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Tino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ino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no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nos-boldItalic.fntdata"/><Relationship Id="rId30" Type="http://schemas.openxmlformats.org/officeDocument/2006/relationships/font" Target="fonts/Tino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7126620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7126620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7126620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7126620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126620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7126620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126620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126620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7126620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7126620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126620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7126620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126620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126620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126620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7126620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126620d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126620d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7126620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7126620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f64ea4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f64ea4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7126620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7126620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7126620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7126620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7126620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7126620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6f64ea4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6f64ea4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f64ea4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f64ea4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f64ea4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f64ea4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f64ea4e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f64ea4e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f64ea4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f64ea4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f64ea4e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6f64ea4e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126620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126620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rime-data-explorer.fr.cloud.gov/pages/docAp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zipdatamaps.com/economics/income/agi/metro/wealthiest-zipcodes-in-metro-atlan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nos"/>
                <a:ea typeface="Tinos"/>
                <a:cs typeface="Tinos"/>
                <a:sym typeface="Tinos"/>
              </a:rPr>
              <a:t>GA Crime Analysis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1">
                <a:latin typeface="Tinos"/>
                <a:ea typeface="Tinos"/>
                <a:cs typeface="Tinos"/>
                <a:sym typeface="Tinos"/>
              </a:rPr>
              <a:t>Kendall Roberts</a:t>
            </a:r>
            <a:endParaRPr sz="2981"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1">
                <a:latin typeface="Tinos"/>
                <a:ea typeface="Tinos"/>
                <a:cs typeface="Tinos"/>
                <a:sym typeface="Tinos"/>
              </a:rPr>
              <a:t>CS 2316</a:t>
            </a:r>
            <a:endParaRPr sz="2981"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1">
                <a:latin typeface="Tinos"/>
                <a:ea typeface="Tinos"/>
                <a:cs typeface="Tinos"/>
                <a:sym typeface="Tinos"/>
              </a:rPr>
              <a:t>Georgia Tech</a:t>
            </a:r>
            <a:endParaRPr sz="2981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Cleaning # 2 Continued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column with the ratio of cleared cases to actual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column with the percentage of crimes cleared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regex to remove GA from agency column and converts it to int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Converts the values in Offense column to uppercase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163" y="2571750"/>
            <a:ext cx="6919674" cy="22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Cleaning # 3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requests to get data and </a:t>
            </a:r>
            <a:r>
              <a:rPr lang="en"/>
              <a:t>beautifulsoup to parse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.find() to find table tag and find_all() to find all tr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dataframe called wealth_df  then iterates through the tr tags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0" y="2309025"/>
            <a:ext cx="8384999" cy="24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Cleaning # 3 Continued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89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Uses find_all to find all relevant td tags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a list comprehension that converts the tags to text if they are not null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Adds the values from the list if they are the correct length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Converted </a:t>
            </a:r>
            <a:r>
              <a:rPr lang="en" sz="1600"/>
              <a:t>relevance</a:t>
            </a:r>
            <a:r>
              <a:rPr lang="en" sz="1600"/>
              <a:t> columns to int and used regex to remove $ </a:t>
            </a:r>
            <a:r>
              <a:rPr lang="en" sz="1600"/>
              <a:t>in front</a:t>
            </a:r>
            <a:r>
              <a:rPr lang="en" sz="1600"/>
              <a:t> of certain values and convert the </a:t>
            </a:r>
            <a:r>
              <a:rPr lang="en" sz="1600"/>
              <a:t>corresponding</a:t>
            </a:r>
            <a:r>
              <a:rPr lang="en" sz="1600"/>
              <a:t> column into int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75" y="2792500"/>
            <a:ext cx="7303251" cy="21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1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1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619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crimes occur during the evening with Larceny being the most common crime reported.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Larceny drops drastically during the morning with it being less than half of the Day Total. there is a drastic increase in robbery during the morning shift with it even passing the Day Shift.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Relative lack of homicide and manslaughter which suggests these crime types are very rare when compared to the other crime types</a:t>
            </a:r>
            <a:endParaRPr sz="17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677" y="2516975"/>
            <a:ext cx="4100650" cy="253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17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2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743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r>
              <a:rPr lang="en" sz="1600"/>
              <a:t>verage Police Beat has had 4229.36 crimes reported between 2009 and 2019.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Average amount of Homicide crimes reported was only 12.921 which is extremely </a:t>
            </a:r>
            <a:r>
              <a:rPr lang="en" sz="1600"/>
              <a:t>surprising</a:t>
            </a:r>
            <a:r>
              <a:rPr lang="en" sz="1600"/>
              <a:t> since this data covers ten years of report data with 342,578 individual crimes being tallied here. </a:t>
            </a:r>
            <a:endParaRPr sz="1600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325" y="2031550"/>
            <a:ext cx="3715350" cy="27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17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3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7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here is a </a:t>
            </a:r>
            <a:r>
              <a:rPr lang="en"/>
              <a:t>noticeable</a:t>
            </a:r>
            <a:r>
              <a:rPr lang="en"/>
              <a:t> negative correlation between both </a:t>
            </a:r>
            <a:r>
              <a:rPr lang="en"/>
              <a:t>Gross Income</a:t>
            </a:r>
            <a:r>
              <a:rPr lang="en"/>
              <a:t> and </a:t>
            </a:r>
            <a:r>
              <a:rPr lang="en"/>
              <a:t>Median HouseHold Income</a:t>
            </a:r>
            <a:r>
              <a:rPr lang="en"/>
              <a:t> and crime amount. I find this result a little bit surprising as I expected more crime in wealthier areas specifically robbery, theft and larceny. This to me suggests that possibly wealthier area report less crime.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50" y="2486650"/>
            <a:ext cx="3857676" cy="24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3 Continued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736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second visual here is a density map showing the density of crime amount in the Atlanta area. If you mouse over the map you will see the crime amount along with the general lat/long correspondingly. There seems to be more crime the further into atlanta you go with a noticeable northward branch.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970" y="2346025"/>
            <a:ext cx="5390050" cy="26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15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4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62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Average clear rate for crimes for each agency is only 35.59% which is shockingly low.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Violent crimes tends to have a higher clear percentage generally with a noticable exception of rape. I find this exception very strange since it has the lowest clear percentage of all offenses which leads me to the conclusion that there may be a significant issue with how agencies deal with rape crimes.</a:t>
            </a:r>
            <a:endParaRPr sz="1600"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074" y="2161000"/>
            <a:ext cx="4157851" cy="2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5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736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a</a:t>
            </a:r>
            <a:r>
              <a:rPr lang="en" sz="1700"/>
              <a:t>verage time deviation between </a:t>
            </a:r>
            <a:r>
              <a:rPr lang="en" sz="1700"/>
              <a:t>reporting</a:t>
            </a:r>
            <a:r>
              <a:rPr lang="en" sz="1700"/>
              <a:t> a crime and it occuring is 4.6239 days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Robbery has a significantly shorter time deviation when compared with burglary which to me suggests that the more violent crimes have a faster report time noting that the manslaughter row shouldn't be considered due to very small sample size.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926" y="2265977"/>
            <a:ext cx="3036150" cy="26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Tinos"/>
                <a:ea typeface="Tinos"/>
                <a:cs typeface="Tinos"/>
                <a:sym typeface="Tinos"/>
              </a:rPr>
              <a:t>Point of Interest/Purpose</a:t>
            </a:r>
            <a:endParaRPr sz="272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1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nos"/>
              <a:buChar char="●"/>
            </a:pPr>
            <a:r>
              <a:rPr lang="en" sz="2100">
                <a:latin typeface="Tinos"/>
                <a:ea typeface="Tinos"/>
                <a:cs typeface="Tinos"/>
                <a:sym typeface="Tinos"/>
              </a:rPr>
              <a:t>In recent years crime has been on the significant rise</a:t>
            </a:r>
            <a:endParaRPr sz="2100">
              <a:latin typeface="Tinos"/>
              <a:ea typeface="Tinos"/>
              <a:cs typeface="Tinos"/>
              <a:sym typeface="Tino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nos"/>
              <a:buChar char="●"/>
            </a:pPr>
            <a:r>
              <a:rPr lang="en" sz="2100">
                <a:latin typeface="Tinos"/>
                <a:ea typeface="Tinos"/>
                <a:cs typeface="Tinos"/>
                <a:sym typeface="Tinos"/>
              </a:rPr>
              <a:t>Why do certain crimes seem to be left unsolved?</a:t>
            </a:r>
            <a:endParaRPr sz="2100">
              <a:latin typeface="Tinos"/>
              <a:ea typeface="Tinos"/>
              <a:cs typeface="Tinos"/>
              <a:sym typeface="Tino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nos"/>
              <a:buChar char="●"/>
            </a:pPr>
            <a:r>
              <a:rPr lang="en" sz="2100">
                <a:latin typeface="Tinos"/>
                <a:ea typeface="Tinos"/>
                <a:cs typeface="Tinos"/>
                <a:sym typeface="Tinos"/>
              </a:rPr>
              <a:t>What crimes seem to occur the most often and what effect does waiting to report a crime </a:t>
            </a:r>
            <a:r>
              <a:rPr lang="en" sz="2100">
                <a:latin typeface="Tinos"/>
                <a:ea typeface="Tinos"/>
                <a:cs typeface="Tinos"/>
                <a:sym typeface="Tinos"/>
              </a:rPr>
              <a:t>affect</a:t>
            </a:r>
            <a:r>
              <a:rPr lang="en" sz="2100">
                <a:latin typeface="Tinos"/>
                <a:ea typeface="Tinos"/>
                <a:cs typeface="Tinos"/>
                <a:sym typeface="Tinos"/>
              </a:rPr>
              <a:t> this?</a:t>
            </a:r>
            <a:endParaRPr sz="2100">
              <a:latin typeface="Tinos"/>
              <a:ea typeface="Tinos"/>
              <a:cs typeface="Tinos"/>
              <a:sym typeface="Tino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nos"/>
              <a:buChar char="●"/>
            </a:pPr>
            <a:r>
              <a:rPr lang="en" sz="2100">
                <a:latin typeface="Tinos"/>
                <a:ea typeface="Tinos"/>
                <a:cs typeface="Tinos"/>
                <a:sym typeface="Tinos"/>
              </a:rPr>
              <a:t>How does Wealth and Location play into this?</a:t>
            </a:r>
            <a:endParaRPr sz="2100">
              <a:latin typeface="Tinos"/>
              <a:ea typeface="Tinos"/>
              <a:cs typeface="Tinos"/>
              <a:sym typeface="Tino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nos"/>
              <a:buChar char="●"/>
            </a:pPr>
            <a:r>
              <a:rPr lang="en" sz="2100">
                <a:latin typeface="Tinos"/>
                <a:ea typeface="Tinos"/>
                <a:cs typeface="Tinos"/>
                <a:sym typeface="Tinos"/>
              </a:rPr>
              <a:t>Want to discover what factors go into handling of crime</a:t>
            </a:r>
            <a:endParaRPr sz="2100"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099" y="3496975"/>
            <a:ext cx="2159804" cy="1437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violent crimes tend to get reported faster and more likely to get cleared while non-violent crimes tend to take longer to get reported and get cleared 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Wealthier areas tend to have lower reports rates for crimes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evening has the most crimes occur with specifically Larceny being the most 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low clear rate for agencies for rape which suggest issue with how agencies handle rape cases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Experience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greatest challenge for me was trying to clean the api dataset and trying to figure out a way to convert latitude longitude pairs to zipcodes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this was a great 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1388100" y="4945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688" y="803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nos"/>
                <a:ea typeface="Tinos"/>
                <a:cs typeface="Tinos"/>
                <a:sym typeface="Tinos"/>
              </a:rPr>
              <a:t>Data Collection and Data Cleaning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875" y="1909725"/>
            <a:ext cx="4214226" cy="272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# 1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Downloaded dataset comes from the atlanta police crime raw data from the years 2009-2019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https://www.atlantapd.org/i-want-to/crime-data-downloads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contains Location data like address, latitude, longitude, neighborhood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contains report and occur date/times along with </a:t>
            </a:r>
            <a:r>
              <a:rPr lang="en"/>
              <a:t>crime type</a:t>
            </a:r>
            <a:r>
              <a:rPr lang="en"/>
              <a:t>, Shift, police beat,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# 2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second dataset was the FBI crime data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https://crime-data-explorer.fr.cloud.gov/pages/docApi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contains various information like the offense type, agency number, state, and actual and cleared crimes.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# 3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third dataset I used a html source with the 10 wealthiest </a:t>
            </a:r>
            <a:r>
              <a:rPr lang="en"/>
              <a:t>zip codes</a:t>
            </a:r>
            <a:r>
              <a:rPr lang="en"/>
              <a:t> in the Atlanta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https://www.zipdatamaps.com/economics/income/agi/metro/wealthiest-zipcodes-in-metro-atlanta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contains information like zipcode, zipname, county, grossincome, and median Household income.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# 1 Cleaning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pandas to clean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cobra_df.isnull().sum() to find columns with lots of null data then dropped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Renamed confusing column names to more </a:t>
            </a:r>
            <a:r>
              <a:rPr lang="en"/>
              <a:t>informative</a:t>
            </a:r>
            <a:r>
              <a:rPr lang="en"/>
              <a:t> column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rows which contained null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04875"/>
            <a:ext cx="8520600" cy="21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# 1 Cleaning Continued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Renamed </a:t>
            </a:r>
            <a:r>
              <a:rPr lang="en"/>
              <a:t>various</a:t>
            </a:r>
            <a:r>
              <a:rPr lang="en"/>
              <a:t> elements to be shorter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null/empty values from OccurTime and converted it to int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an AM/PM column based on the time in OccurTime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Sorts values by created columns OccurYear, OccurMonth, then OccurDay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63" y="2760451"/>
            <a:ext cx="8662274" cy="20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Cleaning # 2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requests to get the api call results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Iterate through different crime keywords and converts the </a:t>
            </a:r>
            <a:r>
              <a:rPr lang="en" sz="1700"/>
              <a:t>results</a:t>
            </a:r>
            <a:r>
              <a:rPr lang="en" sz="1700"/>
              <a:t> to a dictionary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Reduced the data from a list of lists of dicts into a list of dicts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Adds the dicts to a dataframe called crime_df and renames some of the columns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25" y="2501425"/>
            <a:ext cx="8059375" cy="239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