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64" r:id="rId3"/>
    <p:sldId id="270" r:id="rId4"/>
    <p:sldId id="267" r:id="rId5"/>
    <p:sldId id="266" r:id="rId6"/>
    <p:sldId id="263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97"/>
    <p:restoredTop sz="95230"/>
  </p:normalViewPr>
  <p:slideViewPr>
    <p:cSldViewPr snapToGrid="0" snapToObjects="1">
      <p:cViewPr>
        <p:scale>
          <a:sx n="65" d="100"/>
          <a:sy n="65" d="100"/>
        </p:scale>
        <p:origin x="4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1717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9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05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0B08-8667-EC41-B441-3CCD84A8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DEA3E-9203-804B-9E2D-E3492BAC4B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1728B-42CB-4844-9FDC-BCCD416A820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19A2A-9902-2C47-B704-E95151BE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5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C98F-107B-E242-9ECF-9AF83F7A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69B27-EC43-7A48-8165-0C7D2A55BD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5A94E-175D-1E44-A954-3B54BFF1DA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A0AA0-64EC-9E49-872D-C30B8271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80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40C1-C1DC-6D49-B12D-8EA380E6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64CE9-94DA-F846-A592-A55CF2BC2B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DAD6E-8FA6-5740-BF36-206A391ADE9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617D3-CB2A-9348-91E1-CF98A69A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1565-3992-EC4E-92E5-D4064274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76FDD-718C-914C-A91C-4BA749EBA3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FE89-11BF-4A42-872B-49F4B61C5C1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99C8E-37C5-CC46-BDD5-4D0AF051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16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F842-B802-C34F-ABBA-44D38F23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4DC47-8541-B34B-AEDD-B65A8B6D68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76B2A-99C8-8849-8BDF-B43183CA3A7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62DF9-2221-CD43-A8CB-47503F98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6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7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9308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2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4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1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7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29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25480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09B482E8-6E0E-1B4F-B1FD-C69DB9E858D9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2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0" i="0" kern="1200" baseline="0">
          <a:solidFill>
            <a:schemeClr val="tx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b="0" i="0" kern="1200" baseline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b="0" i="0" kern="1200" baseline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b="0" i="0" kern="1200" baseline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b="0" i="0" kern="1200" baseline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b="0" i="0" kern="1200" baseline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DD64CB-8AD2-0648-8B7A-9C4EB2E2A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956" y="1480930"/>
            <a:ext cx="4975700" cy="3672027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/>
              <a:t>DDS Analytics: 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Talent 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859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C6A6-CC4B-2F4A-ADC1-1F84E098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001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CEAA71E-BDBB-A14C-ACCC-2E38998DF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52" y="1102307"/>
            <a:ext cx="4014415" cy="40859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C7CA-AC52-4347-83B4-E218DF0F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224" y="1948070"/>
            <a:ext cx="6470863" cy="3919330"/>
          </a:xfrm>
        </p:spPr>
        <p:txBody>
          <a:bodyPr lIns="0">
            <a:normAutofit/>
          </a:bodyPr>
          <a:lstStyle/>
          <a:p>
            <a:pPr marL="0" indent="0">
              <a:buNone/>
            </a:pPr>
            <a:r>
              <a:rPr lang="en-US" dirty="0"/>
              <a:t>Overall the most important factors for Attrition leveraging Random Forest:</a:t>
            </a:r>
          </a:p>
          <a:p>
            <a:r>
              <a:rPr lang="en-US" dirty="0"/>
              <a:t>Job Level*</a:t>
            </a:r>
          </a:p>
          <a:p>
            <a:r>
              <a:rPr lang="en-US" dirty="0"/>
              <a:t>Job Role</a:t>
            </a:r>
          </a:p>
          <a:p>
            <a:r>
              <a:rPr lang="en-US" dirty="0"/>
              <a:t>Years in Current Role*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*Data was also leveraged to predict Income.</a:t>
            </a:r>
          </a:p>
          <a:p>
            <a:pPr marL="987552" lvl="2" indent="0">
              <a:buNone/>
            </a:pPr>
            <a:endParaRPr lang="en-US" dirty="0"/>
          </a:p>
          <a:p>
            <a:pPr marL="987552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04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CC6A6-CC4B-2F4A-ADC1-1F84E098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en-US"/>
              <a:t>Overview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C7CA-AC52-4347-83B4-E218DF0F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788" y="1048081"/>
            <a:ext cx="6159612" cy="4812393"/>
          </a:xfrm>
        </p:spPr>
        <p:txBody>
          <a:bodyPr lIns="0">
            <a:normAutofit/>
          </a:bodyPr>
          <a:lstStyle/>
          <a:p>
            <a:pPr marL="0" indent="0">
              <a:buNone/>
            </a:pPr>
            <a:r>
              <a:rPr lang="en-US" sz="1800" dirty="0"/>
              <a:t>Looking at data on 870 different employees:</a:t>
            </a:r>
          </a:p>
          <a:p>
            <a:r>
              <a:rPr lang="en-US" sz="1800" dirty="0"/>
              <a:t>Departments: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Research &amp; Development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Sales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Human Resources</a:t>
            </a:r>
          </a:p>
          <a:p>
            <a:pPr lvl="2"/>
            <a:endParaRPr lang="en-US" dirty="0"/>
          </a:p>
          <a:p>
            <a:pPr marL="987552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Predictions were done for Attrition and Monthly Income:</a:t>
            </a:r>
          </a:p>
          <a:p>
            <a:r>
              <a:rPr lang="en-US" sz="1800" dirty="0"/>
              <a:t>Attrition was analyzed using KNN</a:t>
            </a:r>
          </a:p>
          <a:p>
            <a:r>
              <a:rPr lang="en-US" sz="1800" dirty="0"/>
              <a:t>Monthly Income predictions were done with Linear Regression</a:t>
            </a:r>
          </a:p>
          <a:p>
            <a:pPr marL="987552" lvl="2" indent="0">
              <a:buNone/>
            </a:pPr>
            <a:endParaRPr lang="en-US" sz="1500" dirty="0"/>
          </a:p>
          <a:p>
            <a:pPr lvl="2"/>
            <a:endParaRPr lang="en-US" sz="1500" dirty="0"/>
          </a:p>
          <a:p>
            <a:pPr lvl="2"/>
            <a:endParaRPr lang="en-US" sz="1500" dirty="0"/>
          </a:p>
          <a:p>
            <a:pPr lvl="2"/>
            <a:endParaRPr lang="en-US" sz="1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73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78AC4-89F9-744C-B48B-FD425221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Attrition by Department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5C6C1-015C-7149-96C6-194ACD426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92" b="3265"/>
          <a:stretch/>
        </p:blipFill>
        <p:spPr>
          <a:xfrm>
            <a:off x="0" y="303951"/>
            <a:ext cx="7809559" cy="547636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492A0D-7A11-FAE3-B638-9FE3E704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The Sales Department has the highest % of Attrition (21.6%)</a:t>
            </a:r>
          </a:p>
          <a:p>
            <a:r>
              <a:rPr lang="en-US" sz="1600" dirty="0"/>
              <a:t>54% of Attrition comes from Research and Development, but Research and Development is the largest Department.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BF5A5E3-9EDD-9B44-975D-CDB07E2D7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18" t="28972" b="44445"/>
          <a:stretch/>
        </p:blipFill>
        <p:spPr>
          <a:xfrm>
            <a:off x="7217229" y="1738607"/>
            <a:ext cx="766205" cy="129850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599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DD196-E9DF-0947-8071-F572C0C3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2800" dirty="0"/>
              <a:t>Attrition by Job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EAAC6-057A-7D47-A762-5554A7608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1423" y="2286000"/>
            <a:ext cx="3607854" cy="39319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Overall Job Level 1 has the highest % of Attrition</a:t>
            </a:r>
          </a:p>
          <a:p>
            <a:pPr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Within the Sales Department– </a:t>
            </a:r>
            <a:r>
              <a:rPr lang="en-US" dirty="0" err="1"/>
              <a:t>JobLevel</a:t>
            </a:r>
            <a:r>
              <a:rPr lang="en-US" dirty="0"/>
              <a:t> 5 has higher attrition % (29%) than Job Level 1 in other departments.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6" descr="Bubble chart&#10;&#10;Description automatically generated with medium confidence">
            <a:extLst>
              <a:ext uri="{FF2B5EF4-FFF2-40B4-BE49-F238E27FC236}">
                <a16:creationId xmlns:a16="http://schemas.microsoft.com/office/drawing/2014/main" id="{C00B6191-8D2A-164E-A7DC-03D0A9C4F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01" y="670160"/>
            <a:ext cx="7519438" cy="5547760"/>
          </a:xfrm>
        </p:spPr>
      </p:pic>
      <p:pic>
        <p:nvPicPr>
          <p:cNvPr id="19" name="Picture 18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5E8728DD-C211-4845-AC89-8AED39631D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238"/>
          <a:stretch/>
        </p:blipFill>
        <p:spPr>
          <a:xfrm>
            <a:off x="6820641" y="1765934"/>
            <a:ext cx="918798" cy="3181351"/>
          </a:xfrm>
          <a:prstGeom prst="rect">
            <a:avLst/>
          </a:prstGeom>
          <a:ln w="22225">
            <a:solidFill>
              <a:schemeClr val="bg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2682A0-1BDF-F741-B8B1-D4F15D7D12E7}"/>
              </a:ext>
            </a:extLst>
          </p:cNvPr>
          <p:cNvSpPr/>
          <p:nvPr/>
        </p:nvSpPr>
        <p:spPr>
          <a:xfrm>
            <a:off x="478095" y="5115667"/>
            <a:ext cx="6342546" cy="788175"/>
          </a:xfrm>
          <a:prstGeom prst="rect">
            <a:avLst/>
          </a:prstGeom>
          <a:noFill/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77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DD196-E9DF-0947-8071-F572C0C3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9000"/>
              </a:lnSpc>
            </a:pPr>
            <a:r>
              <a:rPr lang="en-US" sz="2800" dirty="0"/>
              <a:t>Attrition by Department and Job Role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EAAC6-057A-7D47-A762-5554A7608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1423" y="2286000"/>
            <a:ext cx="3607854" cy="39319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68% of attrition is from 3 Job Roles:</a:t>
            </a:r>
          </a:p>
          <a:p>
            <a:pPr>
              <a:lnSpc>
                <a:spcPct val="94000"/>
              </a:lnSpc>
              <a:spcAft>
                <a:spcPts val="200"/>
              </a:spcAft>
            </a:pPr>
            <a:endParaRPr lang="en-US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Sales Executive </a:t>
            </a:r>
            <a:r>
              <a:rPr lang="en-US" i="1" dirty="0"/>
              <a:t>(Sales)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Research Scientist </a:t>
            </a:r>
            <a:r>
              <a:rPr lang="en-US" i="1" dirty="0"/>
              <a:t>(Research &amp; Development)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Laboratory Technician </a:t>
            </a:r>
            <a:r>
              <a:rPr lang="en-US" i="1" dirty="0"/>
              <a:t>(Research &amp; Development)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CB06AC-98B8-354B-8476-1F1C3EF44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51" b="4383"/>
          <a:stretch/>
        </p:blipFill>
        <p:spPr>
          <a:xfrm>
            <a:off x="112723" y="690022"/>
            <a:ext cx="7325790" cy="5577840"/>
          </a:xfrm>
        </p:spPr>
      </p:pic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E06DDD25-C160-2E4E-BDBC-48CECEE15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484" y="1044154"/>
            <a:ext cx="782825" cy="2866832"/>
          </a:xfrm>
          <a:prstGeom prst="rect">
            <a:avLst/>
          </a:prstGeom>
          <a:ln w="22225">
            <a:solidFill>
              <a:schemeClr val="bg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341CC7E-DFB1-6649-AAF3-EA1DE11FB2DA}"/>
              </a:ext>
            </a:extLst>
          </p:cNvPr>
          <p:cNvSpPr/>
          <p:nvPr/>
        </p:nvSpPr>
        <p:spPr>
          <a:xfrm>
            <a:off x="5891574" y="1110882"/>
            <a:ext cx="976548" cy="616318"/>
          </a:xfrm>
          <a:prstGeom prst="rect">
            <a:avLst/>
          </a:prstGeom>
          <a:noFill/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1F2EF4-A0D1-894A-A076-FD16998CBDE8}"/>
              </a:ext>
            </a:extLst>
          </p:cNvPr>
          <p:cNvSpPr/>
          <p:nvPr/>
        </p:nvSpPr>
        <p:spPr>
          <a:xfrm>
            <a:off x="4290969" y="2169411"/>
            <a:ext cx="976548" cy="616318"/>
          </a:xfrm>
          <a:prstGeom prst="rect">
            <a:avLst/>
          </a:prstGeom>
          <a:noFill/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F849C5-9777-2A4D-A7D5-9DCBAD304B2F}"/>
              </a:ext>
            </a:extLst>
          </p:cNvPr>
          <p:cNvSpPr/>
          <p:nvPr/>
        </p:nvSpPr>
        <p:spPr>
          <a:xfrm>
            <a:off x="4298198" y="4260902"/>
            <a:ext cx="976548" cy="616318"/>
          </a:xfrm>
          <a:prstGeom prst="rect">
            <a:avLst/>
          </a:prstGeom>
          <a:noFill/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18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CA9DD0-D9D9-B34F-9280-2D49B3101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Attrition predictions</a:t>
            </a:r>
          </a:p>
        </p:txBody>
      </p:sp>
    </p:spTree>
    <p:extLst>
      <p:ext uri="{BB962C8B-B14F-4D97-AF65-F5344CB8AC3E}">
        <p14:creationId xmlns:p14="http://schemas.microsoft.com/office/powerpoint/2010/main" val="2592224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DD196-E9DF-0947-8071-F572C0C3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95" y="181578"/>
            <a:ext cx="4561044" cy="792457"/>
          </a:xfr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>
                <a:latin typeface="+mj-lt"/>
              </a:rPr>
              <a:t>Predicting Attrition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EAAC6-057A-7D47-A762-5554A7608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6695" y="974035"/>
            <a:ext cx="4561044" cy="5506278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300" dirty="0">
                <a:latin typeface="+mn-lt"/>
              </a:rPr>
              <a:t>Looking at the 16 closest employees (k=16) produces best results</a:t>
            </a:r>
          </a:p>
          <a:p>
            <a:pPr marL="384048" lvl="1" indent="-384048">
              <a:buFont typeface="Franklin Gothic Book" panose="020B0503020102020204" pitchFamily="34" charset="0"/>
              <a:buChar char="•"/>
            </a:pPr>
            <a:r>
              <a:rPr lang="en-US" sz="1300" dirty="0">
                <a:latin typeface="+mn-lt"/>
              </a:rPr>
              <a:t>Model accuracy 83.3%</a:t>
            </a:r>
          </a:p>
          <a:p>
            <a:pPr marL="384048" lvl="1" indent="-384048">
              <a:buFont typeface="Franklin Gothic Book" panose="020B0503020102020204" pitchFamily="34" charset="0"/>
              <a:buChar char="•"/>
            </a:pPr>
            <a:r>
              <a:rPr lang="en-US" sz="1300" dirty="0">
                <a:latin typeface="+mn-lt"/>
              </a:rPr>
              <a:t>Specificity 83.7%</a:t>
            </a:r>
          </a:p>
          <a:p>
            <a:pPr marL="384048" lvl="1" indent="-384048">
              <a:buFont typeface="Franklin Gothic Book" panose="020B0503020102020204" pitchFamily="34" charset="0"/>
              <a:buChar char="•"/>
            </a:pPr>
            <a:r>
              <a:rPr lang="en-US" sz="1300" dirty="0">
                <a:latin typeface="+mn-lt"/>
              </a:rPr>
              <a:t>Sensitivity  60.0%</a:t>
            </a:r>
          </a:p>
          <a:p>
            <a:pPr marL="384048" lvl="1" indent="-384048">
              <a:buFont typeface="Franklin Gothic Book" panose="020B0503020102020204" pitchFamily="34" charset="0"/>
              <a:buChar char="•"/>
            </a:pPr>
            <a:endParaRPr lang="en-US" sz="1300" dirty="0">
              <a:latin typeface="+mn-lt"/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300" dirty="0">
                <a:latin typeface="+mn-lt"/>
              </a:rPr>
              <a:t>Factors for the model were: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Age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Job Involvement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Job Level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Distance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Stock Option Level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Environment Satisfaction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Relationship Satisfaction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Job Satisfaction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Year Since Last Promotion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Years in Current Role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Education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1300" dirty="0">
              <a:latin typeface="+mn-lt"/>
            </a:endParaRP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94CB4978-5D7A-0E4C-AB13-8DCCE68DC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4935" y="1265957"/>
            <a:ext cx="6517065" cy="392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2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A9DD0-D9D9-B34F-9280-2D49B3101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956" y="1480930"/>
            <a:ext cx="4975700" cy="3672027"/>
          </a:xfrm>
        </p:spPr>
        <p:txBody>
          <a:bodyPr anchor="ctr">
            <a:normAutofit/>
          </a:bodyPr>
          <a:lstStyle/>
          <a:p>
            <a:pPr algn="r"/>
            <a:r>
              <a:rPr lang="en-US" sz="4800"/>
              <a:t>Monthly income predictions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392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DD196-E9DF-0947-8071-F572C0C3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2800" dirty="0"/>
              <a:t>Predicting Income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EAAC6-057A-7D47-A762-5554A7608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1423" y="2286000"/>
            <a:ext cx="3053039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Used linear regression to predict monthly  incoming using: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Job Level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Years in Current Role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RMSE(root mean squared error) of $1,413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80B01912-A1E5-DA4E-8C64-F783D60F0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536" y="790985"/>
            <a:ext cx="6648359" cy="5159732"/>
          </a:xfrm>
        </p:spPr>
      </p:pic>
    </p:spTree>
    <p:extLst>
      <p:ext uri="{BB962C8B-B14F-4D97-AF65-F5344CB8AC3E}">
        <p14:creationId xmlns:p14="http://schemas.microsoft.com/office/powerpoint/2010/main" val="3257044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{21DC5C63-F8A0-D545-B106-686467D2E267}tf10001072</Template>
  <TotalTime>4588</TotalTime>
  <Words>273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Franklin Gothic Book</vt:lpstr>
      <vt:lpstr>Crop</vt:lpstr>
      <vt:lpstr>DDS Analytics:   Talent management</vt:lpstr>
      <vt:lpstr>Overview of the Data</vt:lpstr>
      <vt:lpstr>Attrition by Department</vt:lpstr>
      <vt:lpstr>Attrition by Job Level</vt:lpstr>
      <vt:lpstr>Attrition by Department and Job Role</vt:lpstr>
      <vt:lpstr>Attrition predictions</vt:lpstr>
      <vt:lpstr>Predicting Attrition</vt:lpstr>
      <vt:lpstr>Monthly income predictions</vt:lpstr>
      <vt:lpstr>Predicting Income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  Employee Analysis</dc:title>
  <dc:creator>Scott, Kendall</dc:creator>
  <cp:lastModifiedBy>Scott, Kendall</cp:lastModifiedBy>
  <cp:revision>10</cp:revision>
  <dcterms:created xsi:type="dcterms:W3CDTF">2022-04-13T21:31:29Z</dcterms:created>
  <dcterms:modified xsi:type="dcterms:W3CDTF">2022-04-17T02:00:20Z</dcterms:modified>
</cp:coreProperties>
</file>