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72" r:id="rId1"/>
  </p:sldMasterIdLst>
  <p:handoutMasterIdLst>
    <p:handoutMasterId r:id="rId11"/>
  </p:handoutMasterIdLst>
  <p:sldIdLst>
    <p:sldId id="267" r:id="rId2"/>
    <p:sldId id="279" r:id="rId3"/>
    <p:sldId id="276" r:id="rId4"/>
    <p:sldId id="269" r:id="rId5"/>
    <p:sldId id="271" r:id="rId6"/>
    <p:sldId id="272" r:id="rId7"/>
    <p:sldId id="273" r:id="rId8"/>
    <p:sldId id="274" r:id="rId9"/>
    <p:sldId id="280" r:id="rId1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77" d="100"/>
          <a:sy n="77" d="100"/>
        </p:scale>
        <p:origin x="-112" y="-7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F336B0-9858-924E-842F-491D2DB7BF35}" type="datetimeFigureOut">
              <a:rPr lang="ja-JP" altLang="en-US" smtClean="0"/>
              <a:pPr/>
              <a:t>13.10.10</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B4CA21-E5E1-C249-ADB9-04396189E688}" type="slidenum">
              <a:rPr lang="ja-JP" altLang="en-US" smtClean="0"/>
              <a:pPr/>
              <a:t>‹#›</a:t>
            </a:fld>
            <a:endParaRPr lang="ja-JP" alt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76769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19" name="フッター プレースホルダ 18"/>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27" name="スライド番号プレースホルダ 2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縦書きタイトル/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dirty="0" smtClean="0"/>
              <a:t>マスタ タイトルの書式設定</a:t>
            </a:r>
            <a:endParaRPr kumimoji="0" lang="en-US" dirty="0"/>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セクション ヘッダー">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5" name="フッター プレースホルダ 4"/>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6" name="スライド番号プレースホルダ 5"/>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74676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8" name="フッター プレースホルダ 7"/>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9" name="スライド番号プレースホルダ 8"/>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320"/>
            <a:ext cx="7470648"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8" name="スライド番号プレースホルダ 7"/>
          <p:cNvSpPr>
            <a:spLocks noGrp="1"/>
          </p:cNvSpPr>
          <p:nvPr>
            <p:ph type="sldNum" sz="quarter" idx="11"/>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
        <p:nvSpPr>
          <p:cNvPr id="9" name="フッター プレースホルダ 8"/>
          <p:cNvSpPr>
            <a:spLocks noGrp="1"/>
          </p:cNvSpPr>
          <p:nvPr>
            <p:ph type="ftr" sz="quarter" idx="12"/>
          </p:nvPr>
        </p:nvSpPr>
        <p:spPr>
          <a:xfrm>
            <a:off x="3124200" y="6422064"/>
            <a:ext cx="2895600" cy="365125"/>
          </a:xfrm>
          <a:prstGeom prst="rect">
            <a:avLst/>
          </a:prstGeom>
        </p:spPr>
        <p:txBody>
          <a:bodyPr/>
          <a:lstStyle/>
          <a:p>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3" name="フッター プレースホルダ 2"/>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4" name="スライド番号プレースホルダ 3"/>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6448"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タイトルと図">
    <p:spTree>
      <p:nvGrpSpPr>
        <p:cNvPr id="1" name=""/>
        <p:cNvGrpSpPr/>
        <p:nvPr/>
      </p:nvGrpSpPr>
      <p:grpSpPr>
        <a:xfrm>
          <a:off x="0" y="0"/>
          <a:ext cx="0" cy="0"/>
          <a:chOff x="0" y="0"/>
          <a:chExt cx="0" cy="0"/>
        </a:xfrm>
      </p:grpSpPr>
      <p:sp>
        <p:nvSpPr>
          <p:cNvPr id="2" name="タイトル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57200" y="6422064"/>
            <a:ext cx="2133600" cy="365125"/>
          </a:xfrm>
          <a:prstGeom prst="rect">
            <a:avLst/>
          </a:prstGeom>
        </p:spPr>
        <p:txBody>
          <a:bodyPr/>
          <a:lstStyle/>
          <a:p>
            <a:fld id="{8839B124-D151-7E40-BD00-8DC927F036D0}" type="datetimeFigureOut">
              <a:rPr lang="ja-JP" altLang="en-US" smtClean="0"/>
              <a:pPr/>
              <a:t>13.10.10</a:t>
            </a:fld>
            <a:endParaRPr lang="ja-JP" altLang="en-US"/>
          </a:p>
        </p:txBody>
      </p:sp>
      <p:sp>
        <p:nvSpPr>
          <p:cNvPr id="6" name="フッター プレースホルダ 5"/>
          <p:cNvSpPr>
            <a:spLocks noGrp="1"/>
          </p:cNvSpPr>
          <p:nvPr>
            <p:ph type="ftr" sz="quarter" idx="11"/>
          </p:nvPr>
        </p:nvSpPr>
        <p:spPr>
          <a:xfrm>
            <a:off x="3124200" y="6422064"/>
            <a:ext cx="2895600" cy="365125"/>
          </a:xfrm>
          <a:prstGeom prst="rect">
            <a:avLst/>
          </a:prstGeom>
        </p:spPr>
        <p:txBody>
          <a:bodyPr/>
          <a:lstStyle/>
          <a:p>
            <a:endParaRPr lang="ja-JP" altLang="en-US"/>
          </a:p>
        </p:txBody>
      </p:sp>
      <p:sp>
        <p:nvSpPr>
          <p:cNvPr id="7" name="スライド番号プレースホルダ 6"/>
          <p:cNvSpPr>
            <a:spLocks noGrp="1"/>
          </p:cNvSpPr>
          <p:nvPr>
            <p:ph type="sldNum" sz="quarter" idx="12"/>
          </p:nvPr>
        </p:nvSpPr>
        <p:spPr>
          <a:xfrm>
            <a:off x="8153400" y="6422064"/>
            <a:ext cx="762000" cy="365125"/>
          </a:xfrm>
          <a:prstGeom prst="rect">
            <a:avLst/>
          </a:prstGeom>
        </p:spPr>
        <p:txBody>
          <a:bodyPr/>
          <a:lstStyle/>
          <a:p>
            <a:fld id="{B83AD3CB-C6DA-974A-A4B0-41889128CEC3}" type="slidenum">
              <a:rPr lang="ja-JP" altLang="en-US" smtClean="0"/>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tx1"/>
        </a:solidFill>
        <a:effectLst/>
      </p:bgPr>
    </p:bg>
    <p:spTree>
      <p:nvGrpSpPr>
        <p:cNvPr id="1" name=""/>
        <p:cNvGrpSpPr/>
        <p:nvPr/>
      </p:nvGrpSpPr>
      <p:grpSpPr>
        <a:xfrm>
          <a:off x="0" y="0"/>
          <a:ext cx="0" cy="0"/>
          <a:chOff x="0" y="0"/>
          <a:chExt cx="0" cy="0"/>
        </a:xfrm>
      </p:grpSpPr>
      <p:sp>
        <p:nvSpPr>
          <p:cNvPr id="9" name="タイトル プレースホルダ 8"/>
          <p:cNvSpPr>
            <a:spLocks noGrp="1"/>
          </p:cNvSpPr>
          <p:nvPr>
            <p:ph type="title"/>
          </p:nvPr>
        </p:nvSpPr>
        <p:spPr>
          <a:xfrm>
            <a:off x="457200" y="274638"/>
            <a:ext cx="8458200" cy="847055"/>
          </a:xfrm>
          <a:prstGeom prst="rect">
            <a:avLst/>
          </a:prstGeom>
        </p:spPr>
        <p:txBody>
          <a:bodyPr vert="horz" lIns="45720" rIns="45720" anchor="ctr">
            <a:normAutofit/>
          </a:bodyPr>
          <a:lstStyle/>
          <a:p>
            <a:r>
              <a:rPr kumimoji="0" lang="ja-JP" altLang="en-US" dirty="0" smtClean="0"/>
              <a:t>マスタ タイトルの書式設定</a:t>
            </a:r>
            <a:endParaRPr kumimoji="0" lang="en-US" dirty="0"/>
          </a:p>
        </p:txBody>
      </p:sp>
      <p:sp>
        <p:nvSpPr>
          <p:cNvPr id="30" name="テキスト プレースホルダ 29"/>
          <p:cNvSpPr>
            <a:spLocks noGrp="1"/>
          </p:cNvSpPr>
          <p:nvPr>
            <p:ph type="body" idx="1"/>
          </p:nvPr>
        </p:nvSpPr>
        <p:spPr>
          <a:xfrm>
            <a:off x="457199" y="1336135"/>
            <a:ext cx="8458201" cy="5295052"/>
          </a:xfrm>
          <a:prstGeom prst="rect">
            <a:avLst/>
          </a:prstGeom>
        </p:spPr>
        <p:txBody>
          <a:bodyPr vert="horz">
            <a:normAutofit/>
          </a:bodyPr>
          <a:lstStyle/>
          <a:p>
            <a:pPr lvl="0" eaLnBrk="1" latinLnBrk="0" hangingPunct="1"/>
            <a:r>
              <a:rPr kumimoji="0" lang="ja-JP" altLang="en-US" dirty="0" smtClean="0"/>
              <a:t>マスタ テキストの書式設定</a:t>
            </a:r>
          </a:p>
          <a:p>
            <a:pPr lvl="1" eaLnBrk="1" latinLnBrk="0" hangingPunct="1"/>
            <a:r>
              <a:rPr kumimoji="0" lang="ja-JP" altLang="en-US" dirty="0" smtClean="0"/>
              <a:t>第 </a:t>
            </a:r>
            <a:r>
              <a:rPr kumimoji="0" lang="en-US" altLang="ja-JP" dirty="0" smtClean="0"/>
              <a:t>2 </a:t>
            </a:r>
            <a:r>
              <a:rPr kumimoji="0" lang="ja-JP" altLang="en-US" dirty="0" smtClean="0"/>
              <a:t>レベル</a:t>
            </a:r>
          </a:p>
          <a:p>
            <a:pPr lvl="2" eaLnBrk="1" latinLnBrk="0" hangingPunct="1"/>
            <a:r>
              <a:rPr kumimoji="0" lang="ja-JP" altLang="en-US" dirty="0" smtClean="0"/>
              <a:t>第 </a:t>
            </a:r>
            <a:r>
              <a:rPr kumimoji="0" lang="en-US" altLang="ja-JP" dirty="0" smtClean="0"/>
              <a:t>3 </a:t>
            </a:r>
            <a:r>
              <a:rPr kumimoji="0" lang="ja-JP" altLang="en-US" dirty="0" smtClean="0"/>
              <a:t>レベル</a:t>
            </a:r>
          </a:p>
          <a:p>
            <a:pPr lvl="3" eaLnBrk="1" latinLnBrk="0" hangingPunct="1"/>
            <a:r>
              <a:rPr kumimoji="0" lang="ja-JP" altLang="en-US" dirty="0" smtClean="0"/>
              <a:t>第 </a:t>
            </a:r>
            <a:r>
              <a:rPr kumimoji="0" lang="en-US" altLang="ja-JP" dirty="0" smtClean="0"/>
              <a:t>4 </a:t>
            </a:r>
            <a:r>
              <a:rPr kumimoji="0" lang="ja-JP" altLang="en-US" dirty="0" smtClean="0"/>
              <a:t>レベル</a:t>
            </a:r>
          </a:p>
          <a:p>
            <a:pPr lvl="4" eaLnBrk="1" latinLnBrk="0" hangingPunct="1"/>
            <a:r>
              <a:rPr kumimoji="0" lang="ja-JP" altLang="en-US" dirty="0" smtClean="0"/>
              <a:t>第 </a:t>
            </a:r>
            <a:r>
              <a:rPr kumimoji="0" lang="en-US" altLang="ja-JP" dirty="0" smtClean="0"/>
              <a:t>5 </a:t>
            </a:r>
            <a:r>
              <a:rPr kumimoji="0" lang="ja-JP" altLang="en-US" dirty="0" smtClean="0"/>
              <a:t>レベル</a:t>
            </a:r>
            <a:endParaRPr kumimoji="0" lang="en-US"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4000" kern="1200">
          <a:solidFill>
            <a:schemeClr val="bg1"/>
          </a:solidFill>
          <a:latin typeface="+mj-lt"/>
          <a:ea typeface="HG丸ｺﾞｼｯｸM-PRO"/>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rgbClr val="000000"/>
          </a:solidFill>
          <a:latin typeface="+mn-lt"/>
          <a:ea typeface="HG丸ｺﾞｼｯｸM-PRO"/>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rgbClr val="000000"/>
          </a:solidFill>
          <a:latin typeface="+mn-lt"/>
          <a:ea typeface="HG丸ｺﾞｼｯｸM-PRO"/>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rgbClr val="000000"/>
          </a:solidFill>
          <a:latin typeface="+mn-lt"/>
          <a:ea typeface="HG丸ｺﾞｼｯｸM-PRO"/>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rgbClr val="000000"/>
          </a:solidFill>
          <a:latin typeface="+mn-lt"/>
          <a:ea typeface="HG丸ｺﾞｼｯｸM-PRO"/>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rgbClr val="000000"/>
          </a:solidFill>
          <a:latin typeface="+mn-lt"/>
          <a:ea typeface="HG丸ｺﾞｼｯｸM-PRO"/>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 name="テキスト ボックス 20"/>
          <p:cNvSpPr txBox="1"/>
          <p:nvPr/>
        </p:nvSpPr>
        <p:spPr>
          <a:xfrm>
            <a:off x="0" y="1742581"/>
            <a:ext cx="9144000" cy="2185214"/>
          </a:xfrm>
          <a:prstGeom prst="rect">
            <a:avLst/>
          </a:prstGeom>
          <a:noFill/>
        </p:spPr>
        <p:txBody>
          <a:bodyPr wrap="square" rtlCol="0">
            <a:spAutoFit/>
          </a:bodyPr>
          <a:lstStyle/>
          <a:p>
            <a:pPr algn="ctr"/>
            <a:r>
              <a:rPr lang="en-US" altLang="ja-JP" sz="8000" dirty="0" err="1" smtClean="0">
                <a:solidFill>
                  <a:schemeClr val="accent2">
                    <a:lumMod val="60000"/>
                    <a:lumOff val="40000"/>
                  </a:schemeClr>
                </a:solidFill>
                <a:ea typeface="HG丸ｺﾞｼｯｸM-PRO"/>
              </a:rPr>
              <a:t>K</a:t>
            </a:r>
            <a:r>
              <a:rPr lang="en-US" altLang="ja-JP" sz="8000" dirty="0" err="1" smtClean="0">
                <a:solidFill>
                  <a:srgbClr val="000000"/>
                </a:solidFill>
                <a:ea typeface="HG丸ｺﾞｼｯｸM-PRO"/>
              </a:rPr>
              <a:t>inec</a:t>
            </a:r>
            <a:r>
              <a:rPr lang="en-US" altLang="ja-JP" sz="8000" dirty="0" err="1" smtClean="0">
                <a:solidFill>
                  <a:schemeClr val="accent3"/>
                </a:solidFill>
                <a:ea typeface="HG丸ｺﾞｼｯｸM-PRO"/>
              </a:rPr>
              <a:t>D</a:t>
            </a:r>
            <a:r>
              <a:rPr lang="en-US" altLang="ja-JP" sz="8000" dirty="0" err="1" smtClean="0">
                <a:solidFill>
                  <a:srgbClr val="000000"/>
                </a:solidFill>
                <a:ea typeface="HG丸ｺﾞｼｯｸM-PRO"/>
              </a:rPr>
              <a:t>rone</a:t>
            </a:r>
            <a:endParaRPr lang="en-US" altLang="ja-JP" sz="8000" dirty="0" smtClean="0">
              <a:solidFill>
                <a:srgbClr val="000000"/>
              </a:solidFill>
              <a:ea typeface="HG丸ｺﾞｼｯｸM-PRO"/>
            </a:endParaRPr>
          </a:p>
          <a:p>
            <a:pPr algn="ctr"/>
            <a:endParaRPr lang="en-US" altLang="ja-JP" sz="2800" dirty="0" smtClean="0">
              <a:solidFill>
                <a:srgbClr val="000000"/>
              </a:solidFill>
              <a:ea typeface="HG丸ｺﾞｼｯｸM-PRO"/>
            </a:endParaRPr>
          </a:p>
          <a:p>
            <a:pPr algn="ctr"/>
            <a:r>
              <a:rPr lang="en-US" altLang="ja-JP" sz="2800" dirty="0" smtClean="0">
                <a:solidFill>
                  <a:srgbClr val="000000"/>
                </a:solidFill>
                <a:ea typeface="HG丸ｺﾞｼｯｸM-PRO"/>
              </a:rPr>
              <a:t>~</a:t>
            </a:r>
            <a:r>
              <a:rPr lang="en-US" altLang="ja-JP" sz="2800" dirty="0" err="1" smtClean="0">
                <a:solidFill>
                  <a:srgbClr val="000000"/>
                </a:solidFill>
                <a:ea typeface="HG丸ｺﾞｼｯｸM-PRO"/>
              </a:rPr>
              <a:t>Kinect</a:t>
            </a:r>
            <a:r>
              <a:rPr lang="ja-JP" altLang="en-US" sz="2800" dirty="0" smtClean="0">
                <a:solidFill>
                  <a:srgbClr val="000000"/>
                </a:solidFill>
                <a:ea typeface="HG丸ｺﾞｼｯｸM-PRO"/>
              </a:rPr>
              <a:t>と</a:t>
            </a:r>
            <a:r>
              <a:rPr lang="en-US" altLang="ja-JP" sz="2800" dirty="0" err="1" smtClean="0">
                <a:solidFill>
                  <a:srgbClr val="000000"/>
                </a:solidFill>
                <a:ea typeface="HG丸ｺﾞｼｯｸM-PRO"/>
              </a:rPr>
              <a:t>AR.Drone</a:t>
            </a:r>
            <a:r>
              <a:rPr lang="ja-JP" altLang="en-US" sz="2800" dirty="0" smtClean="0">
                <a:solidFill>
                  <a:srgbClr val="000000"/>
                </a:solidFill>
                <a:ea typeface="HG丸ｺﾞｼｯｸM-PRO"/>
              </a:rPr>
              <a:t>を</a:t>
            </a:r>
            <a:r>
              <a:rPr lang="ja-JP" altLang="en-US" sz="2800" dirty="0" smtClean="0">
                <a:solidFill>
                  <a:srgbClr val="000000"/>
                </a:solidFill>
                <a:ea typeface="HG丸ｺﾞｼｯｸM-PRO"/>
              </a:rPr>
              <a:t>用いた</a:t>
            </a:r>
            <a:r>
              <a:rPr lang="ja-JP" altLang="en-US" sz="2800" dirty="0" smtClean="0">
                <a:solidFill>
                  <a:srgbClr val="000000"/>
                </a:solidFill>
                <a:ea typeface="HG丸ｺﾞｼｯｸM-PRO"/>
              </a:rPr>
              <a:t>身体感覚の拡張</a:t>
            </a:r>
            <a:r>
              <a:rPr lang="en-US" altLang="ja-JP" sz="2800" dirty="0" smtClean="0">
                <a:solidFill>
                  <a:srgbClr val="000000"/>
                </a:solidFill>
                <a:ea typeface="HG丸ｺﾞｼｯｸM-PRO"/>
              </a:rPr>
              <a:t>~</a:t>
            </a:r>
            <a:endParaRPr lang="en-US" altLang="ja-JP" sz="2800" dirty="0" smtClean="0">
              <a:solidFill>
                <a:srgbClr val="000000"/>
              </a:solidFill>
              <a:ea typeface="HG丸ｺﾞｼｯｸM-PRO"/>
            </a:endParaRPr>
          </a:p>
        </p:txBody>
      </p:sp>
      <p:sp>
        <p:nvSpPr>
          <p:cNvPr id="25" name="テキスト ボックス 24"/>
          <p:cNvSpPr txBox="1"/>
          <p:nvPr/>
        </p:nvSpPr>
        <p:spPr>
          <a:xfrm>
            <a:off x="709253" y="4899161"/>
            <a:ext cx="184666" cy="369332"/>
          </a:xfrm>
          <a:prstGeom prst="rect">
            <a:avLst/>
          </a:prstGeom>
          <a:noFill/>
        </p:spPr>
        <p:txBody>
          <a:bodyPr wrap="none" rtlCol="0">
            <a:spAutoFit/>
          </a:bodyPr>
          <a:lstStyle/>
          <a:p>
            <a:endParaRPr kumimoji="1" lang="ja-JP" altLang="en-US" dirty="0"/>
          </a:p>
        </p:txBody>
      </p:sp>
      <p:sp>
        <p:nvSpPr>
          <p:cNvPr id="4" name="テキスト ボックス 3"/>
          <p:cNvSpPr txBox="1"/>
          <p:nvPr/>
        </p:nvSpPr>
        <p:spPr>
          <a:xfrm>
            <a:off x="6069881" y="4899161"/>
            <a:ext cx="2432660" cy="954107"/>
          </a:xfrm>
          <a:prstGeom prst="rect">
            <a:avLst/>
          </a:prstGeom>
          <a:noFill/>
        </p:spPr>
        <p:txBody>
          <a:bodyPr wrap="square" rtlCol="0">
            <a:spAutoFit/>
          </a:bodyPr>
          <a:lstStyle/>
          <a:p>
            <a:r>
              <a:rPr lang="en-US" altLang="ja-JP" sz="2800" dirty="0" smtClean="0">
                <a:solidFill>
                  <a:srgbClr val="3B3B3B"/>
                </a:solidFill>
              </a:rPr>
              <a:t>B3 </a:t>
            </a:r>
            <a:r>
              <a:rPr kumimoji="1" lang="ja-JP" altLang="en-US" sz="2800" dirty="0" smtClean="0">
                <a:solidFill>
                  <a:srgbClr val="3B3B3B"/>
                </a:solidFill>
              </a:rPr>
              <a:t>池内弘樹</a:t>
            </a:r>
            <a:endParaRPr kumimoji="1" lang="en-US" altLang="ja-JP" sz="2800" dirty="0" smtClean="0">
              <a:solidFill>
                <a:srgbClr val="3B3B3B"/>
              </a:solidFill>
            </a:endParaRPr>
          </a:p>
          <a:p>
            <a:r>
              <a:rPr lang="en-US" altLang="ja-JP" sz="2800" dirty="0" smtClean="0">
                <a:solidFill>
                  <a:srgbClr val="3B3B3B"/>
                </a:solidFill>
              </a:rPr>
              <a:t>B3 </a:t>
            </a:r>
            <a:r>
              <a:rPr lang="ja-JP" altLang="en-US" sz="2800" dirty="0" smtClean="0">
                <a:solidFill>
                  <a:srgbClr val="3B3B3B"/>
                </a:solidFill>
              </a:rPr>
              <a:t>大塚知亮</a:t>
            </a:r>
            <a:endParaRPr kumimoji="1" lang="ja-JP" altLang="en-US" sz="2800" dirty="0">
              <a:solidFill>
                <a:srgbClr val="3B3B3B"/>
              </a:solidFill>
            </a:endParaRPr>
          </a:p>
        </p:txBody>
      </p:sp>
      <p:sp>
        <p:nvSpPr>
          <p:cNvPr id="5" name="テキスト ボックス 4"/>
          <p:cNvSpPr txBox="1"/>
          <p:nvPr/>
        </p:nvSpPr>
        <p:spPr>
          <a:xfrm>
            <a:off x="4758588" y="4899161"/>
            <a:ext cx="1929827" cy="523220"/>
          </a:xfrm>
          <a:prstGeom prst="rect">
            <a:avLst/>
          </a:prstGeom>
          <a:noFill/>
        </p:spPr>
        <p:txBody>
          <a:bodyPr wrap="square" rtlCol="0">
            <a:spAutoFit/>
          </a:bodyPr>
          <a:lstStyle/>
          <a:p>
            <a:r>
              <a:rPr kumimoji="1" lang="ja-JP" altLang="en-US" sz="2800" dirty="0" smtClean="0">
                <a:solidFill>
                  <a:schemeClr val="bg1"/>
                </a:solidFill>
              </a:rPr>
              <a:t>中島研</a:t>
            </a:r>
            <a:endParaRPr kumimoji="1" lang="ja-JP" altLang="en-US" sz="28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solidFill>
                  <a:schemeClr val="accent2">
                    <a:lumMod val="60000"/>
                    <a:lumOff val="40000"/>
                  </a:schemeClr>
                </a:solidFill>
              </a:rPr>
              <a:t>K</a:t>
            </a:r>
            <a:r>
              <a:rPr lang="en-US" altLang="ja-JP" dirty="0" err="1" smtClean="0"/>
              <a:t>inec</a:t>
            </a:r>
            <a:r>
              <a:rPr lang="en-US" altLang="ja-JP" dirty="0" err="1" smtClean="0">
                <a:solidFill>
                  <a:schemeClr val="accent3"/>
                </a:solidFill>
              </a:rPr>
              <a:t>D</a:t>
            </a:r>
            <a:r>
              <a:rPr lang="en-US" altLang="ja-JP" dirty="0" err="1" smtClean="0"/>
              <a:t>rone</a:t>
            </a:r>
            <a:endParaRPr lang="ja-JP" altLang="en-US" dirty="0"/>
          </a:p>
        </p:txBody>
      </p:sp>
      <p:sp>
        <p:nvSpPr>
          <p:cNvPr id="5" name="コンテンツ プレースホルダ 4"/>
          <p:cNvSpPr>
            <a:spLocks noGrp="1"/>
          </p:cNvSpPr>
          <p:nvPr>
            <p:ph idx="1"/>
          </p:nvPr>
        </p:nvSpPr>
        <p:spPr/>
        <p:txBody>
          <a:bodyPr/>
          <a:lstStyle/>
          <a:p>
            <a:r>
              <a:rPr lang="en-US" altLang="ja-JP" dirty="0" err="1" smtClean="0">
                <a:solidFill>
                  <a:srgbClr val="F7DF56"/>
                </a:solidFill>
                <a:latin typeface="HG丸ｺﾞｼｯｸM-PRO"/>
                <a:cs typeface="HG丸ｺﾞｼｯｸM-PRO"/>
              </a:rPr>
              <a:t>K</a:t>
            </a:r>
            <a:r>
              <a:rPr lang="en-US" altLang="ja-JP" dirty="0" err="1" smtClean="0">
                <a:latin typeface="HG丸ｺﾞｼｯｸM-PRO"/>
                <a:cs typeface="HG丸ｺﾞｼｯｸM-PRO"/>
              </a:rPr>
              <a:t>inect</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err="1" smtClean="0">
                <a:latin typeface="HG丸ｺﾞｼｯｸM-PRO"/>
                <a:cs typeface="HG丸ｺﾞｼｯｸM-PRO"/>
              </a:rPr>
              <a:t>AR.</a:t>
            </a:r>
            <a:r>
              <a:rPr lang="en-US" altLang="ja-JP" dirty="0" err="1" smtClean="0">
                <a:solidFill>
                  <a:schemeClr val="accent3"/>
                </a:solidFill>
                <a:latin typeface="HG丸ｺﾞｼｯｸM-PRO"/>
                <a:cs typeface="HG丸ｺﾞｼｯｸM-PRO"/>
              </a:rPr>
              <a:t>D</a:t>
            </a:r>
            <a:r>
              <a:rPr lang="en-US" altLang="ja-JP" dirty="0" err="1" smtClean="0">
                <a:latin typeface="HG丸ｺﾞｼｯｸM-PRO"/>
                <a:cs typeface="HG丸ｺﾞｼｯｸM-PRO"/>
              </a:rPr>
              <a:t>rone</a:t>
            </a:r>
            <a:endParaRPr lang="en-US" altLang="ja-JP" dirty="0" smtClean="0">
              <a:latin typeface="HG丸ｺﾞｼｯｸM-PRO"/>
              <a:cs typeface="HG丸ｺﾞｼｯｸM-PRO"/>
            </a:endParaRPr>
          </a:p>
          <a:p>
            <a:pPr>
              <a:buNone/>
            </a:pPr>
            <a:r>
              <a:rPr lang="en-US" altLang="ja-JP" dirty="0" smtClean="0">
                <a:latin typeface="HG丸ｺﾞｼｯｸM-PRO"/>
                <a:cs typeface="HG丸ｺﾞｼｯｸM-PRO"/>
              </a:rPr>
              <a:t>		×</a:t>
            </a:r>
          </a:p>
          <a:p>
            <a:r>
              <a:rPr lang="en-US" altLang="ja-JP" dirty="0" smtClean="0">
                <a:solidFill>
                  <a:schemeClr val="accent4"/>
                </a:solidFill>
                <a:latin typeface="HG丸ｺﾞｼｯｸM-PRO"/>
                <a:cs typeface="HG丸ｺﾞｼｯｸM-PRO"/>
              </a:rPr>
              <a:t>H</a:t>
            </a:r>
            <a:r>
              <a:rPr lang="en-US" altLang="ja-JP" dirty="0" smtClean="0">
                <a:latin typeface="HG丸ｺﾞｼｯｸM-PRO"/>
                <a:cs typeface="HG丸ｺﾞｼｯｸM-PRO"/>
              </a:rPr>
              <a:t>MD</a:t>
            </a:r>
          </a:p>
          <a:p>
            <a:endParaRPr lang="en-US" altLang="ja-JP" dirty="0" smtClean="0"/>
          </a:p>
          <a:p>
            <a:endParaRPr lang="ja-JP" altLang="en-US" dirty="0"/>
          </a:p>
        </p:txBody>
      </p:sp>
      <p:pic>
        <p:nvPicPr>
          <p:cNvPr id="9" name="図 8" descr="AR_.jpeg"/>
          <p:cNvPicPr>
            <a:picLocks noChangeAspect="1"/>
          </p:cNvPicPr>
          <p:nvPr/>
        </p:nvPicPr>
        <p:blipFill>
          <a:blip r:embed="rId2"/>
          <a:stretch>
            <a:fillRect/>
          </a:stretch>
        </p:blipFill>
        <p:spPr>
          <a:xfrm>
            <a:off x="3860800" y="830414"/>
            <a:ext cx="4064000" cy="2006600"/>
          </a:xfrm>
          <a:prstGeom prst="rect">
            <a:avLst/>
          </a:prstGeom>
        </p:spPr>
      </p:pic>
      <p:pic>
        <p:nvPicPr>
          <p:cNvPr id="10" name="図 9" descr="kinect.jpeg"/>
          <p:cNvPicPr>
            <a:picLocks noChangeAspect="1"/>
          </p:cNvPicPr>
          <p:nvPr/>
        </p:nvPicPr>
        <p:blipFill>
          <a:blip r:embed="rId3"/>
          <a:stretch>
            <a:fillRect/>
          </a:stretch>
        </p:blipFill>
        <p:spPr>
          <a:xfrm>
            <a:off x="5860620" y="3268663"/>
            <a:ext cx="2857500" cy="2857500"/>
          </a:xfrm>
          <a:prstGeom prst="rect">
            <a:avLst/>
          </a:prstGeom>
        </p:spPr>
      </p:pic>
      <p:pic>
        <p:nvPicPr>
          <p:cNvPr id="11" name="図 10" descr="HMD.jpg"/>
          <p:cNvPicPr>
            <a:picLocks noChangeAspect="1"/>
          </p:cNvPicPr>
          <p:nvPr/>
        </p:nvPicPr>
        <p:blipFill>
          <a:blip r:embed="rId4"/>
          <a:stretch>
            <a:fillRect/>
          </a:stretch>
        </p:blipFill>
        <p:spPr>
          <a:xfrm>
            <a:off x="911822" y="4609715"/>
            <a:ext cx="3310782" cy="205630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開発環境</a:t>
            </a:r>
            <a:endParaRPr kumimoji="1" lang="ja-JP" altLang="en-US" dirty="0"/>
          </a:p>
        </p:txBody>
      </p:sp>
      <p:sp>
        <p:nvSpPr>
          <p:cNvPr id="3" name="コンテンツ プレースホルダー 2"/>
          <p:cNvSpPr>
            <a:spLocks noGrp="1"/>
          </p:cNvSpPr>
          <p:nvPr>
            <p:ph idx="1"/>
          </p:nvPr>
        </p:nvSpPr>
        <p:spPr>
          <a:xfrm>
            <a:off x="457199" y="1583111"/>
            <a:ext cx="3758699" cy="4936677"/>
          </a:xfrm>
        </p:spPr>
        <p:txBody>
          <a:bodyPr>
            <a:normAutofit/>
          </a:bodyPr>
          <a:lstStyle/>
          <a:p>
            <a:pPr marL="420624" lvl="1" indent="-384048">
              <a:buSzPct val="80000"/>
              <a:buFont typeface="Wingdings 2"/>
              <a:buChar char=""/>
            </a:pPr>
            <a:r>
              <a:rPr lang="en-US" altLang="ja-JP" dirty="0" smtClean="0"/>
              <a:t>Mac </a:t>
            </a:r>
            <a:r>
              <a:rPr lang="en-US" altLang="ja-JP" dirty="0"/>
              <a:t>OS X </a:t>
            </a:r>
            <a:r>
              <a:rPr lang="en-US" altLang="ja-JP" dirty="0" smtClean="0"/>
              <a:t>10.7.5</a:t>
            </a:r>
          </a:p>
          <a:p>
            <a:pPr marL="704088" lvl="2" indent="-384048">
              <a:buSzPct val="80000"/>
              <a:buFont typeface="Wingdings 2"/>
              <a:buChar char=""/>
            </a:pPr>
            <a:endParaRPr lang="en-US" altLang="ja-JP" dirty="0" smtClean="0"/>
          </a:p>
          <a:p>
            <a:r>
              <a:rPr lang="en-US" altLang="ja-JP" sz="2600" dirty="0" err="1" smtClean="0"/>
              <a:t>Kinect</a:t>
            </a:r>
            <a:endParaRPr lang="en-US" altLang="ja-JP" sz="2600" dirty="0"/>
          </a:p>
          <a:p>
            <a:pPr lvl="1"/>
            <a:r>
              <a:rPr lang="en-US" altLang="ja-JP" sz="2000" dirty="0" err="1" smtClean="0"/>
              <a:t>SimpleOpenNI</a:t>
            </a:r>
            <a:r>
              <a:rPr lang="en-US" altLang="ja-JP" sz="2000" dirty="0" smtClean="0"/>
              <a:t> 0.27</a:t>
            </a:r>
            <a:endParaRPr lang="en-US" altLang="ja-JP" sz="2000" dirty="0"/>
          </a:p>
          <a:p>
            <a:r>
              <a:rPr lang="en-US" altLang="ja-JP" sz="2600" dirty="0" err="1" smtClean="0"/>
              <a:t>AR.Drone</a:t>
            </a:r>
            <a:r>
              <a:rPr lang="en-US" altLang="ja-JP" sz="2600" dirty="0" smtClean="0"/>
              <a:t> 1.0</a:t>
            </a:r>
            <a:endParaRPr lang="en-US" altLang="ja-JP" sz="2600" dirty="0"/>
          </a:p>
          <a:p>
            <a:pPr lvl="1"/>
            <a:r>
              <a:rPr lang="en-US" altLang="ja-JP" sz="2000" dirty="0" smtClean="0"/>
              <a:t>ARDroneForP5</a:t>
            </a:r>
            <a:endParaRPr lang="en-US" altLang="ja-JP" sz="2000" dirty="0"/>
          </a:p>
          <a:p>
            <a:r>
              <a:rPr lang="en-US" altLang="ja-JP" sz="2600" dirty="0"/>
              <a:t>HMD</a:t>
            </a:r>
          </a:p>
          <a:p>
            <a:pPr lvl="1"/>
            <a:r>
              <a:rPr lang="en-US" altLang="ja-JP" sz="2000" dirty="0"/>
              <a:t>HMZ-</a:t>
            </a:r>
            <a:r>
              <a:rPr lang="en-US" altLang="ja-JP" sz="2000" dirty="0" smtClean="0"/>
              <a:t>T2</a:t>
            </a:r>
          </a:p>
          <a:p>
            <a:pPr lvl="1"/>
            <a:endParaRPr lang="en-US" altLang="ja-JP" sz="2000" dirty="0" smtClean="0"/>
          </a:p>
          <a:p>
            <a:r>
              <a:rPr lang="ja-JP" altLang="en-US" sz="2600" dirty="0"/>
              <a:t>言語</a:t>
            </a:r>
            <a:endParaRPr lang="en-US" altLang="ja-JP" sz="2600" dirty="0"/>
          </a:p>
          <a:p>
            <a:pPr lvl="1"/>
            <a:r>
              <a:rPr lang="en-US" altLang="ja-JP" sz="2000" dirty="0" smtClean="0"/>
              <a:t>Processing</a:t>
            </a:r>
            <a:endParaRPr lang="en-US" altLang="ja-JP" sz="2000" dirty="0"/>
          </a:p>
        </p:txBody>
      </p:sp>
      <p:pic>
        <p:nvPicPr>
          <p:cNvPr id="8" name="図 7" descr="スクリーンショット 2013-10-10 15.08.20.png"/>
          <p:cNvPicPr>
            <a:picLocks noChangeAspect="1"/>
          </p:cNvPicPr>
          <p:nvPr/>
        </p:nvPicPr>
        <p:blipFill>
          <a:blip r:embed="rId2"/>
          <a:stretch>
            <a:fillRect/>
          </a:stretch>
        </p:blipFill>
        <p:spPr>
          <a:xfrm>
            <a:off x="5827205" y="1531029"/>
            <a:ext cx="2838907" cy="4988759"/>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13616601"/>
      </p:ext>
    </p:extLst>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3545" y="274638"/>
            <a:ext cx="7467600" cy="896542"/>
          </a:xfrm>
        </p:spPr>
        <p:txBody>
          <a:bodyPr/>
          <a:lstStyle/>
          <a:p>
            <a:r>
              <a:rPr lang="en-US" altLang="en-US" dirty="0" smtClean="0"/>
              <a:t>概要</a:t>
            </a:r>
            <a:endParaRPr lang="ja-JP" altLang="en-US" dirty="0"/>
          </a:p>
        </p:txBody>
      </p:sp>
      <p:sp>
        <p:nvSpPr>
          <p:cNvPr id="3" name="コンテンツ プレースホルダ 2"/>
          <p:cNvSpPr>
            <a:spLocks noGrp="1"/>
          </p:cNvSpPr>
          <p:nvPr>
            <p:ph idx="1"/>
          </p:nvPr>
        </p:nvSpPr>
        <p:spPr>
          <a:xfrm>
            <a:off x="457200" y="1171180"/>
            <a:ext cx="7467600" cy="5205497"/>
          </a:xfrm>
        </p:spPr>
        <p:txBody>
          <a:bodyPr>
            <a:normAutofit/>
          </a:bodyPr>
          <a:lstStyle/>
          <a:p>
            <a:r>
              <a:rPr lang="ja-JP" altLang="en-US" dirty="0" smtClean="0"/>
              <a:t>コンセプト</a:t>
            </a:r>
            <a:endParaRPr lang="en-US" altLang="ja-JP" dirty="0" smtClean="0"/>
          </a:p>
          <a:p>
            <a:pPr lvl="1"/>
            <a:r>
              <a:rPr lang="ja-JP" altLang="en-US" dirty="0" smtClean="0"/>
              <a:t>身体感覚の拡張</a:t>
            </a:r>
            <a:endParaRPr lang="en-US" altLang="ja-JP" dirty="0" smtClean="0"/>
          </a:p>
          <a:p>
            <a:endParaRPr lang="en-US" altLang="ja-JP" dirty="0" smtClean="0"/>
          </a:p>
          <a:p>
            <a:pPr lvl="1"/>
            <a:r>
              <a:rPr lang="ja-JP" altLang="en-US" dirty="0" smtClean="0"/>
              <a:t>実世界にフィードバック</a:t>
            </a:r>
            <a:endParaRPr lang="en-US" altLang="ja-JP" dirty="0" smtClean="0"/>
          </a:p>
          <a:p>
            <a:pPr lvl="2"/>
            <a:r>
              <a:rPr lang="ja-JP" altLang="en-US" dirty="0" smtClean="0"/>
              <a:t>新しい</a:t>
            </a:r>
            <a:r>
              <a:rPr lang="en-US" altLang="ja-JP" dirty="0" err="1" smtClean="0"/>
              <a:t>Kinect</a:t>
            </a:r>
            <a:r>
              <a:rPr lang="ja-JP" altLang="en-US" dirty="0" smtClean="0"/>
              <a:t>の利用方法</a:t>
            </a:r>
            <a:endParaRPr lang="en-US" altLang="ja-JP" dirty="0" smtClean="0"/>
          </a:p>
          <a:p>
            <a:pPr lvl="2"/>
            <a:endParaRPr lang="en-US" altLang="ja-JP" dirty="0" smtClean="0"/>
          </a:p>
          <a:p>
            <a:pPr>
              <a:buNone/>
            </a:pPr>
            <a:r>
              <a:rPr lang="en-US" altLang="ja-JP" sz="2595" dirty="0" smtClean="0"/>
              <a:t>	</a:t>
            </a:r>
            <a:r>
              <a:rPr lang="en-US" altLang="ja-JP" sz="2595" dirty="0" err="1" smtClean="0"/>
              <a:t>Kinect</a:t>
            </a:r>
            <a:r>
              <a:rPr lang="ja-JP" altLang="en-US" sz="2595" dirty="0" smtClean="0"/>
              <a:t>を用い</a:t>
            </a:r>
            <a:r>
              <a:rPr lang="en-US" altLang="ja-JP" sz="2595" dirty="0" err="1" smtClean="0"/>
              <a:t>AR.Drone</a:t>
            </a:r>
            <a:r>
              <a:rPr lang="ja-JP" altLang="en-US" sz="2595" dirty="0" smtClean="0"/>
              <a:t>を体全体で操作する。この時</a:t>
            </a:r>
            <a:r>
              <a:rPr lang="en-US" altLang="ja-JP" sz="2595" dirty="0" err="1" smtClean="0"/>
              <a:t>AR.Drone</a:t>
            </a:r>
            <a:r>
              <a:rPr lang="ja-JP" altLang="en-US" sz="2595" dirty="0" smtClean="0"/>
              <a:t>のカメラ映像をリアルタイムに</a:t>
            </a:r>
            <a:r>
              <a:rPr lang="en-US" altLang="ja-JP" sz="2595" dirty="0" smtClean="0"/>
              <a:t>HMD</a:t>
            </a:r>
            <a:r>
              <a:rPr lang="ja-JP" altLang="en-US" sz="2595" dirty="0" smtClean="0"/>
              <a:t>に表示する。</a:t>
            </a:r>
            <a:endParaRPr lang="en-US" altLang="ja-JP" sz="2595" dirty="0" smtClean="0"/>
          </a:p>
          <a:p>
            <a:pPr>
              <a:buNone/>
            </a:pPr>
            <a:r>
              <a:rPr lang="en-US" altLang="ja-JP" sz="2595" dirty="0" smtClean="0"/>
              <a:t>	</a:t>
            </a:r>
            <a:r>
              <a:rPr lang="ja-JP" altLang="en-US" sz="2595" dirty="0" smtClean="0"/>
              <a:t>これにより</a:t>
            </a:r>
            <a:r>
              <a:rPr lang="en-US" altLang="ja-JP" sz="2595" dirty="0" err="1" smtClean="0"/>
              <a:t>AR.Drone</a:t>
            </a:r>
            <a:r>
              <a:rPr lang="ja-JP" altLang="en-US" sz="2595" dirty="0" smtClean="0"/>
              <a:t>の空を飛んでいる感覚を共有することで、身体感覚の拡張を目指す。</a:t>
            </a:r>
            <a:endParaRPr lang="en-US" altLang="ja-JP" sz="2595" dirty="0" smtClean="0"/>
          </a:p>
          <a:p>
            <a:endParaRPr lang="en-US" altLang="ja-JP" dirty="0" smtClean="0"/>
          </a:p>
          <a:p>
            <a:endParaRPr lang="en-US" altLang="ja-JP" dirty="0" smtClean="0"/>
          </a:p>
          <a:p>
            <a:pPr lvl="1"/>
            <a:endParaRPr lang="en-US" altLang="ja-JP" dirty="0" smtClean="0"/>
          </a:p>
          <a:p>
            <a:endParaRPr lang="en-US" altLang="ja-JP" dirty="0" smtClean="0"/>
          </a:p>
          <a:p>
            <a:endParaRPr lang="en-US" altLang="ja-JP"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lang="ja-JP" altLang="en-US" dirty="0"/>
          </a:p>
        </p:txBody>
      </p:sp>
      <p:sp>
        <p:nvSpPr>
          <p:cNvPr id="3" name="コンテンツ プレースホルダ 2"/>
          <p:cNvSpPr>
            <a:spLocks noGrp="1"/>
          </p:cNvSpPr>
          <p:nvPr>
            <p:ph idx="1"/>
          </p:nvPr>
        </p:nvSpPr>
        <p:spPr>
          <a:xfrm>
            <a:off x="457199" y="1121694"/>
            <a:ext cx="8458201" cy="5736306"/>
          </a:xfrm>
        </p:spPr>
        <p:txBody>
          <a:bodyPr>
            <a:normAutofit fontScale="92500" lnSpcReduction="10000"/>
          </a:bodyPr>
          <a:lstStyle/>
          <a:p>
            <a:pPr>
              <a:buNone/>
            </a:pPr>
            <a:r>
              <a:rPr lang="en-US" altLang="ja-JP" dirty="0" smtClean="0"/>
              <a:t>	</a:t>
            </a:r>
            <a:r>
              <a:rPr lang="en-US" altLang="ja-JP" dirty="0" err="1" smtClean="0"/>
              <a:t>Kinect</a:t>
            </a:r>
            <a:r>
              <a:rPr lang="ja-JP" altLang="en-US" dirty="0" smtClean="0"/>
              <a:t>コンテストに向けて</a:t>
            </a:r>
            <a:r>
              <a:rPr lang="en-US" altLang="ja-JP" dirty="0" err="1" smtClean="0"/>
              <a:t>Kinect</a:t>
            </a:r>
            <a:r>
              <a:rPr lang="ja-JP" altLang="en-US" dirty="0" smtClean="0"/>
              <a:t>を用いたコンテンツの作成をすることになりました。</a:t>
            </a:r>
            <a:endParaRPr lang="en-US" altLang="ja-JP" dirty="0" smtClean="0"/>
          </a:p>
          <a:p>
            <a:pPr>
              <a:buNone/>
            </a:pPr>
            <a:r>
              <a:rPr lang="en-US" altLang="ja-JP" dirty="0" smtClean="0"/>
              <a:t>	</a:t>
            </a:r>
            <a:r>
              <a:rPr lang="en-US" altLang="ja-JP" dirty="0" err="1" smtClean="0"/>
              <a:t>Kinect</a:t>
            </a:r>
            <a:r>
              <a:rPr lang="ja-JP" altLang="en-US" dirty="0" smtClean="0"/>
              <a:t>の利用されているシチュエーションとして、画面上の何かを実世界の人間の動作により動かすというものが多い。つまり現実世界の動きから仮想世界へのアウトプットを行い、モニターから得られる視覚としてフィードバック得るというものである。</a:t>
            </a:r>
            <a:endParaRPr lang="en-US" altLang="ja-JP" dirty="0" smtClean="0"/>
          </a:p>
          <a:p>
            <a:pPr>
              <a:buNone/>
            </a:pPr>
            <a:r>
              <a:rPr lang="en-US" altLang="ja-JP" dirty="0" smtClean="0"/>
              <a:t>	</a:t>
            </a:r>
            <a:r>
              <a:rPr lang="ja-JP" altLang="en-US" dirty="0" smtClean="0"/>
              <a:t>また</a:t>
            </a:r>
            <a:r>
              <a:rPr lang="en-US" altLang="ja-JP" dirty="0" smtClean="0"/>
              <a:t>AR</a:t>
            </a:r>
            <a:r>
              <a:rPr lang="ja-JP" altLang="en-US" dirty="0" smtClean="0"/>
              <a:t>の普及が始まり、拡張現実として視覚の拡張が広まりつつある。しかし拡張の可能性は視覚にとどまるものではない。</a:t>
            </a:r>
            <a:endParaRPr lang="en-US" altLang="ja-JP" dirty="0" smtClean="0"/>
          </a:p>
          <a:p>
            <a:pPr>
              <a:buNone/>
            </a:pPr>
            <a:r>
              <a:rPr lang="en-US" altLang="ja-JP" dirty="0" smtClean="0"/>
              <a:t>	</a:t>
            </a:r>
            <a:r>
              <a:rPr lang="ja-JP" altLang="en-US" dirty="0" smtClean="0"/>
              <a:t>そこで私たちはコンセプトを現実世界へのフィードバックと身体感覚の拡張とした。</a:t>
            </a:r>
            <a:endParaRPr lang="en-US" altLang="ja-JP"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提案手法</a:t>
            </a:r>
            <a:endParaRPr lang="ja-JP" altLang="en-US" dirty="0"/>
          </a:p>
        </p:txBody>
      </p:sp>
      <p:sp>
        <p:nvSpPr>
          <p:cNvPr id="3" name="コンテンツ プレースホルダ 2"/>
          <p:cNvSpPr>
            <a:spLocks noGrp="1"/>
          </p:cNvSpPr>
          <p:nvPr>
            <p:ph idx="1"/>
          </p:nvPr>
        </p:nvSpPr>
        <p:spPr/>
        <p:txBody>
          <a:bodyPr>
            <a:normAutofit/>
          </a:bodyPr>
          <a:lstStyle/>
          <a:p>
            <a:pPr>
              <a:buNone/>
            </a:pPr>
            <a:r>
              <a:rPr lang="en-US" altLang="ja-JP" sz="2800" dirty="0" smtClean="0"/>
              <a:t>	</a:t>
            </a:r>
            <a:r>
              <a:rPr lang="en-US" altLang="ja-JP" sz="2800" dirty="0" err="1" smtClean="0"/>
              <a:t>Kinect</a:t>
            </a:r>
            <a:r>
              <a:rPr lang="ja-JP" altLang="en-US" sz="2800" dirty="0" smtClean="0"/>
              <a:t>を利用して取得した骨格情報を認識し、ユーザの動作を取得する。</a:t>
            </a:r>
          </a:p>
          <a:p>
            <a:pPr>
              <a:buNone/>
            </a:pPr>
            <a:r>
              <a:rPr lang="en-US" altLang="ja-JP" sz="2800" dirty="0" smtClean="0"/>
              <a:t>	</a:t>
            </a:r>
            <a:r>
              <a:rPr lang="en-US" altLang="ja-JP" sz="2800" dirty="0" err="1" smtClean="0"/>
              <a:t>AR.Drone</a:t>
            </a:r>
            <a:r>
              <a:rPr lang="ja-JP" altLang="en-US" sz="2800" dirty="0" smtClean="0"/>
              <a:t>を操作するコマンドを作成し、ユーザの動作をコマンドに割り当てることで体感型のインターフェースを実現する。</a:t>
            </a:r>
          </a:p>
          <a:p>
            <a:pPr>
              <a:buNone/>
            </a:pPr>
            <a:r>
              <a:rPr lang="en-US" altLang="ja-JP" sz="2800" dirty="0" smtClean="0"/>
              <a:t>	</a:t>
            </a:r>
            <a:r>
              <a:rPr lang="ja-JP" altLang="en-US" sz="2800" dirty="0" smtClean="0"/>
              <a:t>ユーザは</a:t>
            </a:r>
            <a:r>
              <a:rPr lang="en-US" altLang="ja-JP" sz="2800" dirty="0" err="1" smtClean="0"/>
              <a:t>AR.Drone</a:t>
            </a:r>
            <a:r>
              <a:rPr lang="ja-JP" altLang="en-US" sz="2800" dirty="0" smtClean="0"/>
              <a:t>の前方カメラの映像を</a:t>
            </a:r>
            <a:r>
              <a:rPr lang="en-US" altLang="ja-JP" sz="2800" dirty="0" smtClean="0"/>
              <a:t>HMD</a:t>
            </a:r>
            <a:r>
              <a:rPr lang="ja-JP" altLang="en-US" sz="2800" dirty="0" smtClean="0"/>
              <a:t>から見ることにより、体感性の向上を目指す。</a:t>
            </a:r>
            <a:endParaRPr lang="ja-JP" altLang="en-US" sz="2800" dirty="0"/>
          </a:p>
        </p:txBody>
      </p:sp>
      <p:pic>
        <p:nvPicPr>
          <p:cNvPr id="5" name="図 4" descr="スクリーンショット 2013-10-10 15.13.37.png"/>
          <p:cNvPicPr>
            <a:picLocks noChangeAspect="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tretch>
            <a:fillRect/>
          </a:stretch>
        </p:blipFill>
        <p:spPr>
          <a:xfrm>
            <a:off x="2237047" y="4736044"/>
            <a:ext cx="4892822" cy="189514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実装</a:t>
            </a:r>
            <a:r>
              <a:rPr lang="en-US" altLang="ja-JP" dirty="0" smtClean="0"/>
              <a:t>	</a:t>
            </a:r>
            <a:endParaRPr lang="ja-JP" altLang="en-US" dirty="0"/>
          </a:p>
        </p:txBody>
      </p:sp>
      <p:sp>
        <p:nvSpPr>
          <p:cNvPr id="3" name="コンテンツ プレースホルダ 2"/>
          <p:cNvSpPr>
            <a:spLocks noGrp="1"/>
          </p:cNvSpPr>
          <p:nvPr>
            <p:ph idx="1"/>
          </p:nvPr>
        </p:nvSpPr>
        <p:spPr/>
        <p:txBody>
          <a:bodyPr>
            <a:normAutofit fontScale="92500"/>
          </a:bodyPr>
          <a:lstStyle/>
          <a:p>
            <a:r>
              <a:rPr lang="ja-JP" altLang="en-US" dirty="0" smtClean="0"/>
              <a:t>操作性</a:t>
            </a:r>
            <a:endParaRPr lang="en-US" altLang="ja-JP" dirty="0" smtClean="0"/>
          </a:p>
          <a:p>
            <a:pPr lvl="1"/>
            <a:r>
              <a:rPr lang="ja-JP" altLang="en-US" dirty="0" smtClean="0"/>
              <a:t>感覚的に操作ができるよう前後左右の移動のみ実装</a:t>
            </a:r>
            <a:endParaRPr lang="en-US" altLang="ja-JP" dirty="0" smtClean="0"/>
          </a:p>
          <a:p>
            <a:pPr lvl="2"/>
            <a:r>
              <a:rPr lang="ja-JP" altLang="en-US" dirty="0" smtClean="0"/>
              <a:t>体の傾き、手の上げ下げを割り当て、体の動きを大きくするほど</a:t>
            </a:r>
            <a:r>
              <a:rPr lang="en-US" altLang="ja-JP" dirty="0" err="1" smtClean="0"/>
              <a:t>AR.Drone</a:t>
            </a:r>
            <a:r>
              <a:rPr lang="ja-JP" altLang="en-US" dirty="0" smtClean="0"/>
              <a:t>の動作が大きくなるよう設定</a:t>
            </a:r>
            <a:endParaRPr lang="en-US" altLang="ja-JP" dirty="0" smtClean="0"/>
          </a:p>
          <a:p>
            <a:pPr lvl="2"/>
            <a:endParaRPr lang="en-US" altLang="ja-JP" dirty="0" smtClean="0"/>
          </a:p>
          <a:p>
            <a:r>
              <a:rPr lang="ja-JP" altLang="en-US" dirty="0" smtClean="0"/>
              <a:t>フィードバック</a:t>
            </a:r>
            <a:endParaRPr lang="en-US" altLang="ja-JP" dirty="0" smtClean="0"/>
          </a:p>
          <a:p>
            <a:pPr lvl="1"/>
            <a:r>
              <a:rPr lang="en-US" altLang="ja-JP" dirty="0" err="1" smtClean="0"/>
              <a:t>Kinect</a:t>
            </a:r>
            <a:endParaRPr lang="en-US" altLang="ja-JP" dirty="0" smtClean="0"/>
          </a:p>
          <a:p>
            <a:pPr lvl="2"/>
            <a:r>
              <a:rPr lang="ja-JP" altLang="en-US" dirty="0" smtClean="0"/>
              <a:t>実行が上手くいっているか、</a:t>
            </a:r>
            <a:r>
              <a:rPr lang="en-US" altLang="ja-JP" dirty="0" err="1" smtClean="0"/>
              <a:t>Kinect</a:t>
            </a:r>
            <a:r>
              <a:rPr lang="ja-JP" altLang="en-US" dirty="0" smtClean="0"/>
              <a:t>のカメラ映像</a:t>
            </a:r>
            <a:r>
              <a:rPr lang="en-US" altLang="ja-JP" dirty="0" smtClean="0"/>
              <a:t>(</a:t>
            </a:r>
            <a:r>
              <a:rPr lang="ja-JP" altLang="en-US" dirty="0" smtClean="0"/>
              <a:t>モノクロ</a:t>
            </a:r>
            <a:r>
              <a:rPr lang="en-US" altLang="ja-JP" dirty="0" smtClean="0"/>
              <a:t>)</a:t>
            </a:r>
            <a:r>
              <a:rPr lang="ja-JP" altLang="en-US" dirty="0" smtClean="0"/>
              <a:t>上に取得できていれば体のスケルトンが表示</a:t>
            </a:r>
            <a:endParaRPr lang="en-US" altLang="ja-JP" dirty="0" smtClean="0"/>
          </a:p>
          <a:p>
            <a:pPr lvl="1"/>
            <a:r>
              <a:rPr lang="en-US" altLang="ja-JP" dirty="0" err="1" smtClean="0"/>
              <a:t>AR.Drone</a:t>
            </a:r>
            <a:endParaRPr lang="en-US" altLang="ja-JP" dirty="0" smtClean="0"/>
          </a:p>
          <a:p>
            <a:pPr lvl="2"/>
            <a:r>
              <a:rPr lang="en-US" altLang="ja-JP" dirty="0" err="1" smtClean="0"/>
              <a:t>AR.Drone</a:t>
            </a:r>
            <a:r>
              <a:rPr lang="ja-JP" altLang="en-US" dirty="0" smtClean="0"/>
              <a:t>からのリアルタイム映像の上に送っている動作命令、</a:t>
            </a:r>
            <a:r>
              <a:rPr lang="en-US" altLang="ja-JP" dirty="0" err="1" smtClean="0"/>
              <a:t>AR.Drone</a:t>
            </a:r>
            <a:r>
              <a:rPr lang="ja-JP" altLang="en-US" dirty="0" smtClean="0"/>
              <a:t>のセンサやバッテリーの値は表示</a:t>
            </a:r>
            <a:endParaRPr lang="en-US" altLang="ja-JP" dirty="0" smtClean="0"/>
          </a:p>
          <a:p>
            <a:endParaRPr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結果</a:t>
            </a:r>
            <a:endParaRPr lang="ja-JP" altLang="en-US" dirty="0"/>
          </a:p>
        </p:txBody>
      </p:sp>
      <p:sp>
        <p:nvSpPr>
          <p:cNvPr id="3" name="コンテンツ プレースホルダ 2"/>
          <p:cNvSpPr>
            <a:spLocks noGrp="1"/>
          </p:cNvSpPr>
          <p:nvPr>
            <p:ph idx="1"/>
          </p:nvPr>
        </p:nvSpPr>
        <p:spPr>
          <a:xfrm>
            <a:off x="457199" y="857765"/>
            <a:ext cx="8458201" cy="5295052"/>
          </a:xfrm>
        </p:spPr>
        <p:txBody>
          <a:bodyPr/>
          <a:lstStyle/>
          <a:p>
            <a:pPr>
              <a:buNone/>
            </a:pPr>
            <a:endParaRPr lang="en-US" altLang="ja-JP" dirty="0" smtClean="0"/>
          </a:p>
          <a:p>
            <a:r>
              <a:rPr lang="en-US" altLang="ja-JP" dirty="0" err="1" smtClean="0"/>
              <a:t>AR.Drone</a:t>
            </a:r>
            <a:r>
              <a:rPr lang="ja-JP" altLang="en-US" dirty="0" smtClean="0"/>
              <a:t>のカメラ映像は画角が狭く、解像度が低いため操作が</a:t>
            </a:r>
            <a:r>
              <a:rPr lang="ja-JP" altLang="en-US" dirty="0" smtClean="0"/>
              <a:t>困難</a:t>
            </a:r>
            <a:endParaRPr lang="en-US" altLang="ja-JP" dirty="0" smtClean="0"/>
          </a:p>
          <a:p>
            <a:endParaRPr lang="en-US" altLang="ja-JP" dirty="0" smtClean="0"/>
          </a:p>
          <a:p>
            <a:r>
              <a:rPr lang="ja-JP" altLang="en-US" dirty="0" smtClean="0"/>
              <a:t>複雑</a:t>
            </a:r>
            <a:r>
              <a:rPr lang="ja-JP" altLang="en-US" dirty="0" smtClean="0"/>
              <a:t>な動作にすると直感的に操作できなくなる</a:t>
            </a:r>
            <a:endParaRPr lang="en-US" altLang="ja-JP" dirty="0" smtClean="0"/>
          </a:p>
          <a:p>
            <a:pPr lvl="1"/>
            <a:r>
              <a:rPr lang="ja-JP" altLang="en-US" dirty="0" smtClean="0"/>
              <a:t>命令の</a:t>
            </a:r>
            <a:r>
              <a:rPr lang="ja-JP" altLang="en-US" dirty="0" smtClean="0"/>
              <a:t>簡易化</a:t>
            </a:r>
            <a:endParaRPr lang="en-US" altLang="ja-JP" dirty="0" smtClean="0"/>
          </a:p>
          <a:p>
            <a:pPr lvl="1"/>
            <a:endParaRPr lang="en-US" altLang="ja-JP" dirty="0" smtClean="0"/>
          </a:p>
          <a:p>
            <a:r>
              <a:rPr lang="ja-JP" altLang="en-US" dirty="0" smtClean="0"/>
              <a:t>ホバリングが安定しない</a:t>
            </a:r>
            <a:endParaRPr lang="en-US" altLang="ja-JP" dirty="0" smtClean="0"/>
          </a:p>
          <a:p>
            <a:r>
              <a:rPr lang="en-US" altLang="ja-JP" dirty="0" err="1" smtClean="0"/>
              <a:t>Kinect</a:t>
            </a:r>
            <a:r>
              <a:rPr lang="ja-JP" altLang="en-US" dirty="0" smtClean="0"/>
              <a:t>の骨格認識が外れるときがある</a:t>
            </a:r>
            <a:endParaRPr lang="en-US" altLang="ja-JP" dirty="0" smtClean="0"/>
          </a:p>
          <a:p>
            <a:pPr marL="448056" lvl="1" indent="0">
              <a:buNone/>
            </a:pPr>
            <a:endParaRPr lang="en-US" altLang="ja-JP" dirty="0" smtClean="0"/>
          </a:p>
          <a:p>
            <a:pPr lvl="1">
              <a:buNone/>
            </a:pPr>
            <a:endParaRPr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コンテストに向けて</a:t>
            </a:r>
            <a:endParaRPr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没入感の向上</a:t>
            </a:r>
            <a:endParaRPr lang="en-US" altLang="ja-JP" dirty="0" smtClean="0"/>
          </a:p>
          <a:p>
            <a:pPr lvl="1"/>
            <a:r>
              <a:rPr lang="en-US" altLang="ja-JP" dirty="0" smtClean="0"/>
              <a:t>Oculus </a:t>
            </a:r>
            <a:r>
              <a:rPr lang="en-US" altLang="ja-JP" dirty="0" err="1" smtClean="0"/>
              <a:t>Riftn</a:t>
            </a:r>
            <a:r>
              <a:rPr lang="ja-JP" altLang="en-US" dirty="0" smtClean="0"/>
              <a:t>の利用</a:t>
            </a:r>
            <a:endParaRPr lang="en-US" altLang="ja-JP" dirty="0" smtClean="0"/>
          </a:p>
          <a:p>
            <a:pPr lvl="2"/>
            <a:r>
              <a:rPr lang="ja-JP" altLang="en-US" dirty="0" smtClean="0"/>
              <a:t>首の動きに合わせて</a:t>
            </a:r>
            <a:r>
              <a:rPr lang="en-US" altLang="ja-JP" dirty="0" err="1" smtClean="0"/>
              <a:t>AR.Drone</a:t>
            </a:r>
            <a:r>
              <a:rPr lang="ja-JP" altLang="en-US" dirty="0" smtClean="0"/>
              <a:t>の回転</a:t>
            </a:r>
            <a:endParaRPr lang="en-US" altLang="ja-JP" dirty="0" smtClean="0"/>
          </a:p>
          <a:p>
            <a:pPr lvl="2"/>
            <a:r>
              <a:rPr lang="ja-JP" altLang="en-US" dirty="0" smtClean="0"/>
              <a:t>広い画角の確保</a:t>
            </a:r>
            <a:endParaRPr lang="en-US" altLang="ja-JP" dirty="0" smtClean="0"/>
          </a:p>
          <a:p>
            <a:pPr lvl="2"/>
            <a:endParaRPr lang="en-US" altLang="ja-JP" dirty="0" smtClean="0"/>
          </a:p>
          <a:p>
            <a:r>
              <a:rPr lang="ja-JP" altLang="en-US" dirty="0" smtClean="0"/>
              <a:t>操作性の向上</a:t>
            </a:r>
            <a:endParaRPr lang="en-US" altLang="ja-JP" dirty="0" smtClean="0"/>
          </a:p>
          <a:p>
            <a:pPr lvl="1"/>
            <a:r>
              <a:rPr lang="ja-JP" altLang="en-US" dirty="0" smtClean="0"/>
              <a:t>カメラを増やすまたは</a:t>
            </a:r>
            <a:r>
              <a:rPr lang="ja-JP" altLang="en-US" dirty="0" smtClean="0"/>
              <a:t>変える</a:t>
            </a:r>
            <a:r>
              <a:rPr lang="ja-JP" altLang="en-US" dirty="0" smtClean="0"/>
              <a:t>か</a:t>
            </a:r>
            <a:r>
              <a:rPr lang="ja-JP" altLang="en-US" dirty="0" smtClean="0"/>
              <a:t>画像</a:t>
            </a:r>
            <a:r>
              <a:rPr lang="ja-JP" altLang="en-US" dirty="0" smtClean="0"/>
              <a:t>にエフェクトを</a:t>
            </a:r>
            <a:r>
              <a:rPr lang="ja-JP" altLang="en-US" dirty="0" smtClean="0"/>
              <a:t>つけ</a:t>
            </a:r>
            <a:r>
              <a:rPr lang="ja-JP" altLang="en-US" dirty="0" smtClean="0"/>
              <a:t>プレイヤーの視覚情報を</a:t>
            </a:r>
            <a:r>
              <a:rPr lang="ja-JP" altLang="en-US" dirty="0" smtClean="0"/>
              <a:t>補う</a:t>
            </a:r>
            <a:endParaRPr lang="en-US" altLang="ja-JP" dirty="0" smtClean="0"/>
          </a:p>
          <a:p>
            <a:pPr lvl="1"/>
            <a:endParaRPr lang="en-US" altLang="ja-JP" dirty="0" smtClean="0"/>
          </a:p>
          <a:p>
            <a:r>
              <a:rPr lang="ja-JP" altLang="en-US" dirty="0" smtClean="0"/>
              <a:t>ユーザテスト</a:t>
            </a:r>
            <a:endParaRPr lang="en-US" altLang="ja-JP" dirty="0" smtClean="0"/>
          </a:p>
          <a:p>
            <a:pPr lvl="1"/>
            <a:r>
              <a:rPr lang="ja-JP" altLang="en-US" dirty="0" smtClean="0"/>
              <a:t>没入感や操作性のフィードバックをとる</a:t>
            </a:r>
            <a:endParaRPr lang="en-US" altLang="ja-JP" dirty="0" smtClean="0"/>
          </a:p>
          <a:p>
            <a:pPr lvl="2"/>
            <a:r>
              <a:rPr lang="ja-JP" altLang="en-US" dirty="0" smtClean="0"/>
              <a:t>身体感覚の拡張の確認、向上</a:t>
            </a:r>
            <a:endParaRPr lang="en-US" altLang="ja-JP" dirty="0" smtClean="0"/>
          </a:p>
        </p:txBody>
      </p:sp>
      <p:pic>
        <p:nvPicPr>
          <p:cNvPr id="4" name="図 3" descr="ocurasHMD.jpeg"/>
          <p:cNvPicPr>
            <a:picLocks noChangeAspect="1"/>
          </p:cNvPicPr>
          <p:nvPr/>
        </p:nvPicPr>
        <p:blipFill>
          <a:blip r:embed="rId2"/>
          <a:stretch>
            <a:fillRect/>
          </a:stretch>
        </p:blipFill>
        <p:spPr>
          <a:xfrm>
            <a:off x="6244563" y="2857500"/>
            <a:ext cx="2032000" cy="1143000"/>
          </a:xfrm>
          <a:prstGeom prst="rect">
            <a:avLst/>
          </a:prstGeom>
        </p:spPr>
      </p:pic>
    </p:spTree>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テクノロジー.thmx</Template>
  <TotalTime>8062</TotalTime>
  <Words>509</Words>
  <Application>Microsoft Macintosh PowerPoint</Application>
  <PresentationFormat>画面に合わせる (4:3)</PresentationFormat>
  <Paragraphs>76</Paragraphs>
  <Slides>9</Slides>
  <Notes>0</Notes>
  <HiddenSlides>0</HiddenSlides>
  <MMClips>0</MMClips>
  <ScaleCrop>false</ScaleCrop>
  <HeadingPairs>
    <vt:vector size="4" baseType="variant">
      <vt:variant>
        <vt:lpstr>デザイン テンプレート</vt:lpstr>
      </vt:variant>
      <vt:variant>
        <vt:i4>1</vt:i4>
      </vt:variant>
      <vt:variant>
        <vt:lpstr>スライド タイトル</vt:lpstr>
      </vt:variant>
      <vt:variant>
        <vt:i4>9</vt:i4>
      </vt:variant>
    </vt:vector>
  </HeadingPairs>
  <TitlesOfParts>
    <vt:vector size="10" baseType="lpstr">
      <vt:lpstr>テクノロジー</vt:lpstr>
      <vt:lpstr>スライド 1</vt:lpstr>
      <vt:lpstr>KinecDrone</vt:lpstr>
      <vt:lpstr>開発環境</vt:lpstr>
      <vt:lpstr>概要</vt:lpstr>
      <vt:lpstr>背景</vt:lpstr>
      <vt:lpstr>提案手法</vt:lpstr>
      <vt:lpstr>実装 </vt:lpstr>
      <vt:lpstr>結果</vt:lpstr>
      <vt:lpstr>コンテストに向けて</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情報保管計画2nd</dc:title>
  <dc:creator>Ikeuchi Kohki</dc:creator>
  <cp:lastModifiedBy>Ikeuchi Kohki</cp:lastModifiedBy>
  <cp:revision>113</cp:revision>
  <cp:lastPrinted>2013-10-12T04:49:53Z</cp:lastPrinted>
  <dcterms:created xsi:type="dcterms:W3CDTF">2013-10-10T06:52:57Z</dcterms:created>
  <dcterms:modified xsi:type="dcterms:W3CDTF">2013-10-12T04:55:11Z</dcterms:modified>
</cp:coreProperties>
</file>