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handoutMasterIdLst>
    <p:handoutMasterId r:id="rId13"/>
  </p:handoutMasterIdLst>
  <p:sldIdLst>
    <p:sldId id="267" r:id="rId2"/>
    <p:sldId id="281" r:id="rId3"/>
    <p:sldId id="282" r:id="rId4"/>
    <p:sldId id="279" r:id="rId5"/>
    <p:sldId id="276" r:id="rId6"/>
    <p:sldId id="269" r:id="rId7"/>
    <p:sldId id="271" r:id="rId8"/>
    <p:sldId id="272" r:id="rId9"/>
    <p:sldId id="273" r:id="rId10"/>
    <p:sldId id="274" r:id="rId11"/>
    <p:sldId id="280"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6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13.12.7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を用いた身体感覚の拡張</a:t>
            </a:r>
            <a:r>
              <a:rPr lang="en-US" altLang="ja-JP" sz="2800" dirty="0" smtClean="0">
                <a:solidFill>
                  <a:srgbClr val="000000"/>
                </a:solidFill>
                <a:ea typeface="HG丸ｺﾞｼｯｸM-PRO"/>
              </a:rPr>
              <a:t>~</a:t>
            </a: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のカメラ映像は画角が狭く、解像度が低いため操作が困難</a:t>
            </a:r>
            <a:endParaRPr lang="en-US" altLang="ja-JP" dirty="0" smtClean="0"/>
          </a:p>
          <a:p>
            <a:endParaRPr lang="en-US" altLang="ja-JP" dirty="0" smtClean="0"/>
          </a:p>
          <a:p>
            <a:r>
              <a:rPr lang="ja-JP" altLang="en-US" dirty="0" smtClean="0"/>
              <a:t>複雑な動作にすると直感的に操作できなくなる</a:t>
            </a:r>
            <a:endParaRPr lang="en-US" altLang="ja-JP" dirty="0" smtClean="0"/>
          </a:p>
          <a:p>
            <a:pPr lvl="1"/>
            <a:r>
              <a:rPr lang="ja-JP" altLang="en-US" dirty="0" smtClean="0"/>
              <a:t>命令の簡易化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カメラを増やすまたは変えるか画像にエフェクトをつけプレイヤーの視覚情報を補う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ja-JP" altLang="en-US" dirty="0" smtClean="0"/>
              <a:t>目的・動機</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目的</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r>
              <a:rPr lang="ja-JP" altLang="en-US" dirty="0" smtClean="0"/>
              <a:t>動機</a:t>
            </a:r>
            <a:endParaRPr lang="en-US" altLang="ja-JP" dirty="0" smtClean="0"/>
          </a:p>
          <a:p>
            <a:pPr lvl="1"/>
            <a:r>
              <a:rPr lang="ja-JP" altLang="en-US" dirty="0" smtClean="0"/>
              <a:t>おもしろいことがしたい</a:t>
            </a:r>
            <a:r>
              <a:rPr lang="en-US" altLang="ja-JP" dirty="0" smtClean="0"/>
              <a:t>!</a:t>
            </a:r>
          </a:p>
          <a:p>
            <a:pPr lvl="1"/>
            <a:r>
              <a:rPr lang="ja-JP" altLang="en-US" dirty="0" smtClean="0"/>
              <a:t>画面内だけで終わらせたくない</a:t>
            </a:r>
            <a:r>
              <a:rPr lang="en-US" altLang="ja-JP" dirty="0" smtClean="0"/>
              <a:t>!!</a:t>
            </a:r>
          </a:p>
          <a:p>
            <a:pPr lvl="1"/>
            <a:r>
              <a:rPr lang="ja-JP" altLang="en-US" dirty="0" smtClean="0"/>
              <a:t>空を飛びたい</a:t>
            </a:r>
            <a:r>
              <a:rPr lang="en-US" altLang="ja-JP" dirty="0" smtClean="0"/>
              <a:t>!!!!</a:t>
            </a:r>
            <a:endParaRPr lang="en-US" altLang="ja-JP" dirty="0" smtClean="0"/>
          </a:p>
          <a:p>
            <a:pPr lvl="1"/>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ja-JP" dirty="0" smtClean="0"/>
              <a:t>What’s new?</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寝そべって使う</a:t>
            </a:r>
            <a:endParaRPr lang="en-US" altLang="ja-JP" dirty="0" smtClean="0"/>
          </a:p>
          <a:p>
            <a:pPr lvl="1"/>
            <a:r>
              <a:rPr lang="ja-JP" altLang="en-US" dirty="0" smtClean="0"/>
              <a:t>立ってやる事ばっかじゃない</a:t>
            </a:r>
            <a:endParaRPr lang="en-US" altLang="ja-JP" dirty="0" smtClean="0"/>
          </a:p>
          <a:p>
            <a:pPr lvl="1"/>
            <a:endParaRPr lang="en-US" altLang="ja-JP" dirty="0" smtClean="0"/>
          </a:p>
          <a:p>
            <a:r>
              <a:rPr lang="ja-JP" altLang="en-US" dirty="0" smtClean="0"/>
              <a:t>現実のものを動かす</a:t>
            </a:r>
            <a:endParaRPr lang="en-US" altLang="ja-JP" dirty="0" smtClean="0"/>
          </a:p>
          <a:p>
            <a:pPr lvl="1"/>
            <a:r>
              <a:rPr lang="en-US" altLang="ja-JP" dirty="0" smtClean="0"/>
              <a:t>2</a:t>
            </a:r>
            <a:r>
              <a:rPr lang="ja-JP" altLang="en-US" dirty="0" smtClean="0"/>
              <a:t>次元だけでは満足できない</a:t>
            </a:r>
            <a:endParaRPr lang="en-US" altLang="ja-JP" dirty="0" smtClean="0"/>
          </a:p>
          <a:p>
            <a:pPr lvl="1"/>
            <a:endParaRPr lang="en-US" altLang="ja-JP" dirty="0" smtClean="0"/>
          </a:p>
          <a:p>
            <a:r>
              <a:rPr lang="en-US" altLang="ja-JP" dirty="0" smtClean="0"/>
              <a:t>HMD</a:t>
            </a:r>
            <a:r>
              <a:rPr lang="ja-JP" altLang="en-US" dirty="0" smtClean="0"/>
              <a:t>も使う</a:t>
            </a:r>
            <a:endParaRPr lang="en-US" altLang="ja-JP" dirty="0" smtClean="0"/>
          </a:p>
          <a:p>
            <a:pPr lvl="1"/>
            <a:r>
              <a:rPr lang="ja-JP" altLang="en-US" dirty="0" smtClean="0"/>
              <a:t>没入感の</a:t>
            </a:r>
            <a:r>
              <a:rPr lang="ja-JP" altLang="en-US" dirty="0" smtClean="0"/>
              <a:t>上昇</a:t>
            </a:r>
            <a:endParaRPr lang="en-US" altLang="ja-JP" dirty="0" smtClean="0"/>
          </a:p>
          <a:p>
            <a:pPr lvl="1"/>
            <a:r>
              <a:rPr lang="ja-JP" altLang="en-US" dirty="0" smtClean="0"/>
              <a:t>近未来度の上昇</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図 9" descr="kinect.jpeg"/>
          <p:cNvPicPr>
            <a:picLocks noChangeAspect="1"/>
          </p:cNvPicPr>
          <p:nvPr/>
        </p:nvPicPr>
        <p:blipFill>
          <a:blip r:embed="rId2"/>
          <a:stretch>
            <a:fillRect/>
          </a:stretch>
        </p:blipFill>
        <p:spPr>
          <a:xfrm>
            <a:off x="4027213" y="2883525"/>
            <a:ext cx="3974475" cy="3974475"/>
          </a:xfrm>
          <a:prstGeom prst="rect">
            <a:avLst/>
          </a:prstGeom>
        </p:spPr>
      </p:pic>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r>
              <a:rPr lang="en-US" altLang="ja-JP" dirty="0" smtClean="0"/>
              <a:t>	</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smtClean="0">
                <a:solidFill>
                  <a:schemeClr val="accent4"/>
                </a:solidFill>
                <a:latin typeface="HG丸ｺﾞｼｯｸM-PRO"/>
                <a:cs typeface="HG丸ｺﾞｼｯｸM-PRO"/>
              </a:rPr>
              <a:t>H</a:t>
            </a:r>
            <a:r>
              <a:rPr lang="en-US" altLang="ja-JP" dirty="0" smtClean="0">
                <a:latin typeface="HG丸ｺﾞｼｯｸM-PRO"/>
                <a:cs typeface="HG丸ｺﾞｼｯｸM-PRO"/>
              </a:rPr>
              <a:t>MD</a:t>
            </a:r>
          </a:p>
          <a:p>
            <a:endParaRPr lang="en-US" altLang="ja-JP" dirty="0" smtClean="0"/>
          </a:p>
          <a:p>
            <a:endParaRPr lang="ja-JP" altLang="en-US" dirty="0"/>
          </a:p>
        </p:txBody>
      </p:sp>
      <p:pic>
        <p:nvPicPr>
          <p:cNvPr id="9" name="図 8" descr="AR_.jpeg"/>
          <p:cNvPicPr>
            <a:picLocks noChangeAspect="1"/>
          </p:cNvPicPr>
          <p:nvPr/>
        </p:nvPicPr>
        <p:blipFill>
          <a:blip r:embed="rId3"/>
          <a:stretch>
            <a:fillRect/>
          </a:stretch>
        </p:blipFill>
        <p:spPr>
          <a:xfrm>
            <a:off x="4851400" y="1514314"/>
            <a:ext cx="4064000" cy="2006600"/>
          </a:xfrm>
          <a:prstGeom prst="rect">
            <a:avLst/>
          </a:prstGeom>
        </p:spPr>
      </p:pic>
      <p:pic>
        <p:nvPicPr>
          <p:cNvPr id="11" name="図 10" descr="HMD.jpg"/>
          <p:cNvPicPr>
            <a:picLocks noChangeAspect="1"/>
          </p:cNvPicPr>
          <p:nvPr/>
        </p:nvPicPr>
        <p:blipFill>
          <a:blip r:embed="rId4"/>
          <a:stretch>
            <a:fillRect/>
          </a:stretch>
        </p:blipFill>
        <p:spPr>
          <a:xfrm>
            <a:off x="631881" y="4574881"/>
            <a:ext cx="2741741" cy="20563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ja-JP" altLang="en-US" dirty="0" smtClean="0"/>
              <a:t>デバイス</a:t>
            </a:r>
            <a:endParaRPr lang="en-US" altLang="ja-JP" dirty="0" smtClean="0"/>
          </a:p>
          <a:p>
            <a:pPr marL="704088" lvl="2" indent="-384048">
              <a:buSzPct val="80000"/>
              <a:buFont typeface="Wingdings 2"/>
              <a:buChar char=""/>
            </a:pPr>
            <a:r>
              <a:rPr lang="en-US" altLang="ja-JP" dirty="0" err="1" smtClean="0"/>
              <a:t>Kinect</a:t>
            </a:r>
            <a:endParaRPr lang="en-US" altLang="ja-JP" dirty="0" smtClean="0"/>
          </a:p>
          <a:p>
            <a:pPr marL="704088" lvl="2" indent="-384048">
              <a:buSzPct val="80000"/>
              <a:buFont typeface="Wingdings 2"/>
              <a:buChar char=""/>
            </a:pPr>
            <a:r>
              <a:rPr lang="en-US" altLang="ja-JP" dirty="0" err="1" smtClean="0"/>
              <a:t>AR.Drone</a:t>
            </a:r>
            <a:r>
              <a:rPr lang="en-US" altLang="ja-JP" dirty="0" smtClean="0"/>
              <a:t> 1.0</a:t>
            </a:r>
          </a:p>
          <a:p>
            <a:pPr marL="704088" lvl="2" indent="-384048">
              <a:buSzPct val="80000"/>
              <a:buFont typeface="Wingdings 2"/>
              <a:buChar char=""/>
            </a:pPr>
            <a:r>
              <a:rPr lang="en-US" altLang="ja-JP" dirty="0" smtClean="0"/>
              <a:t>Oculus Rift</a:t>
            </a:r>
          </a:p>
          <a:p>
            <a:pPr marL="704088" lvl="2" indent="-384048">
              <a:buSzPct val="80000"/>
              <a:buFont typeface="Wingdings 2"/>
              <a:buChar char=""/>
            </a:pPr>
            <a:r>
              <a:rPr lang="en-US" altLang="ja-JP" dirty="0" smtClean="0"/>
              <a:t>Mac</a:t>
            </a:r>
            <a:r>
              <a:rPr lang="ja-JP" altLang="en-US" dirty="0" smtClean="0"/>
              <a:t> </a:t>
            </a:r>
            <a:r>
              <a:rPr lang="en-US" altLang="ja-JP" dirty="0" smtClean="0"/>
              <a:t>OS X</a:t>
            </a:r>
            <a:r>
              <a:rPr lang="en-US" altLang="ja-JP" dirty="0" smtClean="0"/>
              <a:t> </a:t>
            </a:r>
          </a:p>
          <a:p>
            <a:pPr marL="704088" lvl="2" indent="-384048">
              <a:buSzPct val="80000"/>
              <a:buFont typeface="Wingdings 2"/>
              <a:buChar char=""/>
            </a:pPr>
            <a:endParaRPr lang="en-US" altLang="ja-JP" dirty="0" smtClean="0"/>
          </a:p>
          <a:p>
            <a:pPr marL="420624" lvl="1" indent="-384048">
              <a:buSzPct val="80000"/>
              <a:buFont typeface="Wingdings 2"/>
              <a:buChar char=""/>
            </a:pPr>
            <a:r>
              <a:rPr lang="ja-JP" altLang="en-US" dirty="0" smtClean="0"/>
              <a:t>言語</a:t>
            </a:r>
            <a:endParaRPr lang="en-US" altLang="ja-JP" dirty="0" smtClean="0"/>
          </a:p>
          <a:p>
            <a:pPr marL="704088" lvl="2" indent="-384048">
              <a:buSzPct val="80000"/>
              <a:buFont typeface="Wingdings 2"/>
              <a:buChar char=""/>
            </a:pPr>
            <a:r>
              <a:rPr lang="en-US" altLang="ja-JP" dirty="0" smtClean="0"/>
              <a:t>Processing</a:t>
            </a:r>
          </a:p>
          <a:p>
            <a:pPr marL="704088" lvl="2" indent="-384048">
              <a:buSzPct val="80000"/>
              <a:buFont typeface="Wingdings 2"/>
              <a:buChar char=""/>
            </a:pPr>
            <a:r>
              <a:rPr lang="en-US" altLang="ja-JP" dirty="0" err="1" smtClean="0"/>
              <a:t>javascript</a:t>
            </a:r>
            <a:endParaRPr lang="en-US" altLang="ja-JP" dirty="0" smtClean="0"/>
          </a:p>
          <a:p>
            <a:pPr marL="704088" lvl="2" indent="-384048">
              <a:buSzPct val="80000"/>
              <a:buFont typeface="Wingdings 2"/>
              <a:buChar char=""/>
            </a:pPr>
            <a:endParaRPr lang="en-US" altLang="ja-JP" dirty="0" smtClean="0"/>
          </a:p>
        </p:txBody>
      </p:sp>
      <p:sp>
        <p:nvSpPr>
          <p:cNvPr id="5" name="コンテンツ プレースホルダー 2"/>
          <p:cNvSpPr txBox="1">
            <a:spLocks/>
          </p:cNvSpPr>
          <p:nvPr/>
        </p:nvSpPr>
        <p:spPr>
          <a:xfrm>
            <a:off x="4650529" y="1583111"/>
            <a:ext cx="3758699" cy="4936677"/>
          </a:xfrm>
          <a:prstGeom prst="rect">
            <a:avLst/>
          </a:prstGeom>
        </p:spPr>
        <p:txBody>
          <a:bodyPr vert="horz">
            <a:normAutofit/>
          </a:bodyPr>
          <a:lstStyle/>
          <a:p>
            <a:pPr marL="420624" marR="0" lvl="1"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ja-JP" altLang="en-US" sz="2600" dirty="0" smtClean="0">
                <a:solidFill>
                  <a:srgbClr val="000000"/>
                </a:solidFill>
                <a:ea typeface="HG丸ｺﾞｼｯｸM-PRO"/>
              </a:rPr>
              <a:t>ライブラリ</a:t>
            </a:r>
            <a:endParaRPr kumimoji="1" lang="en-US" altLang="ja-JP" sz="26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smtClean="0">
                <a:solidFill>
                  <a:srgbClr val="000000"/>
                </a:solidFill>
                <a:ea typeface="HG丸ｺﾞｼｯｸM-PRO"/>
              </a:rPr>
              <a:t>Simple </a:t>
            </a:r>
            <a:r>
              <a:rPr lang="en-US" altLang="ja-JP" sz="2400" dirty="0" err="1" smtClean="0">
                <a:solidFill>
                  <a:srgbClr val="000000"/>
                </a:solidFill>
                <a:ea typeface="HG丸ｺﾞｼｯｸM-PRO"/>
              </a:rPr>
              <a:t>OpenNI</a:t>
            </a:r>
            <a:endPar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rPr>
              <a:t>ARDroneForP5</a:t>
            </a: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err="1" smtClean="0">
                <a:solidFill>
                  <a:srgbClr val="000000"/>
                </a:solidFill>
                <a:ea typeface="HG丸ｺﾞｼｯｸM-PRO"/>
              </a:rPr>
              <a:t>vr.js</a:t>
            </a:r>
            <a:endParaRPr kumimoji="1" lang="en-US" altLang="ja-JP" sz="2000" b="0" i="0" u="none" strike="noStrike" kern="1200" cap="none" spc="0" normalizeH="0" baseline="0" noProof="0" dirty="0" smtClean="0">
              <a:ln>
                <a:noFill/>
              </a:ln>
              <a:solidFill>
                <a:srgbClr val="000000"/>
              </a:solidFill>
              <a:effectLst/>
              <a:uLnTx/>
              <a:uFillTx/>
              <a:latin typeface="+mn-lt"/>
              <a:ea typeface="HG丸ｺﾞｼｯｸM-PRO"/>
              <a:cs typeface="+mn-cs"/>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1361660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コンセプト</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pPr>
              <a:buNone/>
            </a:pPr>
            <a:r>
              <a:rPr lang="en-US" altLang="ja-JP" sz="2595" dirty="0" smtClean="0"/>
              <a:t>	</a:t>
            </a:r>
            <a:r>
              <a:rPr lang="en-US" altLang="ja-JP" sz="2595" dirty="0" err="1" smtClean="0"/>
              <a:t>Kinect</a:t>
            </a:r>
            <a:r>
              <a:rPr lang="ja-JP" altLang="en-US" sz="2595" dirty="0" smtClean="0"/>
              <a:t>を用い</a:t>
            </a:r>
            <a:r>
              <a:rPr lang="en-US" altLang="ja-JP" sz="2595" dirty="0" err="1" smtClean="0"/>
              <a:t>AR.Drone</a:t>
            </a:r>
            <a:r>
              <a:rPr lang="ja-JP" altLang="en-US" sz="2595" dirty="0" smtClean="0"/>
              <a:t>を体全体で操作する。この時</a:t>
            </a:r>
            <a:r>
              <a:rPr lang="en-US" altLang="ja-JP" sz="2595" dirty="0" err="1" smtClean="0"/>
              <a:t>AR.Drone</a:t>
            </a:r>
            <a:r>
              <a:rPr lang="ja-JP" altLang="en-US" sz="2595" dirty="0" smtClean="0"/>
              <a:t>のカメラ映像をリアルタイムに</a:t>
            </a:r>
            <a:r>
              <a:rPr lang="en-US" altLang="ja-JP" sz="2595" dirty="0" smtClean="0"/>
              <a:t>HMD</a:t>
            </a:r>
            <a:r>
              <a:rPr lang="ja-JP" altLang="en-US" sz="2595" dirty="0" smtClean="0"/>
              <a:t>に表示する。</a:t>
            </a:r>
            <a:endParaRPr lang="en-US" altLang="ja-JP" sz="2595" dirty="0" smtClean="0"/>
          </a:p>
          <a:p>
            <a:pPr>
              <a:buNone/>
            </a:pPr>
            <a:r>
              <a:rPr lang="en-US" altLang="ja-JP" sz="2595" dirty="0" smtClean="0"/>
              <a:t>	</a:t>
            </a:r>
            <a:r>
              <a:rPr lang="ja-JP" altLang="en-US" sz="2595" dirty="0" smtClean="0"/>
              <a:t>これにより</a:t>
            </a:r>
            <a:r>
              <a:rPr lang="en-US" altLang="ja-JP" sz="2595" dirty="0" err="1" smtClean="0"/>
              <a:t>AR.Drone</a:t>
            </a:r>
            <a:r>
              <a:rPr lang="ja-JP" altLang="en-US" sz="2595" dirty="0" smtClean="0"/>
              <a:t>の空を飛んでいる感覚を共有することで、身体感覚の拡張を目指す。</a:t>
            </a:r>
            <a:endParaRPr lang="en-US" altLang="ja-JP" sz="2595" dirty="0" smtClean="0"/>
          </a:p>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237047" y="4736044"/>
            <a:ext cx="4892822" cy="18951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8126</TotalTime>
  <Words>581</Words>
  <Application>Microsoft Macintosh PowerPoint</Application>
  <PresentationFormat>画面に合わせる (4:3)</PresentationFormat>
  <Paragraphs>102</Paragraphs>
  <Slides>11</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11</vt:i4>
      </vt:variant>
    </vt:vector>
  </HeadingPairs>
  <TitlesOfParts>
    <vt:vector size="12" baseType="lpstr">
      <vt:lpstr>テクノロジー</vt:lpstr>
      <vt:lpstr>スライド 1</vt:lpstr>
      <vt:lpstr>目的・動機</vt:lpstr>
      <vt:lpstr>What’s new?</vt:lpstr>
      <vt:lpstr>KinecDrone </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Ikeuchi Kohki</cp:lastModifiedBy>
  <cp:revision>118</cp:revision>
  <cp:lastPrinted>2013-10-12T04:49:53Z</cp:lastPrinted>
  <dcterms:created xsi:type="dcterms:W3CDTF">2013-12-07T04:45:04Z</dcterms:created>
  <dcterms:modified xsi:type="dcterms:W3CDTF">2013-12-07T05:49:22Z</dcterms:modified>
</cp:coreProperties>
</file>