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6820" y="0"/>
            <a:ext cx="886717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3148" y="140525"/>
            <a:ext cx="635770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100" y="2974050"/>
            <a:ext cx="8177530" cy="179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2427" y="2495093"/>
            <a:ext cx="4356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pc="-5" dirty="0"/>
              <a:t>Búsqueda binaria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944076" y="3666948"/>
            <a:ext cx="4952999" cy="17339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2460" algn="ctr">
              <a:lnSpc>
                <a:spcPct val="116700"/>
              </a:lnSpc>
              <a:spcBef>
                <a:spcPts val="95"/>
              </a:spcBef>
            </a:pPr>
            <a:r>
              <a:rPr lang="es-CL" sz="3200" spc="-10" dirty="0">
                <a:solidFill>
                  <a:srgbClr val="888888"/>
                </a:solidFill>
                <a:latin typeface="Calibri"/>
                <a:cs typeface="Calibri"/>
              </a:rPr>
              <a:t>Kevin Campos Venegas</a:t>
            </a:r>
          </a:p>
          <a:p>
            <a:pPr marL="12700" marR="5080" indent="632460" algn="ctr">
              <a:lnSpc>
                <a:spcPct val="116700"/>
              </a:lnSpc>
              <a:spcBef>
                <a:spcPts val="95"/>
              </a:spcBef>
            </a:pPr>
            <a:r>
              <a:rPr sz="3200" spc="-45" dirty="0">
                <a:solidFill>
                  <a:srgbClr val="888888"/>
                </a:solidFill>
                <a:latin typeface="Calibri"/>
                <a:cs typeface="Calibri"/>
              </a:rPr>
              <a:t>Taller</a:t>
            </a:r>
            <a:r>
              <a:rPr sz="3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3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888888"/>
                </a:solidFill>
                <a:latin typeface="Calibri"/>
                <a:cs typeface="Calibri"/>
              </a:rPr>
              <a:t>programación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II</a:t>
            </a:r>
            <a:endParaRPr sz="3200" dirty="0">
              <a:latin typeface="Calibri"/>
              <a:cs typeface="Calibri"/>
            </a:endParaRPr>
          </a:p>
          <a:p>
            <a:pPr marL="309245" algn="ctr">
              <a:lnSpc>
                <a:spcPct val="100000"/>
              </a:lnSpc>
              <a:spcBef>
                <a:spcPts val="640"/>
              </a:spcBef>
            </a:pPr>
            <a:r>
              <a:rPr lang="es-CL"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kcampos@ing.ucsc.cl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6200" y="260950"/>
            <a:ext cx="2531598" cy="25315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7075" y="1347724"/>
            <a:ext cx="1685149" cy="3035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3682422"/>
            <a:ext cx="6235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Como </a:t>
            </a:r>
            <a:r>
              <a:rPr sz="1600" b="1" dirty="0">
                <a:latin typeface="Calibri"/>
                <a:cs typeface="Calibri"/>
              </a:rPr>
              <a:t>8</a:t>
            </a:r>
            <a:r>
              <a:rPr sz="1600" b="1" spc="-5" dirty="0">
                <a:latin typeface="Calibri"/>
                <a:cs typeface="Calibri"/>
              </a:rPr>
              <a:t> no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es </a:t>
            </a:r>
            <a:r>
              <a:rPr sz="1600" b="1" spc="-15" dirty="0">
                <a:latin typeface="Calibri"/>
                <a:cs typeface="Calibri"/>
              </a:rPr>
              <a:t>mayor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que 18,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 </a:t>
            </a:r>
            <a:r>
              <a:rPr sz="1600" b="1" spc="-10" dirty="0">
                <a:latin typeface="Calibri"/>
                <a:cs typeface="Calibri"/>
              </a:rPr>
              <a:t>repite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tomando</a:t>
            </a:r>
            <a:r>
              <a:rPr sz="1600" b="1" spc="-5" dirty="0">
                <a:latin typeface="Calibri"/>
                <a:cs typeface="Calibri"/>
              </a:rPr>
              <a:t> el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intervalo</a:t>
            </a:r>
            <a:r>
              <a:rPr sz="1600" b="1" spc="-5" dirty="0">
                <a:latin typeface="Calibri"/>
                <a:cs typeface="Calibri"/>
              </a:rPr>
              <a:t> de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la</a:t>
            </a:r>
            <a:r>
              <a:rPr sz="1600" b="1" spc="60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derecha</a:t>
            </a:r>
            <a:r>
              <a:rPr sz="1600" b="1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0" y="2912474"/>
            <a:ext cx="1340485" cy="158115"/>
          </a:xfrm>
          <a:custGeom>
            <a:avLst/>
            <a:gdLst/>
            <a:ahLst/>
            <a:cxnLst/>
            <a:rect l="l" t="t" r="r" b="b"/>
            <a:pathLst>
              <a:path w="1340485" h="158114">
                <a:moveTo>
                  <a:pt x="1340099" y="0"/>
                </a:moveTo>
                <a:lnTo>
                  <a:pt x="1333911" y="30653"/>
                </a:lnTo>
                <a:lnTo>
                  <a:pt x="1317034" y="55684"/>
                </a:lnTo>
                <a:lnTo>
                  <a:pt x="1292003" y="72561"/>
                </a:lnTo>
                <a:lnTo>
                  <a:pt x="1261349" y="78749"/>
                </a:lnTo>
                <a:lnTo>
                  <a:pt x="748799" y="78749"/>
                </a:lnTo>
                <a:lnTo>
                  <a:pt x="718146" y="84938"/>
                </a:lnTo>
                <a:lnTo>
                  <a:pt x="693115" y="101815"/>
                </a:lnTo>
                <a:lnTo>
                  <a:pt x="676238" y="126846"/>
                </a:lnTo>
                <a:lnTo>
                  <a:pt x="670049" y="157499"/>
                </a:lnTo>
                <a:lnTo>
                  <a:pt x="663861" y="126846"/>
                </a:lnTo>
                <a:lnTo>
                  <a:pt x="646984" y="101815"/>
                </a:lnTo>
                <a:lnTo>
                  <a:pt x="621953" y="84938"/>
                </a:lnTo>
                <a:lnTo>
                  <a:pt x="591299" y="78749"/>
                </a:lnTo>
                <a:lnTo>
                  <a:pt x="78749" y="78749"/>
                </a:lnTo>
                <a:lnTo>
                  <a:pt x="48096" y="72561"/>
                </a:lnTo>
                <a:lnTo>
                  <a:pt x="23065" y="55684"/>
                </a:lnTo>
                <a:lnTo>
                  <a:pt x="6188" y="306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8699" y="2912474"/>
            <a:ext cx="1334770" cy="158115"/>
          </a:xfrm>
          <a:custGeom>
            <a:avLst/>
            <a:gdLst/>
            <a:ahLst/>
            <a:cxnLst/>
            <a:rect l="l" t="t" r="r" b="b"/>
            <a:pathLst>
              <a:path w="1334770" h="158114">
                <a:moveTo>
                  <a:pt x="1334399" y="0"/>
                </a:moveTo>
                <a:lnTo>
                  <a:pt x="1328211" y="30653"/>
                </a:lnTo>
                <a:lnTo>
                  <a:pt x="1311334" y="55684"/>
                </a:lnTo>
                <a:lnTo>
                  <a:pt x="1286303" y="72561"/>
                </a:lnTo>
                <a:lnTo>
                  <a:pt x="1255649" y="78749"/>
                </a:lnTo>
                <a:lnTo>
                  <a:pt x="745949" y="78749"/>
                </a:lnTo>
                <a:lnTo>
                  <a:pt x="715296" y="84938"/>
                </a:lnTo>
                <a:lnTo>
                  <a:pt x="690265" y="101815"/>
                </a:lnTo>
                <a:lnTo>
                  <a:pt x="673388" y="126846"/>
                </a:lnTo>
                <a:lnTo>
                  <a:pt x="667199" y="157499"/>
                </a:lnTo>
                <a:lnTo>
                  <a:pt x="661011" y="126846"/>
                </a:lnTo>
                <a:lnTo>
                  <a:pt x="644134" y="101815"/>
                </a:lnTo>
                <a:lnTo>
                  <a:pt x="619103" y="84938"/>
                </a:lnTo>
                <a:lnTo>
                  <a:pt x="588449" y="78749"/>
                </a:lnTo>
                <a:lnTo>
                  <a:pt x="78749" y="78749"/>
                </a:lnTo>
                <a:lnTo>
                  <a:pt x="48096" y="72561"/>
                </a:lnTo>
                <a:lnTo>
                  <a:pt x="23065" y="55684"/>
                </a:lnTo>
                <a:lnTo>
                  <a:pt x="6188" y="30653"/>
                </a:ln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3636702"/>
            <a:ext cx="2369820" cy="894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b="1" spc="-10" dirty="0">
                <a:latin typeface="Calibri"/>
                <a:cs typeface="Calibri"/>
              </a:rPr>
              <a:t>Promedio</a:t>
            </a:r>
            <a:r>
              <a:rPr sz="1600" b="1" spc="3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min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max</a:t>
            </a:r>
            <a:r>
              <a:rPr sz="1600" b="1" spc="-10" dirty="0">
                <a:latin typeface="Calibri"/>
                <a:cs typeface="Calibri"/>
              </a:rPr>
              <a:t>) </a:t>
            </a:r>
            <a:r>
              <a:rPr sz="1600" b="1" dirty="0">
                <a:latin typeface="Calibri"/>
                <a:cs typeface="Calibri"/>
              </a:rPr>
              <a:t>/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(4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6)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/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70624" y="2734324"/>
            <a:ext cx="236854" cy="387985"/>
          </a:xfrm>
          <a:custGeom>
            <a:avLst/>
            <a:gdLst/>
            <a:ahLst/>
            <a:cxnLst/>
            <a:rect l="l" t="t" r="r" b="b"/>
            <a:pathLst>
              <a:path w="236854" h="387985">
                <a:moveTo>
                  <a:pt x="236699" y="118349"/>
                </a:moveTo>
                <a:lnTo>
                  <a:pt x="177524" y="118349"/>
                </a:lnTo>
                <a:lnTo>
                  <a:pt x="177524" y="387899"/>
                </a:lnTo>
                <a:lnTo>
                  <a:pt x="59174" y="387899"/>
                </a:lnTo>
                <a:lnTo>
                  <a:pt x="59174" y="118349"/>
                </a:lnTo>
                <a:lnTo>
                  <a:pt x="0" y="118349"/>
                </a:lnTo>
                <a:lnTo>
                  <a:pt x="118349" y="0"/>
                </a:lnTo>
                <a:lnTo>
                  <a:pt x="236699" y="118349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322399" y="2724799"/>
            <a:ext cx="1191895" cy="1742439"/>
            <a:chOff x="2322399" y="2724799"/>
            <a:chExt cx="1191895" cy="1742439"/>
          </a:xfrm>
        </p:grpSpPr>
        <p:sp>
          <p:nvSpPr>
            <p:cNvPr id="7" name="object 7"/>
            <p:cNvSpPr/>
            <p:nvPr/>
          </p:nvSpPr>
          <p:spPr>
            <a:xfrm>
              <a:off x="2880249" y="2734324"/>
              <a:ext cx="236854" cy="387985"/>
            </a:xfrm>
            <a:custGeom>
              <a:avLst/>
              <a:gdLst/>
              <a:ahLst/>
              <a:cxnLst/>
              <a:rect l="l" t="t" r="r" b="b"/>
              <a:pathLst>
                <a:path w="236855" h="387985">
                  <a:moveTo>
                    <a:pt x="236699" y="118349"/>
                  </a:moveTo>
                  <a:lnTo>
                    <a:pt x="177524" y="118349"/>
                  </a:lnTo>
                  <a:lnTo>
                    <a:pt x="177524" y="387899"/>
                  </a:lnTo>
                  <a:lnTo>
                    <a:pt x="59174" y="387899"/>
                  </a:lnTo>
                  <a:lnTo>
                    <a:pt x="59174" y="118349"/>
                  </a:lnTo>
                  <a:lnTo>
                    <a:pt x="0" y="118349"/>
                  </a:lnTo>
                  <a:lnTo>
                    <a:pt x="118349" y="0"/>
                  </a:lnTo>
                  <a:lnTo>
                    <a:pt x="236699" y="118349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1924" y="2869074"/>
              <a:ext cx="1141730" cy="1588135"/>
            </a:xfrm>
            <a:custGeom>
              <a:avLst/>
              <a:gdLst/>
              <a:ahLst/>
              <a:cxnLst/>
              <a:rect l="l" t="t" r="r" b="b"/>
              <a:pathLst>
                <a:path w="1141729" h="1588135">
                  <a:moveTo>
                    <a:pt x="0" y="1578299"/>
                  </a:moveTo>
                  <a:lnTo>
                    <a:pt x="0" y="1588117"/>
                  </a:lnTo>
                  <a:lnTo>
                    <a:pt x="1141199" y="1588117"/>
                  </a:lnTo>
                  <a:lnTo>
                    <a:pt x="1141199" y="0"/>
                  </a:lnTo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2134" y="2773099"/>
              <a:ext cx="81980" cy="105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3636702"/>
            <a:ext cx="191071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600" b="1" spc="-5" dirty="0">
                <a:latin typeface="Calibri"/>
                <a:cs typeface="Calibri"/>
              </a:rPr>
              <a:t>Eleme</a:t>
            </a:r>
            <a:r>
              <a:rPr sz="1600" b="1" spc="-20" dirty="0">
                <a:latin typeface="Calibri"/>
                <a:cs typeface="Calibri"/>
              </a:rPr>
              <a:t>nt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 bus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r	:  </a:t>
            </a:r>
            <a:r>
              <a:rPr sz="1600" b="1" spc="-5" dirty="0">
                <a:latin typeface="Calibri"/>
                <a:cs typeface="Calibri"/>
              </a:rPr>
              <a:t>Eleme</a:t>
            </a:r>
            <a:r>
              <a:rPr sz="1600" b="1" spc="-20" dirty="0">
                <a:latin typeface="Calibri"/>
                <a:cs typeface="Calibri"/>
              </a:rPr>
              <a:t>nt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ce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	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425" y="3636702"/>
            <a:ext cx="231140" cy="604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b="1" spc="-5" dirty="0">
                <a:latin typeface="Calibri"/>
                <a:cs typeface="Calibri"/>
              </a:rPr>
              <a:t>18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latin typeface="Calibri"/>
                <a:cs typeface="Calibri"/>
              </a:rPr>
              <a:t>15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3682422"/>
            <a:ext cx="63379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Como 15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 es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mayor</a:t>
            </a:r>
            <a:r>
              <a:rPr sz="1600" b="1" spc="-5" dirty="0">
                <a:latin typeface="Calibri"/>
                <a:cs typeface="Calibri"/>
              </a:rPr>
              <a:t> que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18, se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repite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tomando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 </a:t>
            </a:r>
            <a:r>
              <a:rPr sz="1600" b="1" spc="-10" dirty="0">
                <a:latin typeface="Calibri"/>
                <a:cs typeface="Calibri"/>
              </a:rPr>
              <a:t>intervalo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 la</a:t>
            </a:r>
            <a:r>
              <a:rPr sz="1600" b="1" spc="70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derecha</a:t>
            </a:r>
            <a:r>
              <a:rPr sz="1600" b="1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84524" y="2912474"/>
            <a:ext cx="430530" cy="158115"/>
          </a:xfrm>
          <a:custGeom>
            <a:avLst/>
            <a:gdLst/>
            <a:ahLst/>
            <a:cxnLst/>
            <a:rect l="l" t="t" r="r" b="b"/>
            <a:pathLst>
              <a:path w="430530" h="158114">
                <a:moveTo>
                  <a:pt x="430199" y="0"/>
                </a:moveTo>
                <a:lnTo>
                  <a:pt x="424011" y="30653"/>
                </a:lnTo>
                <a:lnTo>
                  <a:pt x="407134" y="55684"/>
                </a:lnTo>
                <a:lnTo>
                  <a:pt x="382103" y="72561"/>
                </a:lnTo>
                <a:lnTo>
                  <a:pt x="351449" y="78749"/>
                </a:lnTo>
                <a:lnTo>
                  <a:pt x="293849" y="78749"/>
                </a:lnTo>
                <a:lnTo>
                  <a:pt x="263196" y="84938"/>
                </a:lnTo>
                <a:lnTo>
                  <a:pt x="238165" y="101815"/>
                </a:lnTo>
                <a:lnTo>
                  <a:pt x="221288" y="126846"/>
                </a:lnTo>
                <a:lnTo>
                  <a:pt x="215099" y="157499"/>
                </a:lnTo>
                <a:lnTo>
                  <a:pt x="208911" y="126846"/>
                </a:lnTo>
                <a:lnTo>
                  <a:pt x="192034" y="101815"/>
                </a:lnTo>
                <a:lnTo>
                  <a:pt x="167003" y="84938"/>
                </a:lnTo>
                <a:lnTo>
                  <a:pt x="136349" y="78749"/>
                </a:lnTo>
                <a:lnTo>
                  <a:pt x="78749" y="78749"/>
                </a:lnTo>
                <a:lnTo>
                  <a:pt x="48096" y="72561"/>
                </a:lnTo>
                <a:lnTo>
                  <a:pt x="23065" y="55684"/>
                </a:lnTo>
                <a:lnTo>
                  <a:pt x="6188" y="306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9749" y="2912474"/>
            <a:ext cx="414020" cy="158115"/>
          </a:xfrm>
          <a:custGeom>
            <a:avLst/>
            <a:gdLst/>
            <a:ahLst/>
            <a:cxnLst/>
            <a:rect l="l" t="t" r="r" b="b"/>
            <a:pathLst>
              <a:path w="414020" h="158114">
                <a:moveTo>
                  <a:pt x="413399" y="0"/>
                </a:moveTo>
                <a:lnTo>
                  <a:pt x="407211" y="30653"/>
                </a:lnTo>
                <a:lnTo>
                  <a:pt x="390334" y="55684"/>
                </a:lnTo>
                <a:lnTo>
                  <a:pt x="365303" y="72561"/>
                </a:lnTo>
                <a:lnTo>
                  <a:pt x="334649" y="78749"/>
                </a:lnTo>
                <a:lnTo>
                  <a:pt x="285449" y="78749"/>
                </a:lnTo>
                <a:lnTo>
                  <a:pt x="254796" y="84938"/>
                </a:lnTo>
                <a:lnTo>
                  <a:pt x="229765" y="101815"/>
                </a:lnTo>
                <a:lnTo>
                  <a:pt x="212888" y="126846"/>
                </a:lnTo>
                <a:lnTo>
                  <a:pt x="206699" y="157499"/>
                </a:lnTo>
                <a:lnTo>
                  <a:pt x="200511" y="126846"/>
                </a:lnTo>
                <a:lnTo>
                  <a:pt x="183634" y="101815"/>
                </a:lnTo>
                <a:lnTo>
                  <a:pt x="158603" y="84938"/>
                </a:lnTo>
                <a:lnTo>
                  <a:pt x="127949" y="78749"/>
                </a:lnTo>
                <a:lnTo>
                  <a:pt x="78749" y="78749"/>
                </a:lnTo>
                <a:lnTo>
                  <a:pt x="48096" y="72561"/>
                </a:lnTo>
                <a:lnTo>
                  <a:pt x="23065" y="55684"/>
                </a:lnTo>
                <a:lnTo>
                  <a:pt x="6188" y="30653"/>
                </a:ln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87425" y="3636702"/>
            <a:ext cx="191071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600" b="1" spc="-5" dirty="0">
                <a:latin typeface="Calibri"/>
                <a:cs typeface="Calibri"/>
              </a:rPr>
              <a:t>Eleme</a:t>
            </a:r>
            <a:r>
              <a:rPr sz="1600" b="1" spc="-20" dirty="0">
                <a:latin typeface="Calibri"/>
                <a:cs typeface="Calibri"/>
              </a:rPr>
              <a:t>nt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 bus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r	:  </a:t>
            </a:r>
            <a:r>
              <a:rPr sz="1600" b="1" spc="-5" dirty="0">
                <a:latin typeface="Calibri"/>
                <a:cs typeface="Calibri"/>
              </a:rPr>
              <a:t>Eleme</a:t>
            </a:r>
            <a:r>
              <a:rPr sz="1600" b="1" spc="-20" dirty="0">
                <a:latin typeface="Calibri"/>
                <a:cs typeface="Calibri"/>
              </a:rPr>
              <a:t>nt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ce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	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425" y="3636702"/>
            <a:ext cx="231140" cy="604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b="1" spc="-5" dirty="0">
                <a:latin typeface="Calibri"/>
                <a:cs typeface="Calibri"/>
              </a:rPr>
              <a:t>18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latin typeface="Calibri"/>
                <a:cs typeface="Calibri"/>
              </a:rPr>
              <a:t>18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681" y="475805"/>
            <a:ext cx="2510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12" y="1905000"/>
            <a:ext cx="1553845" cy="209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5" dirty="0">
                <a:latin typeface="Calibri"/>
                <a:cs typeface="Calibri"/>
              </a:rPr>
              <a:t>Sort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 dirty="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15" dirty="0">
                <a:latin typeface="Calibri"/>
                <a:cs typeface="Calibri"/>
              </a:rPr>
              <a:t>Reverse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 dirty="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10" dirty="0">
                <a:latin typeface="Calibri"/>
                <a:cs typeface="Calibri"/>
              </a:rPr>
              <a:t>BinarySearch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 dirty="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5" dirty="0">
                <a:latin typeface="Calibri"/>
                <a:cs typeface="Calibri"/>
              </a:rPr>
              <a:t>Shuffle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012" y="5625921"/>
            <a:ext cx="7681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API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Collections: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https://docs.oracle.com/javase/8/docs/api/java/util/Collections.html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86" y="475805"/>
            <a:ext cx="4638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Collections</a:t>
            </a:r>
            <a:r>
              <a:rPr spc="-85" dirty="0"/>
              <a:t> </a:t>
            </a:r>
            <a:r>
              <a:rPr spc="-15" dirty="0"/>
              <a:t>métodos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8950" y="1190724"/>
            <a:ext cx="3386454" cy="151511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List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&lt;</a:t>
            </a: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Integer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&gt;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10" dirty="0">
                <a:solidFill>
                  <a:srgbClr val="9B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C586C0"/>
                </a:solidFill>
                <a:latin typeface="Consolas"/>
                <a:cs typeface="Consolas"/>
              </a:rPr>
              <a:t>new</a:t>
            </a:r>
            <a:r>
              <a:rPr sz="1200" spc="-1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ArrayList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&lt;&gt;();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8100" y="2974050"/>
          <a:ext cx="8148318" cy="1581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Tipo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10" dirty="0">
                          <a:latin typeface="Calibri"/>
                          <a:cs typeface="Calibri"/>
                        </a:rPr>
                        <a:t>Método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Descripción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void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300" spc="-50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list);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52095">
                        <a:lnSpc>
                          <a:spcPct val="1357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Ordena la lista especificada en orden </a:t>
                      </a:r>
                      <a:r>
                        <a:rPr sz="1300" spc="-7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ascendente, de acuerdo con el </a:t>
                      </a:r>
                      <a:r>
                        <a:rPr sz="1300" b="1" spc="-5" dirty="0">
                          <a:latin typeface="Consolas"/>
                          <a:cs typeface="Consolas"/>
                        </a:rPr>
                        <a:t>orden </a:t>
                      </a:r>
                      <a:r>
                        <a:rPr sz="1300" b="1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b="1" spc="-5" dirty="0">
                          <a:latin typeface="Consolas"/>
                          <a:cs typeface="Consolas"/>
                        </a:rPr>
                        <a:t>natural</a:t>
                      </a:r>
                      <a:r>
                        <a:rPr sz="1300" b="1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3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sus</a:t>
                      </a:r>
                      <a:r>
                        <a:rPr sz="13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elementos.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99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(arr);</a:t>
                      </a:r>
                      <a:r>
                        <a:rPr sz="130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//Ordena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la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lista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ascendentemente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[1, 4,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7,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8,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11]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1E1E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8100" y="4564950"/>
          <a:ext cx="8148318" cy="125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Comparator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reverseOrder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13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37820">
                        <a:lnSpc>
                          <a:spcPct val="1357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Devuelve un </a:t>
                      </a:r>
                      <a:r>
                        <a:rPr sz="1300" b="1" spc="-5" dirty="0">
                          <a:latin typeface="Consolas"/>
                          <a:cs typeface="Consolas"/>
                        </a:rPr>
                        <a:t>Comparator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que impone el </a:t>
                      </a:r>
                      <a:r>
                        <a:rPr sz="1300" spc="-7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orden inverso al natural en una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colección</a:t>
                      </a:r>
                      <a:r>
                        <a:rPr sz="13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3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objetos.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99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reverseOrder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()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//Retorna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un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Comparator con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el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orden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inverso al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natural</a:t>
                      </a:r>
                      <a:endParaRPr sz="1300" dirty="0">
                        <a:latin typeface="Consolas"/>
                        <a:cs typeface="Consolas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1E1E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88100" y="5858900"/>
            <a:ext cx="8168005" cy="76200"/>
          </a:xfrm>
          <a:custGeom>
            <a:avLst/>
            <a:gdLst/>
            <a:ahLst/>
            <a:cxnLst/>
            <a:rect l="l" t="t" r="r" b="b"/>
            <a:pathLst>
              <a:path w="8168005" h="76200">
                <a:moveTo>
                  <a:pt x="0" y="0"/>
                </a:moveTo>
                <a:lnTo>
                  <a:pt x="8167799" y="0"/>
                </a:lnTo>
                <a:lnTo>
                  <a:pt x="81677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37C3C0-67AE-4DAD-9561-B19F01C5F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00" t="35840" r="22500" b="27016"/>
          <a:stretch/>
        </p:blipFill>
        <p:spPr>
          <a:xfrm>
            <a:off x="479108" y="4601293"/>
            <a:ext cx="8436292" cy="13338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86" y="475805"/>
            <a:ext cx="4638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Collections</a:t>
            </a:r>
            <a:r>
              <a:rPr spc="-85" dirty="0"/>
              <a:t> </a:t>
            </a:r>
            <a:r>
              <a:rPr spc="-15" dirty="0"/>
              <a:t>métodos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8950" y="1190724"/>
            <a:ext cx="3386454" cy="151511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List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&lt;</a:t>
            </a: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Integer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&gt;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10" dirty="0">
                <a:solidFill>
                  <a:srgbClr val="9B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C586C0"/>
                </a:solidFill>
                <a:latin typeface="Consolas"/>
                <a:cs typeface="Consolas"/>
              </a:rPr>
              <a:t>new</a:t>
            </a:r>
            <a:r>
              <a:rPr sz="1200" spc="-1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ArrayList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&lt;&gt;();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8100" y="2974050"/>
          <a:ext cx="8149590" cy="1510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24"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Tipo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10" dirty="0">
                          <a:latin typeface="Calibri"/>
                          <a:cs typeface="Calibri"/>
                        </a:rPr>
                        <a:t>Método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Descripción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28270" algn="r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void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300" spc="-20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list,</a:t>
                      </a:r>
                      <a:r>
                        <a:rPr sz="1300" spc="-2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Comparator</a:t>
                      </a:r>
                      <a:r>
                        <a:rPr sz="1300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comp);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01295">
                        <a:lnSpc>
                          <a:spcPct val="1357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Ordena</a:t>
                      </a:r>
                      <a:r>
                        <a:rPr sz="13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3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lista</a:t>
                      </a:r>
                      <a:r>
                        <a:rPr sz="13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especificada </a:t>
                      </a:r>
                      <a:r>
                        <a:rPr sz="1300" spc="-7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3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orden</a:t>
                      </a:r>
                      <a:r>
                        <a:rPr sz="13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descendente.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24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(arr,</a:t>
                      </a:r>
                      <a:r>
                        <a:rPr sz="1300" spc="-3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reverseOrder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());</a:t>
                      </a:r>
                      <a:endParaRPr sz="13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//Ordena</a:t>
                      </a:r>
                      <a:r>
                        <a:rPr sz="1300" spc="-1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la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lista</a:t>
                      </a:r>
                      <a:r>
                        <a:rPr sz="1300" spc="-1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descendentemente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[11,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8,</a:t>
                      </a:r>
                      <a:r>
                        <a:rPr sz="1300" spc="-1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7,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1300" spc="-1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1]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1E1E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8100" y="4494200"/>
          <a:ext cx="8149590" cy="125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void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reverse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300" spc="-50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list);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562610">
                        <a:lnSpc>
                          <a:spcPct val="1357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Invierte</a:t>
                      </a:r>
                      <a:r>
                        <a:rPr sz="13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el</a:t>
                      </a:r>
                      <a:r>
                        <a:rPr sz="13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orden</a:t>
                      </a:r>
                      <a:r>
                        <a:rPr sz="13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3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los </a:t>
                      </a:r>
                      <a:r>
                        <a:rPr sz="1300" spc="-7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elementos en la lista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especificada.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99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reverse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(arr);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//Invierte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el orden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de los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elementos [8,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11, 4,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1, 7]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1E1E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88100" y="5788150"/>
            <a:ext cx="8168005" cy="76200"/>
          </a:xfrm>
          <a:custGeom>
            <a:avLst/>
            <a:gdLst/>
            <a:ahLst/>
            <a:cxnLst/>
            <a:rect l="l" t="t" r="r" b="b"/>
            <a:pathLst>
              <a:path w="8168005" h="76200">
                <a:moveTo>
                  <a:pt x="0" y="0"/>
                </a:moveTo>
                <a:lnTo>
                  <a:pt x="8167799" y="0"/>
                </a:lnTo>
                <a:lnTo>
                  <a:pt x="81677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3B70A36-F150-453C-83D5-F844BDD20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00" t="35840" r="22500" b="27016"/>
          <a:stretch/>
        </p:blipFill>
        <p:spPr>
          <a:xfrm>
            <a:off x="219608" y="2766210"/>
            <a:ext cx="8436292" cy="16898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86" y="475805"/>
            <a:ext cx="4638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Collections</a:t>
            </a:r>
            <a:r>
              <a:rPr spc="-85" dirty="0"/>
              <a:t> </a:t>
            </a:r>
            <a:r>
              <a:rPr spc="-15" dirty="0"/>
              <a:t>métodos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8950" y="1190724"/>
            <a:ext cx="3386454" cy="151511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List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&lt;</a:t>
            </a: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Integer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&gt;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10" dirty="0">
                <a:solidFill>
                  <a:srgbClr val="9BDCF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C586C0"/>
                </a:solidFill>
                <a:latin typeface="Consolas"/>
                <a:cs typeface="Consolas"/>
              </a:rPr>
              <a:t>new</a:t>
            </a:r>
            <a:r>
              <a:rPr sz="1200" spc="-1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ArrayList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&lt;&gt;();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arr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8100" y="2974050"/>
          <a:ext cx="8149590" cy="1779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Tipo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10" dirty="0">
                          <a:latin typeface="Calibri"/>
                          <a:cs typeface="Calibri"/>
                        </a:rPr>
                        <a:t>Método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Descripción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int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4925" algn="ctr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binarySearch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300" spc="-20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list,</a:t>
                      </a:r>
                      <a:r>
                        <a:rPr sz="1300" spc="-2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300" spc="-1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number);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10185">
                        <a:lnSpc>
                          <a:spcPct val="1357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Busca en la lista el objeto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especificado mediante </a:t>
                      </a:r>
                      <a:r>
                        <a:rPr sz="1300" b="1" spc="-5" dirty="0">
                          <a:latin typeface="Consolas"/>
                          <a:cs typeface="Consolas"/>
                        </a:rPr>
                        <a:t>Búsqueda </a:t>
                      </a:r>
                      <a:r>
                        <a:rPr sz="1300" b="1" spc="-7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b="1" spc="-5" dirty="0">
                          <a:latin typeface="Consolas"/>
                          <a:cs typeface="Consolas"/>
                        </a:rPr>
                        <a:t>Binaria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.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24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300" spc="-1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index</a:t>
                      </a:r>
                      <a:r>
                        <a:rPr sz="1300" spc="-1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300" spc="-1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binarySearch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(arr,</a:t>
                      </a:r>
                      <a:r>
                        <a:rPr sz="1300" spc="-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3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//Retorna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el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índice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número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dado,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en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este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caso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retorna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1E1E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8100" y="4763075"/>
          <a:ext cx="8149590" cy="986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void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shuffle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300" spc="-50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list);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24460">
                        <a:lnSpc>
                          <a:spcPct val="1357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Permuta aleatoriamente la lista </a:t>
                      </a:r>
                      <a:r>
                        <a:rPr sz="1300" spc="-7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especificada.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99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shuffle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(arr);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//Desordena</a:t>
                      </a:r>
                      <a:r>
                        <a:rPr sz="1300" spc="-1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los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elementos</a:t>
                      </a:r>
                      <a:r>
                        <a:rPr sz="1300" spc="-1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de</a:t>
                      </a:r>
                      <a:r>
                        <a:rPr sz="1300" spc="-1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la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lista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1E1E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88100" y="5788150"/>
            <a:ext cx="8168005" cy="76200"/>
          </a:xfrm>
          <a:custGeom>
            <a:avLst/>
            <a:gdLst/>
            <a:ahLst/>
            <a:cxnLst/>
            <a:rect l="l" t="t" r="r" b="b"/>
            <a:pathLst>
              <a:path w="8168005" h="76200">
                <a:moveTo>
                  <a:pt x="0" y="0"/>
                </a:moveTo>
                <a:lnTo>
                  <a:pt x="8167799" y="0"/>
                </a:lnTo>
                <a:lnTo>
                  <a:pt x="81677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877" y="475805"/>
            <a:ext cx="1450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</a:t>
            </a:r>
            <a:r>
              <a:rPr spc="-95" dirty="0"/>
              <a:t>r</a:t>
            </a:r>
            <a:r>
              <a:rPr spc="-80" dirty="0"/>
              <a:t>a</a:t>
            </a:r>
            <a:r>
              <a:rPr spc="-45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273" y="1434413"/>
            <a:ext cx="1501775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5" dirty="0">
                <a:latin typeface="Calibri"/>
                <a:cs typeface="Calibri"/>
              </a:rPr>
              <a:t>Sort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10" dirty="0">
                <a:latin typeface="Calibri"/>
                <a:cs typeface="Calibri"/>
              </a:rPr>
              <a:t>BinarySearch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25" dirty="0">
                <a:latin typeface="Calibri"/>
                <a:cs typeface="Calibri"/>
              </a:rPr>
              <a:t>ToString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230" y="5564961"/>
            <a:ext cx="68980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API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Java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Arrays: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https://docs.oracle.com/javase/8/docs/api/java/util/Arrays.html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350" y="2277300"/>
            <a:ext cx="4719300" cy="31976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69500" y="2315399"/>
            <a:ext cx="4719300" cy="21162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266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2150" spc="-5" dirty="0">
                <a:solidFill>
                  <a:srgbClr val="559BD6"/>
                </a:solidFill>
                <a:latin typeface="Consolas"/>
                <a:cs typeface="Consolas"/>
              </a:rPr>
              <a:t>import</a:t>
            </a:r>
            <a:r>
              <a:rPr sz="2150" spc="-6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2150" spc="-5" dirty="0">
                <a:solidFill>
                  <a:srgbClr val="D4D4D4"/>
                </a:solidFill>
                <a:latin typeface="Consolas"/>
                <a:cs typeface="Consolas"/>
              </a:rPr>
              <a:t>java.util.Scanner;</a:t>
            </a:r>
            <a:endParaRPr sz="2150" dirty="0">
              <a:latin typeface="Consolas"/>
              <a:cs typeface="Consolas"/>
            </a:endParaRPr>
          </a:p>
          <a:p>
            <a:pPr marL="85725" marR="462915">
              <a:lnSpc>
                <a:spcPct val="135700"/>
              </a:lnSpc>
              <a:spcBef>
                <a:spcPts val="5"/>
              </a:spcBef>
            </a:pPr>
            <a:r>
              <a:rPr sz="2150" spc="-5" dirty="0">
                <a:solidFill>
                  <a:srgbClr val="559BD6"/>
                </a:solidFill>
                <a:latin typeface="Consolas"/>
                <a:cs typeface="Consolas"/>
              </a:rPr>
              <a:t>import </a:t>
            </a:r>
            <a:r>
              <a:rPr sz="2150" spc="-5" dirty="0">
                <a:solidFill>
                  <a:srgbClr val="D4D4D4"/>
                </a:solidFill>
                <a:latin typeface="Consolas"/>
                <a:cs typeface="Consolas"/>
              </a:rPr>
              <a:t>java.util.List; </a:t>
            </a:r>
            <a:r>
              <a:rPr sz="21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50" spc="-5" dirty="0">
                <a:solidFill>
                  <a:srgbClr val="559BD6"/>
                </a:solidFill>
                <a:latin typeface="Consolas"/>
                <a:cs typeface="Consolas"/>
              </a:rPr>
              <a:t>import</a:t>
            </a:r>
            <a:r>
              <a:rPr sz="2150" spc="-9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2150" spc="-5" dirty="0">
                <a:solidFill>
                  <a:srgbClr val="D4D4D4"/>
                </a:solidFill>
                <a:latin typeface="Consolas"/>
                <a:cs typeface="Consolas"/>
              </a:rPr>
              <a:t>java.util.ArrayList;</a:t>
            </a:r>
            <a:endParaRPr sz="2150" dirty="0">
              <a:latin typeface="Consolas"/>
              <a:cs typeface="Consolas"/>
            </a:endParaRPr>
          </a:p>
          <a:p>
            <a:pPr marL="85725" marR="163195">
              <a:lnSpc>
                <a:spcPct val="135700"/>
              </a:lnSpc>
            </a:pPr>
            <a:r>
              <a:rPr lang="es-UY" sz="2150" spc="-5" dirty="0">
                <a:solidFill>
                  <a:srgbClr val="559BD6"/>
                </a:solidFill>
                <a:latin typeface="Consolas"/>
                <a:cs typeface="Consolas"/>
              </a:rPr>
              <a:t>I</a:t>
            </a:r>
            <a:r>
              <a:rPr sz="2150" spc="-5" dirty="0" err="1">
                <a:solidFill>
                  <a:srgbClr val="559BD6"/>
                </a:solidFill>
                <a:latin typeface="Consolas"/>
                <a:cs typeface="Consolas"/>
              </a:rPr>
              <a:t>mport</a:t>
            </a:r>
            <a:r>
              <a:rPr lang="es-CL" sz="2150" spc="-5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2150" spc="-5" dirty="0" err="1">
                <a:solidFill>
                  <a:srgbClr val="D4D4D4"/>
                </a:solidFill>
                <a:latin typeface="Consolas"/>
                <a:cs typeface="Consolas"/>
              </a:rPr>
              <a:t>java.util.Collections</a:t>
            </a:r>
            <a:r>
              <a:rPr sz="2150" spc="-5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2150" spc="-11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50" spc="-5" dirty="0">
                <a:solidFill>
                  <a:srgbClr val="559BD6"/>
                </a:solidFill>
                <a:latin typeface="Consolas"/>
                <a:cs typeface="Consolas"/>
              </a:rPr>
              <a:t>import</a:t>
            </a:r>
            <a:r>
              <a:rPr sz="2150" spc="-20" dirty="0">
                <a:solidFill>
                  <a:srgbClr val="559BD6"/>
                </a:solidFill>
                <a:latin typeface="Consolas"/>
                <a:cs typeface="Consolas"/>
              </a:rPr>
              <a:t> </a:t>
            </a:r>
            <a:r>
              <a:rPr sz="2150" spc="-5" dirty="0">
                <a:solidFill>
                  <a:srgbClr val="D4D4D4"/>
                </a:solidFill>
                <a:latin typeface="Consolas"/>
                <a:cs typeface="Consolas"/>
              </a:rPr>
              <a:t>java.util.Arrays;</a:t>
            </a:r>
            <a:endParaRPr sz="21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1462" y="475805"/>
            <a:ext cx="1797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581" y="475805"/>
            <a:ext cx="3579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Arrays</a:t>
            </a:r>
            <a:r>
              <a:rPr spc="-80" dirty="0"/>
              <a:t> </a:t>
            </a:r>
            <a:r>
              <a:rPr spc="-15" dirty="0"/>
              <a:t>métodos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8950" y="1190724"/>
            <a:ext cx="3386454" cy="151511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int</a:t>
            </a:r>
            <a:r>
              <a:rPr sz="1200" spc="-1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[]</a:t>
            </a:r>
            <a:r>
              <a:rPr sz="12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C586C0"/>
                </a:solidFill>
                <a:latin typeface="Consolas"/>
                <a:cs typeface="Consolas"/>
              </a:rPr>
              <a:t>new</a:t>
            </a:r>
            <a:r>
              <a:rPr sz="1200" spc="-1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int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8100" y="2974050"/>
          <a:ext cx="8150225" cy="1581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9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24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Tipo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10" dirty="0">
                          <a:latin typeface="Calibri"/>
                          <a:cs typeface="Calibri"/>
                        </a:rPr>
                        <a:t>Método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Descripción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87325" algn="r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void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Arrays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300" spc="-50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vec[]);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7160">
                        <a:lnSpc>
                          <a:spcPct val="1357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Ordena el vector especificado en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orden ascendente, de acuerdo con el </a:t>
                      </a:r>
                      <a:r>
                        <a:rPr sz="1300" spc="-7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b="1" spc="-5" dirty="0">
                          <a:latin typeface="Consolas"/>
                          <a:cs typeface="Consolas"/>
                        </a:rPr>
                        <a:t>orden</a:t>
                      </a:r>
                      <a:r>
                        <a:rPr sz="13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b="1" spc="-5" dirty="0">
                          <a:latin typeface="Consolas"/>
                          <a:cs typeface="Consolas"/>
                        </a:rPr>
                        <a:t>natural</a:t>
                      </a:r>
                      <a:r>
                        <a:rPr sz="1300" b="1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3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sus</a:t>
                      </a:r>
                      <a:r>
                        <a:rPr sz="13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elementos.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99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Arrays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(vec);</a:t>
                      </a:r>
                      <a:r>
                        <a:rPr sz="130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//Ordena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el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vector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ascendentemente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[1,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7,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8,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11]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1E1E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8100" y="4564950"/>
          <a:ext cx="8150225" cy="1453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9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int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Arrays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binarySearch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300" spc="-20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vec[],</a:t>
                      </a:r>
                      <a:r>
                        <a:rPr sz="1300" spc="-2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300" spc="-1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number);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584835">
                        <a:lnSpc>
                          <a:spcPct val="1357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Busca en el vector el objeto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especificado mediante </a:t>
                      </a:r>
                      <a:r>
                        <a:rPr sz="1300" b="1" spc="-5" dirty="0">
                          <a:latin typeface="Consolas"/>
                          <a:cs typeface="Consolas"/>
                        </a:rPr>
                        <a:t>Búsqueda </a:t>
                      </a:r>
                      <a:r>
                        <a:rPr sz="1300" b="1" spc="-7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b="1" spc="-5" dirty="0">
                          <a:latin typeface="Consolas"/>
                          <a:cs typeface="Consolas"/>
                        </a:rPr>
                        <a:t>Binaria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.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24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300" spc="-1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index</a:t>
                      </a:r>
                      <a:r>
                        <a:rPr sz="1300" spc="-1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300" spc="-1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Arrays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binarySearch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(vec,</a:t>
                      </a:r>
                      <a:r>
                        <a:rPr sz="1300" spc="-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3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//Retorna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el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índice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número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dado,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en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este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caso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retorna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1E1E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88100" y="6057025"/>
            <a:ext cx="8168005" cy="76200"/>
          </a:xfrm>
          <a:custGeom>
            <a:avLst/>
            <a:gdLst/>
            <a:ahLst/>
            <a:cxnLst/>
            <a:rect l="l" t="t" r="r" b="b"/>
            <a:pathLst>
              <a:path w="8168005" h="76200">
                <a:moveTo>
                  <a:pt x="0" y="0"/>
                </a:moveTo>
                <a:lnTo>
                  <a:pt x="8167799" y="0"/>
                </a:lnTo>
                <a:lnTo>
                  <a:pt x="81677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581" y="475805"/>
            <a:ext cx="3579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Arrays</a:t>
            </a:r>
            <a:r>
              <a:rPr spc="-80" dirty="0"/>
              <a:t> </a:t>
            </a:r>
            <a:r>
              <a:rPr spc="-15" dirty="0"/>
              <a:t>métodos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8950" y="1190724"/>
            <a:ext cx="3386454" cy="151511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int</a:t>
            </a:r>
            <a:r>
              <a:rPr sz="1200" spc="-1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[]</a:t>
            </a:r>
            <a:r>
              <a:rPr sz="12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C586C0"/>
                </a:solidFill>
                <a:latin typeface="Consolas"/>
                <a:cs typeface="Consolas"/>
              </a:rPr>
              <a:t>new</a:t>
            </a:r>
            <a:r>
              <a:rPr sz="1200" spc="-1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4EC9B0"/>
                </a:solidFill>
                <a:latin typeface="Consolas"/>
                <a:cs typeface="Consolas"/>
              </a:rPr>
              <a:t>int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9BDCFD"/>
                </a:solidFill>
                <a:latin typeface="Consolas"/>
                <a:cs typeface="Consolas"/>
              </a:rPr>
              <a:t>vec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]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8100" y="2974050"/>
          <a:ext cx="8148955" cy="1581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24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Tipo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10" dirty="0">
                          <a:latin typeface="Calibri"/>
                          <a:cs typeface="Calibri"/>
                        </a:rPr>
                        <a:t>Método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Calibri"/>
                          <a:cs typeface="Calibri"/>
                        </a:rPr>
                        <a:t>Descripción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87325" algn="r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void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Arrays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toString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300" spc="-5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300" spc="-50" dirty="0">
                          <a:solidFill>
                            <a:srgbClr val="4EC9B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vec[]);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42900">
                        <a:lnSpc>
                          <a:spcPct val="1357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Retorna una representación en String </a:t>
                      </a:r>
                      <a:r>
                        <a:rPr sz="1300" spc="-7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del</a:t>
                      </a:r>
                      <a:r>
                        <a:rPr sz="13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vector</a:t>
                      </a:r>
                      <a:r>
                        <a:rPr sz="13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especificado.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874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System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out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println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300" spc="-5" dirty="0">
                          <a:solidFill>
                            <a:srgbClr val="9BDCFD"/>
                          </a:solidFill>
                          <a:latin typeface="Consolas"/>
                          <a:cs typeface="Consolas"/>
                        </a:rPr>
                        <a:t>Arrays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300" spc="-5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toString</a:t>
                      </a:r>
                      <a:r>
                        <a:rPr sz="13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(vec));</a:t>
                      </a:r>
                      <a:endParaRPr sz="13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//Imprime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el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vector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con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el siguiente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formato: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[7,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1, 4,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11,</a:t>
                      </a:r>
                      <a:r>
                        <a:rPr sz="1300" spc="-10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6A9955"/>
                          </a:solidFill>
                          <a:latin typeface="Consolas"/>
                          <a:cs typeface="Consolas"/>
                        </a:rPr>
                        <a:t>8]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1E1E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88100" y="4564950"/>
            <a:ext cx="8168005" cy="76200"/>
          </a:xfrm>
          <a:custGeom>
            <a:avLst/>
            <a:gdLst/>
            <a:ahLst/>
            <a:cxnLst/>
            <a:rect l="l" t="t" r="r" b="b"/>
            <a:pathLst>
              <a:path w="8168005" h="76200">
                <a:moveTo>
                  <a:pt x="0" y="0"/>
                </a:moveTo>
                <a:lnTo>
                  <a:pt x="8167799" y="0"/>
                </a:lnTo>
                <a:lnTo>
                  <a:pt x="81677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681" y="475805"/>
            <a:ext cx="2510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12" y="2133600"/>
            <a:ext cx="1553845" cy="209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5" dirty="0">
                <a:latin typeface="Calibri"/>
                <a:cs typeface="Calibri"/>
              </a:rPr>
              <a:t>Sort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 dirty="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15" dirty="0">
                <a:latin typeface="Calibri"/>
                <a:cs typeface="Calibri"/>
              </a:rPr>
              <a:t>Reverse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10" dirty="0">
                <a:latin typeface="Calibri"/>
                <a:cs typeface="Calibri"/>
              </a:rPr>
              <a:t>BinarySearch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 dirty="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1700" b="1" spc="-5" dirty="0">
                <a:latin typeface="Calibri"/>
                <a:cs typeface="Calibri"/>
              </a:rPr>
              <a:t>Shuffle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012" y="5625921"/>
            <a:ext cx="7681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API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Collections: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https://docs.oracle.com/javase/8/docs/api/java/util/Collections.html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3636702"/>
            <a:ext cx="2369820" cy="894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b="1" spc="-10" dirty="0">
                <a:latin typeface="Calibri"/>
                <a:cs typeface="Calibri"/>
              </a:rPr>
              <a:t>Promedio</a:t>
            </a:r>
            <a:r>
              <a:rPr sz="1600" b="1" spc="3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min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max</a:t>
            </a:r>
            <a:r>
              <a:rPr sz="1600" b="1" spc="-10" dirty="0">
                <a:latin typeface="Calibri"/>
                <a:cs typeface="Calibri"/>
              </a:rPr>
              <a:t>) </a:t>
            </a:r>
            <a:r>
              <a:rPr sz="1600" b="1" dirty="0">
                <a:latin typeface="Calibri"/>
                <a:cs typeface="Calibri"/>
              </a:rPr>
              <a:t>/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(0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15)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/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7.5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Arial"/>
                <a:cs typeface="Arial"/>
              </a:rPr>
              <a:t>≈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60000" y="2734324"/>
            <a:ext cx="236854" cy="387985"/>
          </a:xfrm>
          <a:custGeom>
            <a:avLst/>
            <a:gdLst/>
            <a:ahLst/>
            <a:cxnLst/>
            <a:rect l="l" t="t" r="r" b="b"/>
            <a:pathLst>
              <a:path w="236855" h="387985">
                <a:moveTo>
                  <a:pt x="236699" y="118349"/>
                </a:moveTo>
                <a:lnTo>
                  <a:pt x="177524" y="118349"/>
                </a:lnTo>
                <a:lnTo>
                  <a:pt x="177524" y="387899"/>
                </a:lnTo>
                <a:lnTo>
                  <a:pt x="59174" y="387899"/>
                </a:lnTo>
                <a:lnTo>
                  <a:pt x="59174" y="118349"/>
                </a:lnTo>
                <a:lnTo>
                  <a:pt x="0" y="118349"/>
                </a:lnTo>
                <a:lnTo>
                  <a:pt x="118349" y="0"/>
                </a:lnTo>
                <a:lnTo>
                  <a:pt x="236699" y="118349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4100" y="2734324"/>
            <a:ext cx="236854" cy="387985"/>
          </a:xfrm>
          <a:custGeom>
            <a:avLst/>
            <a:gdLst/>
            <a:ahLst/>
            <a:cxnLst/>
            <a:rect l="l" t="t" r="r" b="b"/>
            <a:pathLst>
              <a:path w="236854" h="387985">
                <a:moveTo>
                  <a:pt x="236699" y="118349"/>
                </a:moveTo>
                <a:lnTo>
                  <a:pt x="177524" y="118349"/>
                </a:lnTo>
                <a:lnTo>
                  <a:pt x="177524" y="387899"/>
                </a:lnTo>
                <a:lnTo>
                  <a:pt x="59174" y="387899"/>
                </a:lnTo>
                <a:lnTo>
                  <a:pt x="59174" y="118349"/>
                </a:lnTo>
                <a:lnTo>
                  <a:pt x="0" y="118349"/>
                </a:lnTo>
                <a:lnTo>
                  <a:pt x="118349" y="0"/>
                </a:lnTo>
                <a:lnTo>
                  <a:pt x="236699" y="118349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715974" y="2763424"/>
            <a:ext cx="1673860" cy="1703705"/>
            <a:chOff x="2715974" y="2763424"/>
            <a:chExt cx="1673860" cy="1703705"/>
          </a:xfrm>
        </p:grpSpPr>
        <p:sp>
          <p:nvSpPr>
            <p:cNvPr id="8" name="object 8"/>
            <p:cNvSpPr/>
            <p:nvPr/>
          </p:nvSpPr>
          <p:spPr>
            <a:xfrm>
              <a:off x="2725499" y="2859399"/>
              <a:ext cx="1623695" cy="1598295"/>
            </a:xfrm>
            <a:custGeom>
              <a:avLst/>
              <a:gdLst/>
              <a:ahLst/>
              <a:cxnLst/>
              <a:rect l="l" t="t" r="r" b="b"/>
              <a:pathLst>
                <a:path w="1623695" h="1598295">
                  <a:moveTo>
                    <a:pt x="0" y="1597799"/>
                  </a:moveTo>
                  <a:lnTo>
                    <a:pt x="0" y="1587972"/>
                  </a:lnTo>
                  <a:lnTo>
                    <a:pt x="1623299" y="1587972"/>
                  </a:lnTo>
                  <a:lnTo>
                    <a:pt x="1623299" y="0"/>
                  </a:lnTo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7809" y="2763424"/>
              <a:ext cx="81980" cy="105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3636702"/>
            <a:ext cx="191071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600" b="1" spc="-5" dirty="0">
                <a:latin typeface="Calibri"/>
                <a:cs typeface="Calibri"/>
              </a:rPr>
              <a:t>Eleme</a:t>
            </a:r>
            <a:r>
              <a:rPr sz="1600" b="1" spc="-20" dirty="0">
                <a:latin typeface="Calibri"/>
                <a:cs typeface="Calibri"/>
              </a:rPr>
              <a:t>nt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 bus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r	:  </a:t>
            </a:r>
            <a:r>
              <a:rPr sz="1600" b="1" spc="-5" dirty="0">
                <a:latin typeface="Calibri"/>
                <a:cs typeface="Calibri"/>
              </a:rPr>
              <a:t>Eleme</a:t>
            </a:r>
            <a:r>
              <a:rPr sz="1600" b="1" spc="-20" dirty="0">
                <a:latin typeface="Calibri"/>
                <a:cs typeface="Calibri"/>
              </a:rPr>
              <a:t>nt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ce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	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425" y="3636702"/>
            <a:ext cx="231140" cy="604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b="1" spc="-5" dirty="0">
                <a:latin typeface="Calibri"/>
                <a:cs typeface="Calibri"/>
              </a:rPr>
              <a:t>18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2" y="3682422"/>
            <a:ext cx="7108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299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sz="1600" b="1" spc="-5" dirty="0">
                <a:latin typeface="Calibri"/>
                <a:cs typeface="Calibri"/>
              </a:rPr>
              <a:t>Si es </a:t>
            </a:r>
            <a:r>
              <a:rPr sz="1600" b="1" spc="-30" dirty="0">
                <a:latin typeface="Calibri"/>
                <a:cs typeface="Calibri"/>
              </a:rPr>
              <a:t>mayor,</a:t>
            </a:r>
            <a:r>
              <a:rPr sz="1600" b="1" spc="-5" dirty="0">
                <a:latin typeface="Calibri"/>
                <a:cs typeface="Calibri"/>
              </a:rPr>
              <a:t> cambiar </a:t>
            </a:r>
            <a:r>
              <a:rPr sz="1600" b="1" spc="-10" dirty="0">
                <a:latin typeface="Calibri"/>
                <a:cs typeface="Calibri"/>
              </a:rPr>
              <a:t>máximo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 posición del </a:t>
            </a:r>
            <a:r>
              <a:rPr sz="1600" b="1" spc="-10" dirty="0">
                <a:latin typeface="Calibri"/>
                <a:cs typeface="Calibri"/>
              </a:rPr>
              <a:t>elemento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central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-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(intervalo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azul</a:t>
            </a:r>
            <a:r>
              <a:rPr sz="1600" b="1" spc="-5" dirty="0">
                <a:latin typeface="Calibri"/>
                <a:cs typeface="Calibri"/>
              </a:rPr>
              <a:t>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312420" indent="-299720">
              <a:lnSpc>
                <a:spcPct val="100000"/>
              </a:lnSpc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sz="1600" b="1" spc="-5" dirty="0">
                <a:latin typeface="Calibri"/>
                <a:cs typeface="Calibri"/>
              </a:rPr>
              <a:t>Si es </a:t>
            </a:r>
            <a:r>
              <a:rPr sz="1600" b="1" spc="-25" dirty="0">
                <a:latin typeface="Calibri"/>
                <a:cs typeface="Calibri"/>
              </a:rPr>
              <a:t>menor,</a:t>
            </a:r>
            <a:r>
              <a:rPr sz="1600" b="1" spc="-5" dirty="0">
                <a:latin typeface="Calibri"/>
                <a:cs typeface="Calibri"/>
              </a:rPr>
              <a:t> cambiar mínimo</a:t>
            </a:r>
            <a:r>
              <a:rPr sz="1600" b="1" dirty="0">
                <a:latin typeface="Calibri"/>
                <a:cs typeface="Calibri"/>
              </a:rPr>
              <a:t> a</a:t>
            </a:r>
            <a:r>
              <a:rPr sz="1600" b="1" spc="-5" dirty="0">
                <a:latin typeface="Calibri"/>
                <a:cs typeface="Calibri"/>
              </a:rPr>
              <a:t> posición del </a:t>
            </a:r>
            <a:r>
              <a:rPr sz="1600" b="1" spc="-10" dirty="0">
                <a:latin typeface="Calibri"/>
                <a:cs typeface="Calibri"/>
              </a:rPr>
              <a:t>elemento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central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(intervalo</a:t>
            </a:r>
            <a:r>
              <a:rPr sz="1600" b="1" spc="75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rojo</a:t>
            </a:r>
            <a:r>
              <a:rPr sz="1600" b="1" spc="-10" dirty="0">
                <a:latin typeface="Calibri"/>
                <a:cs typeface="Calibri"/>
              </a:rPr>
              <a:t>).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0" y="2912474"/>
            <a:ext cx="3150870" cy="158115"/>
          </a:xfrm>
          <a:custGeom>
            <a:avLst/>
            <a:gdLst/>
            <a:ahLst/>
            <a:cxnLst/>
            <a:rect l="l" t="t" r="r" b="b"/>
            <a:pathLst>
              <a:path w="3150870" h="158114">
                <a:moveTo>
                  <a:pt x="3150599" y="0"/>
                </a:moveTo>
                <a:lnTo>
                  <a:pt x="3144411" y="30653"/>
                </a:lnTo>
                <a:lnTo>
                  <a:pt x="3127534" y="55684"/>
                </a:lnTo>
                <a:lnTo>
                  <a:pt x="3102502" y="72561"/>
                </a:lnTo>
                <a:lnTo>
                  <a:pt x="3071849" y="78749"/>
                </a:lnTo>
                <a:lnTo>
                  <a:pt x="1654049" y="78749"/>
                </a:lnTo>
                <a:lnTo>
                  <a:pt x="1623396" y="84938"/>
                </a:lnTo>
                <a:lnTo>
                  <a:pt x="1598365" y="101815"/>
                </a:lnTo>
                <a:lnTo>
                  <a:pt x="1581488" y="126846"/>
                </a:lnTo>
                <a:lnTo>
                  <a:pt x="1575299" y="157499"/>
                </a:lnTo>
                <a:lnTo>
                  <a:pt x="1569111" y="126846"/>
                </a:lnTo>
                <a:lnTo>
                  <a:pt x="1552234" y="101815"/>
                </a:lnTo>
                <a:lnTo>
                  <a:pt x="1527203" y="84938"/>
                </a:lnTo>
                <a:lnTo>
                  <a:pt x="1496549" y="78749"/>
                </a:lnTo>
                <a:lnTo>
                  <a:pt x="78749" y="78749"/>
                </a:lnTo>
                <a:lnTo>
                  <a:pt x="48096" y="72561"/>
                </a:lnTo>
                <a:lnTo>
                  <a:pt x="23065" y="55684"/>
                </a:lnTo>
                <a:lnTo>
                  <a:pt x="6188" y="306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5125" y="2912474"/>
            <a:ext cx="3606800" cy="158115"/>
          </a:xfrm>
          <a:custGeom>
            <a:avLst/>
            <a:gdLst/>
            <a:ahLst/>
            <a:cxnLst/>
            <a:rect l="l" t="t" r="r" b="b"/>
            <a:pathLst>
              <a:path w="3606800" h="158114">
                <a:moveTo>
                  <a:pt x="3606599" y="0"/>
                </a:moveTo>
                <a:lnTo>
                  <a:pt x="3600411" y="30653"/>
                </a:lnTo>
                <a:lnTo>
                  <a:pt x="3583534" y="55684"/>
                </a:lnTo>
                <a:lnTo>
                  <a:pt x="3558503" y="72561"/>
                </a:lnTo>
                <a:lnTo>
                  <a:pt x="3527849" y="78749"/>
                </a:lnTo>
                <a:lnTo>
                  <a:pt x="1882049" y="78749"/>
                </a:lnTo>
                <a:lnTo>
                  <a:pt x="1851397" y="84938"/>
                </a:lnTo>
                <a:lnTo>
                  <a:pt x="1826365" y="101815"/>
                </a:lnTo>
                <a:lnTo>
                  <a:pt x="1809488" y="126846"/>
                </a:lnTo>
                <a:lnTo>
                  <a:pt x="1803299" y="157499"/>
                </a:lnTo>
                <a:lnTo>
                  <a:pt x="1797111" y="126846"/>
                </a:lnTo>
                <a:lnTo>
                  <a:pt x="1780234" y="101815"/>
                </a:lnTo>
                <a:lnTo>
                  <a:pt x="1755203" y="84938"/>
                </a:lnTo>
                <a:lnTo>
                  <a:pt x="1724549" y="78749"/>
                </a:lnTo>
                <a:lnTo>
                  <a:pt x="78749" y="78749"/>
                </a:lnTo>
                <a:lnTo>
                  <a:pt x="48096" y="72561"/>
                </a:lnTo>
                <a:lnTo>
                  <a:pt x="23065" y="55684"/>
                </a:lnTo>
                <a:lnTo>
                  <a:pt x="6188" y="30653"/>
                </a:ln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3682422"/>
            <a:ext cx="6172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Como 21 es </a:t>
            </a:r>
            <a:r>
              <a:rPr sz="1600" b="1" spc="-15" dirty="0">
                <a:latin typeface="Calibri"/>
                <a:cs typeface="Calibri"/>
              </a:rPr>
              <a:t>mayor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que 18, se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repite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tomando</a:t>
            </a:r>
            <a:r>
              <a:rPr sz="1600" b="1" spc="-5" dirty="0">
                <a:latin typeface="Calibri"/>
                <a:cs typeface="Calibri"/>
              </a:rPr>
              <a:t> el </a:t>
            </a:r>
            <a:r>
              <a:rPr sz="1600" b="1" spc="-10" dirty="0">
                <a:latin typeface="Calibri"/>
                <a:cs typeface="Calibri"/>
              </a:rPr>
              <a:t>intervalo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 la</a:t>
            </a:r>
            <a:r>
              <a:rPr sz="1600" b="1" spc="60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izquierda</a:t>
            </a:r>
            <a:r>
              <a:rPr sz="1600" b="1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0" y="2912474"/>
            <a:ext cx="3150870" cy="158115"/>
          </a:xfrm>
          <a:custGeom>
            <a:avLst/>
            <a:gdLst/>
            <a:ahLst/>
            <a:cxnLst/>
            <a:rect l="l" t="t" r="r" b="b"/>
            <a:pathLst>
              <a:path w="3150870" h="158114">
                <a:moveTo>
                  <a:pt x="3150599" y="0"/>
                </a:moveTo>
                <a:lnTo>
                  <a:pt x="3144411" y="30653"/>
                </a:lnTo>
                <a:lnTo>
                  <a:pt x="3127534" y="55684"/>
                </a:lnTo>
                <a:lnTo>
                  <a:pt x="3102502" y="72561"/>
                </a:lnTo>
                <a:lnTo>
                  <a:pt x="3071849" y="78749"/>
                </a:lnTo>
                <a:lnTo>
                  <a:pt x="1654049" y="78749"/>
                </a:lnTo>
                <a:lnTo>
                  <a:pt x="1623396" y="84938"/>
                </a:lnTo>
                <a:lnTo>
                  <a:pt x="1598365" y="101815"/>
                </a:lnTo>
                <a:lnTo>
                  <a:pt x="1581488" y="126846"/>
                </a:lnTo>
                <a:lnTo>
                  <a:pt x="1575299" y="157499"/>
                </a:lnTo>
                <a:lnTo>
                  <a:pt x="1569111" y="126846"/>
                </a:lnTo>
                <a:lnTo>
                  <a:pt x="1552234" y="101815"/>
                </a:lnTo>
                <a:lnTo>
                  <a:pt x="1527203" y="84938"/>
                </a:lnTo>
                <a:lnTo>
                  <a:pt x="1496549" y="78749"/>
                </a:lnTo>
                <a:lnTo>
                  <a:pt x="78749" y="78749"/>
                </a:lnTo>
                <a:lnTo>
                  <a:pt x="48096" y="72561"/>
                </a:lnTo>
                <a:lnTo>
                  <a:pt x="23065" y="55684"/>
                </a:lnTo>
                <a:lnTo>
                  <a:pt x="6188" y="306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3636702"/>
            <a:ext cx="2369820" cy="894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b="1" spc="-10" dirty="0">
                <a:latin typeface="Calibri"/>
                <a:cs typeface="Calibri"/>
              </a:rPr>
              <a:t>Promedio</a:t>
            </a:r>
            <a:r>
              <a:rPr sz="1600" b="1" spc="3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min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max</a:t>
            </a:r>
            <a:r>
              <a:rPr sz="1600" b="1" spc="-10" dirty="0">
                <a:latin typeface="Calibri"/>
                <a:cs typeface="Calibri"/>
              </a:rPr>
              <a:t>) </a:t>
            </a:r>
            <a:r>
              <a:rPr sz="1600" b="1" dirty="0">
                <a:latin typeface="Calibri"/>
                <a:cs typeface="Calibri"/>
              </a:rPr>
              <a:t>/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(0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6)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/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60000" y="2734324"/>
            <a:ext cx="236854" cy="387985"/>
          </a:xfrm>
          <a:custGeom>
            <a:avLst/>
            <a:gdLst/>
            <a:ahLst/>
            <a:cxnLst/>
            <a:rect l="l" t="t" r="r" b="b"/>
            <a:pathLst>
              <a:path w="236855" h="387985">
                <a:moveTo>
                  <a:pt x="236699" y="118349"/>
                </a:moveTo>
                <a:lnTo>
                  <a:pt x="177524" y="118349"/>
                </a:lnTo>
                <a:lnTo>
                  <a:pt x="177524" y="387899"/>
                </a:lnTo>
                <a:lnTo>
                  <a:pt x="59174" y="387899"/>
                </a:lnTo>
                <a:lnTo>
                  <a:pt x="59174" y="118349"/>
                </a:lnTo>
                <a:lnTo>
                  <a:pt x="0" y="118349"/>
                </a:lnTo>
                <a:lnTo>
                  <a:pt x="118349" y="0"/>
                </a:lnTo>
                <a:lnTo>
                  <a:pt x="236699" y="118349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309749" y="2724799"/>
            <a:ext cx="1707514" cy="1715135"/>
            <a:chOff x="2309749" y="2724799"/>
            <a:chExt cx="1707514" cy="1715135"/>
          </a:xfrm>
        </p:grpSpPr>
        <p:sp>
          <p:nvSpPr>
            <p:cNvPr id="7" name="object 7"/>
            <p:cNvSpPr/>
            <p:nvPr/>
          </p:nvSpPr>
          <p:spPr>
            <a:xfrm>
              <a:off x="3770624" y="2734324"/>
              <a:ext cx="236854" cy="387985"/>
            </a:xfrm>
            <a:custGeom>
              <a:avLst/>
              <a:gdLst/>
              <a:ahLst/>
              <a:cxnLst/>
              <a:rect l="l" t="t" r="r" b="b"/>
              <a:pathLst>
                <a:path w="236854" h="387985">
                  <a:moveTo>
                    <a:pt x="236699" y="118349"/>
                  </a:moveTo>
                  <a:lnTo>
                    <a:pt x="177524" y="118349"/>
                  </a:lnTo>
                  <a:lnTo>
                    <a:pt x="177524" y="387899"/>
                  </a:lnTo>
                  <a:lnTo>
                    <a:pt x="59174" y="387899"/>
                  </a:lnTo>
                  <a:lnTo>
                    <a:pt x="59174" y="118349"/>
                  </a:lnTo>
                  <a:lnTo>
                    <a:pt x="0" y="118349"/>
                  </a:lnTo>
                  <a:lnTo>
                    <a:pt x="118349" y="0"/>
                  </a:lnTo>
                  <a:lnTo>
                    <a:pt x="236699" y="1183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8449" y="2928599"/>
              <a:ext cx="1181100" cy="1499235"/>
            </a:xfrm>
            <a:custGeom>
              <a:avLst/>
              <a:gdLst/>
              <a:ahLst/>
              <a:cxnLst/>
              <a:rect l="l" t="t" r="r" b="b"/>
              <a:pathLst>
                <a:path w="1181100" h="1499235">
                  <a:moveTo>
                    <a:pt x="1180799" y="1499099"/>
                  </a:moveTo>
                  <a:lnTo>
                    <a:pt x="1180799" y="692399"/>
                  </a:lnTo>
                  <a:lnTo>
                    <a:pt x="0" y="6923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7459" y="2832624"/>
              <a:ext cx="81980" cy="105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09749" y="4430074"/>
              <a:ext cx="1426845" cy="0"/>
            </a:xfrm>
            <a:custGeom>
              <a:avLst/>
              <a:gdLst/>
              <a:ahLst/>
              <a:cxnLst/>
              <a:rect l="l" t="t" r="r" b="b"/>
              <a:pathLst>
                <a:path w="1426845">
                  <a:moveTo>
                    <a:pt x="0" y="0"/>
                  </a:moveTo>
                  <a:lnTo>
                    <a:pt x="1426499" y="0"/>
                  </a:lnTo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16" y="475805"/>
            <a:ext cx="2983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</a:t>
            </a:r>
            <a:r>
              <a:rPr spc="10" dirty="0"/>
              <a:t>r</a:t>
            </a:r>
            <a:r>
              <a:rPr spc="-5" dirty="0"/>
              <a:t>ySea</a:t>
            </a:r>
            <a:r>
              <a:rPr spc="-65" dirty="0"/>
              <a:t>r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5" y="3636702"/>
            <a:ext cx="191071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600" b="1" spc="-5" dirty="0">
                <a:latin typeface="Calibri"/>
                <a:cs typeface="Calibri"/>
              </a:rPr>
              <a:t>Eleme</a:t>
            </a:r>
            <a:r>
              <a:rPr sz="1600" b="1" spc="-20" dirty="0">
                <a:latin typeface="Calibri"/>
                <a:cs typeface="Calibri"/>
              </a:rPr>
              <a:t>nt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 bus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r	:  </a:t>
            </a:r>
            <a:r>
              <a:rPr sz="1600" b="1" spc="-5" dirty="0">
                <a:latin typeface="Calibri"/>
                <a:cs typeface="Calibri"/>
              </a:rPr>
              <a:t>Eleme</a:t>
            </a:r>
            <a:r>
              <a:rPr sz="1600" b="1" spc="-20" dirty="0">
                <a:latin typeface="Calibri"/>
                <a:cs typeface="Calibri"/>
              </a:rPr>
              <a:t>nt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ce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	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425" y="3636702"/>
            <a:ext cx="231140" cy="604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b="1" spc="-5" dirty="0">
                <a:latin typeface="Calibri"/>
                <a:cs typeface="Calibri"/>
              </a:rPr>
              <a:t>18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637" y="1841912"/>
          <a:ext cx="7244071" cy="88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38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 MT"/>
                          <a:cs typeface="Arial MT"/>
                        </a:rPr>
                        <a:t>11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35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40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1315</Words>
  <Application>Microsoft Office PowerPoint</Application>
  <PresentationFormat>Presentación en pantalla (4:3)</PresentationFormat>
  <Paragraphs>719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MT</vt:lpstr>
      <vt:lpstr>Calibri</vt:lpstr>
      <vt:lpstr>Consolas</vt:lpstr>
      <vt:lpstr>Times New Roman</vt:lpstr>
      <vt:lpstr>Office Theme</vt:lpstr>
      <vt:lpstr>Búsqueda binaria</vt:lpstr>
      <vt:lpstr>Imports</vt:lpstr>
      <vt:lpstr>Collections</vt:lpstr>
      <vt:lpstr>BinarySearch</vt:lpstr>
      <vt:lpstr>BinarySearch</vt:lpstr>
      <vt:lpstr>BinarySearch</vt:lpstr>
      <vt:lpstr>BinarySearch</vt:lpstr>
      <vt:lpstr>BinarySearch</vt:lpstr>
      <vt:lpstr>BinarySearch</vt:lpstr>
      <vt:lpstr>BinarySearch</vt:lpstr>
      <vt:lpstr>BinarySearch</vt:lpstr>
      <vt:lpstr>BinarySearch</vt:lpstr>
      <vt:lpstr>BinarySearch</vt:lpstr>
      <vt:lpstr>BinarySearch</vt:lpstr>
      <vt:lpstr>Collections</vt:lpstr>
      <vt:lpstr>Collections métodos</vt:lpstr>
      <vt:lpstr>Collections métodos</vt:lpstr>
      <vt:lpstr>Collections métodos</vt:lpstr>
      <vt:lpstr>Arrays</vt:lpstr>
      <vt:lpstr>Arrays métodos</vt:lpstr>
      <vt:lpstr>Arrays 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- Arrays</dc:title>
  <cp:lastModifiedBy>Kevin Campos</cp:lastModifiedBy>
  <cp:revision>4</cp:revision>
  <dcterms:created xsi:type="dcterms:W3CDTF">2021-10-19T23:16:33Z</dcterms:created>
  <dcterms:modified xsi:type="dcterms:W3CDTF">2021-10-20T04:59:10Z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