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83" r:id="rId5"/>
    <p:sldId id="258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78" r:id="rId25"/>
    <p:sldId id="280" r:id="rId26"/>
    <p:sldId id="277" r:id="rId27"/>
    <p:sldId id="279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kenodeyo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2AFB-EAA4-31DB-FA89-9AE84105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89" y="0"/>
            <a:ext cx="8791575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EMBEDDED SYSTEMS: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COMMUNICATION PROTOCALS</a:t>
            </a:r>
            <a:endParaRPr lang="en-KE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0E6C-5179-B0E7-5457-DF10FE9F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6561" y="3924886"/>
            <a:ext cx="4754880" cy="21242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BY: Kennedy odeyo otieno</a:t>
            </a:r>
          </a:p>
          <a:p>
            <a:r>
              <a:rPr lang="en-US" sz="2400" dirty="0">
                <a:solidFill>
                  <a:schemeClr val="bg1"/>
                </a:solidFill>
              </a:rPr>
              <a:t>EEE LEVEL 500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05/07/2024</a:t>
            </a:r>
          </a:p>
        </p:txBody>
      </p:sp>
    </p:spTree>
    <p:extLst>
      <p:ext uri="{BB962C8B-B14F-4D97-AF65-F5344CB8AC3E}">
        <p14:creationId xmlns:p14="http://schemas.microsoft.com/office/powerpoint/2010/main" val="292637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BE19-46CB-0C69-042E-05C72DCE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342900"/>
            <a:ext cx="10384471" cy="54483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Remember that the START and STOP conditions are initiated by the master. The bus is busy after the START condition and becomes free after the STOP condition.</a:t>
            </a:r>
          </a:p>
          <a:p>
            <a:r>
              <a:rPr lang="en-US" dirty="0">
                <a:solidFill>
                  <a:schemeClr val="bg1"/>
                </a:solidFill>
              </a:rPr>
              <a:t>Data is valid only when it is stable on the SDA line during a HIGH period of the Clock. Change of data is allowed during the LOW period of the clock.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F1FD8-5CFB-1D4F-3636-04B187F6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48" y="3067050"/>
            <a:ext cx="9534304" cy="32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B384-6EC5-A273-92FB-7AB2046E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205740"/>
            <a:ext cx="11269980" cy="58978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Advantages of I2C</a:t>
            </a:r>
          </a:p>
          <a:p>
            <a:r>
              <a:rPr lang="en-US" dirty="0">
                <a:solidFill>
                  <a:schemeClr val="bg1"/>
                </a:solidFill>
              </a:rPr>
              <a:t>It is a simple 2 wire interface</a:t>
            </a:r>
          </a:p>
          <a:p>
            <a:r>
              <a:rPr lang="en-US" dirty="0">
                <a:solidFill>
                  <a:schemeClr val="bg1"/>
                </a:solidFill>
              </a:rPr>
              <a:t>It supports multiple devices on the same bus</a:t>
            </a:r>
          </a:p>
          <a:p>
            <a:r>
              <a:rPr lang="en-US" dirty="0">
                <a:solidFill>
                  <a:schemeClr val="bg1"/>
                </a:solidFill>
              </a:rPr>
              <a:t>Acknowledgement mechanism ensure data integrity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Disadvantages of I2C</a:t>
            </a:r>
          </a:p>
          <a:p>
            <a:r>
              <a:rPr lang="en-US" dirty="0">
                <a:solidFill>
                  <a:schemeClr val="bg1"/>
                </a:solidFill>
              </a:rPr>
              <a:t>Limited speed compared to other protocols</a:t>
            </a:r>
          </a:p>
          <a:p>
            <a:r>
              <a:rPr lang="en-US" dirty="0">
                <a:solidFill>
                  <a:schemeClr val="bg1"/>
                </a:solidFill>
              </a:rPr>
              <a:t>Bus Capacitance limits maximum bus length</a:t>
            </a:r>
          </a:p>
          <a:p>
            <a:r>
              <a:rPr lang="en-US" dirty="0">
                <a:solidFill>
                  <a:schemeClr val="bg1"/>
                </a:solidFill>
              </a:rPr>
              <a:t>Complexity in software handling for multiple devices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2445-E755-C097-6A9C-77AB71C8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74320"/>
            <a:ext cx="10178731" cy="109728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Serial PERIPHERAL INTERFACE</a:t>
            </a:r>
            <a:endParaRPr lang="en-KE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0474-6125-A249-7379-01DDFCB6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371600"/>
            <a:ext cx="10767060" cy="50520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a 4 wire communication protocol and the SPI bus allows communication between one master device and one or more slave devices.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D6F1B-0C99-AB2C-FB9C-B808519D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2670286"/>
            <a:ext cx="905001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C2903-F8C2-DDAF-44C5-BCC7D95C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124" y="891540"/>
            <a:ext cx="8653751" cy="4648200"/>
          </a:xfrm>
        </p:spPr>
      </p:pic>
    </p:spTree>
    <p:extLst>
      <p:ext uri="{BB962C8B-B14F-4D97-AF65-F5344CB8AC3E}">
        <p14:creationId xmlns:p14="http://schemas.microsoft.com/office/powerpoint/2010/main" val="94025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C695-0CAF-C2F3-6C89-CE10F05B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888287" cy="8216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it works</a:t>
            </a: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7CD50-B875-E009-7A15-625FFD660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75" y="1635753"/>
            <a:ext cx="11232156" cy="4330707"/>
          </a:xfrm>
        </p:spPr>
      </p:pic>
    </p:spTree>
    <p:extLst>
      <p:ext uri="{BB962C8B-B14F-4D97-AF65-F5344CB8AC3E}">
        <p14:creationId xmlns:p14="http://schemas.microsoft.com/office/powerpoint/2010/main" val="17799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5828-5118-1F1B-7624-A3379D5C0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57200"/>
            <a:ext cx="10812780" cy="59893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SPI allows the following types of bus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Full Duplex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Half Duplex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Simplex Communication</a:t>
            </a:r>
          </a:p>
          <a:p>
            <a:pPr marL="0" indent="0" algn="ctr">
              <a:buNone/>
            </a:pPr>
            <a:r>
              <a:rPr lang="en-US" dirty="0"/>
              <a:t>           </a:t>
            </a:r>
            <a:r>
              <a:rPr lang="en-US" b="1" u="sng" dirty="0">
                <a:solidFill>
                  <a:schemeClr val="bg1"/>
                </a:solidFill>
              </a:rPr>
              <a:t>CPOL(Clock Polarity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Bit  controls the idle state value of the clock when no data is being transferred. When CPOL is reset, the SCLK pin has a low–level idle state and when set, the SCLK pin has a high-level idle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2F110-0DE2-5F40-2A9C-CC4DAA91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4906304"/>
            <a:ext cx="6240780" cy="15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9BE6-C0F9-C478-DEED-78FA6512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0" y="342900"/>
            <a:ext cx="10698480" cy="61264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CPHA(Clock Phase) Bit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CPHA Controls at which clock edge of the SCLK the data should be sampled by the slave.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combination of CPOL and CPHA bits select the data capture clock edge.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Clock Speed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Master is the one that produces the clock. The maximum clock speed for SPI is  </a:t>
            </a:r>
            <a:r>
              <a:rPr lang="en-US" dirty="0" err="1">
                <a:solidFill>
                  <a:schemeClr val="bg1"/>
                </a:solidFill>
              </a:rPr>
              <a:t>fpclk</a:t>
            </a:r>
            <a:r>
              <a:rPr lang="en-US" dirty="0">
                <a:solidFill>
                  <a:schemeClr val="bg1"/>
                </a:solidFill>
              </a:rPr>
              <a:t>/2. So incase you have an MCU  running at 16MHz the maximum SPI clock speed will be 8MHz i.e. 16MHz/2. 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4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68FC-E9D5-2F19-C945-57A7D5B7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685800"/>
            <a:ext cx="10721340" cy="5692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Advantages of SPI</a:t>
            </a:r>
          </a:p>
          <a:p>
            <a:r>
              <a:rPr lang="en-US" dirty="0">
                <a:solidFill>
                  <a:schemeClr val="bg1"/>
                </a:solidFill>
              </a:rPr>
              <a:t>High Speed</a:t>
            </a:r>
          </a:p>
          <a:p>
            <a:r>
              <a:rPr lang="en-US" dirty="0">
                <a:solidFill>
                  <a:schemeClr val="bg1"/>
                </a:solidFill>
              </a:rPr>
              <a:t>Allows full duplex communication</a:t>
            </a:r>
          </a:p>
          <a:p>
            <a:r>
              <a:rPr lang="en-US" dirty="0">
                <a:solidFill>
                  <a:schemeClr val="bg1"/>
                </a:solidFill>
              </a:rPr>
              <a:t>No start and stop conditions</a:t>
            </a:r>
          </a:p>
          <a:p>
            <a:r>
              <a:rPr lang="en-US" dirty="0">
                <a:solidFill>
                  <a:schemeClr val="bg1"/>
                </a:solidFill>
              </a:rPr>
              <a:t>Allows multiple slaves to be connected on one master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Disadvantages of SPI</a:t>
            </a:r>
          </a:p>
          <a:p>
            <a:r>
              <a:rPr lang="en-US" dirty="0">
                <a:solidFill>
                  <a:schemeClr val="bg1"/>
                </a:solidFill>
              </a:rPr>
              <a:t>High Pin count</a:t>
            </a:r>
          </a:p>
          <a:p>
            <a:r>
              <a:rPr lang="en-US" dirty="0">
                <a:solidFill>
                  <a:schemeClr val="bg1"/>
                </a:solidFill>
              </a:rPr>
              <a:t>More complex wiring</a:t>
            </a:r>
          </a:p>
          <a:p>
            <a:r>
              <a:rPr lang="en-US" dirty="0">
                <a:solidFill>
                  <a:schemeClr val="bg1"/>
                </a:solidFill>
              </a:rPr>
              <a:t>No acknowledgement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7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34B0-7C7E-4012-ABAE-640CD04B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Universal ASYNCHRONOUS RECEIVER/ TRANSMITTER</a:t>
            </a:r>
            <a:endParaRPr lang="en-KE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DA84-937F-C063-81A9-0DC1BABC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124" y="1297128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an asynchronous serial communication protocol. </a:t>
            </a:r>
          </a:p>
          <a:p>
            <a:r>
              <a:rPr lang="en-US" dirty="0">
                <a:solidFill>
                  <a:schemeClr val="bg1"/>
                </a:solidFill>
              </a:rPr>
              <a:t>The components are a  transmitter(TX), receiver(RX), baud rate generator and control registers</a:t>
            </a:r>
          </a:p>
          <a:p>
            <a:r>
              <a:rPr lang="en-US" dirty="0">
                <a:solidFill>
                  <a:schemeClr val="bg1"/>
                </a:solidFill>
              </a:rPr>
              <a:t>The baud rate must be agreed upon by both the TX and RX (e.g., 9600  bps, 115200 bps )</a:t>
            </a:r>
          </a:p>
          <a:p>
            <a:r>
              <a:rPr lang="en-US" dirty="0">
                <a:solidFill>
                  <a:schemeClr val="bg1"/>
                </a:solidFill>
              </a:rPr>
              <a:t>The TX of one device is connected to the RX of another device and vice versa. </a:t>
            </a: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1C086-EE0E-DC33-013F-E3709447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39" y="4445041"/>
            <a:ext cx="4736811" cy="22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36A6-63A5-E99D-FF9A-6708F98E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0" y="571500"/>
            <a:ext cx="10201591" cy="5219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baud rate shows how fast the data is sent over a serial line. If you invert the baud rate you get how long it takes to transmit a single bit. This value determines how long the transmitter holds a serial line high or low. </a:t>
            </a:r>
          </a:p>
          <a:p>
            <a:r>
              <a:rPr lang="en-US" dirty="0">
                <a:solidFill>
                  <a:schemeClr val="bg1"/>
                </a:solidFill>
              </a:rPr>
              <a:t>The speed of UART is dependent on the bus speed of which the peripheral is attached to. 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1544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CFE9-15DA-22FD-F423-8DD3D48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NEED? </a:t>
            </a:r>
            <a:endParaRPr lang="en-KE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E7CA-F373-C76B-D2FB-CB9B2A91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Communication Protocols define rules for data exchange between devices</a:t>
            </a:r>
          </a:p>
          <a:p>
            <a:r>
              <a:rPr lang="en-US" dirty="0">
                <a:solidFill>
                  <a:schemeClr val="bg1"/>
                </a:solidFill>
              </a:rPr>
              <a:t>They ensure reliable and synchronized communication in embedded systems</a:t>
            </a:r>
          </a:p>
          <a:p>
            <a:r>
              <a:rPr lang="en-US" dirty="0">
                <a:solidFill>
                  <a:schemeClr val="bg1"/>
                </a:solidFill>
              </a:rPr>
              <a:t>We will focus on three widely used Protocols: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I2C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UART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SPI</a:t>
            </a:r>
            <a:endParaRPr lang="en-K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4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4C529-3E13-8444-F148-5434CF61E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840" y="1898616"/>
            <a:ext cx="10136320" cy="42952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175BE-C8B8-E52B-92A3-25ACDFF90FCF}"/>
              </a:ext>
            </a:extLst>
          </p:cNvPr>
          <p:cNvSpPr txBox="1"/>
          <p:nvPr/>
        </p:nvSpPr>
        <p:spPr>
          <a:xfrm>
            <a:off x="1162343" y="1204546"/>
            <a:ext cx="725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UART frame format is as shown:</a:t>
            </a:r>
          </a:p>
        </p:txBody>
      </p:sp>
    </p:spTree>
    <p:extLst>
      <p:ext uri="{BB962C8B-B14F-4D97-AF65-F5344CB8AC3E}">
        <p14:creationId xmlns:p14="http://schemas.microsoft.com/office/powerpoint/2010/main" val="275276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D576-7203-29A4-9E23-5BFC5B25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617220"/>
            <a:ext cx="10155871" cy="517398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Advantages of UART</a:t>
            </a:r>
          </a:p>
          <a:p>
            <a:r>
              <a:rPr lang="en-US" dirty="0">
                <a:solidFill>
                  <a:schemeClr val="bg1"/>
                </a:solidFill>
              </a:rPr>
              <a:t>Simple and widely used</a:t>
            </a:r>
          </a:p>
          <a:p>
            <a:r>
              <a:rPr lang="en-US" dirty="0">
                <a:solidFill>
                  <a:schemeClr val="bg1"/>
                </a:solidFill>
              </a:rPr>
              <a:t>No need for clock signal</a:t>
            </a:r>
          </a:p>
          <a:p>
            <a:r>
              <a:rPr lang="en-US" dirty="0">
                <a:solidFill>
                  <a:schemeClr val="bg1"/>
                </a:solidFill>
              </a:rPr>
              <a:t>Full- duplex communication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Disadvantages of UART </a:t>
            </a:r>
          </a:p>
          <a:p>
            <a:r>
              <a:rPr lang="en-US" dirty="0">
                <a:solidFill>
                  <a:schemeClr val="bg1"/>
                </a:solidFill>
              </a:rPr>
              <a:t>Limited distance and speed</a:t>
            </a:r>
          </a:p>
          <a:p>
            <a:r>
              <a:rPr lang="en-US" dirty="0">
                <a:solidFill>
                  <a:schemeClr val="bg1"/>
                </a:solidFill>
              </a:rPr>
              <a:t>Requires precise timing agreements</a:t>
            </a:r>
          </a:p>
          <a:p>
            <a:r>
              <a:rPr lang="en-US" dirty="0">
                <a:solidFill>
                  <a:schemeClr val="bg1"/>
                </a:solidFill>
              </a:rPr>
              <a:t>Not suitable for multiple devices on the same bus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A8B7-4927-3980-8F15-C53D80EB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994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HANDS ON SESSION</a:t>
            </a:r>
            <a:endParaRPr lang="en-KE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10A4-4614-D2DD-DC59-5BF3DE26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8462"/>
            <a:ext cx="9905999" cy="40327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I2C Lab – Connecting an OLED display to Raspberry Pi Pico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SPI Lab  - Writing to and reading data to an SD 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UART Lab – Transmitting and receiving data using HC-06 Bluetooth Module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4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0E4A5-F2D9-9750-9361-95E83154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732193"/>
            <a:ext cx="8904849" cy="56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4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05BF4-262C-C43D-3F21-24E7D02F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1" y="497545"/>
            <a:ext cx="11160967" cy="56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1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AB3E1-7E26-4F00-93B1-F1183EF0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8" y="731520"/>
            <a:ext cx="11185155" cy="50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1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EB9C-0CFE-70A6-A4F2-FEFB34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REFERENCES AND READS</a:t>
            </a:r>
            <a:endParaRPr lang="en-KE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4457-ABB9-9778-E392-B139270A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Mastering Microcontroller with Embedded Driver Development by </a:t>
            </a:r>
            <a:r>
              <a:rPr lang="en-US" dirty="0" err="1">
                <a:solidFill>
                  <a:schemeClr val="bg1"/>
                </a:solidFill>
              </a:rPr>
              <a:t>FastBit</a:t>
            </a:r>
            <a:r>
              <a:rPr lang="en-US" dirty="0">
                <a:solidFill>
                  <a:schemeClr val="bg1"/>
                </a:solidFill>
              </a:rPr>
              <a:t> Embedded Brain Academy</a:t>
            </a:r>
          </a:p>
          <a:p>
            <a:r>
              <a:rPr lang="en-US" dirty="0">
                <a:solidFill>
                  <a:schemeClr val="bg1"/>
                </a:solidFill>
              </a:rPr>
              <a:t>https://docs.micropython.org/en/latest/library/index.html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8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F412-AC30-2C37-AF37-8CBAB7B8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62" y="140217"/>
            <a:ext cx="9662575" cy="1491636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</a:rPr>
              <a:t>Q/A</a:t>
            </a:r>
            <a:endParaRPr lang="en-KE" sz="6000" b="1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9,800+ Thank You Stock Videos and Royalty-Free Footage - iStock | Thank you  card, Appreciation, Gratitude">
            <a:extLst>
              <a:ext uri="{FF2B5EF4-FFF2-40B4-BE49-F238E27FC236}">
                <a16:creationId xmlns:a16="http://schemas.microsoft.com/office/drawing/2014/main" id="{15D9FA16-3ADF-4E0A-EFCC-287EDD60A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72" y="1631853"/>
            <a:ext cx="9010486" cy="506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90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3FA5-3D42-D167-7104-E5E6FEEF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Socials</a:t>
            </a:r>
            <a:endParaRPr lang="en-KE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9C50-7A8D-38B7-6783-1F660578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1800665"/>
            <a:ext cx="9781319" cy="399053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LinkedIn: Otieno Kennedy Odeyo</a:t>
            </a:r>
          </a:p>
          <a:p>
            <a:r>
              <a:rPr lang="en-US" b="1" dirty="0">
                <a:solidFill>
                  <a:schemeClr val="bg1"/>
                </a:solidFill>
              </a:rPr>
              <a:t>Email:     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kenodeyo@gmail.com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Contact:  +254-793036309</a:t>
            </a:r>
          </a:p>
          <a:p>
            <a:pPr marL="0" indent="0">
              <a:buNone/>
            </a:pPr>
            <a:endParaRPr lang="en-K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E170E-8CCB-EE71-6836-7ACABA986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06" y="323850"/>
            <a:ext cx="8939951" cy="5992813"/>
          </a:xfrm>
        </p:spPr>
      </p:pic>
    </p:spTree>
    <p:extLst>
      <p:ext uri="{BB962C8B-B14F-4D97-AF65-F5344CB8AC3E}">
        <p14:creationId xmlns:p14="http://schemas.microsoft.com/office/powerpoint/2010/main" val="6365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4D465-9315-F4CF-A39F-010C3B23D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342" y="148909"/>
            <a:ext cx="8876714" cy="6560181"/>
          </a:xfrm>
        </p:spPr>
      </p:pic>
    </p:spTree>
    <p:extLst>
      <p:ext uri="{BB962C8B-B14F-4D97-AF65-F5344CB8AC3E}">
        <p14:creationId xmlns:p14="http://schemas.microsoft.com/office/powerpoint/2010/main" val="2432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6D5E-6256-2518-DB9C-3F292630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9417"/>
            <a:ext cx="9905998" cy="86738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Inter-integrated Circuit (I2C)</a:t>
            </a:r>
            <a:endParaRPr lang="en-KE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BDB2-C6B6-6AFD-282A-E6F32DA1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9905999" cy="5219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 is a 2 wire interface having Serial Data Line (SDA) and Serial Clock Line(SCL)</a:t>
            </a:r>
          </a:p>
          <a:p>
            <a:r>
              <a:rPr lang="en-US" dirty="0">
                <a:solidFill>
                  <a:schemeClr val="bg1"/>
                </a:solidFill>
              </a:rPr>
              <a:t>The addressing modes are 7-bit or 10 bit addressing modes. The most common used one is 7-bit addressing mode</a:t>
            </a:r>
          </a:p>
          <a:p>
            <a:r>
              <a:rPr lang="en-US" dirty="0">
                <a:solidFill>
                  <a:schemeClr val="bg1"/>
                </a:solidFill>
              </a:rPr>
              <a:t>Here the master initiates communication and the slave responds. </a:t>
            </a:r>
          </a:p>
          <a:p>
            <a:r>
              <a:rPr lang="en-US" dirty="0">
                <a:solidFill>
                  <a:schemeClr val="bg1"/>
                </a:solidFill>
              </a:rPr>
              <a:t>I2C is multi master capable  i.e. many masters and slaves on only two lines.</a:t>
            </a: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C90E0-4A59-E77C-F0A1-DE6A28F1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1" y="3859528"/>
            <a:ext cx="6400800" cy="2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C238-CF41-D53B-0E68-41FD8600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4320"/>
            <a:ext cx="10858500" cy="5943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I2C master talks to slaves based on slave addresses. </a:t>
            </a:r>
          </a:p>
          <a:p>
            <a:r>
              <a:rPr lang="en-US" dirty="0">
                <a:solidFill>
                  <a:schemeClr val="bg1"/>
                </a:solidFill>
              </a:rPr>
              <a:t>The communication is half duplex.</a:t>
            </a:r>
          </a:p>
          <a:p>
            <a:r>
              <a:rPr lang="en-US" dirty="0">
                <a:solidFill>
                  <a:schemeClr val="bg1"/>
                </a:solidFill>
              </a:rPr>
              <a:t>There are various I2C modes as shown below.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Commonly used mode is Standard mode. Most of these modes are downward compatible</a:t>
            </a: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0265C-83A8-0465-364F-60892C21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2142564"/>
            <a:ext cx="8268333" cy="28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4C4D-2352-8392-D506-F47F112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414067" cy="61592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How it works</a:t>
            </a:r>
            <a:endParaRPr lang="en-KE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23E4-7ABD-FDA2-3269-ABED05FD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234440"/>
            <a:ext cx="10247311" cy="45567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transactions begin with Start Condition and end with  a STOP condition. A HIGH to LOW transition on the SDA line while the SCL is HIGH defines a START condition while a LOW to HIGH transition on the SDA line while SCL is HIGH defines a STOP condition as shown below. </a:t>
            </a: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AD8FA-F704-B725-CDE6-7978CD75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80" y="3353004"/>
            <a:ext cx="877374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F60B-F5B6-421F-8DF4-F8570BF3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480060"/>
            <a:ext cx="10453051" cy="53111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Every byte put on the SDA line must be 8 bits long</a:t>
            </a:r>
          </a:p>
          <a:p>
            <a:r>
              <a:rPr lang="en-US" dirty="0">
                <a:solidFill>
                  <a:schemeClr val="bg1"/>
                </a:solidFill>
              </a:rPr>
              <a:t>Each Byte must be followed by an Acknowledge Bit</a:t>
            </a:r>
          </a:p>
          <a:p>
            <a:r>
              <a:rPr lang="en-US" dirty="0">
                <a:solidFill>
                  <a:schemeClr val="bg1"/>
                </a:solidFill>
              </a:rPr>
              <a:t>Rember, Data is transferred with the Most Significant (MSB ) first 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2AA81-6E0E-659D-9DDA-D0923003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9" y="2541984"/>
            <a:ext cx="978354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BF039-882D-EEC0-D0EF-DB2DD3F64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91" y="1093905"/>
            <a:ext cx="11004617" cy="4670189"/>
          </a:xfrm>
        </p:spPr>
      </p:pic>
    </p:spTree>
    <p:extLst>
      <p:ext uri="{BB962C8B-B14F-4D97-AF65-F5344CB8AC3E}">
        <p14:creationId xmlns:p14="http://schemas.microsoft.com/office/powerpoint/2010/main" val="1471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1376</TotalTime>
  <Words>840</Words>
  <Application>Microsoft Office PowerPoint</Application>
  <PresentationFormat>Widescreen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EMBEDDED SYSTEMS: COMMUNICATION PROTOCALS</vt:lpstr>
      <vt:lpstr>NEED? </vt:lpstr>
      <vt:lpstr>PowerPoint Presentation</vt:lpstr>
      <vt:lpstr>PowerPoint Presentation</vt:lpstr>
      <vt:lpstr>Inter-integrated Circuit (I2C)</vt:lpstr>
      <vt:lpstr>PowerPoint Presentation</vt:lpstr>
      <vt:lpstr>How it works</vt:lpstr>
      <vt:lpstr>PowerPoint Presentation</vt:lpstr>
      <vt:lpstr>PowerPoint Presentation</vt:lpstr>
      <vt:lpstr>PowerPoint Presentation</vt:lpstr>
      <vt:lpstr>PowerPoint Presentation</vt:lpstr>
      <vt:lpstr>Serial PERIPHERAL INTERFACE</vt:lpstr>
      <vt:lpstr>PowerPoint Presentation</vt:lpstr>
      <vt:lpstr>How it works</vt:lpstr>
      <vt:lpstr>PowerPoint Presentation</vt:lpstr>
      <vt:lpstr>PowerPoint Presentation</vt:lpstr>
      <vt:lpstr>PowerPoint Presentation</vt:lpstr>
      <vt:lpstr>Universal ASYNCHRONOUS RECEIVER/ TRANSMITTER</vt:lpstr>
      <vt:lpstr>PowerPoint Presentation</vt:lpstr>
      <vt:lpstr>PowerPoint Presentation</vt:lpstr>
      <vt:lpstr>PowerPoint Presentation</vt:lpstr>
      <vt:lpstr>HANDS ON SESSION</vt:lpstr>
      <vt:lpstr>PowerPoint Presentation</vt:lpstr>
      <vt:lpstr>PowerPoint Presentation</vt:lpstr>
      <vt:lpstr>PowerPoint Presentation</vt:lpstr>
      <vt:lpstr>REFERENCES AND READS</vt:lpstr>
      <vt:lpstr>Q/A</vt:lpstr>
      <vt:lpstr>Socials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kennedy otieno</dc:creator>
  <cp:lastModifiedBy>kennedy otieno</cp:lastModifiedBy>
  <cp:revision>24</cp:revision>
  <dcterms:created xsi:type="dcterms:W3CDTF">2024-07-04T08:40:32Z</dcterms:created>
  <dcterms:modified xsi:type="dcterms:W3CDTF">2024-07-05T07:37:04Z</dcterms:modified>
</cp:coreProperties>
</file>