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E9E-5900-4995-9FCF-287EE8D83D0B}" type="datetimeFigureOut">
              <a:rPr lang="hu-HU" smtClean="0"/>
              <a:t>2025. 03. 14.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BF8FB-19ED-40B4-B456-DF2C9EABF4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709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BF8FB-19ED-40B4-B456-DF2C9EABF403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98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7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93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21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195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435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878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24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42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671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671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6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95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91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431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225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456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4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38F49-B3E2-4BF0-BEC7-C30D34ABBB8D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1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CBA676-9CE3-4E17-83F2-2D79D3B9F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879FB4-E768-4861-B657-567231F66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6"/>
            <a:ext cx="12188825" cy="6856214"/>
          </a:xfrm>
          <a:prstGeom prst="rect">
            <a:avLst/>
          </a:prstGeom>
        </p:spPr>
      </p:pic>
      <p:pic>
        <p:nvPicPr>
          <p:cNvPr id="4" name="Picture 3" descr="A képen ég, felhő, kék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4461996-2037-1C4F-FF9B-3092BDA1AC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D03470E-D6E4-44CF-83E2-BA485111D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912" y="2125133"/>
            <a:ext cx="8736013" cy="2607734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0CA4ED3-CAE6-C177-430F-25DE48C6A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47076" cy="1595952"/>
          </a:xfrm>
        </p:spPr>
        <p:txBody>
          <a:bodyPr>
            <a:normAutofit/>
          </a:bodyPr>
          <a:lstStyle/>
          <a:p>
            <a:pPr algn="ctr"/>
            <a:r>
              <a:rPr lang="en-US"/>
              <a:t>Beszállítás kezelő program</a:t>
            </a:r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E1FA5CE-30AC-E55A-BC23-54C41DEC0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500" dirty="0" err="1"/>
              <a:t>Horchy</a:t>
            </a:r>
            <a:r>
              <a:rPr lang="en-US" sz="1500" dirty="0"/>
              <a:t> </a:t>
            </a:r>
            <a:r>
              <a:rPr lang="en-US" sz="1500" dirty="0" err="1"/>
              <a:t>hunor</a:t>
            </a:r>
            <a:endParaRPr lang="en-US" sz="1500" dirty="0"/>
          </a:p>
          <a:p>
            <a:pPr algn="ctr">
              <a:lnSpc>
                <a:spcPct val="90000"/>
              </a:lnSpc>
            </a:pPr>
            <a:r>
              <a:rPr lang="en-US" sz="1500" dirty="0"/>
              <a:t>Endrődi </a:t>
            </a:r>
            <a:r>
              <a:rPr lang="en-US" sz="1500" dirty="0" err="1"/>
              <a:t>kálmán</a:t>
            </a:r>
            <a:endParaRPr lang="hu-HU" sz="1500" dirty="0"/>
          </a:p>
        </p:txBody>
      </p:sp>
    </p:spTree>
    <p:extLst>
      <p:ext uri="{BB962C8B-B14F-4D97-AF65-F5344CB8AC3E}">
        <p14:creationId xmlns:p14="http://schemas.microsoft.com/office/powerpoint/2010/main" val="312373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8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F95D-9B4F-9BE5-FFCD-3742E5FC7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876" y="2032000"/>
            <a:ext cx="4513792" cy="2819398"/>
          </a:xfrm>
        </p:spPr>
        <p:txBody>
          <a:bodyPr>
            <a:normAutofit/>
          </a:bodyPr>
          <a:lstStyle/>
          <a:p>
            <a:r>
              <a:rPr lang="en-US" dirty="0"/>
              <a:t>Az </a:t>
            </a:r>
            <a:r>
              <a:rPr lang="en-US" dirty="0" err="1"/>
              <a:t>adatbázis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8EE45BC-7211-74B1-C9CF-047394534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416" y="4851399"/>
            <a:ext cx="4800252" cy="125899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cap="none" dirty="0"/>
              <a:t>A </a:t>
            </a:r>
            <a:r>
              <a:rPr lang="en-US" sz="2000" cap="none" dirty="0" err="1"/>
              <a:t>feladat</a:t>
            </a:r>
            <a:r>
              <a:rPr lang="en-US" sz="2000" cap="none" dirty="0"/>
              <a:t> </a:t>
            </a:r>
            <a:r>
              <a:rPr lang="en-US" sz="2000" cap="none" dirty="0" err="1"/>
              <a:t>elkészítéséhez</a:t>
            </a:r>
            <a:r>
              <a:rPr lang="en-US" sz="2000" cap="none" dirty="0"/>
              <a:t> </a:t>
            </a:r>
            <a:r>
              <a:rPr lang="en-US" sz="2000" cap="none" dirty="0" err="1"/>
              <a:t>SQlite-ot</a:t>
            </a:r>
            <a:r>
              <a:rPr lang="en-US" sz="2000" cap="none" dirty="0"/>
              <a:t> </a:t>
            </a:r>
            <a:r>
              <a:rPr lang="en-US" sz="2000" cap="none" dirty="0" err="1"/>
              <a:t>használtunk</a:t>
            </a:r>
            <a:r>
              <a:rPr lang="en-US" sz="2000" cap="none" dirty="0"/>
              <a:t> a mi </a:t>
            </a:r>
            <a:r>
              <a:rPr lang="en-US" sz="2000" cap="none" dirty="0" err="1"/>
              <a:t>egy</a:t>
            </a:r>
            <a:r>
              <a:rPr lang="en-US" sz="2000" cap="none" dirty="0"/>
              <a:t> </a:t>
            </a:r>
            <a:r>
              <a:rPr lang="en-US" sz="2000" cap="none" dirty="0" err="1"/>
              <a:t>olyan</a:t>
            </a:r>
            <a:r>
              <a:rPr lang="en-US" sz="2000" cap="none" dirty="0"/>
              <a:t> </a:t>
            </a:r>
            <a:r>
              <a:rPr lang="en-US" sz="2000" cap="none" dirty="0" err="1"/>
              <a:t>adatbázis-kezelő</a:t>
            </a:r>
            <a:r>
              <a:rPr lang="en-US" sz="2000" cap="none" dirty="0"/>
              <a:t> </a:t>
            </a:r>
            <a:r>
              <a:rPr lang="en-US" sz="2000" cap="none" dirty="0" err="1"/>
              <a:t>rendszerer</a:t>
            </a:r>
            <a:r>
              <a:rPr lang="en-US" sz="2000" cap="none" dirty="0"/>
              <a:t> </a:t>
            </a:r>
            <a:r>
              <a:rPr lang="en-US" sz="2000" cap="none" dirty="0" err="1"/>
              <a:t>amelynek</a:t>
            </a:r>
            <a:r>
              <a:rPr lang="en-US" sz="2000" cap="none" dirty="0"/>
              <a:t>, SQL-t </a:t>
            </a:r>
            <a:r>
              <a:rPr lang="en-US" sz="2000" cap="none" dirty="0" err="1"/>
              <a:t>használ</a:t>
            </a:r>
            <a:r>
              <a:rPr lang="en-US" sz="2000" cap="none" dirty="0"/>
              <a:t>, </a:t>
            </a:r>
            <a:r>
              <a:rPr lang="en-US" sz="2000" cap="none" dirty="0" err="1"/>
              <a:t>viszont</a:t>
            </a:r>
            <a:r>
              <a:rPr lang="en-US" sz="2000" cap="none" dirty="0"/>
              <a:t> </a:t>
            </a:r>
            <a:r>
              <a:rPr lang="en-US" sz="2000" cap="none" dirty="0" err="1"/>
              <a:t>nincs</a:t>
            </a:r>
            <a:r>
              <a:rPr lang="en-US" sz="2000" cap="none" dirty="0"/>
              <a:t> </a:t>
            </a:r>
            <a:r>
              <a:rPr lang="en-US" sz="2000" cap="none" dirty="0" err="1"/>
              <a:t>szüksége</a:t>
            </a:r>
            <a:r>
              <a:rPr lang="en-US" sz="2000" cap="none" dirty="0"/>
              <a:t> </a:t>
            </a:r>
            <a:r>
              <a:rPr lang="en-US" sz="2000" cap="none" dirty="0" err="1"/>
              <a:t>külön</a:t>
            </a:r>
            <a:r>
              <a:rPr lang="en-US" sz="2000" cap="none" dirty="0"/>
              <a:t> </a:t>
            </a:r>
            <a:r>
              <a:rPr lang="en-US" sz="2000" cap="none" dirty="0" err="1"/>
              <a:t>szerverre</a:t>
            </a:r>
            <a:r>
              <a:rPr lang="en-US" sz="2000" cap="none" dirty="0"/>
              <a:t>. </a:t>
            </a:r>
            <a:br>
              <a:rPr lang="en-US" sz="2000" cap="none" dirty="0"/>
            </a:br>
            <a:endParaRPr lang="hu-HU" sz="2000" cap="none" dirty="0"/>
          </a:p>
        </p:txBody>
      </p:sp>
      <p:sp>
        <p:nvSpPr>
          <p:cNvPr id="1031" name="Freeform 5">
            <a:extLst>
              <a:ext uri="{FF2B5EF4-FFF2-40B4-BE49-F238E27FC236}">
                <a16:creationId xmlns:a16="http://schemas.microsoft.com/office/drawing/2014/main" id="{66E77F98-D232-4F7C-8939-9112C4393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033" name="Freeform 14">
            <a:extLst>
              <a:ext uri="{FF2B5EF4-FFF2-40B4-BE49-F238E27FC236}">
                <a16:creationId xmlns:a16="http://schemas.microsoft.com/office/drawing/2014/main" id="{2D69692A-B119-4841-BA47-573ED383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76D2B7F-D454-43F4-9C03-617F5ECAC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CB3E3C80-CF43-424A-8A88-AE3F3BB97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E5EF46FA-D436-4C4F-A200-485E1BF33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DB6BF16-4065-479E-BFB0-C908A02E4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BC3B5CC-2833-45E2-8945-88EC470DD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5055C724-1D63-4CF4-84B1-C9CBE030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4C3CE87C-0A07-4D8F-BB31-90C2A90A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1104BE2F-58A7-4BAC-86FA-FF2A8C7D8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3" name="Straight Connector 1042">
              <a:extLst>
                <a:ext uri="{FF2B5EF4-FFF2-40B4-BE49-F238E27FC236}">
                  <a16:creationId xmlns:a16="http://schemas.microsoft.com/office/drawing/2014/main" id="{32E74752-77C3-43C2-8774-D5F9D49B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4" name="Straight Connector 1043">
              <a:extLst>
                <a:ext uri="{FF2B5EF4-FFF2-40B4-BE49-F238E27FC236}">
                  <a16:creationId xmlns:a16="http://schemas.microsoft.com/office/drawing/2014/main" id="{64DB6084-8275-4B8B-B916-A86538352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248ADBF5-265C-42C6-AE25-6A47E611F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5C2B34DD-C780-4185-8409-577D82EF5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52522DE9-2D64-436D-9CE6-1CA0B6F75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D7EB3C83-9D04-4B51-B81A-92415595C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3923EF68-3866-4504-A547-748B286BB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79FFA4A6-C19A-4D63-A48E-F6DF3BF4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252A8C7B-BAD4-442E-B027-78A04D9A9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Straight Connector 1051">
              <a:extLst>
                <a:ext uri="{FF2B5EF4-FFF2-40B4-BE49-F238E27FC236}">
                  <a16:creationId xmlns:a16="http://schemas.microsoft.com/office/drawing/2014/main" id="{216BDBD3-5F1E-4C86-B451-F0CA3CE89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B9FEB101-5620-4A0F-95E3-CE2DBB03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Straight Connector 1053">
              <a:extLst>
                <a:ext uri="{FF2B5EF4-FFF2-40B4-BE49-F238E27FC236}">
                  <a16:creationId xmlns:a16="http://schemas.microsoft.com/office/drawing/2014/main" id="{67C7135B-3A30-4C00-B647-7297D88AE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Straight Connector 1054">
              <a:extLst>
                <a:ext uri="{FF2B5EF4-FFF2-40B4-BE49-F238E27FC236}">
                  <a16:creationId xmlns:a16="http://schemas.microsoft.com/office/drawing/2014/main" id="{3A41718C-4C14-4541-A818-EEF0E14B9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C190C7EE-1249-45BC-B477-672534C55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92EAA8AA-1C71-42EC-AFEF-6755DD081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D52D9C58-B6CD-487D-8844-8E60C26B7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1DC16357-5F68-4943-842C-281B0B29C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679E2988-BDB4-4B76-BC01-0A4F70AE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BF13BD4C-FD43-41AE-9C3C-70353B538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6043F5EC-7D9B-497A-A1D5-F594BC83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E3C79359-007A-4E83-961D-B74B7F014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D95CA68B-BEB2-4A87-A7BA-9A02E1986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6A1DD542-B97B-4A32-BD77-5E180CF9C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Straight Connector 1065">
              <a:extLst>
                <a:ext uri="{FF2B5EF4-FFF2-40B4-BE49-F238E27FC236}">
                  <a16:creationId xmlns:a16="http://schemas.microsoft.com/office/drawing/2014/main" id="{F195F679-DC61-48C0-AFA7-14EB929C1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Straight Connector 1066">
              <a:extLst>
                <a:ext uri="{FF2B5EF4-FFF2-40B4-BE49-F238E27FC236}">
                  <a16:creationId xmlns:a16="http://schemas.microsoft.com/office/drawing/2014/main" id="{B7ED82E4-33E1-4C24-B9BC-80B88E993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Straight Connector 1067">
              <a:extLst>
                <a:ext uri="{FF2B5EF4-FFF2-40B4-BE49-F238E27FC236}">
                  <a16:creationId xmlns:a16="http://schemas.microsoft.com/office/drawing/2014/main" id="{4D3FF1B5-570E-411B-B032-7D3D14A9D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Straight Connector 1068">
              <a:extLst>
                <a:ext uri="{FF2B5EF4-FFF2-40B4-BE49-F238E27FC236}">
                  <a16:creationId xmlns:a16="http://schemas.microsoft.com/office/drawing/2014/main" id="{49AC84EA-A2CE-4019-B84B-7A1F404BC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F8E51320-5338-4343-B3F1-8CD8C201B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4CA359DA-7FFD-49D7-9DC8-90CC5929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2" name="Straight Connector 1071">
              <a:extLst>
                <a:ext uri="{FF2B5EF4-FFF2-40B4-BE49-F238E27FC236}">
                  <a16:creationId xmlns:a16="http://schemas.microsoft.com/office/drawing/2014/main" id="{D639F649-3951-4473-8E7F-8C5A60DBE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0B685C7E-0793-4A19-A2C0-ED0AF4C9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Connector 1073">
              <a:extLst>
                <a:ext uri="{FF2B5EF4-FFF2-40B4-BE49-F238E27FC236}">
                  <a16:creationId xmlns:a16="http://schemas.microsoft.com/office/drawing/2014/main" id="{8C41D6C1-396D-4A13-9016-3740B74A6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5" name="Straight Connector 1074">
              <a:extLst>
                <a:ext uri="{FF2B5EF4-FFF2-40B4-BE49-F238E27FC236}">
                  <a16:creationId xmlns:a16="http://schemas.microsoft.com/office/drawing/2014/main" id="{02453185-7FF0-4468-B954-8B8032619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6" name="Straight Connector 1075">
              <a:extLst>
                <a:ext uri="{FF2B5EF4-FFF2-40B4-BE49-F238E27FC236}">
                  <a16:creationId xmlns:a16="http://schemas.microsoft.com/office/drawing/2014/main" id="{52E5D222-C91B-4F53-8691-2776D48B7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5179C-86D4-47C3-B3CF-0B35CF49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B2E7AF09-E0E5-48D7-B567-DC6CEF768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DB88FBC0-46E9-45F7-AE3D-4A217317C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FFFE4CED-BA63-4027-A163-AB70074D1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8B9E605E-7F91-42D6-AB7B-E29DAB2FC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B1C908CE-4D4A-4EC5-ACBC-0A98139D2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003599D7-040E-456C-9C79-0970F0DF9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51E6638C-2C86-4508-8353-201940025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7FDC02B3-C8E4-4A8B-BFA9-4277A6447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6" name="Straight Connector 1085">
              <a:extLst>
                <a:ext uri="{FF2B5EF4-FFF2-40B4-BE49-F238E27FC236}">
                  <a16:creationId xmlns:a16="http://schemas.microsoft.com/office/drawing/2014/main" id="{DAA08825-5607-45CA-961E-8CCB137A1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72CC3665-D1A4-4688-968F-6667A3CD0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22931648-3329-4376-8A41-1FDF2E70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05F0E143-F9A0-4841-BB31-F4FC3C9D7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Straight Connector 1089">
              <a:extLst>
                <a:ext uri="{FF2B5EF4-FFF2-40B4-BE49-F238E27FC236}">
                  <a16:creationId xmlns:a16="http://schemas.microsoft.com/office/drawing/2014/main" id="{F80BB23A-6014-403A-816C-B8AB6C98C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E93EA34A-9835-4230-9A93-6E45613D3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5C63864B-F930-461F-9679-F99A4A7A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Connector 1092">
              <a:extLst>
                <a:ext uri="{FF2B5EF4-FFF2-40B4-BE49-F238E27FC236}">
                  <a16:creationId xmlns:a16="http://schemas.microsoft.com/office/drawing/2014/main" id="{4F6D4C50-4656-46BD-BAF1-4A85D1500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8EA43B2D-4AE2-4D25-9D3C-0B4DE8D9F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9AA0EF34-10B7-472F-8415-C632429DC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6" name="Straight Connector 1095">
              <a:extLst>
                <a:ext uri="{FF2B5EF4-FFF2-40B4-BE49-F238E27FC236}">
                  <a16:creationId xmlns:a16="http://schemas.microsoft.com/office/drawing/2014/main" id="{97AB2629-C6CE-4727-8B4C-E52B2C63E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50DB4576-3607-47C2-BFB8-15B9E3E27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B3984074-5931-426F-88C9-2B1F3336C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A211FA60-C675-44B6-98A5-2B3E0BFD3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FCF41A87-6CC9-46BC-AE89-4FD0B18E1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1" name="Straight Connector 1100">
              <a:extLst>
                <a:ext uri="{FF2B5EF4-FFF2-40B4-BE49-F238E27FC236}">
                  <a16:creationId xmlns:a16="http://schemas.microsoft.com/office/drawing/2014/main" id="{94A53913-716C-4795-812E-AB3D9EF50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2" name="Straight Connector 1101">
              <a:extLst>
                <a:ext uri="{FF2B5EF4-FFF2-40B4-BE49-F238E27FC236}">
                  <a16:creationId xmlns:a16="http://schemas.microsoft.com/office/drawing/2014/main" id="{1A8EAB39-60C4-433D-A443-17A3D780E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3" name="Straight Connector 1102">
              <a:extLst>
                <a:ext uri="{FF2B5EF4-FFF2-40B4-BE49-F238E27FC236}">
                  <a16:creationId xmlns:a16="http://schemas.microsoft.com/office/drawing/2014/main" id="{A4B0E329-AF06-495C-851E-02225948B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1C20E637-1437-469C-8547-F824CFEF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C1FC0204-FD67-429A-9FC3-BE2E86659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01E82E22-F32C-4D97-8FF6-E679457F9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CD0F75F5-7585-44E5-9733-F21B571D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D7DF6771-925B-4E07-8309-3E18E6DC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B43F0621-14B6-4252-88C8-87AC6A1EA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9FCE7C44-327E-4EEE-BD29-C5938B681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1" name="Straight Connector 1110">
              <a:extLst>
                <a:ext uri="{FF2B5EF4-FFF2-40B4-BE49-F238E27FC236}">
                  <a16:creationId xmlns:a16="http://schemas.microsoft.com/office/drawing/2014/main" id="{EB120CBC-3C07-4ED4-9BCC-784A6C31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2" name="Straight Connector 1111">
              <a:extLst>
                <a:ext uri="{FF2B5EF4-FFF2-40B4-BE49-F238E27FC236}">
                  <a16:creationId xmlns:a16="http://schemas.microsoft.com/office/drawing/2014/main" id="{C1A8A678-7BD8-4C71-92A6-9AD3C1457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3" name="Straight Connector 1112">
              <a:extLst>
                <a:ext uri="{FF2B5EF4-FFF2-40B4-BE49-F238E27FC236}">
                  <a16:creationId xmlns:a16="http://schemas.microsoft.com/office/drawing/2014/main" id="{A56C66A0-173A-47A0-B993-D218E02BB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SQLite - Full Stack Python">
            <a:extLst>
              <a:ext uri="{FF2B5EF4-FFF2-40B4-BE49-F238E27FC236}">
                <a16:creationId xmlns:a16="http://schemas.microsoft.com/office/drawing/2014/main" id="{9BB8D34E-8D99-A433-F881-5BDFDEC6A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679" y="2829152"/>
            <a:ext cx="5124328" cy="24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18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20141B9C-254A-E5B1-1ED1-07D5F5A55250}"/>
              </a:ext>
            </a:extLst>
          </p:cNvPr>
          <p:cNvSpPr/>
          <p:nvPr/>
        </p:nvSpPr>
        <p:spPr>
          <a:xfrm>
            <a:off x="5906" y="-3"/>
            <a:ext cx="12186094" cy="6807542"/>
          </a:xfrm>
          <a:custGeom>
            <a:avLst/>
            <a:gdLst>
              <a:gd name="connsiteX0" fmla="*/ 6401281 w 12186094"/>
              <a:gd name="connsiteY0" fmla="*/ 102 h 6807542"/>
              <a:gd name="connsiteX1" fmla="*/ 11970498 w 12186094"/>
              <a:gd name="connsiteY1" fmla="*/ 24593 h 6807542"/>
              <a:gd name="connsiteX2" fmla="*/ 12172992 w 12186094"/>
              <a:gd name="connsiteY2" fmla="*/ 551117 h 6807542"/>
              <a:gd name="connsiteX3" fmla="*/ 12156682 w 12186094"/>
              <a:gd name="connsiteY3" fmla="*/ 4210194 h 6807542"/>
              <a:gd name="connsiteX4" fmla="*/ 6460824 w 12186094"/>
              <a:gd name="connsiteY4" fmla="*/ 4210194 h 6807542"/>
              <a:gd name="connsiteX5" fmla="*/ 6471138 w 12186094"/>
              <a:gd name="connsiteY5" fmla="*/ 6279907 h 6807542"/>
              <a:gd name="connsiteX6" fmla="*/ 6254387 w 12186094"/>
              <a:gd name="connsiteY6" fmla="*/ 6783998 h 6807542"/>
              <a:gd name="connsiteX7" fmla="*/ 293076 w 12186094"/>
              <a:gd name="connsiteY7" fmla="*/ 6807445 h 6807542"/>
              <a:gd name="connsiteX8" fmla="*/ 23446 w 12186094"/>
              <a:gd name="connsiteY8" fmla="*/ 6514368 h 6807542"/>
              <a:gd name="connsiteX9" fmla="*/ 0 w 12186094"/>
              <a:gd name="connsiteY9" fmla="*/ 2776730 h 6807542"/>
              <a:gd name="connsiteX10" fmla="*/ 6135524 w 12186094"/>
              <a:gd name="connsiteY10" fmla="*/ 2776730 h 6807542"/>
              <a:gd name="connsiteX11" fmla="*/ 6149385 w 12186094"/>
              <a:gd name="connsiteY11" fmla="*/ 306222 h 6807542"/>
              <a:gd name="connsiteX12" fmla="*/ 6401281 w 12186094"/>
              <a:gd name="connsiteY12" fmla="*/ 102 h 680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86094" h="6807542">
                <a:moveTo>
                  <a:pt x="6401281" y="102"/>
                </a:moveTo>
                <a:lnTo>
                  <a:pt x="11970498" y="24593"/>
                </a:lnTo>
                <a:cubicBezTo>
                  <a:pt x="12271640" y="36838"/>
                  <a:pt x="12167555" y="330711"/>
                  <a:pt x="12172992" y="551117"/>
                </a:cubicBezTo>
                <a:cubicBezTo>
                  <a:pt x="12167556" y="1770810"/>
                  <a:pt x="12162119" y="2990501"/>
                  <a:pt x="12156682" y="4210194"/>
                </a:cubicBezTo>
                <a:lnTo>
                  <a:pt x="6460824" y="4210194"/>
                </a:lnTo>
                <a:lnTo>
                  <a:pt x="6471138" y="6279907"/>
                </a:lnTo>
                <a:cubicBezTo>
                  <a:pt x="6465318" y="6490922"/>
                  <a:pt x="6576730" y="6772275"/>
                  <a:pt x="6254387" y="6783998"/>
                </a:cubicBezTo>
                <a:lnTo>
                  <a:pt x="293076" y="6807445"/>
                </a:lnTo>
                <a:cubicBezTo>
                  <a:pt x="82061" y="6811353"/>
                  <a:pt x="35169" y="6698029"/>
                  <a:pt x="23446" y="6514368"/>
                </a:cubicBezTo>
                <a:lnTo>
                  <a:pt x="0" y="2776730"/>
                </a:lnTo>
                <a:lnTo>
                  <a:pt x="6135524" y="2776730"/>
                </a:lnTo>
                <a:lnTo>
                  <a:pt x="6149385" y="306222"/>
                </a:lnTo>
                <a:cubicBezTo>
                  <a:pt x="6160337" y="114388"/>
                  <a:pt x="6204145" y="-3980"/>
                  <a:pt x="6401281" y="10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B5D8741-FA96-58D6-4C19-572FE0D1D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25B6E1-AEE4-472B-98D4-42293E6C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5742" y="4386257"/>
            <a:ext cx="10131425" cy="886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A program </a:t>
            </a:r>
            <a:r>
              <a:rPr lang="en-US" sz="1900" dirty="0" err="1"/>
              <a:t>kezelő</a:t>
            </a:r>
            <a:r>
              <a:rPr lang="en-US" sz="1900" dirty="0"/>
              <a:t> </a:t>
            </a:r>
            <a:r>
              <a:rPr lang="en-US" sz="1900" dirty="0" err="1"/>
              <a:t>felülete</a:t>
            </a:r>
            <a:r>
              <a:rPr lang="en-US" sz="1900" dirty="0"/>
              <a:t> 2 </a:t>
            </a:r>
            <a:r>
              <a:rPr lang="en-US" sz="1900" dirty="0" err="1"/>
              <a:t>részből</a:t>
            </a:r>
            <a:r>
              <a:rPr lang="en-US" sz="1900" dirty="0"/>
              <a:t> </a:t>
            </a:r>
            <a:r>
              <a:rPr lang="en-US" sz="1900" dirty="0" err="1"/>
              <a:t>áll</a:t>
            </a:r>
            <a:r>
              <a:rPr lang="en-US" sz="1900" dirty="0"/>
              <a:t>:</a:t>
            </a:r>
            <a:endParaRPr lang="hu-HU" sz="19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C1A16E-3ED7-4DB2-187A-247ADB0A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680" y="107532"/>
            <a:ext cx="5607318" cy="391666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A312171-23DD-2659-9590-6E07BE97F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21" y="2851870"/>
            <a:ext cx="6227933" cy="377960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538F81D-A190-A22D-DB97-E5725115721F}"/>
              </a:ext>
            </a:extLst>
          </p:cNvPr>
          <p:cNvSpPr txBox="1"/>
          <p:nvPr/>
        </p:nvSpPr>
        <p:spPr>
          <a:xfrm>
            <a:off x="7485549" y="5085249"/>
            <a:ext cx="37077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Egy </a:t>
            </a:r>
            <a:r>
              <a:rPr lang="en-US" dirty="0" err="1"/>
              <a:t>amelyen</a:t>
            </a:r>
            <a:r>
              <a:rPr lang="en-US" dirty="0"/>
              <a:t> </a:t>
            </a:r>
            <a:r>
              <a:rPr lang="en-US" dirty="0" err="1"/>
              <a:t>rögzíthetjük</a:t>
            </a:r>
            <a:r>
              <a:rPr lang="en-US" dirty="0"/>
              <a:t> a </a:t>
            </a:r>
            <a:r>
              <a:rPr lang="en-US" dirty="0" err="1"/>
              <a:t>beérkezett</a:t>
            </a:r>
            <a:r>
              <a:rPr lang="en-US" dirty="0"/>
              <a:t> </a:t>
            </a:r>
            <a:r>
              <a:rPr lang="en-US" dirty="0" err="1"/>
              <a:t>gyümölcsöket</a:t>
            </a:r>
            <a:r>
              <a:rPr lang="en-US" dirty="0"/>
              <a:t>.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módosíthatjuk</a:t>
            </a:r>
            <a:r>
              <a:rPr lang="en-US" dirty="0"/>
              <a:t> a </a:t>
            </a:r>
            <a:r>
              <a:rPr lang="en-US" dirty="0" err="1"/>
              <a:t>beszállító</a:t>
            </a:r>
            <a:r>
              <a:rPr lang="en-US" dirty="0"/>
              <a:t> </a:t>
            </a:r>
            <a:r>
              <a:rPr lang="en-US" dirty="0" err="1"/>
              <a:t>adatait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Egy </a:t>
            </a:r>
            <a:r>
              <a:rPr lang="en-US" dirty="0" err="1"/>
              <a:t>listát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a </a:t>
            </a:r>
            <a:r>
              <a:rPr lang="en-US" dirty="0" err="1"/>
              <a:t>beérkezett</a:t>
            </a:r>
            <a:r>
              <a:rPr lang="en-US" dirty="0"/>
              <a:t> </a:t>
            </a:r>
            <a:r>
              <a:rPr lang="en-US" dirty="0" err="1"/>
              <a:t>szálítmányokról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330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448BF7-F9E9-F870-D635-5CCB530D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-222504"/>
            <a:ext cx="10131425" cy="145626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fő</a:t>
            </a:r>
            <a:r>
              <a:rPr lang="en-US" dirty="0"/>
              <a:t> lap </a:t>
            </a:r>
            <a:r>
              <a:rPr lang="en-US" dirty="0" err="1"/>
              <a:t>működése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B55100E-D146-16C6-B67D-B20B2B81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960" y="944205"/>
            <a:ext cx="8430079" cy="591379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EB52DC-0DB3-DB77-9B85-2D2EC09A7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52" y="1423687"/>
            <a:ext cx="1454560" cy="1953570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B7BF9D39-3C58-69D2-A84E-DF89675CFE38}"/>
              </a:ext>
            </a:extLst>
          </p:cNvPr>
          <p:cNvSpPr/>
          <p:nvPr/>
        </p:nvSpPr>
        <p:spPr>
          <a:xfrm>
            <a:off x="2134362" y="1440999"/>
            <a:ext cx="1388540" cy="297282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1E6DD20-1D56-46C4-B1F0-6AE32F720085}"/>
              </a:ext>
            </a:extLst>
          </p:cNvPr>
          <p:cNvSpPr/>
          <p:nvPr/>
        </p:nvSpPr>
        <p:spPr>
          <a:xfrm>
            <a:off x="2134362" y="2178560"/>
            <a:ext cx="1388540" cy="297282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4FAD6476-6BA0-62E1-FA18-56F257D05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365" y="944205"/>
            <a:ext cx="8420674" cy="5822355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EE7C3259-E590-EB6E-8465-D01F0C60D114}"/>
              </a:ext>
            </a:extLst>
          </p:cNvPr>
          <p:cNvSpPr/>
          <p:nvPr/>
        </p:nvSpPr>
        <p:spPr>
          <a:xfrm>
            <a:off x="2256893" y="3567181"/>
            <a:ext cx="131977" cy="250355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119AC984-465F-21D7-29BC-637AD6105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1895" y="3528608"/>
            <a:ext cx="533474" cy="314369"/>
          </a:xfrm>
          <a:prstGeom prst="rect">
            <a:avLst/>
          </a:prstGeom>
        </p:spPr>
      </p:pic>
      <p:sp>
        <p:nvSpPr>
          <p:cNvPr id="18" name="Téglalap 17">
            <a:extLst>
              <a:ext uri="{FF2B5EF4-FFF2-40B4-BE49-F238E27FC236}">
                <a16:creationId xmlns:a16="http://schemas.microsoft.com/office/drawing/2014/main" id="{EDC40D16-346A-83DC-847E-BA95BF465A3F}"/>
              </a:ext>
            </a:extLst>
          </p:cNvPr>
          <p:cNvSpPr/>
          <p:nvPr/>
        </p:nvSpPr>
        <p:spPr>
          <a:xfrm>
            <a:off x="2870955" y="3541013"/>
            <a:ext cx="224414" cy="314369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ED4EF5FC-A46A-F96D-89B2-6FCBC8E95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1895" y="3535750"/>
            <a:ext cx="533474" cy="32209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F6383EA8-5176-8442-CC45-42B5E5346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922" y="1392670"/>
            <a:ext cx="1646018" cy="363406"/>
          </a:xfrm>
          <a:prstGeom prst="rect">
            <a:avLst/>
          </a:prstGeom>
        </p:spPr>
      </p:pic>
      <p:sp>
        <p:nvSpPr>
          <p:cNvPr id="23" name="Téglalap 22">
            <a:extLst>
              <a:ext uri="{FF2B5EF4-FFF2-40B4-BE49-F238E27FC236}">
                <a16:creationId xmlns:a16="http://schemas.microsoft.com/office/drawing/2014/main" id="{1DC07AD8-B887-1791-CE7F-E34AAFF69E22}"/>
              </a:ext>
            </a:extLst>
          </p:cNvPr>
          <p:cNvSpPr/>
          <p:nvPr/>
        </p:nvSpPr>
        <p:spPr>
          <a:xfrm>
            <a:off x="3588921" y="1440999"/>
            <a:ext cx="1632537" cy="297282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DA9808B4-FEF0-F672-DDF4-8BC9B29716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3658" y="3535751"/>
            <a:ext cx="220528" cy="281786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ED8D68E9-8EBE-77B4-FB95-CC12F46128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81838" y="2027209"/>
            <a:ext cx="2882128" cy="404136"/>
          </a:xfrm>
          <a:prstGeom prst="rect">
            <a:avLst/>
          </a:prstGeom>
        </p:spPr>
      </p:pic>
      <p:sp>
        <p:nvSpPr>
          <p:cNvPr id="30" name="Téglalap 29">
            <a:extLst>
              <a:ext uri="{FF2B5EF4-FFF2-40B4-BE49-F238E27FC236}">
                <a16:creationId xmlns:a16="http://schemas.microsoft.com/office/drawing/2014/main" id="{142A9D1B-5517-F6A6-D594-8EE3CD25090C}"/>
              </a:ext>
            </a:extLst>
          </p:cNvPr>
          <p:cNvSpPr/>
          <p:nvPr/>
        </p:nvSpPr>
        <p:spPr>
          <a:xfrm>
            <a:off x="2378358" y="2886225"/>
            <a:ext cx="2102201" cy="338565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2" name="Kép 31">
            <a:extLst>
              <a:ext uri="{FF2B5EF4-FFF2-40B4-BE49-F238E27FC236}">
                <a16:creationId xmlns:a16="http://schemas.microsoft.com/office/drawing/2014/main" id="{3E14616B-0E76-D03F-9127-75DCF16E81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3658" y="5947587"/>
            <a:ext cx="3930421" cy="576462"/>
          </a:xfrm>
          <a:prstGeom prst="rect">
            <a:avLst/>
          </a:prstGeom>
        </p:spPr>
      </p:pic>
      <p:pic>
        <p:nvPicPr>
          <p:cNvPr id="35" name="Kép 34">
            <a:extLst>
              <a:ext uri="{FF2B5EF4-FFF2-40B4-BE49-F238E27FC236}">
                <a16:creationId xmlns:a16="http://schemas.microsoft.com/office/drawing/2014/main" id="{9D8C85E9-D4CB-C0D4-17F1-36A74532A8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1880" y="2448472"/>
            <a:ext cx="2931568" cy="4914373"/>
          </a:xfrm>
          <a:prstGeom prst="rect">
            <a:avLst/>
          </a:prstGeom>
        </p:spPr>
      </p:pic>
      <p:sp>
        <p:nvSpPr>
          <p:cNvPr id="33" name="Téglalap 32">
            <a:extLst>
              <a:ext uri="{FF2B5EF4-FFF2-40B4-BE49-F238E27FC236}">
                <a16:creationId xmlns:a16="http://schemas.microsoft.com/office/drawing/2014/main" id="{204DF223-FC4E-FB4D-3B69-0288482081DD}"/>
              </a:ext>
            </a:extLst>
          </p:cNvPr>
          <p:cNvSpPr/>
          <p:nvPr/>
        </p:nvSpPr>
        <p:spPr>
          <a:xfrm>
            <a:off x="2166600" y="2475842"/>
            <a:ext cx="2882128" cy="297282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1C6DD927-CB43-0836-8B1B-80EE2CFDE44C}"/>
              </a:ext>
            </a:extLst>
          </p:cNvPr>
          <p:cNvSpPr/>
          <p:nvPr/>
        </p:nvSpPr>
        <p:spPr>
          <a:xfrm>
            <a:off x="2176684" y="4270765"/>
            <a:ext cx="2882127" cy="297282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8" name="Kép 37">
            <a:extLst>
              <a:ext uri="{FF2B5EF4-FFF2-40B4-BE49-F238E27FC236}">
                <a16:creationId xmlns:a16="http://schemas.microsoft.com/office/drawing/2014/main" id="{E169E1E3-1633-E162-085D-23FF73DE52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7083" y="1996368"/>
            <a:ext cx="2926365" cy="860079"/>
          </a:xfrm>
          <a:prstGeom prst="rect">
            <a:avLst/>
          </a:prstGeom>
        </p:spPr>
      </p:pic>
      <p:pic>
        <p:nvPicPr>
          <p:cNvPr id="40" name="Kép 39">
            <a:extLst>
              <a:ext uri="{FF2B5EF4-FFF2-40B4-BE49-F238E27FC236}">
                <a16:creationId xmlns:a16="http://schemas.microsoft.com/office/drawing/2014/main" id="{093F45F6-7D6B-4925-E8E3-252EC00A8E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01352" y="3360459"/>
            <a:ext cx="4263072" cy="3369550"/>
          </a:xfrm>
          <a:prstGeom prst="rect">
            <a:avLst/>
          </a:prstGeom>
        </p:spPr>
      </p:pic>
      <p:sp>
        <p:nvSpPr>
          <p:cNvPr id="41" name="Téglalap 40">
            <a:extLst>
              <a:ext uri="{FF2B5EF4-FFF2-40B4-BE49-F238E27FC236}">
                <a16:creationId xmlns:a16="http://schemas.microsoft.com/office/drawing/2014/main" id="{83817C99-FD0C-DFC1-C4FD-C37623CF2AFB}"/>
              </a:ext>
            </a:extLst>
          </p:cNvPr>
          <p:cNvSpPr/>
          <p:nvPr/>
        </p:nvSpPr>
        <p:spPr>
          <a:xfrm>
            <a:off x="5749291" y="6092190"/>
            <a:ext cx="346710" cy="306022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8E5542B9-FCF6-E055-9B0D-43C4F6CB4155}"/>
              </a:ext>
            </a:extLst>
          </p:cNvPr>
          <p:cNvSpPr/>
          <p:nvPr/>
        </p:nvSpPr>
        <p:spPr>
          <a:xfrm>
            <a:off x="6096890" y="3378735"/>
            <a:ext cx="220085" cy="3369549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23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50"/>
                            </p:stCondLst>
                            <p:childTnLst>
                              <p:par>
                                <p:cTn id="103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50"/>
                            </p:stCondLst>
                            <p:childTnLst>
                              <p:par>
                                <p:cTn id="120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50"/>
                            </p:stCondLst>
                            <p:childTnLst>
                              <p:par>
                                <p:cTn id="134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6" presetClass="emph" presetSubtype="0" fill="hold" grpId="4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750"/>
                            </p:stCondLst>
                            <p:childTnLst>
                              <p:par>
                                <p:cTn id="151" presetID="1" presetClass="exit" presetSubtype="0" fill="hold" grpId="5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25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50"/>
                            </p:stCondLst>
                            <p:childTnLst>
                              <p:par>
                                <p:cTn id="16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750"/>
                            </p:stCondLst>
                            <p:childTnLst>
                              <p:par>
                                <p:cTn id="16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"/>
                            </p:stCondLst>
                            <p:childTnLst>
                              <p:par>
                                <p:cTn id="175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xit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5" grpId="0" animBg="1"/>
      <p:bldP spid="15" grpId="1" animBg="1"/>
      <p:bldP spid="15" grpId="2" animBg="1"/>
      <p:bldP spid="18" grpId="0" animBg="1"/>
      <p:bldP spid="18" grpId="1" animBg="1"/>
      <p:bldP spid="18" grpId="2" animBg="1"/>
      <p:bldP spid="23" grpId="0" animBg="1"/>
      <p:bldP spid="23" grpId="1" animBg="1"/>
      <p:bldP spid="23" grpId="2" animBg="1"/>
      <p:bldP spid="30" grpId="0" animBg="1"/>
      <p:bldP spid="30" grpId="1" animBg="1"/>
      <p:bldP spid="30" grpId="2" animBg="1"/>
      <p:bldP spid="30" grpId="3" animBg="1"/>
      <p:bldP spid="30" grpId="4" animBg="1"/>
      <p:bldP spid="30" grpId="5" animBg="1"/>
      <p:bldP spid="33" grpId="0" animBg="1"/>
      <p:bldP spid="33" grpId="1" animBg="1"/>
      <p:bldP spid="33" grpId="2" animBg="1"/>
      <p:bldP spid="36" grpId="0" animBg="1"/>
      <p:bldP spid="36" grpId="1" animBg="1"/>
      <p:bldP spid="36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DCAB39-B63B-5601-178E-BA2C4BFC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209551"/>
            <a:ext cx="10131425" cy="118491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lapjának</a:t>
            </a:r>
            <a:r>
              <a:rPr lang="en-US" dirty="0"/>
              <a:t> </a:t>
            </a:r>
            <a:r>
              <a:rPr lang="en-US" dirty="0" err="1"/>
              <a:t>működése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F81BE8-7EDE-CE86-6486-9FDBB234E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140" y="1559561"/>
            <a:ext cx="2839086" cy="43967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gombok</a:t>
            </a:r>
            <a:r>
              <a:rPr lang="en-US" dirty="0"/>
              <a:t> </a:t>
            </a:r>
            <a:r>
              <a:rPr lang="en-US" dirty="0" err="1"/>
              <a:t>megnyomásakor</a:t>
            </a:r>
            <a:r>
              <a:rPr lang="en-US" dirty="0"/>
              <a:t> a program </a:t>
            </a:r>
            <a:r>
              <a:rPr lang="en-US" dirty="0" err="1"/>
              <a:t>leszűri</a:t>
            </a:r>
            <a:r>
              <a:rPr lang="en-US" dirty="0"/>
              <a:t> a </a:t>
            </a:r>
            <a:r>
              <a:rPr lang="en-US" dirty="0" err="1"/>
              <a:t>listázott</a:t>
            </a:r>
            <a:r>
              <a:rPr lang="en-US" dirty="0"/>
              <a:t> </a:t>
            </a:r>
            <a:r>
              <a:rPr lang="en-US" dirty="0" err="1"/>
              <a:t>szállítmányokat</a:t>
            </a:r>
            <a:r>
              <a:rPr lang="en-US" dirty="0"/>
              <a:t>:</a:t>
            </a:r>
          </a:p>
          <a:p>
            <a:r>
              <a:rPr lang="en-US" dirty="0" err="1"/>
              <a:t>Hónap</a:t>
            </a:r>
            <a:endParaRPr lang="en-US" dirty="0"/>
          </a:p>
          <a:p>
            <a:r>
              <a:rPr lang="en-US" dirty="0" err="1"/>
              <a:t>Hét</a:t>
            </a:r>
            <a:endParaRPr lang="en-US" dirty="0"/>
          </a:p>
          <a:p>
            <a:r>
              <a:rPr lang="en-US" dirty="0"/>
              <a:t>Nap</a:t>
            </a:r>
          </a:p>
          <a:p>
            <a:pPr marL="0" indent="0">
              <a:buNone/>
            </a:pP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“</a:t>
            </a:r>
            <a:r>
              <a:rPr lang="en-US" dirty="0" err="1"/>
              <a:t>összes</a:t>
            </a:r>
            <a:r>
              <a:rPr lang="en-US" dirty="0"/>
              <a:t>” </a:t>
            </a:r>
            <a:r>
              <a:rPr lang="en-US" dirty="0" err="1"/>
              <a:t>bombra</a:t>
            </a:r>
            <a:r>
              <a:rPr lang="en-US" dirty="0"/>
              <a:t> </a:t>
            </a:r>
            <a:r>
              <a:rPr lang="en-US" dirty="0" err="1"/>
              <a:t>nyomva</a:t>
            </a:r>
            <a:r>
              <a:rPr lang="en-US" dirty="0"/>
              <a:t> </a:t>
            </a:r>
            <a:r>
              <a:rPr lang="en-US" dirty="0" err="1"/>
              <a:t>láthatóvá</a:t>
            </a:r>
            <a:r>
              <a:rPr lang="en-US" dirty="0"/>
              <a:t> </a:t>
            </a:r>
            <a:r>
              <a:rPr lang="en-US" dirty="0" err="1"/>
              <a:t>válik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rögzített</a:t>
            </a:r>
            <a:r>
              <a:rPr lang="en-US" dirty="0"/>
              <a:t> </a:t>
            </a:r>
            <a:r>
              <a:rPr lang="en-US" dirty="0" err="1"/>
              <a:t>beszállítás</a:t>
            </a:r>
            <a:r>
              <a:rPr lang="en-US" dirty="0"/>
              <a:t>.</a:t>
            </a:r>
            <a:endParaRPr lang="hu-HU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87166B2C-FD47-5D93-0F38-3E3CB6E88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34" y="1462084"/>
            <a:ext cx="7640116" cy="4591691"/>
          </a:xfrm>
          <a:prstGeom prst="rect">
            <a:avLst/>
          </a:prstGeom>
        </p:spPr>
      </p:pic>
      <p:sp>
        <p:nvSpPr>
          <p:cNvPr id="21" name="Téglalap 20">
            <a:extLst>
              <a:ext uri="{FF2B5EF4-FFF2-40B4-BE49-F238E27FC236}">
                <a16:creationId xmlns:a16="http://schemas.microsoft.com/office/drawing/2014/main" id="{3D1B8F0C-B536-7871-AB1A-3666B3B3488B}"/>
              </a:ext>
            </a:extLst>
          </p:cNvPr>
          <p:cNvSpPr/>
          <p:nvPr/>
        </p:nvSpPr>
        <p:spPr>
          <a:xfrm>
            <a:off x="7475221" y="2903220"/>
            <a:ext cx="742950" cy="354329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3" name="Kép 22">
            <a:extLst>
              <a:ext uri="{FF2B5EF4-FFF2-40B4-BE49-F238E27FC236}">
                <a16:creationId xmlns:a16="http://schemas.microsoft.com/office/drawing/2014/main" id="{8710B335-C74F-7D6E-F6B0-A589284D5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18" y="1433504"/>
            <a:ext cx="7687748" cy="4648849"/>
          </a:xfrm>
          <a:prstGeom prst="rect">
            <a:avLst/>
          </a:prstGeom>
        </p:spPr>
      </p:pic>
      <p:sp>
        <p:nvSpPr>
          <p:cNvPr id="26" name="Téglalap 25">
            <a:extLst>
              <a:ext uri="{FF2B5EF4-FFF2-40B4-BE49-F238E27FC236}">
                <a16:creationId xmlns:a16="http://schemas.microsoft.com/office/drawing/2014/main" id="{B788B268-FDC9-8E6D-4CCC-C5F68F0645F3}"/>
              </a:ext>
            </a:extLst>
          </p:cNvPr>
          <p:cNvSpPr/>
          <p:nvPr/>
        </p:nvSpPr>
        <p:spPr>
          <a:xfrm>
            <a:off x="7475222" y="3365602"/>
            <a:ext cx="742950" cy="354329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8" name="Kép 27">
            <a:extLst>
              <a:ext uri="{FF2B5EF4-FFF2-40B4-BE49-F238E27FC236}">
                <a16:creationId xmlns:a16="http://schemas.microsoft.com/office/drawing/2014/main" id="{822E1C16-F65E-AEB1-4CAD-1D82792F1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55" y="1462084"/>
            <a:ext cx="7697274" cy="4686954"/>
          </a:xfrm>
          <a:prstGeom prst="rect">
            <a:avLst/>
          </a:prstGeom>
        </p:spPr>
      </p:pic>
      <p:sp>
        <p:nvSpPr>
          <p:cNvPr id="29" name="Téglalap 28">
            <a:extLst>
              <a:ext uri="{FF2B5EF4-FFF2-40B4-BE49-F238E27FC236}">
                <a16:creationId xmlns:a16="http://schemas.microsoft.com/office/drawing/2014/main" id="{F85A7309-DE64-72E0-2303-24BAC885F44B}"/>
              </a:ext>
            </a:extLst>
          </p:cNvPr>
          <p:cNvSpPr/>
          <p:nvPr/>
        </p:nvSpPr>
        <p:spPr>
          <a:xfrm>
            <a:off x="7475222" y="3885030"/>
            <a:ext cx="742950" cy="354329"/>
          </a:xfrm>
          <a:prstGeom prst="rect">
            <a:avLst/>
          </a:prstGeom>
          <a:noFill/>
          <a:effectLst>
            <a:glow rad="139700">
              <a:schemeClr val="bg1">
                <a:lumMod val="95000"/>
                <a:lumOff val="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1" name="Kép 30">
            <a:extLst>
              <a:ext uri="{FF2B5EF4-FFF2-40B4-BE49-F238E27FC236}">
                <a16:creationId xmlns:a16="http://schemas.microsoft.com/office/drawing/2014/main" id="{B6B517CF-DF65-1B4A-057F-F7AFC75CD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34" y="1500189"/>
            <a:ext cx="7697274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89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  <p:bldP spid="21" grpId="1" animBg="1"/>
      <p:bldP spid="21" grpId="2" animBg="1"/>
      <p:bldP spid="26" grpId="0" animBg="1"/>
      <p:bldP spid="26" grpId="1" animBg="1"/>
      <p:bldP spid="26" grpId="2" animBg="1"/>
      <p:bldP spid="29" grpId="0" animBg="1"/>
      <p:bldP spid="29" grpId="1" animBg="1"/>
      <p:bldP spid="2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773BB3-348A-9F14-BD62-14048BF8F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709" y="4050264"/>
            <a:ext cx="5700416" cy="1412858"/>
          </a:xfrm>
        </p:spPr>
        <p:txBody>
          <a:bodyPr>
            <a:normAutofit/>
          </a:bodyPr>
          <a:lstStyle/>
          <a:p>
            <a:r>
              <a:rPr lang="en-US" sz="4000"/>
              <a:t>A kód</a:t>
            </a:r>
            <a:endParaRPr lang="hu-HU" sz="4000" dirty="0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53F32F4-4B4C-47E1-8F7F-790BD85BB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1339066">
            <a:off x="6271701" y="-388326"/>
            <a:ext cx="4860947" cy="4224413"/>
            <a:chOff x="5281603" y="104899"/>
            <a:chExt cx="6910397" cy="6005491"/>
          </a:xfrm>
        </p:grpSpPr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125A1015-CF37-4E19-91D2-3AD6A8563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60D824D-2820-4448-9773-CDD279A32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750582C3-FB10-4D22-B7D7-66867BC12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184">
                <a:extLst>
                  <a:ext uri="{FF2B5EF4-FFF2-40B4-BE49-F238E27FC236}">
                    <a16:creationId xmlns:a16="http://schemas.microsoft.com/office/drawing/2014/main" id="{A551864A-11F1-469C-B424-1F3A624C4A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185">
                <a:extLst>
                  <a:ext uri="{FF2B5EF4-FFF2-40B4-BE49-F238E27FC236}">
                    <a16:creationId xmlns:a16="http://schemas.microsoft.com/office/drawing/2014/main" id="{8D13DDAE-9F24-4A16-B364-04293D4B2B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186">
                <a:extLst>
                  <a:ext uri="{FF2B5EF4-FFF2-40B4-BE49-F238E27FC236}">
                    <a16:creationId xmlns:a16="http://schemas.microsoft.com/office/drawing/2014/main" id="{415E573E-3D8D-43CE-943A-B7218188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187">
                <a:extLst>
                  <a:ext uri="{FF2B5EF4-FFF2-40B4-BE49-F238E27FC236}">
                    <a16:creationId xmlns:a16="http://schemas.microsoft.com/office/drawing/2014/main" id="{ED7A7299-2E06-4E78-A6BC-9D6DBCCBCA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188">
                <a:extLst>
                  <a:ext uri="{FF2B5EF4-FFF2-40B4-BE49-F238E27FC236}">
                    <a16:creationId xmlns:a16="http://schemas.microsoft.com/office/drawing/2014/main" id="{AC10D1F1-B02A-45CB-9249-0A34A0FA18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7B445E6-FC9E-4BBE-9684-9D27A3B009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7B94B0B-1E86-445C-94E3-9C477953D2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847B8F27-EFDA-4971-9967-175C56A35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F4707D83-8210-46C9-9207-BC41CDE43B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DC751A7-EF27-4026-BCA6-9D7887300C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4622293-4219-4FC4-83B4-6A64E43D7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6AFCFBD-21FA-4B97-B72E-A875F2D4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3A29B562-3336-444F-BCA3-4FA263035C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EE03CE6-F602-47BA-A249-0BE50595F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279E39F-D527-4F17-A625-1072E45BB3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3653306-6E1C-4B94-B7D2-995885C5F0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C2D7723-89BD-4FD6-82B0-B2068831C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8909AED-0949-458F-B890-CC380E049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363B557-FC01-4626-BD64-178FB3C8A6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B4ACCED-8C7B-4728-86DD-F7FE8DB05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6E40279-147F-4CA0-9D97-388FDDB5D4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1DEC1DE-D1E6-46D3-9A1D-600565AB9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4E7B5DD-1FEB-4A63-9788-E509D242A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6854A2AC-1E41-46B1-B3EB-6F4C4AFE7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FD1DF4FA-0116-4564-8AAB-565D15D786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60800E52-FC45-499C-A9C9-C10E0145C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DA3AB7E0-B34B-47BC-B9A4-39C68A1CA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4305B7F-167D-42BC-8CD9-255F3C55D6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E36CC4E3-9816-4520-AC19-2F02A9664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08697606-420F-4136-9F22-16728912A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B49BB4ED-1E1E-48FD-AEF3-E764A35A49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AAF79235-3712-4FFA-B441-C321E0C40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619CA09-6186-4C23-B12C-4A28815F1D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F76ABA5-C6B1-4943-8A03-A6130F611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8B9388C8-01EF-4DC7-BBC3-AB782DB241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C71FE0EF-57F0-4618-AFD1-9A425215A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5B3456D-7173-44F8-830F-8BE3ED809F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D5C44D67-08F3-4A7F-A897-0C3EBEAB85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CD613F2-A0C3-40B6-9074-6FED01B56D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ACE66E98-9ABC-42AD-BA48-43A3CFE92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5107221-7334-471A-8F1D-405AFF2E28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6A40E3D3-DFAB-4EB8-8AE4-FC38F4010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EDEBB5EA-B536-41D1-813E-25A272C6D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7593F0C9-D829-46F9-940F-C33E1FA50E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DFA44794-6636-437F-978D-86FB86F4A0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845953-AA2C-4350-BFDE-DD7C098782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402457A-CD98-4084-A1F4-C424366239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62A8EAD-64FD-4329-A560-AA58A97A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F92CF784-F98F-4341-8F46-0A64839ACA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E1F1973-04BC-476C-9212-FEBFBF911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FD7E05BB-0D7F-4D58-9B58-971819E1B3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6407646-575E-46B4-81DF-4BFED735FD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FDB552A3-3810-415D-ADFA-4D2A859DEA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908D77A-76C6-4A09-B940-D6E322090B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25EF112D-F061-47ED-A1BF-3F0E7AD6E3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686D9C7-3FFC-4F6B-B177-08F90BA6A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EB45889-B6D6-43BB-A039-F074E6A78A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D9CF09A-FB38-4E15-8148-184E2E0F79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AD7A081-32D1-4F45-84C7-A0516B6407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53745EDB-9331-4653-AA43-9C95D472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09D90859-0422-48EE-A9DC-8040A7D69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F199302-1A2E-4171-992F-A19EAB6725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47A01A7-AB13-44A3-A2E3-0555C2E370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DBB16F53-4F46-414C-9B9F-555536EF6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9836B30E-FE35-4D9F-BA31-315E7DE5E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B6577824-1E6B-40C7-9693-7AF7ABEE5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1219B94E-7BAC-4690-A0CF-0A94CF2C7A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53554AD-35C5-4C94-860E-E171E75E2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118939DB-C6D5-482A-A11C-EFF69D121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96F026C4-6631-464F-9578-DDCEAF409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2AF88C5A-F83A-4173-92E5-8C7E5747F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4A4A3BCF-1A3B-4A1B-88F6-4FEF3ACC39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B8455E5D-06FD-4E43-AADE-A4A47BFBCC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17396C4-A888-495B-AA8A-EB6F4E1E57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CD236C89-FF9C-48B6-A207-424416196F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AE1F9F13-03A5-452F-9E6C-10E4EBA246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2AF9232-0F66-4106-9574-6F502E2121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EC46158F-5512-350E-92C1-9F465262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96" r="22561"/>
          <a:stretch/>
        </p:blipFill>
        <p:spPr>
          <a:xfrm>
            <a:off x="6080591" y="-2008"/>
            <a:ext cx="4787317" cy="3415082"/>
          </a:xfrm>
          <a:custGeom>
            <a:avLst/>
            <a:gdLst/>
            <a:ahLst/>
            <a:cxnLst/>
            <a:rect l="l" t="t" r="r" b="b"/>
            <a:pathLst>
              <a:path w="4411344" h="3146878">
                <a:moveTo>
                  <a:pt x="211873" y="0"/>
                </a:moveTo>
                <a:lnTo>
                  <a:pt x="4199471" y="0"/>
                </a:lnTo>
                <a:lnTo>
                  <a:pt x="4205314" y="11242"/>
                </a:lnTo>
                <a:cubicBezTo>
                  <a:pt x="4337510" y="294369"/>
                  <a:pt x="4411344" y="610214"/>
                  <a:pt x="4411344" y="943304"/>
                </a:cubicBezTo>
                <a:cubicBezTo>
                  <a:pt x="4411344" y="2085328"/>
                  <a:pt x="3543413" y="3024636"/>
                  <a:pt x="2431189" y="3137588"/>
                </a:cubicBezTo>
                <a:lnTo>
                  <a:pt x="2247220" y="3146878"/>
                </a:lnTo>
                <a:lnTo>
                  <a:pt x="2164124" y="3146878"/>
                </a:lnTo>
                <a:lnTo>
                  <a:pt x="1980155" y="3137588"/>
                </a:lnTo>
                <a:cubicBezTo>
                  <a:pt x="867932" y="3024636"/>
                  <a:pt x="0" y="2085328"/>
                  <a:pt x="0" y="943304"/>
                </a:cubicBezTo>
                <a:cubicBezTo>
                  <a:pt x="0" y="610214"/>
                  <a:pt x="73835" y="294369"/>
                  <a:pt x="206030" y="11242"/>
                </a:cubicBezTo>
                <a:close/>
              </a:path>
            </a:pathLst>
          </a:custGeom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CDE6373C-25B2-42FF-8704-49F0A179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3" y="4357158"/>
            <a:ext cx="723900" cy="177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3BF6731-D3EE-4447-B524-14D478D89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9884888">
            <a:off x="-455822" y="254671"/>
            <a:ext cx="6564414" cy="5704814"/>
            <a:chOff x="5281603" y="104899"/>
            <a:chExt cx="6910397" cy="6005491"/>
          </a:xfrm>
        </p:grpSpPr>
        <p:sp>
          <p:nvSpPr>
            <p:cNvPr id="266" name="Freeform 97">
              <a:extLst>
                <a:ext uri="{FF2B5EF4-FFF2-40B4-BE49-F238E27FC236}">
                  <a16:creationId xmlns:a16="http://schemas.microsoft.com/office/drawing/2014/main" id="{978737D2-68E1-486F-93B4-E15EB4B94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F9C4798E-0C85-4FF8-835D-639CD50EA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FD51745B-5F09-4A7E-A752-8C31C37824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FE0EFBAC-EDD3-4409-B72C-6F4ADF55B3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C59FA14-FA12-4459-B0A2-2550E6FC2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B3823528-C0A3-496C-848D-846D1443E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A50BE69E-39EB-4B34-908F-FEFD3024C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D7BB60E5-7BE9-4C74-AC56-44C63E05EC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726D214-66B5-49D6-A401-D5B1DBADC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565FB1BD-3A4E-4EEA-9F96-BAF88DB69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3FC9858C-E945-4D5E-9CC2-054D9DAD5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13D742E2-20E2-4D7F-A0ED-DC9E737A91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0DA2B52A-A232-46DD-ACC8-817E41FC5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556B84F0-6E70-4531-A676-501CE4B54A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7C30D4F-9A9E-4C40-A5C9-33307C3F0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C092E1B4-A1DB-4A82-BB84-5CB0A59A6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45F64A42-3B4C-44A6-9CAC-A8D8A44071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E439732D-08B5-402C-9219-815F22C86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B2717B78-E768-4614-8F5D-57E5F5C063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876D2460-A6D7-43F4-BC7A-BF512B40B9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5AD749B-303C-47F9-A380-5E84BA459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F71C1D93-D136-446C-A51F-3821EC550E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8B22878D-E8D2-427E-9B9F-063748FD2C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7496F47D-ABE8-4992-9193-C00D77B881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6550F108-EEA4-4A2A-889E-9312F0187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1A1E3DE-A140-4756-A80B-2B1271810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DAA20B0-1B0A-470A-9764-2FFC03D921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BE63D91C-7611-4E4A-8C07-19F80CAA69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3EFF9419-0702-443F-80EC-BAEA4E279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DED45F36-D215-4ADD-897D-EEDF08551F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0E818B7D-4E88-4EC6-8436-7E21C1625B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F0EEABEF-4872-4518-A140-3F39B79CB9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B1943FDD-FD8E-421F-9C96-7C227DC1C0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D48D8945-5713-4CC4-9719-D371E77506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2E7CC52-32EA-42CF-BDC3-5401E5AF5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C7D2B4D-3A83-4DDB-BE7D-E69A346214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D9A6C5F-CC88-4B30-92F6-383840ECA4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CE616653-283A-4851-8F80-3AE35A21AE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F2AC0EA3-3CF0-433A-97BC-04FC181D85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81580B4A-4281-4F05-8476-2DB5F74FE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8F2F5CD-02C7-4414-B6EC-BDA9AF0EA8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C64A2EEA-84C1-400A-BBE4-4D9E9A3AF7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757CA7F0-2547-4E24-BC88-EA2F1393C9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7AABC3DF-4B39-4564-A6B2-CBC770BBA0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95B74B04-92BD-40D3-98D4-1926823135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48BEF08-56A2-4273-8A75-091B19A286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A57BD7CB-B11A-4E29-9670-D4CA83A24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32D743F8-F0C0-45AE-B6BE-7F6DB9B63D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5FFB84DD-3D3F-4AD3-9F88-0D0235FBA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80CE70B7-DFFC-45A3-8C10-BE111F8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5F98FCB8-22EF-4E6F-9708-958CEBC7F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6B4444DC-8342-47F7-9220-A9D623B61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A468242C-6E66-4F35-B517-5414987CD6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355EEAA8-F1F7-44C0-9F4D-354670016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ACFB739D-CA42-4AB9-B061-483A9F67DE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31C8FB8F-2792-4C71-8751-144860FFDE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4021B77B-B198-4070-8515-8DAD02D022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430E8381-DBCE-4E54-86ED-267D6749FE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042F98D9-5B3B-4557-AE16-68E8D4BD8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3F6F64A5-7D73-4A7C-AFC4-AE6A4EE1BF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D8051E1A-2222-41E5-8111-C04CD23592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291FA5C6-DA6B-40D7-AA0C-C7B01B7E1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7BAB1DEA-CB27-433D-8872-CEF5637F6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8CD95FBF-3382-4B10-A6B2-8E5D31A5EE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50BDB990-D7F8-41DD-A261-7489BEE9B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DF235570-7D39-4E19-A6F9-D5CDECA57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D89967CE-37C2-4865-9D4E-37DE4406B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572A1B42-6B46-46B6-94F7-66C2DEA7DF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BD984823-2502-4E9C-9F90-42B061E21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4905DB4-ADE9-41A8-B09A-C52755D91F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102E6002-013E-46A9-A180-B0ADF22307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1C09EADE-70AC-4B06-A660-6558C722B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242198F8-B1DB-49DE-A158-34BC85055E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641A8DBD-F35E-4F7B-BFA7-8F0690C02C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80B62722-59F6-4E8F-B4DC-B1D2D2C69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2030C117-24E8-4FBD-8F4B-48596F3FF4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0C4B1D74-0CE3-407B-A015-C3F2209D4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68415A9-9F3E-4D51-B2DA-A09F2F985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06480C98-A0EF-442D-9013-75031D39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0858ABE9-7494-489C-9EEA-93BF3E4B9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C05F7802-B80B-6AF9-9208-FD6EEFDE2B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59" r="36506" b="2"/>
          <a:stretch/>
        </p:blipFill>
        <p:spPr>
          <a:xfrm>
            <a:off x="-2334" y="10"/>
            <a:ext cx="5441859" cy="5654930"/>
          </a:xfrm>
          <a:custGeom>
            <a:avLst/>
            <a:gdLst/>
            <a:ahLst/>
            <a:cxnLst/>
            <a:rect l="l" t="t" r="r" b="b"/>
            <a:pathLst>
              <a:path w="5067519" h="5265942">
                <a:moveTo>
                  <a:pt x="0" y="0"/>
                </a:moveTo>
                <a:lnTo>
                  <a:pt x="4097786" y="0"/>
                </a:lnTo>
                <a:lnTo>
                  <a:pt x="4176264" y="71326"/>
                </a:lnTo>
                <a:cubicBezTo>
                  <a:pt x="4726927" y="621989"/>
                  <a:pt x="5067519" y="1382723"/>
                  <a:pt x="5067519" y="2223006"/>
                </a:cubicBezTo>
                <a:cubicBezTo>
                  <a:pt x="5067519" y="3903573"/>
                  <a:pt x="3705150" y="5265942"/>
                  <a:pt x="2024583" y="5265942"/>
                </a:cubicBezTo>
                <a:cubicBezTo>
                  <a:pt x="1315594" y="5265942"/>
                  <a:pt x="663237" y="5023470"/>
                  <a:pt x="145914" y="4616926"/>
                </a:cubicBezTo>
                <a:lnTo>
                  <a:pt x="0" y="448900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378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C4D708-E105-7E21-C806-ECFFF5D9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Az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kódja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1020F8-AD85-27DA-05B6-1D4FD19A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143423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műveletek</a:t>
            </a:r>
            <a:r>
              <a:rPr lang="en-US" dirty="0"/>
              <a:t> a </a:t>
            </a:r>
            <a:r>
              <a:rPr lang="en-US" dirty="0" err="1"/>
              <a:t>DatabaseConnection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példányosítása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less </a:t>
            </a:r>
            <a:r>
              <a:rPr lang="en-US" dirty="0" err="1"/>
              <a:t>elérhetőek</a:t>
            </a:r>
            <a:r>
              <a:rPr lang="en-US" dirty="0"/>
              <a:t>. Minden </a:t>
            </a:r>
            <a:r>
              <a:rPr lang="en-US" dirty="0" err="1"/>
              <a:t>tábla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adatbázisban</a:t>
            </a:r>
            <a:r>
              <a:rPr lang="en-US" dirty="0"/>
              <a:t> </a:t>
            </a:r>
            <a:r>
              <a:rPr lang="en-US" dirty="0" err="1"/>
              <a:t>rendelkezik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változóval</a:t>
            </a:r>
            <a:r>
              <a:rPr lang="en-US" dirty="0"/>
              <a:t> (</a:t>
            </a:r>
            <a:r>
              <a:rPr lang="en-US" dirty="0" err="1"/>
              <a:t>osztállyal</a:t>
            </a:r>
            <a:r>
              <a:rPr lang="en-US" dirty="0"/>
              <a:t>)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abstract </a:t>
            </a:r>
            <a:r>
              <a:rPr lang="en-US" dirty="0" err="1"/>
              <a:t>osztálytól</a:t>
            </a:r>
            <a:r>
              <a:rPr lang="en-US" dirty="0"/>
              <a:t> </a:t>
            </a:r>
            <a:r>
              <a:rPr lang="en-US" dirty="0" err="1"/>
              <a:t>örökölnek</a:t>
            </a:r>
            <a:r>
              <a:rPr lang="en-US" dirty="0"/>
              <a:t>, </a:t>
            </a:r>
            <a:r>
              <a:rPr lang="en-US" dirty="0" err="1"/>
              <a:t>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CRUD </a:t>
            </a:r>
            <a:r>
              <a:rPr lang="en-US" dirty="0" err="1"/>
              <a:t>funkciók</a:t>
            </a:r>
            <a:r>
              <a:rPr lang="en-US" dirty="0"/>
              <a:t> </a:t>
            </a:r>
            <a:r>
              <a:rPr lang="en-US" dirty="0" err="1"/>
              <a:t>implementálását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kötelezővé</a:t>
            </a:r>
            <a:r>
              <a:rPr lang="en-US" dirty="0"/>
              <a:t> </a:t>
            </a:r>
            <a:r>
              <a:rPr lang="en-US" dirty="0" err="1"/>
              <a:t>mindegyiküknek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Az abstract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bonyolult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van </a:t>
            </a:r>
            <a:r>
              <a:rPr lang="en-US" dirty="0" err="1"/>
              <a:t>örökölve</a:t>
            </a:r>
            <a:r>
              <a:rPr lang="en-US" dirty="0"/>
              <a:t> (generics, “where </a:t>
            </a:r>
            <a:r>
              <a:rPr lang="en-US" dirty="0" err="1"/>
              <a:t>Tclass</a:t>
            </a:r>
            <a:r>
              <a:rPr lang="en-US" dirty="0"/>
              <a:t> : class”).</a:t>
            </a:r>
            <a:endParaRPr lang="hu-HU" dirty="0"/>
          </a:p>
        </p:txBody>
      </p:sp>
      <p:pic>
        <p:nvPicPr>
          <p:cNvPr id="7" name="Kép 6" descr="A képen szöveg, képernyőkép, szoftver, képerny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88BFD4D-1C12-7579-F025-629C6BCA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21" r="22348" b="-4"/>
          <a:stretch/>
        </p:blipFill>
        <p:spPr>
          <a:xfrm>
            <a:off x="8888133" y="4144246"/>
            <a:ext cx="3302966" cy="2717299"/>
          </a:xfrm>
          <a:custGeom>
            <a:avLst/>
            <a:gdLst/>
            <a:ahLst/>
            <a:cxnLst/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C07AEC9-9EAB-4BFE-9E8B-0A88819A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3" name="Freeform 98">
              <a:extLst>
                <a:ext uri="{FF2B5EF4-FFF2-40B4-BE49-F238E27FC236}">
                  <a16:creationId xmlns:a16="http://schemas.microsoft.com/office/drawing/2014/main" id="{F1282140-09D2-4C25-B13E-800140960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1DDE92A-A4E7-4CE8-AE27-5F761E304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20B63E-D7BD-43AC-84C5-440D2577B5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1857C07-B4DF-4B6F-B782-859264D7D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EF0D51B-B72F-4918-AAB1-A6BE4B82A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E229AF8-7F20-4524-8FA2-E3E29BF211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C87E978-EC26-4EA5-9DFE-B84C4C2B9C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4115A8A-0175-495F-B7DA-C59F0D599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7B44B3D-D148-4FD7-B8CD-5FF3155CF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53928E8-F407-44BF-9A91-041E649AF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61F5A62-82DB-4B66-BD14-C92BCF8D32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CBCB962-7F30-4DBF-AB1F-C53DEACDC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8497F5B-65FB-4EE8-9FCF-FE0D49F3A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8C46E6C-774F-4C36-927A-BAA7DEB7D2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531B587-919E-433D-B327-DB808F716C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DCE57BD-EC34-4A76-B287-D23AC5FD4F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E7C9C6-C39D-4EB5-8AA8-2023FB7EE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3B78F45-3048-4595-8C48-D646E25E4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8DD4AD3-998F-4837-A5CA-F02017A63F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0882A5-BB39-4E31-BAF5-97EF47ED8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6EC88EF-0939-4A86-A45F-BC8C2B26F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49DD588-37E7-4B23-9ED6-F131F03B8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4460794-AF86-4574-B424-D631823D3C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6690C8A-042E-433D-B253-6F06AA695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C5E5A5-DA67-4881-88C8-D75582BE11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2E2B0F9-55EA-4641-9CE3-FCC519043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34F27AA-CF8E-4932-9EC9-F14A918B9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F8E811C-1786-4DEB-9E69-6DE9F58A3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F973AE6-1228-44C3-9539-A52C9B1D12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0D667F6-8D7D-428B-BF6F-A63BF5FBC1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1493161-972F-4035-82D4-1CCC8A40A7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BF5D3FF-5D5D-4416-B40B-11E70DC71B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49344B8-784E-418E-A715-E46BE55B6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6C1159D-CDB4-473C-A602-4C61F648B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7CEEC98-B022-4C88-9E3C-5423114E92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0E777FD-A0D8-4ADD-9C76-2B0407F72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6F04DA7-9CD2-4BC0-8DBE-3846A4A3C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9780951-740D-4EF7-AA1A-49B291441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E9967E5-6E93-471F-A0CC-A672AE17FA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A1BCC38-1F57-4C90-B954-4B53F1E5C5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65CF7B5C-1BEC-4D5D-8B95-8633ECF432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ED04EA6-5508-427D-8D22-81C59266A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B9004AD-3371-4FFC-A5A4-BE80CB57BE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0782535D-5285-44E5-B0C5-FC0BDC8E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EC38B95-A7C9-403B-9F93-74C1A18BEC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10C6357-BE69-4A3B-87BA-018112593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C41DA3D-A7F6-4FB5-9A14-9E93E449A7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D8DEF88-B68B-4C40-8729-91C1626B95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C9971C2-04A2-4FD6-98D0-B7073996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2C046FF-0BD4-41DD-94DF-29CEE8F88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EE25D21-6A38-45D8-B01C-E31EF664E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F622EE14-7B3C-448B-A043-BC43658EC2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BEE20CD-3E74-4C3F-AA60-C563417D21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C4BDE27-36BB-412B-BC30-B29F24D466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21127E0-675A-4618-9A07-FE8C1E626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AAA0CF5-A5AD-4480-A771-6DC7CEFAE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9445CFB-F018-4FD9-9326-F900B781B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B273038-DE20-491F-9939-BC0CD44053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0D9CBA9-FF19-4776-AC11-BAE91D68E3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3644A66-F98B-47AA-8254-41D0259C3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5A71F829-705B-4DEF-8017-30AA98B2F9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ADB28A1-8EE2-4ACB-BD6A-613AE6B66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B03F8C3-1989-4AF2-8B5A-E4F826CDC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8911BCB-1DB5-47AB-81D0-8ECC55AD4A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C953592-A4AB-4B66-B56C-E7E55375F0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06B32BB-10C9-47F7-942B-E68D388ACF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A419952-02EB-45AF-844C-84FD5B3DEF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65667A9-017B-4F63-B4C5-D34CE478FE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C992FC9-E7E7-428D-B82E-439AAF7C5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608CED2-F16E-48F3-A14B-21D5E39FC3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3D76777-7C4B-42B4-AED8-A5539FB16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F42983A-E263-4138-BF3C-3BAC377B0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BB7E20FA-2DE7-4277-87F8-1D82DB6406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A715BAF-7C88-4BB5-B7AC-268F56E0D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9D3BD0-A78B-47B1-A75E-F52EF605DE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FF948B3-F575-4AC3-B5CB-61DD5FA763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87C7265-9EC1-44BF-8C52-3AA87BD096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4A47CC-202F-4AA2-AB3E-C54FE35A8B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2FC81F2-9316-46C1-A8D8-7DDA27F8A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BD9A078-5764-467B-9FC0-DFC64F676F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7B2EBE5-458B-4D53-9B88-ED83CFF1A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95" name="Freeform 17">
              <a:extLst>
                <a:ext uri="{FF2B5EF4-FFF2-40B4-BE49-F238E27FC236}">
                  <a16:creationId xmlns:a16="http://schemas.microsoft.com/office/drawing/2014/main" id="{4F3107B1-873C-4EFA-808F-2BA7686C8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C36E72E-D186-4E07-B0AC-CA9B880F9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20267E3-AB30-4642-A034-71F86FCF6E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EFD2D1EF-CFA4-4FBC-A160-9A6E66140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C7EB9FF9-E1B5-435B-B204-2EB6EA192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8BE4B63-95E8-4E3A-9039-4A6567F85A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1004DE9-B326-4AE0-A43A-06D38E085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4894533-9533-42BB-B981-ECBC8136C7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0B2DBFC-7360-4F73-A8A3-FC6651233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AF954A4-4509-4E0B-8A7E-C5ED65BA9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0DE8D61-F7C6-4611-9655-0556F2E8C1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AB6CBE5-E043-42BB-AFB8-4A4894C4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FEDDC7F-06BE-4638-AF08-917323294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ACCD129-C3C4-4157-BEDE-7611E829E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DF817751-8ED5-487E-9976-216EEE1311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87B65EB-E838-4CF7-9F73-5B117BA2F8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7218803-BDF0-4296-BD4D-2F6D341C57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64C08D4-4A3C-4644-9A6B-A3E44F8C49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48942A-BFE6-4A74-8AC2-D0A3D09D8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5FE588F5-37CB-4EDE-90D5-20DE068E86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3E34BBD7-4CCF-4691-952A-C2E662DF8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57B31F6-4799-4A8D-A7D8-261DCAE1C4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0424E31-1D0B-4E13-9D73-4DC0DB7B83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4379BE6-2A1F-4CF3-971D-B23BF4AF86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8EB3993A-1002-4C8D-8F50-CAEF0F1835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1D2DBC3-0B30-4312-91E1-6FA2C1870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96B6005-D67A-4006-844E-C561284F79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4F119E0F-FB34-440B-8C52-AC64584F0E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C8E579E-53EA-4DAB-BB89-49243AE85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D603BD5-619E-44A4-BA18-61B4501F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743652E-C89F-4433-A122-83CA187F97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3F45C8D9-C3D7-4DE6-A151-4FC02FD56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88F4DE1F-74D6-4B7E-A864-A7354F287F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8EBD3EA-DB69-4954-88BD-1218B340EB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0F8B685-F78E-4261-B345-F5E4238CA9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F587EF1-D784-4D0C-85F1-84D9896205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AFC9F26-DE9C-44ED-BFDA-B53D4373F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6C5C5B20-2957-4913-974F-6C643B14A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4FF2B521-7E20-4B95-8B57-723DDEA0DF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B099D084-404A-48EA-8AA4-3DE23D0A7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FBCBDE4-1CF7-47CF-A3AC-40A225657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B04CE69-D714-4B45-AA45-C18988347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ACDC249-F5DC-498A-B86E-B98736F391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6F9CACB-3D25-4CD3-BACC-6CAF8C923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E0A759E-B512-4C6B-A2AC-CB59E1068F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48FDDBB3-375D-438E-AB85-DEE34D6B4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6571AE7B-9324-4652-BA2F-50550D60ED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AD8EC0F0-66AE-4542-B774-FE12EDC164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9FE28852-1AE5-4C7D-8A5A-FE72DA5321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504E5358-618D-4DE9-85BF-84AFB4BEB1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1286D725-FCF5-44D0-B5FF-4001A5A31C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9BD6607D-EE36-4270-BE75-B5D58808B7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7CB98F5-FB6F-4EA1-BE45-73A75DFC96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C48DEF1-B84B-4C6B-BC15-5C9CF3DAAF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1A1657A-7197-4559-8DAD-640280FF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30DEEEE-6BC2-4F12-AC26-EA02BB27F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F70A519-7171-4594-B492-974B23F18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390583A9-FCC7-474E-B10D-8F6DD7B74D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04E1E01-2468-4ED6-932B-DFE74F1803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5DE2855-EBF3-46B5-B5AB-37F33DAECD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AB63BD3-DF06-4DC8-8B81-A4A093073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A8FEC80-A785-4B83-A1F5-AA524E2D4F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56E08B4-7863-4447-ADE5-AAC63C8EBD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48D39C2-1010-4240-9865-B0EBD7E040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53FD354F-81D1-4345-8C40-E58D5C27B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A343148-BCCD-4618-8B23-EB728235B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32D1A89-C062-4D40-A079-980BAD5912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319DEE0-4918-468D-8B5A-A4759D5C8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BB6155A-8B2E-4CCD-B852-26927EF9EA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57B2E68-E4C5-47DD-988F-125E7C2F80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549DE4B-B602-48AF-AC61-05F694A347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E8CA150-1FC4-4A4D-9DB2-1AA3A3466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BEB0DDA-B2FE-427A-A2F0-9FC06C33D0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3C95539-7E29-4577-ACE2-8642D81C72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FF50C42-6433-4328-B5CA-389C28317E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74A59028-6EE1-4E53-959E-067DF80BE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C184BDD-4E87-4C6F-9249-7CA2121B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60AE336B-F4C5-44E8-8E78-382683C04A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CDF74550-C0B6-4EDE-81AF-ABAE0AD23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C7509FB-3C93-4ADB-B6BF-06A5025F2A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Kép 4" descr="A képen szöveg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C49E223-FDDD-B772-B2D9-C2019AB374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449" b="-4"/>
          <a:stretch/>
        </p:blipFill>
        <p:spPr>
          <a:xfrm>
            <a:off x="8055588" y="-3863"/>
            <a:ext cx="4132754" cy="3445946"/>
          </a:xfrm>
          <a:custGeom>
            <a:avLst/>
            <a:gdLst/>
            <a:ahLst/>
            <a:cxnLst/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349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F7854-E178-38A6-8DFF-4018B317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892" y="609600"/>
            <a:ext cx="5550334" cy="145626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főlap</a:t>
            </a:r>
            <a:r>
              <a:rPr lang="en-US" dirty="0"/>
              <a:t> </a:t>
            </a:r>
            <a:r>
              <a:rPr lang="en-US" dirty="0" err="1"/>
              <a:t>kódja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4EEDB3-9B41-8908-1044-ED2EF18A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909" b="1"/>
          <a:stretch/>
        </p:blipFill>
        <p:spPr>
          <a:xfrm>
            <a:off x="20" y="1"/>
            <a:ext cx="4635988" cy="3429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276B375-B95C-8B79-3E32-395201FB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753"/>
          <a:stretch/>
        </p:blipFill>
        <p:spPr>
          <a:xfrm>
            <a:off x="20" y="3429001"/>
            <a:ext cx="4635988" cy="3429974"/>
          </a:xfrm>
          <a:prstGeom prst="rect">
            <a:avLst/>
          </a:prstGeom>
        </p:spPr>
      </p:pic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9FF7C1E-2E2F-430A-8DC7-69F25D65E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590" y="3429000"/>
            <a:ext cx="4637598" cy="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BE0304-B785-C9B1-3833-E3A9C3D48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92" y="2142067"/>
            <a:ext cx="5550334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változókban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a form </a:t>
            </a:r>
            <a:r>
              <a:rPr lang="en-US" dirty="0" err="1"/>
              <a:t>elmeket</a:t>
            </a:r>
            <a:r>
              <a:rPr lang="en-US" dirty="0"/>
              <a:t>. </a:t>
            </a:r>
            <a:r>
              <a:rPr lang="en-US" dirty="0" err="1"/>
              <a:t>Különlegessége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gyümölcsök</a:t>
            </a:r>
            <a:r>
              <a:rPr lang="en-US" dirty="0"/>
              <a:t> </a:t>
            </a:r>
            <a:r>
              <a:rPr lang="en-US" dirty="0" err="1"/>
              <a:t>hozzáadásához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3 </a:t>
            </a:r>
            <a:r>
              <a:rPr lang="en-US" dirty="0" err="1"/>
              <a:t>elem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 van </a:t>
            </a:r>
            <a:r>
              <a:rPr lang="en-US" dirty="0" err="1"/>
              <a:t>elhelyezve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átláthatóbb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logikusabb</a:t>
            </a:r>
            <a:r>
              <a:rPr lang="en-US" dirty="0"/>
              <a:t> a </a:t>
            </a:r>
            <a:r>
              <a:rPr lang="en-US" dirty="0" err="1"/>
              <a:t>kód</a:t>
            </a:r>
            <a:r>
              <a:rPr lang="en-US" dirty="0"/>
              <a:t>. A </a:t>
            </a:r>
            <a:r>
              <a:rPr lang="en-US" dirty="0" err="1"/>
              <a:t>kód</a:t>
            </a:r>
            <a:r>
              <a:rPr lang="en-US" dirty="0"/>
              <a:t> a </a:t>
            </a:r>
            <a:r>
              <a:rPr lang="en-US" dirty="0" err="1"/>
              <a:t>helytakarékosságra</a:t>
            </a:r>
            <a:r>
              <a:rPr lang="en-US" dirty="0"/>
              <a:t> </a:t>
            </a:r>
            <a:r>
              <a:rPr lang="en-US" dirty="0" err="1"/>
              <a:t>törekedve</a:t>
            </a:r>
            <a:r>
              <a:rPr lang="en-US" dirty="0"/>
              <a:t> </a:t>
            </a:r>
            <a:r>
              <a:rPr lang="en-US" dirty="0" err="1"/>
              <a:t>készült</a:t>
            </a:r>
            <a:r>
              <a:rPr lang="en-US" dirty="0"/>
              <a:t>, de </a:t>
            </a:r>
            <a:r>
              <a:rPr lang="en-US" dirty="0" err="1"/>
              <a:t>így</a:t>
            </a:r>
            <a:r>
              <a:rPr lang="en-US" dirty="0"/>
              <a:t> is 530 </a:t>
            </a:r>
            <a:r>
              <a:rPr lang="en-US" dirty="0" err="1"/>
              <a:t>sor</a:t>
            </a:r>
            <a:r>
              <a:rPr lang="en-US" dirty="0"/>
              <a:t>, </a:t>
            </a:r>
            <a:r>
              <a:rPr lang="en-US" dirty="0" err="1"/>
              <a:t>önmagában</a:t>
            </a:r>
            <a:r>
              <a:rPr lang="en-US" dirty="0"/>
              <a:t>.</a:t>
            </a:r>
            <a:endParaRPr lang="hu-HU" dirty="0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407CFA4-0067-4B1E-A570-B7BD4EF85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096" y="0"/>
            <a:ext cx="680" cy="685800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2144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D0EDE4-0064-39EB-3E08-D47A8FC1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lapjának</a:t>
            </a:r>
            <a:r>
              <a:rPr lang="en-US" dirty="0"/>
              <a:t> </a:t>
            </a:r>
            <a:r>
              <a:rPr lang="en-US" dirty="0" err="1"/>
              <a:t>kódja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F637EB-7382-E33C-36BE-FF78D829C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Ennel</a:t>
            </a:r>
            <a:r>
              <a:rPr lang="en-US" dirty="0"/>
              <a:t> a form-nak a </a:t>
            </a:r>
            <a:r>
              <a:rPr lang="en-US" dirty="0" err="1"/>
              <a:t>kódja</a:t>
            </a:r>
            <a:r>
              <a:rPr lang="en-US" dirty="0"/>
              <a:t> </a:t>
            </a:r>
            <a:r>
              <a:rPr lang="en-US" dirty="0" err="1"/>
              <a:t>jelentősen</a:t>
            </a:r>
            <a:r>
              <a:rPr lang="en-US" dirty="0"/>
              <a:t> </a:t>
            </a:r>
            <a:r>
              <a:rPr lang="en-US" dirty="0" err="1"/>
              <a:t>egyszerűbb</a:t>
            </a:r>
            <a:r>
              <a:rPr lang="en-US" dirty="0"/>
              <a:t>, </a:t>
            </a:r>
            <a:r>
              <a:rPr lang="en-US" dirty="0" err="1"/>
              <a:t>lévén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kezel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. Az </a:t>
            </a:r>
            <a:r>
              <a:rPr lang="en-US" dirty="0" err="1"/>
              <a:t>oldal</a:t>
            </a:r>
            <a:r>
              <a:rPr lang="en-US" dirty="0"/>
              <a:t>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lekérdezést</a:t>
            </a:r>
            <a:r>
              <a:rPr lang="en-US" dirty="0"/>
              <a:t> </a:t>
            </a:r>
            <a:r>
              <a:rPr lang="en-US" dirty="0" err="1"/>
              <a:t>futtat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felé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lehelyez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form </a:t>
            </a:r>
            <a:r>
              <a:rPr lang="en-US" dirty="0" err="1"/>
              <a:t>elemet</a:t>
            </a:r>
            <a:r>
              <a:rPr lang="en-US" dirty="0"/>
              <a:t>. </a:t>
            </a:r>
            <a:r>
              <a:rPr lang="en-US" dirty="0" err="1"/>
              <a:t>Különlegessége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, </a:t>
            </a:r>
            <a:r>
              <a:rPr lang="en-US" dirty="0" err="1"/>
              <a:t>ellentétben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oldallal</a:t>
            </a:r>
            <a:r>
              <a:rPr lang="en-US" dirty="0"/>
              <a:t> </a:t>
            </a:r>
            <a:r>
              <a:rPr lang="en-US" dirty="0" err="1"/>
              <a:t>reszponzív</a:t>
            </a:r>
            <a:r>
              <a:rPr lang="en-US" dirty="0"/>
              <a:t>. </a:t>
            </a:r>
            <a:endParaRPr lang="hu-HU" dirty="0"/>
          </a:p>
        </p:txBody>
      </p:sp>
      <p:pic>
        <p:nvPicPr>
          <p:cNvPr id="7" name="Kép 6" descr="A képen szöveg, képernyőkép, szoftver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2C0109F-1028-298B-27CB-2147AFFB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0" y="1296556"/>
            <a:ext cx="5447070" cy="393550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2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Égi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Égi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Égi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TM03457452[[fn=Égi]]</Template>
  <TotalTime>218</TotalTime>
  <Words>254</Words>
  <Application>Microsoft Office PowerPoint</Application>
  <PresentationFormat>Szélesvásznú</PresentationFormat>
  <Paragraphs>26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Égi</vt:lpstr>
      <vt:lpstr>Beszállítás kezelő program</vt:lpstr>
      <vt:lpstr>Az adatbázis</vt:lpstr>
      <vt:lpstr>Front end</vt:lpstr>
      <vt:lpstr>A fő lap működése</vt:lpstr>
      <vt:lpstr>A lista lapjának működése</vt:lpstr>
      <vt:lpstr>A kód</vt:lpstr>
      <vt:lpstr>Az adatbázis kódja</vt:lpstr>
      <vt:lpstr>A főlap kódja</vt:lpstr>
      <vt:lpstr>A lista lapjának kódja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3</cp:revision>
  <dcterms:created xsi:type="dcterms:W3CDTF">2025-03-13T17:15:57Z</dcterms:created>
  <dcterms:modified xsi:type="dcterms:W3CDTF">2025-03-14T07:19:40Z</dcterms:modified>
</cp:coreProperties>
</file>