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7"/>
  </p:notesMasterIdLst>
  <p:sldIdLst>
    <p:sldId id="271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DA846D-A0AE-B2FA-5E21-3806AA5E2B6C}" name="Nayonika Kulkarni" initials="NK" userId="S::Nayonika.10685671@ltimindtree.com::637c1d92-6ebc-4a76-89c6-6ae488487a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105B"/>
    <a:srgbClr val="013DAD"/>
    <a:srgbClr val="673BCD"/>
    <a:srgbClr val="01064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7C294-9767-4A13-8D46-10823EB160B4}" v="45" dt="2024-07-02T10:29:1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Jain" userId="6d97fb06-7884-4c7b-adfa-e29e7e0487d2" providerId="ADAL" clId="{EAD7C294-9767-4A13-8D46-10823EB160B4}"/>
    <pc:docChg chg="delSld modSld delMainMaster">
      <pc:chgData name="Gaurav Jain" userId="6d97fb06-7884-4c7b-adfa-e29e7e0487d2" providerId="ADAL" clId="{EAD7C294-9767-4A13-8D46-10823EB160B4}" dt="2024-07-02T10:29:16.223" v="46"/>
      <pc:docMkLst>
        <pc:docMk/>
      </pc:docMkLst>
      <pc:sldChg chg="del">
        <pc:chgData name="Gaurav Jain" userId="6d97fb06-7884-4c7b-adfa-e29e7e0487d2" providerId="ADAL" clId="{EAD7C294-9767-4A13-8D46-10823EB160B4}" dt="2024-07-02T10:21:24.212" v="0" actId="47"/>
        <pc:sldMkLst>
          <pc:docMk/>
          <pc:sldMk cId="838643872" sldId="257"/>
        </pc:sldMkLst>
      </pc:sldChg>
      <pc:sldChg chg="del">
        <pc:chgData name="Gaurav Jain" userId="6d97fb06-7884-4c7b-adfa-e29e7e0487d2" providerId="ADAL" clId="{EAD7C294-9767-4A13-8D46-10823EB160B4}" dt="2024-07-02T10:21:24.212" v="0" actId="47"/>
        <pc:sldMkLst>
          <pc:docMk/>
          <pc:sldMk cId="2127014093" sldId="262"/>
        </pc:sldMkLst>
      </pc:sldChg>
      <pc:sldChg chg="del">
        <pc:chgData name="Gaurav Jain" userId="6d97fb06-7884-4c7b-adfa-e29e7e0487d2" providerId="ADAL" clId="{EAD7C294-9767-4A13-8D46-10823EB160B4}" dt="2024-07-02T10:21:24.212" v="0" actId="47"/>
        <pc:sldMkLst>
          <pc:docMk/>
          <pc:sldMk cId="681865785" sldId="264"/>
        </pc:sldMkLst>
      </pc:sldChg>
      <pc:sldChg chg="del">
        <pc:chgData name="Gaurav Jain" userId="6d97fb06-7884-4c7b-adfa-e29e7e0487d2" providerId="ADAL" clId="{EAD7C294-9767-4A13-8D46-10823EB160B4}" dt="2024-07-02T10:21:24.212" v="0" actId="47"/>
        <pc:sldMkLst>
          <pc:docMk/>
          <pc:sldMk cId="3117675785" sldId="270"/>
        </pc:sldMkLst>
      </pc:sldChg>
      <pc:sldChg chg="modTransition modAnim">
        <pc:chgData name="Gaurav Jain" userId="6d97fb06-7884-4c7b-adfa-e29e7e0487d2" providerId="ADAL" clId="{EAD7C294-9767-4A13-8D46-10823EB160B4}" dt="2024-07-02T10:24:37.051" v="23"/>
        <pc:sldMkLst>
          <pc:docMk/>
          <pc:sldMk cId="3103634635" sldId="271"/>
        </pc:sldMkLst>
      </pc:sldChg>
      <pc:sldChg chg="modSp mod modTransition modAnim">
        <pc:chgData name="Gaurav Jain" userId="6d97fb06-7884-4c7b-adfa-e29e7e0487d2" providerId="ADAL" clId="{EAD7C294-9767-4A13-8D46-10823EB160B4}" dt="2024-07-02T10:29:16.223" v="46"/>
        <pc:sldMkLst>
          <pc:docMk/>
          <pc:sldMk cId="2731123470" sldId="273"/>
        </pc:sldMkLst>
        <pc:spChg chg="mod">
          <ac:chgData name="Gaurav Jain" userId="6d97fb06-7884-4c7b-adfa-e29e7e0487d2" providerId="ADAL" clId="{EAD7C294-9767-4A13-8D46-10823EB160B4}" dt="2024-07-02T10:24:13.698" v="13" actId="20577"/>
          <ac:spMkLst>
            <pc:docMk/>
            <pc:sldMk cId="2731123470" sldId="273"/>
            <ac:spMk id="5" creationId="{22A7A21B-888E-07B8-D38D-0CF7D27A4AB1}"/>
          </ac:spMkLst>
        </pc:spChg>
      </pc:sldChg>
      <pc:sldMasterChg chg="delSldLayout">
        <pc:chgData name="Gaurav Jain" userId="6d97fb06-7884-4c7b-adfa-e29e7e0487d2" providerId="ADAL" clId="{EAD7C294-9767-4A13-8D46-10823EB160B4}" dt="2024-07-02T10:21:24.212" v="0" actId="47"/>
        <pc:sldMasterMkLst>
          <pc:docMk/>
          <pc:sldMasterMk cId="1545733337" sldId="2147483662"/>
        </pc:sldMasterMkLst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1545733337" sldId="2147483662"/>
            <pc:sldLayoutMk cId="764385948" sldId="2147483674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1545733337" sldId="2147483662"/>
            <pc:sldLayoutMk cId="2268471732" sldId="2147483675"/>
          </pc:sldLayoutMkLst>
        </pc:sldLayoutChg>
      </pc:sldMasterChg>
      <pc:sldMasterChg chg="del delSldLayout">
        <pc:chgData name="Gaurav Jain" userId="6d97fb06-7884-4c7b-adfa-e29e7e0487d2" providerId="ADAL" clId="{EAD7C294-9767-4A13-8D46-10823EB160B4}" dt="2024-07-02T10:21:24.212" v="0" actId="47"/>
        <pc:sldMasterMkLst>
          <pc:docMk/>
          <pc:sldMasterMk cId="3107068635" sldId="2147483676"/>
        </pc:sldMasterMkLst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3311391211" sldId="2147483677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3607555913" sldId="2147483678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1114772481" sldId="2147483679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845197196" sldId="2147483680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1085795414" sldId="2147483681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89065288" sldId="2147483682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2099704840" sldId="2147483683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3246376765" sldId="2147483684"/>
          </pc:sldLayoutMkLst>
        </pc:sldLayoutChg>
        <pc:sldLayoutChg chg="del">
          <pc:chgData name="Gaurav Jain" userId="6d97fb06-7884-4c7b-adfa-e29e7e0487d2" providerId="ADAL" clId="{EAD7C294-9767-4A13-8D46-10823EB160B4}" dt="2024-07-02T10:21:24.212" v="0" actId="47"/>
          <pc:sldLayoutMkLst>
            <pc:docMk/>
            <pc:sldMasterMk cId="3107068635" sldId="2147483676"/>
            <pc:sldLayoutMk cId="2824229431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CEFC3-E2D0-4580-9ECA-2AF569219A1E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53A60-5364-4F9E-B375-3207804AC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6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53A60-5364-4F9E-B375-3207804AC61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34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CA1E3-3298-9140-FFB4-72CEAF7C805E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D30BE-7ACD-7235-1775-0FFA2D8904AF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D6B2F-B4AE-A3B5-9C03-4E75016DB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7C972-389D-9E96-E420-6986C0C026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DC75C1-0D1B-684B-D319-267B5909AE02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7F311-1457-5C29-EE73-31AD6BF27BAB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D578D-6F1C-785E-4DEE-F4DB60857D0B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52C3C2-02C9-7E19-4265-285ACAE2C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31F22B-AEE5-D2EC-7731-5BBF05B21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2792F2-B64A-1019-78BE-D5B5A171BC48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AC8710-3874-585E-79C1-EB0F1E231E06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28C24-D4D9-1F34-9AA5-7D2400FDBF6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F873D-6CFF-0E04-0739-479F69D6E6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5DFA6-3E36-EC0D-AD31-6912907EA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AEFDD8-B6C7-EB68-7105-6513A80A0CBC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8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A441A4-32D2-D862-FBD4-36105BE98FC5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A094102-CCF4-B804-0BAE-3F853A423999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DF1BD3-5D79-5DE1-42E0-786F8696E331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CCD4F-7873-9234-92E4-43DA62DB3FAB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B6361-481F-3298-5CB3-78E0DADF68D9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79BE6-7F5C-6C75-52C3-7F2EE1F69B3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E7009-CDEE-C86C-2508-A7BC22CED5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ED7B37-3AD5-7ABD-90BC-D5CA719358BC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AB5B-559E-711A-CE01-B2EB9385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3" y="103110"/>
            <a:ext cx="11413874" cy="1325563"/>
          </a:xfrm>
        </p:spPr>
        <p:txBody>
          <a:bodyPr/>
          <a:lstStyle/>
          <a:p>
            <a:r>
              <a:rPr lang="en-US" dirty="0">
                <a:latin typeface="Frutiger LT Pro 45 Light" panose="020B0403030504020204" pitchFamily="34" charset="0"/>
              </a:rPr>
              <a:t>Demystify ABAP code using Code2Logix.AI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11A4A-4E67-2F3B-ADF9-4787B0E81329}"/>
              </a:ext>
            </a:extLst>
          </p:cNvPr>
          <p:cNvSpPr txBox="1"/>
          <p:nvPr/>
        </p:nvSpPr>
        <p:spPr>
          <a:xfrm>
            <a:off x="10418889" y="2213548"/>
            <a:ext cx="1273458" cy="1275120"/>
          </a:xfrm>
          <a:prstGeom prst="ellipse">
            <a:avLst/>
          </a:prstGeom>
          <a:gradFill flip="none" rotWithShape="1">
            <a:gsLst>
              <a:gs pos="92000">
                <a:srgbClr val="002060"/>
              </a:gs>
              <a:gs pos="52000">
                <a:srgbClr val="0070C0"/>
              </a:gs>
              <a:gs pos="0">
                <a:srgbClr val="00B0F0"/>
              </a:gs>
            </a:gsLst>
            <a:lin ang="8100000" scaled="1"/>
            <a:tileRect/>
          </a:gradFill>
          <a:ln w="12700">
            <a:noFill/>
          </a:ln>
        </p:spPr>
        <p:txBody>
          <a:bodyPr wrap="square" lIns="0" tIns="72000" rIns="0" bIns="216000" rtlCol="0" anchor="ctr">
            <a:noAutofit/>
          </a:bodyPr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30% </a:t>
            </a:r>
          </a:p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effort  </a:t>
            </a:r>
          </a:p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reduction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26F28-41DE-0088-D1A4-31F010B294B0}"/>
              </a:ext>
            </a:extLst>
          </p:cNvPr>
          <p:cNvSpPr txBox="1"/>
          <p:nvPr/>
        </p:nvSpPr>
        <p:spPr>
          <a:xfrm>
            <a:off x="10418889" y="4402470"/>
            <a:ext cx="1273458" cy="1275120"/>
          </a:xfrm>
          <a:prstGeom prst="ellipse">
            <a:avLst/>
          </a:prstGeom>
          <a:gradFill flip="none" rotWithShape="1">
            <a:gsLst>
              <a:gs pos="92000">
                <a:srgbClr val="002060"/>
              </a:gs>
              <a:gs pos="52000">
                <a:srgbClr val="0070C0"/>
              </a:gs>
              <a:gs pos="0">
                <a:srgbClr val="00B0F0"/>
              </a:gs>
            </a:gsLst>
            <a:lin ang="8100000" scaled="1"/>
            <a:tileRect/>
          </a:gradFill>
          <a:ln w="12700">
            <a:noFill/>
          </a:ln>
        </p:spPr>
        <p:txBody>
          <a:bodyPr wrap="square" lIns="0" tIns="72000" rIns="0" bIns="324000" rtlCol="0" anchor="ctr">
            <a:noAutofit/>
          </a:bodyPr>
          <a:lstStyle/>
          <a:p>
            <a:pPr algn="ctr" defTabSz="914400"/>
            <a:r>
              <a:rPr lang="en-US" sz="24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40%</a:t>
            </a:r>
            <a:r>
              <a:rPr lang="en-US" sz="36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 </a:t>
            </a:r>
          </a:p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effort  </a:t>
            </a:r>
          </a:p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Frutiger LT Pro 45 Light" panose="020B0403030504020204" pitchFamily="34" charset="0"/>
              </a:rPr>
              <a:t>reduction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9A6B21-4D74-2D3E-467C-AEDD589200D2}"/>
              </a:ext>
            </a:extLst>
          </p:cNvPr>
          <p:cNvGrpSpPr/>
          <p:nvPr/>
        </p:nvGrpSpPr>
        <p:grpSpPr>
          <a:xfrm>
            <a:off x="1" y="2550433"/>
            <a:ext cx="4582079" cy="2749248"/>
            <a:chOff x="1" y="2197506"/>
            <a:chExt cx="4582079" cy="274924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CBC55D-CE47-B60F-43BB-12C029F3E804}"/>
                </a:ext>
              </a:extLst>
            </p:cNvPr>
            <p:cNvGrpSpPr/>
            <p:nvPr/>
          </p:nvGrpSpPr>
          <p:grpSpPr>
            <a:xfrm>
              <a:off x="607807" y="2439960"/>
              <a:ext cx="3383280" cy="2142798"/>
              <a:chOff x="607807" y="2439960"/>
              <a:chExt cx="3383280" cy="214279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DA87BBE-1B77-9EED-ADFD-552FF7E8E772}"/>
                  </a:ext>
                </a:extLst>
              </p:cNvPr>
              <p:cNvSpPr/>
              <p:nvPr/>
            </p:nvSpPr>
            <p:spPr>
              <a:xfrm>
                <a:off x="607807" y="3472626"/>
                <a:ext cx="3383280" cy="11101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3DE380-E5F7-5D6C-99BE-418918680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9327" y="2439960"/>
                <a:ext cx="3338076" cy="1520094"/>
              </a:xfrm>
              <a:prstGeom prst="rect">
                <a:avLst/>
              </a:prstGeom>
            </p:spPr>
          </p:pic>
        </p:grpSp>
        <p:pic>
          <p:nvPicPr>
            <p:cNvPr id="16" name="Picture 15" descr="A close-up of a computer&#10;&#10;Description automatically generated">
              <a:extLst>
                <a:ext uri="{FF2B5EF4-FFF2-40B4-BE49-F238E27FC236}">
                  <a16:creationId xmlns:a16="http://schemas.microsoft.com/office/drawing/2014/main" id="{539F7DD8-C5D8-0A71-7B3D-4810B18C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197506"/>
              <a:ext cx="4582079" cy="274924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CF3FB3-B88E-4472-1C1B-82BD8FED846E}"/>
              </a:ext>
            </a:extLst>
          </p:cNvPr>
          <p:cNvGrpSpPr/>
          <p:nvPr/>
        </p:nvGrpSpPr>
        <p:grpSpPr>
          <a:xfrm>
            <a:off x="4939623" y="2550433"/>
            <a:ext cx="4582079" cy="2749248"/>
            <a:chOff x="4939623" y="2197506"/>
            <a:chExt cx="4582079" cy="274924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D815BD-A2B0-02A5-4E4B-4A7F3FA22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8592" y="2421956"/>
              <a:ext cx="3358735" cy="2108947"/>
            </a:xfrm>
            <a:prstGeom prst="rect">
              <a:avLst/>
            </a:prstGeom>
          </p:spPr>
        </p:pic>
        <p:pic>
          <p:nvPicPr>
            <p:cNvPr id="19" name="Picture 18" descr="A close-up of a computer&#10;&#10;Description automatically generated">
              <a:extLst>
                <a:ext uri="{FF2B5EF4-FFF2-40B4-BE49-F238E27FC236}">
                  <a16:creationId xmlns:a16="http://schemas.microsoft.com/office/drawing/2014/main" id="{B9BBCED6-104D-61C3-94C4-5B62B4093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623" y="2197506"/>
              <a:ext cx="4582079" cy="274924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6954EB-903D-DE1E-F9FE-AB7EBC1389D2}"/>
              </a:ext>
            </a:extLst>
          </p:cNvPr>
          <p:cNvGrpSpPr/>
          <p:nvPr/>
        </p:nvGrpSpPr>
        <p:grpSpPr>
          <a:xfrm>
            <a:off x="4701992" y="2210749"/>
            <a:ext cx="374393" cy="3387947"/>
            <a:chOff x="4308026" y="1610538"/>
            <a:chExt cx="274540" cy="2760626"/>
          </a:xfrm>
        </p:grpSpPr>
        <p:sp>
          <p:nvSpPr>
            <p:cNvPr id="33" name="Right Arrow 253">
              <a:extLst>
                <a:ext uri="{FF2B5EF4-FFF2-40B4-BE49-F238E27FC236}">
                  <a16:creationId xmlns:a16="http://schemas.microsoft.com/office/drawing/2014/main" id="{33708D9D-F493-4836-E94F-0A8150D99B26}"/>
                </a:ext>
              </a:extLst>
            </p:cNvPr>
            <p:cNvSpPr/>
            <p:nvPr/>
          </p:nvSpPr>
          <p:spPr bwMode="auto">
            <a:xfrm>
              <a:off x="4313727" y="2465510"/>
              <a:ext cx="268839" cy="1022427"/>
            </a:xfrm>
            <a:prstGeom prst="rightArrow">
              <a:avLst>
                <a:gd name="adj1" fmla="val 100000"/>
                <a:gd name="adj2" fmla="val 100000"/>
              </a:avLst>
            </a:prstGeom>
            <a:solidFill>
              <a:srgbClr val="FFC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 defTabSz="91430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tx1">
                    <a:lumMod val="75000"/>
                  </a:schemeClr>
                </a:solidFill>
                <a:latin typeface="+mj-lt"/>
                <a:ea typeface="STKaiti"/>
                <a:cs typeface="Calibri Light" panose="020F030202020403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5FB784A-E48E-7D75-36A9-16FE76277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4917"/>
            <a:stretch/>
          </p:blipFill>
          <p:spPr>
            <a:xfrm>
              <a:off x="4308026" y="1610538"/>
              <a:ext cx="134096" cy="276062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9B0674-FF32-8912-097A-BDBC908303BD}"/>
              </a:ext>
            </a:extLst>
          </p:cNvPr>
          <p:cNvGrpSpPr/>
          <p:nvPr/>
        </p:nvGrpSpPr>
        <p:grpSpPr>
          <a:xfrm>
            <a:off x="9626918" y="2210749"/>
            <a:ext cx="374393" cy="3387947"/>
            <a:chOff x="4308026" y="1610538"/>
            <a:chExt cx="274540" cy="2760626"/>
          </a:xfrm>
        </p:grpSpPr>
        <p:sp>
          <p:nvSpPr>
            <p:cNvPr id="36" name="Right Arrow 253">
              <a:extLst>
                <a:ext uri="{FF2B5EF4-FFF2-40B4-BE49-F238E27FC236}">
                  <a16:creationId xmlns:a16="http://schemas.microsoft.com/office/drawing/2014/main" id="{8477E976-F3AD-79B5-FBDD-6822EECD3A1B}"/>
                </a:ext>
              </a:extLst>
            </p:cNvPr>
            <p:cNvSpPr/>
            <p:nvPr/>
          </p:nvSpPr>
          <p:spPr bwMode="auto">
            <a:xfrm>
              <a:off x="4313727" y="2465510"/>
              <a:ext cx="268839" cy="1022427"/>
            </a:xfrm>
            <a:prstGeom prst="rightArrow">
              <a:avLst>
                <a:gd name="adj1" fmla="val 100000"/>
                <a:gd name="adj2" fmla="val 100000"/>
              </a:avLst>
            </a:prstGeom>
            <a:solidFill>
              <a:srgbClr val="FFC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 defTabSz="91430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>
                <a:solidFill>
                  <a:schemeClr val="tx1">
                    <a:lumMod val="75000"/>
                  </a:schemeClr>
                </a:solidFill>
                <a:latin typeface="+mj-lt"/>
                <a:ea typeface="STKaiti"/>
                <a:cs typeface="Calibri Light" panose="020F030202020403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71D08CE-B671-5727-A58C-8F1392906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94917"/>
            <a:stretch/>
          </p:blipFill>
          <p:spPr>
            <a:xfrm>
              <a:off x="4308026" y="1610538"/>
              <a:ext cx="134096" cy="276062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416C9CC-6309-550E-95E9-5D7743252295}"/>
              </a:ext>
            </a:extLst>
          </p:cNvPr>
          <p:cNvSpPr txBox="1"/>
          <p:nvPr/>
        </p:nvSpPr>
        <p:spPr>
          <a:xfrm>
            <a:off x="10307480" y="1589036"/>
            <a:ext cx="149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srgbClr val="000000"/>
                </a:solidFill>
                <a:latin typeface="Frutiger LT Pro 45 Light" panose="020B0403030504020204" pitchFamily="34" charset="0"/>
              </a:rPr>
              <a:t>Knowledge Transition</a:t>
            </a:r>
            <a:endParaRPr lang="en-IN" sz="1600" b="1" dirty="0">
              <a:solidFill>
                <a:srgbClr val="000000"/>
              </a:solidFill>
              <a:latin typeface="Frutiger LT Pro 45 Light" panose="020B0403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A01EF7-D20B-E82B-E0A2-F326A6494915}"/>
              </a:ext>
            </a:extLst>
          </p:cNvPr>
          <p:cNvSpPr txBox="1"/>
          <p:nvPr/>
        </p:nvSpPr>
        <p:spPr>
          <a:xfrm>
            <a:off x="10307480" y="3738222"/>
            <a:ext cx="149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srgbClr val="000000"/>
                </a:solidFill>
                <a:latin typeface="Frutiger LT Pro 45 Light" panose="020B0403030504020204" pitchFamily="34" charset="0"/>
              </a:rPr>
              <a:t>Fit-Gap Analysis</a:t>
            </a:r>
            <a:endParaRPr lang="en-IN" sz="1600" b="1" dirty="0">
              <a:solidFill>
                <a:srgbClr val="000000"/>
              </a:solidFill>
              <a:latin typeface="Frutiger LT Pro 45 Light" panose="020B04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34635"/>
      </p:ext>
    </p:extLst>
  </p:cSld>
  <p:clrMapOvr>
    <a:masterClrMapping/>
  </p:clrMapOvr>
  <p:transition spd="med" advClick="0" advTm="7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de Your Way to Success with B Tech Computer Science and Engineering">
            <a:extLst>
              <a:ext uri="{FF2B5EF4-FFF2-40B4-BE49-F238E27FC236}">
                <a16:creationId xmlns:a16="http://schemas.microsoft.com/office/drawing/2014/main" id="{014F5FAB-DD2C-FD5B-CF06-BF1A74662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64"/>
          <a:stretch/>
        </p:blipFill>
        <p:spPr bwMode="auto">
          <a:xfrm>
            <a:off x="4294535" y="-1"/>
            <a:ext cx="7897465" cy="63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934D4B7-2047-1551-8D78-67EEC1A84052}"/>
              </a:ext>
            </a:extLst>
          </p:cNvPr>
          <p:cNvSpPr/>
          <p:nvPr/>
        </p:nvSpPr>
        <p:spPr>
          <a:xfrm rot="10800000" flipV="1">
            <a:off x="0" y="0"/>
            <a:ext cx="11541578" cy="6370195"/>
          </a:xfrm>
          <a:custGeom>
            <a:avLst/>
            <a:gdLst>
              <a:gd name="connsiteX0" fmla="*/ 0 w 9704390"/>
              <a:gd name="connsiteY0" fmla="*/ 6856844 h 6858000"/>
              <a:gd name="connsiteX1" fmla="*/ 45720 w 9704390"/>
              <a:gd name="connsiteY1" fmla="*/ 6858000 h 6858000"/>
              <a:gd name="connsiteX2" fmla="*/ 0 w 9704390"/>
              <a:gd name="connsiteY2" fmla="*/ 6858000 h 6858000"/>
              <a:gd name="connsiteX3" fmla="*/ 45720 w 9704390"/>
              <a:gd name="connsiteY3" fmla="*/ 0 h 6858000"/>
              <a:gd name="connsiteX4" fmla="*/ 9704390 w 9704390"/>
              <a:gd name="connsiteY4" fmla="*/ 0 h 6858000"/>
              <a:gd name="connsiteX5" fmla="*/ 9704390 w 9704390"/>
              <a:gd name="connsiteY5" fmla="*/ 6858000 h 6858000"/>
              <a:gd name="connsiteX6" fmla="*/ 45720 w 9704390"/>
              <a:gd name="connsiteY6" fmla="*/ 6858000 h 6858000"/>
              <a:gd name="connsiteX7" fmla="*/ 3474720 w 9704390"/>
              <a:gd name="connsiteY7" fmla="*/ 3429000 h 6858000"/>
              <a:gd name="connsiteX8" fmla="*/ 45720 w 9704390"/>
              <a:gd name="connsiteY8" fmla="*/ 0 h 6858000"/>
              <a:gd name="connsiteX9" fmla="*/ 0 w 9704390"/>
              <a:gd name="connsiteY9" fmla="*/ 0 h 6858000"/>
              <a:gd name="connsiteX10" fmla="*/ 45720 w 9704390"/>
              <a:gd name="connsiteY10" fmla="*/ 0 h 6858000"/>
              <a:gd name="connsiteX11" fmla="*/ 0 w 9704390"/>
              <a:gd name="connsiteY11" fmla="*/ 11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04390" h="6858000">
                <a:moveTo>
                  <a:pt x="0" y="6856844"/>
                </a:moveTo>
                <a:lnTo>
                  <a:pt x="45720" y="6858000"/>
                </a:lnTo>
                <a:lnTo>
                  <a:pt x="0" y="6858000"/>
                </a:lnTo>
                <a:close/>
                <a:moveTo>
                  <a:pt x="45720" y="0"/>
                </a:moveTo>
                <a:lnTo>
                  <a:pt x="9704390" y="0"/>
                </a:lnTo>
                <a:lnTo>
                  <a:pt x="9704390" y="6858000"/>
                </a:lnTo>
                <a:lnTo>
                  <a:pt x="45720" y="6858000"/>
                </a:lnTo>
                <a:cubicBezTo>
                  <a:pt x="1939504" y="6858000"/>
                  <a:pt x="3474720" y="5322784"/>
                  <a:pt x="3474720" y="3429000"/>
                </a:cubicBezTo>
                <a:cubicBezTo>
                  <a:pt x="3474720" y="1535216"/>
                  <a:pt x="1939504" y="0"/>
                  <a:pt x="45720" y="0"/>
                </a:cubicBezTo>
                <a:close/>
                <a:moveTo>
                  <a:pt x="0" y="0"/>
                </a:moveTo>
                <a:lnTo>
                  <a:pt x="45720" y="0"/>
                </a:lnTo>
                <a:lnTo>
                  <a:pt x="0" y="1156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17500" dist="889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9E525-B518-5A63-B791-FD668018BC9C}"/>
              </a:ext>
            </a:extLst>
          </p:cNvPr>
          <p:cNvSpPr/>
          <p:nvPr/>
        </p:nvSpPr>
        <p:spPr>
          <a:xfrm>
            <a:off x="389062" y="1395211"/>
            <a:ext cx="47058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 LT Pro 45 Light" panose="020B0403030504020204" pitchFamily="34" charset="0"/>
              </a:rPr>
              <a:t>Key challenge solved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 LT Pro 45 Light" panose="020B0403030504020204" pitchFamily="34" charset="0"/>
              </a:rPr>
              <a:t>Applicable across industries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ADE60-273B-AF7A-ABA6-9FC9D00F4264}"/>
              </a:ext>
            </a:extLst>
          </p:cNvPr>
          <p:cNvSpPr/>
          <p:nvPr/>
        </p:nvSpPr>
        <p:spPr>
          <a:xfrm>
            <a:off x="389063" y="2989627"/>
            <a:ext cx="3235880" cy="1169551"/>
          </a:xfrm>
          <a:prstGeom prst="rect">
            <a:avLst/>
          </a:prstGeom>
        </p:spPr>
        <p:txBody>
          <a:bodyPr wrap="square" lIns="36000">
            <a:noAutofit/>
          </a:bodyPr>
          <a:lstStyle/>
          <a:p>
            <a:pPr marL="180000" indent="-144000" defTabSz="91440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Frutiger LT Pro 45 Light" panose="020B0403030504020204" pitchFamily="34" charset="0"/>
              </a:rPr>
              <a:t>Higher knowledge transition efforts</a:t>
            </a:r>
          </a:p>
          <a:p>
            <a:pPr marL="180000" indent="-144000" defTabSz="91440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Frutiger LT Pro 45 Light" panose="020B0403030504020204" pitchFamily="34" charset="0"/>
              </a:rPr>
              <a:t>Higher time spent on understanding legacy code</a:t>
            </a:r>
          </a:p>
          <a:p>
            <a:pPr marL="180000" indent="-144000" defTabSz="91440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Frutiger LT Pro 45 Light" panose="020B0403030504020204" pitchFamily="34" charset="0"/>
              </a:rPr>
              <a:t>SLA misses due to lack of understanding of legacy code</a:t>
            </a:r>
          </a:p>
          <a:p>
            <a:pPr marL="180000" indent="-144000" defTabSz="914400">
              <a:buFont typeface="Wingdings" panose="05000000000000000000" pitchFamily="2" charset="2"/>
              <a:buChar char="§"/>
              <a:defRPr/>
            </a:pPr>
            <a:endParaRPr lang="en-US" sz="1400" dirty="0">
              <a:latin typeface="Frutiger LT Pro 45 Light" panose="020B0403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CBE88-F4ED-FAD5-B064-5D792F79D92F}"/>
              </a:ext>
            </a:extLst>
          </p:cNvPr>
          <p:cNvSpPr txBox="1"/>
          <p:nvPr/>
        </p:nvSpPr>
        <p:spPr>
          <a:xfrm>
            <a:off x="3946928" y="3103819"/>
            <a:ext cx="3156001" cy="75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105B"/>
                </a:solidFill>
                <a:effectLst/>
                <a:uLnTx/>
                <a:uFillTx/>
                <a:latin typeface="Frutiger LT Pro 45 Light" panose="020B0403030504020204" pitchFamily="34" charset="0"/>
              </a:rPr>
              <a:t>30%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utiger LT Pro 45 Light" panose="020B0403030504020204" pitchFamily="34" charset="0"/>
              </a:rPr>
              <a:t>effort reduction in Knowledge Transition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8FECA-4FE7-D861-E6DE-594CF5D56442}"/>
              </a:ext>
            </a:extLst>
          </p:cNvPr>
          <p:cNvSpPr txBox="1"/>
          <p:nvPr/>
        </p:nvSpPr>
        <p:spPr>
          <a:xfrm>
            <a:off x="3946928" y="4124157"/>
            <a:ext cx="3156001" cy="75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105B"/>
                </a:solidFill>
                <a:latin typeface="Frutiger LT Pro 45 Light" panose="020B0403030504020204" pitchFamily="34" charset="0"/>
              </a:rPr>
              <a:t>40%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utiger LT Pro 45 Light" panose="020B0403030504020204" pitchFamily="34" charset="0"/>
              </a:rPr>
              <a:t>effort reduction in fit-gap analysis for S/4HANA transformation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880556-15D5-938C-9EA1-431E6F032A28}"/>
              </a:ext>
            </a:extLst>
          </p:cNvPr>
          <p:cNvSpPr/>
          <p:nvPr/>
        </p:nvSpPr>
        <p:spPr>
          <a:xfrm>
            <a:off x="389063" y="4508375"/>
            <a:ext cx="3235880" cy="64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18288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Pro 45 Light" panose="020B0403030504020204" pitchFamily="34" charset="0"/>
              </a:rPr>
              <a:t>SOLUTION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E14891-E184-10F7-FD16-F6A13911E86F}"/>
              </a:ext>
            </a:extLst>
          </p:cNvPr>
          <p:cNvSpPr/>
          <p:nvPr/>
        </p:nvSpPr>
        <p:spPr>
          <a:xfrm>
            <a:off x="389063" y="2272504"/>
            <a:ext cx="3235880" cy="648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marL="18288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Pro 45 Light" panose="020B0403030504020204" pitchFamily="34" charset="0"/>
              </a:rPr>
              <a:t>CHALLENGE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83EDE-74F2-A44F-274D-BAE1C3B160DE}"/>
              </a:ext>
            </a:extLst>
          </p:cNvPr>
          <p:cNvSpPr/>
          <p:nvPr/>
        </p:nvSpPr>
        <p:spPr>
          <a:xfrm>
            <a:off x="389063" y="5223792"/>
            <a:ext cx="3235880" cy="954107"/>
          </a:xfrm>
          <a:prstGeom prst="rect">
            <a:avLst/>
          </a:prstGeom>
        </p:spPr>
        <p:txBody>
          <a:bodyPr wrap="square" lIns="36000">
            <a:noAutofit/>
          </a:bodyPr>
          <a:lstStyle/>
          <a:p>
            <a:pPr marL="180000" marR="0" lvl="0" indent="-144000" defTabSz="914400" rtl="0" eaLnBrk="1" fontAlgn="auto" latinLnBrk="0" hangingPunct="1"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utiger LT Pro 45 Light" panose="020B0403030504020204" pitchFamily="34" charset="0"/>
              </a:rPr>
              <a:t>Demystify your ABAP code with Gen AI. Build the Functional Specifications, identify business process, generate pseudo logic from ABAP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9260-5A9B-B17C-C048-4A260A52C495}"/>
              </a:ext>
            </a:extLst>
          </p:cNvPr>
          <p:cNvSpPr txBox="1"/>
          <p:nvPr/>
        </p:nvSpPr>
        <p:spPr>
          <a:xfrm>
            <a:off x="3946928" y="5144495"/>
            <a:ext cx="3156001" cy="75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105B"/>
                </a:solidFill>
                <a:latin typeface="Frutiger LT Pro 45 Light" panose="020B0403030504020204" pitchFamily="34" charset="0"/>
              </a:rPr>
              <a:t>60%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utiger LT Pro 45 Light" panose="020B0403030504020204" pitchFamily="34" charset="0"/>
              </a:rPr>
              <a:t>effort reduction in understanding legacy 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rutiger LT Pro 45 Light" panose="020B04030305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A7A21B-888E-07B8-D38D-0CF7D27A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3" y="103110"/>
            <a:ext cx="923291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Frutiger LT Pro 45 Light" panose="020B0403030504020204" pitchFamily="34" charset="0"/>
              </a:rPr>
              <a:t>Improving Developer Productivity &amp; Code Quality using CodeEZ.AI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0C147D-DD31-CFA9-B6D7-4745A79AA174}"/>
              </a:ext>
            </a:extLst>
          </p:cNvPr>
          <p:cNvSpPr/>
          <p:nvPr/>
        </p:nvSpPr>
        <p:spPr>
          <a:xfrm>
            <a:off x="3899705" y="2272504"/>
            <a:ext cx="3206680" cy="6480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18288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Pro 45 Light" panose="020B0403030504020204" pitchFamily="34" charset="0"/>
              </a:rPr>
              <a:t>RESULTS</a:t>
            </a:r>
          </a:p>
        </p:txBody>
      </p:sp>
      <p:pic>
        <p:nvPicPr>
          <p:cNvPr id="1026" name="Picture 2" descr="Challenge - Free people icons">
            <a:extLst>
              <a:ext uri="{FF2B5EF4-FFF2-40B4-BE49-F238E27FC236}">
                <a16:creationId xmlns:a16="http://schemas.microsoft.com/office/drawing/2014/main" id="{A76AC0F5-C43D-FD92-E1C6-31ED1CD8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" y="2372544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 - Free business and finance icons">
            <a:extLst>
              <a:ext uri="{FF2B5EF4-FFF2-40B4-BE49-F238E27FC236}">
                <a16:creationId xmlns:a16="http://schemas.microsoft.com/office/drawing/2014/main" id="{53F2EDA7-3B49-1437-6ACB-A5C13FB6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40" y="2396367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ution - Free miscellaneous icons">
            <a:extLst>
              <a:ext uri="{FF2B5EF4-FFF2-40B4-BE49-F238E27FC236}">
                <a16:creationId xmlns:a16="http://schemas.microsoft.com/office/drawing/2014/main" id="{13B2F42D-D501-AF45-4AD2-62EE6FB6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70" y="4621885"/>
            <a:ext cx="452733" cy="4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D3C3EF-9273-01B2-459F-B766B945059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917"/>
          <a:stretch/>
        </p:blipFill>
        <p:spPr>
          <a:xfrm rot="5400000">
            <a:off x="5373736" y="2547538"/>
            <a:ext cx="296573" cy="31501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E35E3F-05B1-DD91-B78D-2699DA2BAD8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917"/>
          <a:stretch/>
        </p:blipFill>
        <p:spPr>
          <a:xfrm rot="5400000">
            <a:off x="5373736" y="3597175"/>
            <a:ext cx="296573" cy="31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3470"/>
      </p:ext>
    </p:extLst>
  </p:cSld>
  <p:clrMapOvr>
    <a:masterClrMapping/>
  </p:clrMapOvr>
  <p:transition spd="med" advClick="0" advTm="7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E2F4F59F82B349A7EDB0CD6058F8A5" ma:contentTypeVersion="10" ma:contentTypeDescription="Create a new document." ma:contentTypeScope="" ma:versionID="1d47c71c2ab01b868e74776c53d0c836">
  <xsd:schema xmlns:xsd="http://www.w3.org/2001/XMLSchema" xmlns:xs="http://www.w3.org/2001/XMLSchema" xmlns:p="http://schemas.microsoft.com/office/2006/metadata/properties" xmlns:ns2="d0260963-9da2-4f60-95fe-6cd6b68036b2" xmlns:ns3="c9a3ac58-8462-4c0d-ba33-37ba080803b2" targetNamespace="http://schemas.microsoft.com/office/2006/metadata/properties" ma:root="true" ma:fieldsID="a345528fdba06e7b889582a4e2bac837" ns2:_="" ns3:_="">
    <xsd:import namespace="d0260963-9da2-4f60-95fe-6cd6b68036b2"/>
    <xsd:import namespace="c9a3ac58-8462-4c0d-ba33-37ba080803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60963-9da2-4f60-95fe-6cd6b6803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3ac58-8462-4c0d-ba33-37ba080803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7B525B-EF74-4086-9DBF-717C6A068F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EA2BA-5FBE-446C-A04A-48F37C10CC0C}">
  <ds:schemaRefs>
    <ds:schemaRef ds:uri="http://schemas.openxmlformats.org/package/2006/metadata/core-properties"/>
    <ds:schemaRef ds:uri="685f03f8-322c-4c80-8c88-7bff689c7b4d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a080248-9c9c-461c-bd00-3ae352e68646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D07D35-E587-44A4-A9FD-B1C2AEDE29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110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 Light</vt:lpstr>
      <vt:lpstr>Frutiger LT Pro 45 Light</vt:lpstr>
      <vt:lpstr>Wingdings</vt:lpstr>
      <vt:lpstr>Office Theme</vt:lpstr>
      <vt:lpstr>Demystify ABAP code using Code2Logix.AI</vt:lpstr>
      <vt:lpstr>Improving Developer Productivity &amp; Code Quality using CodeEZ.AI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for Booth Showcase</dc:title>
  <dc:creator>Nayonika Kulkarni</dc:creator>
  <cp:lastModifiedBy>Gaurav Jain</cp:lastModifiedBy>
  <cp:revision>5</cp:revision>
  <dcterms:created xsi:type="dcterms:W3CDTF">2024-06-17T08:45:27Z</dcterms:created>
  <dcterms:modified xsi:type="dcterms:W3CDTF">2024-07-02T10:29:25Z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0x01010042E2F4F59F82B349A7EDB0CD6058F8A5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</Properties>
</file>