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  <p:sldMasterId id="2147483983" r:id="rId2"/>
  </p:sldMasterIdLst>
  <p:notesMasterIdLst>
    <p:notesMasterId r:id="rId17"/>
  </p:notesMasterIdLst>
  <p:sldIdLst>
    <p:sldId id="288" r:id="rId3"/>
    <p:sldId id="307" r:id="rId4"/>
    <p:sldId id="308" r:id="rId5"/>
    <p:sldId id="306" r:id="rId6"/>
    <p:sldId id="315" r:id="rId7"/>
    <p:sldId id="309" r:id="rId8"/>
    <p:sldId id="310" r:id="rId9"/>
    <p:sldId id="311" r:id="rId10"/>
    <p:sldId id="312" r:id="rId11"/>
    <p:sldId id="313" r:id="rId12"/>
    <p:sldId id="305" r:id="rId13"/>
    <p:sldId id="316" r:id="rId14"/>
    <p:sldId id="314" r:id="rId15"/>
    <p:sldId id="317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Doorly" initials="L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66"/>
    <a:srgbClr val="47D1F7"/>
    <a:srgbClr val="40C7F5"/>
    <a:srgbClr val="0063A1"/>
    <a:srgbClr val="004069"/>
    <a:srgbClr val="001230"/>
    <a:srgbClr val="4D4D4D"/>
    <a:srgbClr val="641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56"/>
    <p:restoredTop sz="94681"/>
  </p:normalViewPr>
  <p:slideViewPr>
    <p:cSldViewPr>
      <p:cViewPr>
        <p:scale>
          <a:sx n="110" d="100"/>
          <a:sy n="110" d="100"/>
        </p:scale>
        <p:origin x="-26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0"/>
    </p:cViewPr>
  </p:sorterViewPr>
  <p:notesViewPr>
    <p:cSldViewPr snapToGrid="0" snapToObjects="1">
      <p:cViewPr varScale="1">
        <p:scale>
          <a:sx n="81" d="100"/>
          <a:sy n="81" d="100"/>
        </p:scale>
        <p:origin x="-2960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7D3BE4-E20B-044B-8A6C-448B3D7EA4E4}" type="datetime1">
              <a:rPr lang="en-US"/>
              <a:pPr/>
              <a:t>7/29/16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4B76E2-C603-4241-BB85-F60464C4B0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3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ヒラギノ角ゴ Pro W3" pitchFamily="120" charset="-128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ヒラギノ角ゴ Pro W3" pitchFamily="120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ヒラギノ角ゴ Pro W3" pitchFamily="120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ヒラギノ角ゴ Pro W3" pitchFamily="120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ヒラギノ角ゴ Pro W3" pitchFamily="120" charset="-128"/>
        <a:cs typeface="ヒラギノ角ゴ Pro W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981200" y="661988"/>
            <a:ext cx="2890838" cy="21669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EC1407E-69CB-EC40-9D69-11A0896CF841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9017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61988"/>
            <a:ext cx="2890838" cy="2166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2120B5-1C24-194D-8589-87B34143574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31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661988"/>
            <a:ext cx="2890838" cy="2166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2120B5-1C24-194D-8589-87B34143574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ternal_logo_standa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4" r="44701" b="3400"/>
          <a:stretch>
            <a:fillRect/>
          </a:stretch>
        </p:blipFill>
        <p:spPr bwMode="auto">
          <a:xfrm>
            <a:off x="4648200" y="0"/>
            <a:ext cx="453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IBM_logo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53150"/>
            <a:ext cx="609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0425"/>
            <a:ext cx="5029200" cy="1470025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5029200" cy="175260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7" name="Picture 9" descr="watsonhealth-inline-color-pos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2625124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59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D0AD4-7E4E-0D40-B9CA-BECB2F05EE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22350"/>
            <a:ext cx="2057400" cy="5103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2350"/>
            <a:ext cx="6019800" cy="5103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E6B9F-333B-A648-B9AE-607116C00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1" y="1353947"/>
            <a:ext cx="6477000" cy="5265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1" y="2580019"/>
            <a:ext cx="8224838" cy="358741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1" y="889001"/>
            <a:ext cx="4950616" cy="36176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167" b="1" i="0" spc="-17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48413"/>
            <a:ext cx="3198813" cy="368300"/>
          </a:xfrm>
          <a:prstGeom prst="rect">
            <a:avLst/>
          </a:prstGeom>
        </p:spPr>
        <p:txBody>
          <a:bodyPr/>
          <a:lstStyle>
            <a:lvl1pPr defTabSz="449263">
              <a:defRPr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449263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9F04A3E-DD8D-4844-843A-6215D9979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48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black">
          <a:xfrm>
            <a:off x="6496059" y="6437257"/>
            <a:ext cx="26146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en-US" alt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© </a:t>
            </a:r>
            <a:r>
              <a:rPr lang="en-US" altLang="en-US" sz="1000" dirty="0" smtClean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2015 </a:t>
            </a:r>
            <a:r>
              <a:rPr lang="en-US" alt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IBM Corporation.</a:t>
            </a:r>
          </a:p>
          <a:p>
            <a:pPr algn="r">
              <a:defRPr/>
            </a:pPr>
            <a:r>
              <a:rPr lang="en-US" alt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All rights reserved.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" y="2057400"/>
            <a:ext cx="8412163" cy="1295400"/>
          </a:xfrm>
        </p:spPr>
        <p:txBody>
          <a:bodyPr anchor="b"/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57602"/>
            <a:ext cx="4389437" cy="822325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black">
          <a:xfrm>
            <a:off x="438069" y="6602983"/>
            <a:ext cx="2228849" cy="16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1000" dirty="0" smtClean="0">
                <a:solidFill>
                  <a:srgbClr val="000000"/>
                </a:solidFill>
                <a:ea typeface="+mn-ea"/>
                <a:cs typeface="Arial" charset="0"/>
              </a:rPr>
              <a:t>IBM Confidential</a:t>
            </a:r>
            <a:endParaRPr lang="en-US" sz="10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457200" y="3505200"/>
            <a:ext cx="670560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9" name="Picture 8" descr="Leaders-for-Growth_stacked_color_Mediu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40643" y="163245"/>
            <a:ext cx="3810000" cy="6929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xfrm>
            <a:off x="167130" y="6645163"/>
            <a:ext cx="1367380" cy="14189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D1CD7-1F8A-4A45-95B9-488608DA19A9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4329" y="6633412"/>
            <a:ext cx="457200" cy="16377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AA4C4-C2A5-403B-A488-944FA2738B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B16BA-C579-4CCD-91D8-F8CD8F2051A8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A6835-03FB-4586-8BD8-54F8FCC92A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600202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600202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54498-16EF-4DB0-8666-5E8B671AC225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B7D27-8DD7-4626-9261-DF333762EF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F3E1D-3515-4350-87B7-56558F657EC2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0107A-D2FE-49AA-8DA1-EDB3454080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8ADA0-68AE-4E6D-9ABD-4399F1E54B18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6C710-5EBC-4C7B-882C-7BD69CE283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81B67-7F00-40F6-BC0F-EC5445B2821D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7940-856A-42B4-8DC8-EF769F4AFF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0BDD88-6FD5-5B47-9E10-A33544389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94FCD-CAF0-491D-BA23-EB7BB576C50B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078B7-6BD4-4983-A13B-35B9AFE705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D70F8-80D4-46E9-AB0A-326CAE49BECD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38FEB-76BE-4BF8-ADD1-A89413B242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6A1F7-40A8-456F-BBDD-D7BBD4A98E08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C15CB-BB14-4F28-A957-AABC5E2EE9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752475"/>
            <a:ext cx="2171700" cy="532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752475"/>
            <a:ext cx="6362700" cy="532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B2528-A4D7-4DE3-8B14-582CABEEA5DC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D7165-19A7-456A-972C-58A50CA517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588"/>
            <a:ext cx="8686800" cy="2893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653654"/>
            <a:ext cx="8686800" cy="542647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954D2-3509-4A87-A167-49F77C9CDE45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3B1B-D7D5-405D-BEA6-08B85D04EF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1"/>
          </p:nvPr>
        </p:nvSpPr>
        <p:spPr>
          <a:xfrm>
            <a:off x="167131" y="6615825"/>
            <a:ext cx="1004888" cy="1841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81B67-7F00-40F6-BC0F-EC5445B2821D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July 29,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26013"/>
            <a:ext cx="457200" cy="16377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7940-856A-42B4-8DC8-EF769F4AFF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4488" y="2670176"/>
            <a:ext cx="7772400" cy="390525"/>
          </a:xfrm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5035"/>
            <a:ext cx="8229600" cy="5850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32800" y="6705600"/>
            <a:ext cx="651933" cy="119063"/>
          </a:xfrm>
        </p:spPr>
        <p:txBody>
          <a:bodyPr/>
          <a:lstStyle>
            <a:lvl1pPr>
              <a:defRPr/>
            </a:lvl1pPr>
          </a:lstStyle>
          <a:p>
            <a:fld id="{0CBE8E9A-4DE8-4A12-BF38-6F2A7506A1CF}" type="slidenum">
              <a:rPr lang="en-AU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50800" y="6729412"/>
            <a:ext cx="1693333" cy="100013"/>
          </a:xfrm>
        </p:spPr>
        <p:txBody>
          <a:bodyPr/>
          <a:lstStyle>
            <a:lvl1pPr>
              <a:defRPr/>
            </a:lvl1pPr>
          </a:lstStyle>
          <a:p>
            <a:fld id="{932BE145-336D-44E3-A8BA-2656A65508BB}" type="datetime4">
              <a:rPr lang="en-US">
                <a:solidFill>
                  <a:srgbClr val="000000"/>
                </a:solidFill>
              </a:rPr>
              <a:pPr/>
              <a:t>July 29, 2016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59FD3-B932-EF44-8277-66E81E868F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5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1866900" cy="384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0" y="2286000"/>
            <a:ext cx="1866900" cy="384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2DCD4-3417-5047-B56F-F816A970B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6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04893-ECD2-8D44-8E4F-9E4ABA2C43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D5AFF-09CB-BD4B-8C11-9816DDAD78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431B0-E6B1-9646-A4FC-86F9FC371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14E1C-E379-1244-AB16-A8E0A17F6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56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1EB2-FE1D-2B49-846B-F55879742D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7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17" Type="http://schemas.openxmlformats.org/officeDocument/2006/relationships/tags" Target="../tags/tag1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22350"/>
            <a:ext cx="8229600" cy="427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0"/>
            <a:ext cx="3886200" cy="3840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5562600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004266"/>
                </a:solidFill>
              </a:defRPr>
            </a:lvl1pPr>
          </a:lstStyle>
          <a:p>
            <a:r>
              <a:rPr lang="en-US"/>
              <a:t>© 2014 International Business Machines Corporation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2133600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004266"/>
                </a:solidFill>
              </a:defRPr>
            </a:lvl1pPr>
          </a:lstStyle>
          <a:p>
            <a:fld id="{C2293757-3005-8548-9CBA-0494BF05CDD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54" name="Picture 7" descr="IBM_logo_blu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22275"/>
            <a:ext cx="4572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ヒラギノ角ゴ Pro W3" pitchFamily="12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4266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4266"/>
          </a:solidFill>
          <a:latin typeface="+mn-lt"/>
          <a:ea typeface="ＭＳ Ｐゴシック" charset="0"/>
          <a:cs typeface="+mn-cs"/>
        </a:defRPr>
      </a:lvl1pPr>
      <a:lvl2pPr marL="742950" indent="-3968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4266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129" y="37423"/>
            <a:ext cx="6301403" cy="31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532263"/>
            <a:ext cx="8686800" cy="596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194" y="6650266"/>
            <a:ext cx="1456367" cy="17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pPr eaLnBrk="1" hangingPunct="1">
              <a:defRPr/>
            </a:pPr>
            <a:fld id="{E3F00094-FA60-41FD-8181-E1AE5CF4D985}" type="datetime4">
              <a:rPr lang="en-US">
                <a:solidFill>
                  <a:srgbClr val="000000"/>
                </a:solidFill>
                <a:ea typeface="+mn-ea"/>
                <a:cs typeface="Arial" charset="0"/>
              </a:rPr>
              <a:pPr eaLnBrk="1" hangingPunct="1">
                <a:defRPr/>
              </a:pPr>
              <a:t>July 29, 2016</a:t>
            </a:fld>
            <a:endParaRPr lang="en-US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4329" y="6657061"/>
            <a:ext cx="457200" cy="16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 eaLnBrk="1" hangingPunct="1">
              <a:defRPr/>
            </a:pPr>
            <a:fld id="{2120E1B9-60BE-4E9A-9171-5653176B2565}" type="slidenum">
              <a:rPr lang="en-US">
                <a:solidFill>
                  <a:srgbClr val="000000"/>
                </a:solidFill>
                <a:ea typeface="+mn-ea"/>
                <a:cs typeface="Arial" charset="0"/>
              </a:rPr>
              <a:pPr eaLnBrk="1" hangingPunct="1"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black">
          <a:xfrm>
            <a:off x="3343702" y="6650941"/>
            <a:ext cx="2456597" cy="17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  <a:ea typeface="+mn-ea"/>
                <a:cs typeface="Arial" charset="0"/>
              </a:rPr>
              <a:t>IBM Confidential</a:t>
            </a:r>
            <a:endParaRPr lang="en-US" sz="9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9" name="Picture 8" descr="Leaders-for-Growth_stacked_color_Small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7076991" y="61686"/>
            <a:ext cx="1778000" cy="321469"/>
          </a:xfrm>
          <a:prstGeom prst="rect">
            <a:avLst/>
          </a:prstGeom>
        </p:spPr>
      </p:pic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914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ubtitle 6"/>
          <p:cNvSpPr>
            <a:spLocks noGrp="1"/>
          </p:cNvSpPr>
          <p:nvPr>
            <p:ph type="subTitle" idx="1"/>
          </p:nvPr>
        </p:nvSpPr>
        <p:spPr>
          <a:xfrm>
            <a:off x="156882" y="3733800"/>
            <a:ext cx="5943600" cy="1545068"/>
          </a:xfrm>
        </p:spPr>
        <p:txBody>
          <a:bodyPr/>
          <a:lstStyle/>
          <a:p>
            <a:r>
              <a:rPr lang="en-US" altLang="en-US" sz="3200" dirty="0" smtClean="0">
                <a:latin typeface="Arial" charset="0"/>
                <a:ea typeface="Arial" charset="0"/>
                <a:cs typeface="Arial" charset="0"/>
              </a:rPr>
              <a:t>Hackathon Submission</a:t>
            </a:r>
          </a:p>
          <a:p>
            <a:r>
              <a:rPr lang="en-US" altLang="en-US" sz="2400" b="0" dirty="0" smtClean="0">
                <a:latin typeface="Arial" charset="0"/>
                <a:ea typeface="Arial" charset="0"/>
                <a:cs typeface="Arial" charset="0"/>
              </a:rPr>
              <a:t>July 28-29, 2016</a:t>
            </a:r>
          </a:p>
          <a:p>
            <a:r>
              <a:rPr lang="en-US" altLang="en-US" sz="2400" b="0" dirty="0" err="1" smtClean="0">
                <a:latin typeface="Arial" charset="0"/>
                <a:ea typeface="Arial" charset="0"/>
                <a:cs typeface="Arial" charset="0"/>
              </a:rPr>
              <a:t>Kendric</a:t>
            </a:r>
            <a:r>
              <a:rPr lang="en-US" altLang="en-US" sz="2400" b="0" dirty="0" smtClean="0">
                <a:latin typeface="Arial" charset="0"/>
                <a:ea typeface="Arial" charset="0"/>
                <a:cs typeface="Arial" charset="0"/>
              </a:rPr>
              <a:t> Hood, Andrew Burr, Luke Lowery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130425"/>
            <a:ext cx="5029200" cy="14700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a typeface="ＭＳ Ｐゴシック" charset="0"/>
              </a:rPr>
              <a:t>DoctorRecap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67690"/>
            <a:ext cx="6477000" cy="526513"/>
          </a:xfrm>
        </p:spPr>
        <p:txBody>
          <a:bodyPr/>
          <a:lstStyle/>
          <a:p>
            <a:r>
              <a:rPr lang="en-US" dirty="0" smtClean="0"/>
              <a:t>Beyond the Patient - Utilizing the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9F04A3E-DD8D-4844-843A-6215D9979B2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1447800"/>
            <a:ext cx="8229599" cy="4572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Data model permits easy access for research and QA purposes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Statistical modeling of patient physician topics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Examples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How often does a doctor discuss a specific topic or disease with a patient?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Select </a:t>
            </a:r>
            <a:r>
              <a:rPr lang="en-US" dirty="0" err="1" smtClean="0"/>
              <a:t>subject_key</a:t>
            </a:r>
            <a:r>
              <a:rPr lang="en-US" dirty="0" smtClean="0"/>
              <a:t>, COUNT(</a:t>
            </a:r>
            <a:r>
              <a:rPr lang="en-US" dirty="0" err="1" smtClean="0"/>
              <a:t>subject_key</a:t>
            </a:r>
            <a:r>
              <a:rPr lang="en-US" dirty="0" smtClean="0"/>
              <a:t>)		</a:t>
            </a:r>
            <a:r>
              <a:rPr lang="en-US" dirty="0"/>
              <a:t> </a:t>
            </a:r>
            <a:r>
              <a:rPr lang="en-US" dirty="0" smtClean="0"/>
              <a:t>     from </a:t>
            </a:r>
            <a:r>
              <a:rPr lang="en-US" dirty="0" err="1" smtClean="0"/>
              <a:t>SUPERMART_XXX.v_physician_patient_transcript</a:t>
            </a:r>
            <a:r>
              <a:rPr lang="en-US" dirty="0" smtClean="0"/>
              <a:t>   where </a:t>
            </a:r>
            <a:r>
              <a:rPr lang="en-US" dirty="0" err="1" smtClean="0"/>
              <a:t>intraorg_patient_id</a:t>
            </a:r>
            <a:r>
              <a:rPr lang="en-US" dirty="0" smtClean="0"/>
              <a:t> = 249785;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67690"/>
            <a:ext cx="6477000" cy="526513"/>
          </a:xfrm>
        </p:spPr>
        <p:txBody>
          <a:bodyPr/>
          <a:lstStyle/>
          <a:p>
            <a:r>
              <a:rPr lang="en-US" dirty="0" smtClean="0"/>
              <a:t>Alchemy APIs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9F04A3E-DD8D-4844-843A-6215D9979B2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1447800"/>
            <a:ext cx="8229599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participants that are not using </a:t>
            </a:r>
            <a:r>
              <a:rPr lang="en-US" dirty="0" err="1" smtClean="0"/>
              <a:t>Bluemix</a:t>
            </a:r>
            <a:r>
              <a:rPr lang="en-US" dirty="0" smtClean="0"/>
              <a:t> with an IBM ID, follow these instructions for the Alchemy APIs</a:t>
            </a:r>
          </a:p>
          <a:p>
            <a:r>
              <a:rPr lang="en-US" dirty="0" smtClean="0"/>
              <a:t>How to use </a:t>
            </a:r>
            <a:r>
              <a:rPr lang="en-US" dirty="0"/>
              <a:t>the APIs…http://</a:t>
            </a:r>
            <a:r>
              <a:rPr lang="en-US" dirty="0" smtClean="0"/>
              <a:t>www.alchemyapi.com/api</a:t>
            </a:r>
          </a:p>
          <a:p>
            <a:r>
              <a:rPr lang="en-US" dirty="0" smtClean="0"/>
              <a:t>Apply this key:  </a:t>
            </a:r>
            <a:r>
              <a:rPr lang="en-US" dirty="0"/>
              <a:t>471ccf386c13f586b9872de945f4834b390a0807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185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276600"/>
            <a:ext cx="6477000" cy="526513"/>
          </a:xfrm>
        </p:spPr>
        <p:txBody>
          <a:bodyPr/>
          <a:lstStyle/>
          <a:p>
            <a:pPr algn="ctr"/>
            <a:r>
              <a:rPr lang="en-US" sz="3600" dirty="0" smtClean="0"/>
              <a:t>Questions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10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Tongue J. R., Epps H. R., </a:t>
            </a:r>
            <a:r>
              <a:rPr lang="en-US" dirty="0" err="1"/>
              <a:t>Forese</a:t>
            </a:r>
            <a:r>
              <a:rPr lang="en-US" dirty="0"/>
              <a:t> L. L. Communication skills for </a:t>
            </a:r>
            <a:r>
              <a:rPr lang="en-US" dirty="0" smtClean="0"/>
              <a:t>	patient-centered </a:t>
            </a:r>
            <a:r>
              <a:rPr lang="en-US" dirty="0"/>
              <a:t>care: research-based, easily learned techniques </a:t>
            </a:r>
            <a:r>
              <a:rPr lang="en-US" dirty="0" smtClean="0"/>
              <a:t>	for </a:t>
            </a:r>
            <a:r>
              <a:rPr lang="en-US" dirty="0"/>
              <a:t>medical interviews that benefit </a:t>
            </a:r>
            <a:r>
              <a:rPr lang="en-US" dirty="0" err="1"/>
              <a:t>orthopaedic</a:t>
            </a:r>
            <a:r>
              <a:rPr lang="en-US" dirty="0"/>
              <a:t> surgeons and </a:t>
            </a:r>
            <a:r>
              <a:rPr lang="en-US" dirty="0" smtClean="0"/>
              <a:t>	their </a:t>
            </a:r>
            <a:r>
              <a:rPr lang="en-US" dirty="0"/>
              <a:t>patients. J Bone Joint </a:t>
            </a:r>
            <a:r>
              <a:rPr lang="en-US" dirty="0" err="1"/>
              <a:t>Surg</a:t>
            </a:r>
            <a:r>
              <a:rPr lang="en-US" dirty="0"/>
              <a:t> Am. 2005;87:652–658.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KendricHood</a:t>
            </a:r>
            <a:r>
              <a:rPr lang="en-US" dirty="0"/>
              <a:t>/</a:t>
            </a:r>
            <a:r>
              <a:rPr lang="en-US" dirty="0" err="1"/>
              <a:t>DoctorRecap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81000"/>
            <a:ext cx="6477000" cy="526513"/>
          </a:xfrm>
        </p:spPr>
        <p:txBody>
          <a:bodyPr/>
          <a:lstStyle/>
          <a:p>
            <a:r>
              <a:rPr lang="en-US" sz="2000" dirty="0" smtClean="0"/>
              <a:t>Problem: Retaining Information from Physician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2069243"/>
            <a:ext cx="8224838" cy="3301213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75% of the orthopedic surgeons surveyed believed that they communicated satisfactorily with their patients, but only 21% of the patients reported satisfactory communication with their doctors</a:t>
            </a:r>
            <a:r>
              <a:rPr lang="en-US" dirty="0" smtClean="0"/>
              <a:t>.” – Dr. John Tongue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822" y="4038600"/>
            <a:ext cx="3869596" cy="21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4800"/>
            <a:ext cx="6477000" cy="526513"/>
          </a:xfrm>
        </p:spPr>
        <p:txBody>
          <a:bodyPr/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1828800"/>
            <a:ext cx="8224838" cy="3587419"/>
          </a:xfrm>
        </p:spPr>
        <p:txBody>
          <a:bodyPr/>
          <a:lstStyle/>
          <a:p>
            <a:r>
              <a:rPr lang="en-US" dirty="0"/>
              <a:t>Physician related </a:t>
            </a:r>
            <a:r>
              <a:rPr lang="en-US" dirty="0" smtClean="0"/>
              <a:t>factors</a:t>
            </a:r>
          </a:p>
          <a:p>
            <a:pPr lvl="1"/>
            <a:r>
              <a:rPr lang="en-US" sz="1800" dirty="0" smtClean="0"/>
              <a:t>Use of medical jargon</a:t>
            </a:r>
            <a:endParaRPr lang="en-US" sz="1800" dirty="0"/>
          </a:p>
          <a:p>
            <a:r>
              <a:rPr lang="en-US" dirty="0"/>
              <a:t>Mode of information (Verbal</a:t>
            </a:r>
            <a:r>
              <a:rPr lang="en-US" dirty="0" smtClean="0"/>
              <a:t>)</a:t>
            </a:r>
          </a:p>
          <a:p>
            <a:pPr lvl="1"/>
            <a:r>
              <a:rPr lang="en-US" sz="1800" dirty="0" smtClean="0"/>
              <a:t>Not easily retained</a:t>
            </a:r>
            <a:endParaRPr lang="en-US" sz="1800" dirty="0"/>
          </a:p>
          <a:p>
            <a:r>
              <a:rPr lang="en-US" dirty="0"/>
              <a:t>Patient related </a:t>
            </a:r>
            <a:r>
              <a:rPr lang="en-US" dirty="0" smtClean="0"/>
              <a:t>factors</a:t>
            </a:r>
          </a:p>
          <a:p>
            <a:pPr lvl="1"/>
            <a:r>
              <a:rPr lang="en-US" sz="1800" dirty="0" smtClean="0"/>
              <a:t>Low education levels</a:t>
            </a:r>
          </a:p>
          <a:p>
            <a:pPr lvl="1"/>
            <a:r>
              <a:rPr lang="en-US" sz="1800" dirty="0" smtClean="0"/>
              <a:t>Age/state of mind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15844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8420" y="2667000"/>
            <a:ext cx="165038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Front End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89211" y="2029002"/>
            <a:ext cx="484632" cy="670281"/>
          </a:xfrm>
          <a:prstGeom prst="down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371797"/>
            <a:ext cx="4343400" cy="141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4346957"/>
            <a:ext cx="17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Watson </a:t>
            </a:r>
            <a:r>
              <a:rPr lang="en-US" dirty="0" err="1"/>
              <a:t>Pipline</a:t>
            </a:r>
            <a:endParaRPr lang="en-US" dirty="0"/>
          </a:p>
          <a:p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89211" y="3738180"/>
            <a:ext cx="484632" cy="673608"/>
          </a:xfrm>
          <a:prstGeom prst="down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9211" y="4904295"/>
            <a:ext cx="1725261" cy="409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6102" y="4916828"/>
            <a:ext cx="17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To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800" y="4874913"/>
            <a:ext cx="1725261" cy="557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Concept Insight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414472" y="4859178"/>
            <a:ext cx="557328" cy="484632"/>
          </a:xfrm>
          <a:prstGeom prst="right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730" y="2033431"/>
            <a:ext cx="1478643" cy="13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60730" y="2175311"/>
            <a:ext cx="170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JSON output for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processing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3059189" y="3393389"/>
            <a:ext cx="484632" cy="978408"/>
          </a:xfrm>
          <a:prstGeom prst="up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0600" y="1013861"/>
            <a:ext cx="1828800" cy="109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PDF Summary of Meeting Report</a:t>
            </a:r>
            <a:endParaRPr lang="en-US" dirty="0"/>
          </a:p>
        </p:txBody>
      </p:sp>
      <p:cxnSp>
        <p:nvCxnSpPr>
          <p:cNvPr id="30" name="Elbow Connector 29"/>
          <p:cNvCxnSpPr>
            <a:endCxn id="25" idx="1"/>
          </p:cNvCxnSpPr>
          <p:nvPr/>
        </p:nvCxnSpPr>
        <p:spPr>
          <a:xfrm rot="5400000" flipH="1" flipV="1">
            <a:off x="4071506" y="1970190"/>
            <a:ext cx="1138515" cy="319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53051" y="3075731"/>
            <a:ext cx="1828800" cy="57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IBM </a:t>
            </a:r>
            <a:endParaRPr lang="en-US" dirty="0"/>
          </a:p>
        </p:txBody>
      </p:sp>
      <p:cxnSp>
        <p:nvCxnSpPr>
          <p:cNvPr id="34" name="Elbow Connector 33"/>
          <p:cNvCxnSpPr>
            <a:endCxn id="32" idx="1"/>
          </p:cNvCxnSpPr>
          <p:nvPr/>
        </p:nvCxnSpPr>
        <p:spPr>
          <a:xfrm>
            <a:off x="4139373" y="2667000"/>
            <a:ext cx="713678" cy="697398"/>
          </a:xfrm>
          <a:prstGeom prst="bentConnector3">
            <a:avLst>
              <a:gd name="adj1" fmla="val 46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79057" y="2527119"/>
            <a:ext cx="1219200" cy="56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Explorys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179057" y="3266687"/>
            <a:ext cx="1219200" cy="53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Phytel</a:t>
            </a:r>
            <a:endParaRPr lang="en-US"/>
          </a:p>
        </p:txBody>
      </p:sp>
      <p:cxnSp>
        <p:nvCxnSpPr>
          <p:cNvPr id="39" name="Elbow Connector 38"/>
          <p:cNvCxnSpPr>
            <a:stCxn id="32" idx="3"/>
            <a:endCxn id="36" idx="1"/>
          </p:cNvCxnSpPr>
          <p:nvPr/>
        </p:nvCxnSpPr>
        <p:spPr>
          <a:xfrm flipV="1">
            <a:off x="6681851" y="2811837"/>
            <a:ext cx="497206" cy="552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7" idx="1"/>
          </p:cNvCxnSpPr>
          <p:nvPr/>
        </p:nvCxnSpPr>
        <p:spPr>
          <a:xfrm>
            <a:off x="6540015" y="3377376"/>
            <a:ext cx="639042" cy="158872"/>
          </a:xfrm>
          <a:prstGeom prst="bentConnector3">
            <a:avLst>
              <a:gd name="adj1" fmla="val 62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179057" y="4007058"/>
            <a:ext cx="1219200" cy="56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</a:t>
            </a:r>
            <a:endParaRPr lang="en-US"/>
          </a:p>
        </p:txBody>
      </p:sp>
      <p:cxnSp>
        <p:nvCxnSpPr>
          <p:cNvPr id="53" name="Elbow Connector 52"/>
          <p:cNvCxnSpPr>
            <a:stCxn id="32" idx="3"/>
            <a:endCxn id="51" idx="1"/>
          </p:cNvCxnSpPr>
          <p:nvPr/>
        </p:nvCxnSpPr>
        <p:spPr>
          <a:xfrm>
            <a:off x="6681851" y="3364398"/>
            <a:ext cx="497206" cy="927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172850" y="1226390"/>
            <a:ext cx="1177601" cy="57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65" idx="1"/>
          </p:cNvCxnSpPr>
          <p:nvPr/>
        </p:nvCxnSpPr>
        <p:spPr>
          <a:xfrm>
            <a:off x="6629400" y="1512095"/>
            <a:ext cx="543450" cy="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172850" y="4777743"/>
            <a:ext cx="1752600" cy="127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Improved Training </a:t>
            </a:r>
            <a:r>
              <a:rPr lang="en-US" smtClean="0"/>
              <a:t>for Concept Insight</a:t>
            </a:r>
            <a:endParaRPr lang="en-US"/>
          </a:p>
        </p:txBody>
      </p:sp>
      <p:cxnSp>
        <p:nvCxnSpPr>
          <p:cNvPr id="73" name="Elbow Connector 72"/>
          <p:cNvCxnSpPr>
            <a:stCxn id="32" idx="3"/>
            <a:endCxn id="71" idx="1"/>
          </p:cNvCxnSpPr>
          <p:nvPr/>
        </p:nvCxnSpPr>
        <p:spPr>
          <a:xfrm>
            <a:off x="6681851" y="3364398"/>
            <a:ext cx="490999" cy="2053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8763000" cy="34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4940" y="1066800"/>
            <a:ext cx="8224838" cy="5257800"/>
          </a:xfrm>
        </p:spPr>
        <p:txBody>
          <a:bodyPr/>
          <a:lstStyle/>
          <a:p>
            <a:r>
              <a:rPr lang="en-US" dirty="0" smtClean="0"/>
              <a:t>XML -&gt; Relational and Patient Readable</a:t>
            </a:r>
          </a:p>
          <a:p>
            <a:pPr lvl="1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Well documented and utilized data storage based on nodes</a:t>
            </a:r>
          </a:p>
          <a:p>
            <a:pPr lvl="2"/>
            <a:r>
              <a:rPr lang="en-US" dirty="0" smtClean="0"/>
              <a:t>Node structure works well based on attributes of keywords identified by Watson</a:t>
            </a:r>
          </a:p>
          <a:p>
            <a:pPr lvl="1"/>
            <a:r>
              <a:rPr lang="en-US" dirty="0" smtClean="0"/>
              <a:t>Relational</a:t>
            </a:r>
          </a:p>
          <a:p>
            <a:pPr lvl="2"/>
            <a:r>
              <a:rPr lang="en-US" dirty="0" smtClean="0"/>
              <a:t>Most database based on relational Model</a:t>
            </a:r>
          </a:p>
          <a:p>
            <a:pPr lvl="2"/>
            <a:r>
              <a:rPr lang="en-US" dirty="0" err="1" smtClean="0"/>
              <a:t>Explorys</a:t>
            </a:r>
            <a:r>
              <a:rPr lang="en-US" dirty="0" smtClean="0"/>
              <a:t> </a:t>
            </a:r>
            <a:r>
              <a:rPr lang="en-US" dirty="0" err="1" smtClean="0"/>
              <a:t>Supermart</a:t>
            </a:r>
            <a:r>
              <a:rPr lang="en-US" dirty="0" smtClean="0"/>
              <a:t> could easily integrate this data into the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1" y="267690"/>
            <a:ext cx="6477000" cy="5265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4266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295400"/>
            <a:ext cx="7467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&lt;Patient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	&lt;/</a:t>
            </a:r>
            <a:r>
              <a:rPr lang="en-US" sz="2400" dirty="0" err="1"/>
              <a:t>intraorg_patient_id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	&lt;/</a:t>
            </a:r>
            <a:r>
              <a:rPr lang="en-US" sz="2400" dirty="0" err="1"/>
              <a:t>encounter_record_id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	&lt;/</a:t>
            </a:r>
            <a:r>
              <a:rPr lang="en-US" sz="2400" dirty="0" err="1"/>
              <a:t>encounter_join_id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	&lt;/</a:t>
            </a:r>
            <a:r>
              <a:rPr lang="en-US" sz="2400" dirty="0" err="1"/>
              <a:t>date_recorded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 err="1" smtClean="0"/>
              <a:t>encounter_free_text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 err="1" smtClean="0"/>
              <a:t>subject_key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&lt;/</a:t>
            </a:r>
            <a:r>
              <a:rPr lang="en-US" sz="2400" dirty="0" err="1" smtClean="0"/>
              <a:t>subject_type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&lt;/taxonomy&gt;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&lt;/</a:t>
            </a:r>
            <a:r>
              <a:rPr lang="en-US" sz="2400" dirty="0" err="1" smtClean="0"/>
              <a:t>concise_statement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&lt;/</a:t>
            </a:r>
            <a:r>
              <a:rPr lang="en-US" sz="2400" dirty="0" err="1" smtClean="0"/>
              <a:t>concise_statement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 err="1" smtClean="0"/>
              <a:t>subject_key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&lt;/Patient&gt;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1" y="267690"/>
            <a:ext cx="6477000" cy="526513"/>
          </a:xfrm>
        </p:spPr>
        <p:txBody>
          <a:bodyPr/>
          <a:lstStyle/>
          <a:p>
            <a:r>
              <a:rPr lang="en-US" dirty="0" smtClean="0"/>
              <a:t>XML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7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295400"/>
            <a:ext cx="8534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dirty="0" smtClean="0"/>
              <a:t>&lt;Patient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 smtClean="0"/>
              <a:t>	&lt;</a:t>
            </a:r>
            <a:r>
              <a:rPr lang="en-US" sz="1500" dirty="0" err="1" smtClean="0"/>
              <a:t>intraorg_patient_id</a:t>
            </a:r>
            <a:r>
              <a:rPr lang="en-US" sz="1500" dirty="0" smtClean="0"/>
              <a:t>&gt;</a:t>
            </a:r>
            <a:r>
              <a:rPr lang="en-US" sz="1500" b="1" dirty="0" smtClean="0"/>
              <a:t>249785</a:t>
            </a:r>
            <a:r>
              <a:rPr lang="en-US" sz="1500" dirty="0" smtClean="0"/>
              <a:t>&lt;/</a:t>
            </a:r>
            <a:r>
              <a:rPr lang="en-US" sz="1500" dirty="0" err="1" smtClean="0"/>
              <a:t>intraorg_patient_id</a:t>
            </a:r>
            <a:r>
              <a:rPr lang="en-US" sz="1500" dirty="0" smtClean="0"/>
              <a:t>&gt;</a:t>
            </a:r>
            <a:endParaRPr lang="en-US" sz="1500" dirty="0"/>
          </a:p>
          <a:p>
            <a:r>
              <a:rPr lang="en-US" sz="1500" dirty="0"/>
              <a:t>	</a:t>
            </a:r>
            <a:r>
              <a:rPr lang="en-US" sz="1500" dirty="0" smtClean="0"/>
              <a:t>&lt;</a:t>
            </a:r>
            <a:r>
              <a:rPr lang="en-US" sz="1500" dirty="0" err="1" smtClean="0"/>
              <a:t>encounter_record_id</a:t>
            </a:r>
            <a:r>
              <a:rPr lang="en-US" sz="1500" dirty="0" smtClean="0"/>
              <a:t>&gt;</a:t>
            </a:r>
            <a:r>
              <a:rPr lang="en-US" sz="1500" b="1" dirty="0" smtClean="0"/>
              <a:t>16508768</a:t>
            </a:r>
            <a:r>
              <a:rPr lang="en-US" sz="1500" dirty="0" smtClean="0"/>
              <a:t>&lt;</a:t>
            </a:r>
            <a:r>
              <a:rPr lang="en-US" sz="1500" b="1" dirty="0" smtClean="0"/>
              <a:t>/</a:t>
            </a:r>
            <a:r>
              <a:rPr lang="en-US" sz="1500" dirty="0" err="1"/>
              <a:t>encounter_record_id</a:t>
            </a:r>
            <a:r>
              <a:rPr lang="en-US" sz="1500" dirty="0"/>
              <a:t>&gt;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&lt;</a:t>
            </a:r>
            <a:r>
              <a:rPr lang="en-US" sz="1500" dirty="0" err="1" smtClean="0"/>
              <a:t>encounter_join_id</a:t>
            </a:r>
            <a:r>
              <a:rPr lang="en-US" sz="1500" dirty="0" smtClean="0"/>
              <a:t>&gt;</a:t>
            </a:r>
            <a:r>
              <a:rPr lang="en-US" sz="1500" b="1" dirty="0" smtClean="0"/>
              <a:t>1876786</a:t>
            </a:r>
            <a:r>
              <a:rPr lang="en-US" sz="1500" dirty="0" smtClean="0"/>
              <a:t>&lt;/</a:t>
            </a:r>
            <a:r>
              <a:rPr lang="en-US" sz="1500" dirty="0" err="1"/>
              <a:t>encounter_join_id</a:t>
            </a:r>
            <a:r>
              <a:rPr lang="en-US" sz="1500" dirty="0"/>
              <a:t>&gt;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&lt;</a:t>
            </a:r>
            <a:r>
              <a:rPr lang="en-US" sz="1500" dirty="0" err="1" smtClean="0"/>
              <a:t>date_recorded</a:t>
            </a:r>
            <a:r>
              <a:rPr lang="en-US" sz="1500" dirty="0" smtClean="0"/>
              <a:t>&gt;</a:t>
            </a:r>
            <a:r>
              <a:rPr lang="en-US" sz="1500" b="1" dirty="0" smtClean="0"/>
              <a:t>2014:07:29 14::26::07</a:t>
            </a:r>
            <a:r>
              <a:rPr lang="en-US" sz="1500" dirty="0" smtClean="0"/>
              <a:t>&lt;/</a:t>
            </a:r>
            <a:r>
              <a:rPr lang="en-US" sz="1500" dirty="0" err="1" smtClean="0"/>
              <a:t>date_recorded</a:t>
            </a:r>
            <a:r>
              <a:rPr lang="en-US" sz="1500" dirty="0" smtClean="0"/>
              <a:t>&gt;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&lt;</a:t>
            </a:r>
            <a:r>
              <a:rPr lang="en-US" sz="1500" dirty="0" err="1" smtClean="0"/>
              <a:t>encounter_free_text</a:t>
            </a:r>
            <a:r>
              <a:rPr lang="en-US" sz="1500" dirty="0" smtClean="0"/>
              <a:t>&gt;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Hey Tom, we really need to talk about your </a:t>
            </a:r>
            <a:r>
              <a:rPr lang="en-US" sz="1500" b="1" dirty="0" smtClean="0"/>
              <a:t>smoking</a:t>
            </a:r>
            <a:r>
              <a:rPr lang="en-US" sz="1500" dirty="0" smtClean="0"/>
              <a:t>. </a:t>
            </a:r>
            <a:r>
              <a:rPr lang="en-US" sz="1500" b="1" dirty="0" smtClean="0"/>
              <a:t>Smoking</a:t>
            </a:r>
            <a:r>
              <a:rPr lang="en-US" sz="1500" dirty="0" smtClean="0"/>
              <a:t> can increase 		your chance for </a:t>
            </a:r>
            <a:r>
              <a:rPr lang="en-US" sz="1500" b="1" dirty="0" smtClean="0"/>
              <a:t>heart disease</a:t>
            </a:r>
            <a:r>
              <a:rPr lang="en-US" sz="1500" dirty="0" smtClean="0"/>
              <a:t>. Quitting will greatly improve your health and 		lifespan. Would you be interested in trying the smoking patch </a:t>
            </a:r>
            <a:r>
              <a:rPr lang="en-US" sz="1500" b="1" dirty="0" err="1" smtClean="0"/>
              <a:t>NicoDerm</a:t>
            </a:r>
            <a:r>
              <a:rPr lang="en-US" sz="1500" dirty="0" smtClean="0"/>
              <a:t>?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&lt;</a:t>
            </a:r>
            <a:r>
              <a:rPr lang="en-US" sz="1500" dirty="0" err="1" smtClean="0"/>
              <a:t>subject_key</a:t>
            </a:r>
            <a:r>
              <a:rPr lang="en-US" sz="1500" dirty="0" smtClean="0"/>
              <a:t> = </a:t>
            </a:r>
            <a:r>
              <a:rPr lang="en-US" sz="1500" b="1" dirty="0" smtClean="0"/>
              <a:t>Smoking</a:t>
            </a:r>
            <a:r>
              <a:rPr lang="en-US" sz="1500" dirty="0" smtClean="0"/>
              <a:t>&gt;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&lt;</a:t>
            </a:r>
            <a:r>
              <a:rPr lang="en-US" sz="1500" dirty="0" err="1" smtClean="0"/>
              <a:t>subject_type</a:t>
            </a:r>
            <a:r>
              <a:rPr lang="en-US" sz="1500" dirty="0" smtClean="0"/>
              <a:t>&gt;</a:t>
            </a:r>
            <a:r>
              <a:rPr lang="en-US" sz="1500" b="1" dirty="0" smtClean="0"/>
              <a:t>habit</a:t>
            </a:r>
            <a:r>
              <a:rPr lang="en-US" sz="1500" dirty="0" smtClean="0"/>
              <a:t>&lt;</a:t>
            </a:r>
            <a:r>
              <a:rPr lang="en-US" sz="1500" dirty="0" err="1" smtClean="0"/>
              <a:t>subject_type</a:t>
            </a:r>
            <a:r>
              <a:rPr lang="en-US" sz="1500" dirty="0" smtClean="0"/>
              <a:t>&gt;</a:t>
            </a:r>
            <a:endParaRPr lang="en-US" sz="1500" b="1" dirty="0" smtClean="0"/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&lt;taxonomy&gt;</a:t>
            </a:r>
            <a:r>
              <a:rPr lang="en-US" sz="1500" b="1" dirty="0" smtClean="0"/>
              <a:t>/health and fitness/addiction/smoking addiction</a:t>
            </a:r>
            <a:r>
              <a:rPr lang="en-US" sz="1500" dirty="0" smtClean="0"/>
              <a:t>&lt;/taxonomy&gt;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&lt;</a:t>
            </a:r>
            <a:r>
              <a:rPr lang="en-US" sz="1500" dirty="0" err="1" smtClean="0"/>
              <a:t>concise_statement</a:t>
            </a:r>
            <a:r>
              <a:rPr lang="en-US" sz="1500" dirty="0" smtClean="0"/>
              <a:t>&gt;</a:t>
            </a:r>
            <a:r>
              <a:rPr lang="en-US" sz="1500" b="1" dirty="0" smtClean="0"/>
              <a:t>Smoking effects heart disease</a:t>
            </a:r>
            <a:r>
              <a:rPr lang="en-US" sz="1500" dirty="0" smtClean="0"/>
              <a:t>&lt;/</a:t>
            </a:r>
            <a:r>
              <a:rPr lang="en-US" sz="1500" dirty="0" err="1" smtClean="0"/>
              <a:t>concise_statement</a:t>
            </a:r>
            <a:r>
              <a:rPr lang="en-US" sz="1500" dirty="0" smtClean="0"/>
              <a:t>&gt;</a:t>
            </a:r>
          </a:p>
          <a:p>
            <a:r>
              <a:rPr lang="en-US" sz="1500" dirty="0" smtClean="0"/>
              <a:t>		</a:t>
            </a:r>
            <a:r>
              <a:rPr lang="en-US" sz="1500" dirty="0"/>
              <a:t> &lt;</a:t>
            </a:r>
            <a:r>
              <a:rPr lang="en-US" sz="1500" dirty="0" err="1" smtClean="0"/>
              <a:t>concise_statement</a:t>
            </a:r>
            <a:r>
              <a:rPr lang="en-US" sz="1500" dirty="0" smtClean="0"/>
              <a:t>&gt;</a:t>
            </a:r>
            <a:r>
              <a:rPr lang="en-US" sz="1500" b="1" dirty="0" smtClean="0"/>
              <a:t>Quitting improves health</a:t>
            </a:r>
            <a:r>
              <a:rPr lang="en-US" sz="1500" dirty="0" smtClean="0"/>
              <a:t>&lt;/</a:t>
            </a:r>
            <a:r>
              <a:rPr lang="en-US" sz="1500" dirty="0" err="1"/>
              <a:t>concise_statement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&lt;/</a:t>
            </a:r>
            <a:r>
              <a:rPr lang="en-US" sz="1500" dirty="0" err="1" smtClean="0"/>
              <a:t>subject_key</a:t>
            </a:r>
            <a:r>
              <a:rPr lang="en-US" sz="1500" dirty="0" smtClean="0"/>
              <a:t>&gt;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&lt;</a:t>
            </a:r>
            <a:r>
              <a:rPr lang="en-US" sz="1500" dirty="0" err="1" smtClean="0"/>
              <a:t>subject_key</a:t>
            </a:r>
            <a:r>
              <a:rPr lang="en-US" sz="1500" dirty="0" smtClean="0"/>
              <a:t> = </a:t>
            </a:r>
            <a:r>
              <a:rPr lang="en-US" sz="1500" b="1" dirty="0" smtClean="0"/>
              <a:t>heart disease</a:t>
            </a:r>
            <a:r>
              <a:rPr lang="en-US" sz="1500" dirty="0" smtClean="0"/>
              <a:t>&gt;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&lt;</a:t>
            </a:r>
            <a:r>
              <a:rPr lang="en-US" sz="1500" dirty="0" err="1" smtClean="0"/>
              <a:t>subject_type</a:t>
            </a:r>
            <a:r>
              <a:rPr lang="en-US" sz="1500" dirty="0" smtClean="0"/>
              <a:t>&gt;</a:t>
            </a:r>
            <a:r>
              <a:rPr lang="en-US" sz="1500" b="1" dirty="0" smtClean="0"/>
              <a:t>disease</a:t>
            </a:r>
            <a:r>
              <a:rPr lang="en-US" sz="1500" dirty="0" smtClean="0"/>
              <a:t>&lt;/</a:t>
            </a:r>
            <a:r>
              <a:rPr lang="en-US" sz="1500" dirty="0" err="1" smtClean="0"/>
              <a:t>subject_type</a:t>
            </a:r>
            <a:r>
              <a:rPr lang="en-US" sz="1500" dirty="0"/>
              <a:t>&gt;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		&lt;taxonomy&gt;</a:t>
            </a:r>
            <a:r>
              <a:rPr lang="en-US" sz="1500" b="1" dirty="0" smtClean="0"/>
              <a:t>/health </a:t>
            </a:r>
            <a:r>
              <a:rPr lang="en-US" sz="1500" b="1" dirty="0"/>
              <a:t>and </a:t>
            </a:r>
            <a:r>
              <a:rPr lang="en-US" sz="1500" b="1" dirty="0" smtClean="0"/>
              <a:t>fitness/disease/heart disease</a:t>
            </a:r>
            <a:r>
              <a:rPr lang="en-US" sz="1500" dirty="0" smtClean="0"/>
              <a:t>&lt;/taxonomy&gt;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&lt;/</a:t>
            </a:r>
            <a:r>
              <a:rPr lang="en-US" sz="1500" dirty="0" err="1" smtClean="0"/>
              <a:t>subject_key</a:t>
            </a:r>
            <a:r>
              <a:rPr lang="en-US" sz="1500" dirty="0" smtClean="0"/>
              <a:t>&gt;</a:t>
            </a:r>
          </a:p>
          <a:p>
            <a:pPr marL="0" indent="0">
              <a:buNone/>
            </a:pPr>
            <a:r>
              <a:rPr lang="en-US" sz="1500" dirty="0" smtClean="0"/>
              <a:t>&lt;/Patient&gt;</a:t>
            </a:r>
            <a:endParaRPr lang="en-US" sz="15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1" y="267690"/>
            <a:ext cx="6477000" cy="526513"/>
          </a:xfrm>
        </p:spPr>
        <p:txBody>
          <a:bodyPr/>
          <a:lstStyle/>
          <a:p>
            <a:r>
              <a:rPr lang="en-US" dirty="0" smtClean="0"/>
              <a:t>Example XML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9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68123"/>
              </p:ext>
            </p:extLst>
          </p:nvPr>
        </p:nvGraphicFramePr>
        <p:xfrm>
          <a:off x="123289" y="1752600"/>
          <a:ext cx="8991601" cy="290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6"/>
                <a:gridCol w="768513"/>
                <a:gridCol w="922215"/>
                <a:gridCol w="1844431"/>
                <a:gridCol w="845364"/>
                <a:gridCol w="922211"/>
                <a:gridCol w="999067"/>
                <a:gridCol w="999067"/>
                <a:gridCol w="999067"/>
              </a:tblGrid>
              <a:tr h="60119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Intraorg_patient_id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Encounter_record_id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Encounter_join_id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Date_recorded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Encounterfree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text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Subject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Subject 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taxonomy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Concise</a:t>
                      </a:r>
                    </a:p>
                    <a:p>
                      <a:r>
                        <a:rPr lang="en-US" sz="1000" dirty="0" smtClean="0"/>
                        <a:t>statement</a:t>
                      </a:r>
                      <a:endParaRPr lang="en-US" sz="1000" dirty="0"/>
                    </a:p>
                  </a:txBody>
                  <a:tcPr/>
                </a:tc>
              </a:tr>
              <a:tr h="76818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249785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16508768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1876786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2014:07:29 14::26::07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000" b="1" dirty="0" smtClean="0"/>
                        <a:t>…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Smoking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habit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/health and fitness/addiction/smoking addiction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Smoking effects heart disease</a:t>
                      </a:r>
                      <a:endParaRPr lang="en-US" sz="1000" dirty="0"/>
                    </a:p>
                  </a:txBody>
                  <a:tcPr/>
                </a:tc>
              </a:tr>
              <a:tr h="76818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249785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16508768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1876786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2014:07:29 14::26::07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000" b="1" dirty="0" smtClean="0"/>
                        <a:t>…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Smoking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habit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/health and fitness/addiction/smoking addiction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Quitting improves health</a:t>
                      </a:r>
                      <a:endParaRPr lang="en-US" sz="1000" dirty="0"/>
                    </a:p>
                  </a:txBody>
                  <a:tcPr/>
                </a:tc>
              </a:tr>
              <a:tr h="76818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249785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16508768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1876786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2014:07:29 14::26::07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000" b="1" dirty="0" smtClean="0"/>
                        <a:t>…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Hear</a:t>
                      </a:r>
                      <a:r>
                        <a:rPr lang="en-US" sz="1000" b="1" baseline="0" dirty="0" smtClean="0"/>
                        <a:t>t Disease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disease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/health and fitness/disease/heart disease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Smoking effects heart disease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1" y="267690"/>
            <a:ext cx="6477000" cy="526513"/>
          </a:xfrm>
        </p:spPr>
        <p:txBody>
          <a:bodyPr/>
          <a:lstStyle/>
          <a:p>
            <a:r>
              <a:rPr lang="en-US" dirty="0" smtClean="0"/>
              <a:t>Example Relational Data Storage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1044801"/>
            <a:ext cx="563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SUPERMART_XXX.v_physician_patient_transcript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4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46109</TotalTime>
  <Words>360</Words>
  <Application>Microsoft Macintosh PowerPoint</Application>
  <PresentationFormat>On-screen Show (4:3)</PresentationFormat>
  <Paragraphs>129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Gill Sans</vt:lpstr>
      <vt:lpstr>HelvNeue for IBM</vt:lpstr>
      <vt:lpstr>HelvNeue for IBM Medium</vt:lpstr>
      <vt:lpstr>MS PGothic</vt:lpstr>
      <vt:lpstr>ＭＳ Ｐゴシック</vt:lpstr>
      <vt:lpstr>Wingdings</vt:lpstr>
      <vt:lpstr>ヒラギノ角ゴ Pro W3</vt:lpstr>
      <vt:lpstr>ヒラギノ角ゴ ProN W3</vt:lpstr>
      <vt:lpstr>Custom Design</vt:lpstr>
      <vt:lpstr>IBM2009</vt:lpstr>
      <vt:lpstr>DoctorRecap</vt:lpstr>
      <vt:lpstr>Problem: Retaining Information from Physician</vt:lpstr>
      <vt:lpstr>Causes</vt:lpstr>
      <vt:lpstr>PowerPoint Presentation</vt:lpstr>
      <vt:lpstr>PowerPoint Presentation</vt:lpstr>
      <vt:lpstr>PowerPoint Presentation</vt:lpstr>
      <vt:lpstr>XML Data Model</vt:lpstr>
      <vt:lpstr>Example XML Data Storage</vt:lpstr>
      <vt:lpstr>Example Relational Data Storage</vt:lpstr>
      <vt:lpstr>Beyond the Patient - Utilizing the Data</vt:lpstr>
      <vt:lpstr>Alchemy APIs</vt:lpstr>
      <vt:lpstr>Questions</vt:lpstr>
      <vt:lpstr>PowerPoint Presentation</vt:lpstr>
      <vt:lpstr>GitHub Link</vt:lpstr>
    </vt:vector>
  </TitlesOfParts>
  <Company>VSA Partners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lsadler</dc:creator>
  <cp:lastModifiedBy>Kendric Hood</cp:lastModifiedBy>
  <cp:revision>415</cp:revision>
  <cp:lastPrinted>2015-10-16T16:50:20Z</cp:lastPrinted>
  <dcterms:created xsi:type="dcterms:W3CDTF">2014-02-19T16:27:13Z</dcterms:created>
  <dcterms:modified xsi:type="dcterms:W3CDTF">2016-07-29T20:47:08Z</dcterms:modified>
</cp:coreProperties>
</file>