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
      <p:font typeface="Nunito"/>
      <p:regular r:id="rId31"/>
      <p:bold r:id="rId32"/>
      <p:italic r:id="rId33"/>
      <p:boldItalic r:id="rId34"/>
    </p:embeddedFont>
    <p:embeddedFont>
      <p:font typeface="Maven Pro"/>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9F333B-C005-4DDC-B06D-B43D01260301}">
  <a:tblStyle styleId="{DA9F333B-C005-4DDC-B06D-B43D0126030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Nunito-italic.fntdata"/><Relationship Id="rId10" Type="http://schemas.openxmlformats.org/officeDocument/2006/relationships/slide" Target="slides/slide4.xml"/><Relationship Id="rId32" Type="http://schemas.openxmlformats.org/officeDocument/2006/relationships/font" Target="fonts/Nunito-bold.fntdata"/><Relationship Id="rId13" Type="http://schemas.openxmlformats.org/officeDocument/2006/relationships/slide" Target="slides/slide7.xml"/><Relationship Id="rId35" Type="http://schemas.openxmlformats.org/officeDocument/2006/relationships/font" Target="fonts/MavenPro-regular.fntdata"/><Relationship Id="rId12" Type="http://schemas.openxmlformats.org/officeDocument/2006/relationships/slide" Target="slides/slide6.xml"/><Relationship Id="rId34" Type="http://schemas.openxmlformats.org/officeDocument/2006/relationships/font" Target="fonts/Nunito-boldItalic.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MavenPr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71145499a4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71145499a4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71145499a4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71145499a4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71145499a4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71145499a4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723d89941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723d89941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71145499a4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71145499a4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723d89941b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723d89941b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723d89941b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723d89941b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71145499a4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71145499a4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0db1f464c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0db1f464c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71145499a4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71145499a4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71145499a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71145499a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71145499a4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71145499a4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71145499a4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71145499a4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71145499a4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71145499a4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71145499a4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71145499a4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71145499a4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71145499a4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71145499a4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71145499a4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71145499a4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71145499a4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71145499a4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71145499a4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www.kaggle.com/ajaypalsinghlo" TargetMode="External"/><Relationship Id="rId4" Type="http://schemas.openxmlformats.org/officeDocument/2006/relationships/hyperlink" Target="https://www.kaggle.com/datasets/ajaypalsinghlo/world-happiness-report-2021" TargetMode="External"/><Relationship Id="rId9" Type="http://schemas.openxmlformats.org/officeDocument/2006/relationships/hyperlink" Target="https://api.census.gov/data/timeseries/idb/5year/variables.html" TargetMode="External"/><Relationship Id="rId5" Type="http://schemas.openxmlformats.org/officeDocument/2006/relationships/hyperlink" Target="https://www.kaggle.com/datasets/ajaypalsinghlo/world-happiness-report-2022" TargetMode="External"/><Relationship Id="rId6" Type="http://schemas.openxmlformats.org/officeDocument/2006/relationships/hyperlink" Target="https://www.kaggle.com/datasets/ajaypalsinghlo/world-happiness-report-2023" TargetMode="External"/><Relationship Id="rId7" Type="http://schemas.openxmlformats.org/officeDocument/2006/relationships/hyperlink" Target="https://www.census.gov/data/developers/data-sets/international-database.html" TargetMode="External"/><Relationship Id="rId8" Type="http://schemas.openxmlformats.org/officeDocument/2006/relationships/hyperlink" Target="https://datahub.io/core/country-lis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Diving Into The Happiness of Each Country</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Presentation By: Mustapha Terkmane, Zakarya Louahchi, Kendrick Choong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2"/>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Descriptive Statistics</a:t>
            </a:r>
            <a:endParaRPr/>
          </a:p>
        </p:txBody>
      </p:sp>
      <p:sp>
        <p:nvSpPr>
          <p:cNvPr id="363" name="Google Shape;363;p23"/>
          <p:cNvSpPr txBox="1"/>
          <p:nvPr>
            <p:ph idx="1" type="body"/>
          </p:nvPr>
        </p:nvSpPr>
        <p:spPr>
          <a:xfrm>
            <a:off x="351500" y="1551000"/>
            <a:ext cx="2542200" cy="32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Number of Variables:</a:t>
            </a:r>
            <a:r>
              <a:rPr lang="en" sz="1800"/>
              <a:t> </a:t>
            </a:r>
            <a:r>
              <a:rPr lang="en" sz="1800"/>
              <a:t>122</a:t>
            </a:r>
            <a:endParaRPr sz="1800"/>
          </a:p>
          <a:p>
            <a:pPr indent="0" lvl="0" marL="0" rtl="0" algn="l">
              <a:spcBef>
                <a:spcPts val="1200"/>
              </a:spcBef>
              <a:spcAft>
                <a:spcPts val="0"/>
              </a:spcAft>
              <a:buNone/>
            </a:pPr>
            <a:r>
              <a:rPr b="1" lang="en" sz="1800"/>
              <a:t>Number of Records: </a:t>
            </a:r>
            <a:r>
              <a:rPr lang="en" sz="1800"/>
              <a:t>1837</a:t>
            </a:r>
            <a:endParaRPr sz="1800"/>
          </a:p>
          <a:p>
            <a:pPr indent="0" lvl="0" marL="0" rtl="0" algn="l">
              <a:spcBef>
                <a:spcPts val="1200"/>
              </a:spcBef>
              <a:spcAft>
                <a:spcPts val="0"/>
              </a:spcAft>
              <a:buNone/>
            </a:pPr>
            <a:r>
              <a:rPr b="1" lang="en" sz="1800"/>
              <a:t>Countries:</a:t>
            </a:r>
            <a:br>
              <a:rPr lang="en" sz="1800"/>
            </a:br>
            <a:r>
              <a:rPr lang="en" sz="1800"/>
              <a:t>145</a:t>
            </a:r>
            <a:endParaRPr sz="1800"/>
          </a:p>
          <a:p>
            <a:pPr indent="0" lvl="0" marL="0" rtl="0" algn="l">
              <a:spcBef>
                <a:spcPts val="1200"/>
              </a:spcBef>
              <a:spcAft>
                <a:spcPts val="0"/>
              </a:spcAft>
              <a:buNone/>
            </a:pPr>
            <a:r>
              <a:rPr b="1" lang="en" sz="1800"/>
              <a:t>Date Range: </a:t>
            </a:r>
            <a:br>
              <a:rPr lang="en" sz="1800"/>
            </a:br>
            <a:r>
              <a:rPr lang="en" sz="1800"/>
              <a:t>2005 - 2021</a:t>
            </a:r>
            <a:endParaRPr sz="1800"/>
          </a:p>
          <a:p>
            <a:pPr indent="0" lvl="0" marL="0" rtl="0" algn="l">
              <a:spcBef>
                <a:spcPts val="1200"/>
              </a:spcBef>
              <a:spcAft>
                <a:spcPts val="1200"/>
              </a:spcAft>
              <a:buNone/>
            </a:pPr>
            <a:r>
              <a:t/>
            </a:r>
            <a:endParaRPr sz="1800"/>
          </a:p>
        </p:txBody>
      </p:sp>
      <p:graphicFrame>
        <p:nvGraphicFramePr>
          <p:cNvPr id="364" name="Google Shape;364;p23"/>
          <p:cNvGraphicFramePr/>
          <p:nvPr/>
        </p:nvGraphicFramePr>
        <p:xfrm>
          <a:off x="2967725" y="1410950"/>
          <a:ext cx="3000000" cy="3000000"/>
        </p:xfrm>
        <a:graphic>
          <a:graphicData uri="http://schemas.openxmlformats.org/drawingml/2006/table">
            <a:tbl>
              <a:tblPr>
                <a:noFill/>
                <a:tableStyleId>{DA9F333B-C005-4DDC-B06D-B43D01260301}</a:tableStyleId>
              </a:tblPr>
              <a:tblGrid>
                <a:gridCol w="1172475"/>
                <a:gridCol w="1172475"/>
                <a:gridCol w="1172475"/>
                <a:gridCol w="1172475"/>
                <a:gridCol w="117247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Ladder Score</a:t>
                      </a:r>
                      <a:endParaRPr/>
                    </a:p>
                  </a:txBody>
                  <a:tcPr marT="91425" marB="91425" marR="91425" marL="91425"/>
                </a:tc>
                <a:tc>
                  <a:txBody>
                    <a:bodyPr/>
                    <a:lstStyle/>
                    <a:p>
                      <a:pPr indent="0" lvl="0" marL="0" rtl="0" algn="l">
                        <a:spcBef>
                          <a:spcPts val="0"/>
                        </a:spcBef>
                        <a:spcAft>
                          <a:spcPts val="0"/>
                        </a:spcAft>
                        <a:buNone/>
                      </a:pPr>
                      <a:r>
                        <a:rPr lang="en"/>
                        <a:t>Logged GDP per Capita</a:t>
                      </a:r>
                      <a:endParaRPr/>
                    </a:p>
                  </a:txBody>
                  <a:tcPr marT="91425" marB="91425" marR="91425" marL="91425"/>
                </a:tc>
                <a:tc>
                  <a:txBody>
                    <a:bodyPr/>
                    <a:lstStyle/>
                    <a:p>
                      <a:pPr indent="0" lvl="0" marL="0" rtl="0" algn="l">
                        <a:spcBef>
                          <a:spcPts val="0"/>
                        </a:spcBef>
                        <a:spcAft>
                          <a:spcPts val="0"/>
                        </a:spcAft>
                        <a:buNone/>
                      </a:pPr>
                      <a:r>
                        <a:rPr lang="en"/>
                        <a:t>Social Support</a:t>
                      </a:r>
                      <a:endParaRPr/>
                    </a:p>
                  </a:txBody>
                  <a:tcPr marT="91425" marB="91425" marR="91425" marL="91425"/>
                </a:tc>
                <a:tc>
                  <a:txBody>
                    <a:bodyPr/>
                    <a:lstStyle/>
                    <a:p>
                      <a:pPr indent="0" lvl="0" marL="0" rtl="0" algn="l">
                        <a:spcBef>
                          <a:spcPts val="0"/>
                        </a:spcBef>
                        <a:spcAft>
                          <a:spcPts val="0"/>
                        </a:spcAft>
                        <a:buNone/>
                      </a:pPr>
                      <a:r>
                        <a:rPr lang="en"/>
                        <a:t>Healthy Life Expectancy</a:t>
                      </a:r>
                      <a:endParaRPr/>
                    </a:p>
                  </a:txBody>
                  <a:tcPr marT="91425" marB="91425" marR="91425" marL="91425"/>
                </a:tc>
              </a:tr>
              <a:tr h="381000">
                <a:tc>
                  <a:txBody>
                    <a:bodyPr/>
                    <a:lstStyle/>
                    <a:p>
                      <a:pPr indent="0" lvl="0" marL="0" rtl="0" algn="l">
                        <a:spcBef>
                          <a:spcPts val="0"/>
                        </a:spcBef>
                        <a:spcAft>
                          <a:spcPts val="0"/>
                        </a:spcAft>
                        <a:buNone/>
                      </a:pPr>
                      <a:r>
                        <a:rPr lang="en"/>
                        <a:t>Mean</a:t>
                      </a:r>
                      <a:endParaRPr/>
                    </a:p>
                  </a:txBody>
                  <a:tcPr marT="91425" marB="91425" marR="91425" marL="91425"/>
                </a:tc>
                <a:tc>
                  <a:txBody>
                    <a:bodyPr/>
                    <a:lstStyle/>
                    <a:p>
                      <a:pPr indent="0" lvl="0" marL="0" rtl="0" algn="l">
                        <a:spcBef>
                          <a:spcPts val="0"/>
                        </a:spcBef>
                        <a:spcAft>
                          <a:spcPts val="0"/>
                        </a:spcAft>
                        <a:buNone/>
                      </a:pPr>
                      <a:r>
                        <a:rPr lang="en"/>
                        <a:t>5.51</a:t>
                      </a:r>
                      <a:endParaRPr/>
                    </a:p>
                  </a:txBody>
                  <a:tcPr marT="91425" marB="91425" marR="91425" marL="91425"/>
                </a:tc>
                <a:tc>
                  <a:txBody>
                    <a:bodyPr/>
                    <a:lstStyle/>
                    <a:p>
                      <a:pPr indent="0" lvl="0" marL="0" rtl="0" algn="l">
                        <a:spcBef>
                          <a:spcPts val="0"/>
                        </a:spcBef>
                        <a:spcAft>
                          <a:spcPts val="0"/>
                        </a:spcAft>
                        <a:buNone/>
                      </a:pPr>
                      <a:r>
                        <a:rPr lang="en"/>
                        <a:t>9.40</a:t>
                      </a:r>
                      <a:endParaRPr/>
                    </a:p>
                  </a:txBody>
                  <a:tcPr marT="91425" marB="91425" marR="91425" marL="91425"/>
                </a:tc>
                <a:tc>
                  <a:txBody>
                    <a:bodyPr/>
                    <a:lstStyle/>
                    <a:p>
                      <a:pPr indent="0" lvl="0" marL="0" rtl="0" algn="l">
                        <a:spcBef>
                          <a:spcPts val="0"/>
                        </a:spcBef>
                        <a:spcAft>
                          <a:spcPts val="0"/>
                        </a:spcAft>
                        <a:buNone/>
                      </a:pPr>
                      <a:r>
                        <a:rPr lang="en"/>
                        <a:t>0.82</a:t>
                      </a:r>
                      <a:endParaRPr/>
                    </a:p>
                  </a:txBody>
                  <a:tcPr marT="91425" marB="91425" marR="91425" marL="91425"/>
                </a:tc>
                <a:tc>
                  <a:txBody>
                    <a:bodyPr/>
                    <a:lstStyle/>
                    <a:p>
                      <a:pPr indent="0" lvl="0" marL="0" rtl="0" algn="l">
                        <a:spcBef>
                          <a:spcPts val="0"/>
                        </a:spcBef>
                        <a:spcAft>
                          <a:spcPts val="0"/>
                        </a:spcAft>
                        <a:buNone/>
                      </a:pPr>
                      <a:r>
                        <a:rPr lang="en"/>
                        <a:t>63.67</a:t>
                      </a:r>
                      <a:endParaRPr/>
                    </a:p>
                  </a:txBody>
                  <a:tcPr marT="91425" marB="91425" marR="91425" marL="91425"/>
                </a:tc>
              </a:tr>
              <a:tr h="381000">
                <a:tc>
                  <a:txBody>
                    <a:bodyPr/>
                    <a:lstStyle/>
                    <a:p>
                      <a:pPr indent="0" lvl="0" marL="0" rtl="0" algn="l">
                        <a:spcBef>
                          <a:spcPts val="0"/>
                        </a:spcBef>
                        <a:spcAft>
                          <a:spcPts val="0"/>
                        </a:spcAft>
                        <a:buNone/>
                      </a:pPr>
                      <a:r>
                        <a:rPr lang="en"/>
                        <a:t>Std</a:t>
                      </a:r>
                      <a:endParaRPr/>
                    </a:p>
                  </a:txBody>
                  <a:tcPr marT="91425" marB="91425" marR="91425" marL="91425"/>
                </a:tc>
                <a:tc>
                  <a:txBody>
                    <a:bodyPr/>
                    <a:lstStyle/>
                    <a:p>
                      <a:pPr indent="0" lvl="0" marL="0" rtl="0" algn="l">
                        <a:spcBef>
                          <a:spcPts val="0"/>
                        </a:spcBef>
                        <a:spcAft>
                          <a:spcPts val="0"/>
                        </a:spcAft>
                        <a:buNone/>
                      </a:pPr>
                      <a:r>
                        <a:rPr lang="en"/>
                        <a:t>1.14</a:t>
                      </a:r>
                      <a:endParaRPr/>
                    </a:p>
                  </a:txBody>
                  <a:tcPr marT="91425" marB="91425" marR="91425" marL="91425"/>
                </a:tc>
                <a:tc>
                  <a:txBody>
                    <a:bodyPr/>
                    <a:lstStyle/>
                    <a:p>
                      <a:pPr indent="0" lvl="0" marL="0" rtl="0" algn="l">
                        <a:spcBef>
                          <a:spcPts val="0"/>
                        </a:spcBef>
                        <a:spcAft>
                          <a:spcPts val="0"/>
                        </a:spcAft>
                        <a:buNone/>
                      </a:pPr>
                      <a:r>
                        <a:rPr lang="en"/>
                        <a:t>1.12</a:t>
                      </a:r>
                      <a:endParaRPr/>
                    </a:p>
                  </a:txBody>
                  <a:tcPr marT="91425" marB="91425" marR="91425" marL="91425"/>
                </a:tc>
                <a:tc>
                  <a:txBody>
                    <a:bodyPr/>
                    <a:lstStyle/>
                    <a:p>
                      <a:pPr indent="0" lvl="0" marL="0" rtl="0" algn="l">
                        <a:spcBef>
                          <a:spcPts val="0"/>
                        </a:spcBef>
                        <a:spcAft>
                          <a:spcPts val="0"/>
                        </a:spcAft>
                        <a:buNone/>
                      </a:pPr>
                      <a:r>
                        <a:rPr lang="en"/>
                        <a:t>0.12</a:t>
                      </a:r>
                      <a:endParaRPr/>
                    </a:p>
                  </a:txBody>
                  <a:tcPr marT="91425" marB="91425" marR="91425" marL="91425"/>
                </a:tc>
                <a:tc>
                  <a:txBody>
                    <a:bodyPr/>
                    <a:lstStyle/>
                    <a:p>
                      <a:pPr indent="0" lvl="0" marL="0" rtl="0" algn="l">
                        <a:spcBef>
                          <a:spcPts val="0"/>
                        </a:spcBef>
                        <a:spcAft>
                          <a:spcPts val="0"/>
                        </a:spcAft>
                        <a:buNone/>
                      </a:pPr>
                      <a:r>
                        <a:rPr lang="en"/>
                        <a:t>7.56</a:t>
                      </a:r>
                      <a:endParaRPr/>
                    </a:p>
                  </a:txBody>
                  <a:tcPr marT="91425" marB="91425" marR="91425" marL="91425"/>
                </a:tc>
              </a:tr>
              <a:tr h="381000">
                <a:tc>
                  <a:txBody>
                    <a:bodyPr/>
                    <a:lstStyle/>
                    <a:p>
                      <a:pPr indent="0" lvl="0" marL="0" rtl="0" algn="l">
                        <a:spcBef>
                          <a:spcPts val="0"/>
                        </a:spcBef>
                        <a:spcAft>
                          <a:spcPts val="0"/>
                        </a:spcAft>
                        <a:buNone/>
                      </a:pPr>
                      <a:r>
                        <a:rPr lang="en"/>
                        <a:t>Min</a:t>
                      </a:r>
                      <a:endParaRPr/>
                    </a:p>
                  </a:txBody>
                  <a:tcPr marT="91425" marB="91425" marR="91425" marL="91425"/>
                </a:tc>
                <a:tc>
                  <a:txBody>
                    <a:bodyPr/>
                    <a:lstStyle/>
                    <a:p>
                      <a:pPr indent="0" lvl="0" marL="0" rtl="0" algn="l">
                        <a:spcBef>
                          <a:spcPts val="0"/>
                        </a:spcBef>
                        <a:spcAft>
                          <a:spcPts val="0"/>
                        </a:spcAft>
                        <a:buNone/>
                      </a:pPr>
                      <a:r>
                        <a:rPr lang="en"/>
                        <a:t>2.38</a:t>
                      </a:r>
                      <a:endParaRPr/>
                    </a:p>
                  </a:txBody>
                  <a:tcPr marT="91425" marB="91425" marR="91425" marL="91425"/>
                </a:tc>
                <a:tc>
                  <a:txBody>
                    <a:bodyPr/>
                    <a:lstStyle/>
                    <a:p>
                      <a:pPr indent="0" lvl="0" marL="0" rtl="0" algn="l">
                        <a:spcBef>
                          <a:spcPts val="0"/>
                        </a:spcBef>
                        <a:spcAft>
                          <a:spcPts val="0"/>
                        </a:spcAft>
                        <a:buNone/>
                      </a:pPr>
                      <a:r>
                        <a:rPr lang="en"/>
                        <a:t>6.64</a:t>
                      </a:r>
                      <a:endParaRPr/>
                    </a:p>
                  </a:txBody>
                  <a:tcPr marT="91425" marB="91425" marR="91425" marL="91425"/>
                </a:tc>
                <a:tc>
                  <a:txBody>
                    <a:bodyPr/>
                    <a:lstStyle/>
                    <a:p>
                      <a:pPr indent="0" lvl="0" marL="0" rtl="0" algn="l">
                        <a:spcBef>
                          <a:spcPts val="0"/>
                        </a:spcBef>
                        <a:spcAft>
                          <a:spcPts val="0"/>
                        </a:spcAft>
                        <a:buNone/>
                      </a:pPr>
                      <a:r>
                        <a:rPr lang="en"/>
                        <a:t>0.29</a:t>
                      </a:r>
                      <a:endParaRPr/>
                    </a:p>
                  </a:txBody>
                  <a:tcPr marT="91425" marB="91425" marR="91425" marL="91425"/>
                </a:tc>
                <a:tc>
                  <a:txBody>
                    <a:bodyPr/>
                    <a:lstStyle/>
                    <a:p>
                      <a:pPr indent="0" lvl="0" marL="0" rtl="0" algn="l">
                        <a:spcBef>
                          <a:spcPts val="0"/>
                        </a:spcBef>
                        <a:spcAft>
                          <a:spcPts val="0"/>
                        </a:spcAft>
                        <a:buNone/>
                      </a:pPr>
                      <a:r>
                        <a:rPr lang="en"/>
                        <a:t>32.30</a:t>
                      </a:r>
                      <a:endParaRPr/>
                    </a:p>
                  </a:txBody>
                  <a:tcPr marT="91425" marB="91425" marR="91425" marL="91425"/>
                </a:tc>
              </a:tr>
              <a:tr h="381000">
                <a:tc>
                  <a:txBody>
                    <a:bodyPr/>
                    <a:lstStyle/>
                    <a:p>
                      <a:pPr indent="0" lvl="0" marL="0" rtl="0" algn="l">
                        <a:spcBef>
                          <a:spcPts val="0"/>
                        </a:spcBef>
                        <a:spcAft>
                          <a:spcPts val="0"/>
                        </a:spcAft>
                        <a:buNone/>
                      </a:pPr>
                      <a:r>
                        <a:rPr lang="en"/>
                        <a:t>Max</a:t>
                      </a:r>
                      <a:endParaRPr/>
                    </a:p>
                  </a:txBody>
                  <a:tcPr marT="91425" marB="91425" marR="91425" marL="91425"/>
                </a:tc>
                <a:tc>
                  <a:txBody>
                    <a:bodyPr/>
                    <a:lstStyle/>
                    <a:p>
                      <a:pPr indent="0" lvl="0" marL="0" rtl="0" algn="l">
                        <a:spcBef>
                          <a:spcPts val="0"/>
                        </a:spcBef>
                        <a:spcAft>
                          <a:spcPts val="0"/>
                        </a:spcAft>
                        <a:buNone/>
                      </a:pPr>
                      <a:r>
                        <a:rPr lang="en"/>
                        <a:t>8.02</a:t>
                      </a:r>
                      <a:endParaRPr/>
                    </a:p>
                  </a:txBody>
                  <a:tcPr marT="91425" marB="91425" marR="91425" marL="91425"/>
                </a:tc>
                <a:tc>
                  <a:txBody>
                    <a:bodyPr/>
                    <a:lstStyle/>
                    <a:p>
                      <a:pPr indent="0" lvl="0" marL="0" rtl="0" algn="l">
                        <a:spcBef>
                          <a:spcPts val="0"/>
                        </a:spcBef>
                        <a:spcAft>
                          <a:spcPts val="0"/>
                        </a:spcAft>
                        <a:buNone/>
                      </a:pPr>
                      <a:r>
                        <a:rPr lang="en"/>
                        <a:t>11.65</a:t>
                      </a:r>
                      <a:endParaRPr/>
                    </a:p>
                  </a:txBody>
                  <a:tcPr marT="91425" marB="91425" marR="91425" marL="91425"/>
                </a:tc>
                <a:tc>
                  <a:txBody>
                    <a:bodyPr/>
                    <a:lstStyle/>
                    <a:p>
                      <a:pPr indent="0" lvl="0" marL="0" rtl="0" algn="l">
                        <a:spcBef>
                          <a:spcPts val="0"/>
                        </a:spcBef>
                        <a:spcAft>
                          <a:spcPts val="0"/>
                        </a:spcAft>
                        <a:buNone/>
                      </a:pPr>
                      <a:r>
                        <a:rPr lang="en"/>
                        <a:t>0.99</a:t>
                      </a:r>
                      <a:endParaRPr/>
                    </a:p>
                  </a:txBody>
                  <a:tcPr marT="91425" marB="91425" marR="91425" marL="91425"/>
                </a:tc>
                <a:tc>
                  <a:txBody>
                    <a:bodyPr/>
                    <a:lstStyle/>
                    <a:p>
                      <a:pPr indent="0" lvl="0" marL="0" rtl="0" algn="l">
                        <a:spcBef>
                          <a:spcPts val="0"/>
                        </a:spcBef>
                        <a:spcAft>
                          <a:spcPts val="0"/>
                        </a:spcAft>
                        <a:buNone/>
                      </a:pPr>
                      <a:r>
                        <a:rPr lang="en"/>
                        <a:t>77.1</a:t>
                      </a:r>
                      <a:endParaRPr/>
                    </a:p>
                  </a:txBody>
                  <a:tcPr marT="91425" marB="91425" marR="91425" marL="91425"/>
                </a:tc>
              </a:tr>
              <a:tr h="381000">
                <a:tc>
                  <a:txBody>
                    <a:bodyPr/>
                    <a:lstStyle/>
                    <a:p>
                      <a:pPr indent="0" lvl="0" marL="0" rtl="0" algn="l">
                        <a:spcBef>
                          <a:spcPts val="0"/>
                        </a:spcBef>
                        <a:spcAft>
                          <a:spcPts val="0"/>
                        </a:spcAft>
                        <a:buNone/>
                      </a:pPr>
                      <a:r>
                        <a:rPr lang="en"/>
                        <a:t>25%</a:t>
                      </a:r>
                      <a:endParaRPr/>
                    </a:p>
                  </a:txBody>
                  <a:tcPr marT="91425" marB="91425" marR="91425" marL="91425"/>
                </a:tc>
                <a:tc>
                  <a:txBody>
                    <a:bodyPr/>
                    <a:lstStyle/>
                    <a:p>
                      <a:pPr indent="0" lvl="0" marL="0" rtl="0" algn="l">
                        <a:spcBef>
                          <a:spcPts val="0"/>
                        </a:spcBef>
                        <a:spcAft>
                          <a:spcPts val="0"/>
                        </a:spcAft>
                        <a:buNone/>
                      </a:pPr>
                      <a:r>
                        <a:rPr lang="en"/>
                        <a:t>4.64</a:t>
                      </a:r>
                      <a:endParaRPr/>
                    </a:p>
                  </a:txBody>
                  <a:tcPr marT="91425" marB="91425" marR="91425" marL="91425"/>
                </a:tc>
                <a:tc>
                  <a:txBody>
                    <a:bodyPr/>
                    <a:lstStyle/>
                    <a:p>
                      <a:pPr indent="0" lvl="0" marL="0" rtl="0" algn="l">
                        <a:spcBef>
                          <a:spcPts val="0"/>
                        </a:spcBef>
                        <a:spcAft>
                          <a:spcPts val="0"/>
                        </a:spcAft>
                        <a:buNone/>
                      </a:pPr>
                      <a:r>
                        <a:rPr lang="en"/>
                        <a:t>8.46</a:t>
                      </a:r>
                      <a:endParaRPr/>
                    </a:p>
                  </a:txBody>
                  <a:tcPr marT="91425" marB="91425" marR="91425" marL="91425"/>
                </a:tc>
                <a:tc>
                  <a:txBody>
                    <a:bodyPr/>
                    <a:lstStyle/>
                    <a:p>
                      <a:pPr indent="0" lvl="0" marL="0" rtl="0" algn="l">
                        <a:spcBef>
                          <a:spcPts val="0"/>
                        </a:spcBef>
                        <a:spcAft>
                          <a:spcPts val="0"/>
                        </a:spcAft>
                        <a:buNone/>
                      </a:pPr>
                      <a:r>
                        <a:rPr lang="en"/>
                        <a:t>0.75</a:t>
                      </a:r>
                      <a:endParaRPr/>
                    </a:p>
                  </a:txBody>
                  <a:tcPr marT="91425" marB="91425" marR="91425" marL="91425"/>
                </a:tc>
                <a:tc>
                  <a:txBody>
                    <a:bodyPr/>
                    <a:lstStyle/>
                    <a:p>
                      <a:pPr indent="0" lvl="0" marL="0" rtl="0" algn="l">
                        <a:spcBef>
                          <a:spcPts val="0"/>
                        </a:spcBef>
                        <a:spcAft>
                          <a:spcPts val="0"/>
                        </a:spcAft>
                        <a:buNone/>
                      </a:pPr>
                      <a:r>
                        <a:rPr lang="en"/>
                        <a:t>58.97</a:t>
                      </a:r>
                      <a:endParaRPr/>
                    </a:p>
                  </a:txBody>
                  <a:tcPr marT="91425" marB="91425" marR="91425" marL="91425"/>
                </a:tc>
              </a:tr>
              <a:tr h="381000">
                <a:tc>
                  <a:txBody>
                    <a:bodyPr/>
                    <a:lstStyle/>
                    <a:p>
                      <a:pPr indent="0" lvl="0" marL="0" rtl="0" algn="l">
                        <a:spcBef>
                          <a:spcPts val="0"/>
                        </a:spcBef>
                        <a:spcAft>
                          <a:spcPts val="0"/>
                        </a:spcAft>
                        <a:buNone/>
                      </a:pPr>
                      <a:r>
                        <a:rPr lang="en"/>
                        <a:t>50%</a:t>
                      </a:r>
                      <a:endParaRPr/>
                    </a:p>
                  </a:txBody>
                  <a:tcPr marT="91425" marB="91425" marR="91425" marL="91425"/>
                </a:tc>
                <a:tc>
                  <a:txBody>
                    <a:bodyPr/>
                    <a:lstStyle/>
                    <a:p>
                      <a:pPr indent="0" lvl="0" marL="0" rtl="0" algn="l">
                        <a:spcBef>
                          <a:spcPts val="0"/>
                        </a:spcBef>
                        <a:spcAft>
                          <a:spcPts val="0"/>
                        </a:spcAft>
                        <a:buNone/>
                      </a:pPr>
                      <a:r>
                        <a:rPr lang="en"/>
                        <a:t>5.44</a:t>
                      </a:r>
                      <a:endParaRPr/>
                    </a:p>
                  </a:txBody>
                  <a:tcPr marT="91425" marB="91425" marR="91425" marL="91425"/>
                </a:tc>
                <a:tc>
                  <a:txBody>
                    <a:bodyPr/>
                    <a:lstStyle/>
                    <a:p>
                      <a:pPr indent="0" lvl="0" marL="0" rtl="0" algn="l">
                        <a:spcBef>
                          <a:spcPts val="0"/>
                        </a:spcBef>
                        <a:spcAft>
                          <a:spcPts val="0"/>
                        </a:spcAft>
                        <a:buNone/>
                      </a:pPr>
                      <a:r>
                        <a:rPr lang="en"/>
                        <a:t>9.54</a:t>
                      </a:r>
                      <a:endParaRPr/>
                    </a:p>
                  </a:txBody>
                  <a:tcPr marT="91425" marB="91425" marR="91425" marL="91425"/>
                </a:tc>
                <a:tc>
                  <a:txBody>
                    <a:bodyPr/>
                    <a:lstStyle/>
                    <a:p>
                      <a:pPr indent="0" lvl="0" marL="0" rtl="0" algn="l">
                        <a:spcBef>
                          <a:spcPts val="0"/>
                        </a:spcBef>
                        <a:spcAft>
                          <a:spcPts val="0"/>
                        </a:spcAft>
                        <a:buNone/>
                      </a:pPr>
                      <a:r>
                        <a:rPr lang="en"/>
                        <a:t>0.85</a:t>
                      </a:r>
                      <a:endParaRPr/>
                    </a:p>
                  </a:txBody>
                  <a:tcPr marT="91425" marB="91425" marR="91425" marL="91425"/>
                </a:tc>
                <a:tc>
                  <a:txBody>
                    <a:bodyPr/>
                    <a:lstStyle/>
                    <a:p>
                      <a:pPr indent="0" lvl="0" marL="0" rtl="0" algn="l">
                        <a:spcBef>
                          <a:spcPts val="0"/>
                        </a:spcBef>
                        <a:spcAft>
                          <a:spcPts val="0"/>
                        </a:spcAft>
                        <a:buNone/>
                      </a:pPr>
                      <a:r>
                        <a:rPr lang="en"/>
                        <a:t>65.5</a:t>
                      </a:r>
                      <a:endParaRPr/>
                    </a:p>
                  </a:txBody>
                  <a:tcPr marT="91425" marB="91425" marR="91425" marL="91425"/>
                </a:tc>
              </a:tr>
              <a:tr h="381000">
                <a:tc>
                  <a:txBody>
                    <a:bodyPr/>
                    <a:lstStyle/>
                    <a:p>
                      <a:pPr indent="0" lvl="0" marL="0" rtl="0" algn="l">
                        <a:spcBef>
                          <a:spcPts val="0"/>
                        </a:spcBef>
                        <a:spcAft>
                          <a:spcPts val="0"/>
                        </a:spcAft>
                        <a:buNone/>
                      </a:pPr>
                      <a:r>
                        <a:rPr lang="en"/>
                        <a:t>75%</a:t>
                      </a:r>
                      <a:endParaRPr/>
                    </a:p>
                  </a:txBody>
                  <a:tcPr marT="91425" marB="91425" marR="91425" marL="91425"/>
                </a:tc>
                <a:tc>
                  <a:txBody>
                    <a:bodyPr/>
                    <a:lstStyle/>
                    <a:p>
                      <a:pPr indent="0" lvl="0" marL="0" rtl="0" algn="l">
                        <a:spcBef>
                          <a:spcPts val="0"/>
                        </a:spcBef>
                        <a:spcAft>
                          <a:spcPts val="0"/>
                        </a:spcAft>
                        <a:buNone/>
                      </a:pPr>
                      <a:r>
                        <a:rPr lang="en"/>
                        <a:t>6.38</a:t>
                      </a:r>
                      <a:endParaRPr/>
                    </a:p>
                  </a:txBody>
                  <a:tcPr marT="91425" marB="91425" marR="91425" marL="91425"/>
                </a:tc>
                <a:tc>
                  <a:txBody>
                    <a:bodyPr/>
                    <a:lstStyle/>
                    <a:p>
                      <a:pPr indent="0" lvl="0" marL="0" rtl="0" algn="l">
                        <a:spcBef>
                          <a:spcPts val="0"/>
                        </a:spcBef>
                        <a:spcAft>
                          <a:spcPts val="0"/>
                        </a:spcAft>
                        <a:buNone/>
                      </a:pPr>
                      <a:r>
                        <a:rPr lang="en"/>
                        <a:t>10.41</a:t>
                      </a:r>
                      <a:endParaRPr/>
                    </a:p>
                  </a:txBody>
                  <a:tcPr marT="91425" marB="91425" marR="91425" marL="91425"/>
                </a:tc>
                <a:tc>
                  <a:txBody>
                    <a:bodyPr/>
                    <a:lstStyle/>
                    <a:p>
                      <a:pPr indent="0" lvl="0" marL="0" rtl="0" algn="l">
                        <a:spcBef>
                          <a:spcPts val="0"/>
                        </a:spcBef>
                        <a:spcAft>
                          <a:spcPts val="0"/>
                        </a:spcAft>
                        <a:buNone/>
                      </a:pPr>
                      <a:r>
                        <a:rPr lang="en"/>
                        <a:t>0.91</a:t>
                      </a:r>
                      <a:endParaRPr/>
                    </a:p>
                  </a:txBody>
                  <a:tcPr marT="91425" marB="91425" marR="91425" marL="91425"/>
                </a:tc>
                <a:tc>
                  <a:txBody>
                    <a:bodyPr/>
                    <a:lstStyle/>
                    <a:p>
                      <a:pPr indent="0" lvl="0" marL="0" rtl="0" algn="l">
                        <a:spcBef>
                          <a:spcPts val="0"/>
                        </a:spcBef>
                        <a:spcAft>
                          <a:spcPts val="0"/>
                        </a:spcAft>
                        <a:buNone/>
                      </a:pPr>
                      <a:r>
                        <a:rPr lang="en"/>
                        <a:t>69.0</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 Analysis 1</a:t>
            </a:r>
            <a:endParaRPr/>
          </a:p>
        </p:txBody>
      </p:sp>
      <p:pic>
        <p:nvPicPr>
          <p:cNvPr id="370" name="Google Shape;370;p24"/>
          <p:cNvPicPr preferRelativeResize="0"/>
          <p:nvPr/>
        </p:nvPicPr>
        <p:blipFill>
          <a:blip r:embed="rId3">
            <a:alphaModFix/>
          </a:blip>
          <a:stretch>
            <a:fillRect/>
          </a:stretch>
        </p:blipFill>
        <p:spPr>
          <a:xfrm>
            <a:off x="1131462" y="1153912"/>
            <a:ext cx="5237226" cy="3989626"/>
          </a:xfrm>
          <a:prstGeom prst="rect">
            <a:avLst/>
          </a:prstGeom>
          <a:noFill/>
          <a:ln>
            <a:noFill/>
          </a:ln>
        </p:spPr>
      </p:pic>
      <p:sp>
        <p:nvSpPr>
          <p:cNvPr id="371" name="Google Shape;371;p24"/>
          <p:cNvSpPr txBox="1"/>
          <p:nvPr>
            <p:ph idx="4294967295" type="body"/>
          </p:nvPr>
        </p:nvSpPr>
        <p:spPr>
          <a:xfrm>
            <a:off x="6368700" y="1153875"/>
            <a:ext cx="2676600" cy="39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 </a:t>
            </a:r>
            <a:r>
              <a:rPr lang="en" sz="1700"/>
              <a:t>Graphing the happiness by country in a geographical way helps identify which regions are happiest vs not.</a:t>
            </a:r>
            <a:endParaRPr sz="1700"/>
          </a:p>
          <a:p>
            <a:pPr indent="0" lvl="0" marL="0" rtl="0" algn="l">
              <a:spcBef>
                <a:spcPts val="1200"/>
              </a:spcBef>
              <a:spcAft>
                <a:spcPts val="1200"/>
              </a:spcAft>
              <a:buNone/>
            </a:pPr>
            <a:r>
              <a:rPr lang="en" sz="1700"/>
              <a:t>- </a:t>
            </a:r>
            <a:r>
              <a:rPr lang="en" sz="1700"/>
              <a:t>We see that the happiest regions are in North America and Europe with some of the unhappiest </a:t>
            </a:r>
            <a:r>
              <a:rPr lang="en" sz="1700"/>
              <a:t>countries</a:t>
            </a:r>
            <a:r>
              <a:rPr lang="en" sz="1700"/>
              <a:t> residing in Africa.</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 Analysis 2</a:t>
            </a:r>
            <a:endParaRPr/>
          </a:p>
        </p:txBody>
      </p:sp>
      <p:sp>
        <p:nvSpPr>
          <p:cNvPr id="377" name="Google Shape;377;p25"/>
          <p:cNvSpPr txBox="1"/>
          <p:nvPr>
            <p:ph idx="4294967295" type="body"/>
          </p:nvPr>
        </p:nvSpPr>
        <p:spPr>
          <a:xfrm>
            <a:off x="6091200" y="1375350"/>
            <a:ext cx="3052800" cy="37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 It doesn’t seem like population and happiness are 100% correlated.</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rPr lang="en" sz="1700"/>
              <a:t>- Having more or less people could lead to issues of overcrowding, but we see many countries that are equally happy with more and less people.</a:t>
            </a:r>
            <a:endParaRPr sz="1700"/>
          </a:p>
        </p:txBody>
      </p:sp>
      <p:pic>
        <p:nvPicPr>
          <p:cNvPr id="378" name="Google Shape;378;p25"/>
          <p:cNvPicPr preferRelativeResize="0"/>
          <p:nvPr/>
        </p:nvPicPr>
        <p:blipFill>
          <a:blip r:embed="rId3">
            <a:alphaModFix/>
          </a:blip>
          <a:stretch>
            <a:fillRect/>
          </a:stretch>
        </p:blipFill>
        <p:spPr>
          <a:xfrm>
            <a:off x="331825" y="1275550"/>
            <a:ext cx="5759383" cy="3768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 Analysis 3</a:t>
            </a:r>
            <a:endParaRPr/>
          </a:p>
        </p:txBody>
      </p:sp>
      <p:pic>
        <p:nvPicPr>
          <p:cNvPr id="384" name="Google Shape;384;p26"/>
          <p:cNvPicPr preferRelativeResize="0"/>
          <p:nvPr/>
        </p:nvPicPr>
        <p:blipFill>
          <a:blip r:embed="rId3">
            <a:alphaModFix/>
          </a:blip>
          <a:stretch>
            <a:fillRect/>
          </a:stretch>
        </p:blipFill>
        <p:spPr>
          <a:xfrm>
            <a:off x="4270500" y="1097650"/>
            <a:ext cx="4873500" cy="4045851"/>
          </a:xfrm>
          <a:prstGeom prst="rect">
            <a:avLst/>
          </a:prstGeom>
          <a:noFill/>
          <a:ln>
            <a:noFill/>
          </a:ln>
        </p:spPr>
      </p:pic>
      <p:sp>
        <p:nvSpPr>
          <p:cNvPr id="385" name="Google Shape;385;p26"/>
          <p:cNvSpPr txBox="1"/>
          <p:nvPr>
            <p:ph idx="4294967295" type="body"/>
          </p:nvPr>
        </p:nvSpPr>
        <p:spPr>
          <a:xfrm>
            <a:off x="1217700" y="1097650"/>
            <a:ext cx="3052800" cy="404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 Not every country is consistently happy year over year like Iceland.</a:t>
            </a:r>
            <a:endParaRPr sz="1700"/>
          </a:p>
          <a:p>
            <a:pPr indent="0" lvl="0" marL="0" rtl="0" algn="l">
              <a:spcBef>
                <a:spcPts val="1200"/>
              </a:spcBef>
              <a:spcAft>
                <a:spcPts val="0"/>
              </a:spcAft>
              <a:buNone/>
            </a:pPr>
            <a:r>
              <a:rPr lang="en" sz="1700"/>
              <a:t>- Some countries have had much happier years and much sadder years in the dataset.</a:t>
            </a:r>
            <a:endParaRPr sz="1700"/>
          </a:p>
          <a:p>
            <a:pPr indent="0" lvl="0" marL="0" rtl="0" algn="l">
              <a:spcBef>
                <a:spcPts val="1200"/>
              </a:spcBef>
              <a:spcAft>
                <a:spcPts val="0"/>
              </a:spcAft>
              <a:buNone/>
            </a:pPr>
            <a:r>
              <a:rPr lang="en" sz="1700"/>
              <a:t>- For some countries, 2021 was a relatively good year and for some it was on the lower end of their band.</a:t>
            </a:r>
            <a:endParaRPr sz="1700"/>
          </a:p>
          <a:p>
            <a:pPr indent="0" lvl="0" marL="0" rtl="0" algn="l">
              <a:spcBef>
                <a:spcPts val="1200"/>
              </a:spcBef>
              <a:spcAft>
                <a:spcPts val="1200"/>
              </a:spcAft>
              <a:buNone/>
            </a:pPr>
            <a:r>
              <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 Analysis 4</a:t>
            </a:r>
            <a:endParaRPr/>
          </a:p>
        </p:txBody>
      </p:sp>
      <p:pic>
        <p:nvPicPr>
          <p:cNvPr id="391" name="Google Shape;391;p27"/>
          <p:cNvPicPr preferRelativeResize="0"/>
          <p:nvPr/>
        </p:nvPicPr>
        <p:blipFill>
          <a:blip r:embed="rId3">
            <a:alphaModFix/>
          </a:blip>
          <a:stretch>
            <a:fillRect/>
          </a:stretch>
        </p:blipFill>
        <p:spPr>
          <a:xfrm>
            <a:off x="0" y="1333000"/>
            <a:ext cx="2870824" cy="1878274"/>
          </a:xfrm>
          <a:prstGeom prst="rect">
            <a:avLst/>
          </a:prstGeom>
          <a:noFill/>
          <a:ln>
            <a:noFill/>
          </a:ln>
        </p:spPr>
      </p:pic>
      <p:pic>
        <p:nvPicPr>
          <p:cNvPr id="392" name="Google Shape;392;p27"/>
          <p:cNvPicPr preferRelativeResize="0"/>
          <p:nvPr/>
        </p:nvPicPr>
        <p:blipFill>
          <a:blip r:embed="rId4">
            <a:alphaModFix/>
          </a:blip>
          <a:stretch>
            <a:fillRect/>
          </a:stretch>
        </p:blipFill>
        <p:spPr>
          <a:xfrm>
            <a:off x="1624975" y="3211275"/>
            <a:ext cx="2870824" cy="1878277"/>
          </a:xfrm>
          <a:prstGeom prst="rect">
            <a:avLst/>
          </a:prstGeom>
          <a:noFill/>
          <a:ln>
            <a:noFill/>
          </a:ln>
        </p:spPr>
      </p:pic>
      <p:pic>
        <p:nvPicPr>
          <p:cNvPr id="393" name="Google Shape;393;p27"/>
          <p:cNvPicPr preferRelativeResize="0"/>
          <p:nvPr/>
        </p:nvPicPr>
        <p:blipFill>
          <a:blip r:embed="rId5">
            <a:alphaModFix/>
          </a:blip>
          <a:stretch>
            <a:fillRect/>
          </a:stretch>
        </p:blipFill>
        <p:spPr>
          <a:xfrm>
            <a:off x="2948225" y="1333000"/>
            <a:ext cx="2870824" cy="1878265"/>
          </a:xfrm>
          <a:prstGeom prst="rect">
            <a:avLst/>
          </a:prstGeom>
          <a:noFill/>
          <a:ln>
            <a:noFill/>
          </a:ln>
        </p:spPr>
      </p:pic>
      <p:sp>
        <p:nvSpPr>
          <p:cNvPr id="394" name="Google Shape;394;p27"/>
          <p:cNvSpPr txBox="1"/>
          <p:nvPr>
            <p:ph idx="4294967295" type="body"/>
          </p:nvPr>
        </p:nvSpPr>
        <p:spPr>
          <a:xfrm>
            <a:off x="6091200" y="1375350"/>
            <a:ext cx="3052800" cy="37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 For the most part, the more quality of life aspects a country has the happier it is.</a:t>
            </a:r>
            <a:endParaRPr sz="1700"/>
          </a:p>
          <a:p>
            <a:pPr indent="0" lvl="0" marL="0" rtl="0" algn="l">
              <a:spcBef>
                <a:spcPts val="1200"/>
              </a:spcBef>
              <a:spcAft>
                <a:spcPts val="1200"/>
              </a:spcAft>
              <a:buNone/>
            </a:pPr>
            <a:r>
              <a:rPr lang="en" sz="1700"/>
              <a:t>- GDP per capita and Healthy Life Expectancy is tightly grouped compared to Social Support. So even if a country has higher perceived social support, it might still not be overall happier.</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 Analysis 5</a:t>
            </a:r>
            <a:endParaRPr/>
          </a:p>
        </p:txBody>
      </p:sp>
      <p:sp>
        <p:nvSpPr>
          <p:cNvPr id="400" name="Google Shape;400;p28"/>
          <p:cNvSpPr txBox="1"/>
          <p:nvPr>
            <p:ph idx="4294967295" type="body"/>
          </p:nvPr>
        </p:nvSpPr>
        <p:spPr>
          <a:xfrm>
            <a:off x="0" y="3891650"/>
            <a:ext cx="9144000" cy="1197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t>- Going back to population, there doesn’t seem to be any strong correlation between the ladder score and the number of people in a country.</a:t>
            </a:r>
            <a:br>
              <a:rPr lang="en" sz="1700"/>
            </a:br>
            <a:r>
              <a:rPr lang="en" sz="1700"/>
              <a:t>- There is more positive correlation between other aspects of a country in relation to the ladder score such as the GDP, the social support, etc.</a:t>
            </a:r>
            <a:endParaRPr sz="1700"/>
          </a:p>
        </p:txBody>
      </p:sp>
      <p:pic>
        <p:nvPicPr>
          <p:cNvPr id="401" name="Google Shape;401;p28"/>
          <p:cNvPicPr preferRelativeResize="0"/>
          <p:nvPr/>
        </p:nvPicPr>
        <p:blipFill>
          <a:blip r:embed="rId3">
            <a:alphaModFix/>
          </a:blip>
          <a:stretch>
            <a:fillRect/>
          </a:stretch>
        </p:blipFill>
        <p:spPr>
          <a:xfrm>
            <a:off x="1179300" y="1063300"/>
            <a:ext cx="3914999" cy="2888225"/>
          </a:xfrm>
          <a:prstGeom prst="rect">
            <a:avLst/>
          </a:prstGeom>
          <a:noFill/>
          <a:ln>
            <a:noFill/>
          </a:ln>
        </p:spPr>
      </p:pic>
      <p:pic>
        <p:nvPicPr>
          <p:cNvPr id="402" name="Google Shape;402;p28"/>
          <p:cNvPicPr preferRelativeResize="0"/>
          <p:nvPr/>
        </p:nvPicPr>
        <p:blipFill>
          <a:blip r:embed="rId4">
            <a:alphaModFix/>
          </a:blip>
          <a:stretch>
            <a:fillRect/>
          </a:stretch>
        </p:blipFill>
        <p:spPr>
          <a:xfrm>
            <a:off x="5094300" y="1063300"/>
            <a:ext cx="3804775" cy="294478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9"/>
          <p:cNvSpPr txBox="1"/>
          <p:nvPr>
            <p:ph type="title"/>
          </p:nvPr>
        </p:nvSpPr>
        <p:spPr>
          <a:xfrm>
            <a:off x="1303800" y="598575"/>
            <a:ext cx="7726500" cy="632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Analysis: Multiple Linear Regression</a:t>
            </a:r>
            <a:endParaRPr/>
          </a:p>
        </p:txBody>
      </p:sp>
      <p:sp>
        <p:nvSpPr>
          <p:cNvPr id="408" name="Google Shape;408;p29"/>
          <p:cNvSpPr txBox="1"/>
          <p:nvPr/>
        </p:nvSpPr>
        <p:spPr>
          <a:xfrm>
            <a:off x="1589250" y="1440850"/>
            <a:ext cx="5014500" cy="48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2"/>
                </a:solidFill>
                <a:latin typeface="Nunito"/>
                <a:ea typeface="Nunito"/>
                <a:cs typeface="Nunito"/>
                <a:sym typeface="Nunito"/>
              </a:rPr>
              <a:t>Q: </a:t>
            </a:r>
            <a:r>
              <a:rPr b="1" lang="en" sz="1800">
                <a:solidFill>
                  <a:srgbClr val="434343"/>
                </a:solidFill>
                <a:highlight>
                  <a:srgbClr val="FFFFFF"/>
                </a:highlight>
                <a:latin typeface="Roboto"/>
                <a:ea typeface="Roboto"/>
                <a:cs typeface="Roboto"/>
                <a:sym typeface="Roboto"/>
              </a:rPr>
              <a:t>Why Multiple Linear Regression?</a:t>
            </a:r>
            <a:endParaRPr b="1" sz="1800">
              <a:solidFill>
                <a:srgbClr val="434343"/>
              </a:solidFill>
              <a:highlight>
                <a:srgbClr val="FFFFFF"/>
              </a:highlight>
              <a:latin typeface="Roboto"/>
              <a:ea typeface="Roboto"/>
              <a:cs typeface="Roboto"/>
              <a:sym typeface="Roboto"/>
            </a:endParaRPr>
          </a:p>
          <a:p>
            <a:pPr indent="0" lvl="0" marL="0" rtl="0" algn="l">
              <a:lnSpc>
                <a:spcPct val="100000"/>
              </a:lnSpc>
              <a:spcBef>
                <a:spcPts val="1200"/>
              </a:spcBef>
              <a:spcAft>
                <a:spcPts val="1200"/>
              </a:spcAft>
              <a:buNone/>
            </a:pPr>
            <a:r>
              <a:t/>
            </a:r>
            <a:endParaRPr sz="1500">
              <a:solidFill>
                <a:srgbClr val="0D0D0D"/>
              </a:solidFill>
              <a:highlight>
                <a:srgbClr val="FFFFFF"/>
              </a:highlight>
              <a:latin typeface="Roboto"/>
              <a:ea typeface="Roboto"/>
              <a:cs typeface="Roboto"/>
              <a:sym typeface="Roboto"/>
            </a:endParaRPr>
          </a:p>
        </p:txBody>
      </p:sp>
      <p:sp>
        <p:nvSpPr>
          <p:cNvPr id="409" name="Google Shape;409;p29"/>
          <p:cNvSpPr txBox="1"/>
          <p:nvPr/>
        </p:nvSpPr>
        <p:spPr>
          <a:xfrm>
            <a:off x="1589250" y="2264000"/>
            <a:ext cx="7155600" cy="1668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Font typeface="Nunito"/>
              <a:buChar char="●"/>
            </a:pPr>
            <a:r>
              <a:rPr lang="en" sz="1500">
                <a:solidFill>
                  <a:srgbClr val="434343"/>
                </a:solidFill>
                <a:highlight>
                  <a:srgbClr val="FFFFFF"/>
                </a:highlight>
                <a:latin typeface="Roboto"/>
                <a:ea typeface="Roboto"/>
                <a:cs typeface="Roboto"/>
                <a:sym typeface="Roboto"/>
              </a:rPr>
              <a:t>To quantify the relationship between GDP, social support, healthy life expectancy, and happiness</a:t>
            </a:r>
            <a:endParaRPr sz="15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500">
              <a:solidFill>
                <a:srgbClr val="0D0D0D"/>
              </a:solidFill>
              <a:highlight>
                <a:srgbClr val="FFFFFF"/>
              </a:highlight>
              <a:latin typeface="Roboto"/>
              <a:ea typeface="Roboto"/>
              <a:cs typeface="Roboto"/>
              <a:sym typeface="Roboto"/>
            </a:endParaRPr>
          </a:p>
          <a:p>
            <a:pPr indent="-323850" lvl="0" marL="457200" rtl="0" algn="l">
              <a:spcBef>
                <a:spcPts val="0"/>
              </a:spcBef>
              <a:spcAft>
                <a:spcPts val="0"/>
              </a:spcAft>
              <a:buClr>
                <a:srgbClr val="0D0D0D"/>
              </a:buClr>
              <a:buSzPts val="1500"/>
              <a:buFont typeface="Roboto"/>
              <a:buChar char="●"/>
            </a:pPr>
            <a:r>
              <a:rPr lang="en" sz="1500">
                <a:solidFill>
                  <a:srgbClr val="0D0D0D"/>
                </a:solidFill>
                <a:highlight>
                  <a:srgbClr val="FFFFFF"/>
                </a:highlight>
                <a:latin typeface="Roboto"/>
                <a:ea typeface="Roboto"/>
                <a:cs typeface="Roboto"/>
                <a:sym typeface="Roboto"/>
              </a:rPr>
              <a:t>To determine and compare the influence of each factor on happiness</a:t>
            </a:r>
            <a:endParaRPr sz="15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500">
              <a:solidFill>
                <a:srgbClr val="0D0D0D"/>
              </a:solidFill>
              <a:highlight>
                <a:srgbClr val="FFFFFF"/>
              </a:highlight>
              <a:latin typeface="Roboto"/>
              <a:ea typeface="Roboto"/>
              <a:cs typeface="Roboto"/>
              <a:sym typeface="Roboto"/>
            </a:endParaRPr>
          </a:p>
          <a:p>
            <a:pPr indent="-323850" lvl="0" marL="457200" rtl="0" algn="l">
              <a:spcBef>
                <a:spcPts val="0"/>
              </a:spcBef>
              <a:spcAft>
                <a:spcPts val="0"/>
              </a:spcAft>
              <a:buClr>
                <a:srgbClr val="0D0D0D"/>
              </a:buClr>
              <a:buSzPts val="1500"/>
              <a:buFont typeface="Roboto"/>
              <a:buChar char="●"/>
            </a:pPr>
            <a:r>
              <a:rPr lang="en" sz="1500">
                <a:solidFill>
                  <a:srgbClr val="0D0D0D"/>
                </a:solidFill>
                <a:highlight>
                  <a:srgbClr val="FFFFFF"/>
                </a:highlight>
                <a:latin typeface="Roboto"/>
                <a:ea typeface="Roboto"/>
                <a:cs typeface="Roboto"/>
                <a:sym typeface="Roboto"/>
              </a:rPr>
              <a:t>To test the significance of each predictor and their contributions</a:t>
            </a:r>
            <a:endParaRPr sz="15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5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0"/>
          <p:cNvSpPr txBox="1"/>
          <p:nvPr>
            <p:ph type="title"/>
          </p:nvPr>
        </p:nvSpPr>
        <p:spPr>
          <a:xfrm>
            <a:off x="1303800" y="598575"/>
            <a:ext cx="7382100" cy="535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Analysis: Multiple Linear Regression</a:t>
            </a:r>
            <a:endParaRPr/>
          </a:p>
          <a:p>
            <a:pPr indent="0" lvl="0" marL="0" rtl="0" algn="l">
              <a:spcBef>
                <a:spcPts val="0"/>
              </a:spcBef>
              <a:spcAft>
                <a:spcPts val="0"/>
              </a:spcAft>
              <a:buNone/>
            </a:pPr>
            <a:r>
              <a:t/>
            </a:r>
            <a:endParaRPr/>
          </a:p>
        </p:txBody>
      </p:sp>
      <p:sp>
        <p:nvSpPr>
          <p:cNvPr id="415" name="Google Shape;415;p30"/>
          <p:cNvSpPr txBox="1"/>
          <p:nvPr/>
        </p:nvSpPr>
        <p:spPr>
          <a:xfrm>
            <a:off x="1185800" y="1478500"/>
            <a:ext cx="2184300" cy="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Nunito"/>
                <a:ea typeface="Nunito"/>
                <a:cs typeface="Nunito"/>
                <a:sym typeface="Nunito"/>
              </a:rPr>
              <a:t>Key findings</a:t>
            </a:r>
            <a:endParaRPr b="1" sz="1500">
              <a:solidFill>
                <a:schemeClr val="dk2"/>
              </a:solidFill>
              <a:latin typeface="Nunito"/>
              <a:ea typeface="Nunito"/>
              <a:cs typeface="Nunito"/>
              <a:sym typeface="Nunito"/>
            </a:endParaRPr>
          </a:p>
        </p:txBody>
      </p:sp>
      <p:graphicFrame>
        <p:nvGraphicFramePr>
          <p:cNvPr id="416" name="Google Shape;416;p30"/>
          <p:cNvGraphicFramePr/>
          <p:nvPr/>
        </p:nvGraphicFramePr>
        <p:xfrm>
          <a:off x="5468600" y="2349125"/>
          <a:ext cx="3000000" cy="3000000"/>
        </p:xfrm>
        <a:graphic>
          <a:graphicData uri="http://schemas.openxmlformats.org/drawingml/2006/table">
            <a:tbl>
              <a:tblPr>
                <a:noFill/>
                <a:tableStyleId>{DA9F333B-C005-4DDC-B06D-B43D01260301}</a:tableStyleId>
              </a:tblPr>
              <a:tblGrid>
                <a:gridCol w="1956075"/>
                <a:gridCol w="731175"/>
                <a:gridCol w="849825"/>
              </a:tblGrid>
              <a:tr h="380975">
                <a:tc>
                  <a:txBody>
                    <a:bodyPr/>
                    <a:lstStyle/>
                    <a:p>
                      <a:pPr indent="0" lvl="0" marL="0" rtl="0" algn="ctr">
                        <a:spcBef>
                          <a:spcPts val="0"/>
                        </a:spcBef>
                        <a:spcAft>
                          <a:spcPts val="0"/>
                        </a:spcAft>
                        <a:buNone/>
                      </a:pPr>
                      <a:r>
                        <a:rPr b="1" lang="en" sz="1300">
                          <a:solidFill>
                            <a:srgbClr val="0D0D0D"/>
                          </a:solidFill>
                          <a:latin typeface="Roboto"/>
                          <a:ea typeface="Roboto"/>
                          <a:cs typeface="Roboto"/>
                          <a:sym typeface="Roboto"/>
                        </a:rPr>
                        <a:t>Variable</a:t>
                      </a:r>
                      <a:endParaRPr b="1" sz="1300"/>
                    </a:p>
                  </a:txBody>
                  <a:tcPr marT="91425" marB="91425" marR="91425" marL="91425">
                    <a:solidFill>
                      <a:srgbClr val="CCCCCC"/>
                    </a:solidFill>
                  </a:tcPr>
                </a:tc>
                <a:tc>
                  <a:txBody>
                    <a:bodyPr/>
                    <a:lstStyle/>
                    <a:p>
                      <a:pPr indent="0" lvl="0" marL="0" rtl="0" algn="ctr">
                        <a:spcBef>
                          <a:spcPts val="0"/>
                        </a:spcBef>
                        <a:spcAft>
                          <a:spcPts val="0"/>
                        </a:spcAft>
                        <a:buNone/>
                      </a:pPr>
                      <a:r>
                        <a:rPr b="1" lang="en" sz="1300"/>
                        <a:t>Coeff</a:t>
                      </a:r>
                      <a:endParaRPr b="1" sz="1300"/>
                    </a:p>
                  </a:txBody>
                  <a:tcPr marT="91425" marB="91425" marR="91425" marL="91425">
                    <a:solidFill>
                      <a:srgbClr val="CCCCCC"/>
                    </a:solidFill>
                  </a:tcPr>
                </a:tc>
                <a:tc>
                  <a:txBody>
                    <a:bodyPr/>
                    <a:lstStyle/>
                    <a:p>
                      <a:pPr indent="0" lvl="0" marL="0" rtl="0" algn="ctr">
                        <a:spcBef>
                          <a:spcPts val="0"/>
                        </a:spcBef>
                        <a:spcAft>
                          <a:spcPts val="0"/>
                        </a:spcAft>
                        <a:buNone/>
                      </a:pPr>
                      <a:r>
                        <a:rPr b="1" lang="en" sz="1300">
                          <a:solidFill>
                            <a:srgbClr val="0D0D0D"/>
                          </a:solidFill>
                          <a:latin typeface="Roboto"/>
                          <a:ea typeface="Roboto"/>
                          <a:cs typeface="Roboto"/>
                          <a:sym typeface="Roboto"/>
                        </a:rPr>
                        <a:t>P-val</a:t>
                      </a:r>
                      <a:endParaRPr b="1" sz="1300"/>
                    </a:p>
                  </a:txBody>
                  <a:tcPr marT="91425" marB="91425" marR="91425" marL="91425">
                    <a:solidFill>
                      <a:srgbClr val="CCCCCC"/>
                    </a:solidFill>
                  </a:tcPr>
                </a:tc>
              </a:tr>
              <a:tr h="380975">
                <a:tc>
                  <a:txBody>
                    <a:bodyPr/>
                    <a:lstStyle/>
                    <a:p>
                      <a:pPr indent="0" lvl="0" marL="0" rtl="0" algn="ctr">
                        <a:spcBef>
                          <a:spcPts val="0"/>
                        </a:spcBef>
                        <a:spcAft>
                          <a:spcPts val="0"/>
                        </a:spcAft>
                        <a:buNone/>
                      </a:pPr>
                      <a:r>
                        <a:rPr lang="en" sz="1300">
                          <a:solidFill>
                            <a:srgbClr val="0D0D0D"/>
                          </a:solidFill>
                          <a:highlight>
                            <a:srgbClr val="FFFFFF"/>
                          </a:highlight>
                          <a:latin typeface="Roboto"/>
                          <a:ea typeface="Roboto"/>
                          <a:cs typeface="Roboto"/>
                          <a:sym typeface="Roboto"/>
                        </a:rPr>
                        <a:t>Logged GDP per capita</a:t>
                      </a:r>
                      <a:endParaRPr sz="1300"/>
                    </a:p>
                  </a:txBody>
                  <a:tcPr marT="91425" marB="91425" marR="91425" marL="91425"/>
                </a:tc>
                <a:tc>
                  <a:txBody>
                    <a:bodyPr/>
                    <a:lstStyle/>
                    <a:p>
                      <a:pPr indent="0" lvl="0" marL="0" rtl="0" algn="ctr">
                        <a:spcBef>
                          <a:spcPts val="0"/>
                        </a:spcBef>
                        <a:spcAft>
                          <a:spcPts val="0"/>
                        </a:spcAft>
                        <a:buNone/>
                      </a:pPr>
                      <a:r>
                        <a:rPr lang="en" sz="1300">
                          <a:solidFill>
                            <a:srgbClr val="0D0D0D"/>
                          </a:solidFill>
                          <a:highlight>
                            <a:srgbClr val="FFFFFF"/>
                          </a:highlight>
                          <a:latin typeface="Roboto"/>
                          <a:ea typeface="Roboto"/>
                          <a:cs typeface="Roboto"/>
                          <a:sym typeface="Roboto"/>
                        </a:rPr>
                        <a:t>0.3693</a:t>
                      </a:r>
                      <a:endParaRPr sz="1300"/>
                    </a:p>
                  </a:txBody>
                  <a:tcPr marT="91425" marB="91425" marR="91425" marL="91425"/>
                </a:tc>
                <a:tc>
                  <a:txBody>
                    <a:bodyPr/>
                    <a:lstStyle/>
                    <a:p>
                      <a:pPr indent="0" lvl="0" marL="0" rtl="0" algn="ctr">
                        <a:spcBef>
                          <a:spcPts val="0"/>
                        </a:spcBef>
                        <a:spcAft>
                          <a:spcPts val="0"/>
                        </a:spcAft>
                        <a:buNone/>
                      </a:pPr>
                      <a:r>
                        <a:rPr lang="en" sz="1300"/>
                        <a:t>&lt;</a:t>
                      </a:r>
                      <a:r>
                        <a:rPr lang="en" sz="1300">
                          <a:solidFill>
                            <a:srgbClr val="0D0D0D"/>
                          </a:solidFill>
                          <a:highlight>
                            <a:srgbClr val="FFFFFF"/>
                          </a:highlight>
                          <a:latin typeface="Roboto"/>
                          <a:ea typeface="Roboto"/>
                          <a:cs typeface="Roboto"/>
                          <a:sym typeface="Roboto"/>
                        </a:rPr>
                        <a:t>0.0001</a:t>
                      </a:r>
                      <a:endParaRPr sz="1300"/>
                    </a:p>
                  </a:txBody>
                  <a:tcPr marT="91425" marB="91425" marR="91425" marL="91425"/>
                </a:tc>
              </a:tr>
              <a:tr h="380975">
                <a:tc>
                  <a:txBody>
                    <a:bodyPr/>
                    <a:lstStyle/>
                    <a:p>
                      <a:pPr indent="0" lvl="0" marL="0" rtl="0" algn="ctr">
                        <a:spcBef>
                          <a:spcPts val="0"/>
                        </a:spcBef>
                        <a:spcAft>
                          <a:spcPts val="0"/>
                        </a:spcAft>
                        <a:buNone/>
                      </a:pPr>
                      <a:r>
                        <a:rPr lang="en" sz="1300">
                          <a:solidFill>
                            <a:srgbClr val="0D0D0D"/>
                          </a:solidFill>
                          <a:highlight>
                            <a:srgbClr val="FFFFFF"/>
                          </a:highlight>
                          <a:latin typeface="Roboto"/>
                          <a:ea typeface="Roboto"/>
                          <a:cs typeface="Roboto"/>
                          <a:sym typeface="Roboto"/>
                        </a:rPr>
                        <a:t>Social Support</a:t>
                      </a:r>
                      <a:endParaRPr sz="1300"/>
                    </a:p>
                  </a:txBody>
                  <a:tcPr marT="91425" marB="91425" marR="91425" marL="91425"/>
                </a:tc>
                <a:tc>
                  <a:txBody>
                    <a:bodyPr/>
                    <a:lstStyle/>
                    <a:p>
                      <a:pPr indent="0" lvl="0" marL="0" rtl="0" algn="ctr">
                        <a:spcBef>
                          <a:spcPts val="0"/>
                        </a:spcBef>
                        <a:spcAft>
                          <a:spcPts val="0"/>
                        </a:spcAft>
                        <a:buNone/>
                      </a:pPr>
                      <a:r>
                        <a:rPr lang="en" sz="1300">
                          <a:solidFill>
                            <a:srgbClr val="0D0D0D"/>
                          </a:solidFill>
                          <a:highlight>
                            <a:srgbClr val="FFFFFF"/>
                          </a:highlight>
                          <a:latin typeface="Roboto"/>
                          <a:ea typeface="Roboto"/>
                          <a:cs typeface="Roboto"/>
                          <a:sym typeface="Roboto"/>
                        </a:rPr>
                        <a:t>2.7211</a:t>
                      </a:r>
                      <a:endParaRPr sz="1300"/>
                    </a:p>
                  </a:txBody>
                  <a:tcPr marT="91425" marB="91425" marR="91425" marL="91425"/>
                </a:tc>
                <a:tc>
                  <a:txBody>
                    <a:bodyPr/>
                    <a:lstStyle/>
                    <a:p>
                      <a:pPr indent="0" lvl="0" marL="0" rtl="0" algn="ctr">
                        <a:spcBef>
                          <a:spcPts val="0"/>
                        </a:spcBef>
                        <a:spcAft>
                          <a:spcPts val="0"/>
                        </a:spcAft>
                        <a:buNone/>
                      </a:pPr>
                      <a:r>
                        <a:rPr lang="en" sz="1300"/>
                        <a:t>&lt;</a:t>
                      </a:r>
                      <a:r>
                        <a:rPr lang="en" sz="1300">
                          <a:solidFill>
                            <a:srgbClr val="0D0D0D"/>
                          </a:solidFill>
                          <a:highlight>
                            <a:srgbClr val="FFFFFF"/>
                          </a:highlight>
                          <a:latin typeface="Roboto"/>
                          <a:ea typeface="Roboto"/>
                          <a:cs typeface="Roboto"/>
                          <a:sym typeface="Roboto"/>
                        </a:rPr>
                        <a:t>0.0001</a:t>
                      </a:r>
                      <a:endParaRPr sz="1300"/>
                    </a:p>
                  </a:txBody>
                  <a:tcPr marT="91425" marB="91425" marR="91425" marL="91425"/>
                </a:tc>
              </a:tr>
              <a:tr h="380975">
                <a:tc>
                  <a:txBody>
                    <a:bodyPr/>
                    <a:lstStyle/>
                    <a:p>
                      <a:pPr indent="0" lvl="0" marL="0" rtl="0" algn="ctr">
                        <a:spcBef>
                          <a:spcPts val="0"/>
                        </a:spcBef>
                        <a:spcAft>
                          <a:spcPts val="0"/>
                        </a:spcAft>
                        <a:buNone/>
                      </a:pPr>
                      <a:r>
                        <a:rPr lang="en" sz="1300">
                          <a:solidFill>
                            <a:srgbClr val="0D0D0D"/>
                          </a:solidFill>
                          <a:highlight>
                            <a:srgbClr val="FFFFFF"/>
                          </a:highlight>
                          <a:latin typeface="Roboto"/>
                          <a:ea typeface="Roboto"/>
                          <a:cs typeface="Roboto"/>
                          <a:sym typeface="Roboto"/>
                        </a:rPr>
                        <a:t>Healthy Life Expectancy</a:t>
                      </a:r>
                      <a:endParaRPr sz="1300">
                        <a:solidFill>
                          <a:srgbClr val="0D0D0D"/>
                        </a:solidFill>
                        <a:highlight>
                          <a:srgbClr val="FFFFFF"/>
                        </a:highlight>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300">
                          <a:solidFill>
                            <a:srgbClr val="0D0D0D"/>
                          </a:solidFill>
                          <a:highlight>
                            <a:srgbClr val="FFFFFF"/>
                          </a:highlight>
                          <a:latin typeface="Roboto"/>
                          <a:ea typeface="Roboto"/>
                          <a:cs typeface="Roboto"/>
                          <a:sym typeface="Roboto"/>
                        </a:rPr>
                        <a:t>0.0383</a:t>
                      </a:r>
                      <a:endParaRPr sz="1300"/>
                    </a:p>
                  </a:txBody>
                  <a:tcPr marT="91425" marB="91425" marR="91425" marL="91425"/>
                </a:tc>
                <a:tc>
                  <a:txBody>
                    <a:bodyPr/>
                    <a:lstStyle/>
                    <a:p>
                      <a:pPr indent="0" lvl="0" marL="0" rtl="0" algn="ctr">
                        <a:spcBef>
                          <a:spcPts val="0"/>
                        </a:spcBef>
                        <a:spcAft>
                          <a:spcPts val="0"/>
                        </a:spcAft>
                        <a:buNone/>
                      </a:pPr>
                      <a:r>
                        <a:rPr lang="en" sz="1300"/>
                        <a:t>&lt;</a:t>
                      </a:r>
                      <a:r>
                        <a:rPr lang="en" sz="1300">
                          <a:solidFill>
                            <a:srgbClr val="0D0D0D"/>
                          </a:solidFill>
                          <a:highlight>
                            <a:srgbClr val="FFFFFF"/>
                          </a:highlight>
                          <a:latin typeface="Roboto"/>
                          <a:ea typeface="Roboto"/>
                          <a:cs typeface="Roboto"/>
                          <a:sym typeface="Roboto"/>
                        </a:rPr>
                        <a:t>0.0001</a:t>
                      </a:r>
                      <a:endParaRPr sz="1300"/>
                    </a:p>
                  </a:txBody>
                  <a:tcPr marT="91425" marB="91425" marR="91425" marL="91425"/>
                </a:tc>
              </a:tr>
            </a:tbl>
          </a:graphicData>
        </a:graphic>
      </p:graphicFrame>
      <p:sp>
        <p:nvSpPr>
          <p:cNvPr id="417" name="Google Shape;417;p30"/>
          <p:cNvSpPr txBox="1"/>
          <p:nvPr/>
        </p:nvSpPr>
        <p:spPr>
          <a:xfrm>
            <a:off x="1185800" y="1962700"/>
            <a:ext cx="4282800" cy="29592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chemeClr val="dk2"/>
              </a:buClr>
              <a:buSzPts val="1500"/>
              <a:buFont typeface="Nunito"/>
              <a:buChar char="●"/>
            </a:pPr>
            <a:r>
              <a:rPr lang="en" sz="1500">
                <a:solidFill>
                  <a:srgbClr val="0D0D0D"/>
                </a:solidFill>
                <a:highlight>
                  <a:srgbClr val="FFFFFF"/>
                </a:highlight>
                <a:latin typeface="Roboto"/>
                <a:ea typeface="Roboto"/>
                <a:cs typeface="Roboto"/>
                <a:sym typeface="Roboto"/>
              </a:rPr>
              <a:t>Higher GDP per capita is associated with higher happiness</a:t>
            </a:r>
            <a:endParaRPr sz="1500">
              <a:solidFill>
                <a:srgbClr val="0D0D0D"/>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500">
              <a:solidFill>
                <a:srgbClr val="0D0D0D"/>
              </a:solidFill>
              <a:highlight>
                <a:srgbClr val="FFFFFF"/>
              </a:highlight>
              <a:latin typeface="Roboto"/>
              <a:ea typeface="Roboto"/>
              <a:cs typeface="Roboto"/>
              <a:sym typeface="Roboto"/>
            </a:endParaRPr>
          </a:p>
          <a:p>
            <a:pPr indent="-323850" lvl="0" marL="457200" rtl="0" algn="l">
              <a:lnSpc>
                <a:spcPct val="100000"/>
              </a:lnSpc>
              <a:spcBef>
                <a:spcPts val="0"/>
              </a:spcBef>
              <a:spcAft>
                <a:spcPts val="0"/>
              </a:spcAft>
              <a:buClr>
                <a:srgbClr val="0D0D0D"/>
              </a:buClr>
              <a:buSzPts val="1500"/>
              <a:buFont typeface="Roboto"/>
              <a:buChar char="●"/>
            </a:pPr>
            <a:r>
              <a:rPr lang="en" sz="1500">
                <a:solidFill>
                  <a:srgbClr val="0D0D0D"/>
                </a:solidFill>
                <a:highlight>
                  <a:srgbClr val="FFFFFF"/>
                </a:highlight>
                <a:latin typeface="Roboto"/>
                <a:ea typeface="Roboto"/>
                <a:cs typeface="Roboto"/>
                <a:sym typeface="Roboto"/>
              </a:rPr>
              <a:t>Strong social support greatly enhances happiness</a:t>
            </a:r>
            <a:endParaRPr sz="1500">
              <a:solidFill>
                <a:srgbClr val="0D0D0D"/>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500">
              <a:solidFill>
                <a:srgbClr val="0D0D0D"/>
              </a:solidFill>
              <a:highlight>
                <a:srgbClr val="FFFFFF"/>
              </a:highlight>
              <a:latin typeface="Roboto"/>
              <a:ea typeface="Roboto"/>
              <a:cs typeface="Roboto"/>
              <a:sym typeface="Roboto"/>
            </a:endParaRPr>
          </a:p>
          <a:p>
            <a:pPr indent="-323850" lvl="0" marL="457200" rtl="0" algn="l">
              <a:lnSpc>
                <a:spcPct val="100000"/>
              </a:lnSpc>
              <a:spcBef>
                <a:spcPts val="0"/>
              </a:spcBef>
              <a:spcAft>
                <a:spcPts val="0"/>
              </a:spcAft>
              <a:buClr>
                <a:srgbClr val="0D0D0D"/>
              </a:buClr>
              <a:buSzPts val="1500"/>
              <a:buFont typeface="Roboto"/>
              <a:buChar char="●"/>
            </a:pPr>
            <a:r>
              <a:rPr lang="en" sz="1500">
                <a:solidFill>
                  <a:srgbClr val="0D0D0D"/>
                </a:solidFill>
                <a:highlight>
                  <a:srgbClr val="FFFFFF"/>
                </a:highlight>
                <a:latin typeface="Roboto"/>
                <a:ea typeface="Roboto"/>
                <a:cs typeface="Roboto"/>
                <a:sym typeface="Roboto"/>
              </a:rPr>
              <a:t>Longer healthy life expectancy boosts happiness.</a:t>
            </a:r>
            <a:endParaRPr sz="1500">
              <a:solidFill>
                <a:srgbClr val="0D0D0D"/>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500">
              <a:solidFill>
                <a:srgbClr val="0D0D0D"/>
              </a:solidFill>
              <a:highlight>
                <a:srgbClr val="FFFFFF"/>
              </a:highlight>
              <a:latin typeface="Roboto"/>
              <a:ea typeface="Roboto"/>
              <a:cs typeface="Roboto"/>
              <a:sym typeface="Roboto"/>
            </a:endParaRPr>
          </a:p>
          <a:p>
            <a:pPr indent="-323850" lvl="0" marL="457200" rtl="0" algn="l">
              <a:lnSpc>
                <a:spcPct val="100000"/>
              </a:lnSpc>
              <a:spcBef>
                <a:spcPts val="0"/>
              </a:spcBef>
              <a:spcAft>
                <a:spcPts val="0"/>
              </a:spcAft>
              <a:buClr>
                <a:srgbClr val="0D0D0D"/>
              </a:buClr>
              <a:buSzPts val="1500"/>
              <a:buFont typeface="Roboto"/>
              <a:buChar char="●"/>
            </a:pPr>
            <a:r>
              <a:rPr lang="en" sz="1500">
                <a:solidFill>
                  <a:srgbClr val="0D0D0D"/>
                </a:solidFill>
                <a:highlight>
                  <a:srgbClr val="FFFFFF"/>
                </a:highlight>
                <a:latin typeface="Roboto"/>
                <a:ea typeface="Roboto"/>
                <a:cs typeface="Roboto"/>
                <a:sym typeface="Roboto"/>
              </a:rPr>
              <a:t>P-values &lt; 0.0001, indicating high statistical significance.</a:t>
            </a:r>
            <a:endParaRPr sz="1500">
              <a:solidFill>
                <a:srgbClr val="0D0D0D"/>
              </a:solidFill>
              <a:highlight>
                <a:srgbClr val="FFFFFF"/>
              </a:highlight>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423" name="Google Shape;423;p31"/>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AutoNum type="arabicPeriod"/>
            </a:pPr>
            <a:r>
              <a:rPr lang="en" sz="1500"/>
              <a:t>Some quality of life aspects in a country seem to correlate positively with happiness such as life expectancy, GDP per capita, and social support.</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AutoNum type="arabicPeriod"/>
            </a:pPr>
            <a:r>
              <a:rPr lang="en" sz="1500"/>
              <a:t>Other demographics like population or anything related to the land mass of a country has little correlation with the reported happiness.</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AutoNum type="arabicPeriod"/>
            </a:pPr>
            <a:r>
              <a:rPr lang="en" sz="1500"/>
              <a:t>Some countries have consistently been happy whereas other countries </a:t>
            </a:r>
            <a:r>
              <a:rPr lang="en" sz="1500"/>
              <a:t>fluctuate</a:t>
            </a:r>
            <a:r>
              <a:rPr lang="en" sz="1500"/>
              <a:t> in being happier or sadder over the years.</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Research Objective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2"/>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Question &amp; Task Definition</a:t>
            </a:r>
            <a:endParaRPr/>
          </a:p>
        </p:txBody>
      </p:sp>
      <p:sp>
        <p:nvSpPr>
          <p:cNvPr id="289" name="Google Shape;289;p15"/>
          <p:cNvSpPr txBox="1"/>
          <p:nvPr>
            <p:ph idx="1" type="body"/>
          </p:nvPr>
        </p:nvSpPr>
        <p:spPr>
          <a:xfrm>
            <a:off x="1303800" y="1597875"/>
            <a:ext cx="7030500" cy="1692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Inspired by the World Happiness Report, our project aims to help analyze </a:t>
            </a:r>
            <a:r>
              <a:rPr lang="en" sz="1500"/>
              <a:t>trends</a:t>
            </a:r>
            <a:r>
              <a:rPr lang="en" sz="1500"/>
              <a:t> about happiness in various countries given their attributes such as their social support, life </a:t>
            </a:r>
            <a:r>
              <a:rPr lang="en" sz="1500"/>
              <a:t>expectancy</a:t>
            </a:r>
            <a:r>
              <a:rPr lang="en" sz="1500"/>
              <a:t>, population, GDP per capita, etc. Without going into highly complex </a:t>
            </a:r>
            <a:r>
              <a:rPr lang="en" sz="1500"/>
              <a:t>algorithms</a:t>
            </a:r>
            <a:r>
              <a:rPr lang="en" sz="1500"/>
              <a:t> and modeling, our goal was to see what insights we could glean from simple data visualization and description to get happiness trends by country.</a:t>
            </a:r>
            <a:endParaRPr sz="1500"/>
          </a:p>
        </p:txBody>
      </p:sp>
      <p:sp>
        <p:nvSpPr>
          <p:cNvPr id="290" name="Google Shape;290;p15"/>
          <p:cNvSpPr txBox="1"/>
          <p:nvPr>
            <p:ph idx="1" type="body"/>
          </p:nvPr>
        </p:nvSpPr>
        <p:spPr>
          <a:xfrm>
            <a:off x="1303800" y="3601200"/>
            <a:ext cx="7030500" cy="1094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1800"/>
              <a:t>RQ: How does perceived happiness vary from country to country based on their </a:t>
            </a:r>
            <a:r>
              <a:rPr b="1" lang="en" sz="1800"/>
              <a:t>demographic</a:t>
            </a:r>
            <a:r>
              <a:rPr b="1" lang="en" sz="1800"/>
              <a:t> attributes and which attributes impact happiness the most?</a:t>
            </a:r>
            <a:endParaRPr b="1"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Literature Review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Currently Being Conducted</a:t>
            </a:r>
            <a:endParaRPr/>
          </a:p>
        </p:txBody>
      </p:sp>
      <p:sp>
        <p:nvSpPr>
          <p:cNvPr id="301" name="Google Shape;301;p17"/>
          <p:cNvSpPr txBox="1"/>
          <p:nvPr>
            <p:ph idx="1" type="body"/>
          </p:nvPr>
        </p:nvSpPr>
        <p:spPr>
          <a:xfrm>
            <a:off x="1303800" y="1597875"/>
            <a:ext cx="34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Bodies of Literatures:</a:t>
            </a:r>
            <a:endParaRPr b="1" sz="1500"/>
          </a:p>
          <a:p>
            <a:pPr indent="-323850" lvl="0" marL="457200" rtl="0" algn="l">
              <a:spcBef>
                <a:spcPts val="1200"/>
              </a:spcBef>
              <a:spcAft>
                <a:spcPts val="0"/>
              </a:spcAft>
              <a:buSzPts val="1500"/>
              <a:buChar char="●"/>
            </a:pPr>
            <a:r>
              <a:rPr lang="en" sz="1500" u="sng"/>
              <a:t>International</a:t>
            </a:r>
            <a:endParaRPr sz="1500" u="sng"/>
          </a:p>
          <a:p>
            <a:pPr indent="-323850" lvl="1" marL="914400" rtl="0" algn="l">
              <a:spcBef>
                <a:spcPts val="0"/>
              </a:spcBef>
              <a:spcAft>
                <a:spcPts val="0"/>
              </a:spcAft>
              <a:buSzPts val="1500"/>
              <a:buChar char="○"/>
            </a:pPr>
            <a:r>
              <a:rPr lang="en" sz="1500"/>
              <a:t>World Happiness Report</a:t>
            </a:r>
            <a:endParaRPr sz="1500"/>
          </a:p>
          <a:p>
            <a:pPr indent="-323850" lvl="1" marL="914400" rtl="0" algn="l">
              <a:spcBef>
                <a:spcPts val="0"/>
              </a:spcBef>
              <a:spcAft>
                <a:spcPts val="0"/>
              </a:spcAft>
              <a:buSzPts val="1500"/>
              <a:buChar char="○"/>
            </a:pPr>
            <a:r>
              <a:rPr lang="en" sz="1500"/>
              <a:t>World Database of Happiness</a:t>
            </a:r>
            <a:endParaRPr sz="1500"/>
          </a:p>
          <a:p>
            <a:pPr indent="-323850" lvl="0" marL="457200" rtl="0" algn="l">
              <a:spcBef>
                <a:spcPts val="0"/>
              </a:spcBef>
              <a:spcAft>
                <a:spcPts val="0"/>
              </a:spcAft>
              <a:buSzPts val="1500"/>
              <a:buChar char="●"/>
            </a:pPr>
            <a:r>
              <a:rPr lang="en" sz="1500" u="sng"/>
              <a:t>Smaller Scale</a:t>
            </a:r>
            <a:endParaRPr sz="1500" u="sng"/>
          </a:p>
          <a:p>
            <a:pPr indent="-323850" lvl="1" marL="914400" rtl="0" algn="l">
              <a:spcBef>
                <a:spcPts val="0"/>
              </a:spcBef>
              <a:spcAft>
                <a:spcPts val="0"/>
              </a:spcAft>
              <a:buSzPts val="1500"/>
              <a:buChar char="○"/>
            </a:pPr>
            <a:r>
              <a:rPr lang="en" sz="1500"/>
              <a:t>Gallup polls</a:t>
            </a:r>
            <a:endParaRPr sz="1500"/>
          </a:p>
          <a:p>
            <a:pPr indent="-323850" lvl="1" marL="914400" rtl="0" algn="l">
              <a:spcBef>
                <a:spcPts val="0"/>
              </a:spcBef>
              <a:spcAft>
                <a:spcPts val="0"/>
              </a:spcAft>
              <a:buSzPts val="1500"/>
              <a:buChar char="○"/>
            </a:pPr>
            <a:r>
              <a:rPr lang="en" sz="1500"/>
              <a:t>University polling</a:t>
            </a:r>
            <a:endParaRPr sz="1500"/>
          </a:p>
          <a:p>
            <a:pPr indent="-323850" lvl="1" marL="914400" rtl="0" algn="l">
              <a:spcBef>
                <a:spcPts val="0"/>
              </a:spcBef>
              <a:spcAft>
                <a:spcPts val="0"/>
              </a:spcAft>
              <a:buSzPts val="1500"/>
              <a:buChar char="○"/>
            </a:pPr>
            <a:r>
              <a:rPr lang="en" sz="1500"/>
              <a:t>Psychiatric studies</a:t>
            </a:r>
            <a:endParaRPr sz="1500"/>
          </a:p>
        </p:txBody>
      </p:sp>
      <p:sp>
        <p:nvSpPr>
          <p:cNvPr id="302" name="Google Shape;302;p17"/>
          <p:cNvSpPr txBox="1"/>
          <p:nvPr>
            <p:ph idx="2" type="body"/>
          </p:nvPr>
        </p:nvSpPr>
        <p:spPr>
          <a:xfrm>
            <a:off x="4903800" y="1597875"/>
            <a:ext cx="3430500" cy="33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Discussion:</a:t>
            </a:r>
            <a:endParaRPr b="1" sz="1500"/>
          </a:p>
          <a:p>
            <a:pPr indent="0" lvl="0" marL="0" rtl="0" algn="l">
              <a:spcBef>
                <a:spcPts val="1200"/>
              </a:spcBef>
              <a:spcAft>
                <a:spcPts val="0"/>
              </a:spcAft>
              <a:buNone/>
            </a:pPr>
            <a:r>
              <a:rPr lang="en" sz="1500"/>
              <a:t>-Main body of literature discuss happiness from an international standpoint in the WHR </a:t>
            </a:r>
            <a:br>
              <a:rPr lang="en" sz="1500"/>
            </a:br>
            <a:r>
              <a:rPr lang="en" sz="1500"/>
              <a:t>(mentioned previously).</a:t>
            </a:r>
            <a:endParaRPr sz="1500"/>
          </a:p>
          <a:p>
            <a:pPr indent="0" lvl="0" marL="0" rtl="0" algn="l">
              <a:spcBef>
                <a:spcPts val="1200"/>
              </a:spcBef>
              <a:spcAft>
                <a:spcPts val="1200"/>
              </a:spcAft>
              <a:buNone/>
            </a:pPr>
            <a:r>
              <a:rPr lang="en" sz="1500"/>
              <a:t>-Everything else looks at happiness in a smaller viewpoint like university polling or psychiatric studies trying to delve into what makes people happy on an individual level.</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a:t>
            </a:r>
            <a:r>
              <a:rPr lang="en"/>
              <a:t>Acquisition</a:t>
            </a:r>
            <a:r>
              <a:rPr lang="en"/>
              <a:t> &amp; </a:t>
            </a:r>
            <a:r>
              <a:rPr lang="en"/>
              <a:t>Wrangling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 Variables</a:t>
            </a:r>
            <a:endParaRPr/>
          </a:p>
        </p:txBody>
      </p:sp>
      <p:sp>
        <p:nvSpPr>
          <p:cNvPr id="313" name="Google Shape;313;p19"/>
          <p:cNvSpPr txBox="1"/>
          <p:nvPr>
            <p:ph idx="1" type="body"/>
          </p:nvPr>
        </p:nvSpPr>
        <p:spPr>
          <a:xfrm>
            <a:off x="1303800" y="2571675"/>
            <a:ext cx="3430500" cy="23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Sources:</a:t>
            </a:r>
            <a:endParaRPr b="1" sz="1500"/>
          </a:p>
          <a:p>
            <a:pPr indent="-323850" lvl="0" marL="457200" rtl="0" algn="l">
              <a:spcBef>
                <a:spcPts val="1200"/>
              </a:spcBef>
              <a:spcAft>
                <a:spcPts val="0"/>
              </a:spcAft>
              <a:buSzPts val="1500"/>
              <a:buChar char="●"/>
            </a:pPr>
            <a:r>
              <a:rPr lang="en" sz="1500" u="sng">
                <a:solidFill>
                  <a:schemeClr val="hlink"/>
                </a:solidFill>
                <a:hlinkClick r:id="rId3"/>
              </a:rPr>
              <a:t>Kaggle Author Ajaypal Singh</a:t>
            </a:r>
            <a:endParaRPr sz="1500"/>
          </a:p>
          <a:p>
            <a:pPr indent="-323850" lvl="1" marL="914400" rtl="0" algn="l">
              <a:spcBef>
                <a:spcPts val="0"/>
              </a:spcBef>
              <a:spcAft>
                <a:spcPts val="0"/>
              </a:spcAft>
              <a:buSzPts val="1500"/>
              <a:buChar char="○"/>
            </a:pPr>
            <a:r>
              <a:rPr lang="en" sz="1500" u="sng">
                <a:solidFill>
                  <a:schemeClr val="hlink"/>
                </a:solidFill>
                <a:hlinkClick r:id="rId4"/>
              </a:rPr>
              <a:t>WHR 2021</a:t>
            </a:r>
            <a:endParaRPr sz="1500"/>
          </a:p>
          <a:p>
            <a:pPr indent="-323850" lvl="1" marL="914400" rtl="0" algn="l">
              <a:spcBef>
                <a:spcPts val="0"/>
              </a:spcBef>
              <a:spcAft>
                <a:spcPts val="0"/>
              </a:spcAft>
              <a:buSzPts val="1500"/>
              <a:buChar char="○"/>
            </a:pPr>
            <a:r>
              <a:rPr lang="en" sz="1500" u="sng">
                <a:solidFill>
                  <a:schemeClr val="hlink"/>
                </a:solidFill>
                <a:hlinkClick r:id="rId5"/>
              </a:rPr>
              <a:t>WHR 2022</a:t>
            </a:r>
            <a:endParaRPr sz="1500"/>
          </a:p>
          <a:p>
            <a:pPr indent="-323850" lvl="1" marL="914400" rtl="0" algn="l">
              <a:spcBef>
                <a:spcPts val="0"/>
              </a:spcBef>
              <a:spcAft>
                <a:spcPts val="0"/>
              </a:spcAft>
              <a:buSzPts val="1500"/>
              <a:buChar char="○"/>
            </a:pPr>
            <a:r>
              <a:rPr lang="en" sz="1500" u="sng">
                <a:solidFill>
                  <a:schemeClr val="hlink"/>
                </a:solidFill>
                <a:hlinkClick r:id="rId6"/>
              </a:rPr>
              <a:t>WHR 2023</a:t>
            </a:r>
            <a:endParaRPr sz="1500"/>
          </a:p>
          <a:p>
            <a:pPr indent="-323850" lvl="0" marL="457200" rtl="0" algn="l">
              <a:spcBef>
                <a:spcPts val="0"/>
              </a:spcBef>
              <a:spcAft>
                <a:spcPts val="0"/>
              </a:spcAft>
              <a:buSzPts val="1500"/>
              <a:buChar char="●"/>
            </a:pPr>
            <a:r>
              <a:rPr lang="en" sz="1500" u="sng">
                <a:solidFill>
                  <a:schemeClr val="hlink"/>
                </a:solidFill>
                <a:hlinkClick r:id="rId7"/>
              </a:rPr>
              <a:t>US Census International DB</a:t>
            </a:r>
            <a:endParaRPr sz="1500"/>
          </a:p>
          <a:p>
            <a:pPr indent="-323850" lvl="0" marL="457200" rtl="0" algn="l">
              <a:spcBef>
                <a:spcPts val="0"/>
              </a:spcBef>
              <a:spcAft>
                <a:spcPts val="0"/>
              </a:spcAft>
              <a:buSzPts val="1500"/>
              <a:buChar char="●"/>
            </a:pPr>
            <a:r>
              <a:rPr lang="en" sz="1500" u="sng">
                <a:solidFill>
                  <a:schemeClr val="hlink"/>
                </a:solidFill>
                <a:hlinkClick r:id="rId8"/>
              </a:rPr>
              <a:t>List of Country 2 Digit Code</a:t>
            </a:r>
            <a:endParaRPr sz="1500"/>
          </a:p>
        </p:txBody>
      </p:sp>
      <p:sp>
        <p:nvSpPr>
          <p:cNvPr id="314" name="Google Shape;314;p19"/>
          <p:cNvSpPr txBox="1"/>
          <p:nvPr>
            <p:ph idx="2" type="body"/>
          </p:nvPr>
        </p:nvSpPr>
        <p:spPr>
          <a:xfrm>
            <a:off x="4903800" y="2607975"/>
            <a:ext cx="3430500" cy="2399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500"/>
              <a:t>Variables:</a:t>
            </a:r>
            <a:endParaRPr b="1" sz="1500"/>
          </a:p>
          <a:p>
            <a:pPr indent="-323850" lvl="0" marL="457200" rtl="0" algn="l">
              <a:spcBef>
                <a:spcPts val="1200"/>
              </a:spcBef>
              <a:spcAft>
                <a:spcPts val="0"/>
              </a:spcAft>
              <a:buSzPts val="1500"/>
              <a:buChar char="●"/>
            </a:pPr>
            <a:r>
              <a:rPr lang="en" sz="1500"/>
              <a:t>Happiness Score</a:t>
            </a:r>
            <a:endParaRPr sz="1500"/>
          </a:p>
          <a:p>
            <a:pPr indent="-323850" lvl="0" marL="457200" rtl="0" algn="l">
              <a:spcBef>
                <a:spcPts val="0"/>
              </a:spcBef>
              <a:spcAft>
                <a:spcPts val="0"/>
              </a:spcAft>
              <a:buSzPts val="1500"/>
              <a:buChar char="●"/>
            </a:pPr>
            <a:r>
              <a:rPr lang="en" sz="1500"/>
              <a:t>Year</a:t>
            </a:r>
            <a:endParaRPr sz="1500"/>
          </a:p>
          <a:p>
            <a:pPr indent="-323850" lvl="0" marL="457200" rtl="0" algn="l">
              <a:spcBef>
                <a:spcPts val="0"/>
              </a:spcBef>
              <a:spcAft>
                <a:spcPts val="0"/>
              </a:spcAft>
              <a:buSzPts val="1500"/>
              <a:buChar char="●"/>
            </a:pPr>
            <a:r>
              <a:rPr lang="en" sz="1500"/>
              <a:t>Population</a:t>
            </a:r>
            <a:endParaRPr sz="1500"/>
          </a:p>
          <a:p>
            <a:pPr indent="-323850" lvl="0" marL="457200" rtl="0" algn="l">
              <a:spcBef>
                <a:spcPts val="0"/>
              </a:spcBef>
              <a:spcAft>
                <a:spcPts val="0"/>
              </a:spcAft>
              <a:buSzPts val="1500"/>
              <a:buChar char="●"/>
            </a:pPr>
            <a:r>
              <a:rPr lang="en" sz="1500"/>
              <a:t>Country</a:t>
            </a:r>
            <a:endParaRPr sz="1500"/>
          </a:p>
          <a:p>
            <a:pPr indent="-323850" lvl="0" marL="457200" rtl="0" algn="l">
              <a:spcBef>
                <a:spcPts val="0"/>
              </a:spcBef>
              <a:spcAft>
                <a:spcPts val="0"/>
              </a:spcAft>
              <a:buSzPts val="1500"/>
              <a:buChar char="●"/>
            </a:pPr>
            <a:r>
              <a:rPr lang="en" sz="1500"/>
              <a:t>GDP Per Capita</a:t>
            </a:r>
            <a:endParaRPr sz="1500"/>
          </a:p>
          <a:p>
            <a:pPr indent="-323850" lvl="0" marL="457200" rtl="0" algn="l">
              <a:spcBef>
                <a:spcPts val="0"/>
              </a:spcBef>
              <a:spcAft>
                <a:spcPts val="0"/>
              </a:spcAft>
              <a:buSzPts val="1500"/>
              <a:buChar char="●"/>
            </a:pPr>
            <a:r>
              <a:rPr lang="en" sz="1500"/>
              <a:t>Social Support</a:t>
            </a:r>
            <a:endParaRPr sz="1500"/>
          </a:p>
          <a:p>
            <a:pPr indent="0" lvl="0" marL="0" rtl="0" algn="l">
              <a:spcBef>
                <a:spcPts val="1200"/>
              </a:spcBef>
              <a:spcAft>
                <a:spcPts val="1200"/>
              </a:spcAft>
              <a:buNone/>
            </a:pPr>
            <a:r>
              <a:rPr lang="en" sz="1500" u="sng">
                <a:solidFill>
                  <a:schemeClr val="hlink"/>
                </a:solidFill>
                <a:hlinkClick r:id="rId9"/>
              </a:rPr>
              <a:t>Full Census IDB Variable List</a:t>
            </a:r>
            <a:endParaRPr sz="1500"/>
          </a:p>
        </p:txBody>
      </p:sp>
      <p:sp>
        <p:nvSpPr>
          <p:cNvPr id="315" name="Google Shape;315;p19"/>
          <p:cNvSpPr txBox="1"/>
          <p:nvPr>
            <p:ph idx="1" type="body"/>
          </p:nvPr>
        </p:nvSpPr>
        <p:spPr>
          <a:xfrm>
            <a:off x="1303800" y="1597875"/>
            <a:ext cx="7030500" cy="973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The dataset was a combination of Kaggle datasets </a:t>
            </a:r>
            <a:r>
              <a:rPr lang="en" sz="1500"/>
              <a:t>containing</a:t>
            </a:r>
            <a:r>
              <a:rPr lang="en" sz="1500"/>
              <a:t> happiness data for a country’s year with a dataset from US Census Bureau on demographical data. This resulted in data from the early 2000’s</a:t>
            </a:r>
            <a:r>
              <a:rPr lang="en" sz="1500"/>
              <a:t> to </a:t>
            </a:r>
            <a:r>
              <a:rPr lang="en" sz="1500"/>
              <a:t>2023 for 145 countries.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Important Variable Descriptions</a:t>
            </a:r>
            <a:endParaRPr/>
          </a:p>
        </p:txBody>
      </p:sp>
      <p:graphicFrame>
        <p:nvGraphicFramePr>
          <p:cNvPr id="321" name="Google Shape;321;p20"/>
          <p:cNvGraphicFramePr/>
          <p:nvPr/>
        </p:nvGraphicFramePr>
        <p:xfrm>
          <a:off x="204125" y="247850"/>
          <a:ext cx="3000000" cy="3000000"/>
        </p:xfrm>
        <a:graphic>
          <a:graphicData uri="http://schemas.openxmlformats.org/drawingml/2006/table">
            <a:tbl>
              <a:tblPr>
                <a:noFill/>
                <a:tableStyleId>{DA9F333B-C005-4DDC-B06D-B43D01260301}</a:tableStyleId>
              </a:tblPr>
              <a:tblGrid>
                <a:gridCol w="2453275"/>
                <a:gridCol w="6191800"/>
              </a:tblGrid>
              <a:tr h="287400">
                <a:tc>
                  <a:txBody>
                    <a:bodyPr/>
                    <a:lstStyle/>
                    <a:p>
                      <a:pPr indent="0" lvl="0" marL="0" rtl="0" algn="l">
                        <a:spcBef>
                          <a:spcPts val="0"/>
                        </a:spcBef>
                        <a:spcAft>
                          <a:spcPts val="0"/>
                        </a:spcAft>
                        <a:buNone/>
                      </a:pPr>
                      <a:r>
                        <a:rPr b="1" lang="en" sz="1300"/>
                        <a:t>Variable Name</a:t>
                      </a:r>
                      <a:endParaRPr b="1" sz="1300"/>
                    </a:p>
                  </a:txBody>
                  <a:tcPr marT="91425" marB="91425" marR="91425" marL="91425"/>
                </a:tc>
                <a:tc>
                  <a:txBody>
                    <a:bodyPr/>
                    <a:lstStyle/>
                    <a:p>
                      <a:pPr indent="0" lvl="0" marL="0" rtl="0" algn="l">
                        <a:spcBef>
                          <a:spcPts val="0"/>
                        </a:spcBef>
                        <a:spcAft>
                          <a:spcPts val="0"/>
                        </a:spcAft>
                        <a:buNone/>
                      </a:pPr>
                      <a:r>
                        <a:rPr b="1" lang="en" sz="1300"/>
                        <a:t>Description</a:t>
                      </a:r>
                      <a:endParaRPr b="1" sz="1300"/>
                    </a:p>
                  </a:txBody>
                  <a:tcPr marT="91425" marB="91425" marR="91425" marL="91425"/>
                </a:tc>
              </a:tr>
              <a:tr h="287400">
                <a:tc>
                  <a:txBody>
                    <a:bodyPr/>
                    <a:lstStyle/>
                    <a:p>
                      <a:pPr indent="0" lvl="0" marL="0" rtl="0" algn="l">
                        <a:spcBef>
                          <a:spcPts val="0"/>
                        </a:spcBef>
                        <a:spcAft>
                          <a:spcPts val="0"/>
                        </a:spcAft>
                        <a:buNone/>
                      </a:pPr>
                      <a:r>
                        <a:rPr lang="en" sz="1300"/>
                        <a:t>Happiness Score</a:t>
                      </a:r>
                      <a:endParaRPr sz="1300"/>
                    </a:p>
                  </a:txBody>
                  <a:tcPr marT="91425" marB="91425" marR="91425" marL="91425"/>
                </a:tc>
                <a:tc>
                  <a:txBody>
                    <a:bodyPr/>
                    <a:lstStyle/>
                    <a:p>
                      <a:pPr indent="0" lvl="0" marL="0" rtl="0" algn="l">
                        <a:spcBef>
                          <a:spcPts val="0"/>
                        </a:spcBef>
                        <a:spcAft>
                          <a:spcPts val="0"/>
                        </a:spcAft>
                        <a:buNone/>
                      </a:pPr>
                      <a:r>
                        <a:rPr lang="en" sz="1300"/>
                        <a:t>A nationally representative average of individuals rating their own lives on a 0 to 10 scale with 0 being the absolute worst life they could have and 10 being the absolute best life they could have. </a:t>
                      </a:r>
                      <a:endParaRPr sz="1300"/>
                    </a:p>
                  </a:txBody>
                  <a:tcPr marT="91425" marB="91425" marR="91425" marL="91425"/>
                </a:tc>
              </a:tr>
              <a:tr h="287400">
                <a:tc>
                  <a:txBody>
                    <a:bodyPr/>
                    <a:lstStyle/>
                    <a:p>
                      <a:pPr indent="0" lvl="0" marL="0" rtl="0" algn="l">
                        <a:spcBef>
                          <a:spcPts val="0"/>
                        </a:spcBef>
                        <a:spcAft>
                          <a:spcPts val="0"/>
                        </a:spcAft>
                        <a:buNone/>
                      </a:pPr>
                      <a:r>
                        <a:rPr lang="en" sz="1300"/>
                        <a:t>Population</a:t>
                      </a:r>
                      <a:endParaRPr sz="1300"/>
                    </a:p>
                  </a:txBody>
                  <a:tcPr marT="91425" marB="91425" marR="91425" marL="91425"/>
                </a:tc>
                <a:tc>
                  <a:txBody>
                    <a:bodyPr/>
                    <a:lstStyle/>
                    <a:p>
                      <a:pPr indent="0" lvl="0" marL="0" rtl="0" algn="l">
                        <a:spcBef>
                          <a:spcPts val="0"/>
                        </a:spcBef>
                        <a:spcAft>
                          <a:spcPts val="0"/>
                        </a:spcAft>
                        <a:buNone/>
                      </a:pPr>
                      <a:r>
                        <a:rPr lang="en" sz="1300"/>
                        <a:t>The midyear population counts for a specific country.</a:t>
                      </a:r>
                      <a:endParaRPr sz="1300"/>
                    </a:p>
                  </a:txBody>
                  <a:tcPr marT="91425" marB="91425" marR="91425" marL="91425"/>
                </a:tc>
              </a:tr>
              <a:tr h="287400">
                <a:tc>
                  <a:txBody>
                    <a:bodyPr/>
                    <a:lstStyle/>
                    <a:p>
                      <a:pPr indent="0" lvl="0" marL="0" rtl="0" algn="l">
                        <a:spcBef>
                          <a:spcPts val="0"/>
                        </a:spcBef>
                        <a:spcAft>
                          <a:spcPts val="0"/>
                        </a:spcAft>
                        <a:buNone/>
                      </a:pPr>
                      <a:r>
                        <a:rPr lang="en" sz="1300"/>
                        <a:t>Healthy</a:t>
                      </a:r>
                      <a:r>
                        <a:rPr lang="en" sz="1300"/>
                        <a:t> Life Expectancy</a:t>
                      </a:r>
                      <a:endParaRPr sz="1300"/>
                    </a:p>
                  </a:txBody>
                  <a:tcPr marT="91425" marB="91425" marR="91425" marL="91425"/>
                </a:tc>
                <a:tc>
                  <a:txBody>
                    <a:bodyPr/>
                    <a:lstStyle/>
                    <a:p>
                      <a:pPr indent="0" lvl="0" marL="0" rtl="0" algn="l">
                        <a:spcBef>
                          <a:spcPts val="0"/>
                        </a:spcBef>
                        <a:spcAft>
                          <a:spcPts val="0"/>
                        </a:spcAft>
                        <a:buNone/>
                      </a:pPr>
                      <a:r>
                        <a:rPr lang="en" sz="1300"/>
                        <a:t>Healthy life expectancies at birth are based on the data extracted from the World Health Organization’s (WHO) Global Health Observatory data repository (Last updated: 2020-12-04).</a:t>
                      </a:r>
                      <a:endParaRPr sz="1300"/>
                    </a:p>
                  </a:txBody>
                  <a:tcPr marT="91425" marB="91425" marR="91425" marL="91425"/>
                </a:tc>
              </a:tr>
              <a:tr h="287400">
                <a:tc>
                  <a:txBody>
                    <a:bodyPr/>
                    <a:lstStyle/>
                    <a:p>
                      <a:pPr indent="0" lvl="0" marL="0" rtl="0" algn="l">
                        <a:spcBef>
                          <a:spcPts val="0"/>
                        </a:spcBef>
                        <a:spcAft>
                          <a:spcPts val="0"/>
                        </a:spcAft>
                        <a:buNone/>
                      </a:pPr>
                      <a:r>
                        <a:rPr lang="en" sz="1300"/>
                        <a:t>GDP Per Capita</a:t>
                      </a:r>
                      <a:endParaRPr sz="1300"/>
                    </a:p>
                  </a:txBody>
                  <a:tcPr marT="91425" marB="91425" marR="91425" marL="91425"/>
                </a:tc>
                <a:tc>
                  <a:txBody>
                    <a:bodyPr/>
                    <a:lstStyle/>
                    <a:p>
                      <a:pPr indent="0" lvl="0" marL="0" rtl="0" algn="l">
                        <a:spcBef>
                          <a:spcPts val="0"/>
                        </a:spcBef>
                        <a:spcAft>
                          <a:spcPts val="0"/>
                        </a:spcAft>
                        <a:buNone/>
                      </a:pPr>
                      <a:r>
                        <a:rPr lang="en" sz="1300"/>
                        <a:t>The statistics of GDP per capita (variable name gdp) in purchasing power parity</a:t>
                      </a:r>
                      <a:endParaRPr sz="1300"/>
                    </a:p>
                    <a:p>
                      <a:pPr indent="0" lvl="0" marL="0" rtl="0" algn="l">
                        <a:spcBef>
                          <a:spcPts val="0"/>
                        </a:spcBef>
                        <a:spcAft>
                          <a:spcPts val="0"/>
                        </a:spcAft>
                        <a:buNone/>
                      </a:pPr>
                      <a:r>
                        <a:rPr lang="en" sz="1300"/>
                        <a:t>(PPP) at constant 2017 international dollar prices are from World Development</a:t>
                      </a:r>
                      <a:endParaRPr sz="1300"/>
                    </a:p>
                    <a:p>
                      <a:pPr indent="0" lvl="0" marL="0" rtl="0" algn="l">
                        <a:spcBef>
                          <a:spcPts val="0"/>
                        </a:spcBef>
                        <a:spcAft>
                          <a:spcPts val="0"/>
                        </a:spcAft>
                        <a:buNone/>
                      </a:pPr>
                      <a:r>
                        <a:rPr lang="en" sz="1300"/>
                        <a:t>Indicators.</a:t>
                      </a:r>
                      <a:endParaRPr sz="1300"/>
                    </a:p>
                  </a:txBody>
                  <a:tcPr marT="91425" marB="91425" marR="91425" marL="91425"/>
                </a:tc>
              </a:tr>
              <a:tr h="287400">
                <a:tc>
                  <a:txBody>
                    <a:bodyPr/>
                    <a:lstStyle/>
                    <a:p>
                      <a:pPr indent="0" lvl="0" marL="0" rtl="0" algn="l">
                        <a:spcBef>
                          <a:spcPts val="0"/>
                        </a:spcBef>
                        <a:spcAft>
                          <a:spcPts val="0"/>
                        </a:spcAft>
                        <a:buNone/>
                      </a:pPr>
                      <a:r>
                        <a:rPr lang="en" sz="1300"/>
                        <a:t>Social Support</a:t>
                      </a:r>
                      <a:endParaRPr sz="1300"/>
                    </a:p>
                  </a:txBody>
                  <a:tcPr marT="91425" marB="91425" marR="91425" marL="91425"/>
                </a:tc>
                <a:tc>
                  <a:txBody>
                    <a:bodyPr/>
                    <a:lstStyle/>
                    <a:p>
                      <a:pPr indent="0" lvl="0" marL="0" rtl="0" algn="l">
                        <a:spcBef>
                          <a:spcPts val="0"/>
                        </a:spcBef>
                        <a:spcAft>
                          <a:spcPts val="0"/>
                        </a:spcAft>
                        <a:buNone/>
                      </a:pPr>
                      <a:r>
                        <a:rPr lang="en" sz="1300"/>
                        <a:t>The national average of the binary responses to the question “If you were in trouble, do you have relatives or friends you can count on to help you whenever you need them, or not?”</a:t>
                      </a:r>
                      <a:endParaRPr sz="13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 Process</a:t>
            </a:r>
            <a:endParaRPr/>
          </a:p>
        </p:txBody>
      </p:sp>
      <p:sp>
        <p:nvSpPr>
          <p:cNvPr id="327" name="Google Shape;327;p21"/>
          <p:cNvSpPr/>
          <p:nvPr/>
        </p:nvSpPr>
        <p:spPr>
          <a:xfrm>
            <a:off x="130550" y="1606550"/>
            <a:ext cx="907200" cy="633582"/>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Nunito"/>
                <a:ea typeface="Nunito"/>
                <a:cs typeface="Nunito"/>
                <a:sym typeface="Nunito"/>
              </a:rPr>
              <a:t>Census File</a:t>
            </a:r>
            <a:endParaRPr b="1" sz="1200">
              <a:latin typeface="Nunito"/>
              <a:ea typeface="Nunito"/>
              <a:cs typeface="Nunito"/>
              <a:sym typeface="Nunito"/>
            </a:endParaRPr>
          </a:p>
        </p:txBody>
      </p:sp>
      <p:sp>
        <p:nvSpPr>
          <p:cNvPr id="328" name="Google Shape;328;p21"/>
          <p:cNvSpPr/>
          <p:nvPr/>
        </p:nvSpPr>
        <p:spPr>
          <a:xfrm>
            <a:off x="1387925" y="1378125"/>
            <a:ext cx="2476500" cy="11176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u="sng">
                <a:latin typeface="Nunito"/>
                <a:ea typeface="Nunito"/>
                <a:cs typeface="Nunito"/>
                <a:sym typeface="Nunito"/>
              </a:rPr>
              <a:t>Cleaning Steps:</a:t>
            </a:r>
            <a:endParaRPr b="1" sz="1200" u="sng">
              <a:latin typeface="Nunito"/>
              <a:ea typeface="Nunito"/>
              <a:cs typeface="Nunito"/>
              <a:sym typeface="Nunito"/>
            </a:endParaRPr>
          </a:p>
          <a:p>
            <a:pPr indent="-304800" lvl="0" marL="457200" rtl="0" algn="l">
              <a:spcBef>
                <a:spcPts val="0"/>
              </a:spcBef>
              <a:spcAft>
                <a:spcPts val="0"/>
              </a:spcAft>
              <a:buSzPts val="1200"/>
              <a:buFont typeface="Nunito"/>
              <a:buAutoNum type="arabicPeriod"/>
            </a:pPr>
            <a:r>
              <a:rPr lang="en" sz="1200">
                <a:latin typeface="Nunito"/>
                <a:ea typeface="Nunito"/>
                <a:cs typeface="Nunito"/>
                <a:sym typeface="Nunito"/>
              </a:rPr>
              <a:t>Delineate</a:t>
            </a:r>
            <a:r>
              <a:rPr lang="en" sz="1200">
                <a:latin typeface="Nunito"/>
                <a:ea typeface="Nunito"/>
                <a:cs typeface="Nunito"/>
                <a:sym typeface="Nunito"/>
              </a:rPr>
              <a:t> txt data</a:t>
            </a:r>
            <a:endParaRPr sz="1200">
              <a:latin typeface="Nunito"/>
              <a:ea typeface="Nunito"/>
              <a:cs typeface="Nunito"/>
              <a:sym typeface="Nunito"/>
            </a:endParaRPr>
          </a:p>
          <a:p>
            <a:pPr indent="-304800" lvl="0" marL="457200" rtl="0" algn="l">
              <a:spcBef>
                <a:spcPts val="0"/>
              </a:spcBef>
              <a:spcAft>
                <a:spcPts val="0"/>
              </a:spcAft>
              <a:buSzPts val="1200"/>
              <a:buFont typeface="Nunito"/>
              <a:buAutoNum type="arabicPeriod"/>
            </a:pPr>
            <a:r>
              <a:rPr lang="en" sz="1200">
                <a:latin typeface="Nunito"/>
                <a:ea typeface="Nunito"/>
                <a:cs typeface="Nunito"/>
                <a:sym typeface="Nunito"/>
              </a:rPr>
              <a:t>Derive country code</a:t>
            </a:r>
            <a:endParaRPr sz="1200">
              <a:latin typeface="Nunito"/>
              <a:ea typeface="Nunito"/>
              <a:cs typeface="Nunito"/>
              <a:sym typeface="Nunito"/>
            </a:endParaRPr>
          </a:p>
          <a:p>
            <a:pPr indent="-304800" lvl="0" marL="457200" rtl="0" algn="l">
              <a:spcBef>
                <a:spcPts val="0"/>
              </a:spcBef>
              <a:spcAft>
                <a:spcPts val="0"/>
              </a:spcAft>
              <a:buSzPts val="1200"/>
              <a:buFont typeface="Nunito"/>
              <a:buAutoNum type="arabicPeriod"/>
            </a:pPr>
            <a:r>
              <a:rPr lang="en" sz="1200">
                <a:latin typeface="Nunito"/>
                <a:ea typeface="Nunito"/>
                <a:cs typeface="Nunito"/>
                <a:sym typeface="Nunito"/>
              </a:rPr>
              <a:t>Limit years to 2000-2023</a:t>
            </a:r>
            <a:endParaRPr sz="1200">
              <a:latin typeface="Nunito"/>
              <a:ea typeface="Nunito"/>
              <a:cs typeface="Nunito"/>
              <a:sym typeface="Nunito"/>
            </a:endParaRPr>
          </a:p>
          <a:p>
            <a:pPr indent="-304800" lvl="0" marL="457200" rtl="0" algn="l">
              <a:spcBef>
                <a:spcPts val="0"/>
              </a:spcBef>
              <a:spcAft>
                <a:spcPts val="0"/>
              </a:spcAft>
              <a:buSzPts val="1200"/>
              <a:buFont typeface="Nunito"/>
              <a:buAutoNum type="arabicPeriod"/>
            </a:pPr>
            <a:r>
              <a:rPr lang="en" sz="1200">
                <a:latin typeface="Nunito"/>
                <a:ea typeface="Nunito"/>
                <a:cs typeface="Nunito"/>
                <a:sym typeface="Nunito"/>
              </a:rPr>
              <a:t>Mean imputation of missing values.</a:t>
            </a:r>
            <a:endParaRPr sz="1200">
              <a:latin typeface="Nunito"/>
              <a:ea typeface="Nunito"/>
              <a:cs typeface="Nunito"/>
              <a:sym typeface="Nunito"/>
            </a:endParaRPr>
          </a:p>
        </p:txBody>
      </p:sp>
      <p:sp>
        <p:nvSpPr>
          <p:cNvPr id="329" name="Google Shape;329;p21"/>
          <p:cNvSpPr/>
          <p:nvPr/>
        </p:nvSpPr>
        <p:spPr>
          <a:xfrm>
            <a:off x="130550" y="3114463"/>
            <a:ext cx="907200" cy="633582"/>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Nunito"/>
                <a:ea typeface="Nunito"/>
                <a:cs typeface="Nunito"/>
                <a:sym typeface="Nunito"/>
              </a:rPr>
              <a:t>Country CD File</a:t>
            </a:r>
            <a:endParaRPr b="1" sz="1200">
              <a:latin typeface="Nunito"/>
              <a:ea typeface="Nunito"/>
              <a:cs typeface="Nunito"/>
              <a:sym typeface="Nunito"/>
            </a:endParaRPr>
          </a:p>
        </p:txBody>
      </p:sp>
      <p:grpSp>
        <p:nvGrpSpPr>
          <p:cNvPr id="330" name="Google Shape;330;p21"/>
          <p:cNvGrpSpPr/>
          <p:nvPr/>
        </p:nvGrpSpPr>
        <p:grpSpPr>
          <a:xfrm>
            <a:off x="6467861" y="1278250"/>
            <a:ext cx="2530453" cy="1542000"/>
            <a:chOff x="6553200" y="1351650"/>
            <a:chExt cx="2228100" cy="1542000"/>
          </a:xfrm>
        </p:grpSpPr>
        <p:sp>
          <p:nvSpPr>
            <p:cNvPr id="331" name="Google Shape;331;p21"/>
            <p:cNvSpPr/>
            <p:nvPr/>
          </p:nvSpPr>
          <p:spPr>
            <a:xfrm>
              <a:off x="6553200" y="1351650"/>
              <a:ext cx="2228100" cy="154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32" name="Google Shape;332;p21"/>
            <p:cNvSpPr/>
            <p:nvPr/>
          </p:nvSpPr>
          <p:spPr>
            <a:xfrm>
              <a:off x="6663850" y="1469550"/>
              <a:ext cx="907200" cy="633582"/>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Nunito"/>
                  <a:ea typeface="Nunito"/>
                  <a:cs typeface="Nunito"/>
                  <a:sym typeface="Nunito"/>
                </a:rPr>
                <a:t>WHR 2021 File</a:t>
              </a:r>
              <a:endParaRPr b="1" sz="1200">
                <a:latin typeface="Nunito"/>
                <a:ea typeface="Nunito"/>
                <a:cs typeface="Nunito"/>
                <a:sym typeface="Nunito"/>
              </a:endParaRPr>
            </a:p>
          </p:txBody>
        </p:sp>
        <p:sp>
          <p:nvSpPr>
            <p:cNvPr id="333" name="Google Shape;333;p21"/>
            <p:cNvSpPr/>
            <p:nvPr/>
          </p:nvSpPr>
          <p:spPr>
            <a:xfrm>
              <a:off x="7768725" y="1469550"/>
              <a:ext cx="907200" cy="633582"/>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Nunito"/>
                  <a:ea typeface="Nunito"/>
                  <a:cs typeface="Nunito"/>
                  <a:sym typeface="Nunito"/>
                </a:rPr>
                <a:t>WHR 2022 File</a:t>
              </a:r>
              <a:endParaRPr b="1" sz="1200">
                <a:latin typeface="Nunito"/>
                <a:ea typeface="Nunito"/>
                <a:cs typeface="Nunito"/>
                <a:sym typeface="Nunito"/>
              </a:endParaRPr>
            </a:p>
          </p:txBody>
        </p:sp>
        <p:sp>
          <p:nvSpPr>
            <p:cNvPr id="334" name="Google Shape;334;p21"/>
            <p:cNvSpPr/>
            <p:nvPr/>
          </p:nvSpPr>
          <p:spPr>
            <a:xfrm>
              <a:off x="7213650" y="2186925"/>
              <a:ext cx="907200" cy="633582"/>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Nunito"/>
                  <a:ea typeface="Nunito"/>
                  <a:cs typeface="Nunito"/>
                  <a:sym typeface="Nunito"/>
                </a:rPr>
                <a:t>WHR 2023 File</a:t>
              </a:r>
              <a:endParaRPr b="1" sz="1200">
                <a:latin typeface="Nunito"/>
                <a:ea typeface="Nunito"/>
                <a:cs typeface="Nunito"/>
                <a:sym typeface="Nunito"/>
              </a:endParaRPr>
            </a:p>
          </p:txBody>
        </p:sp>
      </p:grpSp>
      <p:sp>
        <p:nvSpPr>
          <p:cNvPr id="335" name="Google Shape;335;p21"/>
          <p:cNvSpPr/>
          <p:nvPr/>
        </p:nvSpPr>
        <p:spPr>
          <a:xfrm>
            <a:off x="4214600" y="1670738"/>
            <a:ext cx="1218900" cy="5052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Nunito"/>
                <a:ea typeface="Nunito"/>
                <a:cs typeface="Nunito"/>
                <a:sym typeface="Nunito"/>
              </a:rPr>
              <a:t>Census </a:t>
            </a:r>
            <a:r>
              <a:rPr b="1" lang="en" sz="1200">
                <a:latin typeface="Nunito"/>
                <a:ea typeface="Nunito"/>
                <a:cs typeface="Nunito"/>
                <a:sym typeface="Nunito"/>
              </a:rPr>
              <a:t>DF</a:t>
            </a:r>
            <a:endParaRPr b="1" sz="1200">
              <a:latin typeface="Nunito"/>
              <a:ea typeface="Nunito"/>
              <a:cs typeface="Nunito"/>
              <a:sym typeface="Nunito"/>
            </a:endParaRPr>
          </a:p>
        </p:txBody>
      </p:sp>
      <p:cxnSp>
        <p:nvCxnSpPr>
          <p:cNvPr id="336" name="Google Shape;336;p21"/>
          <p:cNvCxnSpPr>
            <a:stCxn id="328" idx="3"/>
            <a:endCxn id="335" idx="1"/>
          </p:cNvCxnSpPr>
          <p:nvPr/>
        </p:nvCxnSpPr>
        <p:spPr>
          <a:xfrm flipH="1" rot="10800000">
            <a:off x="3864425" y="1923425"/>
            <a:ext cx="350100" cy="13500"/>
          </a:xfrm>
          <a:prstGeom prst="straightConnector1">
            <a:avLst/>
          </a:prstGeom>
          <a:noFill/>
          <a:ln cap="flat" cmpd="sng" w="9525">
            <a:solidFill>
              <a:schemeClr val="dk2"/>
            </a:solidFill>
            <a:prstDash val="solid"/>
            <a:round/>
            <a:headEnd len="med" w="med" type="none"/>
            <a:tailEnd len="med" w="med" type="triangle"/>
          </a:ln>
        </p:spPr>
      </p:cxnSp>
      <p:cxnSp>
        <p:nvCxnSpPr>
          <p:cNvPr id="337" name="Google Shape;337;p21"/>
          <p:cNvCxnSpPr>
            <a:stCxn id="329" idx="3"/>
            <a:endCxn id="338" idx="1"/>
          </p:cNvCxnSpPr>
          <p:nvPr/>
        </p:nvCxnSpPr>
        <p:spPr>
          <a:xfrm>
            <a:off x="1037750" y="3431254"/>
            <a:ext cx="598500" cy="0"/>
          </a:xfrm>
          <a:prstGeom prst="straightConnector1">
            <a:avLst/>
          </a:prstGeom>
          <a:noFill/>
          <a:ln cap="flat" cmpd="sng" w="9525">
            <a:solidFill>
              <a:schemeClr val="dk2"/>
            </a:solidFill>
            <a:prstDash val="solid"/>
            <a:round/>
            <a:headEnd len="med" w="med" type="none"/>
            <a:tailEnd len="med" w="med" type="triangle"/>
          </a:ln>
        </p:spPr>
      </p:cxnSp>
      <p:sp>
        <p:nvSpPr>
          <p:cNvPr id="339" name="Google Shape;339;p21"/>
          <p:cNvSpPr/>
          <p:nvPr/>
        </p:nvSpPr>
        <p:spPr>
          <a:xfrm>
            <a:off x="6467850" y="3173175"/>
            <a:ext cx="2530475" cy="11176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u="sng">
                <a:latin typeface="Nunito"/>
                <a:ea typeface="Nunito"/>
                <a:cs typeface="Nunito"/>
                <a:sym typeface="Nunito"/>
              </a:rPr>
              <a:t>Cleaning Steps:</a:t>
            </a:r>
            <a:endParaRPr b="1" sz="1200" u="sng">
              <a:latin typeface="Nunito"/>
              <a:ea typeface="Nunito"/>
              <a:cs typeface="Nunito"/>
              <a:sym typeface="Nunito"/>
            </a:endParaRPr>
          </a:p>
          <a:p>
            <a:pPr indent="-304800" lvl="0" marL="457200" rtl="0" algn="l">
              <a:spcBef>
                <a:spcPts val="0"/>
              </a:spcBef>
              <a:spcAft>
                <a:spcPts val="0"/>
              </a:spcAft>
              <a:buSzPts val="1200"/>
              <a:buFont typeface="Nunito"/>
              <a:buAutoNum type="arabicPeriod"/>
            </a:pPr>
            <a:r>
              <a:rPr lang="en" sz="1200">
                <a:latin typeface="Nunito"/>
                <a:ea typeface="Nunito"/>
                <a:cs typeface="Nunito"/>
                <a:sym typeface="Nunito"/>
              </a:rPr>
              <a:t>Read in data to DFs</a:t>
            </a:r>
            <a:endParaRPr sz="1200">
              <a:latin typeface="Nunito"/>
              <a:ea typeface="Nunito"/>
              <a:cs typeface="Nunito"/>
              <a:sym typeface="Nunito"/>
            </a:endParaRPr>
          </a:p>
          <a:p>
            <a:pPr indent="-304800" lvl="0" marL="457200" rtl="0" algn="l">
              <a:spcBef>
                <a:spcPts val="0"/>
              </a:spcBef>
              <a:spcAft>
                <a:spcPts val="0"/>
              </a:spcAft>
              <a:buSzPts val="1200"/>
              <a:buFont typeface="Nunito"/>
              <a:buAutoNum type="arabicPeriod"/>
            </a:pPr>
            <a:r>
              <a:rPr lang="en" sz="1200">
                <a:latin typeface="Nunito"/>
                <a:ea typeface="Nunito"/>
                <a:cs typeface="Nunito"/>
                <a:sym typeface="Nunito"/>
              </a:rPr>
              <a:t>Drop </a:t>
            </a:r>
            <a:r>
              <a:rPr lang="en" sz="1200">
                <a:latin typeface="Nunito"/>
                <a:ea typeface="Nunito"/>
                <a:cs typeface="Nunito"/>
                <a:sym typeface="Nunito"/>
              </a:rPr>
              <a:t>unnecessary</a:t>
            </a:r>
            <a:r>
              <a:rPr lang="en" sz="1200">
                <a:latin typeface="Nunito"/>
                <a:ea typeface="Nunito"/>
                <a:cs typeface="Nunito"/>
                <a:sym typeface="Nunito"/>
              </a:rPr>
              <a:t> columns</a:t>
            </a:r>
            <a:endParaRPr sz="1200">
              <a:latin typeface="Nunito"/>
              <a:ea typeface="Nunito"/>
              <a:cs typeface="Nunito"/>
              <a:sym typeface="Nunito"/>
            </a:endParaRPr>
          </a:p>
          <a:p>
            <a:pPr indent="-304800" lvl="0" marL="457200" rtl="0" algn="l">
              <a:spcBef>
                <a:spcPts val="0"/>
              </a:spcBef>
              <a:spcAft>
                <a:spcPts val="0"/>
              </a:spcAft>
              <a:buSzPts val="1200"/>
              <a:buFont typeface="Nunito"/>
              <a:buAutoNum type="arabicPeriod"/>
            </a:pPr>
            <a:r>
              <a:rPr lang="en" sz="1200">
                <a:latin typeface="Nunito"/>
                <a:ea typeface="Nunito"/>
                <a:cs typeface="Nunito"/>
                <a:sym typeface="Nunito"/>
              </a:rPr>
              <a:t>Rename/add columns to match</a:t>
            </a:r>
            <a:endParaRPr sz="1200">
              <a:latin typeface="Nunito"/>
              <a:ea typeface="Nunito"/>
              <a:cs typeface="Nunito"/>
              <a:sym typeface="Nunito"/>
            </a:endParaRPr>
          </a:p>
          <a:p>
            <a:pPr indent="-304800" lvl="0" marL="457200" rtl="0" algn="l">
              <a:spcBef>
                <a:spcPts val="0"/>
              </a:spcBef>
              <a:spcAft>
                <a:spcPts val="0"/>
              </a:spcAft>
              <a:buSzPts val="1200"/>
              <a:buFont typeface="Nunito"/>
              <a:buAutoNum type="arabicPeriod"/>
            </a:pPr>
            <a:r>
              <a:rPr lang="en" sz="1200">
                <a:latin typeface="Nunito"/>
                <a:ea typeface="Nunito"/>
                <a:cs typeface="Nunito"/>
                <a:sym typeface="Nunito"/>
              </a:rPr>
              <a:t>Append all DFs together</a:t>
            </a:r>
            <a:endParaRPr sz="1200">
              <a:latin typeface="Nunito"/>
              <a:ea typeface="Nunito"/>
              <a:cs typeface="Nunito"/>
              <a:sym typeface="Nunito"/>
            </a:endParaRPr>
          </a:p>
        </p:txBody>
      </p:sp>
      <p:cxnSp>
        <p:nvCxnSpPr>
          <p:cNvPr id="340" name="Google Shape;340;p21"/>
          <p:cNvCxnSpPr>
            <a:stCxn id="331" idx="2"/>
            <a:endCxn id="339" idx="0"/>
          </p:cNvCxnSpPr>
          <p:nvPr/>
        </p:nvCxnSpPr>
        <p:spPr>
          <a:xfrm>
            <a:off x="7733088" y="2820250"/>
            <a:ext cx="0" cy="352800"/>
          </a:xfrm>
          <a:prstGeom prst="straightConnector1">
            <a:avLst/>
          </a:prstGeom>
          <a:noFill/>
          <a:ln cap="flat" cmpd="sng" w="9525">
            <a:solidFill>
              <a:schemeClr val="dk2"/>
            </a:solidFill>
            <a:prstDash val="solid"/>
            <a:round/>
            <a:headEnd len="med" w="med" type="none"/>
            <a:tailEnd len="med" w="med" type="triangle"/>
          </a:ln>
        </p:spPr>
      </p:cxnSp>
      <p:cxnSp>
        <p:nvCxnSpPr>
          <p:cNvPr id="341" name="Google Shape;341;p21"/>
          <p:cNvCxnSpPr>
            <a:stCxn id="332" idx="3"/>
            <a:endCxn id="333" idx="1"/>
          </p:cNvCxnSpPr>
          <p:nvPr/>
        </p:nvCxnSpPr>
        <p:spPr>
          <a:xfrm>
            <a:off x="7623834" y="1712941"/>
            <a:ext cx="224400" cy="0"/>
          </a:xfrm>
          <a:prstGeom prst="straightConnector1">
            <a:avLst/>
          </a:prstGeom>
          <a:noFill/>
          <a:ln cap="flat" cmpd="sng" w="9525">
            <a:solidFill>
              <a:schemeClr val="dk2"/>
            </a:solidFill>
            <a:prstDash val="solid"/>
            <a:round/>
            <a:headEnd len="med" w="med" type="none"/>
            <a:tailEnd len="med" w="med" type="none"/>
          </a:ln>
        </p:spPr>
      </p:cxnSp>
      <p:cxnSp>
        <p:nvCxnSpPr>
          <p:cNvPr id="342" name="Google Shape;342;p21"/>
          <p:cNvCxnSpPr>
            <a:stCxn id="333" idx="2"/>
            <a:endCxn id="334" idx="3"/>
          </p:cNvCxnSpPr>
          <p:nvPr/>
        </p:nvCxnSpPr>
        <p:spPr>
          <a:xfrm rot="5400000">
            <a:off x="8084637" y="2151495"/>
            <a:ext cx="442500" cy="115200"/>
          </a:xfrm>
          <a:prstGeom prst="bentConnector2">
            <a:avLst/>
          </a:prstGeom>
          <a:noFill/>
          <a:ln cap="flat" cmpd="sng" w="9525">
            <a:solidFill>
              <a:schemeClr val="dk2"/>
            </a:solidFill>
            <a:prstDash val="solid"/>
            <a:round/>
            <a:headEnd len="med" w="med" type="none"/>
            <a:tailEnd len="med" w="med" type="none"/>
          </a:ln>
        </p:spPr>
      </p:cxnSp>
      <p:cxnSp>
        <p:nvCxnSpPr>
          <p:cNvPr id="343" name="Google Shape;343;p21"/>
          <p:cNvCxnSpPr>
            <a:stCxn id="332" idx="2"/>
            <a:endCxn id="334" idx="1"/>
          </p:cNvCxnSpPr>
          <p:nvPr/>
        </p:nvCxnSpPr>
        <p:spPr>
          <a:xfrm flipH="1" rot="-5400000">
            <a:off x="6942030" y="2154495"/>
            <a:ext cx="442500" cy="109200"/>
          </a:xfrm>
          <a:prstGeom prst="bentConnector2">
            <a:avLst/>
          </a:prstGeom>
          <a:noFill/>
          <a:ln cap="flat" cmpd="sng" w="9525">
            <a:solidFill>
              <a:schemeClr val="dk2"/>
            </a:solidFill>
            <a:prstDash val="solid"/>
            <a:round/>
            <a:headEnd len="med" w="med" type="none"/>
            <a:tailEnd len="med" w="med" type="none"/>
          </a:ln>
        </p:spPr>
      </p:cxnSp>
      <p:cxnSp>
        <p:nvCxnSpPr>
          <p:cNvPr id="344" name="Google Shape;344;p21"/>
          <p:cNvCxnSpPr>
            <a:stCxn id="327" idx="3"/>
            <a:endCxn id="328" idx="1"/>
          </p:cNvCxnSpPr>
          <p:nvPr/>
        </p:nvCxnSpPr>
        <p:spPr>
          <a:xfrm>
            <a:off x="1037750" y="1923341"/>
            <a:ext cx="350100" cy="13500"/>
          </a:xfrm>
          <a:prstGeom prst="straightConnector1">
            <a:avLst/>
          </a:prstGeom>
          <a:noFill/>
          <a:ln cap="flat" cmpd="sng" w="9525">
            <a:solidFill>
              <a:schemeClr val="dk2"/>
            </a:solidFill>
            <a:prstDash val="solid"/>
            <a:round/>
            <a:headEnd len="med" w="med" type="none"/>
            <a:tailEnd len="med" w="med" type="triangle"/>
          </a:ln>
        </p:spPr>
      </p:cxnSp>
      <p:sp>
        <p:nvSpPr>
          <p:cNvPr id="338" name="Google Shape;338;p21"/>
          <p:cNvSpPr/>
          <p:nvPr/>
        </p:nvSpPr>
        <p:spPr>
          <a:xfrm>
            <a:off x="1636313" y="3178800"/>
            <a:ext cx="1218900" cy="5052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Nunito"/>
                <a:ea typeface="Nunito"/>
                <a:cs typeface="Nunito"/>
                <a:sym typeface="Nunito"/>
              </a:rPr>
              <a:t>Country CD</a:t>
            </a:r>
            <a:r>
              <a:rPr b="1" lang="en" sz="1200">
                <a:latin typeface="Nunito"/>
                <a:ea typeface="Nunito"/>
                <a:cs typeface="Nunito"/>
                <a:sym typeface="Nunito"/>
              </a:rPr>
              <a:t> DF</a:t>
            </a:r>
            <a:endParaRPr b="1" sz="1200">
              <a:latin typeface="Nunito"/>
              <a:ea typeface="Nunito"/>
              <a:cs typeface="Nunito"/>
              <a:sym typeface="Nunito"/>
            </a:endParaRPr>
          </a:p>
        </p:txBody>
      </p:sp>
      <p:sp>
        <p:nvSpPr>
          <p:cNvPr id="345" name="Google Shape;345;p21"/>
          <p:cNvSpPr/>
          <p:nvPr/>
        </p:nvSpPr>
        <p:spPr>
          <a:xfrm>
            <a:off x="4214900" y="4554575"/>
            <a:ext cx="1218900" cy="5052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Nunito"/>
                <a:ea typeface="Nunito"/>
                <a:cs typeface="Nunito"/>
                <a:sym typeface="Nunito"/>
              </a:rPr>
              <a:t>WHR DF</a:t>
            </a:r>
            <a:endParaRPr b="1" sz="1200">
              <a:latin typeface="Nunito"/>
              <a:ea typeface="Nunito"/>
              <a:cs typeface="Nunito"/>
              <a:sym typeface="Nunito"/>
            </a:endParaRPr>
          </a:p>
        </p:txBody>
      </p:sp>
      <p:cxnSp>
        <p:nvCxnSpPr>
          <p:cNvPr id="346" name="Google Shape;346;p21"/>
          <p:cNvCxnSpPr>
            <a:stCxn id="339" idx="2"/>
            <a:endCxn id="345" idx="3"/>
          </p:cNvCxnSpPr>
          <p:nvPr/>
        </p:nvCxnSpPr>
        <p:spPr>
          <a:xfrm rot="5400000">
            <a:off x="6325338" y="3399325"/>
            <a:ext cx="516300" cy="2299200"/>
          </a:xfrm>
          <a:prstGeom prst="bentConnector2">
            <a:avLst/>
          </a:prstGeom>
          <a:noFill/>
          <a:ln cap="flat" cmpd="sng" w="9525">
            <a:solidFill>
              <a:schemeClr val="dk2"/>
            </a:solidFill>
            <a:prstDash val="solid"/>
            <a:round/>
            <a:headEnd len="med" w="med" type="none"/>
            <a:tailEnd len="med" w="med" type="triangle"/>
          </a:ln>
        </p:spPr>
      </p:cxnSp>
      <p:sp>
        <p:nvSpPr>
          <p:cNvPr id="347" name="Google Shape;347;p21"/>
          <p:cNvSpPr/>
          <p:nvPr/>
        </p:nvSpPr>
        <p:spPr>
          <a:xfrm>
            <a:off x="3453800" y="2571750"/>
            <a:ext cx="2738475" cy="17190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u="sng">
                <a:latin typeface="Nunito"/>
                <a:ea typeface="Nunito"/>
                <a:cs typeface="Nunito"/>
                <a:sym typeface="Nunito"/>
              </a:rPr>
              <a:t>Merging</a:t>
            </a:r>
            <a:r>
              <a:rPr b="1" lang="en" sz="1200" u="sng">
                <a:latin typeface="Nunito"/>
                <a:ea typeface="Nunito"/>
                <a:cs typeface="Nunito"/>
                <a:sym typeface="Nunito"/>
              </a:rPr>
              <a:t> Steps:</a:t>
            </a:r>
            <a:endParaRPr b="1" sz="1200" u="sng">
              <a:latin typeface="Nunito"/>
              <a:ea typeface="Nunito"/>
              <a:cs typeface="Nunito"/>
              <a:sym typeface="Nunito"/>
            </a:endParaRPr>
          </a:p>
          <a:p>
            <a:pPr indent="-304800" lvl="0" marL="457200" rtl="0" algn="l">
              <a:spcBef>
                <a:spcPts val="0"/>
              </a:spcBef>
              <a:spcAft>
                <a:spcPts val="0"/>
              </a:spcAft>
              <a:buSzPts val="1200"/>
              <a:buFont typeface="Nunito"/>
              <a:buAutoNum type="arabicPeriod"/>
            </a:pPr>
            <a:r>
              <a:rPr lang="en" sz="1200">
                <a:latin typeface="Nunito"/>
                <a:ea typeface="Nunito"/>
                <a:cs typeface="Nunito"/>
                <a:sym typeface="Nunito"/>
              </a:rPr>
              <a:t>Left merge Census DF w/ country CD DF to make New Census DF</a:t>
            </a:r>
            <a:endParaRPr sz="1200">
              <a:latin typeface="Nunito"/>
              <a:ea typeface="Nunito"/>
              <a:cs typeface="Nunito"/>
              <a:sym typeface="Nunito"/>
            </a:endParaRPr>
          </a:p>
          <a:p>
            <a:pPr indent="-304800" lvl="0" marL="457200" rtl="0" algn="l">
              <a:spcBef>
                <a:spcPts val="0"/>
              </a:spcBef>
              <a:spcAft>
                <a:spcPts val="0"/>
              </a:spcAft>
              <a:buSzPts val="1200"/>
              <a:buFont typeface="Nunito"/>
              <a:buAutoNum type="arabicPeriod"/>
            </a:pPr>
            <a:r>
              <a:rPr lang="en" sz="1200">
                <a:latin typeface="Nunito"/>
                <a:ea typeface="Nunito"/>
                <a:cs typeface="Nunito"/>
                <a:sym typeface="Nunito"/>
              </a:rPr>
              <a:t>Inner join WHR with New Census DF on Country &amp; Year to create Final DF</a:t>
            </a:r>
            <a:endParaRPr sz="1200">
              <a:latin typeface="Nunito"/>
              <a:ea typeface="Nunito"/>
              <a:cs typeface="Nunito"/>
              <a:sym typeface="Nunito"/>
            </a:endParaRPr>
          </a:p>
          <a:p>
            <a:pPr indent="-304800" lvl="0" marL="457200" rtl="0" algn="l">
              <a:spcBef>
                <a:spcPts val="0"/>
              </a:spcBef>
              <a:spcAft>
                <a:spcPts val="0"/>
              </a:spcAft>
              <a:buSzPts val="1200"/>
              <a:buFont typeface="Nunito"/>
              <a:buAutoNum type="arabicPeriod"/>
            </a:pPr>
            <a:r>
              <a:rPr lang="en" sz="1200">
                <a:latin typeface="Nunito"/>
                <a:ea typeface="Nunito"/>
                <a:cs typeface="Nunito"/>
                <a:sym typeface="Nunito"/>
              </a:rPr>
              <a:t>Drop </a:t>
            </a:r>
            <a:r>
              <a:rPr lang="en" sz="1200">
                <a:latin typeface="Nunito"/>
                <a:ea typeface="Nunito"/>
                <a:cs typeface="Nunito"/>
                <a:sym typeface="Nunito"/>
              </a:rPr>
              <a:t>unnecessary</a:t>
            </a:r>
            <a:r>
              <a:rPr lang="en" sz="1200">
                <a:latin typeface="Nunito"/>
                <a:ea typeface="Nunito"/>
                <a:cs typeface="Nunito"/>
                <a:sym typeface="Nunito"/>
              </a:rPr>
              <a:t> columns from merge</a:t>
            </a:r>
            <a:endParaRPr sz="1200">
              <a:latin typeface="Nunito"/>
              <a:ea typeface="Nunito"/>
              <a:cs typeface="Nunito"/>
              <a:sym typeface="Nunito"/>
            </a:endParaRPr>
          </a:p>
        </p:txBody>
      </p:sp>
      <p:cxnSp>
        <p:nvCxnSpPr>
          <p:cNvPr id="348" name="Google Shape;348;p21"/>
          <p:cNvCxnSpPr>
            <a:stCxn id="335" idx="2"/>
            <a:endCxn id="347" idx="0"/>
          </p:cNvCxnSpPr>
          <p:nvPr/>
        </p:nvCxnSpPr>
        <p:spPr>
          <a:xfrm rot="5400000">
            <a:off x="4625750" y="2373338"/>
            <a:ext cx="395700" cy="900"/>
          </a:xfrm>
          <a:prstGeom prst="bentConnector3">
            <a:avLst>
              <a:gd fmla="val 50014" name="adj1"/>
            </a:avLst>
          </a:prstGeom>
          <a:noFill/>
          <a:ln cap="flat" cmpd="sng" w="9525">
            <a:solidFill>
              <a:schemeClr val="dk2"/>
            </a:solidFill>
            <a:prstDash val="solid"/>
            <a:round/>
            <a:headEnd len="med" w="med" type="none"/>
            <a:tailEnd len="med" w="med" type="triangle"/>
          </a:ln>
        </p:spPr>
      </p:cxnSp>
      <p:cxnSp>
        <p:nvCxnSpPr>
          <p:cNvPr id="349" name="Google Shape;349;p21"/>
          <p:cNvCxnSpPr>
            <a:stCxn id="345" idx="0"/>
            <a:endCxn id="347" idx="2"/>
          </p:cNvCxnSpPr>
          <p:nvPr/>
        </p:nvCxnSpPr>
        <p:spPr>
          <a:xfrm rot="10800000">
            <a:off x="4823150" y="4290875"/>
            <a:ext cx="1200" cy="263700"/>
          </a:xfrm>
          <a:prstGeom prst="straightConnector1">
            <a:avLst/>
          </a:prstGeom>
          <a:noFill/>
          <a:ln cap="flat" cmpd="sng" w="9525">
            <a:solidFill>
              <a:schemeClr val="dk2"/>
            </a:solidFill>
            <a:prstDash val="solid"/>
            <a:round/>
            <a:headEnd len="med" w="med" type="none"/>
            <a:tailEnd len="med" w="med" type="triangle"/>
          </a:ln>
        </p:spPr>
      </p:cxnSp>
      <p:cxnSp>
        <p:nvCxnSpPr>
          <p:cNvPr id="350" name="Google Shape;350;p21"/>
          <p:cNvCxnSpPr>
            <a:stCxn id="338" idx="3"/>
            <a:endCxn id="347" idx="1"/>
          </p:cNvCxnSpPr>
          <p:nvPr/>
        </p:nvCxnSpPr>
        <p:spPr>
          <a:xfrm>
            <a:off x="2855213" y="3431400"/>
            <a:ext cx="598500" cy="0"/>
          </a:xfrm>
          <a:prstGeom prst="straightConnector1">
            <a:avLst/>
          </a:prstGeom>
          <a:noFill/>
          <a:ln cap="flat" cmpd="sng" w="9525">
            <a:solidFill>
              <a:schemeClr val="dk2"/>
            </a:solidFill>
            <a:prstDash val="solid"/>
            <a:round/>
            <a:headEnd len="med" w="med" type="none"/>
            <a:tailEnd len="med" w="med" type="triangle"/>
          </a:ln>
        </p:spPr>
      </p:cxnSp>
      <p:cxnSp>
        <p:nvCxnSpPr>
          <p:cNvPr id="351" name="Google Shape;351;p21"/>
          <p:cNvCxnSpPr>
            <a:endCxn id="352" idx="3"/>
          </p:cNvCxnSpPr>
          <p:nvPr/>
        </p:nvCxnSpPr>
        <p:spPr>
          <a:xfrm flipH="1">
            <a:off x="2256650" y="4293725"/>
            <a:ext cx="1203000" cy="255300"/>
          </a:xfrm>
          <a:prstGeom prst="straightConnector1">
            <a:avLst/>
          </a:prstGeom>
          <a:noFill/>
          <a:ln cap="flat" cmpd="sng" w="9525">
            <a:solidFill>
              <a:schemeClr val="dk2"/>
            </a:solidFill>
            <a:prstDash val="solid"/>
            <a:round/>
            <a:headEnd len="med" w="med" type="none"/>
            <a:tailEnd len="med" w="med" type="triangle"/>
          </a:ln>
        </p:spPr>
      </p:cxnSp>
      <p:sp>
        <p:nvSpPr>
          <p:cNvPr id="352" name="Google Shape;352;p21"/>
          <p:cNvSpPr/>
          <p:nvPr/>
        </p:nvSpPr>
        <p:spPr>
          <a:xfrm>
            <a:off x="130550" y="4049375"/>
            <a:ext cx="2126100" cy="9993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Nunito"/>
                <a:ea typeface="Nunito"/>
                <a:cs typeface="Nunito"/>
                <a:sym typeface="Nunito"/>
              </a:rPr>
              <a:t>Final</a:t>
            </a:r>
            <a:r>
              <a:rPr b="1" lang="en" sz="1200">
                <a:latin typeface="Nunito"/>
                <a:ea typeface="Nunito"/>
                <a:cs typeface="Nunito"/>
                <a:sym typeface="Nunito"/>
              </a:rPr>
              <a:t> DF</a:t>
            </a:r>
            <a:endParaRPr b="1" sz="1200">
              <a:latin typeface="Nunito"/>
              <a:ea typeface="Nunito"/>
              <a:cs typeface="Nunito"/>
              <a:sym typeface="Nunito"/>
            </a:endParaRPr>
          </a:p>
          <a:p>
            <a:pPr indent="0" lvl="0" marL="0" rtl="0" algn="l">
              <a:spcBef>
                <a:spcPts val="0"/>
              </a:spcBef>
              <a:spcAft>
                <a:spcPts val="0"/>
              </a:spcAft>
              <a:buNone/>
            </a:pPr>
            <a:r>
              <a:rPr b="1" lang="en" sz="1200">
                <a:latin typeface="Nunito"/>
                <a:ea typeface="Nunito"/>
                <a:cs typeface="Nunito"/>
                <a:sym typeface="Nunito"/>
              </a:rPr>
              <a:t>Contains:</a:t>
            </a:r>
            <a:endParaRPr b="1"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Happiness Data</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Demographic Data</a:t>
            </a:r>
            <a:endParaRPr sz="12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