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System_image" TargetMode="External"/><Relationship Id="rId2" Type="http://schemas.openxmlformats.org/officeDocument/2006/relationships/hyperlink" Target="https://en.wikipedia.org/wiki/Backup" TargetMode="External"/><Relationship Id="rId1" Type="http://schemas.openxmlformats.org/officeDocument/2006/relationships/slideLayout" Target="../slideLayouts/slideLayout2.xml"/><Relationship Id="rId6" Type="http://schemas.openxmlformats.org/officeDocument/2006/relationships/hyperlink" Target="https://en.wikipedia.org/wiki/Malware" TargetMode="External"/><Relationship Id="rId5" Type="http://schemas.openxmlformats.org/officeDocument/2006/relationships/hyperlink" Target="https://en.wikipedia.org/wiki/Hard_disk_drive_failure" TargetMode="External"/><Relationship Id="rId4" Type="http://schemas.openxmlformats.org/officeDocument/2006/relationships/hyperlink" Target="https://en.wikipedia.org/wiki/Data_corrup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techtarget.com/searchstorage/definition/hard-disk-driv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put_device" TargetMode="External"/><Relationship Id="rId7" Type="http://schemas.openxmlformats.org/officeDocument/2006/relationships/hyperlink" Target="https://en.wikipedia.org/wiki/Electronic_switching_system" TargetMode="External"/><Relationship Id="rId2" Type="http://schemas.openxmlformats.org/officeDocument/2006/relationships/hyperlink" Target="https://en.wikipedia.org/wiki/Peripheral" TargetMode="External"/><Relationship Id="rId1" Type="http://schemas.openxmlformats.org/officeDocument/2006/relationships/slideLayout" Target="../slideLayouts/slideLayout2.xml"/><Relationship Id="rId6" Type="http://schemas.openxmlformats.org/officeDocument/2006/relationships/hyperlink" Target="https://en.wikipedia.org/wiki/Mechanical_keyboard" TargetMode="External"/><Relationship Id="rId5" Type="http://schemas.openxmlformats.org/officeDocument/2006/relationships/hyperlink" Target="https://en.wikipedia.org/wiki/Push-button" TargetMode="External"/><Relationship Id="rId4" Type="http://schemas.openxmlformats.org/officeDocument/2006/relationships/hyperlink" Target="https://en.wikipedia.org/wiki/Typewri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58EE-EF0D-D91F-D0E4-01EAA04793EF}"/>
              </a:ext>
            </a:extLst>
          </p:cNvPr>
          <p:cNvSpPr>
            <a:spLocks noGrp="1"/>
          </p:cNvSpPr>
          <p:nvPr>
            <p:ph type="ctrTitle"/>
          </p:nvPr>
        </p:nvSpPr>
        <p:spPr/>
        <p:txBody>
          <a:bodyPr/>
          <a:lstStyle/>
          <a:p>
            <a:r>
              <a:rPr lang="en-US" dirty="0"/>
              <a:t>MCOS</a:t>
            </a:r>
          </a:p>
        </p:txBody>
      </p:sp>
      <p:sp>
        <p:nvSpPr>
          <p:cNvPr id="3" name="Subtitle 2">
            <a:extLst>
              <a:ext uri="{FF2B5EF4-FFF2-40B4-BE49-F238E27FC236}">
                <a16:creationId xmlns:a16="http://schemas.microsoft.com/office/drawing/2014/main" id="{5E95ED99-036A-0D45-0FED-D50B46FCFB34}"/>
              </a:ext>
            </a:extLst>
          </p:cNvPr>
          <p:cNvSpPr>
            <a:spLocks noGrp="1"/>
          </p:cNvSpPr>
          <p:nvPr>
            <p:ph type="subTitle" idx="1"/>
          </p:nvPr>
        </p:nvSpPr>
        <p:spPr/>
        <p:txBody>
          <a:bodyPr/>
          <a:lstStyle/>
          <a:p>
            <a:r>
              <a:rPr lang="en-US" dirty="0"/>
              <a:t>1.6 Application of preventive maintenance</a:t>
            </a:r>
          </a:p>
        </p:txBody>
      </p:sp>
    </p:spTree>
    <p:extLst>
      <p:ext uri="{BB962C8B-B14F-4D97-AF65-F5344CB8AC3E}">
        <p14:creationId xmlns:p14="http://schemas.microsoft.com/office/powerpoint/2010/main" val="106138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FCA6-1971-B391-75C1-C2F0BF140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8BF40F-043D-DACC-3D9A-8D88965BB7CE}"/>
              </a:ext>
            </a:extLst>
          </p:cNvPr>
          <p:cNvSpPr>
            <a:spLocks noGrp="1"/>
          </p:cNvSpPr>
          <p:nvPr>
            <p:ph idx="1"/>
          </p:nvPr>
        </p:nvSpPr>
        <p:spPr/>
        <p:txBody>
          <a:bodyPr>
            <a:normAutofit fontScale="92500" lnSpcReduction="20000"/>
          </a:bodyPr>
          <a:lstStyle/>
          <a:p>
            <a:pPr marL="685800" marR="0">
              <a:lnSpc>
                <a:spcPct val="150000"/>
              </a:lnSpc>
              <a:spcBef>
                <a:spcPts val="0"/>
              </a:spcBef>
              <a:spcAft>
                <a:spcPts val="0"/>
              </a:spcAft>
            </a:pPr>
            <a:r>
              <a:rPr lang="en-GB" sz="2400" dirty="0">
                <a:effectLst/>
                <a:latin typeface="Times New Roman" panose="02020603050405020304" pitchFamily="18" charset="0"/>
                <a:ea typeface="Calibri" panose="020F0502020204030204" pitchFamily="34" charset="0"/>
              </a:rPr>
              <a:t>If you have a desktop PC, it’s easy to just swap the keyboard and use a different one.</a:t>
            </a:r>
            <a:endParaRPr lang="en-US" sz="24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2400" dirty="0">
                <a:effectLst/>
                <a:latin typeface="Times New Roman" panose="02020603050405020304" pitchFamily="18" charset="0"/>
                <a:ea typeface="Calibri" panose="020F0502020204030204" pitchFamily="34" charset="0"/>
              </a:rPr>
              <a:t>For laptops though, this isn’t possible, which makes it a big problem. It could be that your computer could use some simple hardware or software maintenance, or your keyboard settings are set to use the wrong language or region. Before you visit the repair shop, buy a new keyboard, or chuck your laptop altogether, try some of the quick fixes below.</a:t>
            </a:r>
            <a:endParaRPr lang="en-US" dirty="0"/>
          </a:p>
        </p:txBody>
      </p:sp>
    </p:spTree>
    <p:extLst>
      <p:ext uri="{BB962C8B-B14F-4D97-AF65-F5344CB8AC3E}">
        <p14:creationId xmlns:p14="http://schemas.microsoft.com/office/powerpoint/2010/main" val="302214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7D18-770B-277E-65AA-85091DD329F9}"/>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rPr>
              <a:t>Tips Fix Keyboard Keys Which Stop Working</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661A81A-8637-0AA6-81A5-3F6196B85388}"/>
              </a:ext>
            </a:extLst>
          </p:cNvPr>
          <p:cNvSpPr>
            <a:spLocks noGrp="1"/>
          </p:cNvSpPr>
          <p:nvPr>
            <p:ph idx="1"/>
          </p:nvPr>
        </p:nvSpPr>
        <p:spPr/>
        <p:txBody>
          <a:bodyPr>
            <a:normAutofit lnSpcReduction="10000"/>
          </a:bodyPr>
          <a:lstStyle/>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Quick checks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Clean up the keyboard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Restart your PC</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Use a different keyboard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Check the region or language settings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Adjust keyboard input settings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Run a malware scan</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Reinstall keyboard driver</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73972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0020-7EDC-1350-57D9-23C69DE48C97}"/>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48C6BABB-F381-1045-86FC-C0B1818E2C38}"/>
              </a:ext>
            </a:extLst>
          </p:cNvPr>
          <p:cNvSpPr>
            <a:spLocks noGrp="1"/>
          </p:cNvSpPr>
          <p:nvPr>
            <p:ph idx="1"/>
          </p:nvPr>
        </p:nvSpPr>
        <p:spPr/>
        <p:txBody>
          <a:bodyPr>
            <a:normAutofit lnSpcReduction="10000"/>
          </a:bodyPr>
          <a:lstStyle/>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Visit a service tech/Replace the keyboard Quick Checks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If you’re using a Bluetooth keyboard, check that it’s powered on and that it’s connected.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Re-pair the keyboard with your computer (for wireless keyboards).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Try a different USB port (wired keyboard).</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Check the keyboard’s battery level as it may cause performance problems.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Calibri" panose="020F0502020204030204" pitchFamily="34" charset="0"/>
              </a:rPr>
              <a:t> If the keyboard keys still won’t work after carrying out these basic checks, try the solutions below.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40005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4422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AB89-1EB4-B86F-8D86-ED6636398519}"/>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rPr>
              <a:t>Monitor: </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D2BC045-09F5-120A-7209-72426B6C1CDC}"/>
              </a:ext>
            </a:extLst>
          </p:cNvPr>
          <p:cNvSpPr>
            <a:spLocks noGrp="1"/>
          </p:cNvSpPr>
          <p:nvPr>
            <p:ph idx="1"/>
          </p:nvPr>
        </p:nvSpPr>
        <p:spPr/>
        <p:txBody>
          <a:bodyPr>
            <a:normAutofit/>
          </a:bodyPr>
          <a:lstStyle/>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Check the connections</a:t>
            </a:r>
            <a:r>
              <a:rPr lang="en-US" sz="1800" dirty="0">
                <a:solidFill>
                  <a:srgbClr val="0D0D0D"/>
                </a:solidFill>
                <a:effectLst/>
                <a:latin typeface="Segoe UI" panose="020B0502040204020203" pitchFamily="34" charset="0"/>
                <a:ea typeface="Times New Roman" panose="02020603050405020304" pitchFamily="18" charset="0"/>
              </a:rPr>
              <a:t>: Ensure that all cables connecting the monitor to the computer are securely plugged in. This includes the power cable, video cable (such as HDMI, DisplayPort, or VGA), and any additional cables like USB for peripherals if applicable.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Verify power</a:t>
            </a:r>
            <a:r>
              <a:rPr lang="en-US" sz="1800" dirty="0">
                <a:solidFill>
                  <a:srgbClr val="0D0D0D"/>
                </a:solidFill>
                <a:effectLst/>
                <a:latin typeface="Segoe UI" panose="020B0502040204020203" pitchFamily="34" charset="0"/>
                <a:ea typeface="Times New Roman" panose="02020603050405020304" pitchFamily="18" charset="0"/>
              </a:rPr>
              <a:t>: Make sure the monitor is receiving power. Check if the power indicator light on the monitor is lit up. If not, ensure that the power cable is plugged in properly and that the outlet is functioning by plugging in another device.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Test with another device</a:t>
            </a:r>
            <a:r>
              <a:rPr lang="en-US" sz="1800" dirty="0">
                <a:solidFill>
                  <a:srgbClr val="0D0D0D"/>
                </a:solidFill>
                <a:effectLst/>
                <a:latin typeface="Segoe UI" panose="020B0502040204020203" pitchFamily="34" charset="0"/>
                <a:ea typeface="Times New Roman" panose="02020603050405020304" pitchFamily="18" charset="0"/>
              </a:rPr>
              <a:t>: If possible, connect the monitor to another computer or device to see if it works. This helps determine if the issue lies with the monitor or the computer itself.</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0969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0A07-783E-D72A-5883-B9D7DB74D53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41CD623-560C-5D28-4917-ABE538BCE5B9}"/>
              </a:ext>
            </a:extLst>
          </p:cNvPr>
          <p:cNvSpPr>
            <a:spLocks noGrp="1"/>
          </p:cNvSpPr>
          <p:nvPr>
            <p:ph idx="1"/>
          </p:nvPr>
        </p:nvSpPr>
        <p:spPr/>
        <p:txBody>
          <a:bodyPr/>
          <a:lstStyle/>
          <a:p>
            <a:pPr marL="342900" marR="0" lvl="0" indent="-342900">
              <a:spcBef>
                <a:spcPts val="0"/>
              </a:spcBef>
              <a:spcAft>
                <a:spcPts val="0"/>
              </a:spcAft>
              <a:tabLst>
                <a:tab pos="457200" algn="l"/>
              </a:tabLst>
            </a:pPr>
            <a:r>
              <a:rPr lang="en-US" sz="2400" b="1" dirty="0">
                <a:solidFill>
                  <a:srgbClr val="0D0D0D"/>
                </a:solidFill>
                <a:effectLst/>
                <a:latin typeface="Segoe UI" panose="020B0502040204020203" pitchFamily="34" charset="0"/>
                <a:ea typeface="Times New Roman" panose="02020603050405020304" pitchFamily="18" charset="0"/>
              </a:rPr>
              <a:t>Adjust monitor settings</a:t>
            </a:r>
            <a:r>
              <a:rPr lang="en-US" sz="2400" dirty="0">
                <a:solidFill>
                  <a:srgbClr val="0D0D0D"/>
                </a:solidFill>
                <a:effectLst/>
                <a:latin typeface="Segoe UI" panose="020B0502040204020203" pitchFamily="34" charset="0"/>
                <a:ea typeface="Times New Roman" panose="02020603050405020304" pitchFamily="18" charset="0"/>
              </a:rPr>
              <a:t>: Sometimes the monitor settings may be configured incorrectly. Use the physical buttons on the monitor to access the menu and check settings like brightness, contrast, input source, etc.</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2400" b="1" dirty="0">
                <a:solidFill>
                  <a:srgbClr val="0D0D0D"/>
                </a:solidFill>
                <a:effectLst/>
                <a:latin typeface="Segoe UI" panose="020B0502040204020203" pitchFamily="34" charset="0"/>
                <a:ea typeface="Times New Roman" panose="02020603050405020304" pitchFamily="18" charset="0"/>
              </a:rPr>
              <a:t>Restart the computer</a:t>
            </a:r>
            <a:r>
              <a:rPr lang="en-US" sz="2400" dirty="0">
                <a:solidFill>
                  <a:srgbClr val="0D0D0D"/>
                </a:solidFill>
                <a:effectLst/>
                <a:latin typeface="Segoe UI" panose="020B0502040204020203" pitchFamily="34" charset="0"/>
                <a:ea typeface="Times New Roman" panose="02020603050405020304" pitchFamily="18" charset="0"/>
              </a:rPr>
              <a:t>: Sometimes a simple restart can resolve display issues caused by software glitches or driver conflicts.</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5984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4708-0024-075A-397A-009BC11BE90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1F4364B5-BC93-C3FB-44A0-C8B17495D296}"/>
              </a:ext>
            </a:extLst>
          </p:cNvPr>
          <p:cNvSpPr>
            <a:spLocks noGrp="1"/>
          </p:cNvSpPr>
          <p:nvPr>
            <p:ph idx="1"/>
          </p:nvPr>
        </p:nvSpPr>
        <p:spPr/>
        <p:txBody>
          <a:bodyPr/>
          <a:lstStyle/>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Update graphics drivers</a:t>
            </a:r>
            <a:r>
              <a:rPr lang="en-US" sz="1800" dirty="0">
                <a:solidFill>
                  <a:srgbClr val="0D0D0D"/>
                </a:solidFill>
                <a:effectLst/>
                <a:latin typeface="Segoe UI" panose="020B0502040204020203" pitchFamily="34" charset="0"/>
                <a:ea typeface="Times New Roman" panose="02020603050405020304" pitchFamily="18" charset="0"/>
              </a:rPr>
              <a:t>: Ensure that your computer's graphics drivers are up to date. Outdated or corrupted drivers can cause display problems. You can usually download the latest drivers from the manufacturer's website or use automatic driver update software.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Check for hardware problems</a:t>
            </a:r>
            <a:r>
              <a:rPr lang="en-US" sz="1800" dirty="0">
                <a:solidFill>
                  <a:srgbClr val="0D0D0D"/>
                </a:solidFill>
                <a:effectLst/>
                <a:latin typeface="Segoe UI" panose="020B0502040204020203" pitchFamily="34" charset="0"/>
                <a:ea typeface="Times New Roman" panose="02020603050405020304" pitchFamily="18" charset="0"/>
              </a:rPr>
              <a:t>: If the monitor still doesn't display anything, there might be a hardware issue with the monitor itself. In this case, it might require professional repair or replacement.</a:t>
            </a:r>
            <a:endParaRPr lang="en-US" sz="1800" dirty="0">
              <a:effectLst/>
              <a:latin typeface="Times New Roman" panose="02020603050405020304" pitchFamily="18" charset="0"/>
              <a:ea typeface="Times New Roman" panose="02020603050405020304" pitchFamily="18" charset="0"/>
            </a:endParaRPr>
          </a:p>
          <a:p>
            <a:r>
              <a:rPr lang="en-US" sz="1800" b="1" dirty="0">
                <a:solidFill>
                  <a:srgbClr val="0D0D0D"/>
                </a:solidFill>
                <a:effectLst/>
                <a:latin typeface="Segoe UI" panose="020B0502040204020203" pitchFamily="34" charset="0"/>
                <a:ea typeface="Calibri" panose="020F0502020204030204" pitchFamily="34" charset="0"/>
              </a:rPr>
              <a:t>Try a different port or cable</a:t>
            </a:r>
            <a:r>
              <a:rPr lang="en-US" sz="1800" dirty="0">
                <a:solidFill>
                  <a:srgbClr val="0D0D0D"/>
                </a:solidFill>
                <a:effectLst/>
                <a:latin typeface="Segoe UI" panose="020B0502040204020203" pitchFamily="34" charset="0"/>
                <a:ea typeface="Calibri" panose="020F0502020204030204" pitchFamily="34" charset="0"/>
              </a:rPr>
              <a:t>: If you're using multiple video ports on your computer (e.g., HDMI, DisplayPort), try switching to a different port. Also, try using a different video cable to rule out any issues with the cable itself</a:t>
            </a:r>
            <a:endParaRPr lang="en-US" dirty="0"/>
          </a:p>
        </p:txBody>
      </p:sp>
    </p:spTree>
    <p:extLst>
      <p:ext uri="{BB962C8B-B14F-4D97-AF65-F5344CB8AC3E}">
        <p14:creationId xmlns:p14="http://schemas.microsoft.com/office/powerpoint/2010/main" val="20710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1259-931E-48C2-F8E1-09D8BEC41011}"/>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rPr>
              <a:t>B.INTERNAL COMPONENTS</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1ADC3E15-2FEF-98B0-ADC0-C44D053EEFA9}"/>
              </a:ext>
            </a:extLst>
          </p:cNvPr>
          <p:cNvSpPr>
            <a:spLocks noGrp="1"/>
          </p:cNvSpPr>
          <p:nvPr>
            <p:ph idx="1"/>
          </p:nvPr>
        </p:nvSpPr>
        <p:spPr/>
        <p:txBody>
          <a:bodyPr>
            <a:normAutofit lnSpcReduction="10000"/>
          </a:bodyPr>
          <a:lstStyle/>
          <a:p>
            <a:pPr marL="68580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What is the internal component?</a:t>
            </a: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solidFill>
                  <a:srgbClr val="000000"/>
                </a:solidFill>
                <a:effectLst/>
                <a:latin typeface="Times New Roman" panose="02020603050405020304" pitchFamily="18" charset="0"/>
                <a:ea typeface="Calibri" panose="020F0502020204030204" pitchFamily="34" charset="0"/>
              </a:rPr>
              <a:t>The internal components of a computer system</a:t>
            </a:r>
            <a:r>
              <a:rPr lang="en-GB" sz="1800" dirty="0">
                <a:solidFill>
                  <a:srgbClr val="000000"/>
                </a:solidFill>
                <a:effectLst/>
                <a:latin typeface="Times New Roman" panose="02020603050405020304" pitchFamily="18" charset="0"/>
                <a:ea typeface="Calibri" panose="020F0502020204030204" pitchFamily="34" charset="0"/>
              </a:rPr>
              <a:t> consist of the hardware required to process data and to allow the processor to communicate with other devices such as secondary storage, display screens, and printers.</a:t>
            </a:r>
            <a:endParaRPr lang="en-US" sz="1800" dirty="0">
              <a:effectLst/>
              <a:latin typeface="Calibri" panose="020F0502020204030204" pitchFamily="34" charset="0"/>
              <a:ea typeface="Calibri" panose="020F0502020204030204" pitchFamily="34" charset="0"/>
            </a:endParaRPr>
          </a:p>
          <a:p>
            <a:pPr marL="400050" marR="0" indent="0">
              <a:lnSpc>
                <a:spcPct val="150000"/>
              </a:lnSpc>
              <a:spcBef>
                <a:spcPts val="0"/>
              </a:spcBef>
              <a:spcAft>
                <a:spcPts val="0"/>
              </a:spcAft>
              <a:buNone/>
            </a:pPr>
            <a:r>
              <a:rPr lang="en-GB" sz="1800" dirty="0">
                <a:latin typeface="Times New Roman" panose="02020603050405020304" pitchFamily="18" charset="0"/>
                <a:ea typeface="Calibri" panose="020F0502020204030204" pitchFamily="34" charset="0"/>
              </a:rPr>
              <a:t>They are several internal components of computer each play a vital/crucial role in computer system some examples are</a:t>
            </a:r>
          </a:p>
          <a:p>
            <a:pPr marL="400050" marR="0" indent="0">
              <a:lnSpc>
                <a:spcPct val="150000"/>
              </a:lnSpc>
              <a:spcBef>
                <a:spcPts val="0"/>
              </a:spcBef>
              <a:spcAft>
                <a:spcPts val="0"/>
              </a:spcAft>
              <a:buNone/>
            </a:pPr>
            <a:r>
              <a:rPr lang="en-GB" sz="1800" dirty="0">
                <a:effectLst/>
                <a:latin typeface="Times New Roman" panose="02020603050405020304" pitchFamily="18" charset="0"/>
                <a:ea typeface="Calibri" panose="020F0502020204030204" pitchFamily="34" charset="0"/>
              </a:rPr>
              <a:t>Motherboard</a:t>
            </a:r>
          </a:p>
          <a:p>
            <a:pPr marL="40005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rPr>
              <a:t>processor</a:t>
            </a:r>
          </a:p>
          <a:p>
            <a:endParaRPr lang="en-US" dirty="0"/>
          </a:p>
        </p:txBody>
      </p:sp>
    </p:spTree>
    <p:extLst>
      <p:ext uri="{BB962C8B-B14F-4D97-AF65-F5344CB8AC3E}">
        <p14:creationId xmlns:p14="http://schemas.microsoft.com/office/powerpoint/2010/main" val="234440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F150-9018-5D16-2604-56F97B5B518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FAC13EA-D9A2-C65B-DB11-226AAA949ECE}"/>
              </a:ext>
            </a:extLst>
          </p:cNvPr>
          <p:cNvSpPr>
            <a:spLocks noGrp="1"/>
          </p:cNvSpPr>
          <p:nvPr>
            <p:ph idx="1"/>
          </p:nvPr>
        </p:nvSpPr>
        <p:spPr/>
        <p:txBody>
          <a:bodyPr/>
          <a:lstStyle/>
          <a:p>
            <a:pPr marL="0" indent="0">
              <a:buNone/>
            </a:pPr>
            <a:r>
              <a:rPr lang="en-US" dirty="0"/>
              <a:t>Cooling system</a:t>
            </a:r>
          </a:p>
          <a:p>
            <a:pPr marL="0" indent="0">
              <a:buNone/>
            </a:pPr>
            <a:r>
              <a:rPr lang="en-US" dirty="0"/>
              <a:t>Ram</a:t>
            </a:r>
          </a:p>
          <a:p>
            <a:pPr marL="0" indent="0">
              <a:buNone/>
            </a:pPr>
            <a:r>
              <a:rPr lang="en-US" dirty="0"/>
              <a:t>Power supply</a:t>
            </a:r>
          </a:p>
          <a:p>
            <a:pPr marL="0" indent="0">
              <a:buNone/>
            </a:pPr>
            <a:r>
              <a:rPr lang="en-US" dirty="0"/>
              <a:t>Disk drive</a:t>
            </a:r>
          </a:p>
          <a:p>
            <a:pPr marL="0" indent="0">
              <a:buNone/>
            </a:pPr>
            <a:r>
              <a:rPr lang="en-US" dirty="0"/>
              <a:t>Adapter card and others</a:t>
            </a:r>
          </a:p>
        </p:txBody>
      </p:sp>
    </p:spTree>
    <p:extLst>
      <p:ext uri="{BB962C8B-B14F-4D97-AF65-F5344CB8AC3E}">
        <p14:creationId xmlns:p14="http://schemas.microsoft.com/office/powerpoint/2010/main" val="330655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9A60-7BAD-B1C0-9791-DAEE40D37FF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4A7085-0DE2-1756-14B7-4414517BFD24}"/>
              </a:ext>
            </a:extLst>
          </p:cNvPr>
          <p:cNvSpPr>
            <a:spLocks noGrp="1"/>
          </p:cNvSpPr>
          <p:nvPr>
            <p:ph idx="1"/>
          </p:nvPr>
        </p:nvSpPr>
        <p:spPr/>
        <p:txBody>
          <a:bodyPr/>
          <a:lstStyle/>
          <a:p>
            <a:r>
              <a:rPr lang="en-GB" b="0" i="0" dirty="0">
                <a:solidFill>
                  <a:srgbClr val="0D0D0D"/>
                </a:solidFill>
                <a:effectLst/>
                <a:latin typeface="Söhne"/>
              </a:rPr>
              <a:t>To Maintaining the internal components of a computer is crucial for its longevity and optimal performance. Here are some general guidelines for maintaining the internal components</a:t>
            </a:r>
          </a:p>
          <a:p>
            <a:r>
              <a:rPr lang="en-GB" b="1" i="0" dirty="0">
                <a:solidFill>
                  <a:srgbClr val="0D0D0D"/>
                </a:solidFill>
                <a:effectLst/>
                <a:latin typeface="Söhne"/>
              </a:rPr>
              <a:t>1 Regular cleaning</a:t>
            </a:r>
            <a:r>
              <a:rPr lang="en-GB" b="0" i="0" dirty="0">
                <a:solidFill>
                  <a:srgbClr val="0D0D0D"/>
                </a:solidFill>
                <a:effectLst/>
                <a:latin typeface="Söhne"/>
              </a:rPr>
              <a:t>: Dust and debris can accumulate inside the computer case over time, leading to overheating and performance issues. Use compressed air to blow out dust from the internal components, including fans, heat sinks, and vents. Be sure to do this in a well-ventilated area and power off the computer before cleaning.</a:t>
            </a:r>
          </a:p>
          <a:p>
            <a:endParaRPr lang="en-GB" b="0" i="0" dirty="0">
              <a:solidFill>
                <a:srgbClr val="0D0D0D"/>
              </a:solidFill>
              <a:effectLst/>
              <a:latin typeface="Söhne"/>
            </a:endParaRPr>
          </a:p>
        </p:txBody>
      </p:sp>
    </p:spTree>
    <p:extLst>
      <p:ext uri="{BB962C8B-B14F-4D97-AF65-F5344CB8AC3E}">
        <p14:creationId xmlns:p14="http://schemas.microsoft.com/office/powerpoint/2010/main" val="406203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2141-596D-2007-79EA-E47AD5ED98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73D43-E6A9-B166-469E-CA8D58BF4674}"/>
              </a:ext>
            </a:extLst>
          </p:cNvPr>
          <p:cNvSpPr>
            <a:spLocks noGrp="1"/>
          </p:cNvSpPr>
          <p:nvPr>
            <p:ph idx="1"/>
          </p:nvPr>
        </p:nvSpPr>
        <p:spPr/>
        <p:txBody>
          <a:bodyPr>
            <a:normAutofit fontScale="92500"/>
          </a:bodyPr>
          <a:lstStyle/>
          <a:p>
            <a:pPr marL="0" indent="0" algn="l">
              <a:buNone/>
            </a:pPr>
            <a:r>
              <a:rPr lang="en-GB" b="1" i="0" dirty="0">
                <a:solidFill>
                  <a:srgbClr val="0D0D0D"/>
                </a:solidFill>
                <a:effectLst/>
                <a:latin typeface="Söhne"/>
              </a:rPr>
              <a:t>2  Check for loose connections</a:t>
            </a:r>
            <a:r>
              <a:rPr lang="en-GB" b="0" i="0" dirty="0">
                <a:solidFill>
                  <a:srgbClr val="0D0D0D"/>
                </a:solidFill>
                <a:effectLst/>
                <a:latin typeface="Söhne"/>
              </a:rPr>
              <a:t>: Periodically inspect the internal connections of components such as RAM modules, graphics cards, and power cables to ensure they are securely seated in their respective slots or connectors. Loose connections can cause intermittent issues and poor performance.</a:t>
            </a:r>
          </a:p>
          <a:p>
            <a:pPr marL="0" indent="0" algn="l">
              <a:buNone/>
            </a:pPr>
            <a:r>
              <a:rPr lang="en-GB" b="1" i="0" dirty="0">
                <a:solidFill>
                  <a:srgbClr val="0D0D0D"/>
                </a:solidFill>
                <a:effectLst/>
                <a:latin typeface="Söhne"/>
              </a:rPr>
              <a:t>3 Monitor temperatures</a:t>
            </a:r>
            <a:r>
              <a:rPr lang="en-GB" b="0" i="0" dirty="0">
                <a:solidFill>
                  <a:srgbClr val="0D0D0D"/>
                </a:solidFill>
                <a:effectLst/>
                <a:latin typeface="Söhne"/>
              </a:rPr>
              <a:t>: Install temperature monitoring software to keep an eye on the temperatures of the CPU, GPU, and other components. High temperatures can indicate inadequate cooling or airflow, which may require additional cooling solutions such as additional fans or aftermarket CPU coolers.</a:t>
            </a:r>
          </a:p>
          <a:p>
            <a:pPr marL="0" indent="0">
              <a:buNone/>
            </a:pPr>
            <a:endParaRPr lang="en-US" dirty="0"/>
          </a:p>
        </p:txBody>
      </p:sp>
    </p:spTree>
    <p:extLst>
      <p:ext uri="{BB962C8B-B14F-4D97-AF65-F5344CB8AC3E}">
        <p14:creationId xmlns:p14="http://schemas.microsoft.com/office/powerpoint/2010/main" val="415014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A508-868E-C651-2078-CC7C066E319B}"/>
              </a:ext>
            </a:extLst>
          </p:cNvPr>
          <p:cNvSpPr>
            <a:spLocks noGrp="1"/>
          </p:cNvSpPr>
          <p:nvPr>
            <p:ph type="title"/>
          </p:nvPr>
        </p:nvSpPr>
        <p:spPr/>
        <p:txBody>
          <a:bodyPr/>
          <a:lstStyle/>
          <a:p>
            <a:r>
              <a:rPr lang="en-US" dirty="0"/>
              <a:t>Preventive Maintenance</a:t>
            </a:r>
          </a:p>
        </p:txBody>
      </p:sp>
      <p:sp>
        <p:nvSpPr>
          <p:cNvPr id="3" name="Content Placeholder 2">
            <a:extLst>
              <a:ext uri="{FF2B5EF4-FFF2-40B4-BE49-F238E27FC236}">
                <a16:creationId xmlns:a16="http://schemas.microsoft.com/office/drawing/2014/main" id="{E0681F2D-3A09-6F12-9293-AF3AB5680143}"/>
              </a:ext>
            </a:extLst>
          </p:cNvPr>
          <p:cNvSpPr>
            <a:spLocks noGrp="1"/>
          </p:cNvSpPr>
          <p:nvPr>
            <p:ph idx="1"/>
          </p:nvPr>
        </p:nvSpPr>
        <p:spPr/>
        <p:txBody>
          <a:bodyPr/>
          <a:lstStyle/>
          <a:p>
            <a:pPr marL="0" indent="0">
              <a:buNone/>
            </a:pP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Preventive maintenance is the act of performing regularly scheduled maintenance activities to help prevent unexpected failures in the future. </a:t>
            </a:r>
          </a:p>
          <a:p>
            <a:pPr marL="0" indent="0">
              <a:buNone/>
            </a:pP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 simply, it’s about fixing things before they break.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4113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4753-A82C-032A-A58E-8D7AAC16E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9F1D26-51A4-B682-082F-A2804AB7A8DC}"/>
              </a:ext>
            </a:extLst>
          </p:cNvPr>
          <p:cNvSpPr>
            <a:spLocks noGrp="1"/>
          </p:cNvSpPr>
          <p:nvPr>
            <p:ph idx="1"/>
          </p:nvPr>
        </p:nvSpPr>
        <p:spPr/>
        <p:txBody>
          <a:bodyPr>
            <a:normAutofit fontScale="85000" lnSpcReduction="10000"/>
          </a:bodyPr>
          <a:lstStyle/>
          <a:p>
            <a:pPr marL="0" indent="0" algn="l">
              <a:buNone/>
            </a:pPr>
            <a:r>
              <a:rPr lang="en-GB" b="1" i="0" dirty="0">
                <a:solidFill>
                  <a:srgbClr val="0D0D0D"/>
                </a:solidFill>
                <a:effectLst/>
                <a:latin typeface="Söhne"/>
              </a:rPr>
              <a:t>4 Update drivers and firmware</a:t>
            </a:r>
            <a:r>
              <a:rPr lang="en-GB" b="0" i="0" dirty="0">
                <a:solidFill>
                  <a:srgbClr val="0D0D0D"/>
                </a:solidFill>
                <a:effectLst/>
                <a:latin typeface="Söhne"/>
              </a:rPr>
              <a:t>: Regularly update device drivers and firmware for components such as the motherboard, graphics card, and storage drives. Manufacturers often release updates to improve compatibility, performance, and security.</a:t>
            </a:r>
          </a:p>
          <a:p>
            <a:pPr marL="0" indent="0" algn="l">
              <a:buNone/>
            </a:pPr>
            <a:r>
              <a:rPr lang="en-GB" b="1" i="0" dirty="0">
                <a:solidFill>
                  <a:srgbClr val="0D0D0D"/>
                </a:solidFill>
                <a:effectLst/>
                <a:latin typeface="Söhne"/>
              </a:rPr>
              <a:t>5 Manage cables</a:t>
            </a:r>
            <a:r>
              <a:rPr lang="en-GB" b="0" i="0" dirty="0">
                <a:solidFill>
                  <a:srgbClr val="0D0D0D"/>
                </a:solidFill>
                <a:effectLst/>
                <a:latin typeface="Söhne"/>
              </a:rPr>
              <a:t>: Proper cable management not only improves airflow within the case but also makes it easier to access and maintain internal components. Use cable ties, Velcro straps, or cable management channels to organize and secure cables away from fans and other moving parts.</a:t>
            </a:r>
          </a:p>
          <a:p>
            <a:pPr marL="0" indent="0" algn="l">
              <a:buNone/>
            </a:pPr>
            <a:r>
              <a:rPr lang="en-GB" b="1" i="0" dirty="0">
                <a:solidFill>
                  <a:srgbClr val="0D0D0D"/>
                </a:solidFill>
                <a:effectLst/>
                <a:latin typeface="Söhne"/>
              </a:rPr>
              <a:t>6 Replace thermal paste</a:t>
            </a:r>
            <a:r>
              <a:rPr lang="en-GB" b="0" i="0" dirty="0">
                <a:solidFill>
                  <a:srgbClr val="0D0D0D"/>
                </a:solidFill>
                <a:effectLst/>
                <a:latin typeface="Söhne"/>
              </a:rPr>
              <a:t>: Over time, the thermal paste between the CPU and heatsink can degrade, leading to poor heat transfer and higher temperatures. Consider replacing the thermal paste every few years to maintain optimal thermal </a:t>
            </a:r>
            <a:r>
              <a:rPr lang="en-GB" b="0" i="0" dirty="0" err="1">
                <a:solidFill>
                  <a:srgbClr val="0D0D0D"/>
                </a:solidFill>
                <a:effectLst/>
                <a:latin typeface="Söhne"/>
              </a:rPr>
              <a:t>conductivit</a:t>
            </a:r>
            <a:endParaRPr lang="en-GB" b="0" i="0" dirty="0">
              <a:solidFill>
                <a:srgbClr val="0D0D0D"/>
              </a:solidFill>
              <a:effectLst/>
              <a:latin typeface="Söhne"/>
            </a:endParaRPr>
          </a:p>
          <a:p>
            <a:pPr marL="0" indent="0">
              <a:buNone/>
            </a:pPr>
            <a:endParaRPr lang="en-US" dirty="0"/>
          </a:p>
        </p:txBody>
      </p:sp>
    </p:spTree>
    <p:extLst>
      <p:ext uri="{BB962C8B-B14F-4D97-AF65-F5344CB8AC3E}">
        <p14:creationId xmlns:p14="http://schemas.microsoft.com/office/powerpoint/2010/main" val="298654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604A-81C3-DD65-C2DB-D1B240DEA7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2CB51C-ED55-0C2E-DBED-7DBDA9063D8A}"/>
              </a:ext>
            </a:extLst>
          </p:cNvPr>
          <p:cNvSpPr>
            <a:spLocks noGrp="1"/>
          </p:cNvSpPr>
          <p:nvPr>
            <p:ph idx="1"/>
          </p:nvPr>
        </p:nvSpPr>
        <p:spPr/>
        <p:txBody>
          <a:bodyPr/>
          <a:lstStyle/>
          <a:p>
            <a:pPr marL="0" indent="0" algn="l">
              <a:buNone/>
            </a:pPr>
            <a:r>
              <a:rPr lang="en-GB" b="1" i="0" dirty="0">
                <a:solidFill>
                  <a:srgbClr val="0D0D0D"/>
                </a:solidFill>
                <a:effectLst/>
                <a:latin typeface="Söhne"/>
              </a:rPr>
              <a:t>7 .Keep software updated</a:t>
            </a:r>
            <a:r>
              <a:rPr lang="en-GB" b="0" i="0" dirty="0">
                <a:solidFill>
                  <a:srgbClr val="0D0D0D"/>
                </a:solidFill>
                <a:effectLst/>
                <a:latin typeface="Söhne"/>
              </a:rPr>
              <a:t>: Regularly update the operating system and software applications to patch security vulnerabilities and improve stability. Outdated software can expose the system to malware and other security threats.</a:t>
            </a:r>
          </a:p>
          <a:p>
            <a:pPr marL="0" indent="0" algn="l">
              <a:buNone/>
            </a:pPr>
            <a:r>
              <a:rPr lang="en-GB" b="1" i="0" dirty="0">
                <a:solidFill>
                  <a:srgbClr val="0D0D0D"/>
                </a:solidFill>
                <a:effectLst/>
                <a:latin typeface="Söhne"/>
              </a:rPr>
              <a:t>8 .Backup data regularly</a:t>
            </a:r>
            <a:r>
              <a:rPr lang="en-GB" b="0" i="0" dirty="0">
                <a:solidFill>
                  <a:srgbClr val="0D0D0D"/>
                </a:solidFill>
                <a:effectLst/>
                <a:latin typeface="Söhne"/>
              </a:rPr>
              <a:t>: Regularly back up important data to an external storage device or cloud storage service. This ensures that valuable files are protected in case of hardware failure or other issues.</a:t>
            </a:r>
          </a:p>
          <a:p>
            <a:endParaRPr lang="en-US" dirty="0"/>
          </a:p>
        </p:txBody>
      </p:sp>
    </p:spTree>
    <p:extLst>
      <p:ext uri="{BB962C8B-B14F-4D97-AF65-F5344CB8AC3E}">
        <p14:creationId xmlns:p14="http://schemas.microsoft.com/office/powerpoint/2010/main" val="276274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2FF8-D015-B6C7-7601-BA71CDC85F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D41D76-E7D9-979B-6D8E-E7C8ECF87764}"/>
              </a:ext>
            </a:extLst>
          </p:cNvPr>
          <p:cNvSpPr>
            <a:spLocks noGrp="1"/>
          </p:cNvSpPr>
          <p:nvPr>
            <p:ph idx="1"/>
          </p:nvPr>
        </p:nvSpPr>
        <p:spPr/>
        <p:txBody>
          <a:bodyPr/>
          <a:lstStyle/>
          <a:p>
            <a:pPr marL="0" indent="0" algn="l">
              <a:buNone/>
            </a:pPr>
            <a:r>
              <a:rPr lang="en-GB" b="1" i="0" dirty="0">
                <a:solidFill>
                  <a:srgbClr val="0D0D0D"/>
                </a:solidFill>
                <a:effectLst/>
                <a:latin typeface="Söhne"/>
              </a:rPr>
              <a:t>9 .Handle components with care</a:t>
            </a:r>
            <a:r>
              <a:rPr lang="en-GB" b="0" i="0" dirty="0">
                <a:solidFill>
                  <a:srgbClr val="0D0D0D"/>
                </a:solidFill>
                <a:effectLst/>
                <a:latin typeface="Söhne"/>
              </a:rPr>
              <a:t>: When installing or removing internal components, handle them with care to avoid static discharge and physical damage. Use an anti-static wrist strap or mat when working inside the computer case to prevent damage to sensitive components.</a:t>
            </a:r>
          </a:p>
          <a:p>
            <a:pPr marL="0" indent="0" algn="l">
              <a:buNone/>
            </a:pPr>
            <a:r>
              <a:rPr lang="en-GB" dirty="0">
                <a:solidFill>
                  <a:srgbClr val="0D0D0D"/>
                </a:solidFill>
                <a:latin typeface="Söhne"/>
              </a:rPr>
              <a:t>10 .</a:t>
            </a:r>
            <a:r>
              <a:rPr lang="en-GB" b="1" i="0" dirty="0">
                <a:solidFill>
                  <a:srgbClr val="0D0D0D"/>
                </a:solidFill>
                <a:effectLst/>
                <a:latin typeface="Söhne"/>
              </a:rPr>
              <a:t>Consult manuals and documentation</a:t>
            </a:r>
            <a:r>
              <a:rPr lang="en-GB" b="0" i="0" dirty="0">
                <a:solidFill>
                  <a:srgbClr val="0D0D0D"/>
                </a:solidFill>
                <a:effectLst/>
                <a:latin typeface="Söhne"/>
              </a:rPr>
              <a:t>: Refer to the manuals and documentation provided by the manufacturers for specific maintenance instructions and guidelines for your computer's components.</a:t>
            </a:r>
          </a:p>
          <a:p>
            <a:pPr marL="0" indent="0">
              <a:buNone/>
            </a:pPr>
            <a:endParaRPr lang="en-US" dirty="0"/>
          </a:p>
        </p:txBody>
      </p:sp>
    </p:spTree>
    <p:extLst>
      <p:ext uri="{BB962C8B-B14F-4D97-AF65-F5344CB8AC3E}">
        <p14:creationId xmlns:p14="http://schemas.microsoft.com/office/powerpoint/2010/main" val="299124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8708-9D97-FB37-13CC-EBE7B0CED6D8}"/>
              </a:ext>
            </a:extLst>
          </p:cNvPr>
          <p:cNvSpPr>
            <a:spLocks noGrp="1"/>
          </p:cNvSpPr>
          <p:nvPr>
            <p:ph type="title"/>
          </p:nvPr>
        </p:nvSpPr>
        <p:spPr/>
        <p:txBody>
          <a:bodyPr/>
          <a:lstStyle/>
          <a:p>
            <a:r>
              <a:rPr lang="en-GB" dirty="0"/>
              <a:t>Common hardware Faults and causes</a:t>
            </a:r>
            <a:endParaRPr lang="en-US" dirty="0"/>
          </a:p>
        </p:txBody>
      </p:sp>
      <p:sp>
        <p:nvSpPr>
          <p:cNvPr id="3" name="Content Placeholder 2">
            <a:extLst>
              <a:ext uri="{FF2B5EF4-FFF2-40B4-BE49-F238E27FC236}">
                <a16:creationId xmlns:a16="http://schemas.microsoft.com/office/drawing/2014/main" id="{F75368FA-D2CF-0450-A72F-8B5C1D5A92DA}"/>
              </a:ext>
            </a:extLst>
          </p:cNvPr>
          <p:cNvSpPr>
            <a:spLocks noGrp="1"/>
          </p:cNvSpPr>
          <p:nvPr>
            <p:ph idx="1"/>
          </p:nvPr>
        </p:nvSpPr>
        <p:spPr/>
        <p:txBody>
          <a:bodyPr/>
          <a:lstStyle/>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Computer issues do happen to almost every user of both laptop and desktops.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These issues can be big and small, either a small glitch or a complete system crash. They can happen at any time, and this disruption to your computer experience can seem scary to face. Not to worry, there are a few common computer faults that you can diagnose by yourself without even testing. Understanding why these issues happen and what you can do to fix it can get you prepared before it happens. Sometimes a quick computer restart can fix your problem; it’s as easy as that. So before you repair or replace anything, try restarting your laptop or desktop computer first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235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D678-A200-312F-893A-9C889D7B1F96}"/>
              </a:ext>
            </a:extLst>
          </p:cNvPr>
          <p:cNvSpPr>
            <a:spLocks noGrp="1"/>
          </p:cNvSpPr>
          <p:nvPr>
            <p:ph type="title"/>
          </p:nvPr>
        </p:nvSpPr>
        <p:spPr/>
        <p:txBody>
          <a:bodyPr/>
          <a:lstStyle/>
          <a:p>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1 key not working on keyboard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4C6408D-7C25-D60B-C3BF-708B7404C940}"/>
              </a:ext>
            </a:extLst>
          </p:cNvPr>
          <p:cNvSpPr>
            <a:spLocks noGrp="1"/>
          </p:cNvSpPr>
          <p:nvPr>
            <p:ph idx="1"/>
          </p:nvPr>
        </p:nvSpPr>
        <p:spPr/>
        <p:txBody>
          <a:bodyPr/>
          <a:lstStyle/>
          <a:p>
            <a:pPr marL="0" indent="0">
              <a:buNone/>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Most causes for keyboard failure involve dust and rust buildup and accumulating over the years. Or it could be from a liquid spill or leakage that many computer users might not even be aware of. It is also common that a computer left unused for several months will end up with a faulty keyboard too, if it’s not stored in a cool, dry environment.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FEF9A726-0697-8436-88B2-E51454CE0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436" y="4084887"/>
            <a:ext cx="5943600" cy="1975253"/>
          </a:xfrm>
          <a:prstGeom prst="rect">
            <a:avLst/>
          </a:prstGeom>
        </p:spPr>
      </p:pic>
    </p:spTree>
    <p:extLst>
      <p:ext uri="{BB962C8B-B14F-4D97-AF65-F5344CB8AC3E}">
        <p14:creationId xmlns:p14="http://schemas.microsoft.com/office/powerpoint/2010/main" val="42878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DCE9-EAC8-DD01-6140-2F4A24681D0F}"/>
              </a:ext>
            </a:extLst>
          </p:cNvPr>
          <p:cNvSpPr>
            <a:spLocks noGrp="1"/>
          </p:cNvSpPr>
          <p:nvPr>
            <p:ph type="title"/>
          </p:nvPr>
        </p:nvSpPr>
        <p:spPr/>
        <p:txBody>
          <a:bodyPr/>
          <a:lstStyle/>
          <a:p>
            <a:r>
              <a:rPr lang="en-US" sz="1800" b="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2. Laptop touchpad causing cursor to jump randomly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12D15BAA-EC78-E563-BB14-4EC47EFCF315}"/>
              </a:ext>
            </a:extLst>
          </p:cNvPr>
          <p:cNvSpPr>
            <a:spLocks noGrp="1"/>
          </p:cNvSpPr>
          <p:nvPr>
            <p:ph idx="1"/>
          </p:nvPr>
        </p:nvSpPr>
        <p:spPr/>
        <p:txBody>
          <a:bodyPr/>
          <a:lstStyle/>
          <a:p>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What causes this failure is quite similar to what causes keyboard failures. The touchpad gets damaged over the years of accumulating dust, rust, and moisture. Liquid spill and leakage is another very common cause. Using excessive force when you press the touchpad button can also cause damage to it over the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1BCD6BE5-9BD0-92FD-B04D-12BCDAF75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9" y="3783105"/>
            <a:ext cx="5943600" cy="2363695"/>
          </a:xfrm>
          <a:prstGeom prst="rect">
            <a:avLst/>
          </a:prstGeom>
        </p:spPr>
      </p:pic>
    </p:spTree>
    <p:extLst>
      <p:ext uri="{BB962C8B-B14F-4D97-AF65-F5344CB8AC3E}">
        <p14:creationId xmlns:p14="http://schemas.microsoft.com/office/powerpoint/2010/main" val="2819536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398D-934C-EEA2-5208-C532CDCA9D13}"/>
              </a:ext>
            </a:extLst>
          </p:cNvPr>
          <p:cNvSpPr>
            <a:spLocks noGrp="1"/>
          </p:cNvSpPr>
          <p:nvPr>
            <p:ph type="title"/>
          </p:nvPr>
        </p:nvSpPr>
        <p:spPr/>
        <p:txBody>
          <a:bodyPr/>
          <a:lstStyle/>
          <a:p>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3. Display screen image distortion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9EB9051D-FEE7-72E1-D252-7D37C49CE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882" y="2557463"/>
            <a:ext cx="8041341" cy="3317875"/>
          </a:xfrm>
          <a:prstGeom prst="rect">
            <a:avLst/>
          </a:prstGeom>
        </p:spPr>
      </p:pic>
    </p:spTree>
    <p:extLst>
      <p:ext uri="{BB962C8B-B14F-4D97-AF65-F5344CB8AC3E}">
        <p14:creationId xmlns:p14="http://schemas.microsoft.com/office/powerpoint/2010/main" val="1347353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E711-A6A2-3BCF-B550-E90C9970D26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F150092-A719-0D10-B7B6-8BD7596AD9EF}"/>
              </a:ext>
            </a:extLst>
          </p:cNvPr>
          <p:cNvSpPr>
            <a:spLocks noGrp="1"/>
          </p:cNvSpPr>
          <p:nvPr>
            <p:ph idx="1"/>
          </p:nvPr>
        </p:nvSpPr>
        <p:spPr/>
        <p:txBody>
          <a:bodyPr/>
          <a:lstStyle/>
          <a:p>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These distortions look like vertical lines across the screen, or a bleeding image. Sometimes an image distortion can mean a video card </a:t>
            </a:r>
            <a:r>
              <a:rPr lang="en-US" sz="1800" dirty="0" err="1">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issue.If</a:t>
            </a: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 you can still get the screen to display on an external monitor, and then you can confirm that you’ve got a screen issue and not a video card </a:t>
            </a:r>
            <a:r>
              <a:rPr lang="en-US" sz="1800" dirty="0" err="1">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issue.The</a:t>
            </a: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 majority of screen damages are physically caused by end-users: dropping the computer, stepping on it, or grabbing the screen by its edge while picking it up instead of carrying the laptop up from the base normally.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189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DA6A-DD5B-8314-A53B-D1DB681815FC}"/>
              </a:ext>
            </a:extLst>
          </p:cNvPr>
          <p:cNvSpPr>
            <a:spLocks noGrp="1"/>
          </p:cNvSpPr>
          <p:nvPr>
            <p:ph type="title"/>
          </p:nvPr>
        </p:nvSpPr>
        <p:spPr/>
        <p:txBody>
          <a:bodyPr/>
          <a:lstStyle/>
          <a:p>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4. Video card faults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142475-3092-4918-87EA-1754DD529FFF}"/>
              </a:ext>
            </a:extLst>
          </p:cNvPr>
          <p:cNvSpPr>
            <a:spLocks noGrp="1"/>
          </p:cNvSpPr>
          <p:nvPr>
            <p:ph idx="1"/>
          </p:nvPr>
        </p:nvSpPr>
        <p:spPr/>
        <p:txBody>
          <a:bodyPr/>
          <a:lstStyle/>
          <a:p>
            <a:pPr marL="0" indent="0">
              <a:buNone/>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Why do video cards fail? Video cards are generally expected to last 2-5 years. Accumulated dust and rust inside the video card leads to overheating problems for the card, and eventually kills it. Heavy gaming, overclocking your computer can also put a lot more pressure on the graphics card and reduce its lifespan</a:t>
            </a:r>
          </a:p>
          <a:p>
            <a:pPr marL="0" indent="0">
              <a:buNone/>
            </a:pPr>
            <a:endParaRPr lang="en-US" dirty="0"/>
          </a:p>
        </p:txBody>
      </p:sp>
      <p:pic>
        <p:nvPicPr>
          <p:cNvPr id="4" name="Picture 3">
            <a:extLst>
              <a:ext uri="{FF2B5EF4-FFF2-40B4-BE49-F238E27FC236}">
                <a16:creationId xmlns:a16="http://schemas.microsoft.com/office/drawing/2014/main" id="{1EFDA242-0944-2933-4C84-24F45E954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882" y="3680367"/>
            <a:ext cx="4830445" cy="2294255"/>
          </a:xfrm>
          <a:prstGeom prst="rect">
            <a:avLst/>
          </a:prstGeom>
        </p:spPr>
      </p:pic>
    </p:spTree>
    <p:extLst>
      <p:ext uri="{BB962C8B-B14F-4D97-AF65-F5344CB8AC3E}">
        <p14:creationId xmlns:p14="http://schemas.microsoft.com/office/powerpoint/2010/main" val="1186270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35F2-BD05-18A8-CED7-CAEB7AFCF9FB}"/>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23832CB-F43F-9BB9-1C92-5E7EB532A6D3}"/>
              </a:ext>
            </a:extLst>
          </p:cNvPr>
          <p:cNvSpPr>
            <a:spLocks noGrp="1"/>
          </p:cNvSpPr>
          <p:nvPr>
            <p:ph idx="1"/>
          </p:nvPr>
        </p:nvSpPr>
        <p:spPr/>
        <p:txBody>
          <a:bodyPr/>
          <a:lstStyle/>
          <a:p>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There are a few distinct ways to tell these apart. Distortion caused by video card faults look more like vertical columns (sometimes horizontal). The keyboard and mouse may also be unresponsive under a video card fault. Connecting to an external display will not work as </a:t>
            </a:r>
            <a:r>
              <a:rPr lang="en-US" sz="1800" dirty="0" err="1">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well.To</a:t>
            </a: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 repair this issue, you will have to replace the video card. Most new laptops have video cards built into the motherboard, so repairing it might be more complicated. You’ll need to replace the entire motherboard to replace the video card. For desktops and some laptops, you’ll be able to replace just the separate video cards</a:t>
            </a:r>
            <a:endParaRPr lang="en-US" dirty="0"/>
          </a:p>
        </p:txBody>
      </p:sp>
    </p:spTree>
    <p:extLst>
      <p:ext uri="{BB962C8B-B14F-4D97-AF65-F5344CB8AC3E}">
        <p14:creationId xmlns:p14="http://schemas.microsoft.com/office/powerpoint/2010/main" val="303860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24AB-787C-80EB-226B-A363BCC0A97B}"/>
              </a:ext>
            </a:extLst>
          </p:cNvPr>
          <p:cNvSpPr>
            <a:spLocks noGrp="1"/>
          </p:cNvSpPr>
          <p:nvPr>
            <p:ph type="title"/>
          </p:nvPr>
        </p:nvSpPr>
        <p:spPr/>
        <p:txBody>
          <a:bodyPr>
            <a:normAutofit fontScale="90000"/>
          </a:bodyPr>
          <a:lstStyle/>
          <a:p>
            <a:r>
              <a:rPr lang="en-US" dirty="0"/>
              <a:t>1.6.1PURPOSE OF PREVEVENTIVE MCE</a:t>
            </a:r>
          </a:p>
        </p:txBody>
      </p:sp>
      <p:sp>
        <p:nvSpPr>
          <p:cNvPr id="3" name="Content Placeholder 2">
            <a:extLst>
              <a:ext uri="{FF2B5EF4-FFF2-40B4-BE49-F238E27FC236}">
                <a16:creationId xmlns:a16="http://schemas.microsoft.com/office/drawing/2014/main" id="{B3F09143-4A20-52F7-8B29-A2FC07D75E12}"/>
              </a:ext>
            </a:extLst>
          </p:cNvPr>
          <p:cNvSpPr>
            <a:spLocks noGrp="1"/>
          </p:cNvSpPr>
          <p:nvPr>
            <p:ph idx="1"/>
          </p:nvPr>
        </p:nvSpPr>
        <p:spPr/>
        <p:txBody>
          <a:bodyPr/>
          <a:lstStyle/>
          <a:p>
            <a:pPr marL="0" marR="0" fontAlgn="base">
              <a:lnSpc>
                <a:spcPct val="107000"/>
              </a:lnSpc>
              <a:spcBef>
                <a:spcPts val="0"/>
              </a:spcBef>
              <a:spcAft>
                <a:spcPts val="0"/>
              </a:spcAft>
            </a:pPr>
            <a:endPar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61616"/>
                </a:solidFill>
                <a:latin typeface="Times New Roman" panose="02020603050405020304" pitchFamily="18" charset="0"/>
                <a:ea typeface="Times New Roman" panose="02020603050405020304" pitchFamily="18" charset="0"/>
                <a:cs typeface="Times New Roman" panose="02020603050405020304" pitchFamily="18" charset="0"/>
              </a:rPr>
              <a:t>The following are purpose of preventive Maintenance</a:t>
            </a:r>
          </a:p>
          <a:p>
            <a:pPr marL="0" marR="0" fontAlgn="base">
              <a:lnSpc>
                <a:spcPct val="107000"/>
              </a:lnSpc>
              <a:spcBef>
                <a:spcPts val="0"/>
              </a:spcBef>
              <a:spcAft>
                <a:spcPts val="0"/>
              </a:spcAft>
            </a:pPr>
            <a:endPar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Extends asset life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Reduces maintenance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Boosts productivity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b="1"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Reduces unplanned downtime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24365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E68E-4CCA-F480-9C66-8F0397BA7BAC}"/>
              </a:ext>
            </a:extLst>
          </p:cNvPr>
          <p:cNvSpPr>
            <a:spLocks noGrp="1"/>
          </p:cNvSpPr>
          <p:nvPr>
            <p:ph type="title"/>
          </p:nvPr>
        </p:nvSpPr>
        <p:spPr/>
        <p:txBody>
          <a:bodyPr/>
          <a:lstStyle/>
          <a:p>
            <a:r>
              <a:rPr lang="en-US" sz="1800" b="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5. Fan </a:t>
            </a:r>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noises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A12247A-17B8-5980-53B1-E7ECAFE3F454}"/>
              </a:ext>
            </a:extLst>
          </p:cNvPr>
          <p:cNvSpPr>
            <a:spLocks noGrp="1"/>
          </p:cNvSpPr>
          <p:nvPr>
            <p:ph idx="1"/>
          </p:nvPr>
        </p:nvSpPr>
        <p:spPr/>
        <p:txBody>
          <a:bodyPr/>
          <a:lstStyle/>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Most computers use a fan system to keep it at a regular operating temperature. This prevents overheating that could damage any of the hardware within.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Moving parts like fans almost never operate silently; you’ll always hear a very low whir of the rotors while your computer is on. But when it starts to make abnormal clunking and rattling noises, you’ll know that the fan is wearing down. Getting a replacement would solve this problem. Again, this fan noise is caused by a accumulation of rust and dust inside. This rust causes its motor to wear out. After years of use, your computer collects dust and its fan is clogged. Computing in a clean environment can make a big difference!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764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64D1-3BF3-6CF7-E8F6-532E64A4DE7E}"/>
              </a:ext>
            </a:extLst>
          </p:cNvPr>
          <p:cNvSpPr>
            <a:spLocks noGrp="1"/>
          </p:cNvSpPr>
          <p:nvPr>
            <p:ph type="title"/>
          </p:nvPr>
        </p:nvSpPr>
        <p:spPr/>
        <p:txBody>
          <a:bodyPr/>
          <a:lstStyle/>
          <a:p>
            <a:r>
              <a:rPr lang="en-US" dirty="0"/>
              <a:t>Continue</a:t>
            </a:r>
          </a:p>
        </p:txBody>
      </p:sp>
      <p:pic>
        <p:nvPicPr>
          <p:cNvPr id="4" name="Content Placeholder 3">
            <a:extLst>
              <a:ext uri="{FF2B5EF4-FFF2-40B4-BE49-F238E27FC236}">
                <a16:creationId xmlns:a16="http://schemas.microsoft.com/office/drawing/2014/main" id="{BE3FB143-8F8B-072F-4503-6290483FB5D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1882" y="2554941"/>
            <a:ext cx="7144871" cy="3320927"/>
          </a:xfrm>
          <a:prstGeom prst="rect">
            <a:avLst/>
          </a:prstGeom>
        </p:spPr>
      </p:pic>
    </p:spTree>
    <p:extLst>
      <p:ext uri="{BB962C8B-B14F-4D97-AF65-F5344CB8AC3E}">
        <p14:creationId xmlns:p14="http://schemas.microsoft.com/office/powerpoint/2010/main" val="81465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7CF8-C912-D735-017B-3B3CD5FDC623}"/>
              </a:ext>
            </a:extLst>
          </p:cNvPr>
          <p:cNvSpPr>
            <a:spLocks noGrp="1"/>
          </p:cNvSpPr>
          <p:nvPr>
            <p:ph type="title"/>
          </p:nvPr>
        </p:nvSpPr>
        <p:spPr/>
        <p:txBody>
          <a:bodyPr/>
          <a:lstStyle/>
          <a:p>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6. Battery not charging / doesn’t last long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D4117B4-1869-91EB-AC4B-815A389F2C24}"/>
              </a:ext>
            </a:extLst>
          </p:cNvPr>
          <p:cNvSpPr>
            <a:spLocks noGrp="1"/>
          </p:cNvSpPr>
          <p:nvPr>
            <p:ph idx="1"/>
          </p:nvPr>
        </p:nvSpPr>
        <p:spPr/>
        <p:txBody>
          <a:bodyPr/>
          <a:lstStyle/>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Laptop batteries will deteriorate over a few years. It will either start not lasting long or not hold charge when plugged in. This will also need a replacement.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500"/>
              </a:spcAft>
            </a:pPr>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Batteries usually only last 2-4 years. Once you’ve had your laptop for a while, it’s very likely that the battery is dying if it doesn’t last long or hold a charge. It’s surprising that many people do not expect their laptop batteries to fail!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672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84CB-311E-D7B2-0458-AA5168A6DDEA}"/>
              </a:ext>
            </a:extLst>
          </p:cNvPr>
          <p:cNvSpPr>
            <a:spLocks noGrp="1"/>
          </p:cNvSpPr>
          <p:nvPr>
            <p:ph type="title"/>
          </p:nvPr>
        </p:nvSpPr>
        <p:spPr/>
        <p:txBody>
          <a:bodyPr/>
          <a:lstStyle/>
          <a:p>
            <a:r>
              <a:rPr lang="en-US" sz="1800" b="1" i="1"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7. Laptop speaker making static noises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CA3111-30DE-9E0A-6B83-4F5D261064E0}"/>
              </a:ext>
            </a:extLst>
          </p:cNvPr>
          <p:cNvSpPr>
            <a:spLocks noGrp="1"/>
          </p:cNvSpPr>
          <p:nvPr>
            <p:ph idx="1"/>
          </p:nvPr>
        </p:nvSpPr>
        <p:spPr/>
        <p:txBody>
          <a:bodyPr/>
          <a:lstStyle/>
          <a:p>
            <a:r>
              <a:rPr lang="en-US" sz="18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Abnormal sounds made by your speaker are a sign that it is failing. Static noises or distorted noises while playing audio is an example of this failure. This may be caused by water damage or rust formation. Try connecting to external speakers or headphones to verify this failure. It is most likely that speakers are damaged by rust and liquid only. However, speaker problems are too uncommon for us technicians to understand them better. As far as we know, it usually comes after a reported liquid spill, or from finding traces of liquid residue inside the computer. Still, it’s difficult to see what’s wrong inside the </a:t>
            </a:r>
            <a:endParaRPr lang="en-US" dirty="0"/>
          </a:p>
        </p:txBody>
      </p:sp>
    </p:spTree>
    <p:extLst>
      <p:ext uri="{BB962C8B-B14F-4D97-AF65-F5344CB8AC3E}">
        <p14:creationId xmlns:p14="http://schemas.microsoft.com/office/powerpoint/2010/main" val="2813168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140B-6B95-F96E-43B2-82F0D8EACDC3}"/>
              </a:ext>
            </a:extLst>
          </p:cNvPr>
          <p:cNvSpPr>
            <a:spLocks noGrp="1"/>
          </p:cNvSpPr>
          <p:nvPr>
            <p:ph type="ctrTitle"/>
          </p:nvPr>
        </p:nvSpPr>
        <p:spPr/>
        <p:txBody>
          <a:bodyPr/>
          <a:lstStyle/>
          <a:p>
            <a:r>
              <a:rPr lang="en-GB" dirty="0"/>
              <a:t>Learning outcome 2:</a:t>
            </a:r>
            <a:endParaRPr lang="en-US" dirty="0"/>
          </a:p>
        </p:txBody>
      </p:sp>
      <p:sp>
        <p:nvSpPr>
          <p:cNvPr id="3" name="Subtitle 2">
            <a:extLst>
              <a:ext uri="{FF2B5EF4-FFF2-40B4-BE49-F238E27FC236}">
                <a16:creationId xmlns:a16="http://schemas.microsoft.com/office/drawing/2014/main" id="{7CC2E7AD-A047-F6A8-5223-C91CEA6E08E6}"/>
              </a:ext>
            </a:extLst>
          </p:cNvPr>
          <p:cNvSpPr>
            <a:spLocks noGrp="1"/>
          </p:cNvSpPr>
          <p:nvPr>
            <p:ph type="subTitle" idx="1"/>
          </p:nvPr>
        </p:nvSpPr>
        <p:spPr/>
        <p:txBody>
          <a:bodyPr/>
          <a:lstStyle/>
          <a:p>
            <a:r>
              <a:rPr lang="en-GB" dirty="0"/>
              <a:t>Maintain Computer System Software</a:t>
            </a:r>
            <a:endParaRPr lang="en-US" dirty="0"/>
          </a:p>
        </p:txBody>
      </p:sp>
    </p:spTree>
    <p:extLst>
      <p:ext uri="{BB962C8B-B14F-4D97-AF65-F5344CB8AC3E}">
        <p14:creationId xmlns:p14="http://schemas.microsoft.com/office/powerpoint/2010/main" val="1572345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0C6D-B41B-0A26-C33C-DC1427C63E04}"/>
              </a:ext>
            </a:extLst>
          </p:cNvPr>
          <p:cNvSpPr>
            <a:spLocks noGrp="1"/>
          </p:cNvSpPr>
          <p:nvPr>
            <p:ph type="title"/>
          </p:nvPr>
        </p:nvSpPr>
        <p:spPr/>
        <p:txBody>
          <a:bodyPr>
            <a:normAutofit fontScale="90000"/>
          </a:bodyPr>
          <a:lstStyle/>
          <a:p>
            <a:r>
              <a:rPr lang="en-US" dirty="0"/>
              <a:t>2.1 Introduction to computer software maintenance</a:t>
            </a:r>
          </a:p>
        </p:txBody>
      </p:sp>
      <p:sp>
        <p:nvSpPr>
          <p:cNvPr id="3" name="Content Placeholder 2">
            <a:extLst>
              <a:ext uri="{FF2B5EF4-FFF2-40B4-BE49-F238E27FC236}">
                <a16:creationId xmlns:a16="http://schemas.microsoft.com/office/drawing/2014/main" id="{A99C8F26-2597-7ACB-40A1-2CA37E2485B0}"/>
              </a:ext>
            </a:extLst>
          </p:cNvPr>
          <p:cNvSpPr>
            <a:spLocks noGrp="1"/>
          </p:cNvSpPr>
          <p:nvPr>
            <p:ph idx="1"/>
          </p:nvPr>
        </p:nvSpPr>
        <p:spPr/>
        <p:txBody>
          <a:bodyPr>
            <a:normAutofit fontScale="92500" lnSpcReduction="10000"/>
          </a:bodyPr>
          <a:lstStyle/>
          <a:p>
            <a:pPr marR="0" lvl="0">
              <a:lnSpc>
                <a:spcPct val="150000"/>
              </a:lnSpc>
              <a:spcBef>
                <a:spcPts val="0"/>
              </a:spcBef>
              <a:spcAft>
                <a:spcPts val="0"/>
              </a:spcAft>
              <a:buFont typeface="Wingdings" panose="05000000000000000000" pitchFamily="2" charset="2"/>
              <a:buChar char="ü"/>
            </a:pPr>
            <a:r>
              <a:rPr lang="en-GB" sz="1800" b="1" dirty="0">
                <a:solidFill>
                  <a:srgbClr val="000000"/>
                </a:solidFill>
                <a:effectLst/>
                <a:latin typeface="Times New Roman" panose="02020603050405020304" pitchFamily="18" charset="0"/>
                <a:ea typeface="Calibri" panose="020F0502020204030204" pitchFamily="34" charset="0"/>
              </a:rPr>
              <a:t>Software maintenance</a:t>
            </a:r>
            <a:r>
              <a:rPr lang="en-GB" sz="1800" dirty="0">
                <a:solidFill>
                  <a:srgbClr val="000000"/>
                </a:solidFill>
                <a:effectLst/>
                <a:latin typeface="Times New Roman" panose="02020603050405020304" pitchFamily="18" charset="0"/>
                <a:ea typeface="Calibri" panose="020F0502020204030204" pitchFamily="34" charset="0"/>
              </a:rPr>
              <a:t> is</a:t>
            </a:r>
            <a:r>
              <a:rPr lang="en-GB" sz="1800" i="1" dirty="0">
                <a:solidFill>
                  <a:srgbClr val="000000"/>
                </a:solidFill>
                <a:effectLst/>
                <a:latin typeface="Times New Roman" panose="02020603050405020304" pitchFamily="18" charset="0"/>
                <a:ea typeface="Calibri" panose="020F0502020204030204" pitchFamily="34" charset="0"/>
              </a:rPr>
              <a:t> </a:t>
            </a:r>
            <a:r>
              <a:rPr lang="en-GB" sz="1800" i="1" dirty="0">
                <a:solidFill>
                  <a:srgbClr val="000000"/>
                </a:solidFill>
                <a:effectLst/>
                <a:latin typeface="Calibri" panose="020F0502020204030204" pitchFamily="34" charset="0"/>
                <a:ea typeface="Calibri" panose="020F0502020204030204" pitchFamily="34" charset="0"/>
              </a:rPr>
              <a:t>the process of changing, modifying, and updating software to keep up with customer needs.</a:t>
            </a:r>
            <a:endParaRPr lang="en-US" sz="18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Times New Roman" panose="02020603050405020304" pitchFamily="18" charset="0"/>
                <a:ea typeface="Calibri" panose="020F0502020204030204" pitchFamily="34" charset="0"/>
              </a:rPr>
              <a:t>Software maintenance is done after the product has launched for several reasons including improving the software overall, correcting issues or bugs, to boost performance, and more</a:t>
            </a:r>
          </a:p>
          <a:p>
            <a:pPr marL="342900" marR="0" lvl="0" indent="-342900">
              <a:lnSpc>
                <a:spcPct val="150000"/>
              </a:lnSpc>
              <a:spcBef>
                <a:spcPts val="0"/>
              </a:spcBef>
              <a:spcAft>
                <a:spcPts val="0"/>
              </a:spcAft>
              <a:buFont typeface="Wingdings" panose="05000000000000000000" pitchFamily="2" charset="2"/>
              <a:buChar char=""/>
            </a:pPr>
            <a:r>
              <a:rPr lang="en-GB" sz="1800" b="1" dirty="0">
                <a:effectLst/>
                <a:latin typeface="Times New Roman" panose="02020603050405020304" pitchFamily="18" charset="0"/>
                <a:ea typeface="Calibri" panose="020F0502020204030204" pitchFamily="34" charset="0"/>
              </a:rPr>
              <a:t>Driver</a:t>
            </a:r>
            <a:r>
              <a:rPr lang="en-GB" sz="1800" dirty="0">
                <a:effectLst/>
                <a:latin typeface="Times New Roman" panose="02020603050405020304" pitchFamily="18" charset="0"/>
                <a:ea typeface="Calibri" panose="020F0502020204030204" pitchFamily="34" charset="0"/>
              </a:rPr>
              <a:t>s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A Driver, or device driver, is a set of files that tells a piece of hardware how to function by communicating with a computer's operating system.</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All pieces of hardware require a driver, from your internal computer components, such as your graphics card, to your external peripherals, like a printer.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4453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FED4-0451-5784-6B5B-52190580C0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71EEE-55DE-77A6-65D0-C268100E072D}"/>
              </a:ext>
            </a:extLst>
          </p:cNvPr>
          <p:cNvSpPr>
            <a:spLocks noGrp="1"/>
          </p:cNvSpPr>
          <p:nvPr>
            <p:ph idx="1"/>
          </p:nvPr>
        </p:nvSpPr>
        <p:spPr/>
        <p:txBody>
          <a:bodyPr/>
          <a:lstStyle/>
          <a:p>
            <a:pPr marL="342900" marR="0" lvl="0" indent="-342900">
              <a:lnSpc>
                <a:spcPct val="150000"/>
              </a:lnSpc>
              <a:spcBef>
                <a:spcPts val="0"/>
              </a:spcBef>
              <a:spcAft>
                <a:spcPts val="0"/>
              </a:spcAft>
              <a:buFont typeface="Wingdings" panose="05000000000000000000" pitchFamily="2" charset="2"/>
              <a:buChar char=""/>
            </a:pPr>
            <a:r>
              <a:rPr lang="en-GB" sz="1800" b="1" dirty="0">
                <a:effectLst/>
                <a:latin typeface="Times New Roman" panose="02020603050405020304" pitchFamily="18" charset="0"/>
                <a:ea typeface="Calibri" panose="020F0502020204030204" pitchFamily="34" charset="0"/>
              </a:rPr>
              <a:t>Backup and restore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Is the primary </a:t>
            </a:r>
            <a:r>
              <a:rPr lang="en-GB" sz="1800" u="sng" dirty="0">
                <a:solidFill>
                  <a:schemeClr val="tx1"/>
                </a:solidFill>
                <a:effectLst/>
                <a:latin typeface="Times New Roman" panose="02020603050405020304" pitchFamily="18" charset="0"/>
                <a:ea typeface="Calibri" panose="020F0502020204030204" pitchFamily="34" charset="0"/>
                <a:hlinkClick r:id="rId2" tooltip="Backup">
                  <a:extLst>
                    <a:ext uri="{A12FA001-AC4F-418D-AE19-62706E023703}">
                      <ahyp:hlinkClr xmlns:ahyp="http://schemas.microsoft.com/office/drawing/2018/hyperlinkcolor" val="tx"/>
                    </a:ext>
                  </a:extLst>
                </a:hlinkClick>
              </a:rPr>
              <a:t>backup</a:t>
            </a:r>
            <a:r>
              <a:rPr lang="en-GB" sz="1800" dirty="0">
                <a:solidFill>
                  <a:srgbClr val="000000"/>
                </a:solidFill>
                <a:effectLst/>
                <a:latin typeface="Times New Roman" panose="02020603050405020304" pitchFamily="18" charset="0"/>
                <a:ea typeface="Calibri" panose="020F0502020204030204" pitchFamily="34" charset="0"/>
              </a:rPr>
              <a:t> component of </a:t>
            </a:r>
            <a:r>
              <a:rPr lang="en-GB" sz="1800" dirty="0">
                <a:solidFill>
                  <a:srgbClr val="000000"/>
                </a:solidFill>
                <a:latin typeface="Times New Roman" panose="02020603050405020304" pitchFamily="18" charset="0"/>
                <a:ea typeface="Calibri" panose="020F0502020204030204" pitchFamily="34" charset="0"/>
              </a:rPr>
              <a:t>Windows  operating system</a:t>
            </a:r>
            <a:r>
              <a:rPr lang="en-GB" sz="1800" dirty="0">
                <a:solidFill>
                  <a:srgbClr val="000000"/>
                </a:solidFill>
                <a:effectLst/>
                <a:latin typeface="Times New Roman" panose="02020603050405020304" pitchFamily="18" charset="0"/>
                <a:ea typeface="Calibri" panose="020F0502020204030204" pitchFamily="34" charset="0"/>
              </a:rPr>
              <a:t>. It can create file and folder backups, as well as </a:t>
            </a:r>
            <a:r>
              <a:rPr lang="en-GB" sz="1800" u="sng" dirty="0">
                <a:solidFill>
                  <a:srgbClr val="000000"/>
                </a:solidFill>
                <a:effectLst/>
                <a:latin typeface="Times New Roman" panose="02020603050405020304" pitchFamily="18" charset="0"/>
                <a:ea typeface="Calibri" panose="020F0502020204030204" pitchFamily="34" charset="0"/>
                <a:hlinkClick r:id="rId3" tooltip="System image"/>
              </a:rPr>
              <a:t>system images</a:t>
            </a:r>
            <a:r>
              <a:rPr lang="en-GB" sz="1800" dirty="0">
                <a:solidFill>
                  <a:srgbClr val="000000"/>
                </a:solidFill>
                <a:effectLst/>
                <a:latin typeface="Times New Roman" panose="02020603050405020304" pitchFamily="18" charset="0"/>
                <a:ea typeface="Calibri" panose="020F0502020204030204" pitchFamily="34" charset="0"/>
              </a:rPr>
              <a:t> backups, to be used for recovery in the event of </a:t>
            </a:r>
            <a:r>
              <a:rPr lang="en-GB" sz="1800" u="sng" dirty="0">
                <a:solidFill>
                  <a:srgbClr val="000000"/>
                </a:solidFill>
                <a:effectLst/>
                <a:latin typeface="Times New Roman" panose="02020603050405020304" pitchFamily="18" charset="0"/>
                <a:ea typeface="Calibri" panose="020F0502020204030204" pitchFamily="34" charset="0"/>
                <a:hlinkClick r:id="rId4" tooltip="Data corruption"/>
              </a:rPr>
              <a:t>data corruption</a:t>
            </a:r>
            <a:r>
              <a:rPr lang="en-GB" sz="1800" dirty="0">
                <a:solidFill>
                  <a:srgbClr val="000000"/>
                </a:solidFill>
                <a:effectLst/>
                <a:latin typeface="Times New Roman" panose="02020603050405020304" pitchFamily="18" charset="0"/>
                <a:ea typeface="Calibri" panose="020F0502020204030204" pitchFamily="34" charset="0"/>
              </a:rPr>
              <a:t>, </a:t>
            </a:r>
            <a:r>
              <a:rPr lang="en-GB" sz="1800" u="sng" dirty="0">
                <a:solidFill>
                  <a:srgbClr val="000000"/>
                </a:solidFill>
                <a:effectLst/>
                <a:latin typeface="Times New Roman" panose="02020603050405020304" pitchFamily="18" charset="0"/>
                <a:ea typeface="Calibri" panose="020F0502020204030204" pitchFamily="34" charset="0"/>
                <a:hlinkClick r:id="rId5" tooltip="Hard disk drive failure"/>
              </a:rPr>
              <a:t>hard disk drive failure</a:t>
            </a:r>
            <a:r>
              <a:rPr lang="en-GB" sz="1800" dirty="0">
                <a:solidFill>
                  <a:srgbClr val="000000"/>
                </a:solidFill>
                <a:effectLst/>
                <a:latin typeface="Times New Roman" panose="02020603050405020304" pitchFamily="18" charset="0"/>
                <a:ea typeface="Calibri" panose="020F0502020204030204" pitchFamily="34" charset="0"/>
              </a:rPr>
              <a:t>, or </a:t>
            </a:r>
            <a:r>
              <a:rPr lang="en-GB" sz="1800" u="sng" dirty="0">
                <a:solidFill>
                  <a:srgbClr val="000000"/>
                </a:solidFill>
                <a:effectLst/>
                <a:latin typeface="Times New Roman" panose="02020603050405020304" pitchFamily="18" charset="0"/>
                <a:ea typeface="Calibri" panose="020F0502020204030204" pitchFamily="34" charset="0"/>
                <a:hlinkClick r:id="rId6" tooltip="Malware"/>
              </a:rPr>
              <a:t>malware</a:t>
            </a:r>
            <a:r>
              <a:rPr lang="en-GB" sz="1800" dirty="0">
                <a:solidFill>
                  <a:srgbClr val="000000"/>
                </a:solidFill>
                <a:effectLst/>
                <a:latin typeface="Times New Roman" panose="02020603050405020304" pitchFamily="18" charset="0"/>
                <a:ea typeface="Calibri" panose="020F0502020204030204" pitchFamily="34" charset="0"/>
              </a:rPr>
              <a:t> infection.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en-GB" sz="1800" b="1" dirty="0">
                <a:solidFill>
                  <a:srgbClr val="000000"/>
                </a:solidFill>
                <a:effectLst/>
                <a:latin typeface="Times New Roman" panose="02020603050405020304" pitchFamily="18" charset="0"/>
                <a:ea typeface="Calibri" panose="020F0502020204030204" pitchFamily="34" charset="0"/>
              </a:rPr>
              <a:t> recovery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Describes the process of creating and storing copies of data that can be used to protect organizations against data loss.</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58452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6AAD-7F2E-7736-98F2-98B760547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A9A54E-621F-E194-F2D7-CD13BF0B9836}"/>
              </a:ext>
            </a:extLst>
          </p:cNvPr>
          <p:cNvSpPr>
            <a:spLocks noGrp="1"/>
          </p:cNvSpPr>
          <p:nvPr>
            <p:ph idx="1"/>
          </p:nvPr>
        </p:nvSpPr>
        <p:spPr/>
        <p:txBody>
          <a:bodyPr/>
          <a:lstStyle/>
          <a:p>
            <a:pPr marL="0" indent="0">
              <a:buNone/>
            </a:pPr>
            <a:r>
              <a:rPr lang="en-GB" b="0" i="0" dirty="0">
                <a:solidFill>
                  <a:srgbClr val="0D0D0D"/>
                </a:solidFill>
                <a:effectLst/>
                <a:latin typeface="Söhne"/>
              </a:rPr>
              <a:t>Data recovery is the process of retrieving lost, corrupted, or accidentally deleted data from storage devices such as hard drives, solid-state drives (SSDs), USB flash drives, memory cards, and optical media. This data could include files, documents, photos, videos, emails, and more.</a:t>
            </a:r>
            <a:endParaRPr lang="en-US" dirty="0"/>
          </a:p>
        </p:txBody>
      </p:sp>
    </p:spTree>
    <p:extLst>
      <p:ext uri="{BB962C8B-B14F-4D97-AF65-F5344CB8AC3E}">
        <p14:creationId xmlns:p14="http://schemas.microsoft.com/office/powerpoint/2010/main" val="84791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EDB7-675B-6721-A873-31790E5401AC}"/>
              </a:ext>
            </a:extLst>
          </p:cNvPr>
          <p:cNvSpPr>
            <a:spLocks noGrp="1"/>
          </p:cNvSpPr>
          <p:nvPr>
            <p:ph type="title"/>
          </p:nvPr>
        </p:nvSpPr>
        <p:spPr/>
        <p:txBody>
          <a:bodyPr/>
          <a:lstStyle/>
          <a:p>
            <a:r>
              <a:rPr lang="en-US" dirty="0"/>
              <a:t>Activation</a:t>
            </a:r>
          </a:p>
        </p:txBody>
      </p:sp>
      <p:sp>
        <p:nvSpPr>
          <p:cNvPr id="3" name="Content Placeholder 2">
            <a:extLst>
              <a:ext uri="{FF2B5EF4-FFF2-40B4-BE49-F238E27FC236}">
                <a16:creationId xmlns:a16="http://schemas.microsoft.com/office/drawing/2014/main" id="{B32C7CDB-A492-2248-ED60-8F524AFF1D34}"/>
              </a:ext>
            </a:extLst>
          </p:cNvPr>
          <p:cNvSpPr>
            <a:spLocks noGrp="1"/>
          </p:cNvSpPr>
          <p:nvPr>
            <p:ph idx="1"/>
          </p:nvPr>
        </p:nvSpPr>
        <p:spPr/>
        <p:txBody>
          <a:bodyPr>
            <a:normAutofit fontScale="92500" lnSpcReduction="10000"/>
          </a:bodyPr>
          <a:lstStyle/>
          <a:p>
            <a:br>
              <a:rPr lang="en-GB" dirty="0"/>
            </a:br>
            <a:r>
              <a:rPr lang="en-GB" b="0" i="0" dirty="0">
                <a:solidFill>
                  <a:srgbClr val="0D0D0D"/>
                </a:solidFill>
                <a:effectLst/>
                <a:latin typeface="Söhne"/>
              </a:rPr>
              <a:t>Activation </a:t>
            </a:r>
            <a:r>
              <a:rPr lang="en-GB" dirty="0">
                <a:solidFill>
                  <a:srgbClr val="0D0D0D"/>
                </a:solidFill>
                <a:latin typeface="Söhne"/>
              </a:rPr>
              <a:t>:</a:t>
            </a:r>
            <a:r>
              <a:rPr lang="en-GB" b="0" i="0" dirty="0">
                <a:solidFill>
                  <a:srgbClr val="0D0D0D"/>
                </a:solidFill>
                <a:effectLst/>
                <a:latin typeface="Söhne"/>
              </a:rPr>
              <a:t> refers to the process of validating and authorizing software or hardware to ensure that it is genuine and properly licensed for use. Activation is commonly used to prevent software piracy and unauthorized use of proprietary products.</a:t>
            </a:r>
          </a:p>
          <a:p>
            <a:pPr marL="685800" marR="0">
              <a:lnSpc>
                <a:spcPct val="150000"/>
              </a:lnSpc>
              <a:spcBef>
                <a:spcPts val="0"/>
              </a:spcBef>
              <a:spcAft>
                <a:spcPts val="0"/>
              </a:spcAft>
            </a:pPr>
            <a:r>
              <a:rPr lang="en-GB" sz="1800" b="1" dirty="0">
                <a:solidFill>
                  <a:srgbClr val="000000"/>
                </a:solidFill>
                <a:effectLst/>
                <a:latin typeface="Times New Roman" panose="02020603050405020304" pitchFamily="18" charset="0"/>
                <a:ea typeface="Calibri" panose="020F0502020204030204" pitchFamily="34" charset="0"/>
              </a:rPr>
              <a:t>What happens if your PC is not activated?</a:t>
            </a:r>
            <a:endParaRPr lang="en-US" sz="1800" dirty="0">
              <a:effectLst/>
              <a:latin typeface="Calibri" panose="020F0502020204030204" pitchFamily="34" charset="0"/>
              <a:ea typeface="Calibri" panose="020F0502020204030204" pitchFamily="34" charset="0"/>
            </a:endParaRPr>
          </a:p>
          <a:p>
            <a:pPr marL="400050" marR="0" indent="0">
              <a:lnSpc>
                <a:spcPct val="150000"/>
              </a:lnSpc>
              <a:spcBef>
                <a:spcPts val="0"/>
              </a:spcBef>
              <a:spcAft>
                <a:spcPts val="0"/>
              </a:spcAft>
              <a:buNone/>
            </a:pPr>
            <a:r>
              <a:rPr lang="en-GB" sz="1800" dirty="0">
                <a:solidFill>
                  <a:srgbClr val="000000"/>
                </a:solidFill>
                <a:effectLst/>
                <a:latin typeface="Times New Roman" panose="02020603050405020304" pitchFamily="18" charset="0"/>
                <a:ea typeface="Calibri" panose="020F0502020204030204" pitchFamily="34" charset="0"/>
              </a:rPr>
              <a:t>When it comes to functionality, you won't be able to personalize the desktop background, window title bar, taskbar, and Start </a:t>
            </a:r>
            <a:r>
              <a:rPr lang="en-GB" sz="1800" dirty="0" err="1">
                <a:solidFill>
                  <a:srgbClr val="000000"/>
                </a:solidFill>
                <a:effectLst/>
                <a:latin typeface="Times New Roman" panose="02020603050405020304" pitchFamily="18" charset="0"/>
                <a:ea typeface="Calibri" panose="020F0502020204030204" pitchFamily="34" charset="0"/>
              </a:rPr>
              <a:t>color</a:t>
            </a:r>
            <a:r>
              <a:rPr lang="en-GB" sz="1800" dirty="0">
                <a:solidFill>
                  <a:srgbClr val="000000"/>
                </a:solidFill>
                <a:effectLst/>
                <a:latin typeface="Times New Roman" panose="02020603050405020304" pitchFamily="18" charset="0"/>
                <a:ea typeface="Calibri" panose="020F0502020204030204" pitchFamily="34" charset="0"/>
              </a:rPr>
              <a:t>, change the theme, customize Start, and lock screen etc.</a:t>
            </a:r>
            <a:endParaRPr lang="en-US" sz="1800" dirty="0">
              <a:effectLst/>
              <a:latin typeface="Calibri" panose="020F0502020204030204" pitchFamily="34" charset="0"/>
              <a:ea typeface="Calibri" panose="020F0502020204030204" pitchFamily="34" charset="0"/>
            </a:endParaRPr>
          </a:p>
          <a:p>
            <a:pPr marL="400050" marR="0" indent="0">
              <a:lnSpc>
                <a:spcPct val="150000"/>
              </a:lnSpc>
              <a:spcBef>
                <a:spcPts val="0"/>
              </a:spcBef>
              <a:spcAft>
                <a:spcPts val="0"/>
              </a:spcAft>
              <a:buNone/>
            </a:pPr>
            <a:r>
              <a:rPr lang="en-GB" sz="1800" dirty="0">
                <a:solidFill>
                  <a:srgbClr val="000000"/>
                </a:solidFill>
                <a:effectLst/>
                <a:latin typeface="Times New Roman" panose="02020603050405020304" pitchFamily="18" charset="0"/>
                <a:ea typeface="Calibri" panose="020F0502020204030204" pitchFamily="34" charset="0"/>
              </a:rPr>
              <a:t>Additionally, you might periodically get messages asking to activate your copy of Windows</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80456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05FB-7B22-BEF2-D658-582EFCA4A906}"/>
              </a:ext>
            </a:extLst>
          </p:cNvPr>
          <p:cNvSpPr>
            <a:spLocks noGrp="1"/>
          </p:cNvSpPr>
          <p:nvPr>
            <p:ph type="title"/>
          </p:nvPr>
        </p:nvSpPr>
        <p:spPr/>
        <p:txBody>
          <a:bodyPr/>
          <a:lstStyle/>
          <a:p>
            <a:r>
              <a:rPr lang="en-US" dirty="0"/>
              <a:t>Update and upgrade</a:t>
            </a:r>
          </a:p>
        </p:txBody>
      </p:sp>
      <p:sp>
        <p:nvSpPr>
          <p:cNvPr id="3" name="Content Placeholder 2">
            <a:extLst>
              <a:ext uri="{FF2B5EF4-FFF2-40B4-BE49-F238E27FC236}">
                <a16:creationId xmlns:a16="http://schemas.microsoft.com/office/drawing/2014/main" id="{7953B532-131D-615F-4986-16D47D9941A3}"/>
              </a:ext>
            </a:extLst>
          </p:cNvPr>
          <p:cNvSpPr>
            <a:spLocks noGrp="1"/>
          </p:cNvSpPr>
          <p:nvPr>
            <p:ph idx="1"/>
          </p:nvPr>
        </p:nvSpPr>
        <p:spPr/>
        <p:txBody>
          <a:bodyPr/>
          <a:lstStyle/>
          <a:p>
            <a:pPr marL="685800" marR="0">
              <a:lnSpc>
                <a:spcPct val="150000"/>
              </a:lnSpc>
              <a:spcBef>
                <a:spcPts val="0"/>
              </a:spcBef>
              <a:spcAft>
                <a:spcPts val="0"/>
              </a:spcAft>
            </a:pPr>
            <a:r>
              <a:rPr lang="en-GB" sz="1800" b="1" i="1" dirty="0">
                <a:solidFill>
                  <a:srgbClr val="000000"/>
                </a:solidFill>
                <a:effectLst/>
                <a:latin typeface="Calibri" panose="020F0502020204030204" pitchFamily="34" charset="0"/>
                <a:ea typeface="Calibri" panose="020F0502020204030204" pitchFamily="34" charset="0"/>
              </a:rPr>
              <a:t>Update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An update is new, improved, or fixed software, which replaces older versions of the same software. For example, updating your operating system brings it up-to-date with the latest drivers, system utilities, and security software.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solidFill>
                  <a:srgbClr val="000000"/>
                </a:solidFill>
                <a:effectLst/>
                <a:latin typeface="Times New Roman" panose="02020603050405020304" pitchFamily="18" charset="0"/>
                <a:ea typeface="Calibri" panose="020F0502020204030204" pitchFamily="34" charset="0"/>
              </a:rPr>
              <a:t>Upgrade</a:t>
            </a:r>
            <a:r>
              <a:rPr lang="en-GB" sz="1800" dirty="0">
                <a:solidFill>
                  <a:srgbClr val="000000"/>
                </a:solidFill>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rPr>
              <a:t>An Upgrade means introducing something new or latest version of the previous.</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14827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7F67-4D98-6D4B-83A6-C786B3773967}"/>
              </a:ext>
            </a:extLst>
          </p:cNvPr>
          <p:cNvSpPr>
            <a:spLocks noGrp="1"/>
          </p:cNvSpPr>
          <p:nvPr>
            <p:ph type="title"/>
          </p:nvPr>
        </p:nvSpPr>
        <p:spPr/>
        <p:txBody>
          <a:bodyPr/>
          <a:lstStyle/>
          <a:p>
            <a:r>
              <a:rPr lang="en-US" sz="1800" b="1" i="1" dirty="0">
                <a:solidFill>
                  <a:srgbClr val="333333"/>
                </a:solidFill>
                <a:effectLst/>
                <a:latin typeface="Bookman Old Style" panose="02050604050505020204" pitchFamily="18" charset="0"/>
                <a:ea typeface="Times New Roman" panose="02020603050405020304" pitchFamily="18" charset="0"/>
                <a:cs typeface="Times New Roman" panose="02020603050405020304" pitchFamily="18" charset="0"/>
              </a:rPr>
              <a:t>1.6.2Maintain internal and external components of computer</a:t>
            </a:r>
            <a:endParaRPr lang="en-US" dirty="0"/>
          </a:p>
        </p:txBody>
      </p:sp>
      <p:sp>
        <p:nvSpPr>
          <p:cNvPr id="3" name="Content Placeholder 2">
            <a:extLst>
              <a:ext uri="{FF2B5EF4-FFF2-40B4-BE49-F238E27FC236}">
                <a16:creationId xmlns:a16="http://schemas.microsoft.com/office/drawing/2014/main" id="{3937F890-D291-EA1C-F8E0-DE6B33ADA5D5}"/>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lphaUcPeriod"/>
              <a:tabLst>
                <a:tab pos="450215" algn="l"/>
              </a:tabLst>
            </a:pPr>
            <a:r>
              <a:rPr lang="en-GB" sz="1800" b="1" dirty="0">
                <a:effectLst/>
                <a:latin typeface="Times New Roman" panose="02020603050405020304" pitchFamily="18" charset="0"/>
                <a:ea typeface="Calibri" panose="020F0502020204030204" pitchFamily="34" charset="0"/>
              </a:rPr>
              <a:t>EXTERNAL COMPONENTS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What is the external component ?</a:t>
            </a: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solidFill>
                  <a:srgbClr val="000000"/>
                </a:solidFill>
                <a:effectLst/>
                <a:latin typeface="Times New Roman" panose="02020603050405020304" pitchFamily="18" charset="0"/>
                <a:ea typeface="Calibri" panose="020F0502020204030204" pitchFamily="34" charset="0"/>
              </a:rPr>
              <a:t>External hardware components</a:t>
            </a:r>
            <a:r>
              <a:rPr lang="en-GB" sz="1800" dirty="0">
                <a:solidFill>
                  <a:srgbClr val="000000"/>
                </a:solidFill>
                <a:effectLst/>
                <a:latin typeface="Times New Roman" panose="02020603050405020304" pitchFamily="18" charset="0"/>
                <a:ea typeface="Calibri" panose="020F0502020204030204" pitchFamily="34" charset="0"/>
              </a:rPr>
              <a:t>, also called peripheral components, are those items that are often externally connected to the computer to control either input or output functions</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Examples : </a:t>
            </a:r>
            <a:r>
              <a:rPr lang="en-US" sz="1800" dirty="0">
                <a:effectLst/>
                <a:latin typeface="Times New Roman" panose="02020603050405020304" pitchFamily="18" charset="0"/>
                <a:ea typeface="Calibri" panose="020F0502020204030204" pitchFamily="34" charset="0"/>
              </a:rPr>
              <a:t>mouse, keyboard etc.</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806035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81C3-9FE9-CD89-211B-DB0E92E82C4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A3A9C42-3F64-98E6-D15D-89A42A2CD8C2}"/>
              </a:ext>
            </a:extLst>
          </p:cNvPr>
          <p:cNvSpPr>
            <a:spLocks noGrp="1"/>
          </p:cNvSpPr>
          <p:nvPr>
            <p:ph idx="1"/>
          </p:nvPr>
        </p:nvSpPr>
        <p:spPr/>
        <p:txBody>
          <a:bodyPr/>
          <a:lstStyle/>
          <a:p>
            <a:r>
              <a:rPr lang="en-GB" b="0" i="0" dirty="0">
                <a:solidFill>
                  <a:srgbClr val="0D0D0D"/>
                </a:solidFill>
                <a:effectLst/>
                <a:latin typeface="Söhne"/>
              </a:rPr>
              <a:t>An update refers to the process of applying changes, improvements, or fixes to software, firmware, or operating systems to enhance functionality, performance, security, or compatibility. Updates are essential for keeping software and systems up-to-date and ensuring they remain stable, secure, and compatible with the latest technologies.</a:t>
            </a:r>
            <a:endParaRPr lang="en-US" dirty="0"/>
          </a:p>
        </p:txBody>
      </p:sp>
    </p:spTree>
    <p:extLst>
      <p:ext uri="{BB962C8B-B14F-4D97-AF65-F5344CB8AC3E}">
        <p14:creationId xmlns:p14="http://schemas.microsoft.com/office/powerpoint/2010/main" val="326128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F4A5-A785-0D2D-4523-545C4D29BF6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CDD7C22-8145-C81E-70F8-AE7495B18A2F}"/>
              </a:ext>
            </a:extLst>
          </p:cNvPr>
          <p:cNvSpPr>
            <a:spLocks noGrp="1"/>
          </p:cNvSpPr>
          <p:nvPr>
            <p:ph idx="1"/>
          </p:nvPr>
        </p:nvSpPr>
        <p:spPr/>
        <p:txBody>
          <a:bodyPr/>
          <a:lstStyle/>
          <a:p>
            <a:r>
              <a:rPr lang="en-GB" b="0" i="0" dirty="0">
                <a:solidFill>
                  <a:srgbClr val="0D0D0D"/>
                </a:solidFill>
                <a:effectLst/>
                <a:latin typeface="Söhne"/>
              </a:rPr>
              <a:t>Updates are typically distributed by software vendors or operating system developers through various channels, such as automatic updates, manual downloads, or online repositories. Users are encouraged to regularly install updates to ensure their software and systems remain secure, reliable, and up-to-date with the latest features and improvements. Additionally, updating software and systems helps mitigate the risk of security breaches, data loss, or system failures caused by known vulnerabilities or software defects</a:t>
            </a:r>
            <a:endParaRPr lang="en-US" dirty="0"/>
          </a:p>
        </p:txBody>
      </p:sp>
    </p:spTree>
    <p:extLst>
      <p:ext uri="{BB962C8B-B14F-4D97-AF65-F5344CB8AC3E}">
        <p14:creationId xmlns:p14="http://schemas.microsoft.com/office/powerpoint/2010/main" val="1344964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19B1-83E5-8DE0-BF32-00B4ADB19302}"/>
              </a:ext>
            </a:extLst>
          </p:cNvPr>
          <p:cNvSpPr>
            <a:spLocks noGrp="1"/>
          </p:cNvSpPr>
          <p:nvPr>
            <p:ph type="title"/>
          </p:nvPr>
        </p:nvSpPr>
        <p:spPr/>
        <p:txBody>
          <a:bodyPr/>
          <a:lstStyle/>
          <a:p>
            <a:r>
              <a:rPr lang="en-US" dirty="0"/>
              <a:t>Upgrade</a:t>
            </a:r>
          </a:p>
        </p:txBody>
      </p:sp>
      <p:sp>
        <p:nvSpPr>
          <p:cNvPr id="3" name="Content Placeholder 2">
            <a:extLst>
              <a:ext uri="{FF2B5EF4-FFF2-40B4-BE49-F238E27FC236}">
                <a16:creationId xmlns:a16="http://schemas.microsoft.com/office/drawing/2014/main" id="{3C17991F-ED48-E820-ADF3-13CD0B02B227}"/>
              </a:ext>
            </a:extLst>
          </p:cNvPr>
          <p:cNvSpPr>
            <a:spLocks noGrp="1"/>
          </p:cNvSpPr>
          <p:nvPr>
            <p:ph idx="1"/>
          </p:nvPr>
        </p:nvSpPr>
        <p:spPr/>
        <p:txBody>
          <a:bodyPr/>
          <a:lstStyle/>
          <a:p>
            <a:br>
              <a:rPr lang="en-GB" dirty="0"/>
            </a:br>
            <a:r>
              <a:rPr lang="en-GB" b="0" i="0" dirty="0">
                <a:solidFill>
                  <a:srgbClr val="0D0D0D"/>
                </a:solidFill>
                <a:effectLst/>
                <a:latin typeface="Söhne"/>
              </a:rPr>
              <a:t>An upgrade in computing refers to the process of replacing or enhancing a hardware component, software application, or system configuration with a newer version or a more advanced alternative. Upgrades are undertaken to improve performance, add new features, enhance compatibility, or extend the lifespan of computing devices and systems.</a:t>
            </a:r>
            <a:endParaRPr lang="en-US" dirty="0"/>
          </a:p>
        </p:txBody>
      </p:sp>
    </p:spTree>
    <p:extLst>
      <p:ext uri="{BB962C8B-B14F-4D97-AF65-F5344CB8AC3E}">
        <p14:creationId xmlns:p14="http://schemas.microsoft.com/office/powerpoint/2010/main" val="620248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ECA91D33-D5F7-59DA-E73D-F4872DF10CAC}"/>
              </a:ext>
            </a:extLst>
          </p:cNvPr>
          <p:cNvGraphicFramePr>
            <a:graphicFrameLocks noGrp="1"/>
          </p:cNvGraphicFramePr>
          <p:nvPr>
            <p:ph idx="1"/>
            <p:extLst>
              <p:ext uri="{D42A27DB-BD31-4B8C-83A1-F6EECF244321}">
                <p14:modId xmlns:p14="http://schemas.microsoft.com/office/powerpoint/2010/main" val="4223608612"/>
              </p:ext>
            </p:extLst>
          </p:nvPr>
        </p:nvGraphicFramePr>
        <p:xfrm>
          <a:off x="1295400" y="2557463"/>
          <a:ext cx="9601200" cy="32918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46038859"/>
                    </a:ext>
                  </a:extLst>
                </a:gridCol>
                <a:gridCol w="4800600">
                  <a:extLst>
                    <a:ext uri="{9D8B030D-6E8A-4147-A177-3AD203B41FA5}">
                      <a16:colId xmlns:a16="http://schemas.microsoft.com/office/drawing/2014/main" val="1858733319"/>
                    </a:ext>
                  </a:extLst>
                </a:gridCol>
              </a:tblGrid>
              <a:tr h="284933">
                <a:tc>
                  <a:txBody>
                    <a:bodyPr/>
                    <a:lstStyle/>
                    <a:p>
                      <a:r>
                        <a:rPr lang="en-US" dirty="0"/>
                        <a:t>UPDATE</a:t>
                      </a:r>
                    </a:p>
                  </a:txBody>
                  <a:tcPr/>
                </a:tc>
                <a:tc>
                  <a:txBody>
                    <a:bodyPr/>
                    <a:lstStyle/>
                    <a:p>
                      <a:r>
                        <a:rPr lang="en-US" dirty="0"/>
                        <a:t>UPGRADE</a:t>
                      </a:r>
                    </a:p>
                  </a:txBody>
                  <a:tcPr/>
                </a:tc>
                <a:extLst>
                  <a:ext uri="{0D108BD9-81ED-4DB2-BD59-A6C34878D82A}">
                    <a16:rowId xmlns:a16="http://schemas.microsoft.com/office/drawing/2014/main" val="2816548381"/>
                  </a:ext>
                </a:extLst>
              </a:tr>
              <a:tr h="702576">
                <a:tc>
                  <a:txBody>
                    <a:bodyPr/>
                    <a:lstStyle/>
                    <a:p>
                      <a:r>
                        <a:rPr lang="en-GB" sz="1800" b="0" i="0" kern="1200" dirty="0">
                          <a:solidFill>
                            <a:schemeClr val="dk1"/>
                          </a:solidFill>
                          <a:effectLst/>
                          <a:latin typeface="+mn-lt"/>
                          <a:ea typeface="+mn-ea"/>
                          <a:cs typeface="+mn-cs"/>
                        </a:rPr>
                        <a:t>Providing enhancement of the existing functionalities or features like support to plug-ins or security updates is its objective.</a:t>
                      </a:r>
                      <a:endParaRPr lang="en-US" dirty="0"/>
                    </a:p>
                  </a:txBody>
                  <a:tcPr/>
                </a:tc>
                <a:tc>
                  <a:txBody>
                    <a:bodyPr/>
                    <a:lstStyle/>
                    <a:p>
                      <a:r>
                        <a:rPr lang="en-GB" sz="1800" b="0" i="0" kern="1200" dirty="0">
                          <a:solidFill>
                            <a:schemeClr val="dk1"/>
                          </a:solidFill>
                          <a:effectLst/>
                          <a:latin typeface="+mn-lt"/>
                          <a:ea typeface="+mn-ea"/>
                          <a:cs typeface="+mn-cs"/>
                        </a:rPr>
                        <a:t>The introduction of new and advanced functionalities or features to the software or applications is the objective of the upgrade</a:t>
                      </a:r>
                      <a:endParaRPr lang="en-US" dirty="0"/>
                    </a:p>
                  </a:txBody>
                  <a:tcPr/>
                </a:tc>
                <a:extLst>
                  <a:ext uri="{0D108BD9-81ED-4DB2-BD59-A6C34878D82A}">
                    <a16:rowId xmlns:a16="http://schemas.microsoft.com/office/drawing/2014/main" val="911991106"/>
                  </a:ext>
                </a:extLst>
              </a:tr>
              <a:tr h="491803">
                <a:tc>
                  <a:txBody>
                    <a:bodyPr/>
                    <a:lstStyle/>
                    <a:p>
                      <a:r>
                        <a:rPr lang="en-GB" sz="1800" b="0" i="0" kern="1200" dirty="0">
                          <a:solidFill>
                            <a:schemeClr val="dk1"/>
                          </a:solidFill>
                          <a:effectLst/>
                          <a:latin typeface="+mn-lt"/>
                          <a:ea typeface="+mn-ea"/>
                          <a:cs typeface="+mn-cs"/>
                        </a:rPr>
                        <a:t>It remains the old software but some functions are changed for different purposes.</a:t>
                      </a:r>
                      <a:endParaRPr lang="en-US" dirty="0"/>
                    </a:p>
                  </a:txBody>
                  <a:tcPr/>
                </a:tc>
                <a:tc>
                  <a:txBody>
                    <a:bodyPr/>
                    <a:lstStyle/>
                    <a:p>
                      <a:r>
                        <a:rPr lang="en-GB" sz="1800" b="0" i="0" kern="1200" dirty="0">
                          <a:solidFill>
                            <a:schemeClr val="dk1"/>
                          </a:solidFill>
                          <a:effectLst/>
                          <a:latin typeface="+mn-lt"/>
                          <a:ea typeface="+mn-ea"/>
                          <a:cs typeface="+mn-cs"/>
                        </a:rPr>
                        <a:t>It is an entirely new software based on the previous software.</a:t>
                      </a:r>
                      <a:endParaRPr lang="en-US" dirty="0"/>
                    </a:p>
                  </a:txBody>
                  <a:tcPr/>
                </a:tc>
                <a:extLst>
                  <a:ext uri="{0D108BD9-81ED-4DB2-BD59-A6C34878D82A}">
                    <a16:rowId xmlns:a16="http://schemas.microsoft.com/office/drawing/2014/main" val="1887692737"/>
                  </a:ext>
                </a:extLst>
              </a:tr>
              <a:tr h="284933">
                <a:tc>
                  <a:txBody>
                    <a:bodyPr/>
                    <a:lstStyle/>
                    <a:p>
                      <a:r>
                        <a:rPr lang="en-GB" sz="1800" b="0" i="0" kern="1200" dirty="0">
                          <a:solidFill>
                            <a:schemeClr val="dk1"/>
                          </a:solidFill>
                          <a:effectLst/>
                          <a:latin typeface="+mn-lt"/>
                          <a:ea typeface="+mn-ea"/>
                          <a:cs typeface="+mn-cs"/>
                        </a:rPr>
                        <a:t>It is a relatively simpler task.</a:t>
                      </a:r>
                      <a:endParaRPr lang="en-US" dirty="0"/>
                    </a:p>
                  </a:txBody>
                  <a:tcPr/>
                </a:tc>
                <a:tc>
                  <a:txBody>
                    <a:bodyPr/>
                    <a:lstStyle/>
                    <a:p>
                      <a:r>
                        <a:rPr lang="en-GB" sz="1800" b="0" i="0" kern="1200" dirty="0">
                          <a:solidFill>
                            <a:schemeClr val="dk1"/>
                          </a:solidFill>
                          <a:effectLst/>
                          <a:latin typeface="+mn-lt"/>
                          <a:ea typeface="+mn-ea"/>
                          <a:cs typeface="+mn-cs"/>
                        </a:rPr>
                        <a:t>It is a complex task to achieve.</a:t>
                      </a:r>
                      <a:endParaRPr lang="en-US" dirty="0"/>
                    </a:p>
                  </a:txBody>
                  <a:tcPr/>
                </a:tc>
                <a:extLst>
                  <a:ext uri="{0D108BD9-81ED-4DB2-BD59-A6C34878D82A}">
                    <a16:rowId xmlns:a16="http://schemas.microsoft.com/office/drawing/2014/main" val="2624074526"/>
                  </a:ext>
                </a:extLst>
              </a:tr>
              <a:tr h="284933">
                <a:tc>
                  <a:txBody>
                    <a:bodyPr/>
                    <a:lstStyle/>
                    <a:p>
                      <a:r>
                        <a:rPr lang="en-GB" sz="1800" b="0" i="0" kern="1200" dirty="0">
                          <a:solidFill>
                            <a:schemeClr val="dk1"/>
                          </a:solidFill>
                          <a:effectLst/>
                          <a:latin typeface="+mn-lt"/>
                          <a:ea typeface="+mn-ea"/>
                          <a:cs typeface="+mn-cs"/>
                        </a:rPr>
                        <a:t>Updating does not take much time as compared to upgrading.</a:t>
                      </a:r>
                      <a:endParaRPr lang="en-US" dirty="0"/>
                    </a:p>
                  </a:txBody>
                  <a:tcPr/>
                </a:tc>
                <a:tc>
                  <a:txBody>
                    <a:bodyPr/>
                    <a:lstStyle/>
                    <a:p>
                      <a:r>
                        <a:rPr lang="en-GB" sz="1800" b="0" i="0" kern="1200" dirty="0">
                          <a:solidFill>
                            <a:schemeClr val="dk1"/>
                          </a:solidFill>
                          <a:effectLst/>
                          <a:latin typeface="+mn-lt"/>
                          <a:ea typeface="+mn-ea"/>
                          <a:cs typeface="+mn-cs"/>
                        </a:rPr>
                        <a:t>Upgrading is a time-consuming process and requires lots of effort.</a:t>
                      </a:r>
                      <a:endParaRPr lang="en-US" dirty="0"/>
                    </a:p>
                  </a:txBody>
                  <a:tcPr/>
                </a:tc>
                <a:extLst>
                  <a:ext uri="{0D108BD9-81ED-4DB2-BD59-A6C34878D82A}">
                    <a16:rowId xmlns:a16="http://schemas.microsoft.com/office/drawing/2014/main" val="3178370923"/>
                  </a:ext>
                </a:extLst>
              </a:tr>
              <a:tr h="284933">
                <a:tc>
                  <a:txBody>
                    <a:bodyPr/>
                    <a:lstStyle/>
                    <a:p>
                      <a:endParaRPr lang="en-US"/>
                    </a:p>
                  </a:txBody>
                  <a:tcPr/>
                </a:tc>
                <a:tc>
                  <a:txBody>
                    <a:bodyPr/>
                    <a:lstStyle/>
                    <a:p>
                      <a:endParaRPr lang="en-US" dirty="0"/>
                    </a:p>
                  </a:txBody>
                  <a:tcPr/>
                </a:tc>
                <a:extLst>
                  <a:ext uri="{0D108BD9-81ED-4DB2-BD59-A6C34878D82A}">
                    <a16:rowId xmlns:a16="http://schemas.microsoft.com/office/drawing/2014/main" val="2549625103"/>
                  </a:ext>
                </a:extLst>
              </a:tr>
            </a:tbl>
          </a:graphicData>
        </a:graphic>
      </p:graphicFrame>
      <p:sp>
        <p:nvSpPr>
          <p:cNvPr id="9" name="Rectangle 8">
            <a:extLst>
              <a:ext uri="{FF2B5EF4-FFF2-40B4-BE49-F238E27FC236}">
                <a16:creationId xmlns:a16="http://schemas.microsoft.com/office/drawing/2014/main" id="{B9CFEE7D-1492-5CCF-B315-0E00CCFC2A0A}"/>
              </a:ext>
            </a:extLst>
          </p:cNvPr>
          <p:cNvSpPr/>
          <p:nvPr/>
        </p:nvSpPr>
        <p:spPr>
          <a:xfrm>
            <a:off x="1515035" y="1048871"/>
            <a:ext cx="9287436" cy="11205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Comparison between Update and Upgrade</a:t>
            </a:r>
          </a:p>
        </p:txBody>
      </p:sp>
    </p:spTree>
    <p:extLst>
      <p:ext uri="{BB962C8B-B14F-4D97-AF65-F5344CB8AC3E}">
        <p14:creationId xmlns:p14="http://schemas.microsoft.com/office/powerpoint/2010/main" val="1314840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742-B5C9-96C3-0478-859760A7B6E3}"/>
              </a:ext>
            </a:extLst>
          </p:cNvPr>
          <p:cNvSpPr>
            <a:spLocks noGrp="1"/>
          </p:cNvSpPr>
          <p:nvPr>
            <p:ph type="title"/>
          </p:nvPr>
        </p:nvSpPr>
        <p:spPr/>
        <p:txBody>
          <a:bodyPr>
            <a:normAutofit fontScale="90000"/>
          </a:bodyPr>
          <a:lstStyle/>
          <a:p>
            <a:r>
              <a:rPr lang="en-US" dirty="0"/>
              <a:t>2.2 Perform Preventive software maintenance</a:t>
            </a:r>
          </a:p>
        </p:txBody>
      </p:sp>
      <p:sp>
        <p:nvSpPr>
          <p:cNvPr id="3" name="Content Placeholder 2">
            <a:extLst>
              <a:ext uri="{FF2B5EF4-FFF2-40B4-BE49-F238E27FC236}">
                <a16:creationId xmlns:a16="http://schemas.microsoft.com/office/drawing/2014/main" id="{E4A64BA3-0E4B-1F8A-C167-5D9F7AE122C0}"/>
              </a:ext>
            </a:extLst>
          </p:cNvPr>
          <p:cNvSpPr>
            <a:spLocks noGrp="1"/>
          </p:cNvSpPr>
          <p:nvPr>
            <p:ph idx="1"/>
          </p:nvPr>
        </p:nvSpPr>
        <p:spPr/>
        <p:txBody>
          <a:bodyPr>
            <a:normAutofit fontScale="92500" lnSpcReduction="10000"/>
          </a:bodyPr>
          <a:lstStyle/>
          <a:p>
            <a:pPr marL="0" indent="0" algn="ctr">
              <a:buNone/>
            </a:pPr>
            <a:r>
              <a:rPr lang="en-US" b="1" u="sng" dirty="0"/>
              <a:t>2.2.1Disk management</a:t>
            </a:r>
          </a:p>
          <a:p>
            <a:pPr algn="l"/>
            <a:r>
              <a:rPr lang="en-US" dirty="0">
                <a:latin typeface="Times New Roman" panose="02020603050405020304" pitchFamily="18" charset="0"/>
                <a:cs typeface="Times New Roman" panose="02020603050405020304" pitchFamily="18" charset="0"/>
              </a:rPr>
              <a:t>Defragmentation</a:t>
            </a:r>
            <a:r>
              <a:rPr lang="en-US" b="1" u="sng" dirty="0">
                <a:latin typeface="Times New Roman" panose="02020603050405020304" pitchFamily="18" charset="0"/>
                <a:cs typeface="Times New Roman" panose="02020603050405020304" pitchFamily="18" charset="0"/>
              </a:rPr>
              <a:t>:</a:t>
            </a:r>
            <a:r>
              <a:rPr lang="en-GB" b="0" i="0" dirty="0">
                <a:solidFill>
                  <a:srgbClr val="666666"/>
                </a:solidFill>
                <a:effectLst/>
                <a:latin typeface="Times New Roman" panose="02020603050405020304" pitchFamily="18" charset="0"/>
                <a:cs typeface="Times New Roman" panose="02020603050405020304" pitchFamily="18" charset="0"/>
              </a:rPr>
              <a:t> also known as </a:t>
            </a:r>
            <a:r>
              <a:rPr lang="en-GB" b="0" i="1" dirty="0">
                <a:solidFill>
                  <a:srgbClr val="666666"/>
                </a:solidFill>
                <a:effectLst/>
                <a:latin typeface="Times New Roman" panose="02020603050405020304" pitchFamily="18" charset="0"/>
                <a:cs typeface="Times New Roman" panose="02020603050405020304" pitchFamily="18" charset="0"/>
              </a:rPr>
              <a:t>defragging</a:t>
            </a:r>
            <a:r>
              <a:rPr lang="en-GB" b="0" i="0" dirty="0">
                <a:solidFill>
                  <a:srgbClr val="666666"/>
                </a:solidFill>
                <a:effectLst/>
                <a:latin typeface="Times New Roman" panose="02020603050405020304" pitchFamily="18" charset="0"/>
                <a:cs typeface="Times New Roman" panose="02020603050405020304" pitchFamily="18" charset="0"/>
              </a:rPr>
              <a:t> or </a:t>
            </a:r>
            <a:r>
              <a:rPr lang="en-GB" b="0" i="1" dirty="0">
                <a:solidFill>
                  <a:srgbClr val="666666"/>
                </a:solidFill>
                <a:effectLst/>
                <a:latin typeface="Times New Roman" panose="02020603050405020304" pitchFamily="18" charset="0"/>
                <a:cs typeface="Times New Roman" panose="02020603050405020304" pitchFamily="18" charset="0"/>
              </a:rPr>
              <a:t>defrag</a:t>
            </a:r>
            <a:r>
              <a:rPr lang="en-GB" b="0" i="0" dirty="0">
                <a:solidFill>
                  <a:srgbClr val="666666"/>
                </a:solidFill>
                <a:effectLst/>
                <a:latin typeface="Times New Roman" panose="02020603050405020304" pitchFamily="18" charset="0"/>
                <a:cs typeface="Times New Roman" panose="02020603050405020304" pitchFamily="18" charset="0"/>
              </a:rPr>
              <a:t>, is the process of rearranging the data on a storage medium, such as a hard disk drive (</a:t>
            </a:r>
            <a:r>
              <a:rPr lang="en-GB" b="0" i="0" u="sng" dirty="0">
                <a:solidFill>
                  <a:srgbClr val="007CAD"/>
                </a:solidFill>
                <a:effectLst/>
                <a:latin typeface="Times New Roman" panose="02020603050405020304" pitchFamily="18" charset="0"/>
                <a:cs typeface="Times New Roman" panose="02020603050405020304" pitchFamily="18" charset="0"/>
                <a:hlinkClick r:id="rId2"/>
              </a:rPr>
              <a:t>HDD</a:t>
            </a:r>
            <a:r>
              <a:rPr lang="en-GB" b="0" i="0" dirty="0">
                <a:solidFill>
                  <a:srgbClr val="666666"/>
                </a:solidFill>
                <a:effectLst/>
                <a:latin typeface="Times New Roman" panose="02020603050405020304" pitchFamily="18" charset="0"/>
                <a:cs typeface="Times New Roman" panose="02020603050405020304" pitchFamily="18" charset="0"/>
              </a:rPr>
              <a:t>), for efficient storage and access.</a:t>
            </a:r>
          </a:p>
          <a:p>
            <a:pPr algn="l"/>
            <a:r>
              <a:rPr lang="en-GB" b="0" i="0" dirty="0">
                <a:solidFill>
                  <a:srgbClr val="666666"/>
                </a:solidFill>
                <a:effectLst/>
                <a:latin typeface="Times New Roman" panose="02020603050405020304" pitchFamily="18" charset="0"/>
                <a:cs typeface="Times New Roman" panose="02020603050405020304" pitchFamily="18" charset="0"/>
              </a:rPr>
              <a:t>Defragmenting a hard drive can improve a computer's or laptop's performance and speed. To reduce fragmentation, a disk optimization tool typically uses compaction to free up larger areas of space. Certain disk defragmentation tools might try to keep smaller files together, especially if they're often accessed sequentially.</a:t>
            </a:r>
          </a:p>
          <a:p>
            <a:pPr marL="0" indent="0">
              <a:buNone/>
            </a:pPr>
            <a:endParaRPr lang="en-US" b="1" u="sng" dirty="0"/>
          </a:p>
        </p:txBody>
      </p:sp>
    </p:spTree>
    <p:extLst>
      <p:ext uri="{BB962C8B-B14F-4D97-AF65-F5344CB8AC3E}">
        <p14:creationId xmlns:p14="http://schemas.microsoft.com/office/powerpoint/2010/main" val="1025974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113A-7B06-3A6D-4044-6852A48135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C56453-4394-438A-0855-2FDCECA7A07C}"/>
              </a:ext>
            </a:extLst>
          </p:cNvPr>
          <p:cNvSpPr>
            <a:spLocks noGrp="1"/>
          </p:cNvSpPr>
          <p:nvPr>
            <p:ph idx="1"/>
          </p:nvPr>
        </p:nvSpPr>
        <p:spPr/>
        <p:txBody>
          <a:bodyPr/>
          <a:lstStyle/>
          <a:p>
            <a:pPr marL="0" indent="0">
              <a:buNone/>
            </a:pPr>
            <a:r>
              <a:rPr lang="en-GB" b="0" i="0" dirty="0">
                <a:solidFill>
                  <a:srgbClr val="4D5156"/>
                </a:solidFill>
                <a:effectLst/>
                <a:latin typeface="arial" panose="020B0604020202020204" pitchFamily="34" charset="0"/>
              </a:rPr>
              <a:t>Disk Clean up: is a computer maintenance utility included in Microsoft Windows designed to free up disk space</a:t>
            </a:r>
          </a:p>
          <a:p>
            <a:pPr marL="0" indent="0">
              <a:buNone/>
            </a:pPr>
            <a:r>
              <a:rPr lang="en-GB" b="0" i="0" dirty="0">
                <a:solidFill>
                  <a:srgbClr val="474747"/>
                </a:solidFill>
                <a:effectLst/>
                <a:latin typeface="Google Sans"/>
              </a:rPr>
              <a:t>Disk partitioning: or disk slicing is </a:t>
            </a:r>
            <a:r>
              <a:rPr lang="en-GB" b="0" i="0" dirty="0">
                <a:solidFill>
                  <a:srgbClr val="040C28"/>
                </a:solidFill>
                <a:effectLst/>
                <a:latin typeface="Google Sans"/>
              </a:rPr>
              <a:t>the creation of one or more regions on secondary storage, so that each region can be managed separately</a:t>
            </a:r>
            <a:r>
              <a:rPr lang="en-GB" b="0" i="0" dirty="0">
                <a:solidFill>
                  <a:srgbClr val="474747"/>
                </a:solidFill>
                <a:effectLst/>
                <a:latin typeface="Google Sans"/>
              </a:rPr>
              <a:t>. These regions are called partitions. It is typically the first step of preparing a newly installed disk, before any file system is created.</a:t>
            </a:r>
            <a:endParaRPr lang="en-US" dirty="0"/>
          </a:p>
        </p:txBody>
      </p:sp>
    </p:spTree>
    <p:extLst>
      <p:ext uri="{BB962C8B-B14F-4D97-AF65-F5344CB8AC3E}">
        <p14:creationId xmlns:p14="http://schemas.microsoft.com/office/powerpoint/2010/main" val="2235812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24DB-0F2E-95A9-D5D9-557551A2C9F9}"/>
              </a:ext>
            </a:extLst>
          </p:cNvPr>
          <p:cNvSpPr>
            <a:spLocks noGrp="1"/>
          </p:cNvSpPr>
          <p:nvPr>
            <p:ph type="title"/>
          </p:nvPr>
        </p:nvSpPr>
        <p:spPr/>
        <p:txBody>
          <a:bodyPr/>
          <a:lstStyle/>
          <a:p>
            <a:r>
              <a:rPr lang="en-US" dirty="0"/>
              <a:t>Software security</a:t>
            </a:r>
          </a:p>
        </p:txBody>
      </p:sp>
      <p:sp>
        <p:nvSpPr>
          <p:cNvPr id="3" name="Content Placeholder 2">
            <a:extLst>
              <a:ext uri="{FF2B5EF4-FFF2-40B4-BE49-F238E27FC236}">
                <a16:creationId xmlns:a16="http://schemas.microsoft.com/office/drawing/2014/main" id="{0C6C0E37-9290-21FC-D87B-1BEDAA195BD1}"/>
              </a:ext>
            </a:extLst>
          </p:cNvPr>
          <p:cNvSpPr>
            <a:spLocks noGrp="1"/>
          </p:cNvSpPr>
          <p:nvPr>
            <p:ph idx="1"/>
          </p:nvPr>
        </p:nvSpPr>
        <p:spPr/>
        <p:txBody>
          <a:bodyPr>
            <a:normAutofit fontScale="92500" lnSpcReduction="10000"/>
          </a:bodyPr>
          <a:lstStyle/>
          <a:p>
            <a:pPr marL="0" indent="0">
              <a:buNone/>
            </a:pPr>
            <a:r>
              <a:rPr lang="en-GB" b="0" i="0" dirty="0">
                <a:solidFill>
                  <a:srgbClr val="1F1F1F"/>
                </a:solidFill>
                <a:effectLst/>
                <a:latin typeface="Google Sans"/>
              </a:rPr>
              <a:t> </a:t>
            </a:r>
            <a:r>
              <a:rPr lang="en-GB" b="1" i="1" dirty="0">
                <a:solidFill>
                  <a:srgbClr val="1F1F1F"/>
                </a:solidFill>
                <a:effectLst/>
                <a:latin typeface="Google Sans"/>
              </a:rPr>
              <a:t>Antimalware</a:t>
            </a:r>
            <a:r>
              <a:rPr lang="en-GB" b="0" i="0" dirty="0">
                <a:solidFill>
                  <a:srgbClr val="1F1F1F"/>
                </a:solidFill>
                <a:effectLst/>
                <a:latin typeface="Google Sans"/>
              </a:rPr>
              <a:t>: is </a:t>
            </a:r>
            <a:r>
              <a:rPr lang="en-GB" b="0" i="0" dirty="0">
                <a:solidFill>
                  <a:srgbClr val="040C28"/>
                </a:solidFill>
                <a:effectLst/>
                <a:latin typeface="Google Sans"/>
              </a:rPr>
              <a:t>a type of software program created to protect information technology (IT) systems and individual computers from malicious software, or malware</a:t>
            </a:r>
            <a:r>
              <a:rPr lang="en-GB" b="0" i="0" dirty="0">
                <a:solidFill>
                  <a:srgbClr val="1F1F1F"/>
                </a:solidFill>
                <a:effectLst/>
                <a:latin typeface="Google Sans"/>
              </a:rPr>
              <a:t>. Antimalware programs scan a computer system to prevent, detect and remove malware.</a:t>
            </a:r>
          </a:p>
          <a:p>
            <a:pPr marL="0" indent="0">
              <a:buNone/>
            </a:pPr>
            <a:r>
              <a:rPr lang="en-GB" b="0" i="0" dirty="0">
                <a:solidFill>
                  <a:srgbClr val="1F1F1F"/>
                </a:solidFill>
                <a:effectLst/>
                <a:latin typeface="Google Sans"/>
              </a:rPr>
              <a:t>Ex: bit defender ,Kaspersky, Norton ,Avira</a:t>
            </a:r>
          </a:p>
          <a:p>
            <a:pPr marL="0" indent="0">
              <a:buNone/>
            </a:pPr>
            <a:r>
              <a:rPr lang="en-GB" b="1" i="1" dirty="0">
                <a:solidFill>
                  <a:srgbClr val="1F1F1F"/>
                </a:solidFill>
                <a:effectLst/>
                <a:latin typeface="Google Sans"/>
              </a:rPr>
              <a:t>Malware</a:t>
            </a:r>
            <a:r>
              <a:rPr lang="en-GB" dirty="0">
                <a:solidFill>
                  <a:srgbClr val="1F1F1F"/>
                </a:solidFill>
                <a:latin typeface="Google Sans"/>
              </a:rPr>
              <a:t>:</a:t>
            </a:r>
            <a:r>
              <a:rPr lang="en-GB" b="0" i="0" dirty="0">
                <a:solidFill>
                  <a:srgbClr val="1F1F1F"/>
                </a:solidFill>
                <a:effectLst/>
                <a:latin typeface="Google Sans"/>
              </a:rPr>
              <a:t> short for malicious software, refers to </a:t>
            </a:r>
            <a:r>
              <a:rPr lang="en-GB" b="0" i="0" dirty="0">
                <a:solidFill>
                  <a:srgbClr val="040C28"/>
                </a:solidFill>
                <a:effectLst/>
                <a:latin typeface="Google Sans"/>
              </a:rPr>
              <a:t>any intrusive software developed by cybercriminals (often called hackers) to steal data and damage or destroy computers and computer systems</a:t>
            </a:r>
            <a:r>
              <a:rPr lang="en-GB" b="0" i="0" dirty="0">
                <a:solidFill>
                  <a:srgbClr val="1F1F1F"/>
                </a:solidFill>
                <a:effectLst/>
                <a:latin typeface="Google Sans"/>
              </a:rPr>
              <a:t>. Examples of common malware include viruses, worms, Trojan viruses, spyware, adware, and ransomware.</a:t>
            </a:r>
            <a:endParaRPr lang="en-US" dirty="0"/>
          </a:p>
        </p:txBody>
      </p:sp>
    </p:spTree>
    <p:extLst>
      <p:ext uri="{BB962C8B-B14F-4D97-AF65-F5344CB8AC3E}">
        <p14:creationId xmlns:p14="http://schemas.microsoft.com/office/powerpoint/2010/main" val="1476069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3595-EEB2-BEE2-F2A7-28E3E28E2CF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F40B17D-4C8F-ED0D-FB5F-E5C04EE9FD12}"/>
              </a:ext>
            </a:extLst>
          </p:cNvPr>
          <p:cNvSpPr>
            <a:spLocks noGrp="1"/>
          </p:cNvSpPr>
          <p:nvPr>
            <p:ph idx="1"/>
          </p:nvPr>
        </p:nvSpPr>
        <p:spPr/>
        <p:txBody>
          <a:bodyPr/>
          <a:lstStyle/>
          <a:p>
            <a:pPr marL="0" indent="0">
              <a:buNone/>
            </a:pPr>
            <a:r>
              <a:rPr lang="en-GB" b="0" i="0" dirty="0">
                <a:solidFill>
                  <a:srgbClr val="1F1F1F"/>
                </a:solidFill>
                <a:effectLst/>
                <a:latin typeface="Google Sans"/>
              </a:rPr>
              <a:t>A firewall is </a:t>
            </a:r>
            <a:r>
              <a:rPr lang="en-GB" b="0" i="0" dirty="0">
                <a:solidFill>
                  <a:srgbClr val="040C28"/>
                </a:solidFill>
                <a:effectLst/>
                <a:latin typeface="Google Sans"/>
              </a:rPr>
              <a:t>a network security device/Software  that monitors incoming and outgoing network traffic and decides whether to allow or block specific traffic based on a defined set of security rules</a:t>
            </a:r>
            <a:r>
              <a:rPr lang="en-GB" b="0" i="0" dirty="0">
                <a:solidFill>
                  <a:srgbClr val="1F1F1F"/>
                </a:solidFill>
                <a:effectLst/>
                <a:latin typeface="Google Sans"/>
              </a:rPr>
              <a:t>. Firewalls have been a first line of defence in network security for over 25 years.</a:t>
            </a:r>
            <a:endParaRPr lang="en-US" dirty="0"/>
          </a:p>
        </p:txBody>
      </p:sp>
    </p:spTree>
    <p:extLst>
      <p:ext uri="{BB962C8B-B14F-4D97-AF65-F5344CB8AC3E}">
        <p14:creationId xmlns:p14="http://schemas.microsoft.com/office/powerpoint/2010/main" val="3768519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623B-932D-2909-F8A2-BCBC275A5040}"/>
              </a:ext>
            </a:extLst>
          </p:cNvPr>
          <p:cNvSpPr>
            <a:spLocks noGrp="1"/>
          </p:cNvSpPr>
          <p:nvPr>
            <p:ph type="title"/>
          </p:nvPr>
        </p:nvSpPr>
        <p:spPr/>
        <p:txBody>
          <a:bodyPr/>
          <a:lstStyle/>
          <a:p>
            <a:r>
              <a:rPr lang="en-US" dirty="0"/>
              <a:t>2.3 Troubleshoot software</a:t>
            </a:r>
          </a:p>
        </p:txBody>
      </p:sp>
      <p:sp>
        <p:nvSpPr>
          <p:cNvPr id="3" name="Content Placeholder 2">
            <a:extLst>
              <a:ext uri="{FF2B5EF4-FFF2-40B4-BE49-F238E27FC236}">
                <a16:creationId xmlns:a16="http://schemas.microsoft.com/office/drawing/2014/main" id="{FE17896C-8724-614C-CAF5-230E2F729C38}"/>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55138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6E48-2175-FF96-F511-820E36D87DCA}"/>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rPr>
              <a:t>Why my mouse is not working?</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5E3BBE9-27D5-2DC7-4C65-849816781944}"/>
              </a:ext>
            </a:extLst>
          </p:cNvPr>
          <p:cNvSpPr>
            <a:spLocks noGrp="1"/>
          </p:cNvSpPr>
          <p:nvPr>
            <p:ph idx="1"/>
          </p:nvPr>
        </p:nvSpPr>
        <p:spPr/>
        <p:txBody>
          <a:bodyPr/>
          <a:lstStyle/>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Causes of a mouse not working are :</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rPr>
              <a:t>Irreparable hardware damage.</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rPr>
              <a:t>Loss of power or connection.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rPr>
              <a:t>Interference between the mouse and the work surface. </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rPr>
              <a:t>Outdated software</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rPr>
              <a:t>Operating system glitches or misconfigurations.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6499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B54F-8382-A9F4-6CA9-7208FB8AB7D9}"/>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rPr>
              <a:t>How to fix a laptop mouse that's not working</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97B26C3-8C7A-D8E1-EEDF-282559396C4B}"/>
              </a:ext>
            </a:extLst>
          </p:cNvPr>
          <p:cNvSpPr>
            <a:spLocks noGrp="1"/>
          </p:cNvSpPr>
          <p:nvPr>
            <p:ph idx="1"/>
          </p:nvPr>
        </p:nvSpPr>
        <p:spPr/>
        <p:txBody>
          <a:bodyPr/>
          <a:lstStyle/>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Since several factors could be at the root of a mouse failing to work properly, troubleshooting the problem is the best way to make it work once more.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Try these steps, organized in order of most-common and easiest to most intensive.</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133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1605-0663-6280-F713-F37F64E8A60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F588D7C-C079-4A87-8D6F-8606E850F48C}"/>
              </a:ext>
            </a:extLst>
          </p:cNvPr>
          <p:cNvSpPr>
            <a:spLocks noGrp="1"/>
          </p:cNvSpPr>
          <p:nvPr>
            <p:ph idx="1"/>
          </p:nvPr>
        </p:nvSpPr>
        <p:spPr/>
        <p:txBody>
          <a:bodyPr>
            <a:normAutofit fontScale="92500"/>
          </a:bodyPr>
          <a:lstStyle/>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1. Inspect the mouse for hardware damage</a:t>
            </a:r>
            <a:r>
              <a:rPr lang="en-GB" sz="1800" dirty="0">
                <a:effectLst/>
                <a:latin typeface="Times New Roman" panose="02020603050405020304" pitchFamily="18" charset="0"/>
                <a:ea typeface="Calibri" panose="020F0502020204030204" pitchFamily="34" charset="0"/>
              </a:rPr>
              <a:t>. A cracked housing, a missing ball, sticky or silent clicking of the finger switches, or a failure of the optical sensor to glow suggest that the device is damaged.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2. Clean the mouse</a:t>
            </a:r>
            <a:r>
              <a:rPr lang="en-GB" sz="1800" dirty="0">
                <a:effectLst/>
                <a:latin typeface="Times New Roman" panose="02020603050405020304" pitchFamily="18" charset="0"/>
                <a:ea typeface="Calibri" panose="020F0502020204030204" pitchFamily="34" charset="0"/>
              </a:rPr>
              <a:t>. If the pointer moves in jerking motions or is less responsive than usual, clean the mouse to see if it improves the performance.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3. Replace the batteries.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Swap the batteries out for a new set, especially if you're still using the batteries that came with the device. Consider using rechargeable batteries. Likewise, verify the batteries are properly installed. </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952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591A-31A2-F406-A097-E4BDF122AC7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0FAAC94-76CD-4191-6AFA-AEB8F5C30F69}"/>
              </a:ext>
            </a:extLst>
          </p:cNvPr>
          <p:cNvSpPr>
            <a:spLocks noGrp="1"/>
          </p:cNvSpPr>
          <p:nvPr>
            <p:ph idx="1"/>
          </p:nvPr>
        </p:nvSpPr>
        <p:spPr/>
        <p:txBody>
          <a:bodyPr>
            <a:normAutofit fontScale="77500" lnSpcReduction="20000"/>
          </a:bodyPr>
          <a:lstStyle/>
          <a:p>
            <a:pPr marL="0" indent="0">
              <a:buNone/>
            </a:pPr>
            <a:r>
              <a:rPr lang="en-GB" sz="1800" dirty="0">
                <a:effectLst/>
                <a:latin typeface="Times New Roman" panose="02020603050405020304" pitchFamily="18" charset="0"/>
                <a:ea typeface="Calibri" panose="020F0502020204030204" pitchFamily="34" charset="0"/>
              </a:rPr>
              <a:t>Sometimes, closing the panel door before the battery bounces out can be tricky. </a:t>
            </a: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4. Try a different USB port</a:t>
            </a:r>
            <a:r>
              <a:rPr lang="en-GB" sz="1800" dirty="0">
                <a:effectLst/>
                <a:latin typeface="Times New Roman" panose="02020603050405020304" pitchFamily="18"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There might be a problem with the one you're using, so unplug the mouse or the receiver and try an alternate USB port.</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5. Connect the mouse directly to the USB port.</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6. Use the mouse on an appropriate surface.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 Some mice can be used on (almost) any kind of surface. Many can't.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7. Update the driver.</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Check the manufacturer's website for available driver updates or use driver updater tools.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8. Release and re-pair a Bluetooth mouse.</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b="1" dirty="0">
                <a:effectLst/>
                <a:latin typeface="Times New Roman" panose="02020603050405020304" pitchFamily="18" charset="0"/>
                <a:ea typeface="Calibri" panose="020F0502020204030204" pitchFamily="34" charset="0"/>
              </a:rPr>
              <a:t>9. Disable an integrated trackpad.</a:t>
            </a:r>
            <a:r>
              <a:rPr lang="en-GB" sz="1800" dirty="0">
                <a:effectLst/>
                <a:latin typeface="Times New Roman" panose="02020603050405020304" pitchFamily="18" charset="0"/>
                <a:ea typeface="Calibri" panose="020F0502020204030204" pitchFamily="34" charset="0"/>
              </a:rPr>
              <a:t> If your laptop supports an internal trackpad, disable it through your operating system's settings utility. An internal trackpad may conflict with, or override, an external mouse. </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41310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E5AB-F04E-8F45-3D69-9B5C07F87031}"/>
              </a:ext>
            </a:extLst>
          </p:cNvPr>
          <p:cNvSpPr>
            <a:spLocks noGrp="1"/>
          </p:cNvSpPr>
          <p:nvPr>
            <p:ph type="title"/>
          </p:nvPr>
        </p:nvSpPr>
        <p:spPr/>
        <p:txBody>
          <a:bodyPr>
            <a:normAutofit fontScale="90000"/>
          </a:bodyPr>
          <a:lstStyle/>
          <a:p>
            <a:r>
              <a:rPr lang="en-GB" sz="4400" b="1" dirty="0">
                <a:effectLst/>
                <a:latin typeface="Times New Roman" panose="02020603050405020304" pitchFamily="18" charset="0"/>
                <a:ea typeface="Calibri" panose="020F0502020204030204" pitchFamily="34" charset="0"/>
              </a:rPr>
              <a:t>Keyboard</a:t>
            </a:r>
            <a:br>
              <a:rPr lang="en-US" sz="44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C33B108-F5B6-EDC3-0CDB-EFED6EDB8B44}"/>
              </a:ext>
            </a:extLst>
          </p:cNvPr>
          <p:cNvSpPr>
            <a:spLocks noGrp="1"/>
          </p:cNvSpPr>
          <p:nvPr>
            <p:ph idx="1"/>
          </p:nvPr>
        </p:nvSpPr>
        <p:spPr/>
        <p:txBody>
          <a:bodyPr>
            <a:normAutofit/>
          </a:bodyPr>
          <a:lstStyle/>
          <a:p>
            <a:pPr marL="685800" marR="0">
              <a:lnSpc>
                <a:spcPct val="150000"/>
              </a:lnSpc>
              <a:spcBef>
                <a:spcPts val="0"/>
              </a:spcBef>
              <a:spcAft>
                <a:spcPts val="0"/>
              </a:spcAft>
            </a:pPr>
            <a:r>
              <a:rPr lang="en-GB" sz="2200" b="0" i="0" dirty="0">
                <a:solidFill>
                  <a:schemeClr val="tx1"/>
                </a:solidFill>
                <a:effectLst/>
                <a:latin typeface="Times New Roman" panose="02020603050405020304" pitchFamily="18" charset="0"/>
                <a:cs typeface="Times New Roman" panose="02020603050405020304" pitchFamily="18" charset="0"/>
              </a:rPr>
              <a:t>A </a:t>
            </a:r>
            <a:r>
              <a:rPr lang="en-GB" sz="2200" b="1" i="0" dirty="0">
                <a:solidFill>
                  <a:schemeClr val="tx1"/>
                </a:solidFill>
                <a:effectLst/>
                <a:latin typeface="Times New Roman" panose="02020603050405020304" pitchFamily="18" charset="0"/>
                <a:cs typeface="Times New Roman" panose="02020603050405020304" pitchFamily="18" charset="0"/>
              </a:rPr>
              <a:t>computer keyboard</a:t>
            </a:r>
            <a:r>
              <a:rPr lang="en-GB" sz="2200" b="0" i="0" dirty="0">
                <a:solidFill>
                  <a:schemeClr val="tx1"/>
                </a:solidFill>
                <a:effectLst/>
                <a:latin typeface="Times New Roman" panose="02020603050405020304" pitchFamily="18" charset="0"/>
                <a:cs typeface="Times New Roman" panose="02020603050405020304" pitchFamily="18" charset="0"/>
              </a:rPr>
              <a:t> is a</a:t>
            </a:r>
            <a:r>
              <a:rPr lang="en-GB" sz="2200" i="0" dirty="0">
                <a:solidFill>
                  <a:schemeClr val="tx1"/>
                </a:solidFill>
                <a:effectLst/>
                <a:latin typeface="Times New Roman" panose="02020603050405020304" pitchFamily="18" charset="0"/>
                <a:cs typeface="Times New Roman" panose="02020603050405020304" pitchFamily="18" charset="0"/>
              </a:rPr>
              <a:t> </a:t>
            </a:r>
            <a:r>
              <a:rPr lang="en-GB" sz="2200" i="0" strike="noStrike" dirty="0">
                <a:solidFill>
                  <a:schemeClr val="tx1"/>
                </a:solidFill>
                <a:effectLst/>
                <a:latin typeface="Times New Roman" panose="02020603050405020304" pitchFamily="18" charset="0"/>
                <a:cs typeface="Times New Roman" panose="02020603050405020304" pitchFamily="18" charset="0"/>
                <a:hlinkClick r:id="rId2" tooltip="Peripheral">
                  <a:extLst>
                    <a:ext uri="{A12FA001-AC4F-418D-AE19-62706E023703}">
                      <ahyp:hlinkClr xmlns:ahyp="http://schemas.microsoft.com/office/drawing/2018/hyperlinkcolor" val="tx"/>
                    </a:ext>
                  </a:extLst>
                </a:hlinkClick>
              </a:rPr>
              <a:t>peripheral</a:t>
            </a:r>
            <a:r>
              <a:rPr lang="en-GB" sz="2200" i="0" dirty="0">
                <a:solidFill>
                  <a:schemeClr val="tx1"/>
                </a:solidFill>
                <a:effectLst/>
                <a:latin typeface="Times New Roman" panose="02020603050405020304" pitchFamily="18" charset="0"/>
                <a:cs typeface="Times New Roman" panose="02020603050405020304" pitchFamily="18" charset="0"/>
              </a:rPr>
              <a:t> </a:t>
            </a:r>
            <a:r>
              <a:rPr lang="en-GB" sz="2200" b="0" i="0" strike="noStrike" dirty="0">
                <a:solidFill>
                  <a:schemeClr val="tx1"/>
                </a:solidFill>
                <a:effectLst/>
                <a:latin typeface="Times New Roman" panose="02020603050405020304" pitchFamily="18" charset="0"/>
                <a:cs typeface="Times New Roman" panose="02020603050405020304" pitchFamily="18" charset="0"/>
                <a:hlinkClick r:id="rId3" tooltip="Input device">
                  <a:extLst>
                    <a:ext uri="{A12FA001-AC4F-418D-AE19-62706E023703}">
                      <ahyp:hlinkClr xmlns:ahyp="http://schemas.microsoft.com/office/drawing/2018/hyperlinkcolor" val="tx"/>
                    </a:ext>
                  </a:extLst>
                </a:hlinkClick>
              </a:rPr>
              <a:t>input device</a:t>
            </a:r>
            <a:r>
              <a:rPr lang="en-GB" sz="2200" b="0" i="0" dirty="0">
                <a:solidFill>
                  <a:schemeClr val="tx1"/>
                </a:solidFill>
                <a:effectLst/>
                <a:latin typeface="Times New Roman" panose="02020603050405020304" pitchFamily="18" charset="0"/>
                <a:cs typeface="Times New Roman" panose="02020603050405020304" pitchFamily="18" charset="0"/>
              </a:rPr>
              <a:t> </a:t>
            </a:r>
            <a:r>
              <a:rPr lang="en-GB" sz="2200" b="0" i="0" dirty="0" err="1">
                <a:solidFill>
                  <a:schemeClr val="tx1"/>
                </a:solidFill>
                <a:effectLst/>
                <a:latin typeface="Times New Roman" panose="02020603050405020304" pitchFamily="18" charset="0"/>
                <a:cs typeface="Times New Roman" panose="02020603050405020304" pitchFamily="18" charset="0"/>
              </a:rPr>
              <a:t>modeled</a:t>
            </a:r>
            <a:r>
              <a:rPr lang="en-GB" sz="2200" b="0" i="0" dirty="0">
                <a:solidFill>
                  <a:schemeClr val="tx1"/>
                </a:solidFill>
                <a:effectLst/>
                <a:latin typeface="Times New Roman" panose="02020603050405020304" pitchFamily="18" charset="0"/>
                <a:cs typeface="Times New Roman" panose="02020603050405020304" pitchFamily="18" charset="0"/>
              </a:rPr>
              <a:t> after the </a:t>
            </a:r>
            <a:r>
              <a:rPr lang="en-GB" sz="2200" b="0" i="0" strike="noStrike" dirty="0">
                <a:solidFill>
                  <a:schemeClr val="tx1"/>
                </a:solidFill>
                <a:effectLst/>
                <a:latin typeface="Times New Roman" panose="02020603050405020304" pitchFamily="18" charset="0"/>
                <a:cs typeface="Times New Roman" panose="02020603050405020304" pitchFamily="18" charset="0"/>
                <a:hlinkClick r:id="rId4" tooltip="Typewriter">
                  <a:extLst>
                    <a:ext uri="{A12FA001-AC4F-418D-AE19-62706E023703}">
                      <ahyp:hlinkClr xmlns:ahyp="http://schemas.microsoft.com/office/drawing/2018/hyperlinkcolor" val="tx"/>
                    </a:ext>
                  </a:extLst>
                </a:hlinkClick>
              </a:rPr>
              <a:t>typewriter</a:t>
            </a:r>
            <a:r>
              <a:rPr lang="en-GB" sz="2200" b="0" i="0" dirty="0">
                <a:solidFill>
                  <a:schemeClr val="tx1"/>
                </a:solidFill>
                <a:effectLst/>
                <a:latin typeface="Times New Roman" panose="02020603050405020304" pitchFamily="18" charset="0"/>
                <a:cs typeface="Times New Roman" panose="02020603050405020304" pitchFamily="18" charset="0"/>
              </a:rPr>
              <a:t> keyboard</a:t>
            </a:r>
            <a:r>
              <a:rPr lang="en-GB" sz="2200" b="0" i="0" baseline="30000" dirty="0">
                <a:solidFill>
                  <a:schemeClr val="tx1"/>
                </a:solidFill>
                <a:effectLst/>
                <a:latin typeface="Times New Roman" panose="02020603050405020304" pitchFamily="18" charset="0"/>
                <a:cs typeface="Times New Roman" panose="02020603050405020304" pitchFamily="18" charset="0"/>
              </a:rPr>
              <a:t> </a:t>
            </a:r>
            <a:r>
              <a:rPr lang="en-GB" sz="2200" b="0" i="0" dirty="0">
                <a:solidFill>
                  <a:schemeClr val="tx1"/>
                </a:solidFill>
                <a:effectLst/>
                <a:latin typeface="Times New Roman" panose="02020603050405020304" pitchFamily="18" charset="0"/>
                <a:cs typeface="Times New Roman" panose="02020603050405020304" pitchFamily="18" charset="0"/>
              </a:rPr>
              <a:t>which uses an arrangement of buttons or </a:t>
            </a:r>
            <a:r>
              <a:rPr lang="en-GB" sz="2200" b="0" i="0" strike="noStrike" dirty="0">
                <a:solidFill>
                  <a:schemeClr val="tx1"/>
                </a:solidFill>
                <a:effectLst/>
                <a:latin typeface="Times New Roman" panose="02020603050405020304" pitchFamily="18" charset="0"/>
                <a:cs typeface="Times New Roman" panose="02020603050405020304" pitchFamily="18" charset="0"/>
                <a:hlinkClick r:id="rId5" tooltip="Push-button">
                  <a:extLst>
                    <a:ext uri="{A12FA001-AC4F-418D-AE19-62706E023703}">
                      <ahyp:hlinkClr xmlns:ahyp="http://schemas.microsoft.com/office/drawing/2018/hyperlinkcolor" val="tx"/>
                    </a:ext>
                  </a:extLst>
                </a:hlinkClick>
              </a:rPr>
              <a:t>keys</a:t>
            </a:r>
            <a:r>
              <a:rPr lang="en-GB" sz="2200" b="0" i="0" dirty="0">
                <a:solidFill>
                  <a:schemeClr val="tx1"/>
                </a:solidFill>
                <a:effectLst/>
                <a:latin typeface="Times New Roman" panose="02020603050405020304" pitchFamily="18" charset="0"/>
                <a:cs typeface="Times New Roman" panose="02020603050405020304" pitchFamily="18" charset="0"/>
              </a:rPr>
              <a:t> to act as </a:t>
            </a:r>
            <a:r>
              <a:rPr lang="en-GB" sz="2200" b="0" i="0" strike="noStrike" dirty="0">
                <a:solidFill>
                  <a:schemeClr val="tx1"/>
                </a:solidFill>
                <a:effectLst/>
                <a:latin typeface="Times New Roman" panose="02020603050405020304" pitchFamily="18" charset="0"/>
                <a:cs typeface="Times New Roman" panose="02020603050405020304" pitchFamily="18" charset="0"/>
                <a:hlinkClick r:id="rId6" tooltip="Mechanical keyboard">
                  <a:extLst>
                    <a:ext uri="{A12FA001-AC4F-418D-AE19-62706E023703}">
                      <ahyp:hlinkClr xmlns:ahyp="http://schemas.microsoft.com/office/drawing/2018/hyperlinkcolor" val="tx"/>
                    </a:ext>
                  </a:extLst>
                </a:hlinkClick>
              </a:rPr>
              <a:t>mechanical levers</a:t>
            </a:r>
            <a:r>
              <a:rPr lang="en-GB" sz="2200" b="0" i="0" dirty="0">
                <a:solidFill>
                  <a:schemeClr val="tx1"/>
                </a:solidFill>
                <a:effectLst/>
                <a:latin typeface="Times New Roman" panose="02020603050405020304" pitchFamily="18" charset="0"/>
                <a:cs typeface="Times New Roman" panose="02020603050405020304" pitchFamily="18" charset="0"/>
              </a:rPr>
              <a:t> or </a:t>
            </a:r>
            <a:r>
              <a:rPr lang="en-GB" sz="2200" b="0" i="0" strike="noStrike" dirty="0">
                <a:solidFill>
                  <a:schemeClr val="tx1"/>
                </a:solidFill>
                <a:effectLst/>
                <a:latin typeface="Times New Roman" panose="02020603050405020304" pitchFamily="18" charset="0"/>
                <a:cs typeface="Times New Roman" panose="02020603050405020304" pitchFamily="18" charset="0"/>
                <a:hlinkClick r:id="rId7" tooltip="Electronic switching system">
                  <a:extLst>
                    <a:ext uri="{A12FA001-AC4F-418D-AE19-62706E023703}">
                      <ahyp:hlinkClr xmlns:ahyp="http://schemas.microsoft.com/office/drawing/2018/hyperlinkcolor" val="tx"/>
                    </a:ext>
                  </a:extLst>
                </a:hlinkClick>
              </a:rPr>
              <a:t>electronic switches</a:t>
            </a:r>
            <a:r>
              <a:rPr lang="en-GB" sz="1400" b="0" i="0" dirty="0">
                <a:solidFill>
                  <a:srgbClr val="202122"/>
                </a:solidFill>
                <a:effectLst/>
                <a:latin typeface="Arial" panose="020B0604020202020204" pitchFamily="34" charset="0"/>
              </a:rPr>
              <a:t>.</a:t>
            </a:r>
            <a:endParaRPr lang="en-GB" sz="1800" b="1" dirty="0">
              <a:effectLst/>
              <a:latin typeface="Times New Roman" panose="02020603050405020304" pitchFamily="18" charset="0"/>
              <a:ea typeface="Calibri" panose="020F0502020204030204" pitchFamily="34" charset="0"/>
            </a:endParaRPr>
          </a:p>
          <a:p>
            <a:pPr marL="685800" marR="0">
              <a:lnSpc>
                <a:spcPct val="150000"/>
              </a:lnSpc>
              <a:spcBef>
                <a:spcPts val="0"/>
              </a:spcBef>
              <a:spcAft>
                <a:spcPts val="0"/>
              </a:spcAft>
            </a:pPr>
            <a:r>
              <a:rPr lang="en-GB" sz="1800" b="1" i="1" dirty="0">
                <a:effectLst/>
                <a:latin typeface="Times New Roman" panose="02020603050405020304" pitchFamily="18" charset="0"/>
                <a:ea typeface="Calibri" panose="020F0502020204030204" pitchFamily="34" charset="0"/>
              </a:rPr>
              <a:t>How To Fix Windows Keyboard Keys </a:t>
            </a:r>
            <a:endParaRPr lang="en-US" sz="1800" b="1" i="1"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Which Stop Working A keyboard without working keys may seem like a blow to productivity, but it’s possible to repair. If you’ve been working on your PC and suddenly some or no characters appear on your computer screen, we’re going to show you how to fix it. </a:t>
            </a: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685800" marR="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235899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3609</Words>
  <Application>Microsoft Office PowerPoint</Application>
  <PresentationFormat>Widescreen</PresentationFormat>
  <Paragraphs>178</Paragraphs>
  <Slides>48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vt:lpstr>
      <vt:lpstr>Bookman Old Style</vt:lpstr>
      <vt:lpstr>Calibri</vt:lpstr>
      <vt:lpstr>Garamond</vt:lpstr>
      <vt:lpstr>Google Sans</vt:lpstr>
      <vt:lpstr>Segoe UI</vt:lpstr>
      <vt:lpstr>Söhne</vt:lpstr>
      <vt:lpstr>Symbol</vt:lpstr>
      <vt:lpstr>Times New Roman</vt:lpstr>
      <vt:lpstr>Wingdings</vt:lpstr>
      <vt:lpstr>Organic</vt:lpstr>
      <vt:lpstr>MCOS</vt:lpstr>
      <vt:lpstr>Preventive Maintenance</vt:lpstr>
      <vt:lpstr>1.6.1PURPOSE OF PREVEVENTIVE MCE</vt:lpstr>
      <vt:lpstr>1.6.2Maintain internal and external components of computer</vt:lpstr>
      <vt:lpstr>Why my mouse is not working? </vt:lpstr>
      <vt:lpstr>How to fix a laptop mouse that's not working </vt:lpstr>
      <vt:lpstr>Continue</vt:lpstr>
      <vt:lpstr>Continue</vt:lpstr>
      <vt:lpstr>Keyboard </vt:lpstr>
      <vt:lpstr>PowerPoint Presentation</vt:lpstr>
      <vt:lpstr>Tips Fix Keyboard Keys Which Stop Working </vt:lpstr>
      <vt:lpstr>continue</vt:lpstr>
      <vt:lpstr>Monitor:  </vt:lpstr>
      <vt:lpstr>continue</vt:lpstr>
      <vt:lpstr>continue</vt:lpstr>
      <vt:lpstr>B.INTERNAL COMPONENTS </vt:lpstr>
      <vt:lpstr>Continue</vt:lpstr>
      <vt:lpstr>PowerPoint Presentation</vt:lpstr>
      <vt:lpstr>PowerPoint Presentation</vt:lpstr>
      <vt:lpstr>PowerPoint Presentation</vt:lpstr>
      <vt:lpstr>PowerPoint Presentation</vt:lpstr>
      <vt:lpstr>PowerPoint Presentation</vt:lpstr>
      <vt:lpstr>Common hardware Faults and causes</vt:lpstr>
      <vt:lpstr>1 key not working on keyboard </vt:lpstr>
      <vt:lpstr>2. Laptop touchpad causing cursor to jump randomly </vt:lpstr>
      <vt:lpstr>3. Display screen image distortion </vt:lpstr>
      <vt:lpstr>Continue</vt:lpstr>
      <vt:lpstr>4. Video card faults </vt:lpstr>
      <vt:lpstr>Continue</vt:lpstr>
      <vt:lpstr>5. Fan noises </vt:lpstr>
      <vt:lpstr>Continue</vt:lpstr>
      <vt:lpstr>6. Battery not charging / doesn’t last long </vt:lpstr>
      <vt:lpstr>7. Laptop speaker making static noises </vt:lpstr>
      <vt:lpstr>Learning outcome 2:</vt:lpstr>
      <vt:lpstr>2.1 Introduction to computer software maintenance</vt:lpstr>
      <vt:lpstr>PowerPoint Presentation</vt:lpstr>
      <vt:lpstr>PowerPoint Presentation</vt:lpstr>
      <vt:lpstr>Activation</vt:lpstr>
      <vt:lpstr>Update and upgrade</vt:lpstr>
      <vt:lpstr>Continue</vt:lpstr>
      <vt:lpstr>Continue</vt:lpstr>
      <vt:lpstr>Upgrade</vt:lpstr>
      <vt:lpstr>PowerPoint Presentation</vt:lpstr>
      <vt:lpstr>2.2 Perform Preventive software maintenance</vt:lpstr>
      <vt:lpstr>PowerPoint Presentation</vt:lpstr>
      <vt:lpstr>Software security</vt:lpstr>
      <vt:lpstr>Continue</vt:lpstr>
      <vt:lpstr>2.3 Troubleshoot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MCOS</dc:title>
  <dc:creator>Damien</dc:creator>
  <cp:lastModifiedBy>Damien</cp:lastModifiedBy>
  <cp:revision>1</cp:revision>
  <dcterms:created xsi:type="dcterms:W3CDTF">2024-04-18T07:24:32Z</dcterms:created>
  <dcterms:modified xsi:type="dcterms:W3CDTF">2024-04-18T10:49:11Z</dcterms:modified>
</cp:coreProperties>
</file>