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86" y="-19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ECABB-4AE6-4C44-9ED3-3D01812A097D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2BD4-9082-443E-ACE1-7A34BD11A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50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ECABB-4AE6-4C44-9ED3-3D01812A097D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2BD4-9082-443E-ACE1-7A34BD11A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126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ECABB-4AE6-4C44-9ED3-3D01812A097D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2BD4-9082-443E-ACE1-7A34BD11A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26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ECABB-4AE6-4C44-9ED3-3D01812A097D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2BD4-9082-443E-ACE1-7A34BD11A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28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ECABB-4AE6-4C44-9ED3-3D01812A097D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2BD4-9082-443E-ACE1-7A34BD11A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78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ECABB-4AE6-4C44-9ED3-3D01812A097D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2BD4-9082-443E-ACE1-7A34BD11A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2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ECABB-4AE6-4C44-9ED3-3D01812A097D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2BD4-9082-443E-ACE1-7A34BD11A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047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ECABB-4AE6-4C44-9ED3-3D01812A097D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2BD4-9082-443E-ACE1-7A34BD11A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ECABB-4AE6-4C44-9ED3-3D01812A097D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2BD4-9082-443E-ACE1-7A34BD11A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19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ECABB-4AE6-4C44-9ED3-3D01812A097D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2BD4-9082-443E-ACE1-7A34BD11A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16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ECABB-4AE6-4C44-9ED3-3D01812A097D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2BD4-9082-443E-ACE1-7A34BD11A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58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ECABB-4AE6-4C44-9ED3-3D01812A097D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42BD4-9082-443E-ACE1-7A34BD11A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718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E143A94-9496-A8E4-C559-8586DE932B99}"/>
              </a:ext>
            </a:extLst>
          </p:cNvPr>
          <p:cNvSpPr txBox="1"/>
          <p:nvPr/>
        </p:nvSpPr>
        <p:spPr>
          <a:xfrm>
            <a:off x="5577" y="-1486"/>
            <a:ext cx="31149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u="sng" dirty="0"/>
              <a:t>Overview of data preprocessing / modelling in GANs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9374D2-AD03-1B74-737B-A56D27EDFCE3}"/>
              </a:ext>
            </a:extLst>
          </p:cNvPr>
          <p:cNvSpPr txBox="1"/>
          <p:nvPr/>
        </p:nvSpPr>
        <p:spPr>
          <a:xfrm>
            <a:off x="0" y="267670"/>
            <a:ext cx="101181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u="sng" dirty="0"/>
              <a:t>1.) Original </a:t>
            </a:r>
            <a:r>
              <a:rPr lang="en-US" sz="700" b="1" u="sng" dirty="0" err="1"/>
              <a:t>dataframe</a:t>
            </a:r>
            <a:endParaRPr lang="en-US" sz="700" b="1" u="sng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1ABE069-04A4-B4CA-DE7A-097C8040D973}"/>
              </a:ext>
            </a:extLst>
          </p:cNvPr>
          <p:cNvCxnSpPr/>
          <p:nvPr/>
        </p:nvCxnSpPr>
        <p:spPr>
          <a:xfrm>
            <a:off x="0" y="244810"/>
            <a:ext cx="9906000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A6659DB-31A5-7135-D6C8-7CD804746949}"/>
              </a:ext>
            </a:extLst>
          </p:cNvPr>
          <p:cNvGrpSpPr/>
          <p:nvPr/>
        </p:nvGrpSpPr>
        <p:grpSpPr>
          <a:xfrm>
            <a:off x="-11430" y="437770"/>
            <a:ext cx="2518414" cy="757394"/>
            <a:chOff x="-24446" y="532746"/>
            <a:chExt cx="3567576" cy="99564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530425A-14AE-C3BC-4783-829ED46AC3CF}"/>
                </a:ext>
              </a:extLst>
            </p:cNvPr>
            <p:cNvSpPr/>
            <p:nvPr/>
          </p:nvSpPr>
          <p:spPr>
            <a:xfrm>
              <a:off x="87587" y="712085"/>
              <a:ext cx="2518979" cy="81630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914B9DC-1F4A-37B1-3860-F2B8C41B4342}"/>
                </a:ext>
              </a:extLst>
            </p:cNvPr>
            <p:cNvCxnSpPr>
              <a:cxnSpLocks/>
            </p:cNvCxnSpPr>
            <p:nvPr/>
          </p:nvCxnSpPr>
          <p:spPr>
            <a:xfrm>
              <a:off x="87587" y="906040"/>
              <a:ext cx="2518979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AD0CD22-BCD4-28EA-F883-1123648C466A}"/>
                </a:ext>
              </a:extLst>
            </p:cNvPr>
            <p:cNvCxnSpPr>
              <a:cxnSpLocks/>
            </p:cNvCxnSpPr>
            <p:nvPr/>
          </p:nvCxnSpPr>
          <p:spPr>
            <a:xfrm>
              <a:off x="579822" y="712085"/>
              <a:ext cx="0" cy="8163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989998D-00A7-0C08-0617-A16F6890BE01}"/>
                </a:ext>
              </a:extLst>
            </p:cNvPr>
            <p:cNvCxnSpPr>
              <a:cxnSpLocks/>
            </p:cNvCxnSpPr>
            <p:nvPr/>
          </p:nvCxnSpPr>
          <p:spPr>
            <a:xfrm>
              <a:off x="1159643" y="712085"/>
              <a:ext cx="0" cy="8163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262F311-59B8-9889-E6A1-72FE1E1F7A4A}"/>
                </a:ext>
              </a:extLst>
            </p:cNvPr>
            <p:cNvSpPr txBox="1"/>
            <p:nvPr/>
          </p:nvSpPr>
          <p:spPr>
            <a:xfrm>
              <a:off x="62440" y="699457"/>
              <a:ext cx="543177" cy="262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Index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ACF0551-CF39-A0FE-6DA8-91A15E9CBCF8}"/>
                </a:ext>
              </a:extLst>
            </p:cNvPr>
            <p:cNvSpPr txBox="1"/>
            <p:nvPr/>
          </p:nvSpPr>
          <p:spPr>
            <a:xfrm>
              <a:off x="565469" y="699457"/>
              <a:ext cx="631740" cy="262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Closing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D707AEC-0963-A9F4-F017-1969BCEA8B31}"/>
                </a:ext>
              </a:extLst>
            </p:cNvPr>
            <p:cNvSpPr txBox="1"/>
            <p:nvPr/>
          </p:nvSpPr>
          <p:spPr>
            <a:xfrm>
              <a:off x="1436847" y="704466"/>
              <a:ext cx="849737" cy="262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14 features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CACF191-0089-1A0C-444D-C06C41021713}"/>
                </a:ext>
              </a:extLst>
            </p:cNvPr>
            <p:cNvSpPr txBox="1"/>
            <p:nvPr/>
          </p:nvSpPr>
          <p:spPr>
            <a:xfrm>
              <a:off x="2697934" y="1058719"/>
              <a:ext cx="845196" cy="4045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/>
                <a:t>2,506</a:t>
              </a:r>
              <a:br>
                <a:rPr lang="en-US" sz="700" dirty="0"/>
              </a:br>
              <a:r>
                <a:rPr lang="en-US" sz="700" dirty="0"/>
                <a:t>data points</a:t>
              </a:r>
            </a:p>
          </p:txBody>
        </p:sp>
        <p:sp>
          <p:nvSpPr>
            <p:cNvPr id="28" name="Right Brace 27">
              <a:extLst>
                <a:ext uri="{FF2B5EF4-FFF2-40B4-BE49-F238E27FC236}">
                  <a16:creationId xmlns:a16="http://schemas.microsoft.com/office/drawing/2014/main" id="{35407B93-B78F-30A1-EDF2-5F4A79132C5A}"/>
                </a:ext>
              </a:extLst>
            </p:cNvPr>
            <p:cNvSpPr/>
            <p:nvPr/>
          </p:nvSpPr>
          <p:spPr>
            <a:xfrm>
              <a:off x="2660534" y="958382"/>
              <a:ext cx="142225" cy="570006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444CF39-E34D-8E0E-B696-97E9A1F68359}"/>
                </a:ext>
              </a:extLst>
            </p:cNvPr>
            <p:cNvSpPr txBox="1"/>
            <p:nvPr/>
          </p:nvSpPr>
          <p:spPr>
            <a:xfrm>
              <a:off x="-24446" y="532746"/>
              <a:ext cx="901965" cy="262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err="1"/>
                <a:t>starbuck_fin</a:t>
              </a:r>
              <a:endParaRPr lang="en-US" sz="700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A4299E9-94A5-A5A6-2D43-C91BFFD8EC3F}"/>
              </a:ext>
            </a:extLst>
          </p:cNvPr>
          <p:cNvGrpSpPr/>
          <p:nvPr/>
        </p:nvGrpSpPr>
        <p:grpSpPr>
          <a:xfrm>
            <a:off x="-11430" y="1224594"/>
            <a:ext cx="2542211" cy="1743231"/>
            <a:chOff x="-27104" y="1567010"/>
            <a:chExt cx="3040596" cy="208498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0103BE1-A04C-1467-D75D-8AE55F607355}"/>
                </a:ext>
              </a:extLst>
            </p:cNvPr>
            <p:cNvSpPr txBox="1"/>
            <p:nvPr/>
          </p:nvSpPr>
          <p:spPr>
            <a:xfrm>
              <a:off x="-27104" y="1567010"/>
              <a:ext cx="1091305" cy="2392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u="sng" dirty="0"/>
                <a:t>2.) Defining X and y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89BA381-328B-FDF2-55F5-71F35BFFEDE2}"/>
                </a:ext>
              </a:extLst>
            </p:cNvPr>
            <p:cNvGrpSpPr/>
            <p:nvPr/>
          </p:nvGrpSpPr>
          <p:grpSpPr>
            <a:xfrm>
              <a:off x="0" y="1761881"/>
              <a:ext cx="3013492" cy="880406"/>
              <a:chOff x="29524" y="521853"/>
              <a:chExt cx="3013492" cy="880406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23E0955-B975-76DC-2856-43142CBE5268}"/>
                  </a:ext>
                </a:extLst>
              </p:cNvPr>
              <p:cNvSpPr/>
              <p:nvPr/>
            </p:nvSpPr>
            <p:spPr>
              <a:xfrm>
                <a:off x="87586" y="687510"/>
                <a:ext cx="2136219" cy="714749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/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C0F741DC-87AD-3855-B84D-91C2792512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587" y="875490"/>
                <a:ext cx="213621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E8A38A0E-D792-4FEF-54C9-0E70F79FBA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5021" y="687510"/>
                <a:ext cx="4801" cy="714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CBBFF281-C4D3-3EE2-C510-FCD542E9FA1C}"/>
                  </a:ext>
                </a:extLst>
              </p:cNvPr>
              <p:cNvCxnSpPr>
                <a:cxnSpLocks/>
                <a:endCxn id="34" idx="2"/>
              </p:cNvCxnSpPr>
              <p:nvPr/>
            </p:nvCxnSpPr>
            <p:spPr>
              <a:xfrm flipH="1">
                <a:off x="1155696" y="687510"/>
                <a:ext cx="3947" cy="714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89DF25F-D7A6-7CB5-7E5A-4CD5D00E1F51}"/>
                  </a:ext>
                </a:extLst>
              </p:cNvPr>
              <p:cNvSpPr txBox="1"/>
              <p:nvPr/>
            </p:nvSpPr>
            <p:spPr>
              <a:xfrm>
                <a:off x="116412" y="679890"/>
                <a:ext cx="458609" cy="2392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/>
                  <a:t>Index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259BF41-2218-DD19-4A4C-56187AD15744}"/>
                  </a:ext>
                </a:extLst>
              </p:cNvPr>
              <p:cNvSpPr txBox="1"/>
              <p:nvPr/>
            </p:nvSpPr>
            <p:spPr>
              <a:xfrm>
                <a:off x="608647" y="679890"/>
                <a:ext cx="533383" cy="2392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/>
                  <a:t>Closing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EE01289-30B8-2698-DAC5-AF8D347A4CFB}"/>
                  </a:ext>
                </a:extLst>
              </p:cNvPr>
              <p:cNvSpPr txBox="1"/>
              <p:nvPr/>
            </p:nvSpPr>
            <p:spPr>
              <a:xfrm>
                <a:off x="1344991" y="679890"/>
                <a:ext cx="717440" cy="2392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/>
                  <a:t>14 features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6C4B065-C31B-0E7F-186E-92D769944222}"/>
                  </a:ext>
                </a:extLst>
              </p:cNvPr>
              <p:cNvSpPr txBox="1"/>
              <p:nvPr/>
            </p:nvSpPr>
            <p:spPr>
              <a:xfrm>
                <a:off x="2329411" y="943309"/>
                <a:ext cx="713605" cy="3681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700" dirty="0"/>
                  <a:t>2,506</a:t>
                </a:r>
                <a:br>
                  <a:rPr lang="en-US" sz="700" dirty="0"/>
                </a:br>
                <a:r>
                  <a:rPr lang="en-US" sz="700" dirty="0"/>
                  <a:t>data points</a:t>
                </a:r>
              </a:p>
            </p:txBody>
          </p:sp>
          <p:sp>
            <p:nvSpPr>
              <p:cNvPr id="42" name="Right Brace 41">
                <a:extLst>
                  <a:ext uri="{FF2B5EF4-FFF2-40B4-BE49-F238E27FC236}">
                    <a16:creationId xmlns:a16="http://schemas.microsoft.com/office/drawing/2014/main" id="{7A11E92B-6041-D68A-EBB8-536839B84D73}"/>
                  </a:ext>
                </a:extLst>
              </p:cNvPr>
              <p:cNvSpPr/>
              <p:nvPr/>
            </p:nvSpPr>
            <p:spPr>
              <a:xfrm>
                <a:off x="2287065" y="943309"/>
                <a:ext cx="120082" cy="458948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70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3917A7B-987D-D20A-BF64-2A1FDDE5C1E3}"/>
                  </a:ext>
                </a:extLst>
              </p:cNvPr>
              <p:cNvSpPr txBox="1"/>
              <p:nvPr/>
            </p:nvSpPr>
            <p:spPr>
              <a:xfrm>
                <a:off x="29524" y="521853"/>
                <a:ext cx="564059" cy="2392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err="1"/>
                  <a:t>X_value</a:t>
                </a:r>
                <a:endParaRPr lang="en-US" sz="700" dirty="0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599BCC6-E916-5CC1-B4A2-FC6A7EA8FEA7}"/>
                </a:ext>
              </a:extLst>
            </p:cNvPr>
            <p:cNvGrpSpPr/>
            <p:nvPr/>
          </p:nvGrpSpPr>
          <p:grpSpPr>
            <a:xfrm>
              <a:off x="-7183" y="2654235"/>
              <a:ext cx="1970694" cy="997757"/>
              <a:chOff x="22341" y="388593"/>
              <a:chExt cx="1970694" cy="997757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44AC905-2098-AF0F-3967-7C0EB2CA5A4C}"/>
                  </a:ext>
                </a:extLst>
              </p:cNvPr>
              <p:cNvSpPr txBox="1"/>
              <p:nvPr/>
            </p:nvSpPr>
            <p:spPr>
              <a:xfrm>
                <a:off x="616445" y="562426"/>
                <a:ext cx="533383" cy="2392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/>
                  <a:t>Closing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5F19713C-C69F-1927-DC1B-EA9D3DD7D9D6}"/>
                  </a:ext>
                </a:extLst>
              </p:cNvPr>
              <p:cNvSpPr/>
              <p:nvPr/>
            </p:nvSpPr>
            <p:spPr>
              <a:xfrm>
                <a:off x="95386" y="570046"/>
                <a:ext cx="1072056" cy="816304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/>
              </a:p>
            </p:txBody>
          </p: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26AB012E-50AF-4480-99CB-90C65A2754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453" y="750835"/>
                <a:ext cx="107205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2BDC3872-991E-DED1-E195-78BF82B581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7620" y="570046"/>
                <a:ext cx="0" cy="81630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A3DE528-104B-9A34-BE0F-589A9472120C}"/>
                  </a:ext>
                </a:extLst>
              </p:cNvPr>
              <p:cNvSpPr txBox="1"/>
              <p:nvPr/>
            </p:nvSpPr>
            <p:spPr>
              <a:xfrm>
                <a:off x="124210" y="562426"/>
                <a:ext cx="458609" cy="2392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/>
                  <a:t>Index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17078C6-BA1D-2952-4B2E-CCA461E73EEA}"/>
                  </a:ext>
                </a:extLst>
              </p:cNvPr>
              <p:cNvSpPr txBox="1"/>
              <p:nvPr/>
            </p:nvSpPr>
            <p:spPr>
              <a:xfrm>
                <a:off x="1279430" y="902646"/>
                <a:ext cx="713605" cy="3681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700" dirty="0"/>
                  <a:t>2,506</a:t>
                </a:r>
                <a:br>
                  <a:rPr lang="en-US" sz="700" dirty="0"/>
                </a:br>
                <a:r>
                  <a:rPr lang="en-US" sz="700" dirty="0"/>
                  <a:t>data points</a:t>
                </a:r>
              </a:p>
            </p:txBody>
          </p:sp>
          <p:sp>
            <p:nvSpPr>
              <p:cNvPr id="53" name="Right Brace 52">
                <a:extLst>
                  <a:ext uri="{FF2B5EF4-FFF2-40B4-BE49-F238E27FC236}">
                    <a16:creationId xmlns:a16="http://schemas.microsoft.com/office/drawing/2014/main" id="{95AD7E57-0340-2F89-AE0D-789CFFA5E376}"/>
                  </a:ext>
                </a:extLst>
              </p:cNvPr>
              <p:cNvSpPr/>
              <p:nvPr/>
            </p:nvSpPr>
            <p:spPr>
              <a:xfrm>
                <a:off x="1208318" y="801701"/>
                <a:ext cx="142225" cy="570006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70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11E76A6-2824-157F-B36B-86F4D2F13A86}"/>
                  </a:ext>
                </a:extLst>
              </p:cNvPr>
              <p:cNvSpPr txBox="1"/>
              <p:nvPr/>
            </p:nvSpPr>
            <p:spPr>
              <a:xfrm>
                <a:off x="22341" y="388593"/>
                <a:ext cx="556390" cy="2392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err="1"/>
                  <a:t>y_value</a:t>
                </a:r>
                <a:endParaRPr lang="en-US" sz="700" dirty="0"/>
              </a:p>
            </p:txBody>
          </p:sp>
        </p:grp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ABA23444-B1C1-0C42-312A-7B5B89423EA1}"/>
              </a:ext>
            </a:extLst>
          </p:cNvPr>
          <p:cNvSpPr txBox="1"/>
          <p:nvPr/>
        </p:nvSpPr>
        <p:spPr>
          <a:xfrm>
            <a:off x="-11430" y="3012178"/>
            <a:ext cx="156324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u="sng" dirty="0"/>
              <a:t>3.) Normalization (by minmax scaler)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2ADCE6B-B98D-70C0-B380-6BB1B3963923}"/>
                  </a:ext>
                </a:extLst>
              </p:cNvPr>
              <p:cNvSpPr txBox="1"/>
              <p:nvPr/>
            </p:nvSpPr>
            <p:spPr>
              <a:xfrm>
                <a:off x="1725290" y="3074089"/>
                <a:ext cx="822789" cy="1885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600" b="0" i="1" smtClean="0">
                              <a:latin typeface="Cambria Math" panose="02040503050406030204" pitchFamily="18" charset="0"/>
                            </a:rPr>
                            <m:t>𝑠𝑐𝑎𝑙𝑒𝑑</m:t>
                          </m:r>
                        </m:sub>
                      </m:sSub>
                      <m:r>
                        <a:rPr lang="en-US" sz="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600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6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sz="6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en-US" sz="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600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600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2ADCE6B-B98D-70C0-B380-6BB1B3963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290" y="3074089"/>
                <a:ext cx="822789" cy="188513"/>
              </a:xfrm>
              <a:prstGeom prst="rect">
                <a:avLst/>
              </a:prstGeom>
              <a:blipFill>
                <a:blip r:embed="rId2"/>
                <a:stretch>
                  <a:fillRect l="-2222" t="-3226" r="-741"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C5F873D-C8C6-888A-CBFA-B390D4DB45F9}"/>
              </a:ext>
            </a:extLst>
          </p:cNvPr>
          <p:cNvCxnSpPr/>
          <p:nvPr/>
        </p:nvCxnSpPr>
        <p:spPr>
          <a:xfrm>
            <a:off x="1020122" y="2378978"/>
            <a:ext cx="690802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7D01DF1-D7C8-C74B-3CAC-3CC63B9DFA22}"/>
              </a:ext>
            </a:extLst>
          </p:cNvPr>
          <p:cNvCxnSpPr/>
          <p:nvPr/>
        </p:nvCxnSpPr>
        <p:spPr>
          <a:xfrm>
            <a:off x="1710924" y="2378978"/>
            <a:ext cx="0" cy="6545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AD4B24A-F37F-0E04-C4FB-1AAFC3CADC3D}"/>
              </a:ext>
            </a:extLst>
          </p:cNvPr>
          <p:cNvCxnSpPr>
            <a:cxnSpLocks/>
          </p:cNvCxnSpPr>
          <p:nvPr/>
        </p:nvCxnSpPr>
        <p:spPr>
          <a:xfrm>
            <a:off x="1845847" y="2157320"/>
            <a:ext cx="0" cy="87996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Left Bracket 68">
            <a:extLst>
              <a:ext uri="{FF2B5EF4-FFF2-40B4-BE49-F238E27FC236}">
                <a16:creationId xmlns:a16="http://schemas.microsoft.com/office/drawing/2014/main" id="{0ADA4ED7-B777-0FA0-F779-B48F57A29AD1}"/>
              </a:ext>
            </a:extLst>
          </p:cNvPr>
          <p:cNvSpPr/>
          <p:nvPr/>
        </p:nvSpPr>
        <p:spPr>
          <a:xfrm>
            <a:off x="210197" y="3327561"/>
            <a:ext cx="64376" cy="470767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Left Bracket 69">
            <a:extLst>
              <a:ext uri="{FF2B5EF4-FFF2-40B4-BE49-F238E27FC236}">
                <a16:creationId xmlns:a16="http://schemas.microsoft.com/office/drawing/2014/main" id="{B8109F58-6BDD-9481-F988-1CEEFABCC8FB}"/>
              </a:ext>
            </a:extLst>
          </p:cNvPr>
          <p:cNvSpPr/>
          <p:nvPr/>
        </p:nvSpPr>
        <p:spPr>
          <a:xfrm rot="10800000">
            <a:off x="1781471" y="3327560"/>
            <a:ext cx="64376" cy="470767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B20B99D-4775-6DF1-6367-EBA67C65ADC1}"/>
              </a:ext>
            </a:extLst>
          </p:cNvPr>
          <p:cNvSpPr txBox="1"/>
          <p:nvPr/>
        </p:nvSpPr>
        <p:spPr>
          <a:xfrm rot="16200000">
            <a:off x="-61778" y="3479573"/>
            <a:ext cx="38343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Index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4E317A3-4A4F-56B4-9546-017825EB124F}"/>
              </a:ext>
            </a:extLst>
          </p:cNvPr>
          <p:cNvSpPr txBox="1"/>
          <p:nvPr/>
        </p:nvSpPr>
        <p:spPr>
          <a:xfrm>
            <a:off x="118725" y="3173229"/>
            <a:ext cx="8226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err="1"/>
              <a:t>X_scale_data_set</a:t>
            </a:r>
            <a:endParaRPr lang="en-US" sz="700" dirty="0"/>
          </a:p>
        </p:txBody>
      </p:sp>
      <p:sp>
        <p:nvSpPr>
          <p:cNvPr id="74" name="Left Bracket 73">
            <a:extLst>
              <a:ext uri="{FF2B5EF4-FFF2-40B4-BE49-F238E27FC236}">
                <a16:creationId xmlns:a16="http://schemas.microsoft.com/office/drawing/2014/main" id="{B3A83762-24AC-5F0E-2001-0F762A67B2CF}"/>
              </a:ext>
            </a:extLst>
          </p:cNvPr>
          <p:cNvSpPr/>
          <p:nvPr/>
        </p:nvSpPr>
        <p:spPr>
          <a:xfrm>
            <a:off x="205720" y="3937628"/>
            <a:ext cx="64376" cy="470767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Left Bracket 74">
            <a:extLst>
              <a:ext uri="{FF2B5EF4-FFF2-40B4-BE49-F238E27FC236}">
                <a16:creationId xmlns:a16="http://schemas.microsoft.com/office/drawing/2014/main" id="{10596624-4942-C500-2DE7-37B391187805}"/>
              </a:ext>
            </a:extLst>
          </p:cNvPr>
          <p:cNvSpPr/>
          <p:nvPr/>
        </p:nvSpPr>
        <p:spPr>
          <a:xfrm rot="10800000">
            <a:off x="830810" y="3937627"/>
            <a:ext cx="64376" cy="470767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49CFFD3-4FB3-0767-877F-80B94E2EA558}"/>
              </a:ext>
            </a:extLst>
          </p:cNvPr>
          <p:cNvSpPr txBox="1"/>
          <p:nvPr/>
        </p:nvSpPr>
        <p:spPr>
          <a:xfrm rot="16200000">
            <a:off x="-66255" y="4089640"/>
            <a:ext cx="38343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Index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07982C0-E826-5927-8A81-3EAFBE2D9E3F}"/>
              </a:ext>
            </a:extLst>
          </p:cNvPr>
          <p:cNvSpPr txBox="1"/>
          <p:nvPr/>
        </p:nvSpPr>
        <p:spPr>
          <a:xfrm>
            <a:off x="114248" y="3779285"/>
            <a:ext cx="81624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err="1"/>
              <a:t>y_scale_data_set</a:t>
            </a:r>
            <a:endParaRPr lang="en-US" sz="7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3F9BF53-620C-91D9-6680-ECCF90E636A3}"/>
              </a:ext>
            </a:extLst>
          </p:cNvPr>
          <p:cNvSpPr txBox="1"/>
          <p:nvPr/>
        </p:nvSpPr>
        <p:spPr>
          <a:xfrm>
            <a:off x="249560" y="3286591"/>
            <a:ext cx="15632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Scaled Closing and 14 features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4F20F31-E272-073A-358C-6C886846DF84}"/>
              </a:ext>
            </a:extLst>
          </p:cNvPr>
          <p:cNvSpPr txBox="1"/>
          <p:nvPr/>
        </p:nvSpPr>
        <p:spPr>
          <a:xfrm>
            <a:off x="1954795" y="3410185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/>
              <a:t>2,506</a:t>
            </a:r>
            <a:br>
              <a:rPr lang="en-US" sz="700" dirty="0"/>
            </a:br>
            <a:r>
              <a:rPr lang="en-US" sz="700" dirty="0"/>
              <a:t>data points</a:t>
            </a:r>
          </a:p>
        </p:txBody>
      </p:sp>
      <p:sp>
        <p:nvSpPr>
          <p:cNvPr id="80" name="Right Brace 79">
            <a:extLst>
              <a:ext uri="{FF2B5EF4-FFF2-40B4-BE49-F238E27FC236}">
                <a16:creationId xmlns:a16="http://schemas.microsoft.com/office/drawing/2014/main" id="{8351EAE8-7825-3A0C-4E28-F02B838B66E3}"/>
              </a:ext>
            </a:extLst>
          </p:cNvPr>
          <p:cNvSpPr/>
          <p:nvPr/>
        </p:nvSpPr>
        <p:spPr>
          <a:xfrm>
            <a:off x="1895339" y="3325786"/>
            <a:ext cx="118913" cy="47657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E942172-99E8-5BF9-A0D8-B72C5626C561}"/>
              </a:ext>
            </a:extLst>
          </p:cNvPr>
          <p:cNvSpPr txBox="1"/>
          <p:nvPr/>
        </p:nvSpPr>
        <p:spPr>
          <a:xfrm>
            <a:off x="998475" y="4013264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/>
              <a:t>2,506</a:t>
            </a:r>
            <a:br>
              <a:rPr lang="en-US" sz="700" dirty="0"/>
            </a:br>
            <a:r>
              <a:rPr lang="en-US" sz="700" dirty="0"/>
              <a:t>data points</a:t>
            </a:r>
          </a:p>
        </p:txBody>
      </p:sp>
      <p:sp>
        <p:nvSpPr>
          <p:cNvPr id="82" name="Right Brace 81">
            <a:extLst>
              <a:ext uri="{FF2B5EF4-FFF2-40B4-BE49-F238E27FC236}">
                <a16:creationId xmlns:a16="http://schemas.microsoft.com/office/drawing/2014/main" id="{92126F83-4911-1A3F-DA51-AD309F506A40}"/>
              </a:ext>
            </a:extLst>
          </p:cNvPr>
          <p:cNvSpPr/>
          <p:nvPr/>
        </p:nvSpPr>
        <p:spPr>
          <a:xfrm>
            <a:off x="939019" y="3928865"/>
            <a:ext cx="118913" cy="47657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3104462-D89D-DC8C-E6DA-6938D88AB60E}"/>
              </a:ext>
            </a:extLst>
          </p:cNvPr>
          <p:cNvSpPr txBox="1"/>
          <p:nvPr/>
        </p:nvSpPr>
        <p:spPr>
          <a:xfrm>
            <a:off x="283707" y="3928865"/>
            <a:ext cx="5117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Closing</a:t>
            </a:r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909970C1-3143-5B07-7D41-B6A9F71B5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295" y="841917"/>
            <a:ext cx="722405" cy="263087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C2B2AAC1-F405-85CA-881E-5EDA147B84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088" y="1759176"/>
            <a:ext cx="789953" cy="336025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0C267A3D-0FC4-E083-713C-3560F521ED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693" y="3451793"/>
            <a:ext cx="938898" cy="330598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1187A1B5-C665-B005-7894-C166D9847517}"/>
              </a:ext>
            </a:extLst>
          </p:cNvPr>
          <p:cNvSpPr txBox="1"/>
          <p:nvPr/>
        </p:nvSpPr>
        <p:spPr>
          <a:xfrm>
            <a:off x="-11430" y="4463602"/>
            <a:ext cx="8771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u="sng" dirty="0"/>
              <a:t>4.) Reshaping data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2031DEA-8834-A423-1B69-A6FF27CCDA02}"/>
              </a:ext>
            </a:extLst>
          </p:cNvPr>
          <p:cNvSpPr txBox="1"/>
          <p:nvPr/>
        </p:nvSpPr>
        <p:spPr>
          <a:xfrm>
            <a:off x="772452" y="4463602"/>
            <a:ext cx="189708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Given: step in = 3, step out = 1, features = 15</a:t>
            </a:r>
          </a:p>
        </p:txBody>
      </p:sp>
      <p:sp>
        <p:nvSpPr>
          <p:cNvPr id="94" name="Left Bracket 93">
            <a:extLst>
              <a:ext uri="{FF2B5EF4-FFF2-40B4-BE49-F238E27FC236}">
                <a16:creationId xmlns:a16="http://schemas.microsoft.com/office/drawing/2014/main" id="{D2A15015-2B7E-F80A-6E4F-B90FD07CEDFE}"/>
              </a:ext>
            </a:extLst>
          </p:cNvPr>
          <p:cNvSpPr/>
          <p:nvPr/>
        </p:nvSpPr>
        <p:spPr>
          <a:xfrm>
            <a:off x="208039" y="4745873"/>
            <a:ext cx="77987" cy="855147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Left Bracket 94">
            <a:extLst>
              <a:ext uri="{FF2B5EF4-FFF2-40B4-BE49-F238E27FC236}">
                <a16:creationId xmlns:a16="http://schemas.microsoft.com/office/drawing/2014/main" id="{0883B4E7-6599-C3A0-C3A0-EF19ECDD54B2}"/>
              </a:ext>
            </a:extLst>
          </p:cNvPr>
          <p:cNvSpPr/>
          <p:nvPr/>
        </p:nvSpPr>
        <p:spPr>
          <a:xfrm rot="10800000">
            <a:off x="1460428" y="4745872"/>
            <a:ext cx="77987" cy="855147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ECB763B-1FA1-A1D7-3B26-70F1A9A1ED8B}"/>
              </a:ext>
            </a:extLst>
          </p:cNvPr>
          <p:cNvSpPr txBox="1"/>
          <p:nvPr/>
        </p:nvSpPr>
        <p:spPr>
          <a:xfrm>
            <a:off x="138888" y="4585689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/>
              <a:t>X</a:t>
            </a:r>
          </a:p>
        </p:txBody>
      </p:sp>
      <p:sp>
        <p:nvSpPr>
          <p:cNvPr id="99" name="Left Bracket 98">
            <a:extLst>
              <a:ext uri="{FF2B5EF4-FFF2-40B4-BE49-F238E27FC236}">
                <a16:creationId xmlns:a16="http://schemas.microsoft.com/office/drawing/2014/main" id="{36F92F12-9925-5BDA-1767-8EE24F6A7507}"/>
              </a:ext>
            </a:extLst>
          </p:cNvPr>
          <p:cNvSpPr/>
          <p:nvPr/>
        </p:nvSpPr>
        <p:spPr>
          <a:xfrm>
            <a:off x="355260" y="4745873"/>
            <a:ext cx="77987" cy="241580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Left Bracket 99">
            <a:extLst>
              <a:ext uri="{FF2B5EF4-FFF2-40B4-BE49-F238E27FC236}">
                <a16:creationId xmlns:a16="http://schemas.microsoft.com/office/drawing/2014/main" id="{21FB5E57-012E-88B9-7313-6E07368EACBB}"/>
              </a:ext>
            </a:extLst>
          </p:cNvPr>
          <p:cNvSpPr/>
          <p:nvPr/>
        </p:nvSpPr>
        <p:spPr>
          <a:xfrm rot="10800000">
            <a:off x="1328140" y="4745873"/>
            <a:ext cx="77987" cy="241580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Left Bracket 100">
            <a:extLst>
              <a:ext uri="{FF2B5EF4-FFF2-40B4-BE49-F238E27FC236}">
                <a16:creationId xmlns:a16="http://schemas.microsoft.com/office/drawing/2014/main" id="{3BDF2C43-D6BF-3468-48AD-3A91B0A5A54F}"/>
              </a:ext>
            </a:extLst>
          </p:cNvPr>
          <p:cNvSpPr/>
          <p:nvPr/>
        </p:nvSpPr>
        <p:spPr>
          <a:xfrm>
            <a:off x="345300" y="5019340"/>
            <a:ext cx="77987" cy="241580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Left Bracket 101">
            <a:extLst>
              <a:ext uri="{FF2B5EF4-FFF2-40B4-BE49-F238E27FC236}">
                <a16:creationId xmlns:a16="http://schemas.microsoft.com/office/drawing/2014/main" id="{31143929-CDC5-EEBD-B899-128A4F4B46AC}"/>
              </a:ext>
            </a:extLst>
          </p:cNvPr>
          <p:cNvSpPr/>
          <p:nvPr/>
        </p:nvSpPr>
        <p:spPr>
          <a:xfrm rot="10800000">
            <a:off x="1318180" y="5019340"/>
            <a:ext cx="77987" cy="241580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Left Bracket 102">
            <a:extLst>
              <a:ext uri="{FF2B5EF4-FFF2-40B4-BE49-F238E27FC236}">
                <a16:creationId xmlns:a16="http://schemas.microsoft.com/office/drawing/2014/main" id="{AC37E225-D672-B68B-E5B2-7FEC6FB1F3B7}"/>
              </a:ext>
            </a:extLst>
          </p:cNvPr>
          <p:cNvSpPr/>
          <p:nvPr/>
        </p:nvSpPr>
        <p:spPr>
          <a:xfrm>
            <a:off x="345301" y="5343623"/>
            <a:ext cx="77987" cy="241580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Left Bracket 103">
            <a:extLst>
              <a:ext uri="{FF2B5EF4-FFF2-40B4-BE49-F238E27FC236}">
                <a16:creationId xmlns:a16="http://schemas.microsoft.com/office/drawing/2014/main" id="{6844CCDE-EEB4-048C-DED5-DD7CB00889A8}"/>
              </a:ext>
            </a:extLst>
          </p:cNvPr>
          <p:cNvSpPr/>
          <p:nvPr/>
        </p:nvSpPr>
        <p:spPr>
          <a:xfrm rot="10800000">
            <a:off x="1318181" y="5343623"/>
            <a:ext cx="77987" cy="241580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A59D6CD-F0EA-0CD3-0597-983CF27C3E40}"/>
              </a:ext>
            </a:extLst>
          </p:cNvPr>
          <p:cNvSpPr txBox="1"/>
          <p:nvPr/>
        </p:nvSpPr>
        <p:spPr>
          <a:xfrm>
            <a:off x="741683" y="5197969"/>
            <a:ext cx="2895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…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B8EC751-96BF-0302-41E8-94AE7D52AAC7}"/>
              </a:ext>
            </a:extLst>
          </p:cNvPr>
          <p:cNvSpPr txBox="1"/>
          <p:nvPr/>
        </p:nvSpPr>
        <p:spPr>
          <a:xfrm rot="16200000">
            <a:off x="-416507" y="5063935"/>
            <a:ext cx="10615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Index : 2503 data points</a:t>
            </a:r>
          </a:p>
        </p:txBody>
      </p:sp>
      <p:sp>
        <p:nvSpPr>
          <p:cNvPr id="108" name="Left Bracket 107">
            <a:extLst>
              <a:ext uri="{FF2B5EF4-FFF2-40B4-BE49-F238E27FC236}">
                <a16:creationId xmlns:a16="http://schemas.microsoft.com/office/drawing/2014/main" id="{72565D75-94BE-9830-3136-4B0203B714D1}"/>
              </a:ext>
            </a:extLst>
          </p:cNvPr>
          <p:cNvSpPr/>
          <p:nvPr/>
        </p:nvSpPr>
        <p:spPr>
          <a:xfrm>
            <a:off x="1698801" y="4897244"/>
            <a:ext cx="92243" cy="554861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Left Bracket 108">
            <a:extLst>
              <a:ext uri="{FF2B5EF4-FFF2-40B4-BE49-F238E27FC236}">
                <a16:creationId xmlns:a16="http://schemas.microsoft.com/office/drawing/2014/main" id="{431CFD79-8D26-76B5-4D52-25CD01AF2FD9}"/>
              </a:ext>
            </a:extLst>
          </p:cNvPr>
          <p:cNvSpPr/>
          <p:nvPr/>
        </p:nvSpPr>
        <p:spPr>
          <a:xfrm rot="10800000">
            <a:off x="2534120" y="4897242"/>
            <a:ext cx="77986" cy="554863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4A85D91-B4BD-7672-D908-31EE52D2B97E}"/>
              </a:ext>
            </a:extLst>
          </p:cNvPr>
          <p:cNvSpPr txBox="1"/>
          <p:nvPr/>
        </p:nvSpPr>
        <p:spPr>
          <a:xfrm rot="16200000">
            <a:off x="1085761" y="5065745"/>
            <a:ext cx="10615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Index : 2503 data points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ACB1D58-1199-0349-4F57-0A653EFBDAAE}"/>
              </a:ext>
            </a:extLst>
          </p:cNvPr>
          <p:cNvSpPr txBox="1"/>
          <p:nvPr/>
        </p:nvSpPr>
        <p:spPr>
          <a:xfrm>
            <a:off x="1626449" y="4726487"/>
            <a:ext cx="22794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/>
              <a:t>y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AADBA71-EB9D-2A6C-0F81-5C8CE085C062}"/>
              </a:ext>
            </a:extLst>
          </p:cNvPr>
          <p:cNvSpPr txBox="1"/>
          <p:nvPr/>
        </p:nvSpPr>
        <p:spPr>
          <a:xfrm>
            <a:off x="502864" y="4677274"/>
            <a:ext cx="9792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d1 : 15 features 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986B6A5-2F4D-265E-B584-AF9F0B8984FA}"/>
              </a:ext>
            </a:extLst>
          </p:cNvPr>
          <p:cNvSpPr txBox="1"/>
          <p:nvPr/>
        </p:nvSpPr>
        <p:spPr>
          <a:xfrm>
            <a:off x="502864" y="4762775"/>
            <a:ext cx="8306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d2 : 15 features 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546EA2C-3EAB-61CD-4ED4-07DEB97FCE56}"/>
              </a:ext>
            </a:extLst>
          </p:cNvPr>
          <p:cNvSpPr txBox="1"/>
          <p:nvPr/>
        </p:nvSpPr>
        <p:spPr>
          <a:xfrm>
            <a:off x="502864" y="4848010"/>
            <a:ext cx="8886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d3 : 15 features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B721399-8D46-B79D-5117-6437C3A662A8}"/>
              </a:ext>
            </a:extLst>
          </p:cNvPr>
          <p:cNvSpPr txBox="1"/>
          <p:nvPr/>
        </p:nvSpPr>
        <p:spPr>
          <a:xfrm>
            <a:off x="507344" y="4939949"/>
            <a:ext cx="9792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d2 : 15 features 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8326E1AF-EE4A-6F67-6ECE-06FAB64137DC}"/>
              </a:ext>
            </a:extLst>
          </p:cNvPr>
          <p:cNvSpPr txBox="1"/>
          <p:nvPr/>
        </p:nvSpPr>
        <p:spPr>
          <a:xfrm>
            <a:off x="507344" y="5025450"/>
            <a:ext cx="8306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d3 : 15 features 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EADD11E-7F8C-AC3A-4FE5-B05545E0DF52}"/>
              </a:ext>
            </a:extLst>
          </p:cNvPr>
          <p:cNvSpPr txBox="1"/>
          <p:nvPr/>
        </p:nvSpPr>
        <p:spPr>
          <a:xfrm>
            <a:off x="507344" y="5110685"/>
            <a:ext cx="8886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d4 : 15 features</a:t>
            </a: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70A24F54-9AB5-4915-FC78-9B71A9B9076C}"/>
              </a:ext>
            </a:extLst>
          </p:cNvPr>
          <p:cNvGrpSpPr/>
          <p:nvPr/>
        </p:nvGrpSpPr>
        <p:grpSpPr>
          <a:xfrm>
            <a:off x="213977" y="5677744"/>
            <a:ext cx="1662269" cy="809923"/>
            <a:chOff x="90398" y="5695148"/>
            <a:chExt cx="1710456" cy="855147"/>
          </a:xfrm>
        </p:grpSpPr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D80C5BBA-7DE9-7BB1-63B3-425AE57931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33602"/>
            <a:stretch/>
          </p:blipFill>
          <p:spPr>
            <a:xfrm>
              <a:off x="90398" y="5695148"/>
              <a:ext cx="1710456" cy="855147"/>
            </a:xfrm>
            <a:prstGeom prst="rect">
              <a:avLst/>
            </a:prstGeom>
          </p:spPr>
        </p:pic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C63291BD-A712-FDDA-645B-6A4AE79AD576}"/>
                </a:ext>
              </a:extLst>
            </p:cNvPr>
            <p:cNvSpPr txBox="1"/>
            <p:nvPr/>
          </p:nvSpPr>
          <p:spPr>
            <a:xfrm>
              <a:off x="608826" y="5936833"/>
              <a:ext cx="1117792" cy="138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" b="1" dirty="0">
                  <a:solidFill>
                    <a:schemeClr val="bg1"/>
                  </a:solidFill>
                </a:rPr>
                <a:t>Length : 2506</a:t>
              </a:r>
            </a:p>
          </p:txBody>
        </p: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D18C428E-0E10-C9F5-167D-48F7AE093FA0}"/>
              </a:ext>
            </a:extLst>
          </p:cNvPr>
          <p:cNvSpPr txBox="1"/>
          <p:nvPr/>
        </p:nvSpPr>
        <p:spPr>
          <a:xfrm>
            <a:off x="419233" y="5288125"/>
            <a:ext cx="106618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d2503 : 15 features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AE5F1C7-B91E-E11C-A518-E44B07464655}"/>
              </a:ext>
            </a:extLst>
          </p:cNvPr>
          <p:cNvSpPr txBox="1"/>
          <p:nvPr/>
        </p:nvSpPr>
        <p:spPr>
          <a:xfrm>
            <a:off x="419233" y="5377604"/>
            <a:ext cx="106618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d2504 : 15 features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35148E2-80BA-C316-01F8-D6C95D48DCB0}"/>
              </a:ext>
            </a:extLst>
          </p:cNvPr>
          <p:cNvSpPr txBox="1"/>
          <p:nvPr/>
        </p:nvSpPr>
        <p:spPr>
          <a:xfrm>
            <a:off x="419233" y="5464597"/>
            <a:ext cx="106618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d2505 : 15 features</a:t>
            </a:r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CB4E46BF-3977-F3FA-C3C0-F7A72D33967A}"/>
              </a:ext>
            </a:extLst>
          </p:cNvPr>
          <p:cNvSpPr/>
          <p:nvPr/>
        </p:nvSpPr>
        <p:spPr>
          <a:xfrm>
            <a:off x="1654794" y="3050081"/>
            <a:ext cx="967275" cy="245909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9DFABD00-F619-4409-AB21-90C101280CFB}"/>
              </a:ext>
            </a:extLst>
          </p:cNvPr>
          <p:cNvCxnSpPr>
            <a:cxnSpLocks/>
          </p:cNvCxnSpPr>
          <p:nvPr/>
        </p:nvCxnSpPr>
        <p:spPr>
          <a:xfrm flipH="1">
            <a:off x="2217" y="1234754"/>
            <a:ext cx="2667323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83C7E7FE-CB6B-4E41-97F1-A4E8ECC5F805}"/>
              </a:ext>
            </a:extLst>
          </p:cNvPr>
          <p:cNvCxnSpPr>
            <a:cxnSpLocks/>
          </p:cNvCxnSpPr>
          <p:nvPr/>
        </p:nvCxnSpPr>
        <p:spPr>
          <a:xfrm flipH="1">
            <a:off x="2217" y="3018552"/>
            <a:ext cx="2667323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D7D94372-AB68-AE55-9DC1-A04540C64D5D}"/>
              </a:ext>
            </a:extLst>
          </p:cNvPr>
          <p:cNvCxnSpPr>
            <a:cxnSpLocks/>
          </p:cNvCxnSpPr>
          <p:nvPr/>
        </p:nvCxnSpPr>
        <p:spPr>
          <a:xfrm flipH="1">
            <a:off x="2217" y="4463602"/>
            <a:ext cx="2602372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408AFD83-2B8E-8234-70BB-1D4221E6CC99}"/>
              </a:ext>
            </a:extLst>
          </p:cNvPr>
          <p:cNvCxnSpPr>
            <a:cxnSpLocks/>
          </p:cNvCxnSpPr>
          <p:nvPr/>
        </p:nvCxnSpPr>
        <p:spPr>
          <a:xfrm flipV="1">
            <a:off x="2669540" y="252430"/>
            <a:ext cx="0" cy="6590330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B4BC2267-F49E-92F9-A58B-3DCF81CFCBF5}"/>
              </a:ext>
            </a:extLst>
          </p:cNvPr>
          <p:cNvSpPr txBox="1"/>
          <p:nvPr/>
        </p:nvSpPr>
        <p:spPr>
          <a:xfrm>
            <a:off x="1851450" y="4859424"/>
            <a:ext cx="9792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d4 : Closing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D19F96D6-883B-71D7-89A3-E4D6F34E4F2E}"/>
              </a:ext>
            </a:extLst>
          </p:cNvPr>
          <p:cNvSpPr txBox="1"/>
          <p:nvPr/>
        </p:nvSpPr>
        <p:spPr>
          <a:xfrm>
            <a:off x="1851856" y="4959449"/>
            <a:ext cx="9792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d5 : Closing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EBAA0F92-1A0F-0B0A-D94C-324AA6672E90}"/>
              </a:ext>
            </a:extLst>
          </p:cNvPr>
          <p:cNvSpPr txBox="1"/>
          <p:nvPr/>
        </p:nvSpPr>
        <p:spPr>
          <a:xfrm>
            <a:off x="1842890" y="5059477"/>
            <a:ext cx="9792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d6 : Closing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7D39EFDF-10D6-FAA0-D133-6B7F773F5E46}"/>
              </a:ext>
            </a:extLst>
          </p:cNvPr>
          <p:cNvSpPr txBox="1"/>
          <p:nvPr/>
        </p:nvSpPr>
        <p:spPr>
          <a:xfrm>
            <a:off x="2006654" y="5155763"/>
            <a:ext cx="9792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…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EB44F6A3-27BB-FC6F-F33F-60A2AA32A6C5}"/>
              </a:ext>
            </a:extLst>
          </p:cNvPr>
          <p:cNvSpPr txBox="1"/>
          <p:nvPr/>
        </p:nvSpPr>
        <p:spPr>
          <a:xfrm>
            <a:off x="1792839" y="5264542"/>
            <a:ext cx="9792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d2506 : Closing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7BF32DE8-0935-AF73-5484-10CE3E7C1580}"/>
              </a:ext>
            </a:extLst>
          </p:cNvPr>
          <p:cNvSpPr txBox="1"/>
          <p:nvPr/>
        </p:nvSpPr>
        <p:spPr>
          <a:xfrm>
            <a:off x="1922932" y="4081819"/>
            <a:ext cx="54341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600" dirty="0" err="1"/>
              <a:t>get_X_y</a:t>
            </a:r>
            <a:br>
              <a:rPr lang="en-US" sz="600" dirty="0"/>
            </a:br>
            <a:r>
              <a:rPr lang="en-US" sz="600" dirty="0"/>
              <a:t>(</a:t>
            </a:r>
            <a:r>
              <a:rPr lang="en-US" sz="600" dirty="0" err="1"/>
              <a:t>x_scale_dataset</a:t>
            </a:r>
            <a:r>
              <a:rPr lang="en-US" sz="600" dirty="0"/>
              <a:t>,</a:t>
            </a:r>
            <a:br>
              <a:rPr lang="en-US" sz="600" dirty="0"/>
            </a:br>
            <a:r>
              <a:rPr lang="en-US" sz="600" dirty="0"/>
              <a:t> </a:t>
            </a:r>
            <a:r>
              <a:rPr lang="en-US" sz="600" dirty="0" err="1"/>
              <a:t>y_scale_dataset</a:t>
            </a:r>
            <a:r>
              <a:rPr lang="en-US" sz="600" dirty="0"/>
              <a:t>)</a:t>
            </a:r>
          </a:p>
        </p:txBody>
      </p:sp>
      <p:sp>
        <p:nvSpPr>
          <p:cNvPr id="174" name="Rectangle: Rounded Corners 173">
            <a:extLst>
              <a:ext uri="{FF2B5EF4-FFF2-40B4-BE49-F238E27FC236}">
                <a16:creationId xmlns:a16="http://schemas.microsoft.com/office/drawing/2014/main" id="{9419F10A-BAAD-F9DF-B16B-E30A476416C8}"/>
              </a:ext>
            </a:extLst>
          </p:cNvPr>
          <p:cNvSpPr/>
          <p:nvPr/>
        </p:nvSpPr>
        <p:spPr>
          <a:xfrm>
            <a:off x="1780669" y="4014244"/>
            <a:ext cx="827945" cy="412151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6" name="Picture 175">
            <a:extLst>
              <a:ext uri="{FF2B5EF4-FFF2-40B4-BE49-F238E27FC236}">
                <a16:creationId xmlns:a16="http://schemas.microsoft.com/office/drawing/2014/main" id="{5AE57729-AF24-5473-BC93-1E89AB55BD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5339" y="5677744"/>
            <a:ext cx="484730" cy="398829"/>
          </a:xfrm>
          <a:prstGeom prst="rect">
            <a:avLst/>
          </a:prstGeom>
        </p:spPr>
      </p:pic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DC2ADC35-17CB-E77A-B28D-355B06B594DD}"/>
              </a:ext>
            </a:extLst>
          </p:cNvPr>
          <p:cNvCxnSpPr>
            <a:cxnSpLocks/>
          </p:cNvCxnSpPr>
          <p:nvPr/>
        </p:nvCxnSpPr>
        <p:spPr>
          <a:xfrm>
            <a:off x="2126674" y="3717962"/>
            <a:ext cx="0" cy="29530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F627EC29-88D2-2020-888A-C1E0CD8F40AF}"/>
              </a:ext>
            </a:extLst>
          </p:cNvPr>
          <p:cNvCxnSpPr>
            <a:cxnSpLocks/>
          </p:cNvCxnSpPr>
          <p:nvPr/>
        </p:nvCxnSpPr>
        <p:spPr>
          <a:xfrm flipV="1">
            <a:off x="1460428" y="4121376"/>
            <a:ext cx="278648" cy="754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6C848512-366A-C324-C764-D0AD03800135}"/>
              </a:ext>
            </a:extLst>
          </p:cNvPr>
          <p:cNvSpPr txBox="1"/>
          <p:nvPr/>
        </p:nvSpPr>
        <p:spPr>
          <a:xfrm>
            <a:off x="2663612" y="267670"/>
            <a:ext cx="151836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u="sng" dirty="0"/>
              <a:t>5.) Getting training and testing data</a:t>
            </a:r>
          </a:p>
        </p:txBody>
      </p:sp>
    </p:spTree>
    <p:extLst>
      <p:ext uri="{BB962C8B-B14F-4D97-AF65-F5344CB8AC3E}">
        <p14:creationId xmlns:p14="http://schemas.microsoft.com/office/powerpoint/2010/main" val="1017783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622</TotalTime>
  <Words>202</Words>
  <Application>Microsoft Office PowerPoint</Application>
  <PresentationFormat>A4 Paper (210x297 mm)</PresentationFormat>
  <Paragraphs>51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fluke sarun</dc:creator>
  <cp:lastModifiedBy>fluke sarun</cp:lastModifiedBy>
  <cp:revision>1</cp:revision>
  <dcterms:created xsi:type="dcterms:W3CDTF">2023-12-01T06:04:15Z</dcterms:created>
  <dcterms:modified xsi:type="dcterms:W3CDTF">2023-12-01T16:26:29Z</dcterms:modified>
</cp:coreProperties>
</file>