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ink/ink1.xml" ContentType="application/inkml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37"/>
  </p:notesMasterIdLst>
  <p:handoutMasterIdLst>
    <p:handoutMasterId r:id="rId38"/>
  </p:handoutMasterIdLst>
  <p:sldIdLst>
    <p:sldId id="256" r:id="rId2"/>
    <p:sldId id="317" r:id="rId3"/>
    <p:sldId id="284" r:id="rId4"/>
    <p:sldId id="289" r:id="rId5"/>
    <p:sldId id="340" r:id="rId6"/>
    <p:sldId id="345" r:id="rId7"/>
    <p:sldId id="324" r:id="rId8"/>
    <p:sldId id="323" r:id="rId9"/>
    <p:sldId id="342" r:id="rId10"/>
    <p:sldId id="343" r:id="rId11"/>
    <p:sldId id="341" r:id="rId12"/>
    <p:sldId id="344" r:id="rId13"/>
    <p:sldId id="318" r:id="rId14"/>
    <p:sldId id="331" r:id="rId15"/>
    <p:sldId id="320" r:id="rId16"/>
    <p:sldId id="321" r:id="rId17"/>
    <p:sldId id="332" r:id="rId18"/>
    <p:sldId id="338" r:id="rId19"/>
    <p:sldId id="319" r:id="rId20"/>
    <p:sldId id="286" r:id="rId21"/>
    <p:sldId id="311" r:id="rId22"/>
    <p:sldId id="308" r:id="rId23"/>
    <p:sldId id="309" r:id="rId24"/>
    <p:sldId id="326" r:id="rId25"/>
    <p:sldId id="327" r:id="rId26"/>
    <p:sldId id="328" r:id="rId27"/>
    <p:sldId id="333" r:id="rId28"/>
    <p:sldId id="339" r:id="rId29"/>
    <p:sldId id="329" r:id="rId30"/>
    <p:sldId id="287" r:id="rId31"/>
    <p:sldId id="312" r:id="rId32"/>
    <p:sldId id="313" r:id="rId33"/>
    <p:sldId id="314" r:id="rId34"/>
    <p:sldId id="330" r:id="rId35"/>
    <p:sldId id="316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8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ffice" initials="o" lastIdx="1" clrIdx="0">
    <p:extLst>
      <p:ext uri="{19B8F6BF-5375-455C-9EA6-DF929625EA0E}">
        <p15:presenceInfo xmlns:p15="http://schemas.microsoft.com/office/powerpoint/2012/main" userId="offic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5155"/>
    <a:srgbClr val="1D9BA0"/>
    <a:srgbClr val="02409A"/>
    <a:srgbClr val="F6AB00"/>
    <a:srgbClr val="6B2D0B"/>
    <a:srgbClr val="587558"/>
    <a:srgbClr val="FFCC00"/>
    <a:srgbClr val="3C3C8E"/>
    <a:srgbClr val="25331E"/>
    <a:srgbClr val="4454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85386" autoAdjust="0"/>
  </p:normalViewPr>
  <p:slideViewPr>
    <p:cSldViewPr snapToGrid="0">
      <p:cViewPr varScale="1">
        <p:scale>
          <a:sx n="57" d="100"/>
          <a:sy n="57" d="100"/>
        </p:scale>
        <p:origin x="1556" y="32"/>
      </p:cViewPr>
      <p:guideLst>
        <p:guide orient="horz" pos="222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80" y="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F0AF2B2B-1B62-4AED-A0C9-6F374DD59F1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032666D-D55B-4D3E-A7C2-76EB1CEEBA1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0797A1-4835-44A0-92EB-AD5452DEE273}" type="datetimeFigureOut">
              <a:rPr lang="zh-CN" altLang="en-US" smtClean="0"/>
              <a:t>2022/3/11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B25234A-09A5-4EB4-9517-08812643EE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EEF2DB2-BA86-431D-A263-D1D5ABA1C92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5767F2-0C03-406D-8BA6-A174136B24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8586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06T05:47:20.09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12 1,'-5'0,"-2"0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D28764-9015-4647-AA92-F749CEE7B340}" type="datetimeFigureOut">
              <a:rPr lang="zh-CN" altLang="en-US" smtClean="0"/>
              <a:t>2022/3/11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634212-A9A7-4B0A-843A-3259CA5895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236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85934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Self-</a:t>
            </a:r>
            <a:r>
              <a:rPr lang="en-US" altLang="zh-CN" dirty="0" err="1"/>
              <a:t>Attenton</a:t>
            </a:r>
            <a:r>
              <a:rPr lang="zh-CN" altLang="en-US" dirty="0"/>
              <a:t>机制的主要思想是：计算每一个节点与包含自身在内的所有其他节点的注意力系数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85593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Self-</a:t>
            </a:r>
            <a:r>
              <a:rPr lang="en-US" altLang="zh-CN" dirty="0" err="1"/>
              <a:t>Attenton</a:t>
            </a:r>
            <a:r>
              <a:rPr lang="zh-CN" altLang="en-US" dirty="0"/>
              <a:t>机制的主要思想是：计算每一个节点与包含自身在内的所有其他节点的注意力系数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38488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Self-</a:t>
            </a:r>
            <a:r>
              <a:rPr lang="en-US" altLang="zh-CN" dirty="0" err="1"/>
              <a:t>Attenton</a:t>
            </a:r>
            <a:r>
              <a:rPr lang="zh-CN" altLang="en-US" dirty="0"/>
              <a:t>机制的主要思想是：计算每一个节点与包含自身在内的所有其他节点的注意力系数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89243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现实中常见的图结构数据主要有：分子图、引文网络、推荐系统等等</a:t>
            </a:r>
            <a:endParaRPr lang="en-US" altLang="zh-CN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74647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68115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i="0" dirty="0">
                <a:effectLst/>
                <a:latin typeface="-apple-system"/>
              </a:rPr>
              <a:t>与神经网络模块或层一样，我们可以将这些 </a:t>
            </a:r>
            <a:r>
              <a:rPr lang="en-US" altLang="zh-CN" b="1" i="0" dirty="0">
                <a:effectLst/>
                <a:latin typeface="-apple-system"/>
              </a:rPr>
              <a:t>GNN </a:t>
            </a:r>
            <a:r>
              <a:rPr lang="zh-CN" altLang="en-US" b="1" i="0" dirty="0">
                <a:effectLst/>
                <a:latin typeface="-apple-system"/>
              </a:rPr>
              <a:t>层堆叠在一起，学习到最终的节点、边和图的嵌入。</a:t>
            </a:r>
            <a:endParaRPr lang="en-US" altLang="zh-CN" b="1" i="0" dirty="0">
              <a:effectLst/>
              <a:latin typeface="-apple-system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78432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堆叠多个 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GNN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层能够使模型在整个图中传播每个节点的特征，从相邻处扩散到相邻处的相邻处。</a:t>
            </a:r>
            <a:endParaRPr lang="zh-CN" altLang="en-US" b="0" i="0" dirty="0">
              <a:effectLst/>
              <a:latin typeface="-apple-system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66380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4092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83883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既然全连接图</a:t>
            </a:r>
            <a:r>
              <a:rPr lang="en-US" altLang="zh-CN" dirty="0"/>
              <a:t>----</a:t>
            </a:r>
            <a:r>
              <a:rPr lang="zh-CN" altLang="en-US" dirty="0"/>
              <a:t>无法获取结构信息，工作分两类</a:t>
            </a:r>
            <a:endParaRPr lang="en-US" altLang="zh-CN" dirty="0"/>
          </a:p>
          <a:p>
            <a:r>
              <a:rPr lang="en-US" altLang="zh-CN" dirty="0"/>
              <a:t>1-</a:t>
            </a:r>
            <a:r>
              <a:rPr lang="zh-CN" altLang="en-US" dirty="0"/>
              <a:t>不采用全局注意力</a:t>
            </a:r>
            <a:endParaRPr lang="en-US" altLang="zh-CN" dirty="0"/>
          </a:p>
          <a:p>
            <a:r>
              <a:rPr lang="en-US" altLang="zh-CN" dirty="0"/>
              <a:t>2-</a:t>
            </a:r>
            <a:r>
              <a:rPr lang="zh-CN" altLang="en-US" dirty="0"/>
              <a:t>采用全局注意力，但加编码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1161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1365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64607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i="0" dirty="0">
                <a:solidFill>
                  <a:srgbClr val="50505C"/>
                </a:solidFill>
                <a:effectLst/>
                <a:latin typeface="Optima-Regular"/>
              </a:rPr>
              <a:t>其中空间编码用来</a:t>
            </a:r>
            <a:r>
              <a:rPr lang="zh-CN" altLang="en-US" sz="1200" b="1" dirty="0">
                <a:latin typeface="Calibri" panose="020F0502020204030204" pitchFamily="34" charset="0"/>
                <a:ea typeface="微软雅黑" panose="020B0503020204020204" pitchFamily="34" charset="-122"/>
              </a:rPr>
              <a:t>获取节点之间的空间信息</a:t>
            </a:r>
            <a:endParaRPr lang="en-US" altLang="zh-CN" sz="1200" b="1" dirty="0">
              <a:latin typeface="Calibri" panose="020F0502020204030204" pitchFamily="34" charset="0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dirty="0">
                <a:latin typeface="Calibri" panose="020F0502020204030204" pitchFamily="34" charset="0"/>
                <a:ea typeface="微软雅黑" panose="020B0503020204020204" pitchFamily="34" charset="-122"/>
              </a:rPr>
              <a:t>中心性编码用来获取节点的重要性信息</a:t>
            </a:r>
            <a:endParaRPr lang="en-US" altLang="zh-CN" sz="1200" b="1" dirty="0">
              <a:latin typeface="Calibri" panose="020F0502020204030204" pitchFamily="34" charset="0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dirty="0">
                <a:latin typeface="Calibri" panose="020F0502020204030204" pitchFamily="34" charset="0"/>
                <a:ea typeface="微软雅黑" panose="020B0503020204020204" pitchFamily="34" charset="-122"/>
              </a:rPr>
              <a:t>边编码用来获取节点之间的边信息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44293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76324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本文提出的方法是用一个函数来衡量节点之间的相对位置</a:t>
                </a:r>
                <a:endParaRPr lang="en-US" altLang="zh-CN" dirty="0"/>
              </a:p>
              <a:p>
                <a:r>
                  <a:rPr lang="zh-CN" altLang="en-US" dirty="0"/>
                  <a:t>模型使用了最短路径作为函数的具体实现，这样一来一个路径长度就对应了一个可学习的空间结构标量，论文的做法是直接把他加到注意力计算后的结果上</a:t>
                </a:r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b="1" dirty="0">
                    <a:latin typeface="+mn-ea"/>
                  </a:rPr>
                  <a:t>Transformer</a:t>
                </a:r>
                <a:r>
                  <a:rPr lang="zh-CN" altLang="en-US" b="1" dirty="0">
                    <a:latin typeface="+mn-ea"/>
                  </a:rPr>
                  <a:t>转移到图中最需要解决的一个问题就是空间编码</a:t>
                </a:r>
                <a:r>
                  <a:rPr lang="zh-CN" altLang="en-US" b="1" i="0" dirty="0">
                    <a:solidFill>
                      <a:schemeClr val="tx1"/>
                    </a:solidFill>
                    <a:effectLst/>
                    <a:latin typeface="+mn-ea"/>
                  </a:rPr>
                  <a:t>。</a:t>
                </a:r>
                <a:r>
                  <a:rPr lang="en-US" altLang="zh-CN" b="0" i="0" dirty="0">
                    <a:solidFill>
                      <a:srgbClr val="50505C"/>
                    </a:solidFill>
                    <a:effectLst/>
                    <a:latin typeface="Optima-Regular"/>
                  </a:rPr>
                  <a:t>Transformer</a:t>
                </a:r>
                <a:r>
                  <a:rPr lang="zh-CN" altLang="en-US" b="0" i="0" dirty="0">
                    <a:solidFill>
                      <a:srgbClr val="50505C"/>
                    </a:solidFill>
                    <a:effectLst/>
                    <a:latin typeface="Optima-Regular"/>
                  </a:rPr>
                  <a:t>自注意力机制是一种全局的注意力计算，这样一来会导致编码过程中丢失图结点的空间性质，因此需要使用额外的空间编码对图结点特征进行补充。</a:t>
                </a:r>
                <a:endParaRPr lang="en-US" altLang="zh-CN" b="0" i="0" dirty="0">
                  <a:solidFill>
                    <a:srgbClr val="50505C"/>
                  </a:solidFill>
                  <a:effectLst/>
                  <a:latin typeface="Optima-Regular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b="0" i="0" dirty="0">
                  <a:solidFill>
                    <a:srgbClr val="50505C"/>
                  </a:solidFill>
                  <a:effectLst/>
                  <a:latin typeface="Optima-Regular"/>
                </a:endParaRPr>
              </a:p>
              <a:p>
                <a:r>
                  <a:rPr lang="zh-CN" altLang="en-US" b="0" i="0" dirty="0">
                    <a:solidFill>
                      <a:srgbClr val="50505C"/>
                    </a:solidFill>
                    <a:effectLst/>
                    <a:latin typeface="Optima-Regular"/>
                  </a:rPr>
                  <a:t>在经典的</a:t>
                </a:r>
                <a:r>
                  <a:rPr lang="en-US" altLang="zh-CN" b="0" i="0" dirty="0">
                    <a:solidFill>
                      <a:srgbClr val="50505C"/>
                    </a:solidFill>
                    <a:effectLst/>
                    <a:latin typeface="Optima-Regular"/>
                  </a:rPr>
                  <a:t>Transformer</a:t>
                </a:r>
                <a:r>
                  <a:rPr lang="zh-CN" altLang="en-US" b="0" i="0" dirty="0">
                    <a:solidFill>
                      <a:srgbClr val="50505C"/>
                    </a:solidFill>
                    <a:effectLst/>
                    <a:latin typeface="Optima-Regular"/>
                  </a:rPr>
                  <a:t>模型中使用了位置编码对一个输入序列进行编码，防止自注意力导致的序列特征丢失，而图并不是序列，因此不能使用和原生</a:t>
                </a:r>
                <a:r>
                  <a:rPr lang="en-US" altLang="zh-CN" b="0" i="0" dirty="0">
                    <a:solidFill>
                      <a:srgbClr val="50505C"/>
                    </a:solidFill>
                    <a:effectLst/>
                    <a:latin typeface="Optima-Regular"/>
                  </a:rPr>
                  <a:t>Transformer</a:t>
                </a:r>
                <a:r>
                  <a:rPr lang="zh-CN" altLang="en-US" b="0" i="0" dirty="0">
                    <a:solidFill>
                      <a:srgbClr val="50505C"/>
                    </a:solidFill>
                    <a:effectLst/>
                    <a:latin typeface="Optima-Regular"/>
                  </a:rPr>
                  <a:t>一样的位置编码，论文提出的方法是用一个函数</a:t>
                </a:r>
                <a:r>
                  <a:rPr lang="zh-CN" altLang="en-US" b="1" i="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𝝓</a:t>
                </a:r>
                <a:r>
                  <a:rPr lang="en-US" altLang="zh-CN" b="1" i="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(𝒗_𝒊,𝒗_𝒋)</a:t>
                </a:r>
                <a:r>
                  <a:rPr lang="zh-CN" altLang="en-US" b="0" i="0" dirty="0">
                    <a:solidFill>
                      <a:srgbClr val="50505C"/>
                    </a:solidFill>
                    <a:effectLst/>
                    <a:latin typeface="Optima-Regular"/>
                  </a:rPr>
                  <a:t>来表示两个结点之间的相对位置关系，而模型中选择了最短路径距离作为具体的函数实现</a:t>
                </a:r>
                <a:r>
                  <a:rPr lang="en-US" altLang="zh-CN" b="0" i="0" dirty="0">
                    <a:solidFill>
                      <a:srgbClr val="50505C"/>
                    </a:solidFill>
                    <a:effectLst/>
                    <a:latin typeface="Optima-Regular"/>
                  </a:rPr>
                  <a:t>(</a:t>
                </a:r>
                <a:r>
                  <a:rPr lang="zh-CN" altLang="en-US" b="0" i="0" dirty="0">
                    <a:solidFill>
                      <a:srgbClr val="50505C"/>
                    </a:solidFill>
                    <a:effectLst/>
                    <a:latin typeface="Optima-Regular"/>
                  </a:rPr>
                  <a:t>如果没有路径那就是</a:t>
                </a:r>
                <a:r>
                  <a:rPr lang="en-US" altLang="zh-CN" b="0" i="0" dirty="0">
                    <a:solidFill>
                      <a:srgbClr val="50505C"/>
                    </a:solidFill>
                    <a:effectLst/>
                    <a:latin typeface="Optima-Regular"/>
                  </a:rPr>
                  <a:t>-1)</a:t>
                </a:r>
                <a:r>
                  <a:rPr lang="zh-CN" altLang="en-US" b="0" i="0" dirty="0">
                    <a:solidFill>
                      <a:srgbClr val="50505C"/>
                    </a:solidFill>
                    <a:effectLst/>
                    <a:latin typeface="Optima-Regular"/>
                  </a:rPr>
                  <a:t>，这样一来一个路径长度就对应了一个空间结构标量，论文中的做法是直接把它加到注意力计算后的结果上：</a:t>
                </a:r>
                <a:endParaRPr lang="en-US" altLang="zh-CN" b="0" i="0" dirty="0">
                  <a:solidFill>
                    <a:srgbClr val="50505C"/>
                  </a:solidFill>
                  <a:effectLst/>
                  <a:latin typeface="Optima-Regular"/>
                </a:endParaRPr>
              </a:p>
              <a:p>
                <a:endParaRPr lang="en-US" altLang="zh-CN" b="0" i="0" dirty="0">
                  <a:solidFill>
                    <a:srgbClr val="121212"/>
                  </a:solidFill>
                  <a:effectLst/>
                  <a:latin typeface="-apple-system"/>
                </a:endParaRPr>
              </a:p>
              <a:p>
                <a:r>
                  <a:rPr lang="zh-CN" altLang="en-US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如果学到的 </a:t>
                </a:r>
                <a:r>
                  <a:rPr lang="en-US" altLang="zh-CN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b </a:t>
                </a:r>
                <a:r>
                  <a:rPr lang="zh-CN" altLang="en-US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是个单调减函数，那就表达了</a:t>
                </a:r>
                <a:r>
                  <a:rPr lang="zh-CN" altLang="en-US" b="1" i="0" dirty="0">
                    <a:solidFill>
                      <a:srgbClr val="121212"/>
                    </a:solidFill>
                    <a:effectLst/>
                    <a:latin typeface="-apple-system"/>
                  </a:rPr>
                  <a:t>最短路径越大的节点之间的关系越小</a:t>
                </a:r>
                <a:r>
                  <a:rPr lang="zh-CN" altLang="en-US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，这也是图神经网络中的基本思想：</a:t>
                </a:r>
                <a:r>
                  <a:rPr lang="zh-CN" altLang="en-US" b="1" i="0" dirty="0">
                    <a:solidFill>
                      <a:srgbClr val="121212"/>
                    </a:solidFill>
                    <a:effectLst/>
                    <a:latin typeface="-apple-system"/>
                  </a:rPr>
                  <a:t>越近的邻居的信息越重要</a:t>
                </a:r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29328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zh-CN" dirty="0"/>
              <a:t>1</a:t>
            </a:r>
            <a:r>
              <a:rPr lang="zh-CN" altLang="en-US" dirty="0"/>
              <a:t>、先讲右上角的图</a:t>
            </a:r>
            <a:endParaRPr lang="en-US" altLang="zh-CN" dirty="0"/>
          </a:p>
          <a:p>
            <a:pPr algn="l"/>
            <a:r>
              <a:rPr lang="en-US" altLang="zh-CN" dirty="0"/>
              <a:t>2</a:t>
            </a:r>
            <a:r>
              <a:rPr lang="zh-CN" altLang="en-US" dirty="0"/>
              <a:t>、将度数作为节点重要性的衡量标准</a:t>
            </a:r>
            <a:endParaRPr lang="en-US" altLang="zh-CN" dirty="0"/>
          </a:p>
          <a:p>
            <a:pPr algn="l"/>
            <a:r>
              <a:rPr lang="en-US" altLang="zh-CN" dirty="0"/>
              <a:t>3</a:t>
            </a:r>
            <a:r>
              <a:rPr lang="zh-CN" altLang="en-US" dirty="0"/>
              <a:t>、计算每个节点的入度与出度，然后通过</a:t>
            </a:r>
            <a:r>
              <a:rPr lang="en-US" altLang="zh-CN" dirty="0"/>
              <a:t>embedding</a:t>
            </a:r>
            <a:r>
              <a:rPr lang="zh-CN" altLang="en-US" dirty="0"/>
              <a:t>将他们上升到与节点相同的维度，然后与节点特征相加</a:t>
            </a:r>
            <a:endParaRPr lang="en-US" altLang="zh-CN" dirty="0"/>
          </a:p>
          <a:p>
            <a:pPr algn="l"/>
            <a:endParaRPr lang="en-US" altLang="zh-CN" dirty="0"/>
          </a:p>
          <a:p>
            <a:pPr algn="l"/>
            <a:r>
              <a:rPr lang="en-US" altLang="zh-CN" dirty="0"/>
              <a:t>4</a:t>
            </a:r>
            <a:r>
              <a:rPr lang="zh-CN" altLang="en-US" dirty="0"/>
              <a:t>、分子图原子之间的化学键比较重要，需要考虑边的信息</a:t>
            </a:r>
            <a:endParaRPr lang="en-US" altLang="zh-CN" dirty="0"/>
          </a:p>
          <a:p>
            <a:pPr algn="l"/>
            <a:r>
              <a:rPr lang="en-US" altLang="zh-CN" dirty="0"/>
              <a:t>5</a:t>
            </a:r>
            <a:r>
              <a:rPr lang="zh-CN" altLang="en-US" dirty="0"/>
              <a:t>、按照最短路径所包含的边的特征，进行加权求平均。其中</a:t>
            </a:r>
            <a:r>
              <a:rPr lang="en-US" altLang="zh-CN" dirty="0"/>
              <a:t>w</a:t>
            </a:r>
            <a:r>
              <a:rPr lang="zh-CN" altLang="en-US" dirty="0"/>
              <a:t>为可学习的</a:t>
            </a:r>
            <a:r>
              <a:rPr lang="en-US" altLang="zh-CN" dirty="0"/>
              <a:t>embedding</a:t>
            </a:r>
            <a:r>
              <a:rPr lang="zh-CN" altLang="en-US" dirty="0"/>
              <a:t>，</a:t>
            </a:r>
            <a:r>
              <a:rPr lang="en-US" altLang="zh-CN" dirty="0"/>
              <a:t>embedding</a:t>
            </a:r>
            <a:r>
              <a:rPr lang="zh-CN" altLang="en-US" dirty="0"/>
              <a:t>有序号</a:t>
            </a:r>
            <a:r>
              <a:rPr lang="en-US" altLang="zh-CN" dirty="0"/>
              <a:t>n</a:t>
            </a:r>
            <a:r>
              <a:rPr lang="zh-CN" altLang="en-US"/>
              <a:t>来索引，将得到的值作为新的偏置加到注意力分数上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28843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通过选择适当的权重和距离函数，</a:t>
                </a:r>
                <a:r>
                  <a:rPr lang="en-US" altLang="zh-CN" dirty="0">
                    <a:effectLst/>
                    <a:latin typeface="Arial" panose="020B0604020202020204" pitchFamily="34" charset="0"/>
                  </a:rPr>
                  <a:t>GraphHormer</a:t>
                </a:r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层可以表示通用</a:t>
                </a:r>
                <a:r>
                  <a:rPr lang="en-US" altLang="zh-CN" dirty="0">
                    <a:effectLst/>
                    <a:latin typeface="Arial" panose="020B0604020202020204" pitchFamily="34" charset="0"/>
                  </a:rPr>
                  <a:t>GNN</a:t>
                </a:r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模型（如</a:t>
                </a:r>
                <a:r>
                  <a:rPr lang="en-US" altLang="zh-CN" dirty="0">
                    <a:effectLst/>
                    <a:latin typeface="Arial" panose="020B0604020202020204" pitchFamily="34" charset="0"/>
                  </a:rPr>
                  <a:t>GIN</a:t>
                </a:r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、</a:t>
                </a:r>
                <a:r>
                  <a:rPr lang="en-US" altLang="zh-CN" dirty="0">
                    <a:effectLst/>
                    <a:latin typeface="Arial" panose="020B0604020202020204" pitchFamily="34" charset="0"/>
                  </a:rPr>
                  <a:t>GCN</a:t>
                </a:r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、</a:t>
                </a:r>
                <a:r>
                  <a:rPr lang="en-US" altLang="zh-CN" dirty="0" err="1">
                    <a:effectLst/>
                    <a:latin typeface="Arial" panose="020B0604020202020204" pitchFamily="34" charset="0"/>
                  </a:rPr>
                  <a:t>GraphSAGE</a:t>
                </a:r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）的聚合步骤。</a:t>
                </a:r>
                <a:endParaRPr lang="en-US" altLang="zh-CN" dirty="0">
                  <a:effectLst/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为了验证这些修改能否使</a:t>
                </a:r>
                <a:r>
                  <a:rPr lang="en-US" altLang="zh-CN" dirty="0" err="1">
                    <a:effectLst/>
                    <a:latin typeface="Arial" panose="020B0604020202020204" pitchFamily="34" charset="0"/>
                  </a:rPr>
                  <a:t>Graphormer</a:t>
                </a:r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比其他</a:t>
                </a:r>
                <a:r>
                  <a:rPr lang="en-US" altLang="zh-CN" dirty="0">
                    <a:effectLst/>
                    <a:latin typeface="Arial" panose="020B0604020202020204" pitchFamily="34" charset="0"/>
                  </a:rPr>
                  <a:t>GNN</a:t>
                </a:r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变体更强大？作者给出了理论证明，表明</a:t>
                </a:r>
                <a:r>
                  <a:rPr lang="en-US" altLang="zh-CN" dirty="0" err="1">
                    <a:effectLst/>
                    <a:latin typeface="Arial" panose="020B0604020202020204" pitchFamily="34" charset="0"/>
                  </a:rPr>
                  <a:t>Graphormer</a:t>
                </a:r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可以代替流行</a:t>
                </a:r>
                <a:r>
                  <a:rPr lang="en-US" altLang="zh-CN" dirty="0">
                    <a:effectLst/>
                    <a:latin typeface="Arial" panose="020B0604020202020204" pitchFamily="34" charset="0"/>
                  </a:rPr>
                  <a:t>GNN</a:t>
                </a:r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模型中的一些步骤：</a:t>
                </a:r>
                <a:endParaRPr lang="en-US" altLang="zh-CN" dirty="0">
                  <a:effectLst/>
                  <a:latin typeface="Arial" panose="020B0604020202020204" pitchFamily="34" charset="0"/>
                </a:endParaRPr>
              </a:p>
              <a:p>
                <a:endParaRPr lang="en-US" altLang="zh-CN" dirty="0">
                  <a:effectLst/>
                  <a:latin typeface="Arial" panose="020B0604020202020204" pitchFamily="34" charset="0"/>
                </a:endParaRPr>
              </a:p>
              <a:p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通过选择适当的权重和距离函数，</a:t>
                </a:r>
                <a:r>
                  <a:rPr lang="en-US" altLang="zh-CN" dirty="0">
                    <a:effectLst/>
                    <a:latin typeface="Arial" panose="020B0604020202020204" pitchFamily="34" charset="0"/>
                  </a:rPr>
                  <a:t>GraphHormer</a:t>
                </a:r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层可以表示通用</a:t>
                </a:r>
                <a:r>
                  <a:rPr lang="en-US" altLang="zh-CN" dirty="0">
                    <a:effectLst/>
                    <a:latin typeface="Arial" panose="020B0604020202020204" pitchFamily="34" charset="0"/>
                  </a:rPr>
                  <a:t>GNN</a:t>
                </a:r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模型（如</a:t>
                </a:r>
                <a:r>
                  <a:rPr lang="en-US" altLang="zh-CN" dirty="0">
                    <a:effectLst/>
                    <a:latin typeface="Arial" panose="020B0604020202020204" pitchFamily="34" charset="0"/>
                  </a:rPr>
                  <a:t>GIN</a:t>
                </a:r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、</a:t>
                </a:r>
                <a:r>
                  <a:rPr lang="en-US" altLang="zh-CN" dirty="0">
                    <a:effectLst/>
                    <a:latin typeface="Arial" panose="020B0604020202020204" pitchFamily="34" charset="0"/>
                  </a:rPr>
                  <a:t>GCN</a:t>
                </a:r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、</a:t>
                </a:r>
                <a:r>
                  <a:rPr lang="en-US" altLang="zh-CN" dirty="0" err="1">
                    <a:effectLst/>
                    <a:latin typeface="Arial" panose="020B0604020202020204" pitchFamily="34" charset="0"/>
                  </a:rPr>
                  <a:t>GraphSAGE</a:t>
                </a:r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）的聚合和组合步骤。</a:t>
                </a:r>
                <a:endParaRPr lang="en-US" altLang="zh-CN" dirty="0">
                  <a:effectLst/>
                  <a:latin typeface="Arial" panose="020B0604020202020204" pitchFamily="34" charset="0"/>
                </a:endParaRPr>
              </a:p>
              <a:p>
                <a:endParaRPr lang="en-US" altLang="zh-CN" dirty="0">
                  <a:effectLst/>
                  <a:latin typeface="Arial" panose="020B0604020202020204" pitchFamily="34" charset="0"/>
                </a:endParaRPr>
              </a:p>
              <a:p>
                <a:pPr marL="0" marR="0" lvl="0" indent="0" algn="ju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当</a:t>
                </a:r>
                <a:r>
                  <a:rPr lang="zh-CN" altLang="en-US" sz="1200" spc="-195" dirty="0">
                    <a:cs typeface="Cambria Math"/>
                  </a:rPr>
                  <a:t>𝑊</a:t>
                </a:r>
                <a:r>
                  <a:rPr lang="zh-CN" altLang="en-US" sz="1400" spc="75" baseline="-16666" dirty="0">
                    <a:cs typeface="Cambria Math"/>
                  </a:rPr>
                  <a:t>𝑄</a:t>
                </a:r>
                <a:r>
                  <a:rPr lang="zh-CN" altLang="en-US" sz="1400" baseline="-16666" dirty="0">
                    <a:cs typeface="Cambria Math"/>
                  </a:rPr>
                  <a:t> </a:t>
                </a:r>
                <a:r>
                  <a:rPr lang="zh-CN" altLang="en-US" sz="1400" spc="52" baseline="-16666" dirty="0">
                    <a:cs typeface="Cambria Math"/>
                  </a:rPr>
                  <a:t> </a:t>
                </a:r>
                <a:r>
                  <a:rPr lang="en-US" altLang="zh-CN" sz="1200" dirty="0">
                    <a:cs typeface="Cambria Math"/>
                  </a:rPr>
                  <a:t>=</a:t>
                </a:r>
                <a:r>
                  <a:rPr lang="zh-CN" altLang="en-US" sz="1200" spc="80" dirty="0">
                    <a:cs typeface="Cambria Math"/>
                  </a:rPr>
                  <a:t> </a:t>
                </a:r>
                <a:r>
                  <a:rPr lang="zh-CN" altLang="en-US" sz="1200" spc="-195" dirty="0">
                    <a:cs typeface="Cambria Math"/>
                  </a:rPr>
                  <a:t>𝑊</a:t>
                </a:r>
                <a:r>
                  <a:rPr lang="zh-CN" altLang="en-US" sz="1400" spc="75" baseline="-16666" dirty="0">
                    <a:cs typeface="Cambria Math"/>
                  </a:rPr>
                  <a:t>𝐾</a:t>
                </a:r>
                <a:r>
                  <a:rPr lang="zh-CN" altLang="en-US" sz="1400" baseline="-16666" dirty="0">
                    <a:cs typeface="Cambria Math"/>
                  </a:rPr>
                  <a:t> </a:t>
                </a:r>
                <a:r>
                  <a:rPr lang="zh-CN" altLang="en-US" sz="1400" spc="60" baseline="-16666" dirty="0">
                    <a:cs typeface="Cambria Math"/>
                  </a:rPr>
                  <a:t> </a:t>
                </a:r>
                <a:r>
                  <a:rPr lang="en-US" altLang="zh-CN" sz="1200" dirty="0">
                    <a:cs typeface="Cambria Math"/>
                  </a:rPr>
                  <a:t>=</a:t>
                </a:r>
                <a:r>
                  <a:rPr lang="zh-CN" altLang="en-US" sz="1200" spc="80" dirty="0">
                    <a:cs typeface="Cambria Math"/>
                  </a:rPr>
                  <a:t> </a:t>
                </a:r>
                <a:r>
                  <a:rPr lang="en-US" altLang="zh-CN" sz="1200" dirty="0">
                    <a:cs typeface="Cambria Math"/>
                  </a:rPr>
                  <a:t>0,</a:t>
                </a:r>
                <a:r>
                  <a:rPr lang="zh-CN" altLang="en-US" sz="1200" spc="-85" dirty="0">
                    <a:cs typeface="Cambria Math"/>
                  </a:rPr>
                  <a:t> </a:t>
                </a:r>
                <a:r>
                  <a:rPr lang="zh-CN" altLang="en-US" sz="1200" spc="-300" dirty="0">
                    <a:cs typeface="Cambria Math"/>
                  </a:rPr>
                  <a:t>𝑊</a:t>
                </a:r>
                <a:r>
                  <a:rPr lang="zh-CN" altLang="en-US" sz="1400" spc="89" baseline="-16666" dirty="0">
                    <a:cs typeface="Cambria Math"/>
                  </a:rPr>
                  <a:t>𝑣</a:t>
                </a:r>
                <a:r>
                  <a:rPr lang="zh-CN" altLang="en-US" sz="1400" baseline="-16666" dirty="0">
                    <a:cs typeface="Cambria Math"/>
                  </a:rPr>
                  <a:t> </a:t>
                </a:r>
                <a:r>
                  <a:rPr lang="zh-CN" altLang="en-US" sz="1400" spc="37" baseline="-16666" dirty="0">
                    <a:cs typeface="Cambria Math"/>
                  </a:rPr>
                  <a:t> </a:t>
                </a:r>
                <a:r>
                  <a:rPr lang="en-US" altLang="zh-CN" sz="1200" dirty="0">
                    <a:cs typeface="Cambria Math"/>
                  </a:rPr>
                  <a:t>=</a:t>
                </a:r>
                <a:r>
                  <a:rPr lang="zh-CN" altLang="en-US" sz="1200" spc="80" dirty="0">
                    <a:cs typeface="Cambria Math"/>
                  </a:rPr>
                  <a:t> </a:t>
                </a:r>
                <a:r>
                  <a:rPr lang="zh-CN" altLang="en-US" sz="1200" spc="35" dirty="0">
                    <a:cs typeface="Cambria Math"/>
                  </a:rPr>
                  <a:t>𝐼，</a:t>
                </a:r>
                <a:r>
                  <a:rPr lang="zh-CN" altLang="en-US" sz="1200" dirty="0">
                    <a:cs typeface="Cambria Math"/>
                  </a:rPr>
                  <a:t>如果两个节点相邻，此时</a:t>
                </a:r>
                <a:r>
                  <a:rPr lang="zh-CN" altLang="en-US" b="1" i="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𝝓</a:t>
                </a:r>
                <a:r>
                  <a:rPr lang="en-US" altLang="zh-CN" b="1" i="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(𝒗_𝒊,𝒗_𝒋)</a:t>
                </a:r>
                <a:r>
                  <a:rPr lang="en-US" altLang="zh-CN" b="1" i="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微软雅黑" panose="020B0503020204020204" pitchFamily="34" charset="-122"/>
                    <a:sym typeface="Wingdings" panose="05000000000000000000" pitchFamily="2" charset="2"/>
                  </a:rPr>
                  <a:t> </a:t>
                </a:r>
                <a:r>
                  <a:rPr lang="en-US" altLang="zh-CN" sz="1200" dirty="0">
                    <a:cs typeface="Cambria Math"/>
                  </a:rPr>
                  <a:t>=1</a:t>
                </a:r>
                <a:r>
                  <a:rPr lang="zh-CN" altLang="en-US" sz="1200" dirty="0">
                    <a:cs typeface="Cambria Math"/>
                  </a:rPr>
                  <a:t>，</a:t>
                </a:r>
                <a:r>
                  <a:rPr lang="zh-CN" altLang="en-US" sz="1100" spc="-50" dirty="0">
                    <a:cs typeface="Cambria Math"/>
                  </a:rPr>
                  <a:t>𝑏</a:t>
                </a:r>
                <a:r>
                  <a:rPr lang="zh-CN" altLang="en-US" sz="1200" spc="225" baseline="-16666" dirty="0">
                    <a:cs typeface="Cambria Math"/>
                  </a:rPr>
                  <a:t>𝜙</a:t>
                </a:r>
                <a:r>
                  <a:rPr lang="en-US" altLang="zh-CN" sz="1200" spc="15" baseline="-16666" dirty="0">
                    <a:cs typeface="Cambria Math"/>
                  </a:rPr>
                  <a:t>(</a:t>
                </a:r>
                <a:r>
                  <a:rPr lang="zh-CN" altLang="en-US" sz="1200" spc="82" baseline="-16666" dirty="0">
                    <a:cs typeface="Cambria Math"/>
                  </a:rPr>
                  <a:t>𝑣</a:t>
                </a:r>
                <a:r>
                  <a:rPr lang="zh-CN" altLang="en-US" sz="1100" spc="277" baseline="-32679" dirty="0">
                    <a:cs typeface="Cambria Math"/>
                  </a:rPr>
                  <a:t>𝑖</a:t>
                </a:r>
                <a:r>
                  <a:rPr lang="en-US" altLang="zh-CN" sz="1200" spc="-15" baseline="-16666" dirty="0">
                    <a:cs typeface="Cambria Math"/>
                  </a:rPr>
                  <a:t>,</a:t>
                </a:r>
                <a:r>
                  <a:rPr lang="zh-CN" altLang="en-US" sz="1200" spc="82" baseline="-16666" dirty="0">
                    <a:cs typeface="Cambria Math"/>
                  </a:rPr>
                  <a:t>𝑣</a:t>
                </a:r>
                <a:r>
                  <a:rPr lang="zh-CN" altLang="en-US" sz="1100" spc="502" baseline="-32679" dirty="0">
                    <a:cs typeface="Cambria Math"/>
                  </a:rPr>
                  <a:t>𝑗</a:t>
                </a:r>
                <a:r>
                  <a:rPr lang="en-US" altLang="zh-CN" sz="1200" spc="7" baseline="-16666" dirty="0">
                    <a:cs typeface="Cambria Math"/>
                  </a:rPr>
                  <a:t>)</a:t>
                </a:r>
                <a:r>
                  <a:rPr lang="en-US" altLang="zh-CN" sz="1200" baseline="-16666" dirty="0">
                    <a:cs typeface="Cambria Math"/>
                  </a:rPr>
                  <a:t>  </a:t>
                </a:r>
                <a:r>
                  <a:rPr lang="en-US" altLang="zh-CN" sz="1100" dirty="0">
                    <a:cs typeface="Cambria Math"/>
                  </a:rPr>
                  <a:t>=</a:t>
                </a:r>
                <a:r>
                  <a:rPr lang="en-US" altLang="zh-CN" sz="1100" spc="80" dirty="0">
                    <a:cs typeface="Cambria Math"/>
                  </a:rPr>
                  <a:t> </a:t>
                </a:r>
                <a:r>
                  <a:rPr lang="en-US" altLang="zh-CN" sz="1100" dirty="0">
                    <a:cs typeface="Cambria Math"/>
                  </a:rPr>
                  <a:t>0</a:t>
                </a:r>
                <a:r>
                  <a:rPr lang="zh-CN" altLang="en-US" sz="1100" dirty="0">
                    <a:cs typeface="Cambria Math"/>
                  </a:rPr>
                  <a:t>，若两节点不相邻，则此时</a:t>
                </a:r>
                <a:r>
                  <a:rPr lang="zh-CN" altLang="en-US" sz="1100" spc="-50" dirty="0">
                    <a:cs typeface="Cambria Math"/>
                  </a:rPr>
                  <a:t>𝑏</a:t>
                </a:r>
                <a:r>
                  <a:rPr lang="zh-CN" altLang="en-US" sz="1200" spc="225" baseline="-16666" dirty="0">
                    <a:cs typeface="Cambria Math"/>
                  </a:rPr>
                  <a:t>𝜙</a:t>
                </a:r>
                <a:r>
                  <a:rPr lang="en-US" altLang="zh-CN" sz="1200" spc="15" baseline="-16666" dirty="0">
                    <a:cs typeface="Cambria Math"/>
                  </a:rPr>
                  <a:t>(</a:t>
                </a:r>
                <a:r>
                  <a:rPr lang="zh-CN" altLang="en-US" sz="1200" spc="82" baseline="-16666" dirty="0">
                    <a:cs typeface="Cambria Math"/>
                  </a:rPr>
                  <a:t>𝑣</a:t>
                </a:r>
                <a:r>
                  <a:rPr lang="zh-CN" altLang="en-US" sz="1100" spc="277" baseline="-32679" dirty="0">
                    <a:cs typeface="Cambria Math"/>
                  </a:rPr>
                  <a:t>𝑖</a:t>
                </a:r>
                <a:r>
                  <a:rPr lang="en-US" altLang="zh-CN" sz="1200" spc="-15" baseline="-16666" dirty="0">
                    <a:cs typeface="Cambria Math"/>
                  </a:rPr>
                  <a:t>,</a:t>
                </a:r>
                <a:r>
                  <a:rPr lang="zh-CN" altLang="en-US" sz="1200" spc="82" baseline="-16666" dirty="0">
                    <a:cs typeface="Cambria Math"/>
                  </a:rPr>
                  <a:t>𝑣</a:t>
                </a:r>
                <a:r>
                  <a:rPr lang="zh-CN" altLang="en-US" sz="1100" spc="502" baseline="-32679" dirty="0">
                    <a:cs typeface="Cambria Math"/>
                  </a:rPr>
                  <a:t>𝑗</a:t>
                </a:r>
                <a:r>
                  <a:rPr lang="en-US" altLang="zh-CN" sz="1200" spc="7" baseline="-16666" dirty="0">
                    <a:cs typeface="Cambria Math"/>
                  </a:rPr>
                  <a:t>)</a:t>
                </a:r>
                <a:r>
                  <a:rPr lang="en-US" altLang="zh-CN" sz="1200" baseline="-16666" dirty="0">
                    <a:cs typeface="Cambria Math"/>
                  </a:rPr>
                  <a:t>  </a:t>
                </a:r>
                <a:r>
                  <a:rPr lang="zh-CN" altLang="en-US" sz="1100" baseline="0" dirty="0">
                    <a:cs typeface="Cambria Math"/>
                  </a:rPr>
                  <a:t>为负无穷大。根据计算公式，可得</a:t>
                </a:r>
                <a:r>
                  <a:rPr lang="en-US" altLang="zh-CN" sz="1100" baseline="0" dirty="0" err="1">
                    <a:cs typeface="Cambria Math"/>
                  </a:rPr>
                  <a:t>Aij</a:t>
                </a:r>
                <a:r>
                  <a:rPr lang="en-US" altLang="zh-CN" sz="1100" baseline="0" dirty="0">
                    <a:cs typeface="Cambria Math"/>
                  </a:rPr>
                  <a:t>=0</a:t>
                </a:r>
                <a:r>
                  <a:rPr lang="zh-CN" altLang="en-US" sz="1100" baseline="0" dirty="0">
                    <a:cs typeface="Cambria Math"/>
                  </a:rPr>
                  <a:t>，则经过</a:t>
                </a:r>
                <a:r>
                  <a:rPr lang="en-US" altLang="zh-CN" sz="1100" baseline="0" dirty="0" err="1">
                    <a:cs typeface="Cambria Math"/>
                  </a:rPr>
                  <a:t>softmax</a:t>
                </a:r>
                <a:r>
                  <a:rPr lang="zh-CN" altLang="en-US" sz="1100" baseline="0" dirty="0">
                    <a:cs typeface="Cambria Math"/>
                  </a:rPr>
                  <a:t>函数后，中心节点的所有邻居节点的注意力权重相等，</a:t>
                </a:r>
                <a:r>
                  <a:rPr lang="zh-CN" altLang="en-US" sz="1100" dirty="0">
                    <a:effectLst/>
                    <a:latin typeface="Arial" panose="020B0604020202020204" pitchFamily="34" charset="0"/>
                  </a:rPr>
                  <a:t>此时</a:t>
                </a:r>
                <a:r>
                  <a:rPr lang="en-US" altLang="zh-CN" sz="1100" dirty="0" err="1">
                    <a:effectLst/>
                    <a:latin typeface="Arial" panose="020B0604020202020204" pitchFamily="34" charset="0"/>
                  </a:rPr>
                  <a:t>Graphormer</a:t>
                </a:r>
                <a:r>
                  <a:rPr lang="zh-CN" altLang="en-US" sz="1100" dirty="0">
                    <a:effectLst/>
                    <a:latin typeface="Arial" panose="020B0604020202020204" pitchFamily="34" charset="0"/>
                  </a:rPr>
                  <a:t>使自我注意模块能够区分中心节点的邻居节点，便</a:t>
                </a:r>
                <a:r>
                  <a:rPr lang="zh-CN" altLang="en-US" sz="1100" baseline="0" dirty="0">
                    <a:cs typeface="Cambria Math"/>
                  </a:rPr>
                  <a:t>可以</a:t>
                </a:r>
                <a:r>
                  <a:rPr lang="zh-CN" altLang="en-US" sz="1100" dirty="0">
                    <a:effectLst/>
                    <a:latin typeface="Arial" panose="020B0604020202020204" pitchFamily="34" charset="0"/>
                  </a:rPr>
                  <a:t>计算邻居节点的平均统计信息 </a:t>
                </a:r>
                <a:r>
                  <a:rPr lang="zh-CN" altLang="en-US" sz="1100" baseline="0" dirty="0">
                    <a:cs typeface="Cambria Math"/>
                  </a:rPr>
                  <a:t>。</a:t>
                </a:r>
                <a:endParaRPr lang="zh-CN" altLang="en-US" dirty="0">
                  <a:effectLst/>
                  <a:latin typeface="Arial" panose="020B0604020202020204" pitchFamily="34" charset="0"/>
                </a:endParaRP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145701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effectLst/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649419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effectLst/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071302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effectLst/>
              <a:latin typeface="Arial" panose="020B0604020202020204" pitchFamily="34" charset="0"/>
            </a:endParaRPr>
          </a:p>
          <a:p>
            <a:endParaRPr lang="zh-CN" altLang="en-US" dirty="0">
              <a:effectLst/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04321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effectLst/>
                <a:latin typeface="Arial" panose="020B0604020202020204" pitchFamily="34" charset="0"/>
              </a:rPr>
              <a:t>图级聚合和传播操作会在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Self-Attention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机制自然完成，因此</a:t>
            </a:r>
            <a:r>
              <a:rPr lang="en-US" altLang="zh-CN" dirty="0" err="1">
                <a:effectLst/>
                <a:latin typeface="Arial" panose="020B0604020202020204" pitchFamily="34" charset="0"/>
              </a:rPr>
              <a:t>Graphormer</a:t>
            </a:r>
            <a:r>
              <a:rPr lang="zh-CN" altLang="en-US">
                <a:effectLst/>
                <a:latin typeface="Arial" panose="020B0604020202020204" pitchFamily="34" charset="0"/>
              </a:rPr>
              <a:t>不会遭受过平滑</a:t>
            </a:r>
            <a:endParaRPr lang="zh-CN" altLang="en-US" dirty="0">
              <a:effectLst/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48910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在介绍图</a:t>
            </a:r>
            <a:r>
              <a:rPr lang="en-US" altLang="zh-CN" dirty="0"/>
              <a:t>transformer</a:t>
            </a:r>
            <a:r>
              <a:rPr lang="zh-CN" altLang="en-US" dirty="0"/>
              <a:t>之前，先简单过一下</a:t>
            </a:r>
            <a:r>
              <a:rPr lang="en-US" altLang="zh-CN" dirty="0"/>
              <a:t>Transformer</a:t>
            </a:r>
            <a:r>
              <a:rPr lang="zh-CN" altLang="en-US" dirty="0"/>
              <a:t>和</a:t>
            </a:r>
            <a:r>
              <a:rPr lang="en-US" altLang="zh-CN" dirty="0"/>
              <a:t>GNN</a:t>
            </a:r>
            <a:r>
              <a:rPr lang="zh-CN" altLang="en-US" dirty="0"/>
              <a:t>的知识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02690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189467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71517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702330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33907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61932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9101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3000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Self-</a:t>
            </a:r>
            <a:r>
              <a:rPr lang="en-US" altLang="zh-CN" dirty="0" err="1"/>
              <a:t>Attenton</a:t>
            </a:r>
            <a:r>
              <a:rPr lang="zh-CN" altLang="en-US" dirty="0"/>
              <a:t>机制的主要思想是：计算每一个节点与包含自身在内的所有其他节点的注意力系数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18012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Transformer</a:t>
            </a:r>
            <a:r>
              <a:rPr lang="zh-CN" altLang="en-US" dirty="0"/>
              <a:t>中采用的是点积注意力：点积注意力类似余弦相似度，如果两个向量越相似，则两个向量的夹角越小，则对应的余弦值约大，进而点积值越大</a:t>
            </a:r>
            <a:endParaRPr lang="en-US" altLang="zh-CN" dirty="0"/>
          </a:p>
          <a:p>
            <a:r>
              <a:rPr lang="zh-CN" altLang="en-US" dirty="0"/>
              <a:t>最终得到的注意力权重也越高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0449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Self-</a:t>
            </a:r>
            <a:r>
              <a:rPr lang="en-US" altLang="zh-CN" dirty="0" err="1"/>
              <a:t>Attenton</a:t>
            </a:r>
            <a:r>
              <a:rPr lang="zh-CN" altLang="en-US" dirty="0"/>
              <a:t>机制的主要思想是：计算每一个节点与包含自身在内的所有其他节点的注意力系数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83121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Self-</a:t>
            </a:r>
            <a:r>
              <a:rPr lang="en-US" altLang="zh-CN" dirty="0" err="1"/>
              <a:t>Attenton</a:t>
            </a:r>
            <a:r>
              <a:rPr lang="zh-CN" altLang="en-US" dirty="0"/>
              <a:t>机制的主要思想是：计算每一个节点与包含自身在内的所有其他节点的注意力系数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6156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0;p2">
            <a:extLst>
              <a:ext uri="{FF2B5EF4-FFF2-40B4-BE49-F238E27FC236}">
                <a16:creationId xmlns:a16="http://schemas.microsoft.com/office/drawing/2014/main" id="{4C263487-D52B-448D-863D-67C476B3B095}"/>
              </a:ext>
            </a:extLst>
          </p:cNvPr>
          <p:cNvSpPr/>
          <p:nvPr userDrawn="1"/>
        </p:nvSpPr>
        <p:spPr>
          <a:xfrm>
            <a:off x="628650" y="1923011"/>
            <a:ext cx="7886700" cy="2234930"/>
          </a:xfrm>
          <a:prstGeom prst="rect">
            <a:avLst/>
          </a:prstGeom>
          <a:noFill/>
          <a:ln w="25400" cap="flat" cmpd="sng">
            <a:solidFill>
              <a:srgbClr val="02409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5F84E1BF-8717-47B5-8EB4-980271E8431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916536"/>
            <a:ext cx="1676189" cy="532800"/>
          </a:xfrm>
          <a:prstGeom prst="rect">
            <a:avLst/>
          </a:prstGeom>
        </p:spPr>
      </p:pic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65BE91AD-2333-48DD-B0B8-2C2E0D79740B}"/>
              </a:ext>
            </a:extLst>
          </p:cNvPr>
          <p:cNvSpPr txBox="1">
            <a:spLocks/>
          </p:cNvSpPr>
          <p:nvPr userDrawn="1"/>
        </p:nvSpPr>
        <p:spPr>
          <a:xfrm>
            <a:off x="3036282" y="6413478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lang="en-US" altLang="zh-CN" sz="12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chemeClr val="tx1"/>
                </a:solidFill>
              </a:rPr>
              <a:t>Southeast University</a:t>
            </a:r>
          </a:p>
        </p:txBody>
      </p:sp>
      <p:sp>
        <p:nvSpPr>
          <p:cNvPr id="25" name="日期占位符 3">
            <a:extLst>
              <a:ext uri="{FF2B5EF4-FFF2-40B4-BE49-F238E27FC236}">
                <a16:creationId xmlns:a16="http://schemas.microsoft.com/office/drawing/2014/main" id="{9A0C4C82-1BDC-4D03-BDBC-52477B2F2D0D}"/>
              </a:ext>
            </a:extLst>
          </p:cNvPr>
          <p:cNvSpPr txBox="1">
            <a:spLocks/>
          </p:cNvSpPr>
          <p:nvPr userDrawn="1"/>
        </p:nvSpPr>
        <p:spPr>
          <a:xfrm>
            <a:off x="628650" y="64134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650424-F945-4EC2-8594-4948CA017EDA}" type="datetime1">
              <a:rPr lang="zh-CN" altLang="en-US" sz="1200" smtClean="0">
                <a:solidFill>
                  <a:schemeClr val="tx1"/>
                </a:solidFill>
                <a:latin typeface="+mn-lt"/>
              </a:rPr>
              <a:pPr/>
              <a:t>2022/3/11</a:t>
            </a:fld>
            <a:endParaRPr lang="zh-CN" altLang="en-US" sz="120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3294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20FFA4-47EB-4DF7-9DDA-4075FECA1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29122" y="6407032"/>
            <a:ext cx="542604" cy="365125"/>
          </a:xfrm>
        </p:spPr>
        <p:txBody>
          <a:bodyPr/>
          <a:lstStyle/>
          <a:p>
            <a:fld id="{72A5E12F-523A-4D75-95A2-779F57F5D9E2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3EC726B1-2A9F-4267-A5C8-C5B6C30181AC}"/>
              </a:ext>
            </a:extLst>
          </p:cNvPr>
          <p:cNvGrpSpPr/>
          <p:nvPr userDrawn="1"/>
        </p:nvGrpSpPr>
        <p:grpSpPr>
          <a:xfrm>
            <a:off x="162000" y="172128"/>
            <a:ext cx="8820000" cy="6167075"/>
            <a:chOff x="162000" y="172128"/>
            <a:chExt cx="8820000" cy="6167075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2B3780AF-97D7-41F5-92BD-C6B3372F345E}"/>
                </a:ext>
              </a:extLst>
            </p:cNvPr>
            <p:cNvGrpSpPr/>
            <p:nvPr userDrawn="1"/>
          </p:nvGrpSpPr>
          <p:grpSpPr>
            <a:xfrm>
              <a:off x="162000" y="172128"/>
              <a:ext cx="8820000" cy="6167075"/>
              <a:chOff x="431514" y="174661"/>
              <a:chExt cx="8280971" cy="6155314"/>
            </a:xfrm>
          </p:grpSpPr>
          <p:sp>
            <p:nvSpPr>
              <p:cNvPr id="9" name="Google Shape;10;p2">
                <a:extLst>
                  <a:ext uri="{FF2B5EF4-FFF2-40B4-BE49-F238E27FC236}">
                    <a16:creationId xmlns:a16="http://schemas.microsoft.com/office/drawing/2014/main" id="{611AA018-E6B6-45C7-A586-EB07C420C28F}"/>
                  </a:ext>
                </a:extLst>
              </p:cNvPr>
              <p:cNvSpPr/>
              <p:nvPr/>
            </p:nvSpPr>
            <p:spPr>
              <a:xfrm>
                <a:off x="431514" y="760288"/>
                <a:ext cx="8280971" cy="5569687"/>
              </a:xfrm>
              <a:prstGeom prst="rect">
                <a:avLst/>
              </a:prstGeom>
              <a:noFill/>
              <a:ln w="25400" cap="flat" cmpd="sng">
                <a:solidFill>
                  <a:srgbClr val="02409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ABF466CA-25D4-473A-83E5-8C3212A5EB1C}"/>
                  </a:ext>
                </a:extLst>
              </p:cNvPr>
              <p:cNvSpPr/>
              <p:nvPr/>
            </p:nvSpPr>
            <p:spPr>
              <a:xfrm>
                <a:off x="431514" y="174661"/>
                <a:ext cx="8280971" cy="585627"/>
              </a:xfrm>
              <a:prstGeom prst="rect">
                <a:avLst/>
              </a:prstGeom>
              <a:solidFill>
                <a:srgbClr val="02409A"/>
              </a:solidFill>
              <a:ln w="25400">
                <a:solidFill>
                  <a:srgbClr val="02409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" name="Google Shape;835;p34">
              <a:extLst>
                <a:ext uri="{FF2B5EF4-FFF2-40B4-BE49-F238E27FC236}">
                  <a16:creationId xmlns:a16="http://schemas.microsoft.com/office/drawing/2014/main" id="{1BB9BB11-D260-4656-B01B-D7BCD2E268E7}"/>
                </a:ext>
              </a:extLst>
            </p:cNvPr>
            <p:cNvGrpSpPr/>
            <p:nvPr userDrawn="1"/>
          </p:nvGrpSpPr>
          <p:grpSpPr>
            <a:xfrm>
              <a:off x="199071" y="297017"/>
              <a:ext cx="196346" cy="282999"/>
              <a:chOff x="5083925" y="2066350"/>
              <a:chExt cx="28825" cy="41550"/>
            </a:xfrm>
          </p:grpSpPr>
          <p:sp>
            <p:nvSpPr>
              <p:cNvPr id="18" name="Google Shape;836;p34">
                <a:extLst>
                  <a:ext uri="{FF2B5EF4-FFF2-40B4-BE49-F238E27FC236}">
                    <a16:creationId xmlns:a16="http://schemas.microsoft.com/office/drawing/2014/main" id="{554CA59C-2E17-444E-A0E3-35F7F8B4B9C2}"/>
                  </a:ext>
                </a:extLst>
              </p:cNvPr>
              <p:cNvSpPr/>
              <p:nvPr/>
            </p:nvSpPr>
            <p:spPr>
              <a:xfrm>
                <a:off x="5084050" y="2066350"/>
                <a:ext cx="28700" cy="41550"/>
              </a:xfrm>
              <a:custGeom>
                <a:avLst/>
                <a:gdLst/>
                <a:ahLst/>
                <a:cxnLst/>
                <a:rect l="l" t="t" r="r" b="b"/>
                <a:pathLst>
                  <a:path w="1148" h="1662" extrusionOk="0">
                    <a:moveTo>
                      <a:pt x="52" y="1"/>
                    </a:moveTo>
                    <a:cubicBezTo>
                      <a:pt x="27" y="1"/>
                      <a:pt x="0" y="24"/>
                      <a:pt x="0" y="56"/>
                    </a:cubicBezTo>
                    <a:lnTo>
                      <a:pt x="0" y="200"/>
                    </a:lnTo>
                    <a:cubicBezTo>
                      <a:pt x="0" y="243"/>
                      <a:pt x="22" y="279"/>
                      <a:pt x="51" y="308"/>
                    </a:cubicBezTo>
                    <a:lnTo>
                      <a:pt x="700" y="791"/>
                    </a:lnTo>
                    <a:cubicBezTo>
                      <a:pt x="729" y="813"/>
                      <a:pt x="729" y="849"/>
                      <a:pt x="700" y="871"/>
                    </a:cubicBezTo>
                    <a:lnTo>
                      <a:pt x="51" y="1354"/>
                    </a:lnTo>
                    <a:cubicBezTo>
                      <a:pt x="22" y="1383"/>
                      <a:pt x="0" y="1419"/>
                      <a:pt x="0" y="1462"/>
                    </a:cubicBezTo>
                    <a:lnTo>
                      <a:pt x="0" y="1613"/>
                    </a:lnTo>
                    <a:cubicBezTo>
                      <a:pt x="0" y="1639"/>
                      <a:pt x="26" y="1661"/>
                      <a:pt x="51" y="1661"/>
                    </a:cubicBezTo>
                    <a:cubicBezTo>
                      <a:pt x="61" y="1661"/>
                      <a:pt x="71" y="1658"/>
                      <a:pt x="80" y="1649"/>
                    </a:cubicBezTo>
                    <a:lnTo>
                      <a:pt x="1111" y="878"/>
                    </a:lnTo>
                    <a:cubicBezTo>
                      <a:pt x="1147" y="856"/>
                      <a:pt x="1147" y="806"/>
                      <a:pt x="1111" y="784"/>
                    </a:cubicBezTo>
                    <a:lnTo>
                      <a:pt x="80" y="12"/>
                    </a:lnTo>
                    <a:cubicBezTo>
                      <a:pt x="72" y="4"/>
                      <a:pt x="62" y="1"/>
                      <a:pt x="52" y="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837;p34">
                <a:extLst>
                  <a:ext uri="{FF2B5EF4-FFF2-40B4-BE49-F238E27FC236}">
                    <a16:creationId xmlns:a16="http://schemas.microsoft.com/office/drawing/2014/main" id="{FBA697B4-CDA7-4D9E-96BB-283CE572F984}"/>
                  </a:ext>
                </a:extLst>
              </p:cNvPr>
              <p:cNvSpPr/>
              <p:nvPr/>
            </p:nvSpPr>
            <p:spPr>
              <a:xfrm>
                <a:off x="5083925" y="2081325"/>
                <a:ext cx="8800" cy="11600"/>
              </a:xfrm>
              <a:custGeom>
                <a:avLst/>
                <a:gdLst/>
                <a:ahLst/>
                <a:cxnLst/>
                <a:rect l="l" t="t" r="r" b="b"/>
                <a:pathLst>
                  <a:path w="352" h="464" extrusionOk="0">
                    <a:moveTo>
                      <a:pt x="53" y="0"/>
                    </a:moveTo>
                    <a:cubicBezTo>
                      <a:pt x="25" y="0"/>
                      <a:pt x="0" y="24"/>
                      <a:pt x="5" y="55"/>
                    </a:cubicBezTo>
                    <a:lnTo>
                      <a:pt x="5" y="416"/>
                    </a:lnTo>
                    <a:cubicBezTo>
                      <a:pt x="5" y="442"/>
                      <a:pt x="31" y="464"/>
                      <a:pt x="56" y="464"/>
                    </a:cubicBezTo>
                    <a:cubicBezTo>
                      <a:pt x="66" y="464"/>
                      <a:pt x="76" y="460"/>
                      <a:pt x="85" y="452"/>
                    </a:cubicBezTo>
                    <a:lnTo>
                      <a:pt x="323" y="279"/>
                    </a:lnTo>
                    <a:cubicBezTo>
                      <a:pt x="352" y="257"/>
                      <a:pt x="352" y="207"/>
                      <a:pt x="323" y="185"/>
                    </a:cubicBezTo>
                    <a:lnTo>
                      <a:pt x="85" y="12"/>
                    </a:lnTo>
                    <a:cubicBezTo>
                      <a:pt x="75" y="4"/>
                      <a:pt x="63" y="0"/>
                      <a:pt x="53" y="0"/>
                    </a:cubicBezTo>
                    <a:close/>
                  </a:path>
                </a:pathLst>
              </a:custGeom>
              <a:solidFill>
                <a:srgbClr val="FFCC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B3B55EE9-DF14-4C41-8B43-AC8DC1E4FE11}"/>
                </a:ext>
              </a:extLst>
            </p:cNvPr>
            <p:cNvPicPr>
              <a:picLocks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9" t="-1" r="68184" b="524"/>
            <a:stretch/>
          </p:blipFill>
          <p:spPr>
            <a:xfrm>
              <a:off x="8404974" y="202608"/>
              <a:ext cx="532800" cy="532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03205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0B9DE01F-82B8-4C81-9B06-97E4FDCE6A1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83466" y="3866329"/>
            <a:ext cx="2390210" cy="166135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B263455-85CC-49D0-95FB-460BD8F80A0B}"/>
              </a:ext>
            </a:extLst>
          </p:cNvPr>
          <p:cNvPicPr>
            <a:picLocks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07430" y="3866329"/>
            <a:ext cx="2326247" cy="1661363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8622A32B-873F-470E-9C87-ABD6C7FF142D}"/>
              </a:ext>
            </a:extLst>
          </p:cNvPr>
          <p:cNvSpPr txBox="1"/>
          <p:nvPr userDrawn="1"/>
        </p:nvSpPr>
        <p:spPr>
          <a:xfrm>
            <a:off x="1455870" y="3167418"/>
            <a:ext cx="1229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 spc="3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30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平衡色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A3E41757-CB0C-4C25-937C-7B242E5E19DC}"/>
              </a:ext>
            </a:extLst>
          </p:cNvPr>
          <p:cNvCxnSpPr>
            <a:cxnSpLocks/>
          </p:cNvCxnSpPr>
          <p:nvPr userDrawn="1"/>
        </p:nvCxnSpPr>
        <p:spPr>
          <a:xfrm>
            <a:off x="1793578" y="3708165"/>
            <a:ext cx="55395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58565202-40DC-408B-A261-A096173E7A2E}"/>
              </a:ext>
            </a:extLst>
          </p:cNvPr>
          <p:cNvCxnSpPr>
            <a:cxnSpLocks/>
          </p:cNvCxnSpPr>
          <p:nvPr userDrawn="1"/>
        </p:nvCxnSpPr>
        <p:spPr>
          <a:xfrm>
            <a:off x="1793578" y="1015879"/>
            <a:ext cx="55395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DE91397E-C54D-4A56-8513-1CE9DF4A1CFF}"/>
              </a:ext>
            </a:extLst>
          </p:cNvPr>
          <p:cNvSpPr txBox="1"/>
          <p:nvPr userDrawn="1"/>
        </p:nvSpPr>
        <p:spPr>
          <a:xfrm>
            <a:off x="907430" y="469320"/>
            <a:ext cx="2326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30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主色</a:t>
            </a:r>
            <a:r>
              <a:rPr kumimoji="0" lang="en-US" altLang="zh-CN" sz="2400" b="1" i="0" u="none" strike="noStrike" kern="1200" cap="none" spc="30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&amp;</a:t>
            </a:r>
            <a:r>
              <a:rPr kumimoji="0" lang="zh-CN" altLang="en-US" sz="2400" b="1" i="0" u="none" strike="noStrike" kern="1200" cap="none" spc="30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同频色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ABCA2976-D46F-437D-9A05-6AF7DC5758F2}"/>
              </a:ext>
            </a:extLst>
          </p:cNvPr>
          <p:cNvPicPr>
            <a:picLocks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131435" y="1165514"/>
            <a:ext cx="2326247" cy="1661363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24C86CEE-EF3B-480D-9978-D7E2045160FE}"/>
              </a:ext>
            </a:extLst>
          </p:cNvPr>
          <p:cNvPicPr>
            <a:picLocks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695977" y="1165515"/>
            <a:ext cx="2326247" cy="1661363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150CDF40-5384-42C8-BB90-3B13AF2D9F61}"/>
              </a:ext>
            </a:extLst>
          </p:cNvPr>
          <p:cNvSpPr txBox="1"/>
          <p:nvPr userDrawn="1"/>
        </p:nvSpPr>
        <p:spPr>
          <a:xfrm>
            <a:off x="5189425" y="469320"/>
            <a:ext cx="1884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30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浅色</a:t>
            </a:r>
            <a:r>
              <a:rPr kumimoji="0" lang="en-US" altLang="zh-CN" sz="2400" b="1" i="0" u="none" strike="noStrike" kern="1200" cap="none" spc="30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&amp;</a:t>
            </a:r>
            <a:r>
              <a:rPr kumimoji="0" lang="zh-CN" altLang="en-US" sz="2400" b="1" i="0" u="none" strike="noStrike" kern="1200" cap="none" spc="30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深色</a:t>
            </a: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F1E5CFCF-CA0E-4F76-A1A8-6055D5773156}"/>
              </a:ext>
            </a:extLst>
          </p:cNvPr>
          <p:cNvCxnSpPr>
            <a:cxnSpLocks/>
          </p:cNvCxnSpPr>
          <p:nvPr userDrawn="1"/>
        </p:nvCxnSpPr>
        <p:spPr>
          <a:xfrm>
            <a:off x="5854460" y="1015879"/>
            <a:ext cx="55395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>
            <a:extLst>
              <a:ext uri="{FF2B5EF4-FFF2-40B4-BE49-F238E27FC236}">
                <a16:creationId xmlns:a16="http://schemas.microsoft.com/office/drawing/2014/main" id="{F31B9BA8-49A1-46C8-950D-AA666E90B364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906117" y="1164020"/>
            <a:ext cx="2328874" cy="1664352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9CB8BF88-8AE8-4B1D-BC31-3D18E8F3A6D3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6523465" y="4697007"/>
            <a:ext cx="1447800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712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3619BF-2071-496E-AFFB-A468B39B3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Southeast University</a:t>
            </a: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EAB503B9-57A5-4957-AAF2-C73C2D115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29122" y="6407032"/>
            <a:ext cx="542604" cy="365125"/>
          </a:xfrm>
        </p:spPr>
        <p:txBody>
          <a:bodyPr/>
          <a:lstStyle/>
          <a:p>
            <a:fld id="{72A5E12F-523A-4D75-95A2-779F57F5D9E2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B58ACE55-8853-4439-BFD3-D0125642F563}"/>
              </a:ext>
            </a:extLst>
          </p:cNvPr>
          <p:cNvGrpSpPr/>
          <p:nvPr userDrawn="1"/>
        </p:nvGrpSpPr>
        <p:grpSpPr>
          <a:xfrm>
            <a:off x="2406920" y="1481369"/>
            <a:ext cx="4325080" cy="3363240"/>
            <a:chOff x="2406920" y="1481369"/>
            <a:chExt cx="4325080" cy="3363240"/>
          </a:xfrm>
        </p:grpSpPr>
        <p:sp>
          <p:nvSpPr>
            <p:cNvPr id="6" name="Google Shape;10;p2">
              <a:extLst>
                <a:ext uri="{FF2B5EF4-FFF2-40B4-BE49-F238E27FC236}">
                  <a16:creationId xmlns:a16="http://schemas.microsoft.com/office/drawing/2014/main" id="{A7D019AF-5296-4895-AEF9-765CB778C3C3}"/>
                </a:ext>
              </a:extLst>
            </p:cNvPr>
            <p:cNvSpPr/>
            <p:nvPr/>
          </p:nvSpPr>
          <p:spPr>
            <a:xfrm>
              <a:off x="2412000" y="1481369"/>
              <a:ext cx="4320000" cy="2700000"/>
            </a:xfrm>
            <a:prstGeom prst="rect">
              <a:avLst/>
            </a:prstGeom>
            <a:noFill/>
            <a:ln w="28575" cap="flat" cmpd="sng">
              <a:solidFill>
                <a:srgbClr val="02409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B8761B00-BC28-4412-B153-6EE3AB9336C5}"/>
                </a:ext>
              </a:extLst>
            </p:cNvPr>
            <p:cNvSpPr/>
            <p:nvPr/>
          </p:nvSpPr>
          <p:spPr>
            <a:xfrm>
              <a:off x="2406920" y="4196609"/>
              <a:ext cx="4325080" cy="648000"/>
            </a:xfrm>
            <a:prstGeom prst="rect">
              <a:avLst/>
            </a:prstGeom>
            <a:solidFill>
              <a:srgbClr val="02409A"/>
            </a:solidFill>
            <a:ln w="25400">
              <a:solidFill>
                <a:srgbClr val="0240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27602270-8804-49D6-B11A-C589864B9DEC}"/>
                </a:ext>
              </a:extLst>
            </p:cNvPr>
            <p:cNvSpPr txBox="1"/>
            <p:nvPr/>
          </p:nvSpPr>
          <p:spPr>
            <a:xfrm>
              <a:off x="3026404" y="2415871"/>
              <a:ext cx="309119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zh-CN" altLang="en-US" sz="4800" b="1">
                  <a:solidFill>
                    <a:srgbClr val="C00000"/>
                  </a:solidFill>
                  <a:latin typeface="思源黑体 CN" panose="020B0500000000000000" pitchFamily="34" charset="-122"/>
                  <a:ea typeface="思源黑体 CN" panose="020B0500000000000000" pitchFamily="34" charset="-122"/>
                  <a:cs typeface="+mn-ea"/>
                </a:rPr>
                <a:t>欢迎指正</a:t>
              </a:r>
            </a:p>
          </p:txBody>
        </p: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44C511CD-85C3-45A4-A0D5-817297514499}"/>
                </a:ext>
              </a:extLst>
            </p:cNvPr>
            <p:cNvCxnSpPr>
              <a:cxnSpLocks/>
            </p:cNvCxnSpPr>
            <p:nvPr/>
          </p:nvCxnSpPr>
          <p:spPr>
            <a:xfrm>
              <a:off x="3672000" y="3423138"/>
              <a:ext cx="1800000" cy="0"/>
            </a:xfrm>
            <a:prstGeom prst="line">
              <a:avLst/>
            </a:prstGeom>
            <a:ln w="25400" cap="rnd">
              <a:solidFill>
                <a:srgbClr val="3C3C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24605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CFFD6-F58A-4D20-9F2A-46EA578AFD1E}" type="datetime1">
              <a:rPr lang="zh-CN" altLang="en-US" smtClean="0"/>
              <a:t>2022/3/11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Southeast University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5E12F-523A-4D75-95A2-779F57F5D9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2029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2" r:id="rId2"/>
    <p:sldLayoutId id="2147483666" r:id="rId3"/>
    <p:sldLayoutId id="2147483663" r:id="rId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jpg"/><Relationship Id="rId4" Type="http://schemas.openxmlformats.org/officeDocument/2006/relationships/image" Target="../media/image27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0.png"/><Relationship Id="rId4" Type="http://schemas.openxmlformats.org/officeDocument/2006/relationships/customXml" Target="../ink/ink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jpg"/><Relationship Id="rId5" Type="http://schemas.openxmlformats.org/officeDocument/2006/relationships/image" Target="../media/image41.jpg"/><Relationship Id="rId4" Type="http://schemas.openxmlformats.org/officeDocument/2006/relationships/image" Target="../media/image33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370.png"/><Relationship Id="rId7" Type="http://schemas.openxmlformats.org/officeDocument/2006/relationships/image" Target="../media/image4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jpg"/><Relationship Id="rId9" Type="http://schemas.openxmlformats.org/officeDocument/2006/relationships/image" Target="../media/image4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0.png"/><Relationship Id="rId4" Type="http://schemas.openxmlformats.org/officeDocument/2006/relationships/image" Target="../media/image50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0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4525CC5B-58EC-4783-9D8A-09811130BAED}"/>
              </a:ext>
            </a:extLst>
          </p:cNvPr>
          <p:cNvSpPr txBox="1"/>
          <p:nvPr/>
        </p:nvSpPr>
        <p:spPr>
          <a:xfrm>
            <a:off x="3174708" y="4759441"/>
            <a:ext cx="2794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140" dirty="0">
                <a:solidFill>
                  <a:srgbClr val="0240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王佳伟</a:t>
            </a:r>
            <a:endParaRPr lang="en-US" altLang="zh-CN" spc="140" dirty="0">
              <a:solidFill>
                <a:srgbClr val="02409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AFD0401-5B3A-41D0-A03D-752232A06E8D}"/>
              </a:ext>
            </a:extLst>
          </p:cNvPr>
          <p:cNvSpPr txBox="1"/>
          <p:nvPr/>
        </p:nvSpPr>
        <p:spPr>
          <a:xfrm>
            <a:off x="695972" y="3348694"/>
            <a:ext cx="7752031" cy="783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fr-FR" altLang="zh-CN" b="1" i="1" dirty="0">
                <a:solidFill>
                  <a:srgbClr val="6B2D0B"/>
                </a:solidFill>
                <a:ea typeface="微软雅黑" panose="020B0503020204020204" pitchFamily="34" charset="-122"/>
              </a:rPr>
              <a:t>Ying C, Cai T, Luo S, et al.</a:t>
            </a:r>
            <a:r>
              <a:rPr lang="en-US" altLang="zh-CN" b="1" i="1" dirty="0">
                <a:solidFill>
                  <a:srgbClr val="6B2D0B"/>
                </a:solidFill>
                <a:ea typeface="微软雅黑" panose="020B0503020204020204" pitchFamily="34" charset="-122"/>
              </a:rPr>
              <a:t> </a:t>
            </a:r>
          </a:p>
          <a:p>
            <a:pPr algn="ctr">
              <a:lnSpc>
                <a:spcPct val="130000"/>
              </a:lnSpc>
            </a:pPr>
            <a:r>
              <a:rPr lang="en-US" altLang="zh-CN" b="1" i="1" dirty="0" err="1">
                <a:solidFill>
                  <a:srgbClr val="6B2D0B"/>
                </a:solidFill>
                <a:ea typeface="微软雅黑" panose="020B0503020204020204" pitchFamily="34" charset="-122"/>
              </a:rPr>
              <a:t>NeurlPS</a:t>
            </a:r>
            <a:r>
              <a:rPr lang="en-US" altLang="zh-CN" b="1" i="1" dirty="0">
                <a:solidFill>
                  <a:srgbClr val="6B2D0B"/>
                </a:solidFill>
                <a:ea typeface="微软雅黑" panose="020B0503020204020204" pitchFamily="34" charset="-122"/>
              </a:rPr>
              <a:t> 2021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DEB02C1-AAFB-4835-A214-7E783CA39FD0}"/>
              </a:ext>
            </a:extLst>
          </p:cNvPr>
          <p:cNvSpPr txBox="1"/>
          <p:nvPr/>
        </p:nvSpPr>
        <p:spPr>
          <a:xfrm>
            <a:off x="1546419" y="2305868"/>
            <a:ext cx="605113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02409A"/>
                </a:solidFill>
                <a:ea typeface="微软雅黑" panose="020B0503020204020204" pitchFamily="34" charset="-122"/>
              </a:rPr>
              <a:t>Do Transformers Really Perform Badly for Graph Representation?</a:t>
            </a:r>
            <a:endParaRPr lang="zh-CN" altLang="en-US" sz="2400" b="1" dirty="0">
              <a:solidFill>
                <a:srgbClr val="02409A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8229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0181ED3-6BF2-492E-B9E9-53E7609D1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E117B68-3B1D-481C-A2B3-B35D972DC919}"/>
              </a:ext>
            </a:extLst>
          </p:cNvPr>
          <p:cNvSpPr txBox="1"/>
          <p:nvPr/>
        </p:nvSpPr>
        <p:spPr>
          <a:xfrm>
            <a:off x="428281" y="199434"/>
            <a:ext cx="7108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b="1" spc="20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Transformer</a:t>
            </a:r>
            <a:endParaRPr lang="zh-CN" altLang="en-US" sz="2800" b="1" spc="200" dirty="0">
              <a:solidFill>
                <a:schemeClr val="bg1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7" name="object 3">
            <a:extLst>
              <a:ext uri="{FF2B5EF4-FFF2-40B4-BE49-F238E27FC236}">
                <a16:creationId xmlns:a16="http://schemas.microsoft.com/office/drawing/2014/main" id="{AA1DFD2A-51F8-4FE9-960D-DBC5C8959C01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81467" y="1282916"/>
            <a:ext cx="2952479" cy="446999"/>
          </a:xfrm>
          <a:prstGeom prst="rect">
            <a:avLst/>
          </a:prstGeom>
        </p:spPr>
      </p:pic>
      <p:sp>
        <p:nvSpPr>
          <p:cNvPr id="8" name="object 6">
            <a:extLst>
              <a:ext uri="{FF2B5EF4-FFF2-40B4-BE49-F238E27FC236}">
                <a16:creationId xmlns:a16="http://schemas.microsoft.com/office/drawing/2014/main" id="{FC35EEEB-1C04-4D86-81B7-61D82516872B}"/>
              </a:ext>
            </a:extLst>
          </p:cNvPr>
          <p:cNvSpPr/>
          <p:nvPr/>
        </p:nvSpPr>
        <p:spPr>
          <a:xfrm>
            <a:off x="1068256" y="4608748"/>
            <a:ext cx="1051560" cy="321310"/>
          </a:xfrm>
          <a:custGeom>
            <a:avLst/>
            <a:gdLst/>
            <a:ahLst/>
            <a:cxnLst/>
            <a:rect l="l" t="t" r="r" b="b"/>
            <a:pathLst>
              <a:path w="1051560" h="321310">
                <a:moveTo>
                  <a:pt x="1051560" y="1498"/>
                </a:moveTo>
                <a:lnTo>
                  <a:pt x="952525" y="5168"/>
                </a:lnTo>
                <a:lnTo>
                  <a:pt x="946416" y="11747"/>
                </a:lnTo>
                <a:lnTo>
                  <a:pt x="946797" y="13703"/>
                </a:lnTo>
                <a:lnTo>
                  <a:pt x="947762" y="15443"/>
                </a:lnTo>
                <a:lnTo>
                  <a:pt x="949223" y="16789"/>
                </a:lnTo>
                <a:lnTo>
                  <a:pt x="951026" y="17627"/>
                </a:lnTo>
                <a:lnTo>
                  <a:pt x="952995" y="17868"/>
                </a:lnTo>
                <a:lnTo>
                  <a:pt x="1017663" y="15468"/>
                </a:lnTo>
                <a:lnTo>
                  <a:pt x="563245" y="303644"/>
                </a:lnTo>
                <a:lnTo>
                  <a:pt x="563245" y="36322"/>
                </a:lnTo>
                <a:lnTo>
                  <a:pt x="595858" y="92227"/>
                </a:lnTo>
                <a:lnTo>
                  <a:pt x="597115" y="93764"/>
                </a:lnTo>
                <a:lnTo>
                  <a:pt x="598792" y="94843"/>
                </a:lnTo>
                <a:lnTo>
                  <a:pt x="600710" y="95351"/>
                </a:lnTo>
                <a:lnTo>
                  <a:pt x="602691" y="95237"/>
                </a:lnTo>
                <a:lnTo>
                  <a:pt x="604545" y="94513"/>
                </a:lnTo>
                <a:lnTo>
                  <a:pt x="606082" y="93256"/>
                </a:lnTo>
                <a:lnTo>
                  <a:pt x="607161" y="91592"/>
                </a:lnTo>
                <a:lnTo>
                  <a:pt x="607656" y="89662"/>
                </a:lnTo>
                <a:lnTo>
                  <a:pt x="607555" y="87680"/>
                </a:lnTo>
                <a:lnTo>
                  <a:pt x="606831" y="85826"/>
                </a:lnTo>
                <a:lnTo>
                  <a:pt x="564235" y="12827"/>
                </a:lnTo>
                <a:lnTo>
                  <a:pt x="556895" y="228"/>
                </a:lnTo>
                <a:lnTo>
                  <a:pt x="506958" y="85826"/>
                </a:lnTo>
                <a:lnTo>
                  <a:pt x="506234" y="87680"/>
                </a:lnTo>
                <a:lnTo>
                  <a:pt x="506133" y="89662"/>
                </a:lnTo>
                <a:lnTo>
                  <a:pt x="506628" y="91592"/>
                </a:lnTo>
                <a:lnTo>
                  <a:pt x="507707" y="93256"/>
                </a:lnTo>
                <a:lnTo>
                  <a:pt x="509244" y="94513"/>
                </a:lnTo>
                <a:lnTo>
                  <a:pt x="511098" y="95237"/>
                </a:lnTo>
                <a:lnTo>
                  <a:pt x="513080" y="95351"/>
                </a:lnTo>
                <a:lnTo>
                  <a:pt x="514997" y="94843"/>
                </a:lnTo>
                <a:lnTo>
                  <a:pt x="516674" y="93764"/>
                </a:lnTo>
                <a:lnTo>
                  <a:pt x="517931" y="92227"/>
                </a:lnTo>
                <a:lnTo>
                  <a:pt x="550545" y="36322"/>
                </a:lnTo>
                <a:lnTo>
                  <a:pt x="550545" y="304330"/>
                </a:lnTo>
                <a:lnTo>
                  <a:pt x="34569" y="13690"/>
                </a:lnTo>
                <a:lnTo>
                  <a:pt x="99288" y="12700"/>
                </a:lnTo>
                <a:lnTo>
                  <a:pt x="101244" y="12357"/>
                </a:lnTo>
                <a:lnTo>
                  <a:pt x="102997" y="11430"/>
                </a:lnTo>
                <a:lnTo>
                  <a:pt x="104381" y="10007"/>
                </a:lnTo>
                <a:lnTo>
                  <a:pt x="105257" y="8229"/>
                </a:lnTo>
                <a:lnTo>
                  <a:pt x="105537" y="6261"/>
                </a:lnTo>
                <a:lnTo>
                  <a:pt x="105194" y="4305"/>
                </a:lnTo>
                <a:lnTo>
                  <a:pt x="104267" y="2540"/>
                </a:lnTo>
                <a:lnTo>
                  <a:pt x="103860" y="2146"/>
                </a:lnTo>
                <a:lnTo>
                  <a:pt x="102844" y="1155"/>
                </a:lnTo>
                <a:lnTo>
                  <a:pt x="101053" y="279"/>
                </a:lnTo>
                <a:lnTo>
                  <a:pt x="99085" y="0"/>
                </a:lnTo>
                <a:lnTo>
                  <a:pt x="0" y="1498"/>
                </a:lnTo>
                <a:lnTo>
                  <a:pt x="50076" y="87020"/>
                </a:lnTo>
                <a:lnTo>
                  <a:pt x="51333" y="88557"/>
                </a:lnTo>
                <a:lnTo>
                  <a:pt x="53009" y="89623"/>
                </a:lnTo>
                <a:lnTo>
                  <a:pt x="54927" y="90131"/>
                </a:lnTo>
                <a:lnTo>
                  <a:pt x="56921" y="90017"/>
                </a:lnTo>
                <a:lnTo>
                  <a:pt x="28333" y="24765"/>
                </a:lnTo>
                <a:lnTo>
                  <a:pt x="553783" y="320725"/>
                </a:lnTo>
                <a:lnTo>
                  <a:pt x="556895" y="315188"/>
                </a:lnTo>
                <a:lnTo>
                  <a:pt x="560298" y="320548"/>
                </a:lnTo>
                <a:lnTo>
                  <a:pt x="1024470" y="26200"/>
                </a:lnTo>
                <a:lnTo>
                  <a:pt x="994727" y="83680"/>
                </a:lnTo>
                <a:lnTo>
                  <a:pt x="994105" y="85559"/>
                </a:lnTo>
                <a:lnTo>
                  <a:pt x="994092" y="87553"/>
                </a:lnTo>
                <a:lnTo>
                  <a:pt x="994689" y="89446"/>
                </a:lnTo>
                <a:lnTo>
                  <a:pt x="995857" y="91059"/>
                </a:lnTo>
                <a:lnTo>
                  <a:pt x="997458" y="92240"/>
                </a:lnTo>
                <a:lnTo>
                  <a:pt x="999337" y="92862"/>
                </a:lnTo>
                <a:lnTo>
                  <a:pt x="1001318" y="92875"/>
                </a:lnTo>
                <a:lnTo>
                  <a:pt x="1003211" y="92265"/>
                </a:lnTo>
                <a:lnTo>
                  <a:pt x="1004836" y="91109"/>
                </a:lnTo>
                <a:lnTo>
                  <a:pt x="1006005" y="89509"/>
                </a:lnTo>
                <a:lnTo>
                  <a:pt x="1050836" y="2882"/>
                </a:lnTo>
                <a:lnTo>
                  <a:pt x="1051560" y="14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AACBD813-9C48-4148-9865-DAA36E625A10}"/>
              </a:ext>
            </a:extLst>
          </p:cNvPr>
          <p:cNvSpPr/>
          <p:nvPr/>
        </p:nvSpPr>
        <p:spPr>
          <a:xfrm>
            <a:off x="3539041" y="4607605"/>
            <a:ext cx="1051560" cy="321945"/>
          </a:xfrm>
          <a:custGeom>
            <a:avLst/>
            <a:gdLst/>
            <a:ahLst/>
            <a:cxnLst/>
            <a:rect l="l" t="t" r="r" b="b"/>
            <a:pathLst>
              <a:path w="1051560" h="321945">
                <a:moveTo>
                  <a:pt x="1051560" y="1371"/>
                </a:moveTo>
                <a:lnTo>
                  <a:pt x="952538" y="5232"/>
                </a:lnTo>
                <a:lnTo>
                  <a:pt x="946429" y="11823"/>
                </a:lnTo>
                <a:lnTo>
                  <a:pt x="946823" y="13766"/>
                </a:lnTo>
                <a:lnTo>
                  <a:pt x="947788" y="15506"/>
                </a:lnTo>
                <a:lnTo>
                  <a:pt x="949248" y="16852"/>
                </a:lnTo>
                <a:lnTo>
                  <a:pt x="951052" y="17678"/>
                </a:lnTo>
                <a:lnTo>
                  <a:pt x="953020" y="17919"/>
                </a:lnTo>
                <a:lnTo>
                  <a:pt x="1017676" y="15405"/>
                </a:lnTo>
                <a:lnTo>
                  <a:pt x="563854" y="304368"/>
                </a:lnTo>
                <a:lnTo>
                  <a:pt x="563308" y="36182"/>
                </a:lnTo>
                <a:lnTo>
                  <a:pt x="596049" y="92024"/>
                </a:lnTo>
                <a:lnTo>
                  <a:pt x="597306" y="93560"/>
                </a:lnTo>
                <a:lnTo>
                  <a:pt x="598982" y="94627"/>
                </a:lnTo>
                <a:lnTo>
                  <a:pt x="600900" y="95135"/>
                </a:lnTo>
                <a:lnTo>
                  <a:pt x="602881" y="95021"/>
                </a:lnTo>
                <a:lnTo>
                  <a:pt x="604735" y="94297"/>
                </a:lnTo>
                <a:lnTo>
                  <a:pt x="606272" y="93027"/>
                </a:lnTo>
                <a:lnTo>
                  <a:pt x="607339" y="91363"/>
                </a:lnTo>
                <a:lnTo>
                  <a:pt x="607783" y="89636"/>
                </a:lnTo>
                <a:lnTo>
                  <a:pt x="607720" y="87452"/>
                </a:lnTo>
                <a:lnTo>
                  <a:pt x="606996" y="85598"/>
                </a:lnTo>
                <a:lnTo>
                  <a:pt x="564261" y="12687"/>
                </a:lnTo>
                <a:lnTo>
                  <a:pt x="556895" y="101"/>
                </a:lnTo>
                <a:lnTo>
                  <a:pt x="507136" y="85801"/>
                </a:lnTo>
                <a:lnTo>
                  <a:pt x="506412" y="87655"/>
                </a:lnTo>
                <a:lnTo>
                  <a:pt x="506310" y="89636"/>
                </a:lnTo>
                <a:lnTo>
                  <a:pt x="506818" y="91567"/>
                </a:lnTo>
                <a:lnTo>
                  <a:pt x="507898" y="93230"/>
                </a:lnTo>
                <a:lnTo>
                  <a:pt x="509435" y="94488"/>
                </a:lnTo>
                <a:lnTo>
                  <a:pt x="511289" y="95199"/>
                </a:lnTo>
                <a:lnTo>
                  <a:pt x="513270" y="95313"/>
                </a:lnTo>
                <a:lnTo>
                  <a:pt x="515188" y="94805"/>
                </a:lnTo>
                <a:lnTo>
                  <a:pt x="516864" y="93726"/>
                </a:lnTo>
                <a:lnTo>
                  <a:pt x="518109" y="92176"/>
                </a:lnTo>
                <a:lnTo>
                  <a:pt x="550608" y="36195"/>
                </a:lnTo>
                <a:lnTo>
                  <a:pt x="551154" y="305447"/>
                </a:lnTo>
                <a:lnTo>
                  <a:pt x="34531" y="13601"/>
                </a:lnTo>
                <a:lnTo>
                  <a:pt x="99263" y="12700"/>
                </a:lnTo>
                <a:lnTo>
                  <a:pt x="101231" y="12357"/>
                </a:lnTo>
                <a:lnTo>
                  <a:pt x="102984" y="11430"/>
                </a:lnTo>
                <a:lnTo>
                  <a:pt x="104368" y="10007"/>
                </a:lnTo>
                <a:lnTo>
                  <a:pt x="105244" y="8229"/>
                </a:lnTo>
                <a:lnTo>
                  <a:pt x="105524" y="6261"/>
                </a:lnTo>
                <a:lnTo>
                  <a:pt x="105194" y="4305"/>
                </a:lnTo>
                <a:lnTo>
                  <a:pt x="104267" y="2540"/>
                </a:lnTo>
                <a:lnTo>
                  <a:pt x="103746" y="2044"/>
                </a:lnTo>
                <a:lnTo>
                  <a:pt x="102844" y="1155"/>
                </a:lnTo>
                <a:lnTo>
                  <a:pt x="101053" y="279"/>
                </a:lnTo>
                <a:lnTo>
                  <a:pt x="99098" y="0"/>
                </a:lnTo>
                <a:lnTo>
                  <a:pt x="0" y="1371"/>
                </a:lnTo>
                <a:lnTo>
                  <a:pt x="49974" y="86956"/>
                </a:lnTo>
                <a:lnTo>
                  <a:pt x="51231" y="88493"/>
                </a:lnTo>
                <a:lnTo>
                  <a:pt x="52895" y="89560"/>
                </a:lnTo>
                <a:lnTo>
                  <a:pt x="54825" y="90068"/>
                </a:lnTo>
                <a:lnTo>
                  <a:pt x="56807" y="89954"/>
                </a:lnTo>
                <a:lnTo>
                  <a:pt x="28295" y="24650"/>
                </a:lnTo>
                <a:lnTo>
                  <a:pt x="554405" y="321856"/>
                </a:lnTo>
                <a:lnTo>
                  <a:pt x="557225" y="316865"/>
                </a:lnTo>
                <a:lnTo>
                  <a:pt x="560311" y="321691"/>
                </a:lnTo>
                <a:lnTo>
                  <a:pt x="1024509" y="26136"/>
                </a:lnTo>
                <a:lnTo>
                  <a:pt x="994879" y="83654"/>
                </a:lnTo>
                <a:lnTo>
                  <a:pt x="994257" y="85534"/>
                </a:lnTo>
                <a:lnTo>
                  <a:pt x="994244" y="87528"/>
                </a:lnTo>
                <a:lnTo>
                  <a:pt x="994854" y="89420"/>
                </a:lnTo>
                <a:lnTo>
                  <a:pt x="996010" y="91033"/>
                </a:lnTo>
                <a:lnTo>
                  <a:pt x="997623" y="92202"/>
                </a:lnTo>
                <a:lnTo>
                  <a:pt x="999502" y="92824"/>
                </a:lnTo>
                <a:lnTo>
                  <a:pt x="1001496" y="92837"/>
                </a:lnTo>
                <a:lnTo>
                  <a:pt x="1003388" y="92227"/>
                </a:lnTo>
                <a:lnTo>
                  <a:pt x="1005001" y="91071"/>
                </a:lnTo>
                <a:lnTo>
                  <a:pt x="1006170" y="89471"/>
                </a:lnTo>
                <a:lnTo>
                  <a:pt x="1050823" y="2781"/>
                </a:lnTo>
                <a:lnTo>
                  <a:pt x="1051560" y="13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8">
            <a:extLst>
              <a:ext uri="{FF2B5EF4-FFF2-40B4-BE49-F238E27FC236}">
                <a16:creationId xmlns:a16="http://schemas.microsoft.com/office/drawing/2014/main" id="{96690B21-4685-4CC0-A986-E7C0E5A21D46}"/>
              </a:ext>
            </a:extLst>
          </p:cNvPr>
          <p:cNvSpPr txBox="1"/>
          <p:nvPr/>
        </p:nvSpPr>
        <p:spPr>
          <a:xfrm>
            <a:off x="5945000" y="1654067"/>
            <a:ext cx="2375077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Scale</a:t>
            </a:r>
            <a:r>
              <a:rPr sz="1400" b="1" dirty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1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 Dot-Produc</a:t>
            </a:r>
            <a:r>
              <a:rPr sz="1400" b="1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1400" b="1" spc="-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Attension</a:t>
            </a:r>
            <a:r>
              <a:rPr sz="1400" b="1" dirty="0">
                <a:solidFill>
                  <a:srgbClr val="FF0000"/>
                </a:solidFill>
                <a:latin typeface="Times New Roman"/>
                <a:cs typeface="Times New Roman"/>
              </a:rPr>
              <a:t>:</a:t>
            </a:r>
          </a:p>
        </p:txBody>
      </p:sp>
      <p:pic>
        <p:nvPicPr>
          <p:cNvPr id="12" name="object 9">
            <a:extLst>
              <a:ext uri="{FF2B5EF4-FFF2-40B4-BE49-F238E27FC236}">
                <a16:creationId xmlns:a16="http://schemas.microsoft.com/office/drawing/2014/main" id="{5D339C2C-CB6C-49C1-8104-F357D531DC3E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410379" y="2018418"/>
            <a:ext cx="216039" cy="171450"/>
          </a:xfrm>
          <a:prstGeom prst="rect">
            <a:avLst/>
          </a:prstGeom>
        </p:spPr>
      </p:pic>
      <p:grpSp>
        <p:nvGrpSpPr>
          <p:cNvPr id="13" name="object 11">
            <a:extLst>
              <a:ext uri="{FF2B5EF4-FFF2-40B4-BE49-F238E27FC236}">
                <a16:creationId xmlns:a16="http://schemas.microsoft.com/office/drawing/2014/main" id="{BD7E7440-4D7D-44E4-BAB6-C5FF63BEAC76}"/>
              </a:ext>
            </a:extLst>
          </p:cNvPr>
          <p:cNvGrpSpPr/>
          <p:nvPr/>
        </p:nvGrpSpPr>
        <p:grpSpPr>
          <a:xfrm>
            <a:off x="5715132" y="1443883"/>
            <a:ext cx="2713990" cy="1905000"/>
            <a:chOff x="5860415" y="313690"/>
            <a:chExt cx="2713990" cy="1905000"/>
          </a:xfrm>
        </p:grpSpPr>
        <p:sp>
          <p:nvSpPr>
            <p:cNvPr id="14" name="object 12">
              <a:extLst>
                <a:ext uri="{FF2B5EF4-FFF2-40B4-BE49-F238E27FC236}">
                  <a16:creationId xmlns:a16="http://schemas.microsoft.com/office/drawing/2014/main" id="{B9C07464-B5ED-437E-8792-8A4B54F1AB7F}"/>
                </a:ext>
              </a:extLst>
            </p:cNvPr>
            <p:cNvSpPr/>
            <p:nvPr/>
          </p:nvSpPr>
          <p:spPr>
            <a:xfrm>
              <a:off x="5860415" y="313690"/>
              <a:ext cx="2713990" cy="1905000"/>
            </a:xfrm>
            <a:custGeom>
              <a:avLst/>
              <a:gdLst/>
              <a:ahLst/>
              <a:cxnLst/>
              <a:rect l="l" t="t" r="r" b="b"/>
              <a:pathLst>
                <a:path w="2713990" h="1905000">
                  <a:moveTo>
                    <a:pt x="2484208" y="12700"/>
                  </a:moveTo>
                  <a:lnTo>
                    <a:pt x="230085" y="12700"/>
                  </a:lnTo>
                  <a:lnTo>
                    <a:pt x="237820" y="0"/>
                  </a:lnTo>
                  <a:lnTo>
                    <a:pt x="2476474" y="0"/>
                  </a:lnTo>
                  <a:lnTo>
                    <a:pt x="2484208" y="12700"/>
                  </a:lnTo>
                  <a:close/>
                </a:path>
                <a:path w="2713990" h="1905000">
                  <a:moveTo>
                    <a:pt x="2514269" y="25400"/>
                  </a:moveTo>
                  <a:lnTo>
                    <a:pt x="199999" y="25400"/>
                  </a:lnTo>
                  <a:lnTo>
                    <a:pt x="207390" y="12700"/>
                  </a:lnTo>
                  <a:lnTo>
                    <a:pt x="2506891" y="12700"/>
                  </a:lnTo>
                  <a:lnTo>
                    <a:pt x="2514269" y="25400"/>
                  </a:lnTo>
                  <a:close/>
                </a:path>
                <a:path w="2713990" h="1905000">
                  <a:moveTo>
                    <a:pt x="237324" y="38100"/>
                  </a:moveTo>
                  <a:lnTo>
                    <a:pt x="171386" y="38100"/>
                  </a:lnTo>
                  <a:lnTo>
                    <a:pt x="178396" y="25400"/>
                  </a:lnTo>
                  <a:lnTo>
                    <a:pt x="244754" y="25400"/>
                  </a:lnTo>
                  <a:lnTo>
                    <a:pt x="237324" y="38100"/>
                  </a:lnTo>
                  <a:close/>
                </a:path>
                <a:path w="2713990" h="1905000">
                  <a:moveTo>
                    <a:pt x="2542870" y="38100"/>
                  </a:moveTo>
                  <a:lnTo>
                    <a:pt x="2476665" y="38100"/>
                  </a:lnTo>
                  <a:lnTo>
                    <a:pt x="2469235" y="25400"/>
                  </a:lnTo>
                  <a:lnTo>
                    <a:pt x="2535872" y="25400"/>
                  </a:lnTo>
                  <a:lnTo>
                    <a:pt x="2542870" y="38100"/>
                  </a:lnTo>
                  <a:close/>
                </a:path>
                <a:path w="2713990" h="1905000">
                  <a:moveTo>
                    <a:pt x="202882" y="50800"/>
                  </a:moveTo>
                  <a:lnTo>
                    <a:pt x="150977" y="50800"/>
                  </a:lnTo>
                  <a:lnTo>
                    <a:pt x="157683" y="38100"/>
                  </a:lnTo>
                  <a:lnTo>
                    <a:pt x="209892" y="38100"/>
                  </a:lnTo>
                  <a:lnTo>
                    <a:pt x="202882" y="50800"/>
                  </a:lnTo>
                  <a:close/>
                </a:path>
                <a:path w="2713990" h="1905000">
                  <a:moveTo>
                    <a:pt x="2563266" y="50800"/>
                  </a:moveTo>
                  <a:lnTo>
                    <a:pt x="2511107" y="50800"/>
                  </a:lnTo>
                  <a:lnTo>
                    <a:pt x="2504084" y="38100"/>
                  </a:lnTo>
                  <a:lnTo>
                    <a:pt x="2556573" y="38100"/>
                  </a:lnTo>
                  <a:lnTo>
                    <a:pt x="2563266" y="50800"/>
                  </a:lnTo>
                  <a:close/>
                </a:path>
                <a:path w="2713990" h="1905000">
                  <a:moveTo>
                    <a:pt x="176872" y="63500"/>
                  </a:moveTo>
                  <a:lnTo>
                    <a:pt x="131559" y="63500"/>
                  </a:lnTo>
                  <a:lnTo>
                    <a:pt x="137668" y="50800"/>
                  </a:lnTo>
                  <a:lnTo>
                    <a:pt x="183514" y="50800"/>
                  </a:lnTo>
                  <a:lnTo>
                    <a:pt x="176872" y="63500"/>
                  </a:lnTo>
                  <a:close/>
                </a:path>
                <a:path w="2713990" h="1905000">
                  <a:moveTo>
                    <a:pt x="2582671" y="63500"/>
                  </a:moveTo>
                  <a:lnTo>
                    <a:pt x="2537117" y="63500"/>
                  </a:lnTo>
                  <a:lnTo>
                    <a:pt x="2530475" y="50800"/>
                  </a:lnTo>
                  <a:lnTo>
                    <a:pt x="2576309" y="50800"/>
                  </a:lnTo>
                  <a:lnTo>
                    <a:pt x="2582671" y="63500"/>
                  </a:lnTo>
                  <a:close/>
                </a:path>
                <a:path w="2713990" h="1905000">
                  <a:moveTo>
                    <a:pt x="158356" y="76200"/>
                  </a:moveTo>
                  <a:lnTo>
                    <a:pt x="113195" y="76200"/>
                  </a:lnTo>
                  <a:lnTo>
                    <a:pt x="119202" y="63500"/>
                  </a:lnTo>
                  <a:lnTo>
                    <a:pt x="164693" y="63500"/>
                  </a:lnTo>
                  <a:lnTo>
                    <a:pt x="158356" y="76200"/>
                  </a:lnTo>
                  <a:close/>
                </a:path>
                <a:path w="2713990" h="1905000">
                  <a:moveTo>
                    <a:pt x="2601023" y="76200"/>
                  </a:moveTo>
                  <a:lnTo>
                    <a:pt x="2555633" y="76200"/>
                  </a:lnTo>
                  <a:lnTo>
                    <a:pt x="2549296" y="63500"/>
                  </a:lnTo>
                  <a:lnTo>
                    <a:pt x="2595029" y="63500"/>
                  </a:lnTo>
                  <a:lnTo>
                    <a:pt x="2601023" y="76200"/>
                  </a:lnTo>
                  <a:close/>
                </a:path>
                <a:path w="2713990" h="1905000">
                  <a:moveTo>
                    <a:pt x="140779" y="88900"/>
                  </a:moveTo>
                  <a:lnTo>
                    <a:pt x="101574" y="88900"/>
                  </a:lnTo>
                  <a:lnTo>
                    <a:pt x="107327" y="76200"/>
                  </a:lnTo>
                  <a:lnTo>
                    <a:pt x="146773" y="76200"/>
                  </a:lnTo>
                  <a:lnTo>
                    <a:pt x="140779" y="88900"/>
                  </a:lnTo>
                  <a:close/>
                </a:path>
                <a:path w="2713990" h="1905000">
                  <a:moveTo>
                    <a:pt x="2612631" y="88900"/>
                  </a:moveTo>
                  <a:lnTo>
                    <a:pt x="2573210" y="88900"/>
                  </a:lnTo>
                  <a:lnTo>
                    <a:pt x="2567216" y="76200"/>
                  </a:lnTo>
                  <a:lnTo>
                    <a:pt x="2606890" y="76200"/>
                  </a:lnTo>
                  <a:lnTo>
                    <a:pt x="2612631" y="88900"/>
                  </a:lnTo>
                  <a:close/>
                </a:path>
                <a:path w="2713990" h="1905000">
                  <a:moveTo>
                    <a:pt x="124180" y="101600"/>
                  </a:moveTo>
                  <a:lnTo>
                    <a:pt x="85115" y="101600"/>
                  </a:lnTo>
                  <a:lnTo>
                    <a:pt x="90462" y="88900"/>
                  </a:lnTo>
                  <a:lnTo>
                    <a:pt x="129832" y="88900"/>
                  </a:lnTo>
                  <a:lnTo>
                    <a:pt x="124180" y="101600"/>
                  </a:lnTo>
                  <a:close/>
                </a:path>
                <a:path w="2713990" h="1905000">
                  <a:moveTo>
                    <a:pt x="2629077" y="101600"/>
                  </a:moveTo>
                  <a:lnTo>
                    <a:pt x="2589809" y="101600"/>
                  </a:lnTo>
                  <a:lnTo>
                    <a:pt x="2584157" y="88900"/>
                  </a:lnTo>
                  <a:lnTo>
                    <a:pt x="2623731" y="88900"/>
                  </a:lnTo>
                  <a:lnTo>
                    <a:pt x="2629077" y="101600"/>
                  </a:lnTo>
                  <a:close/>
                </a:path>
                <a:path w="2713990" h="1905000">
                  <a:moveTo>
                    <a:pt x="108635" y="114300"/>
                  </a:moveTo>
                  <a:lnTo>
                    <a:pt x="74828" y="114300"/>
                  </a:lnTo>
                  <a:lnTo>
                    <a:pt x="79908" y="101600"/>
                  </a:lnTo>
                  <a:lnTo>
                    <a:pt x="113919" y="101600"/>
                  </a:lnTo>
                  <a:lnTo>
                    <a:pt x="108635" y="114300"/>
                  </a:lnTo>
                  <a:close/>
                </a:path>
                <a:path w="2713990" h="1905000">
                  <a:moveTo>
                    <a:pt x="2639352" y="114300"/>
                  </a:moveTo>
                  <a:lnTo>
                    <a:pt x="2605354" y="114300"/>
                  </a:lnTo>
                  <a:lnTo>
                    <a:pt x="2600070" y="101600"/>
                  </a:lnTo>
                  <a:lnTo>
                    <a:pt x="2634284" y="101600"/>
                  </a:lnTo>
                  <a:lnTo>
                    <a:pt x="2639352" y="114300"/>
                  </a:lnTo>
                  <a:close/>
                </a:path>
                <a:path w="2713990" h="1905000">
                  <a:moveTo>
                    <a:pt x="98907" y="127000"/>
                  </a:moveTo>
                  <a:lnTo>
                    <a:pt x="65112" y="127000"/>
                  </a:lnTo>
                  <a:lnTo>
                    <a:pt x="69900" y="114300"/>
                  </a:lnTo>
                  <a:lnTo>
                    <a:pt x="103911" y="114300"/>
                  </a:lnTo>
                  <a:lnTo>
                    <a:pt x="98907" y="127000"/>
                  </a:lnTo>
                  <a:close/>
                </a:path>
                <a:path w="2713990" h="1905000">
                  <a:moveTo>
                    <a:pt x="2649067" y="127000"/>
                  </a:moveTo>
                  <a:lnTo>
                    <a:pt x="2615082" y="127000"/>
                  </a:lnTo>
                  <a:lnTo>
                    <a:pt x="2610078" y="114300"/>
                  </a:lnTo>
                  <a:lnTo>
                    <a:pt x="2644279" y="114300"/>
                  </a:lnTo>
                  <a:lnTo>
                    <a:pt x="2649067" y="127000"/>
                  </a:lnTo>
                  <a:close/>
                </a:path>
                <a:path w="2713990" h="1905000">
                  <a:moveTo>
                    <a:pt x="89674" y="139700"/>
                  </a:moveTo>
                  <a:lnTo>
                    <a:pt x="55981" y="139700"/>
                  </a:lnTo>
                  <a:lnTo>
                    <a:pt x="60464" y="127000"/>
                  </a:lnTo>
                  <a:lnTo>
                    <a:pt x="94411" y="127000"/>
                  </a:lnTo>
                  <a:lnTo>
                    <a:pt x="89674" y="139700"/>
                  </a:lnTo>
                  <a:close/>
                </a:path>
                <a:path w="2713990" h="1905000">
                  <a:moveTo>
                    <a:pt x="2658173" y="139700"/>
                  </a:moveTo>
                  <a:lnTo>
                    <a:pt x="2624315" y="139700"/>
                  </a:lnTo>
                  <a:lnTo>
                    <a:pt x="2619578" y="127000"/>
                  </a:lnTo>
                  <a:lnTo>
                    <a:pt x="2653690" y="127000"/>
                  </a:lnTo>
                  <a:lnTo>
                    <a:pt x="2658173" y="139700"/>
                  </a:lnTo>
                  <a:close/>
                </a:path>
                <a:path w="2713990" h="1905000">
                  <a:moveTo>
                    <a:pt x="76860" y="152400"/>
                  </a:moveTo>
                  <a:lnTo>
                    <a:pt x="47459" y="152400"/>
                  </a:lnTo>
                  <a:lnTo>
                    <a:pt x="51650" y="139700"/>
                  </a:lnTo>
                  <a:lnTo>
                    <a:pt x="81165" y="139700"/>
                  </a:lnTo>
                  <a:lnTo>
                    <a:pt x="76860" y="152400"/>
                  </a:lnTo>
                  <a:close/>
                </a:path>
                <a:path w="2713990" h="1905000">
                  <a:moveTo>
                    <a:pt x="80987" y="152400"/>
                  </a:moveTo>
                  <a:lnTo>
                    <a:pt x="81165" y="139700"/>
                  </a:lnTo>
                  <a:lnTo>
                    <a:pt x="85445" y="139700"/>
                  </a:lnTo>
                  <a:lnTo>
                    <a:pt x="80987" y="152400"/>
                  </a:lnTo>
                  <a:close/>
                </a:path>
                <a:path w="2713990" h="1905000">
                  <a:moveTo>
                    <a:pt x="2633002" y="152400"/>
                  </a:moveTo>
                  <a:lnTo>
                    <a:pt x="2628544" y="139700"/>
                  </a:lnTo>
                  <a:lnTo>
                    <a:pt x="2632824" y="139700"/>
                  </a:lnTo>
                  <a:lnTo>
                    <a:pt x="2633002" y="152400"/>
                  </a:lnTo>
                  <a:close/>
                </a:path>
                <a:path w="2713990" h="1905000">
                  <a:moveTo>
                    <a:pt x="2666682" y="152400"/>
                  </a:moveTo>
                  <a:lnTo>
                    <a:pt x="2637129" y="152400"/>
                  </a:lnTo>
                  <a:lnTo>
                    <a:pt x="2632824" y="139700"/>
                  </a:lnTo>
                  <a:lnTo>
                    <a:pt x="2662504" y="139700"/>
                  </a:lnTo>
                  <a:lnTo>
                    <a:pt x="2666682" y="152400"/>
                  </a:lnTo>
                  <a:close/>
                </a:path>
                <a:path w="2713990" h="1905000">
                  <a:moveTo>
                    <a:pt x="61747" y="177800"/>
                  </a:moveTo>
                  <a:lnTo>
                    <a:pt x="35877" y="177800"/>
                  </a:lnTo>
                  <a:lnTo>
                    <a:pt x="43281" y="152400"/>
                  </a:lnTo>
                  <a:lnTo>
                    <a:pt x="73025" y="152400"/>
                  </a:lnTo>
                  <a:lnTo>
                    <a:pt x="69011" y="165100"/>
                  </a:lnTo>
                  <a:lnTo>
                    <a:pt x="65455" y="165100"/>
                  </a:lnTo>
                  <a:lnTo>
                    <a:pt x="61747" y="177800"/>
                  </a:lnTo>
                  <a:close/>
                </a:path>
                <a:path w="2713990" h="1905000">
                  <a:moveTo>
                    <a:pt x="2678252" y="177800"/>
                  </a:moveTo>
                  <a:lnTo>
                    <a:pt x="2652242" y="177800"/>
                  </a:lnTo>
                  <a:lnTo>
                    <a:pt x="2648534" y="165100"/>
                  </a:lnTo>
                  <a:lnTo>
                    <a:pt x="2644978" y="165100"/>
                  </a:lnTo>
                  <a:lnTo>
                    <a:pt x="2640965" y="152400"/>
                  </a:lnTo>
                  <a:lnTo>
                    <a:pt x="2670695" y="152400"/>
                  </a:lnTo>
                  <a:lnTo>
                    <a:pt x="2674556" y="165100"/>
                  </a:lnTo>
                  <a:lnTo>
                    <a:pt x="2678252" y="177800"/>
                  </a:lnTo>
                  <a:close/>
                </a:path>
                <a:path w="2713990" h="1905000">
                  <a:moveTo>
                    <a:pt x="55092" y="190500"/>
                  </a:moveTo>
                  <a:lnTo>
                    <a:pt x="28981" y="190500"/>
                  </a:lnTo>
                  <a:lnTo>
                    <a:pt x="32346" y="177800"/>
                  </a:lnTo>
                  <a:lnTo>
                    <a:pt x="58483" y="177800"/>
                  </a:lnTo>
                  <a:lnTo>
                    <a:pt x="55092" y="190500"/>
                  </a:lnTo>
                  <a:close/>
                </a:path>
                <a:path w="2713990" h="1905000">
                  <a:moveTo>
                    <a:pt x="2685135" y="190500"/>
                  </a:moveTo>
                  <a:lnTo>
                    <a:pt x="2658897" y="190500"/>
                  </a:lnTo>
                  <a:lnTo>
                    <a:pt x="2655506" y="177800"/>
                  </a:lnTo>
                  <a:lnTo>
                    <a:pt x="2681782" y="177800"/>
                  </a:lnTo>
                  <a:lnTo>
                    <a:pt x="2685135" y="190500"/>
                  </a:lnTo>
                  <a:close/>
                </a:path>
                <a:path w="2713990" h="1905000">
                  <a:moveTo>
                    <a:pt x="49047" y="203200"/>
                  </a:moveTo>
                  <a:lnTo>
                    <a:pt x="22758" y="203200"/>
                  </a:lnTo>
                  <a:lnTo>
                    <a:pt x="25781" y="190500"/>
                  </a:lnTo>
                  <a:lnTo>
                    <a:pt x="52120" y="190500"/>
                  </a:lnTo>
                  <a:lnTo>
                    <a:pt x="49047" y="203200"/>
                  </a:lnTo>
                  <a:close/>
                </a:path>
                <a:path w="2713990" h="1905000">
                  <a:moveTo>
                    <a:pt x="2691345" y="203200"/>
                  </a:moveTo>
                  <a:lnTo>
                    <a:pt x="2664929" y="203200"/>
                  </a:lnTo>
                  <a:lnTo>
                    <a:pt x="2661869" y="190500"/>
                  </a:lnTo>
                  <a:lnTo>
                    <a:pt x="2688323" y="190500"/>
                  </a:lnTo>
                  <a:lnTo>
                    <a:pt x="2691345" y="203200"/>
                  </a:lnTo>
                  <a:close/>
                </a:path>
                <a:path w="2713990" h="1905000">
                  <a:moveTo>
                    <a:pt x="41198" y="228600"/>
                  </a:moveTo>
                  <a:lnTo>
                    <a:pt x="14757" y="228600"/>
                  </a:lnTo>
                  <a:lnTo>
                    <a:pt x="17246" y="215900"/>
                  </a:lnTo>
                  <a:lnTo>
                    <a:pt x="19913" y="203200"/>
                  </a:lnTo>
                  <a:lnTo>
                    <a:pt x="49174" y="203200"/>
                  </a:lnTo>
                  <a:lnTo>
                    <a:pt x="46278" y="215900"/>
                  </a:lnTo>
                  <a:lnTo>
                    <a:pt x="43764" y="215900"/>
                  </a:lnTo>
                  <a:lnTo>
                    <a:pt x="41198" y="228600"/>
                  </a:lnTo>
                  <a:close/>
                </a:path>
                <a:path w="2713990" h="1905000">
                  <a:moveTo>
                    <a:pt x="2699321" y="228600"/>
                  </a:moveTo>
                  <a:lnTo>
                    <a:pt x="2672778" y="228600"/>
                  </a:lnTo>
                  <a:lnTo>
                    <a:pt x="2670225" y="215900"/>
                  </a:lnTo>
                  <a:lnTo>
                    <a:pt x="2667711" y="215900"/>
                  </a:lnTo>
                  <a:lnTo>
                    <a:pt x="2664815" y="203200"/>
                  </a:lnTo>
                  <a:lnTo>
                    <a:pt x="2694178" y="203200"/>
                  </a:lnTo>
                  <a:lnTo>
                    <a:pt x="2696844" y="215900"/>
                  </a:lnTo>
                  <a:lnTo>
                    <a:pt x="2699321" y="228600"/>
                  </a:lnTo>
                  <a:close/>
                </a:path>
                <a:path w="2713990" h="1905000">
                  <a:moveTo>
                    <a:pt x="36804" y="241300"/>
                  </a:moveTo>
                  <a:lnTo>
                    <a:pt x="10337" y="241300"/>
                  </a:lnTo>
                  <a:lnTo>
                    <a:pt x="12458" y="228600"/>
                  </a:lnTo>
                  <a:lnTo>
                    <a:pt x="39014" y="228600"/>
                  </a:lnTo>
                  <a:lnTo>
                    <a:pt x="36804" y="241300"/>
                  </a:lnTo>
                  <a:close/>
                </a:path>
                <a:path w="2713990" h="1905000">
                  <a:moveTo>
                    <a:pt x="2703728" y="241300"/>
                  </a:moveTo>
                  <a:lnTo>
                    <a:pt x="2677185" y="241300"/>
                  </a:lnTo>
                  <a:lnTo>
                    <a:pt x="2674975" y="228600"/>
                  </a:lnTo>
                  <a:lnTo>
                    <a:pt x="2701620" y="228600"/>
                  </a:lnTo>
                  <a:lnTo>
                    <a:pt x="2703728" y="241300"/>
                  </a:lnTo>
                  <a:close/>
                </a:path>
                <a:path w="2713990" h="1905000">
                  <a:moveTo>
                    <a:pt x="30086" y="266700"/>
                  </a:moveTo>
                  <a:lnTo>
                    <a:pt x="5143" y="266700"/>
                  </a:lnTo>
                  <a:lnTo>
                    <a:pt x="6680" y="254000"/>
                  </a:lnTo>
                  <a:lnTo>
                    <a:pt x="8420" y="241300"/>
                  </a:lnTo>
                  <a:lnTo>
                    <a:pt x="34937" y="241300"/>
                  </a:lnTo>
                  <a:lnTo>
                    <a:pt x="33096" y="254000"/>
                  </a:lnTo>
                  <a:lnTo>
                    <a:pt x="31559" y="254000"/>
                  </a:lnTo>
                  <a:lnTo>
                    <a:pt x="30086" y="266700"/>
                  </a:lnTo>
                  <a:close/>
                </a:path>
                <a:path w="2713990" h="1905000">
                  <a:moveTo>
                    <a:pt x="2708910" y="266700"/>
                  </a:moveTo>
                  <a:lnTo>
                    <a:pt x="2683903" y="266700"/>
                  </a:lnTo>
                  <a:lnTo>
                    <a:pt x="2682430" y="254000"/>
                  </a:lnTo>
                  <a:lnTo>
                    <a:pt x="2680893" y="254000"/>
                  </a:lnTo>
                  <a:lnTo>
                    <a:pt x="2679052" y="241300"/>
                  </a:lnTo>
                  <a:lnTo>
                    <a:pt x="2705646" y="241300"/>
                  </a:lnTo>
                  <a:lnTo>
                    <a:pt x="2707373" y="254000"/>
                  </a:lnTo>
                  <a:lnTo>
                    <a:pt x="2708910" y="266700"/>
                  </a:lnTo>
                  <a:close/>
                </a:path>
                <a:path w="2713990" h="1905000">
                  <a:moveTo>
                    <a:pt x="26936" y="292100"/>
                  </a:moveTo>
                  <a:lnTo>
                    <a:pt x="1701" y="292100"/>
                  </a:lnTo>
                  <a:lnTo>
                    <a:pt x="2603" y="279400"/>
                  </a:lnTo>
                  <a:lnTo>
                    <a:pt x="3797" y="266700"/>
                  </a:lnTo>
                  <a:lnTo>
                    <a:pt x="30137" y="266700"/>
                  </a:lnTo>
                  <a:lnTo>
                    <a:pt x="28854" y="279400"/>
                  </a:lnTo>
                  <a:lnTo>
                    <a:pt x="27838" y="279400"/>
                  </a:lnTo>
                  <a:lnTo>
                    <a:pt x="26936" y="292100"/>
                  </a:lnTo>
                  <a:close/>
                </a:path>
                <a:path w="2713990" h="1905000">
                  <a:moveTo>
                    <a:pt x="2712313" y="292100"/>
                  </a:moveTo>
                  <a:lnTo>
                    <a:pt x="2687053" y="292100"/>
                  </a:lnTo>
                  <a:lnTo>
                    <a:pt x="2686138" y="279400"/>
                  </a:lnTo>
                  <a:lnTo>
                    <a:pt x="2685135" y="279400"/>
                  </a:lnTo>
                  <a:lnTo>
                    <a:pt x="2683852" y="266700"/>
                  </a:lnTo>
                  <a:lnTo>
                    <a:pt x="2710243" y="266700"/>
                  </a:lnTo>
                  <a:lnTo>
                    <a:pt x="2711386" y="279400"/>
                  </a:lnTo>
                  <a:lnTo>
                    <a:pt x="2712313" y="292100"/>
                  </a:lnTo>
                  <a:close/>
                </a:path>
                <a:path w="2713990" h="1905000">
                  <a:moveTo>
                    <a:pt x="25488" y="317500"/>
                  </a:moveTo>
                  <a:lnTo>
                    <a:pt x="101" y="317500"/>
                  </a:lnTo>
                  <a:lnTo>
                    <a:pt x="431" y="304800"/>
                  </a:lnTo>
                  <a:lnTo>
                    <a:pt x="965" y="292100"/>
                  </a:lnTo>
                  <a:lnTo>
                    <a:pt x="26288" y="292100"/>
                  </a:lnTo>
                  <a:lnTo>
                    <a:pt x="25781" y="304800"/>
                  </a:lnTo>
                  <a:lnTo>
                    <a:pt x="25488" y="317500"/>
                  </a:lnTo>
                  <a:close/>
                </a:path>
                <a:path w="2713990" h="1905000">
                  <a:moveTo>
                    <a:pt x="2713888" y="317500"/>
                  </a:moveTo>
                  <a:lnTo>
                    <a:pt x="2688501" y="317500"/>
                  </a:lnTo>
                  <a:lnTo>
                    <a:pt x="2688183" y="304800"/>
                  </a:lnTo>
                  <a:lnTo>
                    <a:pt x="2687701" y="292100"/>
                  </a:lnTo>
                  <a:lnTo>
                    <a:pt x="2713050" y="292100"/>
                  </a:lnTo>
                  <a:lnTo>
                    <a:pt x="2713570" y="304800"/>
                  </a:lnTo>
                  <a:lnTo>
                    <a:pt x="2713888" y="317500"/>
                  </a:lnTo>
                  <a:close/>
                </a:path>
                <a:path w="2713990" h="1905000">
                  <a:moveTo>
                    <a:pt x="25793" y="1600200"/>
                  </a:moveTo>
                  <a:lnTo>
                    <a:pt x="419" y="1600200"/>
                  </a:lnTo>
                  <a:lnTo>
                    <a:pt x="101" y="1587500"/>
                  </a:lnTo>
                  <a:lnTo>
                    <a:pt x="0" y="317500"/>
                  </a:lnTo>
                  <a:lnTo>
                    <a:pt x="25400" y="317500"/>
                  </a:lnTo>
                  <a:lnTo>
                    <a:pt x="25488" y="1587500"/>
                  </a:lnTo>
                  <a:lnTo>
                    <a:pt x="25793" y="1600200"/>
                  </a:lnTo>
                  <a:close/>
                </a:path>
                <a:path w="2713990" h="1905000">
                  <a:moveTo>
                    <a:pt x="2713558" y="1600200"/>
                  </a:moveTo>
                  <a:lnTo>
                    <a:pt x="2688183" y="1600200"/>
                  </a:lnTo>
                  <a:lnTo>
                    <a:pt x="2688501" y="1587500"/>
                  </a:lnTo>
                  <a:lnTo>
                    <a:pt x="2688590" y="317500"/>
                  </a:lnTo>
                  <a:lnTo>
                    <a:pt x="2713990" y="317500"/>
                  </a:lnTo>
                  <a:lnTo>
                    <a:pt x="2713875" y="1587500"/>
                  </a:lnTo>
                  <a:lnTo>
                    <a:pt x="2713558" y="1600200"/>
                  </a:lnTo>
                  <a:close/>
                </a:path>
                <a:path w="2713990" h="1905000">
                  <a:moveTo>
                    <a:pt x="28905" y="1625600"/>
                  </a:moveTo>
                  <a:lnTo>
                    <a:pt x="2603" y="1625600"/>
                  </a:lnTo>
                  <a:lnTo>
                    <a:pt x="1676" y="1612900"/>
                  </a:lnTo>
                  <a:lnTo>
                    <a:pt x="939" y="1600200"/>
                  </a:lnTo>
                  <a:lnTo>
                    <a:pt x="26263" y="1600200"/>
                  </a:lnTo>
                  <a:lnTo>
                    <a:pt x="26974" y="1612900"/>
                  </a:lnTo>
                  <a:lnTo>
                    <a:pt x="27800" y="1612900"/>
                  </a:lnTo>
                  <a:lnTo>
                    <a:pt x="28905" y="1625600"/>
                  </a:lnTo>
                  <a:close/>
                </a:path>
                <a:path w="2713990" h="1905000">
                  <a:moveTo>
                    <a:pt x="2711386" y="1625600"/>
                  </a:moveTo>
                  <a:lnTo>
                    <a:pt x="2685084" y="1625600"/>
                  </a:lnTo>
                  <a:lnTo>
                    <a:pt x="2686189" y="1612900"/>
                  </a:lnTo>
                  <a:lnTo>
                    <a:pt x="2687015" y="1612900"/>
                  </a:lnTo>
                  <a:lnTo>
                    <a:pt x="2687726" y="1600200"/>
                  </a:lnTo>
                  <a:lnTo>
                    <a:pt x="2713024" y="1600200"/>
                  </a:lnTo>
                  <a:lnTo>
                    <a:pt x="2712288" y="1612900"/>
                  </a:lnTo>
                  <a:lnTo>
                    <a:pt x="2711386" y="1625600"/>
                  </a:lnTo>
                  <a:close/>
                </a:path>
                <a:path w="2713990" h="1905000">
                  <a:moveTo>
                    <a:pt x="33159" y="1651000"/>
                  </a:moveTo>
                  <a:lnTo>
                    <a:pt x="6616" y="1651000"/>
                  </a:lnTo>
                  <a:lnTo>
                    <a:pt x="5080" y="1638300"/>
                  </a:lnTo>
                  <a:lnTo>
                    <a:pt x="3746" y="1625600"/>
                  </a:lnTo>
                  <a:lnTo>
                    <a:pt x="28854" y="1625600"/>
                  </a:lnTo>
                  <a:lnTo>
                    <a:pt x="30137" y="1638300"/>
                  </a:lnTo>
                  <a:lnTo>
                    <a:pt x="31496" y="1638300"/>
                  </a:lnTo>
                  <a:lnTo>
                    <a:pt x="33159" y="1651000"/>
                  </a:lnTo>
                  <a:close/>
                </a:path>
                <a:path w="2713990" h="1905000">
                  <a:moveTo>
                    <a:pt x="2707309" y="1651000"/>
                  </a:moveTo>
                  <a:lnTo>
                    <a:pt x="2680830" y="1651000"/>
                  </a:lnTo>
                  <a:lnTo>
                    <a:pt x="2682493" y="1638300"/>
                  </a:lnTo>
                  <a:lnTo>
                    <a:pt x="2683852" y="1638300"/>
                  </a:lnTo>
                  <a:lnTo>
                    <a:pt x="2685135" y="1625600"/>
                  </a:lnTo>
                  <a:lnTo>
                    <a:pt x="2710192" y="1625600"/>
                  </a:lnTo>
                  <a:lnTo>
                    <a:pt x="2708846" y="1638300"/>
                  </a:lnTo>
                  <a:lnTo>
                    <a:pt x="2707309" y="1651000"/>
                  </a:lnTo>
                  <a:close/>
                </a:path>
                <a:path w="2713990" h="1905000">
                  <a:moveTo>
                    <a:pt x="36893" y="1663700"/>
                  </a:moveTo>
                  <a:lnTo>
                    <a:pt x="10261" y="1663700"/>
                  </a:lnTo>
                  <a:lnTo>
                    <a:pt x="8343" y="1651000"/>
                  </a:lnTo>
                  <a:lnTo>
                    <a:pt x="34861" y="1651000"/>
                  </a:lnTo>
                  <a:lnTo>
                    <a:pt x="36893" y="1663700"/>
                  </a:lnTo>
                  <a:close/>
                </a:path>
                <a:path w="2713990" h="1905000">
                  <a:moveTo>
                    <a:pt x="2703652" y="1663700"/>
                  </a:moveTo>
                  <a:lnTo>
                    <a:pt x="2677096" y="1663700"/>
                  </a:lnTo>
                  <a:lnTo>
                    <a:pt x="2679128" y="1651000"/>
                  </a:lnTo>
                  <a:lnTo>
                    <a:pt x="2705569" y="1651000"/>
                  </a:lnTo>
                  <a:lnTo>
                    <a:pt x="2703652" y="1663700"/>
                  </a:lnTo>
                  <a:close/>
                </a:path>
                <a:path w="2713990" h="1905000">
                  <a:moveTo>
                    <a:pt x="43764" y="1689100"/>
                  </a:moveTo>
                  <a:lnTo>
                    <a:pt x="17145" y="1689100"/>
                  </a:lnTo>
                  <a:lnTo>
                    <a:pt x="14668" y="1676400"/>
                  </a:lnTo>
                  <a:lnTo>
                    <a:pt x="12369" y="1663700"/>
                  </a:lnTo>
                  <a:lnTo>
                    <a:pt x="38925" y="1663700"/>
                  </a:lnTo>
                  <a:lnTo>
                    <a:pt x="41300" y="1676400"/>
                  </a:lnTo>
                  <a:lnTo>
                    <a:pt x="43764" y="1689100"/>
                  </a:lnTo>
                  <a:close/>
                </a:path>
                <a:path w="2713990" h="1905000">
                  <a:moveTo>
                    <a:pt x="2696743" y="1689100"/>
                  </a:moveTo>
                  <a:lnTo>
                    <a:pt x="2670225" y="1689100"/>
                  </a:lnTo>
                  <a:lnTo>
                    <a:pt x="2672778" y="1676400"/>
                  </a:lnTo>
                  <a:lnTo>
                    <a:pt x="2675064" y="1663700"/>
                  </a:lnTo>
                  <a:lnTo>
                    <a:pt x="2701531" y="1663700"/>
                  </a:lnTo>
                  <a:lnTo>
                    <a:pt x="2699232" y="1676400"/>
                  </a:lnTo>
                  <a:lnTo>
                    <a:pt x="2696743" y="1689100"/>
                  </a:lnTo>
                  <a:close/>
                </a:path>
                <a:path w="2713990" h="1905000">
                  <a:moveTo>
                    <a:pt x="46393" y="1689100"/>
                  </a:moveTo>
                  <a:lnTo>
                    <a:pt x="43764" y="1689100"/>
                  </a:lnTo>
                  <a:lnTo>
                    <a:pt x="43662" y="1676400"/>
                  </a:lnTo>
                  <a:lnTo>
                    <a:pt x="46393" y="1689100"/>
                  </a:lnTo>
                  <a:close/>
                </a:path>
                <a:path w="2713990" h="1905000">
                  <a:moveTo>
                    <a:pt x="2670225" y="1689100"/>
                  </a:moveTo>
                  <a:lnTo>
                    <a:pt x="2667596" y="1689100"/>
                  </a:lnTo>
                  <a:lnTo>
                    <a:pt x="2670327" y="1676400"/>
                  </a:lnTo>
                  <a:lnTo>
                    <a:pt x="2670225" y="1689100"/>
                  </a:lnTo>
                  <a:close/>
                </a:path>
                <a:path w="2713990" h="1905000">
                  <a:moveTo>
                    <a:pt x="49174" y="1701800"/>
                  </a:moveTo>
                  <a:lnTo>
                    <a:pt x="22644" y="1701800"/>
                  </a:lnTo>
                  <a:lnTo>
                    <a:pt x="19812" y="1689100"/>
                  </a:lnTo>
                  <a:lnTo>
                    <a:pt x="46278" y="1689100"/>
                  </a:lnTo>
                  <a:lnTo>
                    <a:pt x="49174" y="1701800"/>
                  </a:lnTo>
                  <a:close/>
                </a:path>
                <a:path w="2713990" h="1905000">
                  <a:moveTo>
                    <a:pt x="2691231" y="1701800"/>
                  </a:moveTo>
                  <a:lnTo>
                    <a:pt x="2664815" y="1701800"/>
                  </a:lnTo>
                  <a:lnTo>
                    <a:pt x="2667711" y="1689100"/>
                  </a:lnTo>
                  <a:lnTo>
                    <a:pt x="2694076" y="1689100"/>
                  </a:lnTo>
                  <a:lnTo>
                    <a:pt x="2691231" y="1701800"/>
                  </a:lnTo>
                  <a:close/>
                </a:path>
                <a:path w="2713990" h="1905000">
                  <a:moveTo>
                    <a:pt x="55219" y="1714500"/>
                  </a:moveTo>
                  <a:lnTo>
                    <a:pt x="28854" y="1714500"/>
                  </a:lnTo>
                  <a:lnTo>
                    <a:pt x="25666" y="1701800"/>
                  </a:lnTo>
                  <a:lnTo>
                    <a:pt x="51993" y="1701800"/>
                  </a:lnTo>
                  <a:lnTo>
                    <a:pt x="55219" y="1714500"/>
                  </a:lnTo>
                  <a:close/>
                </a:path>
                <a:path w="2713990" h="1905000">
                  <a:moveTo>
                    <a:pt x="2681643" y="1727200"/>
                  </a:moveTo>
                  <a:lnTo>
                    <a:pt x="2652090" y="1727200"/>
                  </a:lnTo>
                  <a:lnTo>
                    <a:pt x="2655646" y="1714500"/>
                  </a:lnTo>
                  <a:lnTo>
                    <a:pt x="2658770" y="1714500"/>
                  </a:lnTo>
                  <a:lnTo>
                    <a:pt x="2661996" y="1701800"/>
                  </a:lnTo>
                  <a:lnTo>
                    <a:pt x="2688209" y="1701800"/>
                  </a:lnTo>
                  <a:lnTo>
                    <a:pt x="2685008" y="1714500"/>
                  </a:lnTo>
                  <a:lnTo>
                    <a:pt x="2681643" y="1727200"/>
                  </a:lnTo>
                  <a:close/>
                </a:path>
                <a:path w="2713990" h="1905000">
                  <a:moveTo>
                    <a:pt x="69164" y="1739900"/>
                  </a:moveTo>
                  <a:lnTo>
                    <a:pt x="39433" y="1739900"/>
                  </a:lnTo>
                  <a:lnTo>
                    <a:pt x="35737" y="1727200"/>
                  </a:lnTo>
                  <a:lnTo>
                    <a:pt x="32207" y="1714500"/>
                  </a:lnTo>
                  <a:lnTo>
                    <a:pt x="58343" y="1714500"/>
                  </a:lnTo>
                  <a:lnTo>
                    <a:pt x="61899" y="1727200"/>
                  </a:lnTo>
                  <a:lnTo>
                    <a:pt x="65303" y="1727200"/>
                  </a:lnTo>
                  <a:lnTo>
                    <a:pt x="69164" y="1739900"/>
                  </a:lnTo>
                  <a:close/>
                </a:path>
                <a:path w="2713990" h="1905000">
                  <a:moveTo>
                    <a:pt x="2674416" y="1739900"/>
                  </a:moveTo>
                  <a:lnTo>
                    <a:pt x="2644825" y="1739900"/>
                  </a:lnTo>
                  <a:lnTo>
                    <a:pt x="2648686" y="1727200"/>
                  </a:lnTo>
                  <a:lnTo>
                    <a:pt x="2678112" y="1727200"/>
                  </a:lnTo>
                  <a:lnTo>
                    <a:pt x="2674416" y="1739900"/>
                  </a:lnTo>
                  <a:close/>
                </a:path>
                <a:path w="2713990" h="1905000">
                  <a:moveTo>
                    <a:pt x="77025" y="1752600"/>
                  </a:moveTo>
                  <a:lnTo>
                    <a:pt x="47307" y="1752600"/>
                  </a:lnTo>
                  <a:lnTo>
                    <a:pt x="43281" y="1739900"/>
                  </a:lnTo>
                  <a:lnTo>
                    <a:pt x="72859" y="1739900"/>
                  </a:lnTo>
                  <a:lnTo>
                    <a:pt x="77025" y="1752600"/>
                  </a:lnTo>
                  <a:close/>
                </a:path>
                <a:path w="2713990" h="1905000">
                  <a:moveTo>
                    <a:pt x="2666530" y="1752600"/>
                  </a:moveTo>
                  <a:lnTo>
                    <a:pt x="2636964" y="1752600"/>
                  </a:lnTo>
                  <a:lnTo>
                    <a:pt x="2641130" y="1739900"/>
                  </a:lnTo>
                  <a:lnTo>
                    <a:pt x="2670543" y="1739900"/>
                  </a:lnTo>
                  <a:lnTo>
                    <a:pt x="2666530" y="1752600"/>
                  </a:lnTo>
                  <a:close/>
                </a:path>
                <a:path w="2713990" h="1905000">
                  <a:moveTo>
                    <a:pt x="85445" y="1765300"/>
                  </a:moveTo>
                  <a:lnTo>
                    <a:pt x="55816" y="1765300"/>
                  </a:lnTo>
                  <a:lnTo>
                    <a:pt x="51485" y="1752600"/>
                  </a:lnTo>
                  <a:lnTo>
                    <a:pt x="80987" y="1752600"/>
                  </a:lnTo>
                  <a:lnTo>
                    <a:pt x="85445" y="1765300"/>
                  </a:lnTo>
                  <a:close/>
                </a:path>
                <a:path w="2713990" h="1905000">
                  <a:moveTo>
                    <a:pt x="2658008" y="1765300"/>
                  </a:moveTo>
                  <a:lnTo>
                    <a:pt x="2628544" y="1765300"/>
                  </a:lnTo>
                  <a:lnTo>
                    <a:pt x="2633002" y="1752600"/>
                  </a:lnTo>
                  <a:lnTo>
                    <a:pt x="2662339" y="1752600"/>
                  </a:lnTo>
                  <a:lnTo>
                    <a:pt x="2658008" y="1765300"/>
                  </a:lnTo>
                  <a:close/>
                </a:path>
                <a:path w="2713990" h="1905000">
                  <a:moveTo>
                    <a:pt x="99098" y="1778000"/>
                  </a:moveTo>
                  <a:lnTo>
                    <a:pt x="64922" y="1778000"/>
                  </a:lnTo>
                  <a:lnTo>
                    <a:pt x="60299" y="1765300"/>
                  </a:lnTo>
                  <a:lnTo>
                    <a:pt x="94221" y="1765300"/>
                  </a:lnTo>
                  <a:lnTo>
                    <a:pt x="99098" y="1778000"/>
                  </a:lnTo>
                  <a:close/>
                </a:path>
                <a:path w="2713990" h="1905000">
                  <a:moveTo>
                    <a:pt x="2648877" y="1778000"/>
                  </a:moveTo>
                  <a:lnTo>
                    <a:pt x="2614891" y="1778000"/>
                  </a:lnTo>
                  <a:lnTo>
                    <a:pt x="2619768" y="1765300"/>
                  </a:lnTo>
                  <a:lnTo>
                    <a:pt x="2653512" y="1765300"/>
                  </a:lnTo>
                  <a:lnTo>
                    <a:pt x="2648877" y="1778000"/>
                  </a:lnTo>
                  <a:close/>
                </a:path>
                <a:path w="2713990" h="1905000">
                  <a:moveTo>
                    <a:pt x="108851" y="1790700"/>
                  </a:moveTo>
                  <a:lnTo>
                    <a:pt x="74637" y="1790700"/>
                  </a:lnTo>
                  <a:lnTo>
                    <a:pt x="69710" y="1778000"/>
                  </a:lnTo>
                  <a:lnTo>
                    <a:pt x="103708" y="1778000"/>
                  </a:lnTo>
                  <a:lnTo>
                    <a:pt x="108851" y="1790700"/>
                  </a:lnTo>
                  <a:close/>
                </a:path>
                <a:path w="2713990" h="1905000">
                  <a:moveTo>
                    <a:pt x="2639161" y="1790700"/>
                  </a:moveTo>
                  <a:lnTo>
                    <a:pt x="2605138" y="1790700"/>
                  </a:lnTo>
                  <a:lnTo>
                    <a:pt x="2610281" y="1778000"/>
                  </a:lnTo>
                  <a:lnTo>
                    <a:pt x="2644089" y="1778000"/>
                  </a:lnTo>
                  <a:lnTo>
                    <a:pt x="2639161" y="1790700"/>
                  </a:lnTo>
                  <a:close/>
                </a:path>
                <a:path w="2713990" h="1905000">
                  <a:moveTo>
                    <a:pt x="119100" y="1803400"/>
                  </a:moveTo>
                  <a:lnTo>
                    <a:pt x="84912" y="1803400"/>
                  </a:lnTo>
                  <a:lnTo>
                    <a:pt x="79705" y="1790700"/>
                  </a:lnTo>
                  <a:lnTo>
                    <a:pt x="113703" y="1790700"/>
                  </a:lnTo>
                  <a:lnTo>
                    <a:pt x="119100" y="1803400"/>
                  </a:lnTo>
                  <a:close/>
                </a:path>
                <a:path w="2713990" h="1905000">
                  <a:moveTo>
                    <a:pt x="2628874" y="1803400"/>
                  </a:moveTo>
                  <a:lnTo>
                    <a:pt x="2594889" y="1803400"/>
                  </a:lnTo>
                  <a:lnTo>
                    <a:pt x="2600286" y="1790700"/>
                  </a:lnTo>
                  <a:lnTo>
                    <a:pt x="2634081" y="1790700"/>
                  </a:lnTo>
                  <a:lnTo>
                    <a:pt x="2628874" y="1803400"/>
                  </a:lnTo>
                  <a:close/>
                </a:path>
                <a:path w="2713990" h="1905000">
                  <a:moveTo>
                    <a:pt x="135369" y="1816100"/>
                  </a:moveTo>
                  <a:lnTo>
                    <a:pt x="95745" y="1816100"/>
                  </a:lnTo>
                  <a:lnTo>
                    <a:pt x="90258" y="1803400"/>
                  </a:lnTo>
                  <a:lnTo>
                    <a:pt x="129603" y="1803400"/>
                  </a:lnTo>
                  <a:lnTo>
                    <a:pt x="135369" y="1816100"/>
                  </a:lnTo>
                  <a:close/>
                </a:path>
                <a:path w="2713990" h="1905000">
                  <a:moveTo>
                    <a:pt x="2618028" y="1816100"/>
                  </a:moveTo>
                  <a:lnTo>
                    <a:pt x="2578620" y="1816100"/>
                  </a:lnTo>
                  <a:lnTo>
                    <a:pt x="2584386" y="1803400"/>
                  </a:lnTo>
                  <a:lnTo>
                    <a:pt x="2623515" y="1803400"/>
                  </a:lnTo>
                  <a:lnTo>
                    <a:pt x="2618028" y="1816100"/>
                  </a:lnTo>
                  <a:close/>
                </a:path>
                <a:path w="2713990" h="1905000">
                  <a:moveTo>
                    <a:pt x="152641" y="1828800"/>
                  </a:moveTo>
                  <a:lnTo>
                    <a:pt x="112966" y="1828800"/>
                  </a:lnTo>
                  <a:lnTo>
                    <a:pt x="107099" y="1816100"/>
                  </a:lnTo>
                  <a:lnTo>
                    <a:pt x="146532" y="1816100"/>
                  </a:lnTo>
                  <a:lnTo>
                    <a:pt x="152641" y="1828800"/>
                  </a:lnTo>
                  <a:close/>
                </a:path>
                <a:path w="2713990" h="1905000">
                  <a:moveTo>
                    <a:pt x="2600794" y="1828800"/>
                  </a:moveTo>
                  <a:lnTo>
                    <a:pt x="2561348" y="1828800"/>
                  </a:lnTo>
                  <a:lnTo>
                    <a:pt x="2567457" y="1816100"/>
                  </a:lnTo>
                  <a:lnTo>
                    <a:pt x="2606662" y="1816100"/>
                  </a:lnTo>
                  <a:lnTo>
                    <a:pt x="2600794" y="1828800"/>
                  </a:lnTo>
                  <a:close/>
                </a:path>
                <a:path w="2713990" h="1905000">
                  <a:moveTo>
                    <a:pt x="170865" y="1841500"/>
                  </a:moveTo>
                  <a:lnTo>
                    <a:pt x="125082" y="1841500"/>
                  </a:lnTo>
                  <a:lnTo>
                    <a:pt x="118960" y="1828800"/>
                  </a:lnTo>
                  <a:lnTo>
                    <a:pt x="164426" y="1828800"/>
                  </a:lnTo>
                  <a:lnTo>
                    <a:pt x="170865" y="1841500"/>
                  </a:lnTo>
                  <a:close/>
                </a:path>
                <a:path w="2713990" h="1905000">
                  <a:moveTo>
                    <a:pt x="2588666" y="1841500"/>
                  </a:moveTo>
                  <a:lnTo>
                    <a:pt x="2543124" y="1841500"/>
                  </a:lnTo>
                  <a:lnTo>
                    <a:pt x="2549563" y="1828800"/>
                  </a:lnTo>
                  <a:lnTo>
                    <a:pt x="2594787" y="1828800"/>
                  </a:lnTo>
                  <a:lnTo>
                    <a:pt x="2588666" y="1841500"/>
                  </a:lnTo>
                  <a:close/>
                </a:path>
                <a:path w="2713990" h="1905000">
                  <a:moveTo>
                    <a:pt x="189979" y="1854200"/>
                  </a:moveTo>
                  <a:lnTo>
                    <a:pt x="144145" y="1854200"/>
                  </a:lnTo>
                  <a:lnTo>
                    <a:pt x="137668" y="1841500"/>
                  </a:lnTo>
                  <a:lnTo>
                    <a:pt x="183235" y="1841500"/>
                  </a:lnTo>
                  <a:lnTo>
                    <a:pt x="189979" y="1854200"/>
                  </a:lnTo>
                  <a:close/>
                </a:path>
                <a:path w="2713990" h="1905000">
                  <a:moveTo>
                    <a:pt x="196532" y="1854200"/>
                  </a:moveTo>
                  <a:lnTo>
                    <a:pt x="189979" y="1854200"/>
                  </a:lnTo>
                  <a:lnTo>
                    <a:pt x="189699" y="1841500"/>
                  </a:lnTo>
                  <a:lnTo>
                    <a:pt x="196532" y="1854200"/>
                  </a:lnTo>
                  <a:close/>
                </a:path>
                <a:path w="2713990" h="1905000">
                  <a:moveTo>
                    <a:pt x="2524010" y="1854200"/>
                  </a:moveTo>
                  <a:lnTo>
                    <a:pt x="2517457" y="1854200"/>
                  </a:lnTo>
                  <a:lnTo>
                    <a:pt x="2524290" y="1841500"/>
                  </a:lnTo>
                  <a:lnTo>
                    <a:pt x="2524010" y="1854200"/>
                  </a:lnTo>
                  <a:close/>
                </a:path>
                <a:path w="2713990" h="1905000">
                  <a:moveTo>
                    <a:pt x="2569591" y="1854200"/>
                  </a:moveTo>
                  <a:lnTo>
                    <a:pt x="2524010" y="1854200"/>
                  </a:lnTo>
                  <a:lnTo>
                    <a:pt x="2530754" y="1841500"/>
                  </a:lnTo>
                  <a:lnTo>
                    <a:pt x="2576067" y="1841500"/>
                  </a:lnTo>
                  <a:lnTo>
                    <a:pt x="2569591" y="1854200"/>
                  </a:lnTo>
                  <a:close/>
                </a:path>
                <a:path w="2713990" h="1905000">
                  <a:moveTo>
                    <a:pt x="223608" y="1866900"/>
                  </a:moveTo>
                  <a:lnTo>
                    <a:pt x="164211" y="1866900"/>
                  </a:lnTo>
                  <a:lnTo>
                    <a:pt x="157416" y="1854200"/>
                  </a:lnTo>
                  <a:lnTo>
                    <a:pt x="216420" y="1854200"/>
                  </a:lnTo>
                  <a:lnTo>
                    <a:pt x="223608" y="1866900"/>
                  </a:lnTo>
                  <a:close/>
                </a:path>
                <a:path w="2713990" h="1905000">
                  <a:moveTo>
                    <a:pt x="2549512" y="1866900"/>
                  </a:moveTo>
                  <a:lnTo>
                    <a:pt x="2490381" y="1866900"/>
                  </a:lnTo>
                  <a:lnTo>
                    <a:pt x="2497569" y="1854200"/>
                  </a:lnTo>
                  <a:lnTo>
                    <a:pt x="2556306" y="1854200"/>
                  </a:lnTo>
                  <a:lnTo>
                    <a:pt x="2549512" y="1866900"/>
                  </a:lnTo>
                  <a:close/>
                </a:path>
                <a:path w="2713990" h="1905000">
                  <a:moveTo>
                    <a:pt x="266547" y="1879600"/>
                  </a:moveTo>
                  <a:lnTo>
                    <a:pt x="185496" y="1879600"/>
                  </a:lnTo>
                  <a:lnTo>
                    <a:pt x="178117" y="1866900"/>
                  </a:lnTo>
                  <a:lnTo>
                    <a:pt x="258914" y="1866900"/>
                  </a:lnTo>
                  <a:lnTo>
                    <a:pt x="266547" y="1879600"/>
                  </a:lnTo>
                  <a:close/>
                </a:path>
                <a:path w="2713990" h="1905000">
                  <a:moveTo>
                    <a:pt x="2528481" y="1879600"/>
                  </a:moveTo>
                  <a:lnTo>
                    <a:pt x="2447442" y="1879600"/>
                  </a:lnTo>
                  <a:lnTo>
                    <a:pt x="2455075" y="1866900"/>
                  </a:lnTo>
                  <a:lnTo>
                    <a:pt x="2535593" y="1866900"/>
                  </a:lnTo>
                  <a:lnTo>
                    <a:pt x="2528481" y="1879600"/>
                  </a:lnTo>
                  <a:close/>
                </a:path>
                <a:path w="2713990" h="1905000">
                  <a:moveTo>
                    <a:pt x="2499118" y="1892300"/>
                  </a:moveTo>
                  <a:lnTo>
                    <a:pt x="214579" y="1892300"/>
                  </a:lnTo>
                  <a:lnTo>
                    <a:pt x="207098" y="1879600"/>
                  </a:lnTo>
                  <a:lnTo>
                    <a:pt x="2506599" y="1879600"/>
                  </a:lnTo>
                  <a:lnTo>
                    <a:pt x="2499118" y="1892300"/>
                  </a:lnTo>
                  <a:close/>
                </a:path>
                <a:path w="2713990" h="1905000">
                  <a:moveTo>
                    <a:pt x="2452522" y="1905000"/>
                  </a:moveTo>
                  <a:lnTo>
                    <a:pt x="261150" y="1905000"/>
                  </a:lnTo>
                  <a:lnTo>
                    <a:pt x="253199" y="1892300"/>
                  </a:lnTo>
                  <a:lnTo>
                    <a:pt x="2460485" y="1892300"/>
                  </a:lnTo>
                  <a:lnTo>
                    <a:pt x="2452522" y="1905000"/>
                  </a:lnTo>
                  <a:close/>
                </a:path>
              </a:pathLst>
            </a:custGeom>
            <a:solidFill>
              <a:srgbClr val="385D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3">
              <a:extLst>
                <a:ext uri="{FF2B5EF4-FFF2-40B4-BE49-F238E27FC236}">
                  <a16:creationId xmlns:a16="http://schemas.microsoft.com/office/drawing/2014/main" id="{0BE013C9-A620-448D-ACBF-21A7A5D63884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547406" y="1315580"/>
              <a:ext cx="216039" cy="171450"/>
            </a:xfrm>
            <a:prstGeom prst="rect">
              <a:avLst/>
            </a:prstGeom>
          </p:spPr>
        </p:pic>
      </p:grpSp>
      <p:sp>
        <p:nvSpPr>
          <p:cNvPr id="16" name="object 14">
            <a:extLst>
              <a:ext uri="{FF2B5EF4-FFF2-40B4-BE49-F238E27FC236}">
                <a16:creationId xmlns:a16="http://schemas.microsoft.com/office/drawing/2014/main" id="{1224FAD5-1B79-4468-BCA6-B6E9A249D360}"/>
              </a:ext>
            </a:extLst>
          </p:cNvPr>
          <p:cNvSpPr txBox="1"/>
          <p:nvPr/>
        </p:nvSpPr>
        <p:spPr>
          <a:xfrm>
            <a:off x="6336098" y="2419497"/>
            <a:ext cx="132080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344805" algn="l"/>
              </a:tabLst>
            </a:pPr>
            <a:r>
              <a:rPr sz="1400" dirty="0">
                <a:latin typeface="Cambria Math"/>
                <a:cs typeface="Cambria Math"/>
              </a:rPr>
              <a:t>𝛼	=</a:t>
            </a:r>
            <a:r>
              <a:rPr sz="1400" spc="60" dirty="0">
                <a:latin typeface="Cambria Math"/>
                <a:cs typeface="Cambria Math"/>
              </a:rPr>
              <a:t> </a:t>
            </a:r>
            <a:r>
              <a:rPr sz="1400" spc="5" dirty="0">
                <a:latin typeface="Cambria Math"/>
                <a:cs typeface="Cambria Math"/>
              </a:rPr>
              <a:t>𝑞</a:t>
            </a:r>
            <a:r>
              <a:rPr sz="1500" spc="7" baseline="27777" dirty="0">
                <a:latin typeface="Cambria Math"/>
                <a:cs typeface="Cambria Math"/>
              </a:rPr>
              <a:t>2</a:t>
            </a:r>
            <a:r>
              <a:rPr sz="1500" spc="195" baseline="27777" dirty="0">
                <a:latin typeface="Cambria Math"/>
                <a:cs typeface="Cambria Math"/>
              </a:rPr>
              <a:t> </a:t>
            </a:r>
            <a:r>
              <a:rPr sz="1400" dirty="0">
                <a:latin typeface="Cambria Math"/>
                <a:cs typeface="Cambria Math"/>
              </a:rPr>
              <a:t>∙</a:t>
            </a:r>
            <a:r>
              <a:rPr sz="1400" spc="-15" dirty="0">
                <a:latin typeface="Cambria Math"/>
                <a:cs typeface="Cambria Math"/>
              </a:rPr>
              <a:t> </a:t>
            </a:r>
            <a:r>
              <a:rPr sz="1400" spc="40" dirty="0">
                <a:latin typeface="Cambria Math"/>
                <a:cs typeface="Cambria Math"/>
              </a:rPr>
              <a:t>𝑘</a:t>
            </a:r>
            <a:r>
              <a:rPr sz="1500" spc="60" baseline="27777" dirty="0">
                <a:latin typeface="Cambria Math"/>
                <a:cs typeface="Cambria Math"/>
              </a:rPr>
              <a:t>i</a:t>
            </a:r>
            <a:r>
              <a:rPr sz="1400" spc="40" dirty="0">
                <a:latin typeface="Cambria Math"/>
                <a:cs typeface="Cambria Math"/>
              </a:rPr>
              <a:t>/ </a:t>
            </a:r>
            <a:r>
              <a:rPr sz="1400" spc="220" dirty="0">
                <a:latin typeface="Cambria Math"/>
                <a:cs typeface="Cambria Math"/>
              </a:rPr>
              <a:t> </a:t>
            </a:r>
            <a:r>
              <a:rPr sz="1400" dirty="0">
                <a:latin typeface="Cambria Math"/>
                <a:cs typeface="Cambria Math"/>
              </a:rPr>
              <a:t>𝑑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17" name="object 15">
            <a:extLst>
              <a:ext uri="{FF2B5EF4-FFF2-40B4-BE49-F238E27FC236}">
                <a16:creationId xmlns:a16="http://schemas.microsoft.com/office/drawing/2014/main" id="{739F0C76-530A-444C-A6EE-68C7E51522B6}"/>
              </a:ext>
            </a:extLst>
          </p:cNvPr>
          <p:cNvSpPr txBox="1"/>
          <p:nvPr/>
        </p:nvSpPr>
        <p:spPr>
          <a:xfrm>
            <a:off x="6431411" y="2445738"/>
            <a:ext cx="1320800" cy="72840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48895">
              <a:lnSpc>
                <a:spcPct val="100000"/>
              </a:lnSpc>
              <a:spcBef>
                <a:spcPts val="580"/>
              </a:spcBef>
            </a:pPr>
            <a:r>
              <a:rPr sz="1000" spc="30" dirty="0">
                <a:cs typeface="Cambria Math"/>
              </a:rPr>
              <a:t>2,i</a:t>
            </a:r>
            <a:endParaRPr sz="1000" dirty="0">
              <a:cs typeface="Cambria Math"/>
            </a:endParaRPr>
          </a:p>
          <a:p>
            <a:pPr marL="12700">
              <a:lnSpc>
                <a:spcPts val="1270"/>
              </a:lnSpc>
              <a:spcBef>
                <a:spcPts val="590"/>
              </a:spcBef>
            </a:pPr>
            <a:r>
              <a:rPr sz="1200" b="1" i="1" spc="-155" dirty="0">
                <a:cs typeface="Times New Roman"/>
              </a:rPr>
              <a:t>(</a:t>
            </a:r>
            <a:r>
              <a:rPr lang="en-US" sz="1200" b="1" i="1" spc="-155" dirty="0">
                <a:cs typeface="Times New Roman"/>
              </a:rPr>
              <a:t> </a:t>
            </a:r>
            <a:r>
              <a:rPr sz="1400" b="1" i="1" spc="-155" dirty="0">
                <a:cs typeface="Times New Roman"/>
              </a:rPr>
              <a:t>d</a:t>
            </a:r>
            <a:r>
              <a:rPr sz="1400" b="1" i="1" u="heavy" spc="275" dirty="0">
                <a:uFill>
                  <a:solidFill>
                    <a:srgbClr val="FF0000"/>
                  </a:solidFill>
                </a:uFill>
                <a:cs typeface="Times New Roman"/>
              </a:rPr>
              <a:t> </a:t>
            </a:r>
            <a:r>
              <a:rPr sz="1400" b="1" i="1" u="heavy" dirty="0">
                <a:uFill>
                  <a:solidFill>
                    <a:srgbClr val="FF0000"/>
                  </a:solidFill>
                </a:uFill>
                <a:cs typeface="Times New Roman"/>
              </a:rPr>
              <a:t>is</a:t>
            </a:r>
            <a:r>
              <a:rPr sz="1400" b="1" i="1" u="heavy" spc="-20" dirty="0">
                <a:uFill>
                  <a:solidFill>
                    <a:srgbClr val="FF0000"/>
                  </a:solidFill>
                </a:uFill>
                <a:cs typeface="Times New Roman"/>
              </a:rPr>
              <a:t> </a:t>
            </a:r>
            <a:r>
              <a:rPr sz="1400" b="1" i="1" u="heavy" dirty="0">
                <a:uFill>
                  <a:solidFill>
                    <a:srgbClr val="FF0000"/>
                  </a:solidFill>
                </a:uFill>
                <a:cs typeface="Times New Roman"/>
              </a:rPr>
              <a:t>the</a:t>
            </a:r>
            <a:r>
              <a:rPr sz="1400" b="1" i="1" u="heavy" spc="-15" dirty="0">
                <a:uFill>
                  <a:solidFill>
                    <a:srgbClr val="FF0000"/>
                  </a:solidFill>
                </a:uFill>
                <a:cs typeface="Times New Roman"/>
              </a:rPr>
              <a:t> </a:t>
            </a:r>
            <a:r>
              <a:rPr sz="1400" b="1" i="1" u="heavy" dirty="0">
                <a:uFill>
                  <a:solidFill>
                    <a:srgbClr val="FF0000"/>
                  </a:solidFill>
                </a:uFill>
                <a:cs typeface="Times New Roman"/>
              </a:rPr>
              <a:t>dim</a:t>
            </a:r>
            <a:r>
              <a:rPr sz="1400" b="1" i="1" u="heavy" spc="-15" dirty="0">
                <a:uFill>
                  <a:solidFill>
                    <a:srgbClr val="FF0000"/>
                  </a:solidFill>
                </a:uFill>
                <a:cs typeface="Times New Roman"/>
              </a:rPr>
              <a:t> </a:t>
            </a:r>
            <a:r>
              <a:rPr sz="1400" b="1" i="1" u="heavy" dirty="0">
                <a:uFill>
                  <a:solidFill>
                    <a:srgbClr val="FF0000"/>
                  </a:solidFill>
                </a:uFill>
                <a:cs typeface="Times New Roman"/>
              </a:rPr>
              <a:t>of</a:t>
            </a:r>
            <a:r>
              <a:rPr sz="1400" b="1" i="1" spc="-15" dirty="0">
                <a:cs typeface="Times New Roman"/>
              </a:rPr>
              <a:t> </a:t>
            </a:r>
            <a:r>
              <a:rPr sz="1400" b="1" i="1" dirty="0">
                <a:cs typeface="Times New Roman"/>
              </a:rPr>
              <a:t>k)</a:t>
            </a:r>
          </a:p>
          <a:p>
            <a:pPr marL="354330">
              <a:lnSpc>
                <a:spcPts val="1989"/>
              </a:lnSpc>
            </a:pPr>
            <a:r>
              <a:rPr sz="1800" dirty="0">
                <a:cs typeface="Calibri"/>
              </a:rPr>
              <a:t>.......</a:t>
            </a:r>
          </a:p>
        </p:txBody>
      </p:sp>
      <p:sp>
        <p:nvSpPr>
          <p:cNvPr id="18" name="object 16">
            <a:extLst>
              <a:ext uri="{FF2B5EF4-FFF2-40B4-BE49-F238E27FC236}">
                <a16:creationId xmlns:a16="http://schemas.microsoft.com/office/drawing/2014/main" id="{844E7816-FF61-46B3-8CBB-7BB341B9F338}"/>
              </a:ext>
            </a:extLst>
          </p:cNvPr>
          <p:cNvSpPr txBox="1"/>
          <p:nvPr/>
        </p:nvSpPr>
        <p:spPr>
          <a:xfrm>
            <a:off x="892932" y="3453530"/>
            <a:ext cx="35623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100" spc="15" baseline="11904" dirty="0">
                <a:latin typeface="Cambria Math"/>
                <a:cs typeface="Cambria Math"/>
              </a:rPr>
              <a:t>𝛼</a:t>
            </a:r>
            <a:r>
              <a:rPr sz="1000" spc="10" dirty="0">
                <a:latin typeface="Cambria Math"/>
                <a:cs typeface="Cambria Math"/>
              </a:rPr>
              <a:t>1,1</a:t>
            </a:r>
            <a:endParaRPr sz="1000">
              <a:latin typeface="Cambria Math"/>
              <a:cs typeface="Cambria Math"/>
            </a:endParaRPr>
          </a:p>
        </p:txBody>
      </p:sp>
      <p:sp>
        <p:nvSpPr>
          <p:cNvPr id="19" name="object 17">
            <a:extLst>
              <a:ext uri="{FF2B5EF4-FFF2-40B4-BE49-F238E27FC236}">
                <a16:creationId xmlns:a16="http://schemas.microsoft.com/office/drawing/2014/main" id="{214D3B69-3430-4D78-9534-919BE317AB62}"/>
              </a:ext>
            </a:extLst>
          </p:cNvPr>
          <p:cNvSpPr txBox="1"/>
          <p:nvPr/>
        </p:nvSpPr>
        <p:spPr>
          <a:xfrm>
            <a:off x="1461257" y="3453530"/>
            <a:ext cx="35623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100" spc="15" baseline="11904" dirty="0">
                <a:latin typeface="Cambria Math"/>
                <a:cs typeface="Cambria Math"/>
              </a:rPr>
              <a:t>𝛼</a:t>
            </a:r>
            <a:r>
              <a:rPr sz="1000" spc="10" dirty="0">
                <a:latin typeface="Cambria Math"/>
                <a:cs typeface="Cambria Math"/>
              </a:rPr>
              <a:t>1,2</a:t>
            </a:r>
            <a:endParaRPr sz="1000" dirty="0">
              <a:latin typeface="Cambria Math"/>
              <a:cs typeface="Cambria Math"/>
            </a:endParaRPr>
          </a:p>
        </p:txBody>
      </p:sp>
      <p:grpSp>
        <p:nvGrpSpPr>
          <p:cNvPr id="21" name="object 19">
            <a:extLst>
              <a:ext uri="{FF2B5EF4-FFF2-40B4-BE49-F238E27FC236}">
                <a16:creationId xmlns:a16="http://schemas.microsoft.com/office/drawing/2014/main" id="{6AB85D70-F282-45AB-ADC8-D970FFA513FC}"/>
              </a:ext>
            </a:extLst>
          </p:cNvPr>
          <p:cNvGrpSpPr/>
          <p:nvPr/>
        </p:nvGrpSpPr>
        <p:grpSpPr>
          <a:xfrm>
            <a:off x="995611" y="3746875"/>
            <a:ext cx="629285" cy="241935"/>
            <a:chOff x="919225" y="2770733"/>
            <a:chExt cx="629285" cy="241935"/>
          </a:xfrm>
        </p:grpSpPr>
        <p:pic>
          <p:nvPicPr>
            <p:cNvPr id="22" name="object 20">
              <a:extLst>
                <a:ext uri="{FF2B5EF4-FFF2-40B4-BE49-F238E27FC236}">
                  <a16:creationId xmlns:a16="http://schemas.microsoft.com/office/drawing/2014/main" id="{A16A6693-3BD3-4FB2-8689-5F0CD2C99650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19225" y="2787014"/>
              <a:ext cx="98298" cy="225425"/>
            </a:xfrm>
            <a:prstGeom prst="rect">
              <a:avLst/>
            </a:prstGeom>
          </p:spPr>
        </p:pic>
        <p:sp>
          <p:nvSpPr>
            <p:cNvPr id="23" name="object 21">
              <a:extLst>
                <a:ext uri="{FF2B5EF4-FFF2-40B4-BE49-F238E27FC236}">
                  <a16:creationId xmlns:a16="http://schemas.microsoft.com/office/drawing/2014/main" id="{16D98CAE-5ACD-461C-A160-6999F8A0777C}"/>
                </a:ext>
              </a:extLst>
            </p:cNvPr>
            <p:cNvSpPr/>
            <p:nvPr/>
          </p:nvSpPr>
          <p:spPr>
            <a:xfrm>
              <a:off x="969873" y="2770733"/>
              <a:ext cx="578485" cy="239395"/>
            </a:xfrm>
            <a:custGeom>
              <a:avLst/>
              <a:gdLst/>
              <a:ahLst/>
              <a:cxnLst/>
              <a:rect l="l" t="t" r="r" b="b"/>
              <a:pathLst>
                <a:path w="578485" h="239394">
                  <a:moveTo>
                    <a:pt x="578256" y="16281"/>
                  </a:moveTo>
                  <a:lnTo>
                    <a:pt x="571576" y="15138"/>
                  </a:lnTo>
                  <a:lnTo>
                    <a:pt x="483260" y="0"/>
                  </a:lnTo>
                  <a:lnTo>
                    <a:pt x="481609" y="0"/>
                  </a:lnTo>
                  <a:lnTo>
                    <a:pt x="480060" y="571"/>
                  </a:lnTo>
                  <a:lnTo>
                    <a:pt x="478790" y="1651"/>
                  </a:lnTo>
                  <a:lnTo>
                    <a:pt x="477977" y="3086"/>
                  </a:lnTo>
                  <a:lnTo>
                    <a:pt x="477697" y="4711"/>
                  </a:lnTo>
                  <a:lnTo>
                    <a:pt x="477989" y="6337"/>
                  </a:lnTo>
                  <a:lnTo>
                    <a:pt x="478828" y="7772"/>
                  </a:lnTo>
                  <a:lnTo>
                    <a:pt x="480098" y="8826"/>
                  </a:lnTo>
                  <a:lnTo>
                    <a:pt x="481647" y="9385"/>
                  </a:lnTo>
                  <a:lnTo>
                    <a:pt x="551230" y="21323"/>
                  </a:lnTo>
                  <a:lnTo>
                    <a:pt x="298856" y="115824"/>
                  </a:lnTo>
                  <a:lnTo>
                    <a:pt x="100596" y="23406"/>
                  </a:lnTo>
                  <a:lnTo>
                    <a:pt x="170916" y="16916"/>
                  </a:lnTo>
                  <a:lnTo>
                    <a:pt x="172516" y="16484"/>
                  </a:lnTo>
                  <a:lnTo>
                    <a:pt x="173240" y="15963"/>
                  </a:lnTo>
                  <a:lnTo>
                    <a:pt x="173863" y="15532"/>
                  </a:lnTo>
                  <a:lnTo>
                    <a:pt x="174802" y="14173"/>
                  </a:lnTo>
                  <a:lnTo>
                    <a:pt x="175221" y="12573"/>
                  </a:lnTo>
                  <a:lnTo>
                    <a:pt x="175069" y="10922"/>
                  </a:lnTo>
                  <a:lnTo>
                    <a:pt x="174371" y="9436"/>
                  </a:lnTo>
                  <a:lnTo>
                    <a:pt x="173189" y="8267"/>
                  </a:lnTo>
                  <a:lnTo>
                    <a:pt x="171691" y="7569"/>
                  </a:lnTo>
                  <a:lnTo>
                    <a:pt x="170040" y="7442"/>
                  </a:lnTo>
                  <a:lnTo>
                    <a:pt x="74066" y="16281"/>
                  </a:lnTo>
                  <a:lnTo>
                    <a:pt x="129006" y="95465"/>
                  </a:lnTo>
                  <a:lnTo>
                    <a:pt x="130175" y="96647"/>
                  </a:lnTo>
                  <a:lnTo>
                    <a:pt x="131660" y="97345"/>
                  </a:lnTo>
                  <a:lnTo>
                    <a:pt x="133311" y="97497"/>
                  </a:lnTo>
                  <a:lnTo>
                    <a:pt x="134912" y="97078"/>
                  </a:lnTo>
                  <a:lnTo>
                    <a:pt x="96583" y="32029"/>
                  </a:lnTo>
                  <a:lnTo>
                    <a:pt x="286372" y="120497"/>
                  </a:lnTo>
                  <a:lnTo>
                    <a:pt x="0" y="227723"/>
                  </a:lnTo>
                  <a:lnTo>
                    <a:pt x="3352" y="236639"/>
                  </a:lnTo>
                  <a:lnTo>
                    <a:pt x="298462" y="126136"/>
                  </a:lnTo>
                  <a:lnTo>
                    <a:pt x="540689" y="239039"/>
                  </a:lnTo>
                  <a:lnTo>
                    <a:pt x="544703" y="230403"/>
                  </a:lnTo>
                  <a:lnTo>
                    <a:pt x="310959" y="121462"/>
                  </a:lnTo>
                  <a:lnTo>
                    <a:pt x="554570" y="30238"/>
                  </a:lnTo>
                  <a:lnTo>
                    <a:pt x="509943" y="84937"/>
                  </a:lnTo>
                  <a:lnTo>
                    <a:pt x="509130" y="86372"/>
                  </a:lnTo>
                  <a:lnTo>
                    <a:pt x="508863" y="88011"/>
                  </a:lnTo>
                  <a:lnTo>
                    <a:pt x="509181" y="89636"/>
                  </a:lnTo>
                  <a:lnTo>
                    <a:pt x="510019" y="91059"/>
                  </a:lnTo>
                  <a:lnTo>
                    <a:pt x="511302" y="92100"/>
                  </a:lnTo>
                  <a:lnTo>
                    <a:pt x="512864" y="92646"/>
                  </a:lnTo>
                  <a:lnTo>
                    <a:pt x="514527" y="92621"/>
                  </a:lnTo>
                  <a:lnTo>
                    <a:pt x="516064" y="92036"/>
                  </a:lnTo>
                  <a:lnTo>
                    <a:pt x="517321" y="90957"/>
                  </a:lnTo>
                  <a:lnTo>
                    <a:pt x="578256" y="16281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2">
            <a:extLst>
              <a:ext uri="{FF2B5EF4-FFF2-40B4-BE49-F238E27FC236}">
                <a16:creationId xmlns:a16="http://schemas.microsoft.com/office/drawing/2014/main" id="{0490E582-636E-4519-82CD-68B91DF064C2}"/>
              </a:ext>
            </a:extLst>
          </p:cNvPr>
          <p:cNvSpPr/>
          <p:nvPr/>
        </p:nvSpPr>
        <p:spPr>
          <a:xfrm>
            <a:off x="1696271" y="3721958"/>
            <a:ext cx="2387600" cy="264795"/>
          </a:xfrm>
          <a:custGeom>
            <a:avLst/>
            <a:gdLst/>
            <a:ahLst/>
            <a:cxnLst/>
            <a:rect l="l" t="t" r="r" b="b"/>
            <a:pathLst>
              <a:path w="2387600" h="264794">
                <a:moveTo>
                  <a:pt x="81622" y="98018"/>
                </a:moveTo>
                <a:lnTo>
                  <a:pt x="79971" y="97853"/>
                </a:lnTo>
                <a:lnTo>
                  <a:pt x="78485" y="97142"/>
                </a:lnTo>
                <a:lnTo>
                  <a:pt x="0" y="41198"/>
                </a:lnTo>
                <a:lnTo>
                  <a:pt x="87325" y="419"/>
                </a:lnTo>
                <a:lnTo>
                  <a:pt x="88925" y="0"/>
                </a:lnTo>
                <a:lnTo>
                  <a:pt x="90576" y="139"/>
                </a:lnTo>
                <a:lnTo>
                  <a:pt x="92075" y="838"/>
                </a:lnTo>
                <a:lnTo>
                  <a:pt x="93243" y="2006"/>
                </a:lnTo>
                <a:lnTo>
                  <a:pt x="93941" y="3505"/>
                </a:lnTo>
                <a:lnTo>
                  <a:pt x="94094" y="5156"/>
                </a:lnTo>
                <a:lnTo>
                  <a:pt x="93662" y="6756"/>
                </a:lnTo>
                <a:lnTo>
                  <a:pt x="92709" y="8102"/>
                </a:lnTo>
                <a:lnTo>
                  <a:pt x="91363" y="9055"/>
                </a:lnTo>
                <a:lnTo>
                  <a:pt x="30849" y="37312"/>
                </a:lnTo>
                <a:lnTo>
                  <a:pt x="9842" y="37312"/>
                </a:lnTo>
                <a:lnTo>
                  <a:pt x="8978" y="46799"/>
                </a:lnTo>
                <a:lnTo>
                  <a:pt x="84010" y="89395"/>
                </a:lnTo>
                <a:lnTo>
                  <a:pt x="85991" y="93726"/>
                </a:lnTo>
                <a:lnTo>
                  <a:pt x="85547" y="95313"/>
                </a:lnTo>
                <a:lnTo>
                  <a:pt x="84582" y="96659"/>
                </a:lnTo>
                <a:lnTo>
                  <a:pt x="83223" y="97599"/>
                </a:lnTo>
                <a:lnTo>
                  <a:pt x="81622" y="98018"/>
                </a:lnTo>
                <a:close/>
              </a:path>
              <a:path w="2387600" h="264794">
                <a:moveTo>
                  <a:pt x="26524" y="48405"/>
                </a:moveTo>
                <a:lnTo>
                  <a:pt x="8978" y="46799"/>
                </a:lnTo>
                <a:lnTo>
                  <a:pt x="9842" y="37312"/>
                </a:lnTo>
                <a:lnTo>
                  <a:pt x="19278" y="38176"/>
                </a:lnTo>
                <a:lnTo>
                  <a:pt x="12179" y="38176"/>
                </a:lnTo>
                <a:lnTo>
                  <a:pt x="11429" y="46380"/>
                </a:lnTo>
                <a:lnTo>
                  <a:pt x="23685" y="46380"/>
                </a:lnTo>
                <a:lnTo>
                  <a:pt x="26524" y="48405"/>
                </a:lnTo>
                <a:close/>
              </a:path>
              <a:path w="2387600" h="264794">
                <a:moveTo>
                  <a:pt x="27406" y="38920"/>
                </a:moveTo>
                <a:lnTo>
                  <a:pt x="9842" y="37312"/>
                </a:lnTo>
                <a:lnTo>
                  <a:pt x="30849" y="37312"/>
                </a:lnTo>
                <a:lnTo>
                  <a:pt x="27406" y="38920"/>
                </a:lnTo>
                <a:close/>
              </a:path>
              <a:path w="2387600" h="264794">
                <a:moveTo>
                  <a:pt x="11429" y="46380"/>
                </a:moveTo>
                <a:lnTo>
                  <a:pt x="12179" y="38176"/>
                </a:lnTo>
                <a:lnTo>
                  <a:pt x="18835" y="42922"/>
                </a:lnTo>
                <a:lnTo>
                  <a:pt x="11429" y="46380"/>
                </a:lnTo>
                <a:close/>
              </a:path>
              <a:path w="2387600" h="264794">
                <a:moveTo>
                  <a:pt x="18835" y="42922"/>
                </a:moveTo>
                <a:lnTo>
                  <a:pt x="12179" y="38176"/>
                </a:lnTo>
                <a:lnTo>
                  <a:pt x="19278" y="38176"/>
                </a:lnTo>
                <a:lnTo>
                  <a:pt x="27406" y="38920"/>
                </a:lnTo>
                <a:lnTo>
                  <a:pt x="18835" y="42922"/>
                </a:lnTo>
                <a:close/>
              </a:path>
              <a:path w="2387600" h="264794">
                <a:moveTo>
                  <a:pt x="2386533" y="264375"/>
                </a:moveTo>
                <a:lnTo>
                  <a:pt x="26524" y="48405"/>
                </a:lnTo>
                <a:lnTo>
                  <a:pt x="18835" y="42922"/>
                </a:lnTo>
                <a:lnTo>
                  <a:pt x="27406" y="38920"/>
                </a:lnTo>
                <a:lnTo>
                  <a:pt x="2387396" y="254901"/>
                </a:lnTo>
                <a:lnTo>
                  <a:pt x="2386533" y="264375"/>
                </a:lnTo>
                <a:close/>
              </a:path>
              <a:path w="2387600" h="264794">
                <a:moveTo>
                  <a:pt x="23685" y="46380"/>
                </a:moveTo>
                <a:lnTo>
                  <a:pt x="11429" y="46380"/>
                </a:lnTo>
                <a:lnTo>
                  <a:pt x="18835" y="42922"/>
                </a:lnTo>
                <a:lnTo>
                  <a:pt x="23685" y="4638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4">
            <a:extLst>
              <a:ext uri="{FF2B5EF4-FFF2-40B4-BE49-F238E27FC236}">
                <a16:creationId xmlns:a16="http://schemas.microsoft.com/office/drawing/2014/main" id="{DA67729A-B875-4302-B25C-DC1B6C073E01}"/>
              </a:ext>
            </a:extLst>
          </p:cNvPr>
          <p:cNvSpPr txBox="1"/>
          <p:nvPr/>
        </p:nvSpPr>
        <p:spPr>
          <a:xfrm>
            <a:off x="637217" y="2779034"/>
            <a:ext cx="1290955" cy="280205"/>
          </a:xfrm>
          <a:prstGeom prst="rect">
            <a:avLst/>
          </a:prstGeom>
          <a:solidFill>
            <a:srgbClr val="4F81BC">
              <a:alpha val="50199"/>
            </a:srgbClr>
          </a:solidFill>
        </p:spPr>
        <p:txBody>
          <a:bodyPr vert="horz" wrap="square" lIns="0" tIns="33655" rIns="0" bIns="0" rtlCol="0">
            <a:spAutoFit/>
          </a:bodyPr>
          <a:lstStyle/>
          <a:p>
            <a:pPr marL="266700">
              <a:lnSpc>
                <a:spcPct val="100000"/>
              </a:lnSpc>
              <a:spcBef>
                <a:spcPts val="265"/>
              </a:spcBef>
            </a:pPr>
            <a:r>
              <a:rPr sz="1600" b="1" i="1" spc="-5" dirty="0">
                <a:cs typeface="Times New Roman"/>
              </a:rPr>
              <a:t>Soft-max</a:t>
            </a:r>
            <a:endParaRPr sz="1600" b="1" i="1" dirty="0">
              <a:cs typeface="Times New Roman"/>
            </a:endParaRPr>
          </a:p>
        </p:txBody>
      </p:sp>
      <p:sp>
        <p:nvSpPr>
          <p:cNvPr id="27" name="object 25">
            <a:extLst>
              <a:ext uri="{FF2B5EF4-FFF2-40B4-BE49-F238E27FC236}">
                <a16:creationId xmlns:a16="http://schemas.microsoft.com/office/drawing/2014/main" id="{BD0BDEB1-B938-411B-B0FC-AFFFDA9AA04F}"/>
              </a:ext>
            </a:extLst>
          </p:cNvPr>
          <p:cNvSpPr/>
          <p:nvPr/>
        </p:nvSpPr>
        <p:spPr>
          <a:xfrm>
            <a:off x="1025457" y="3186577"/>
            <a:ext cx="98425" cy="285750"/>
          </a:xfrm>
          <a:custGeom>
            <a:avLst/>
            <a:gdLst/>
            <a:ahLst/>
            <a:cxnLst/>
            <a:rect l="l" t="t" r="r" b="b"/>
            <a:pathLst>
              <a:path w="98425" h="285750">
                <a:moveTo>
                  <a:pt x="4673" y="90411"/>
                </a:moveTo>
                <a:lnTo>
                  <a:pt x="3047" y="90119"/>
                </a:lnTo>
                <a:lnTo>
                  <a:pt x="1625" y="89281"/>
                </a:lnTo>
                <a:lnTo>
                  <a:pt x="558" y="88010"/>
                </a:lnTo>
                <a:lnTo>
                  <a:pt x="0" y="86461"/>
                </a:lnTo>
                <a:lnTo>
                  <a:pt x="12" y="84797"/>
                </a:lnTo>
                <a:lnTo>
                  <a:pt x="584" y="83248"/>
                </a:lnTo>
                <a:lnTo>
                  <a:pt x="49148" y="0"/>
                </a:lnTo>
                <a:lnTo>
                  <a:pt x="54661" y="9448"/>
                </a:lnTo>
                <a:lnTo>
                  <a:pt x="44386" y="9448"/>
                </a:lnTo>
                <a:lnTo>
                  <a:pt x="44386" y="27067"/>
                </a:lnTo>
                <a:lnTo>
                  <a:pt x="8813" y="88049"/>
                </a:lnTo>
                <a:lnTo>
                  <a:pt x="7746" y="89319"/>
                </a:lnTo>
                <a:lnTo>
                  <a:pt x="6311" y="90131"/>
                </a:lnTo>
                <a:lnTo>
                  <a:pt x="4673" y="90411"/>
                </a:lnTo>
                <a:close/>
              </a:path>
              <a:path w="98425" h="285750">
                <a:moveTo>
                  <a:pt x="44386" y="27067"/>
                </a:moveTo>
                <a:lnTo>
                  <a:pt x="44386" y="9448"/>
                </a:lnTo>
                <a:lnTo>
                  <a:pt x="53911" y="9448"/>
                </a:lnTo>
                <a:lnTo>
                  <a:pt x="53911" y="11849"/>
                </a:lnTo>
                <a:lnTo>
                  <a:pt x="45034" y="11849"/>
                </a:lnTo>
                <a:lnTo>
                  <a:pt x="49148" y="18903"/>
                </a:lnTo>
                <a:lnTo>
                  <a:pt x="44386" y="27067"/>
                </a:lnTo>
                <a:close/>
              </a:path>
              <a:path w="98425" h="285750">
                <a:moveTo>
                  <a:pt x="93624" y="90411"/>
                </a:moveTo>
                <a:lnTo>
                  <a:pt x="91963" y="90119"/>
                </a:lnTo>
                <a:lnTo>
                  <a:pt x="90550" y="89319"/>
                </a:lnTo>
                <a:lnTo>
                  <a:pt x="89461" y="88010"/>
                </a:lnTo>
                <a:lnTo>
                  <a:pt x="53911" y="27067"/>
                </a:lnTo>
                <a:lnTo>
                  <a:pt x="53911" y="9448"/>
                </a:lnTo>
                <a:lnTo>
                  <a:pt x="54661" y="9448"/>
                </a:lnTo>
                <a:lnTo>
                  <a:pt x="97713" y="83248"/>
                </a:lnTo>
                <a:lnTo>
                  <a:pt x="98285" y="84797"/>
                </a:lnTo>
                <a:lnTo>
                  <a:pt x="98297" y="86461"/>
                </a:lnTo>
                <a:lnTo>
                  <a:pt x="97739" y="88010"/>
                </a:lnTo>
                <a:lnTo>
                  <a:pt x="96672" y="89281"/>
                </a:lnTo>
                <a:lnTo>
                  <a:pt x="95250" y="90119"/>
                </a:lnTo>
                <a:lnTo>
                  <a:pt x="93624" y="90411"/>
                </a:lnTo>
                <a:close/>
              </a:path>
              <a:path w="98425" h="285750">
                <a:moveTo>
                  <a:pt x="49148" y="18903"/>
                </a:moveTo>
                <a:lnTo>
                  <a:pt x="45034" y="11849"/>
                </a:lnTo>
                <a:lnTo>
                  <a:pt x="53263" y="11849"/>
                </a:lnTo>
                <a:lnTo>
                  <a:pt x="49148" y="18903"/>
                </a:lnTo>
                <a:close/>
              </a:path>
              <a:path w="98425" h="285750">
                <a:moveTo>
                  <a:pt x="53911" y="27067"/>
                </a:moveTo>
                <a:lnTo>
                  <a:pt x="49148" y="18903"/>
                </a:lnTo>
                <a:lnTo>
                  <a:pt x="53263" y="11849"/>
                </a:lnTo>
                <a:lnTo>
                  <a:pt x="53911" y="11849"/>
                </a:lnTo>
                <a:lnTo>
                  <a:pt x="53911" y="27067"/>
                </a:lnTo>
                <a:close/>
              </a:path>
              <a:path w="98425" h="285750">
                <a:moveTo>
                  <a:pt x="53911" y="285750"/>
                </a:moveTo>
                <a:lnTo>
                  <a:pt x="44386" y="285750"/>
                </a:lnTo>
                <a:lnTo>
                  <a:pt x="44386" y="27067"/>
                </a:lnTo>
                <a:lnTo>
                  <a:pt x="49148" y="18903"/>
                </a:lnTo>
                <a:lnTo>
                  <a:pt x="53911" y="27067"/>
                </a:lnTo>
                <a:lnTo>
                  <a:pt x="53911" y="2857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6">
            <a:extLst>
              <a:ext uri="{FF2B5EF4-FFF2-40B4-BE49-F238E27FC236}">
                <a16:creationId xmlns:a16="http://schemas.microsoft.com/office/drawing/2014/main" id="{A64D7486-CE66-49B9-A5C0-2BE945F34E86}"/>
              </a:ext>
            </a:extLst>
          </p:cNvPr>
          <p:cNvSpPr/>
          <p:nvPr/>
        </p:nvSpPr>
        <p:spPr>
          <a:xfrm>
            <a:off x="1520757" y="3186577"/>
            <a:ext cx="98425" cy="285750"/>
          </a:xfrm>
          <a:custGeom>
            <a:avLst/>
            <a:gdLst/>
            <a:ahLst/>
            <a:cxnLst/>
            <a:rect l="l" t="t" r="r" b="b"/>
            <a:pathLst>
              <a:path w="98425" h="285750">
                <a:moveTo>
                  <a:pt x="4673" y="90411"/>
                </a:moveTo>
                <a:lnTo>
                  <a:pt x="3047" y="90119"/>
                </a:lnTo>
                <a:lnTo>
                  <a:pt x="1625" y="89281"/>
                </a:lnTo>
                <a:lnTo>
                  <a:pt x="558" y="88010"/>
                </a:lnTo>
                <a:lnTo>
                  <a:pt x="0" y="86461"/>
                </a:lnTo>
                <a:lnTo>
                  <a:pt x="12" y="84797"/>
                </a:lnTo>
                <a:lnTo>
                  <a:pt x="584" y="83248"/>
                </a:lnTo>
                <a:lnTo>
                  <a:pt x="49148" y="0"/>
                </a:lnTo>
                <a:lnTo>
                  <a:pt x="54661" y="9448"/>
                </a:lnTo>
                <a:lnTo>
                  <a:pt x="44386" y="9448"/>
                </a:lnTo>
                <a:lnTo>
                  <a:pt x="44386" y="27067"/>
                </a:lnTo>
                <a:lnTo>
                  <a:pt x="8813" y="88049"/>
                </a:lnTo>
                <a:lnTo>
                  <a:pt x="7746" y="89319"/>
                </a:lnTo>
                <a:lnTo>
                  <a:pt x="6311" y="90131"/>
                </a:lnTo>
                <a:lnTo>
                  <a:pt x="4673" y="90411"/>
                </a:lnTo>
                <a:close/>
              </a:path>
              <a:path w="98425" h="285750">
                <a:moveTo>
                  <a:pt x="44386" y="27067"/>
                </a:moveTo>
                <a:lnTo>
                  <a:pt x="44386" y="9448"/>
                </a:lnTo>
                <a:lnTo>
                  <a:pt x="53911" y="9448"/>
                </a:lnTo>
                <a:lnTo>
                  <a:pt x="53911" y="11849"/>
                </a:lnTo>
                <a:lnTo>
                  <a:pt x="45034" y="11849"/>
                </a:lnTo>
                <a:lnTo>
                  <a:pt x="49148" y="18903"/>
                </a:lnTo>
                <a:lnTo>
                  <a:pt x="44386" y="27067"/>
                </a:lnTo>
                <a:close/>
              </a:path>
              <a:path w="98425" h="285750">
                <a:moveTo>
                  <a:pt x="93624" y="90411"/>
                </a:moveTo>
                <a:lnTo>
                  <a:pt x="91963" y="90119"/>
                </a:lnTo>
                <a:lnTo>
                  <a:pt x="90550" y="89319"/>
                </a:lnTo>
                <a:lnTo>
                  <a:pt x="89461" y="88010"/>
                </a:lnTo>
                <a:lnTo>
                  <a:pt x="53911" y="27067"/>
                </a:lnTo>
                <a:lnTo>
                  <a:pt x="53911" y="9448"/>
                </a:lnTo>
                <a:lnTo>
                  <a:pt x="54661" y="9448"/>
                </a:lnTo>
                <a:lnTo>
                  <a:pt x="97713" y="83248"/>
                </a:lnTo>
                <a:lnTo>
                  <a:pt x="98285" y="84797"/>
                </a:lnTo>
                <a:lnTo>
                  <a:pt x="98297" y="86461"/>
                </a:lnTo>
                <a:lnTo>
                  <a:pt x="97739" y="88010"/>
                </a:lnTo>
                <a:lnTo>
                  <a:pt x="96672" y="89281"/>
                </a:lnTo>
                <a:lnTo>
                  <a:pt x="95250" y="90119"/>
                </a:lnTo>
                <a:lnTo>
                  <a:pt x="93624" y="90411"/>
                </a:lnTo>
                <a:close/>
              </a:path>
              <a:path w="98425" h="285750">
                <a:moveTo>
                  <a:pt x="49148" y="18903"/>
                </a:moveTo>
                <a:lnTo>
                  <a:pt x="45034" y="11849"/>
                </a:lnTo>
                <a:lnTo>
                  <a:pt x="53263" y="11849"/>
                </a:lnTo>
                <a:lnTo>
                  <a:pt x="49148" y="18903"/>
                </a:lnTo>
                <a:close/>
              </a:path>
              <a:path w="98425" h="285750">
                <a:moveTo>
                  <a:pt x="53911" y="27067"/>
                </a:moveTo>
                <a:lnTo>
                  <a:pt x="49148" y="18903"/>
                </a:lnTo>
                <a:lnTo>
                  <a:pt x="53263" y="11849"/>
                </a:lnTo>
                <a:lnTo>
                  <a:pt x="53911" y="11849"/>
                </a:lnTo>
                <a:lnTo>
                  <a:pt x="53911" y="27067"/>
                </a:lnTo>
                <a:close/>
              </a:path>
              <a:path w="98425" h="285750">
                <a:moveTo>
                  <a:pt x="53911" y="285750"/>
                </a:moveTo>
                <a:lnTo>
                  <a:pt x="44386" y="285750"/>
                </a:lnTo>
                <a:lnTo>
                  <a:pt x="44386" y="27067"/>
                </a:lnTo>
                <a:lnTo>
                  <a:pt x="49148" y="18903"/>
                </a:lnTo>
                <a:lnTo>
                  <a:pt x="53911" y="27067"/>
                </a:lnTo>
                <a:lnTo>
                  <a:pt x="53911" y="2857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7">
            <a:extLst>
              <a:ext uri="{FF2B5EF4-FFF2-40B4-BE49-F238E27FC236}">
                <a16:creationId xmlns:a16="http://schemas.microsoft.com/office/drawing/2014/main" id="{56CCE882-EED4-407A-B4B2-6994D441BBFE}"/>
              </a:ext>
            </a:extLst>
          </p:cNvPr>
          <p:cNvSpPr/>
          <p:nvPr/>
        </p:nvSpPr>
        <p:spPr>
          <a:xfrm>
            <a:off x="928886" y="2188585"/>
            <a:ext cx="100965" cy="33020"/>
          </a:xfrm>
          <a:custGeom>
            <a:avLst/>
            <a:gdLst/>
            <a:ahLst/>
            <a:cxnLst/>
            <a:rect l="l" t="t" r="r" b="b"/>
            <a:pathLst>
              <a:path w="100965" h="33019">
                <a:moveTo>
                  <a:pt x="97231" y="33019"/>
                </a:moveTo>
                <a:lnTo>
                  <a:pt x="50787" y="11429"/>
                </a:lnTo>
                <a:lnTo>
                  <a:pt x="49834" y="11429"/>
                </a:lnTo>
                <a:lnTo>
                  <a:pt x="3479" y="33019"/>
                </a:lnTo>
                <a:lnTo>
                  <a:pt x="0" y="27558"/>
                </a:lnTo>
                <a:lnTo>
                  <a:pt x="44018" y="0"/>
                </a:lnTo>
                <a:lnTo>
                  <a:pt x="55651" y="0"/>
                </a:lnTo>
                <a:lnTo>
                  <a:pt x="100799" y="27558"/>
                </a:lnTo>
                <a:lnTo>
                  <a:pt x="97231" y="330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28">
            <a:extLst>
              <a:ext uri="{FF2B5EF4-FFF2-40B4-BE49-F238E27FC236}">
                <a16:creationId xmlns:a16="http://schemas.microsoft.com/office/drawing/2014/main" id="{3A24E2B5-A696-4BCE-8683-C3FA98B3F212}"/>
              </a:ext>
            </a:extLst>
          </p:cNvPr>
          <p:cNvSpPr txBox="1"/>
          <p:nvPr/>
        </p:nvSpPr>
        <p:spPr>
          <a:xfrm>
            <a:off x="887852" y="2165116"/>
            <a:ext cx="35623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100" spc="15" baseline="11904" dirty="0">
                <a:latin typeface="Cambria Math"/>
                <a:cs typeface="Cambria Math"/>
              </a:rPr>
              <a:t>𝛼</a:t>
            </a:r>
            <a:r>
              <a:rPr sz="1000" spc="10" dirty="0">
                <a:latin typeface="Cambria Math"/>
                <a:cs typeface="Cambria Math"/>
              </a:rPr>
              <a:t>1,1</a:t>
            </a:r>
            <a:endParaRPr sz="1000" dirty="0">
              <a:latin typeface="Cambria Math"/>
              <a:cs typeface="Cambria Math"/>
            </a:endParaRPr>
          </a:p>
        </p:txBody>
      </p:sp>
      <p:sp>
        <p:nvSpPr>
          <p:cNvPr id="31" name="object 29">
            <a:extLst>
              <a:ext uri="{FF2B5EF4-FFF2-40B4-BE49-F238E27FC236}">
                <a16:creationId xmlns:a16="http://schemas.microsoft.com/office/drawing/2014/main" id="{092F15E2-3BF5-447E-B4A2-78EDB6022B33}"/>
              </a:ext>
            </a:extLst>
          </p:cNvPr>
          <p:cNvSpPr/>
          <p:nvPr/>
        </p:nvSpPr>
        <p:spPr>
          <a:xfrm>
            <a:off x="1497211" y="2188585"/>
            <a:ext cx="100965" cy="33020"/>
          </a:xfrm>
          <a:custGeom>
            <a:avLst/>
            <a:gdLst/>
            <a:ahLst/>
            <a:cxnLst/>
            <a:rect l="l" t="t" r="r" b="b"/>
            <a:pathLst>
              <a:path w="100965" h="33019">
                <a:moveTo>
                  <a:pt x="97231" y="33019"/>
                </a:moveTo>
                <a:lnTo>
                  <a:pt x="50787" y="11429"/>
                </a:lnTo>
                <a:lnTo>
                  <a:pt x="49834" y="11429"/>
                </a:lnTo>
                <a:lnTo>
                  <a:pt x="3479" y="33019"/>
                </a:lnTo>
                <a:lnTo>
                  <a:pt x="0" y="27558"/>
                </a:lnTo>
                <a:lnTo>
                  <a:pt x="44018" y="0"/>
                </a:lnTo>
                <a:lnTo>
                  <a:pt x="55651" y="0"/>
                </a:lnTo>
                <a:lnTo>
                  <a:pt x="100799" y="27558"/>
                </a:lnTo>
                <a:lnTo>
                  <a:pt x="97231" y="330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0">
            <a:extLst>
              <a:ext uri="{FF2B5EF4-FFF2-40B4-BE49-F238E27FC236}">
                <a16:creationId xmlns:a16="http://schemas.microsoft.com/office/drawing/2014/main" id="{B2F8C49D-4504-4217-B5F0-495F6CDBE3E6}"/>
              </a:ext>
            </a:extLst>
          </p:cNvPr>
          <p:cNvSpPr txBox="1"/>
          <p:nvPr/>
        </p:nvSpPr>
        <p:spPr>
          <a:xfrm>
            <a:off x="1456177" y="2165116"/>
            <a:ext cx="35623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100" spc="15" baseline="11904" dirty="0">
                <a:latin typeface="Cambria Math"/>
                <a:cs typeface="Cambria Math"/>
              </a:rPr>
              <a:t>𝛼</a:t>
            </a:r>
            <a:r>
              <a:rPr sz="1000" spc="10" dirty="0">
                <a:latin typeface="Cambria Math"/>
                <a:cs typeface="Cambria Math"/>
              </a:rPr>
              <a:t>1,2</a:t>
            </a:r>
            <a:endParaRPr sz="1000">
              <a:latin typeface="Cambria Math"/>
              <a:cs typeface="Cambria Math"/>
            </a:endParaRPr>
          </a:p>
        </p:txBody>
      </p:sp>
      <p:sp>
        <p:nvSpPr>
          <p:cNvPr id="33" name="object 31">
            <a:extLst>
              <a:ext uri="{FF2B5EF4-FFF2-40B4-BE49-F238E27FC236}">
                <a16:creationId xmlns:a16="http://schemas.microsoft.com/office/drawing/2014/main" id="{CE692F64-CE5F-4B49-A40D-C90F6A6C6CC5}"/>
              </a:ext>
            </a:extLst>
          </p:cNvPr>
          <p:cNvSpPr/>
          <p:nvPr/>
        </p:nvSpPr>
        <p:spPr>
          <a:xfrm>
            <a:off x="999422" y="2419497"/>
            <a:ext cx="98425" cy="285750"/>
          </a:xfrm>
          <a:custGeom>
            <a:avLst/>
            <a:gdLst/>
            <a:ahLst/>
            <a:cxnLst/>
            <a:rect l="l" t="t" r="r" b="b"/>
            <a:pathLst>
              <a:path w="98425" h="285750">
                <a:moveTo>
                  <a:pt x="4673" y="90411"/>
                </a:moveTo>
                <a:lnTo>
                  <a:pt x="3047" y="90119"/>
                </a:lnTo>
                <a:lnTo>
                  <a:pt x="1625" y="89281"/>
                </a:lnTo>
                <a:lnTo>
                  <a:pt x="558" y="88011"/>
                </a:lnTo>
                <a:lnTo>
                  <a:pt x="0" y="86461"/>
                </a:lnTo>
                <a:lnTo>
                  <a:pt x="12" y="84797"/>
                </a:lnTo>
                <a:lnTo>
                  <a:pt x="584" y="83248"/>
                </a:lnTo>
                <a:lnTo>
                  <a:pt x="49148" y="0"/>
                </a:lnTo>
                <a:lnTo>
                  <a:pt x="54661" y="9448"/>
                </a:lnTo>
                <a:lnTo>
                  <a:pt x="44386" y="9448"/>
                </a:lnTo>
                <a:lnTo>
                  <a:pt x="44386" y="27067"/>
                </a:lnTo>
                <a:lnTo>
                  <a:pt x="8813" y="88049"/>
                </a:lnTo>
                <a:lnTo>
                  <a:pt x="7746" y="89319"/>
                </a:lnTo>
                <a:lnTo>
                  <a:pt x="6311" y="90131"/>
                </a:lnTo>
                <a:lnTo>
                  <a:pt x="4673" y="90411"/>
                </a:lnTo>
                <a:close/>
              </a:path>
              <a:path w="98425" h="285750">
                <a:moveTo>
                  <a:pt x="44386" y="27067"/>
                </a:moveTo>
                <a:lnTo>
                  <a:pt x="44386" y="9448"/>
                </a:lnTo>
                <a:lnTo>
                  <a:pt x="53911" y="9448"/>
                </a:lnTo>
                <a:lnTo>
                  <a:pt x="53911" y="11849"/>
                </a:lnTo>
                <a:lnTo>
                  <a:pt x="45034" y="11849"/>
                </a:lnTo>
                <a:lnTo>
                  <a:pt x="49148" y="18903"/>
                </a:lnTo>
                <a:lnTo>
                  <a:pt x="44386" y="27067"/>
                </a:lnTo>
                <a:close/>
              </a:path>
              <a:path w="98425" h="285750">
                <a:moveTo>
                  <a:pt x="93624" y="90411"/>
                </a:moveTo>
                <a:lnTo>
                  <a:pt x="91963" y="90119"/>
                </a:lnTo>
                <a:lnTo>
                  <a:pt x="90550" y="89319"/>
                </a:lnTo>
                <a:lnTo>
                  <a:pt x="89461" y="88011"/>
                </a:lnTo>
                <a:lnTo>
                  <a:pt x="53911" y="27067"/>
                </a:lnTo>
                <a:lnTo>
                  <a:pt x="53911" y="9448"/>
                </a:lnTo>
                <a:lnTo>
                  <a:pt x="54661" y="9448"/>
                </a:lnTo>
                <a:lnTo>
                  <a:pt x="97713" y="83248"/>
                </a:lnTo>
                <a:lnTo>
                  <a:pt x="98285" y="84797"/>
                </a:lnTo>
                <a:lnTo>
                  <a:pt x="98297" y="86461"/>
                </a:lnTo>
                <a:lnTo>
                  <a:pt x="97739" y="88011"/>
                </a:lnTo>
                <a:lnTo>
                  <a:pt x="96672" y="89281"/>
                </a:lnTo>
                <a:lnTo>
                  <a:pt x="95250" y="90119"/>
                </a:lnTo>
                <a:lnTo>
                  <a:pt x="93624" y="90411"/>
                </a:lnTo>
                <a:close/>
              </a:path>
              <a:path w="98425" h="285750">
                <a:moveTo>
                  <a:pt x="49148" y="18903"/>
                </a:moveTo>
                <a:lnTo>
                  <a:pt x="45034" y="11849"/>
                </a:lnTo>
                <a:lnTo>
                  <a:pt x="53263" y="11849"/>
                </a:lnTo>
                <a:lnTo>
                  <a:pt x="49148" y="18903"/>
                </a:lnTo>
                <a:close/>
              </a:path>
              <a:path w="98425" h="285750">
                <a:moveTo>
                  <a:pt x="53911" y="27067"/>
                </a:moveTo>
                <a:lnTo>
                  <a:pt x="49148" y="18903"/>
                </a:lnTo>
                <a:lnTo>
                  <a:pt x="53263" y="11849"/>
                </a:lnTo>
                <a:lnTo>
                  <a:pt x="53911" y="11849"/>
                </a:lnTo>
                <a:lnTo>
                  <a:pt x="53911" y="27067"/>
                </a:lnTo>
                <a:close/>
              </a:path>
              <a:path w="98425" h="285750">
                <a:moveTo>
                  <a:pt x="53911" y="285750"/>
                </a:moveTo>
                <a:lnTo>
                  <a:pt x="44386" y="285750"/>
                </a:lnTo>
                <a:lnTo>
                  <a:pt x="44386" y="27067"/>
                </a:lnTo>
                <a:lnTo>
                  <a:pt x="49148" y="18903"/>
                </a:lnTo>
                <a:lnTo>
                  <a:pt x="53911" y="27067"/>
                </a:lnTo>
                <a:lnTo>
                  <a:pt x="53911" y="2857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2">
            <a:extLst>
              <a:ext uri="{FF2B5EF4-FFF2-40B4-BE49-F238E27FC236}">
                <a16:creationId xmlns:a16="http://schemas.microsoft.com/office/drawing/2014/main" id="{2F51BEAF-98EA-4DFB-B14E-455E5E413374}"/>
              </a:ext>
            </a:extLst>
          </p:cNvPr>
          <p:cNvSpPr/>
          <p:nvPr/>
        </p:nvSpPr>
        <p:spPr>
          <a:xfrm>
            <a:off x="1494722" y="2419497"/>
            <a:ext cx="98425" cy="285750"/>
          </a:xfrm>
          <a:custGeom>
            <a:avLst/>
            <a:gdLst/>
            <a:ahLst/>
            <a:cxnLst/>
            <a:rect l="l" t="t" r="r" b="b"/>
            <a:pathLst>
              <a:path w="98425" h="285750">
                <a:moveTo>
                  <a:pt x="4673" y="90411"/>
                </a:moveTo>
                <a:lnTo>
                  <a:pt x="3047" y="90119"/>
                </a:lnTo>
                <a:lnTo>
                  <a:pt x="1625" y="89281"/>
                </a:lnTo>
                <a:lnTo>
                  <a:pt x="558" y="88011"/>
                </a:lnTo>
                <a:lnTo>
                  <a:pt x="0" y="86461"/>
                </a:lnTo>
                <a:lnTo>
                  <a:pt x="12" y="84797"/>
                </a:lnTo>
                <a:lnTo>
                  <a:pt x="584" y="83248"/>
                </a:lnTo>
                <a:lnTo>
                  <a:pt x="49148" y="0"/>
                </a:lnTo>
                <a:lnTo>
                  <a:pt x="54661" y="9448"/>
                </a:lnTo>
                <a:lnTo>
                  <a:pt x="44386" y="9448"/>
                </a:lnTo>
                <a:lnTo>
                  <a:pt x="44386" y="27067"/>
                </a:lnTo>
                <a:lnTo>
                  <a:pt x="8813" y="88049"/>
                </a:lnTo>
                <a:lnTo>
                  <a:pt x="7746" y="89319"/>
                </a:lnTo>
                <a:lnTo>
                  <a:pt x="6311" y="90131"/>
                </a:lnTo>
                <a:lnTo>
                  <a:pt x="4673" y="90411"/>
                </a:lnTo>
                <a:close/>
              </a:path>
              <a:path w="98425" h="285750">
                <a:moveTo>
                  <a:pt x="44386" y="27067"/>
                </a:moveTo>
                <a:lnTo>
                  <a:pt x="44386" y="9448"/>
                </a:lnTo>
                <a:lnTo>
                  <a:pt x="53911" y="9448"/>
                </a:lnTo>
                <a:lnTo>
                  <a:pt x="53911" y="11849"/>
                </a:lnTo>
                <a:lnTo>
                  <a:pt x="45034" y="11849"/>
                </a:lnTo>
                <a:lnTo>
                  <a:pt x="49148" y="18903"/>
                </a:lnTo>
                <a:lnTo>
                  <a:pt x="44386" y="27067"/>
                </a:lnTo>
                <a:close/>
              </a:path>
              <a:path w="98425" h="285750">
                <a:moveTo>
                  <a:pt x="93624" y="90411"/>
                </a:moveTo>
                <a:lnTo>
                  <a:pt x="91963" y="90119"/>
                </a:lnTo>
                <a:lnTo>
                  <a:pt x="90550" y="89319"/>
                </a:lnTo>
                <a:lnTo>
                  <a:pt x="89461" y="88011"/>
                </a:lnTo>
                <a:lnTo>
                  <a:pt x="53911" y="27067"/>
                </a:lnTo>
                <a:lnTo>
                  <a:pt x="53911" y="9448"/>
                </a:lnTo>
                <a:lnTo>
                  <a:pt x="54661" y="9448"/>
                </a:lnTo>
                <a:lnTo>
                  <a:pt x="97713" y="83248"/>
                </a:lnTo>
                <a:lnTo>
                  <a:pt x="98285" y="84797"/>
                </a:lnTo>
                <a:lnTo>
                  <a:pt x="98297" y="86461"/>
                </a:lnTo>
                <a:lnTo>
                  <a:pt x="97739" y="88011"/>
                </a:lnTo>
                <a:lnTo>
                  <a:pt x="96672" y="89281"/>
                </a:lnTo>
                <a:lnTo>
                  <a:pt x="95250" y="90119"/>
                </a:lnTo>
                <a:lnTo>
                  <a:pt x="93624" y="90411"/>
                </a:lnTo>
                <a:close/>
              </a:path>
              <a:path w="98425" h="285750">
                <a:moveTo>
                  <a:pt x="49148" y="18903"/>
                </a:moveTo>
                <a:lnTo>
                  <a:pt x="45034" y="11849"/>
                </a:lnTo>
                <a:lnTo>
                  <a:pt x="53263" y="11849"/>
                </a:lnTo>
                <a:lnTo>
                  <a:pt x="49148" y="18903"/>
                </a:lnTo>
                <a:close/>
              </a:path>
              <a:path w="98425" h="285750">
                <a:moveTo>
                  <a:pt x="53911" y="27067"/>
                </a:moveTo>
                <a:lnTo>
                  <a:pt x="49148" y="18903"/>
                </a:lnTo>
                <a:lnTo>
                  <a:pt x="53263" y="11849"/>
                </a:lnTo>
                <a:lnTo>
                  <a:pt x="53911" y="11849"/>
                </a:lnTo>
                <a:lnTo>
                  <a:pt x="53911" y="27067"/>
                </a:lnTo>
                <a:close/>
              </a:path>
              <a:path w="98425" h="285750">
                <a:moveTo>
                  <a:pt x="53911" y="285750"/>
                </a:moveTo>
                <a:lnTo>
                  <a:pt x="44386" y="285750"/>
                </a:lnTo>
                <a:lnTo>
                  <a:pt x="44386" y="27067"/>
                </a:lnTo>
                <a:lnTo>
                  <a:pt x="49148" y="18903"/>
                </a:lnTo>
                <a:lnTo>
                  <a:pt x="53911" y="27067"/>
                </a:lnTo>
                <a:lnTo>
                  <a:pt x="53911" y="2857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40">
            <a:extLst>
              <a:ext uri="{FF2B5EF4-FFF2-40B4-BE49-F238E27FC236}">
                <a16:creationId xmlns:a16="http://schemas.microsoft.com/office/drawing/2014/main" id="{71229351-27F1-4F8A-B90D-97C9E707A595}"/>
              </a:ext>
            </a:extLst>
          </p:cNvPr>
          <p:cNvSpPr/>
          <p:nvPr/>
        </p:nvSpPr>
        <p:spPr>
          <a:xfrm>
            <a:off x="1447986" y="4978165"/>
            <a:ext cx="356870" cy="247015"/>
          </a:xfrm>
          <a:custGeom>
            <a:avLst/>
            <a:gdLst/>
            <a:ahLst/>
            <a:cxnLst/>
            <a:rect l="l" t="t" r="r" b="b"/>
            <a:pathLst>
              <a:path w="356869" h="247014">
                <a:moveTo>
                  <a:pt x="315468" y="246887"/>
                </a:moveTo>
                <a:lnTo>
                  <a:pt x="41147" y="246887"/>
                </a:lnTo>
                <a:lnTo>
                  <a:pt x="25276" y="243932"/>
                </a:lnTo>
                <a:lnTo>
                  <a:pt x="12234" y="235196"/>
                </a:lnTo>
                <a:lnTo>
                  <a:pt x="3362" y="222018"/>
                </a:lnTo>
                <a:lnTo>
                  <a:pt x="0" y="205739"/>
                </a:lnTo>
                <a:lnTo>
                  <a:pt x="0" y="41148"/>
                </a:lnTo>
                <a:lnTo>
                  <a:pt x="3362" y="25012"/>
                </a:lnTo>
                <a:lnTo>
                  <a:pt x="12234" y="11882"/>
                </a:lnTo>
                <a:lnTo>
                  <a:pt x="25276" y="3098"/>
                </a:lnTo>
                <a:lnTo>
                  <a:pt x="41147" y="0"/>
                </a:lnTo>
                <a:lnTo>
                  <a:pt x="315468" y="0"/>
                </a:lnTo>
                <a:lnTo>
                  <a:pt x="331720" y="3098"/>
                </a:lnTo>
                <a:lnTo>
                  <a:pt x="344890" y="11882"/>
                </a:lnTo>
                <a:lnTo>
                  <a:pt x="353637" y="25012"/>
                </a:lnTo>
                <a:lnTo>
                  <a:pt x="356616" y="41148"/>
                </a:lnTo>
                <a:lnTo>
                  <a:pt x="356616" y="205739"/>
                </a:lnTo>
                <a:lnTo>
                  <a:pt x="353637" y="222018"/>
                </a:lnTo>
                <a:lnTo>
                  <a:pt x="344890" y="235196"/>
                </a:lnTo>
                <a:lnTo>
                  <a:pt x="331720" y="243932"/>
                </a:lnTo>
                <a:lnTo>
                  <a:pt x="315468" y="246887"/>
                </a:lnTo>
                <a:close/>
              </a:path>
            </a:pathLst>
          </a:custGeom>
          <a:solidFill>
            <a:srgbClr val="00AF50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41">
            <a:extLst>
              <a:ext uri="{FF2B5EF4-FFF2-40B4-BE49-F238E27FC236}">
                <a16:creationId xmlns:a16="http://schemas.microsoft.com/office/drawing/2014/main" id="{B9908C9C-6EA1-4725-80A6-7367C7424C96}"/>
              </a:ext>
            </a:extLst>
          </p:cNvPr>
          <p:cNvSpPr txBox="1"/>
          <p:nvPr/>
        </p:nvSpPr>
        <p:spPr>
          <a:xfrm>
            <a:off x="1500906" y="4933462"/>
            <a:ext cx="274320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spc="10" dirty="0">
                <a:latin typeface="Cambria Math"/>
                <a:cs typeface="Cambria Math"/>
              </a:rPr>
              <a:t>𝑎</a:t>
            </a:r>
            <a:r>
              <a:rPr sz="1725" spc="15" baseline="-16908" dirty="0">
                <a:latin typeface="Cambria Math"/>
                <a:cs typeface="Cambria Math"/>
              </a:rPr>
              <a:t>1</a:t>
            </a:r>
            <a:endParaRPr sz="1725" baseline="-16908">
              <a:latin typeface="Cambria Math"/>
              <a:cs typeface="Cambria Math"/>
            </a:endParaRPr>
          </a:p>
        </p:txBody>
      </p:sp>
      <p:sp>
        <p:nvSpPr>
          <p:cNvPr id="38" name="object 42">
            <a:extLst>
              <a:ext uri="{FF2B5EF4-FFF2-40B4-BE49-F238E27FC236}">
                <a16:creationId xmlns:a16="http://schemas.microsoft.com/office/drawing/2014/main" id="{44A3CABA-B64F-47C8-94F8-C4623F2C2DA2}"/>
              </a:ext>
            </a:extLst>
          </p:cNvPr>
          <p:cNvSpPr/>
          <p:nvPr/>
        </p:nvSpPr>
        <p:spPr>
          <a:xfrm>
            <a:off x="903918" y="4303033"/>
            <a:ext cx="360045" cy="247015"/>
          </a:xfrm>
          <a:custGeom>
            <a:avLst/>
            <a:gdLst/>
            <a:ahLst/>
            <a:cxnLst/>
            <a:rect l="l" t="t" r="r" b="b"/>
            <a:pathLst>
              <a:path w="360044" h="247014">
                <a:moveTo>
                  <a:pt x="318516" y="246887"/>
                </a:moveTo>
                <a:lnTo>
                  <a:pt x="41148" y="246887"/>
                </a:lnTo>
                <a:lnTo>
                  <a:pt x="25224" y="243480"/>
                </a:lnTo>
                <a:lnTo>
                  <a:pt x="12182" y="234610"/>
                </a:lnTo>
                <a:lnTo>
                  <a:pt x="3336" y="221591"/>
                </a:lnTo>
                <a:lnTo>
                  <a:pt x="0" y="205740"/>
                </a:lnTo>
                <a:lnTo>
                  <a:pt x="0" y="41148"/>
                </a:lnTo>
                <a:lnTo>
                  <a:pt x="3336" y="25224"/>
                </a:lnTo>
                <a:lnTo>
                  <a:pt x="12182" y="12182"/>
                </a:lnTo>
                <a:lnTo>
                  <a:pt x="25224" y="3336"/>
                </a:lnTo>
                <a:lnTo>
                  <a:pt x="41148" y="0"/>
                </a:lnTo>
                <a:lnTo>
                  <a:pt x="318516" y="0"/>
                </a:lnTo>
                <a:lnTo>
                  <a:pt x="334868" y="3336"/>
                </a:lnTo>
                <a:lnTo>
                  <a:pt x="348053" y="12182"/>
                </a:lnTo>
                <a:lnTo>
                  <a:pt x="356756" y="25224"/>
                </a:lnTo>
                <a:lnTo>
                  <a:pt x="359664" y="41148"/>
                </a:lnTo>
                <a:lnTo>
                  <a:pt x="359664" y="205740"/>
                </a:lnTo>
                <a:lnTo>
                  <a:pt x="356756" y="221591"/>
                </a:lnTo>
                <a:lnTo>
                  <a:pt x="348053" y="234610"/>
                </a:lnTo>
                <a:lnTo>
                  <a:pt x="334868" y="243480"/>
                </a:lnTo>
                <a:lnTo>
                  <a:pt x="318516" y="246887"/>
                </a:lnTo>
                <a:close/>
              </a:path>
            </a:pathLst>
          </a:custGeom>
          <a:solidFill>
            <a:srgbClr val="FF0000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43">
            <a:extLst>
              <a:ext uri="{FF2B5EF4-FFF2-40B4-BE49-F238E27FC236}">
                <a16:creationId xmlns:a16="http://schemas.microsoft.com/office/drawing/2014/main" id="{1E437B8D-0C21-4C0D-98E3-B62FC6175A47}"/>
              </a:ext>
            </a:extLst>
          </p:cNvPr>
          <p:cNvSpPr txBox="1"/>
          <p:nvPr/>
        </p:nvSpPr>
        <p:spPr>
          <a:xfrm>
            <a:off x="877755" y="3984338"/>
            <a:ext cx="375920" cy="442429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70"/>
              </a:spcBef>
            </a:pPr>
            <a:endParaRPr sz="1200" b="1" baseline="2777" dirty="0">
              <a:latin typeface="Cambria Math"/>
              <a:cs typeface="Cambria Math"/>
            </a:endParaRPr>
          </a:p>
          <a:p>
            <a:pPr marL="59055" algn="ctr">
              <a:lnSpc>
                <a:spcPct val="100000"/>
              </a:lnSpc>
              <a:spcBef>
                <a:spcPts val="280"/>
              </a:spcBef>
            </a:pPr>
            <a:r>
              <a:rPr sz="2400" spc="15" baseline="-20833" dirty="0">
                <a:latin typeface="Cambria Math"/>
                <a:cs typeface="Cambria Math"/>
              </a:rPr>
              <a:t>𝑞</a:t>
            </a:r>
            <a:r>
              <a:rPr sz="1150" spc="10" dirty="0">
                <a:latin typeface="Cambria Math"/>
                <a:cs typeface="Cambria Math"/>
              </a:rPr>
              <a:t>1</a:t>
            </a:r>
            <a:endParaRPr sz="1150" dirty="0">
              <a:latin typeface="Cambria Math"/>
              <a:cs typeface="Cambria Math"/>
            </a:endParaRPr>
          </a:p>
        </p:txBody>
      </p:sp>
      <p:sp>
        <p:nvSpPr>
          <p:cNvPr id="40" name="object 44">
            <a:extLst>
              <a:ext uri="{FF2B5EF4-FFF2-40B4-BE49-F238E27FC236}">
                <a16:creationId xmlns:a16="http://schemas.microsoft.com/office/drawing/2014/main" id="{21653FC4-926F-4BDB-A480-D60FFEE1DC97}"/>
              </a:ext>
            </a:extLst>
          </p:cNvPr>
          <p:cNvSpPr/>
          <p:nvPr/>
        </p:nvSpPr>
        <p:spPr>
          <a:xfrm>
            <a:off x="1447986" y="4303033"/>
            <a:ext cx="360045" cy="247015"/>
          </a:xfrm>
          <a:custGeom>
            <a:avLst/>
            <a:gdLst/>
            <a:ahLst/>
            <a:cxnLst/>
            <a:rect l="l" t="t" r="r" b="b"/>
            <a:pathLst>
              <a:path w="360044" h="247014">
                <a:moveTo>
                  <a:pt x="320039" y="246887"/>
                </a:moveTo>
                <a:lnTo>
                  <a:pt x="41147" y="246887"/>
                </a:lnTo>
                <a:lnTo>
                  <a:pt x="25296" y="243480"/>
                </a:lnTo>
                <a:lnTo>
                  <a:pt x="12277" y="234610"/>
                </a:lnTo>
                <a:lnTo>
                  <a:pt x="3407" y="221591"/>
                </a:lnTo>
                <a:lnTo>
                  <a:pt x="0" y="205740"/>
                </a:lnTo>
                <a:lnTo>
                  <a:pt x="0" y="41148"/>
                </a:lnTo>
                <a:lnTo>
                  <a:pt x="3407" y="25224"/>
                </a:lnTo>
                <a:lnTo>
                  <a:pt x="12277" y="12182"/>
                </a:lnTo>
                <a:lnTo>
                  <a:pt x="25296" y="3336"/>
                </a:lnTo>
                <a:lnTo>
                  <a:pt x="41147" y="0"/>
                </a:lnTo>
                <a:lnTo>
                  <a:pt x="320039" y="0"/>
                </a:lnTo>
                <a:lnTo>
                  <a:pt x="335582" y="3336"/>
                </a:lnTo>
                <a:lnTo>
                  <a:pt x="348338" y="12182"/>
                </a:lnTo>
                <a:lnTo>
                  <a:pt x="356851" y="25224"/>
                </a:lnTo>
                <a:lnTo>
                  <a:pt x="359663" y="41148"/>
                </a:lnTo>
                <a:lnTo>
                  <a:pt x="359663" y="205740"/>
                </a:lnTo>
                <a:lnTo>
                  <a:pt x="356851" y="221591"/>
                </a:lnTo>
                <a:lnTo>
                  <a:pt x="348338" y="234610"/>
                </a:lnTo>
                <a:lnTo>
                  <a:pt x="335582" y="243480"/>
                </a:lnTo>
                <a:lnTo>
                  <a:pt x="320039" y="246887"/>
                </a:lnTo>
                <a:close/>
              </a:path>
            </a:pathLst>
          </a:custGeom>
          <a:solidFill>
            <a:srgbClr val="FFC000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5">
            <a:extLst>
              <a:ext uri="{FF2B5EF4-FFF2-40B4-BE49-F238E27FC236}">
                <a16:creationId xmlns:a16="http://schemas.microsoft.com/office/drawing/2014/main" id="{8DFB33B8-923E-4B24-99B9-611C9A4C6260}"/>
              </a:ext>
            </a:extLst>
          </p:cNvPr>
          <p:cNvSpPr/>
          <p:nvPr/>
        </p:nvSpPr>
        <p:spPr>
          <a:xfrm>
            <a:off x="2036250" y="4303033"/>
            <a:ext cx="360045" cy="247015"/>
          </a:xfrm>
          <a:custGeom>
            <a:avLst/>
            <a:gdLst/>
            <a:ahLst/>
            <a:cxnLst/>
            <a:rect l="l" t="t" r="r" b="b"/>
            <a:pathLst>
              <a:path w="360044" h="247014">
                <a:moveTo>
                  <a:pt x="318516" y="246887"/>
                </a:moveTo>
                <a:lnTo>
                  <a:pt x="41148" y="246887"/>
                </a:lnTo>
                <a:lnTo>
                  <a:pt x="25153" y="243480"/>
                </a:lnTo>
                <a:lnTo>
                  <a:pt x="12087" y="234610"/>
                </a:lnTo>
                <a:lnTo>
                  <a:pt x="3264" y="221591"/>
                </a:lnTo>
                <a:lnTo>
                  <a:pt x="0" y="205740"/>
                </a:lnTo>
                <a:lnTo>
                  <a:pt x="0" y="41148"/>
                </a:lnTo>
                <a:lnTo>
                  <a:pt x="3264" y="25224"/>
                </a:lnTo>
                <a:lnTo>
                  <a:pt x="12087" y="12182"/>
                </a:lnTo>
                <a:lnTo>
                  <a:pt x="25153" y="3336"/>
                </a:lnTo>
                <a:lnTo>
                  <a:pt x="41148" y="0"/>
                </a:lnTo>
                <a:lnTo>
                  <a:pt x="318516" y="0"/>
                </a:lnTo>
                <a:lnTo>
                  <a:pt x="334796" y="3336"/>
                </a:lnTo>
                <a:lnTo>
                  <a:pt x="347957" y="12182"/>
                </a:lnTo>
                <a:lnTo>
                  <a:pt x="356685" y="25224"/>
                </a:lnTo>
                <a:lnTo>
                  <a:pt x="359663" y="41148"/>
                </a:lnTo>
                <a:lnTo>
                  <a:pt x="359663" y="205740"/>
                </a:lnTo>
                <a:lnTo>
                  <a:pt x="356685" y="221591"/>
                </a:lnTo>
                <a:lnTo>
                  <a:pt x="347957" y="234610"/>
                </a:lnTo>
                <a:lnTo>
                  <a:pt x="334796" y="243480"/>
                </a:lnTo>
                <a:lnTo>
                  <a:pt x="318516" y="246887"/>
                </a:lnTo>
                <a:close/>
              </a:path>
            </a:pathLst>
          </a:custGeom>
          <a:solidFill>
            <a:srgbClr val="006FC0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6">
            <a:extLst>
              <a:ext uri="{FF2B5EF4-FFF2-40B4-BE49-F238E27FC236}">
                <a16:creationId xmlns:a16="http://schemas.microsoft.com/office/drawing/2014/main" id="{D41979ED-A5D2-41FE-B7E7-9393C8D7793B}"/>
              </a:ext>
            </a:extLst>
          </p:cNvPr>
          <p:cNvSpPr txBox="1"/>
          <p:nvPr/>
        </p:nvSpPr>
        <p:spPr>
          <a:xfrm>
            <a:off x="1409250" y="3966262"/>
            <a:ext cx="951865" cy="466794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360"/>
              </a:spcBef>
            </a:pPr>
            <a:endParaRPr sz="1200" b="1" baseline="2777" dirty="0">
              <a:latin typeface="Cambria Math"/>
              <a:cs typeface="Cambria Math"/>
            </a:endParaRPr>
          </a:p>
          <a:p>
            <a:pPr marL="142240">
              <a:lnSpc>
                <a:spcPct val="100000"/>
              </a:lnSpc>
              <a:spcBef>
                <a:spcPts val="420"/>
              </a:spcBef>
              <a:tabLst>
                <a:tab pos="704850" algn="l"/>
              </a:tabLst>
            </a:pPr>
            <a:r>
              <a:rPr sz="2400" spc="15" baseline="-20833" dirty="0">
                <a:latin typeface="Cambria Math"/>
                <a:cs typeface="Cambria Math"/>
              </a:rPr>
              <a:t>𝑘</a:t>
            </a:r>
            <a:r>
              <a:rPr sz="1150" spc="10" dirty="0">
                <a:latin typeface="Cambria Math"/>
                <a:cs typeface="Cambria Math"/>
              </a:rPr>
              <a:t>1	</a:t>
            </a:r>
            <a:r>
              <a:rPr sz="2400" spc="15" baseline="-20833" dirty="0">
                <a:latin typeface="Cambria Math"/>
                <a:cs typeface="Cambria Math"/>
              </a:rPr>
              <a:t>𝑣</a:t>
            </a:r>
            <a:r>
              <a:rPr sz="1150" spc="10" dirty="0">
                <a:latin typeface="Cambria Math"/>
                <a:cs typeface="Cambria Math"/>
              </a:rPr>
              <a:t>1</a:t>
            </a:r>
            <a:endParaRPr sz="1150" dirty="0">
              <a:latin typeface="Cambria Math"/>
              <a:cs typeface="Cambria Math"/>
            </a:endParaRPr>
          </a:p>
        </p:txBody>
      </p:sp>
      <p:sp>
        <p:nvSpPr>
          <p:cNvPr id="43" name="object 47">
            <a:extLst>
              <a:ext uri="{FF2B5EF4-FFF2-40B4-BE49-F238E27FC236}">
                <a16:creationId xmlns:a16="http://schemas.microsoft.com/office/drawing/2014/main" id="{DA29EDDA-49DA-4502-B96F-4C8A75771A9E}"/>
              </a:ext>
            </a:extLst>
          </p:cNvPr>
          <p:cNvSpPr/>
          <p:nvPr/>
        </p:nvSpPr>
        <p:spPr>
          <a:xfrm>
            <a:off x="3348414" y="4278650"/>
            <a:ext cx="360045" cy="247015"/>
          </a:xfrm>
          <a:custGeom>
            <a:avLst/>
            <a:gdLst/>
            <a:ahLst/>
            <a:cxnLst/>
            <a:rect l="l" t="t" r="r" b="b"/>
            <a:pathLst>
              <a:path w="360045" h="247014">
                <a:moveTo>
                  <a:pt x="318516" y="246887"/>
                </a:moveTo>
                <a:lnTo>
                  <a:pt x="41148" y="246887"/>
                </a:lnTo>
                <a:lnTo>
                  <a:pt x="25010" y="243266"/>
                </a:lnTo>
                <a:lnTo>
                  <a:pt x="11896" y="234324"/>
                </a:lnTo>
                <a:lnTo>
                  <a:pt x="3121" y="221377"/>
                </a:lnTo>
                <a:lnTo>
                  <a:pt x="0" y="205739"/>
                </a:lnTo>
                <a:lnTo>
                  <a:pt x="0" y="41147"/>
                </a:lnTo>
                <a:lnTo>
                  <a:pt x="3121" y="25010"/>
                </a:lnTo>
                <a:lnTo>
                  <a:pt x="11896" y="11896"/>
                </a:lnTo>
                <a:lnTo>
                  <a:pt x="25010" y="3121"/>
                </a:lnTo>
                <a:lnTo>
                  <a:pt x="41148" y="0"/>
                </a:lnTo>
                <a:lnTo>
                  <a:pt x="318516" y="0"/>
                </a:lnTo>
                <a:lnTo>
                  <a:pt x="334653" y="3121"/>
                </a:lnTo>
                <a:lnTo>
                  <a:pt x="347767" y="11896"/>
                </a:lnTo>
                <a:lnTo>
                  <a:pt x="356542" y="25010"/>
                </a:lnTo>
                <a:lnTo>
                  <a:pt x="359663" y="41147"/>
                </a:lnTo>
                <a:lnTo>
                  <a:pt x="359663" y="205739"/>
                </a:lnTo>
                <a:lnTo>
                  <a:pt x="356542" y="221377"/>
                </a:lnTo>
                <a:lnTo>
                  <a:pt x="347767" y="234324"/>
                </a:lnTo>
                <a:lnTo>
                  <a:pt x="334653" y="243266"/>
                </a:lnTo>
                <a:lnTo>
                  <a:pt x="318516" y="246887"/>
                </a:lnTo>
                <a:close/>
              </a:path>
            </a:pathLst>
          </a:custGeom>
          <a:solidFill>
            <a:srgbClr val="FF0000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8">
            <a:extLst>
              <a:ext uri="{FF2B5EF4-FFF2-40B4-BE49-F238E27FC236}">
                <a16:creationId xmlns:a16="http://schemas.microsoft.com/office/drawing/2014/main" id="{06EA4869-C24D-42E6-954A-3001C947A34B}"/>
              </a:ext>
            </a:extLst>
          </p:cNvPr>
          <p:cNvSpPr txBox="1"/>
          <p:nvPr/>
        </p:nvSpPr>
        <p:spPr>
          <a:xfrm>
            <a:off x="3380926" y="3999391"/>
            <a:ext cx="375920" cy="402033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5"/>
              </a:spcBef>
            </a:pPr>
            <a:endParaRPr sz="1200" b="1" baseline="2777" dirty="0">
              <a:latin typeface="Cambria Math"/>
              <a:cs typeface="Cambria Math"/>
            </a:endParaRPr>
          </a:p>
          <a:p>
            <a:pPr marL="61594">
              <a:lnSpc>
                <a:spcPct val="100000"/>
              </a:lnSpc>
              <a:spcBef>
                <a:spcPts val="90"/>
              </a:spcBef>
            </a:pPr>
            <a:r>
              <a:rPr sz="2400" spc="15" baseline="-20833" dirty="0">
                <a:latin typeface="Cambria Math"/>
                <a:cs typeface="Cambria Math"/>
              </a:rPr>
              <a:t>𝑞</a:t>
            </a:r>
            <a:r>
              <a:rPr sz="1150" spc="10" dirty="0">
                <a:latin typeface="Cambria Math"/>
                <a:cs typeface="Cambria Math"/>
              </a:rPr>
              <a:t>2</a:t>
            </a:r>
            <a:endParaRPr sz="1150" dirty="0">
              <a:latin typeface="Cambria Math"/>
              <a:cs typeface="Cambria Math"/>
            </a:endParaRPr>
          </a:p>
        </p:txBody>
      </p:sp>
      <p:sp>
        <p:nvSpPr>
          <p:cNvPr id="45" name="object 49">
            <a:extLst>
              <a:ext uri="{FF2B5EF4-FFF2-40B4-BE49-F238E27FC236}">
                <a16:creationId xmlns:a16="http://schemas.microsoft.com/office/drawing/2014/main" id="{D44FD185-B471-4B52-8E85-8F3DCD876395}"/>
              </a:ext>
            </a:extLst>
          </p:cNvPr>
          <p:cNvSpPr/>
          <p:nvPr/>
        </p:nvSpPr>
        <p:spPr>
          <a:xfrm>
            <a:off x="3892482" y="4278650"/>
            <a:ext cx="360045" cy="247015"/>
          </a:xfrm>
          <a:custGeom>
            <a:avLst/>
            <a:gdLst/>
            <a:ahLst/>
            <a:cxnLst/>
            <a:rect l="l" t="t" r="r" b="b"/>
            <a:pathLst>
              <a:path w="360045" h="247014">
                <a:moveTo>
                  <a:pt x="318515" y="246887"/>
                </a:moveTo>
                <a:lnTo>
                  <a:pt x="41148" y="246887"/>
                </a:lnTo>
                <a:lnTo>
                  <a:pt x="25081" y="243266"/>
                </a:lnTo>
                <a:lnTo>
                  <a:pt x="11991" y="234324"/>
                </a:lnTo>
                <a:lnTo>
                  <a:pt x="3193" y="221377"/>
                </a:lnTo>
                <a:lnTo>
                  <a:pt x="0" y="205739"/>
                </a:lnTo>
                <a:lnTo>
                  <a:pt x="0" y="41147"/>
                </a:lnTo>
                <a:lnTo>
                  <a:pt x="3193" y="25010"/>
                </a:lnTo>
                <a:lnTo>
                  <a:pt x="11991" y="11896"/>
                </a:lnTo>
                <a:lnTo>
                  <a:pt x="25081" y="3121"/>
                </a:lnTo>
                <a:lnTo>
                  <a:pt x="41148" y="0"/>
                </a:lnTo>
                <a:lnTo>
                  <a:pt x="318515" y="0"/>
                </a:lnTo>
                <a:lnTo>
                  <a:pt x="334725" y="3121"/>
                </a:lnTo>
                <a:lnTo>
                  <a:pt x="347862" y="11896"/>
                </a:lnTo>
                <a:lnTo>
                  <a:pt x="356613" y="25010"/>
                </a:lnTo>
                <a:lnTo>
                  <a:pt x="359663" y="41147"/>
                </a:lnTo>
                <a:lnTo>
                  <a:pt x="359663" y="205739"/>
                </a:lnTo>
                <a:lnTo>
                  <a:pt x="356613" y="221377"/>
                </a:lnTo>
                <a:lnTo>
                  <a:pt x="347862" y="234324"/>
                </a:lnTo>
                <a:lnTo>
                  <a:pt x="334725" y="243266"/>
                </a:lnTo>
                <a:lnTo>
                  <a:pt x="318515" y="246887"/>
                </a:lnTo>
                <a:close/>
              </a:path>
            </a:pathLst>
          </a:custGeom>
          <a:solidFill>
            <a:srgbClr val="FFC000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50">
            <a:extLst>
              <a:ext uri="{FF2B5EF4-FFF2-40B4-BE49-F238E27FC236}">
                <a16:creationId xmlns:a16="http://schemas.microsoft.com/office/drawing/2014/main" id="{5F421342-4DA5-4187-B0EB-09F7A45E529A}"/>
              </a:ext>
            </a:extLst>
          </p:cNvPr>
          <p:cNvSpPr/>
          <p:nvPr/>
        </p:nvSpPr>
        <p:spPr>
          <a:xfrm>
            <a:off x="4480745" y="4278650"/>
            <a:ext cx="360045" cy="247015"/>
          </a:xfrm>
          <a:custGeom>
            <a:avLst/>
            <a:gdLst/>
            <a:ahLst/>
            <a:cxnLst/>
            <a:rect l="l" t="t" r="r" b="b"/>
            <a:pathLst>
              <a:path w="360045" h="247014">
                <a:moveTo>
                  <a:pt x="318515" y="246887"/>
                </a:moveTo>
                <a:lnTo>
                  <a:pt x="41148" y="246887"/>
                </a:lnTo>
                <a:lnTo>
                  <a:pt x="24938" y="243266"/>
                </a:lnTo>
                <a:lnTo>
                  <a:pt x="11801" y="234324"/>
                </a:lnTo>
                <a:lnTo>
                  <a:pt x="3050" y="221377"/>
                </a:lnTo>
                <a:lnTo>
                  <a:pt x="0" y="205739"/>
                </a:lnTo>
                <a:lnTo>
                  <a:pt x="0" y="41147"/>
                </a:lnTo>
                <a:lnTo>
                  <a:pt x="3050" y="25010"/>
                </a:lnTo>
                <a:lnTo>
                  <a:pt x="11801" y="11896"/>
                </a:lnTo>
                <a:lnTo>
                  <a:pt x="24938" y="3121"/>
                </a:lnTo>
                <a:lnTo>
                  <a:pt x="41148" y="0"/>
                </a:lnTo>
                <a:lnTo>
                  <a:pt x="318515" y="0"/>
                </a:lnTo>
                <a:lnTo>
                  <a:pt x="334582" y="3121"/>
                </a:lnTo>
                <a:lnTo>
                  <a:pt x="347672" y="11896"/>
                </a:lnTo>
                <a:lnTo>
                  <a:pt x="356470" y="25010"/>
                </a:lnTo>
                <a:lnTo>
                  <a:pt x="359663" y="41147"/>
                </a:lnTo>
                <a:lnTo>
                  <a:pt x="359663" y="205739"/>
                </a:lnTo>
                <a:lnTo>
                  <a:pt x="356470" y="221377"/>
                </a:lnTo>
                <a:lnTo>
                  <a:pt x="347672" y="234324"/>
                </a:lnTo>
                <a:lnTo>
                  <a:pt x="334582" y="243266"/>
                </a:lnTo>
                <a:lnTo>
                  <a:pt x="318515" y="246887"/>
                </a:lnTo>
                <a:close/>
              </a:path>
            </a:pathLst>
          </a:custGeom>
          <a:solidFill>
            <a:srgbClr val="006FC0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51">
            <a:extLst>
              <a:ext uri="{FF2B5EF4-FFF2-40B4-BE49-F238E27FC236}">
                <a16:creationId xmlns:a16="http://schemas.microsoft.com/office/drawing/2014/main" id="{96C3B366-9383-4B83-8280-33F96F5179BE}"/>
              </a:ext>
            </a:extLst>
          </p:cNvPr>
          <p:cNvSpPr txBox="1"/>
          <p:nvPr/>
        </p:nvSpPr>
        <p:spPr>
          <a:xfrm>
            <a:off x="3903531" y="3981314"/>
            <a:ext cx="901700" cy="425758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240"/>
              </a:spcBef>
            </a:pPr>
            <a:endParaRPr sz="1200" b="1" baseline="2777" dirty="0">
              <a:latin typeface="Cambria Math"/>
              <a:cs typeface="Cambria Math"/>
            </a:endParaRPr>
          </a:p>
          <a:p>
            <a:pPr marL="92075">
              <a:lnSpc>
                <a:spcPct val="100000"/>
              </a:lnSpc>
              <a:spcBef>
                <a:spcPts val="229"/>
              </a:spcBef>
              <a:tabLst>
                <a:tab pos="654685" algn="l"/>
              </a:tabLst>
            </a:pPr>
            <a:r>
              <a:rPr sz="2400" spc="15" baseline="-20833" dirty="0">
                <a:latin typeface="Cambria Math"/>
                <a:cs typeface="Cambria Math"/>
              </a:rPr>
              <a:t>𝑘</a:t>
            </a:r>
            <a:r>
              <a:rPr sz="1150" spc="10" dirty="0">
                <a:latin typeface="Cambria Math"/>
                <a:cs typeface="Cambria Math"/>
              </a:rPr>
              <a:t>2	</a:t>
            </a:r>
            <a:r>
              <a:rPr sz="2400" spc="15" baseline="-20833" dirty="0">
                <a:latin typeface="Cambria Math"/>
                <a:cs typeface="Cambria Math"/>
              </a:rPr>
              <a:t>𝑣</a:t>
            </a:r>
            <a:r>
              <a:rPr sz="1150" spc="10" dirty="0">
                <a:latin typeface="Cambria Math"/>
                <a:cs typeface="Cambria Math"/>
              </a:rPr>
              <a:t>2</a:t>
            </a:r>
            <a:endParaRPr sz="1150" dirty="0">
              <a:latin typeface="Cambria Math"/>
              <a:cs typeface="Cambria Math"/>
            </a:endParaRPr>
          </a:p>
        </p:txBody>
      </p:sp>
      <p:sp>
        <p:nvSpPr>
          <p:cNvPr id="48" name="object 52">
            <a:extLst>
              <a:ext uri="{FF2B5EF4-FFF2-40B4-BE49-F238E27FC236}">
                <a16:creationId xmlns:a16="http://schemas.microsoft.com/office/drawing/2014/main" id="{E301BCA8-A810-486B-8E32-E451E71177E5}"/>
              </a:ext>
            </a:extLst>
          </p:cNvPr>
          <p:cNvSpPr/>
          <p:nvPr/>
        </p:nvSpPr>
        <p:spPr>
          <a:xfrm>
            <a:off x="3909245" y="4987309"/>
            <a:ext cx="356870" cy="247015"/>
          </a:xfrm>
          <a:custGeom>
            <a:avLst/>
            <a:gdLst/>
            <a:ahLst/>
            <a:cxnLst/>
            <a:rect l="l" t="t" r="r" b="b"/>
            <a:pathLst>
              <a:path w="356870" h="247014">
                <a:moveTo>
                  <a:pt x="315467" y="246887"/>
                </a:moveTo>
                <a:lnTo>
                  <a:pt x="41148" y="246887"/>
                </a:lnTo>
                <a:lnTo>
                  <a:pt x="24919" y="243789"/>
                </a:lnTo>
                <a:lnTo>
                  <a:pt x="11758" y="235005"/>
                </a:lnTo>
                <a:lnTo>
                  <a:pt x="3005" y="221875"/>
                </a:lnTo>
                <a:lnTo>
                  <a:pt x="0" y="205740"/>
                </a:lnTo>
                <a:lnTo>
                  <a:pt x="0" y="41148"/>
                </a:lnTo>
                <a:lnTo>
                  <a:pt x="3005" y="24869"/>
                </a:lnTo>
                <a:lnTo>
                  <a:pt x="11758" y="11691"/>
                </a:lnTo>
                <a:lnTo>
                  <a:pt x="24919" y="2955"/>
                </a:lnTo>
                <a:lnTo>
                  <a:pt x="41148" y="0"/>
                </a:lnTo>
                <a:lnTo>
                  <a:pt x="315467" y="0"/>
                </a:lnTo>
                <a:lnTo>
                  <a:pt x="331362" y="2955"/>
                </a:lnTo>
                <a:lnTo>
                  <a:pt x="344414" y="11691"/>
                </a:lnTo>
                <a:lnTo>
                  <a:pt x="353279" y="24869"/>
                </a:lnTo>
                <a:lnTo>
                  <a:pt x="356615" y="41148"/>
                </a:lnTo>
                <a:lnTo>
                  <a:pt x="356615" y="205740"/>
                </a:lnTo>
                <a:lnTo>
                  <a:pt x="353279" y="221875"/>
                </a:lnTo>
                <a:lnTo>
                  <a:pt x="344414" y="235005"/>
                </a:lnTo>
                <a:lnTo>
                  <a:pt x="331362" y="243789"/>
                </a:lnTo>
                <a:lnTo>
                  <a:pt x="315467" y="246887"/>
                </a:lnTo>
                <a:close/>
              </a:path>
            </a:pathLst>
          </a:custGeom>
          <a:solidFill>
            <a:srgbClr val="00AF50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53">
            <a:extLst>
              <a:ext uri="{FF2B5EF4-FFF2-40B4-BE49-F238E27FC236}">
                <a16:creationId xmlns:a16="http://schemas.microsoft.com/office/drawing/2014/main" id="{402C5F68-C168-4613-8095-BB570C1F4EFF}"/>
              </a:ext>
            </a:extLst>
          </p:cNvPr>
          <p:cNvSpPr txBox="1"/>
          <p:nvPr/>
        </p:nvSpPr>
        <p:spPr>
          <a:xfrm>
            <a:off x="3955817" y="4942351"/>
            <a:ext cx="274320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spc="10" dirty="0">
                <a:latin typeface="Cambria Math"/>
                <a:cs typeface="Cambria Math"/>
              </a:rPr>
              <a:t>𝑎</a:t>
            </a:r>
            <a:r>
              <a:rPr sz="1725" spc="15" baseline="-16908" dirty="0">
                <a:latin typeface="Cambria Math"/>
                <a:cs typeface="Cambria Math"/>
              </a:rPr>
              <a:t>2</a:t>
            </a:r>
            <a:endParaRPr sz="1725" baseline="-16908">
              <a:latin typeface="Cambria Math"/>
              <a:cs typeface="Cambria Math"/>
            </a:endParaRPr>
          </a:p>
        </p:txBody>
      </p:sp>
      <p:sp>
        <p:nvSpPr>
          <p:cNvPr id="52" name="object 10">
            <a:extLst>
              <a:ext uri="{FF2B5EF4-FFF2-40B4-BE49-F238E27FC236}">
                <a16:creationId xmlns:a16="http://schemas.microsoft.com/office/drawing/2014/main" id="{EF0268D0-21E5-427D-876E-A34BBC2D0505}"/>
              </a:ext>
            </a:extLst>
          </p:cNvPr>
          <p:cNvSpPr txBox="1"/>
          <p:nvPr/>
        </p:nvSpPr>
        <p:spPr>
          <a:xfrm>
            <a:off x="6353268" y="1990958"/>
            <a:ext cx="132080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400" spc="20" dirty="0">
                <a:latin typeface="Cambria Math"/>
                <a:cs typeface="Cambria Math"/>
              </a:rPr>
              <a:t>𝛼</a:t>
            </a:r>
            <a:r>
              <a:rPr sz="1500" spc="30" baseline="-16666" dirty="0">
                <a:latin typeface="Cambria Math"/>
                <a:cs typeface="Cambria Math"/>
              </a:rPr>
              <a:t>1,i</a:t>
            </a:r>
            <a:r>
              <a:rPr sz="1500" spc="315" baseline="-16666" dirty="0">
                <a:latin typeface="Cambria Math"/>
                <a:cs typeface="Cambria Math"/>
              </a:rPr>
              <a:t> </a:t>
            </a:r>
            <a:r>
              <a:rPr sz="1400" dirty="0">
                <a:latin typeface="Cambria Math"/>
                <a:cs typeface="Cambria Math"/>
              </a:rPr>
              <a:t>=</a:t>
            </a:r>
            <a:r>
              <a:rPr sz="1400" spc="65" dirty="0">
                <a:latin typeface="Cambria Math"/>
                <a:cs typeface="Cambria Math"/>
              </a:rPr>
              <a:t> </a:t>
            </a:r>
            <a:r>
              <a:rPr sz="1400" spc="5" dirty="0">
                <a:latin typeface="Cambria Math"/>
                <a:cs typeface="Cambria Math"/>
              </a:rPr>
              <a:t>𝑞</a:t>
            </a:r>
            <a:r>
              <a:rPr sz="1500" spc="7" baseline="27777" dirty="0">
                <a:latin typeface="Cambria Math"/>
                <a:cs typeface="Cambria Math"/>
              </a:rPr>
              <a:t>1</a:t>
            </a:r>
            <a:r>
              <a:rPr sz="1500" spc="202" baseline="27777" dirty="0">
                <a:latin typeface="Cambria Math"/>
                <a:cs typeface="Cambria Math"/>
              </a:rPr>
              <a:t> </a:t>
            </a:r>
            <a:r>
              <a:rPr sz="1400" dirty="0">
                <a:latin typeface="Cambria Math"/>
                <a:cs typeface="Cambria Math"/>
              </a:rPr>
              <a:t>∙</a:t>
            </a:r>
            <a:r>
              <a:rPr sz="1400" spc="-10" dirty="0">
                <a:latin typeface="Cambria Math"/>
                <a:cs typeface="Cambria Math"/>
              </a:rPr>
              <a:t> </a:t>
            </a:r>
            <a:r>
              <a:rPr sz="1400" spc="40" dirty="0">
                <a:latin typeface="Cambria Math"/>
                <a:cs typeface="Cambria Math"/>
              </a:rPr>
              <a:t>𝑘</a:t>
            </a:r>
            <a:r>
              <a:rPr sz="1500" spc="60" baseline="27777" dirty="0">
                <a:latin typeface="Cambria Math"/>
                <a:cs typeface="Cambria Math"/>
              </a:rPr>
              <a:t>i</a:t>
            </a:r>
            <a:r>
              <a:rPr sz="1400" spc="40" dirty="0">
                <a:latin typeface="Cambria Math"/>
                <a:cs typeface="Cambria Math"/>
              </a:rPr>
              <a:t>/ </a:t>
            </a:r>
            <a:r>
              <a:rPr sz="1400" spc="229" dirty="0">
                <a:latin typeface="Cambria Math"/>
                <a:cs typeface="Cambria Math"/>
              </a:rPr>
              <a:t> </a:t>
            </a:r>
            <a:r>
              <a:rPr sz="1400" dirty="0">
                <a:latin typeface="Cambria Math"/>
                <a:cs typeface="Cambria Math"/>
              </a:rPr>
              <a:t>𝑑</a:t>
            </a:r>
          </a:p>
        </p:txBody>
      </p:sp>
      <p:sp>
        <p:nvSpPr>
          <p:cNvPr id="54" name="object 46">
            <a:extLst>
              <a:ext uri="{FF2B5EF4-FFF2-40B4-BE49-F238E27FC236}">
                <a16:creationId xmlns:a16="http://schemas.microsoft.com/office/drawing/2014/main" id="{D98EA9B4-B1F6-45E5-A841-F6E7809E7FAE}"/>
              </a:ext>
            </a:extLst>
          </p:cNvPr>
          <p:cNvSpPr txBox="1"/>
          <p:nvPr/>
        </p:nvSpPr>
        <p:spPr>
          <a:xfrm>
            <a:off x="3426476" y="3450934"/>
            <a:ext cx="35623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100" spc="15" baseline="11904" dirty="0">
                <a:latin typeface="Cambria Math"/>
                <a:cs typeface="Cambria Math"/>
              </a:rPr>
              <a:t>𝛼</a:t>
            </a:r>
            <a:r>
              <a:rPr sz="1000" spc="10" dirty="0">
                <a:latin typeface="Cambria Math"/>
                <a:cs typeface="Cambria Math"/>
              </a:rPr>
              <a:t>2,1</a:t>
            </a:r>
            <a:endParaRPr sz="1000">
              <a:latin typeface="Cambria Math"/>
              <a:cs typeface="Cambria Math"/>
            </a:endParaRPr>
          </a:p>
        </p:txBody>
      </p:sp>
      <p:sp>
        <p:nvSpPr>
          <p:cNvPr id="55" name="object 47">
            <a:extLst>
              <a:ext uri="{FF2B5EF4-FFF2-40B4-BE49-F238E27FC236}">
                <a16:creationId xmlns:a16="http://schemas.microsoft.com/office/drawing/2014/main" id="{B8D37DA2-9F32-4D1D-8754-1D9B3CF71960}"/>
              </a:ext>
            </a:extLst>
          </p:cNvPr>
          <p:cNvSpPr txBox="1"/>
          <p:nvPr/>
        </p:nvSpPr>
        <p:spPr>
          <a:xfrm>
            <a:off x="3994801" y="3450934"/>
            <a:ext cx="35623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100" spc="15" baseline="11904" dirty="0">
                <a:latin typeface="Cambria Math"/>
                <a:cs typeface="Cambria Math"/>
              </a:rPr>
              <a:t>𝛼</a:t>
            </a:r>
            <a:r>
              <a:rPr sz="1000" spc="10" dirty="0">
                <a:latin typeface="Cambria Math"/>
                <a:cs typeface="Cambria Math"/>
              </a:rPr>
              <a:t>2,2</a:t>
            </a:r>
            <a:endParaRPr sz="1000">
              <a:latin typeface="Cambria Math"/>
              <a:cs typeface="Cambria Math"/>
            </a:endParaRPr>
          </a:p>
        </p:txBody>
      </p:sp>
      <p:sp>
        <p:nvSpPr>
          <p:cNvPr id="58" name="object 50">
            <a:extLst>
              <a:ext uri="{FF2B5EF4-FFF2-40B4-BE49-F238E27FC236}">
                <a16:creationId xmlns:a16="http://schemas.microsoft.com/office/drawing/2014/main" id="{EE29910C-0CFC-4054-BB7C-A1E024161DC7}"/>
              </a:ext>
            </a:extLst>
          </p:cNvPr>
          <p:cNvSpPr txBox="1"/>
          <p:nvPr/>
        </p:nvSpPr>
        <p:spPr>
          <a:xfrm>
            <a:off x="3183970" y="2776438"/>
            <a:ext cx="1292860" cy="280205"/>
          </a:xfrm>
          <a:prstGeom prst="rect">
            <a:avLst/>
          </a:prstGeom>
          <a:solidFill>
            <a:srgbClr val="4F81BC">
              <a:alpha val="50199"/>
            </a:srgbClr>
          </a:solidFill>
        </p:spPr>
        <p:txBody>
          <a:bodyPr vert="horz" wrap="square" lIns="0" tIns="33655" rIns="0" bIns="0" rtlCol="0">
            <a:spAutoFit/>
          </a:bodyPr>
          <a:lstStyle/>
          <a:p>
            <a:pPr marL="267970">
              <a:lnSpc>
                <a:spcPct val="100000"/>
              </a:lnSpc>
              <a:spcBef>
                <a:spcPts val="265"/>
              </a:spcBef>
            </a:pPr>
            <a:r>
              <a:rPr sz="1600" b="1" i="1" spc="-5" dirty="0">
                <a:cs typeface="Times New Roman"/>
              </a:rPr>
              <a:t>Soft-max</a:t>
            </a:r>
            <a:endParaRPr sz="1600" b="1" i="1" dirty="0">
              <a:cs typeface="Times New Roman"/>
            </a:endParaRPr>
          </a:p>
        </p:txBody>
      </p:sp>
      <p:sp>
        <p:nvSpPr>
          <p:cNvPr id="59" name="object 51">
            <a:extLst>
              <a:ext uri="{FF2B5EF4-FFF2-40B4-BE49-F238E27FC236}">
                <a16:creationId xmlns:a16="http://schemas.microsoft.com/office/drawing/2014/main" id="{409FD379-7A2B-4B23-8322-1B186FC00946}"/>
              </a:ext>
            </a:extLst>
          </p:cNvPr>
          <p:cNvSpPr/>
          <p:nvPr/>
        </p:nvSpPr>
        <p:spPr>
          <a:xfrm>
            <a:off x="3572971" y="3183981"/>
            <a:ext cx="98425" cy="285750"/>
          </a:xfrm>
          <a:custGeom>
            <a:avLst/>
            <a:gdLst/>
            <a:ahLst/>
            <a:cxnLst/>
            <a:rect l="l" t="t" r="r" b="b"/>
            <a:pathLst>
              <a:path w="98425" h="285750">
                <a:moveTo>
                  <a:pt x="4673" y="90411"/>
                </a:moveTo>
                <a:lnTo>
                  <a:pt x="3048" y="90119"/>
                </a:lnTo>
                <a:lnTo>
                  <a:pt x="1625" y="89281"/>
                </a:lnTo>
                <a:lnTo>
                  <a:pt x="558" y="88010"/>
                </a:lnTo>
                <a:lnTo>
                  <a:pt x="0" y="86461"/>
                </a:lnTo>
                <a:lnTo>
                  <a:pt x="12" y="84797"/>
                </a:lnTo>
                <a:lnTo>
                  <a:pt x="584" y="83248"/>
                </a:lnTo>
                <a:lnTo>
                  <a:pt x="49149" y="0"/>
                </a:lnTo>
                <a:lnTo>
                  <a:pt x="54661" y="9448"/>
                </a:lnTo>
                <a:lnTo>
                  <a:pt x="44386" y="9448"/>
                </a:lnTo>
                <a:lnTo>
                  <a:pt x="44386" y="27067"/>
                </a:lnTo>
                <a:lnTo>
                  <a:pt x="8813" y="88049"/>
                </a:lnTo>
                <a:lnTo>
                  <a:pt x="7747" y="89319"/>
                </a:lnTo>
                <a:lnTo>
                  <a:pt x="6311" y="90131"/>
                </a:lnTo>
                <a:lnTo>
                  <a:pt x="4673" y="90411"/>
                </a:lnTo>
                <a:close/>
              </a:path>
              <a:path w="98425" h="285750">
                <a:moveTo>
                  <a:pt x="44386" y="27067"/>
                </a:moveTo>
                <a:lnTo>
                  <a:pt x="44386" y="9448"/>
                </a:lnTo>
                <a:lnTo>
                  <a:pt x="53911" y="9448"/>
                </a:lnTo>
                <a:lnTo>
                  <a:pt x="53911" y="11849"/>
                </a:lnTo>
                <a:lnTo>
                  <a:pt x="45034" y="11849"/>
                </a:lnTo>
                <a:lnTo>
                  <a:pt x="49149" y="18903"/>
                </a:lnTo>
                <a:lnTo>
                  <a:pt x="44386" y="27067"/>
                </a:lnTo>
                <a:close/>
              </a:path>
              <a:path w="98425" h="285750">
                <a:moveTo>
                  <a:pt x="93624" y="90411"/>
                </a:moveTo>
                <a:lnTo>
                  <a:pt x="91963" y="90119"/>
                </a:lnTo>
                <a:lnTo>
                  <a:pt x="90550" y="89319"/>
                </a:lnTo>
                <a:lnTo>
                  <a:pt x="89461" y="88010"/>
                </a:lnTo>
                <a:lnTo>
                  <a:pt x="53911" y="27067"/>
                </a:lnTo>
                <a:lnTo>
                  <a:pt x="53911" y="9448"/>
                </a:lnTo>
                <a:lnTo>
                  <a:pt x="54661" y="9448"/>
                </a:lnTo>
                <a:lnTo>
                  <a:pt x="97713" y="83248"/>
                </a:lnTo>
                <a:lnTo>
                  <a:pt x="98285" y="84797"/>
                </a:lnTo>
                <a:lnTo>
                  <a:pt x="98298" y="86461"/>
                </a:lnTo>
                <a:lnTo>
                  <a:pt x="97739" y="88010"/>
                </a:lnTo>
                <a:lnTo>
                  <a:pt x="96672" y="89281"/>
                </a:lnTo>
                <a:lnTo>
                  <a:pt x="95250" y="90119"/>
                </a:lnTo>
                <a:lnTo>
                  <a:pt x="93624" y="90411"/>
                </a:lnTo>
                <a:close/>
              </a:path>
              <a:path w="98425" h="285750">
                <a:moveTo>
                  <a:pt x="49149" y="18903"/>
                </a:moveTo>
                <a:lnTo>
                  <a:pt x="45034" y="11849"/>
                </a:lnTo>
                <a:lnTo>
                  <a:pt x="53263" y="11849"/>
                </a:lnTo>
                <a:lnTo>
                  <a:pt x="49149" y="18903"/>
                </a:lnTo>
                <a:close/>
              </a:path>
              <a:path w="98425" h="285750">
                <a:moveTo>
                  <a:pt x="53911" y="27067"/>
                </a:moveTo>
                <a:lnTo>
                  <a:pt x="49149" y="18903"/>
                </a:lnTo>
                <a:lnTo>
                  <a:pt x="53263" y="11849"/>
                </a:lnTo>
                <a:lnTo>
                  <a:pt x="53911" y="11849"/>
                </a:lnTo>
                <a:lnTo>
                  <a:pt x="53911" y="27067"/>
                </a:lnTo>
                <a:close/>
              </a:path>
              <a:path w="98425" h="285750">
                <a:moveTo>
                  <a:pt x="53911" y="285750"/>
                </a:moveTo>
                <a:lnTo>
                  <a:pt x="44386" y="285750"/>
                </a:lnTo>
                <a:lnTo>
                  <a:pt x="44386" y="27067"/>
                </a:lnTo>
                <a:lnTo>
                  <a:pt x="49149" y="18903"/>
                </a:lnTo>
                <a:lnTo>
                  <a:pt x="53911" y="27067"/>
                </a:lnTo>
                <a:lnTo>
                  <a:pt x="53911" y="28575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52">
            <a:extLst>
              <a:ext uri="{FF2B5EF4-FFF2-40B4-BE49-F238E27FC236}">
                <a16:creationId xmlns:a16="http://schemas.microsoft.com/office/drawing/2014/main" id="{ADB020E9-BB23-45A4-9763-AB1295743726}"/>
              </a:ext>
            </a:extLst>
          </p:cNvPr>
          <p:cNvSpPr/>
          <p:nvPr/>
        </p:nvSpPr>
        <p:spPr>
          <a:xfrm>
            <a:off x="4068271" y="3183981"/>
            <a:ext cx="98425" cy="285750"/>
          </a:xfrm>
          <a:custGeom>
            <a:avLst/>
            <a:gdLst/>
            <a:ahLst/>
            <a:cxnLst/>
            <a:rect l="l" t="t" r="r" b="b"/>
            <a:pathLst>
              <a:path w="98425" h="285750">
                <a:moveTo>
                  <a:pt x="4673" y="90411"/>
                </a:moveTo>
                <a:lnTo>
                  <a:pt x="3048" y="90119"/>
                </a:lnTo>
                <a:lnTo>
                  <a:pt x="1625" y="89281"/>
                </a:lnTo>
                <a:lnTo>
                  <a:pt x="558" y="88010"/>
                </a:lnTo>
                <a:lnTo>
                  <a:pt x="0" y="86461"/>
                </a:lnTo>
                <a:lnTo>
                  <a:pt x="12" y="84797"/>
                </a:lnTo>
                <a:lnTo>
                  <a:pt x="584" y="83248"/>
                </a:lnTo>
                <a:lnTo>
                  <a:pt x="49149" y="0"/>
                </a:lnTo>
                <a:lnTo>
                  <a:pt x="54661" y="9448"/>
                </a:lnTo>
                <a:lnTo>
                  <a:pt x="44386" y="9448"/>
                </a:lnTo>
                <a:lnTo>
                  <a:pt x="44386" y="27067"/>
                </a:lnTo>
                <a:lnTo>
                  <a:pt x="8813" y="88049"/>
                </a:lnTo>
                <a:lnTo>
                  <a:pt x="7747" y="89319"/>
                </a:lnTo>
                <a:lnTo>
                  <a:pt x="6311" y="90131"/>
                </a:lnTo>
                <a:lnTo>
                  <a:pt x="4673" y="90411"/>
                </a:lnTo>
                <a:close/>
              </a:path>
              <a:path w="98425" h="285750">
                <a:moveTo>
                  <a:pt x="44386" y="27067"/>
                </a:moveTo>
                <a:lnTo>
                  <a:pt x="44386" y="9448"/>
                </a:lnTo>
                <a:lnTo>
                  <a:pt x="53911" y="9448"/>
                </a:lnTo>
                <a:lnTo>
                  <a:pt x="53911" y="11849"/>
                </a:lnTo>
                <a:lnTo>
                  <a:pt x="45034" y="11849"/>
                </a:lnTo>
                <a:lnTo>
                  <a:pt x="49149" y="18903"/>
                </a:lnTo>
                <a:lnTo>
                  <a:pt x="44386" y="27067"/>
                </a:lnTo>
                <a:close/>
              </a:path>
              <a:path w="98425" h="285750">
                <a:moveTo>
                  <a:pt x="93624" y="90411"/>
                </a:moveTo>
                <a:lnTo>
                  <a:pt x="91963" y="90119"/>
                </a:lnTo>
                <a:lnTo>
                  <a:pt x="90550" y="89319"/>
                </a:lnTo>
                <a:lnTo>
                  <a:pt x="89461" y="88010"/>
                </a:lnTo>
                <a:lnTo>
                  <a:pt x="53911" y="27067"/>
                </a:lnTo>
                <a:lnTo>
                  <a:pt x="53911" y="9448"/>
                </a:lnTo>
                <a:lnTo>
                  <a:pt x="54661" y="9448"/>
                </a:lnTo>
                <a:lnTo>
                  <a:pt x="97713" y="83248"/>
                </a:lnTo>
                <a:lnTo>
                  <a:pt x="98285" y="84797"/>
                </a:lnTo>
                <a:lnTo>
                  <a:pt x="98298" y="86461"/>
                </a:lnTo>
                <a:lnTo>
                  <a:pt x="97739" y="88010"/>
                </a:lnTo>
                <a:lnTo>
                  <a:pt x="96672" y="89281"/>
                </a:lnTo>
                <a:lnTo>
                  <a:pt x="95250" y="90119"/>
                </a:lnTo>
                <a:lnTo>
                  <a:pt x="93624" y="90411"/>
                </a:lnTo>
                <a:close/>
              </a:path>
              <a:path w="98425" h="285750">
                <a:moveTo>
                  <a:pt x="49149" y="18903"/>
                </a:moveTo>
                <a:lnTo>
                  <a:pt x="45034" y="11849"/>
                </a:lnTo>
                <a:lnTo>
                  <a:pt x="53263" y="11849"/>
                </a:lnTo>
                <a:lnTo>
                  <a:pt x="49149" y="18903"/>
                </a:lnTo>
                <a:close/>
              </a:path>
              <a:path w="98425" h="285750">
                <a:moveTo>
                  <a:pt x="53911" y="27067"/>
                </a:moveTo>
                <a:lnTo>
                  <a:pt x="49149" y="18903"/>
                </a:lnTo>
                <a:lnTo>
                  <a:pt x="53263" y="11849"/>
                </a:lnTo>
                <a:lnTo>
                  <a:pt x="53911" y="11849"/>
                </a:lnTo>
                <a:lnTo>
                  <a:pt x="53911" y="27067"/>
                </a:lnTo>
                <a:close/>
              </a:path>
              <a:path w="98425" h="285750">
                <a:moveTo>
                  <a:pt x="53911" y="285750"/>
                </a:moveTo>
                <a:lnTo>
                  <a:pt x="44386" y="285750"/>
                </a:lnTo>
                <a:lnTo>
                  <a:pt x="44386" y="27067"/>
                </a:lnTo>
                <a:lnTo>
                  <a:pt x="49149" y="18903"/>
                </a:lnTo>
                <a:lnTo>
                  <a:pt x="53911" y="27067"/>
                </a:lnTo>
                <a:lnTo>
                  <a:pt x="53911" y="28575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57">
            <a:extLst>
              <a:ext uri="{FF2B5EF4-FFF2-40B4-BE49-F238E27FC236}">
                <a16:creationId xmlns:a16="http://schemas.microsoft.com/office/drawing/2014/main" id="{7E9CAE01-BA05-4549-BD46-D13D72E08429}"/>
              </a:ext>
            </a:extLst>
          </p:cNvPr>
          <p:cNvSpPr/>
          <p:nvPr/>
        </p:nvSpPr>
        <p:spPr>
          <a:xfrm>
            <a:off x="3546935" y="2416901"/>
            <a:ext cx="98425" cy="285750"/>
          </a:xfrm>
          <a:custGeom>
            <a:avLst/>
            <a:gdLst/>
            <a:ahLst/>
            <a:cxnLst/>
            <a:rect l="l" t="t" r="r" b="b"/>
            <a:pathLst>
              <a:path w="98425" h="285750">
                <a:moveTo>
                  <a:pt x="4673" y="90411"/>
                </a:moveTo>
                <a:lnTo>
                  <a:pt x="3048" y="90119"/>
                </a:lnTo>
                <a:lnTo>
                  <a:pt x="1625" y="89281"/>
                </a:lnTo>
                <a:lnTo>
                  <a:pt x="558" y="88011"/>
                </a:lnTo>
                <a:lnTo>
                  <a:pt x="0" y="86461"/>
                </a:lnTo>
                <a:lnTo>
                  <a:pt x="12" y="84797"/>
                </a:lnTo>
                <a:lnTo>
                  <a:pt x="584" y="83248"/>
                </a:lnTo>
                <a:lnTo>
                  <a:pt x="49149" y="0"/>
                </a:lnTo>
                <a:lnTo>
                  <a:pt x="54661" y="9448"/>
                </a:lnTo>
                <a:lnTo>
                  <a:pt x="44386" y="9448"/>
                </a:lnTo>
                <a:lnTo>
                  <a:pt x="44386" y="27067"/>
                </a:lnTo>
                <a:lnTo>
                  <a:pt x="8813" y="88049"/>
                </a:lnTo>
                <a:lnTo>
                  <a:pt x="7747" y="89319"/>
                </a:lnTo>
                <a:lnTo>
                  <a:pt x="6311" y="90131"/>
                </a:lnTo>
                <a:lnTo>
                  <a:pt x="4673" y="90411"/>
                </a:lnTo>
                <a:close/>
              </a:path>
              <a:path w="98425" h="285750">
                <a:moveTo>
                  <a:pt x="44386" y="27067"/>
                </a:moveTo>
                <a:lnTo>
                  <a:pt x="44386" y="9448"/>
                </a:lnTo>
                <a:lnTo>
                  <a:pt x="53911" y="9448"/>
                </a:lnTo>
                <a:lnTo>
                  <a:pt x="53911" y="11849"/>
                </a:lnTo>
                <a:lnTo>
                  <a:pt x="45034" y="11849"/>
                </a:lnTo>
                <a:lnTo>
                  <a:pt x="49149" y="18903"/>
                </a:lnTo>
                <a:lnTo>
                  <a:pt x="44386" y="27067"/>
                </a:lnTo>
                <a:close/>
              </a:path>
              <a:path w="98425" h="285750">
                <a:moveTo>
                  <a:pt x="93624" y="90411"/>
                </a:moveTo>
                <a:lnTo>
                  <a:pt x="91963" y="90119"/>
                </a:lnTo>
                <a:lnTo>
                  <a:pt x="90550" y="89319"/>
                </a:lnTo>
                <a:lnTo>
                  <a:pt x="89461" y="88011"/>
                </a:lnTo>
                <a:lnTo>
                  <a:pt x="53911" y="27067"/>
                </a:lnTo>
                <a:lnTo>
                  <a:pt x="53911" y="9448"/>
                </a:lnTo>
                <a:lnTo>
                  <a:pt x="54661" y="9448"/>
                </a:lnTo>
                <a:lnTo>
                  <a:pt x="97713" y="83248"/>
                </a:lnTo>
                <a:lnTo>
                  <a:pt x="98285" y="84797"/>
                </a:lnTo>
                <a:lnTo>
                  <a:pt x="98298" y="86461"/>
                </a:lnTo>
                <a:lnTo>
                  <a:pt x="97739" y="88011"/>
                </a:lnTo>
                <a:lnTo>
                  <a:pt x="96672" y="89281"/>
                </a:lnTo>
                <a:lnTo>
                  <a:pt x="95250" y="90119"/>
                </a:lnTo>
                <a:lnTo>
                  <a:pt x="93624" y="90411"/>
                </a:lnTo>
                <a:close/>
              </a:path>
              <a:path w="98425" h="285750">
                <a:moveTo>
                  <a:pt x="49149" y="18903"/>
                </a:moveTo>
                <a:lnTo>
                  <a:pt x="45034" y="11849"/>
                </a:lnTo>
                <a:lnTo>
                  <a:pt x="53263" y="11849"/>
                </a:lnTo>
                <a:lnTo>
                  <a:pt x="49149" y="18903"/>
                </a:lnTo>
                <a:close/>
              </a:path>
              <a:path w="98425" h="285750">
                <a:moveTo>
                  <a:pt x="53911" y="27067"/>
                </a:moveTo>
                <a:lnTo>
                  <a:pt x="49149" y="18903"/>
                </a:lnTo>
                <a:lnTo>
                  <a:pt x="53263" y="11849"/>
                </a:lnTo>
                <a:lnTo>
                  <a:pt x="53911" y="11849"/>
                </a:lnTo>
                <a:lnTo>
                  <a:pt x="53911" y="27067"/>
                </a:lnTo>
                <a:close/>
              </a:path>
              <a:path w="98425" h="285750">
                <a:moveTo>
                  <a:pt x="53911" y="285750"/>
                </a:moveTo>
                <a:lnTo>
                  <a:pt x="44386" y="285750"/>
                </a:lnTo>
                <a:lnTo>
                  <a:pt x="44386" y="27067"/>
                </a:lnTo>
                <a:lnTo>
                  <a:pt x="49149" y="18903"/>
                </a:lnTo>
                <a:lnTo>
                  <a:pt x="53911" y="27067"/>
                </a:lnTo>
                <a:lnTo>
                  <a:pt x="53911" y="28575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58">
            <a:extLst>
              <a:ext uri="{FF2B5EF4-FFF2-40B4-BE49-F238E27FC236}">
                <a16:creationId xmlns:a16="http://schemas.microsoft.com/office/drawing/2014/main" id="{5EA096C1-7648-43B0-A9C1-8354C7435110}"/>
              </a:ext>
            </a:extLst>
          </p:cNvPr>
          <p:cNvSpPr/>
          <p:nvPr/>
        </p:nvSpPr>
        <p:spPr>
          <a:xfrm>
            <a:off x="4042235" y="2416901"/>
            <a:ext cx="98425" cy="285750"/>
          </a:xfrm>
          <a:custGeom>
            <a:avLst/>
            <a:gdLst/>
            <a:ahLst/>
            <a:cxnLst/>
            <a:rect l="l" t="t" r="r" b="b"/>
            <a:pathLst>
              <a:path w="98425" h="285750">
                <a:moveTo>
                  <a:pt x="4673" y="90411"/>
                </a:moveTo>
                <a:lnTo>
                  <a:pt x="3048" y="90119"/>
                </a:lnTo>
                <a:lnTo>
                  <a:pt x="1625" y="89281"/>
                </a:lnTo>
                <a:lnTo>
                  <a:pt x="558" y="88011"/>
                </a:lnTo>
                <a:lnTo>
                  <a:pt x="0" y="86461"/>
                </a:lnTo>
                <a:lnTo>
                  <a:pt x="12" y="84797"/>
                </a:lnTo>
                <a:lnTo>
                  <a:pt x="584" y="83248"/>
                </a:lnTo>
                <a:lnTo>
                  <a:pt x="49149" y="0"/>
                </a:lnTo>
                <a:lnTo>
                  <a:pt x="54661" y="9448"/>
                </a:lnTo>
                <a:lnTo>
                  <a:pt x="44386" y="9448"/>
                </a:lnTo>
                <a:lnTo>
                  <a:pt x="44386" y="27067"/>
                </a:lnTo>
                <a:lnTo>
                  <a:pt x="8813" y="88049"/>
                </a:lnTo>
                <a:lnTo>
                  <a:pt x="7747" y="89319"/>
                </a:lnTo>
                <a:lnTo>
                  <a:pt x="6311" y="90131"/>
                </a:lnTo>
                <a:lnTo>
                  <a:pt x="4673" y="90411"/>
                </a:lnTo>
                <a:close/>
              </a:path>
              <a:path w="98425" h="285750">
                <a:moveTo>
                  <a:pt x="44386" y="27067"/>
                </a:moveTo>
                <a:lnTo>
                  <a:pt x="44386" y="9448"/>
                </a:lnTo>
                <a:lnTo>
                  <a:pt x="53911" y="9448"/>
                </a:lnTo>
                <a:lnTo>
                  <a:pt x="53911" y="11849"/>
                </a:lnTo>
                <a:lnTo>
                  <a:pt x="45034" y="11849"/>
                </a:lnTo>
                <a:lnTo>
                  <a:pt x="49149" y="18903"/>
                </a:lnTo>
                <a:lnTo>
                  <a:pt x="44386" y="27067"/>
                </a:lnTo>
                <a:close/>
              </a:path>
              <a:path w="98425" h="285750">
                <a:moveTo>
                  <a:pt x="93624" y="90411"/>
                </a:moveTo>
                <a:lnTo>
                  <a:pt x="91963" y="90119"/>
                </a:lnTo>
                <a:lnTo>
                  <a:pt x="90550" y="89319"/>
                </a:lnTo>
                <a:lnTo>
                  <a:pt x="89461" y="88011"/>
                </a:lnTo>
                <a:lnTo>
                  <a:pt x="53911" y="27067"/>
                </a:lnTo>
                <a:lnTo>
                  <a:pt x="53911" y="9448"/>
                </a:lnTo>
                <a:lnTo>
                  <a:pt x="54661" y="9448"/>
                </a:lnTo>
                <a:lnTo>
                  <a:pt x="97713" y="83248"/>
                </a:lnTo>
                <a:lnTo>
                  <a:pt x="98285" y="84797"/>
                </a:lnTo>
                <a:lnTo>
                  <a:pt x="98298" y="86461"/>
                </a:lnTo>
                <a:lnTo>
                  <a:pt x="97739" y="88011"/>
                </a:lnTo>
                <a:lnTo>
                  <a:pt x="96672" y="89281"/>
                </a:lnTo>
                <a:lnTo>
                  <a:pt x="95250" y="90119"/>
                </a:lnTo>
                <a:lnTo>
                  <a:pt x="93624" y="90411"/>
                </a:lnTo>
                <a:close/>
              </a:path>
              <a:path w="98425" h="285750">
                <a:moveTo>
                  <a:pt x="49149" y="18903"/>
                </a:moveTo>
                <a:lnTo>
                  <a:pt x="45034" y="11849"/>
                </a:lnTo>
                <a:lnTo>
                  <a:pt x="53263" y="11849"/>
                </a:lnTo>
                <a:lnTo>
                  <a:pt x="49149" y="18903"/>
                </a:lnTo>
                <a:close/>
              </a:path>
              <a:path w="98425" h="285750">
                <a:moveTo>
                  <a:pt x="53911" y="27067"/>
                </a:moveTo>
                <a:lnTo>
                  <a:pt x="49149" y="18903"/>
                </a:lnTo>
                <a:lnTo>
                  <a:pt x="53263" y="11849"/>
                </a:lnTo>
                <a:lnTo>
                  <a:pt x="53911" y="11849"/>
                </a:lnTo>
                <a:lnTo>
                  <a:pt x="53911" y="27067"/>
                </a:lnTo>
                <a:close/>
              </a:path>
              <a:path w="98425" h="285750">
                <a:moveTo>
                  <a:pt x="53911" y="285750"/>
                </a:moveTo>
                <a:lnTo>
                  <a:pt x="44386" y="285750"/>
                </a:lnTo>
                <a:lnTo>
                  <a:pt x="44386" y="27067"/>
                </a:lnTo>
                <a:lnTo>
                  <a:pt x="49149" y="18903"/>
                </a:lnTo>
                <a:lnTo>
                  <a:pt x="53911" y="27067"/>
                </a:lnTo>
                <a:lnTo>
                  <a:pt x="53911" y="28575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1">
            <a:extLst>
              <a:ext uri="{FF2B5EF4-FFF2-40B4-BE49-F238E27FC236}">
                <a16:creationId xmlns:a16="http://schemas.microsoft.com/office/drawing/2014/main" id="{A4138B5A-AA6C-426C-940C-8980D56959BA}"/>
              </a:ext>
            </a:extLst>
          </p:cNvPr>
          <p:cNvSpPr/>
          <p:nvPr/>
        </p:nvSpPr>
        <p:spPr>
          <a:xfrm>
            <a:off x="1681445" y="3652902"/>
            <a:ext cx="2543810" cy="337185"/>
          </a:xfrm>
          <a:custGeom>
            <a:avLst/>
            <a:gdLst/>
            <a:ahLst/>
            <a:cxnLst/>
            <a:rect l="l" t="t" r="r" b="b"/>
            <a:pathLst>
              <a:path w="2543810" h="337185">
                <a:moveTo>
                  <a:pt x="1836534" y="35267"/>
                </a:moveTo>
                <a:lnTo>
                  <a:pt x="1828228" y="32042"/>
                </a:lnTo>
                <a:lnTo>
                  <a:pt x="1746707" y="330"/>
                </a:lnTo>
                <a:lnTo>
                  <a:pt x="1745081" y="0"/>
                </a:lnTo>
                <a:lnTo>
                  <a:pt x="1740281" y="5486"/>
                </a:lnTo>
                <a:lnTo>
                  <a:pt x="1740801" y="7061"/>
                </a:lnTo>
                <a:lnTo>
                  <a:pt x="1741843" y="8343"/>
                </a:lnTo>
                <a:lnTo>
                  <a:pt x="1743240" y="9207"/>
                </a:lnTo>
                <a:lnTo>
                  <a:pt x="1809038" y="34810"/>
                </a:lnTo>
                <a:lnTo>
                  <a:pt x="0" y="321398"/>
                </a:lnTo>
                <a:lnTo>
                  <a:pt x="1498" y="330796"/>
                </a:lnTo>
                <a:lnTo>
                  <a:pt x="1810537" y="44221"/>
                </a:lnTo>
                <a:lnTo>
                  <a:pt x="1755876" y="88887"/>
                </a:lnTo>
                <a:lnTo>
                  <a:pt x="1754797" y="90131"/>
                </a:lnTo>
                <a:lnTo>
                  <a:pt x="1754212" y="91681"/>
                </a:lnTo>
                <a:lnTo>
                  <a:pt x="1754187" y="93332"/>
                </a:lnTo>
                <a:lnTo>
                  <a:pt x="1754733" y="94894"/>
                </a:lnTo>
                <a:lnTo>
                  <a:pt x="1755787" y="96177"/>
                </a:lnTo>
                <a:lnTo>
                  <a:pt x="1757210" y="97028"/>
                </a:lnTo>
                <a:lnTo>
                  <a:pt x="1758835" y="97332"/>
                </a:lnTo>
                <a:lnTo>
                  <a:pt x="1760461" y="97066"/>
                </a:lnTo>
                <a:lnTo>
                  <a:pt x="1761909" y="96266"/>
                </a:lnTo>
                <a:lnTo>
                  <a:pt x="1836534" y="35267"/>
                </a:lnTo>
                <a:close/>
              </a:path>
              <a:path w="2543810" h="337185">
                <a:moveTo>
                  <a:pt x="1975853" y="138874"/>
                </a:moveTo>
                <a:lnTo>
                  <a:pt x="1975840" y="137210"/>
                </a:lnTo>
                <a:lnTo>
                  <a:pt x="1975269" y="135661"/>
                </a:lnTo>
                <a:lnTo>
                  <a:pt x="1932216" y="61861"/>
                </a:lnTo>
                <a:lnTo>
                  <a:pt x="1926704" y="52412"/>
                </a:lnTo>
                <a:lnTo>
                  <a:pt x="1878139" y="135661"/>
                </a:lnTo>
                <a:lnTo>
                  <a:pt x="1877568" y="137210"/>
                </a:lnTo>
                <a:lnTo>
                  <a:pt x="1877555" y="138874"/>
                </a:lnTo>
                <a:lnTo>
                  <a:pt x="1878114" y="140423"/>
                </a:lnTo>
                <a:lnTo>
                  <a:pt x="1879180" y="141693"/>
                </a:lnTo>
                <a:lnTo>
                  <a:pt x="1880603" y="142532"/>
                </a:lnTo>
                <a:lnTo>
                  <a:pt x="1882228" y="142824"/>
                </a:lnTo>
                <a:lnTo>
                  <a:pt x="1883867" y="142544"/>
                </a:lnTo>
                <a:lnTo>
                  <a:pt x="1885302" y="141732"/>
                </a:lnTo>
                <a:lnTo>
                  <a:pt x="1886369" y="140462"/>
                </a:lnTo>
                <a:lnTo>
                  <a:pt x="1921941" y="79489"/>
                </a:lnTo>
                <a:lnTo>
                  <a:pt x="1921941" y="333082"/>
                </a:lnTo>
                <a:lnTo>
                  <a:pt x="1931466" y="333082"/>
                </a:lnTo>
                <a:lnTo>
                  <a:pt x="1931466" y="79489"/>
                </a:lnTo>
                <a:lnTo>
                  <a:pt x="1967014" y="140423"/>
                </a:lnTo>
                <a:lnTo>
                  <a:pt x="1968106" y="141732"/>
                </a:lnTo>
                <a:lnTo>
                  <a:pt x="1969516" y="142532"/>
                </a:lnTo>
                <a:lnTo>
                  <a:pt x="1971179" y="142824"/>
                </a:lnTo>
                <a:lnTo>
                  <a:pt x="1972805" y="142532"/>
                </a:lnTo>
                <a:lnTo>
                  <a:pt x="1974227" y="141693"/>
                </a:lnTo>
                <a:lnTo>
                  <a:pt x="1975294" y="140423"/>
                </a:lnTo>
                <a:lnTo>
                  <a:pt x="1975853" y="138874"/>
                </a:lnTo>
                <a:close/>
              </a:path>
              <a:path w="2543810" h="337185">
                <a:moveTo>
                  <a:pt x="2412479" y="35267"/>
                </a:moveTo>
                <a:lnTo>
                  <a:pt x="2316238" y="40449"/>
                </a:lnTo>
                <a:lnTo>
                  <a:pt x="2311819" y="44437"/>
                </a:lnTo>
                <a:lnTo>
                  <a:pt x="2311857" y="46278"/>
                </a:lnTo>
                <a:lnTo>
                  <a:pt x="2312505" y="47802"/>
                </a:lnTo>
                <a:lnTo>
                  <a:pt x="2313635" y="49009"/>
                </a:lnTo>
                <a:lnTo>
                  <a:pt x="2315108" y="49758"/>
                </a:lnTo>
                <a:lnTo>
                  <a:pt x="2316746" y="49961"/>
                </a:lnTo>
                <a:lnTo>
                  <a:pt x="2387257" y="46164"/>
                </a:lnTo>
                <a:lnTo>
                  <a:pt x="1957108" y="329107"/>
                </a:lnTo>
                <a:lnTo>
                  <a:pt x="1962340" y="337058"/>
                </a:lnTo>
                <a:lnTo>
                  <a:pt x="2392476" y="54127"/>
                </a:lnTo>
                <a:lnTo>
                  <a:pt x="2361082" y="117360"/>
                </a:lnTo>
                <a:lnTo>
                  <a:pt x="2360612" y="118948"/>
                </a:lnTo>
                <a:lnTo>
                  <a:pt x="2360714" y="120599"/>
                </a:lnTo>
                <a:lnTo>
                  <a:pt x="2361387" y="122110"/>
                </a:lnTo>
                <a:lnTo>
                  <a:pt x="2362517" y="123304"/>
                </a:lnTo>
                <a:lnTo>
                  <a:pt x="2364003" y="124040"/>
                </a:lnTo>
                <a:lnTo>
                  <a:pt x="2365641" y="124231"/>
                </a:lnTo>
                <a:lnTo>
                  <a:pt x="2367254" y="123837"/>
                </a:lnTo>
                <a:lnTo>
                  <a:pt x="2368626" y="122923"/>
                </a:lnTo>
                <a:lnTo>
                  <a:pt x="2369616" y="121589"/>
                </a:lnTo>
                <a:lnTo>
                  <a:pt x="2411869" y="36487"/>
                </a:lnTo>
                <a:lnTo>
                  <a:pt x="2412479" y="35267"/>
                </a:lnTo>
                <a:close/>
              </a:path>
              <a:path w="2543810" h="337185">
                <a:moveTo>
                  <a:pt x="2543543" y="138874"/>
                </a:moveTo>
                <a:lnTo>
                  <a:pt x="2543530" y="137210"/>
                </a:lnTo>
                <a:lnTo>
                  <a:pt x="2542959" y="135661"/>
                </a:lnTo>
                <a:lnTo>
                  <a:pt x="2499906" y="61861"/>
                </a:lnTo>
                <a:lnTo>
                  <a:pt x="2494394" y="52412"/>
                </a:lnTo>
                <a:lnTo>
                  <a:pt x="2445829" y="135661"/>
                </a:lnTo>
                <a:lnTo>
                  <a:pt x="2445258" y="137210"/>
                </a:lnTo>
                <a:lnTo>
                  <a:pt x="2445245" y="138874"/>
                </a:lnTo>
                <a:lnTo>
                  <a:pt x="2445804" y="140423"/>
                </a:lnTo>
                <a:lnTo>
                  <a:pt x="2446871" y="141693"/>
                </a:lnTo>
                <a:lnTo>
                  <a:pt x="2448293" y="142532"/>
                </a:lnTo>
                <a:lnTo>
                  <a:pt x="2449919" y="142824"/>
                </a:lnTo>
                <a:lnTo>
                  <a:pt x="2451557" y="142544"/>
                </a:lnTo>
                <a:lnTo>
                  <a:pt x="2452992" y="141732"/>
                </a:lnTo>
                <a:lnTo>
                  <a:pt x="2454059" y="140462"/>
                </a:lnTo>
                <a:lnTo>
                  <a:pt x="2489631" y="79489"/>
                </a:lnTo>
                <a:lnTo>
                  <a:pt x="2489631" y="333082"/>
                </a:lnTo>
                <a:lnTo>
                  <a:pt x="2499156" y="333082"/>
                </a:lnTo>
                <a:lnTo>
                  <a:pt x="2499144" y="79489"/>
                </a:lnTo>
                <a:lnTo>
                  <a:pt x="2534704" y="140423"/>
                </a:lnTo>
                <a:lnTo>
                  <a:pt x="2535796" y="141732"/>
                </a:lnTo>
                <a:lnTo>
                  <a:pt x="2537206" y="142532"/>
                </a:lnTo>
                <a:lnTo>
                  <a:pt x="2538869" y="142824"/>
                </a:lnTo>
                <a:lnTo>
                  <a:pt x="2540495" y="142532"/>
                </a:lnTo>
                <a:lnTo>
                  <a:pt x="2541917" y="141693"/>
                </a:lnTo>
                <a:lnTo>
                  <a:pt x="2542984" y="140423"/>
                </a:lnTo>
                <a:lnTo>
                  <a:pt x="2543543" y="138874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53">
            <a:extLst>
              <a:ext uri="{FF2B5EF4-FFF2-40B4-BE49-F238E27FC236}">
                <a16:creationId xmlns:a16="http://schemas.microsoft.com/office/drawing/2014/main" id="{918DEB60-AE7A-4A29-AD99-4E0DDB535923}"/>
              </a:ext>
            </a:extLst>
          </p:cNvPr>
          <p:cNvSpPr/>
          <p:nvPr/>
        </p:nvSpPr>
        <p:spPr>
          <a:xfrm>
            <a:off x="3467510" y="2187540"/>
            <a:ext cx="100965" cy="33020"/>
          </a:xfrm>
          <a:custGeom>
            <a:avLst/>
            <a:gdLst/>
            <a:ahLst/>
            <a:cxnLst/>
            <a:rect l="l" t="t" r="r" b="b"/>
            <a:pathLst>
              <a:path w="100964" h="33019">
                <a:moveTo>
                  <a:pt x="97231" y="33019"/>
                </a:moveTo>
                <a:lnTo>
                  <a:pt x="50787" y="11429"/>
                </a:lnTo>
                <a:lnTo>
                  <a:pt x="49834" y="11429"/>
                </a:lnTo>
                <a:lnTo>
                  <a:pt x="3479" y="33019"/>
                </a:lnTo>
                <a:lnTo>
                  <a:pt x="0" y="27558"/>
                </a:lnTo>
                <a:lnTo>
                  <a:pt x="44018" y="0"/>
                </a:lnTo>
                <a:lnTo>
                  <a:pt x="55651" y="0"/>
                </a:lnTo>
                <a:lnTo>
                  <a:pt x="100799" y="27558"/>
                </a:lnTo>
                <a:lnTo>
                  <a:pt x="97231" y="330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54">
            <a:extLst>
              <a:ext uri="{FF2B5EF4-FFF2-40B4-BE49-F238E27FC236}">
                <a16:creationId xmlns:a16="http://schemas.microsoft.com/office/drawing/2014/main" id="{0FDC923C-59E3-4640-BA24-7685CC6421F5}"/>
              </a:ext>
            </a:extLst>
          </p:cNvPr>
          <p:cNvSpPr txBox="1"/>
          <p:nvPr/>
        </p:nvSpPr>
        <p:spPr>
          <a:xfrm>
            <a:off x="3426476" y="2164071"/>
            <a:ext cx="35623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100" spc="15" baseline="11904" dirty="0">
                <a:latin typeface="Cambria Math"/>
                <a:cs typeface="Cambria Math"/>
              </a:rPr>
              <a:t>𝛼</a:t>
            </a:r>
            <a:r>
              <a:rPr sz="1000" spc="10" dirty="0">
                <a:latin typeface="Cambria Math"/>
                <a:cs typeface="Cambria Math"/>
              </a:rPr>
              <a:t>2,1</a:t>
            </a:r>
            <a:endParaRPr sz="1000">
              <a:latin typeface="Cambria Math"/>
              <a:cs typeface="Cambria Math"/>
            </a:endParaRPr>
          </a:p>
        </p:txBody>
      </p:sp>
      <p:sp>
        <p:nvSpPr>
          <p:cNvPr id="68" name="object 55">
            <a:extLst>
              <a:ext uri="{FF2B5EF4-FFF2-40B4-BE49-F238E27FC236}">
                <a16:creationId xmlns:a16="http://schemas.microsoft.com/office/drawing/2014/main" id="{45236AED-3E21-422B-863F-64A673FA5A9C}"/>
              </a:ext>
            </a:extLst>
          </p:cNvPr>
          <p:cNvSpPr/>
          <p:nvPr/>
        </p:nvSpPr>
        <p:spPr>
          <a:xfrm>
            <a:off x="4035835" y="2187540"/>
            <a:ext cx="100965" cy="33020"/>
          </a:xfrm>
          <a:custGeom>
            <a:avLst/>
            <a:gdLst/>
            <a:ahLst/>
            <a:cxnLst/>
            <a:rect l="l" t="t" r="r" b="b"/>
            <a:pathLst>
              <a:path w="100964" h="33019">
                <a:moveTo>
                  <a:pt x="97231" y="33019"/>
                </a:moveTo>
                <a:lnTo>
                  <a:pt x="50787" y="11429"/>
                </a:lnTo>
                <a:lnTo>
                  <a:pt x="49834" y="11429"/>
                </a:lnTo>
                <a:lnTo>
                  <a:pt x="3479" y="33019"/>
                </a:lnTo>
                <a:lnTo>
                  <a:pt x="0" y="27558"/>
                </a:lnTo>
                <a:lnTo>
                  <a:pt x="44018" y="0"/>
                </a:lnTo>
                <a:lnTo>
                  <a:pt x="55651" y="0"/>
                </a:lnTo>
                <a:lnTo>
                  <a:pt x="100799" y="27558"/>
                </a:lnTo>
                <a:lnTo>
                  <a:pt x="97231" y="330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56">
            <a:extLst>
              <a:ext uri="{FF2B5EF4-FFF2-40B4-BE49-F238E27FC236}">
                <a16:creationId xmlns:a16="http://schemas.microsoft.com/office/drawing/2014/main" id="{8DBF46D8-0A17-4970-996B-EE72571CF9CB}"/>
              </a:ext>
            </a:extLst>
          </p:cNvPr>
          <p:cNvSpPr txBox="1"/>
          <p:nvPr/>
        </p:nvSpPr>
        <p:spPr>
          <a:xfrm>
            <a:off x="3994801" y="2164071"/>
            <a:ext cx="35623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100" spc="15" baseline="11904" dirty="0">
                <a:latin typeface="Cambria Math"/>
                <a:cs typeface="Cambria Math"/>
              </a:rPr>
              <a:t>𝛼</a:t>
            </a:r>
            <a:r>
              <a:rPr sz="1000" spc="10" dirty="0">
                <a:latin typeface="Cambria Math"/>
                <a:cs typeface="Cambria Math"/>
              </a:rPr>
              <a:t>2,2</a:t>
            </a:r>
            <a:endParaRPr sz="1000">
              <a:latin typeface="Cambria Math"/>
              <a:cs typeface="Cambria Math"/>
            </a:endParaRPr>
          </a:p>
        </p:txBody>
      </p:sp>
      <p:sp>
        <p:nvSpPr>
          <p:cNvPr id="70" name="object 62">
            <a:extLst>
              <a:ext uri="{FF2B5EF4-FFF2-40B4-BE49-F238E27FC236}">
                <a16:creationId xmlns:a16="http://schemas.microsoft.com/office/drawing/2014/main" id="{16F75BC9-6EF1-4CC5-A9DC-A3BBC723A8DA}"/>
              </a:ext>
            </a:extLst>
          </p:cNvPr>
          <p:cNvSpPr txBox="1"/>
          <p:nvPr/>
        </p:nvSpPr>
        <p:spPr>
          <a:xfrm>
            <a:off x="6683827" y="4175651"/>
            <a:ext cx="15240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libri"/>
                <a:cs typeface="Calibri"/>
              </a:rPr>
              <a:t>=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1" name="object 66">
            <a:extLst>
              <a:ext uri="{FF2B5EF4-FFF2-40B4-BE49-F238E27FC236}">
                <a16:creationId xmlns:a16="http://schemas.microsoft.com/office/drawing/2014/main" id="{B9D6E127-C88D-40E6-8084-A17CEE4E1330}"/>
              </a:ext>
            </a:extLst>
          </p:cNvPr>
          <p:cNvSpPr/>
          <p:nvPr/>
        </p:nvSpPr>
        <p:spPr>
          <a:xfrm>
            <a:off x="5435543" y="4049033"/>
            <a:ext cx="1169035" cy="658495"/>
          </a:xfrm>
          <a:custGeom>
            <a:avLst/>
            <a:gdLst/>
            <a:ahLst/>
            <a:cxnLst/>
            <a:rect l="l" t="t" r="r" b="b"/>
            <a:pathLst>
              <a:path w="1169034" h="658495">
                <a:moveTo>
                  <a:pt x="1059179" y="658368"/>
                </a:moveTo>
                <a:lnTo>
                  <a:pt x="109727" y="658368"/>
                </a:lnTo>
                <a:lnTo>
                  <a:pt x="67306" y="649600"/>
                </a:lnTo>
                <a:lnTo>
                  <a:pt x="32523" y="626035"/>
                </a:lnTo>
                <a:lnTo>
                  <a:pt x="8910" y="591204"/>
                </a:lnTo>
                <a:lnTo>
                  <a:pt x="0" y="548639"/>
                </a:lnTo>
                <a:lnTo>
                  <a:pt x="0" y="109728"/>
                </a:lnTo>
                <a:lnTo>
                  <a:pt x="8910" y="66806"/>
                </a:lnTo>
                <a:lnTo>
                  <a:pt x="32523" y="31856"/>
                </a:lnTo>
                <a:lnTo>
                  <a:pt x="67306" y="8409"/>
                </a:lnTo>
                <a:lnTo>
                  <a:pt x="109727" y="0"/>
                </a:lnTo>
                <a:lnTo>
                  <a:pt x="1059179" y="0"/>
                </a:lnTo>
                <a:lnTo>
                  <a:pt x="1102244" y="8409"/>
                </a:lnTo>
                <a:lnTo>
                  <a:pt x="1137242" y="31856"/>
                </a:lnTo>
                <a:lnTo>
                  <a:pt x="1160640" y="66806"/>
                </a:lnTo>
                <a:lnTo>
                  <a:pt x="1168907" y="109728"/>
                </a:lnTo>
                <a:lnTo>
                  <a:pt x="1168907" y="548639"/>
                </a:lnTo>
                <a:lnTo>
                  <a:pt x="1160640" y="591204"/>
                </a:lnTo>
                <a:lnTo>
                  <a:pt x="1137242" y="626035"/>
                </a:lnTo>
                <a:lnTo>
                  <a:pt x="1102244" y="649600"/>
                </a:lnTo>
                <a:lnTo>
                  <a:pt x="1059179" y="658368"/>
                </a:lnTo>
                <a:close/>
              </a:path>
            </a:pathLst>
          </a:custGeom>
          <a:solidFill>
            <a:srgbClr val="00AFEF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67">
            <a:extLst>
              <a:ext uri="{FF2B5EF4-FFF2-40B4-BE49-F238E27FC236}">
                <a16:creationId xmlns:a16="http://schemas.microsoft.com/office/drawing/2014/main" id="{06693AAF-6A31-4165-80C6-7316E069B97B}"/>
              </a:ext>
            </a:extLst>
          </p:cNvPr>
          <p:cNvSpPr txBox="1"/>
          <p:nvPr/>
        </p:nvSpPr>
        <p:spPr>
          <a:xfrm>
            <a:off x="5630997" y="4134376"/>
            <a:ext cx="35623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100" spc="15" baseline="11904" dirty="0">
                <a:latin typeface="Cambria Math"/>
                <a:cs typeface="Cambria Math"/>
              </a:rPr>
              <a:t>𝛼</a:t>
            </a:r>
            <a:r>
              <a:rPr sz="1000" spc="10" dirty="0">
                <a:latin typeface="Cambria Math"/>
                <a:cs typeface="Cambria Math"/>
              </a:rPr>
              <a:t>1,1</a:t>
            </a:r>
            <a:endParaRPr sz="1000" dirty="0">
              <a:latin typeface="Cambria Math"/>
              <a:cs typeface="Cambria Math"/>
            </a:endParaRPr>
          </a:p>
        </p:txBody>
      </p:sp>
      <p:sp>
        <p:nvSpPr>
          <p:cNvPr id="73" name="object 68">
            <a:extLst>
              <a:ext uri="{FF2B5EF4-FFF2-40B4-BE49-F238E27FC236}">
                <a16:creationId xmlns:a16="http://schemas.microsoft.com/office/drawing/2014/main" id="{62CB0BDF-A429-4354-A38C-02408FA02E27}"/>
              </a:ext>
            </a:extLst>
          </p:cNvPr>
          <p:cNvSpPr txBox="1"/>
          <p:nvPr/>
        </p:nvSpPr>
        <p:spPr>
          <a:xfrm>
            <a:off x="6075497" y="4134376"/>
            <a:ext cx="35623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100" spc="15" baseline="11904" dirty="0">
                <a:latin typeface="Cambria Math"/>
                <a:cs typeface="Cambria Math"/>
              </a:rPr>
              <a:t>𝛼</a:t>
            </a:r>
            <a:r>
              <a:rPr sz="1000" spc="10" dirty="0">
                <a:latin typeface="Cambria Math"/>
                <a:cs typeface="Cambria Math"/>
              </a:rPr>
              <a:t>1,2</a:t>
            </a:r>
            <a:endParaRPr sz="1000">
              <a:latin typeface="Cambria Math"/>
              <a:cs typeface="Cambria Math"/>
            </a:endParaRPr>
          </a:p>
        </p:txBody>
      </p:sp>
      <p:sp>
        <p:nvSpPr>
          <p:cNvPr id="74" name="object 69">
            <a:extLst>
              <a:ext uri="{FF2B5EF4-FFF2-40B4-BE49-F238E27FC236}">
                <a16:creationId xmlns:a16="http://schemas.microsoft.com/office/drawing/2014/main" id="{AFEE4F4A-3045-47A7-A68A-391696531C64}"/>
              </a:ext>
            </a:extLst>
          </p:cNvPr>
          <p:cNvSpPr txBox="1"/>
          <p:nvPr/>
        </p:nvSpPr>
        <p:spPr>
          <a:xfrm>
            <a:off x="5490026" y="4387107"/>
            <a:ext cx="49720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100" spc="337" baseline="47619" dirty="0">
                <a:latin typeface="Cambria Math"/>
                <a:cs typeface="Cambria Math"/>
              </a:rPr>
              <a:t>(</a:t>
            </a:r>
            <a:r>
              <a:rPr sz="2100" spc="-82" baseline="47619" dirty="0">
                <a:latin typeface="Cambria Math"/>
                <a:cs typeface="Cambria Math"/>
              </a:rPr>
              <a:t> </a:t>
            </a:r>
            <a:r>
              <a:rPr sz="2100" spc="15" baseline="11904" dirty="0">
                <a:latin typeface="Cambria Math"/>
                <a:cs typeface="Cambria Math"/>
              </a:rPr>
              <a:t>𝛼</a:t>
            </a:r>
            <a:r>
              <a:rPr sz="1000" spc="10" dirty="0">
                <a:latin typeface="Cambria Math"/>
                <a:cs typeface="Cambria Math"/>
              </a:rPr>
              <a:t>2,1</a:t>
            </a:r>
            <a:endParaRPr sz="1000">
              <a:latin typeface="Cambria Math"/>
              <a:cs typeface="Cambria Math"/>
            </a:endParaRPr>
          </a:p>
        </p:txBody>
      </p:sp>
      <p:sp>
        <p:nvSpPr>
          <p:cNvPr id="75" name="object 70">
            <a:extLst>
              <a:ext uri="{FF2B5EF4-FFF2-40B4-BE49-F238E27FC236}">
                <a16:creationId xmlns:a16="http://schemas.microsoft.com/office/drawing/2014/main" id="{CE4305EC-4DC8-4D23-9ECF-C9B837EC0C4A}"/>
              </a:ext>
            </a:extLst>
          </p:cNvPr>
          <p:cNvSpPr txBox="1"/>
          <p:nvPr/>
        </p:nvSpPr>
        <p:spPr>
          <a:xfrm>
            <a:off x="6075497" y="4387107"/>
            <a:ext cx="505459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100" spc="15" baseline="11904" dirty="0">
                <a:latin typeface="Cambria Math"/>
                <a:cs typeface="Cambria Math"/>
              </a:rPr>
              <a:t>𝛼</a:t>
            </a:r>
            <a:r>
              <a:rPr sz="1000" spc="10" dirty="0">
                <a:latin typeface="Cambria Math"/>
                <a:cs typeface="Cambria Math"/>
              </a:rPr>
              <a:t>2,2</a:t>
            </a:r>
            <a:r>
              <a:rPr sz="1000" spc="90" dirty="0">
                <a:latin typeface="Cambria Math"/>
                <a:cs typeface="Cambria Math"/>
              </a:rPr>
              <a:t> </a:t>
            </a:r>
            <a:r>
              <a:rPr sz="2100" spc="337" baseline="47619" dirty="0">
                <a:latin typeface="Cambria Math"/>
                <a:cs typeface="Cambria Math"/>
              </a:rPr>
              <a:t>)</a:t>
            </a:r>
            <a:endParaRPr sz="2100" baseline="47619">
              <a:latin typeface="Cambria Math"/>
              <a:cs typeface="Cambria Math"/>
            </a:endParaRPr>
          </a:p>
        </p:txBody>
      </p:sp>
      <p:grpSp>
        <p:nvGrpSpPr>
          <p:cNvPr id="80" name="object 78">
            <a:extLst>
              <a:ext uri="{FF2B5EF4-FFF2-40B4-BE49-F238E27FC236}">
                <a16:creationId xmlns:a16="http://schemas.microsoft.com/office/drawing/2014/main" id="{379F1566-5B60-47CD-99F8-F6C37218BCC9}"/>
              </a:ext>
            </a:extLst>
          </p:cNvPr>
          <p:cNvGrpSpPr/>
          <p:nvPr/>
        </p:nvGrpSpPr>
        <p:grpSpPr>
          <a:xfrm>
            <a:off x="5987905" y="4832241"/>
            <a:ext cx="169545" cy="457834"/>
            <a:chOff x="6310033" y="3791584"/>
            <a:chExt cx="169545" cy="457834"/>
          </a:xfrm>
        </p:grpSpPr>
        <p:sp>
          <p:nvSpPr>
            <p:cNvPr id="81" name="object 79">
              <a:extLst>
                <a:ext uri="{FF2B5EF4-FFF2-40B4-BE49-F238E27FC236}">
                  <a16:creationId xmlns:a16="http://schemas.microsoft.com/office/drawing/2014/main" id="{B51346B9-73EB-40CB-82E0-5C529380BC64}"/>
                </a:ext>
              </a:extLst>
            </p:cNvPr>
            <p:cNvSpPr/>
            <p:nvPr/>
          </p:nvSpPr>
          <p:spPr>
            <a:xfrm>
              <a:off x="6323075" y="3803903"/>
              <a:ext cx="143510" cy="433070"/>
            </a:xfrm>
            <a:custGeom>
              <a:avLst/>
              <a:gdLst/>
              <a:ahLst/>
              <a:cxnLst/>
              <a:rect l="l" t="t" r="r" b="b"/>
              <a:pathLst>
                <a:path w="143510" h="433070">
                  <a:moveTo>
                    <a:pt x="71627" y="432816"/>
                  </a:moveTo>
                  <a:lnTo>
                    <a:pt x="0" y="361188"/>
                  </a:lnTo>
                  <a:lnTo>
                    <a:pt x="35051" y="361188"/>
                  </a:lnTo>
                  <a:lnTo>
                    <a:pt x="35051" y="0"/>
                  </a:lnTo>
                  <a:lnTo>
                    <a:pt x="108203" y="0"/>
                  </a:lnTo>
                  <a:lnTo>
                    <a:pt x="108203" y="361188"/>
                  </a:lnTo>
                  <a:lnTo>
                    <a:pt x="143256" y="361188"/>
                  </a:lnTo>
                  <a:lnTo>
                    <a:pt x="71627" y="432816"/>
                  </a:lnTo>
                  <a:close/>
                </a:path>
              </a:pathLst>
            </a:custGeom>
            <a:solidFill>
              <a:srgbClr val="4F81BC">
                <a:alpha val="477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0">
              <a:extLst>
                <a:ext uri="{FF2B5EF4-FFF2-40B4-BE49-F238E27FC236}">
                  <a16:creationId xmlns:a16="http://schemas.microsoft.com/office/drawing/2014/main" id="{65538841-7C47-43EE-890E-11FD0B6E23CA}"/>
                </a:ext>
              </a:extLst>
            </p:cNvPr>
            <p:cNvSpPr/>
            <p:nvPr/>
          </p:nvSpPr>
          <p:spPr>
            <a:xfrm>
              <a:off x="6310033" y="3791584"/>
              <a:ext cx="169545" cy="457834"/>
            </a:xfrm>
            <a:custGeom>
              <a:avLst/>
              <a:gdLst/>
              <a:ahLst/>
              <a:cxnLst/>
              <a:rect l="l" t="t" r="r" b="b"/>
              <a:pathLst>
                <a:path w="169545" h="457835">
                  <a:moveTo>
                    <a:pt x="35991" y="373062"/>
                  </a:moveTo>
                  <a:lnTo>
                    <a:pt x="35991" y="12700"/>
                  </a:lnTo>
                  <a:lnTo>
                    <a:pt x="36245" y="10223"/>
                  </a:lnTo>
                  <a:lnTo>
                    <a:pt x="48691" y="0"/>
                  </a:lnTo>
                  <a:lnTo>
                    <a:pt x="120764" y="0"/>
                  </a:lnTo>
                  <a:lnTo>
                    <a:pt x="133464" y="12700"/>
                  </a:lnTo>
                  <a:lnTo>
                    <a:pt x="61391" y="12700"/>
                  </a:lnTo>
                  <a:lnTo>
                    <a:pt x="48691" y="25400"/>
                  </a:lnTo>
                  <a:lnTo>
                    <a:pt x="61391" y="25400"/>
                  </a:lnTo>
                  <a:lnTo>
                    <a:pt x="61391" y="360362"/>
                  </a:lnTo>
                  <a:lnTo>
                    <a:pt x="48691" y="360362"/>
                  </a:lnTo>
                  <a:lnTo>
                    <a:pt x="35991" y="373062"/>
                  </a:lnTo>
                  <a:close/>
                </a:path>
                <a:path w="169545" h="457835">
                  <a:moveTo>
                    <a:pt x="61391" y="25400"/>
                  </a:moveTo>
                  <a:lnTo>
                    <a:pt x="48691" y="25400"/>
                  </a:lnTo>
                  <a:lnTo>
                    <a:pt x="61391" y="12700"/>
                  </a:lnTo>
                  <a:lnTo>
                    <a:pt x="61391" y="25400"/>
                  </a:lnTo>
                  <a:close/>
                </a:path>
                <a:path w="169545" h="457835">
                  <a:moveTo>
                    <a:pt x="108064" y="25400"/>
                  </a:moveTo>
                  <a:lnTo>
                    <a:pt x="61391" y="25400"/>
                  </a:lnTo>
                  <a:lnTo>
                    <a:pt x="61391" y="12700"/>
                  </a:lnTo>
                  <a:lnTo>
                    <a:pt x="108064" y="12700"/>
                  </a:lnTo>
                  <a:lnTo>
                    <a:pt x="108064" y="25400"/>
                  </a:lnTo>
                  <a:close/>
                </a:path>
                <a:path w="169545" h="457835">
                  <a:moveTo>
                    <a:pt x="126149" y="385762"/>
                  </a:moveTo>
                  <a:lnTo>
                    <a:pt x="120764" y="385762"/>
                  </a:lnTo>
                  <a:lnTo>
                    <a:pt x="118287" y="385521"/>
                  </a:lnTo>
                  <a:lnTo>
                    <a:pt x="108064" y="373062"/>
                  </a:lnTo>
                  <a:lnTo>
                    <a:pt x="108064" y="12700"/>
                  </a:lnTo>
                  <a:lnTo>
                    <a:pt x="120764" y="25400"/>
                  </a:lnTo>
                  <a:lnTo>
                    <a:pt x="133464" y="25400"/>
                  </a:lnTo>
                  <a:lnTo>
                    <a:pt x="133464" y="360362"/>
                  </a:lnTo>
                  <a:lnTo>
                    <a:pt x="120764" y="360362"/>
                  </a:lnTo>
                  <a:lnTo>
                    <a:pt x="133464" y="373062"/>
                  </a:lnTo>
                  <a:lnTo>
                    <a:pt x="138849" y="373062"/>
                  </a:lnTo>
                  <a:lnTo>
                    <a:pt x="126149" y="385762"/>
                  </a:lnTo>
                  <a:close/>
                </a:path>
                <a:path w="169545" h="457835">
                  <a:moveTo>
                    <a:pt x="133464" y="25400"/>
                  </a:moveTo>
                  <a:lnTo>
                    <a:pt x="120764" y="25400"/>
                  </a:lnTo>
                  <a:lnTo>
                    <a:pt x="108064" y="12700"/>
                  </a:lnTo>
                  <a:lnTo>
                    <a:pt x="133464" y="12700"/>
                  </a:lnTo>
                  <a:lnTo>
                    <a:pt x="133464" y="25400"/>
                  </a:lnTo>
                  <a:close/>
                </a:path>
                <a:path w="169545" h="457835">
                  <a:moveTo>
                    <a:pt x="84734" y="457835"/>
                  </a:moveTo>
                  <a:lnTo>
                    <a:pt x="3682" y="382041"/>
                  </a:lnTo>
                  <a:lnTo>
                    <a:pt x="0" y="372160"/>
                  </a:lnTo>
                  <a:lnTo>
                    <a:pt x="469" y="369481"/>
                  </a:lnTo>
                  <a:lnTo>
                    <a:pt x="12661" y="360362"/>
                  </a:lnTo>
                  <a:lnTo>
                    <a:pt x="35991" y="360362"/>
                  </a:lnTo>
                  <a:lnTo>
                    <a:pt x="35991" y="364083"/>
                  </a:lnTo>
                  <a:lnTo>
                    <a:pt x="21640" y="364083"/>
                  </a:lnTo>
                  <a:lnTo>
                    <a:pt x="12661" y="385762"/>
                  </a:lnTo>
                  <a:lnTo>
                    <a:pt x="43319" y="385762"/>
                  </a:lnTo>
                  <a:lnTo>
                    <a:pt x="84734" y="427177"/>
                  </a:lnTo>
                  <a:lnTo>
                    <a:pt x="75755" y="436156"/>
                  </a:lnTo>
                  <a:lnTo>
                    <a:pt x="111671" y="436156"/>
                  </a:lnTo>
                  <a:lnTo>
                    <a:pt x="93713" y="454113"/>
                  </a:lnTo>
                  <a:lnTo>
                    <a:pt x="91795" y="455688"/>
                  </a:lnTo>
                  <a:lnTo>
                    <a:pt x="89598" y="456869"/>
                  </a:lnTo>
                  <a:lnTo>
                    <a:pt x="87210" y="457593"/>
                  </a:lnTo>
                  <a:lnTo>
                    <a:pt x="84734" y="457835"/>
                  </a:lnTo>
                  <a:close/>
                </a:path>
                <a:path w="169545" h="457835">
                  <a:moveTo>
                    <a:pt x="61391" y="373062"/>
                  </a:moveTo>
                  <a:lnTo>
                    <a:pt x="35991" y="373062"/>
                  </a:lnTo>
                  <a:lnTo>
                    <a:pt x="48691" y="360362"/>
                  </a:lnTo>
                  <a:lnTo>
                    <a:pt x="61391" y="360362"/>
                  </a:lnTo>
                  <a:lnTo>
                    <a:pt x="61391" y="373062"/>
                  </a:lnTo>
                  <a:close/>
                </a:path>
                <a:path w="169545" h="457835">
                  <a:moveTo>
                    <a:pt x="133464" y="373062"/>
                  </a:moveTo>
                  <a:lnTo>
                    <a:pt x="120764" y="360362"/>
                  </a:lnTo>
                  <a:lnTo>
                    <a:pt x="133464" y="360362"/>
                  </a:lnTo>
                  <a:lnTo>
                    <a:pt x="133464" y="373062"/>
                  </a:lnTo>
                  <a:close/>
                </a:path>
                <a:path w="169545" h="457835">
                  <a:moveTo>
                    <a:pt x="138849" y="373062"/>
                  </a:moveTo>
                  <a:lnTo>
                    <a:pt x="133464" y="373062"/>
                  </a:lnTo>
                  <a:lnTo>
                    <a:pt x="133464" y="360362"/>
                  </a:lnTo>
                  <a:lnTo>
                    <a:pt x="156806" y="360362"/>
                  </a:lnTo>
                  <a:lnTo>
                    <a:pt x="159512" y="360654"/>
                  </a:lnTo>
                  <a:lnTo>
                    <a:pt x="162077" y="361505"/>
                  </a:lnTo>
                  <a:lnTo>
                    <a:pt x="164414" y="362889"/>
                  </a:lnTo>
                  <a:lnTo>
                    <a:pt x="165697" y="364083"/>
                  </a:lnTo>
                  <a:lnTo>
                    <a:pt x="147827" y="364083"/>
                  </a:lnTo>
                  <a:lnTo>
                    <a:pt x="138849" y="373062"/>
                  </a:lnTo>
                  <a:close/>
                </a:path>
                <a:path w="169545" h="457835">
                  <a:moveTo>
                    <a:pt x="43319" y="385762"/>
                  </a:moveTo>
                  <a:lnTo>
                    <a:pt x="12661" y="385762"/>
                  </a:lnTo>
                  <a:lnTo>
                    <a:pt x="21640" y="364083"/>
                  </a:lnTo>
                  <a:lnTo>
                    <a:pt x="43319" y="385762"/>
                  </a:lnTo>
                  <a:close/>
                </a:path>
                <a:path w="169545" h="457835">
                  <a:moveTo>
                    <a:pt x="48691" y="385762"/>
                  </a:moveTo>
                  <a:lnTo>
                    <a:pt x="43319" y="385762"/>
                  </a:lnTo>
                  <a:lnTo>
                    <a:pt x="21640" y="364083"/>
                  </a:lnTo>
                  <a:lnTo>
                    <a:pt x="35991" y="364083"/>
                  </a:lnTo>
                  <a:lnTo>
                    <a:pt x="35991" y="373062"/>
                  </a:lnTo>
                  <a:lnTo>
                    <a:pt x="61391" y="373062"/>
                  </a:lnTo>
                  <a:lnTo>
                    <a:pt x="51180" y="385521"/>
                  </a:lnTo>
                  <a:lnTo>
                    <a:pt x="48691" y="385762"/>
                  </a:lnTo>
                  <a:close/>
                </a:path>
                <a:path w="169545" h="457835">
                  <a:moveTo>
                    <a:pt x="111671" y="436156"/>
                  </a:moveTo>
                  <a:lnTo>
                    <a:pt x="93713" y="436156"/>
                  </a:lnTo>
                  <a:lnTo>
                    <a:pt x="84734" y="427177"/>
                  </a:lnTo>
                  <a:lnTo>
                    <a:pt x="147827" y="364083"/>
                  </a:lnTo>
                  <a:lnTo>
                    <a:pt x="156806" y="385762"/>
                  </a:lnTo>
                  <a:lnTo>
                    <a:pt x="162064" y="385762"/>
                  </a:lnTo>
                  <a:lnTo>
                    <a:pt x="111671" y="436156"/>
                  </a:lnTo>
                  <a:close/>
                </a:path>
                <a:path w="169545" h="457835">
                  <a:moveTo>
                    <a:pt x="162064" y="385762"/>
                  </a:moveTo>
                  <a:lnTo>
                    <a:pt x="156806" y="385762"/>
                  </a:lnTo>
                  <a:lnTo>
                    <a:pt x="147827" y="364083"/>
                  </a:lnTo>
                  <a:lnTo>
                    <a:pt x="165697" y="364083"/>
                  </a:lnTo>
                  <a:lnTo>
                    <a:pt x="166408" y="364743"/>
                  </a:lnTo>
                  <a:lnTo>
                    <a:pt x="167957" y="366979"/>
                  </a:lnTo>
                  <a:lnTo>
                    <a:pt x="168986" y="369481"/>
                  </a:lnTo>
                  <a:lnTo>
                    <a:pt x="169468" y="372160"/>
                  </a:lnTo>
                  <a:lnTo>
                    <a:pt x="169379" y="374865"/>
                  </a:lnTo>
                  <a:lnTo>
                    <a:pt x="168706" y="377494"/>
                  </a:lnTo>
                  <a:lnTo>
                    <a:pt x="167487" y="379933"/>
                  </a:lnTo>
                  <a:lnTo>
                    <a:pt x="165785" y="382041"/>
                  </a:lnTo>
                  <a:lnTo>
                    <a:pt x="162064" y="385762"/>
                  </a:lnTo>
                  <a:close/>
                </a:path>
                <a:path w="169545" h="457835">
                  <a:moveTo>
                    <a:pt x="93713" y="436156"/>
                  </a:moveTo>
                  <a:lnTo>
                    <a:pt x="75755" y="436156"/>
                  </a:lnTo>
                  <a:lnTo>
                    <a:pt x="84734" y="427177"/>
                  </a:lnTo>
                  <a:lnTo>
                    <a:pt x="93713" y="436156"/>
                  </a:lnTo>
                  <a:close/>
                </a:path>
              </a:pathLst>
            </a:custGeom>
            <a:solidFill>
              <a:srgbClr val="385D89">
                <a:alpha val="61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4" name="object 82">
            <a:extLst>
              <a:ext uri="{FF2B5EF4-FFF2-40B4-BE49-F238E27FC236}">
                <a16:creationId xmlns:a16="http://schemas.microsoft.com/office/drawing/2014/main" id="{87199BA8-C751-43D8-9BFA-CA7E218D3E6E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216513" y="4291717"/>
            <a:ext cx="216039" cy="171449"/>
          </a:xfrm>
          <a:prstGeom prst="rect">
            <a:avLst/>
          </a:prstGeom>
        </p:spPr>
      </p:pic>
      <p:sp>
        <p:nvSpPr>
          <p:cNvPr id="85" name="object 83">
            <a:extLst>
              <a:ext uri="{FF2B5EF4-FFF2-40B4-BE49-F238E27FC236}">
                <a16:creationId xmlns:a16="http://schemas.microsoft.com/office/drawing/2014/main" id="{6CF61597-7066-48FC-80BC-C32DC5C0C9F5}"/>
              </a:ext>
            </a:extLst>
          </p:cNvPr>
          <p:cNvSpPr txBox="1"/>
          <p:nvPr/>
        </p:nvSpPr>
        <p:spPr>
          <a:xfrm>
            <a:off x="8113783" y="4265440"/>
            <a:ext cx="33210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Cambria Math"/>
                <a:cs typeface="Cambria Math"/>
              </a:rPr>
              <a:t>/</a:t>
            </a:r>
            <a:r>
              <a:rPr sz="1400" spc="515" dirty="0">
                <a:latin typeface="Cambria Math"/>
                <a:cs typeface="Cambria Math"/>
              </a:rPr>
              <a:t> </a:t>
            </a:r>
            <a:r>
              <a:rPr sz="1400" dirty="0">
                <a:latin typeface="Cambria Math"/>
                <a:cs typeface="Cambria Math"/>
              </a:rPr>
              <a:t>𝑑</a:t>
            </a:r>
          </a:p>
        </p:txBody>
      </p:sp>
      <p:sp>
        <p:nvSpPr>
          <p:cNvPr id="87" name="object 85">
            <a:extLst>
              <a:ext uri="{FF2B5EF4-FFF2-40B4-BE49-F238E27FC236}">
                <a16:creationId xmlns:a16="http://schemas.microsoft.com/office/drawing/2014/main" id="{D18C8805-3873-434A-A509-616095B9CF66}"/>
              </a:ext>
            </a:extLst>
          </p:cNvPr>
          <p:cNvSpPr/>
          <p:nvPr/>
        </p:nvSpPr>
        <p:spPr>
          <a:xfrm>
            <a:off x="5467548" y="5335289"/>
            <a:ext cx="1210310" cy="571500"/>
          </a:xfrm>
          <a:custGeom>
            <a:avLst/>
            <a:gdLst/>
            <a:ahLst/>
            <a:cxnLst/>
            <a:rect l="l" t="t" r="r" b="b"/>
            <a:pathLst>
              <a:path w="1210309" h="571500">
                <a:moveTo>
                  <a:pt x="1114044" y="571500"/>
                </a:moveTo>
                <a:lnTo>
                  <a:pt x="96012" y="571500"/>
                </a:lnTo>
                <a:lnTo>
                  <a:pt x="58639" y="563574"/>
                </a:lnTo>
                <a:lnTo>
                  <a:pt x="28184" y="542934"/>
                </a:lnTo>
                <a:lnTo>
                  <a:pt x="7640" y="512574"/>
                </a:lnTo>
                <a:lnTo>
                  <a:pt x="0" y="475488"/>
                </a:lnTo>
                <a:lnTo>
                  <a:pt x="0" y="94487"/>
                </a:lnTo>
                <a:lnTo>
                  <a:pt x="7640" y="57425"/>
                </a:lnTo>
                <a:lnTo>
                  <a:pt x="28184" y="27231"/>
                </a:lnTo>
                <a:lnTo>
                  <a:pt x="58639" y="7044"/>
                </a:lnTo>
                <a:lnTo>
                  <a:pt x="96012" y="0"/>
                </a:lnTo>
                <a:lnTo>
                  <a:pt x="1114044" y="0"/>
                </a:lnTo>
                <a:lnTo>
                  <a:pt x="1151487" y="7044"/>
                </a:lnTo>
                <a:lnTo>
                  <a:pt x="1181966" y="27231"/>
                </a:lnTo>
                <a:lnTo>
                  <a:pt x="1202487" y="57425"/>
                </a:lnTo>
                <a:lnTo>
                  <a:pt x="1210055" y="94487"/>
                </a:lnTo>
                <a:lnTo>
                  <a:pt x="1210055" y="475488"/>
                </a:lnTo>
                <a:lnTo>
                  <a:pt x="1202487" y="512574"/>
                </a:lnTo>
                <a:lnTo>
                  <a:pt x="1181966" y="542934"/>
                </a:lnTo>
                <a:lnTo>
                  <a:pt x="1151487" y="563574"/>
                </a:lnTo>
                <a:lnTo>
                  <a:pt x="1114044" y="571500"/>
                </a:lnTo>
                <a:close/>
              </a:path>
            </a:pathLst>
          </a:custGeom>
          <a:solidFill>
            <a:srgbClr val="6F2F9F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6">
            <a:extLst>
              <a:ext uri="{FF2B5EF4-FFF2-40B4-BE49-F238E27FC236}">
                <a16:creationId xmlns:a16="http://schemas.microsoft.com/office/drawing/2014/main" id="{D5066E0B-D75E-4FAD-8932-924C49A870A9}"/>
              </a:ext>
            </a:extLst>
          </p:cNvPr>
          <p:cNvSpPr txBox="1"/>
          <p:nvPr/>
        </p:nvSpPr>
        <p:spPr>
          <a:xfrm>
            <a:off x="5556067" y="5490102"/>
            <a:ext cx="1282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225" dirty="0">
                <a:latin typeface="Cambria Math"/>
                <a:cs typeface="Cambria Math"/>
              </a:rPr>
              <a:t>(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89" name="object 87">
            <a:extLst>
              <a:ext uri="{FF2B5EF4-FFF2-40B4-BE49-F238E27FC236}">
                <a16:creationId xmlns:a16="http://schemas.microsoft.com/office/drawing/2014/main" id="{24F81864-182B-4B38-867E-8872708EAB0A}"/>
              </a:ext>
            </a:extLst>
          </p:cNvPr>
          <p:cNvSpPr/>
          <p:nvPr/>
        </p:nvSpPr>
        <p:spPr>
          <a:xfrm>
            <a:off x="5712671" y="5414511"/>
            <a:ext cx="545465" cy="285750"/>
          </a:xfrm>
          <a:custGeom>
            <a:avLst/>
            <a:gdLst/>
            <a:ahLst/>
            <a:cxnLst/>
            <a:rect l="l" t="t" r="r" b="b"/>
            <a:pathLst>
              <a:path w="545465" h="285750">
                <a:moveTo>
                  <a:pt x="100799" y="280289"/>
                </a:moveTo>
                <a:lnTo>
                  <a:pt x="55651" y="252730"/>
                </a:lnTo>
                <a:lnTo>
                  <a:pt x="44018" y="252730"/>
                </a:lnTo>
                <a:lnTo>
                  <a:pt x="0" y="280289"/>
                </a:lnTo>
                <a:lnTo>
                  <a:pt x="3479" y="285750"/>
                </a:lnTo>
                <a:lnTo>
                  <a:pt x="49834" y="264160"/>
                </a:lnTo>
                <a:lnTo>
                  <a:pt x="50787" y="264160"/>
                </a:lnTo>
                <a:lnTo>
                  <a:pt x="97231" y="285750"/>
                </a:lnTo>
                <a:lnTo>
                  <a:pt x="100799" y="280289"/>
                </a:lnTo>
                <a:close/>
              </a:path>
              <a:path w="545465" h="285750">
                <a:moveTo>
                  <a:pt x="100799" y="27559"/>
                </a:moveTo>
                <a:lnTo>
                  <a:pt x="55651" y="0"/>
                </a:lnTo>
                <a:lnTo>
                  <a:pt x="44018" y="0"/>
                </a:lnTo>
                <a:lnTo>
                  <a:pt x="0" y="27559"/>
                </a:lnTo>
                <a:lnTo>
                  <a:pt x="3479" y="33020"/>
                </a:lnTo>
                <a:lnTo>
                  <a:pt x="49834" y="11430"/>
                </a:lnTo>
                <a:lnTo>
                  <a:pt x="50787" y="11430"/>
                </a:lnTo>
                <a:lnTo>
                  <a:pt x="97231" y="33020"/>
                </a:lnTo>
                <a:lnTo>
                  <a:pt x="100799" y="27559"/>
                </a:lnTo>
                <a:close/>
              </a:path>
              <a:path w="545465" h="285750">
                <a:moveTo>
                  <a:pt x="545299" y="27559"/>
                </a:moveTo>
                <a:lnTo>
                  <a:pt x="500151" y="0"/>
                </a:lnTo>
                <a:lnTo>
                  <a:pt x="488518" y="0"/>
                </a:lnTo>
                <a:lnTo>
                  <a:pt x="444500" y="27559"/>
                </a:lnTo>
                <a:lnTo>
                  <a:pt x="447979" y="33020"/>
                </a:lnTo>
                <a:lnTo>
                  <a:pt x="494334" y="11430"/>
                </a:lnTo>
                <a:lnTo>
                  <a:pt x="495274" y="11430"/>
                </a:lnTo>
                <a:lnTo>
                  <a:pt x="541731" y="33020"/>
                </a:lnTo>
                <a:lnTo>
                  <a:pt x="545299" y="275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88">
            <a:extLst>
              <a:ext uri="{FF2B5EF4-FFF2-40B4-BE49-F238E27FC236}">
                <a16:creationId xmlns:a16="http://schemas.microsoft.com/office/drawing/2014/main" id="{ED7CDB48-77E8-4291-9D8A-ACB004820510}"/>
              </a:ext>
            </a:extLst>
          </p:cNvPr>
          <p:cNvSpPr txBox="1"/>
          <p:nvPr/>
        </p:nvSpPr>
        <p:spPr>
          <a:xfrm>
            <a:off x="5671637" y="5352434"/>
            <a:ext cx="356235" cy="53086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9"/>
              </a:spcBef>
            </a:pPr>
            <a:r>
              <a:rPr sz="2100" spc="15" baseline="11904" dirty="0">
                <a:latin typeface="Cambria Math"/>
                <a:cs typeface="Cambria Math"/>
              </a:rPr>
              <a:t>𝛼</a:t>
            </a:r>
            <a:r>
              <a:rPr sz="1000" spc="10" dirty="0">
                <a:latin typeface="Cambria Math"/>
                <a:cs typeface="Cambria Math"/>
              </a:rPr>
              <a:t>1,1</a:t>
            </a:r>
            <a:endParaRPr sz="1000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309"/>
              </a:spcBef>
            </a:pPr>
            <a:r>
              <a:rPr sz="2100" spc="15" baseline="11904" dirty="0">
                <a:latin typeface="Cambria Math"/>
                <a:cs typeface="Cambria Math"/>
              </a:rPr>
              <a:t>𝛼</a:t>
            </a:r>
            <a:r>
              <a:rPr sz="1000" spc="10" dirty="0">
                <a:latin typeface="Cambria Math"/>
                <a:cs typeface="Cambria Math"/>
              </a:rPr>
              <a:t>2,1</a:t>
            </a:r>
            <a:endParaRPr sz="1000">
              <a:latin typeface="Cambria Math"/>
              <a:cs typeface="Cambria Math"/>
            </a:endParaRPr>
          </a:p>
        </p:txBody>
      </p:sp>
      <p:sp>
        <p:nvSpPr>
          <p:cNvPr id="91" name="object 89">
            <a:extLst>
              <a:ext uri="{FF2B5EF4-FFF2-40B4-BE49-F238E27FC236}">
                <a16:creationId xmlns:a16="http://schemas.microsoft.com/office/drawing/2014/main" id="{256DC83D-3722-43E3-8E2C-04B820E4C25F}"/>
              </a:ext>
            </a:extLst>
          </p:cNvPr>
          <p:cNvSpPr/>
          <p:nvPr/>
        </p:nvSpPr>
        <p:spPr>
          <a:xfrm>
            <a:off x="6157170" y="5667241"/>
            <a:ext cx="100965" cy="33020"/>
          </a:xfrm>
          <a:custGeom>
            <a:avLst/>
            <a:gdLst/>
            <a:ahLst/>
            <a:cxnLst/>
            <a:rect l="l" t="t" r="r" b="b"/>
            <a:pathLst>
              <a:path w="100965" h="33020">
                <a:moveTo>
                  <a:pt x="97231" y="33020"/>
                </a:moveTo>
                <a:lnTo>
                  <a:pt x="50787" y="11429"/>
                </a:lnTo>
                <a:lnTo>
                  <a:pt x="49834" y="11429"/>
                </a:lnTo>
                <a:lnTo>
                  <a:pt x="3479" y="33020"/>
                </a:lnTo>
                <a:lnTo>
                  <a:pt x="0" y="27559"/>
                </a:lnTo>
                <a:lnTo>
                  <a:pt x="44018" y="0"/>
                </a:lnTo>
                <a:lnTo>
                  <a:pt x="55651" y="0"/>
                </a:lnTo>
                <a:lnTo>
                  <a:pt x="100799" y="27559"/>
                </a:lnTo>
                <a:lnTo>
                  <a:pt x="97231" y="330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0">
            <a:extLst>
              <a:ext uri="{FF2B5EF4-FFF2-40B4-BE49-F238E27FC236}">
                <a16:creationId xmlns:a16="http://schemas.microsoft.com/office/drawing/2014/main" id="{5324623C-356E-4B48-82CA-909132C2C1D6}"/>
              </a:ext>
            </a:extLst>
          </p:cNvPr>
          <p:cNvSpPr txBox="1"/>
          <p:nvPr/>
        </p:nvSpPr>
        <p:spPr>
          <a:xfrm>
            <a:off x="6116137" y="5352434"/>
            <a:ext cx="356235" cy="53086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9"/>
              </a:spcBef>
            </a:pPr>
            <a:r>
              <a:rPr sz="2100" spc="15" baseline="11904" dirty="0">
                <a:latin typeface="Cambria Math"/>
                <a:cs typeface="Cambria Math"/>
              </a:rPr>
              <a:t>𝛼</a:t>
            </a:r>
            <a:r>
              <a:rPr sz="1000" spc="10" dirty="0">
                <a:latin typeface="Cambria Math"/>
                <a:cs typeface="Cambria Math"/>
              </a:rPr>
              <a:t>1,2</a:t>
            </a:r>
            <a:endParaRPr sz="1000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309"/>
              </a:spcBef>
            </a:pPr>
            <a:r>
              <a:rPr sz="2100" spc="15" baseline="11904" dirty="0">
                <a:latin typeface="Cambria Math"/>
                <a:cs typeface="Cambria Math"/>
              </a:rPr>
              <a:t>𝛼</a:t>
            </a:r>
            <a:r>
              <a:rPr sz="1000" spc="10" dirty="0">
                <a:latin typeface="Cambria Math"/>
                <a:cs typeface="Cambria Math"/>
              </a:rPr>
              <a:t>2,2</a:t>
            </a:r>
            <a:endParaRPr sz="1000">
              <a:latin typeface="Cambria Math"/>
              <a:cs typeface="Cambria Math"/>
            </a:endParaRPr>
          </a:p>
        </p:txBody>
      </p:sp>
      <p:sp>
        <p:nvSpPr>
          <p:cNvPr id="93" name="object 91">
            <a:extLst>
              <a:ext uri="{FF2B5EF4-FFF2-40B4-BE49-F238E27FC236}">
                <a16:creationId xmlns:a16="http://schemas.microsoft.com/office/drawing/2014/main" id="{01CDB205-941D-4BBE-8184-70C3088335AB}"/>
              </a:ext>
            </a:extLst>
          </p:cNvPr>
          <p:cNvSpPr txBox="1"/>
          <p:nvPr/>
        </p:nvSpPr>
        <p:spPr>
          <a:xfrm>
            <a:off x="6467927" y="5490102"/>
            <a:ext cx="1282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225" dirty="0">
                <a:latin typeface="Cambria Math"/>
                <a:cs typeface="Cambria Math"/>
              </a:rPr>
              <a:t>)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94" name="object 92">
            <a:extLst>
              <a:ext uri="{FF2B5EF4-FFF2-40B4-BE49-F238E27FC236}">
                <a16:creationId xmlns:a16="http://schemas.microsoft.com/office/drawing/2014/main" id="{30500F15-3D1E-468F-84F4-E1E6D30F1A06}"/>
              </a:ext>
            </a:extLst>
          </p:cNvPr>
          <p:cNvSpPr txBox="1"/>
          <p:nvPr/>
        </p:nvSpPr>
        <p:spPr>
          <a:xfrm>
            <a:off x="6223452" y="4874786"/>
            <a:ext cx="110553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100" b="1" spc="-7" baseline="1984" dirty="0" err="1">
                <a:solidFill>
                  <a:srgbClr val="FF0000"/>
                </a:solidFill>
                <a:cs typeface="Calibri"/>
              </a:rPr>
              <a:t>Soft-m</a:t>
            </a:r>
            <a:r>
              <a:rPr sz="2100" b="1" spc="-30" baseline="1984" dirty="0" err="1">
                <a:solidFill>
                  <a:srgbClr val="FF0000"/>
                </a:solidFill>
                <a:cs typeface="Calibri"/>
              </a:rPr>
              <a:t>a</a:t>
            </a:r>
            <a:r>
              <a:rPr sz="2100" b="1" spc="-284" baseline="1984" dirty="0" err="1">
                <a:solidFill>
                  <a:srgbClr val="FF0000"/>
                </a:solidFill>
                <a:cs typeface="Calibri"/>
              </a:rPr>
              <a:t>x</a:t>
            </a:r>
            <a:r>
              <a:rPr sz="1200" b="1" dirty="0" err="1">
                <a:solidFill>
                  <a:srgbClr val="FF0000"/>
                </a:solidFill>
                <a:cs typeface="SimSun"/>
              </a:rPr>
              <a:t>（行</a:t>
            </a:r>
            <a:r>
              <a:rPr sz="1200" b="1" dirty="0">
                <a:solidFill>
                  <a:srgbClr val="FF0000"/>
                </a:solidFill>
                <a:cs typeface="SimSun"/>
              </a:rPr>
              <a:t>）</a:t>
            </a:r>
          </a:p>
        </p:txBody>
      </p:sp>
      <p:sp>
        <p:nvSpPr>
          <p:cNvPr id="95" name="object 93">
            <a:extLst>
              <a:ext uri="{FF2B5EF4-FFF2-40B4-BE49-F238E27FC236}">
                <a16:creationId xmlns:a16="http://schemas.microsoft.com/office/drawing/2014/main" id="{936E9F43-6259-4C0A-9EF2-5BA79962169D}"/>
              </a:ext>
            </a:extLst>
          </p:cNvPr>
          <p:cNvSpPr/>
          <p:nvPr/>
        </p:nvSpPr>
        <p:spPr>
          <a:xfrm>
            <a:off x="6979356" y="4071892"/>
            <a:ext cx="361315" cy="533400"/>
          </a:xfrm>
          <a:custGeom>
            <a:avLst/>
            <a:gdLst/>
            <a:ahLst/>
            <a:cxnLst/>
            <a:rect l="l" t="t" r="r" b="b"/>
            <a:pathLst>
              <a:path w="361315" h="533400">
                <a:moveTo>
                  <a:pt x="361188" y="329184"/>
                </a:moveTo>
                <a:lnTo>
                  <a:pt x="357708" y="312915"/>
                </a:lnTo>
                <a:lnTo>
                  <a:pt x="348805" y="299745"/>
                </a:lnTo>
                <a:lnTo>
                  <a:pt x="335813" y="291020"/>
                </a:lnTo>
                <a:lnTo>
                  <a:pt x="320040" y="288036"/>
                </a:lnTo>
                <a:lnTo>
                  <a:pt x="41148" y="288036"/>
                </a:lnTo>
                <a:lnTo>
                  <a:pt x="25501" y="291020"/>
                </a:lnTo>
                <a:lnTo>
                  <a:pt x="12560" y="299745"/>
                </a:lnTo>
                <a:lnTo>
                  <a:pt x="3619" y="312915"/>
                </a:lnTo>
                <a:lnTo>
                  <a:pt x="0" y="329184"/>
                </a:lnTo>
                <a:lnTo>
                  <a:pt x="0" y="492252"/>
                </a:lnTo>
                <a:lnTo>
                  <a:pt x="3619" y="508609"/>
                </a:lnTo>
                <a:lnTo>
                  <a:pt x="12560" y="521792"/>
                </a:lnTo>
                <a:lnTo>
                  <a:pt x="25501" y="530504"/>
                </a:lnTo>
                <a:lnTo>
                  <a:pt x="41148" y="533400"/>
                </a:lnTo>
                <a:lnTo>
                  <a:pt x="320040" y="533400"/>
                </a:lnTo>
                <a:lnTo>
                  <a:pt x="335813" y="530504"/>
                </a:lnTo>
                <a:lnTo>
                  <a:pt x="348805" y="521792"/>
                </a:lnTo>
                <a:lnTo>
                  <a:pt x="357708" y="508609"/>
                </a:lnTo>
                <a:lnTo>
                  <a:pt x="361188" y="492252"/>
                </a:lnTo>
                <a:lnTo>
                  <a:pt x="361188" y="329184"/>
                </a:lnTo>
                <a:close/>
              </a:path>
              <a:path w="361315" h="533400">
                <a:moveTo>
                  <a:pt x="361188" y="41148"/>
                </a:moveTo>
                <a:lnTo>
                  <a:pt x="357708" y="25450"/>
                </a:lnTo>
                <a:lnTo>
                  <a:pt x="348805" y="12471"/>
                </a:lnTo>
                <a:lnTo>
                  <a:pt x="335813" y="3556"/>
                </a:lnTo>
                <a:lnTo>
                  <a:pt x="320040" y="0"/>
                </a:lnTo>
                <a:lnTo>
                  <a:pt x="41148" y="0"/>
                </a:lnTo>
                <a:lnTo>
                  <a:pt x="25501" y="3556"/>
                </a:lnTo>
                <a:lnTo>
                  <a:pt x="12560" y="12471"/>
                </a:lnTo>
                <a:lnTo>
                  <a:pt x="3619" y="25450"/>
                </a:lnTo>
                <a:lnTo>
                  <a:pt x="0" y="41148"/>
                </a:lnTo>
                <a:lnTo>
                  <a:pt x="0" y="205740"/>
                </a:lnTo>
                <a:lnTo>
                  <a:pt x="3619" y="221818"/>
                </a:lnTo>
                <a:lnTo>
                  <a:pt x="12560" y="234899"/>
                </a:lnTo>
                <a:lnTo>
                  <a:pt x="25501" y="243700"/>
                </a:lnTo>
                <a:lnTo>
                  <a:pt x="41148" y="246888"/>
                </a:lnTo>
                <a:lnTo>
                  <a:pt x="320040" y="246888"/>
                </a:lnTo>
                <a:lnTo>
                  <a:pt x="335813" y="243700"/>
                </a:lnTo>
                <a:lnTo>
                  <a:pt x="348805" y="234899"/>
                </a:lnTo>
                <a:lnTo>
                  <a:pt x="357708" y="221818"/>
                </a:lnTo>
                <a:lnTo>
                  <a:pt x="361188" y="205740"/>
                </a:lnTo>
                <a:lnTo>
                  <a:pt x="361188" y="41148"/>
                </a:lnTo>
                <a:close/>
              </a:path>
            </a:pathLst>
          </a:custGeom>
          <a:solidFill>
            <a:srgbClr val="FF0000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4">
            <a:extLst>
              <a:ext uri="{FF2B5EF4-FFF2-40B4-BE49-F238E27FC236}">
                <a16:creationId xmlns:a16="http://schemas.microsoft.com/office/drawing/2014/main" id="{B7291929-45D4-41D3-90E0-D3E1D760B5D7}"/>
              </a:ext>
            </a:extLst>
          </p:cNvPr>
          <p:cNvSpPr txBox="1"/>
          <p:nvPr/>
        </p:nvSpPr>
        <p:spPr>
          <a:xfrm>
            <a:off x="7036252" y="3919619"/>
            <a:ext cx="270510" cy="60071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45"/>
              </a:spcBef>
            </a:pPr>
            <a:r>
              <a:rPr sz="2400" spc="15" baseline="-20833" dirty="0">
                <a:latin typeface="Cambria Math"/>
                <a:cs typeface="Cambria Math"/>
              </a:rPr>
              <a:t>𝑞</a:t>
            </a:r>
            <a:r>
              <a:rPr sz="1150" spc="10" dirty="0">
                <a:latin typeface="Cambria Math"/>
                <a:cs typeface="Cambria Math"/>
              </a:rPr>
              <a:t>1</a:t>
            </a:r>
            <a:endParaRPr sz="1150" dirty="0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345"/>
              </a:spcBef>
            </a:pPr>
            <a:r>
              <a:rPr sz="2400" spc="15" baseline="-20833" dirty="0">
                <a:latin typeface="Cambria Math"/>
                <a:cs typeface="Cambria Math"/>
              </a:rPr>
              <a:t>𝑞</a:t>
            </a:r>
            <a:r>
              <a:rPr sz="1150" spc="10" dirty="0">
                <a:latin typeface="Cambria Math"/>
                <a:cs typeface="Cambria Math"/>
              </a:rPr>
              <a:t>2</a:t>
            </a:r>
            <a:endParaRPr sz="1150" dirty="0">
              <a:latin typeface="Cambria Math"/>
              <a:cs typeface="Cambria Math"/>
            </a:endParaRPr>
          </a:p>
        </p:txBody>
      </p:sp>
      <p:sp>
        <p:nvSpPr>
          <p:cNvPr id="97" name="object 95">
            <a:extLst>
              <a:ext uri="{FF2B5EF4-FFF2-40B4-BE49-F238E27FC236}">
                <a16:creationId xmlns:a16="http://schemas.microsoft.com/office/drawing/2014/main" id="{FD99DDB0-82A7-4E3E-9045-C9A10CADD37B}"/>
              </a:ext>
            </a:extLst>
          </p:cNvPr>
          <p:cNvSpPr/>
          <p:nvPr/>
        </p:nvSpPr>
        <p:spPr>
          <a:xfrm>
            <a:off x="7456368" y="4177048"/>
            <a:ext cx="535305" cy="365760"/>
          </a:xfrm>
          <a:custGeom>
            <a:avLst/>
            <a:gdLst/>
            <a:ahLst/>
            <a:cxnLst/>
            <a:rect l="l" t="t" r="r" b="b"/>
            <a:pathLst>
              <a:path w="535304" h="365760">
                <a:moveTo>
                  <a:pt x="245364" y="41148"/>
                </a:moveTo>
                <a:lnTo>
                  <a:pt x="242481" y="25057"/>
                </a:lnTo>
                <a:lnTo>
                  <a:pt x="233794" y="11950"/>
                </a:lnTo>
                <a:lnTo>
                  <a:pt x="220599" y="3162"/>
                </a:lnTo>
                <a:lnTo>
                  <a:pt x="204216" y="0"/>
                </a:lnTo>
                <a:lnTo>
                  <a:pt x="41148" y="0"/>
                </a:lnTo>
                <a:lnTo>
                  <a:pt x="24892" y="3162"/>
                </a:lnTo>
                <a:lnTo>
                  <a:pt x="11747" y="11950"/>
                </a:lnTo>
                <a:lnTo>
                  <a:pt x="3009" y="25057"/>
                </a:lnTo>
                <a:lnTo>
                  <a:pt x="0" y="41148"/>
                </a:lnTo>
                <a:lnTo>
                  <a:pt x="0" y="318516"/>
                </a:lnTo>
                <a:lnTo>
                  <a:pt x="3009" y="334695"/>
                </a:lnTo>
                <a:lnTo>
                  <a:pt x="11747" y="347814"/>
                </a:lnTo>
                <a:lnTo>
                  <a:pt x="24892" y="356577"/>
                </a:lnTo>
                <a:lnTo>
                  <a:pt x="41148" y="359664"/>
                </a:lnTo>
                <a:lnTo>
                  <a:pt x="204216" y="359664"/>
                </a:lnTo>
                <a:lnTo>
                  <a:pt x="220599" y="356577"/>
                </a:lnTo>
                <a:lnTo>
                  <a:pt x="233794" y="347814"/>
                </a:lnTo>
                <a:lnTo>
                  <a:pt x="242481" y="334695"/>
                </a:lnTo>
                <a:lnTo>
                  <a:pt x="245364" y="318516"/>
                </a:lnTo>
                <a:lnTo>
                  <a:pt x="245364" y="41148"/>
                </a:lnTo>
                <a:close/>
              </a:path>
              <a:path w="535304" h="365760">
                <a:moveTo>
                  <a:pt x="534924" y="47244"/>
                </a:moveTo>
                <a:lnTo>
                  <a:pt x="532041" y="30937"/>
                </a:lnTo>
                <a:lnTo>
                  <a:pt x="523354" y="17754"/>
                </a:lnTo>
                <a:lnTo>
                  <a:pt x="510159" y="9042"/>
                </a:lnTo>
                <a:lnTo>
                  <a:pt x="493776" y="6096"/>
                </a:lnTo>
                <a:lnTo>
                  <a:pt x="330708" y="6096"/>
                </a:lnTo>
                <a:lnTo>
                  <a:pt x="314452" y="9042"/>
                </a:lnTo>
                <a:lnTo>
                  <a:pt x="301307" y="17754"/>
                </a:lnTo>
                <a:lnTo>
                  <a:pt x="292569" y="30937"/>
                </a:lnTo>
                <a:lnTo>
                  <a:pt x="289560" y="47244"/>
                </a:lnTo>
                <a:lnTo>
                  <a:pt x="289560" y="324612"/>
                </a:lnTo>
                <a:lnTo>
                  <a:pt x="292569" y="340575"/>
                </a:lnTo>
                <a:lnTo>
                  <a:pt x="301307" y="353631"/>
                </a:lnTo>
                <a:lnTo>
                  <a:pt x="314452" y="362470"/>
                </a:lnTo>
                <a:lnTo>
                  <a:pt x="330708" y="365760"/>
                </a:lnTo>
                <a:lnTo>
                  <a:pt x="493776" y="365760"/>
                </a:lnTo>
                <a:lnTo>
                  <a:pt x="510159" y="362470"/>
                </a:lnTo>
                <a:lnTo>
                  <a:pt x="523354" y="353631"/>
                </a:lnTo>
                <a:lnTo>
                  <a:pt x="532041" y="340575"/>
                </a:lnTo>
                <a:lnTo>
                  <a:pt x="534924" y="324612"/>
                </a:lnTo>
                <a:lnTo>
                  <a:pt x="534924" y="47244"/>
                </a:lnTo>
                <a:close/>
              </a:path>
            </a:pathLst>
          </a:custGeom>
          <a:solidFill>
            <a:srgbClr val="FFC000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6">
            <a:extLst>
              <a:ext uri="{FF2B5EF4-FFF2-40B4-BE49-F238E27FC236}">
                <a16:creationId xmlns:a16="http://schemas.microsoft.com/office/drawing/2014/main" id="{94C8FB24-DD2A-445B-9075-F27330D1CF8D}"/>
              </a:ext>
            </a:extLst>
          </p:cNvPr>
          <p:cNvSpPr txBox="1"/>
          <p:nvPr/>
        </p:nvSpPr>
        <p:spPr>
          <a:xfrm>
            <a:off x="7489641" y="4208037"/>
            <a:ext cx="427355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01625" algn="l"/>
              </a:tabLst>
            </a:pPr>
            <a:r>
              <a:rPr sz="2400" spc="-7" baseline="1736" dirty="0">
                <a:latin typeface="Cambria Math"/>
                <a:cs typeface="Cambria Math"/>
              </a:rPr>
              <a:t>𝑘	</a:t>
            </a:r>
            <a:r>
              <a:rPr sz="1600" spc="-5" dirty="0">
                <a:latin typeface="Cambria Math"/>
                <a:cs typeface="Cambria Math"/>
              </a:rPr>
              <a:t>𝑘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99" name="object 97">
            <a:extLst>
              <a:ext uri="{FF2B5EF4-FFF2-40B4-BE49-F238E27FC236}">
                <a16:creationId xmlns:a16="http://schemas.microsoft.com/office/drawing/2014/main" id="{610211CB-835B-4ABA-B9F7-C4016E58D5EB}"/>
              </a:ext>
            </a:extLst>
          </p:cNvPr>
          <p:cNvSpPr txBox="1"/>
          <p:nvPr/>
        </p:nvSpPr>
        <p:spPr>
          <a:xfrm>
            <a:off x="7602037" y="4190257"/>
            <a:ext cx="400050" cy="200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1625" algn="l"/>
              </a:tabLst>
            </a:pPr>
            <a:r>
              <a:rPr sz="1725" spc="37" baseline="2415" dirty="0">
                <a:latin typeface="Cambria Math"/>
                <a:cs typeface="Cambria Math"/>
              </a:rPr>
              <a:t>1	</a:t>
            </a:r>
            <a:r>
              <a:rPr sz="1150" spc="25" dirty="0">
                <a:latin typeface="Cambria Math"/>
                <a:cs typeface="Cambria Math"/>
              </a:rPr>
              <a:t>2</a:t>
            </a:r>
            <a:endParaRPr sz="1150">
              <a:latin typeface="Cambria Math"/>
              <a:cs typeface="Cambria Math"/>
            </a:endParaRP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34976A88-A99F-43AF-8B2E-646651141E40}"/>
              </a:ext>
            </a:extLst>
          </p:cNvPr>
          <p:cNvSpPr txBox="1"/>
          <p:nvPr/>
        </p:nvSpPr>
        <p:spPr>
          <a:xfrm>
            <a:off x="428281" y="853491"/>
            <a:ext cx="3934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400" b="1" dirty="0">
                <a:solidFill>
                  <a:schemeClr val="accent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Self-Attention</a:t>
            </a:r>
            <a:endParaRPr lang="zh-CN" altLang="en-US" sz="2400" b="1" dirty="0">
              <a:solidFill>
                <a:schemeClr val="accent1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8101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0181ED3-6BF2-492E-B9E9-53E7609D1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719A945-5DA8-4842-824C-43EDA64AA903}"/>
              </a:ext>
            </a:extLst>
          </p:cNvPr>
          <p:cNvSpPr txBox="1"/>
          <p:nvPr/>
        </p:nvSpPr>
        <p:spPr>
          <a:xfrm>
            <a:off x="428281" y="853491"/>
            <a:ext cx="3934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400" b="1" dirty="0">
                <a:solidFill>
                  <a:schemeClr val="accent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Self-Attention</a:t>
            </a:r>
            <a:endParaRPr lang="zh-CN" altLang="en-US" sz="2400" b="1" dirty="0">
              <a:solidFill>
                <a:schemeClr val="accent1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E117B68-3B1D-481C-A2B3-B35D972DC919}"/>
              </a:ext>
            </a:extLst>
          </p:cNvPr>
          <p:cNvSpPr txBox="1"/>
          <p:nvPr/>
        </p:nvSpPr>
        <p:spPr>
          <a:xfrm>
            <a:off x="428281" y="199434"/>
            <a:ext cx="7108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Transformer</a:t>
            </a:r>
            <a:endParaRPr lang="zh-CN" altLang="en-US" sz="2800" b="1" spc="200" dirty="0">
              <a:solidFill>
                <a:schemeClr val="bg1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object 6">
            <a:extLst>
              <a:ext uri="{FF2B5EF4-FFF2-40B4-BE49-F238E27FC236}">
                <a16:creationId xmlns:a16="http://schemas.microsoft.com/office/drawing/2014/main" id="{1EEFFC64-63FA-4867-96F3-BD19C64F463C}"/>
              </a:ext>
            </a:extLst>
          </p:cNvPr>
          <p:cNvSpPr/>
          <p:nvPr/>
        </p:nvSpPr>
        <p:spPr>
          <a:xfrm>
            <a:off x="1070303" y="4621896"/>
            <a:ext cx="1051560" cy="321310"/>
          </a:xfrm>
          <a:custGeom>
            <a:avLst/>
            <a:gdLst/>
            <a:ahLst/>
            <a:cxnLst/>
            <a:rect l="l" t="t" r="r" b="b"/>
            <a:pathLst>
              <a:path w="1051560" h="321310">
                <a:moveTo>
                  <a:pt x="1051560" y="1498"/>
                </a:moveTo>
                <a:lnTo>
                  <a:pt x="952525" y="5168"/>
                </a:lnTo>
                <a:lnTo>
                  <a:pt x="946416" y="11747"/>
                </a:lnTo>
                <a:lnTo>
                  <a:pt x="946797" y="13703"/>
                </a:lnTo>
                <a:lnTo>
                  <a:pt x="947762" y="15443"/>
                </a:lnTo>
                <a:lnTo>
                  <a:pt x="949223" y="16789"/>
                </a:lnTo>
                <a:lnTo>
                  <a:pt x="951026" y="17627"/>
                </a:lnTo>
                <a:lnTo>
                  <a:pt x="952995" y="17868"/>
                </a:lnTo>
                <a:lnTo>
                  <a:pt x="1017663" y="15468"/>
                </a:lnTo>
                <a:lnTo>
                  <a:pt x="563245" y="303644"/>
                </a:lnTo>
                <a:lnTo>
                  <a:pt x="563245" y="36322"/>
                </a:lnTo>
                <a:lnTo>
                  <a:pt x="595858" y="92227"/>
                </a:lnTo>
                <a:lnTo>
                  <a:pt x="597115" y="93764"/>
                </a:lnTo>
                <a:lnTo>
                  <a:pt x="598792" y="94843"/>
                </a:lnTo>
                <a:lnTo>
                  <a:pt x="600710" y="95351"/>
                </a:lnTo>
                <a:lnTo>
                  <a:pt x="602691" y="95237"/>
                </a:lnTo>
                <a:lnTo>
                  <a:pt x="604545" y="94513"/>
                </a:lnTo>
                <a:lnTo>
                  <a:pt x="606082" y="93256"/>
                </a:lnTo>
                <a:lnTo>
                  <a:pt x="607161" y="91592"/>
                </a:lnTo>
                <a:lnTo>
                  <a:pt x="607656" y="89662"/>
                </a:lnTo>
                <a:lnTo>
                  <a:pt x="607555" y="87680"/>
                </a:lnTo>
                <a:lnTo>
                  <a:pt x="606831" y="85826"/>
                </a:lnTo>
                <a:lnTo>
                  <a:pt x="564235" y="12827"/>
                </a:lnTo>
                <a:lnTo>
                  <a:pt x="556895" y="228"/>
                </a:lnTo>
                <a:lnTo>
                  <a:pt x="506958" y="85826"/>
                </a:lnTo>
                <a:lnTo>
                  <a:pt x="506234" y="87680"/>
                </a:lnTo>
                <a:lnTo>
                  <a:pt x="506133" y="89662"/>
                </a:lnTo>
                <a:lnTo>
                  <a:pt x="506628" y="91592"/>
                </a:lnTo>
                <a:lnTo>
                  <a:pt x="507707" y="93256"/>
                </a:lnTo>
                <a:lnTo>
                  <a:pt x="509244" y="94513"/>
                </a:lnTo>
                <a:lnTo>
                  <a:pt x="511098" y="95237"/>
                </a:lnTo>
                <a:lnTo>
                  <a:pt x="513080" y="95351"/>
                </a:lnTo>
                <a:lnTo>
                  <a:pt x="514997" y="94843"/>
                </a:lnTo>
                <a:lnTo>
                  <a:pt x="516674" y="93764"/>
                </a:lnTo>
                <a:lnTo>
                  <a:pt x="517931" y="92227"/>
                </a:lnTo>
                <a:lnTo>
                  <a:pt x="550545" y="36322"/>
                </a:lnTo>
                <a:lnTo>
                  <a:pt x="550545" y="304330"/>
                </a:lnTo>
                <a:lnTo>
                  <a:pt x="34569" y="13690"/>
                </a:lnTo>
                <a:lnTo>
                  <a:pt x="99288" y="12700"/>
                </a:lnTo>
                <a:lnTo>
                  <a:pt x="101244" y="12357"/>
                </a:lnTo>
                <a:lnTo>
                  <a:pt x="102997" y="11430"/>
                </a:lnTo>
                <a:lnTo>
                  <a:pt x="104381" y="10007"/>
                </a:lnTo>
                <a:lnTo>
                  <a:pt x="105257" y="8229"/>
                </a:lnTo>
                <a:lnTo>
                  <a:pt x="105537" y="6261"/>
                </a:lnTo>
                <a:lnTo>
                  <a:pt x="105194" y="4305"/>
                </a:lnTo>
                <a:lnTo>
                  <a:pt x="104267" y="2540"/>
                </a:lnTo>
                <a:lnTo>
                  <a:pt x="103860" y="2146"/>
                </a:lnTo>
                <a:lnTo>
                  <a:pt x="102844" y="1155"/>
                </a:lnTo>
                <a:lnTo>
                  <a:pt x="101053" y="279"/>
                </a:lnTo>
                <a:lnTo>
                  <a:pt x="99085" y="0"/>
                </a:lnTo>
                <a:lnTo>
                  <a:pt x="0" y="1498"/>
                </a:lnTo>
                <a:lnTo>
                  <a:pt x="50076" y="87020"/>
                </a:lnTo>
                <a:lnTo>
                  <a:pt x="51333" y="88557"/>
                </a:lnTo>
                <a:lnTo>
                  <a:pt x="53009" y="89623"/>
                </a:lnTo>
                <a:lnTo>
                  <a:pt x="54927" y="90131"/>
                </a:lnTo>
                <a:lnTo>
                  <a:pt x="56921" y="90017"/>
                </a:lnTo>
                <a:lnTo>
                  <a:pt x="28333" y="24765"/>
                </a:lnTo>
                <a:lnTo>
                  <a:pt x="553783" y="320725"/>
                </a:lnTo>
                <a:lnTo>
                  <a:pt x="556895" y="315188"/>
                </a:lnTo>
                <a:lnTo>
                  <a:pt x="560298" y="320548"/>
                </a:lnTo>
                <a:lnTo>
                  <a:pt x="1024470" y="26200"/>
                </a:lnTo>
                <a:lnTo>
                  <a:pt x="994727" y="83680"/>
                </a:lnTo>
                <a:lnTo>
                  <a:pt x="994105" y="85559"/>
                </a:lnTo>
                <a:lnTo>
                  <a:pt x="994092" y="87553"/>
                </a:lnTo>
                <a:lnTo>
                  <a:pt x="994689" y="89446"/>
                </a:lnTo>
                <a:lnTo>
                  <a:pt x="995857" y="91059"/>
                </a:lnTo>
                <a:lnTo>
                  <a:pt x="997458" y="92240"/>
                </a:lnTo>
                <a:lnTo>
                  <a:pt x="999337" y="92862"/>
                </a:lnTo>
                <a:lnTo>
                  <a:pt x="1001318" y="92875"/>
                </a:lnTo>
                <a:lnTo>
                  <a:pt x="1003211" y="92265"/>
                </a:lnTo>
                <a:lnTo>
                  <a:pt x="1004836" y="91109"/>
                </a:lnTo>
                <a:lnTo>
                  <a:pt x="1006005" y="89509"/>
                </a:lnTo>
                <a:lnTo>
                  <a:pt x="1050836" y="2882"/>
                </a:lnTo>
                <a:lnTo>
                  <a:pt x="1051560" y="14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7">
            <a:extLst>
              <a:ext uri="{FF2B5EF4-FFF2-40B4-BE49-F238E27FC236}">
                <a16:creationId xmlns:a16="http://schemas.microsoft.com/office/drawing/2014/main" id="{9D684BCD-0308-4469-80A2-EABBA84490F9}"/>
              </a:ext>
            </a:extLst>
          </p:cNvPr>
          <p:cNvSpPr/>
          <p:nvPr/>
        </p:nvSpPr>
        <p:spPr>
          <a:xfrm>
            <a:off x="3541088" y="4620753"/>
            <a:ext cx="1051560" cy="321945"/>
          </a:xfrm>
          <a:custGeom>
            <a:avLst/>
            <a:gdLst/>
            <a:ahLst/>
            <a:cxnLst/>
            <a:rect l="l" t="t" r="r" b="b"/>
            <a:pathLst>
              <a:path w="1051560" h="321945">
                <a:moveTo>
                  <a:pt x="1051560" y="1371"/>
                </a:moveTo>
                <a:lnTo>
                  <a:pt x="952538" y="5219"/>
                </a:lnTo>
                <a:lnTo>
                  <a:pt x="946429" y="11823"/>
                </a:lnTo>
                <a:lnTo>
                  <a:pt x="946823" y="13766"/>
                </a:lnTo>
                <a:lnTo>
                  <a:pt x="947788" y="15506"/>
                </a:lnTo>
                <a:lnTo>
                  <a:pt x="949248" y="16852"/>
                </a:lnTo>
                <a:lnTo>
                  <a:pt x="951052" y="17678"/>
                </a:lnTo>
                <a:lnTo>
                  <a:pt x="953020" y="17919"/>
                </a:lnTo>
                <a:lnTo>
                  <a:pt x="1017676" y="15405"/>
                </a:lnTo>
                <a:lnTo>
                  <a:pt x="563854" y="304368"/>
                </a:lnTo>
                <a:lnTo>
                  <a:pt x="563308" y="36182"/>
                </a:lnTo>
                <a:lnTo>
                  <a:pt x="596049" y="92024"/>
                </a:lnTo>
                <a:lnTo>
                  <a:pt x="597306" y="93560"/>
                </a:lnTo>
                <a:lnTo>
                  <a:pt x="598982" y="94627"/>
                </a:lnTo>
                <a:lnTo>
                  <a:pt x="600900" y="95135"/>
                </a:lnTo>
                <a:lnTo>
                  <a:pt x="602881" y="95021"/>
                </a:lnTo>
                <a:lnTo>
                  <a:pt x="604735" y="94297"/>
                </a:lnTo>
                <a:lnTo>
                  <a:pt x="606272" y="93027"/>
                </a:lnTo>
                <a:lnTo>
                  <a:pt x="607339" y="91363"/>
                </a:lnTo>
                <a:lnTo>
                  <a:pt x="607783" y="89636"/>
                </a:lnTo>
                <a:lnTo>
                  <a:pt x="607720" y="87452"/>
                </a:lnTo>
                <a:lnTo>
                  <a:pt x="606996" y="85598"/>
                </a:lnTo>
                <a:lnTo>
                  <a:pt x="564261" y="12687"/>
                </a:lnTo>
                <a:lnTo>
                  <a:pt x="556895" y="101"/>
                </a:lnTo>
                <a:lnTo>
                  <a:pt x="507136" y="85801"/>
                </a:lnTo>
                <a:lnTo>
                  <a:pt x="506412" y="87655"/>
                </a:lnTo>
                <a:lnTo>
                  <a:pt x="506310" y="89636"/>
                </a:lnTo>
                <a:lnTo>
                  <a:pt x="506818" y="91567"/>
                </a:lnTo>
                <a:lnTo>
                  <a:pt x="507898" y="93230"/>
                </a:lnTo>
                <a:lnTo>
                  <a:pt x="509435" y="94488"/>
                </a:lnTo>
                <a:lnTo>
                  <a:pt x="511289" y="95199"/>
                </a:lnTo>
                <a:lnTo>
                  <a:pt x="513270" y="95313"/>
                </a:lnTo>
                <a:lnTo>
                  <a:pt x="515188" y="94805"/>
                </a:lnTo>
                <a:lnTo>
                  <a:pt x="516864" y="93726"/>
                </a:lnTo>
                <a:lnTo>
                  <a:pt x="518109" y="92176"/>
                </a:lnTo>
                <a:lnTo>
                  <a:pt x="550608" y="36195"/>
                </a:lnTo>
                <a:lnTo>
                  <a:pt x="551154" y="305447"/>
                </a:lnTo>
                <a:lnTo>
                  <a:pt x="34531" y="13601"/>
                </a:lnTo>
                <a:lnTo>
                  <a:pt x="99263" y="12700"/>
                </a:lnTo>
                <a:lnTo>
                  <a:pt x="101231" y="12357"/>
                </a:lnTo>
                <a:lnTo>
                  <a:pt x="102984" y="11430"/>
                </a:lnTo>
                <a:lnTo>
                  <a:pt x="104368" y="10007"/>
                </a:lnTo>
                <a:lnTo>
                  <a:pt x="105244" y="8229"/>
                </a:lnTo>
                <a:lnTo>
                  <a:pt x="105524" y="6261"/>
                </a:lnTo>
                <a:lnTo>
                  <a:pt x="105194" y="4305"/>
                </a:lnTo>
                <a:lnTo>
                  <a:pt x="104267" y="2540"/>
                </a:lnTo>
                <a:lnTo>
                  <a:pt x="103746" y="2044"/>
                </a:lnTo>
                <a:lnTo>
                  <a:pt x="102844" y="1155"/>
                </a:lnTo>
                <a:lnTo>
                  <a:pt x="101053" y="279"/>
                </a:lnTo>
                <a:lnTo>
                  <a:pt x="99098" y="0"/>
                </a:lnTo>
                <a:lnTo>
                  <a:pt x="0" y="1371"/>
                </a:lnTo>
                <a:lnTo>
                  <a:pt x="49974" y="86956"/>
                </a:lnTo>
                <a:lnTo>
                  <a:pt x="51231" y="88493"/>
                </a:lnTo>
                <a:lnTo>
                  <a:pt x="52895" y="89560"/>
                </a:lnTo>
                <a:lnTo>
                  <a:pt x="54825" y="90068"/>
                </a:lnTo>
                <a:lnTo>
                  <a:pt x="56807" y="89954"/>
                </a:lnTo>
                <a:lnTo>
                  <a:pt x="28295" y="24650"/>
                </a:lnTo>
                <a:lnTo>
                  <a:pt x="554405" y="321856"/>
                </a:lnTo>
                <a:lnTo>
                  <a:pt x="557225" y="316865"/>
                </a:lnTo>
                <a:lnTo>
                  <a:pt x="560311" y="321691"/>
                </a:lnTo>
                <a:lnTo>
                  <a:pt x="1024509" y="26123"/>
                </a:lnTo>
                <a:lnTo>
                  <a:pt x="994879" y="83654"/>
                </a:lnTo>
                <a:lnTo>
                  <a:pt x="994257" y="85534"/>
                </a:lnTo>
                <a:lnTo>
                  <a:pt x="994244" y="87528"/>
                </a:lnTo>
                <a:lnTo>
                  <a:pt x="994854" y="89420"/>
                </a:lnTo>
                <a:lnTo>
                  <a:pt x="996010" y="91033"/>
                </a:lnTo>
                <a:lnTo>
                  <a:pt x="997623" y="92202"/>
                </a:lnTo>
                <a:lnTo>
                  <a:pt x="999502" y="92824"/>
                </a:lnTo>
                <a:lnTo>
                  <a:pt x="1001496" y="92837"/>
                </a:lnTo>
                <a:lnTo>
                  <a:pt x="1003388" y="92227"/>
                </a:lnTo>
                <a:lnTo>
                  <a:pt x="1005001" y="91071"/>
                </a:lnTo>
                <a:lnTo>
                  <a:pt x="1006170" y="89471"/>
                </a:lnTo>
                <a:lnTo>
                  <a:pt x="1050823" y="2781"/>
                </a:lnTo>
                <a:lnTo>
                  <a:pt x="1051560" y="13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8">
            <a:extLst>
              <a:ext uri="{FF2B5EF4-FFF2-40B4-BE49-F238E27FC236}">
                <a16:creationId xmlns:a16="http://schemas.microsoft.com/office/drawing/2014/main" id="{EDCC5017-04F2-4968-8970-8A923408258A}"/>
              </a:ext>
            </a:extLst>
          </p:cNvPr>
          <p:cNvSpPr/>
          <p:nvPr/>
        </p:nvSpPr>
        <p:spPr>
          <a:xfrm>
            <a:off x="930933" y="3923853"/>
            <a:ext cx="100965" cy="33020"/>
          </a:xfrm>
          <a:custGeom>
            <a:avLst/>
            <a:gdLst/>
            <a:ahLst/>
            <a:cxnLst/>
            <a:rect l="l" t="t" r="r" b="b"/>
            <a:pathLst>
              <a:path w="100965" h="33020">
                <a:moveTo>
                  <a:pt x="97231" y="33019"/>
                </a:moveTo>
                <a:lnTo>
                  <a:pt x="50787" y="11430"/>
                </a:lnTo>
                <a:lnTo>
                  <a:pt x="49834" y="11430"/>
                </a:lnTo>
                <a:lnTo>
                  <a:pt x="3479" y="33019"/>
                </a:lnTo>
                <a:lnTo>
                  <a:pt x="0" y="27558"/>
                </a:lnTo>
                <a:lnTo>
                  <a:pt x="44018" y="0"/>
                </a:lnTo>
                <a:lnTo>
                  <a:pt x="55651" y="0"/>
                </a:lnTo>
                <a:lnTo>
                  <a:pt x="100799" y="27558"/>
                </a:lnTo>
                <a:lnTo>
                  <a:pt x="97231" y="330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9">
            <a:extLst>
              <a:ext uri="{FF2B5EF4-FFF2-40B4-BE49-F238E27FC236}">
                <a16:creationId xmlns:a16="http://schemas.microsoft.com/office/drawing/2014/main" id="{CAFF9196-D7E5-416D-A91C-63F83357E6E5}"/>
              </a:ext>
            </a:extLst>
          </p:cNvPr>
          <p:cNvSpPr/>
          <p:nvPr/>
        </p:nvSpPr>
        <p:spPr>
          <a:xfrm>
            <a:off x="1571013" y="3923853"/>
            <a:ext cx="100965" cy="33020"/>
          </a:xfrm>
          <a:custGeom>
            <a:avLst/>
            <a:gdLst/>
            <a:ahLst/>
            <a:cxnLst/>
            <a:rect l="l" t="t" r="r" b="b"/>
            <a:pathLst>
              <a:path w="100965" h="33020">
                <a:moveTo>
                  <a:pt x="97231" y="33019"/>
                </a:moveTo>
                <a:lnTo>
                  <a:pt x="50787" y="11430"/>
                </a:lnTo>
                <a:lnTo>
                  <a:pt x="49834" y="11430"/>
                </a:lnTo>
                <a:lnTo>
                  <a:pt x="3479" y="33019"/>
                </a:lnTo>
                <a:lnTo>
                  <a:pt x="0" y="27558"/>
                </a:lnTo>
                <a:lnTo>
                  <a:pt x="44018" y="0"/>
                </a:lnTo>
                <a:lnTo>
                  <a:pt x="55651" y="0"/>
                </a:lnTo>
                <a:lnTo>
                  <a:pt x="100799" y="27558"/>
                </a:lnTo>
                <a:lnTo>
                  <a:pt x="97231" y="330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10">
            <a:extLst>
              <a:ext uri="{FF2B5EF4-FFF2-40B4-BE49-F238E27FC236}">
                <a16:creationId xmlns:a16="http://schemas.microsoft.com/office/drawing/2014/main" id="{1F891854-646E-4998-B7A3-34F02CBC9B79}"/>
              </a:ext>
            </a:extLst>
          </p:cNvPr>
          <p:cNvSpPr txBox="1"/>
          <p:nvPr/>
        </p:nvSpPr>
        <p:spPr>
          <a:xfrm>
            <a:off x="1529979" y="3900383"/>
            <a:ext cx="35623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100" spc="15" baseline="11904" dirty="0">
                <a:latin typeface="Cambria Math"/>
                <a:cs typeface="Cambria Math"/>
              </a:rPr>
              <a:t>𝛼</a:t>
            </a:r>
            <a:r>
              <a:rPr sz="1000" spc="10" dirty="0">
                <a:latin typeface="Cambria Math"/>
                <a:cs typeface="Cambria Math"/>
              </a:rPr>
              <a:t>1,2</a:t>
            </a:r>
            <a:endParaRPr sz="1000">
              <a:latin typeface="Cambria Math"/>
              <a:cs typeface="Cambria Math"/>
            </a:endParaRPr>
          </a:p>
        </p:txBody>
      </p:sp>
      <p:sp>
        <p:nvSpPr>
          <p:cNvPr id="25" name="object 11">
            <a:extLst>
              <a:ext uri="{FF2B5EF4-FFF2-40B4-BE49-F238E27FC236}">
                <a16:creationId xmlns:a16="http://schemas.microsoft.com/office/drawing/2014/main" id="{209687A3-9CB2-4ECB-ABAA-59CD183A1C6A}"/>
              </a:ext>
            </a:extLst>
          </p:cNvPr>
          <p:cNvSpPr/>
          <p:nvPr/>
        </p:nvSpPr>
        <p:spPr>
          <a:xfrm>
            <a:off x="1450287" y="4990805"/>
            <a:ext cx="356870" cy="248920"/>
          </a:xfrm>
          <a:custGeom>
            <a:avLst/>
            <a:gdLst/>
            <a:ahLst/>
            <a:cxnLst/>
            <a:rect l="l" t="t" r="r" b="b"/>
            <a:pathLst>
              <a:path w="356869" h="248920">
                <a:moveTo>
                  <a:pt x="315468" y="248412"/>
                </a:moveTo>
                <a:lnTo>
                  <a:pt x="41147" y="248412"/>
                </a:lnTo>
                <a:lnTo>
                  <a:pt x="25133" y="244884"/>
                </a:lnTo>
                <a:lnTo>
                  <a:pt x="12044" y="235958"/>
                </a:lnTo>
                <a:lnTo>
                  <a:pt x="3220" y="222971"/>
                </a:lnTo>
                <a:lnTo>
                  <a:pt x="0" y="207263"/>
                </a:lnTo>
                <a:lnTo>
                  <a:pt x="0" y="41148"/>
                </a:lnTo>
                <a:lnTo>
                  <a:pt x="3220" y="25297"/>
                </a:lnTo>
                <a:lnTo>
                  <a:pt x="12044" y="12263"/>
                </a:lnTo>
                <a:lnTo>
                  <a:pt x="25133" y="3384"/>
                </a:lnTo>
                <a:lnTo>
                  <a:pt x="41147" y="0"/>
                </a:lnTo>
                <a:lnTo>
                  <a:pt x="315468" y="0"/>
                </a:lnTo>
                <a:lnTo>
                  <a:pt x="331577" y="3384"/>
                </a:lnTo>
                <a:lnTo>
                  <a:pt x="344700" y="12263"/>
                </a:lnTo>
                <a:lnTo>
                  <a:pt x="353494" y="25297"/>
                </a:lnTo>
                <a:lnTo>
                  <a:pt x="356616" y="41148"/>
                </a:lnTo>
                <a:lnTo>
                  <a:pt x="356616" y="207263"/>
                </a:lnTo>
                <a:lnTo>
                  <a:pt x="353494" y="222971"/>
                </a:lnTo>
                <a:lnTo>
                  <a:pt x="344700" y="235958"/>
                </a:lnTo>
                <a:lnTo>
                  <a:pt x="331577" y="244884"/>
                </a:lnTo>
                <a:lnTo>
                  <a:pt x="315468" y="248412"/>
                </a:lnTo>
                <a:close/>
              </a:path>
            </a:pathLst>
          </a:custGeom>
          <a:solidFill>
            <a:srgbClr val="00AF50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12">
            <a:extLst>
              <a:ext uri="{FF2B5EF4-FFF2-40B4-BE49-F238E27FC236}">
                <a16:creationId xmlns:a16="http://schemas.microsoft.com/office/drawing/2014/main" id="{163217E2-847A-4123-B431-444911CE2F9D}"/>
              </a:ext>
            </a:extLst>
          </p:cNvPr>
          <p:cNvSpPr txBox="1"/>
          <p:nvPr/>
        </p:nvSpPr>
        <p:spPr>
          <a:xfrm>
            <a:off x="1502953" y="4946610"/>
            <a:ext cx="274320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spc="10" dirty="0">
                <a:latin typeface="Cambria Math"/>
                <a:cs typeface="Cambria Math"/>
              </a:rPr>
              <a:t>𝑎</a:t>
            </a:r>
            <a:r>
              <a:rPr sz="1725" spc="15" baseline="-16908" dirty="0">
                <a:latin typeface="Cambria Math"/>
                <a:cs typeface="Cambria Math"/>
              </a:rPr>
              <a:t>1</a:t>
            </a:r>
            <a:endParaRPr sz="1725" baseline="-16908">
              <a:latin typeface="Cambria Math"/>
              <a:cs typeface="Cambria Math"/>
            </a:endParaRPr>
          </a:p>
        </p:txBody>
      </p:sp>
      <p:sp>
        <p:nvSpPr>
          <p:cNvPr id="27" name="object 13">
            <a:extLst>
              <a:ext uri="{FF2B5EF4-FFF2-40B4-BE49-F238E27FC236}">
                <a16:creationId xmlns:a16="http://schemas.microsoft.com/office/drawing/2014/main" id="{FD800A96-441A-4CEC-B628-3D72EB7487B2}"/>
              </a:ext>
            </a:extLst>
          </p:cNvPr>
          <p:cNvSpPr/>
          <p:nvPr/>
        </p:nvSpPr>
        <p:spPr>
          <a:xfrm>
            <a:off x="906219" y="4315673"/>
            <a:ext cx="360045" cy="247015"/>
          </a:xfrm>
          <a:custGeom>
            <a:avLst/>
            <a:gdLst/>
            <a:ahLst/>
            <a:cxnLst/>
            <a:rect l="l" t="t" r="r" b="b"/>
            <a:pathLst>
              <a:path w="360044" h="247014">
                <a:moveTo>
                  <a:pt x="318515" y="246887"/>
                </a:moveTo>
                <a:lnTo>
                  <a:pt x="41147" y="246887"/>
                </a:lnTo>
                <a:lnTo>
                  <a:pt x="25081" y="243766"/>
                </a:lnTo>
                <a:lnTo>
                  <a:pt x="11991" y="234991"/>
                </a:lnTo>
                <a:lnTo>
                  <a:pt x="3193" y="221877"/>
                </a:lnTo>
                <a:lnTo>
                  <a:pt x="0" y="205740"/>
                </a:lnTo>
                <a:lnTo>
                  <a:pt x="0" y="41148"/>
                </a:lnTo>
                <a:lnTo>
                  <a:pt x="3193" y="25510"/>
                </a:lnTo>
                <a:lnTo>
                  <a:pt x="11991" y="12563"/>
                </a:lnTo>
                <a:lnTo>
                  <a:pt x="25081" y="3621"/>
                </a:lnTo>
                <a:lnTo>
                  <a:pt x="41147" y="0"/>
                </a:lnTo>
                <a:lnTo>
                  <a:pt x="318515" y="0"/>
                </a:lnTo>
                <a:lnTo>
                  <a:pt x="334725" y="3621"/>
                </a:lnTo>
                <a:lnTo>
                  <a:pt x="347862" y="12563"/>
                </a:lnTo>
                <a:lnTo>
                  <a:pt x="356613" y="25510"/>
                </a:lnTo>
                <a:lnTo>
                  <a:pt x="359664" y="41148"/>
                </a:lnTo>
                <a:lnTo>
                  <a:pt x="359664" y="205740"/>
                </a:lnTo>
                <a:lnTo>
                  <a:pt x="356613" y="221877"/>
                </a:lnTo>
                <a:lnTo>
                  <a:pt x="347862" y="234991"/>
                </a:lnTo>
                <a:lnTo>
                  <a:pt x="334725" y="243766"/>
                </a:lnTo>
                <a:lnTo>
                  <a:pt x="318515" y="246887"/>
                </a:lnTo>
                <a:close/>
              </a:path>
            </a:pathLst>
          </a:custGeom>
          <a:solidFill>
            <a:srgbClr val="FF0000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14">
            <a:extLst>
              <a:ext uri="{FF2B5EF4-FFF2-40B4-BE49-F238E27FC236}">
                <a16:creationId xmlns:a16="http://schemas.microsoft.com/office/drawing/2014/main" id="{9D295393-378D-4307-878F-AB46D2118A38}"/>
              </a:ext>
            </a:extLst>
          </p:cNvPr>
          <p:cNvSpPr txBox="1"/>
          <p:nvPr/>
        </p:nvSpPr>
        <p:spPr>
          <a:xfrm>
            <a:off x="887349" y="3840292"/>
            <a:ext cx="356235" cy="659130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55"/>
              </a:spcBef>
            </a:pPr>
            <a:r>
              <a:rPr sz="2100" spc="15" baseline="11904" dirty="0">
                <a:latin typeface="Cambria Math"/>
                <a:cs typeface="Cambria Math"/>
              </a:rPr>
              <a:t>𝛼</a:t>
            </a:r>
            <a:r>
              <a:rPr sz="1000" spc="10" dirty="0">
                <a:latin typeface="Cambria Math"/>
                <a:cs typeface="Cambria Math"/>
              </a:rPr>
              <a:t>1,1</a:t>
            </a:r>
            <a:endParaRPr sz="1000" dirty="0">
              <a:latin typeface="Cambria Math"/>
              <a:cs typeface="Cambria Math"/>
            </a:endParaRPr>
          </a:p>
          <a:p>
            <a:pPr marL="110489">
              <a:lnSpc>
                <a:spcPct val="100000"/>
              </a:lnSpc>
              <a:spcBef>
                <a:spcPts val="730"/>
              </a:spcBef>
            </a:pPr>
            <a:r>
              <a:rPr sz="2400" spc="15" baseline="-20833" dirty="0">
                <a:latin typeface="Cambria Math"/>
                <a:cs typeface="Cambria Math"/>
              </a:rPr>
              <a:t>𝑞</a:t>
            </a:r>
            <a:r>
              <a:rPr sz="1150" spc="10" dirty="0">
                <a:latin typeface="Cambria Math"/>
                <a:cs typeface="Cambria Math"/>
              </a:rPr>
              <a:t>1</a:t>
            </a:r>
            <a:endParaRPr sz="1150" dirty="0">
              <a:latin typeface="Cambria Math"/>
              <a:cs typeface="Cambria Math"/>
            </a:endParaRPr>
          </a:p>
        </p:txBody>
      </p:sp>
      <p:sp>
        <p:nvSpPr>
          <p:cNvPr id="29" name="object 15">
            <a:extLst>
              <a:ext uri="{FF2B5EF4-FFF2-40B4-BE49-F238E27FC236}">
                <a16:creationId xmlns:a16="http://schemas.microsoft.com/office/drawing/2014/main" id="{3BD2FC6D-07BB-4216-9EF0-DF8C1A9BE025}"/>
              </a:ext>
            </a:extLst>
          </p:cNvPr>
          <p:cNvSpPr/>
          <p:nvPr/>
        </p:nvSpPr>
        <p:spPr>
          <a:xfrm>
            <a:off x="1450287" y="4315673"/>
            <a:ext cx="360045" cy="247015"/>
          </a:xfrm>
          <a:custGeom>
            <a:avLst/>
            <a:gdLst/>
            <a:ahLst/>
            <a:cxnLst/>
            <a:rect l="l" t="t" r="r" b="b"/>
            <a:pathLst>
              <a:path w="360044" h="247014">
                <a:moveTo>
                  <a:pt x="318516" y="246887"/>
                </a:moveTo>
                <a:lnTo>
                  <a:pt x="41147" y="246887"/>
                </a:lnTo>
                <a:lnTo>
                  <a:pt x="25153" y="243766"/>
                </a:lnTo>
                <a:lnTo>
                  <a:pt x="12087" y="234991"/>
                </a:lnTo>
                <a:lnTo>
                  <a:pt x="3264" y="221877"/>
                </a:lnTo>
                <a:lnTo>
                  <a:pt x="0" y="205740"/>
                </a:lnTo>
                <a:lnTo>
                  <a:pt x="0" y="41148"/>
                </a:lnTo>
                <a:lnTo>
                  <a:pt x="3264" y="25510"/>
                </a:lnTo>
                <a:lnTo>
                  <a:pt x="12087" y="12563"/>
                </a:lnTo>
                <a:lnTo>
                  <a:pt x="25153" y="3621"/>
                </a:lnTo>
                <a:lnTo>
                  <a:pt x="41147" y="0"/>
                </a:lnTo>
                <a:lnTo>
                  <a:pt x="318516" y="0"/>
                </a:lnTo>
                <a:lnTo>
                  <a:pt x="334796" y="3621"/>
                </a:lnTo>
                <a:lnTo>
                  <a:pt x="347957" y="12563"/>
                </a:lnTo>
                <a:lnTo>
                  <a:pt x="356685" y="25510"/>
                </a:lnTo>
                <a:lnTo>
                  <a:pt x="359664" y="41148"/>
                </a:lnTo>
                <a:lnTo>
                  <a:pt x="359664" y="205740"/>
                </a:lnTo>
                <a:lnTo>
                  <a:pt x="356685" y="221877"/>
                </a:lnTo>
                <a:lnTo>
                  <a:pt x="347957" y="234991"/>
                </a:lnTo>
                <a:lnTo>
                  <a:pt x="334796" y="243766"/>
                </a:lnTo>
                <a:lnTo>
                  <a:pt x="318516" y="246887"/>
                </a:lnTo>
                <a:close/>
              </a:path>
            </a:pathLst>
          </a:custGeom>
          <a:solidFill>
            <a:srgbClr val="FFC000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16">
            <a:extLst>
              <a:ext uri="{FF2B5EF4-FFF2-40B4-BE49-F238E27FC236}">
                <a16:creationId xmlns:a16="http://schemas.microsoft.com/office/drawing/2014/main" id="{A8350246-1DBE-4035-8FF3-0F5BDB39399C}"/>
              </a:ext>
            </a:extLst>
          </p:cNvPr>
          <p:cNvSpPr txBox="1"/>
          <p:nvPr/>
        </p:nvSpPr>
        <p:spPr>
          <a:xfrm>
            <a:off x="1538287" y="4315553"/>
            <a:ext cx="137795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ambria Math"/>
                <a:cs typeface="Cambria Math"/>
              </a:rPr>
              <a:t>𝑘</a:t>
            </a:r>
            <a:endParaRPr sz="1600" dirty="0">
              <a:latin typeface="Cambria Math"/>
              <a:cs typeface="Cambria Math"/>
            </a:endParaRPr>
          </a:p>
        </p:txBody>
      </p:sp>
      <p:sp>
        <p:nvSpPr>
          <p:cNvPr id="31" name="object 17">
            <a:extLst>
              <a:ext uri="{FF2B5EF4-FFF2-40B4-BE49-F238E27FC236}">
                <a16:creationId xmlns:a16="http://schemas.microsoft.com/office/drawing/2014/main" id="{F0E38190-9058-416A-87BD-E1FCCE3DCC0D}"/>
              </a:ext>
            </a:extLst>
          </p:cNvPr>
          <p:cNvSpPr txBox="1"/>
          <p:nvPr/>
        </p:nvSpPr>
        <p:spPr>
          <a:xfrm>
            <a:off x="1653232" y="4275415"/>
            <a:ext cx="110489" cy="200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spc="25" dirty="0">
                <a:latin typeface="Cambria Math"/>
                <a:cs typeface="Cambria Math"/>
              </a:rPr>
              <a:t>1</a:t>
            </a:r>
            <a:endParaRPr sz="1150">
              <a:latin typeface="Cambria Math"/>
              <a:cs typeface="Cambria Math"/>
            </a:endParaRPr>
          </a:p>
        </p:txBody>
      </p:sp>
      <p:sp>
        <p:nvSpPr>
          <p:cNvPr id="32" name="object 18">
            <a:extLst>
              <a:ext uri="{FF2B5EF4-FFF2-40B4-BE49-F238E27FC236}">
                <a16:creationId xmlns:a16="http://schemas.microsoft.com/office/drawing/2014/main" id="{E740FDD2-A030-4CEC-B62F-A8C54CD7D09A}"/>
              </a:ext>
            </a:extLst>
          </p:cNvPr>
          <p:cNvSpPr/>
          <p:nvPr/>
        </p:nvSpPr>
        <p:spPr>
          <a:xfrm>
            <a:off x="2038550" y="4315673"/>
            <a:ext cx="360045" cy="247015"/>
          </a:xfrm>
          <a:custGeom>
            <a:avLst/>
            <a:gdLst/>
            <a:ahLst/>
            <a:cxnLst/>
            <a:rect l="l" t="t" r="r" b="b"/>
            <a:pathLst>
              <a:path w="360044" h="247014">
                <a:moveTo>
                  <a:pt x="318516" y="246887"/>
                </a:moveTo>
                <a:lnTo>
                  <a:pt x="41148" y="246887"/>
                </a:lnTo>
                <a:lnTo>
                  <a:pt x="25010" y="243766"/>
                </a:lnTo>
                <a:lnTo>
                  <a:pt x="11896" y="234991"/>
                </a:lnTo>
                <a:lnTo>
                  <a:pt x="3121" y="221877"/>
                </a:lnTo>
                <a:lnTo>
                  <a:pt x="0" y="205740"/>
                </a:lnTo>
                <a:lnTo>
                  <a:pt x="0" y="41148"/>
                </a:lnTo>
                <a:lnTo>
                  <a:pt x="3121" y="25510"/>
                </a:lnTo>
                <a:lnTo>
                  <a:pt x="11896" y="12563"/>
                </a:lnTo>
                <a:lnTo>
                  <a:pt x="25010" y="3621"/>
                </a:lnTo>
                <a:lnTo>
                  <a:pt x="41148" y="0"/>
                </a:lnTo>
                <a:lnTo>
                  <a:pt x="318516" y="0"/>
                </a:lnTo>
                <a:lnTo>
                  <a:pt x="334653" y="3621"/>
                </a:lnTo>
                <a:lnTo>
                  <a:pt x="347767" y="12563"/>
                </a:lnTo>
                <a:lnTo>
                  <a:pt x="356542" y="25510"/>
                </a:lnTo>
                <a:lnTo>
                  <a:pt x="359664" y="41148"/>
                </a:lnTo>
                <a:lnTo>
                  <a:pt x="359664" y="205740"/>
                </a:lnTo>
                <a:lnTo>
                  <a:pt x="356542" y="221877"/>
                </a:lnTo>
                <a:lnTo>
                  <a:pt x="347767" y="234991"/>
                </a:lnTo>
                <a:lnTo>
                  <a:pt x="334653" y="243766"/>
                </a:lnTo>
                <a:lnTo>
                  <a:pt x="318516" y="246887"/>
                </a:lnTo>
                <a:close/>
              </a:path>
            </a:pathLst>
          </a:custGeom>
          <a:solidFill>
            <a:srgbClr val="006FC0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19">
            <a:extLst>
              <a:ext uri="{FF2B5EF4-FFF2-40B4-BE49-F238E27FC236}">
                <a16:creationId xmlns:a16="http://schemas.microsoft.com/office/drawing/2014/main" id="{F7B6A309-28EE-4E71-8CBA-7044EF63A726}"/>
              </a:ext>
            </a:extLst>
          </p:cNvPr>
          <p:cNvSpPr txBox="1"/>
          <p:nvPr/>
        </p:nvSpPr>
        <p:spPr>
          <a:xfrm>
            <a:off x="2101532" y="4315553"/>
            <a:ext cx="135890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ambria Math"/>
                <a:cs typeface="Cambria Math"/>
              </a:rPr>
              <a:t>𝑣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34" name="object 20">
            <a:extLst>
              <a:ext uri="{FF2B5EF4-FFF2-40B4-BE49-F238E27FC236}">
                <a16:creationId xmlns:a16="http://schemas.microsoft.com/office/drawing/2014/main" id="{2834D7E0-4B9C-4755-B89F-B696745E84E6}"/>
              </a:ext>
            </a:extLst>
          </p:cNvPr>
          <p:cNvSpPr txBox="1"/>
          <p:nvPr/>
        </p:nvSpPr>
        <p:spPr>
          <a:xfrm>
            <a:off x="2214572" y="4275415"/>
            <a:ext cx="110489" cy="200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spc="25" dirty="0">
                <a:latin typeface="Cambria Math"/>
                <a:cs typeface="Cambria Math"/>
              </a:rPr>
              <a:t>1</a:t>
            </a:r>
            <a:endParaRPr sz="1150">
              <a:latin typeface="Cambria Math"/>
              <a:cs typeface="Cambria Math"/>
            </a:endParaRPr>
          </a:p>
        </p:txBody>
      </p:sp>
      <p:sp>
        <p:nvSpPr>
          <p:cNvPr id="35" name="object 21">
            <a:extLst>
              <a:ext uri="{FF2B5EF4-FFF2-40B4-BE49-F238E27FC236}">
                <a16:creationId xmlns:a16="http://schemas.microsoft.com/office/drawing/2014/main" id="{56172326-2269-4E12-9814-EEC087292E2A}"/>
              </a:ext>
            </a:extLst>
          </p:cNvPr>
          <p:cNvSpPr/>
          <p:nvPr/>
        </p:nvSpPr>
        <p:spPr>
          <a:xfrm>
            <a:off x="3350715" y="4291290"/>
            <a:ext cx="360045" cy="247015"/>
          </a:xfrm>
          <a:custGeom>
            <a:avLst/>
            <a:gdLst/>
            <a:ahLst/>
            <a:cxnLst/>
            <a:rect l="l" t="t" r="r" b="b"/>
            <a:pathLst>
              <a:path w="360045" h="247014">
                <a:moveTo>
                  <a:pt x="318515" y="246887"/>
                </a:moveTo>
                <a:lnTo>
                  <a:pt x="41147" y="246887"/>
                </a:lnTo>
                <a:lnTo>
                  <a:pt x="24867" y="243551"/>
                </a:lnTo>
                <a:lnTo>
                  <a:pt x="11706" y="234705"/>
                </a:lnTo>
                <a:lnTo>
                  <a:pt x="2978" y="221663"/>
                </a:lnTo>
                <a:lnTo>
                  <a:pt x="0" y="205739"/>
                </a:lnTo>
                <a:lnTo>
                  <a:pt x="0" y="41147"/>
                </a:lnTo>
                <a:lnTo>
                  <a:pt x="2978" y="25296"/>
                </a:lnTo>
                <a:lnTo>
                  <a:pt x="11706" y="12277"/>
                </a:lnTo>
                <a:lnTo>
                  <a:pt x="24867" y="3407"/>
                </a:lnTo>
                <a:lnTo>
                  <a:pt x="41147" y="0"/>
                </a:lnTo>
                <a:lnTo>
                  <a:pt x="318515" y="0"/>
                </a:lnTo>
                <a:lnTo>
                  <a:pt x="334510" y="3407"/>
                </a:lnTo>
                <a:lnTo>
                  <a:pt x="347576" y="12277"/>
                </a:lnTo>
                <a:lnTo>
                  <a:pt x="356399" y="25296"/>
                </a:lnTo>
                <a:lnTo>
                  <a:pt x="359663" y="41147"/>
                </a:lnTo>
                <a:lnTo>
                  <a:pt x="359663" y="205739"/>
                </a:lnTo>
                <a:lnTo>
                  <a:pt x="356399" y="221663"/>
                </a:lnTo>
                <a:lnTo>
                  <a:pt x="347576" y="234705"/>
                </a:lnTo>
                <a:lnTo>
                  <a:pt x="334510" y="243551"/>
                </a:lnTo>
                <a:lnTo>
                  <a:pt x="318515" y="246887"/>
                </a:lnTo>
                <a:close/>
              </a:path>
            </a:pathLst>
          </a:custGeom>
          <a:solidFill>
            <a:srgbClr val="FF0000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22">
            <a:extLst>
              <a:ext uri="{FF2B5EF4-FFF2-40B4-BE49-F238E27FC236}">
                <a16:creationId xmlns:a16="http://schemas.microsoft.com/office/drawing/2014/main" id="{31B2093C-1626-4DD4-A90B-B24988BCE7E8}"/>
              </a:ext>
            </a:extLst>
          </p:cNvPr>
          <p:cNvSpPr/>
          <p:nvPr/>
        </p:nvSpPr>
        <p:spPr>
          <a:xfrm>
            <a:off x="3894783" y="4291290"/>
            <a:ext cx="360045" cy="247015"/>
          </a:xfrm>
          <a:custGeom>
            <a:avLst/>
            <a:gdLst/>
            <a:ahLst/>
            <a:cxnLst/>
            <a:rect l="l" t="t" r="r" b="b"/>
            <a:pathLst>
              <a:path w="360045" h="247014">
                <a:moveTo>
                  <a:pt x="318515" y="246887"/>
                </a:moveTo>
                <a:lnTo>
                  <a:pt x="41148" y="246887"/>
                </a:lnTo>
                <a:lnTo>
                  <a:pt x="24938" y="243551"/>
                </a:lnTo>
                <a:lnTo>
                  <a:pt x="11801" y="234705"/>
                </a:lnTo>
                <a:lnTo>
                  <a:pt x="3050" y="221663"/>
                </a:lnTo>
                <a:lnTo>
                  <a:pt x="0" y="205739"/>
                </a:lnTo>
                <a:lnTo>
                  <a:pt x="0" y="41147"/>
                </a:lnTo>
                <a:lnTo>
                  <a:pt x="3050" y="25296"/>
                </a:lnTo>
                <a:lnTo>
                  <a:pt x="11801" y="12277"/>
                </a:lnTo>
                <a:lnTo>
                  <a:pt x="24938" y="3407"/>
                </a:lnTo>
                <a:lnTo>
                  <a:pt x="41148" y="0"/>
                </a:lnTo>
                <a:lnTo>
                  <a:pt x="318515" y="0"/>
                </a:lnTo>
                <a:lnTo>
                  <a:pt x="334582" y="3407"/>
                </a:lnTo>
                <a:lnTo>
                  <a:pt x="347672" y="12277"/>
                </a:lnTo>
                <a:lnTo>
                  <a:pt x="356470" y="25296"/>
                </a:lnTo>
                <a:lnTo>
                  <a:pt x="359663" y="41147"/>
                </a:lnTo>
                <a:lnTo>
                  <a:pt x="359663" y="205739"/>
                </a:lnTo>
                <a:lnTo>
                  <a:pt x="356470" y="221663"/>
                </a:lnTo>
                <a:lnTo>
                  <a:pt x="347672" y="234705"/>
                </a:lnTo>
                <a:lnTo>
                  <a:pt x="334582" y="243551"/>
                </a:lnTo>
                <a:lnTo>
                  <a:pt x="318515" y="246887"/>
                </a:lnTo>
                <a:close/>
              </a:path>
            </a:pathLst>
          </a:custGeom>
          <a:solidFill>
            <a:srgbClr val="FFC000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23">
            <a:extLst>
              <a:ext uri="{FF2B5EF4-FFF2-40B4-BE49-F238E27FC236}">
                <a16:creationId xmlns:a16="http://schemas.microsoft.com/office/drawing/2014/main" id="{16F28507-A131-4330-8AB1-0C6AF93D9615}"/>
              </a:ext>
            </a:extLst>
          </p:cNvPr>
          <p:cNvSpPr/>
          <p:nvPr/>
        </p:nvSpPr>
        <p:spPr>
          <a:xfrm>
            <a:off x="4483046" y="4291290"/>
            <a:ext cx="360045" cy="247015"/>
          </a:xfrm>
          <a:custGeom>
            <a:avLst/>
            <a:gdLst/>
            <a:ahLst/>
            <a:cxnLst/>
            <a:rect l="l" t="t" r="r" b="b"/>
            <a:pathLst>
              <a:path w="360045" h="247014">
                <a:moveTo>
                  <a:pt x="318516" y="246887"/>
                </a:moveTo>
                <a:lnTo>
                  <a:pt x="41148" y="246887"/>
                </a:lnTo>
                <a:lnTo>
                  <a:pt x="24795" y="243551"/>
                </a:lnTo>
                <a:lnTo>
                  <a:pt x="11610" y="234705"/>
                </a:lnTo>
                <a:lnTo>
                  <a:pt x="2907" y="221663"/>
                </a:lnTo>
                <a:lnTo>
                  <a:pt x="0" y="205739"/>
                </a:lnTo>
                <a:lnTo>
                  <a:pt x="0" y="41147"/>
                </a:lnTo>
                <a:lnTo>
                  <a:pt x="2907" y="25296"/>
                </a:lnTo>
                <a:lnTo>
                  <a:pt x="11610" y="12277"/>
                </a:lnTo>
                <a:lnTo>
                  <a:pt x="24795" y="3407"/>
                </a:lnTo>
                <a:lnTo>
                  <a:pt x="41148" y="0"/>
                </a:lnTo>
                <a:lnTo>
                  <a:pt x="318516" y="0"/>
                </a:lnTo>
                <a:lnTo>
                  <a:pt x="334439" y="3407"/>
                </a:lnTo>
                <a:lnTo>
                  <a:pt x="347481" y="12277"/>
                </a:lnTo>
                <a:lnTo>
                  <a:pt x="356327" y="25296"/>
                </a:lnTo>
                <a:lnTo>
                  <a:pt x="359663" y="41147"/>
                </a:lnTo>
                <a:lnTo>
                  <a:pt x="359663" y="205739"/>
                </a:lnTo>
                <a:lnTo>
                  <a:pt x="356327" y="221663"/>
                </a:lnTo>
                <a:lnTo>
                  <a:pt x="347481" y="234705"/>
                </a:lnTo>
                <a:lnTo>
                  <a:pt x="334439" y="243551"/>
                </a:lnTo>
                <a:lnTo>
                  <a:pt x="318516" y="246887"/>
                </a:lnTo>
                <a:close/>
              </a:path>
            </a:pathLst>
          </a:custGeom>
          <a:solidFill>
            <a:srgbClr val="006FC0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24">
            <a:extLst>
              <a:ext uri="{FF2B5EF4-FFF2-40B4-BE49-F238E27FC236}">
                <a16:creationId xmlns:a16="http://schemas.microsoft.com/office/drawing/2014/main" id="{9BCB9C40-9365-4B13-B578-A6CFD9B3B08F}"/>
              </a:ext>
            </a:extLst>
          </p:cNvPr>
          <p:cNvSpPr/>
          <p:nvPr/>
        </p:nvSpPr>
        <p:spPr>
          <a:xfrm>
            <a:off x="3911546" y="4999949"/>
            <a:ext cx="356870" cy="248920"/>
          </a:xfrm>
          <a:custGeom>
            <a:avLst/>
            <a:gdLst/>
            <a:ahLst/>
            <a:cxnLst/>
            <a:rect l="l" t="t" r="r" b="b"/>
            <a:pathLst>
              <a:path w="356870" h="248920">
                <a:moveTo>
                  <a:pt x="315468" y="248412"/>
                </a:moveTo>
                <a:lnTo>
                  <a:pt x="41148" y="248412"/>
                </a:lnTo>
                <a:lnTo>
                  <a:pt x="24776" y="244718"/>
                </a:lnTo>
                <a:lnTo>
                  <a:pt x="11568" y="235577"/>
                </a:lnTo>
                <a:lnTo>
                  <a:pt x="2862" y="222185"/>
                </a:lnTo>
                <a:lnTo>
                  <a:pt x="0" y="205740"/>
                </a:lnTo>
                <a:lnTo>
                  <a:pt x="0" y="41148"/>
                </a:lnTo>
                <a:lnTo>
                  <a:pt x="2862" y="25154"/>
                </a:lnTo>
                <a:lnTo>
                  <a:pt x="11568" y="12072"/>
                </a:lnTo>
                <a:lnTo>
                  <a:pt x="24776" y="3241"/>
                </a:lnTo>
                <a:lnTo>
                  <a:pt x="41148" y="0"/>
                </a:lnTo>
                <a:lnTo>
                  <a:pt x="315468" y="0"/>
                </a:lnTo>
                <a:lnTo>
                  <a:pt x="331219" y="3241"/>
                </a:lnTo>
                <a:lnTo>
                  <a:pt x="344223" y="12072"/>
                </a:lnTo>
                <a:lnTo>
                  <a:pt x="353136" y="25154"/>
                </a:lnTo>
                <a:lnTo>
                  <a:pt x="356616" y="41148"/>
                </a:lnTo>
                <a:lnTo>
                  <a:pt x="356616" y="205740"/>
                </a:lnTo>
                <a:lnTo>
                  <a:pt x="353136" y="222185"/>
                </a:lnTo>
                <a:lnTo>
                  <a:pt x="344223" y="235577"/>
                </a:lnTo>
                <a:lnTo>
                  <a:pt x="331219" y="244718"/>
                </a:lnTo>
                <a:lnTo>
                  <a:pt x="315468" y="248412"/>
                </a:lnTo>
                <a:close/>
              </a:path>
            </a:pathLst>
          </a:custGeom>
          <a:solidFill>
            <a:srgbClr val="00AF50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25">
            <a:extLst>
              <a:ext uri="{FF2B5EF4-FFF2-40B4-BE49-F238E27FC236}">
                <a16:creationId xmlns:a16="http://schemas.microsoft.com/office/drawing/2014/main" id="{3F07B147-171A-4143-BFA3-ECA00069684D}"/>
              </a:ext>
            </a:extLst>
          </p:cNvPr>
          <p:cNvSpPr txBox="1"/>
          <p:nvPr/>
        </p:nvSpPr>
        <p:spPr>
          <a:xfrm>
            <a:off x="3957863" y="4955499"/>
            <a:ext cx="274320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spc="10" dirty="0">
                <a:latin typeface="Cambria Math"/>
                <a:cs typeface="Cambria Math"/>
              </a:rPr>
              <a:t>𝑎</a:t>
            </a:r>
            <a:r>
              <a:rPr sz="1725" spc="15" baseline="-16908" dirty="0">
                <a:latin typeface="Cambria Math"/>
                <a:cs typeface="Cambria Math"/>
              </a:rPr>
              <a:t>2</a:t>
            </a:r>
            <a:endParaRPr sz="1725" baseline="-16908">
              <a:latin typeface="Cambria Math"/>
              <a:cs typeface="Cambria Math"/>
            </a:endParaRPr>
          </a:p>
        </p:txBody>
      </p:sp>
      <p:sp>
        <p:nvSpPr>
          <p:cNvPr id="40" name="object 26">
            <a:extLst>
              <a:ext uri="{FF2B5EF4-FFF2-40B4-BE49-F238E27FC236}">
                <a16:creationId xmlns:a16="http://schemas.microsoft.com/office/drawing/2014/main" id="{4E84F555-551B-4F21-B79F-76CC6D9ABBD4}"/>
              </a:ext>
            </a:extLst>
          </p:cNvPr>
          <p:cNvSpPr/>
          <p:nvPr/>
        </p:nvSpPr>
        <p:spPr>
          <a:xfrm>
            <a:off x="3363618" y="3923853"/>
            <a:ext cx="100965" cy="33020"/>
          </a:xfrm>
          <a:custGeom>
            <a:avLst/>
            <a:gdLst/>
            <a:ahLst/>
            <a:cxnLst/>
            <a:rect l="l" t="t" r="r" b="b"/>
            <a:pathLst>
              <a:path w="100964" h="33020">
                <a:moveTo>
                  <a:pt x="97231" y="33019"/>
                </a:moveTo>
                <a:lnTo>
                  <a:pt x="50787" y="11430"/>
                </a:lnTo>
                <a:lnTo>
                  <a:pt x="49834" y="11430"/>
                </a:lnTo>
                <a:lnTo>
                  <a:pt x="3479" y="33019"/>
                </a:lnTo>
                <a:lnTo>
                  <a:pt x="0" y="27558"/>
                </a:lnTo>
                <a:lnTo>
                  <a:pt x="44018" y="0"/>
                </a:lnTo>
                <a:lnTo>
                  <a:pt x="55651" y="0"/>
                </a:lnTo>
                <a:lnTo>
                  <a:pt x="100799" y="27558"/>
                </a:lnTo>
                <a:lnTo>
                  <a:pt x="97231" y="330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27">
            <a:extLst>
              <a:ext uri="{FF2B5EF4-FFF2-40B4-BE49-F238E27FC236}">
                <a16:creationId xmlns:a16="http://schemas.microsoft.com/office/drawing/2014/main" id="{EC3421F4-932D-4D90-BABD-01413F168194}"/>
              </a:ext>
            </a:extLst>
          </p:cNvPr>
          <p:cNvSpPr txBox="1"/>
          <p:nvPr/>
        </p:nvSpPr>
        <p:spPr>
          <a:xfrm>
            <a:off x="3320034" y="3861548"/>
            <a:ext cx="356235" cy="61341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85"/>
              </a:spcBef>
            </a:pPr>
            <a:r>
              <a:rPr sz="2100" spc="15" baseline="11904" dirty="0">
                <a:latin typeface="Cambria Math"/>
                <a:cs typeface="Cambria Math"/>
              </a:rPr>
              <a:t>𝛼</a:t>
            </a:r>
            <a:r>
              <a:rPr sz="1000" spc="10" dirty="0">
                <a:latin typeface="Cambria Math"/>
                <a:cs typeface="Cambria Math"/>
              </a:rPr>
              <a:t>2,1</a:t>
            </a:r>
            <a:endParaRPr sz="1000">
              <a:latin typeface="Cambria Math"/>
              <a:cs typeface="Cambria Math"/>
            </a:endParaRPr>
          </a:p>
          <a:p>
            <a:pPr marL="121920">
              <a:lnSpc>
                <a:spcPct val="100000"/>
              </a:lnSpc>
              <a:spcBef>
                <a:spcPts val="545"/>
              </a:spcBef>
            </a:pPr>
            <a:r>
              <a:rPr sz="2400" spc="15" baseline="-20833" dirty="0">
                <a:latin typeface="Cambria Math"/>
                <a:cs typeface="Cambria Math"/>
              </a:rPr>
              <a:t>𝑞</a:t>
            </a:r>
            <a:r>
              <a:rPr sz="1150" spc="10" dirty="0">
                <a:latin typeface="Cambria Math"/>
                <a:cs typeface="Cambria Math"/>
              </a:rPr>
              <a:t>2</a:t>
            </a:r>
            <a:endParaRPr sz="1150">
              <a:latin typeface="Cambria Math"/>
              <a:cs typeface="Cambria Math"/>
            </a:endParaRPr>
          </a:p>
        </p:txBody>
      </p:sp>
      <p:sp>
        <p:nvSpPr>
          <p:cNvPr id="42" name="object 28">
            <a:extLst>
              <a:ext uri="{FF2B5EF4-FFF2-40B4-BE49-F238E27FC236}">
                <a16:creationId xmlns:a16="http://schemas.microsoft.com/office/drawing/2014/main" id="{F6ABD407-3AD7-4DA4-9C4D-0E27C07E4F6E}"/>
              </a:ext>
            </a:extLst>
          </p:cNvPr>
          <p:cNvSpPr/>
          <p:nvPr/>
        </p:nvSpPr>
        <p:spPr>
          <a:xfrm>
            <a:off x="3931943" y="3923853"/>
            <a:ext cx="100965" cy="33020"/>
          </a:xfrm>
          <a:custGeom>
            <a:avLst/>
            <a:gdLst/>
            <a:ahLst/>
            <a:cxnLst/>
            <a:rect l="l" t="t" r="r" b="b"/>
            <a:pathLst>
              <a:path w="100964" h="33020">
                <a:moveTo>
                  <a:pt x="97231" y="33019"/>
                </a:moveTo>
                <a:lnTo>
                  <a:pt x="50787" y="11430"/>
                </a:lnTo>
                <a:lnTo>
                  <a:pt x="49834" y="11430"/>
                </a:lnTo>
                <a:lnTo>
                  <a:pt x="3479" y="33019"/>
                </a:lnTo>
                <a:lnTo>
                  <a:pt x="0" y="27558"/>
                </a:lnTo>
                <a:lnTo>
                  <a:pt x="44018" y="0"/>
                </a:lnTo>
                <a:lnTo>
                  <a:pt x="55651" y="0"/>
                </a:lnTo>
                <a:lnTo>
                  <a:pt x="100799" y="27558"/>
                </a:lnTo>
                <a:lnTo>
                  <a:pt x="97231" y="330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29">
            <a:extLst>
              <a:ext uri="{FF2B5EF4-FFF2-40B4-BE49-F238E27FC236}">
                <a16:creationId xmlns:a16="http://schemas.microsoft.com/office/drawing/2014/main" id="{06608FF2-927E-49CC-BA14-79F739D52B76}"/>
              </a:ext>
            </a:extLst>
          </p:cNvPr>
          <p:cNvSpPr txBox="1"/>
          <p:nvPr/>
        </p:nvSpPr>
        <p:spPr>
          <a:xfrm>
            <a:off x="3875659" y="3852039"/>
            <a:ext cx="929005" cy="63373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660"/>
              </a:spcBef>
            </a:pPr>
            <a:r>
              <a:rPr sz="2100" spc="15" baseline="11904" dirty="0">
                <a:latin typeface="Cambria Math"/>
                <a:cs typeface="Cambria Math"/>
              </a:rPr>
              <a:t>𝛼</a:t>
            </a:r>
            <a:r>
              <a:rPr sz="1000" spc="10" dirty="0">
                <a:latin typeface="Cambria Math"/>
                <a:cs typeface="Cambria Math"/>
              </a:rPr>
              <a:t>2,2</a:t>
            </a:r>
            <a:endParaRPr sz="1000">
              <a:latin typeface="Cambria Math"/>
              <a:cs typeface="Cambria Math"/>
            </a:endParaRPr>
          </a:p>
          <a:p>
            <a:pPr marL="119380">
              <a:lnSpc>
                <a:spcPct val="100000"/>
              </a:lnSpc>
              <a:spcBef>
                <a:spcPts val="630"/>
              </a:spcBef>
              <a:tabLst>
                <a:tab pos="682625" algn="l"/>
              </a:tabLst>
            </a:pPr>
            <a:r>
              <a:rPr sz="2400" spc="15" baseline="-20833" dirty="0">
                <a:latin typeface="Cambria Math"/>
                <a:cs typeface="Cambria Math"/>
              </a:rPr>
              <a:t>𝑘</a:t>
            </a:r>
            <a:r>
              <a:rPr sz="1150" spc="10" dirty="0">
                <a:latin typeface="Cambria Math"/>
                <a:cs typeface="Cambria Math"/>
              </a:rPr>
              <a:t>2	</a:t>
            </a:r>
            <a:r>
              <a:rPr sz="2400" spc="15" baseline="-20833" dirty="0">
                <a:latin typeface="Cambria Math"/>
                <a:cs typeface="Cambria Math"/>
              </a:rPr>
              <a:t>𝑣</a:t>
            </a:r>
            <a:r>
              <a:rPr sz="1150" spc="10" dirty="0">
                <a:latin typeface="Cambria Math"/>
                <a:cs typeface="Cambria Math"/>
              </a:rPr>
              <a:t>2</a:t>
            </a:r>
            <a:endParaRPr sz="1150">
              <a:latin typeface="Cambria Math"/>
              <a:cs typeface="Cambria Math"/>
            </a:endParaRPr>
          </a:p>
        </p:txBody>
      </p:sp>
      <p:sp>
        <p:nvSpPr>
          <p:cNvPr id="48" name="object 34">
            <a:extLst>
              <a:ext uri="{FF2B5EF4-FFF2-40B4-BE49-F238E27FC236}">
                <a16:creationId xmlns:a16="http://schemas.microsoft.com/office/drawing/2014/main" id="{C82C26CD-D9AD-4474-A67B-5EC8C64AB649}"/>
              </a:ext>
            </a:extLst>
          </p:cNvPr>
          <p:cNvSpPr/>
          <p:nvPr/>
        </p:nvSpPr>
        <p:spPr>
          <a:xfrm>
            <a:off x="6356605" y="3727119"/>
            <a:ext cx="1210310" cy="571500"/>
          </a:xfrm>
          <a:custGeom>
            <a:avLst/>
            <a:gdLst/>
            <a:ahLst/>
            <a:cxnLst/>
            <a:rect l="l" t="t" r="r" b="b"/>
            <a:pathLst>
              <a:path w="1210309" h="571500">
                <a:moveTo>
                  <a:pt x="1114043" y="571499"/>
                </a:moveTo>
                <a:lnTo>
                  <a:pt x="96012" y="571499"/>
                </a:lnTo>
                <a:lnTo>
                  <a:pt x="58496" y="563788"/>
                </a:lnTo>
                <a:lnTo>
                  <a:pt x="27993" y="543220"/>
                </a:lnTo>
                <a:lnTo>
                  <a:pt x="7497" y="512789"/>
                </a:lnTo>
                <a:lnTo>
                  <a:pt x="0" y="475488"/>
                </a:lnTo>
                <a:lnTo>
                  <a:pt x="0" y="94487"/>
                </a:lnTo>
                <a:lnTo>
                  <a:pt x="7497" y="57639"/>
                </a:lnTo>
                <a:lnTo>
                  <a:pt x="27993" y="27517"/>
                </a:lnTo>
                <a:lnTo>
                  <a:pt x="58496" y="7259"/>
                </a:lnTo>
                <a:lnTo>
                  <a:pt x="96012" y="0"/>
                </a:lnTo>
                <a:lnTo>
                  <a:pt x="1114043" y="0"/>
                </a:lnTo>
                <a:lnTo>
                  <a:pt x="1151345" y="7259"/>
                </a:lnTo>
                <a:lnTo>
                  <a:pt x="1181776" y="27517"/>
                </a:lnTo>
                <a:lnTo>
                  <a:pt x="1202344" y="57639"/>
                </a:lnTo>
                <a:lnTo>
                  <a:pt x="1210056" y="94487"/>
                </a:lnTo>
                <a:lnTo>
                  <a:pt x="1210056" y="475488"/>
                </a:lnTo>
                <a:lnTo>
                  <a:pt x="1202344" y="512789"/>
                </a:lnTo>
                <a:lnTo>
                  <a:pt x="1181776" y="543220"/>
                </a:lnTo>
                <a:lnTo>
                  <a:pt x="1151345" y="563788"/>
                </a:lnTo>
                <a:lnTo>
                  <a:pt x="1114043" y="571499"/>
                </a:lnTo>
                <a:close/>
              </a:path>
            </a:pathLst>
          </a:custGeom>
          <a:solidFill>
            <a:srgbClr val="6F2F9F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35">
            <a:extLst>
              <a:ext uri="{FF2B5EF4-FFF2-40B4-BE49-F238E27FC236}">
                <a16:creationId xmlns:a16="http://schemas.microsoft.com/office/drawing/2014/main" id="{0B015021-A528-4E38-AB23-E8588A5CF8C5}"/>
              </a:ext>
            </a:extLst>
          </p:cNvPr>
          <p:cNvSpPr txBox="1"/>
          <p:nvPr/>
        </p:nvSpPr>
        <p:spPr>
          <a:xfrm>
            <a:off x="6444869" y="3882314"/>
            <a:ext cx="1282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225" dirty="0">
                <a:latin typeface="Cambria Math"/>
                <a:cs typeface="Cambria Math"/>
              </a:rPr>
              <a:t>(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50" name="object 36">
            <a:extLst>
              <a:ext uri="{FF2B5EF4-FFF2-40B4-BE49-F238E27FC236}">
                <a16:creationId xmlns:a16="http://schemas.microsoft.com/office/drawing/2014/main" id="{561E3762-B2FB-4602-9F4A-23F0BB6B15BA}"/>
              </a:ext>
            </a:extLst>
          </p:cNvPr>
          <p:cNvSpPr/>
          <p:nvPr/>
        </p:nvSpPr>
        <p:spPr>
          <a:xfrm>
            <a:off x="6601473" y="3806723"/>
            <a:ext cx="545465" cy="285750"/>
          </a:xfrm>
          <a:custGeom>
            <a:avLst/>
            <a:gdLst/>
            <a:ahLst/>
            <a:cxnLst/>
            <a:rect l="l" t="t" r="r" b="b"/>
            <a:pathLst>
              <a:path w="545465" h="285750">
                <a:moveTo>
                  <a:pt x="100799" y="280289"/>
                </a:moveTo>
                <a:lnTo>
                  <a:pt x="55651" y="252730"/>
                </a:lnTo>
                <a:lnTo>
                  <a:pt x="44018" y="252730"/>
                </a:lnTo>
                <a:lnTo>
                  <a:pt x="0" y="280289"/>
                </a:lnTo>
                <a:lnTo>
                  <a:pt x="3479" y="285750"/>
                </a:lnTo>
                <a:lnTo>
                  <a:pt x="49834" y="264160"/>
                </a:lnTo>
                <a:lnTo>
                  <a:pt x="50787" y="264160"/>
                </a:lnTo>
                <a:lnTo>
                  <a:pt x="97218" y="285750"/>
                </a:lnTo>
                <a:lnTo>
                  <a:pt x="100799" y="280289"/>
                </a:lnTo>
                <a:close/>
              </a:path>
              <a:path w="545465" h="285750">
                <a:moveTo>
                  <a:pt x="100799" y="27571"/>
                </a:moveTo>
                <a:lnTo>
                  <a:pt x="55651" y="0"/>
                </a:lnTo>
                <a:lnTo>
                  <a:pt x="44018" y="0"/>
                </a:lnTo>
                <a:lnTo>
                  <a:pt x="0" y="27571"/>
                </a:lnTo>
                <a:lnTo>
                  <a:pt x="3479" y="33032"/>
                </a:lnTo>
                <a:lnTo>
                  <a:pt x="49834" y="11430"/>
                </a:lnTo>
                <a:lnTo>
                  <a:pt x="50787" y="11430"/>
                </a:lnTo>
                <a:lnTo>
                  <a:pt x="97218" y="33032"/>
                </a:lnTo>
                <a:lnTo>
                  <a:pt x="100799" y="27571"/>
                </a:lnTo>
                <a:close/>
              </a:path>
              <a:path w="545465" h="285750">
                <a:moveTo>
                  <a:pt x="545299" y="27571"/>
                </a:moveTo>
                <a:lnTo>
                  <a:pt x="500151" y="0"/>
                </a:lnTo>
                <a:lnTo>
                  <a:pt x="488518" y="0"/>
                </a:lnTo>
                <a:lnTo>
                  <a:pt x="444500" y="27571"/>
                </a:lnTo>
                <a:lnTo>
                  <a:pt x="447979" y="33032"/>
                </a:lnTo>
                <a:lnTo>
                  <a:pt x="494334" y="11430"/>
                </a:lnTo>
                <a:lnTo>
                  <a:pt x="495287" y="11430"/>
                </a:lnTo>
                <a:lnTo>
                  <a:pt x="541731" y="33032"/>
                </a:lnTo>
                <a:lnTo>
                  <a:pt x="545299" y="275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37">
            <a:extLst>
              <a:ext uri="{FF2B5EF4-FFF2-40B4-BE49-F238E27FC236}">
                <a16:creationId xmlns:a16="http://schemas.microsoft.com/office/drawing/2014/main" id="{717ADA00-2835-49CD-B195-B374BA7133FF}"/>
              </a:ext>
            </a:extLst>
          </p:cNvPr>
          <p:cNvSpPr txBox="1"/>
          <p:nvPr/>
        </p:nvSpPr>
        <p:spPr>
          <a:xfrm>
            <a:off x="6560440" y="3744646"/>
            <a:ext cx="356235" cy="53086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9"/>
              </a:spcBef>
            </a:pPr>
            <a:r>
              <a:rPr sz="2100" spc="15" baseline="11904" dirty="0">
                <a:latin typeface="Cambria Math"/>
                <a:cs typeface="Cambria Math"/>
              </a:rPr>
              <a:t>𝛼</a:t>
            </a:r>
            <a:r>
              <a:rPr sz="1000" spc="10" dirty="0">
                <a:latin typeface="Cambria Math"/>
                <a:cs typeface="Cambria Math"/>
              </a:rPr>
              <a:t>1,1</a:t>
            </a:r>
            <a:endParaRPr sz="1000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309"/>
              </a:spcBef>
            </a:pPr>
            <a:r>
              <a:rPr sz="2100" spc="15" baseline="11904" dirty="0">
                <a:latin typeface="Cambria Math"/>
                <a:cs typeface="Cambria Math"/>
              </a:rPr>
              <a:t>𝛼</a:t>
            </a:r>
            <a:r>
              <a:rPr sz="1000" spc="10" dirty="0">
                <a:latin typeface="Cambria Math"/>
                <a:cs typeface="Cambria Math"/>
              </a:rPr>
              <a:t>2,1</a:t>
            </a:r>
            <a:endParaRPr sz="1000">
              <a:latin typeface="Cambria Math"/>
              <a:cs typeface="Cambria Math"/>
            </a:endParaRPr>
          </a:p>
        </p:txBody>
      </p:sp>
      <p:sp>
        <p:nvSpPr>
          <p:cNvPr id="52" name="object 38">
            <a:extLst>
              <a:ext uri="{FF2B5EF4-FFF2-40B4-BE49-F238E27FC236}">
                <a16:creationId xmlns:a16="http://schemas.microsoft.com/office/drawing/2014/main" id="{AF97225F-524A-4E04-9C53-608A955DEB13}"/>
              </a:ext>
            </a:extLst>
          </p:cNvPr>
          <p:cNvSpPr/>
          <p:nvPr/>
        </p:nvSpPr>
        <p:spPr>
          <a:xfrm>
            <a:off x="7045973" y="4059453"/>
            <a:ext cx="100965" cy="33020"/>
          </a:xfrm>
          <a:custGeom>
            <a:avLst/>
            <a:gdLst/>
            <a:ahLst/>
            <a:cxnLst/>
            <a:rect l="l" t="t" r="r" b="b"/>
            <a:pathLst>
              <a:path w="100965" h="33020">
                <a:moveTo>
                  <a:pt x="97231" y="33020"/>
                </a:moveTo>
                <a:lnTo>
                  <a:pt x="50787" y="11430"/>
                </a:lnTo>
                <a:lnTo>
                  <a:pt x="49834" y="11430"/>
                </a:lnTo>
                <a:lnTo>
                  <a:pt x="3479" y="33020"/>
                </a:lnTo>
                <a:lnTo>
                  <a:pt x="0" y="27559"/>
                </a:lnTo>
                <a:lnTo>
                  <a:pt x="44018" y="0"/>
                </a:lnTo>
                <a:lnTo>
                  <a:pt x="55651" y="0"/>
                </a:lnTo>
                <a:lnTo>
                  <a:pt x="100799" y="27559"/>
                </a:lnTo>
                <a:lnTo>
                  <a:pt x="97231" y="330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39">
            <a:extLst>
              <a:ext uri="{FF2B5EF4-FFF2-40B4-BE49-F238E27FC236}">
                <a16:creationId xmlns:a16="http://schemas.microsoft.com/office/drawing/2014/main" id="{8B311902-3E51-43F5-AAD2-5ADE77B0B599}"/>
              </a:ext>
            </a:extLst>
          </p:cNvPr>
          <p:cNvSpPr txBox="1"/>
          <p:nvPr/>
        </p:nvSpPr>
        <p:spPr>
          <a:xfrm>
            <a:off x="7004940" y="3744646"/>
            <a:ext cx="356235" cy="53086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9"/>
              </a:spcBef>
            </a:pPr>
            <a:r>
              <a:rPr sz="2100" spc="15" baseline="11904" dirty="0">
                <a:latin typeface="Cambria Math"/>
                <a:cs typeface="Cambria Math"/>
              </a:rPr>
              <a:t>𝛼</a:t>
            </a:r>
            <a:r>
              <a:rPr sz="1000" spc="10" dirty="0">
                <a:latin typeface="Cambria Math"/>
                <a:cs typeface="Cambria Math"/>
              </a:rPr>
              <a:t>1,2</a:t>
            </a:r>
            <a:endParaRPr sz="1000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309"/>
              </a:spcBef>
            </a:pPr>
            <a:r>
              <a:rPr sz="2100" spc="15" baseline="11904" dirty="0">
                <a:latin typeface="Cambria Math"/>
                <a:cs typeface="Cambria Math"/>
              </a:rPr>
              <a:t>𝛼</a:t>
            </a:r>
            <a:r>
              <a:rPr sz="1000" spc="10" dirty="0">
                <a:latin typeface="Cambria Math"/>
                <a:cs typeface="Cambria Math"/>
              </a:rPr>
              <a:t>2,2</a:t>
            </a:r>
            <a:endParaRPr sz="1000">
              <a:latin typeface="Cambria Math"/>
              <a:cs typeface="Cambria Math"/>
            </a:endParaRPr>
          </a:p>
        </p:txBody>
      </p:sp>
      <p:sp>
        <p:nvSpPr>
          <p:cNvPr id="54" name="object 40">
            <a:extLst>
              <a:ext uri="{FF2B5EF4-FFF2-40B4-BE49-F238E27FC236}">
                <a16:creationId xmlns:a16="http://schemas.microsoft.com/office/drawing/2014/main" id="{1F251896-5B98-42B1-93C4-91FF59F53B7B}"/>
              </a:ext>
            </a:extLst>
          </p:cNvPr>
          <p:cNvSpPr txBox="1"/>
          <p:nvPr/>
        </p:nvSpPr>
        <p:spPr>
          <a:xfrm>
            <a:off x="7356730" y="3882314"/>
            <a:ext cx="1282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225" dirty="0">
                <a:latin typeface="Cambria Math"/>
                <a:cs typeface="Cambria Math"/>
              </a:rPr>
              <a:t>)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55" name="object 47">
            <a:extLst>
              <a:ext uri="{FF2B5EF4-FFF2-40B4-BE49-F238E27FC236}">
                <a16:creationId xmlns:a16="http://schemas.microsoft.com/office/drawing/2014/main" id="{38414806-C6FE-42C8-9BAE-FCE2DAB5BE8B}"/>
              </a:ext>
            </a:extLst>
          </p:cNvPr>
          <p:cNvSpPr txBox="1"/>
          <p:nvPr/>
        </p:nvSpPr>
        <p:spPr>
          <a:xfrm>
            <a:off x="2067253" y="3938865"/>
            <a:ext cx="419606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-7" baseline="2777" dirty="0">
                <a:latin typeface="Cambria Math"/>
                <a:cs typeface="Cambria Math"/>
              </a:rPr>
              <a:t>(</a:t>
            </a:r>
            <a:r>
              <a:rPr sz="1200" b="1" spc="-5" dirty="0">
                <a:latin typeface="Cambria Math"/>
                <a:cs typeface="Cambria Math"/>
              </a:rPr>
              <a:t>1, </a:t>
            </a:r>
            <a:r>
              <a:rPr sz="1200" b="1" spc="-10" dirty="0">
                <a:latin typeface="Cambria Math"/>
                <a:cs typeface="Cambria Math"/>
              </a:rPr>
              <a:t>0</a:t>
            </a:r>
            <a:r>
              <a:rPr sz="1200" b="1" spc="-7" baseline="2777" dirty="0">
                <a:latin typeface="Cambria Math"/>
                <a:cs typeface="Cambria Math"/>
              </a:rPr>
              <a:t>)</a:t>
            </a:r>
            <a:endParaRPr sz="1200" b="1" baseline="2777" dirty="0">
              <a:latin typeface="Cambria Math"/>
              <a:cs typeface="Cambria Math"/>
            </a:endParaRPr>
          </a:p>
        </p:txBody>
      </p:sp>
      <p:sp>
        <p:nvSpPr>
          <p:cNvPr id="56" name="object 48">
            <a:extLst>
              <a:ext uri="{FF2B5EF4-FFF2-40B4-BE49-F238E27FC236}">
                <a16:creationId xmlns:a16="http://schemas.microsoft.com/office/drawing/2014/main" id="{0177D4DB-1C71-4059-ABBE-9040613F5693}"/>
              </a:ext>
            </a:extLst>
          </p:cNvPr>
          <p:cNvSpPr txBox="1"/>
          <p:nvPr/>
        </p:nvSpPr>
        <p:spPr>
          <a:xfrm>
            <a:off x="4481522" y="3928070"/>
            <a:ext cx="413956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-7" baseline="2777" dirty="0">
                <a:latin typeface="Cambria Math"/>
                <a:cs typeface="Cambria Math"/>
              </a:rPr>
              <a:t>(</a:t>
            </a:r>
            <a:r>
              <a:rPr sz="1200" b="1" spc="-5" dirty="0">
                <a:latin typeface="Cambria Math"/>
                <a:cs typeface="Cambria Math"/>
              </a:rPr>
              <a:t>0, </a:t>
            </a:r>
            <a:r>
              <a:rPr sz="1200" b="1" spc="-10" dirty="0">
                <a:latin typeface="Cambria Math"/>
                <a:cs typeface="Cambria Math"/>
              </a:rPr>
              <a:t>1</a:t>
            </a:r>
            <a:r>
              <a:rPr sz="1200" b="1" spc="-7" baseline="2777" dirty="0">
                <a:latin typeface="Cambria Math"/>
                <a:cs typeface="Cambria Math"/>
              </a:rPr>
              <a:t>)</a:t>
            </a:r>
            <a:endParaRPr sz="1200" b="1" baseline="2777" dirty="0">
              <a:latin typeface="Cambria Math"/>
              <a:cs typeface="Cambria Math"/>
            </a:endParaRPr>
          </a:p>
        </p:txBody>
      </p:sp>
      <p:sp>
        <p:nvSpPr>
          <p:cNvPr id="57" name="object 49">
            <a:extLst>
              <a:ext uri="{FF2B5EF4-FFF2-40B4-BE49-F238E27FC236}">
                <a16:creationId xmlns:a16="http://schemas.microsoft.com/office/drawing/2014/main" id="{1B4FAC7E-414E-4CBB-9C47-C07818AE4269}"/>
              </a:ext>
            </a:extLst>
          </p:cNvPr>
          <p:cNvSpPr/>
          <p:nvPr/>
        </p:nvSpPr>
        <p:spPr>
          <a:xfrm>
            <a:off x="1022424" y="3189641"/>
            <a:ext cx="3602354" cy="735330"/>
          </a:xfrm>
          <a:custGeom>
            <a:avLst/>
            <a:gdLst/>
            <a:ahLst/>
            <a:cxnLst/>
            <a:rect l="l" t="t" r="r" b="b"/>
            <a:pathLst>
              <a:path w="3602354" h="735330">
                <a:moveTo>
                  <a:pt x="98298" y="96545"/>
                </a:moveTo>
                <a:lnTo>
                  <a:pt x="98285" y="94881"/>
                </a:lnTo>
                <a:lnTo>
                  <a:pt x="97713" y="93332"/>
                </a:lnTo>
                <a:lnTo>
                  <a:pt x="54660" y="19532"/>
                </a:lnTo>
                <a:lnTo>
                  <a:pt x="49149" y="10083"/>
                </a:lnTo>
                <a:lnTo>
                  <a:pt x="584" y="93332"/>
                </a:lnTo>
                <a:lnTo>
                  <a:pt x="12" y="94881"/>
                </a:lnTo>
                <a:lnTo>
                  <a:pt x="0" y="96545"/>
                </a:lnTo>
                <a:lnTo>
                  <a:pt x="558" y="98094"/>
                </a:lnTo>
                <a:lnTo>
                  <a:pt x="1625" y="99364"/>
                </a:lnTo>
                <a:lnTo>
                  <a:pt x="3048" y="100203"/>
                </a:lnTo>
                <a:lnTo>
                  <a:pt x="4673" y="100495"/>
                </a:lnTo>
                <a:lnTo>
                  <a:pt x="6311" y="100215"/>
                </a:lnTo>
                <a:lnTo>
                  <a:pt x="7747" y="99402"/>
                </a:lnTo>
                <a:lnTo>
                  <a:pt x="8813" y="98132"/>
                </a:lnTo>
                <a:lnTo>
                  <a:pt x="44386" y="37160"/>
                </a:lnTo>
                <a:lnTo>
                  <a:pt x="44386" y="593648"/>
                </a:lnTo>
                <a:lnTo>
                  <a:pt x="53911" y="593648"/>
                </a:lnTo>
                <a:lnTo>
                  <a:pt x="53898" y="37160"/>
                </a:lnTo>
                <a:lnTo>
                  <a:pt x="89458" y="98094"/>
                </a:lnTo>
                <a:lnTo>
                  <a:pt x="90551" y="99402"/>
                </a:lnTo>
                <a:lnTo>
                  <a:pt x="91960" y="100203"/>
                </a:lnTo>
                <a:lnTo>
                  <a:pt x="93624" y="100495"/>
                </a:lnTo>
                <a:lnTo>
                  <a:pt x="95250" y="100203"/>
                </a:lnTo>
                <a:lnTo>
                  <a:pt x="96672" y="99364"/>
                </a:lnTo>
                <a:lnTo>
                  <a:pt x="97739" y="98094"/>
                </a:lnTo>
                <a:lnTo>
                  <a:pt x="98298" y="96545"/>
                </a:lnTo>
                <a:close/>
              </a:path>
              <a:path w="3602354" h="735330">
                <a:moveTo>
                  <a:pt x="1175118" y="726859"/>
                </a:moveTo>
                <a:lnTo>
                  <a:pt x="598741" y="339547"/>
                </a:lnTo>
                <a:lnTo>
                  <a:pt x="598741" y="37160"/>
                </a:lnTo>
                <a:lnTo>
                  <a:pt x="634288" y="98094"/>
                </a:lnTo>
                <a:lnTo>
                  <a:pt x="635381" y="99402"/>
                </a:lnTo>
                <a:lnTo>
                  <a:pt x="636790" y="100203"/>
                </a:lnTo>
                <a:lnTo>
                  <a:pt x="638454" y="100495"/>
                </a:lnTo>
                <a:lnTo>
                  <a:pt x="640080" y="100203"/>
                </a:lnTo>
                <a:lnTo>
                  <a:pt x="641502" y="99364"/>
                </a:lnTo>
                <a:lnTo>
                  <a:pt x="642569" y="98094"/>
                </a:lnTo>
                <a:lnTo>
                  <a:pt x="643128" y="96545"/>
                </a:lnTo>
                <a:lnTo>
                  <a:pt x="643115" y="94881"/>
                </a:lnTo>
                <a:lnTo>
                  <a:pt x="642543" y="93332"/>
                </a:lnTo>
                <a:lnTo>
                  <a:pt x="599490" y="19532"/>
                </a:lnTo>
                <a:lnTo>
                  <a:pt x="593979" y="10083"/>
                </a:lnTo>
                <a:lnTo>
                  <a:pt x="545414" y="93332"/>
                </a:lnTo>
                <a:lnTo>
                  <a:pt x="544842" y="94881"/>
                </a:lnTo>
                <a:lnTo>
                  <a:pt x="544830" y="96545"/>
                </a:lnTo>
                <a:lnTo>
                  <a:pt x="545388" y="98094"/>
                </a:lnTo>
                <a:lnTo>
                  <a:pt x="546455" y="99364"/>
                </a:lnTo>
                <a:lnTo>
                  <a:pt x="547878" y="100203"/>
                </a:lnTo>
                <a:lnTo>
                  <a:pt x="549503" y="100495"/>
                </a:lnTo>
                <a:lnTo>
                  <a:pt x="551141" y="100215"/>
                </a:lnTo>
                <a:lnTo>
                  <a:pt x="552577" y="99402"/>
                </a:lnTo>
                <a:lnTo>
                  <a:pt x="553643" y="98132"/>
                </a:lnTo>
                <a:lnTo>
                  <a:pt x="589216" y="37160"/>
                </a:lnTo>
                <a:lnTo>
                  <a:pt x="589216" y="333146"/>
                </a:lnTo>
                <a:lnTo>
                  <a:pt x="125056" y="21234"/>
                </a:lnTo>
                <a:lnTo>
                  <a:pt x="195529" y="25717"/>
                </a:lnTo>
                <a:lnTo>
                  <a:pt x="197180" y="25527"/>
                </a:lnTo>
                <a:lnTo>
                  <a:pt x="198653" y="24803"/>
                </a:lnTo>
                <a:lnTo>
                  <a:pt x="199796" y="23596"/>
                </a:lnTo>
                <a:lnTo>
                  <a:pt x="200456" y="22085"/>
                </a:lnTo>
                <a:lnTo>
                  <a:pt x="200469" y="20104"/>
                </a:lnTo>
                <a:lnTo>
                  <a:pt x="200101" y="18846"/>
                </a:lnTo>
                <a:lnTo>
                  <a:pt x="199123" y="17513"/>
                </a:lnTo>
                <a:lnTo>
                  <a:pt x="197739" y="16598"/>
                </a:lnTo>
                <a:lnTo>
                  <a:pt x="196138" y="16205"/>
                </a:lnTo>
                <a:lnTo>
                  <a:pt x="120700" y="11404"/>
                </a:lnTo>
                <a:lnTo>
                  <a:pt x="99949" y="10083"/>
                </a:lnTo>
                <a:lnTo>
                  <a:pt x="141960" y="96824"/>
                </a:lnTo>
                <a:lnTo>
                  <a:pt x="142925" y="98171"/>
                </a:lnTo>
                <a:lnTo>
                  <a:pt x="144297" y="99098"/>
                </a:lnTo>
                <a:lnTo>
                  <a:pt x="145897" y="99504"/>
                </a:lnTo>
                <a:lnTo>
                  <a:pt x="147548" y="99326"/>
                </a:lnTo>
                <a:lnTo>
                  <a:pt x="149034" y="98615"/>
                </a:lnTo>
                <a:lnTo>
                  <a:pt x="150190" y="97421"/>
                </a:lnTo>
                <a:lnTo>
                  <a:pt x="150863" y="95910"/>
                </a:lnTo>
                <a:lnTo>
                  <a:pt x="150990" y="94272"/>
                </a:lnTo>
                <a:lnTo>
                  <a:pt x="150533" y="92671"/>
                </a:lnTo>
                <a:lnTo>
                  <a:pt x="119735" y="29121"/>
                </a:lnTo>
                <a:lnTo>
                  <a:pt x="589216" y="344614"/>
                </a:lnTo>
                <a:lnTo>
                  <a:pt x="589216" y="593648"/>
                </a:lnTo>
                <a:lnTo>
                  <a:pt x="598741" y="593648"/>
                </a:lnTo>
                <a:lnTo>
                  <a:pt x="598741" y="351015"/>
                </a:lnTo>
                <a:lnTo>
                  <a:pt x="1169809" y="734758"/>
                </a:lnTo>
                <a:lnTo>
                  <a:pt x="1175118" y="726859"/>
                </a:lnTo>
                <a:close/>
              </a:path>
              <a:path w="3602354" h="735330">
                <a:moveTo>
                  <a:pt x="3601796" y="715378"/>
                </a:moveTo>
                <a:lnTo>
                  <a:pt x="676008" y="30048"/>
                </a:lnTo>
                <a:lnTo>
                  <a:pt x="689089" y="26022"/>
                </a:lnTo>
                <a:lnTo>
                  <a:pt x="743521" y="9309"/>
                </a:lnTo>
                <a:lnTo>
                  <a:pt x="744994" y="8559"/>
                </a:lnTo>
                <a:lnTo>
                  <a:pt x="746112" y="7340"/>
                </a:lnTo>
                <a:lnTo>
                  <a:pt x="746760" y="5816"/>
                </a:lnTo>
                <a:lnTo>
                  <a:pt x="746848" y="4165"/>
                </a:lnTo>
                <a:lnTo>
                  <a:pt x="746366" y="2590"/>
                </a:lnTo>
                <a:lnTo>
                  <a:pt x="745363" y="1270"/>
                </a:lnTo>
                <a:lnTo>
                  <a:pt x="743978" y="368"/>
                </a:lnTo>
                <a:lnTo>
                  <a:pt x="742365" y="0"/>
                </a:lnTo>
                <a:lnTo>
                  <a:pt x="740727" y="203"/>
                </a:lnTo>
                <a:lnTo>
                  <a:pt x="648589" y="28498"/>
                </a:lnTo>
                <a:lnTo>
                  <a:pt x="718566" y="94767"/>
                </a:lnTo>
                <a:lnTo>
                  <a:pt x="719950" y="95681"/>
                </a:lnTo>
                <a:lnTo>
                  <a:pt x="721563" y="96062"/>
                </a:lnTo>
                <a:lnTo>
                  <a:pt x="723201" y="95872"/>
                </a:lnTo>
                <a:lnTo>
                  <a:pt x="673849" y="39319"/>
                </a:lnTo>
                <a:lnTo>
                  <a:pt x="3599611" y="724649"/>
                </a:lnTo>
                <a:lnTo>
                  <a:pt x="3601796" y="71537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42">
            <a:extLst>
              <a:ext uri="{FF2B5EF4-FFF2-40B4-BE49-F238E27FC236}">
                <a16:creationId xmlns:a16="http://schemas.microsoft.com/office/drawing/2014/main" id="{7C960017-9519-4ECD-91D6-D40D46FBFF75}"/>
              </a:ext>
            </a:extLst>
          </p:cNvPr>
          <p:cNvSpPr txBox="1"/>
          <p:nvPr/>
        </p:nvSpPr>
        <p:spPr>
          <a:xfrm>
            <a:off x="6497575" y="1312801"/>
            <a:ext cx="1405255" cy="550545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35"/>
              </a:spcBef>
            </a:pPr>
            <a:r>
              <a:rPr sz="1400" dirty="0">
                <a:latin typeface="Cambria Math"/>
                <a:cs typeface="Cambria Math"/>
              </a:rPr>
              <a:t>𝑏</a:t>
            </a:r>
            <a:r>
              <a:rPr sz="1500" spc="30" baseline="27777" dirty="0">
                <a:latin typeface="Cambria Math"/>
                <a:cs typeface="Cambria Math"/>
              </a:rPr>
              <a:t>1</a:t>
            </a:r>
            <a:r>
              <a:rPr sz="1500" baseline="27777" dirty="0">
                <a:latin typeface="Cambria Math"/>
                <a:cs typeface="Cambria Math"/>
              </a:rPr>
              <a:t> </a:t>
            </a:r>
            <a:r>
              <a:rPr sz="1500" spc="7" baseline="27777" dirty="0">
                <a:latin typeface="Cambria Math"/>
                <a:cs typeface="Cambria Math"/>
              </a:rPr>
              <a:t> </a:t>
            </a:r>
            <a:r>
              <a:rPr sz="1400" dirty="0">
                <a:latin typeface="Cambria Math"/>
                <a:cs typeface="Cambria Math"/>
              </a:rPr>
              <a:t>=</a:t>
            </a:r>
            <a:r>
              <a:rPr sz="1400" spc="75" dirty="0">
                <a:latin typeface="Cambria Math"/>
                <a:cs typeface="Cambria Math"/>
              </a:rPr>
              <a:t> </a:t>
            </a:r>
            <a:r>
              <a:rPr sz="1400" spc="869" dirty="0">
                <a:latin typeface="Cambria Math"/>
                <a:cs typeface="Cambria Math"/>
              </a:rPr>
              <a:t>∑</a:t>
            </a:r>
            <a:r>
              <a:rPr sz="1400" spc="-85" dirty="0">
                <a:latin typeface="Cambria Math"/>
                <a:cs typeface="Cambria Math"/>
              </a:rPr>
              <a:t> </a:t>
            </a:r>
            <a:r>
              <a:rPr sz="1400" dirty="0">
                <a:latin typeface="Cambria Math"/>
                <a:cs typeface="Cambria Math"/>
              </a:rPr>
              <a:t>𝛼</a:t>
            </a:r>
            <a:r>
              <a:rPr sz="1500" spc="30" baseline="-16666" dirty="0">
                <a:latin typeface="Cambria Math"/>
                <a:cs typeface="Cambria Math"/>
              </a:rPr>
              <a:t>1</a:t>
            </a:r>
            <a:r>
              <a:rPr sz="1500" spc="-7" baseline="-16666" dirty="0">
                <a:latin typeface="Cambria Math"/>
                <a:cs typeface="Cambria Math"/>
              </a:rPr>
              <a:t>,</a:t>
            </a:r>
            <a:r>
              <a:rPr sz="1500" spc="104" baseline="-16666" dirty="0">
                <a:latin typeface="Cambria Math"/>
                <a:cs typeface="Cambria Math"/>
              </a:rPr>
              <a:t>i</a:t>
            </a:r>
            <a:r>
              <a:rPr sz="1500" baseline="-16666" dirty="0">
                <a:latin typeface="Cambria Math"/>
                <a:cs typeface="Cambria Math"/>
              </a:rPr>
              <a:t> </a:t>
            </a:r>
            <a:r>
              <a:rPr sz="1500" spc="-112" baseline="-16666" dirty="0">
                <a:latin typeface="Cambria Math"/>
                <a:cs typeface="Cambria Math"/>
              </a:rPr>
              <a:t> </a:t>
            </a:r>
            <a:r>
              <a:rPr sz="1400" spc="5" dirty="0">
                <a:latin typeface="SimSun"/>
                <a:cs typeface="SimSun"/>
              </a:rPr>
              <a:t>×</a:t>
            </a:r>
            <a:r>
              <a:rPr sz="1400" spc="-395" dirty="0">
                <a:latin typeface="SimSun"/>
                <a:cs typeface="SimSun"/>
              </a:rPr>
              <a:t> </a:t>
            </a:r>
            <a:r>
              <a:rPr sz="1400" dirty="0">
                <a:latin typeface="Cambria Math"/>
                <a:cs typeface="Cambria Math"/>
              </a:rPr>
              <a:t>𝑣</a:t>
            </a:r>
            <a:r>
              <a:rPr sz="1500" spc="104" baseline="27777" dirty="0">
                <a:latin typeface="Cambria Math"/>
                <a:cs typeface="Cambria Math"/>
              </a:rPr>
              <a:t>i</a:t>
            </a:r>
            <a:endParaRPr sz="1500" baseline="27777">
              <a:latin typeface="Cambria Math"/>
              <a:cs typeface="Cambria Math"/>
            </a:endParaRPr>
          </a:p>
          <a:p>
            <a:pPr marR="268605" algn="ctr">
              <a:lnSpc>
                <a:spcPct val="100000"/>
              </a:lnSpc>
              <a:spcBef>
                <a:spcPts val="515"/>
              </a:spcBef>
            </a:pPr>
            <a:r>
              <a:rPr sz="1000" spc="35" dirty="0">
                <a:latin typeface="Cambria Math"/>
                <a:cs typeface="Cambria Math"/>
              </a:rPr>
              <a:t>i</a:t>
            </a:r>
            <a:endParaRPr sz="1000">
              <a:latin typeface="Cambria Math"/>
              <a:cs typeface="Cambria Math"/>
            </a:endParaRPr>
          </a:p>
        </p:txBody>
      </p:sp>
      <p:grpSp>
        <p:nvGrpSpPr>
          <p:cNvPr id="74" name="object 43">
            <a:extLst>
              <a:ext uri="{FF2B5EF4-FFF2-40B4-BE49-F238E27FC236}">
                <a16:creationId xmlns:a16="http://schemas.microsoft.com/office/drawing/2014/main" id="{C48D1403-2D9C-4E5E-8016-16EDDB5461F3}"/>
              </a:ext>
            </a:extLst>
          </p:cNvPr>
          <p:cNvGrpSpPr/>
          <p:nvPr/>
        </p:nvGrpSpPr>
        <p:grpSpPr>
          <a:xfrm>
            <a:off x="6154739" y="1099551"/>
            <a:ext cx="2024380" cy="1612900"/>
            <a:chOff x="6142990" y="313690"/>
            <a:chExt cx="2024380" cy="1612900"/>
          </a:xfrm>
        </p:grpSpPr>
        <p:sp>
          <p:nvSpPr>
            <p:cNvPr id="75" name="object 44">
              <a:extLst>
                <a:ext uri="{FF2B5EF4-FFF2-40B4-BE49-F238E27FC236}">
                  <a16:creationId xmlns:a16="http://schemas.microsoft.com/office/drawing/2014/main" id="{1052C8D7-2853-4B61-8F95-A60B627125EC}"/>
                </a:ext>
              </a:extLst>
            </p:cNvPr>
            <p:cNvSpPr/>
            <p:nvPr/>
          </p:nvSpPr>
          <p:spPr>
            <a:xfrm>
              <a:off x="6142990" y="313690"/>
              <a:ext cx="2024380" cy="1612900"/>
            </a:xfrm>
            <a:custGeom>
              <a:avLst/>
              <a:gdLst/>
              <a:ahLst/>
              <a:cxnLst/>
              <a:rect l="l" t="t" r="r" b="b"/>
              <a:pathLst>
                <a:path w="2024379" h="1612900">
                  <a:moveTo>
                    <a:pt x="1835099" y="12700"/>
                  </a:moveTo>
                  <a:lnTo>
                    <a:pt x="189585" y="12700"/>
                  </a:lnTo>
                  <a:lnTo>
                    <a:pt x="196100" y="0"/>
                  </a:lnTo>
                  <a:lnTo>
                    <a:pt x="1828584" y="0"/>
                  </a:lnTo>
                  <a:lnTo>
                    <a:pt x="1835099" y="12700"/>
                  </a:lnTo>
                  <a:close/>
                </a:path>
                <a:path w="2024379" h="1612900">
                  <a:moveTo>
                    <a:pt x="1866696" y="25400"/>
                  </a:moveTo>
                  <a:lnTo>
                    <a:pt x="158102" y="25400"/>
                  </a:lnTo>
                  <a:lnTo>
                    <a:pt x="164249" y="12700"/>
                  </a:lnTo>
                  <a:lnTo>
                    <a:pt x="1860423" y="12700"/>
                  </a:lnTo>
                  <a:lnTo>
                    <a:pt x="1866696" y="25400"/>
                  </a:lnTo>
                  <a:close/>
                </a:path>
                <a:path w="2024379" h="1612900">
                  <a:moveTo>
                    <a:pt x="197421" y="38100"/>
                  </a:moveTo>
                  <a:lnTo>
                    <a:pt x="134518" y="38100"/>
                  </a:lnTo>
                  <a:lnTo>
                    <a:pt x="145669" y="25400"/>
                  </a:lnTo>
                  <a:lnTo>
                    <a:pt x="203644" y="25400"/>
                  </a:lnTo>
                  <a:lnTo>
                    <a:pt x="197421" y="38100"/>
                  </a:lnTo>
                  <a:close/>
                </a:path>
                <a:path w="2024379" h="1612900">
                  <a:moveTo>
                    <a:pt x="1889861" y="38100"/>
                  </a:moveTo>
                  <a:lnTo>
                    <a:pt x="1826958" y="38100"/>
                  </a:lnTo>
                  <a:lnTo>
                    <a:pt x="1820735" y="25400"/>
                  </a:lnTo>
                  <a:lnTo>
                    <a:pt x="1878711" y="25400"/>
                  </a:lnTo>
                  <a:lnTo>
                    <a:pt x="1889861" y="38100"/>
                  </a:lnTo>
                  <a:close/>
                </a:path>
                <a:path w="2024379" h="1612900">
                  <a:moveTo>
                    <a:pt x="136906" y="63500"/>
                  </a:moveTo>
                  <a:lnTo>
                    <a:pt x="101244" y="63500"/>
                  </a:lnTo>
                  <a:lnTo>
                    <a:pt x="111772" y="50800"/>
                  </a:lnTo>
                  <a:lnTo>
                    <a:pt x="122694" y="38100"/>
                  </a:lnTo>
                  <a:lnTo>
                    <a:pt x="169265" y="38100"/>
                  </a:lnTo>
                  <a:lnTo>
                    <a:pt x="157784" y="50800"/>
                  </a:lnTo>
                  <a:lnTo>
                    <a:pt x="147713" y="50800"/>
                  </a:lnTo>
                  <a:lnTo>
                    <a:pt x="136906" y="63500"/>
                  </a:lnTo>
                  <a:close/>
                </a:path>
                <a:path w="2024379" h="1612900">
                  <a:moveTo>
                    <a:pt x="1923135" y="63500"/>
                  </a:moveTo>
                  <a:lnTo>
                    <a:pt x="1887474" y="63500"/>
                  </a:lnTo>
                  <a:lnTo>
                    <a:pt x="1876666" y="50800"/>
                  </a:lnTo>
                  <a:lnTo>
                    <a:pt x="1866595" y="50800"/>
                  </a:lnTo>
                  <a:lnTo>
                    <a:pt x="1855114" y="38100"/>
                  </a:lnTo>
                  <a:lnTo>
                    <a:pt x="1901685" y="38100"/>
                  </a:lnTo>
                  <a:lnTo>
                    <a:pt x="1912607" y="50800"/>
                  </a:lnTo>
                  <a:lnTo>
                    <a:pt x="1923135" y="63500"/>
                  </a:lnTo>
                  <a:close/>
                </a:path>
                <a:path w="2024379" h="1612900">
                  <a:moveTo>
                    <a:pt x="117411" y="76200"/>
                  </a:moveTo>
                  <a:lnTo>
                    <a:pt x="81902" y="76200"/>
                  </a:lnTo>
                  <a:lnTo>
                    <a:pt x="91592" y="63500"/>
                  </a:lnTo>
                  <a:lnTo>
                    <a:pt x="127469" y="63500"/>
                  </a:lnTo>
                  <a:lnTo>
                    <a:pt x="117411" y="76200"/>
                  </a:lnTo>
                  <a:close/>
                </a:path>
                <a:path w="2024379" h="1612900">
                  <a:moveTo>
                    <a:pt x="1942477" y="76200"/>
                  </a:moveTo>
                  <a:lnTo>
                    <a:pt x="1906968" y="76200"/>
                  </a:lnTo>
                  <a:lnTo>
                    <a:pt x="1896910" y="63500"/>
                  </a:lnTo>
                  <a:lnTo>
                    <a:pt x="1932787" y="63500"/>
                  </a:lnTo>
                  <a:lnTo>
                    <a:pt x="1942477" y="76200"/>
                  </a:lnTo>
                  <a:close/>
                </a:path>
                <a:path w="2024379" h="1612900">
                  <a:moveTo>
                    <a:pt x="108216" y="88900"/>
                  </a:moveTo>
                  <a:lnTo>
                    <a:pt x="72250" y="88900"/>
                  </a:lnTo>
                  <a:lnTo>
                    <a:pt x="81470" y="76200"/>
                  </a:lnTo>
                  <a:lnTo>
                    <a:pt x="117881" y="76200"/>
                  </a:lnTo>
                  <a:lnTo>
                    <a:pt x="108216" y="88900"/>
                  </a:lnTo>
                  <a:close/>
                </a:path>
                <a:path w="2024379" h="1612900">
                  <a:moveTo>
                    <a:pt x="1952129" y="88900"/>
                  </a:moveTo>
                  <a:lnTo>
                    <a:pt x="1916163" y="88900"/>
                  </a:lnTo>
                  <a:lnTo>
                    <a:pt x="1906498" y="76200"/>
                  </a:lnTo>
                  <a:lnTo>
                    <a:pt x="1942909" y="76200"/>
                  </a:lnTo>
                  <a:lnTo>
                    <a:pt x="1952129" y="88900"/>
                  </a:lnTo>
                  <a:close/>
                </a:path>
                <a:path w="2024379" h="1612900">
                  <a:moveTo>
                    <a:pt x="68503" y="127000"/>
                  </a:moveTo>
                  <a:lnTo>
                    <a:pt x="40538" y="127000"/>
                  </a:lnTo>
                  <a:lnTo>
                    <a:pt x="47802" y="114300"/>
                  </a:lnTo>
                  <a:lnTo>
                    <a:pt x="55232" y="101600"/>
                  </a:lnTo>
                  <a:lnTo>
                    <a:pt x="63881" y="88900"/>
                  </a:lnTo>
                  <a:lnTo>
                    <a:pt x="99847" y="88900"/>
                  </a:lnTo>
                  <a:lnTo>
                    <a:pt x="91033" y="101600"/>
                  </a:lnTo>
                  <a:lnTo>
                    <a:pt x="91452" y="101600"/>
                  </a:lnTo>
                  <a:lnTo>
                    <a:pt x="83083" y="114300"/>
                  </a:lnTo>
                  <a:lnTo>
                    <a:pt x="75933" y="114300"/>
                  </a:lnTo>
                  <a:lnTo>
                    <a:pt x="68503" y="127000"/>
                  </a:lnTo>
                  <a:close/>
                </a:path>
                <a:path w="2024379" h="1612900">
                  <a:moveTo>
                    <a:pt x="1983841" y="127000"/>
                  </a:moveTo>
                  <a:lnTo>
                    <a:pt x="1955876" y="127000"/>
                  </a:lnTo>
                  <a:lnTo>
                    <a:pt x="1948446" y="114300"/>
                  </a:lnTo>
                  <a:lnTo>
                    <a:pt x="1941296" y="114300"/>
                  </a:lnTo>
                  <a:lnTo>
                    <a:pt x="1932927" y="101600"/>
                  </a:lnTo>
                  <a:lnTo>
                    <a:pt x="1933346" y="101600"/>
                  </a:lnTo>
                  <a:lnTo>
                    <a:pt x="1924532" y="88900"/>
                  </a:lnTo>
                  <a:lnTo>
                    <a:pt x="1960499" y="88900"/>
                  </a:lnTo>
                  <a:lnTo>
                    <a:pt x="1968792" y="101600"/>
                  </a:lnTo>
                  <a:lnTo>
                    <a:pt x="1976577" y="114300"/>
                  </a:lnTo>
                  <a:lnTo>
                    <a:pt x="1983841" y="127000"/>
                  </a:lnTo>
                  <a:close/>
                </a:path>
                <a:path w="2024379" h="1612900">
                  <a:moveTo>
                    <a:pt x="75564" y="127000"/>
                  </a:moveTo>
                  <a:lnTo>
                    <a:pt x="75933" y="114300"/>
                  </a:lnTo>
                  <a:lnTo>
                    <a:pt x="83464" y="114300"/>
                  </a:lnTo>
                  <a:lnTo>
                    <a:pt x="75564" y="127000"/>
                  </a:lnTo>
                  <a:close/>
                </a:path>
                <a:path w="2024379" h="1612900">
                  <a:moveTo>
                    <a:pt x="1948814" y="127000"/>
                  </a:moveTo>
                  <a:lnTo>
                    <a:pt x="1940915" y="114300"/>
                  </a:lnTo>
                  <a:lnTo>
                    <a:pt x="1948446" y="114300"/>
                  </a:lnTo>
                  <a:lnTo>
                    <a:pt x="1948814" y="127000"/>
                  </a:lnTo>
                  <a:close/>
                </a:path>
                <a:path w="2024379" h="1612900">
                  <a:moveTo>
                    <a:pt x="55841" y="152400"/>
                  </a:moveTo>
                  <a:lnTo>
                    <a:pt x="27647" y="152400"/>
                  </a:lnTo>
                  <a:lnTo>
                    <a:pt x="33820" y="139700"/>
                  </a:lnTo>
                  <a:lnTo>
                    <a:pt x="40220" y="127000"/>
                  </a:lnTo>
                  <a:lnTo>
                    <a:pt x="68846" y="127000"/>
                  </a:lnTo>
                  <a:lnTo>
                    <a:pt x="61925" y="139700"/>
                  </a:lnTo>
                  <a:lnTo>
                    <a:pt x="62242" y="139700"/>
                  </a:lnTo>
                  <a:lnTo>
                    <a:pt x="55841" y="152400"/>
                  </a:lnTo>
                  <a:close/>
                </a:path>
                <a:path w="2024379" h="1612900">
                  <a:moveTo>
                    <a:pt x="1996935" y="152400"/>
                  </a:moveTo>
                  <a:lnTo>
                    <a:pt x="1968538" y="152400"/>
                  </a:lnTo>
                  <a:lnTo>
                    <a:pt x="1962137" y="139700"/>
                  </a:lnTo>
                  <a:lnTo>
                    <a:pt x="1962454" y="139700"/>
                  </a:lnTo>
                  <a:lnTo>
                    <a:pt x="1955533" y="127000"/>
                  </a:lnTo>
                  <a:lnTo>
                    <a:pt x="1984159" y="127000"/>
                  </a:lnTo>
                  <a:lnTo>
                    <a:pt x="1996935" y="152400"/>
                  </a:lnTo>
                  <a:close/>
                </a:path>
                <a:path w="2024379" h="1612900">
                  <a:moveTo>
                    <a:pt x="50253" y="165100"/>
                  </a:moveTo>
                  <a:lnTo>
                    <a:pt x="21983" y="165100"/>
                  </a:lnTo>
                  <a:lnTo>
                    <a:pt x="24701" y="152400"/>
                  </a:lnTo>
                  <a:lnTo>
                    <a:pt x="56134" y="152400"/>
                  </a:lnTo>
                  <a:lnTo>
                    <a:pt x="50253" y="165100"/>
                  </a:lnTo>
                  <a:close/>
                </a:path>
                <a:path w="2024379" h="1612900">
                  <a:moveTo>
                    <a:pt x="2002523" y="165100"/>
                  </a:moveTo>
                  <a:lnTo>
                    <a:pt x="1974126" y="165100"/>
                  </a:lnTo>
                  <a:lnTo>
                    <a:pt x="1968245" y="152400"/>
                  </a:lnTo>
                  <a:lnTo>
                    <a:pt x="1999805" y="152400"/>
                  </a:lnTo>
                  <a:lnTo>
                    <a:pt x="2002523" y="165100"/>
                  </a:lnTo>
                  <a:close/>
                </a:path>
                <a:path w="2024379" h="1612900">
                  <a:moveTo>
                    <a:pt x="45250" y="177800"/>
                  </a:moveTo>
                  <a:lnTo>
                    <a:pt x="16979" y="177800"/>
                  </a:lnTo>
                  <a:lnTo>
                    <a:pt x="19405" y="165100"/>
                  </a:lnTo>
                  <a:lnTo>
                    <a:pt x="47853" y="165100"/>
                  </a:lnTo>
                  <a:lnTo>
                    <a:pt x="45250" y="177800"/>
                  </a:lnTo>
                  <a:close/>
                </a:path>
                <a:path w="2024379" h="1612900">
                  <a:moveTo>
                    <a:pt x="2007501" y="177800"/>
                  </a:moveTo>
                  <a:lnTo>
                    <a:pt x="1979129" y="177800"/>
                  </a:lnTo>
                  <a:lnTo>
                    <a:pt x="1976526" y="165100"/>
                  </a:lnTo>
                  <a:lnTo>
                    <a:pt x="2005088" y="165100"/>
                  </a:lnTo>
                  <a:lnTo>
                    <a:pt x="2007501" y="177800"/>
                  </a:lnTo>
                  <a:close/>
                </a:path>
                <a:path w="2024379" h="1612900">
                  <a:moveTo>
                    <a:pt x="40728" y="190500"/>
                  </a:moveTo>
                  <a:lnTo>
                    <a:pt x="12585" y="190500"/>
                  </a:lnTo>
                  <a:lnTo>
                    <a:pt x="14706" y="177800"/>
                  </a:lnTo>
                  <a:lnTo>
                    <a:pt x="43040" y="177800"/>
                  </a:lnTo>
                  <a:lnTo>
                    <a:pt x="40728" y="190500"/>
                  </a:lnTo>
                  <a:close/>
                </a:path>
                <a:path w="2024379" h="1612900">
                  <a:moveTo>
                    <a:pt x="2011883" y="190500"/>
                  </a:moveTo>
                  <a:lnTo>
                    <a:pt x="1983651" y="190500"/>
                  </a:lnTo>
                  <a:lnTo>
                    <a:pt x="1981339" y="177800"/>
                  </a:lnTo>
                  <a:lnTo>
                    <a:pt x="2009775" y="177800"/>
                  </a:lnTo>
                  <a:lnTo>
                    <a:pt x="2011883" y="190500"/>
                  </a:lnTo>
                  <a:close/>
                </a:path>
                <a:path w="2024379" h="1612900">
                  <a:moveTo>
                    <a:pt x="36741" y="203200"/>
                  </a:moveTo>
                  <a:lnTo>
                    <a:pt x="8737" y="203200"/>
                  </a:lnTo>
                  <a:lnTo>
                    <a:pt x="10629" y="190500"/>
                  </a:lnTo>
                  <a:lnTo>
                    <a:pt x="38760" y="190500"/>
                  </a:lnTo>
                  <a:lnTo>
                    <a:pt x="36741" y="203200"/>
                  </a:lnTo>
                  <a:close/>
                </a:path>
                <a:path w="2024379" h="1612900">
                  <a:moveTo>
                    <a:pt x="2015642" y="203200"/>
                  </a:moveTo>
                  <a:lnTo>
                    <a:pt x="1987638" y="203200"/>
                  </a:lnTo>
                  <a:lnTo>
                    <a:pt x="1985619" y="190500"/>
                  </a:lnTo>
                  <a:lnTo>
                    <a:pt x="2013839" y="190500"/>
                  </a:lnTo>
                  <a:lnTo>
                    <a:pt x="2015642" y="203200"/>
                  </a:lnTo>
                  <a:close/>
                </a:path>
                <a:path w="2024379" h="1612900">
                  <a:moveTo>
                    <a:pt x="29324" y="228600"/>
                  </a:moveTo>
                  <a:lnTo>
                    <a:pt x="4381" y="228600"/>
                  </a:lnTo>
                  <a:lnTo>
                    <a:pt x="5702" y="215900"/>
                  </a:lnTo>
                  <a:lnTo>
                    <a:pt x="7175" y="203200"/>
                  </a:lnTo>
                  <a:lnTo>
                    <a:pt x="33413" y="203200"/>
                  </a:lnTo>
                  <a:lnTo>
                    <a:pt x="31851" y="215900"/>
                  </a:lnTo>
                  <a:lnTo>
                    <a:pt x="30581" y="215900"/>
                  </a:lnTo>
                  <a:lnTo>
                    <a:pt x="29324" y="228600"/>
                  </a:lnTo>
                  <a:close/>
                </a:path>
                <a:path w="2024379" h="1612900">
                  <a:moveTo>
                    <a:pt x="2020049" y="228600"/>
                  </a:moveTo>
                  <a:lnTo>
                    <a:pt x="1995055" y="228600"/>
                  </a:lnTo>
                  <a:lnTo>
                    <a:pt x="1993798" y="215900"/>
                  </a:lnTo>
                  <a:lnTo>
                    <a:pt x="1992528" y="215900"/>
                  </a:lnTo>
                  <a:lnTo>
                    <a:pt x="1990966" y="203200"/>
                  </a:lnTo>
                  <a:lnTo>
                    <a:pt x="2017204" y="203200"/>
                  </a:lnTo>
                  <a:lnTo>
                    <a:pt x="2018741" y="215900"/>
                  </a:lnTo>
                  <a:lnTo>
                    <a:pt x="2020049" y="228600"/>
                  </a:lnTo>
                  <a:close/>
                </a:path>
                <a:path w="2024379" h="1612900">
                  <a:moveTo>
                    <a:pt x="27419" y="241300"/>
                  </a:moveTo>
                  <a:lnTo>
                    <a:pt x="2260" y="241300"/>
                  </a:lnTo>
                  <a:lnTo>
                    <a:pt x="3238" y="228600"/>
                  </a:lnTo>
                  <a:lnTo>
                    <a:pt x="28346" y="228600"/>
                  </a:lnTo>
                  <a:lnTo>
                    <a:pt x="27419" y="241300"/>
                  </a:lnTo>
                  <a:close/>
                </a:path>
                <a:path w="2024379" h="1612900">
                  <a:moveTo>
                    <a:pt x="2022157" y="241300"/>
                  </a:moveTo>
                  <a:lnTo>
                    <a:pt x="1996960" y="241300"/>
                  </a:lnTo>
                  <a:lnTo>
                    <a:pt x="1996033" y="228600"/>
                  </a:lnTo>
                  <a:lnTo>
                    <a:pt x="2021192" y="228600"/>
                  </a:lnTo>
                  <a:lnTo>
                    <a:pt x="2022157" y="241300"/>
                  </a:lnTo>
                  <a:close/>
                </a:path>
                <a:path w="2024379" h="1612900">
                  <a:moveTo>
                    <a:pt x="26123" y="254000"/>
                  </a:moveTo>
                  <a:lnTo>
                    <a:pt x="825" y="254000"/>
                  </a:lnTo>
                  <a:lnTo>
                    <a:pt x="1460" y="241300"/>
                  </a:lnTo>
                  <a:lnTo>
                    <a:pt x="26720" y="241300"/>
                  </a:lnTo>
                  <a:lnTo>
                    <a:pt x="26123" y="254000"/>
                  </a:lnTo>
                  <a:close/>
                </a:path>
                <a:path w="2024379" h="1612900">
                  <a:moveTo>
                    <a:pt x="2023579" y="254000"/>
                  </a:moveTo>
                  <a:lnTo>
                    <a:pt x="1998256" y="254000"/>
                  </a:lnTo>
                  <a:lnTo>
                    <a:pt x="1997659" y="241300"/>
                  </a:lnTo>
                  <a:lnTo>
                    <a:pt x="2022957" y="241300"/>
                  </a:lnTo>
                  <a:lnTo>
                    <a:pt x="2023579" y="254000"/>
                  </a:lnTo>
                  <a:close/>
                </a:path>
                <a:path w="2024379" h="1612900">
                  <a:moveTo>
                    <a:pt x="25476" y="266700"/>
                  </a:moveTo>
                  <a:lnTo>
                    <a:pt x="88" y="266700"/>
                  </a:lnTo>
                  <a:lnTo>
                    <a:pt x="368" y="254000"/>
                  </a:lnTo>
                  <a:lnTo>
                    <a:pt x="25742" y="254000"/>
                  </a:lnTo>
                  <a:lnTo>
                    <a:pt x="25476" y="266700"/>
                  </a:lnTo>
                  <a:close/>
                </a:path>
                <a:path w="2024379" h="1612900">
                  <a:moveTo>
                    <a:pt x="2024291" y="266700"/>
                  </a:moveTo>
                  <a:lnTo>
                    <a:pt x="1998903" y="266700"/>
                  </a:lnTo>
                  <a:lnTo>
                    <a:pt x="1998637" y="254000"/>
                  </a:lnTo>
                  <a:lnTo>
                    <a:pt x="2024024" y="254000"/>
                  </a:lnTo>
                  <a:lnTo>
                    <a:pt x="2024291" y="266700"/>
                  </a:lnTo>
                  <a:close/>
                </a:path>
                <a:path w="2024379" h="1612900">
                  <a:moveTo>
                    <a:pt x="25488" y="1346200"/>
                  </a:moveTo>
                  <a:lnTo>
                    <a:pt x="88" y="1346200"/>
                  </a:lnTo>
                  <a:lnTo>
                    <a:pt x="0" y="266700"/>
                  </a:lnTo>
                  <a:lnTo>
                    <a:pt x="25400" y="266700"/>
                  </a:lnTo>
                  <a:lnTo>
                    <a:pt x="25488" y="1346200"/>
                  </a:lnTo>
                  <a:close/>
                </a:path>
                <a:path w="2024379" h="1612900">
                  <a:moveTo>
                    <a:pt x="2024278" y="1346200"/>
                  </a:moveTo>
                  <a:lnTo>
                    <a:pt x="1998891" y="1346200"/>
                  </a:lnTo>
                  <a:lnTo>
                    <a:pt x="1998980" y="266700"/>
                  </a:lnTo>
                  <a:lnTo>
                    <a:pt x="2024380" y="266700"/>
                  </a:lnTo>
                  <a:lnTo>
                    <a:pt x="2024278" y="1346200"/>
                  </a:lnTo>
                  <a:close/>
                </a:path>
                <a:path w="2024379" h="1612900">
                  <a:moveTo>
                    <a:pt x="27457" y="1371600"/>
                  </a:moveTo>
                  <a:lnTo>
                    <a:pt x="1422" y="1371600"/>
                  </a:lnTo>
                  <a:lnTo>
                    <a:pt x="800" y="1358900"/>
                  </a:lnTo>
                  <a:lnTo>
                    <a:pt x="355" y="1346200"/>
                  </a:lnTo>
                  <a:lnTo>
                    <a:pt x="25717" y="1346200"/>
                  </a:lnTo>
                  <a:lnTo>
                    <a:pt x="26149" y="1358900"/>
                  </a:lnTo>
                  <a:lnTo>
                    <a:pt x="26695" y="1358900"/>
                  </a:lnTo>
                  <a:lnTo>
                    <a:pt x="27457" y="1371600"/>
                  </a:lnTo>
                  <a:close/>
                </a:path>
                <a:path w="2024379" h="1612900">
                  <a:moveTo>
                    <a:pt x="2022919" y="1371600"/>
                  </a:moveTo>
                  <a:lnTo>
                    <a:pt x="1996922" y="1371600"/>
                  </a:lnTo>
                  <a:lnTo>
                    <a:pt x="1997684" y="1358900"/>
                  </a:lnTo>
                  <a:lnTo>
                    <a:pt x="1998230" y="1358900"/>
                  </a:lnTo>
                  <a:lnTo>
                    <a:pt x="1998662" y="1346200"/>
                  </a:lnTo>
                  <a:lnTo>
                    <a:pt x="2024011" y="1346200"/>
                  </a:lnTo>
                  <a:lnTo>
                    <a:pt x="2023554" y="1358900"/>
                  </a:lnTo>
                  <a:lnTo>
                    <a:pt x="2022919" y="1371600"/>
                  </a:lnTo>
                  <a:close/>
                </a:path>
                <a:path w="2024379" h="1612900">
                  <a:moveTo>
                    <a:pt x="29387" y="1384300"/>
                  </a:moveTo>
                  <a:lnTo>
                    <a:pt x="3187" y="1384300"/>
                  </a:lnTo>
                  <a:lnTo>
                    <a:pt x="2222" y="1371600"/>
                  </a:lnTo>
                  <a:lnTo>
                    <a:pt x="28295" y="1371600"/>
                  </a:lnTo>
                  <a:lnTo>
                    <a:pt x="29387" y="1384300"/>
                  </a:lnTo>
                  <a:close/>
                </a:path>
                <a:path w="2024379" h="1612900">
                  <a:moveTo>
                    <a:pt x="2021141" y="1384300"/>
                  </a:moveTo>
                  <a:lnTo>
                    <a:pt x="1994992" y="1384300"/>
                  </a:lnTo>
                  <a:lnTo>
                    <a:pt x="1996084" y="1371600"/>
                  </a:lnTo>
                  <a:lnTo>
                    <a:pt x="2022119" y="1371600"/>
                  </a:lnTo>
                  <a:lnTo>
                    <a:pt x="2021141" y="1384300"/>
                  </a:lnTo>
                  <a:close/>
                </a:path>
                <a:path w="2024379" h="1612900">
                  <a:moveTo>
                    <a:pt x="31927" y="1397000"/>
                  </a:moveTo>
                  <a:lnTo>
                    <a:pt x="5638" y="1397000"/>
                  </a:lnTo>
                  <a:lnTo>
                    <a:pt x="4330" y="1384300"/>
                  </a:lnTo>
                  <a:lnTo>
                    <a:pt x="30518" y="1384300"/>
                  </a:lnTo>
                  <a:lnTo>
                    <a:pt x="31927" y="1397000"/>
                  </a:lnTo>
                  <a:close/>
                </a:path>
                <a:path w="2024379" h="1612900">
                  <a:moveTo>
                    <a:pt x="2018677" y="1397000"/>
                  </a:moveTo>
                  <a:lnTo>
                    <a:pt x="1992452" y="1397000"/>
                  </a:lnTo>
                  <a:lnTo>
                    <a:pt x="1993861" y="1384300"/>
                  </a:lnTo>
                  <a:lnTo>
                    <a:pt x="2019998" y="1384300"/>
                  </a:lnTo>
                  <a:lnTo>
                    <a:pt x="2018677" y="1397000"/>
                  </a:lnTo>
                  <a:close/>
                </a:path>
                <a:path w="2024379" h="1612900">
                  <a:moveTo>
                    <a:pt x="35051" y="1409700"/>
                  </a:moveTo>
                  <a:lnTo>
                    <a:pt x="8737" y="1409700"/>
                  </a:lnTo>
                  <a:lnTo>
                    <a:pt x="7175" y="1397000"/>
                  </a:lnTo>
                  <a:lnTo>
                    <a:pt x="33337" y="1397000"/>
                  </a:lnTo>
                  <a:lnTo>
                    <a:pt x="35051" y="1409700"/>
                  </a:lnTo>
                  <a:close/>
                </a:path>
                <a:path w="2024379" h="1612900">
                  <a:moveTo>
                    <a:pt x="2015642" y="1409700"/>
                  </a:moveTo>
                  <a:lnTo>
                    <a:pt x="1989328" y="1409700"/>
                  </a:lnTo>
                  <a:lnTo>
                    <a:pt x="1991042" y="1397000"/>
                  </a:lnTo>
                  <a:lnTo>
                    <a:pt x="2017204" y="1397000"/>
                  </a:lnTo>
                  <a:lnTo>
                    <a:pt x="2015642" y="1409700"/>
                  </a:lnTo>
                  <a:close/>
                </a:path>
                <a:path w="2024379" h="1612900">
                  <a:moveTo>
                    <a:pt x="38760" y="1422400"/>
                  </a:moveTo>
                  <a:lnTo>
                    <a:pt x="12496" y="1422400"/>
                  </a:lnTo>
                  <a:lnTo>
                    <a:pt x="10540" y="1409700"/>
                  </a:lnTo>
                  <a:lnTo>
                    <a:pt x="36741" y="1409700"/>
                  </a:lnTo>
                  <a:lnTo>
                    <a:pt x="38760" y="1422400"/>
                  </a:lnTo>
                  <a:close/>
                </a:path>
                <a:path w="2024379" h="1612900">
                  <a:moveTo>
                    <a:pt x="2011794" y="1422400"/>
                  </a:moveTo>
                  <a:lnTo>
                    <a:pt x="1985619" y="1422400"/>
                  </a:lnTo>
                  <a:lnTo>
                    <a:pt x="1987638" y="1409700"/>
                  </a:lnTo>
                  <a:lnTo>
                    <a:pt x="2013750" y="1409700"/>
                  </a:lnTo>
                  <a:lnTo>
                    <a:pt x="2011794" y="1422400"/>
                  </a:lnTo>
                  <a:close/>
                </a:path>
                <a:path w="2024379" h="1612900">
                  <a:moveTo>
                    <a:pt x="43040" y="1435100"/>
                  </a:moveTo>
                  <a:lnTo>
                    <a:pt x="16878" y="1435100"/>
                  </a:lnTo>
                  <a:lnTo>
                    <a:pt x="14605" y="1422400"/>
                  </a:lnTo>
                  <a:lnTo>
                    <a:pt x="40728" y="1422400"/>
                  </a:lnTo>
                  <a:lnTo>
                    <a:pt x="43040" y="1435100"/>
                  </a:lnTo>
                  <a:close/>
                </a:path>
                <a:path w="2024379" h="1612900">
                  <a:moveTo>
                    <a:pt x="2007400" y="1435100"/>
                  </a:moveTo>
                  <a:lnTo>
                    <a:pt x="1981339" y="1435100"/>
                  </a:lnTo>
                  <a:lnTo>
                    <a:pt x="1983651" y="1422400"/>
                  </a:lnTo>
                  <a:lnTo>
                    <a:pt x="2009673" y="1422400"/>
                  </a:lnTo>
                  <a:lnTo>
                    <a:pt x="2007400" y="1435100"/>
                  </a:lnTo>
                  <a:close/>
                </a:path>
                <a:path w="2024379" h="1612900">
                  <a:moveTo>
                    <a:pt x="47853" y="1447800"/>
                  </a:moveTo>
                  <a:lnTo>
                    <a:pt x="21856" y="1447800"/>
                  </a:lnTo>
                  <a:lnTo>
                    <a:pt x="19291" y="1435100"/>
                  </a:lnTo>
                  <a:lnTo>
                    <a:pt x="45250" y="1435100"/>
                  </a:lnTo>
                  <a:lnTo>
                    <a:pt x="47853" y="1447800"/>
                  </a:lnTo>
                  <a:close/>
                </a:path>
                <a:path w="2024379" h="1612900">
                  <a:moveTo>
                    <a:pt x="50457" y="1447800"/>
                  </a:moveTo>
                  <a:lnTo>
                    <a:pt x="47853" y="1447800"/>
                  </a:lnTo>
                  <a:lnTo>
                    <a:pt x="47726" y="1435100"/>
                  </a:lnTo>
                  <a:lnTo>
                    <a:pt x="50457" y="1447800"/>
                  </a:lnTo>
                  <a:close/>
                </a:path>
                <a:path w="2024379" h="1612900">
                  <a:moveTo>
                    <a:pt x="1976526" y="1447800"/>
                  </a:moveTo>
                  <a:lnTo>
                    <a:pt x="1973922" y="1447800"/>
                  </a:lnTo>
                  <a:lnTo>
                    <a:pt x="1976653" y="1435100"/>
                  </a:lnTo>
                  <a:lnTo>
                    <a:pt x="1976526" y="1447800"/>
                  </a:lnTo>
                  <a:close/>
                </a:path>
                <a:path w="2024379" h="1612900">
                  <a:moveTo>
                    <a:pt x="2002396" y="1447800"/>
                  </a:moveTo>
                  <a:lnTo>
                    <a:pt x="1976526" y="1447800"/>
                  </a:lnTo>
                  <a:lnTo>
                    <a:pt x="1979129" y="1435100"/>
                  </a:lnTo>
                  <a:lnTo>
                    <a:pt x="2004974" y="1435100"/>
                  </a:lnTo>
                  <a:lnTo>
                    <a:pt x="2002396" y="1447800"/>
                  </a:lnTo>
                  <a:close/>
                </a:path>
                <a:path w="2024379" h="1612900">
                  <a:moveTo>
                    <a:pt x="75933" y="1485900"/>
                  </a:moveTo>
                  <a:lnTo>
                    <a:pt x="40220" y="1485900"/>
                  </a:lnTo>
                  <a:lnTo>
                    <a:pt x="27444" y="1460500"/>
                  </a:lnTo>
                  <a:lnTo>
                    <a:pt x="24574" y="1447800"/>
                  </a:lnTo>
                  <a:lnTo>
                    <a:pt x="50253" y="1447800"/>
                  </a:lnTo>
                  <a:lnTo>
                    <a:pt x="56134" y="1460500"/>
                  </a:lnTo>
                  <a:lnTo>
                    <a:pt x="55841" y="1460500"/>
                  </a:lnTo>
                  <a:lnTo>
                    <a:pt x="62242" y="1473200"/>
                  </a:lnTo>
                  <a:lnTo>
                    <a:pt x="68503" y="1473200"/>
                  </a:lnTo>
                  <a:lnTo>
                    <a:pt x="75933" y="1485900"/>
                  </a:lnTo>
                  <a:close/>
                </a:path>
                <a:path w="2024379" h="1612900">
                  <a:moveTo>
                    <a:pt x="1984159" y="1485900"/>
                  </a:moveTo>
                  <a:lnTo>
                    <a:pt x="1948446" y="1485900"/>
                  </a:lnTo>
                  <a:lnTo>
                    <a:pt x="1955876" y="1473200"/>
                  </a:lnTo>
                  <a:lnTo>
                    <a:pt x="1962137" y="1473200"/>
                  </a:lnTo>
                  <a:lnTo>
                    <a:pt x="1968538" y="1460500"/>
                  </a:lnTo>
                  <a:lnTo>
                    <a:pt x="1968245" y="1460500"/>
                  </a:lnTo>
                  <a:lnTo>
                    <a:pt x="1974126" y="1447800"/>
                  </a:lnTo>
                  <a:lnTo>
                    <a:pt x="1999678" y="1447800"/>
                  </a:lnTo>
                  <a:lnTo>
                    <a:pt x="1996732" y="1460500"/>
                  </a:lnTo>
                  <a:lnTo>
                    <a:pt x="1990559" y="1473200"/>
                  </a:lnTo>
                  <a:lnTo>
                    <a:pt x="1984159" y="1485900"/>
                  </a:lnTo>
                  <a:close/>
                </a:path>
                <a:path w="2024379" h="1612900">
                  <a:moveTo>
                    <a:pt x="83464" y="1498600"/>
                  </a:moveTo>
                  <a:lnTo>
                    <a:pt x="47802" y="1498600"/>
                  </a:lnTo>
                  <a:lnTo>
                    <a:pt x="40538" y="1485900"/>
                  </a:lnTo>
                  <a:lnTo>
                    <a:pt x="75564" y="1485900"/>
                  </a:lnTo>
                  <a:lnTo>
                    <a:pt x="83464" y="1498600"/>
                  </a:lnTo>
                  <a:close/>
                </a:path>
                <a:path w="2024379" h="1612900">
                  <a:moveTo>
                    <a:pt x="1976577" y="1498600"/>
                  </a:moveTo>
                  <a:lnTo>
                    <a:pt x="1940915" y="1498600"/>
                  </a:lnTo>
                  <a:lnTo>
                    <a:pt x="1948814" y="1485900"/>
                  </a:lnTo>
                  <a:lnTo>
                    <a:pt x="1983841" y="1485900"/>
                  </a:lnTo>
                  <a:lnTo>
                    <a:pt x="1976577" y="1498600"/>
                  </a:lnTo>
                  <a:close/>
                </a:path>
                <a:path w="2024379" h="1612900">
                  <a:moveTo>
                    <a:pt x="117881" y="1536700"/>
                  </a:moveTo>
                  <a:lnTo>
                    <a:pt x="81470" y="1536700"/>
                  </a:lnTo>
                  <a:lnTo>
                    <a:pt x="72250" y="1524000"/>
                  </a:lnTo>
                  <a:lnTo>
                    <a:pt x="63881" y="1511300"/>
                  </a:lnTo>
                  <a:lnTo>
                    <a:pt x="55232" y="1498600"/>
                  </a:lnTo>
                  <a:lnTo>
                    <a:pt x="83083" y="1498600"/>
                  </a:lnTo>
                  <a:lnTo>
                    <a:pt x="91452" y="1511300"/>
                  </a:lnTo>
                  <a:lnTo>
                    <a:pt x="99428" y="1511300"/>
                  </a:lnTo>
                  <a:lnTo>
                    <a:pt x="108673" y="1524000"/>
                  </a:lnTo>
                  <a:lnTo>
                    <a:pt x="108216" y="1524000"/>
                  </a:lnTo>
                  <a:lnTo>
                    <a:pt x="117881" y="1536700"/>
                  </a:lnTo>
                  <a:close/>
                </a:path>
                <a:path w="2024379" h="1612900">
                  <a:moveTo>
                    <a:pt x="1942909" y="1536700"/>
                  </a:moveTo>
                  <a:lnTo>
                    <a:pt x="1906498" y="1536700"/>
                  </a:lnTo>
                  <a:lnTo>
                    <a:pt x="1916163" y="1524000"/>
                  </a:lnTo>
                  <a:lnTo>
                    <a:pt x="1915706" y="1524000"/>
                  </a:lnTo>
                  <a:lnTo>
                    <a:pt x="1924951" y="1511300"/>
                  </a:lnTo>
                  <a:lnTo>
                    <a:pt x="1932927" y="1511300"/>
                  </a:lnTo>
                  <a:lnTo>
                    <a:pt x="1941296" y="1498600"/>
                  </a:lnTo>
                  <a:lnTo>
                    <a:pt x="1968792" y="1498600"/>
                  </a:lnTo>
                  <a:lnTo>
                    <a:pt x="1960499" y="1511300"/>
                  </a:lnTo>
                  <a:lnTo>
                    <a:pt x="1952129" y="1524000"/>
                  </a:lnTo>
                  <a:lnTo>
                    <a:pt x="1942909" y="1536700"/>
                  </a:lnTo>
                  <a:close/>
                </a:path>
                <a:path w="2024379" h="1612900">
                  <a:moveTo>
                    <a:pt x="137413" y="1549400"/>
                  </a:moveTo>
                  <a:lnTo>
                    <a:pt x="91592" y="1549400"/>
                  </a:lnTo>
                  <a:lnTo>
                    <a:pt x="81902" y="1536700"/>
                  </a:lnTo>
                  <a:lnTo>
                    <a:pt x="126974" y="1536700"/>
                  </a:lnTo>
                  <a:lnTo>
                    <a:pt x="137413" y="1549400"/>
                  </a:lnTo>
                  <a:close/>
                </a:path>
                <a:path w="2024379" h="1612900">
                  <a:moveTo>
                    <a:pt x="1932787" y="1549400"/>
                  </a:moveTo>
                  <a:lnTo>
                    <a:pt x="1886965" y="1549400"/>
                  </a:lnTo>
                  <a:lnTo>
                    <a:pt x="1897405" y="1536700"/>
                  </a:lnTo>
                  <a:lnTo>
                    <a:pt x="1942477" y="1536700"/>
                  </a:lnTo>
                  <a:lnTo>
                    <a:pt x="1932787" y="1549400"/>
                  </a:lnTo>
                  <a:close/>
                </a:path>
                <a:path w="2024379" h="1612900">
                  <a:moveTo>
                    <a:pt x="158330" y="1562100"/>
                  </a:moveTo>
                  <a:lnTo>
                    <a:pt x="111772" y="1562100"/>
                  </a:lnTo>
                  <a:lnTo>
                    <a:pt x="101244" y="1549400"/>
                  </a:lnTo>
                  <a:lnTo>
                    <a:pt x="147180" y="1549400"/>
                  </a:lnTo>
                  <a:lnTo>
                    <a:pt x="158330" y="1562100"/>
                  </a:lnTo>
                  <a:close/>
                </a:path>
                <a:path w="2024379" h="1612900">
                  <a:moveTo>
                    <a:pt x="1912607" y="1562100"/>
                  </a:moveTo>
                  <a:lnTo>
                    <a:pt x="1866049" y="1562100"/>
                  </a:lnTo>
                  <a:lnTo>
                    <a:pt x="1877199" y="1549400"/>
                  </a:lnTo>
                  <a:lnTo>
                    <a:pt x="1923135" y="1549400"/>
                  </a:lnTo>
                  <a:lnTo>
                    <a:pt x="1912607" y="1562100"/>
                  </a:lnTo>
                  <a:close/>
                </a:path>
                <a:path w="2024379" h="1612900">
                  <a:moveTo>
                    <a:pt x="180352" y="1574800"/>
                  </a:moveTo>
                  <a:lnTo>
                    <a:pt x="133997" y="1574800"/>
                  </a:lnTo>
                  <a:lnTo>
                    <a:pt x="122694" y="1562100"/>
                  </a:lnTo>
                  <a:lnTo>
                    <a:pt x="174421" y="1562100"/>
                  </a:lnTo>
                  <a:lnTo>
                    <a:pt x="180352" y="1574800"/>
                  </a:lnTo>
                  <a:close/>
                </a:path>
                <a:path w="2024379" h="1612900">
                  <a:moveTo>
                    <a:pt x="1890382" y="1574800"/>
                  </a:moveTo>
                  <a:lnTo>
                    <a:pt x="1844027" y="1574800"/>
                  </a:lnTo>
                  <a:lnTo>
                    <a:pt x="1849958" y="1562100"/>
                  </a:lnTo>
                  <a:lnTo>
                    <a:pt x="1901685" y="1562100"/>
                  </a:lnTo>
                  <a:lnTo>
                    <a:pt x="1890382" y="1574800"/>
                  </a:lnTo>
                  <a:close/>
                </a:path>
                <a:path w="2024379" h="1612900">
                  <a:moveTo>
                    <a:pt x="215671" y="1587500"/>
                  </a:moveTo>
                  <a:lnTo>
                    <a:pt x="145669" y="1587500"/>
                  </a:lnTo>
                  <a:lnTo>
                    <a:pt x="134518" y="1574800"/>
                  </a:lnTo>
                  <a:lnTo>
                    <a:pt x="209321" y="1574800"/>
                  </a:lnTo>
                  <a:lnTo>
                    <a:pt x="215671" y="1587500"/>
                  </a:lnTo>
                  <a:close/>
                </a:path>
                <a:path w="2024379" h="1612900">
                  <a:moveTo>
                    <a:pt x="1878711" y="1587500"/>
                  </a:moveTo>
                  <a:lnTo>
                    <a:pt x="1808708" y="1587500"/>
                  </a:lnTo>
                  <a:lnTo>
                    <a:pt x="1815058" y="1574800"/>
                  </a:lnTo>
                  <a:lnTo>
                    <a:pt x="1889861" y="1574800"/>
                  </a:lnTo>
                  <a:lnTo>
                    <a:pt x="1878711" y="1587500"/>
                  </a:lnTo>
                  <a:close/>
                </a:path>
                <a:path w="2024379" h="1612900">
                  <a:moveTo>
                    <a:pt x="1853920" y="1600200"/>
                  </a:moveTo>
                  <a:lnTo>
                    <a:pt x="170180" y="1600200"/>
                  </a:lnTo>
                  <a:lnTo>
                    <a:pt x="163957" y="1587500"/>
                  </a:lnTo>
                  <a:lnTo>
                    <a:pt x="1860130" y="1587500"/>
                  </a:lnTo>
                  <a:lnTo>
                    <a:pt x="1853920" y="1600200"/>
                  </a:lnTo>
                  <a:close/>
                </a:path>
                <a:path w="2024379" h="1612900">
                  <a:moveTo>
                    <a:pt x="1815033" y="1612900"/>
                  </a:moveTo>
                  <a:lnTo>
                    <a:pt x="209346" y="1612900"/>
                  </a:lnTo>
                  <a:lnTo>
                    <a:pt x="202387" y="1600200"/>
                  </a:lnTo>
                  <a:lnTo>
                    <a:pt x="1821688" y="1600200"/>
                  </a:lnTo>
                  <a:lnTo>
                    <a:pt x="1815033" y="1612900"/>
                  </a:lnTo>
                  <a:close/>
                </a:path>
              </a:pathLst>
            </a:custGeom>
            <a:solidFill>
              <a:srgbClr val="385D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45">
              <a:extLst>
                <a:ext uri="{FF2B5EF4-FFF2-40B4-BE49-F238E27FC236}">
                  <a16:creationId xmlns:a16="http://schemas.microsoft.com/office/drawing/2014/main" id="{BB3E3DBE-1EDA-44F2-9BE9-510BAB28CEDA}"/>
                </a:ext>
              </a:extLst>
            </p:cNvPr>
            <p:cNvSpPr/>
            <p:nvPr/>
          </p:nvSpPr>
          <p:spPr>
            <a:xfrm>
              <a:off x="7185990" y="1305788"/>
              <a:ext cx="100965" cy="33020"/>
            </a:xfrm>
            <a:custGeom>
              <a:avLst/>
              <a:gdLst/>
              <a:ahLst/>
              <a:cxnLst/>
              <a:rect l="l" t="t" r="r" b="b"/>
              <a:pathLst>
                <a:path w="100965" h="33019">
                  <a:moveTo>
                    <a:pt x="97231" y="33020"/>
                  </a:moveTo>
                  <a:lnTo>
                    <a:pt x="50787" y="11430"/>
                  </a:lnTo>
                  <a:lnTo>
                    <a:pt x="49834" y="11430"/>
                  </a:lnTo>
                  <a:lnTo>
                    <a:pt x="3479" y="33020"/>
                  </a:lnTo>
                  <a:lnTo>
                    <a:pt x="0" y="27559"/>
                  </a:lnTo>
                  <a:lnTo>
                    <a:pt x="44018" y="0"/>
                  </a:lnTo>
                  <a:lnTo>
                    <a:pt x="55651" y="0"/>
                  </a:lnTo>
                  <a:lnTo>
                    <a:pt x="100799" y="27559"/>
                  </a:lnTo>
                  <a:lnTo>
                    <a:pt x="97231" y="330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46">
            <a:extLst>
              <a:ext uri="{FF2B5EF4-FFF2-40B4-BE49-F238E27FC236}">
                <a16:creationId xmlns:a16="http://schemas.microsoft.com/office/drawing/2014/main" id="{8C6FDCC6-BF08-4A8C-AD86-095B2C3FC4C4}"/>
              </a:ext>
            </a:extLst>
          </p:cNvPr>
          <p:cNvSpPr txBox="1"/>
          <p:nvPr/>
        </p:nvSpPr>
        <p:spPr>
          <a:xfrm>
            <a:off x="6482970" y="1938912"/>
            <a:ext cx="1405255" cy="550545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35"/>
              </a:spcBef>
            </a:pPr>
            <a:r>
              <a:rPr sz="1400" dirty="0">
                <a:latin typeface="Cambria Math"/>
                <a:cs typeface="Cambria Math"/>
              </a:rPr>
              <a:t>𝑏</a:t>
            </a:r>
            <a:r>
              <a:rPr sz="1500" spc="30" baseline="27777" dirty="0">
                <a:latin typeface="Cambria Math"/>
                <a:cs typeface="Cambria Math"/>
              </a:rPr>
              <a:t>2</a:t>
            </a:r>
            <a:r>
              <a:rPr sz="1500" baseline="27777" dirty="0">
                <a:latin typeface="Cambria Math"/>
                <a:cs typeface="Cambria Math"/>
              </a:rPr>
              <a:t> </a:t>
            </a:r>
            <a:r>
              <a:rPr sz="1500" spc="7" baseline="27777" dirty="0">
                <a:latin typeface="Cambria Math"/>
                <a:cs typeface="Cambria Math"/>
              </a:rPr>
              <a:t> </a:t>
            </a:r>
            <a:r>
              <a:rPr sz="1400" dirty="0">
                <a:latin typeface="Cambria Math"/>
                <a:cs typeface="Cambria Math"/>
              </a:rPr>
              <a:t>=</a:t>
            </a:r>
            <a:r>
              <a:rPr sz="1400" spc="75" dirty="0">
                <a:latin typeface="Cambria Math"/>
                <a:cs typeface="Cambria Math"/>
              </a:rPr>
              <a:t> </a:t>
            </a:r>
            <a:r>
              <a:rPr sz="1400" spc="869" dirty="0">
                <a:latin typeface="Cambria Math"/>
                <a:cs typeface="Cambria Math"/>
              </a:rPr>
              <a:t>∑</a:t>
            </a:r>
            <a:r>
              <a:rPr sz="1400" spc="-85" dirty="0">
                <a:latin typeface="Cambria Math"/>
                <a:cs typeface="Cambria Math"/>
              </a:rPr>
              <a:t> </a:t>
            </a:r>
            <a:r>
              <a:rPr sz="1400" dirty="0">
                <a:latin typeface="Cambria Math"/>
                <a:cs typeface="Cambria Math"/>
              </a:rPr>
              <a:t>𝛼</a:t>
            </a:r>
            <a:r>
              <a:rPr sz="1500" spc="30" baseline="-16666" dirty="0">
                <a:latin typeface="Cambria Math"/>
                <a:cs typeface="Cambria Math"/>
              </a:rPr>
              <a:t>2</a:t>
            </a:r>
            <a:r>
              <a:rPr sz="1500" spc="-7" baseline="-16666" dirty="0">
                <a:latin typeface="Cambria Math"/>
                <a:cs typeface="Cambria Math"/>
              </a:rPr>
              <a:t>,</a:t>
            </a:r>
            <a:r>
              <a:rPr sz="1500" spc="104" baseline="-16666" dirty="0">
                <a:latin typeface="Cambria Math"/>
                <a:cs typeface="Cambria Math"/>
              </a:rPr>
              <a:t>i</a:t>
            </a:r>
            <a:r>
              <a:rPr sz="1500" baseline="-16666" dirty="0">
                <a:latin typeface="Cambria Math"/>
                <a:cs typeface="Cambria Math"/>
              </a:rPr>
              <a:t> </a:t>
            </a:r>
            <a:r>
              <a:rPr sz="1500" spc="-112" baseline="-16666" dirty="0">
                <a:latin typeface="Cambria Math"/>
                <a:cs typeface="Cambria Math"/>
              </a:rPr>
              <a:t> </a:t>
            </a:r>
            <a:r>
              <a:rPr sz="1400" spc="5" dirty="0">
                <a:latin typeface="SimSun"/>
                <a:cs typeface="SimSun"/>
              </a:rPr>
              <a:t>×</a:t>
            </a:r>
            <a:r>
              <a:rPr sz="1400" spc="-395" dirty="0">
                <a:latin typeface="SimSun"/>
                <a:cs typeface="SimSun"/>
              </a:rPr>
              <a:t> </a:t>
            </a:r>
            <a:r>
              <a:rPr sz="1400" dirty="0">
                <a:latin typeface="Cambria Math"/>
                <a:cs typeface="Cambria Math"/>
              </a:rPr>
              <a:t>𝑣</a:t>
            </a:r>
            <a:r>
              <a:rPr sz="1500" spc="104" baseline="27777" dirty="0">
                <a:latin typeface="Cambria Math"/>
                <a:cs typeface="Cambria Math"/>
              </a:rPr>
              <a:t>i</a:t>
            </a:r>
            <a:endParaRPr sz="1500" baseline="27777">
              <a:latin typeface="Cambria Math"/>
              <a:cs typeface="Cambria Math"/>
            </a:endParaRPr>
          </a:p>
          <a:p>
            <a:pPr marR="268605" algn="ctr">
              <a:lnSpc>
                <a:spcPct val="100000"/>
              </a:lnSpc>
              <a:spcBef>
                <a:spcPts val="515"/>
              </a:spcBef>
            </a:pPr>
            <a:r>
              <a:rPr sz="1000" spc="35" dirty="0">
                <a:latin typeface="Cambria Math"/>
                <a:cs typeface="Cambria Math"/>
              </a:rPr>
              <a:t>i</a:t>
            </a:r>
            <a:endParaRPr sz="1000">
              <a:latin typeface="Cambria Math"/>
              <a:cs typeface="Cambria Math"/>
            </a:endParaRPr>
          </a:p>
        </p:txBody>
      </p:sp>
      <p:pic>
        <p:nvPicPr>
          <p:cNvPr id="83" name="object 3">
            <a:extLst>
              <a:ext uri="{FF2B5EF4-FFF2-40B4-BE49-F238E27FC236}">
                <a16:creationId xmlns:a16="http://schemas.microsoft.com/office/drawing/2014/main" id="{0DA403E0-9B2E-4C0A-B5D2-D95A7943626C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81467" y="1282916"/>
            <a:ext cx="2952479" cy="446999"/>
          </a:xfrm>
          <a:prstGeom prst="rect">
            <a:avLst/>
          </a:prstGeom>
        </p:spPr>
      </p:pic>
      <p:sp>
        <p:nvSpPr>
          <p:cNvPr id="61" name="object 52">
            <a:extLst>
              <a:ext uri="{FF2B5EF4-FFF2-40B4-BE49-F238E27FC236}">
                <a16:creationId xmlns:a16="http://schemas.microsoft.com/office/drawing/2014/main" id="{71D9971E-DB06-4778-A70E-FB8A00CBA48E}"/>
              </a:ext>
            </a:extLst>
          </p:cNvPr>
          <p:cNvSpPr/>
          <p:nvPr/>
        </p:nvSpPr>
        <p:spPr>
          <a:xfrm>
            <a:off x="1122626" y="2157689"/>
            <a:ext cx="352425" cy="216535"/>
          </a:xfrm>
          <a:custGeom>
            <a:avLst/>
            <a:gdLst/>
            <a:ahLst/>
            <a:cxnLst/>
            <a:rect l="l" t="t" r="r" b="b"/>
            <a:pathLst>
              <a:path w="352425" h="216535">
                <a:moveTo>
                  <a:pt x="315468" y="216407"/>
                </a:moveTo>
                <a:lnTo>
                  <a:pt x="35052" y="216407"/>
                </a:lnTo>
                <a:lnTo>
                  <a:pt x="21443" y="213284"/>
                </a:lnTo>
                <a:lnTo>
                  <a:pt x="10234" y="205411"/>
                </a:lnTo>
                <a:lnTo>
                  <a:pt x="2671" y="193892"/>
                </a:lnTo>
                <a:lnTo>
                  <a:pt x="0" y="179831"/>
                </a:lnTo>
                <a:lnTo>
                  <a:pt x="0" y="36575"/>
                </a:lnTo>
                <a:lnTo>
                  <a:pt x="2671" y="22229"/>
                </a:lnTo>
                <a:lnTo>
                  <a:pt x="10234" y="10615"/>
                </a:lnTo>
                <a:lnTo>
                  <a:pt x="21443" y="2837"/>
                </a:lnTo>
                <a:lnTo>
                  <a:pt x="35052" y="0"/>
                </a:lnTo>
                <a:lnTo>
                  <a:pt x="315468" y="0"/>
                </a:lnTo>
                <a:lnTo>
                  <a:pt x="329528" y="2837"/>
                </a:lnTo>
                <a:lnTo>
                  <a:pt x="341047" y="10615"/>
                </a:lnTo>
                <a:lnTo>
                  <a:pt x="348920" y="22229"/>
                </a:lnTo>
                <a:lnTo>
                  <a:pt x="352044" y="36575"/>
                </a:lnTo>
                <a:lnTo>
                  <a:pt x="352044" y="179831"/>
                </a:lnTo>
                <a:lnTo>
                  <a:pt x="348920" y="193892"/>
                </a:lnTo>
                <a:lnTo>
                  <a:pt x="341047" y="205411"/>
                </a:lnTo>
                <a:lnTo>
                  <a:pt x="329528" y="213284"/>
                </a:lnTo>
                <a:lnTo>
                  <a:pt x="315468" y="216407"/>
                </a:lnTo>
                <a:close/>
              </a:path>
            </a:pathLst>
          </a:custGeom>
          <a:solidFill>
            <a:srgbClr val="92D050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53">
            <a:extLst>
              <a:ext uri="{FF2B5EF4-FFF2-40B4-BE49-F238E27FC236}">
                <a16:creationId xmlns:a16="http://schemas.microsoft.com/office/drawing/2014/main" id="{7827B969-60F9-4BA3-BB60-F7A945AEF0D3}"/>
              </a:ext>
            </a:extLst>
          </p:cNvPr>
          <p:cNvSpPr txBox="1"/>
          <p:nvPr/>
        </p:nvSpPr>
        <p:spPr>
          <a:xfrm>
            <a:off x="1178887" y="2124669"/>
            <a:ext cx="24574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400" spc="5" dirty="0">
                <a:latin typeface="Cambria Math"/>
                <a:cs typeface="Cambria Math"/>
              </a:rPr>
              <a:t>𝑏</a:t>
            </a:r>
            <a:r>
              <a:rPr sz="1500" spc="7" baseline="-16666" dirty="0">
                <a:latin typeface="Cambria Math"/>
                <a:cs typeface="Cambria Math"/>
              </a:rPr>
              <a:t>1</a:t>
            </a:r>
            <a:endParaRPr sz="1500" baseline="-16666" dirty="0">
              <a:latin typeface="Cambria Math"/>
              <a:cs typeface="Cambria Math"/>
            </a:endParaRPr>
          </a:p>
        </p:txBody>
      </p:sp>
      <p:sp>
        <p:nvSpPr>
          <p:cNvPr id="63" name="object 54">
            <a:extLst>
              <a:ext uri="{FF2B5EF4-FFF2-40B4-BE49-F238E27FC236}">
                <a16:creationId xmlns:a16="http://schemas.microsoft.com/office/drawing/2014/main" id="{582F0984-80A7-4040-BD91-6088AFA50E88}"/>
              </a:ext>
            </a:extLst>
          </p:cNvPr>
          <p:cNvSpPr/>
          <p:nvPr/>
        </p:nvSpPr>
        <p:spPr>
          <a:xfrm>
            <a:off x="1038553" y="2474555"/>
            <a:ext cx="184785" cy="429895"/>
          </a:xfrm>
          <a:custGeom>
            <a:avLst/>
            <a:gdLst/>
            <a:ahLst/>
            <a:cxnLst/>
            <a:rect l="l" t="t" r="r" b="b"/>
            <a:pathLst>
              <a:path w="184784" h="429894">
                <a:moveTo>
                  <a:pt x="96583" y="68770"/>
                </a:moveTo>
                <a:lnTo>
                  <a:pt x="94970" y="68440"/>
                </a:lnTo>
                <a:lnTo>
                  <a:pt x="93548" y="67589"/>
                </a:lnTo>
                <a:lnTo>
                  <a:pt x="92519" y="66293"/>
                </a:lnTo>
                <a:lnTo>
                  <a:pt x="91986" y="64731"/>
                </a:lnTo>
                <a:lnTo>
                  <a:pt x="92024" y="63080"/>
                </a:lnTo>
                <a:lnTo>
                  <a:pt x="92621" y="61531"/>
                </a:lnTo>
                <a:lnTo>
                  <a:pt x="93713" y="60286"/>
                </a:lnTo>
                <a:lnTo>
                  <a:pt x="168909" y="0"/>
                </a:lnTo>
                <a:lnTo>
                  <a:pt x="170066" y="7112"/>
                </a:lnTo>
                <a:lnTo>
                  <a:pt x="161074" y="7112"/>
                </a:lnTo>
                <a:lnTo>
                  <a:pt x="154753" y="23560"/>
                </a:lnTo>
                <a:lnTo>
                  <a:pt x="99669" y="67729"/>
                </a:lnTo>
                <a:lnTo>
                  <a:pt x="98221" y="68516"/>
                </a:lnTo>
                <a:lnTo>
                  <a:pt x="96583" y="68770"/>
                </a:lnTo>
                <a:close/>
              </a:path>
              <a:path w="184784" h="429894">
                <a:moveTo>
                  <a:pt x="154753" y="23560"/>
                </a:moveTo>
                <a:lnTo>
                  <a:pt x="161074" y="7112"/>
                </a:lnTo>
                <a:lnTo>
                  <a:pt x="167518" y="9588"/>
                </a:lnTo>
                <a:lnTo>
                  <a:pt x="160820" y="9588"/>
                </a:lnTo>
                <a:lnTo>
                  <a:pt x="162130" y="17645"/>
                </a:lnTo>
                <a:lnTo>
                  <a:pt x="154753" y="23560"/>
                </a:lnTo>
                <a:close/>
              </a:path>
              <a:path w="184784" h="429894">
                <a:moveTo>
                  <a:pt x="179616" y="100660"/>
                </a:moveTo>
                <a:lnTo>
                  <a:pt x="163646" y="26968"/>
                </a:lnTo>
                <a:lnTo>
                  <a:pt x="169964" y="10528"/>
                </a:lnTo>
                <a:lnTo>
                  <a:pt x="161074" y="7112"/>
                </a:lnTo>
                <a:lnTo>
                  <a:pt x="170066" y="7112"/>
                </a:lnTo>
                <a:lnTo>
                  <a:pt x="184378" y="95135"/>
                </a:lnTo>
                <a:lnTo>
                  <a:pt x="184353" y="96786"/>
                </a:lnTo>
                <a:lnTo>
                  <a:pt x="183769" y="98336"/>
                </a:lnTo>
                <a:lnTo>
                  <a:pt x="182689" y="99580"/>
                </a:lnTo>
                <a:lnTo>
                  <a:pt x="181241" y="100393"/>
                </a:lnTo>
                <a:lnTo>
                  <a:pt x="179616" y="100660"/>
                </a:lnTo>
                <a:close/>
              </a:path>
              <a:path w="184784" h="429894">
                <a:moveTo>
                  <a:pt x="162130" y="17645"/>
                </a:moveTo>
                <a:lnTo>
                  <a:pt x="160820" y="9588"/>
                </a:lnTo>
                <a:lnTo>
                  <a:pt x="168503" y="12534"/>
                </a:lnTo>
                <a:lnTo>
                  <a:pt x="162130" y="17645"/>
                </a:lnTo>
                <a:close/>
              </a:path>
              <a:path w="184784" h="429894">
                <a:moveTo>
                  <a:pt x="163646" y="26968"/>
                </a:moveTo>
                <a:lnTo>
                  <a:pt x="162130" y="17645"/>
                </a:lnTo>
                <a:lnTo>
                  <a:pt x="168503" y="12534"/>
                </a:lnTo>
                <a:lnTo>
                  <a:pt x="160820" y="9588"/>
                </a:lnTo>
                <a:lnTo>
                  <a:pt x="167518" y="9588"/>
                </a:lnTo>
                <a:lnTo>
                  <a:pt x="169964" y="10528"/>
                </a:lnTo>
                <a:lnTo>
                  <a:pt x="163646" y="26968"/>
                </a:lnTo>
                <a:close/>
              </a:path>
              <a:path w="184784" h="429894">
                <a:moveTo>
                  <a:pt x="8890" y="429704"/>
                </a:moveTo>
                <a:lnTo>
                  <a:pt x="0" y="426275"/>
                </a:lnTo>
                <a:lnTo>
                  <a:pt x="154753" y="23560"/>
                </a:lnTo>
                <a:lnTo>
                  <a:pt x="162130" y="17645"/>
                </a:lnTo>
                <a:lnTo>
                  <a:pt x="163646" y="26968"/>
                </a:lnTo>
                <a:lnTo>
                  <a:pt x="8890" y="42970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55">
            <a:extLst>
              <a:ext uri="{FF2B5EF4-FFF2-40B4-BE49-F238E27FC236}">
                <a16:creationId xmlns:a16="http://schemas.microsoft.com/office/drawing/2014/main" id="{9AD5C15E-E164-4AA1-857C-EFECD7C1EE0E}"/>
              </a:ext>
            </a:extLst>
          </p:cNvPr>
          <p:cNvSpPr/>
          <p:nvPr/>
        </p:nvSpPr>
        <p:spPr>
          <a:xfrm>
            <a:off x="1405151" y="2474555"/>
            <a:ext cx="216535" cy="430530"/>
          </a:xfrm>
          <a:custGeom>
            <a:avLst/>
            <a:gdLst/>
            <a:ahLst/>
            <a:cxnLst/>
            <a:rect l="l" t="t" r="r" b="b"/>
            <a:pathLst>
              <a:path w="216534" h="430530">
                <a:moveTo>
                  <a:pt x="5181" y="101180"/>
                </a:moveTo>
                <a:lnTo>
                  <a:pt x="0" y="96050"/>
                </a:lnTo>
                <a:lnTo>
                  <a:pt x="8051" y="0"/>
                </a:lnTo>
                <a:lnTo>
                  <a:pt x="17573" y="6489"/>
                </a:lnTo>
                <a:lnTo>
                  <a:pt x="16421" y="6489"/>
                </a:lnTo>
                <a:lnTo>
                  <a:pt x="7810" y="10579"/>
                </a:lnTo>
                <a:lnTo>
                  <a:pt x="15393" y="26500"/>
                </a:lnTo>
                <a:lnTo>
                  <a:pt x="9499" y="96837"/>
                </a:lnTo>
                <a:lnTo>
                  <a:pt x="9067" y="98437"/>
                </a:lnTo>
                <a:lnTo>
                  <a:pt x="8128" y="99796"/>
                </a:lnTo>
                <a:lnTo>
                  <a:pt x="6781" y="100749"/>
                </a:lnTo>
                <a:lnTo>
                  <a:pt x="5181" y="101180"/>
                </a:lnTo>
                <a:close/>
              </a:path>
              <a:path w="216534" h="430530">
                <a:moveTo>
                  <a:pt x="15393" y="26500"/>
                </a:moveTo>
                <a:lnTo>
                  <a:pt x="7810" y="10579"/>
                </a:lnTo>
                <a:lnTo>
                  <a:pt x="16421" y="6489"/>
                </a:lnTo>
                <a:lnTo>
                  <a:pt x="17582" y="8928"/>
                </a:lnTo>
                <a:lnTo>
                  <a:pt x="16865" y="8928"/>
                </a:lnTo>
                <a:lnTo>
                  <a:pt x="9436" y="12471"/>
                </a:lnTo>
                <a:lnTo>
                  <a:pt x="16183" y="17069"/>
                </a:lnTo>
                <a:lnTo>
                  <a:pt x="15393" y="26500"/>
                </a:lnTo>
                <a:close/>
              </a:path>
              <a:path w="216534" h="430530">
                <a:moveTo>
                  <a:pt x="85483" y="62953"/>
                </a:moveTo>
                <a:lnTo>
                  <a:pt x="83832" y="62826"/>
                </a:lnTo>
                <a:lnTo>
                  <a:pt x="82334" y="62153"/>
                </a:lnTo>
                <a:lnTo>
                  <a:pt x="23995" y="22394"/>
                </a:lnTo>
                <a:lnTo>
                  <a:pt x="16421" y="6489"/>
                </a:lnTo>
                <a:lnTo>
                  <a:pt x="17573" y="6489"/>
                </a:lnTo>
                <a:lnTo>
                  <a:pt x="87693" y="54279"/>
                </a:lnTo>
                <a:lnTo>
                  <a:pt x="88874" y="55435"/>
                </a:lnTo>
                <a:lnTo>
                  <a:pt x="89598" y="56921"/>
                </a:lnTo>
                <a:lnTo>
                  <a:pt x="89763" y="58572"/>
                </a:lnTo>
                <a:lnTo>
                  <a:pt x="89357" y="60172"/>
                </a:lnTo>
                <a:lnTo>
                  <a:pt x="88417" y="61544"/>
                </a:lnTo>
                <a:lnTo>
                  <a:pt x="87083" y="62509"/>
                </a:lnTo>
                <a:lnTo>
                  <a:pt x="85483" y="62953"/>
                </a:lnTo>
                <a:close/>
              </a:path>
              <a:path w="216534" h="430530">
                <a:moveTo>
                  <a:pt x="16183" y="17069"/>
                </a:moveTo>
                <a:lnTo>
                  <a:pt x="9436" y="12471"/>
                </a:lnTo>
                <a:lnTo>
                  <a:pt x="16865" y="8928"/>
                </a:lnTo>
                <a:lnTo>
                  <a:pt x="16183" y="17069"/>
                </a:lnTo>
                <a:close/>
              </a:path>
              <a:path w="216534" h="430530">
                <a:moveTo>
                  <a:pt x="23995" y="22394"/>
                </a:moveTo>
                <a:lnTo>
                  <a:pt x="16183" y="17069"/>
                </a:lnTo>
                <a:lnTo>
                  <a:pt x="16865" y="8928"/>
                </a:lnTo>
                <a:lnTo>
                  <a:pt x="17582" y="8928"/>
                </a:lnTo>
                <a:lnTo>
                  <a:pt x="23995" y="22394"/>
                </a:lnTo>
                <a:close/>
              </a:path>
              <a:path w="216534" h="430530">
                <a:moveTo>
                  <a:pt x="207581" y="430034"/>
                </a:moveTo>
                <a:lnTo>
                  <a:pt x="15393" y="26500"/>
                </a:lnTo>
                <a:lnTo>
                  <a:pt x="16183" y="17069"/>
                </a:lnTo>
                <a:lnTo>
                  <a:pt x="23995" y="22394"/>
                </a:lnTo>
                <a:lnTo>
                  <a:pt x="216192" y="425945"/>
                </a:lnTo>
                <a:lnTo>
                  <a:pt x="207581" y="43003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8">
            <a:extLst>
              <a:ext uri="{FF2B5EF4-FFF2-40B4-BE49-F238E27FC236}">
                <a16:creationId xmlns:a16="http://schemas.microsoft.com/office/drawing/2014/main" id="{4FADB1B5-56DB-4E67-8615-7A3F22A61EB6}"/>
              </a:ext>
            </a:extLst>
          </p:cNvPr>
          <p:cNvSpPr/>
          <p:nvPr/>
        </p:nvSpPr>
        <p:spPr>
          <a:xfrm>
            <a:off x="732513" y="2904450"/>
            <a:ext cx="100965" cy="33020"/>
          </a:xfrm>
          <a:custGeom>
            <a:avLst/>
            <a:gdLst/>
            <a:ahLst/>
            <a:cxnLst/>
            <a:rect l="l" t="t" r="r" b="b"/>
            <a:pathLst>
              <a:path w="100965" h="33020">
                <a:moveTo>
                  <a:pt x="97231" y="33019"/>
                </a:moveTo>
                <a:lnTo>
                  <a:pt x="50787" y="11430"/>
                </a:lnTo>
                <a:lnTo>
                  <a:pt x="49834" y="11430"/>
                </a:lnTo>
                <a:lnTo>
                  <a:pt x="3479" y="33019"/>
                </a:lnTo>
                <a:lnTo>
                  <a:pt x="0" y="27558"/>
                </a:lnTo>
                <a:lnTo>
                  <a:pt x="44018" y="0"/>
                </a:lnTo>
                <a:lnTo>
                  <a:pt x="55651" y="0"/>
                </a:lnTo>
                <a:lnTo>
                  <a:pt x="100799" y="27558"/>
                </a:lnTo>
                <a:lnTo>
                  <a:pt x="97231" y="330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5FF57126-F7F4-453D-AEAF-90FB0D0A3C18}"/>
              </a:ext>
            </a:extLst>
          </p:cNvPr>
          <p:cNvSpPr txBox="1"/>
          <p:nvPr/>
        </p:nvSpPr>
        <p:spPr>
          <a:xfrm>
            <a:off x="602605" y="2859766"/>
            <a:ext cx="16213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100">
              <a:lnSpc>
                <a:spcPct val="100000"/>
              </a:lnSpc>
              <a:spcBef>
                <a:spcPts val="755"/>
              </a:spcBef>
            </a:pPr>
            <a:r>
              <a:rPr lang="zh-CN" altLang="en-US" sz="2100" spc="15" baseline="11904" dirty="0">
                <a:latin typeface="Cambria Math"/>
                <a:cs typeface="Cambria Math"/>
              </a:rPr>
              <a:t>𝛼</a:t>
            </a:r>
            <a:r>
              <a:rPr lang="en-US" altLang="zh-CN" sz="1000" spc="10" dirty="0">
                <a:latin typeface="Cambria Math"/>
                <a:cs typeface="Cambria Math"/>
              </a:rPr>
              <a:t>1,1</a:t>
            </a:r>
            <a:endParaRPr lang="zh-CN" altLang="en-US" sz="1000" dirty="0">
              <a:latin typeface="Cambria Math"/>
              <a:cs typeface="Cambria Math"/>
            </a:endParaRPr>
          </a:p>
        </p:txBody>
      </p:sp>
      <p:sp>
        <p:nvSpPr>
          <p:cNvPr id="80" name="object 46">
            <a:extLst>
              <a:ext uri="{FF2B5EF4-FFF2-40B4-BE49-F238E27FC236}">
                <a16:creationId xmlns:a16="http://schemas.microsoft.com/office/drawing/2014/main" id="{BF1DC6B9-2023-4DE1-A380-45D0B9E8BAD7}"/>
              </a:ext>
            </a:extLst>
          </p:cNvPr>
          <p:cNvSpPr txBox="1"/>
          <p:nvPr/>
        </p:nvSpPr>
        <p:spPr>
          <a:xfrm>
            <a:off x="951288" y="2772792"/>
            <a:ext cx="402547" cy="322524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35"/>
              </a:spcBef>
            </a:pPr>
            <a:r>
              <a:rPr lang="en-US" sz="1400" spc="5" dirty="0">
                <a:latin typeface="SimSun"/>
                <a:cs typeface="SimSun"/>
              </a:rPr>
              <a:t>×</a:t>
            </a:r>
            <a:r>
              <a:rPr lang="en-US" sz="1400" spc="-395" dirty="0">
                <a:latin typeface="SimSun"/>
                <a:cs typeface="SimSun"/>
              </a:rPr>
              <a:t> </a:t>
            </a:r>
            <a:r>
              <a:rPr lang="en-US" sz="1400" dirty="0">
                <a:latin typeface="Cambria Math"/>
                <a:cs typeface="Cambria Math"/>
              </a:rPr>
              <a:t>𝑣</a:t>
            </a:r>
            <a:r>
              <a:rPr lang="en-US" sz="1500" spc="104" baseline="27777" dirty="0">
                <a:latin typeface="Cambria Math"/>
                <a:cs typeface="Cambria Math"/>
              </a:rPr>
              <a:t>1</a:t>
            </a:r>
            <a:endParaRPr lang="en-US" sz="1500" baseline="27777" dirty="0">
              <a:latin typeface="Cambria Math"/>
              <a:cs typeface="Cambria Math"/>
            </a:endParaRPr>
          </a:p>
        </p:txBody>
      </p:sp>
      <p:sp>
        <p:nvSpPr>
          <p:cNvPr id="81" name="object 8">
            <a:extLst>
              <a:ext uri="{FF2B5EF4-FFF2-40B4-BE49-F238E27FC236}">
                <a16:creationId xmlns:a16="http://schemas.microsoft.com/office/drawing/2014/main" id="{26613AE0-F2EF-4D3B-BCDB-BF5E207BF7DA}"/>
              </a:ext>
            </a:extLst>
          </p:cNvPr>
          <p:cNvSpPr/>
          <p:nvPr/>
        </p:nvSpPr>
        <p:spPr>
          <a:xfrm>
            <a:off x="1472922" y="2909294"/>
            <a:ext cx="100965" cy="33020"/>
          </a:xfrm>
          <a:custGeom>
            <a:avLst/>
            <a:gdLst/>
            <a:ahLst/>
            <a:cxnLst/>
            <a:rect l="l" t="t" r="r" b="b"/>
            <a:pathLst>
              <a:path w="100965" h="33020">
                <a:moveTo>
                  <a:pt x="97231" y="33019"/>
                </a:moveTo>
                <a:lnTo>
                  <a:pt x="50787" y="11430"/>
                </a:lnTo>
                <a:lnTo>
                  <a:pt x="49834" y="11430"/>
                </a:lnTo>
                <a:lnTo>
                  <a:pt x="3479" y="33019"/>
                </a:lnTo>
                <a:lnTo>
                  <a:pt x="0" y="27558"/>
                </a:lnTo>
                <a:lnTo>
                  <a:pt x="44018" y="0"/>
                </a:lnTo>
                <a:lnTo>
                  <a:pt x="55651" y="0"/>
                </a:lnTo>
                <a:lnTo>
                  <a:pt x="100799" y="27558"/>
                </a:lnTo>
                <a:lnTo>
                  <a:pt x="97231" y="330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46">
            <a:extLst>
              <a:ext uri="{FF2B5EF4-FFF2-40B4-BE49-F238E27FC236}">
                <a16:creationId xmlns:a16="http://schemas.microsoft.com/office/drawing/2014/main" id="{4F7FFF76-ACB3-4A93-8ED2-F18E8F9101B1}"/>
              </a:ext>
            </a:extLst>
          </p:cNvPr>
          <p:cNvSpPr txBox="1"/>
          <p:nvPr/>
        </p:nvSpPr>
        <p:spPr>
          <a:xfrm>
            <a:off x="1705218" y="2776208"/>
            <a:ext cx="402547" cy="322524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35"/>
              </a:spcBef>
            </a:pPr>
            <a:r>
              <a:rPr lang="en-US" sz="1400" spc="5" dirty="0">
                <a:latin typeface="SimSun"/>
                <a:cs typeface="SimSun"/>
              </a:rPr>
              <a:t>×</a:t>
            </a:r>
            <a:r>
              <a:rPr lang="en-US" sz="1400" spc="-395" dirty="0">
                <a:latin typeface="SimSun"/>
                <a:cs typeface="SimSun"/>
              </a:rPr>
              <a:t> </a:t>
            </a:r>
            <a:r>
              <a:rPr lang="en-US" sz="1400" dirty="0">
                <a:latin typeface="Cambria Math"/>
                <a:cs typeface="Cambria Math"/>
              </a:rPr>
              <a:t>𝑣</a:t>
            </a:r>
            <a:r>
              <a:rPr lang="en-US" sz="1500" spc="104" baseline="27777" dirty="0">
                <a:latin typeface="Cambria Math"/>
                <a:cs typeface="Cambria Math"/>
              </a:rPr>
              <a:t>2</a:t>
            </a:r>
            <a:endParaRPr lang="en-US" sz="1500" baseline="27777" dirty="0">
              <a:latin typeface="Cambria Math"/>
              <a:cs typeface="Cambria Math"/>
            </a:endParaRPr>
          </a:p>
        </p:txBody>
      </p:sp>
      <p:sp>
        <p:nvSpPr>
          <p:cNvPr id="84" name="object 10">
            <a:extLst>
              <a:ext uri="{FF2B5EF4-FFF2-40B4-BE49-F238E27FC236}">
                <a16:creationId xmlns:a16="http://schemas.microsoft.com/office/drawing/2014/main" id="{6019F669-3A80-4874-8597-5DFC09039192}"/>
              </a:ext>
            </a:extLst>
          </p:cNvPr>
          <p:cNvSpPr txBox="1"/>
          <p:nvPr/>
        </p:nvSpPr>
        <p:spPr>
          <a:xfrm>
            <a:off x="1440409" y="2893108"/>
            <a:ext cx="35623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lang="zh-CN" altLang="en-US" sz="2100" spc="15" baseline="11904" dirty="0">
                <a:latin typeface="Cambria Math"/>
                <a:cs typeface="Cambria Math"/>
              </a:rPr>
              <a:t>𝛼</a:t>
            </a:r>
            <a:r>
              <a:rPr lang="en-US" altLang="zh-CN" sz="1000" spc="10" dirty="0">
                <a:latin typeface="Cambria Math"/>
                <a:cs typeface="Cambria Math"/>
              </a:rPr>
              <a:t>1,2</a:t>
            </a:r>
            <a:endParaRPr lang="zh-CN" altLang="en-US" sz="1000" dirty="0">
              <a:latin typeface="Cambria Math"/>
              <a:cs typeface="Cambria Math"/>
            </a:endParaRPr>
          </a:p>
        </p:txBody>
      </p:sp>
    </p:spTree>
    <p:extLst>
      <p:ext uri="{BB962C8B-B14F-4D97-AF65-F5344CB8AC3E}">
        <p14:creationId xmlns:p14="http://schemas.microsoft.com/office/powerpoint/2010/main" val="3665349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0181ED3-6BF2-492E-B9E9-53E7609D1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719A945-5DA8-4842-824C-43EDA64AA903}"/>
              </a:ext>
            </a:extLst>
          </p:cNvPr>
          <p:cNvSpPr txBox="1"/>
          <p:nvPr/>
        </p:nvSpPr>
        <p:spPr>
          <a:xfrm>
            <a:off x="428281" y="853491"/>
            <a:ext cx="3934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400" b="1" dirty="0">
                <a:solidFill>
                  <a:schemeClr val="accent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Self-Attention</a:t>
            </a:r>
            <a:endParaRPr lang="zh-CN" altLang="en-US" sz="2400" b="1" dirty="0">
              <a:solidFill>
                <a:schemeClr val="accent1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E117B68-3B1D-481C-A2B3-B35D972DC919}"/>
              </a:ext>
            </a:extLst>
          </p:cNvPr>
          <p:cNvSpPr txBox="1"/>
          <p:nvPr/>
        </p:nvSpPr>
        <p:spPr>
          <a:xfrm>
            <a:off x="428281" y="199434"/>
            <a:ext cx="7108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Transformer</a:t>
            </a:r>
            <a:endParaRPr lang="zh-CN" altLang="en-US" sz="2800" b="1" spc="200" dirty="0">
              <a:solidFill>
                <a:schemeClr val="bg1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95" name="object 6">
            <a:extLst>
              <a:ext uri="{FF2B5EF4-FFF2-40B4-BE49-F238E27FC236}">
                <a16:creationId xmlns:a16="http://schemas.microsoft.com/office/drawing/2014/main" id="{E82531E1-B455-4846-A2D0-DF1FF1D641E1}"/>
              </a:ext>
            </a:extLst>
          </p:cNvPr>
          <p:cNvSpPr/>
          <p:nvPr/>
        </p:nvSpPr>
        <p:spPr>
          <a:xfrm>
            <a:off x="1070303" y="4621896"/>
            <a:ext cx="1051560" cy="321310"/>
          </a:xfrm>
          <a:custGeom>
            <a:avLst/>
            <a:gdLst/>
            <a:ahLst/>
            <a:cxnLst/>
            <a:rect l="l" t="t" r="r" b="b"/>
            <a:pathLst>
              <a:path w="1051560" h="321310">
                <a:moveTo>
                  <a:pt x="1051560" y="1498"/>
                </a:moveTo>
                <a:lnTo>
                  <a:pt x="952525" y="5168"/>
                </a:lnTo>
                <a:lnTo>
                  <a:pt x="946416" y="11747"/>
                </a:lnTo>
                <a:lnTo>
                  <a:pt x="946797" y="13703"/>
                </a:lnTo>
                <a:lnTo>
                  <a:pt x="947762" y="15443"/>
                </a:lnTo>
                <a:lnTo>
                  <a:pt x="949223" y="16789"/>
                </a:lnTo>
                <a:lnTo>
                  <a:pt x="951026" y="17627"/>
                </a:lnTo>
                <a:lnTo>
                  <a:pt x="952995" y="17868"/>
                </a:lnTo>
                <a:lnTo>
                  <a:pt x="1017663" y="15468"/>
                </a:lnTo>
                <a:lnTo>
                  <a:pt x="563245" y="303644"/>
                </a:lnTo>
                <a:lnTo>
                  <a:pt x="563245" y="36322"/>
                </a:lnTo>
                <a:lnTo>
                  <a:pt x="595858" y="92227"/>
                </a:lnTo>
                <a:lnTo>
                  <a:pt x="597115" y="93764"/>
                </a:lnTo>
                <a:lnTo>
                  <a:pt x="598792" y="94843"/>
                </a:lnTo>
                <a:lnTo>
                  <a:pt x="600710" y="95351"/>
                </a:lnTo>
                <a:lnTo>
                  <a:pt x="602691" y="95237"/>
                </a:lnTo>
                <a:lnTo>
                  <a:pt x="604545" y="94513"/>
                </a:lnTo>
                <a:lnTo>
                  <a:pt x="606082" y="93256"/>
                </a:lnTo>
                <a:lnTo>
                  <a:pt x="607161" y="91592"/>
                </a:lnTo>
                <a:lnTo>
                  <a:pt x="607656" y="89662"/>
                </a:lnTo>
                <a:lnTo>
                  <a:pt x="607555" y="87680"/>
                </a:lnTo>
                <a:lnTo>
                  <a:pt x="606831" y="85826"/>
                </a:lnTo>
                <a:lnTo>
                  <a:pt x="564235" y="12827"/>
                </a:lnTo>
                <a:lnTo>
                  <a:pt x="556895" y="228"/>
                </a:lnTo>
                <a:lnTo>
                  <a:pt x="506958" y="85826"/>
                </a:lnTo>
                <a:lnTo>
                  <a:pt x="506234" y="87680"/>
                </a:lnTo>
                <a:lnTo>
                  <a:pt x="506133" y="89662"/>
                </a:lnTo>
                <a:lnTo>
                  <a:pt x="506628" y="91592"/>
                </a:lnTo>
                <a:lnTo>
                  <a:pt x="507707" y="93256"/>
                </a:lnTo>
                <a:lnTo>
                  <a:pt x="509244" y="94513"/>
                </a:lnTo>
                <a:lnTo>
                  <a:pt x="511098" y="95237"/>
                </a:lnTo>
                <a:lnTo>
                  <a:pt x="513080" y="95351"/>
                </a:lnTo>
                <a:lnTo>
                  <a:pt x="514997" y="94843"/>
                </a:lnTo>
                <a:lnTo>
                  <a:pt x="516674" y="93764"/>
                </a:lnTo>
                <a:lnTo>
                  <a:pt x="517931" y="92227"/>
                </a:lnTo>
                <a:lnTo>
                  <a:pt x="550545" y="36322"/>
                </a:lnTo>
                <a:lnTo>
                  <a:pt x="550545" y="304330"/>
                </a:lnTo>
                <a:lnTo>
                  <a:pt x="34569" y="13690"/>
                </a:lnTo>
                <a:lnTo>
                  <a:pt x="99288" y="12700"/>
                </a:lnTo>
                <a:lnTo>
                  <a:pt x="101244" y="12357"/>
                </a:lnTo>
                <a:lnTo>
                  <a:pt x="102997" y="11430"/>
                </a:lnTo>
                <a:lnTo>
                  <a:pt x="104381" y="10007"/>
                </a:lnTo>
                <a:lnTo>
                  <a:pt x="105257" y="8229"/>
                </a:lnTo>
                <a:lnTo>
                  <a:pt x="105537" y="6261"/>
                </a:lnTo>
                <a:lnTo>
                  <a:pt x="105194" y="4305"/>
                </a:lnTo>
                <a:lnTo>
                  <a:pt x="104267" y="2540"/>
                </a:lnTo>
                <a:lnTo>
                  <a:pt x="103860" y="2146"/>
                </a:lnTo>
                <a:lnTo>
                  <a:pt x="102844" y="1155"/>
                </a:lnTo>
                <a:lnTo>
                  <a:pt x="101053" y="279"/>
                </a:lnTo>
                <a:lnTo>
                  <a:pt x="99085" y="0"/>
                </a:lnTo>
                <a:lnTo>
                  <a:pt x="0" y="1498"/>
                </a:lnTo>
                <a:lnTo>
                  <a:pt x="50076" y="87020"/>
                </a:lnTo>
                <a:lnTo>
                  <a:pt x="51333" y="88557"/>
                </a:lnTo>
                <a:lnTo>
                  <a:pt x="53009" y="89623"/>
                </a:lnTo>
                <a:lnTo>
                  <a:pt x="54927" y="90131"/>
                </a:lnTo>
                <a:lnTo>
                  <a:pt x="56921" y="90017"/>
                </a:lnTo>
                <a:lnTo>
                  <a:pt x="28333" y="24765"/>
                </a:lnTo>
                <a:lnTo>
                  <a:pt x="553783" y="320725"/>
                </a:lnTo>
                <a:lnTo>
                  <a:pt x="556895" y="315188"/>
                </a:lnTo>
                <a:lnTo>
                  <a:pt x="560298" y="320548"/>
                </a:lnTo>
                <a:lnTo>
                  <a:pt x="1024470" y="26200"/>
                </a:lnTo>
                <a:lnTo>
                  <a:pt x="994727" y="83680"/>
                </a:lnTo>
                <a:lnTo>
                  <a:pt x="994105" y="85559"/>
                </a:lnTo>
                <a:lnTo>
                  <a:pt x="994092" y="87553"/>
                </a:lnTo>
                <a:lnTo>
                  <a:pt x="994689" y="89446"/>
                </a:lnTo>
                <a:lnTo>
                  <a:pt x="995857" y="91059"/>
                </a:lnTo>
                <a:lnTo>
                  <a:pt x="997458" y="92240"/>
                </a:lnTo>
                <a:lnTo>
                  <a:pt x="999337" y="92862"/>
                </a:lnTo>
                <a:lnTo>
                  <a:pt x="1001318" y="92875"/>
                </a:lnTo>
                <a:lnTo>
                  <a:pt x="1003211" y="92265"/>
                </a:lnTo>
                <a:lnTo>
                  <a:pt x="1004836" y="91109"/>
                </a:lnTo>
                <a:lnTo>
                  <a:pt x="1006005" y="89509"/>
                </a:lnTo>
                <a:lnTo>
                  <a:pt x="1050836" y="2882"/>
                </a:lnTo>
                <a:lnTo>
                  <a:pt x="1051560" y="14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7">
            <a:extLst>
              <a:ext uri="{FF2B5EF4-FFF2-40B4-BE49-F238E27FC236}">
                <a16:creationId xmlns:a16="http://schemas.microsoft.com/office/drawing/2014/main" id="{DD864BBD-A466-4A31-B73E-9A095C47711C}"/>
              </a:ext>
            </a:extLst>
          </p:cNvPr>
          <p:cNvSpPr/>
          <p:nvPr/>
        </p:nvSpPr>
        <p:spPr>
          <a:xfrm>
            <a:off x="3541088" y="4620753"/>
            <a:ext cx="1051560" cy="321945"/>
          </a:xfrm>
          <a:custGeom>
            <a:avLst/>
            <a:gdLst/>
            <a:ahLst/>
            <a:cxnLst/>
            <a:rect l="l" t="t" r="r" b="b"/>
            <a:pathLst>
              <a:path w="1051560" h="321945">
                <a:moveTo>
                  <a:pt x="1051560" y="1371"/>
                </a:moveTo>
                <a:lnTo>
                  <a:pt x="952538" y="5219"/>
                </a:lnTo>
                <a:lnTo>
                  <a:pt x="946429" y="11823"/>
                </a:lnTo>
                <a:lnTo>
                  <a:pt x="946823" y="13766"/>
                </a:lnTo>
                <a:lnTo>
                  <a:pt x="947788" y="15506"/>
                </a:lnTo>
                <a:lnTo>
                  <a:pt x="949248" y="16852"/>
                </a:lnTo>
                <a:lnTo>
                  <a:pt x="951052" y="17678"/>
                </a:lnTo>
                <a:lnTo>
                  <a:pt x="953020" y="17919"/>
                </a:lnTo>
                <a:lnTo>
                  <a:pt x="1017676" y="15405"/>
                </a:lnTo>
                <a:lnTo>
                  <a:pt x="563854" y="304368"/>
                </a:lnTo>
                <a:lnTo>
                  <a:pt x="563308" y="36182"/>
                </a:lnTo>
                <a:lnTo>
                  <a:pt x="596049" y="92024"/>
                </a:lnTo>
                <a:lnTo>
                  <a:pt x="597306" y="93560"/>
                </a:lnTo>
                <a:lnTo>
                  <a:pt x="598982" y="94627"/>
                </a:lnTo>
                <a:lnTo>
                  <a:pt x="600900" y="95135"/>
                </a:lnTo>
                <a:lnTo>
                  <a:pt x="602881" y="95021"/>
                </a:lnTo>
                <a:lnTo>
                  <a:pt x="604735" y="94297"/>
                </a:lnTo>
                <a:lnTo>
                  <a:pt x="606272" y="93027"/>
                </a:lnTo>
                <a:lnTo>
                  <a:pt x="607339" y="91363"/>
                </a:lnTo>
                <a:lnTo>
                  <a:pt x="607783" y="89636"/>
                </a:lnTo>
                <a:lnTo>
                  <a:pt x="607720" y="87452"/>
                </a:lnTo>
                <a:lnTo>
                  <a:pt x="606996" y="85598"/>
                </a:lnTo>
                <a:lnTo>
                  <a:pt x="564261" y="12687"/>
                </a:lnTo>
                <a:lnTo>
                  <a:pt x="556895" y="101"/>
                </a:lnTo>
                <a:lnTo>
                  <a:pt x="507136" y="85801"/>
                </a:lnTo>
                <a:lnTo>
                  <a:pt x="506412" y="87655"/>
                </a:lnTo>
                <a:lnTo>
                  <a:pt x="506310" y="89636"/>
                </a:lnTo>
                <a:lnTo>
                  <a:pt x="506818" y="91567"/>
                </a:lnTo>
                <a:lnTo>
                  <a:pt x="507898" y="93230"/>
                </a:lnTo>
                <a:lnTo>
                  <a:pt x="509435" y="94488"/>
                </a:lnTo>
                <a:lnTo>
                  <a:pt x="511289" y="95199"/>
                </a:lnTo>
                <a:lnTo>
                  <a:pt x="513270" y="95313"/>
                </a:lnTo>
                <a:lnTo>
                  <a:pt x="515188" y="94805"/>
                </a:lnTo>
                <a:lnTo>
                  <a:pt x="516864" y="93726"/>
                </a:lnTo>
                <a:lnTo>
                  <a:pt x="518109" y="92176"/>
                </a:lnTo>
                <a:lnTo>
                  <a:pt x="550608" y="36195"/>
                </a:lnTo>
                <a:lnTo>
                  <a:pt x="551154" y="305447"/>
                </a:lnTo>
                <a:lnTo>
                  <a:pt x="34531" y="13601"/>
                </a:lnTo>
                <a:lnTo>
                  <a:pt x="99263" y="12700"/>
                </a:lnTo>
                <a:lnTo>
                  <a:pt x="101231" y="12357"/>
                </a:lnTo>
                <a:lnTo>
                  <a:pt x="102984" y="11430"/>
                </a:lnTo>
                <a:lnTo>
                  <a:pt x="104368" y="10007"/>
                </a:lnTo>
                <a:lnTo>
                  <a:pt x="105244" y="8229"/>
                </a:lnTo>
                <a:lnTo>
                  <a:pt x="105524" y="6261"/>
                </a:lnTo>
                <a:lnTo>
                  <a:pt x="105194" y="4305"/>
                </a:lnTo>
                <a:lnTo>
                  <a:pt x="104267" y="2540"/>
                </a:lnTo>
                <a:lnTo>
                  <a:pt x="103746" y="2044"/>
                </a:lnTo>
                <a:lnTo>
                  <a:pt x="102844" y="1155"/>
                </a:lnTo>
                <a:lnTo>
                  <a:pt x="101053" y="279"/>
                </a:lnTo>
                <a:lnTo>
                  <a:pt x="99098" y="0"/>
                </a:lnTo>
                <a:lnTo>
                  <a:pt x="0" y="1371"/>
                </a:lnTo>
                <a:lnTo>
                  <a:pt x="49974" y="86956"/>
                </a:lnTo>
                <a:lnTo>
                  <a:pt x="51231" y="88493"/>
                </a:lnTo>
                <a:lnTo>
                  <a:pt x="52895" y="89560"/>
                </a:lnTo>
                <a:lnTo>
                  <a:pt x="54825" y="90068"/>
                </a:lnTo>
                <a:lnTo>
                  <a:pt x="56807" y="89954"/>
                </a:lnTo>
                <a:lnTo>
                  <a:pt x="28295" y="24650"/>
                </a:lnTo>
                <a:lnTo>
                  <a:pt x="554405" y="321856"/>
                </a:lnTo>
                <a:lnTo>
                  <a:pt x="557225" y="316865"/>
                </a:lnTo>
                <a:lnTo>
                  <a:pt x="560311" y="321691"/>
                </a:lnTo>
                <a:lnTo>
                  <a:pt x="1024509" y="26123"/>
                </a:lnTo>
                <a:lnTo>
                  <a:pt x="994879" y="83654"/>
                </a:lnTo>
                <a:lnTo>
                  <a:pt x="994257" y="85534"/>
                </a:lnTo>
                <a:lnTo>
                  <a:pt x="994244" y="87528"/>
                </a:lnTo>
                <a:lnTo>
                  <a:pt x="994854" y="89420"/>
                </a:lnTo>
                <a:lnTo>
                  <a:pt x="996010" y="91033"/>
                </a:lnTo>
                <a:lnTo>
                  <a:pt x="997623" y="92202"/>
                </a:lnTo>
                <a:lnTo>
                  <a:pt x="999502" y="92824"/>
                </a:lnTo>
                <a:lnTo>
                  <a:pt x="1001496" y="92837"/>
                </a:lnTo>
                <a:lnTo>
                  <a:pt x="1003388" y="92227"/>
                </a:lnTo>
                <a:lnTo>
                  <a:pt x="1005001" y="91071"/>
                </a:lnTo>
                <a:lnTo>
                  <a:pt x="1006170" y="89471"/>
                </a:lnTo>
                <a:lnTo>
                  <a:pt x="1050823" y="2781"/>
                </a:lnTo>
                <a:lnTo>
                  <a:pt x="1051560" y="13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8">
            <a:extLst>
              <a:ext uri="{FF2B5EF4-FFF2-40B4-BE49-F238E27FC236}">
                <a16:creationId xmlns:a16="http://schemas.microsoft.com/office/drawing/2014/main" id="{FCA7B798-EF0B-4CD6-A4E4-4ACF0AEB9E01}"/>
              </a:ext>
            </a:extLst>
          </p:cNvPr>
          <p:cNvSpPr/>
          <p:nvPr/>
        </p:nvSpPr>
        <p:spPr>
          <a:xfrm>
            <a:off x="930933" y="3923853"/>
            <a:ext cx="100965" cy="33020"/>
          </a:xfrm>
          <a:custGeom>
            <a:avLst/>
            <a:gdLst/>
            <a:ahLst/>
            <a:cxnLst/>
            <a:rect l="l" t="t" r="r" b="b"/>
            <a:pathLst>
              <a:path w="100965" h="33020">
                <a:moveTo>
                  <a:pt x="97231" y="33019"/>
                </a:moveTo>
                <a:lnTo>
                  <a:pt x="50787" y="11430"/>
                </a:lnTo>
                <a:lnTo>
                  <a:pt x="49834" y="11430"/>
                </a:lnTo>
                <a:lnTo>
                  <a:pt x="3479" y="33019"/>
                </a:lnTo>
                <a:lnTo>
                  <a:pt x="0" y="27558"/>
                </a:lnTo>
                <a:lnTo>
                  <a:pt x="44018" y="0"/>
                </a:lnTo>
                <a:lnTo>
                  <a:pt x="55651" y="0"/>
                </a:lnTo>
                <a:lnTo>
                  <a:pt x="100799" y="27558"/>
                </a:lnTo>
                <a:lnTo>
                  <a:pt x="97231" y="330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9">
            <a:extLst>
              <a:ext uri="{FF2B5EF4-FFF2-40B4-BE49-F238E27FC236}">
                <a16:creationId xmlns:a16="http://schemas.microsoft.com/office/drawing/2014/main" id="{8579043E-4ACC-4854-8A7D-0A933EB3F7B5}"/>
              </a:ext>
            </a:extLst>
          </p:cNvPr>
          <p:cNvSpPr/>
          <p:nvPr/>
        </p:nvSpPr>
        <p:spPr>
          <a:xfrm>
            <a:off x="1571013" y="3923853"/>
            <a:ext cx="100965" cy="33020"/>
          </a:xfrm>
          <a:custGeom>
            <a:avLst/>
            <a:gdLst/>
            <a:ahLst/>
            <a:cxnLst/>
            <a:rect l="l" t="t" r="r" b="b"/>
            <a:pathLst>
              <a:path w="100965" h="33020">
                <a:moveTo>
                  <a:pt x="97231" y="33019"/>
                </a:moveTo>
                <a:lnTo>
                  <a:pt x="50787" y="11430"/>
                </a:lnTo>
                <a:lnTo>
                  <a:pt x="49834" y="11430"/>
                </a:lnTo>
                <a:lnTo>
                  <a:pt x="3479" y="33019"/>
                </a:lnTo>
                <a:lnTo>
                  <a:pt x="0" y="27558"/>
                </a:lnTo>
                <a:lnTo>
                  <a:pt x="44018" y="0"/>
                </a:lnTo>
                <a:lnTo>
                  <a:pt x="55651" y="0"/>
                </a:lnTo>
                <a:lnTo>
                  <a:pt x="100799" y="27558"/>
                </a:lnTo>
                <a:lnTo>
                  <a:pt x="97231" y="330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0">
            <a:extLst>
              <a:ext uri="{FF2B5EF4-FFF2-40B4-BE49-F238E27FC236}">
                <a16:creationId xmlns:a16="http://schemas.microsoft.com/office/drawing/2014/main" id="{9126A224-572C-4ECF-A08A-10D31D2A960F}"/>
              </a:ext>
            </a:extLst>
          </p:cNvPr>
          <p:cNvSpPr txBox="1"/>
          <p:nvPr/>
        </p:nvSpPr>
        <p:spPr>
          <a:xfrm>
            <a:off x="1529979" y="3900383"/>
            <a:ext cx="35623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lang="zh-CN" altLang="en-US" sz="2100" spc="15" baseline="11904" dirty="0">
                <a:latin typeface="Cambria Math"/>
                <a:cs typeface="Cambria Math"/>
              </a:rPr>
              <a:t>𝛼</a:t>
            </a:r>
            <a:r>
              <a:rPr lang="en-US" altLang="zh-CN" sz="1000" spc="10" dirty="0">
                <a:latin typeface="Cambria Math"/>
                <a:cs typeface="Cambria Math"/>
              </a:rPr>
              <a:t>1,2</a:t>
            </a:r>
            <a:endParaRPr lang="zh-CN" altLang="en-US" sz="1000" dirty="0">
              <a:latin typeface="Cambria Math"/>
              <a:cs typeface="Cambria Math"/>
            </a:endParaRPr>
          </a:p>
        </p:txBody>
      </p:sp>
      <p:sp>
        <p:nvSpPr>
          <p:cNvPr id="200" name="object 11">
            <a:extLst>
              <a:ext uri="{FF2B5EF4-FFF2-40B4-BE49-F238E27FC236}">
                <a16:creationId xmlns:a16="http://schemas.microsoft.com/office/drawing/2014/main" id="{4369066F-5248-43AD-B096-EEAFB056586A}"/>
              </a:ext>
            </a:extLst>
          </p:cNvPr>
          <p:cNvSpPr/>
          <p:nvPr/>
        </p:nvSpPr>
        <p:spPr>
          <a:xfrm>
            <a:off x="1450287" y="4990805"/>
            <a:ext cx="356870" cy="248920"/>
          </a:xfrm>
          <a:custGeom>
            <a:avLst/>
            <a:gdLst/>
            <a:ahLst/>
            <a:cxnLst/>
            <a:rect l="l" t="t" r="r" b="b"/>
            <a:pathLst>
              <a:path w="356869" h="248920">
                <a:moveTo>
                  <a:pt x="315468" y="248412"/>
                </a:moveTo>
                <a:lnTo>
                  <a:pt x="41147" y="248412"/>
                </a:lnTo>
                <a:lnTo>
                  <a:pt x="25133" y="244884"/>
                </a:lnTo>
                <a:lnTo>
                  <a:pt x="12044" y="235958"/>
                </a:lnTo>
                <a:lnTo>
                  <a:pt x="3220" y="222971"/>
                </a:lnTo>
                <a:lnTo>
                  <a:pt x="0" y="207263"/>
                </a:lnTo>
                <a:lnTo>
                  <a:pt x="0" y="41148"/>
                </a:lnTo>
                <a:lnTo>
                  <a:pt x="3220" y="25297"/>
                </a:lnTo>
                <a:lnTo>
                  <a:pt x="12044" y="12263"/>
                </a:lnTo>
                <a:lnTo>
                  <a:pt x="25133" y="3384"/>
                </a:lnTo>
                <a:lnTo>
                  <a:pt x="41147" y="0"/>
                </a:lnTo>
                <a:lnTo>
                  <a:pt x="315468" y="0"/>
                </a:lnTo>
                <a:lnTo>
                  <a:pt x="331577" y="3384"/>
                </a:lnTo>
                <a:lnTo>
                  <a:pt x="344700" y="12263"/>
                </a:lnTo>
                <a:lnTo>
                  <a:pt x="353494" y="25297"/>
                </a:lnTo>
                <a:lnTo>
                  <a:pt x="356616" y="41148"/>
                </a:lnTo>
                <a:lnTo>
                  <a:pt x="356616" y="207263"/>
                </a:lnTo>
                <a:lnTo>
                  <a:pt x="353494" y="222971"/>
                </a:lnTo>
                <a:lnTo>
                  <a:pt x="344700" y="235958"/>
                </a:lnTo>
                <a:lnTo>
                  <a:pt x="331577" y="244884"/>
                </a:lnTo>
                <a:lnTo>
                  <a:pt x="315468" y="248412"/>
                </a:lnTo>
                <a:close/>
              </a:path>
            </a:pathLst>
          </a:custGeom>
          <a:solidFill>
            <a:srgbClr val="00AF50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12">
            <a:extLst>
              <a:ext uri="{FF2B5EF4-FFF2-40B4-BE49-F238E27FC236}">
                <a16:creationId xmlns:a16="http://schemas.microsoft.com/office/drawing/2014/main" id="{3C99B472-0112-45E3-81D1-1F428877139D}"/>
              </a:ext>
            </a:extLst>
          </p:cNvPr>
          <p:cNvSpPr txBox="1"/>
          <p:nvPr/>
        </p:nvSpPr>
        <p:spPr>
          <a:xfrm>
            <a:off x="1502953" y="4946610"/>
            <a:ext cx="274320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spc="10" dirty="0">
                <a:latin typeface="Cambria Math"/>
                <a:cs typeface="Cambria Math"/>
              </a:rPr>
              <a:t>𝑎</a:t>
            </a:r>
            <a:r>
              <a:rPr sz="1725" spc="15" baseline="-16908" dirty="0">
                <a:latin typeface="Cambria Math"/>
                <a:cs typeface="Cambria Math"/>
              </a:rPr>
              <a:t>1</a:t>
            </a:r>
            <a:endParaRPr sz="1725" baseline="-16908">
              <a:latin typeface="Cambria Math"/>
              <a:cs typeface="Cambria Math"/>
            </a:endParaRPr>
          </a:p>
        </p:txBody>
      </p:sp>
      <p:sp>
        <p:nvSpPr>
          <p:cNvPr id="202" name="object 13">
            <a:extLst>
              <a:ext uri="{FF2B5EF4-FFF2-40B4-BE49-F238E27FC236}">
                <a16:creationId xmlns:a16="http://schemas.microsoft.com/office/drawing/2014/main" id="{C7E17324-3F5E-40F2-800B-E9E5F80316F8}"/>
              </a:ext>
            </a:extLst>
          </p:cNvPr>
          <p:cNvSpPr/>
          <p:nvPr/>
        </p:nvSpPr>
        <p:spPr>
          <a:xfrm>
            <a:off x="906219" y="4315673"/>
            <a:ext cx="360045" cy="247015"/>
          </a:xfrm>
          <a:custGeom>
            <a:avLst/>
            <a:gdLst/>
            <a:ahLst/>
            <a:cxnLst/>
            <a:rect l="l" t="t" r="r" b="b"/>
            <a:pathLst>
              <a:path w="360044" h="247014">
                <a:moveTo>
                  <a:pt x="318515" y="246887"/>
                </a:moveTo>
                <a:lnTo>
                  <a:pt x="41147" y="246887"/>
                </a:lnTo>
                <a:lnTo>
                  <a:pt x="25081" y="243766"/>
                </a:lnTo>
                <a:lnTo>
                  <a:pt x="11991" y="234991"/>
                </a:lnTo>
                <a:lnTo>
                  <a:pt x="3193" y="221877"/>
                </a:lnTo>
                <a:lnTo>
                  <a:pt x="0" y="205740"/>
                </a:lnTo>
                <a:lnTo>
                  <a:pt x="0" y="41148"/>
                </a:lnTo>
                <a:lnTo>
                  <a:pt x="3193" y="25510"/>
                </a:lnTo>
                <a:lnTo>
                  <a:pt x="11991" y="12563"/>
                </a:lnTo>
                <a:lnTo>
                  <a:pt x="25081" y="3621"/>
                </a:lnTo>
                <a:lnTo>
                  <a:pt x="41147" y="0"/>
                </a:lnTo>
                <a:lnTo>
                  <a:pt x="318515" y="0"/>
                </a:lnTo>
                <a:lnTo>
                  <a:pt x="334725" y="3621"/>
                </a:lnTo>
                <a:lnTo>
                  <a:pt x="347862" y="12563"/>
                </a:lnTo>
                <a:lnTo>
                  <a:pt x="356613" y="25510"/>
                </a:lnTo>
                <a:lnTo>
                  <a:pt x="359664" y="41148"/>
                </a:lnTo>
                <a:lnTo>
                  <a:pt x="359664" y="205740"/>
                </a:lnTo>
                <a:lnTo>
                  <a:pt x="356613" y="221877"/>
                </a:lnTo>
                <a:lnTo>
                  <a:pt x="347862" y="234991"/>
                </a:lnTo>
                <a:lnTo>
                  <a:pt x="334725" y="243766"/>
                </a:lnTo>
                <a:lnTo>
                  <a:pt x="318515" y="246887"/>
                </a:lnTo>
                <a:close/>
              </a:path>
            </a:pathLst>
          </a:custGeom>
          <a:solidFill>
            <a:srgbClr val="FF0000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14">
            <a:extLst>
              <a:ext uri="{FF2B5EF4-FFF2-40B4-BE49-F238E27FC236}">
                <a16:creationId xmlns:a16="http://schemas.microsoft.com/office/drawing/2014/main" id="{61A8AA1F-DC69-4EF8-84A9-A3AEAB547F94}"/>
              </a:ext>
            </a:extLst>
          </p:cNvPr>
          <p:cNvSpPr txBox="1"/>
          <p:nvPr/>
        </p:nvSpPr>
        <p:spPr>
          <a:xfrm>
            <a:off x="887349" y="3840292"/>
            <a:ext cx="363484" cy="648254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55"/>
              </a:spcBef>
            </a:pPr>
            <a:r>
              <a:rPr sz="2100" spc="15" baseline="11904" dirty="0">
                <a:latin typeface="Cambria Math"/>
                <a:cs typeface="Cambria Math"/>
              </a:rPr>
              <a:t>𝛼</a:t>
            </a:r>
            <a:r>
              <a:rPr sz="1000" spc="10" dirty="0">
                <a:latin typeface="Cambria Math"/>
                <a:cs typeface="Cambria Math"/>
              </a:rPr>
              <a:t>1,1</a:t>
            </a:r>
            <a:endParaRPr sz="1000" dirty="0">
              <a:latin typeface="Cambria Math"/>
              <a:cs typeface="Cambria Math"/>
            </a:endParaRPr>
          </a:p>
          <a:p>
            <a:pPr marL="110489">
              <a:lnSpc>
                <a:spcPct val="100000"/>
              </a:lnSpc>
              <a:spcBef>
                <a:spcPts val="730"/>
              </a:spcBef>
            </a:pPr>
            <a:r>
              <a:rPr sz="2400" spc="15" baseline="-20833" dirty="0">
                <a:latin typeface="Cambria Math"/>
                <a:cs typeface="Cambria Math"/>
              </a:rPr>
              <a:t>𝑞</a:t>
            </a:r>
            <a:r>
              <a:rPr sz="1150" spc="10" dirty="0">
                <a:latin typeface="Cambria Math"/>
                <a:cs typeface="Cambria Math"/>
              </a:rPr>
              <a:t>1</a:t>
            </a:r>
            <a:endParaRPr sz="1150" dirty="0">
              <a:latin typeface="Cambria Math"/>
              <a:cs typeface="Cambria Math"/>
            </a:endParaRPr>
          </a:p>
        </p:txBody>
      </p:sp>
      <p:sp>
        <p:nvSpPr>
          <p:cNvPr id="204" name="object 15">
            <a:extLst>
              <a:ext uri="{FF2B5EF4-FFF2-40B4-BE49-F238E27FC236}">
                <a16:creationId xmlns:a16="http://schemas.microsoft.com/office/drawing/2014/main" id="{8EDFD8FA-BB63-40CC-865D-3C53880504D1}"/>
              </a:ext>
            </a:extLst>
          </p:cNvPr>
          <p:cNvSpPr/>
          <p:nvPr/>
        </p:nvSpPr>
        <p:spPr>
          <a:xfrm>
            <a:off x="1450287" y="4315673"/>
            <a:ext cx="360045" cy="247015"/>
          </a:xfrm>
          <a:custGeom>
            <a:avLst/>
            <a:gdLst/>
            <a:ahLst/>
            <a:cxnLst/>
            <a:rect l="l" t="t" r="r" b="b"/>
            <a:pathLst>
              <a:path w="360044" h="247014">
                <a:moveTo>
                  <a:pt x="318516" y="246887"/>
                </a:moveTo>
                <a:lnTo>
                  <a:pt x="41147" y="246887"/>
                </a:lnTo>
                <a:lnTo>
                  <a:pt x="25153" y="243766"/>
                </a:lnTo>
                <a:lnTo>
                  <a:pt x="12087" y="234991"/>
                </a:lnTo>
                <a:lnTo>
                  <a:pt x="3264" y="221877"/>
                </a:lnTo>
                <a:lnTo>
                  <a:pt x="0" y="205740"/>
                </a:lnTo>
                <a:lnTo>
                  <a:pt x="0" y="41148"/>
                </a:lnTo>
                <a:lnTo>
                  <a:pt x="3264" y="25510"/>
                </a:lnTo>
                <a:lnTo>
                  <a:pt x="12087" y="12563"/>
                </a:lnTo>
                <a:lnTo>
                  <a:pt x="25153" y="3621"/>
                </a:lnTo>
                <a:lnTo>
                  <a:pt x="41147" y="0"/>
                </a:lnTo>
                <a:lnTo>
                  <a:pt x="318516" y="0"/>
                </a:lnTo>
                <a:lnTo>
                  <a:pt x="334796" y="3621"/>
                </a:lnTo>
                <a:lnTo>
                  <a:pt x="347957" y="12563"/>
                </a:lnTo>
                <a:lnTo>
                  <a:pt x="356685" y="25510"/>
                </a:lnTo>
                <a:lnTo>
                  <a:pt x="359664" y="41148"/>
                </a:lnTo>
                <a:lnTo>
                  <a:pt x="359664" y="205740"/>
                </a:lnTo>
                <a:lnTo>
                  <a:pt x="356685" y="221877"/>
                </a:lnTo>
                <a:lnTo>
                  <a:pt x="347957" y="234991"/>
                </a:lnTo>
                <a:lnTo>
                  <a:pt x="334796" y="243766"/>
                </a:lnTo>
                <a:lnTo>
                  <a:pt x="318516" y="246887"/>
                </a:lnTo>
                <a:close/>
              </a:path>
            </a:pathLst>
          </a:custGeom>
          <a:solidFill>
            <a:srgbClr val="FFC000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16">
            <a:extLst>
              <a:ext uri="{FF2B5EF4-FFF2-40B4-BE49-F238E27FC236}">
                <a16:creationId xmlns:a16="http://schemas.microsoft.com/office/drawing/2014/main" id="{3476DE63-C2BD-48F6-A3FB-2DB74A1F09E3}"/>
              </a:ext>
            </a:extLst>
          </p:cNvPr>
          <p:cNvSpPr txBox="1"/>
          <p:nvPr/>
        </p:nvSpPr>
        <p:spPr>
          <a:xfrm>
            <a:off x="1538287" y="4315553"/>
            <a:ext cx="137795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ambria Math"/>
                <a:cs typeface="Cambria Math"/>
              </a:rPr>
              <a:t>𝑘</a:t>
            </a:r>
            <a:endParaRPr sz="1600" dirty="0">
              <a:latin typeface="Cambria Math"/>
              <a:cs typeface="Cambria Math"/>
            </a:endParaRPr>
          </a:p>
        </p:txBody>
      </p:sp>
      <p:sp>
        <p:nvSpPr>
          <p:cNvPr id="206" name="object 17">
            <a:extLst>
              <a:ext uri="{FF2B5EF4-FFF2-40B4-BE49-F238E27FC236}">
                <a16:creationId xmlns:a16="http://schemas.microsoft.com/office/drawing/2014/main" id="{4A449416-A1AD-406A-9FCD-CADB90F4C620}"/>
              </a:ext>
            </a:extLst>
          </p:cNvPr>
          <p:cNvSpPr txBox="1"/>
          <p:nvPr/>
        </p:nvSpPr>
        <p:spPr>
          <a:xfrm>
            <a:off x="1653232" y="4275415"/>
            <a:ext cx="110489" cy="200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spc="25" dirty="0">
                <a:latin typeface="Cambria Math"/>
                <a:cs typeface="Cambria Math"/>
              </a:rPr>
              <a:t>1</a:t>
            </a:r>
            <a:endParaRPr sz="1150">
              <a:latin typeface="Cambria Math"/>
              <a:cs typeface="Cambria Math"/>
            </a:endParaRPr>
          </a:p>
        </p:txBody>
      </p:sp>
      <p:sp>
        <p:nvSpPr>
          <p:cNvPr id="207" name="object 18">
            <a:extLst>
              <a:ext uri="{FF2B5EF4-FFF2-40B4-BE49-F238E27FC236}">
                <a16:creationId xmlns:a16="http://schemas.microsoft.com/office/drawing/2014/main" id="{77112434-4DA1-459F-9B60-5BCFD6A7704B}"/>
              </a:ext>
            </a:extLst>
          </p:cNvPr>
          <p:cNvSpPr/>
          <p:nvPr/>
        </p:nvSpPr>
        <p:spPr>
          <a:xfrm>
            <a:off x="2038550" y="4315673"/>
            <a:ext cx="360045" cy="247015"/>
          </a:xfrm>
          <a:custGeom>
            <a:avLst/>
            <a:gdLst/>
            <a:ahLst/>
            <a:cxnLst/>
            <a:rect l="l" t="t" r="r" b="b"/>
            <a:pathLst>
              <a:path w="360044" h="247014">
                <a:moveTo>
                  <a:pt x="318516" y="246887"/>
                </a:moveTo>
                <a:lnTo>
                  <a:pt x="41148" y="246887"/>
                </a:lnTo>
                <a:lnTo>
                  <a:pt x="25010" y="243766"/>
                </a:lnTo>
                <a:lnTo>
                  <a:pt x="11896" y="234991"/>
                </a:lnTo>
                <a:lnTo>
                  <a:pt x="3121" y="221877"/>
                </a:lnTo>
                <a:lnTo>
                  <a:pt x="0" y="205740"/>
                </a:lnTo>
                <a:lnTo>
                  <a:pt x="0" y="41148"/>
                </a:lnTo>
                <a:lnTo>
                  <a:pt x="3121" y="25510"/>
                </a:lnTo>
                <a:lnTo>
                  <a:pt x="11896" y="12563"/>
                </a:lnTo>
                <a:lnTo>
                  <a:pt x="25010" y="3621"/>
                </a:lnTo>
                <a:lnTo>
                  <a:pt x="41148" y="0"/>
                </a:lnTo>
                <a:lnTo>
                  <a:pt x="318516" y="0"/>
                </a:lnTo>
                <a:lnTo>
                  <a:pt x="334653" y="3621"/>
                </a:lnTo>
                <a:lnTo>
                  <a:pt x="347767" y="12563"/>
                </a:lnTo>
                <a:lnTo>
                  <a:pt x="356542" y="25510"/>
                </a:lnTo>
                <a:lnTo>
                  <a:pt x="359664" y="41148"/>
                </a:lnTo>
                <a:lnTo>
                  <a:pt x="359664" y="205740"/>
                </a:lnTo>
                <a:lnTo>
                  <a:pt x="356542" y="221877"/>
                </a:lnTo>
                <a:lnTo>
                  <a:pt x="347767" y="234991"/>
                </a:lnTo>
                <a:lnTo>
                  <a:pt x="334653" y="243766"/>
                </a:lnTo>
                <a:lnTo>
                  <a:pt x="318516" y="246887"/>
                </a:lnTo>
                <a:close/>
              </a:path>
            </a:pathLst>
          </a:custGeom>
          <a:solidFill>
            <a:srgbClr val="006FC0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19">
            <a:extLst>
              <a:ext uri="{FF2B5EF4-FFF2-40B4-BE49-F238E27FC236}">
                <a16:creationId xmlns:a16="http://schemas.microsoft.com/office/drawing/2014/main" id="{83BCA81B-D59C-41BF-9636-C916488822FB}"/>
              </a:ext>
            </a:extLst>
          </p:cNvPr>
          <p:cNvSpPr txBox="1"/>
          <p:nvPr/>
        </p:nvSpPr>
        <p:spPr>
          <a:xfrm>
            <a:off x="2101532" y="4315553"/>
            <a:ext cx="135890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ambria Math"/>
                <a:cs typeface="Cambria Math"/>
              </a:rPr>
              <a:t>𝑣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209" name="object 20">
            <a:extLst>
              <a:ext uri="{FF2B5EF4-FFF2-40B4-BE49-F238E27FC236}">
                <a16:creationId xmlns:a16="http://schemas.microsoft.com/office/drawing/2014/main" id="{B6BA8836-775C-40BB-9A2D-745AC90A4F38}"/>
              </a:ext>
            </a:extLst>
          </p:cNvPr>
          <p:cNvSpPr txBox="1"/>
          <p:nvPr/>
        </p:nvSpPr>
        <p:spPr>
          <a:xfrm>
            <a:off x="2214572" y="4275415"/>
            <a:ext cx="110489" cy="200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spc="25" dirty="0">
                <a:latin typeface="Cambria Math"/>
                <a:cs typeface="Cambria Math"/>
              </a:rPr>
              <a:t>1</a:t>
            </a:r>
            <a:endParaRPr sz="1150">
              <a:latin typeface="Cambria Math"/>
              <a:cs typeface="Cambria Math"/>
            </a:endParaRPr>
          </a:p>
        </p:txBody>
      </p:sp>
      <p:sp>
        <p:nvSpPr>
          <p:cNvPr id="210" name="object 21">
            <a:extLst>
              <a:ext uri="{FF2B5EF4-FFF2-40B4-BE49-F238E27FC236}">
                <a16:creationId xmlns:a16="http://schemas.microsoft.com/office/drawing/2014/main" id="{0E17562F-0007-4B2B-9B3F-E5492D7883C3}"/>
              </a:ext>
            </a:extLst>
          </p:cNvPr>
          <p:cNvSpPr/>
          <p:nvPr/>
        </p:nvSpPr>
        <p:spPr>
          <a:xfrm>
            <a:off x="3350715" y="4291290"/>
            <a:ext cx="360045" cy="247015"/>
          </a:xfrm>
          <a:custGeom>
            <a:avLst/>
            <a:gdLst/>
            <a:ahLst/>
            <a:cxnLst/>
            <a:rect l="l" t="t" r="r" b="b"/>
            <a:pathLst>
              <a:path w="360045" h="247014">
                <a:moveTo>
                  <a:pt x="318515" y="246887"/>
                </a:moveTo>
                <a:lnTo>
                  <a:pt x="41147" y="246887"/>
                </a:lnTo>
                <a:lnTo>
                  <a:pt x="24867" y="243551"/>
                </a:lnTo>
                <a:lnTo>
                  <a:pt x="11706" y="234705"/>
                </a:lnTo>
                <a:lnTo>
                  <a:pt x="2978" y="221663"/>
                </a:lnTo>
                <a:lnTo>
                  <a:pt x="0" y="205739"/>
                </a:lnTo>
                <a:lnTo>
                  <a:pt x="0" y="41147"/>
                </a:lnTo>
                <a:lnTo>
                  <a:pt x="2978" y="25296"/>
                </a:lnTo>
                <a:lnTo>
                  <a:pt x="11706" y="12277"/>
                </a:lnTo>
                <a:lnTo>
                  <a:pt x="24867" y="3407"/>
                </a:lnTo>
                <a:lnTo>
                  <a:pt x="41147" y="0"/>
                </a:lnTo>
                <a:lnTo>
                  <a:pt x="318515" y="0"/>
                </a:lnTo>
                <a:lnTo>
                  <a:pt x="334510" y="3407"/>
                </a:lnTo>
                <a:lnTo>
                  <a:pt x="347576" y="12277"/>
                </a:lnTo>
                <a:lnTo>
                  <a:pt x="356399" y="25296"/>
                </a:lnTo>
                <a:lnTo>
                  <a:pt x="359663" y="41147"/>
                </a:lnTo>
                <a:lnTo>
                  <a:pt x="359663" y="205739"/>
                </a:lnTo>
                <a:lnTo>
                  <a:pt x="356399" y="221663"/>
                </a:lnTo>
                <a:lnTo>
                  <a:pt x="347576" y="234705"/>
                </a:lnTo>
                <a:lnTo>
                  <a:pt x="334510" y="243551"/>
                </a:lnTo>
                <a:lnTo>
                  <a:pt x="318515" y="246887"/>
                </a:lnTo>
                <a:close/>
              </a:path>
            </a:pathLst>
          </a:custGeom>
          <a:solidFill>
            <a:srgbClr val="FF0000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2">
            <a:extLst>
              <a:ext uri="{FF2B5EF4-FFF2-40B4-BE49-F238E27FC236}">
                <a16:creationId xmlns:a16="http://schemas.microsoft.com/office/drawing/2014/main" id="{A9D24BB3-63BC-4DB6-B1E0-20380C68D51D}"/>
              </a:ext>
            </a:extLst>
          </p:cNvPr>
          <p:cNvSpPr/>
          <p:nvPr/>
        </p:nvSpPr>
        <p:spPr>
          <a:xfrm>
            <a:off x="3894783" y="4291290"/>
            <a:ext cx="360045" cy="247015"/>
          </a:xfrm>
          <a:custGeom>
            <a:avLst/>
            <a:gdLst/>
            <a:ahLst/>
            <a:cxnLst/>
            <a:rect l="l" t="t" r="r" b="b"/>
            <a:pathLst>
              <a:path w="360045" h="247014">
                <a:moveTo>
                  <a:pt x="318515" y="246887"/>
                </a:moveTo>
                <a:lnTo>
                  <a:pt x="41148" y="246887"/>
                </a:lnTo>
                <a:lnTo>
                  <a:pt x="24938" y="243551"/>
                </a:lnTo>
                <a:lnTo>
                  <a:pt x="11801" y="234705"/>
                </a:lnTo>
                <a:lnTo>
                  <a:pt x="3050" y="221663"/>
                </a:lnTo>
                <a:lnTo>
                  <a:pt x="0" y="205739"/>
                </a:lnTo>
                <a:lnTo>
                  <a:pt x="0" y="41147"/>
                </a:lnTo>
                <a:lnTo>
                  <a:pt x="3050" y="25296"/>
                </a:lnTo>
                <a:lnTo>
                  <a:pt x="11801" y="12277"/>
                </a:lnTo>
                <a:lnTo>
                  <a:pt x="24938" y="3407"/>
                </a:lnTo>
                <a:lnTo>
                  <a:pt x="41148" y="0"/>
                </a:lnTo>
                <a:lnTo>
                  <a:pt x="318515" y="0"/>
                </a:lnTo>
                <a:lnTo>
                  <a:pt x="334582" y="3407"/>
                </a:lnTo>
                <a:lnTo>
                  <a:pt x="347672" y="12277"/>
                </a:lnTo>
                <a:lnTo>
                  <a:pt x="356470" y="25296"/>
                </a:lnTo>
                <a:lnTo>
                  <a:pt x="359663" y="41147"/>
                </a:lnTo>
                <a:lnTo>
                  <a:pt x="359663" y="205739"/>
                </a:lnTo>
                <a:lnTo>
                  <a:pt x="356470" y="221663"/>
                </a:lnTo>
                <a:lnTo>
                  <a:pt x="347672" y="234705"/>
                </a:lnTo>
                <a:lnTo>
                  <a:pt x="334582" y="243551"/>
                </a:lnTo>
                <a:lnTo>
                  <a:pt x="318515" y="246887"/>
                </a:lnTo>
                <a:close/>
              </a:path>
            </a:pathLst>
          </a:custGeom>
          <a:solidFill>
            <a:srgbClr val="FFC000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3">
            <a:extLst>
              <a:ext uri="{FF2B5EF4-FFF2-40B4-BE49-F238E27FC236}">
                <a16:creationId xmlns:a16="http://schemas.microsoft.com/office/drawing/2014/main" id="{929904B4-0AD1-4994-906E-3F1D32208E27}"/>
              </a:ext>
            </a:extLst>
          </p:cNvPr>
          <p:cNvSpPr/>
          <p:nvPr/>
        </p:nvSpPr>
        <p:spPr>
          <a:xfrm>
            <a:off x="4483046" y="4291290"/>
            <a:ext cx="360045" cy="247015"/>
          </a:xfrm>
          <a:custGeom>
            <a:avLst/>
            <a:gdLst/>
            <a:ahLst/>
            <a:cxnLst/>
            <a:rect l="l" t="t" r="r" b="b"/>
            <a:pathLst>
              <a:path w="360045" h="247014">
                <a:moveTo>
                  <a:pt x="318516" y="246887"/>
                </a:moveTo>
                <a:lnTo>
                  <a:pt x="41148" y="246887"/>
                </a:lnTo>
                <a:lnTo>
                  <a:pt x="24795" y="243551"/>
                </a:lnTo>
                <a:lnTo>
                  <a:pt x="11610" y="234705"/>
                </a:lnTo>
                <a:lnTo>
                  <a:pt x="2907" y="221663"/>
                </a:lnTo>
                <a:lnTo>
                  <a:pt x="0" y="205739"/>
                </a:lnTo>
                <a:lnTo>
                  <a:pt x="0" y="41147"/>
                </a:lnTo>
                <a:lnTo>
                  <a:pt x="2907" y="25296"/>
                </a:lnTo>
                <a:lnTo>
                  <a:pt x="11610" y="12277"/>
                </a:lnTo>
                <a:lnTo>
                  <a:pt x="24795" y="3407"/>
                </a:lnTo>
                <a:lnTo>
                  <a:pt x="41148" y="0"/>
                </a:lnTo>
                <a:lnTo>
                  <a:pt x="318516" y="0"/>
                </a:lnTo>
                <a:lnTo>
                  <a:pt x="334439" y="3407"/>
                </a:lnTo>
                <a:lnTo>
                  <a:pt x="347481" y="12277"/>
                </a:lnTo>
                <a:lnTo>
                  <a:pt x="356327" y="25296"/>
                </a:lnTo>
                <a:lnTo>
                  <a:pt x="359663" y="41147"/>
                </a:lnTo>
                <a:lnTo>
                  <a:pt x="359663" y="205739"/>
                </a:lnTo>
                <a:lnTo>
                  <a:pt x="356327" y="221663"/>
                </a:lnTo>
                <a:lnTo>
                  <a:pt x="347481" y="234705"/>
                </a:lnTo>
                <a:lnTo>
                  <a:pt x="334439" y="243551"/>
                </a:lnTo>
                <a:lnTo>
                  <a:pt x="318516" y="246887"/>
                </a:lnTo>
                <a:close/>
              </a:path>
            </a:pathLst>
          </a:custGeom>
          <a:solidFill>
            <a:srgbClr val="006FC0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4">
            <a:extLst>
              <a:ext uri="{FF2B5EF4-FFF2-40B4-BE49-F238E27FC236}">
                <a16:creationId xmlns:a16="http://schemas.microsoft.com/office/drawing/2014/main" id="{0D754285-CCB1-478A-8A4E-294771E5D7D6}"/>
              </a:ext>
            </a:extLst>
          </p:cNvPr>
          <p:cNvSpPr/>
          <p:nvPr/>
        </p:nvSpPr>
        <p:spPr>
          <a:xfrm>
            <a:off x="3911546" y="4999949"/>
            <a:ext cx="356870" cy="248920"/>
          </a:xfrm>
          <a:custGeom>
            <a:avLst/>
            <a:gdLst/>
            <a:ahLst/>
            <a:cxnLst/>
            <a:rect l="l" t="t" r="r" b="b"/>
            <a:pathLst>
              <a:path w="356870" h="248920">
                <a:moveTo>
                  <a:pt x="315468" y="248412"/>
                </a:moveTo>
                <a:lnTo>
                  <a:pt x="41148" y="248412"/>
                </a:lnTo>
                <a:lnTo>
                  <a:pt x="24776" y="244718"/>
                </a:lnTo>
                <a:lnTo>
                  <a:pt x="11568" y="235577"/>
                </a:lnTo>
                <a:lnTo>
                  <a:pt x="2862" y="222185"/>
                </a:lnTo>
                <a:lnTo>
                  <a:pt x="0" y="205740"/>
                </a:lnTo>
                <a:lnTo>
                  <a:pt x="0" y="41148"/>
                </a:lnTo>
                <a:lnTo>
                  <a:pt x="2862" y="25154"/>
                </a:lnTo>
                <a:lnTo>
                  <a:pt x="11568" y="12072"/>
                </a:lnTo>
                <a:lnTo>
                  <a:pt x="24776" y="3241"/>
                </a:lnTo>
                <a:lnTo>
                  <a:pt x="41148" y="0"/>
                </a:lnTo>
                <a:lnTo>
                  <a:pt x="315468" y="0"/>
                </a:lnTo>
                <a:lnTo>
                  <a:pt x="331219" y="3241"/>
                </a:lnTo>
                <a:lnTo>
                  <a:pt x="344223" y="12072"/>
                </a:lnTo>
                <a:lnTo>
                  <a:pt x="353136" y="25154"/>
                </a:lnTo>
                <a:lnTo>
                  <a:pt x="356616" y="41148"/>
                </a:lnTo>
                <a:lnTo>
                  <a:pt x="356616" y="205740"/>
                </a:lnTo>
                <a:lnTo>
                  <a:pt x="353136" y="222185"/>
                </a:lnTo>
                <a:lnTo>
                  <a:pt x="344223" y="235577"/>
                </a:lnTo>
                <a:lnTo>
                  <a:pt x="331219" y="244718"/>
                </a:lnTo>
                <a:lnTo>
                  <a:pt x="315468" y="248412"/>
                </a:lnTo>
                <a:close/>
              </a:path>
            </a:pathLst>
          </a:custGeom>
          <a:solidFill>
            <a:srgbClr val="00AF50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5">
            <a:extLst>
              <a:ext uri="{FF2B5EF4-FFF2-40B4-BE49-F238E27FC236}">
                <a16:creationId xmlns:a16="http://schemas.microsoft.com/office/drawing/2014/main" id="{DC626465-D885-4B12-B67B-11E30E67AFD1}"/>
              </a:ext>
            </a:extLst>
          </p:cNvPr>
          <p:cNvSpPr txBox="1"/>
          <p:nvPr/>
        </p:nvSpPr>
        <p:spPr>
          <a:xfrm>
            <a:off x="3957863" y="4955499"/>
            <a:ext cx="274320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spc="10" dirty="0">
                <a:latin typeface="Cambria Math"/>
                <a:cs typeface="Cambria Math"/>
              </a:rPr>
              <a:t>𝑎</a:t>
            </a:r>
            <a:r>
              <a:rPr sz="1725" spc="15" baseline="-16908" dirty="0">
                <a:latin typeface="Cambria Math"/>
                <a:cs typeface="Cambria Math"/>
              </a:rPr>
              <a:t>2</a:t>
            </a:r>
            <a:endParaRPr sz="1725" baseline="-16908">
              <a:latin typeface="Cambria Math"/>
              <a:cs typeface="Cambria Math"/>
            </a:endParaRPr>
          </a:p>
        </p:txBody>
      </p:sp>
      <p:sp>
        <p:nvSpPr>
          <p:cNvPr id="215" name="object 26">
            <a:extLst>
              <a:ext uri="{FF2B5EF4-FFF2-40B4-BE49-F238E27FC236}">
                <a16:creationId xmlns:a16="http://schemas.microsoft.com/office/drawing/2014/main" id="{799236A9-DEA5-42B3-80C5-20D91E89A8E0}"/>
              </a:ext>
            </a:extLst>
          </p:cNvPr>
          <p:cNvSpPr/>
          <p:nvPr/>
        </p:nvSpPr>
        <p:spPr>
          <a:xfrm>
            <a:off x="3363618" y="3923853"/>
            <a:ext cx="100965" cy="33020"/>
          </a:xfrm>
          <a:custGeom>
            <a:avLst/>
            <a:gdLst/>
            <a:ahLst/>
            <a:cxnLst/>
            <a:rect l="l" t="t" r="r" b="b"/>
            <a:pathLst>
              <a:path w="100964" h="33020">
                <a:moveTo>
                  <a:pt x="97231" y="33019"/>
                </a:moveTo>
                <a:lnTo>
                  <a:pt x="50787" y="11430"/>
                </a:lnTo>
                <a:lnTo>
                  <a:pt x="49834" y="11430"/>
                </a:lnTo>
                <a:lnTo>
                  <a:pt x="3479" y="33019"/>
                </a:lnTo>
                <a:lnTo>
                  <a:pt x="0" y="27558"/>
                </a:lnTo>
                <a:lnTo>
                  <a:pt x="44018" y="0"/>
                </a:lnTo>
                <a:lnTo>
                  <a:pt x="55651" y="0"/>
                </a:lnTo>
                <a:lnTo>
                  <a:pt x="100799" y="27558"/>
                </a:lnTo>
                <a:lnTo>
                  <a:pt x="97231" y="330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7">
            <a:extLst>
              <a:ext uri="{FF2B5EF4-FFF2-40B4-BE49-F238E27FC236}">
                <a16:creationId xmlns:a16="http://schemas.microsoft.com/office/drawing/2014/main" id="{AAF301B8-1149-4AC0-A229-619781BD9457}"/>
              </a:ext>
            </a:extLst>
          </p:cNvPr>
          <p:cNvSpPr txBox="1"/>
          <p:nvPr/>
        </p:nvSpPr>
        <p:spPr>
          <a:xfrm>
            <a:off x="3320034" y="3861548"/>
            <a:ext cx="356235" cy="61341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85"/>
              </a:spcBef>
            </a:pPr>
            <a:r>
              <a:rPr sz="2100" spc="15" baseline="11904" dirty="0">
                <a:latin typeface="Cambria Math"/>
                <a:cs typeface="Cambria Math"/>
              </a:rPr>
              <a:t>𝛼</a:t>
            </a:r>
            <a:r>
              <a:rPr sz="1000" spc="10" dirty="0">
                <a:latin typeface="Cambria Math"/>
                <a:cs typeface="Cambria Math"/>
              </a:rPr>
              <a:t>2,1</a:t>
            </a:r>
            <a:endParaRPr sz="1000">
              <a:latin typeface="Cambria Math"/>
              <a:cs typeface="Cambria Math"/>
            </a:endParaRPr>
          </a:p>
          <a:p>
            <a:pPr marL="121920">
              <a:lnSpc>
                <a:spcPct val="100000"/>
              </a:lnSpc>
              <a:spcBef>
                <a:spcPts val="545"/>
              </a:spcBef>
            </a:pPr>
            <a:r>
              <a:rPr sz="2400" spc="15" baseline="-20833" dirty="0">
                <a:latin typeface="Cambria Math"/>
                <a:cs typeface="Cambria Math"/>
              </a:rPr>
              <a:t>𝑞</a:t>
            </a:r>
            <a:r>
              <a:rPr sz="1150" spc="10" dirty="0">
                <a:latin typeface="Cambria Math"/>
                <a:cs typeface="Cambria Math"/>
              </a:rPr>
              <a:t>2</a:t>
            </a:r>
            <a:endParaRPr sz="1150">
              <a:latin typeface="Cambria Math"/>
              <a:cs typeface="Cambria Math"/>
            </a:endParaRPr>
          </a:p>
        </p:txBody>
      </p:sp>
      <p:sp>
        <p:nvSpPr>
          <p:cNvPr id="217" name="object 28">
            <a:extLst>
              <a:ext uri="{FF2B5EF4-FFF2-40B4-BE49-F238E27FC236}">
                <a16:creationId xmlns:a16="http://schemas.microsoft.com/office/drawing/2014/main" id="{92108428-1D55-4F1A-ADCF-88DF26F05659}"/>
              </a:ext>
            </a:extLst>
          </p:cNvPr>
          <p:cNvSpPr/>
          <p:nvPr/>
        </p:nvSpPr>
        <p:spPr>
          <a:xfrm>
            <a:off x="3931943" y="3923853"/>
            <a:ext cx="100965" cy="33020"/>
          </a:xfrm>
          <a:custGeom>
            <a:avLst/>
            <a:gdLst/>
            <a:ahLst/>
            <a:cxnLst/>
            <a:rect l="l" t="t" r="r" b="b"/>
            <a:pathLst>
              <a:path w="100964" h="33020">
                <a:moveTo>
                  <a:pt x="97231" y="33019"/>
                </a:moveTo>
                <a:lnTo>
                  <a:pt x="50787" y="11430"/>
                </a:lnTo>
                <a:lnTo>
                  <a:pt x="49834" y="11430"/>
                </a:lnTo>
                <a:lnTo>
                  <a:pt x="3479" y="33019"/>
                </a:lnTo>
                <a:lnTo>
                  <a:pt x="0" y="27558"/>
                </a:lnTo>
                <a:lnTo>
                  <a:pt x="44018" y="0"/>
                </a:lnTo>
                <a:lnTo>
                  <a:pt x="55651" y="0"/>
                </a:lnTo>
                <a:lnTo>
                  <a:pt x="100799" y="27558"/>
                </a:lnTo>
                <a:lnTo>
                  <a:pt x="97231" y="330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9">
            <a:extLst>
              <a:ext uri="{FF2B5EF4-FFF2-40B4-BE49-F238E27FC236}">
                <a16:creationId xmlns:a16="http://schemas.microsoft.com/office/drawing/2014/main" id="{1F9F45B5-6305-4A56-A62A-0CD203960A35}"/>
              </a:ext>
            </a:extLst>
          </p:cNvPr>
          <p:cNvSpPr txBox="1"/>
          <p:nvPr/>
        </p:nvSpPr>
        <p:spPr>
          <a:xfrm>
            <a:off x="3875659" y="3852039"/>
            <a:ext cx="929005" cy="63373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660"/>
              </a:spcBef>
            </a:pPr>
            <a:r>
              <a:rPr sz="2100" spc="15" baseline="11904" dirty="0">
                <a:latin typeface="Cambria Math"/>
                <a:cs typeface="Cambria Math"/>
              </a:rPr>
              <a:t>𝛼</a:t>
            </a:r>
            <a:r>
              <a:rPr sz="1000" spc="10" dirty="0">
                <a:latin typeface="Cambria Math"/>
                <a:cs typeface="Cambria Math"/>
              </a:rPr>
              <a:t>2,2</a:t>
            </a:r>
            <a:endParaRPr sz="1000">
              <a:latin typeface="Cambria Math"/>
              <a:cs typeface="Cambria Math"/>
            </a:endParaRPr>
          </a:p>
          <a:p>
            <a:pPr marL="119380">
              <a:lnSpc>
                <a:spcPct val="100000"/>
              </a:lnSpc>
              <a:spcBef>
                <a:spcPts val="630"/>
              </a:spcBef>
              <a:tabLst>
                <a:tab pos="682625" algn="l"/>
              </a:tabLst>
            </a:pPr>
            <a:r>
              <a:rPr sz="2400" spc="15" baseline="-20833" dirty="0">
                <a:latin typeface="Cambria Math"/>
                <a:cs typeface="Cambria Math"/>
              </a:rPr>
              <a:t>𝑘</a:t>
            </a:r>
            <a:r>
              <a:rPr sz="1150" spc="10" dirty="0">
                <a:latin typeface="Cambria Math"/>
                <a:cs typeface="Cambria Math"/>
              </a:rPr>
              <a:t>2	</a:t>
            </a:r>
            <a:r>
              <a:rPr sz="2400" spc="15" baseline="-20833" dirty="0">
                <a:latin typeface="Cambria Math"/>
                <a:cs typeface="Cambria Math"/>
              </a:rPr>
              <a:t>𝑣</a:t>
            </a:r>
            <a:r>
              <a:rPr sz="1150" spc="10" dirty="0">
                <a:latin typeface="Cambria Math"/>
                <a:cs typeface="Cambria Math"/>
              </a:rPr>
              <a:t>2</a:t>
            </a:r>
            <a:endParaRPr sz="1150">
              <a:latin typeface="Cambria Math"/>
              <a:cs typeface="Cambria Math"/>
            </a:endParaRPr>
          </a:p>
        </p:txBody>
      </p:sp>
      <p:sp>
        <p:nvSpPr>
          <p:cNvPr id="219" name="object 47">
            <a:extLst>
              <a:ext uri="{FF2B5EF4-FFF2-40B4-BE49-F238E27FC236}">
                <a16:creationId xmlns:a16="http://schemas.microsoft.com/office/drawing/2014/main" id="{9FE41736-2684-4B83-9D32-42BA4125B0D7}"/>
              </a:ext>
            </a:extLst>
          </p:cNvPr>
          <p:cNvSpPr txBox="1"/>
          <p:nvPr/>
        </p:nvSpPr>
        <p:spPr>
          <a:xfrm>
            <a:off x="2067253" y="3938865"/>
            <a:ext cx="419606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-7" baseline="2777" dirty="0">
                <a:latin typeface="Cambria Math"/>
                <a:cs typeface="Cambria Math"/>
              </a:rPr>
              <a:t>(</a:t>
            </a:r>
            <a:r>
              <a:rPr sz="1200" b="1" spc="-5" dirty="0">
                <a:latin typeface="Cambria Math"/>
                <a:cs typeface="Cambria Math"/>
              </a:rPr>
              <a:t>1, </a:t>
            </a:r>
            <a:r>
              <a:rPr sz="1200" b="1" spc="-10" dirty="0">
                <a:latin typeface="Cambria Math"/>
                <a:cs typeface="Cambria Math"/>
              </a:rPr>
              <a:t>0</a:t>
            </a:r>
            <a:r>
              <a:rPr sz="1200" b="1" spc="-7" baseline="2777" dirty="0">
                <a:latin typeface="Cambria Math"/>
                <a:cs typeface="Cambria Math"/>
              </a:rPr>
              <a:t>)</a:t>
            </a:r>
            <a:endParaRPr sz="1200" b="1" baseline="2777" dirty="0">
              <a:latin typeface="Cambria Math"/>
              <a:cs typeface="Cambria Math"/>
            </a:endParaRPr>
          </a:p>
        </p:txBody>
      </p:sp>
      <p:sp>
        <p:nvSpPr>
          <p:cNvPr id="220" name="object 48">
            <a:extLst>
              <a:ext uri="{FF2B5EF4-FFF2-40B4-BE49-F238E27FC236}">
                <a16:creationId xmlns:a16="http://schemas.microsoft.com/office/drawing/2014/main" id="{3AC2953F-8E5F-4E0C-88E6-D683831A6B3A}"/>
              </a:ext>
            </a:extLst>
          </p:cNvPr>
          <p:cNvSpPr txBox="1"/>
          <p:nvPr/>
        </p:nvSpPr>
        <p:spPr>
          <a:xfrm>
            <a:off x="4481522" y="3928070"/>
            <a:ext cx="413956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-7" baseline="2777" dirty="0">
                <a:latin typeface="Cambria Math"/>
                <a:cs typeface="Cambria Math"/>
              </a:rPr>
              <a:t>(</a:t>
            </a:r>
            <a:r>
              <a:rPr sz="1200" b="1" spc="-5" dirty="0">
                <a:latin typeface="Cambria Math"/>
                <a:cs typeface="Cambria Math"/>
              </a:rPr>
              <a:t>0, </a:t>
            </a:r>
            <a:r>
              <a:rPr sz="1200" b="1" spc="-10" dirty="0">
                <a:latin typeface="Cambria Math"/>
                <a:cs typeface="Cambria Math"/>
              </a:rPr>
              <a:t>1</a:t>
            </a:r>
            <a:r>
              <a:rPr sz="1200" b="1" spc="-7" baseline="2777" dirty="0">
                <a:latin typeface="Cambria Math"/>
                <a:cs typeface="Cambria Math"/>
              </a:rPr>
              <a:t>)</a:t>
            </a:r>
            <a:endParaRPr sz="1200" b="1" baseline="2777" dirty="0">
              <a:latin typeface="Cambria Math"/>
              <a:cs typeface="Cambria Math"/>
            </a:endParaRPr>
          </a:p>
        </p:txBody>
      </p:sp>
      <p:sp>
        <p:nvSpPr>
          <p:cNvPr id="221" name="object 49">
            <a:extLst>
              <a:ext uri="{FF2B5EF4-FFF2-40B4-BE49-F238E27FC236}">
                <a16:creationId xmlns:a16="http://schemas.microsoft.com/office/drawing/2014/main" id="{C9D960CA-DEDF-49ED-BB1A-21F15D07BE2E}"/>
              </a:ext>
            </a:extLst>
          </p:cNvPr>
          <p:cNvSpPr/>
          <p:nvPr/>
        </p:nvSpPr>
        <p:spPr>
          <a:xfrm>
            <a:off x="1022424" y="3189641"/>
            <a:ext cx="3602354" cy="735330"/>
          </a:xfrm>
          <a:custGeom>
            <a:avLst/>
            <a:gdLst/>
            <a:ahLst/>
            <a:cxnLst/>
            <a:rect l="l" t="t" r="r" b="b"/>
            <a:pathLst>
              <a:path w="3602354" h="735330">
                <a:moveTo>
                  <a:pt x="98298" y="96545"/>
                </a:moveTo>
                <a:lnTo>
                  <a:pt x="98285" y="94881"/>
                </a:lnTo>
                <a:lnTo>
                  <a:pt x="97713" y="93332"/>
                </a:lnTo>
                <a:lnTo>
                  <a:pt x="54660" y="19532"/>
                </a:lnTo>
                <a:lnTo>
                  <a:pt x="49149" y="10083"/>
                </a:lnTo>
                <a:lnTo>
                  <a:pt x="584" y="93332"/>
                </a:lnTo>
                <a:lnTo>
                  <a:pt x="12" y="94881"/>
                </a:lnTo>
                <a:lnTo>
                  <a:pt x="0" y="96545"/>
                </a:lnTo>
                <a:lnTo>
                  <a:pt x="558" y="98094"/>
                </a:lnTo>
                <a:lnTo>
                  <a:pt x="1625" y="99364"/>
                </a:lnTo>
                <a:lnTo>
                  <a:pt x="3048" y="100203"/>
                </a:lnTo>
                <a:lnTo>
                  <a:pt x="4673" y="100495"/>
                </a:lnTo>
                <a:lnTo>
                  <a:pt x="6311" y="100215"/>
                </a:lnTo>
                <a:lnTo>
                  <a:pt x="7747" y="99402"/>
                </a:lnTo>
                <a:lnTo>
                  <a:pt x="8813" y="98132"/>
                </a:lnTo>
                <a:lnTo>
                  <a:pt x="44386" y="37160"/>
                </a:lnTo>
                <a:lnTo>
                  <a:pt x="44386" y="593648"/>
                </a:lnTo>
                <a:lnTo>
                  <a:pt x="53911" y="593648"/>
                </a:lnTo>
                <a:lnTo>
                  <a:pt x="53898" y="37160"/>
                </a:lnTo>
                <a:lnTo>
                  <a:pt x="89458" y="98094"/>
                </a:lnTo>
                <a:lnTo>
                  <a:pt x="90551" y="99402"/>
                </a:lnTo>
                <a:lnTo>
                  <a:pt x="91960" y="100203"/>
                </a:lnTo>
                <a:lnTo>
                  <a:pt x="93624" y="100495"/>
                </a:lnTo>
                <a:lnTo>
                  <a:pt x="95250" y="100203"/>
                </a:lnTo>
                <a:lnTo>
                  <a:pt x="96672" y="99364"/>
                </a:lnTo>
                <a:lnTo>
                  <a:pt x="97739" y="98094"/>
                </a:lnTo>
                <a:lnTo>
                  <a:pt x="98298" y="96545"/>
                </a:lnTo>
                <a:close/>
              </a:path>
              <a:path w="3602354" h="735330">
                <a:moveTo>
                  <a:pt x="1175118" y="726859"/>
                </a:moveTo>
                <a:lnTo>
                  <a:pt x="598741" y="339547"/>
                </a:lnTo>
                <a:lnTo>
                  <a:pt x="598741" y="37160"/>
                </a:lnTo>
                <a:lnTo>
                  <a:pt x="634288" y="98094"/>
                </a:lnTo>
                <a:lnTo>
                  <a:pt x="635381" y="99402"/>
                </a:lnTo>
                <a:lnTo>
                  <a:pt x="636790" y="100203"/>
                </a:lnTo>
                <a:lnTo>
                  <a:pt x="638454" y="100495"/>
                </a:lnTo>
                <a:lnTo>
                  <a:pt x="640080" y="100203"/>
                </a:lnTo>
                <a:lnTo>
                  <a:pt x="641502" y="99364"/>
                </a:lnTo>
                <a:lnTo>
                  <a:pt x="642569" y="98094"/>
                </a:lnTo>
                <a:lnTo>
                  <a:pt x="643128" y="96545"/>
                </a:lnTo>
                <a:lnTo>
                  <a:pt x="643115" y="94881"/>
                </a:lnTo>
                <a:lnTo>
                  <a:pt x="642543" y="93332"/>
                </a:lnTo>
                <a:lnTo>
                  <a:pt x="599490" y="19532"/>
                </a:lnTo>
                <a:lnTo>
                  <a:pt x="593979" y="10083"/>
                </a:lnTo>
                <a:lnTo>
                  <a:pt x="545414" y="93332"/>
                </a:lnTo>
                <a:lnTo>
                  <a:pt x="544842" y="94881"/>
                </a:lnTo>
                <a:lnTo>
                  <a:pt x="544830" y="96545"/>
                </a:lnTo>
                <a:lnTo>
                  <a:pt x="545388" y="98094"/>
                </a:lnTo>
                <a:lnTo>
                  <a:pt x="546455" y="99364"/>
                </a:lnTo>
                <a:lnTo>
                  <a:pt x="547878" y="100203"/>
                </a:lnTo>
                <a:lnTo>
                  <a:pt x="549503" y="100495"/>
                </a:lnTo>
                <a:lnTo>
                  <a:pt x="551141" y="100215"/>
                </a:lnTo>
                <a:lnTo>
                  <a:pt x="552577" y="99402"/>
                </a:lnTo>
                <a:lnTo>
                  <a:pt x="553643" y="98132"/>
                </a:lnTo>
                <a:lnTo>
                  <a:pt x="589216" y="37160"/>
                </a:lnTo>
                <a:lnTo>
                  <a:pt x="589216" y="333146"/>
                </a:lnTo>
                <a:lnTo>
                  <a:pt x="125056" y="21234"/>
                </a:lnTo>
                <a:lnTo>
                  <a:pt x="195529" y="25717"/>
                </a:lnTo>
                <a:lnTo>
                  <a:pt x="197180" y="25527"/>
                </a:lnTo>
                <a:lnTo>
                  <a:pt x="198653" y="24803"/>
                </a:lnTo>
                <a:lnTo>
                  <a:pt x="199796" y="23596"/>
                </a:lnTo>
                <a:lnTo>
                  <a:pt x="200456" y="22085"/>
                </a:lnTo>
                <a:lnTo>
                  <a:pt x="200469" y="20104"/>
                </a:lnTo>
                <a:lnTo>
                  <a:pt x="200101" y="18846"/>
                </a:lnTo>
                <a:lnTo>
                  <a:pt x="199123" y="17513"/>
                </a:lnTo>
                <a:lnTo>
                  <a:pt x="197739" y="16598"/>
                </a:lnTo>
                <a:lnTo>
                  <a:pt x="196138" y="16205"/>
                </a:lnTo>
                <a:lnTo>
                  <a:pt x="120700" y="11404"/>
                </a:lnTo>
                <a:lnTo>
                  <a:pt x="99949" y="10083"/>
                </a:lnTo>
                <a:lnTo>
                  <a:pt x="141960" y="96824"/>
                </a:lnTo>
                <a:lnTo>
                  <a:pt x="142925" y="98171"/>
                </a:lnTo>
                <a:lnTo>
                  <a:pt x="144297" y="99098"/>
                </a:lnTo>
                <a:lnTo>
                  <a:pt x="145897" y="99504"/>
                </a:lnTo>
                <a:lnTo>
                  <a:pt x="147548" y="99326"/>
                </a:lnTo>
                <a:lnTo>
                  <a:pt x="149034" y="98615"/>
                </a:lnTo>
                <a:lnTo>
                  <a:pt x="150190" y="97421"/>
                </a:lnTo>
                <a:lnTo>
                  <a:pt x="150863" y="95910"/>
                </a:lnTo>
                <a:lnTo>
                  <a:pt x="150990" y="94272"/>
                </a:lnTo>
                <a:lnTo>
                  <a:pt x="150533" y="92671"/>
                </a:lnTo>
                <a:lnTo>
                  <a:pt x="119735" y="29121"/>
                </a:lnTo>
                <a:lnTo>
                  <a:pt x="589216" y="344614"/>
                </a:lnTo>
                <a:lnTo>
                  <a:pt x="589216" y="593648"/>
                </a:lnTo>
                <a:lnTo>
                  <a:pt x="598741" y="593648"/>
                </a:lnTo>
                <a:lnTo>
                  <a:pt x="598741" y="351015"/>
                </a:lnTo>
                <a:lnTo>
                  <a:pt x="1169809" y="734758"/>
                </a:lnTo>
                <a:lnTo>
                  <a:pt x="1175118" y="726859"/>
                </a:lnTo>
                <a:close/>
              </a:path>
              <a:path w="3602354" h="735330">
                <a:moveTo>
                  <a:pt x="3601796" y="715378"/>
                </a:moveTo>
                <a:lnTo>
                  <a:pt x="676008" y="30048"/>
                </a:lnTo>
                <a:lnTo>
                  <a:pt x="689089" y="26022"/>
                </a:lnTo>
                <a:lnTo>
                  <a:pt x="743521" y="9309"/>
                </a:lnTo>
                <a:lnTo>
                  <a:pt x="744994" y="8559"/>
                </a:lnTo>
                <a:lnTo>
                  <a:pt x="746112" y="7340"/>
                </a:lnTo>
                <a:lnTo>
                  <a:pt x="746760" y="5816"/>
                </a:lnTo>
                <a:lnTo>
                  <a:pt x="746848" y="4165"/>
                </a:lnTo>
                <a:lnTo>
                  <a:pt x="746366" y="2590"/>
                </a:lnTo>
                <a:lnTo>
                  <a:pt x="745363" y="1270"/>
                </a:lnTo>
                <a:lnTo>
                  <a:pt x="743978" y="368"/>
                </a:lnTo>
                <a:lnTo>
                  <a:pt x="742365" y="0"/>
                </a:lnTo>
                <a:lnTo>
                  <a:pt x="740727" y="203"/>
                </a:lnTo>
                <a:lnTo>
                  <a:pt x="648589" y="28498"/>
                </a:lnTo>
                <a:lnTo>
                  <a:pt x="718566" y="94767"/>
                </a:lnTo>
                <a:lnTo>
                  <a:pt x="719950" y="95681"/>
                </a:lnTo>
                <a:lnTo>
                  <a:pt x="721563" y="96062"/>
                </a:lnTo>
                <a:lnTo>
                  <a:pt x="723201" y="95872"/>
                </a:lnTo>
                <a:lnTo>
                  <a:pt x="673849" y="39319"/>
                </a:lnTo>
                <a:lnTo>
                  <a:pt x="3599611" y="724649"/>
                </a:lnTo>
                <a:lnTo>
                  <a:pt x="3601796" y="71537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52">
            <a:extLst>
              <a:ext uri="{FF2B5EF4-FFF2-40B4-BE49-F238E27FC236}">
                <a16:creationId xmlns:a16="http://schemas.microsoft.com/office/drawing/2014/main" id="{E952380F-5ADD-4B6B-A791-0E0D5A513B43}"/>
              </a:ext>
            </a:extLst>
          </p:cNvPr>
          <p:cNvSpPr/>
          <p:nvPr/>
        </p:nvSpPr>
        <p:spPr>
          <a:xfrm>
            <a:off x="1122626" y="2157689"/>
            <a:ext cx="352425" cy="216535"/>
          </a:xfrm>
          <a:custGeom>
            <a:avLst/>
            <a:gdLst/>
            <a:ahLst/>
            <a:cxnLst/>
            <a:rect l="l" t="t" r="r" b="b"/>
            <a:pathLst>
              <a:path w="352425" h="216535">
                <a:moveTo>
                  <a:pt x="315468" y="216407"/>
                </a:moveTo>
                <a:lnTo>
                  <a:pt x="35052" y="216407"/>
                </a:lnTo>
                <a:lnTo>
                  <a:pt x="21443" y="213284"/>
                </a:lnTo>
                <a:lnTo>
                  <a:pt x="10234" y="205411"/>
                </a:lnTo>
                <a:lnTo>
                  <a:pt x="2671" y="193892"/>
                </a:lnTo>
                <a:lnTo>
                  <a:pt x="0" y="179831"/>
                </a:lnTo>
                <a:lnTo>
                  <a:pt x="0" y="36575"/>
                </a:lnTo>
                <a:lnTo>
                  <a:pt x="2671" y="22229"/>
                </a:lnTo>
                <a:lnTo>
                  <a:pt x="10234" y="10615"/>
                </a:lnTo>
                <a:lnTo>
                  <a:pt x="21443" y="2837"/>
                </a:lnTo>
                <a:lnTo>
                  <a:pt x="35052" y="0"/>
                </a:lnTo>
                <a:lnTo>
                  <a:pt x="315468" y="0"/>
                </a:lnTo>
                <a:lnTo>
                  <a:pt x="329528" y="2837"/>
                </a:lnTo>
                <a:lnTo>
                  <a:pt x="341047" y="10615"/>
                </a:lnTo>
                <a:lnTo>
                  <a:pt x="348920" y="22229"/>
                </a:lnTo>
                <a:lnTo>
                  <a:pt x="352044" y="36575"/>
                </a:lnTo>
                <a:lnTo>
                  <a:pt x="352044" y="179831"/>
                </a:lnTo>
                <a:lnTo>
                  <a:pt x="348920" y="193892"/>
                </a:lnTo>
                <a:lnTo>
                  <a:pt x="341047" y="205411"/>
                </a:lnTo>
                <a:lnTo>
                  <a:pt x="329528" y="213284"/>
                </a:lnTo>
                <a:lnTo>
                  <a:pt x="315468" y="216407"/>
                </a:lnTo>
                <a:close/>
              </a:path>
            </a:pathLst>
          </a:custGeom>
          <a:solidFill>
            <a:srgbClr val="92D050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53">
            <a:extLst>
              <a:ext uri="{FF2B5EF4-FFF2-40B4-BE49-F238E27FC236}">
                <a16:creationId xmlns:a16="http://schemas.microsoft.com/office/drawing/2014/main" id="{A1AB3EF3-2744-445A-A2B3-13DE4C281452}"/>
              </a:ext>
            </a:extLst>
          </p:cNvPr>
          <p:cNvSpPr txBox="1"/>
          <p:nvPr/>
        </p:nvSpPr>
        <p:spPr>
          <a:xfrm>
            <a:off x="1178887" y="2124669"/>
            <a:ext cx="24574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400" spc="5" dirty="0">
                <a:latin typeface="Cambria Math"/>
                <a:cs typeface="Cambria Math"/>
              </a:rPr>
              <a:t>𝑏</a:t>
            </a:r>
            <a:r>
              <a:rPr sz="1500" spc="7" baseline="-16666" dirty="0">
                <a:latin typeface="Cambria Math"/>
                <a:cs typeface="Cambria Math"/>
              </a:rPr>
              <a:t>1</a:t>
            </a:r>
            <a:endParaRPr sz="1500" baseline="-16666" dirty="0">
              <a:latin typeface="Cambria Math"/>
              <a:cs typeface="Cambria Math"/>
            </a:endParaRPr>
          </a:p>
        </p:txBody>
      </p:sp>
      <p:sp>
        <p:nvSpPr>
          <p:cNvPr id="226" name="object 54">
            <a:extLst>
              <a:ext uri="{FF2B5EF4-FFF2-40B4-BE49-F238E27FC236}">
                <a16:creationId xmlns:a16="http://schemas.microsoft.com/office/drawing/2014/main" id="{8D986C11-1339-443B-82D6-D8533F3254C7}"/>
              </a:ext>
            </a:extLst>
          </p:cNvPr>
          <p:cNvSpPr/>
          <p:nvPr/>
        </p:nvSpPr>
        <p:spPr>
          <a:xfrm>
            <a:off x="1038553" y="2474555"/>
            <a:ext cx="184785" cy="429895"/>
          </a:xfrm>
          <a:custGeom>
            <a:avLst/>
            <a:gdLst/>
            <a:ahLst/>
            <a:cxnLst/>
            <a:rect l="l" t="t" r="r" b="b"/>
            <a:pathLst>
              <a:path w="184784" h="429894">
                <a:moveTo>
                  <a:pt x="96583" y="68770"/>
                </a:moveTo>
                <a:lnTo>
                  <a:pt x="94970" y="68440"/>
                </a:lnTo>
                <a:lnTo>
                  <a:pt x="93548" y="67589"/>
                </a:lnTo>
                <a:lnTo>
                  <a:pt x="92519" y="66293"/>
                </a:lnTo>
                <a:lnTo>
                  <a:pt x="91986" y="64731"/>
                </a:lnTo>
                <a:lnTo>
                  <a:pt x="92024" y="63080"/>
                </a:lnTo>
                <a:lnTo>
                  <a:pt x="92621" y="61531"/>
                </a:lnTo>
                <a:lnTo>
                  <a:pt x="93713" y="60286"/>
                </a:lnTo>
                <a:lnTo>
                  <a:pt x="168909" y="0"/>
                </a:lnTo>
                <a:lnTo>
                  <a:pt x="170066" y="7112"/>
                </a:lnTo>
                <a:lnTo>
                  <a:pt x="161074" y="7112"/>
                </a:lnTo>
                <a:lnTo>
                  <a:pt x="154753" y="23560"/>
                </a:lnTo>
                <a:lnTo>
                  <a:pt x="99669" y="67729"/>
                </a:lnTo>
                <a:lnTo>
                  <a:pt x="98221" y="68516"/>
                </a:lnTo>
                <a:lnTo>
                  <a:pt x="96583" y="68770"/>
                </a:lnTo>
                <a:close/>
              </a:path>
              <a:path w="184784" h="429894">
                <a:moveTo>
                  <a:pt x="154753" y="23560"/>
                </a:moveTo>
                <a:lnTo>
                  <a:pt x="161074" y="7112"/>
                </a:lnTo>
                <a:lnTo>
                  <a:pt x="167518" y="9588"/>
                </a:lnTo>
                <a:lnTo>
                  <a:pt x="160820" y="9588"/>
                </a:lnTo>
                <a:lnTo>
                  <a:pt x="162130" y="17645"/>
                </a:lnTo>
                <a:lnTo>
                  <a:pt x="154753" y="23560"/>
                </a:lnTo>
                <a:close/>
              </a:path>
              <a:path w="184784" h="429894">
                <a:moveTo>
                  <a:pt x="179616" y="100660"/>
                </a:moveTo>
                <a:lnTo>
                  <a:pt x="163646" y="26968"/>
                </a:lnTo>
                <a:lnTo>
                  <a:pt x="169964" y="10528"/>
                </a:lnTo>
                <a:lnTo>
                  <a:pt x="161074" y="7112"/>
                </a:lnTo>
                <a:lnTo>
                  <a:pt x="170066" y="7112"/>
                </a:lnTo>
                <a:lnTo>
                  <a:pt x="184378" y="95135"/>
                </a:lnTo>
                <a:lnTo>
                  <a:pt x="184353" y="96786"/>
                </a:lnTo>
                <a:lnTo>
                  <a:pt x="183769" y="98336"/>
                </a:lnTo>
                <a:lnTo>
                  <a:pt x="182689" y="99580"/>
                </a:lnTo>
                <a:lnTo>
                  <a:pt x="181241" y="100393"/>
                </a:lnTo>
                <a:lnTo>
                  <a:pt x="179616" y="100660"/>
                </a:lnTo>
                <a:close/>
              </a:path>
              <a:path w="184784" h="429894">
                <a:moveTo>
                  <a:pt x="162130" y="17645"/>
                </a:moveTo>
                <a:lnTo>
                  <a:pt x="160820" y="9588"/>
                </a:lnTo>
                <a:lnTo>
                  <a:pt x="168503" y="12534"/>
                </a:lnTo>
                <a:lnTo>
                  <a:pt x="162130" y="17645"/>
                </a:lnTo>
                <a:close/>
              </a:path>
              <a:path w="184784" h="429894">
                <a:moveTo>
                  <a:pt x="163646" y="26968"/>
                </a:moveTo>
                <a:lnTo>
                  <a:pt x="162130" y="17645"/>
                </a:lnTo>
                <a:lnTo>
                  <a:pt x="168503" y="12534"/>
                </a:lnTo>
                <a:lnTo>
                  <a:pt x="160820" y="9588"/>
                </a:lnTo>
                <a:lnTo>
                  <a:pt x="167518" y="9588"/>
                </a:lnTo>
                <a:lnTo>
                  <a:pt x="169964" y="10528"/>
                </a:lnTo>
                <a:lnTo>
                  <a:pt x="163646" y="26968"/>
                </a:lnTo>
                <a:close/>
              </a:path>
              <a:path w="184784" h="429894">
                <a:moveTo>
                  <a:pt x="8890" y="429704"/>
                </a:moveTo>
                <a:lnTo>
                  <a:pt x="0" y="426275"/>
                </a:lnTo>
                <a:lnTo>
                  <a:pt x="154753" y="23560"/>
                </a:lnTo>
                <a:lnTo>
                  <a:pt x="162130" y="17645"/>
                </a:lnTo>
                <a:lnTo>
                  <a:pt x="163646" y="26968"/>
                </a:lnTo>
                <a:lnTo>
                  <a:pt x="8890" y="42970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55">
            <a:extLst>
              <a:ext uri="{FF2B5EF4-FFF2-40B4-BE49-F238E27FC236}">
                <a16:creationId xmlns:a16="http://schemas.microsoft.com/office/drawing/2014/main" id="{29F933B2-4639-49DD-BFD5-72C81EB7A4CC}"/>
              </a:ext>
            </a:extLst>
          </p:cNvPr>
          <p:cNvSpPr/>
          <p:nvPr/>
        </p:nvSpPr>
        <p:spPr>
          <a:xfrm>
            <a:off x="1405151" y="2474555"/>
            <a:ext cx="216535" cy="430530"/>
          </a:xfrm>
          <a:custGeom>
            <a:avLst/>
            <a:gdLst/>
            <a:ahLst/>
            <a:cxnLst/>
            <a:rect l="l" t="t" r="r" b="b"/>
            <a:pathLst>
              <a:path w="216534" h="430530">
                <a:moveTo>
                  <a:pt x="5181" y="101180"/>
                </a:moveTo>
                <a:lnTo>
                  <a:pt x="0" y="96050"/>
                </a:lnTo>
                <a:lnTo>
                  <a:pt x="8051" y="0"/>
                </a:lnTo>
                <a:lnTo>
                  <a:pt x="17573" y="6489"/>
                </a:lnTo>
                <a:lnTo>
                  <a:pt x="16421" y="6489"/>
                </a:lnTo>
                <a:lnTo>
                  <a:pt x="7810" y="10579"/>
                </a:lnTo>
                <a:lnTo>
                  <a:pt x="15393" y="26500"/>
                </a:lnTo>
                <a:lnTo>
                  <a:pt x="9499" y="96837"/>
                </a:lnTo>
                <a:lnTo>
                  <a:pt x="9067" y="98437"/>
                </a:lnTo>
                <a:lnTo>
                  <a:pt x="8128" y="99796"/>
                </a:lnTo>
                <a:lnTo>
                  <a:pt x="6781" y="100749"/>
                </a:lnTo>
                <a:lnTo>
                  <a:pt x="5181" y="101180"/>
                </a:lnTo>
                <a:close/>
              </a:path>
              <a:path w="216534" h="430530">
                <a:moveTo>
                  <a:pt x="15393" y="26500"/>
                </a:moveTo>
                <a:lnTo>
                  <a:pt x="7810" y="10579"/>
                </a:lnTo>
                <a:lnTo>
                  <a:pt x="16421" y="6489"/>
                </a:lnTo>
                <a:lnTo>
                  <a:pt x="17582" y="8928"/>
                </a:lnTo>
                <a:lnTo>
                  <a:pt x="16865" y="8928"/>
                </a:lnTo>
                <a:lnTo>
                  <a:pt x="9436" y="12471"/>
                </a:lnTo>
                <a:lnTo>
                  <a:pt x="16183" y="17069"/>
                </a:lnTo>
                <a:lnTo>
                  <a:pt x="15393" y="26500"/>
                </a:lnTo>
                <a:close/>
              </a:path>
              <a:path w="216534" h="430530">
                <a:moveTo>
                  <a:pt x="85483" y="62953"/>
                </a:moveTo>
                <a:lnTo>
                  <a:pt x="83832" y="62826"/>
                </a:lnTo>
                <a:lnTo>
                  <a:pt x="82334" y="62153"/>
                </a:lnTo>
                <a:lnTo>
                  <a:pt x="23995" y="22394"/>
                </a:lnTo>
                <a:lnTo>
                  <a:pt x="16421" y="6489"/>
                </a:lnTo>
                <a:lnTo>
                  <a:pt x="17573" y="6489"/>
                </a:lnTo>
                <a:lnTo>
                  <a:pt x="87693" y="54279"/>
                </a:lnTo>
                <a:lnTo>
                  <a:pt x="88874" y="55435"/>
                </a:lnTo>
                <a:lnTo>
                  <a:pt x="89598" y="56921"/>
                </a:lnTo>
                <a:lnTo>
                  <a:pt x="89763" y="58572"/>
                </a:lnTo>
                <a:lnTo>
                  <a:pt x="89357" y="60172"/>
                </a:lnTo>
                <a:lnTo>
                  <a:pt x="88417" y="61544"/>
                </a:lnTo>
                <a:lnTo>
                  <a:pt x="87083" y="62509"/>
                </a:lnTo>
                <a:lnTo>
                  <a:pt x="85483" y="62953"/>
                </a:lnTo>
                <a:close/>
              </a:path>
              <a:path w="216534" h="430530">
                <a:moveTo>
                  <a:pt x="16183" y="17069"/>
                </a:moveTo>
                <a:lnTo>
                  <a:pt x="9436" y="12471"/>
                </a:lnTo>
                <a:lnTo>
                  <a:pt x="16865" y="8928"/>
                </a:lnTo>
                <a:lnTo>
                  <a:pt x="16183" y="17069"/>
                </a:lnTo>
                <a:close/>
              </a:path>
              <a:path w="216534" h="430530">
                <a:moveTo>
                  <a:pt x="23995" y="22394"/>
                </a:moveTo>
                <a:lnTo>
                  <a:pt x="16183" y="17069"/>
                </a:lnTo>
                <a:lnTo>
                  <a:pt x="16865" y="8928"/>
                </a:lnTo>
                <a:lnTo>
                  <a:pt x="17582" y="8928"/>
                </a:lnTo>
                <a:lnTo>
                  <a:pt x="23995" y="22394"/>
                </a:lnTo>
                <a:close/>
              </a:path>
              <a:path w="216534" h="430530">
                <a:moveTo>
                  <a:pt x="207581" y="430034"/>
                </a:moveTo>
                <a:lnTo>
                  <a:pt x="15393" y="26500"/>
                </a:lnTo>
                <a:lnTo>
                  <a:pt x="16183" y="17069"/>
                </a:lnTo>
                <a:lnTo>
                  <a:pt x="23995" y="22394"/>
                </a:lnTo>
                <a:lnTo>
                  <a:pt x="216192" y="425945"/>
                </a:lnTo>
                <a:lnTo>
                  <a:pt x="207581" y="43003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42">
            <a:extLst>
              <a:ext uri="{FF2B5EF4-FFF2-40B4-BE49-F238E27FC236}">
                <a16:creationId xmlns:a16="http://schemas.microsoft.com/office/drawing/2014/main" id="{9A2BD157-6AD9-4759-8B77-F189A367DA40}"/>
              </a:ext>
            </a:extLst>
          </p:cNvPr>
          <p:cNvSpPr txBox="1"/>
          <p:nvPr/>
        </p:nvSpPr>
        <p:spPr>
          <a:xfrm>
            <a:off x="6497575" y="1312801"/>
            <a:ext cx="1405255" cy="550545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35"/>
              </a:spcBef>
            </a:pPr>
            <a:r>
              <a:rPr sz="1400" dirty="0">
                <a:latin typeface="Cambria Math"/>
                <a:cs typeface="Cambria Math"/>
              </a:rPr>
              <a:t>𝑏</a:t>
            </a:r>
            <a:r>
              <a:rPr sz="1500" spc="30" baseline="27777" dirty="0">
                <a:latin typeface="Cambria Math"/>
                <a:cs typeface="Cambria Math"/>
              </a:rPr>
              <a:t>1</a:t>
            </a:r>
            <a:r>
              <a:rPr sz="1500" baseline="27777" dirty="0">
                <a:latin typeface="Cambria Math"/>
                <a:cs typeface="Cambria Math"/>
              </a:rPr>
              <a:t> </a:t>
            </a:r>
            <a:r>
              <a:rPr sz="1500" spc="7" baseline="27777" dirty="0">
                <a:latin typeface="Cambria Math"/>
                <a:cs typeface="Cambria Math"/>
              </a:rPr>
              <a:t> </a:t>
            </a:r>
            <a:r>
              <a:rPr sz="1400" dirty="0">
                <a:latin typeface="Cambria Math"/>
                <a:cs typeface="Cambria Math"/>
              </a:rPr>
              <a:t>=</a:t>
            </a:r>
            <a:r>
              <a:rPr sz="1400" spc="75" dirty="0">
                <a:latin typeface="Cambria Math"/>
                <a:cs typeface="Cambria Math"/>
              </a:rPr>
              <a:t> </a:t>
            </a:r>
            <a:r>
              <a:rPr sz="1400" spc="869" dirty="0">
                <a:latin typeface="Cambria Math"/>
                <a:cs typeface="Cambria Math"/>
              </a:rPr>
              <a:t>∑</a:t>
            </a:r>
            <a:r>
              <a:rPr sz="1400" spc="-85" dirty="0">
                <a:latin typeface="Cambria Math"/>
                <a:cs typeface="Cambria Math"/>
              </a:rPr>
              <a:t> </a:t>
            </a:r>
            <a:r>
              <a:rPr sz="1400" dirty="0">
                <a:latin typeface="Cambria Math"/>
                <a:cs typeface="Cambria Math"/>
              </a:rPr>
              <a:t>𝛼</a:t>
            </a:r>
            <a:r>
              <a:rPr sz="1500" spc="30" baseline="-16666" dirty="0">
                <a:latin typeface="Cambria Math"/>
                <a:cs typeface="Cambria Math"/>
              </a:rPr>
              <a:t>1</a:t>
            </a:r>
            <a:r>
              <a:rPr sz="1500" spc="-7" baseline="-16666" dirty="0">
                <a:latin typeface="Cambria Math"/>
                <a:cs typeface="Cambria Math"/>
              </a:rPr>
              <a:t>,</a:t>
            </a:r>
            <a:r>
              <a:rPr sz="1500" spc="104" baseline="-16666" dirty="0">
                <a:latin typeface="Cambria Math"/>
                <a:cs typeface="Cambria Math"/>
              </a:rPr>
              <a:t>i</a:t>
            </a:r>
            <a:r>
              <a:rPr sz="1500" baseline="-16666" dirty="0">
                <a:latin typeface="Cambria Math"/>
                <a:cs typeface="Cambria Math"/>
              </a:rPr>
              <a:t> </a:t>
            </a:r>
            <a:r>
              <a:rPr sz="1500" spc="-112" baseline="-16666" dirty="0">
                <a:latin typeface="Cambria Math"/>
                <a:cs typeface="Cambria Math"/>
              </a:rPr>
              <a:t> </a:t>
            </a:r>
            <a:r>
              <a:rPr sz="1400" spc="5" dirty="0">
                <a:latin typeface="SimSun"/>
                <a:cs typeface="SimSun"/>
              </a:rPr>
              <a:t>×</a:t>
            </a:r>
            <a:r>
              <a:rPr sz="1400" spc="-395" dirty="0">
                <a:latin typeface="SimSun"/>
                <a:cs typeface="SimSun"/>
              </a:rPr>
              <a:t> </a:t>
            </a:r>
            <a:r>
              <a:rPr sz="1400" dirty="0">
                <a:latin typeface="Cambria Math"/>
                <a:cs typeface="Cambria Math"/>
              </a:rPr>
              <a:t>𝑣</a:t>
            </a:r>
            <a:r>
              <a:rPr sz="1500" spc="104" baseline="27777" dirty="0">
                <a:latin typeface="Cambria Math"/>
                <a:cs typeface="Cambria Math"/>
              </a:rPr>
              <a:t>i</a:t>
            </a:r>
            <a:endParaRPr sz="1500" baseline="27777">
              <a:latin typeface="Cambria Math"/>
              <a:cs typeface="Cambria Math"/>
            </a:endParaRPr>
          </a:p>
          <a:p>
            <a:pPr marR="268605" algn="ctr">
              <a:lnSpc>
                <a:spcPct val="100000"/>
              </a:lnSpc>
              <a:spcBef>
                <a:spcPts val="515"/>
              </a:spcBef>
            </a:pPr>
            <a:r>
              <a:rPr sz="1000" spc="35" dirty="0">
                <a:latin typeface="Cambria Math"/>
                <a:cs typeface="Cambria Math"/>
              </a:rPr>
              <a:t>i</a:t>
            </a:r>
            <a:endParaRPr sz="1000">
              <a:latin typeface="Cambria Math"/>
              <a:cs typeface="Cambria Math"/>
            </a:endParaRPr>
          </a:p>
        </p:txBody>
      </p:sp>
      <p:grpSp>
        <p:nvGrpSpPr>
          <p:cNvPr id="232" name="object 43">
            <a:extLst>
              <a:ext uri="{FF2B5EF4-FFF2-40B4-BE49-F238E27FC236}">
                <a16:creationId xmlns:a16="http://schemas.microsoft.com/office/drawing/2014/main" id="{6022F474-EA1F-47C3-9F5D-B496C515004B}"/>
              </a:ext>
            </a:extLst>
          </p:cNvPr>
          <p:cNvGrpSpPr/>
          <p:nvPr/>
        </p:nvGrpSpPr>
        <p:grpSpPr>
          <a:xfrm>
            <a:off x="6154739" y="1099551"/>
            <a:ext cx="2024380" cy="1612900"/>
            <a:chOff x="6142990" y="313690"/>
            <a:chExt cx="2024380" cy="1612900"/>
          </a:xfrm>
        </p:grpSpPr>
        <p:sp>
          <p:nvSpPr>
            <p:cNvPr id="233" name="object 44">
              <a:extLst>
                <a:ext uri="{FF2B5EF4-FFF2-40B4-BE49-F238E27FC236}">
                  <a16:creationId xmlns:a16="http://schemas.microsoft.com/office/drawing/2014/main" id="{AA98181D-6997-46C6-8F8E-B49FCB671656}"/>
                </a:ext>
              </a:extLst>
            </p:cNvPr>
            <p:cNvSpPr/>
            <p:nvPr/>
          </p:nvSpPr>
          <p:spPr>
            <a:xfrm>
              <a:off x="6142990" y="313690"/>
              <a:ext cx="2024380" cy="1612900"/>
            </a:xfrm>
            <a:custGeom>
              <a:avLst/>
              <a:gdLst/>
              <a:ahLst/>
              <a:cxnLst/>
              <a:rect l="l" t="t" r="r" b="b"/>
              <a:pathLst>
                <a:path w="2024379" h="1612900">
                  <a:moveTo>
                    <a:pt x="1835099" y="12700"/>
                  </a:moveTo>
                  <a:lnTo>
                    <a:pt x="189585" y="12700"/>
                  </a:lnTo>
                  <a:lnTo>
                    <a:pt x="196100" y="0"/>
                  </a:lnTo>
                  <a:lnTo>
                    <a:pt x="1828584" y="0"/>
                  </a:lnTo>
                  <a:lnTo>
                    <a:pt x="1835099" y="12700"/>
                  </a:lnTo>
                  <a:close/>
                </a:path>
                <a:path w="2024379" h="1612900">
                  <a:moveTo>
                    <a:pt x="1866696" y="25400"/>
                  </a:moveTo>
                  <a:lnTo>
                    <a:pt x="158102" y="25400"/>
                  </a:lnTo>
                  <a:lnTo>
                    <a:pt x="164249" y="12700"/>
                  </a:lnTo>
                  <a:lnTo>
                    <a:pt x="1860423" y="12700"/>
                  </a:lnTo>
                  <a:lnTo>
                    <a:pt x="1866696" y="25400"/>
                  </a:lnTo>
                  <a:close/>
                </a:path>
                <a:path w="2024379" h="1612900">
                  <a:moveTo>
                    <a:pt x="197421" y="38100"/>
                  </a:moveTo>
                  <a:lnTo>
                    <a:pt x="134518" y="38100"/>
                  </a:lnTo>
                  <a:lnTo>
                    <a:pt x="145669" y="25400"/>
                  </a:lnTo>
                  <a:lnTo>
                    <a:pt x="203644" y="25400"/>
                  </a:lnTo>
                  <a:lnTo>
                    <a:pt x="197421" y="38100"/>
                  </a:lnTo>
                  <a:close/>
                </a:path>
                <a:path w="2024379" h="1612900">
                  <a:moveTo>
                    <a:pt x="1889861" y="38100"/>
                  </a:moveTo>
                  <a:lnTo>
                    <a:pt x="1826958" y="38100"/>
                  </a:lnTo>
                  <a:lnTo>
                    <a:pt x="1820735" y="25400"/>
                  </a:lnTo>
                  <a:lnTo>
                    <a:pt x="1878711" y="25400"/>
                  </a:lnTo>
                  <a:lnTo>
                    <a:pt x="1889861" y="38100"/>
                  </a:lnTo>
                  <a:close/>
                </a:path>
                <a:path w="2024379" h="1612900">
                  <a:moveTo>
                    <a:pt x="136906" y="63500"/>
                  </a:moveTo>
                  <a:lnTo>
                    <a:pt x="101244" y="63500"/>
                  </a:lnTo>
                  <a:lnTo>
                    <a:pt x="111772" y="50800"/>
                  </a:lnTo>
                  <a:lnTo>
                    <a:pt x="122694" y="38100"/>
                  </a:lnTo>
                  <a:lnTo>
                    <a:pt x="169265" y="38100"/>
                  </a:lnTo>
                  <a:lnTo>
                    <a:pt x="157784" y="50800"/>
                  </a:lnTo>
                  <a:lnTo>
                    <a:pt x="147713" y="50800"/>
                  </a:lnTo>
                  <a:lnTo>
                    <a:pt x="136906" y="63500"/>
                  </a:lnTo>
                  <a:close/>
                </a:path>
                <a:path w="2024379" h="1612900">
                  <a:moveTo>
                    <a:pt x="1923135" y="63500"/>
                  </a:moveTo>
                  <a:lnTo>
                    <a:pt x="1887474" y="63500"/>
                  </a:lnTo>
                  <a:lnTo>
                    <a:pt x="1876666" y="50800"/>
                  </a:lnTo>
                  <a:lnTo>
                    <a:pt x="1866595" y="50800"/>
                  </a:lnTo>
                  <a:lnTo>
                    <a:pt x="1855114" y="38100"/>
                  </a:lnTo>
                  <a:lnTo>
                    <a:pt x="1901685" y="38100"/>
                  </a:lnTo>
                  <a:lnTo>
                    <a:pt x="1912607" y="50800"/>
                  </a:lnTo>
                  <a:lnTo>
                    <a:pt x="1923135" y="63500"/>
                  </a:lnTo>
                  <a:close/>
                </a:path>
                <a:path w="2024379" h="1612900">
                  <a:moveTo>
                    <a:pt x="117411" y="76200"/>
                  </a:moveTo>
                  <a:lnTo>
                    <a:pt x="81902" y="76200"/>
                  </a:lnTo>
                  <a:lnTo>
                    <a:pt x="91592" y="63500"/>
                  </a:lnTo>
                  <a:lnTo>
                    <a:pt x="127469" y="63500"/>
                  </a:lnTo>
                  <a:lnTo>
                    <a:pt x="117411" y="76200"/>
                  </a:lnTo>
                  <a:close/>
                </a:path>
                <a:path w="2024379" h="1612900">
                  <a:moveTo>
                    <a:pt x="1942477" y="76200"/>
                  </a:moveTo>
                  <a:lnTo>
                    <a:pt x="1906968" y="76200"/>
                  </a:lnTo>
                  <a:lnTo>
                    <a:pt x="1896910" y="63500"/>
                  </a:lnTo>
                  <a:lnTo>
                    <a:pt x="1932787" y="63500"/>
                  </a:lnTo>
                  <a:lnTo>
                    <a:pt x="1942477" y="76200"/>
                  </a:lnTo>
                  <a:close/>
                </a:path>
                <a:path w="2024379" h="1612900">
                  <a:moveTo>
                    <a:pt x="108216" y="88900"/>
                  </a:moveTo>
                  <a:lnTo>
                    <a:pt x="72250" y="88900"/>
                  </a:lnTo>
                  <a:lnTo>
                    <a:pt x="81470" y="76200"/>
                  </a:lnTo>
                  <a:lnTo>
                    <a:pt x="117881" y="76200"/>
                  </a:lnTo>
                  <a:lnTo>
                    <a:pt x="108216" y="88900"/>
                  </a:lnTo>
                  <a:close/>
                </a:path>
                <a:path w="2024379" h="1612900">
                  <a:moveTo>
                    <a:pt x="1952129" y="88900"/>
                  </a:moveTo>
                  <a:lnTo>
                    <a:pt x="1916163" y="88900"/>
                  </a:lnTo>
                  <a:lnTo>
                    <a:pt x="1906498" y="76200"/>
                  </a:lnTo>
                  <a:lnTo>
                    <a:pt x="1942909" y="76200"/>
                  </a:lnTo>
                  <a:lnTo>
                    <a:pt x="1952129" y="88900"/>
                  </a:lnTo>
                  <a:close/>
                </a:path>
                <a:path w="2024379" h="1612900">
                  <a:moveTo>
                    <a:pt x="68503" y="127000"/>
                  </a:moveTo>
                  <a:lnTo>
                    <a:pt x="40538" y="127000"/>
                  </a:lnTo>
                  <a:lnTo>
                    <a:pt x="47802" y="114300"/>
                  </a:lnTo>
                  <a:lnTo>
                    <a:pt x="55232" y="101600"/>
                  </a:lnTo>
                  <a:lnTo>
                    <a:pt x="63881" y="88900"/>
                  </a:lnTo>
                  <a:lnTo>
                    <a:pt x="99847" y="88900"/>
                  </a:lnTo>
                  <a:lnTo>
                    <a:pt x="91033" y="101600"/>
                  </a:lnTo>
                  <a:lnTo>
                    <a:pt x="91452" y="101600"/>
                  </a:lnTo>
                  <a:lnTo>
                    <a:pt x="83083" y="114300"/>
                  </a:lnTo>
                  <a:lnTo>
                    <a:pt x="75933" y="114300"/>
                  </a:lnTo>
                  <a:lnTo>
                    <a:pt x="68503" y="127000"/>
                  </a:lnTo>
                  <a:close/>
                </a:path>
                <a:path w="2024379" h="1612900">
                  <a:moveTo>
                    <a:pt x="1983841" y="127000"/>
                  </a:moveTo>
                  <a:lnTo>
                    <a:pt x="1955876" y="127000"/>
                  </a:lnTo>
                  <a:lnTo>
                    <a:pt x="1948446" y="114300"/>
                  </a:lnTo>
                  <a:lnTo>
                    <a:pt x="1941296" y="114300"/>
                  </a:lnTo>
                  <a:lnTo>
                    <a:pt x="1932927" y="101600"/>
                  </a:lnTo>
                  <a:lnTo>
                    <a:pt x="1933346" y="101600"/>
                  </a:lnTo>
                  <a:lnTo>
                    <a:pt x="1924532" y="88900"/>
                  </a:lnTo>
                  <a:lnTo>
                    <a:pt x="1960499" y="88900"/>
                  </a:lnTo>
                  <a:lnTo>
                    <a:pt x="1968792" y="101600"/>
                  </a:lnTo>
                  <a:lnTo>
                    <a:pt x="1976577" y="114300"/>
                  </a:lnTo>
                  <a:lnTo>
                    <a:pt x="1983841" y="127000"/>
                  </a:lnTo>
                  <a:close/>
                </a:path>
                <a:path w="2024379" h="1612900">
                  <a:moveTo>
                    <a:pt x="75564" y="127000"/>
                  </a:moveTo>
                  <a:lnTo>
                    <a:pt x="75933" y="114300"/>
                  </a:lnTo>
                  <a:lnTo>
                    <a:pt x="83464" y="114300"/>
                  </a:lnTo>
                  <a:lnTo>
                    <a:pt x="75564" y="127000"/>
                  </a:lnTo>
                  <a:close/>
                </a:path>
                <a:path w="2024379" h="1612900">
                  <a:moveTo>
                    <a:pt x="1948814" y="127000"/>
                  </a:moveTo>
                  <a:lnTo>
                    <a:pt x="1940915" y="114300"/>
                  </a:lnTo>
                  <a:lnTo>
                    <a:pt x="1948446" y="114300"/>
                  </a:lnTo>
                  <a:lnTo>
                    <a:pt x="1948814" y="127000"/>
                  </a:lnTo>
                  <a:close/>
                </a:path>
                <a:path w="2024379" h="1612900">
                  <a:moveTo>
                    <a:pt x="55841" y="152400"/>
                  </a:moveTo>
                  <a:lnTo>
                    <a:pt x="27647" y="152400"/>
                  </a:lnTo>
                  <a:lnTo>
                    <a:pt x="33820" y="139700"/>
                  </a:lnTo>
                  <a:lnTo>
                    <a:pt x="40220" y="127000"/>
                  </a:lnTo>
                  <a:lnTo>
                    <a:pt x="68846" y="127000"/>
                  </a:lnTo>
                  <a:lnTo>
                    <a:pt x="61925" y="139700"/>
                  </a:lnTo>
                  <a:lnTo>
                    <a:pt x="62242" y="139700"/>
                  </a:lnTo>
                  <a:lnTo>
                    <a:pt x="55841" y="152400"/>
                  </a:lnTo>
                  <a:close/>
                </a:path>
                <a:path w="2024379" h="1612900">
                  <a:moveTo>
                    <a:pt x="1996935" y="152400"/>
                  </a:moveTo>
                  <a:lnTo>
                    <a:pt x="1968538" y="152400"/>
                  </a:lnTo>
                  <a:lnTo>
                    <a:pt x="1962137" y="139700"/>
                  </a:lnTo>
                  <a:lnTo>
                    <a:pt x="1962454" y="139700"/>
                  </a:lnTo>
                  <a:lnTo>
                    <a:pt x="1955533" y="127000"/>
                  </a:lnTo>
                  <a:lnTo>
                    <a:pt x="1984159" y="127000"/>
                  </a:lnTo>
                  <a:lnTo>
                    <a:pt x="1996935" y="152400"/>
                  </a:lnTo>
                  <a:close/>
                </a:path>
                <a:path w="2024379" h="1612900">
                  <a:moveTo>
                    <a:pt x="50253" y="165100"/>
                  </a:moveTo>
                  <a:lnTo>
                    <a:pt x="21983" y="165100"/>
                  </a:lnTo>
                  <a:lnTo>
                    <a:pt x="24701" y="152400"/>
                  </a:lnTo>
                  <a:lnTo>
                    <a:pt x="56134" y="152400"/>
                  </a:lnTo>
                  <a:lnTo>
                    <a:pt x="50253" y="165100"/>
                  </a:lnTo>
                  <a:close/>
                </a:path>
                <a:path w="2024379" h="1612900">
                  <a:moveTo>
                    <a:pt x="2002523" y="165100"/>
                  </a:moveTo>
                  <a:lnTo>
                    <a:pt x="1974126" y="165100"/>
                  </a:lnTo>
                  <a:lnTo>
                    <a:pt x="1968245" y="152400"/>
                  </a:lnTo>
                  <a:lnTo>
                    <a:pt x="1999805" y="152400"/>
                  </a:lnTo>
                  <a:lnTo>
                    <a:pt x="2002523" y="165100"/>
                  </a:lnTo>
                  <a:close/>
                </a:path>
                <a:path w="2024379" h="1612900">
                  <a:moveTo>
                    <a:pt x="45250" y="177800"/>
                  </a:moveTo>
                  <a:lnTo>
                    <a:pt x="16979" y="177800"/>
                  </a:lnTo>
                  <a:lnTo>
                    <a:pt x="19405" y="165100"/>
                  </a:lnTo>
                  <a:lnTo>
                    <a:pt x="47853" y="165100"/>
                  </a:lnTo>
                  <a:lnTo>
                    <a:pt x="45250" y="177800"/>
                  </a:lnTo>
                  <a:close/>
                </a:path>
                <a:path w="2024379" h="1612900">
                  <a:moveTo>
                    <a:pt x="2007501" y="177800"/>
                  </a:moveTo>
                  <a:lnTo>
                    <a:pt x="1979129" y="177800"/>
                  </a:lnTo>
                  <a:lnTo>
                    <a:pt x="1976526" y="165100"/>
                  </a:lnTo>
                  <a:lnTo>
                    <a:pt x="2005088" y="165100"/>
                  </a:lnTo>
                  <a:lnTo>
                    <a:pt x="2007501" y="177800"/>
                  </a:lnTo>
                  <a:close/>
                </a:path>
                <a:path w="2024379" h="1612900">
                  <a:moveTo>
                    <a:pt x="40728" y="190500"/>
                  </a:moveTo>
                  <a:lnTo>
                    <a:pt x="12585" y="190500"/>
                  </a:lnTo>
                  <a:lnTo>
                    <a:pt x="14706" y="177800"/>
                  </a:lnTo>
                  <a:lnTo>
                    <a:pt x="43040" y="177800"/>
                  </a:lnTo>
                  <a:lnTo>
                    <a:pt x="40728" y="190500"/>
                  </a:lnTo>
                  <a:close/>
                </a:path>
                <a:path w="2024379" h="1612900">
                  <a:moveTo>
                    <a:pt x="2011883" y="190500"/>
                  </a:moveTo>
                  <a:lnTo>
                    <a:pt x="1983651" y="190500"/>
                  </a:lnTo>
                  <a:lnTo>
                    <a:pt x="1981339" y="177800"/>
                  </a:lnTo>
                  <a:lnTo>
                    <a:pt x="2009775" y="177800"/>
                  </a:lnTo>
                  <a:lnTo>
                    <a:pt x="2011883" y="190500"/>
                  </a:lnTo>
                  <a:close/>
                </a:path>
                <a:path w="2024379" h="1612900">
                  <a:moveTo>
                    <a:pt x="36741" y="203200"/>
                  </a:moveTo>
                  <a:lnTo>
                    <a:pt x="8737" y="203200"/>
                  </a:lnTo>
                  <a:lnTo>
                    <a:pt x="10629" y="190500"/>
                  </a:lnTo>
                  <a:lnTo>
                    <a:pt x="38760" y="190500"/>
                  </a:lnTo>
                  <a:lnTo>
                    <a:pt x="36741" y="203200"/>
                  </a:lnTo>
                  <a:close/>
                </a:path>
                <a:path w="2024379" h="1612900">
                  <a:moveTo>
                    <a:pt x="2015642" y="203200"/>
                  </a:moveTo>
                  <a:lnTo>
                    <a:pt x="1987638" y="203200"/>
                  </a:lnTo>
                  <a:lnTo>
                    <a:pt x="1985619" y="190500"/>
                  </a:lnTo>
                  <a:lnTo>
                    <a:pt x="2013839" y="190500"/>
                  </a:lnTo>
                  <a:lnTo>
                    <a:pt x="2015642" y="203200"/>
                  </a:lnTo>
                  <a:close/>
                </a:path>
                <a:path w="2024379" h="1612900">
                  <a:moveTo>
                    <a:pt x="29324" y="228600"/>
                  </a:moveTo>
                  <a:lnTo>
                    <a:pt x="4381" y="228600"/>
                  </a:lnTo>
                  <a:lnTo>
                    <a:pt x="5702" y="215900"/>
                  </a:lnTo>
                  <a:lnTo>
                    <a:pt x="7175" y="203200"/>
                  </a:lnTo>
                  <a:lnTo>
                    <a:pt x="33413" y="203200"/>
                  </a:lnTo>
                  <a:lnTo>
                    <a:pt x="31851" y="215900"/>
                  </a:lnTo>
                  <a:lnTo>
                    <a:pt x="30581" y="215900"/>
                  </a:lnTo>
                  <a:lnTo>
                    <a:pt x="29324" y="228600"/>
                  </a:lnTo>
                  <a:close/>
                </a:path>
                <a:path w="2024379" h="1612900">
                  <a:moveTo>
                    <a:pt x="2020049" y="228600"/>
                  </a:moveTo>
                  <a:lnTo>
                    <a:pt x="1995055" y="228600"/>
                  </a:lnTo>
                  <a:lnTo>
                    <a:pt x="1993798" y="215900"/>
                  </a:lnTo>
                  <a:lnTo>
                    <a:pt x="1992528" y="215900"/>
                  </a:lnTo>
                  <a:lnTo>
                    <a:pt x="1990966" y="203200"/>
                  </a:lnTo>
                  <a:lnTo>
                    <a:pt x="2017204" y="203200"/>
                  </a:lnTo>
                  <a:lnTo>
                    <a:pt x="2018741" y="215900"/>
                  </a:lnTo>
                  <a:lnTo>
                    <a:pt x="2020049" y="228600"/>
                  </a:lnTo>
                  <a:close/>
                </a:path>
                <a:path w="2024379" h="1612900">
                  <a:moveTo>
                    <a:pt x="27419" y="241300"/>
                  </a:moveTo>
                  <a:lnTo>
                    <a:pt x="2260" y="241300"/>
                  </a:lnTo>
                  <a:lnTo>
                    <a:pt x="3238" y="228600"/>
                  </a:lnTo>
                  <a:lnTo>
                    <a:pt x="28346" y="228600"/>
                  </a:lnTo>
                  <a:lnTo>
                    <a:pt x="27419" y="241300"/>
                  </a:lnTo>
                  <a:close/>
                </a:path>
                <a:path w="2024379" h="1612900">
                  <a:moveTo>
                    <a:pt x="2022157" y="241300"/>
                  </a:moveTo>
                  <a:lnTo>
                    <a:pt x="1996960" y="241300"/>
                  </a:lnTo>
                  <a:lnTo>
                    <a:pt x="1996033" y="228600"/>
                  </a:lnTo>
                  <a:lnTo>
                    <a:pt x="2021192" y="228600"/>
                  </a:lnTo>
                  <a:lnTo>
                    <a:pt x="2022157" y="241300"/>
                  </a:lnTo>
                  <a:close/>
                </a:path>
                <a:path w="2024379" h="1612900">
                  <a:moveTo>
                    <a:pt x="26123" y="254000"/>
                  </a:moveTo>
                  <a:lnTo>
                    <a:pt x="825" y="254000"/>
                  </a:lnTo>
                  <a:lnTo>
                    <a:pt x="1460" y="241300"/>
                  </a:lnTo>
                  <a:lnTo>
                    <a:pt x="26720" y="241300"/>
                  </a:lnTo>
                  <a:lnTo>
                    <a:pt x="26123" y="254000"/>
                  </a:lnTo>
                  <a:close/>
                </a:path>
                <a:path w="2024379" h="1612900">
                  <a:moveTo>
                    <a:pt x="2023579" y="254000"/>
                  </a:moveTo>
                  <a:lnTo>
                    <a:pt x="1998256" y="254000"/>
                  </a:lnTo>
                  <a:lnTo>
                    <a:pt x="1997659" y="241300"/>
                  </a:lnTo>
                  <a:lnTo>
                    <a:pt x="2022957" y="241300"/>
                  </a:lnTo>
                  <a:lnTo>
                    <a:pt x="2023579" y="254000"/>
                  </a:lnTo>
                  <a:close/>
                </a:path>
                <a:path w="2024379" h="1612900">
                  <a:moveTo>
                    <a:pt x="25476" y="266700"/>
                  </a:moveTo>
                  <a:lnTo>
                    <a:pt x="88" y="266700"/>
                  </a:lnTo>
                  <a:lnTo>
                    <a:pt x="368" y="254000"/>
                  </a:lnTo>
                  <a:lnTo>
                    <a:pt x="25742" y="254000"/>
                  </a:lnTo>
                  <a:lnTo>
                    <a:pt x="25476" y="266700"/>
                  </a:lnTo>
                  <a:close/>
                </a:path>
                <a:path w="2024379" h="1612900">
                  <a:moveTo>
                    <a:pt x="2024291" y="266700"/>
                  </a:moveTo>
                  <a:lnTo>
                    <a:pt x="1998903" y="266700"/>
                  </a:lnTo>
                  <a:lnTo>
                    <a:pt x="1998637" y="254000"/>
                  </a:lnTo>
                  <a:lnTo>
                    <a:pt x="2024024" y="254000"/>
                  </a:lnTo>
                  <a:lnTo>
                    <a:pt x="2024291" y="266700"/>
                  </a:lnTo>
                  <a:close/>
                </a:path>
                <a:path w="2024379" h="1612900">
                  <a:moveTo>
                    <a:pt x="25488" y="1346200"/>
                  </a:moveTo>
                  <a:lnTo>
                    <a:pt x="88" y="1346200"/>
                  </a:lnTo>
                  <a:lnTo>
                    <a:pt x="0" y="266700"/>
                  </a:lnTo>
                  <a:lnTo>
                    <a:pt x="25400" y="266700"/>
                  </a:lnTo>
                  <a:lnTo>
                    <a:pt x="25488" y="1346200"/>
                  </a:lnTo>
                  <a:close/>
                </a:path>
                <a:path w="2024379" h="1612900">
                  <a:moveTo>
                    <a:pt x="2024278" y="1346200"/>
                  </a:moveTo>
                  <a:lnTo>
                    <a:pt x="1998891" y="1346200"/>
                  </a:lnTo>
                  <a:lnTo>
                    <a:pt x="1998980" y="266700"/>
                  </a:lnTo>
                  <a:lnTo>
                    <a:pt x="2024380" y="266700"/>
                  </a:lnTo>
                  <a:lnTo>
                    <a:pt x="2024278" y="1346200"/>
                  </a:lnTo>
                  <a:close/>
                </a:path>
                <a:path w="2024379" h="1612900">
                  <a:moveTo>
                    <a:pt x="27457" y="1371600"/>
                  </a:moveTo>
                  <a:lnTo>
                    <a:pt x="1422" y="1371600"/>
                  </a:lnTo>
                  <a:lnTo>
                    <a:pt x="800" y="1358900"/>
                  </a:lnTo>
                  <a:lnTo>
                    <a:pt x="355" y="1346200"/>
                  </a:lnTo>
                  <a:lnTo>
                    <a:pt x="25717" y="1346200"/>
                  </a:lnTo>
                  <a:lnTo>
                    <a:pt x="26149" y="1358900"/>
                  </a:lnTo>
                  <a:lnTo>
                    <a:pt x="26695" y="1358900"/>
                  </a:lnTo>
                  <a:lnTo>
                    <a:pt x="27457" y="1371600"/>
                  </a:lnTo>
                  <a:close/>
                </a:path>
                <a:path w="2024379" h="1612900">
                  <a:moveTo>
                    <a:pt x="2022919" y="1371600"/>
                  </a:moveTo>
                  <a:lnTo>
                    <a:pt x="1996922" y="1371600"/>
                  </a:lnTo>
                  <a:lnTo>
                    <a:pt x="1997684" y="1358900"/>
                  </a:lnTo>
                  <a:lnTo>
                    <a:pt x="1998230" y="1358900"/>
                  </a:lnTo>
                  <a:lnTo>
                    <a:pt x="1998662" y="1346200"/>
                  </a:lnTo>
                  <a:lnTo>
                    <a:pt x="2024011" y="1346200"/>
                  </a:lnTo>
                  <a:lnTo>
                    <a:pt x="2023554" y="1358900"/>
                  </a:lnTo>
                  <a:lnTo>
                    <a:pt x="2022919" y="1371600"/>
                  </a:lnTo>
                  <a:close/>
                </a:path>
                <a:path w="2024379" h="1612900">
                  <a:moveTo>
                    <a:pt x="29387" y="1384300"/>
                  </a:moveTo>
                  <a:lnTo>
                    <a:pt x="3187" y="1384300"/>
                  </a:lnTo>
                  <a:lnTo>
                    <a:pt x="2222" y="1371600"/>
                  </a:lnTo>
                  <a:lnTo>
                    <a:pt x="28295" y="1371600"/>
                  </a:lnTo>
                  <a:lnTo>
                    <a:pt x="29387" y="1384300"/>
                  </a:lnTo>
                  <a:close/>
                </a:path>
                <a:path w="2024379" h="1612900">
                  <a:moveTo>
                    <a:pt x="2021141" y="1384300"/>
                  </a:moveTo>
                  <a:lnTo>
                    <a:pt x="1994992" y="1384300"/>
                  </a:lnTo>
                  <a:lnTo>
                    <a:pt x="1996084" y="1371600"/>
                  </a:lnTo>
                  <a:lnTo>
                    <a:pt x="2022119" y="1371600"/>
                  </a:lnTo>
                  <a:lnTo>
                    <a:pt x="2021141" y="1384300"/>
                  </a:lnTo>
                  <a:close/>
                </a:path>
                <a:path w="2024379" h="1612900">
                  <a:moveTo>
                    <a:pt x="31927" y="1397000"/>
                  </a:moveTo>
                  <a:lnTo>
                    <a:pt x="5638" y="1397000"/>
                  </a:lnTo>
                  <a:lnTo>
                    <a:pt x="4330" y="1384300"/>
                  </a:lnTo>
                  <a:lnTo>
                    <a:pt x="30518" y="1384300"/>
                  </a:lnTo>
                  <a:lnTo>
                    <a:pt x="31927" y="1397000"/>
                  </a:lnTo>
                  <a:close/>
                </a:path>
                <a:path w="2024379" h="1612900">
                  <a:moveTo>
                    <a:pt x="2018677" y="1397000"/>
                  </a:moveTo>
                  <a:lnTo>
                    <a:pt x="1992452" y="1397000"/>
                  </a:lnTo>
                  <a:lnTo>
                    <a:pt x="1993861" y="1384300"/>
                  </a:lnTo>
                  <a:lnTo>
                    <a:pt x="2019998" y="1384300"/>
                  </a:lnTo>
                  <a:lnTo>
                    <a:pt x="2018677" y="1397000"/>
                  </a:lnTo>
                  <a:close/>
                </a:path>
                <a:path w="2024379" h="1612900">
                  <a:moveTo>
                    <a:pt x="35051" y="1409700"/>
                  </a:moveTo>
                  <a:lnTo>
                    <a:pt x="8737" y="1409700"/>
                  </a:lnTo>
                  <a:lnTo>
                    <a:pt x="7175" y="1397000"/>
                  </a:lnTo>
                  <a:lnTo>
                    <a:pt x="33337" y="1397000"/>
                  </a:lnTo>
                  <a:lnTo>
                    <a:pt x="35051" y="1409700"/>
                  </a:lnTo>
                  <a:close/>
                </a:path>
                <a:path w="2024379" h="1612900">
                  <a:moveTo>
                    <a:pt x="2015642" y="1409700"/>
                  </a:moveTo>
                  <a:lnTo>
                    <a:pt x="1989328" y="1409700"/>
                  </a:lnTo>
                  <a:lnTo>
                    <a:pt x="1991042" y="1397000"/>
                  </a:lnTo>
                  <a:lnTo>
                    <a:pt x="2017204" y="1397000"/>
                  </a:lnTo>
                  <a:lnTo>
                    <a:pt x="2015642" y="1409700"/>
                  </a:lnTo>
                  <a:close/>
                </a:path>
                <a:path w="2024379" h="1612900">
                  <a:moveTo>
                    <a:pt x="38760" y="1422400"/>
                  </a:moveTo>
                  <a:lnTo>
                    <a:pt x="12496" y="1422400"/>
                  </a:lnTo>
                  <a:lnTo>
                    <a:pt x="10540" y="1409700"/>
                  </a:lnTo>
                  <a:lnTo>
                    <a:pt x="36741" y="1409700"/>
                  </a:lnTo>
                  <a:lnTo>
                    <a:pt x="38760" y="1422400"/>
                  </a:lnTo>
                  <a:close/>
                </a:path>
                <a:path w="2024379" h="1612900">
                  <a:moveTo>
                    <a:pt x="2011794" y="1422400"/>
                  </a:moveTo>
                  <a:lnTo>
                    <a:pt x="1985619" y="1422400"/>
                  </a:lnTo>
                  <a:lnTo>
                    <a:pt x="1987638" y="1409700"/>
                  </a:lnTo>
                  <a:lnTo>
                    <a:pt x="2013750" y="1409700"/>
                  </a:lnTo>
                  <a:lnTo>
                    <a:pt x="2011794" y="1422400"/>
                  </a:lnTo>
                  <a:close/>
                </a:path>
                <a:path w="2024379" h="1612900">
                  <a:moveTo>
                    <a:pt x="43040" y="1435100"/>
                  </a:moveTo>
                  <a:lnTo>
                    <a:pt x="16878" y="1435100"/>
                  </a:lnTo>
                  <a:lnTo>
                    <a:pt x="14605" y="1422400"/>
                  </a:lnTo>
                  <a:lnTo>
                    <a:pt x="40728" y="1422400"/>
                  </a:lnTo>
                  <a:lnTo>
                    <a:pt x="43040" y="1435100"/>
                  </a:lnTo>
                  <a:close/>
                </a:path>
                <a:path w="2024379" h="1612900">
                  <a:moveTo>
                    <a:pt x="2007400" y="1435100"/>
                  </a:moveTo>
                  <a:lnTo>
                    <a:pt x="1981339" y="1435100"/>
                  </a:lnTo>
                  <a:lnTo>
                    <a:pt x="1983651" y="1422400"/>
                  </a:lnTo>
                  <a:lnTo>
                    <a:pt x="2009673" y="1422400"/>
                  </a:lnTo>
                  <a:lnTo>
                    <a:pt x="2007400" y="1435100"/>
                  </a:lnTo>
                  <a:close/>
                </a:path>
                <a:path w="2024379" h="1612900">
                  <a:moveTo>
                    <a:pt x="47853" y="1447800"/>
                  </a:moveTo>
                  <a:lnTo>
                    <a:pt x="21856" y="1447800"/>
                  </a:lnTo>
                  <a:lnTo>
                    <a:pt x="19291" y="1435100"/>
                  </a:lnTo>
                  <a:lnTo>
                    <a:pt x="45250" y="1435100"/>
                  </a:lnTo>
                  <a:lnTo>
                    <a:pt x="47853" y="1447800"/>
                  </a:lnTo>
                  <a:close/>
                </a:path>
                <a:path w="2024379" h="1612900">
                  <a:moveTo>
                    <a:pt x="50457" y="1447800"/>
                  </a:moveTo>
                  <a:lnTo>
                    <a:pt x="47853" y="1447800"/>
                  </a:lnTo>
                  <a:lnTo>
                    <a:pt x="47726" y="1435100"/>
                  </a:lnTo>
                  <a:lnTo>
                    <a:pt x="50457" y="1447800"/>
                  </a:lnTo>
                  <a:close/>
                </a:path>
                <a:path w="2024379" h="1612900">
                  <a:moveTo>
                    <a:pt x="1976526" y="1447800"/>
                  </a:moveTo>
                  <a:lnTo>
                    <a:pt x="1973922" y="1447800"/>
                  </a:lnTo>
                  <a:lnTo>
                    <a:pt x="1976653" y="1435100"/>
                  </a:lnTo>
                  <a:lnTo>
                    <a:pt x="1976526" y="1447800"/>
                  </a:lnTo>
                  <a:close/>
                </a:path>
                <a:path w="2024379" h="1612900">
                  <a:moveTo>
                    <a:pt x="2002396" y="1447800"/>
                  </a:moveTo>
                  <a:lnTo>
                    <a:pt x="1976526" y="1447800"/>
                  </a:lnTo>
                  <a:lnTo>
                    <a:pt x="1979129" y="1435100"/>
                  </a:lnTo>
                  <a:lnTo>
                    <a:pt x="2004974" y="1435100"/>
                  </a:lnTo>
                  <a:lnTo>
                    <a:pt x="2002396" y="1447800"/>
                  </a:lnTo>
                  <a:close/>
                </a:path>
                <a:path w="2024379" h="1612900">
                  <a:moveTo>
                    <a:pt x="75933" y="1485900"/>
                  </a:moveTo>
                  <a:lnTo>
                    <a:pt x="40220" y="1485900"/>
                  </a:lnTo>
                  <a:lnTo>
                    <a:pt x="27444" y="1460500"/>
                  </a:lnTo>
                  <a:lnTo>
                    <a:pt x="24574" y="1447800"/>
                  </a:lnTo>
                  <a:lnTo>
                    <a:pt x="50253" y="1447800"/>
                  </a:lnTo>
                  <a:lnTo>
                    <a:pt x="56134" y="1460500"/>
                  </a:lnTo>
                  <a:lnTo>
                    <a:pt x="55841" y="1460500"/>
                  </a:lnTo>
                  <a:lnTo>
                    <a:pt x="62242" y="1473200"/>
                  </a:lnTo>
                  <a:lnTo>
                    <a:pt x="68503" y="1473200"/>
                  </a:lnTo>
                  <a:lnTo>
                    <a:pt x="75933" y="1485900"/>
                  </a:lnTo>
                  <a:close/>
                </a:path>
                <a:path w="2024379" h="1612900">
                  <a:moveTo>
                    <a:pt x="1984159" y="1485900"/>
                  </a:moveTo>
                  <a:lnTo>
                    <a:pt x="1948446" y="1485900"/>
                  </a:lnTo>
                  <a:lnTo>
                    <a:pt x="1955876" y="1473200"/>
                  </a:lnTo>
                  <a:lnTo>
                    <a:pt x="1962137" y="1473200"/>
                  </a:lnTo>
                  <a:lnTo>
                    <a:pt x="1968538" y="1460500"/>
                  </a:lnTo>
                  <a:lnTo>
                    <a:pt x="1968245" y="1460500"/>
                  </a:lnTo>
                  <a:lnTo>
                    <a:pt x="1974126" y="1447800"/>
                  </a:lnTo>
                  <a:lnTo>
                    <a:pt x="1999678" y="1447800"/>
                  </a:lnTo>
                  <a:lnTo>
                    <a:pt x="1996732" y="1460500"/>
                  </a:lnTo>
                  <a:lnTo>
                    <a:pt x="1990559" y="1473200"/>
                  </a:lnTo>
                  <a:lnTo>
                    <a:pt x="1984159" y="1485900"/>
                  </a:lnTo>
                  <a:close/>
                </a:path>
                <a:path w="2024379" h="1612900">
                  <a:moveTo>
                    <a:pt x="83464" y="1498600"/>
                  </a:moveTo>
                  <a:lnTo>
                    <a:pt x="47802" y="1498600"/>
                  </a:lnTo>
                  <a:lnTo>
                    <a:pt x="40538" y="1485900"/>
                  </a:lnTo>
                  <a:lnTo>
                    <a:pt x="75564" y="1485900"/>
                  </a:lnTo>
                  <a:lnTo>
                    <a:pt x="83464" y="1498600"/>
                  </a:lnTo>
                  <a:close/>
                </a:path>
                <a:path w="2024379" h="1612900">
                  <a:moveTo>
                    <a:pt x="1976577" y="1498600"/>
                  </a:moveTo>
                  <a:lnTo>
                    <a:pt x="1940915" y="1498600"/>
                  </a:lnTo>
                  <a:lnTo>
                    <a:pt x="1948814" y="1485900"/>
                  </a:lnTo>
                  <a:lnTo>
                    <a:pt x="1983841" y="1485900"/>
                  </a:lnTo>
                  <a:lnTo>
                    <a:pt x="1976577" y="1498600"/>
                  </a:lnTo>
                  <a:close/>
                </a:path>
                <a:path w="2024379" h="1612900">
                  <a:moveTo>
                    <a:pt x="117881" y="1536700"/>
                  </a:moveTo>
                  <a:lnTo>
                    <a:pt x="81470" y="1536700"/>
                  </a:lnTo>
                  <a:lnTo>
                    <a:pt x="72250" y="1524000"/>
                  </a:lnTo>
                  <a:lnTo>
                    <a:pt x="63881" y="1511300"/>
                  </a:lnTo>
                  <a:lnTo>
                    <a:pt x="55232" y="1498600"/>
                  </a:lnTo>
                  <a:lnTo>
                    <a:pt x="83083" y="1498600"/>
                  </a:lnTo>
                  <a:lnTo>
                    <a:pt x="91452" y="1511300"/>
                  </a:lnTo>
                  <a:lnTo>
                    <a:pt x="99428" y="1511300"/>
                  </a:lnTo>
                  <a:lnTo>
                    <a:pt x="108673" y="1524000"/>
                  </a:lnTo>
                  <a:lnTo>
                    <a:pt x="108216" y="1524000"/>
                  </a:lnTo>
                  <a:lnTo>
                    <a:pt x="117881" y="1536700"/>
                  </a:lnTo>
                  <a:close/>
                </a:path>
                <a:path w="2024379" h="1612900">
                  <a:moveTo>
                    <a:pt x="1942909" y="1536700"/>
                  </a:moveTo>
                  <a:lnTo>
                    <a:pt x="1906498" y="1536700"/>
                  </a:lnTo>
                  <a:lnTo>
                    <a:pt x="1916163" y="1524000"/>
                  </a:lnTo>
                  <a:lnTo>
                    <a:pt x="1915706" y="1524000"/>
                  </a:lnTo>
                  <a:lnTo>
                    <a:pt x="1924951" y="1511300"/>
                  </a:lnTo>
                  <a:lnTo>
                    <a:pt x="1932927" y="1511300"/>
                  </a:lnTo>
                  <a:lnTo>
                    <a:pt x="1941296" y="1498600"/>
                  </a:lnTo>
                  <a:lnTo>
                    <a:pt x="1968792" y="1498600"/>
                  </a:lnTo>
                  <a:lnTo>
                    <a:pt x="1960499" y="1511300"/>
                  </a:lnTo>
                  <a:lnTo>
                    <a:pt x="1952129" y="1524000"/>
                  </a:lnTo>
                  <a:lnTo>
                    <a:pt x="1942909" y="1536700"/>
                  </a:lnTo>
                  <a:close/>
                </a:path>
                <a:path w="2024379" h="1612900">
                  <a:moveTo>
                    <a:pt x="137413" y="1549400"/>
                  </a:moveTo>
                  <a:lnTo>
                    <a:pt x="91592" y="1549400"/>
                  </a:lnTo>
                  <a:lnTo>
                    <a:pt x="81902" y="1536700"/>
                  </a:lnTo>
                  <a:lnTo>
                    <a:pt x="126974" y="1536700"/>
                  </a:lnTo>
                  <a:lnTo>
                    <a:pt x="137413" y="1549400"/>
                  </a:lnTo>
                  <a:close/>
                </a:path>
                <a:path w="2024379" h="1612900">
                  <a:moveTo>
                    <a:pt x="1932787" y="1549400"/>
                  </a:moveTo>
                  <a:lnTo>
                    <a:pt x="1886965" y="1549400"/>
                  </a:lnTo>
                  <a:lnTo>
                    <a:pt x="1897405" y="1536700"/>
                  </a:lnTo>
                  <a:lnTo>
                    <a:pt x="1942477" y="1536700"/>
                  </a:lnTo>
                  <a:lnTo>
                    <a:pt x="1932787" y="1549400"/>
                  </a:lnTo>
                  <a:close/>
                </a:path>
                <a:path w="2024379" h="1612900">
                  <a:moveTo>
                    <a:pt x="158330" y="1562100"/>
                  </a:moveTo>
                  <a:lnTo>
                    <a:pt x="111772" y="1562100"/>
                  </a:lnTo>
                  <a:lnTo>
                    <a:pt x="101244" y="1549400"/>
                  </a:lnTo>
                  <a:lnTo>
                    <a:pt x="147180" y="1549400"/>
                  </a:lnTo>
                  <a:lnTo>
                    <a:pt x="158330" y="1562100"/>
                  </a:lnTo>
                  <a:close/>
                </a:path>
                <a:path w="2024379" h="1612900">
                  <a:moveTo>
                    <a:pt x="1912607" y="1562100"/>
                  </a:moveTo>
                  <a:lnTo>
                    <a:pt x="1866049" y="1562100"/>
                  </a:lnTo>
                  <a:lnTo>
                    <a:pt x="1877199" y="1549400"/>
                  </a:lnTo>
                  <a:lnTo>
                    <a:pt x="1923135" y="1549400"/>
                  </a:lnTo>
                  <a:lnTo>
                    <a:pt x="1912607" y="1562100"/>
                  </a:lnTo>
                  <a:close/>
                </a:path>
                <a:path w="2024379" h="1612900">
                  <a:moveTo>
                    <a:pt x="180352" y="1574800"/>
                  </a:moveTo>
                  <a:lnTo>
                    <a:pt x="133997" y="1574800"/>
                  </a:lnTo>
                  <a:lnTo>
                    <a:pt x="122694" y="1562100"/>
                  </a:lnTo>
                  <a:lnTo>
                    <a:pt x="174421" y="1562100"/>
                  </a:lnTo>
                  <a:lnTo>
                    <a:pt x="180352" y="1574800"/>
                  </a:lnTo>
                  <a:close/>
                </a:path>
                <a:path w="2024379" h="1612900">
                  <a:moveTo>
                    <a:pt x="1890382" y="1574800"/>
                  </a:moveTo>
                  <a:lnTo>
                    <a:pt x="1844027" y="1574800"/>
                  </a:lnTo>
                  <a:lnTo>
                    <a:pt x="1849958" y="1562100"/>
                  </a:lnTo>
                  <a:lnTo>
                    <a:pt x="1901685" y="1562100"/>
                  </a:lnTo>
                  <a:lnTo>
                    <a:pt x="1890382" y="1574800"/>
                  </a:lnTo>
                  <a:close/>
                </a:path>
                <a:path w="2024379" h="1612900">
                  <a:moveTo>
                    <a:pt x="215671" y="1587500"/>
                  </a:moveTo>
                  <a:lnTo>
                    <a:pt x="145669" y="1587500"/>
                  </a:lnTo>
                  <a:lnTo>
                    <a:pt x="134518" y="1574800"/>
                  </a:lnTo>
                  <a:lnTo>
                    <a:pt x="209321" y="1574800"/>
                  </a:lnTo>
                  <a:lnTo>
                    <a:pt x="215671" y="1587500"/>
                  </a:lnTo>
                  <a:close/>
                </a:path>
                <a:path w="2024379" h="1612900">
                  <a:moveTo>
                    <a:pt x="1878711" y="1587500"/>
                  </a:moveTo>
                  <a:lnTo>
                    <a:pt x="1808708" y="1587500"/>
                  </a:lnTo>
                  <a:lnTo>
                    <a:pt x="1815058" y="1574800"/>
                  </a:lnTo>
                  <a:lnTo>
                    <a:pt x="1889861" y="1574800"/>
                  </a:lnTo>
                  <a:lnTo>
                    <a:pt x="1878711" y="1587500"/>
                  </a:lnTo>
                  <a:close/>
                </a:path>
                <a:path w="2024379" h="1612900">
                  <a:moveTo>
                    <a:pt x="1853920" y="1600200"/>
                  </a:moveTo>
                  <a:lnTo>
                    <a:pt x="170180" y="1600200"/>
                  </a:lnTo>
                  <a:lnTo>
                    <a:pt x="163957" y="1587500"/>
                  </a:lnTo>
                  <a:lnTo>
                    <a:pt x="1860130" y="1587500"/>
                  </a:lnTo>
                  <a:lnTo>
                    <a:pt x="1853920" y="1600200"/>
                  </a:lnTo>
                  <a:close/>
                </a:path>
                <a:path w="2024379" h="1612900">
                  <a:moveTo>
                    <a:pt x="1815033" y="1612900"/>
                  </a:moveTo>
                  <a:lnTo>
                    <a:pt x="209346" y="1612900"/>
                  </a:lnTo>
                  <a:lnTo>
                    <a:pt x="202387" y="1600200"/>
                  </a:lnTo>
                  <a:lnTo>
                    <a:pt x="1821688" y="1600200"/>
                  </a:lnTo>
                  <a:lnTo>
                    <a:pt x="1815033" y="1612900"/>
                  </a:lnTo>
                  <a:close/>
                </a:path>
              </a:pathLst>
            </a:custGeom>
            <a:solidFill>
              <a:srgbClr val="385D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" name="object 45">
              <a:extLst>
                <a:ext uri="{FF2B5EF4-FFF2-40B4-BE49-F238E27FC236}">
                  <a16:creationId xmlns:a16="http://schemas.microsoft.com/office/drawing/2014/main" id="{D658A663-851C-48E9-8E35-9CE4B5411737}"/>
                </a:ext>
              </a:extLst>
            </p:cNvPr>
            <p:cNvSpPr/>
            <p:nvPr/>
          </p:nvSpPr>
          <p:spPr>
            <a:xfrm>
              <a:off x="7185990" y="1305788"/>
              <a:ext cx="100965" cy="33020"/>
            </a:xfrm>
            <a:custGeom>
              <a:avLst/>
              <a:gdLst/>
              <a:ahLst/>
              <a:cxnLst/>
              <a:rect l="l" t="t" r="r" b="b"/>
              <a:pathLst>
                <a:path w="100965" h="33019">
                  <a:moveTo>
                    <a:pt x="97231" y="33020"/>
                  </a:moveTo>
                  <a:lnTo>
                    <a:pt x="50787" y="11430"/>
                  </a:lnTo>
                  <a:lnTo>
                    <a:pt x="49834" y="11430"/>
                  </a:lnTo>
                  <a:lnTo>
                    <a:pt x="3479" y="33020"/>
                  </a:lnTo>
                  <a:lnTo>
                    <a:pt x="0" y="27559"/>
                  </a:lnTo>
                  <a:lnTo>
                    <a:pt x="44018" y="0"/>
                  </a:lnTo>
                  <a:lnTo>
                    <a:pt x="55651" y="0"/>
                  </a:lnTo>
                  <a:lnTo>
                    <a:pt x="100799" y="27559"/>
                  </a:lnTo>
                  <a:lnTo>
                    <a:pt x="97231" y="330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5" name="object 46">
            <a:extLst>
              <a:ext uri="{FF2B5EF4-FFF2-40B4-BE49-F238E27FC236}">
                <a16:creationId xmlns:a16="http://schemas.microsoft.com/office/drawing/2014/main" id="{63470695-D568-477E-91E9-F2410C9D8EC9}"/>
              </a:ext>
            </a:extLst>
          </p:cNvPr>
          <p:cNvSpPr txBox="1"/>
          <p:nvPr/>
        </p:nvSpPr>
        <p:spPr>
          <a:xfrm>
            <a:off x="6482970" y="1938912"/>
            <a:ext cx="1405255" cy="550545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35"/>
              </a:spcBef>
            </a:pPr>
            <a:r>
              <a:rPr lang="en-US" sz="1400" dirty="0">
                <a:latin typeface="Cambria Math"/>
                <a:cs typeface="Cambria Math"/>
              </a:rPr>
              <a:t>𝑏</a:t>
            </a:r>
            <a:r>
              <a:rPr lang="en-US" sz="1500" spc="30" baseline="27777" dirty="0">
                <a:latin typeface="Cambria Math"/>
                <a:cs typeface="Cambria Math"/>
              </a:rPr>
              <a:t>2</a:t>
            </a:r>
            <a:r>
              <a:rPr lang="en-US" sz="1500" baseline="27777" dirty="0">
                <a:latin typeface="Cambria Math"/>
                <a:cs typeface="Cambria Math"/>
              </a:rPr>
              <a:t> </a:t>
            </a:r>
            <a:r>
              <a:rPr lang="en-US" sz="1500" spc="7" baseline="27777" dirty="0">
                <a:latin typeface="Cambria Math"/>
                <a:cs typeface="Cambria Math"/>
              </a:rPr>
              <a:t> </a:t>
            </a:r>
            <a:r>
              <a:rPr lang="en-US" sz="1400" dirty="0">
                <a:latin typeface="Cambria Math"/>
                <a:cs typeface="Cambria Math"/>
              </a:rPr>
              <a:t>=</a:t>
            </a:r>
            <a:r>
              <a:rPr lang="en-US" sz="1400" spc="75" dirty="0">
                <a:latin typeface="Cambria Math"/>
                <a:cs typeface="Cambria Math"/>
              </a:rPr>
              <a:t> </a:t>
            </a:r>
            <a:r>
              <a:rPr lang="en-US" sz="1400" spc="869" dirty="0">
                <a:latin typeface="Cambria Math"/>
                <a:cs typeface="Cambria Math"/>
              </a:rPr>
              <a:t>∑</a:t>
            </a:r>
            <a:r>
              <a:rPr lang="en-US" sz="1400" spc="-85" dirty="0">
                <a:latin typeface="Cambria Math"/>
                <a:cs typeface="Cambria Math"/>
              </a:rPr>
              <a:t> </a:t>
            </a:r>
            <a:r>
              <a:rPr lang="en-US" sz="1400" dirty="0">
                <a:latin typeface="Cambria Math"/>
                <a:cs typeface="Cambria Math"/>
              </a:rPr>
              <a:t>𝛼</a:t>
            </a:r>
            <a:r>
              <a:rPr lang="en-US" sz="1500" spc="30" baseline="-16666" dirty="0">
                <a:latin typeface="Cambria Math"/>
                <a:cs typeface="Cambria Math"/>
              </a:rPr>
              <a:t>2</a:t>
            </a:r>
            <a:r>
              <a:rPr lang="en-US" sz="1500" spc="-7" baseline="-16666" dirty="0">
                <a:latin typeface="Cambria Math"/>
                <a:cs typeface="Cambria Math"/>
              </a:rPr>
              <a:t>,</a:t>
            </a:r>
            <a:r>
              <a:rPr lang="en-US" sz="1500" spc="104" baseline="-16666" dirty="0">
                <a:latin typeface="Cambria Math"/>
                <a:cs typeface="Cambria Math"/>
              </a:rPr>
              <a:t>i</a:t>
            </a:r>
            <a:r>
              <a:rPr lang="en-US" sz="1500" baseline="-16666" dirty="0">
                <a:latin typeface="Cambria Math"/>
                <a:cs typeface="Cambria Math"/>
              </a:rPr>
              <a:t> </a:t>
            </a:r>
            <a:r>
              <a:rPr lang="en-US" sz="1500" spc="-112" baseline="-16666" dirty="0">
                <a:latin typeface="Cambria Math"/>
                <a:cs typeface="Cambria Math"/>
              </a:rPr>
              <a:t> </a:t>
            </a:r>
            <a:r>
              <a:rPr lang="en-US" sz="1400" spc="5" dirty="0">
                <a:latin typeface="SimSun"/>
                <a:cs typeface="SimSun"/>
              </a:rPr>
              <a:t>×</a:t>
            </a:r>
            <a:r>
              <a:rPr lang="en-US" sz="1400" spc="-395" dirty="0">
                <a:latin typeface="SimSun"/>
                <a:cs typeface="SimSun"/>
              </a:rPr>
              <a:t> </a:t>
            </a:r>
            <a:r>
              <a:rPr lang="en-US" sz="1400" dirty="0">
                <a:latin typeface="Cambria Math"/>
                <a:cs typeface="Cambria Math"/>
              </a:rPr>
              <a:t>𝑣</a:t>
            </a:r>
            <a:r>
              <a:rPr lang="en-US" sz="1500" spc="104" baseline="27777" dirty="0" err="1">
                <a:latin typeface="Cambria Math"/>
                <a:cs typeface="Cambria Math"/>
              </a:rPr>
              <a:t>i</a:t>
            </a:r>
            <a:endParaRPr lang="en-US" sz="1500" baseline="27777" dirty="0">
              <a:latin typeface="Cambria Math"/>
              <a:cs typeface="Cambria Math"/>
            </a:endParaRPr>
          </a:p>
          <a:p>
            <a:pPr marR="268605" algn="ctr">
              <a:lnSpc>
                <a:spcPct val="100000"/>
              </a:lnSpc>
              <a:spcBef>
                <a:spcPts val="515"/>
              </a:spcBef>
            </a:pPr>
            <a:r>
              <a:rPr sz="1000" spc="35" dirty="0" err="1">
                <a:latin typeface="Cambria Math"/>
                <a:cs typeface="Cambria Math"/>
              </a:rPr>
              <a:t>i</a:t>
            </a:r>
            <a:endParaRPr sz="1000" dirty="0">
              <a:latin typeface="Cambria Math"/>
              <a:cs typeface="Cambria Math"/>
            </a:endParaRPr>
          </a:p>
        </p:txBody>
      </p:sp>
      <p:sp>
        <p:nvSpPr>
          <p:cNvPr id="237" name="object 40">
            <a:extLst>
              <a:ext uri="{FF2B5EF4-FFF2-40B4-BE49-F238E27FC236}">
                <a16:creationId xmlns:a16="http://schemas.microsoft.com/office/drawing/2014/main" id="{227C7EBA-54EB-494E-B3AD-BAC36850DAE4}"/>
              </a:ext>
            </a:extLst>
          </p:cNvPr>
          <p:cNvSpPr/>
          <p:nvPr/>
        </p:nvSpPr>
        <p:spPr>
          <a:xfrm>
            <a:off x="2207492" y="3179980"/>
            <a:ext cx="2428240" cy="730250"/>
          </a:xfrm>
          <a:custGeom>
            <a:avLst/>
            <a:gdLst/>
            <a:ahLst/>
            <a:cxnLst/>
            <a:rect l="l" t="t" r="r" b="b"/>
            <a:pathLst>
              <a:path w="2428240" h="730250">
                <a:moveTo>
                  <a:pt x="1226693" y="5715"/>
                </a:moveTo>
                <a:lnTo>
                  <a:pt x="1130312" y="6057"/>
                </a:lnTo>
                <a:lnTo>
                  <a:pt x="1125639" y="10020"/>
                </a:lnTo>
                <a:lnTo>
                  <a:pt x="1125639" y="11671"/>
                </a:lnTo>
                <a:lnTo>
                  <a:pt x="1126210" y="13220"/>
                </a:lnTo>
                <a:lnTo>
                  <a:pt x="1127277" y="14478"/>
                </a:lnTo>
                <a:lnTo>
                  <a:pt x="1128712" y="15303"/>
                </a:lnTo>
                <a:lnTo>
                  <a:pt x="1130350" y="15582"/>
                </a:lnTo>
                <a:lnTo>
                  <a:pt x="1200937" y="15328"/>
                </a:lnTo>
                <a:lnTo>
                  <a:pt x="0" y="721702"/>
                </a:lnTo>
                <a:lnTo>
                  <a:pt x="4826" y="729907"/>
                </a:lnTo>
                <a:lnTo>
                  <a:pt x="1205763" y="23571"/>
                </a:lnTo>
                <a:lnTo>
                  <a:pt x="1171244" y="85128"/>
                </a:lnTo>
                <a:lnTo>
                  <a:pt x="1170698" y="86690"/>
                </a:lnTo>
                <a:lnTo>
                  <a:pt x="1170724" y="88341"/>
                </a:lnTo>
                <a:lnTo>
                  <a:pt x="1171308" y="89890"/>
                </a:lnTo>
                <a:lnTo>
                  <a:pt x="1172387" y="91135"/>
                </a:lnTo>
                <a:lnTo>
                  <a:pt x="1173822" y="91948"/>
                </a:lnTo>
                <a:lnTo>
                  <a:pt x="1175461" y="92214"/>
                </a:lnTo>
                <a:lnTo>
                  <a:pt x="1177086" y="91909"/>
                </a:lnTo>
                <a:lnTo>
                  <a:pt x="1178509" y="91059"/>
                </a:lnTo>
                <a:lnTo>
                  <a:pt x="1179550" y="89776"/>
                </a:lnTo>
                <a:lnTo>
                  <a:pt x="1226299" y="6400"/>
                </a:lnTo>
                <a:lnTo>
                  <a:pt x="1226693" y="5715"/>
                </a:lnTo>
                <a:close/>
              </a:path>
              <a:path w="2428240" h="730250">
                <a:moveTo>
                  <a:pt x="1353947" y="86461"/>
                </a:moveTo>
                <a:lnTo>
                  <a:pt x="1353934" y="84797"/>
                </a:lnTo>
                <a:lnTo>
                  <a:pt x="1353362" y="83248"/>
                </a:lnTo>
                <a:lnTo>
                  <a:pt x="1310309" y="9448"/>
                </a:lnTo>
                <a:lnTo>
                  <a:pt x="1304798" y="0"/>
                </a:lnTo>
                <a:lnTo>
                  <a:pt x="1256233" y="83248"/>
                </a:lnTo>
                <a:lnTo>
                  <a:pt x="1255661" y="84797"/>
                </a:lnTo>
                <a:lnTo>
                  <a:pt x="1255649" y="86461"/>
                </a:lnTo>
                <a:lnTo>
                  <a:pt x="1256207" y="88011"/>
                </a:lnTo>
                <a:lnTo>
                  <a:pt x="1257274" y="89281"/>
                </a:lnTo>
                <a:lnTo>
                  <a:pt x="1258697" y="90119"/>
                </a:lnTo>
                <a:lnTo>
                  <a:pt x="1260322" y="90411"/>
                </a:lnTo>
                <a:lnTo>
                  <a:pt x="1261960" y="90131"/>
                </a:lnTo>
                <a:lnTo>
                  <a:pt x="1263396" y="89319"/>
                </a:lnTo>
                <a:lnTo>
                  <a:pt x="1264462" y="88049"/>
                </a:lnTo>
                <a:lnTo>
                  <a:pt x="1300035" y="27076"/>
                </a:lnTo>
                <a:lnTo>
                  <a:pt x="1300035" y="658495"/>
                </a:lnTo>
                <a:lnTo>
                  <a:pt x="1309560" y="658495"/>
                </a:lnTo>
                <a:lnTo>
                  <a:pt x="1309560" y="27076"/>
                </a:lnTo>
                <a:lnTo>
                  <a:pt x="1345107" y="88011"/>
                </a:lnTo>
                <a:lnTo>
                  <a:pt x="1346187" y="89319"/>
                </a:lnTo>
                <a:lnTo>
                  <a:pt x="1347609" y="90119"/>
                </a:lnTo>
                <a:lnTo>
                  <a:pt x="1349273" y="90411"/>
                </a:lnTo>
                <a:lnTo>
                  <a:pt x="1350886" y="90119"/>
                </a:lnTo>
                <a:lnTo>
                  <a:pt x="1352321" y="89281"/>
                </a:lnTo>
                <a:lnTo>
                  <a:pt x="1353388" y="88011"/>
                </a:lnTo>
                <a:lnTo>
                  <a:pt x="1353947" y="86461"/>
                </a:lnTo>
                <a:close/>
              </a:path>
              <a:path w="2428240" h="730250">
                <a:moveTo>
                  <a:pt x="1922272" y="89636"/>
                </a:moveTo>
                <a:lnTo>
                  <a:pt x="1922259" y="87972"/>
                </a:lnTo>
                <a:lnTo>
                  <a:pt x="1921687" y="86423"/>
                </a:lnTo>
                <a:lnTo>
                  <a:pt x="1878634" y="12623"/>
                </a:lnTo>
                <a:lnTo>
                  <a:pt x="1873123" y="3175"/>
                </a:lnTo>
                <a:lnTo>
                  <a:pt x="1824558" y="86423"/>
                </a:lnTo>
                <a:lnTo>
                  <a:pt x="1823986" y="87972"/>
                </a:lnTo>
                <a:lnTo>
                  <a:pt x="1823974" y="89636"/>
                </a:lnTo>
                <a:lnTo>
                  <a:pt x="1824532" y="91186"/>
                </a:lnTo>
                <a:lnTo>
                  <a:pt x="1825599" y="92456"/>
                </a:lnTo>
                <a:lnTo>
                  <a:pt x="1827022" y="93294"/>
                </a:lnTo>
                <a:lnTo>
                  <a:pt x="1828647" y="93586"/>
                </a:lnTo>
                <a:lnTo>
                  <a:pt x="1830285" y="93306"/>
                </a:lnTo>
                <a:lnTo>
                  <a:pt x="1831721" y="92494"/>
                </a:lnTo>
                <a:lnTo>
                  <a:pt x="1832787" y="91224"/>
                </a:lnTo>
                <a:lnTo>
                  <a:pt x="1868360" y="30251"/>
                </a:lnTo>
                <a:lnTo>
                  <a:pt x="1868360" y="658495"/>
                </a:lnTo>
                <a:lnTo>
                  <a:pt x="1877885" y="658495"/>
                </a:lnTo>
                <a:lnTo>
                  <a:pt x="1877885" y="30251"/>
                </a:lnTo>
                <a:lnTo>
                  <a:pt x="1913432" y="91186"/>
                </a:lnTo>
                <a:lnTo>
                  <a:pt x="1914525" y="92494"/>
                </a:lnTo>
                <a:lnTo>
                  <a:pt x="1915934" y="93294"/>
                </a:lnTo>
                <a:lnTo>
                  <a:pt x="1917598" y="93586"/>
                </a:lnTo>
                <a:lnTo>
                  <a:pt x="1919224" y="93294"/>
                </a:lnTo>
                <a:lnTo>
                  <a:pt x="1920646" y="92456"/>
                </a:lnTo>
                <a:lnTo>
                  <a:pt x="1921713" y="91186"/>
                </a:lnTo>
                <a:lnTo>
                  <a:pt x="1922272" y="89636"/>
                </a:lnTo>
                <a:close/>
              </a:path>
              <a:path w="2428240" h="730250">
                <a:moveTo>
                  <a:pt x="2427617" y="710438"/>
                </a:moveTo>
                <a:lnTo>
                  <a:pt x="1965236" y="25488"/>
                </a:lnTo>
                <a:lnTo>
                  <a:pt x="2028850" y="56121"/>
                </a:lnTo>
                <a:lnTo>
                  <a:pt x="2030437" y="56578"/>
                </a:lnTo>
                <a:lnTo>
                  <a:pt x="2035657" y="51485"/>
                </a:lnTo>
                <a:lnTo>
                  <a:pt x="2035251" y="49872"/>
                </a:lnTo>
                <a:lnTo>
                  <a:pt x="2034324" y="48514"/>
                </a:lnTo>
                <a:lnTo>
                  <a:pt x="2032977" y="47548"/>
                </a:lnTo>
                <a:lnTo>
                  <a:pt x="1956866" y="10883"/>
                </a:lnTo>
                <a:lnTo>
                  <a:pt x="1946148" y="5715"/>
                </a:lnTo>
                <a:lnTo>
                  <a:pt x="1952472" y="101892"/>
                </a:lnTo>
                <a:lnTo>
                  <a:pt x="1956714" y="106311"/>
                </a:lnTo>
                <a:lnTo>
                  <a:pt x="1958365" y="106197"/>
                </a:lnTo>
                <a:lnTo>
                  <a:pt x="1959876" y="105537"/>
                </a:lnTo>
                <a:lnTo>
                  <a:pt x="1961070" y="104394"/>
                </a:lnTo>
                <a:lnTo>
                  <a:pt x="1961807" y="102908"/>
                </a:lnTo>
                <a:lnTo>
                  <a:pt x="1961984" y="101257"/>
                </a:lnTo>
                <a:lnTo>
                  <a:pt x="1957349" y="30822"/>
                </a:lnTo>
                <a:lnTo>
                  <a:pt x="2419718" y="715772"/>
                </a:lnTo>
                <a:lnTo>
                  <a:pt x="2427617" y="710438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48">
            <a:extLst>
              <a:ext uri="{FF2B5EF4-FFF2-40B4-BE49-F238E27FC236}">
                <a16:creationId xmlns:a16="http://schemas.microsoft.com/office/drawing/2014/main" id="{9971992A-C13D-4803-9C00-9E870D39EA3B}"/>
              </a:ext>
            </a:extLst>
          </p:cNvPr>
          <p:cNvSpPr/>
          <p:nvPr/>
        </p:nvSpPr>
        <p:spPr>
          <a:xfrm>
            <a:off x="3583813" y="2442246"/>
            <a:ext cx="184785" cy="429895"/>
          </a:xfrm>
          <a:custGeom>
            <a:avLst/>
            <a:gdLst/>
            <a:ahLst/>
            <a:cxnLst/>
            <a:rect l="l" t="t" r="r" b="b"/>
            <a:pathLst>
              <a:path w="184785" h="429894">
                <a:moveTo>
                  <a:pt x="96583" y="68770"/>
                </a:moveTo>
                <a:lnTo>
                  <a:pt x="94970" y="68440"/>
                </a:lnTo>
                <a:lnTo>
                  <a:pt x="93548" y="67589"/>
                </a:lnTo>
                <a:lnTo>
                  <a:pt x="92519" y="66293"/>
                </a:lnTo>
                <a:lnTo>
                  <a:pt x="91986" y="64731"/>
                </a:lnTo>
                <a:lnTo>
                  <a:pt x="92024" y="63080"/>
                </a:lnTo>
                <a:lnTo>
                  <a:pt x="92621" y="61531"/>
                </a:lnTo>
                <a:lnTo>
                  <a:pt x="93713" y="60286"/>
                </a:lnTo>
                <a:lnTo>
                  <a:pt x="168910" y="0"/>
                </a:lnTo>
                <a:lnTo>
                  <a:pt x="170066" y="7112"/>
                </a:lnTo>
                <a:lnTo>
                  <a:pt x="161074" y="7112"/>
                </a:lnTo>
                <a:lnTo>
                  <a:pt x="154753" y="23560"/>
                </a:lnTo>
                <a:lnTo>
                  <a:pt x="99669" y="67729"/>
                </a:lnTo>
                <a:lnTo>
                  <a:pt x="98221" y="68516"/>
                </a:lnTo>
                <a:lnTo>
                  <a:pt x="96583" y="68770"/>
                </a:lnTo>
                <a:close/>
              </a:path>
              <a:path w="184785" h="429894">
                <a:moveTo>
                  <a:pt x="154753" y="23560"/>
                </a:moveTo>
                <a:lnTo>
                  <a:pt x="161074" y="7112"/>
                </a:lnTo>
                <a:lnTo>
                  <a:pt x="167518" y="9588"/>
                </a:lnTo>
                <a:lnTo>
                  <a:pt x="160820" y="9588"/>
                </a:lnTo>
                <a:lnTo>
                  <a:pt x="162130" y="17645"/>
                </a:lnTo>
                <a:lnTo>
                  <a:pt x="154753" y="23560"/>
                </a:lnTo>
                <a:close/>
              </a:path>
              <a:path w="184785" h="429894">
                <a:moveTo>
                  <a:pt x="179616" y="100660"/>
                </a:moveTo>
                <a:lnTo>
                  <a:pt x="163646" y="26968"/>
                </a:lnTo>
                <a:lnTo>
                  <a:pt x="169964" y="10528"/>
                </a:lnTo>
                <a:lnTo>
                  <a:pt x="161074" y="7112"/>
                </a:lnTo>
                <a:lnTo>
                  <a:pt x="170066" y="7112"/>
                </a:lnTo>
                <a:lnTo>
                  <a:pt x="184378" y="95135"/>
                </a:lnTo>
                <a:lnTo>
                  <a:pt x="184353" y="96786"/>
                </a:lnTo>
                <a:lnTo>
                  <a:pt x="183768" y="98336"/>
                </a:lnTo>
                <a:lnTo>
                  <a:pt x="182689" y="99580"/>
                </a:lnTo>
                <a:lnTo>
                  <a:pt x="181241" y="100393"/>
                </a:lnTo>
                <a:lnTo>
                  <a:pt x="179616" y="100660"/>
                </a:lnTo>
                <a:close/>
              </a:path>
              <a:path w="184785" h="429894">
                <a:moveTo>
                  <a:pt x="162130" y="17645"/>
                </a:moveTo>
                <a:lnTo>
                  <a:pt x="160820" y="9588"/>
                </a:lnTo>
                <a:lnTo>
                  <a:pt x="168503" y="12534"/>
                </a:lnTo>
                <a:lnTo>
                  <a:pt x="162130" y="17645"/>
                </a:lnTo>
                <a:close/>
              </a:path>
              <a:path w="184785" h="429894">
                <a:moveTo>
                  <a:pt x="163646" y="26968"/>
                </a:moveTo>
                <a:lnTo>
                  <a:pt x="162130" y="17645"/>
                </a:lnTo>
                <a:lnTo>
                  <a:pt x="168503" y="12534"/>
                </a:lnTo>
                <a:lnTo>
                  <a:pt x="160820" y="9588"/>
                </a:lnTo>
                <a:lnTo>
                  <a:pt x="167518" y="9588"/>
                </a:lnTo>
                <a:lnTo>
                  <a:pt x="169964" y="10528"/>
                </a:lnTo>
                <a:lnTo>
                  <a:pt x="163646" y="26968"/>
                </a:lnTo>
                <a:close/>
              </a:path>
              <a:path w="184785" h="429894">
                <a:moveTo>
                  <a:pt x="8889" y="429704"/>
                </a:moveTo>
                <a:lnTo>
                  <a:pt x="0" y="426275"/>
                </a:lnTo>
                <a:lnTo>
                  <a:pt x="154753" y="23560"/>
                </a:lnTo>
                <a:lnTo>
                  <a:pt x="162130" y="17645"/>
                </a:lnTo>
                <a:lnTo>
                  <a:pt x="163646" y="26968"/>
                </a:lnTo>
                <a:lnTo>
                  <a:pt x="8889" y="429704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49">
            <a:extLst>
              <a:ext uri="{FF2B5EF4-FFF2-40B4-BE49-F238E27FC236}">
                <a16:creationId xmlns:a16="http://schemas.microsoft.com/office/drawing/2014/main" id="{786331A0-3DFF-47F2-9ABE-918CF70CC938}"/>
              </a:ext>
            </a:extLst>
          </p:cNvPr>
          <p:cNvSpPr/>
          <p:nvPr/>
        </p:nvSpPr>
        <p:spPr>
          <a:xfrm>
            <a:off x="3888182" y="2442246"/>
            <a:ext cx="216535" cy="430530"/>
          </a:xfrm>
          <a:custGeom>
            <a:avLst/>
            <a:gdLst/>
            <a:ahLst/>
            <a:cxnLst/>
            <a:rect l="l" t="t" r="r" b="b"/>
            <a:pathLst>
              <a:path w="216535" h="430530">
                <a:moveTo>
                  <a:pt x="5181" y="101180"/>
                </a:moveTo>
                <a:lnTo>
                  <a:pt x="0" y="96050"/>
                </a:lnTo>
                <a:lnTo>
                  <a:pt x="8051" y="0"/>
                </a:lnTo>
                <a:lnTo>
                  <a:pt x="17573" y="6489"/>
                </a:lnTo>
                <a:lnTo>
                  <a:pt x="16421" y="6489"/>
                </a:lnTo>
                <a:lnTo>
                  <a:pt x="7810" y="10579"/>
                </a:lnTo>
                <a:lnTo>
                  <a:pt x="15393" y="26500"/>
                </a:lnTo>
                <a:lnTo>
                  <a:pt x="9499" y="96837"/>
                </a:lnTo>
                <a:lnTo>
                  <a:pt x="9067" y="98437"/>
                </a:lnTo>
                <a:lnTo>
                  <a:pt x="8127" y="99796"/>
                </a:lnTo>
                <a:lnTo>
                  <a:pt x="6781" y="100749"/>
                </a:lnTo>
                <a:lnTo>
                  <a:pt x="5181" y="101180"/>
                </a:lnTo>
                <a:close/>
              </a:path>
              <a:path w="216535" h="430530">
                <a:moveTo>
                  <a:pt x="15393" y="26500"/>
                </a:moveTo>
                <a:lnTo>
                  <a:pt x="7810" y="10579"/>
                </a:lnTo>
                <a:lnTo>
                  <a:pt x="16421" y="6489"/>
                </a:lnTo>
                <a:lnTo>
                  <a:pt x="17582" y="8928"/>
                </a:lnTo>
                <a:lnTo>
                  <a:pt x="16865" y="8928"/>
                </a:lnTo>
                <a:lnTo>
                  <a:pt x="9436" y="12471"/>
                </a:lnTo>
                <a:lnTo>
                  <a:pt x="16183" y="17069"/>
                </a:lnTo>
                <a:lnTo>
                  <a:pt x="15393" y="26500"/>
                </a:lnTo>
                <a:close/>
              </a:path>
              <a:path w="216535" h="430530">
                <a:moveTo>
                  <a:pt x="85483" y="62953"/>
                </a:moveTo>
                <a:lnTo>
                  <a:pt x="83832" y="62826"/>
                </a:lnTo>
                <a:lnTo>
                  <a:pt x="82334" y="62153"/>
                </a:lnTo>
                <a:lnTo>
                  <a:pt x="23995" y="22394"/>
                </a:lnTo>
                <a:lnTo>
                  <a:pt x="16421" y="6489"/>
                </a:lnTo>
                <a:lnTo>
                  <a:pt x="17573" y="6489"/>
                </a:lnTo>
                <a:lnTo>
                  <a:pt x="87693" y="54279"/>
                </a:lnTo>
                <a:lnTo>
                  <a:pt x="88874" y="55435"/>
                </a:lnTo>
                <a:lnTo>
                  <a:pt x="89598" y="56921"/>
                </a:lnTo>
                <a:lnTo>
                  <a:pt x="89763" y="58572"/>
                </a:lnTo>
                <a:lnTo>
                  <a:pt x="89357" y="60172"/>
                </a:lnTo>
                <a:lnTo>
                  <a:pt x="88417" y="61544"/>
                </a:lnTo>
                <a:lnTo>
                  <a:pt x="87083" y="62509"/>
                </a:lnTo>
                <a:lnTo>
                  <a:pt x="85483" y="62953"/>
                </a:lnTo>
                <a:close/>
              </a:path>
              <a:path w="216535" h="430530">
                <a:moveTo>
                  <a:pt x="16183" y="17069"/>
                </a:moveTo>
                <a:lnTo>
                  <a:pt x="9436" y="12471"/>
                </a:lnTo>
                <a:lnTo>
                  <a:pt x="16865" y="8928"/>
                </a:lnTo>
                <a:lnTo>
                  <a:pt x="16183" y="17069"/>
                </a:lnTo>
                <a:close/>
              </a:path>
              <a:path w="216535" h="430530">
                <a:moveTo>
                  <a:pt x="23995" y="22394"/>
                </a:moveTo>
                <a:lnTo>
                  <a:pt x="16183" y="17069"/>
                </a:lnTo>
                <a:lnTo>
                  <a:pt x="16865" y="8928"/>
                </a:lnTo>
                <a:lnTo>
                  <a:pt x="17582" y="8928"/>
                </a:lnTo>
                <a:lnTo>
                  <a:pt x="23995" y="22394"/>
                </a:lnTo>
                <a:close/>
              </a:path>
              <a:path w="216535" h="430530">
                <a:moveTo>
                  <a:pt x="207581" y="430034"/>
                </a:moveTo>
                <a:lnTo>
                  <a:pt x="15393" y="26500"/>
                </a:lnTo>
                <a:lnTo>
                  <a:pt x="16183" y="17069"/>
                </a:lnTo>
                <a:lnTo>
                  <a:pt x="23995" y="22394"/>
                </a:lnTo>
                <a:lnTo>
                  <a:pt x="216192" y="425945"/>
                </a:lnTo>
                <a:lnTo>
                  <a:pt x="207581" y="430034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73">
            <a:extLst>
              <a:ext uri="{FF2B5EF4-FFF2-40B4-BE49-F238E27FC236}">
                <a16:creationId xmlns:a16="http://schemas.microsoft.com/office/drawing/2014/main" id="{5C089B80-E079-4286-A124-40CA97C6E893}"/>
              </a:ext>
            </a:extLst>
          </p:cNvPr>
          <p:cNvSpPr/>
          <p:nvPr/>
        </p:nvSpPr>
        <p:spPr>
          <a:xfrm>
            <a:off x="3646551" y="2142907"/>
            <a:ext cx="352425" cy="216535"/>
          </a:xfrm>
          <a:custGeom>
            <a:avLst/>
            <a:gdLst/>
            <a:ahLst/>
            <a:cxnLst/>
            <a:rect l="l" t="t" r="r" b="b"/>
            <a:pathLst>
              <a:path w="352425" h="216534">
                <a:moveTo>
                  <a:pt x="315467" y="216408"/>
                </a:moveTo>
                <a:lnTo>
                  <a:pt x="36575" y="216408"/>
                </a:lnTo>
                <a:lnTo>
                  <a:pt x="22301" y="213427"/>
                </a:lnTo>
                <a:lnTo>
                  <a:pt x="10710" y="205601"/>
                </a:lnTo>
                <a:lnTo>
                  <a:pt x="2909" y="194035"/>
                </a:lnTo>
                <a:lnTo>
                  <a:pt x="0" y="179832"/>
                </a:lnTo>
                <a:lnTo>
                  <a:pt x="0" y="36576"/>
                </a:lnTo>
                <a:lnTo>
                  <a:pt x="2909" y="22372"/>
                </a:lnTo>
                <a:lnTo>
                  <a:pt x="10710" y="10806"/>
                </a:lnTo>
                <a:lnTo>
                  <a:pt x="22301" y="2980"/>
                </a:lnTo>
                <a:lnTo>
                  <a:pt x="36575" y="0"/>
                </a:lnTo>
                <a:lnTo>
                  <a:pt x="315467" y="0"/>
                </a:lnTo>
                <a:lnTo>
                  <a:pt x="329742" y="2980"/>
                </a:lnTo>
                <a:lnTo>
                  <a:pt x="341333" y="10806"/>
                </a:lnTo>
                <a:lnTo>
                  <a:pt x="349134" y="22372"/>
                </a:lnTo>
                <a:lnTo>
                  <a:pt x="352043" y="36576"/>
                </a:lnTo>
                <a:lnTo>
                  <a:pt x="352043" y="179832"/>
                </a:lnTo>
                <a:lnTo>
                  <a:pt x="349134" y="194035"/>
                </a:lnTo>
                <a:lnTo>
                  <a:pt x="341333" y="205601"/>
                </a:lnTo>
                <a:lnTo>
                  <a:pt x="329742" y="213427"/>
                </a:lnTo>
                <a:lnTo>
                  <a:pt x="315467" y="216408"/>
                </a:lnTo>
                <a:close/>
              </a:path>
            </a:pathLst>
          </a:custGeom>
          <a:solidFill>
            <a:srgbClr val="92D050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44" name="object 50">
            <a:extLst>
              <a:ext uri="{FF2B5EF4-FFF2-40B4-BE49-F238E27FC236}">
                <a16:creationId xmlns:a16="http://schemas.microsoft.com/office/drawing/2014/main" id="{95956581-FA89-4BF1-81B9-8218487A2CD4}"/>
              </a:ext>
            </a:extLst>
          </p:cNvPr>
          <p:cNvGrpSpPr/>
          <p:nvPr/>
        </p:nvGrpSpPr>
        <p:grpSpPr>
          <a:xfrm>
            <a:off x="6657413" y="4123649"/>
            <a:ext cx="1210310" cy="571500"/>
            <a:chOff x="6810756" y="3137916"/>
            <a:chExt cx="1210310" cy="571500"/>
          </a:xfrm>
        </p:grpSpPr>
        <p:sp>
          <p:nvSpPr>
            <p:cNvPr id="245" name="object 51">
              <a:extLst>
                <a:ext uri="{FF2B5EF4-FFF2-40B4-BE49-F238E27FC236}">
                  <a16:creationId xmlns:a16="http://schemas.microsoft.com/office/drawing/2014/main" id="{06F666AF-A224-46BF-89EB-6ACAACB52007}"/>
                </a:ext>
              </a:extLst>
            </p:cNvPr>
            <p:cNvSpPr/>
            <p:nvPr/>
          </p:nvSpPr>
          <p:spPr>
            <a:xfrm>
              <a:off x="6810756" y="3137916"/>
              <a:ext cx="1210310" cy="571500"/>
            </a:xfrm>
            <a:custGeom>
              <a:avLst/>
              <a:gdLst/>
              <a:ahLst/>
              <a:cxnLst/>
              <a:rect l="l" t="t" r="r" b="b"/>
              <a:pathLst>
                <a:path w="1210309" h="571500">
                  <a:moveTo>
                    <a:pt x="1114044" y="571499"/>
                  </a:moveTo>
                  <a:lnTo>
                    <a:pt x="96012" y="571499"/>
                  </a:lnTo>
                  <a:lnTo>
                    <a:pt x="58639" y="563788"/>
                  </a:lnTo>
                  <a:lnTo>
                    <a:pt x="28184" y="543220"/>
                  </a:lnTo>
                  <a:lnTo>
                    <a:pt x="7640" y="512789"/>
                  </a:lnTo>
                  <a:lnTo>
                    <a:pt x="0" y="475487"/>
                  </a:lnTo>
                  <a:lnTo>
                    <a:pt x="0" y="94487"/>
                  </a:lnTo>
                  <a:lnTo>
                    <a:pt x="7640" y="57639"/>
                  </a:lnTo>
                  <a:lnTo>
                    <a:pt x="28184" y="27517"/>
                  </a:lnTo>
                  <a:lnTo>
                    <a:pt x="58639" y="7259"/>
                  </a:lnTo>
                  <a:lnTo>
                    <a:pt x="96012" y="0"/>
                  </a:lnTo>
                  <a:lnTo>
                    <a:pt x="1114044" y="0"/>
                  </a:lnTo>
                  <a:lnTo>
                    <a:pt x="1151487" y="7259"/>
                  </a:lnTo>
                  <a:lnTo>
                    <a:pt x="1181966" y="27517"/>
                  </a:lnTo>
                  <a:lnTo>
                    <a:pt x="1202487" y="57639"/>
                  </a:lnTo>
                  <a:lnTo>
                    <a:pt x="1210055" y="94487"/>
                  </a:lnTo>
                  <a:lnTo>
                    <a:pt x="1210055" y="475487"/>
                  </a:lnTo>
                  <a:lnTo>
                    <a:pt x="1202487" y="512789"/>
                  </a:lnTo>
                  <a:lnTo>
                    <a:pt x="1181966" y="543220"/>
                  </a:lnTo>
                  <a:lnTo>
                    <a:pt x="1151487" y="563788"/>
                  </a:lnTo>
                  <a:lnTo>
                    <a:pt x="1114044" y="571499"/>
                  </a:lnTo>
                  <a:close/>
                </a:path>
              </a:pathLst>
            </a:custGeom>
            <a:solidFill>
              <a:srgbClr val="6F2F9F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" name="object 52">
              <a:extLst>
                <a:ext uri="{FF2B5EF4-FFF2-40B4-BE49-F238E27FC236}">
                  <a16:creationId xmlns:a16="http://schemas.microsoft.com/office/drawing/2014/main" id="{61BF5E2A-11AE-4832-A400-1F5A81E51CAC}"/>
                </a:ext>
              </a:extLst>
            </p:cNvPr>
            <p:cNvSpPr/>
            <p:nvPr/>
          </p:nvSpPr>
          <p:spPr>
            <a:xfrm>
              <a:off x="7055879" y="3217519"/>
              <a:ext cx="100965" cy="33020"/>
            </a:xfrm>
            <a:custGeom>
              <a:avLst/>
              <a:gdLst/>
              <a:ahLst/>
              <a:cxnLst/>
              <a:rect l="l" t="t" r="r" b="b"/>
              <a:pathLst>
                <a:path w="100965" h="33019">
                  <a:moveTo>
                    <a:pt x="97231" y="33019"/>
                  </a:moveTo>
                  <a:lnTo>
                    <a:pt x="50787" y="11429"/>
                  </a:lnTo>
                  <a:lnTo>
                    <a:pt x="49834" y="11429"/>
                  </a:lnTo>
                  <a:lnTo>
                    <a:pt x="3479" y="33019"/>
                  </a:lnTo>
                  <a:lnTo>
                    <a:pt x="0" y="27558"/>
                  </a:lnTo>
                  <a:lnTo>
                    <a:pt x="44018" y="0"/>
                  </a:lnTo>
                  <a:lnTo>
                    <a:pt x="55651" y="0"/>
                  </a:lnTo>
                  <a:lnTo>
                    <a:pt x="100799" y="27558"/>
                  </a:lnTo>
                  <a:lnTo>
                    <a:pt x="97231" y="3301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7" name="object 53">
            <a:extLst>
              <a:ext uri="{FF2B5EF4-FFF2-40B4-BE49-F238E27FC236}">
                <a16:creationId xmlns:a16="http://schemas.microsoft.com/office/drawing/2014/main" id="{4234D949-E7BC-42AB-94FF-27FA78709F05}"/>
              </a:ext>
            </a:extLst>
          </p:cNvPr>
          <p:cNvSpPr txBox="1"/>
          <p:nvPr/>
        </p:nvSpPr>
        <p:spPr>
          <a:xfrm>
            <a:off x="6861501" y="4179783"/>
            <a:ext cx="35623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100" spc="15" baseline="11904" dirty="0">
                <a:latin typeface="Cambria Math"/>
                <a:cs typeface="Cambria Math"/>
              </a:rPr>
              <a:t>𝛼</a:t>
            </a:r>
            <a:r>
              <a:rPr sz="1000" spc="10" dirty="0">
                <a:latin typeface="Cambria Math"/>
                <a:cs typeface="Cambria Math"/>
              </a:rPr>
              <a:t>1,1</a:t>
            </a:r>
            <a:endParaRPr sz="1000">
              <a:latin typeface="Cambria Math"/>
              <a:cs typeface="Cambria Math"/>
            </a:endParaRPr>
          </a:p>
        </p:txBody>
      </p:sp>
      <p:sp>
        <p:nvSpPr>
          <p:cNvPr id="248" name="object 54">
            <a:extLst>
              <a:ext uri="{FF2B5EF4-FFF2-40B4-BE49-F238E27FC236}">
                <a16:creationId xmlns:a16="http://schemas.microsoft.com/office/drawing/2014/main" id="{018AE92F-A5BF-4A38-BE15-9940CF68113E}"/>
              </a:ext>
            </a:extLst>
          </p:cNvPr>
          <p:cNvSpPr/>
          <p:nvPr/>
        </p:nvSpPr>
        <p:spPr>
          <a:xfrm>
            <a:off x="7347035" y="4203252"/>
            <a:ext cx="100965" cy="33020"/>
          </a:xfrm>
          <a:custGeom>
            <a:avLst/>
            <a:gdLst/>
            <a:ahLst/>
            <a:cxnLst/>
            <a:rect l="l" t="t" r="r" b="b"/>
            <a:pathLst>
              <a:path w="100965" h="33019">
                <a:moveTo>
                  <a:pt x="97231" y="33019"/>
                </a:moveTo>
                <a:lnTo>
                  <a:pt x="50787" y="11429"/>
                </a:lnTo>
                <a:lnTo>
                  <a:pt x="49834" y="11429"/>
                </a:lnTo>
                <a:lnTo>
                  <a:pt x="3479" y="33019"/>
                </a:lnTo>
                <a:lnTo>
                  <a:pt x="0" y="27558"/>
                </a:lnTo>
                <a:lnTo>
                  <a:pt x="44018" y="0"/>
                </a:lnTo>
                <a:lnTo>
                  <a:pt x="55651" y="0"/>
                </a:lnTo>
                <a:lnTo>
                  <a:pt x="100799" y="27558"/>
                </a:lnTo>
                <a:lnTo>
                  <a:pt x="97231" y="330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55">
            <a:extLst>
              <a:ext uri="{FF2B5EF4-FFF2-40B4-BE49-F238E27FC236}">
                <a16:creationId xmlns:a16="http://schemas.microsoft.com/office/drawing/2014/main" id="{E5DBD927-F67A-407A-81EE-BEBF5DFB98BF}"/>
              </a:ext>
            </a:extLst>
          </p:cNvPr>
          <p:cNvSpPr txBox="1"/>
          <p:nvPr/>
        </p:nvSpPr>
        <p:spPr>
          <a:xfrm>
            <a:off x="7306001" y="4179783"/>
            <a:ext cx="35623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100" spc="15" baseline="11904" dirty="0">
                <a:latin typeface="Cambria Math"/>
                <a:cs typeface="Cambria Math"/>
              </a:rPr>
              <a:t>𝛼</a:t>
            </a:r>
            <a:r>
              <a:rPr sz="1000" spc="10" dirty="0">
                <a:latin typeface="Cambria Math"/>
                <a:cs typeface="Cambria Math"/>
              </a:rPr>
              <a:t>1,2</a:t>
            </a:r>
            <a:endParaRPr sz="1000">
              <a:latin typeface="Cambria Math"/>
              <a:cs typeface="Cambria Math"/>
            </a:endParaRPr>
          </a:p>
        </p:txBody>
      </p:sp>
      <p:sp>
        <p:nvSpPr>
          <p:cNvPr id="250" name="object 56">
            <a:extLst>
              <a:ext uri="{FF2B5EF4-FFF2-40B4-BE49-F238E27FC236}">
                <a16:creationId xmlns:a16="http://schemas.microsoft.com/office/drawing/2014/main" id="{1B67EFCE-E415-40F4-A441-0A13B3F516C7}"/>
              </a:ext>
            </a:extLst>
          </p:cNvPr>
          <p:cNvSpPr/>
          <p:nvPr/>
        </p:nvSpPr>
        <p:spPr>
          <a:xfrm>
            <a:off x="6902535" y="4455982"/>
            <a:ext cx="100965" cy="33020"/>
          </a:xfrm>
          <a:custGeom>
            <a:avLst/>
            <a:gdLst/>
            <a:ahLst/>
            <a:cxnLst/>
            <a:rect l="l" t="t" r="r" b="b"/>
            <a:pathLst>
              <a:path w="100965" h="33020">
                <a:moveTo>
                  <a:pt x="97231" y="33020"/>
                </a:moveTo>
                <a:lnTo>
                  <a:pt x="50787" y="11430"/>
                </a:lnTo>
                <a:lnTo>
                  <a:pt x="49834" y="11430"/>
                </a:lnTo>
                <a:lnTo>
                  <a:pt x="3479" y="33020"/>
                </a:lnTo>
                <a:lnTo>
                  <a:pt x="0" y="27559"/>
                </a:lnTo>
                <a:lnTo>
                  <a:pt x="44018" y="0"/>
                </a:lnTo>
                <a:lnTo>
                  <a:pt x="55651" y="0"/>
                </a:lnTo>
                <a:lnTo>
                  <a:pt x="100799" y="27559"/>
                </a:lnTo>
                <a:lnTo>
                  <a:pt x="97231" y="330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57">
            <a:extLst>
              <a:ext uri="{FF2B5EF4-FFF2-40B4-BE49-F238E27FC236}">
                <a16:creationId xmlns:a16="http://schemas.microsoft.com/office/drawing/2014/main" id="{C72C2A82-E9B2-432E-9465-DF8F91D84DFD}"/>
              </a:ext>
            </a:extLst>
          </p:cNvPr>
          <p:cNvSpPr txBox="1"/>
          <p:nvPr/>
        </p:nvSpPr>
        <p:spPr>
          <a:xfrm>
            <a:off x="6720532" y="4432512"/>
            <a:ext cx="49720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100" spc="337" baseline="47619" dirty="0">
                <a:latin typeface="Cambria Math"/>
                <a:cs typeface="Cambria Math"/>
              </a:rPr>
              <a:t>(</a:t>
            </a:r>
            <a:r>
              <a:rPr sz="2100" spc="-82" baseline="47619" dirty="0">
                <a:latin typeface="Cambria Math"/>
                <a:cs typeface="Cambria Math"/>
              </a:rPr>
              <a:t> </a:t>
            </a:r>
            <a:r>
              <a:rPr sz="2100" spc="15" baseline="11904" dirty="0">
                <a:latin typeface="Cambria Math"/>
                <a:cs typeface="Cambria Math"/>
              </a:rPr>
              <a:t>𝛼</a:t>
            </a:r>
            <a:r>
              <a:rPr sz="1000" spc="10" dirty="0">
                <a:latin typeface="Cambria Math"/>
                <a:cs typeface="Cambria Math"/>
              </a:rPr>
              <a:t>2,1</a:t>
            </a:r>
            <a:endParaRPr sz="1000">
              <a:latin typeface="Cambria Math"/>
              <a:cs typeface="Cambria Math"/>
            </a:endParaRPr>
          </a:p>
        </p:txBody>
      </p:sp>
      <p:sp>
        <p:nvSpPr>
          <p:cNvPr id="252" name="object 58">
            <a:extLst>
              <a:ext uri="{FF2B5EF4-FFF2-40B4-BE49-F238E27FC236}">
                <a16:creationId xmlns:a16="http://schemas.microsoft.com/office/drawing/2014/main" id="{B922AD48-8947-4E6B-A468-28D7C7F2F040}"/>
              </a:ext>
            </a:extLst>
          </p:cNvPr>
          <p:cNvSpPr/>
          <p:nvPr/>
        </p:nvSpPr>
        <p:spPr>
          <a:xfrm>
            <a:off x="7347035" y="4455982"/>
            <a:ext cx="100965" cy="33020"/>
          </a:xfrm>
          <a:custGeom>
            <a:avLst/>
            <a:gdLst/>
            <a:ahLst/>
            <a:cxnLst/>
            <a:rect l="l" t="t" r="r" b="b"/>
            <a:pathLst>
              <a:path w="100965" h="33020">
                <a:moveTo>
                  <a:pt x="97231" y="33020"/>
                </a:moveTo>
                <a:lnTo>
                  <a:pt x="50787" y="11430"/>
                </a:lnTo>
                <a:lnTo>
                  <a:pt x="49834" y="11430"/>
                </a:lnTo>
                <a:lnTo>
                  <a:pt x="3479" y="33020"/>
                </a:lnTo>
                <a:lnTo>
                  <a:pt x="0" y="27559"/>
                </a:lnTo>
                <a:lnTo>
                  <a:pt x="44018" y="0"/>
                </a:lnTo>
                <a:lnTo>
                  <a:pt x="55651" y="0"/>
                </a:lnTo>
                <a:lnTo>
                  <a:pt x="100799" y="27559"/>
                </a:lnTo>
                <a:lnTo>
                  <a:pt x="97231" y="330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59">
            <a:extLst>
              <a:ext uri="{FF2B5EF4-FFF2-40B4-BE49-F238E27FC236}">
                <a16:creationId xmlns:a16="http://schemas.microsoft.com/office/drawing/2014/main" id="{76E696AE-4F12-4914-8EE1-97F1B6880027}"/>
              </a:ext>
            </a:extLst>
          </p:cNvPr>
          <p:cNvSpPr txBox="1"/>
          <p:nvPr/>
        </p:nvSpPr>
        <p:spPr>
          <a:xfrm>
            <a:off x="7306001" y="4432512"/>
            <a:ext cx="505459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100" spc="15" baseline="11904" dirty="0">
                <a:latin typeface="Cambria Math"/>
                <a:cs typeface="Cambria Math"/>
              </a:rPr>
              <a:t>𝛼</a:t>
            </a:r>
            <a:r>
              <a:rPr sz="1000" spc="10" dirty="0">
                <a:latin typeface="Cambria Math"/>
                <a:cs typeface="Cambria Math"/>
              </a:rPr>
              <a:t>2,2</a:t>
            </a:r>
            <a:r>
              <a:rPr sz="1000" spc="90" dirty="0">
                <a:latin typeface="Cambria Math"/>
                <a:cs typeface="Cambria Math"/>
              </a:rPr>
              <a:t> </a:t>
            </a:r>
            <a:r>
              <a:rPr sz="2100" spc="337" baseline="47619" dirty="0">
                <a:latin typeface="Cambria Math"/>
                <a:cs typeface="Cambria Math"/>
              </a:rPr>
              <a:t>)</a:t>
            </a:r>
            <a:endParaRPr sz="2100" baseline="47619">
              <a:latin typeface="Cambria Math"/>
              <a:cs typeface="Cambria Math"/>
            </a:endParaRPr>
          </a:p>
        </p:txBody>
      </p:sp>
      <p:sp>
        <p:nvSpPr>
          <p:cNvPr id="254" name="object 62">
            <a:extLst>
              <a:ext uri="{FF2B5EF4-FFF2-40B4-BE49-F238E27FC236}">
                <a16:creationId xmlns:a16="http://schemas.microsoft.com/office/drawing/2014/main" id="{5800AAC0-99F0-4033-B110-76BB90C54953}"/>
              </a:ext>
            </a:extLst>
          </p:cNvPr>
          <p:cNvSpPr txBox="1"/>
          <p:nvPr/>
        </p:nvSpPr>
        <p:spPr>
          <a:xfrm>
            <a:off x="6278572" y="4240108"/>
            <a:ext cx="15240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libri"/>
                <a:cs typeface="Calibri"/>
              </a:rPr>
              <a:t>=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56" name="object 68">
            <a:extLst>
              <a:ext uri="{FF2B5EF4-FFF2-40B4-BE49-F238E27FC236}">
                <a16:creationId xmlns:a16="http://schemas.microsoft.com/office/drawing/2014/main" id="{B2E4B16B-B744-41DA-9F8C-F637655CD9D0}"/>
              </a:ext>
            </a:extLst>
          </p:cNvPr>
          <p:cNvSpPr/>
          <p:nvPr/>
        </p:nvSpPr>
        <p:spPr>
          <a:xfrm>
            <a:off x="8103688" y="4120600"/>
            <a:ext cx="360045" cy="247015"/>
          </a:xfrm>
          <a:custGeom>
            <a:avLst/>
            <a:gdLst/>
            <a:ahLst/>
            <a:cxnLst/>
            <a:rect l="l" t="t" r="r" b="b"/>
            <a:pathLst>
              <a:path w="360045" h="247014">
                <a:moveTo>
                  <a:pt x="318516" y="246887"/>
                </a:moveTo>
                <a:lnTo>
                  <a:pt x="41148" y="246887"/>
                </a:lnTo>
                <a:lnTo>
                  <a:pt x="25224" y="243623"/>
                </a:lnTo>
                <a:lnTo>
                  <a:pt x="12182" y="234800"/>
                </a:lnTo>
                <a:lnTo>
                  <a:pt x="3336" y="221734"/>
                </a:lnTo>
                <a:lnTo>
                  <a:pt x="0" y="205740"/>
                </a:lnTo>
                <a:lnTo>
                  <a:pt x="0" y="41148"/>
                </a:lnTo>
                <a:lnTo>
                  <a:pt x="3336" y="25367"/>
                </a:lnTo>
                <a:lnTo>
                  <a:pt x="12182" y="12372"/>
                </a:lnTo>
                <a:lnTo>
                  <a:pt x="25224" y="3479"/>
                </a:lnTo>
                <a:lnTo>
                  <a:pt x="41148" y="0"/>
                </a:lnTo>
                <a:lnTo>
                  <a:pt x="318516" y="0"/>
                </a:lnTo>
                <a:lnTo>
                  <a:pt x="334868" y="3479"/>
                </a:lnTo>
                <a:lnTo>
                  <a:pt x="348053" y="12372"/>
                </a:lnTo>
                <a:lnTo>
                  <a:pt x="356756" y="25367"/>
                </a:lnTo>
                <a:lnTo>
                  <a:pt x="359664" y="41148"/>
                </a:lnTo>
                <a:lnTo>
                  <a:pt x="359664" y="205740"/>
                </a:lnTo>
                <a:lnTo>
                  <a:pt x="356756" y="221734"/>
                </a:lnTo>
                <a:lnTo>
                  <a:pt x="348053" y="234800"/>
                </a:lnTo>
                <a:lnTo>
                  <a:pt x="334868" y="243623"/>
                </a:lnTo>
                <a:lnTo>
                  <a:pt x="318516" y="246887"/>
                </a:lnTo>
                <a:close/>
              </a:path>
            </a:pathLst>
          </a:custGeom>
          <a:solidFill>
            <a:srgbClr val="006FC0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69">
            <a:extLst>
              <a:ext uri="{FF2B5EF4-FFF2-40B4-BE49-F238E27FC236}">
                <a16:creationId xmlns:a16="http://schemas.microsoft.com/office/drawing/2014/main" id="{4CDC1D38-375B-43F3-81E2-9CC106BEC220}"/>
              </a:ext>
            </a:extLst>
          </p:cNvPr>
          <p:cNvSpPr/>
          <p:nvPr/>
        </p:nvSpPr>
        <p:spPr>
          <a:xfrm>
            <a:off x="8105213" y="4466548"/>
            <a:ext cx="360045" cy="247015"/>
          </a:xfrm>
          <a:custGeom>
            <a:avLst/>
            <a:gdLst/>
            <a:ahLst/>
            <a:cxnLst/>
            <a:rect l="l" t="t" r="r" b="b"/>
            <a:pathLst>
              <a:path w="360045" h="247014">
                <a:moveTo>
                  <a:pt x="318516" y="246887"/>
                </a:moveTo>
                <a:lnTo>
                  <a:pt x="39624" y="246887"/>
                </a:lnTo>
                <a:lnTo>
                  <a:pt x="24081" y="243337"/>
                </a:lnTo>
                <a:lnTo>
                  <a:pt x="11325" y="234419"/>
                </a:lnTo>
                <a:lnTo>
                  <a:pt x="2812" y="221449"/>
                </a:lnTo>
                <a:lnTo>
                  <a:pt x="0" y="205739"/>
                </a:lnTo>
                <a:lnTo>
                  <a:pt x="0" y="41148"/>
                </a:lnTo>
                <a:lnTo>
                  <a:pt x="2812" y="25081"/>
                </a:lnTo>
                <a:lnTo>
                  <a:pt x="11325" y="11991"/>
                </a:lnTo>
                <a:lnTo>
                  <a:pt x="24081" y="3193"/>
                </a:lnTo>
                <a:lnTo>
                  <a:pt x="39624" y="0"/>
                </a:lnTo>
                <a:lnTo>
                  <a:pt x="318516" y="0"/>
                </a:lnTo>
                <a:lnTo>
                  <a:pt x="334367" y="3193"/>
                </a:lnTo>
                <a:lnTo>
                  <a:pt x="347386" y="11991"/>
                </a:lnTo>
                <a:lnTo>
                  <a:pt x="356256" y="25081"/>
                </a:lnTo>
                <a:lnTo>
                  <a:pt x="359664" y="41148"/>
                </a:lnTo>
                <a:lnTo>
                  <a:pt x="359664" y="205739"/>
                </a:lnTo>
                <a:lnTo>
                  <a:pt x="356256" y="221449"/>
                </a:lnTo>
                <a:lnTo>
                  <a:pt x="347386" y="234419"/>
                </a:lnTo>
                <a:lnTo>
                  <a:pt x="334367" y="243337"/>
                </a:lnTo>
                <a:lnTo>
                  <a:pt x="318516" y="246887"/>
                </a:lnTo>
                <a:close/>
              </a:path>
            </a:pathLst>
          </a:custGeom>
          <a:solidFill>
            <a:srgbClr val="006FC0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70">
            <a:extLst>
              <a:ext uri="{FF2B5EF4-FFF2-40B4-BE49-F238E27FC236}">
                <a16:creationId xmlns:a16="http://schemas.microsoft.com/office/drawing/2014/main" id="{9E716982-7821-4B9E-9C63-E02861B2D0A5}"/>
              </a:ext>
            </a:extLst>
          </p:cNvPr>
          <p:cNvSpPr txBox="1"/>
          <p:nvPr/>
        </p:nvSpPr>
        <p:spPr>
          <a:xfrm>
            <a:off x="8118801" y="3767584"/>
            <a:ext cx="328930" cy="87058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9"/>
              </a:spcBef>
            </a:pPr>
            <a:endParaRPr sz="1000" dirty="0">
              <a:latin typeface="Cambria Math"/>
              <a:cs typeface="Cambria Math"/>
            </a:endParaRPr>
          </a:p>
          <a:p>
            <a:pPr marL="63500">
              <a:lnSpc>
                <a:spcPct val="100000"/>
              </a:lnSpc>
              <a:spcBef>
                <a:spcPts val="500"/>
              </a:spcBef>
            </a:pPr>
            <a:r>
              <a:rPr sz="2400" spc="15" baseline="-20833" dirty="0">
                <a:latin typeface="Cambria Math"/>
                <a:cs typeface="Cambria Math"/>
              </a:rPr>
              <a:t>𝑣</a:t>
            </a:r>
            <a:r>
              <a:rPr sz="1150" spc="10" dirty="0">
                <a:latin typeface="Cambria Math"/>
                <a:cs typeface="Cambria Math"/>
              </a:rPr>
              <a:t>1</a:t>
            </a:r>
            <a:endParaRPr sz="1150" dirty="0">
              <a:latin typeface="Cambria Math"/>
              <a:cs typeface="Cambria Math"/>
            </a:endParaRPr>
          </a:p>
          <a:p>
            <a:pPr marL="63500">
              <a:lnSpc>
                <a:spcPct val="100000"/>
              </a:lnSpc>
              <a:spcBef>
                <a:spcPts val="805"/>
              </a:spcBef>
            </a:pPr>
            <a:r>
              <a:rPr sz="2400" spc="15" baseline="-20833" dirty="0">
                <a:latin typeface="Cambria Math"/>
                <a:cs typeface="Cambria Math"/>
              </a:rPr>
              <a:t>𝑣</a:t>
            </a:r>
            <a:r>
              <a:rPr sz="1150" spc="10" dirty="0">
                <a:latin typeface="Cambria Math"/>
                <a:cs typeface="Cambria Math"/>
              </a:rPr>
              <a:t>2</a:t>
            </a:r>
            <a:endParaRPr sz="1150" dirty="0">
              <a:latin typeface="Cambria Math"/>
              <a:cs typeface="Cambria Math"/>
            </a:endParaRPr>
          </a:p>
        </p:txBody>
      </p:sp>
      <p:sp>
        <p:nvSpPr>
          <p:cNvPr id="259" name="object 75">
            <a:extLst>
              <a:ext uri="{FF2B5EF4-FFF2-40B4-BE49-F238E27FC236}">
                <a16:creationId xmlns:a16="http://schemas.microsoft.com/office/drawing/2014/main" id="{D05502C7-E142-439F-A4D4-A2C535B0F825}"/>
              </a:ext>
            </a:extLst>
          </p:cNvPr>
          <p:cNvSpPr/>
          <p:nvPr/>
        </p:nvSpPr>
        <p:spPr>
          <a:xfrm>
            <a:off x="5647001" y="4125172"/>
            <a:ext cx="352425" cy="215265"/>
          </a:xfrm>
          <a:custGeom>
            <a:avLst/>
            <a:gdLst/>
            <a:ahLst/>
            <a:cxnLst/>
            <a:rect l="l" t="t" r="r" b="b"/>
            <a:pathLst>
              <a:path w="352425" h="215264">
                <a:moveTo>
                  <a:pt x="315467" y="214884"/>
                </a:moveTo>
                <a:lnTo>
                  <a:pt x="35051" y="214884"/>
                </a:lnTo>
                <a:lnTo>
                  <a:pt x="21443" y="212284"/>
                </a:lnTo>
                <a:lnTo>
                  <a:pt x="10234" y="204744"/>
                </a:lnTo>
                <a:lnTo>
                  <a:pt x="2671" y="193511"/>
                </a:lnTo>
                <a:lnTo>
                  <a:pt x="0" y="179832"/>
                </a:lnTo>
                <a:lnTo>
                  <a:pt x="0" y="35052"/>
                </a:lnTo>
                <a:lnTo>
                  <a:pt x="2671" y="21229"/>
                </a:lnTo>
                <a:lnTo>
                  <a:pt x="10234" y="9948"/>
                </a:lnTo>
                <a:lnTo>
                  <a:pt x="21443" y="2456"/>
                </a:lnTo>
                <a:lnTo>
                  <a:pt x="35051" y="0"/>
                </a:lnTo>
                <a:lnTo>
                  <a:pt x="315467" y="0"/>
                </a:lnTo>
                <a:lnTo>
                  <a:pt x="329528" y="2456"/>
                </a:lnTo>
                <a:lnTo>
                  <a:pt x="341047" y="9948"/>
                </a:lnTo>
                <a:lnTo>
                  <a:pt x="348920" y="21229"/>
                </a:lnTo>
                <a:lnTo>
                  <a:pt x="352043" y="35052"/>
                </a:lnTo>
                <a:lnTo>
                  <a:pt x="352043" y="179832"/>
                </a:lnTo>
                <a:lnTo>
                  <a:pt x="348920" y="193511"/>
                </a:lnTo>
                <a:lnTo>
                  <a:pt x="341047" y="204744"/>
                </a:lnTo>
                <a:lnTo>
                  <a:pt x="329528" y="212284"/>
                </a:lnTo>
                <a:lnTo>
                  <a:pt x="315467" y="214884"/>
                </a:lnTo>
                <a:close/>
              </a:path>
            </a:pathLst>
          </a:custGeom>
          <a:solidFill>
            <a:srgbClr val="92D050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76">
            <a:extLst>
              <a:ext uri="{FF2B5EF4-FFF2-40B4-BE49-F238E27FC236}">
                <a16:creationId xmlns:a16="http://schemas.microsoft.com/office/drawing/2014/main" id="{230A950D-9454-4100-AFA8-18557E832352}"/>
              </a:ext>
            </a:extLst>
          </p:cNvPr>
          <p:cNvSpPr/>
          <p:nvPr/>
        </p:nvSpPr>
        <p:spPr>
          <a:xfrm>
            <a:off x="5647001" y="4431497"/>
            <a:ext cx="352425" cy="216535"/>
          </a:xfrm>
          <a:custGeom>
            <a:avLst/>
            <a:gdLst/>
            <a:ahLst/>
            <a:cxnLst/>
            <a:rect l="l" t="t" r="r" b="b"/>
            <a:pathLst>
              <a:path w="352425" h="216535">
                <a:moveTo>
                  <a:pt x="315467" y="216408"/>
                </a:moveTo>
                <a:lnTo>
                  <a:pt x="36575" y="216408"/>
                </a:lnTo>
                <a:lnTo>
                  <a:pt x="22443" y="213141"/>
                </a:lnTo>
                <a:lnTo>
                  <a:pt x="10901" y="205220"/>
                </a:lnTo>
                <a:lnTo>
                  <a:pt x="3052" y="193749"/>
                </a:lnTo>
                <a:lnTo>
                  <a:pt x="0" y="179832"/>
                </a:lnTo>
                <a:lnTo>
                  <a:pt x="0" y="35051"/>
                </a:lnTo>
                <a:lnTo>
                  <a:pt x="3052" y="21443"/>
                </a:lnTo>
                <a:lnTo>
                  <a:pt x="10901" y="10234"/>
                </a:lnTo>
                <a:lnTo>
                  <a:pt x="22443" y="2671"/>
                </a:lnTo>
                <a:lnTo>
                  <a:pt x="36575" y="0"/>
                </a:lnTo>
                <a:lnTo>
                  <a:pt x="315467" y="0"/>
                </a:lnTo>
                <a:lnTo>
                  <a:pt x="329885" y="2671"/>
                </a:lnTo>
                <a:lnTo>
                  <a:pt x="341523" y="10234"/>
                </a:lnTo>
                <a:lnTo>
                  <a:pt x="349277" y="21443"/>
                </a:lnTo>
                <a:lnTo>
                  <a:pt x="352043" y="35051"/>
                </a:lnTo>
                <a:lnTo>
                  <a:pt x="352043" y="179832"/>
                </a:lnTo>
                <a:lnTo>
                  <a:pt x="349277" y="193749"/>
                </a:lnTo>
                <a:lnTo>
                  <a:pt x="341523" y="205220"/>
                </a:lnTo>
                <a:lnTo>
                  <a:pt x="329885" y="213141"/>
                </a:lnTo>
                <a:lnTo>
                  <a:pt x="315467" y="216408"/>
                </a:lnTo>
                <a:close/>
              </a:path>
            </a:pathLst>
          </a:custGeom>
          <a:solidFill>
            <a:srgbClr val="92D050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77">
            <a:extLst>
              <a:ext uri="{FF2B5EF4-FFF2-40B4-BE49-F238E27FC236}">
                <a16:creationId xmlns:a16="http://schemas.microsoft.com/office/drawing/2014/main" id="{2FC1684F-1159-41B2-A387-940EC7A8FCBC}"/>
              </a:ext>
            </a:extLst>
          </p:cNvPr>
          <p:cNvSpPr txBox="1"/>
          <p:nvPr/>
        </p:nvSpPr>
        <p:spPr>
          <a:xfrm>
            <a:off x="5695641" y="3998935"/>
            <a:ext cx="253365" cy="638810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45085">
              <a:lnSpc>
                <a:spcPct val="100000"/>
              </a:lnSpc>
              <a:spcBef>
                <a:spcPts val="830"/>
              </a:spcBef>
            </a:pPr>
            <a:r>
              <a:rPr sz="1400" spc="5" dirty="0">
                <a:latin typeface="Cambria Math"/>
                <a:cs typeface="Cambria Math"/>
              </a:rPr>
              <a:t>𝑏</a:t>
            </a:r>
            <a:r>
              <a:rPr sz="1500" spc="7" baseline="-16666" dirty="0">
                <a:latin typeface="Cambria Math"/>
                <a:cs typeface="Cambria Math"/>
              </a:rPr>
              <a:t>1</a:t>
            </a:r>
            <a:endParaRPr sz="1500" baseline="-16666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735"/>
              </a:spcBef>
            </a:pPr>
            <a:r>
              <a:rPr sz="1400" spc="5" dirty="0">
                <a:latin typeface="Cambria Math"/>
                <a:cs typeface="Cambria Math"/>
              </a:rPr>
              <a:t>𝑏</a:t>
            </a:r>
            <a:r>
              <a:rPr sz="1500" spc="7" baseline="-16666" dirty="0">
                <a:latin typeface="Cambria Math"/>
                <a:cs typeface="Cambria Math"/>
              </a:rPr>
              <a:t>2</a:t>
            </a:r>
            <a:endParaRPr sz="1500" baseline="-16666">
              <a:latin typeface="Cambria Math"/>
              <a:cs typeface="Cambria Math"/>
            </a:endParaRPr>
          </a:p>
        </p:txBody>
      </p:sp>
      <p:pic>
        <p:nvPicPr>
          <p:cNvPr id="274" name="object 3">
            <a:extLst>
              <a:ext uri="{FF2B5EF4-FFF2-40B4-BE49-F238E27FC236}">
                <a16:creationId xmlns:a16="http://schemas.microsoft.com/office/drawing/2014/main" id="{65C325F1-E981-43DF-AB1A-5105DF6B8368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81467" y="1282916"/>
            <a:ext cx="2952479" cy="446999"/>
          </a:xfrm>
          <a:prstGeom prst="rect">
            <a:avLst/>
          </a:prstGeom>
        </p:spPr>
      </p:pic>
      <p:sp>
        <p:nvSpPr>
          <p:cNvPr id="86" name="object 8">
            <a:extLst>
              <a:ext uri="{FF2B5EF4-FFF2-40B4-BE49-F238E27FC236}">
                <a16:creationId xmlns:a16="http://schemas.microsoft.com/office/drawing/2014/main" id="{3502C9A5-1374-4B96-A9EC-631B25B66A0F}"/>
              </a:ext>
            </a:extLst>
          </p:cNvPr>
          <p:cNvSpPr/>
          <p:nvPr/>
        </p:nvSpPr>
        <p:spPr>
          <a:xfrm>
            <a:off x="732513" y="2904450"/>
            <a:ext cx="100965" cy="33020"/>
          </a:xfrm>
          <a:custGeom>
            <a:avLst/>
            <a:gdLst/>
            <a:ahLst/>
            <a:cxnLst/>
            <a:rect l="l" t="t" r="r" b="b"/>
            <a:pathLst>
              <a:path w="100965" h="33020">
                <a:moveTo>
                  <a:pt x="97231" y="33019"/>
                </a:moveTo>
                <a:lnTo>
                  <a:pt x="50787" y="11430"/>
                </a:lnTo>
                <a:lnTo>
                  <a:pt x="49834" y="11430"/>
                </a:lnTo>
                <a:lnTo>
                  <a:pt x="3479" y="33019"/>
                </a:lnTo>
                <a:lnTo>
                  <a:pt x="0" y="27558"/>
                </a:lnTo>
                <a:lnTo>
                  <a:pt x="44018" y="0"/>
                </a:lnTo>
                <a:lnTo>
                  <a:pt x="55651" y="0"/>
                </a:lnTo>
                <a:lnTo>
                  <a:pt x="100799" y="27558"/>
                </a:lnTo>
                <a:lnTo>
                  <a:pt x="97231" y="330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CB4E5D22-238B-4BDE-B569-09729A1FB1F4}"/>
              </a:ext>
            </a:extLst>
          </p:cNvPr>
          <p:cNvSpPr txBox="1"/>
          <p:nvPr/>
        </p:nvSpPr>
        <p:spPr>
          <a:xfrm>
            <a:off x="602605" y="2859766"/>
            <a:ext cx="16213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100">
              <a:lnSpc>
                <a:spcPct val="100000"/>
              </a:lnSpc>
              <a:spcBef>
                <a:spcPts val="755"/>
              </a:spcBef>
            </a:pPr>
            <a:r>
              <a:rPr lang="zh-CN" altLang="en-US" sz="2100" spc="15" baseline="11904" dirty="0">
                <a:latin typeface="Cambria Math"/>
                <a:cs typeface="Cambria Math"/>
              </a:rPr>
              <a:t>𝛼</a:t>
            </a:r>
            <a:r>
              <a:rPr lang="en-US" altLang="zh-CN" sz="1000" spc="10" dirty="0">
                <a:latin typeface="Cambria Math"/>
                <a:cs typeface="Cambria Math"/>
              </a:rPr>
              <a:t>1,1</a:t>
            </a:r>
            <a:endParaRPr lang="zh-CN" altLang="en-US" sz="1000" dirty="0">
              <a:latin typeface="Cambria Math"/>
              <a:cs typeface="Cambria Math"/>
            </a:endParaRPr>
          </a:p>
        </p:txBody>
      </p:sp>
      <p:sp>
        <p:nvSpPr>
          <p:cNvPr id="89" name="object 46">
            <a:extLst>
              <a:ext uri="{FF2B5EF4-FFF2-40B4-BE49-F238E27FC236}">
                <a16:creationId xmlns:a16="http://schemas.microsoft.com/office/drawing/2014/main" id="{BD2742D8-CBC3-446B-A9FA-330A318E392D}"/>
              </a:ext>
            </a:extLst>
          </p:cNvPr>
          <p:cNvSpPr txBox="1"/>
          <p:nvPr/>
        </p:nvSpPr>
        <p:spPr>
          <a:xfrm>
            <a:off x="951288" y="2772792"/>
            <a:ext cx="402547" cy="322524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35"/>
              </a:spcBef>
            </a:pPr>
            <a:r>
              <a:rPr lang="en-US" sz="1400" spc="5" dirty="0">
                <a:latin typeface="SimSun"/>
                <a:cs typeface="SimSun"/>
              </a:rPr>
              <a:t>×</a:t>
            </a:r>
            <a:r>
              <a:rPr lang="en-US" sz="1400" spc="-395" dirty="0">
                <a:latin typeface="SimSun"/>
                <a:cs typeface="SimSun"/>
              </a:rPr>
              <a:t> </a:t>
            </a:r>
            <a:r>
              <a:rPr lang="en-US" sz="1400" dirty="0">
                <a:latin typeface="Cambria Math"/>
                <a:cs typeface="Cambria Math"/>
              </a:rPr>
              <a:t>𝑣</a:t>
            </a:r>
            <a:r>
              <a:rPr lang="en-US" sz="1500" spc="104" baseline="27777" dirty="0">
                <a:latin typeface="Cambria Math"/>
                <a:cs typeface="Cambria Math"/>
              </a:rPr>
              <a:t>1</a:t>
            </a:r>
            <a:endParaRPr lang="en-US" sz="1500" baseline="27777" dirty="0">
              <a:latin typeface="Cambria Math"/>
              <a:cs typeface="Cambria Math"/>
            </a:endParaRPr>
          </a:p>
        </p:txBody>
      </p:sp>
      <p:sp>
        <p:nvSpPr>
          <p:cNvPr id="90" name="object 8">
            <a:extLst>
              <a:ext uri="{FF2B5EF4-FFF2-40B4-BE49-F238E27FC236}">
                <a16:creationId xmlns:a16="http://schemas.microsoft.com/office/drawing/2014/main" id="{D287410E-A771-429D-A892-4C5F17C4E810}"/>
              </a:ext>
            </a:extLst>
          </p:cNvPr>
          <p:cNvSpPr/>
          <p:nvPr/>
        </p:nvSpPr>
        <p:spPr>
          <a:xfrm>
            <a:off x="1472922" y="2909294"/>
            <a:ext cx="100965" cy="33020"/>
          </a:xfrm>
          <a:custGeom>
            <a:avLst/>
            <a:gdLst/>
            <a:ahLst/>
            <a:cxnLst/>
            <a:rect l="l" t="t" r="r" b="b"/>
            <a:pathLst>
              <a:path w="100965" h="33020">
                <a:moveTo>
                  <a:pt x="97231" y="33019"/>
                </a:moveTo>
                <a:lnTo>
                  <a:pt x="50787" y="11430"/>
                </a:lnTo>
                <a:lnTo>
                  <a:pt x="49834" y="11430"/>
                </a:lnTo>
                <a:lnTo>
                  <a:pt x="3479" y="33019"/>
                </a:lnTo>
                <a:lnTo>
                  <a:pt x="0" y="27558"/>
                </a:lnTo>
                <a:lnTo>
                  <a:pt x="44018" y="0"/>
                </a:lnTo>
                <a:lnTo>
                  <a:pt x="55651" y="0"/>
                </a:lnTo>
                <a:lnTo>
                  <a:pt x="100799" y="27558"/>
                </a:lnTo>
                <a:lnTo>
                  <a:pt x="97231" y="330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46">
            <a:extLst>
              <a:ext uri="{FF2B5EF4-FFF2-40B4-BE49-F238E27FC236}">
                <a16:creationId xmlns:a16="http://schemas.microsoft.com/office/drawing/2014/main" id="{A9C33C1D-E92D-47FE-BA92-31DC27CA71DA}"/>
              </a:ext>
            </a:extLst>
          </p:cNvPr>
          <p:cNvSpPr txBox="1"/>
          <p:nvPr/>
        </p:nvSpPr>
        <p:spPr>
          <a:xfrm>
            <a:off x="1705218" y="2776208"/>
            <a:ext cx="402547" cy="322524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35"/>
              </a:spcBef>
            </a:pPr>
            <a:r>
              <a:rPr lang="en-US" sz="1400" spc="5" dirty="0">
                <a:latin typeface="SimSun"/>
                <a:cs typeface="SimSun"/>
              </a:rPr>
              <a:t>×</a:t>
            </a:r>
            <a:r>
              <a:rPr lang="en-US" sz="1400" spc="-395" dirty="0">
                <a:latin typeface="SimSun"/>
                <a:cs typeface="SimSun"/>
              </a:rPr>
              <a:t> </a:t>
            </a:r>
            <a:r>
              <a:rPr lang="en-US" sz="1400" dirty="0">
                <a:latin typeface="Cambria Math"/>
                <a:cs typeface="Cambria Math"/>
              </a:rPr>
              <a:t>𝑣</a:t>
            </a:r>
            <a:r>
              <a:rPr lang="en-US" sz="1500" spc="104" baseline="27777" dirty="0">
                <a:latin typeface="Cambria Math"/>
                <a:cs typeface="Cambria Math"/>
              </a:rPr>
              <a:t>2</a:t>
            </a:r>
            <a:endParaRPr lang="en-US" sz="1500" baseline="27777" dirty="0">
              <a:latin typeface="Cambria Math"/>
              <a:cs typeface="Cambria Math"/>
            </a:endParaRPr>
          </a:p>
        </p:txBody>
      </p:sp>
      <p:sp>
        <p:nvSpPr>
          <p:cNvPr id="92" name="object 10">
            <a:extLst>
              <a:ext uri="{FF2B5EF4-FFF2-40B4-BE49-F238E27FC236}">
                <a16:creationId xmlns:a16="http://schemas.microsoft.com/office/drawing/2014/main" id="{C572E95C-4E04-40C1-88C1-F467F8584E46}"/>
              </a:ext>
            </a:extLst>
          </p:cNvPr>
          <p:cNvSpPr txBox="1"/>
          <p:nvPr/>
        </p:nvSpPr>
        <p:spPr>
          <a:xfrm>
            <a:off x="1440409" y="2893108"/>
            <a:ext cx="35623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lang="zh-CN" altLang="en-US" sz="2100" spc="15" baseline="11904" dirty="0">
                <a:latin typeface="Cambria Math"/>
                <a:cs typeface="Cambria Math"/>
              </a:rPr>
              <a:t>𝛼</a:t>
            </a:r>
            <a:r>
              <a:rPr lang="en-US" altLang="zh-CN" sz="1000" spc="10" dirty="0">
                <a:latin typeface="Cambria Math"/>
                <a:cs typeface="Cambria Math"/>
              </a:rPr>
              <a:t>1,2</a:t>
            </a:r>
            <a:endParaRPr lang="zh-CN" altLang="en-US" sz="1000" dirty="0">
              <a:latin typeface="Cambria Math"/>
              <a:cs typeface="Cambria Math"/>
            </a:endParaRPr>
          </a:p>
        </p:txBody>
      </p:sp>
      <p:sp>
        <p:nvSpPr>
          <p:cNvPr id="93" name="object 8">
            <a:extLst>
              <a:ext uri="{FF2B5EF4-FFF2-40B4-BE49-F238E27FC236}">
                <a16:creationId xmlns:a16="http://schemas.microsoft.com/office/drawing/2014/main" id="{F43ABC55-485E-4B04-86DB-FC38071D0294}"/>
              </a:ext>
            </a:extLst>
          </p:cNvPr>
          <p:cNvSpPr/>
          <p:nvPr/>
        </p:nvSpPr>
        <p:spPr>
          <a:xfrm>
            <a:off x="3351600" y="2929307"/>
            <a:ext cx="100965" cy="33020"/>
          </a:xfrm>
          <a:custGeom>
            <a:avLst/>
            <a:gdLst/>
            <a:ahLst/>
            <a:cxnLst/>
            <a:rect l="l" t="t" r="r" b="b"/>
            <a:pathLst>
              <a:path w="100965" h="33020">
                <a:moveTo>
                  <a:pt x="97231" y="33019"/>
                </a:moveTo>
                <a:lnTo>
                  <a:pt x="50787" y="11430"/>
                </a:lnTo>
                <a:lnTo>
                  <a:pt x="49834" y="11430"/>
                </a:lnTo>
                <a:lnTo>
                  <a:pt x="3479" y="33019"/>
                </a:lnTo>
                <a:lnTo>
                  <a:pt x="0" y="27558"/>
                </a:lnTo>
                <a:lnTo>
                  <a:pt x="44018" y="0"/>
                </a:lnTo>
                <a:lnTo>
                  <a:pt x="55651" y="0"/>
                </a:lnTo>
                <a:lnTo>
                  <a:pt x="100799" y="27558"/>
                </a:lnTo>
                <a:lnTo>
                  <a:pt x="97231" y="330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6687D25B-B9F1-46C3-832C-DF2BD936E3EE}"/>
              </a:ext>
            </a:extLst>
          </p:cNvPr>
          <p:cNvSpPr txBox="1"/>
          <p:nvPr/>
        </p:nvSpPr>
        <p:spPr>
          <a:xfrm>
            <a:off x="3221692" y="2884623"/>
            <a:ext cx="16213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100">
              <a:lnSpc>
                <a:spcPct val="100000"/>
              </a:lnSpc>
              <a:spcBef>
                <a:spcPts val="755"/>
              </a:spcBef>
            </a:pPr>
            <a:r>
              <a:rPr lang="zh-CN" altLang="en-US" sz="2100" spc="15" baseline="11904" dirty="0">
                <a:latin typeface="Cambria Math"/>
                <a:cs typeface="Cambria Math"/>
              </a:rPr>
              <a:t>𝛼</a:t>
            </a:r>
            <a:r>
              <a:rPr lang="en-US" altLang="zh-CN" sz="1000" spc="10" dirty="0">
                <a:latin typeface="Cambria Math"/>
                <a:cs typeface="Cambria Math"/>
              </a:rPr>
              <a:t>2,1</a:t>
            </a:r>
            <a:endParaRPr lang="zh-CN" altLang="en-US" sz="1000" dirty="0">
              <a:latin typeface="Cambria Math"/>
              <a:cs typeface="Cambria Math"/>
            </a:endParaRPr>
          </a:p>
        </p:txBody>
      </p:sp>
      <p:sp>
        <p:nvSpPr>
          <p:cNvPr id="95" name="object 8">
            <a:extLst>
              <a:ext uri="{FF2B5EF4-FFF2-40B4-BE49-F238E27FC236}">
                <a16:creationId xmlns:a16="http://schemas.microsoft.com/office/drawing/2014/main" id="{AA4A5640-7D9C-425F-8FB4-ACAFF8BDFB11}"/>
              </a:ext>
            </a:extLst>
          </p:cNvPr>
          <p:cNvSpPr/>
          <p:nvPr/>
        </p:nvSpPr>
        <p:spPr>
          <a:xfrm>
            <a:off x="4092009" y="2934151"/>
            <a:ext cx="100965" cy="33020"/>
          </a:xfrm>
          <a:custGeom>
            <a:avLst/>
            <a:gdLst/>
            <a:ahLst/>
            <a:cxnLst/>
            <a:rect l="l" t="t" r="r" b="b"/>
            <a:pathLst>
              <a:path w="100965" h="33020">
                <a:moveTo>
                  <a:pt x="97231" y="33019"/>
                </a:moveTo>
                <a:lnTo>
                  <a:pt x="50787" y="11430"/>
                </a:lnTo>
                <a:lnTo>
                  <a:pt x="49834" y="11430"/>
                </a:lnTo>
                <a:lnTo>
                  <a:pt x="3479" y="33019"/>
                </a:lnTo>
                <a:lnTo>
                  <a:pt x="0" y="27558"/>
                </a:lnTo>
                <a:lnTo>
                  <a:pt x="44018" y="0"/>
                </a:lnTo>
                <a:lnTo>
                  <a:pt x="55651" y="0"/>
                </a:lnTo>
                <a:lnTo>
                  <a:pt x="100799" y="27558"/>
                </a:lnTo>
                <a:lnTo>
                  <a:pt x="97231" y="330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10">
            <a:extLst>
              <a:ext uri="{FF2B5EF4-FFF2-40B4-BE49-F238E27FC236}">
                <a16:creationId xmlns:a16="http://schemas.microsoft.com/office/drawing/2014/main" id="{85C5B8BC-6565-4030-B3E1-BECEA15500C8}"/>
              </a:ext>
            </a:extLst>
          </p:cNvPr>
          <p:cNvSpPr txBox="1"/>
          <p:nvPr/>
        </p:nvSpPr>
        <p:spPr>
          <a:xfrm>
            <a:off x="4059496" y="2917965"/>
            <a:ext cx="35623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lang="zh-CN" altLang="en-US" sz="2100" spc="15" baseline="11904" dirty="0">
                <a:latin typeface="Cambria Math"/>
                <a:cs typeface="Cambria Math"/>
              </a:rPr>
              <a:t>𝛼</a:t>
            </a:r>
            <a:r>
              <a:rPr lang="en-US" altLang="zh-CN" sz="1000" spc="10" dirty="0">
                <a:latin typeface="Cambria Math"/>
                <a:cs typeface="Cambria Math"/>
              </a:rPr>
              <a:t>2,2</a:t>
            </a:r>
            <a:endParaRPr lang="zh-CN" altLang="en-US" sz="1000" dirty="0">
              <a:latin typeface="Cambria Math"/>
              <a:cs typeface="Cambria Math"/>
            </a:endParaRPr>
          </a:p>
        </p:txBody>
      </p:sp>
      <p:sp>
        <p:nvSpPr>
          <p:cNvPr id="97" name="object 46">
            <a:extLst>
              <a:ext uri="{FF2B5EF4-FFF2-40B4-BE49-F238E27FC236}">
                <a16:creationId xmlns:a16="http://schemas.microsoft.com/office/drawing/2014/main" id="{9DCFEE80-54DD-4CD2-9F52-4B605B083487}"/>
              </a:ext>
            </a:extLst>
          </p:cNvPr>
          <p:cNvSpPr txBox="1"/>
          <p:nvPr/>
        </p:nvSpPr>
        <p:spPr>
          <a:xfrm>
            <a:off x="3579878" y="2772792"/>
            <a:ext cx="402547" cy="322524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35"/>
              </a:spcBef>
            </a:pPr>
            <a:r>
              <a:rPr lang="en-US" sz="1400" spc="5" dirty="0">
                <a:latin typeface="SimSun"/>
                <a:cs typeface="SimSun"/>
              </a:rPr>
              <a:t>×</a:t>
            </a:r>
            <a:r>
              <a:rPr lang="en-US" sz="1400" spc="-395" dirty="0">
                <a:latin typeface="SimSun"/>
                <a:cs typeface="SimSun"/>
              </a:rPr>
              <a:t> </a:t>
            </a:r>
            <a:r>
              <a:rPr lang="en-US" sz="1400" dirty="0">
                <a:latin typeface="Cambria Math"/>
                <a:cs typeface="Cambria Math"/>
              </a:rPr>
              <a:t>𝑣</a:t>
            </a:r>
            <a:r>
              <a:rPr lang="en-US" sz="1500" spc="104" baseline="27777" dirty="0">
                <a:latin typeface="Cambria Math"/>
                <a:cs typeface="Cambria Math"/>
              </a:rPr>
              <a:t>1</a:t>
            </a:r>
            <a:endParaRPr lang="en-US" sz="1500" baseline="27777" dirty="0">
              <a:latin typeface="Cambria Math"/>
              <a:cs typeface="Cambria Math"/>
            </a:endParaRPr>
          </a:p>
        </p:txBody>
      </p:sp>
      <p:sp>
        <p:nvSpPr>
          <p:cNvPr id="98" name="object 46">
            <a:extLst>
              <a:ext uri="{FF2B5EF4-FFF2-40B4-BE49-F238E27FC236}">
                <a16:creationId xmlns:a16="http://schemas.microsoft.com/office/drawing/2014/main" id="{EA352E5B-3228-48D0-8140-2927D717DA99}"/>
              </a:ext>
            </a:extLst>
          </p:cNvPr>
          <p:cNvSpPr txBox="1"/>
          <p:nvPr/>
        </p:nvSpPr>
        <p:spPr>
          <a:xfrm>
            <a:off x="4325836" y="2772792"/>
            <a:ext cx="402547" cy="322524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35"/>
              </a:spcBef>
            </a:pPr>
            <a:r>
              <a:rPr lang="en-US" sz="1400" spc="5" dirty="0">
                <a:latin typeface="SimSun"/>
                <a:cs typeface="SimSun"/>
              </a:rPr>
              <a:t>×</a:t>
            </a:r>
            <a:r>
              <a:rPr lang="en-US" sz="1400" spc="-395" dirty="0">
                <a:latin typeface="SimSun"/>
                <a:cs typeface="SimSun"/>
              </a:rPr>
              <a:t> </a:t>
            </a:r>
            <a:r>
              <a:rPr lang="en-US" sz="1400" dirty="0">
                <a:latin typeface="Cambria Math"/>
                <a:cs typeface="Cambria Math"/>
              </a:rPr>
              <a:t>𝑣</a:t>
            </a:r>
            <a:r>
              <a:rPr lang="en-US" sz="1500" spc="104" baseline="27777" dirty="0">
                <a:latin typeface="Cambria Math"/>
                <a:cs typeface="Cambria Math"/>
              </a:rPr>
              <a:t>2</a:t>
            </a:r>
            <a:endParaRPr lang="en-US" sz="1500" baseline="27777" dirty="0">
              <a:latin typeface="Cambria Math"/>
              <a:cs typeface="Cambria Math"/>
            </a:endParaRPr>
          </a:p>
        </p:txBody>
      </p:sp>
      <p:sp>
        <p:nvSpPr>
          <p:cNvPr id="100" name="object 53">
            <a:extLst>
              <a:ext uri="{FF2B5EF4-FFF2-40B4-BE49-F238E27FC236}">
                <a16:creationId xmlns:a16="http://schemas.microsoft.com/office/drawing/2014/main" id="{7BBF41E3-4D33-4BBC-8A3A-A70D8D65DE5D}"/>
              </a:ext>
            </a:extLst>
          </p:cNvPr>
          <p:cNvSpPr txBox="1"/>
          <p:nvPr/>
        </p:nvSpPr>
        <p:spPr>
          <a:xfrm>
            <a:off x="3717232" y="2111005"/>
            <a:ext cx="24574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400" spc="5" dirty="0">
                <a:latin typeface="Cambria Math"/>
                <a:cs typeface="Cambria Math"/>
              </a:rPr>
              <a:t>𝑏</a:t>
            </a:r>
            <a:r>
              <a:rPr lang="en-US" sz="1500" spc="7" baseline="-16666" dirty="0">
                <a:latin typeface="Cambria Math"/>
                <a:cs typeface="Cambria Math"/>
              </a:rPr>
              <a:t>2</a:t>
            </a:r>
            <a:endParaRPr sz="1500" baseline="-16666" dirty="0">
              <a:latin typeface="Cambria Math"/>
              <a:cs typeface="Cambria Math"/>
            </a:endParaRPr>
          </a:p>
        </p:txBody>
      </p:sp>
    </p:spTree>
    <p:extLst>
      <p:ext uri="{BB962C8B-B14F-4D97-AF65-F5344CB8AC3E}">
        <p14:creationId xmlns:p14="http://schemas.microsoft.com/office/powerpoint/2010/main" val="3136212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0181ED3-6BF2-492E-B9E9-53E7609D1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FC6E7590-5867-41FB-A0A6-1233EF646C6E}"/>
              </a:ext>
            </a:extLst>
          </p:cNvPr>
          <p:cNvSpPr txBox="1"/>
          <p:nvPr/>
        </p:nvSpPr>
        <p:spPr>
          <a:xfrm>
            <a:off x="428281" y="199434"/>
            <a:ext cx="3259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GNN</a:t>
            </a:r>
            <a:endParaRPr lang="zh-CN" altLang="en-US" sz="2800" b="1" spc="200" dirty="0">
              <a:solidFill>
                <a:schemeClr val="bg1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69D06273-CB20-47D2-B42A-B5D5240D26F8}"/>
              </a:ext>
            </a:extLst>
          </p:cNvPr>
          <p:cNvSpPr txBox="1"/>
          <p:nvPr/>
        </p:nvSpPr>
        <p:spPr>
          <a:xfrm>
            <a:off x="428281" y="853491"/>
            <a:ext cx="5952422" cy="1982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Calibri" panose="020F0502020204030204" pitchFamily="34" charset="0"/>
                <a:ea typeface="微软雅黑" panose="020B0503020204020204" pitchFamily="34" charset="-122"/>
              </a:rPr>
              <a:t>图结构数据</a:t>
            </a:r>
            <a:endParaRPr lang="en-US" altLang="zh-CN" sz="2400" b="1" dirty="0">
              <a:latin typeface="Calibri" panose="020F0502020204030204" pitchFamily="34" charset="0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000" b="1" dirty="0">
                <a:solidFill>
                  <a:schemeClr val="accent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分子图</a:t>
            </a:r>
            <a:endParaRPr lang="en-US" altLang="zh-CN" sz="2000" b="1" dirty="0">
              <a:solidFill>
                <a:schemeClr val="accent1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000" b="1" dirty="0">
                <a:solidFill>
                  <a:schemeClr val="accent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引文网络</a:t>
            </a:r>
            <a:endParaRPr lang="en-US" altLang="zh-CN" sz="2000" b="1" dirty="0">
              <a:solidFill>
                <a:schemeClr val="accent1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000" b="1" dirty="0">
                <a:solidFill>
                  <a:schemeClr val="accent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推荐系统</a:t>
            </a:r>
            <a:endParaRPr lang="en-US" altLang="zh-CN" sz="2400" b="1" dirty="0">
              <a:solidFill>
                <a:schemeClr val="accent1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26" name="object 26">
            <a:extLst>
              <a:ext uri="{FF2B5EF4-FFF2-40B4-BE49-F238E27FC236}">
                <a16:creationId xmlns:a16="http://schemas.microsoft.com/office/drawing/2014/main" id="{8853CEF6-25A5-4CC6-94FD-9E68FB2F6579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5229" y="3244940"/>
            <a:ext cx="3055201" cy="1880365"/>
          </a:xfrm>
          <a:prstGeom prst="rect">
            <a:avLst/>
          </a:prstGeom>
        </p:spPr>
      </p:pic>
      <p:pic>
        <p:nvPicPr>
          <p:cNvPr id="27" name="object 11">
            <a:extLst>
              <a:ext uri="{FF2B5EF4-FFF2-40B4-BE49-F238E27FC236}">
                <a16:creationId xmlns:a16="http://schemas.microsoft.com/office/drawing/2014/main" id="{82A61D1D-523C-49BD-9816-7EBCE72658CD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89992" y="1022220"/>
            <a:ext cx="1891283" cy="1741932"/>
          </a:xfrm>
          <a:prstGeom prst="rect">
            <a:avLst/>
          </a:prstGeom>
        </p:spPr>
      </p:pic>
      <p:pic>
        <p:nvPicPr>
          <p:cNvPr id="28" name="object 27">
            <a:extLst>
              <a:ext uri="{FF2B5EF4-FFF2-40B4-BE49-F238E27FC236}">
                <a16:creationId xmlns:a16="http://schemas.microsoft.com/office/drawing/2014/main" id="{B40239E3-E962-4121-BDD7-800F1CA0785A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927108" y="2984066"/>
            <a:ext cx="4506596" cy="2932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780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0181ED3-6BF2-492E-B9E9-53E7609D1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FC6E7590-5867-41FB-A0A6-1233EF646C6E}"/>
              </a:ext>
            </a:extLst>
          </p:cNvPr>
          <p:cNvSpPr txBox="1"/>
          <p:nvPr/>
        </p:nvSpPr>
        <p:spPr>
          <a:xfrm>
            <a:off x="428281" y="199434"/>
            <a:ext cx="3259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GNN</a:t>
            </a:r>
            <a:endParaRPr lang="zh-CN" altLang="en-US" sz="2800" b="1" spc="200" dirty="0">
              <a:solidFill>
                <a:schemeClr val="bg1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69D06273-CB20-47D2-B42A-B5D5240D26F8}"/>
              </a:ext>
            </a:extLst>
          </p:cNvPr>
          <p:cNvSpPr txBox="1"/>
          <p:nvPr/>
        </p:nvSpPr>
        <p:spPr>
          <a:xfrm>
            <a:off x="390181" y="852813"/>
            <a:ext cx="5952422" cy="587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Calibri" panose="020F0502020204030204" pitchFamily="34" charset="0"/>
                <a:ea typeface="微软雅黑" panose="020B0503020204020204" pitchFamily="34" charset="-122"/>
              </a:rPr>
              <a:t> 图学习可以干什么？</a:t>
            </a:r>
            <a:endParaRPr lang="en-US" altLang="zh-CN" sz="2400" b="1" dirty="0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4D5DF80-40DA-48EF-8C10-8B2E630791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1" y="1773373"/>
            <a:ext cx="4094702" cy="2657967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1607B29E-29AD-4285-BA73-652424264428}"/>
              </a:ext>
            </a:extLst>
          </p:cNvPr>
          <p:cNvGrpSpPr/>
          <p:nvPr/>
        </p:nvGrpSpPr>
        <p:grpSpPr>
          <a:xfrm>
            <a:off x="1317812" y="2384181"/>
            <a:ext cx="1590488" cy="1932324"/>
            <a:chOff x="1317812" y="2384181"/>
            <a:chExt cx="1590488" cy="1932324"/>
          </a:xfrm>
        </p:grpSpPr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AC16D32B-CCF3-401F-A623-DB9C6DE2A3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17812" y="3102357"/>
              <a:ext cx="968189" cy="1214148"/>
            </a:xfrm>
            <a:prstGeom prst="straightConnector1">
              <a:avLst/>
            </a:prstGeom>
            <a:ln w="25400">
              <a:solidFill>
                <a:schemeClr val="accent6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流程图: 接点 8">
              <a:extLst>
                <a:ext uri="{FF2B5EF4-FFF2-40B4-BE49-F238E27FC236}">
                  <a16:creationId xmlns:a16="http://schemas.microsoft.com/office/drawing/2014/main" id="{183A8CE7-3366-4D29-98DA-CC131C99ECAD}"/>
                </a:ext>
              </a:extLst>
            </p:cNvPr>
            <p:cNvSpPr/>
            <p:nvPr/>
          </p:nvSpPr>
          <p:spPr>
            <a:xfrm>
              <a:off x="2057928" y="2384181"/>
              <a:ext cx="850372" cy="718177"/>
            </a:xfrm>
            <a:prstGeom prst="flowChartConnector">
              <a:avLst/>
            </a:prstGeom>
            <a:noFill/>
            <a:ln w="25400">
              <a:solidFill>
                <a:schemeClr val="accent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D7C912E7-6021-4F64-A28F-C1DC117083F5}"/>
              </a:ext>
            </a:extLst>
          </p:cNvPr>
          <p:cNvGrpSpPr/>
          <p:nvPr/>
        </p:nvGrpSpPr>
        <p:grpSpPr>
          <a:xfrm>
            <a:off x="4055709" y="3429001"/>
            <a:ext cx="630591" cy="1663699"/>
            <a:chOff x="4055709" y="3429001"/>
            <a:chExt cx="630591" cy="1663699"/>
          </a:xfrm>
        </p:grpSpPr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72340005-0245-4EB9-B77E-2373E53774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08236" y="4013201"/>
              <a:ext cx="125116" cy="1079499"/>
            </a:xfrm>
            <a:prstGeom prst="straightConnector1">
              <a:avLst/>
            </a:prstGeom>
            <a:ln w="25400">
              <a:solidFill>
                <a:schemeClr val="accent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流程图: 接点 17">
              <a:extLst>
                <a:ext uri="{FF2B5EF4-FFF2-40B4-BE49-F238E27FC236}">
                  <a16:creationId xmlns:a16="http://schemas.microsoft.com/office/drawing/2014/main" id="{18F6B186-41A2-475C-BC84-1F96732379CF}"/>
                </a:ext>
              </a:extLst>
            </p:cNvPr>
            <p:cNvSpPr/>
            <p:nvPr/>
          </p:nvSpPr>
          <p:spPr>
            <a:xfrm>
              <a:off x="4055709" y="3429001"/>
              <a:ext cx="630591" cy="584200"/>
            </a:xfrm>
            <a:prstGeom prst="flowChartConnector">
              <a:avLst/>
            </a:prstGeom>
            <a:noFill/>
            <a:ln w="25400">
              <a:solidFill>
                <a:schemeClr val="accent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0B961A8F-FE81-4570-8B4E-AA50A316B328}"/>
              </a:ext>
            </a:extLst>
          </p:cNvPr>
          <p:cNvGrpSpPr/>
          <p:nvPr/>
        </p:nvGrpSpPr>
        <p:grpSpPr>
          <a:xfrm>
            <a:off x="1539392" y="1570312"/>
            <a:ext cx="6217743" cy="3331888"/>
            <a:chOff x="1539392" y="1570312"/>
            <a:chExt cx="6217743" cy="3331888"/>
          </a:xfrm>
        </p:grpSpPr>
        <p:sp>
          <p:nvSpPr>
            <p:cNvPr id="21" name="流程图: 接点 20">
              <a:extLst>
                <a:ext uri="{FF2B5EF4-FFF2-40B4-BE49-F238E27FC236}">
                  <a16:creationId xmlns:a16="http://schemas.microsoft.com/office/drawing/2014/main" id="{CA175B65-36AA-4447-86E6-B91B5E6776F0}"/>
                </a:ext>
              </a:extLst>
            </p:cNvPr>
            <p:cNvSpPr/>
            <p:nvPr/>
          </p:nvSpPr>
          <p:spPr>
            <a:xfrm>
              <a:off x="1539392" y="1570312"/>
              <a:ext cx="6065216" cy="3052488"/>
            </a:xfrm>
            <a:prstGeom prst="flowChartConnector">
              <a:avLst/>
            </a:prstGeom>
            <a:noFill/>
            <a:ln w="190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877D319E-CEAB-4BA2-94CB-26695D17158E}"/>
                </a:ext>
              </a:extLst>
            </p:cNvPr>
            <p:cNvCxnSpPr>
              <a:cxnSpLocks/>
            </p:cNvCxnSpPr>
            <p:nvPr/>
          </p:nvCxnSpPr>
          <p:spPr>
            <a:xfrm>
              <a:off x="7165346" y="3891590"/>
              <a:ext cx="591789" cy="1010610"/>
            </a:xfrm>
            <a:prstGeom prst="straightConnector1">
              <a:avLst/>
            </a:prstGeom>
            <a:ln w="2540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文本框 23">
            <a:extLst>
              <a:ext uri="{FF2B5EF4-FFF2-40B4-BE49-F238E27FC236}">
                <a16:creationId xmlns:a16="http://schemas.microsoft.com/office/drawing/2014/main" id="{4BF340B8-44A7-467A-8C6C-A12F6E0EDFA5}"/>
              </a:ext>
            </a:extLst>
          </p:cNvPr>
          <p:cNvSpPr txBox="1"/>
          <p:nvPr/>
        </p:nvSpPr>
        <p:spPr>
          <a:xfrm>
            <a:off x="390181" y="4498715"/>
            <a:ext cx="2734019" cy="463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Calibri" panose="020F0502020204030204" pitchFamily="34" charset="0"/>
                <a:ea typeface="微软雅黑" panose="020B0503020204020204" pitchFamily="34" charset="-122"/>
              </a:rPr>
              <a:t>节点级别任务</a:t>
            </a:r>
            <a:endParaRPr lang="en-US" altLang="zh-CN" b="1" dirty="0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0B1298F-7878-49B3-95B2-252BF7D63BB3}"/>
              </a:ext>
            </a:extLst>
          </p:cNvPr>
          <p:cNvSpPr txBox="1"/>
          <p:nvPr/>
        </p:nvSpPr>
        <p:spPr>
          <a:xfrm>
            <a:off x="3433499" y="5015540"/>
            <a:ext cx="1875010" cy="463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Calibri" panose="020F0502020204030204" pitchFamily="34" charset="0"/>
                <a:ea typeface="微软雅黑" panose="020B0503020204020204" pitchFamily="34" charset="-122"/>
              </a:rPr>
              <a:t>边级别任务</a:t>
            </a:r>
            <a:endParaRPr lang="en-US" altLang="zh-CN" b="1" dirty="0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30E548E1-CD7C-47B2-A003-BABC6DF87FA9}"/>
              </a:ext>
            </a:extLst>
          </p:cNvPr>
          <p:cNvSpPr txBox="1"/>
          <p:nvPr/>
        </p:nvSpPr>
        <p:spPr>
          <a:xfrm>
            <a:off x="7073360" y="4897718"/>
            <a:ext cx="1367550" cy="463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Calibri" panose="020F0502020204030204" pitchFamily="34" charset="0"/>
                <a:ea typeface="微软雅黑" panose="020B0503020204020204" pitchFamily="34" charset="-122"/>
              </a:rPr>
              <a:t>图级别任务</a:t>
            </a:r>
            <a:endParaRPr lang="en-US" altLang="zh-CN" b="1" dirty="0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4377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0181ED3-6BF2-492E-B9E9-53E7609D1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FC6E7590-5867-41FB-A0A6-1233EF646C6E}"/>
              </a:ext>
            </a:extLst>
          </p:cNvPr>
          <p:cNvSpPr txBox="1"/>
          <p:nvPr/>
        </p:nvSpPr>
        <p:spPr>
          <a:xfrm>
            <a:off x="428281" y="199434"/>
            <a:ext cx="3259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GNN</a:t>
            </a:r>
            <a:endParaRPr lang="zh-CN" altLang="en-US" sz="2800" b="1" spc="200" dirty="0">
              <a:solidFill>
                <a:schemeClr val="bg1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69D06273-CB20-47D2-B42A-B5D5240D26F8}"/>
              </a:ext>
            </a:extLst>
          </p:cNvPr>
          <p:cNvSpPr txBox="1"/>
          <p:nvPr/>
        </p:nvSpPr>
        <p:spPr>
          <a:xfrm>
            <a:off x="428281" y="853491"/>
            <a:ext cx="5952422" cy="5461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200" b="1" dirty="0">
                <a:latin typeface="Calibri" panose="020F0502020204030204" pitchFamily="34" charset="0"/>
                <a:ea typeface="微软雅黑" panose="020B0503020204020204" pitchFamily="34" charset="-122"/>
              </a:rPr>
              <a:t>图数据的表示</a:t>
            </a:r>
            <a:endParaRPr lang="en-US" altLang="zh-CN" sz="2200" b="1" dirty="0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B0CCB757-F800-4DE0-8331-B05BFE502D84}"/>
              </a:ext>
            </a:extLst>
          </p:cNvPr>
          <p:cNvSpPr/>
          <p:nvPr/>
        </p:nvSpPr>
        <p:spPr>
          <a:xfrm>
            <a:off x="5639846" y="1628704"/>
            <a:ext cx="218440" cy="1417320"/>
          </a:xfrm>
          <a:custGeom>
            <a:avLst/>
            <a:gdLst/>
            <a:ahLst/>
            <a:cxnLst/>
            <a:rect l="l" t="t" r="r" b="b"/>
            <a:pathLst>
              <a:path w="218439" h="1417320">
                <a:moveTo>
                  <a:pt x="217931" y="1417320"/>
                </a:moveTo>
                <a:lnTo>
                  <a:pt x="175510" y="1415893"/>
                </a:lnTo>
                <a:lnTo>
                  <a:pt x="140874" y="1412001"/>
                </a:lnTo>
                <a:lnTo>
                  <a:pt x="117526" y="1406229"/>
                </a:lnTo>
                <a:lnTo>
                  <a:pt x="108965" y="1399159"/>
                </a:lnTo>
                <a:lnTo>
                  <a:pt x="108965" y="726821"/>
                </a:lnTo>
                <a:lnTo>
                  <a:pt x="100405" y="719750"/>
                </a:lnTo>
                <a:lnTo>
                  <a:pt x="77057" y="713978"/>
                </a:lnTo>
                <a:lnTo>
                  <a:pt x="42421" y="710086"/>
                </a:lnTo>
                <a:lnTo>
                  <a:pt x="0" y="708660"/>
                </a:lnTo>
                <a:lnTo>
                  <a:pt x="42421" y="707233"/>
                </a:lnTo>
                <a:lnTo>
                  <a:pt x="77057" y="703341"/>
                </a:lnTo>
                <a:lnTo>
                  <a:pt x="100405" y="697569"/>
                </a:lnTo>
                <a:lnTo>
                  <a:pt x="108965" y="690499"/>
                </a:lnTo>
                <a:lnTo>
                  <a:pt x="108965" y="18161"/>
                </a:lnTo>
                <a:lnTo>
                  <a:pt x="117526" y="11090"/>
                </a:lnTo>
                <a:lnTo>
                  <a:pt x="140874" y="5318"/>
                </a:lnTo>
                <a:lnTo>
                  <a:pt x="175510" y="1426"/>
                </a:lnTo>
                <a:lnTo>
                  <a:pt x="217931" y="0"/>
                </a:lnTo>
              </a:path>
            </a:pathLst>
          </a:custGeom>
          <a:ln w="9524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A56350B-77B4-40C2-922F-A561F82DA36E}"/>
              </a:ext>
            </a:extLst>
          </p:cNvPr>
          <p:cNvSpPr txBox="1"/>
          <p:nvPr/>
        </p:nvSpPr>
        <p:spPr>
          <a:xfrm>
            <a:off x="6004855" y="1428649"/>
            <a:ext cx="97039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accent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分子图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70CF450-F063-4F8C-9A99-EEBCFB5EFCA7}"/>
              </a:ext>
            </a:extLst>
          </p:cNvPr>
          <p:cNvSpPr txBox="1"/>
          <p:nvPr/>
        </p:nvSpPr>
        <p:spPr>
          <a:xfrm>
            <a:off x="6004854" y="2106669"/>
            <a:ext cx="130988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accent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引文网络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489153B-2DF9-4459-8DC7-7EE9351855ED}"/>
              </a:ext>
            </a:extLst>
          </p:cNvPr>
          <p:cNvSpPr txBox="1"/>
          <p:nvPr/>
        </p:nvSpPr>
        <p:spPr>
          <a:xfrm>
            <a:off x="6004853" y="2784689"/>
            <a:ext cx="130988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accent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推荐系统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87B442E-8E58-4073-8BE7-CF0A1E8C1454}"/>
              </a:ext>
            </a:extLst>
          </p:cNvPr>
          <p:cNvSpPr txBox="1"/>
          <p:nvPr/>
        </p:nvSpPr>
        <p:spPr>
          <a:xfrm>
            <a:off x="428281" y="3328540"/>
            <a:ext cx="5952422" cy="5461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200" b="1" dirty="0">
                <a:latin typeface="Calibri" panose="020F0502020204030204" pitchFamily="34" charset="0"/>
                <a:ea typeface="微软雅黑" panose="020B0503020204020204" pitchFamily="34" charset="-122"/>
              </a:rPr>
              <a:t>简单的图神经网络</a:t>
            </a:r>
            <a:endParaRPr lang="en-US" altLang="zh-CN" sz="2200" b="1" dirty="0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6" name="图片 5" descr="图表, 气泡图&#10;&#10;描述已自动生成">
            <a:extLst>
              <a:ext uri="{FF2B5EF4-FFF2-40B4-BE49-F238E27FC236}">
                <a16:creationId xmlns:a16="http://schemas.microsoft.com/office/drawing/2014/main" id="{5A968A99-3463-4678-A525-AA30E67D5B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838" y="1502618"/>
            <a:ext cx="3774764" cy="168466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C06903F-29F1-43BC-9520-78A1E86DF3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837" y="3867784"/>
            <a:ext cx="6753689" cy="2215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9775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0181ED3-6BF2-492E-B9E9-53E7609D1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FC6E7590-5867-41FB-A0A6-1233EF646C6E}"/>
              </a:ext>
            </a:extLst>
          </p:cNvPr>
          <p:cNvSpPr txBox="1"/>
          <p:nvPr/>
        </p:nvSpPr>
        <p:spPr>
          <a:xfrm>
            <a:off x="428281" y="199434"/>
            <a:ext cx="3259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GNN</a:t>
            </a:r>
            <a:endParaRPr lang="zh-CN" altLang="en-US" sz="2800" b="1" spc="200" dirty="0">
              <a:solidFill>
                <a:schemeClr val="bg1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69D06273-CB20-47D2-B42A-B5D5240D26F8}"/>
              </a:ext>
            </a:extLst>
          </p:cNvPr>
          <p:cNvSpPr txBox="1"/>
          <p:nvPr/>
        </p:nvSpPr>
        <p:spPr>
          <a:xfrm>
            <a:off x="428281" y="853491"/>
            <a:ext cx="5952422" cy="1982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Calibri" panose="020F0502020204030204" pitchFamily="34" charset="0"/>
                <a:ea typeface="微软雅黑" panose="020B0503020204020204" pitchFamily="34" charset="-122"/>
              </a:rPr>
              <a:t>消息传递</a:t>
            </a:r>
            <a:endParaRPr lang="en-US" altLang="zh-CN" sz="2400" b="1" dirty="0">
              <a:latin typeface="Calibri" panose="020F0502020204030204" pitchFamily="34" charset="0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000" b="1" dirty="0">
                <a:solidFill>
                  <a:srgbClr val="FF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获取</a:t>
            </a:r>
            <a:r>
              <a:rPr lang="zh-CN" altLang="en-US" sz="2000" b="1" dirty="0">
                <a:solidFill>
                  <a:schemeClr val="accent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邻居节点信息</a:t>
            </a:r>
            <a:endParaRPr lang="en-US" altLang="zh-CN" sz="2000" b="1" dirty="0">
              <a:solidFill>
                <a:schemeClr val="accent1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000" b="1" dirty="0">
                <a:solidFill>
                  <a:srgbClr val="FF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聚合</a:t>
            </a:r>
            <a:r>
              <a:rPr lang="zh-CN" altLang="en-US" sz="2000" b="1" dirty="0">
                <a:solidFill>
                  <a:schemeClr val="accent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邻居节点信息</a:t>
            </a:r>
            <a:endParaRPr lang="en-US" altLang="zh-CN" sz="2000" b="1" dirty="0">
              <a:solidFill>
                <a:schemeClr val="accent1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000" b="1" dirty="0">
                <a:solidFill>
                  <a:srgbClr val="FF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更新</a:t>
            </a:r>
            <a:r>
              <a:rPr lang="zh-CN" altLang="en-US" sz="2000" b="1" dirty="0">
                <a:solidFill>
                  <a:schemeClr val="accent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中心节点信息</a:t>
            </a:r>
            <a:endParaRPr lang="en-US" altLang="zh-CN" sz="2000" b="1" dirty="0">
              <a:solidFill>
                <a:schemeClr val="accent1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8" name="object 19">
            <a:extLst>
              <a:ext uri="{FF2B5EF4-FFF2-40B4-BE49-F238E27FC236}">
                <a16:creationId xmlns:a16="http://schemas.microsoft.com/office/drawing/2014/main" id="{7B228C97-F5ED-4304-BB8C-9CAA081BEF32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06065" y="1568180"/>
            <a:ext cx="3866388" cy="1397042"/>
          </a:xfrm>
          <a:prstGeom prst="rect">
            <a:avLst/>
          </a:prstGeom>
        </p:spPr>
      </p:pic>
      <p:sp>
        <p:nvSpPr>
          <p:cNvPr id="9" name="object 27">
            <a:extLst>
              <a:ext uri="{FF2B5EF4-FFF2-40B4-BE49-F238E27FC236}">
                <a16:creationId xmlns:a16="http://schemas.microsoft.com/office/drawing/2014/main" id="{6D136F5C-8233-49F8-8CE1-F5636CE7033F}"/>
              </a:ext>
            </a:extLst>
          </p:cNvPr>
          <p:cNvSpPr txBox="1"/>
          <p:nvPr/>
        </p:nvSpPr>
        <p:spPr>
          <a:xfrm>
            <a:off x="3250488" y="1310450"/>
            <a:ext cx="5066879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956944" algn="ctr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Calibri" panose="020F0502020204030204" pitchFamily="34" charset="0"/>
                <a:ea typeface="微软雅黑" panose="020B0503020204020204" pitchFamily="34" charset="-122"/>
              </a:rPr>
              <a:t>GIN: 3-5 layers  Operations: Sum + 2-layer FFN</a:t>
            </a:r>
          </a:p>
        </p:txBody>
      </p:sp>
      <p:sp>
        <p:nvSpPr>
          <p:cNvPr id="10" name="页脚占位符 2">
            <a:extLst>
              <a:ext uri="{FF2B5EF4-FFF2-40B4-BE49-F238E27FC236}">
                <a16:creationId xmlns:a16="http://schemas.microsoft.com/office/drawing/2014/main" id="{F9D060A9-6D61-4DDC-90B7-EED847A48387}"/>
              </a:ext>
            </a:extLst>
          </p:cNvPr>
          <p:cNvSpPr txBox="1">
            <a:spLocks/>
          </p:cNvSpPr>
          <p:nvPr/>
        </p:nvSpPr>
        <p:spPr>
          <a:xfrm>
            <a:off x="183008" y="6356351"/>
            <a:ext cx="8246114" cy="415806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dirty="0"/>
              <a:t>[1] Gilmer et al. </a:t>
            </a:r>
            <a:r>
              <a:rPr lang="en-US" altLang="zh-CN" b="1" i="1" dirty="0">
                <a:solidFill>
                  <a:srgbClr val="02409A"/>
                </a:solidFill>
              </a:rPr>
              <a:t>Neural Message Passing for Quantum Chemistry</a:t>
            </a:r>
            <a:r>
              <a:rPr lang="en-US" altLang="zh-CN" dirty="0"/>
              <a:t>[C]. ICML, 2017.</a:t>
            </a:r>
          </a:p>
        </p:txBody>
      </p:sp>
      <p:pic>
        <p:nvPicPr>
          <p:cNvPr id="4" name="图片 3" descr="图片包含 图形用户界面&#10;&#10;描述已自动生成">
            <a:extLst>
              <a:ext uri="{FF2B5EF4-FFF2-40B4-BE49-F238E27FC236}">
                <a16:creationId xmlns:a16="http://schemas.microsoft.com/office/drawing/2014/main" id="{ECDD4D5C-9902-4B57-81E6-A8CD631D26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810" y="3115520"/>
            <a:ext cx="7600380" cy="2961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3577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0181ED3-6BF2-492E-B9E9-53E7609D1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FC6E7590-5867-41FB-A0A6-1233EF646C6E}"/>
              </a:ext>
            </a:extLst>
          </p:cNvPr>
          <p:cNvSpPr txBox="1"/>
          <p:nvPr/>
        </p:nvSpPr>
        <p:spPr>
          <a:xfrm>
            <a:off x="428281" y="199434"/>
            <a:ext cx="3259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GNN</a:t>
            </a:r>
            <a:endParaRPr lang="zh-CN" altLang="en-US" sz="2800" b="1" spc="200" dirty="0">
              <a:solidFill>
                <a:schemeClr val="bg1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69D06273-CB20-47D2-B42A-B5D5240D26F8}"/>
              </a:ext>
            </a:extLst>
          </p:cNvPr>
          <p:cNvSpPr txBox="1"/>
          <p:nvPr/>
        </p:nvSpPr>
        <p:spPr>
          <a:xfrm>
            <a:off x="428281" y="853491"/>
            <a:ext cx="5952422" cy="587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chemeClr val="accent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如何做图相关任务</a:t>
            </a:r>
            <a:endParaRPr lang="en-US" altLang="zh-CN" sz="2400" b="1" dirty="0">
              <a:solidFill>
                <a:schemeClr val="accent1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11" name="图片 10" descr="图表, 气泡图&#10;&#10;描述已自动生成">
            <a:extLst>
              <a:ext uri="{FF2B5EF4-FFF2-40B4-BE49-F238E27FC236}">
                <a16:creationId xmlns:a16="http://schemas.microsoft.com/office/drawing/2014/main" id="{9ECAB750-DA9B-4013-875C-6C0A45CF14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53" y="2033025"/>
            <a:ext cx="3259295" cy="1589854"/>
          </a:xfrm>
          <a:prstGeom prst="rect">
            <a:avLst/>
          </a:prstGeom>
        </p:spPr>
      </p:pic>
      <p:pic>
        <p:nvPicPr>
          <p:cNvPr id="5" name="图片 4" descr="图表&#10;&#10;中度可信度描述已自动生成">
            <a:extLst>
              <a:ext uri="{FF2B5EF4-FFF2-40B4-BE49-F238E27FC236}">
                <a16:creationId xmlns:a16="http://schemas.microsoft.com/office/drawing/2014/main" id="{AE3B97DF-173A-4A35-B862-035E2F545D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1736" y="2033025"/>
            <a:ext cx="1214630" cy="1588361"/>
          </a:xfrm>
          <a:prstGeom prst="rect">
            <a:avLst/>
          </a:prstGeom>
        </p:spPr>
      </p:pic>
      <p:sp>
        <p:nvSpPr>
          <p:cNvPr id="6" name="箭头: 右 5">
            <a:extLst>
              <a:ext uri="{FF2B5EF4-FFF2-40B4-BE49-F238E27FC236}">
                <a16:creationId xmlns:a16="http://schemas.microsoft.com/office/drawing/2014/main" id="{694E2E04-A617-4924-BCF1-60D5299580AD}"/>
              </a:ext>
            </a:extLst>
          </p:cNvPr>
          <p:cNvSpPr/>
          <p:nvPr/>
        </p:nvSpPr>
        <p:spPr>
          <a:xfrm>
            <a:off x="3705933" y="2744693"/>
            <a:ext cx="780072" cy="3227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7F827B6-3F2A-46D3-B910-92866E15E86F}"/>
              </a:ext>
            </a:extLst>
          </p:cNvPr>
          <p:cNvSpPr txBox="1"/>
          <p:nvPr/>
        </p:nvSpPr>
        <p:spPr>
          <a:xfrm>
            <a:off x="3517947" y="2363627"/>
            <a:ext cx="1214630" cy="381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latin typeface="Calibri" panose="020F0502020204030204" pitchFamily="34" charset="0"/>
                <a:ea typeface="微软雅黑" panose="020B0503020204020204" pitchFamily="34" charset="-122"/>
              </a:rPr>
              <a:t>图网络模型</a:t>
            </a:r>
            <a:endParaRPr lang="en-US" altLang="zh-CN" sz="1400" b="1" dirty="0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632BE998-CD0B-450B-A54C-609AAB171D52}"/>
              </a:ext>
            </a:extLst>
          </p:cNvPr>
          <p:cNvSpPr/>
          <p:nvPr/>
        </p:nvSpPr>
        <p:spPr>
          <a:xfrm rot="5400000">
            <a:off x="4979012" y="3934039"/>
            <a:ext cx="780072" cy="3227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3A018E7-B16C-459C-BE31-6343C7EFB4C5}"/>
              </a:ext>
            </a:extLst>
          </p:cNvPr>
          <p:cNvSpPr txBox="1"/>
          <p:nvPr/>
        </p:nvSpPr>
        <p:spPr>
          <a:xfrm>
            <a:off x="4202945" y="4583146"/>
            <a:ext cx="2332209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b="1" dirty="0">
                <a:latin typeface="+mn-ea"/>
              </a:rPr>
              <a:t>节点任务、节点分类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1029F13D-A0A4-40D4-8791-BD4C5F1D0990}"/>
              </a:ext>
            </a:extLst>
          </p:cNvPr>
          <p:cNvSpPr/>
          <p:nvPr/>
        </p:nvSpPr>
        <p:spPr>
          <a:xfrm>
            <a:off x="6253575" y="2712727"/>
            <a:ext cx="780072" cy="3227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B9331ED-2E1F-41B2-86DF-A9D4AC116B0C}"/>
              </a:ext>
            </a:extLst>
          </p:cNvPr>
          <p:cNvSpPr txBox="1"/>
          <p:nvPr/>
        </p:nvSpPr>
        <p:spPr>
          <a:xfrm>
            <a:off x="6252097" y="2221473"/>
            <a:ext cx="14465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Calibri" panose="020F0502020204030204" pitchFamily="34" charset="0"/>
                <a:ea typeface="微软雅黑" panose="020B0503020204020204" pitchFamily="34" charset="-122"/>
              </a:rPr>
              <a:t>Graph</a:t>
            </a:r>
          </a:p>
          <a:p>
            <a:r>
              <a:rPr lang="en-US" altLang="zh-CN" sz="1400" b="1" dirty="0">
                <a:latin typeface="Calibri" panose="020F0502020204030204" pitchFamily="34" charset="0"/>
                <a:ea typeface="微软雅黑" panose="020B0503020204020204" pitchFamily="34" charset="-122"/>
              </a:rPr>
              <a:t>Pooling</a:t>
            </a:r>
          </a:p>
        </p:txBody>
      </p:sp>
      <p:pic>
        <p:nvPicPr>
          <p:cNvPr id="12" name="图片 11" descr="文本&#10;&#10;描述已自动生成">
            <a:extLst>
              <a:ext uri="{FF2B5EF4-FFF2-40B4-BE49-F238E27FC236}">
                <a16:creationId xmlns:a16="http://schemas.microsoft.com/office/drawing/2014/main" id="{83254968-6DEA-4F42-A6F7-3908CE7659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621" y="2648768"/>
            <a:ext cx="1106426" cy="374905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23CC203E-857B-4D50-836B-AEC837379223}"/>
              </a:ext>
            </a:extLst>
          </p:cNvPr>
          <p:cNvSpPr txBox="1"/>
          <p:nvPr/>
        </p:nvSpPr>
        <p:spPr>
          <a:xfrm>
            <a:off x="4899602" y="1731178"/>
            <a:ext cx="1214630" cy="381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latin typeface="Calibri" panose="020F0502020204030204" pitchFamily="34" charset="0"/>
                <a:ea typeface="微软雅黑" panose="020B0503020204020204" pitchFamily="34" charset="-122"/>
              </a:rPr>
              <a:t>节点特征</a:t>
            </a:r>
            <a:endParaRPr lang="en-US" altLang="zh-CN" sz="1400" b="1" dirty="0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3" name="箭头: 右 22">
            <a:extLst>
              <a:ext uri="{FF2B5EF4-FFF2-40B4-BE49-F238E27FC236}">
                <a16:creationId xmlns:a16="http://schemas.microsoft.com/office/drawing/2014/main" id="{7D0299A0-E38C-4C30-9D29-74D6A9D46839}"/>
              </a:ext>
            </a:extLst>
          </p:cNvPr>
          <p:cNvSpPr/>
          <p:nvPr/>
        </p:nvSpPr>
        <p:spPr>
          <a:xfrm rot="5400000">
            <a:off x="7506887" y="3934039"/>
            <a:ext cx="780072" cy="3227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A3274B8-B922-408B-9A2C-1FD25AEB1EB7}"/>
              </a:ext>
            </a:extLst>
          </p:cNvPr>
          <p:cNvSpPr txBox="1"/>
          <p:nvPr/>
        </p:nvSpPr>
        <p:spPr>
          <a:xfrm>
            <a:off x="6724729" y="4583146"/>
            <a:ext cx="2332209" cy="787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b="1" dirty="0">
                <a:latin typeface="+mn-ea"/>
              </a:rPr>
              <a:t>图任务</a:t>
            </a:r>
            <a:endParaRPr lang="en-US" altLang="zh-CN" sz="1600" b="1" dirty="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600" b="1" dirty="0">
                <a:latin typeface="+mn-ea"/>
              </a:rPr>
              <a:t>图匹配、图分类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398A610-5E76-40C5-BC2D-F07357FBE257}"/>
              </a:ext>
            </a:extLst>
          </p:cNvPr>
          <p:cNvSpPr txBox="1"/>
          <p:nvPr/>
        </p:nvSpPr>
        <p:spPr>
          <a:xfrm>
            <a:off x="7533391" y="2267702"/>
            <a:ext cx="1214630" cy="381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latin typeface="Calibri" panose="020F0502020204030204" pitchFamily="34" charset="0"/>
                <a:ea typeface="微软雅黑" panose="020B0503020204020204" pitchFamily="34" charset="-122"/>
              </a:rPr>
              <a:t>图特征</a:t>
            </a:r>
            <a:endParaRPr lang="en-US" altLang="zh-CN" sz="1400" b="1" dirty="0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3231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23" grpId="0" animBg="1"/>
      <p:bldP spid="24" grpId="0"/>
      <p:bldP spid="1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0181ED3-6BF2-492E-B9E9-53E7609D1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FC6E7590-5867-41FB-A0A6-1233EF646C6E}"/>
              </a:ext>
            </a:extLst>
          </p:cNvPr>
          <p:cNvSpPr txBox="1"/>
          <p:nvPr/>
        </p:nvSpPr>
        <p:spPr>
          <a:xfrm>
            <a:off x="428281" y="199434"/>
            <a:ext cx="4304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Graph Transformer</a:t>
            </a:r>
            <a:endParaRPr lang="zh-CN" altLang="en-US" sz="2800" b="1" spc="200" dirty="0">
              <a:solidFill>
                <a:schemeClr val="bg1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8BFFA6F-C921-470A-997C-112EB0B2C2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641" y="2074253"/>
            <a:ext cx="7167951" cy="3212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B4FE7DD9-D437-41B3-8E8E-06D0452A0C10}"/>
              </a:ext>
            </a:extLst>
          </p:cNvPr>
          <p:cNvSpPr txBox="1"/>
          <p:nvPr/>
        </p:nvSpPr>
        <p:spPr>
          <a:xfrm>
            <a:off x="428281" y="853491"/>
            <a:ext cx="5952422" cy="587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b="1" dirty="0">
                <a:latin typeface="Calibri" panose="020F0502020204030204" pitchFamily="34" charset="0"/>
                <a:ea typeface="微软雅黑" panose="020B0503020204020204" pitchFamily="34" charset="-122"/>
              </a:rPr>
              <a:t>Transformer</a:t>
            </a:r>
            <a:r>
              <a:rPr lang="zh-CN" altLang="en-US" sz="2400" b="1" dirty="0">
                <a:latin typeface="Calibri" panose="020F0502020204030204" pitchFamily="34" charset="0"/>
                <a:ea typeface="微软雅黑" panose="020B0503020204020204" pitchFamily="34" charset="-122"/>
              </a:rPr>
              <a:t>与</a:t>
            </a:r>
            <a:r>
              <a:rPr lang="en-US" altLang="zh-CN" sz="2400" b="1" dirty="0">
                <a:latin typeface="Calibri" panose="020F0502020204030204" pitchFamily="34" charset="0"/>
                <a:ea typeface="微软雅黑" panose="020B0503020204020204" pitchFamily="34" charset="-122"/>
              </a:rPr>
              <a:t>GNN</a:t>
            </a:r>
            <a:r>
              <a:rPr lang="zh-CN" altLang="en-US" sz="2400" b="1" dirty="0">
                <a:latin typeface="Calibri" panose="020F0502020204030204" pitchFamily="34" charset="0"/>
                <a:ea typeface="微软雅黑" panose="020B0503020204020204" pitchFamily="34" charset="-122"/>
              </a:rPr>
              <a:t>有什么联系？</a:t>
            </a:r>
            <a:endParaRPr lang="en-US" altLang="zh-CN" sz="2400" b="1" dirty="0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3CCBF2B-F62E-4EBF-98C3-D8183CFD0C39}"/>
              </a:ext>
            </a:extLst>
          </p:cNvPr>
          <p:cNvSpPr txBox="1"/>
          <p:nvPr/>
        </p:nvSpPr>
        <p:spPr>
          <a:xfrm>
            <a:off x="428281" y="1571668"/>
            <a:ext cx="4572000" cy="504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zh-CN" altLang="en-US" sz="2000" b="1" dirty="0">
                <a:latin typeface="Calibri" panose="020F0502020204030204" pitchFamily="34" charset="0"/>
                <a:ea typeface="微软雅黑" panose="020B0503020204020204" pitchFamily="34" charset="-122"/>
              </a:rPr>
              <a:t>一个句子可以看做一张</a:t>
            </a:r>
            <a:r>
              <a:rPr lang="zh-CN" altLang="en-US" sz="2000" b="1" dirty="0">
                <a:solidFill>
                  <a:schemeClr val="accent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全连接图</a:t>
            </a:r>
            <a:endParaRPr lang="en-US" altLang="zh-CN" sz="2000" b="1" dirty="0">
              <a:solidFill>
                <a:schemeClr val="accent1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1FD846C-CD55-458F-B52F-48999031F331}"/>
              </a:ext>
            </a:extLst>
          </p:cNvPr>
          <p:cNvSpPr txBox="1"/>
          <p:nvPr/>
        </p:nvSpPr>
        <p:spPr>
          <a:xfrm>
            <a:off x="2580429" y="5413462"/>
            <a:ext cx="457200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b="1" dirty="0">
                <a:latin typeface="Calibri" panose="020F0502020204030204" pitchFamily="34" charset="0"/>
                <a:ea typeface="微软雅黑" panose="020B0503020204020204" pitchFamily="34" charset="-122"/>
              </a:rPr>
              <a:t>Transformer is a special GNN</a:t>
            </a:r>
          </a:p>
        </p:txBody>
      </p:sp>
      <p:sp>
        <p:nvSpPr>
          <p:cNvPr id="4" name="箭头: 下 3">
            <a:extLst>
              <a:ext uri="{FF2B5EF4-FFF2-40B4-BE49-F238E27FC236}">
                <a16:creationId xmlns:a16="http://schemas.microsoft.com/office/drawing/2014/main" id="{0D394A18-53E5-4B31-A905-4612F6430627}"/>
              </a:ext>
            </a:extLst>
          </p:cNvPr>
          <p:cNvSpPr/>
          <p:nvPr/>
        </p:nvSpPr>
        <p:spPr>
          <a:xfrm rot="-5400000">
            <a:off x="2435067" y="5350795"/>
            <a:ext cx="290724" cy="739674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8" name="墨迹 27">
                <a:extLst>
                  <a:ext uri="{FF2B5EF4-FFF2-40B4-BE49-F238E27FC236}">
                    <a16:creationId xmlns:a16="http://schemas.microsoft.com/office/drawing/2014/main" id="{30D585CA-9BA5-4FA6-9D3C-D10DEA76A71F}"/>
                  </a:ext>
                </a:extLst>
              </p14:cNvPr>
              <p14:cNvContentPartPr/>
              <p14:nvPr/>
            </p14:nvContentPartPr>
            <p14:xfrm>
              <a:off x="-2007623" y="4756538"/>
              <a:ext cx="4680" cy="360"/>
            </p14:xfrm>
          </p:contentPart>
        </mc:Choice>
        <mc:Fallback xmlns="">
          <p:pic>
            <p:nvPicPr>
              <p:cNvPr id="28" name="墨迹 27">
                <a:extLst>
                  <a:ext uri="{FF2B5EF4-FFF2-40B4-BE49-F238E27FC236}">
                    <a16:creationId xmlns:a16="http://schemas.microsoft.com/office/drawing/2014/main" id="{30D585CA-9BA5-4FA6-9D3C-D10DEA76A71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2061623" y="4648898"/>
                <a:ext cx="11232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33" name="页脚占位符 2">
            <a:extLst>
              <a:ext uri="{FF2B5EF4-FFF2-40B4-BE49-F238E27FC236}">
                <a16:creationId xmlns:a16="http://schemas.microsoft.com/office/drawing/2014/main" id="{AE245DB5-D13F-444E-9492-C3A191EF2092}"/>
              </a:ext>
            </a:extLst>
          </p:cNvPr>
          <p:cNvSpPr txBox="1">
            <a:spLocks/>
          </p:cNvSpPr>
          <p:nvPr/>
        </p:nvSpPr>
        <p:spPr>
          <a:xfrm>
            <a:off x="183008" y="6356351"/>
            <a:ext cx="8246114" cy="415806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dirty="0"/>
              <a:t>[1] Chaitanya K. Joshi. </a:t>
            </a:r>
            <a:r>
              <a:rPr lang="en-US" altLang="zh-CN" b="1" i="1" dirty="0">
                <a:solidFill>
                  <a:srgbClr val="02409A"/>
                </a:solidFill>
              </a:rPr>
              <a:t>Transformers are Graph Neural Networks</a:t>
            </a:r>
            <a:r>
              <a:rPr lang="en-US" altLang="zh-CN" dirty="0"/>
              <a:t>. The Gradient, 2020.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76136C5-CFD6-41A4-A243-A3D92DC0D93C}"/>
              </a:ext>
            </a:extLst>
          </p:cNvPr>
          <p:cNvSpPr txBox="1"/>
          <p:nvPr/>
        </p:nvSpPr>
        <p:spPr>
          <a:xfrm>
            <a:off x="4153636" y="2118858"/>
            <a:ext cx="3034847" cy="46487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b="1" dirty="0">
                <a:latin typeface="Calibri" panose="020F0502020204030204" pitchFamily="34" charset="0"/>
                <a:ea typeface="微软雅黑" panose="020B0503020204020204" pitchFamily="34" charset="-122"/>
              </a:rPr>
              <a:t>This is also a sentence</a:t>
            </a:r>
          </a:p>
        </p:txBody>
      </p:sp>
      <p:sp>
        <p:nvSpPr>
          <p:cNvPr id="3" name="箭头: 下 2">
            <a:extLst>
              <a:ext uri="{FF2B5EF4-FFF2-40B4-BE49-F238E27FC236}">
                <a16:creationId xmlns:a16="http://schemas.microsoft.com/office/drawing/2014/main" id="{EB7AF5C5-EC41-426A-A39E-310250585EBF}"/>
              </a:ext>
            </a:extLst>
          </p:cNvPr>
          <p:cNvSpPr/>
          <p:nvPr/>
        </p:nvSpPr>
        <p:spPr>
          <a:xfrm rot="3161932">
            <a:off x="3833300" y="2592865"/>
            <a:ext cx="157758" cy="4869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B42CB15A-E4D8-48AF-A1A7-CAE3EE01E7E0}"/>
              </a:ext>
            </a:extLst>
          </p:cNvPr>
          <p:cNvGrpSpPr/>
          <p:nvPr/>
        </p:nvGrpSpPr>
        <p:grpSpPr>
          <a:xfrm>
            <a:off x="1222657" y="2304672"/>
            <a:ext cx="6698686" cy="2396284"/>
            <a:chOff x="1252800" y="2211631"/>
            <a:chExt cx="6698686" cy="2396284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A20AFC6-4D52-405D-BEBA-93FDA021052F}"/>
                </a:ext>
              </a:extLst>
            </p:cNvPr>
            <p:cNvSpPr/>
            <p:nvPr/>
          </p:nvSpPr>
          <p:spPr>
            <a:xfrm>
              <a:off x="1252800" y="2211631"/>
              <a:ext cx="6698686" cy="2396284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8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8C62BA40-07DF-4EE5-8D7A-1B20E7CC502C}"/>
                </a:ext>
              </a:extLst>
            </p:cNvPr>
            <p:cNvSpPr/>
            <p:nvPr/>
          </p:nvSpPr>
          <p:spPr>
            <a:xfrm>
              <a:off x="1897043" y="3007458"/>
              <a:ext cx="5410200" cy="531940"/>
            </a:xfrm>
            <a:prstGeom prst="rect">
              <a:avLst/>
            </a:prstGeom>
            <a:ln w="19050">
              <a:noFill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sz="2400" b="1" dirty="0">
                  <a:solidFill>
                    <a:schemeClr val="bg1"/>
                  </a:solidFill>
                  <a:latin typeface="Calibri" panose="020F0502020204030204" pitchFamily="34" charset="0"/>
                  <a:ea typeface="微软雅黑" panose="020B0503020204020204" pitchFamily="34" charset="-122"/>
                </a:rPr>
                <a:t>全局注意力无法获取图的结构信息</a:t>
              </a:r>
              <a:endParaRPr lang="en-US" altLang="zh-CN" sz="2400" b="1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8086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FF6AA6B-2798-4400-BDA2-1D09C62EE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74A1059-E460-4CC4-AC93-882C30929632}"/>
              </a:ext>
            </a:extLst>
          </p:cNvPr>
          <p:cNvSpPr txBox="1"/>
          <p:nvPr/>
        </p:nvSpPr>
        <p:spPr>
          <a:xfrm>
            <a:off x="428281" y="199434"/>
            <a:ext cx="4666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Graph Transformer</a:t>
            </a:r>
            <a:endParaRPr lang="zh-CN" altLang="en-US" sz="2800" b="1" spc="200" dirty="0">
              <a:solidFill>
                <a:schemeClr val="bg1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22C71D1B-0DA2-4B51-869C-0332D3278D77}"/>
              </a:ext>
            </a:extLst>
          </p:cNvPr>
          <p:cNvGrpSpPr/>
          <p:nvPr/>
        </p:nvGrpSpPr>
        <p:grpSpPr>
          <a:xfrm>
            <a:off x="370390" y="1000294"/>
            <a:ext cx="8403220" cy="3873158"/>
            <a:chOff x="370390" y="1000294"/>
            <a:chExt cx="8403220" cy="3873158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18AC44A7-1B7C-4B91-88F7-AD1770E50892}"/>
                </a:ext>
              </a:extLst>
            </p:cNvPr>
            <p:cNvSpPr/>
            <p:nvPr/>
          </p:nvSpPr>
          <p:spPr>
            <a:xfrm>
              <a:off x="370390" y="1523509"/>
              <a:ext cx="8403220" cy="3349938"/>
            </a:xfrm>
            <a:prstGeom prst="rect">
              <a:avLst/>
            </a:prstGeom>
            <a:noFill/>
            <a:ln w="19050">
              <a:solidFill>
                <a:srgbClr val="0240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CD725FA3-091D-4FA0-8591-63AEBC854D63}"/>
                </a:ext>
              </a:extLst>
            </p:cNvPr>
            <p:cNvSpPr/>
            <p:nvPr/>
          </p:nvSpPr>
          <p:spPr>
            <a:xfrm>
              <a:off x="370390" y="1000294"/>
              <a:ext cx="1932954" cy="523220"/>
            </a:xfrm>
            <a:prstGeom prst="rect">
              <a:avLst/>
            </a:prstGeom>
            <a:solidFill>
              <a:srgbClr val="02409A"/>
            </a:solidFill>
            <a:ln w="19050">
              <a:solidFill>
                <a:srgbClr val="0240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/>
                <a:t>相关工作</a:t>
              </a:r>
            </a:p>
          </p:txBody>
        </p:sp>
        <p:sp>
          <p:nvSpPr>
            <p:cNvPr id="12" name="页脚占位符 2">
              <a:extLst>
                <a:ext uri="{FF2B5EF4-FFF2-40B4-BE49-F238E27FC236}">
                  <a16:creationId xmlns:a16="http://schemas.microsoft.com/office/drawing/2014/main" id="{58E5AB90-98EC-447B-A9C4-69DD4E9F390F}"/>
                </a:ext>
              </a:extLst>
            </p:cNvPr>
            <p:cNvSpPr txBox="1">
              <a:spLocks/>
            </p:cNvSpPr>
            <p:nvPr/>
          </p:nvSpPr>
          <p:spPr>
            <a:xfrm>
              <a:off x="410456" y="1563700"/>
              <a:ext cx="8169191" cy="3309752"/>
            </a:xfrm>
            <a:prstGeom prst="rect">
              <a:avLst/>
            </a:prstGeom>
          </p:spPr>
          <p:txBody>
            <a:bodyPr vert="horz" lIns="91440" tIns="45720" rIns="91440" bIns="45720" rtlCol="0" anchor="t" anchorCtr="0"/>
            <a:lstStyle>
              <a:defPPr>
                <a:defRPr lang="en-US"/>
              </a:defPPr>
              <a:lvl1pPr marL="0" algn="ctr" defTabSz="4572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34000" indent="-457200" algn="l">
                <a:spcBef>
                  <a:spcPts val="600"/>
                </a:spcBef>
                <a:spcAft>
                  <a:spcPts val="600"/>
                </a:spcAft>
              </a:pPr>
              <a:r>
                <a:rPr lang="zh-CN" altLang="en-US" sz="1600" b="1" dirty="0">
                  <a:solidFill>
                    <a:srgbClr val="6B2D0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图注意力网络</a:t>
              </a:r>
              <a:endParaRPr lang="en-US" altLang="zh-CN" sz="1600" b="1" dirty="0">
                <a:solidFill>
                  <a:srgbClr val="6B2D0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34000" indent="-457200" algn="l">
                <a:lnSpc>
                  <a:spcPct val="125000"/>
                </a:lnSpc>
              </a:pPr>
              <a:r>
                <a:rPr lang="en-US" altLang="zh-CN" sz="1600" dirty="0">
                  <a:solidFill>
                    <a:schemeClr val="tx1"/>
                  </a:solidFill>
                </a:rPr>
                <a:t>[1] </a:t>
              </a:r>
              <a:r>
                <a:rPr lang="en-US" altLang="zh-CN" sz="1600" dirty="0" err="1">
                  <a:solidFill>
                    <a:schemeClr val="tx1"/>
                  </a:solidFill>
                </a:rPr>
                <a:t>Petar</a:t>
              </a:r>
              <a:r>
                <a:rPr lang="en-US" altLang="zh-CN" sz="1600" dirty="0">
                  <a:solidFill>
                    <a:schemeClr val="tx1"/>
                  </a:solidFill>
                </a:rPr>
                <a:t>, et al. </a:t>
              </a:r>
              <a:r>
                <a:rPr lang="en-US" altLang="zh-CN" sz="1600" b="1" i="1" dirty="0">
                  <a:solidFill>
                    <a:srgbClr val="02409A"/>
                  </a:solidFill>
                </a:rPr>
                <a:t>Graph attention networks</a:t>
              </a:r>
              <a:r>
                <a:rPr lang="en-US" altLang="zh-CN" sz="1600" dirty="0">
                  <a:solidFill>
                    <a:schemeClr val="tx1"/>
                  </a:solidFill>
                </a:rPr>
                <a:t>. ICLR 2018.</a:t>
              </a:r>
            </a:p>
            <a:p>
              <a:pPr marL="234000" indent="-457200" algn="l">
                <a:lnSpc>
                  <a:spcPct val="125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zh-CN" altLang="en-US" sz="1600" b="1" dirty="0">
                  <a:solidFill>
                    <a:srgbClr val="6B2D0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元关系三元组</a:t>
              </a:r>
              <a:endParaRPr lang="en-US" altLang="zh-CN" sz="1600" b="1" dirty="0">
                <a:solidFill>
                  <a:srgbClr val="6B2D0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34000" indent="-457200" algn="l">
                <a:lnSpc>
                  <a:spcPct val="125000"/>
                </a:lnSpc>
              </a:pPr>
              <a:r>
                <a:rPr lang="en-US" altLang="zh-CN" sz="1600" dirty="0">
                  <a:solidFill>
                    <a:schemeClr val="tx1"/>
                  </a:solidFill>
                </a:rPr>
                <a:t>[2] Hu Z, et al. </a:t>
              </a:r>
              <a:r>
                <a:rPr lang="en-US" altLang="zh-CN" sz="1600" b="1" i="1" dirty="0">
                  <a:solidFill>
                    <a:srgbClr val="02409A"/>
                  </a:solidFill>
                </a:rPr>
                <a:t>Heterogeneous graph transformer</a:t>
              </a:r>
              <a:r>
                <a:rPr lang="en-US" altLang="zh-CN" sz="1600" dirty="0">
                  <a:solidFill>
                    <a:schemeClr val="tx1"/>
                  </a:solidFill>
                </a:rPr>
                <a:t>.</a:t>
              </a:r>
              <a:r>
                <a:rPr lang="zh-CN" altLang="en-US" sz="1600" dirty="0">
                  <a:solidFill>
                    <a:schemeClr val="tx1"/>
                  </a:solidFill>
                </a:rPr>
                <a:t> </a:t>
              </a:r>
              <a:r>
                <a:rPr lang="en-US" altLang="zh-CN" sz="1600" dirty="0">
                  <a:solidFill>
                    <a:schemeClr val="tx1"/>
                  </a:solidFill>
                </a:rPr>
                <a:t>WWW 2020.</a:t>
              </a:r>
              <a:endParaRPr lang="en-US" altLang="zh-CN" sz="1600" b="1" dirty="0">
                <a:solidFill>
                  <a:srgbClr val="6B2D0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34000" indent="-457200" algn="l">
                <a:lnSpc>
                  <a:spcPct val="125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zh-CN" altLang="en-US" sz="1600" b="1" dirty="0">
                  <a:solidFill>
                    <a:srgbClr val="02409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关系</a:t>
              </a:r>
              <a:r>
                <a:rPr lang="zh-CN" altLang="en-US" sz="16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编码</a:t>
              </a:r>
              <a:endParaRPr lang="en-US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34000" indent="-457200" algn="l">
                <a:lnSpc>
                  <a:spcPct val="125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altLang="zh-CN" sz="1600" dirty="0">
                  <a:solidFill>
                    <a:schemeClr val="tx1"/>
                  </a:solidFill>
                </a:rPr>
                <a:t>[3] Deng Cai and Wai Lam. </a:t>
              </a:r>
              <a:r>
                <a:rPr lang="en-US" altLang="zh-CN" sz="1600" b="1" i="1" dirty="0">
                  <a:solidFill>
                    <a:srgbClr val="02409A"/>
                  </a:solidFill>
                </a:rPr>
                <a:t>Graph transformer for graph-to-sequence learning</a:t>
              </a:r>
              <a:r>
                <a:rPr lang="en-US" altLang="zh-CN" sz="1600" dirty="0">
                  <a:solidFill>
                    <a:schemeClr val="tx1"/>
                  </a:solidFill>
                </a:rPr>
                <a:t>. AAAI 2020.</a:t>
              </a:r>
            </a:p>
            <a:p>
              <a:pPr marL="234000" indent="-457200" algn="l">
                <a:lnSpc>
                  <a:spcPct val="125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zh-CN" altLang="en-US" sz="1600" b="1" dirty="0">
                  <a:solidFill>
                    <a:srgbClr val="02409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拉普拉斯算子做位置</a:t>
              </a:r>
              <a:r>
                <a:rPr lang="zh-CN" altLang="en-US" sz="16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编码</a:t>
              </a:r>
              <a:endParaRPr lang="en-US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34000" indent="-457200" algn="l">
                <a:lnSpc>
                  <a:spcPct val="125000"/>
                </a:lnSpc>
              </a:pPr>
              <a:r>
                <a:rPr lang="en-US" altLang="zh-CN" sz="1600" dirty="0">
                  <a:solidFill>
                    <a:schemeClr val="tx1"/>
                  </a:solidFill>
                </a:rPr>
                <a:t>[4] Dwivedi V P, et al. </a:t>
              </a:r>
              <a:r>
                <a:rPr lang="en-US" altLang="zh-CN" sz="1600" b="1" i="1" dirty="0">
                  <a:solidFill>
                    <a:srgbClr val="02409A"/>
                  </a:solidFill>
                </a:rPr>
                <a:t>A generalization of transformer networks to graphs</a:t>
              </a:r>
              <a:r>
                <a:rPr lang="en-US" altLang="zh-CN" sz="1600" dirty="0">
                  <a:solidFill>
                    <a:schemeClr val="tx1"/>
                  </a:solidFill>
                </a:rPr>
                <a:t>. AAAI Workshop 2021.</a:t>
              </a: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B86BC464-D0AE-400D-8F95-A8952CDF0C26}"/>
              </a:ext>
            </a:extLst>
          </p:cNvPr>
          <p:cNvGrpSpPr/>
          <p:nvPr/>
        </p:nvGrpSpPr>
        <p:grpSpPr>
          <a:xfrm>
            <a:off x="370390" y="5251612"/>
            <a:ext cx="8403220" cy="777249"/>
            <a:chOff x="370390" y="5369887"/>
            <a:chExt cx="8403220" cy="777249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BD1A98BE-6B56-4A19-A562-176080DE460B}"/>
                </a:ext>
              </a:extLst>
            </p:cNvPr>
            <p:cNvGrpSpPr/>
            <p:nvPr/>
          </p:nvGrpSpPr>
          <p:grpSpPr>
            <a:xfrm>
              <a:off x="370390" y="5379355"/>
              <a:ext cx="8403220" cy="767781"/>
              <a:chOff x="370390" y="5162115"/>
              <a:chExt cx="8403220" cy="767781"/>
            </a:xfrm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2D759106-021E-46E0-B17B-01921FCA8663}"/>
                  </a:ext>
                </a:extLst>
              </p:cNvPr>
              <p:cNvSpPr/>
              <p:nvPr/>
            </p:nvSpPr>
            <p:spPr>
              <a:xfrm>
                <a:off x="370390" y="5162115"/>
                <a:ext cx="878005" cy="767780"/>
              </a:xfrm>
              <a:prstGeom prst="rect">
                <a:avLst/>
              </a:prstGeom>
              <a:solidFill>
                <a:srgbClr val="02409A"/>
              </a:solidFill>
              <a:ln w="19050">
                <a:solidFill>
                  <a:srgbClr val="02409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/>
                  <a:t>问题</a:t>
                </a: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B317B77E-E723-427C-A19F-5B803878AF5F}"/>
                  </a:ext>
                </a:extLst>
              </p:cNvPr>
              <p:cNvSpPr/>
              <p:nvPr/>
            </p:nvSpPr>
            <p:spPr>
              <a:xfrm>
                <a:off x="1248395" y="5162116"/>
                <a:ext cx="7525215" cy="767780"/>
              </a:xfrm>
              <a:prstGeom prst="rect">
                <a:avLst/>
              </a:prstGeom>
              <a:noFill/>
              <a:ln w="19050">
                <a:solidFill>
                  <a:srgbClr val="02409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5" name="页脚占位符 2">
              <a:extLst>
                <a:ext uri="{FF2B5EF4-FFF2-40B4-BE49-F238E27FC236}">
                  <a16:creationId xmlns:a16="http://schemas.microsoft.com/office/drawing/2014/main" id="{E9AC2650-7ACF-46BF-AB87-488909425C44}"/>
                </a:ext>
              </a:extLst>
            </p:cNvPr>
            <p:cNvSpPr txBox="1">
              <a:spLocks/>
            </p:cNvSpPr>
            <p:nvPr/>
          </p:nvSpPr>
          <p:spPr>
            <a:xfrm>
              <a:off x="1340305" y="5369887"/>
              <a:ext cx="6708903" cy="777248"/>
            </a:xfrm>
            <a:prstGeom prst="rect">
              <a:avLst/>
            </a:prstGeom>
          </p:spPr>
          <p:txBody>
            <a:bodyPr vert="horz" lIns="91440" tIns="45720" rIns="91440" bIns="45720" rtlCol="0" anchor="t" anchorCtr="0"/>
            <a:lstStyle>
              <a:defPPr>
                <a:defRPr lang="en-US"/>
              </a:defPPr>
              <a:lvl1pPr marL="0" algn="ctr" defTabSz="4572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180000" algn="l">
                <a:lnSpc>
                  <a:spcPct val="125000"/>
                </a:lnSpc>
                <a:buFont typeface="Arial" panose="020B0604020202020204" pitchFamily="34" charset="0"/>
                <a:buChar char="•"/>
              </a:pPr>
              <a:r>
                <a:rPr lang="zh-CN" altLang="en-US" sz="1800" b="1" dirty="0">
                  <a:solidFill>
                    <a:srgbClr val="02409A"/>
                  </a:solidFill>
                </a:rPr>
                <a:t>只利用</a:t>
              </a:r>
              <a:r>
                <a:rPr lang="en-US" altLang="zh-CN" sz="1800" b="1" dirty="0">
                  <a:solidFill>
                    <a:srgbClr val="02409A"/>
                  </a:solidFill>
                </a:rPr>
                <a:t>Self-Attention</a:t>
              </a:r>
              <a:r>
                <a:rPr lang="zh-CN" altLang="en-US" sz="1800" b="1" dirty="0">
                  <a:solidFill>
                    <a:srgbClr val="02409A"/>
                  </a:solidFill>
                </a:rPr>
                <a:t>替换</a:t>
              </a:r>
              <a:r>
                <a:rPr lang="en-US" altLang="zh-CN" sz="1800" b="1" dirty="0">
                  <a:solidFill>
                    <a:srgbClr val="02409A"/>
                  </a:solidFill>
                </a:rPr>
                <a:t>GNN</a:t>
              </a:r>
              <a:r>
                <a:rPr lang="zh-CN" altLang="en-US" sz="1800" b="1" dirty="0">
                  <a:solidFill>
                    <a:srgbClr val="02409A"/>
                  </a:solidFill>
                </a:rPr>
                <a:t>变体中的关键模块（如特征聚合）</a:t>
              </a:r>
              <a:endParaRPr lang="en-US" altLang="zh-CN" sz="1800" b="1" dirty="0">
                <a:solidFill>
                  <a:srgbClr val="02409A"/>
                </a:solidFill>
              </a:endParaRPr>
            </a:p>
            <a:p>
              <a:pPr indent="180000" algn="l">
                <a:lnSpc>
                  <a:spcPct val="125000"/>
                </a:lnSpc>
                <a:buFont typeface="Arial" panose="020B0604020202020204" pitchFamily="34" charset="0"/>
                <a:buChar char="•"/>
              </a:pPr>
              <a:r>
                <a:rPr lang="zh-CN" altLang="en-US" sz="1800" b="1" dirty="0">
                  <a:solidFill>
                    <a:srgbClr val="02409A"/>
                  </a:solidFill>
                </a:rPr>
                <a:t>图位置编码还可以改进</a:t>
              </a:r>
              <a:endParaRPr lang="en-US" altLang="zh-CN" sz="1800" b="1" dirty="0">
                <a:solidFill>
                  <a:srgbClr val="02409A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6276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C8946CC-BEC1-48E1-A353-9B1EA5282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2</a:t>
            </a:fld>
            <a:endParaRPr lang="zh-CN" altLang="en-US"/>
          </a:p>
        </p:txBody>
      </p: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E79A97FE-C630-493E-97C5-D3C3BB29CB8F}"/>
              </a:ext>
            </a:extLst>
          </p:cNvPr>
          <p:cNvGrpSpPr/>
          <p:nvPr/>
        </p:nvGrpSpPr>
        <p:grpSpPr>
          <a:xfrm>
            <a:off x="2128594" y="1936877"/>
            <a:ext cx="4880196" cy="2984245"/>
            <a:chOff x="2128594" y="1936877"/>
            <a:chExt cx="4880196" cy="2984245"/>
          </a:xfrm>
        </p:grpSpPr>
        <p:grpSp>
          <p:nvGrpSpPr>
            <p:cNvPr id="64" name="组合 63">
              <a:extLst>
                <a:ext uri="{FF2B5EF4-FFF2-40B4-BE49-F238E27FC236}">
                  <a16:creationId xmlns:a16="http://schemas.microsoft.com/office/drawing/2014/main" id="{A123CDE2-2DAE-404B-B3BD-41E67B131C0F}"/>
                </a:ext>
              </a:extLst>
            </p:cNvPr>
            <p:cNvGrpSpPr/>
            <p:nvPr/>
          </p:nvGrpSpPr>
          <p:grpSpPr>
            <a:xfrm>
              <a:off x="2128594" y="1936877"/>
              <a:ext cx="4880195" cy="461665"/>
              <a:chOff x="2318742" y="2198492"/>
              <a:chExt cx="4880195" cy="461665"/>
            </a:xfrm>
          </p:grpSpPr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5B71471E-29A2-418F-9A0F-2A046E7A9A4F}"/>
                  </a:ext>
                </a:extLst>
              </p:cNvPr>
              <p:cNvSpPr txBox="1"/>
              <p:nvPr/>
            </p:nvSpPr>
            <p:spPr>
              <a:xfrm>
                <a:off x="2692422" y="2198492"/>
                <a:ext cx="4132835" cy="461665"/>
              </a:xfrm>
              <a:prstGeom prst="rect">
                <a:avLst/>
              </a:prstGeom>
              <a:noFill/>
              <a:ln w="19050">
                <a:solidFill>
                  <a:srgbClr val="02409A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lvl="0" algn="ctr">
                  <a:defRPr/>
                </a:pPr>
                <a:r>
                  <a:rPr lang="zh-CN" altLang="en-US" sz="2400" b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黑体 CN" panose="020B0500000000000000" pitchFamily="34" charset="-122"/>
                    <a:ea typeface="思源黑体 CN" panose="020B0500000000000000" pitchFamily="34" charset="-122"/>
                    <a:cs typeface="+mn-ea"/>
                  </a:rPr>
                  <a:t>研究背景</a:t>
                </a:r>
                <a:endParaRPr lang="en-US" altLang="zh-CN" sz="24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" panose="020B0500000000000000" pitchFamily="34" charset="-122"/>
                  <a:ea typeface="思源黑体 CN" panose="020B0500000000000000" pitchFamily="34" charset="-122"/>
                  <a:cs typeface="+mn-ea"/>
                </a:endParaRPr>
              </a:p>
            </p:txBody>
          </p:sp>
          <p:grpSp>
            <p:nvGrpSpPr>
              <p:cNvPr id="54" name="Google Shape;863;p65">
                <a:extLst>
                  <a:ext uri="{FF2B5EF4-FFF2-40B4-BE49-F238E27FC236}">
                    <a16:creationId xmlns:a16="http://schemas.microsoft.com/office/drawing/2014/main" id="{4ADC0B0C-EF10-4E77-8A37-51CD9C26CD1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318742" y="2339325"/>
                <a:ext cx="190147" cy="180000"/>
                <a:chOff x="4660325" y="1866850"/>
                <a:chExt cx="68350" cy="58100"/>
              </a:xfrm>
            </p:grpSpPr>
            <p:sp>
              <p:nvSpPr>
                <p:cNvPr id="55" name="Google Shape;864;p65">
                  <a:extLst>
                    <a:ext uri="{FF2B5EF4-FFF2-40B4-BE49-F238E27FC236}">
                      <a16:creationId xmlns:a16="http://schemas.microsoft.com/office/drawing/2014/main" id="{8633226D-7206-4DB5-A776-C9D8B53C03ED}"/>
                    </a:ext>
                  </a:extLst>
                </p:cNvPr>
                <p:cNvSpPr/>
                <p:nvPr/>
              </p:nvSpPr>
              <p:spPr>
                <a:xfrm>
                  <a:off x="466032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15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3C3C8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" name="Google Shape;865;p65">
                  <a:extLst>
                    <a:ext uri="{FF2B5EF4-FFF2-40B4-BE49-F238E27FC236}">
                      <a16:creationId xmlns:a16="http://schemas.microsoft.com/office/drawing/2014/main" id="{048F5B53-EE26-48D6-B008-2E0129A43C73}"/>
                    </a:ext>
                  </a:extLst>
                </p:cNvPr>
                <p:cNvSpPr/>
                <p:nvPr/>
              </p:nvSpPr>
              <p:spPr>
                <a:xfrm>
                  <a:off x="469097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08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3C3C8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1" name="Google Shape;863;p65">
                <a:extLst>
                  <a:ext uri="{FF2B5EF4-FFF2-40B4-BE49-F238E27FC236}">
                    <a16:creationId xmlns:a16="http://schemas.microsoft.com/office/drawing/2014/main" id="{3DC19A0F-2BF0-4436-A4FF-29971F96A4CC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flipH="1">
                <a:off x="7008790" y="2339325"/>
                <a:ext cx="190147" cy="180000"/>
                <a:chOff x="4660325" y="1866850"/>
                <a:chExt cx="68350" cy="58100"/>
              </a:xfrm>
            </p:grpSpPr>
            <p:sp>
              <p:nvSpPr>
                <p:cNvPr id="62" name="Google Shape;864;p65">
                  <a:extLst>
                    <a:ext uri="{FF2B5EF4-FFF2-40B4-BE49-F238E27FC236}">
                      <a16:creationId xmlns:a16="http://schemas.microsoft.com/office/drawing/2014/main" id="{67FE0191-57C7-47E9-8E4B-E7584C0F7132}"/>
                    </a:ext>
                  </a:extLst>
                </p:cNvPr>
                <p:cNvSpPr/>
                <p:nvPr/>
              </p:nvSpPr>
              <p:spPr>
                <a:xfrm>
                  <a:off x="466032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15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3C3C8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" name="Google Shape;865;p65">
                  <a:extLst>
                    <a:ext uri="{FF2B5EF4-FFF2-40B4-BE49-F238E27FC236}">
                      <a16:creationId xmlns:a16="http://schemas.microsoft.com/office/drawing/2014/main" id="{4F6085A6-AB9A-4428-BB25-809BCB063E78}"/>
                    </a:ext>
                  </a:extLst>
                </p:cNvPr>
                <p:cNvSpPr/>
                <p:nvPr/>
              </p:nvSpPr>
              <p:spPr>
                <a:xfrm>
                  <a:off x="469097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08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3C3C8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5" name="组合 64">
              <a:extLst>
                <a:ext uri="{FF2B5EF4-FFF2-40B4-BE49-F238E27FC236}">
                  <a16:creationId xmlns:a16="http://schemas.microsoft.com/office/drawing/2014/main" id="{A5C38A0A-6144-4B25-90E9-14E4B4FC5B07}"/>
                </a:ext>
              </a:extLst>
            </p:cNvPr>
            <p:cNvGrpSpPr/>
            <p:nvPr/>
          </p:nvGrpSpPr>
          <p:grpSpPr>
            <a:xfrm>
              <a:off x="2128595" y="3198167"/>
              <a:ext cx="4880195" cy="461665"/>
              <a:chOff x="2318742" y="2198492"/>
              <a:chExt cx="4880195" cy="461665"/>
            </a:xfrm>
          </p:grpSpPr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C29FADD8-34BB-40E9-B1AB-0484EA3FD477}"/>
                  </a:ext>
                </a:extLst>
              </p:cNvPr>
              <p:cNvSpPr txBox="1"/>
              <p:nvPr/>
            </p:nvSpPr>
            <p:spPr>
              <a:xfrm>
                <a:off x="2692422" y="2198492"/>
                <a:ext cx="4132835" cy="461665"/>
              </a:xfrm>
              <a:prstGeom prst="rect">
                <a:avLst/>
              </a:prstGeom>
              <a:noFill/>
              <a:ln w="19050">
                <a:solidFill>
                  <a:srgbClr val="02409A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lvl="0" algn="ctr">
                  <a:defRPr/>
                </a:pPr>
                <a:r>
                  <a:rPr lang="zh-CN" altLang="en-US" sz="24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黑体 CN" panose="020B0500000000000000" pitchFamily="34" charset="-122"/>
                    <a:ea typeface="思源黑体 CN" panose="020B0500000000000000" pitchFamily="34" charset="-122"/>
                    <a:cs typeface="+mn-ea"/>
                  </a:rPr>
                  <a:t>方法建模</a:t>
                </a:r>
                <a:endParaRPr lang="en-US" altLang="zh-CN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" panose="020B0500000000000000" pitchFamily="34" charset="-122"/>
                  <a:ea typeface="思源黑体 CN" panose="020B0500000000000000" pitchFamily="34" charset="-122"/>
                  <a:cs typeface="+mn-ea"/>
                </a:endParaRPr>
              </a:p>
            </p:txBody>
          </p:sp>
          <p:grpSp>
            <p:nvGrpSpPr>
              <p:cNvPr id="67" name="Google Shape;863;p65">
                <a:extLst>
                  <a:ext uri="{FF2B5EF4-FFF2-40B4-BE49-F238E27FC236}">
                    <a16:creationId xmlns:a16="http://schemas.microsoft.com/office/drawing/2014/main" id="{1A0C0ED6-DEAC-46C1-B76F-8B91F0DDC33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318742" y="2339325"/>
                <a:ext cx="190147" cy="180000"/>
                <a:chOff x="4660325" y="1866850"/>
                <a:chExt cx="68350" cy="58100"/>
              </a:xfrm>
            </p:grpSpPr>
            <p:sp>
              <p:nvSpPr>
                <p:cNvPr id="71" name="Google Shape;864;p65">
                  <a:extLst>
                    <a:ext uri="{FF2B5EF4-FFF2-40B4-BE49-F238E27FC236}">
                      <a16:creationId xmlns:a16="http://schemas.microsoft.com/office/drawing/2014/main" id="{D3CE48AE-ABB1-4E9C-A319-E0F0F984F0F8}"/>
                    </a:ext>
                  </a:extLst>
                </p:cNvPr>
                <p:cNvSpPr/>
                <p:nvPr/>
              </p:nvSpPr>
              <p:spPr>
                <a:xfrm>
                  <a:off x="466032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15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3C3C8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" name="Google Shape;865;p65">
                  <a:extLst>
                    <a:ext uri="{FF2B5EF4-FFF2-40B4-BE49-F238E27FC236}">
                      <a16:creationId xmlns:a16="http://schemas.microsoft.com/office/drawing/2014/main" id="{8269F253-A108-45BF-9CBB-4FF8DD0A91B2}"/>
                    </a:ext>
                  </a:extLst>
                </p:cNvPr>
                <p:cNvSpPr/>
                <p:nvPr/>
              </p:nvSpPr>
              <p:spPr>
                <a:xfrm>
                  <a:off x="469097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08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3C3C8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8" name="Google Shape;863;p65">
                <a:extLst>
                  <a:ext uri="{FF2B5EF4-FFF2-40B4-BE49-F238E27FC236}">
                    <a16:creationId xmlns:a16="http://schemas.microsoft.com/office/drawing/2014/main" id="{18FBA4FF-9847-42A0-8DB4-D9C51DF55E88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flipH="1">
                <a:off x="7008790" y="2339325"/>
                <a:ext cx="190147" cy="180000"/>
                <a:chOff x="4660325" y="1866850"/>
                <a:chExt cx="68350" cy="58100"/>
              </a:xfrm>
            </p:grpSpPr>
            <p:sp>
              <p:nvSpPr>
                <p:cNvPr id="69" name="Google Shape;864;p65">
                  <a:extLst>
                    <a:ext uri="{FF2B5EF4-FFF2-40B4-BE49-F238E27FC236}">
                      <a16:creationId xmlns:a16="http://schemas.microsoft.com/office/drawing/2014/main" id="{0FA1404C-4CFA-4A61-B062-258831C1160A}"/>
                    </a:ext>
                  </a:extLst>
                </p:cNvPr>
                <p:cNvSpPr/>
                <p:nvPr/>
              </p:nvSpPr>
              <p:spPr>
                <a:xfrm>
                  <a:off x="466032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15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3C3C8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" name="Google Shape;865;p65">
                  <a:extLst>
                    <a:ext uri="{FF2B5EF4-FFF2-40B4-BE49-F238E27FC236}">
                      <a16:creationId xmlns:a16="http://schemas.microsoft.com/office/drawing/2014/main" id="{B6BFE796-4519-4538-89A4-518D0E0D7911}"/>
                    </a:ext>
                  </a:extLst>
                </p:cNvPr>
                <p:cNvSpPr/>
                <p:nvPr/>
              </p:nvSpPr>
              <p:spPr>
                <a:xfrm>
                  <a:off x="469097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08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3C3C8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74" name="组合 73">
              <a:extLst>
                <a:ext uri="{FF2B5EF4-FFF2-40B4-BE49-F238E27FC236}">
                  <a16:creationId xmlns:a16="http://schemas.microsoft.com/office/drawing/2014/main" id="{C6D27B7E-C412-471D-BB00-ACEA25B0DE90}"/>
                </a:ext>
              </a:extLst>
            </p:cNvPr>
            <p:cNvGrpSpPr/>
            <p:nvPr/>
          </p:nvGrpSpPr>
          <p:grpSpPr>
            <a:xfrm>
              <a:off x="2128595" y="4459457"/>
              <a:ext cx="4880195" cy="461665"/>
              <a:chOff x="2318742" y="2198492"/>
              <a:chExt cx="4880195" cy="461665"/>
            </a:xfrm>
          </p:grpSpPr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EED41DA2-7719-4417-A7ED-C2471F21E04E}"/>
                  </a:ext>
                </a:extLst>
              </p:cNvPr>
              <p:cNvSpPr txBox="1"/>
              <p:nvPr/>
            </p:nvSpPr>
            <p:spPr>
              <a:xfrm>
                <a:off x="2692422" y="2198492"/>
                <a:ext cx="4132835" cy="461665"/>
              </a:xfrm>
              <a:prstGeom prst="rect">
                <a:avLst/>
              </a:prstGeom>
              <a:noFill/>
              <a:ln w="19050">
                <a:solidFill>
                  <a:srgbClr val="02409A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lvl="0" algn="ctr">
                  <a:defRPr/>
                </a:pPr>
                <a:r>
                  <a:rPr lang="zh-CN" altLang="en-US" sz="2400" b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黑体 CN" panose="020B0500000000000000" pitchFamily="34" charset="-122"/>
                    <a:ea typeface="思源黑体 CN" panose="020B0500000000000000" pitchFamily="34" charset="-122"/>
                    <a:cs typeface="+mn-ea"/>
                  </a:rPr>
                  <a:t>实验总结</a:t>
                </a:r>
                <a:endParaRPr lang="en-US" altLang="zh-CN" sz="24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" panose="020B0500000000000000" pitchFamily="34" charset="-122"/>
                  <a:ea typeface="思源黑体 CN" panose="020B0500000000000000" pitchFamily="34" charset="-122"/>
                  <a:cs typeface="+mn-ea"/>
                </a:endParaRPr>
              </a:p>
            </p:txBody>
          </p:sp>
          <p:grpSp>
            <p:nvGrpSpPr>
              <p:cNvPr id="76" name="Google Shape;863;p65">
                <a:extLst>
                  <a:ext uri="{FF2B5EF4-FFF2-40B4-BE49-F238E27FC236}">
                    <a16:creationId xmlns:a16="http://schemas.microsoft.com/office/drawing/2014/main" id="{A3ABAFA8-F41B-4553-BC0F-3E752DEF9A2F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318742" y="2339325"/>
                <a:ext cx="190147" cy="180000"/>
                <a:chOff x="4660325" y="1866850"/>
                <a:chExt cx="68350" cy="58100"/>
              </a:xfrm>
            </p:grpSpPr>
            <p:sp>
              <p:nvSpPr>
                <p:cNvPr id="80" name="Google Shape;864;p65">
                  <a:extLst>
                    <a:ext uri="{FF2B5EF4-FFF2-40B4-BE49-F238E27FC236}">
                      <a16:creationId xmlns:a16="http://schemas.microsoft.com/office/drawing/2014/main" id="{6F6388AD-8CE0-42BA-A565-CD00CE191C00}"/>
                    </a:ext>
                  </a:extLst>
                </p:cNvPr>
                <p:cNvSpPr/>
                <p:nvPr/>
              </p:nvSpPr>
              <p:spPr>
                <a:xfrm>
                  <a:off x="466032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15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3C3C8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" name="Google Shape;865;p65">
                  <a:extLst>
                    <a:ext uri="{FF2B5EF4-FFF2-40B4-BE49-F238E27FC236}">
                      <a16:creationId xmlns:a16="http://schemas.microsoft.com/office/drawing/2014/main" id="{2800AFF5-816E-4DAE-93BC-479A88E1F108}"/>
                    </a:ext>
                  </a:extLst>
                </p:cNvPr>
                <p:cNvSpPr/>
                <p:nvPr/>
              </p:nvSpPr>
              <p:spPr>
                <a:xfrm>
                  <a:off x="469097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08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3C3C8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7" name="Google Shape;863;p65">
                <a:extLst>
                  <a:ext uri="{FF2B5EF4-FFF2-40B4-BE49-F238E27FC236}">
                    <a16:creationId xmlns:a16="http://schemas.microsoft.com/office/drawing/2014/main" id="{3B65F60A-8590-4C8B-A8D5-3A08489EF758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flipH="1">
                <a:off x="7008790" y="2339325"/>
                <a:ext cx="190147" cy="180000"/>
                <a:chOff x="4660325" y="1866850"/>
                <a:chExt cx="68350" cy="58100"/>
              </a:xfrm>
            </p:grpSpPr>
            <p:sp>
              <p:nvSpPr>
                <p:cNvPr id="78" name="Google Shape;864;p65">
                  <a:extLst>
                    <a:ext uri="{FF2B5EF4-FFF2-40B4-BE49-F238E27FC236}">
                      <a16:creationId xmlns:a16="http://schemas.microsoft.com/office/drawing/2014/main" id="{D832B29D-82E8-4D3D-9B5E-343B233BAAED}"/>
                    </a:ext>
                  </a:extLst>
                </p:cNvPr>
                <p:cNvSpPr/>
                <p:nvPr/>
              </p:nvSpPr>
              <p:spPr>
                <a:xfrm>
                  <a:off x="466032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15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3C3C8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" name="Google Shape;865;p65">
                  <a:extLst>
                    <a:ext uri="{FF2B5EF4-FFF2-40B4-BE49-F238E27FC236}">
                      <a16:creationId xmlns:a16="http://schemas.microsoft.com/office/drawing/2014/main" id="{96F8990F-7217-425D-B5F5-66D78FF09926}"/>
                    </a:ext>
                  </a:extLst>
                </p:cNvPr>
                <p:cNvSpPr/>
                <p:nvPr/>
              </p:nvSpPr>
              <p:spPr>
                <a:xfrm>
                  <a:off x="469097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08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3C3C8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E2B53DF3-67B3-48F8-9B28-ECFDEA3B1511}"/>
              </a:ext>
            </a:extLst>
          </p:cNvPr>
          <p:cNvSpPr txBox="1"/>
          <p:nvPr/>
        </p:nvSpPr>
        <p:spPr>
          <a:xfrm>
            <a:off x="428281" y="199434"/>
            <a:ext cx="3259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spc="20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提纲</a:t>
            </a:r>
          </a:p>
        </p:txBody>
      </p:sp>
    </p:spTree>
    <p:extLst>
      <p:ext uri="{BB962C8B-B14F-4D97-AF65-F5344CB8AC3E}">
        <p14:creationId xmlns:p14="http://schemas.microsoft.com/office/powerpoint/2010/main" val="15203707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001F092-294D-4529-AC3E-BA07023D9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3DC87FC0-D6E5-4D5A-9F2E-730058CAC4F3}"/>
              </a:ext>
            </a:extLst>
          </p:cNvPr>
          <p:cNvSpPr txBox="1"/>
          <p:nvPr/>
        </p:nvSpPr>
        <p:spPr>
          <a:xfrm>
            <a:off x="428281" y="199434"/>
            <a:ext cx="3259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spc="20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提纲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ACD57894-626F-4A5E-9F8A-3E71EDD07724}"/>
              </a:ext>
            </a:extLst>
          </p:cNvPr>
          <p:cNvGrpSpPr/>
          <p:nvPr/>
        </p:nvGrpSpPr>
        <p:grpSpPr>
          <a:xfrm>
            <a:off x="2122163" y="2348556"/>
            <a:ext cx="5772155" cy="2233913"/>
            <a:chOff x="1549246" y="2331574"/>
            <a:chExt cx="5772155" cy="2233913"/>
          </a:xfrm>
        </p:grpSpPr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66D6FE42-AEE7-409F-BD38-6AC28BBB12C5}"/>
                </a:ext>
              </a:extLst>
            </p:cNvPr>
            <p:cNvGrpSpPr/>
            <p:nvPr/>
          </p:nvGrpSpPr>
          <p:grpSpPr>
            <a:xfrm>
              <a:off x="1549246" y="3167389"/>
              <a:ext cx="2323652" cy="523220"/>
              <a:chOff x="1104898" y="1549242"/>
              <a:chExt cx="2323652" cy="523220"/>
            </a:xfrm>
          </p:grpSpPr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070546FE-631B-4E94-B7AB-EF39735194C7}"/>
                  </a:ext>
                </a:extLst>
              </p:cNvPr>
              <p:cNvSpPr txBox="1"/>
              <p:nvPr/>
            </p:nvSpPr>
            <p:spPr>
              <a:xfrm>
                <a:off x="1463657" y="1549242"/>
                <a:ext cx="196489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spc="2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方法建模</a:t>
                </a:r>
              </a:p>
            </p:txBody>
          </p:sp>
          <p:grpSp>
            <p:nvGrpSpPr>
              <p:cNvPr id="28" name="Google Shape;1483;p78">
                <a:extLst>
                  <a:ext uri="{FF2B5EF4-FFF2-40B4-BE49-F238E27FC236}">
                    <a16:creationId xmlns:a16="http://schemas.microsoft.com/office/drawing/2014/main" id="{7FAFB9F4-AA02-45F0-89C3-BA9E44F80C8C}"/>
                  </a:ext>
                </a:extLst>
              </p:cNvPr>
              <p:cNvGrpSpPr/>
              <p:nvPr/>
            </p:nvGrpSpPr>
            <p:grpSpPr>
              <a:xfrm>
                <a:off x="1104898" y="1661974"/>
                <a:ext cx="206582" cy="297757"/>
                <a:chOff x="5083925" y="2066350"/>
                <a:chExt cx="28825" cy="41550"/>
              </a:xfrm>
            </p:grpSpPr>
            <p:sp>
              <p:nvSpPr>
                <p:cNvPr id="29" name="Google Shape;1484;p78">
                  <a:extLst>
                    <a:ext uri="{FF2B5EF4-FFF2-40B4-BE49-F238E27FC236}">
                      <a16:creationId xmlns:a16="http://schemas.microsoft.com/office/drawing/2014/main" id="{24ADBC5F-0B51-45CB-B0FF-6E821513F4F5}"/>
                    </a:ext>
                  </a:extLst>
                </p:cNvPr>
                <p:cNvSpPr/>
                <p:nvPr/>
              </p:nvSpPr>
              <p:spPr>
                <a:xfrm>
                  <a:off x="5084050" y="2066350"/>
                  <a:ext cx="28700" cy="41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8" h="1662" extrusionOk="0">
                      <a:moveTo>
                        <a:pt x="52" y="1"/>
                      </a:moveTo>
                      <a:cubicBezTo>
                        <a:pt x="27" y="1"/>
                        <a:pt x="0" y="24"/>
                        <a:pt x="0" y="56"/>
                      </a:cubicBezTo>
                      <a:lnTo>
                        <a:pt x="0" y="200"/>
                      </a:lnTo>
                      <a:cubicBezTo>
                        <a:pt x="0" y="243"/>
                        <a:pt x="22" y="279"/>
                        <a:pt x="51" y="308"/>
                      </a:cubicBezTo>
                      <a:lnTo>
                        <a:pt x="700" y="791"/>
                      </a:lnTo>
                      <a:cubicBezTo>
                        <a:pt x="729" y="813"/>
                        <a:pt x="729" y="849"/>
                        <a:pt x="700" y="871"/>
                      </a:cubicBezTo>
                      <a:lnTo>
                        <a:pt x="51" y="1354"/>
                      </a:lnTo>
                      <a:cubicBezTo>
                        <a:pt x="22" y="1383"/>
                        <a:pt x="0" y="1419"/>
                        <a:pt x="0" y="1462"/>
                      </a:cubicBezTo>
                      <a:lnTo>
                        <a:pt x="0" y="1613"/>
                      </a:lnTo>
                      <a:cubicBezTo>
                        <a:pt x="0" y="1639"/>
                        <a:pt x="26" y="1661"/>
                        <a:pt x="51" y="1661"/>
                      </a:cubicBezTo>
                      <a:cubicBezTo>
                        <a:pt x="61" y="1661"/>
                        <a:pt x="71" y="1658"/>
                        <a:pt x="80" y="1649"/>
                      </a:cubicBezTo>
                      <a:lnTo>
                        <a:pt x="1111" y="878"/>
                      </a:lnTo>
                      <a:cubicBezTo>
                        <a:pt x="1147" y="856"/>
                        <a:pt x="1147" y="806"/>
                        <a:pt x="1111" y="784"/>
                      </a:cubicBezTo>
                      <a:lnTo>
                        <a:pt x="80" y="12"/>
                      </a:lnTo>
                      <a:cubicBezTo>
                        <a:pt x="72" y="4"/>
                        <a:pt x="62" y="1"/>
                        <a:pt x="52" y="1"/>
                      </a:cubicBezTo>
                      <a:close/>
                    </a:path>
                  </a:pathLst>
                </a:custGeom>
                <a:solidFill>
                  <a:srgbClr val="02409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" name="Google Shape;1485;p78">
                  <a:extLst>
                    <a:ext uri="{FF2B5EF4-FFF2-40B4-BE49-F238E27FC236}">
                      <a16:creationId xmlns:a16="http://schemas.microsoft.com/office/drawing/2014/main" id="{37BBF488-1A16-4059-8F26-4529511C82AE}"/>
                    </a:ext>
                  </a:extLst>
                </p:cNvPr>
                <p:cNvSpPr/>
                <p:nvPr/>
              </p:nvSpPr>
              <p:spPr>
                <a:xfrm>
                  <a:off x="5083925" y="2081325"/>
                  <a:ext cx="8800" cy="11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2" h="464" extrusionOk="0">
                      <a:moveTo>
                        <a:pt x="53" y="0"/>
                      </a:moveTo>
                      <a:cubicBezTo>
                        <a:pt x="25" y="0"/>
                        <a:pt x="0" y="24"/>
                        <a:pt x="5" y="55"/>
                      </a:cubicBezTo>
                      <a:lnTo>
                        <a:pt x="5" y="416"/>
                      </a:lnTo>
                      <a:cubicBezTo>
                        <a:pt x="5" y="442"/>
                        <a:pt x="31" y="464"/>
                        <a:pt x="56" y="464"/>
                      </a:cubicBezTo>
                      <a:cubicBezTo>
                        <a:pt x="66" y="464"/>
                        <a:pt x="76" y="460"/>
                        <a:pt x="85" y="452"/>
                      </a:cubicBezTo>
                      <a:lnTo>
                        <a:pt x="323" y="279"/>
                      </a:lnTo>
                      <a:cubicBezTo>
                        <a:pt x="352" y="257"/>
                        <a:pt x="352" y="207"/>
                        <a:pt x="323" y="185"/>
                      </a:cubicBezTo>
                      <a:lnTo>
                        <a:pt x="85" y="12"/>
                      </a:lnTo>
                      <a:cubicBezTo>
                        <a:pt x="75" y="4"/>
                        <a:pt x="63" y="0"/>
                        <a:pt x="53" y="0"/>
                      </a:cubicBezTo>
                      <a:close/>
                    </a:path>
                  </a:pathLst>
                </a:custGeom>
                <a:solidFill>
                  <a:srgbClr val="FFCC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5B122D93-9830-4131-886A-16CBB3F17B29}"/>
                </a:ext>
              </a:extLst>
            </p:cNvPr>
            <p:cNvSpPr txBox="1"/>
            <p:nvPr/>
          </p:nvSpPr>
          <p:spPr>
            <a:xfrm>
              <a:off x="4426209" y="4103822"/>
              <a:ext cx="28951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 sz="2400" b="1" spc="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5E02492D-66B2-4D59-9B1D-A1740FF47339}"/>
                </a:ext>
              </a:extLst>
            </p:cNvPr>
            <p:cNvSpPr txBox="1"/>
            <p:nvPr/>
          </p:nvSpPr>
          <p:spPr>
            <a:xfrm>
              <a:off x="4426209" y="3156602"/>
              <a:ext cx="22704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spc="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模型设计思路</a:t>
              </a:r>
              <a:endParaRPr lang="en-US" altLang="zh-CN" sz="2400" b="1" spc="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35E55FCD-9D03-48E3-AEA1-5A12479574C3}"/>
                </a:ext>
              </a:extLst>
            </p:cNvPr>
            <p:cNvSpPr txBox="1"/>
            <p:nvPr/>
          </p:nvSpPr>
          <p:spPr>
            <a:xfrm>
              <a:off x="4426210" y="2361234"/>
              <a:ext cx="23623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spc="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</a:p>
          </p:txBody>
        </p:sp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E30ADFAD-6C0E-4268-BBCF-EC37DCF5A430}"/>
                </a:ext>
              </a:extLst>
            </p:cNvPr>
            <p:cNvCxnSpPr>
              <a:cxnSpLocks/>
            </p:cNvCxnSpPr>
            <p:nvPr/>
          </p:nvCxnSpPr>
          <p:spPr>
            <a:xfrm>
              <a:off x="3999083" y="2331574"/>
              <a:ext cx="0" cy="2233913"/>
            </a:xfrm>
            <a:prstGeom prst="line">
              <a:avLst/>
            </a:prstGeom>
            <a:ln w="19050">
              <a:solidFill>
                <a:srgbClr val="02409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989329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69D3119-9A56-435A-8C75-92BD3F4E7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4316023-2ECF-44CF-AF95-1CDB0936ECF2}"/>
              </a:ext>
            </a:extLst>
          </p:cNvPr>
          <p:cNvSpPr txBox="1"/>
          <p:nvPr/>
        </p:nvSpPr>
        <p:spPr>
          <a:xfrm>
            <a:off x="428281" y="199434"/>
            <a:ext cx="3259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spc="20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方法建模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01582B9-A58D-4C11-B1CE-906F967F9DF0}"/>
              </a:ext>
            </a:extLst>
          </p:cNvPr>
          <p:cNvSpPr txBox="1"/>
          <p:nvPr/>
        </p:nvSpPr>
        <p:spPr>
          <a:xfrm>
            <a:off x="428281" y="847642"/>
            <a:ext cx="7897572" cy="587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b="1" dirty="0">
                <a:latin typeface="Calibri" panose="020F0502020204030204" pitchFamily="34" charset="0"/>
                <a:ea typeface="微软雅黑" panose="020B0503020204020204" pitchFamily="34" charset="-122"/>
              </a:rPr>
              <a:t>Key Insight:</a:t>
            </a:r>
            <a:r>
              <a:rPr lang="zh-CN" altLang="en-US" sz="2400" b="1" dirty="0">
                <a:latin typeface="Calibri" panose="020F050202020403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Structural Encodings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D2CB39E3-F4B2-46FA-B3F1-8B8FC2A2F466}"/>
              </a:ext>
            </a:extLst>
          </p:cNvPr>
          <p:cNvSpPr txBox="1"/>
          <p:nvPr/>
        </p:nvSpPr>
        <p:spPr>
          <a:xfrm>
            <a:off x="894879" y="1660622"/>
            <a:ext cx="59810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latin typeface="Calibri" panose="020F0502020204030204" pitchFamily="34" charset="0"/>
                <a:ea typeface="微软雅黑" panose="020B0503020204020204" pitchFamily="34" charset="-122"/>
              </a:rPr>
              <a:t>哪些结构信息会影响节点之间的关联？</a:t>
            </a:r>
          </a:p>
        </p:txBody>
      </p:sp>
      <p:pic>
        <p:nvPicPr>
          <p:cNvPr id="31" name="object 32">
            <a:extLst>
              <a:ext uri="{FF2B5EF4-FFF2-40B4-BE49-F238E27FC236}">
                <a16:creationId xmlns:a16="http://schemas.microsoft.com/office/drawing/2014/main" id="{E2B65545-F2F1-4710-AF64-CCF3ED9768DA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2143" y="2592482"/>
            <a:ext cx="2418118" cy="2287387"/>
          </a:xfrm>
          <a:prstGeom prst="rect">
            <a:avLst/>
          </a:prstGeom>
        </p:spPr>
      </p:pic>
      <p:pic>
        <p:nvPicPr>
          <p:cNvPr id="35" name="object 31">
            <a:extLst>
              <a:ext uri="{FF2B5EF4-FFF2-40B4-BE49-F238E27FC236}">
                <a16:creationId xmlns:a16="http://schemas.microsoft.com/office/drawing/2014/main" id="{595E1964-F400-4EDA-B49B-A3661E03F2AD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804213" y="2794613"/>
            <a:ext cx="2765440" cy="2085256"/>
          </a:xfrm>
          <a:prstGeom prst="rect">
            <a:avLst/>
          </a:prstGeom>
        </p:spPr>
      </p:pic>
      <p:sp>
        <p:nvSpPr>
          <p:cNvPr id="36" name="文本框 35">
            <a:extLst>
              <a:ext uri="{FF2B5EF4-FFF2-40B4-BE49-F238E27FC236}">
                <a16:creationId xmlns:a16="http://schemas.microsoft.com/office/drawing/2014/main" id="{7F0492CE-EE77-4820-82F9-F3A34DFCAF4D}"/>
              </a:ext>
            </a:extLst>
          </p:cNvPr>
          <p:cNvSpPr txBox="1"/>
          <p:nvPr/>
        </p:nvSpPr>
        <p:spPr>
          <a:xfrm>
            <a:off x="894879" y="5411619"/>
            <a:ext cx="185264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accent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Spatial</a:t>
            </a:r>
            <a:r>
              <a:rPr lang="zh-CN" altLang="en-US" sz="2000" b="1" dirty="0">
                <a:solidFill>
                  <a:schemeClr val="accent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chemeClr val="accent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Position</a:t>
            </a:r>
            <a:endParaRPr lang="zh-CN" altLang="en-US" sz="2000" b="1" dirty="0">
              <a:solidFill>
                <a:schemeClr val="accent1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8" name="object 26">
            <a:extLst>
              <a:ext uri="{FF2B5EF4-FFF2-40B4-BE49-F238E27FC236}">
                <a16:creationId xmlns:a16="http://schemas.microsoft.com/office/drawing/2014/main" id="{5FEE88F6-8AB7-4C26-82F1-E80674D472D5}"/>
              </a:ext>
            </a:extLst>
          </p:cNvPr>
          <p:cNvSpPr txBox="1"/>
          <p:nvPr/>
        </p:nvSpPr>
        <p:spPr>
          <a:xfrm>
            <a:off x="3886058" y="5451053"/>
            <a:ext cx="1612265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chemeClr val="accent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Centrality</a:t>
            </a:r>
          </a:p>
        </p:txBody>
      </p:sp>
      <p:sp>
        <p:nvSpPr>
          <p:cNvPr id="39" name="object 30">
            <a:extLst>
              <a:ext uri="{FF2B5EF4-FFF2-40B4-BE49-F238E27FC236}">
                <a16:creationId xmlns:a16="http://schemas.microsoft.com/office/drawing/2014/main" id="{7A60230A-076F-4937-9509-7FD4FA329D91}"/>
              </a:ext>
            </a:extLst>
          </p:cNvPr>
          <p:cNvSpPr txBox="1"/>
          <p:nvPr/>
        </p:nvSpPr>
        <p:spPr>
          <a:xfrm>
            <a:off x="6636855" y="5451053"/>
            <a:ext cx="1612266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chemeClr val="accent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Edge Feature</a:t>
            </a:r>
          </a:p>
        </p:txBody>
      </p:sp>
      <p:pic>
        <p:nvPicPr>
          <p:cNvPr id="6" name="图片 5" descr="图片包含 图示&#10;&#10;描述已自动生成">
            <a:extLst>
              <a:ext uri="{FF2B5EF4-FFF2-40B4-BE49-F238E27FC236}">
                <a16:creationId xmlns:a16="http://schemas.microsoft.com/office/drawing/2014/main" id="{FC756E0B-8A1A-4F4C-8E41-8F8FBC8CEB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6151" y="2831325"/>
            <a:ext cx="2162172" cy="2085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5998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0181ED3-6BF2-492E-B9E9-53E7609D1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E117B68-3B1D-481C-A2B3-B35D972DC919}"/>
              </a:ext>
            </a:extLst>
          </p:cNvPr>
          <p:cNvSpPr txBox="1"/>
          <p:nvPr/>
        </p:nvSpPr>
        <p:spPr>
          <a:xfrm>
            <a:off x="428281" y="199434"/>
            <a:ext cx="3259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spc="20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方法建模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2DFFDA9-5F07-4D8E-AF9D-B721464E413E}"/>
              </a:ext>
            </a:extLst>
          </p:cNvPr>
          <p:cNvSpPr txBox="1"/>
          <p:nvPr/>
        </p:nvSpPr>
        <p:spPr>
          <a:xfrm>
            <a:off x="428281" y="847642"/>
            <a:ext cx="7897572" cy="587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Calibri" panose="020F0502020204030204" pitchFamily="34" charset="0"/>
                <a:ea typeface="微软雅黑" panose="020B0503020204020204" pitchFamily="34" charset="-122"/>
              </a:rPr>
              <a:t>设计思路：将这三种结构信息编码到模型中</a:t>
            </a:r>
          </a:p>
        </p:txBody>
      </p:sp>
      <p:pic>
        <p:nvPicPr>
          <p:cNvPr id="6" name="图片 5" descr="图示&#10;&#10;描述已自动生成">
            <a:extLst>
              <a:ext uri="{FF2B5EF4-FFF2-40B4-BE49-F238E27FC236}">
                <a16:creationId xmlns:a16="http://schemas.microsoft.com/office/drawing/2014/main" id="{821E12A0-8AEE-4D14-AA05-9F20E35D79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752" y="1772365"/>
            <a:ext cx="5687672" cy="4042606"/>
          </a:xfrm>
          <a:prstGeom prst="rect">
            <a:avLst/>
          </a:prstGeom>
        </p:spPr>
      </p:pic>
      <p:sp>
        <p:nvSpPr>
          <p:cNvPr id="22" name="object 10">
            <a:extLst>
              <a:ext uri="{FF2B5EF4-FFF2-40B4-BE49-F238E27FC236}">
                <a16:creationId xmlns:a16="http://schemas.microsoft.com/office/drawing/2014/main" id="{F6B69464-A146-4717-A6CB-A15D588FA701}"/>
              </a:ext>
            </a:extLst>
          </p:cNvPr>
          <p:cNvSpPr txBox="1"/>
          <p:nvPr/>
        </p:nvSpPr>
        <p:spPr>
          <a:xfrm>
            <a:off x="-201171" y="1772365"/>
            <a:ext cx="3802119" cy="30322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lang="en-US" altLang="zh-CN" sz="2400" b="1" dirty="0" err="1">
                <a:latin typeface="Calibri" panose="020F0502020204030204" pitchFamily="34" charset="0"/>
                <a:ea typeface="微软雅黑" panose="020B0503020204020204" pitchFamily="34" charset="-122"/>
              </a:rPr>
              <a:t>Graphormer</a:t>
            </a:r>
            <a:endParaRPr lang="en-US" altLang="zh-CN" sz="2400" b="1" dirty="0">
              <a:latin typeface="Calibri" panose="020F0502020204030204" pitchFamily="34" charset="0"/>
              <a:ea typeface="微软雅黑" panose="020B0503020204020204" pitchFamily="34" charset="-122"/>
            </a:endParaRPr>
          </a:p>
          <a:p>
            <a:pPr algn="ctr">
              <a:lnSpc>
                <a:spcPct val="100000"/>
              </a:lnSpc>
              <a:spcBef>
                <a:spcPts val="105"/>
              </a:spcBef>
            </a:pPr>
            <a:endParaRPr lang="en-US" sz="2800" b="1" dirty="0">
              <a:latin typeface="Calibri" panose="020F0502020204030204" pitchFamily="34" charset="0"/>
              <a:ea typeface="微软雅黑" panose="020B0503020204020204" pitchFamily="34" charset="-122"/>
            </a:endParaRPr>
          </a:p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Calibri" panose="020F0502020204030204" pitchFamily="34" charset="0"/>
                <a:ea typeface="微软雅黑" panose="020B0503020204020204" pitchFamily="34" charset="-122"/>
              </a:rPr>
              <a:t>=</a:t>
            </a:r>
            <a:r>
              <a:rPr sz="2000" b="1" dirty="0">
                <a:solidFill>
                  <a:schemeClr val="accent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 Pure Transformer</a:t>
            </a:r>
          </a:p>
          <a:p>
            <a:pPr algn="ctr">
              <a:lnSpc>
                <a:spcPct val="100000"/>
              </a:lnSpc>
              <a:spcBef>
                <a:spcPts val="50"/>
              </a:spcBef>
            </a:pPr>
            <a:endParaRPr sz="2000" b="1" dirty="0">
              <a:solidFill>
                <a:schemeClr val="accent1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  <a:p>
            <a:pPr marL="635" algn="ctr">
              <a:lnSpc>
                <a:spcPct val="100000"/>
              </a:lnSpc>
            </a:pPr>
            <a:r>
              <a:rPr sz="2000" b="1" dirty="0">
                <a:solidFill>
                  <a:schemeClr val="accent6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+ Spatial Encoding</a:t>
            </a:r>
          </a:p>
          <a:p>
            <a:pPr algn="ctr">
              <a:lnSpc>
                <a:spcPct val="100000"/>
              </a:lnSpc>
              <a:spcBef>
                <a:spcPts val="50"/>
              </a:spcBef>
            </a:pPr>
            <a:endParaRPr sz="2000" b="1" dirty="0">
              <a:solidFill>
                <a:schemeClr val="accent6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  <a:p>
            <a:pPr algn="ctr">
              <a:lnSpc>
                <a:spcPct val="100000"/>
              </a:lnSpc>
            </a:pPr>
            <a:r>
              <a:rPr sz="2000" b="1" dirty="0">
                <a:solidFill>
                  <a:schemeClr val="accent6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+ Centrality Encoding</a:t>
            </a:r>
          </a:p>
          <a:p>
            <a:pPr algn="ctr">
              <a:lnSpc>
                <a:spcPct val="100000"/>
              </a:lnSpc>
              <a:spcBef>
                <a:spcPts val="50"/>
              </a:spcBef>
            </a:pPr>
            <a:endParaRPr sz="2000" b="1" dirty="0">
              <a:solidFill>
                <a:schemeClr val="accent6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  <a:p>
            <a:pPr algn="ctr">
              <a:lnSpc>
                <a:spcPct val="100000"/>
              </a:lnSpc>
            </a:pPr>
            <a:r>
              <a:rPr sz="2000" b="1" dirty="0">
                <a:solidFill>
                  <a:schemeClr val="accent6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+ Edge Encoding</a:t>
            </a:r>
            <a:endParaRPr b="1" dirty="0">
              <a:solidFill>
                <a:schemeClr val="accent6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15223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0181ED3-6BF2-492E-B9E9-53E7609D1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23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719A945-5DA8-4842-824C-43EDA64AA903}"/>
                  </a:ext>
                </a:extLst>
              </p:cNvPr>
              <p:cNvSpPr txBox="1"/>
              <p:nvPr/>
            </p:nvSpPr>
            <p:spPr>
              <a:xfrm>
                <a:off x="428281" y="853491"/>
                <a:ext cx="730057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n"/>
                </a:pPr>
                <a:r>
                  <a:rPr lang="en-US" altLang="zh-CN" sz="2400" b="1" dirty="0">
                    <a:solidFill>
                      <a:schemeClr val="accent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rPr>
                  <a:t>Spatial Encoding</a:t>
                </a:r>
                <a:r>
                  <a:rPr lang="en-US" altLang="zh-CN" sz="2400" b="1" dirty="0">
                    <a:solidFill>
                      <a:schemeClr val="tx1"/>
                    </a:solidFill>
                    <a:ea typeface="微软雅黑" panose="020B0503020204020204" pitchFamily="34" charset="-122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000" b="1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微软雅黑" panose="020B0503020204020204" pitchFamily="34" charset="-122"/>
                        <a:sym typeface="Wingdings" panose="05000000000000000000" pitchFamily="2" charset="2"/>
                      </a:rPr>
                      <m:t></m:t>
                    </m:r>
                  </m:oMath>
                </a14:m>
                <a:r>
                  <a:rPr lang="zh-CN" altLang="en-US" sz="2400" b="1" dirty="0">
                    <a:latin typeface="Calibri" panose="020F0502020204030204" pitchFamily="34" charset="0"/>
                    <a:ea typeface="微软雅黑" panose="020B0503020204020204" pitchFamily="34" charset="-122"/>
                  </a:rPr>
                  <a:t> </a:t>
                </a:r>
                <a:r>
                  <a:rPr lang="zh-CN" altLang="en-US" sz="2000" b="1" dirty="0">
                    <a:latin typeface="Calibri" panose="020F0502020204030204" pitchFamily="34" charset="0"/>
                    <a:ea typeface="微软雅黑" panose="020B0503020204020204" pitchFamily="34" charset="-122"/>
                  </a:rPr>
                  <a:t>获取节点空间信息</a:t>
                </a:r>
                <a:endParaRPr lang="en-US" altLang="zh-CN" sz="2400" b="1" dirty="0">
                  <a:latin typeface="Calibri" panose="020F0502020204030204" pitchFamily="34" charset="0"/>
                  <a:ea typeface="微软雅黑" panose="020B0503020204020204" pitchFamily="34" charset="-122"/>
                </a:endParaRPr>
              </a:p>
              <a:p>
                <a:endParaRPr lang="zh-CN" altLang="en-US" sz="2400" b="1" dirty="0">
                  <a:solidFill>
                    <a:schemeClr val="accent1"/>
                  </a:solidFill>
                  <a:latin typeface="Calibri" panose="020F0502020204030204" pitchFamily="34" charset="0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719A945-5DA8-4842-824C-43EDA64AA9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281" y="853491"/>
                <a:ext cx="7300576" cy="830997"/>
              </a:xfrm>
              <a:prstGeom prst="rect">
                <a:avLst/>
              </a:prstGeom>
              <a:blipFill>
                <a:blip r:embed="rId3"/>
                <a:stretch>
                  <a:fillRect l="-1085" t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1036FE05-682B-44BD-A575-6D4C34AE191E}"/>
              </a:ext>
            </a:extLst>
          </p:cNvPr>
          <p:cNvSpPr txBox="1"/>
          <p:nvPr/>
        </p:nvSpPr>
        <p:spPr>
          <a:xfrm>
            <a:off x="428281" y="199434"/>
            <a:ext cx="3259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方法建模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5671E743-1D34-4E34-9AAB-24C9B3833E6C}"/>
                  </a:ext>
                </a:extLst>
              </p:cNvPr>
              <p:cNvSpPr txBox="1"/>
              <p:nvPr/>
            </p:nvSpPr>
            <p:spPr>
              <a:xfrm>
                <a:off x="774790" y="1439197"/>
                <a:ext cx="7300576" cy="3956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𝝓</m:t>
                    </m:r>
                    <m:r>
                      <a:rPr lang="en-US" altLang="zh-CN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sSub>
                      <m:sSubPr>
                        <m:ctrlPr>
                          <a:rPr lang="en-US" altLang="zh-CN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𝒗</m:t>
                        </m:r>
                      </m:e>
                      <m:sub>
                        <m:r>
                          <a:rPr lang="en-US" altLang="zh-CN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𝒊</m:t>
                        </m:r>
                      </m:sub>
                    </m:sSub>
                    <m:r>
                      <a:rPr lang="en-US" altLang="zh-CN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𝒗</m:t>
                        </m:r>
                      </m:e>
                      <m:sub>
                        <m:r>
                          <a:rPr lang="en-US" altLang="zh-CN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𝒋</m:t>
                        </m:r>
                      </m:sub>
                    </m:sSub>
                    <m:r>
                      <a:rPr lang="en-US" altLang="zh-CN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  <m:r>
                      <a:rPr lang="en-US" altLang="zh-CN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sym typeface="Wingdings" panose="05000000000000000000" pitchFamily="2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b="1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微软雅黑" panose="020B0503020204020204" pitchFamily="34" charset="-122"/>
                        <a:sym typeface="Wingdings" panose="05000000000000000000" pitchFamily="2" charset="2"/>
                      </a:rPr>
                      <m:t></m:t>
                    </m:r>
                  </m:oMath>
                </a14:m>
                <a:r>
                  <a:rPr lang="zh-CN" altLang="en-US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rPr>
                  <a:t> 衡量节点之间的距离</a:t>
                </a:r>
                <a:endParaRPr lang="zh-CN" altLang="en-US" b="1" dirty="0">
                  <a:solidFill>
                    <a:srgbClr val="FF0000"/>
                  </a:solidFill>
                  <a:latin typeface="Calibri" panose="020F0502020204030204" pitchFamily="34" charset="0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5671E743-1D34-4E34-9AAB-24C9B3833E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90" y="1439197"/>
                <a:ext cx="7300576" cy="395621"/>
              </a:xfrm>
              <a:prstGeom prst="rect">
                <a:avLst/>
              </a:prstGeom>
              <a:blipFill>
                <a:blip r:embed="rId4"/>
                <a:stretch>
                  <a:fillRect l="-250" t="-7692" b="-16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8" name="object 17">
            <a:extLst>
              <a:ext uri="{FF2B5EF4-FFF2-40B4-BE49-F238E27FC236}">
                <a16:creationId xmlns:a16="http://schemas.microsoft.com/office/drawing/2014/main" id="{9B5BB28E-063A-4844-87BF-D3CAF34D38DA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7080" y="2319192"/>
            <a:ext cx="1872156" cy="1904494"/>
          </a:xfrm>
          <a:prstGeom prst="rect">
            <a:avLst/>
          </a:prstGeom>
        </p:spPr>
      </p:pic>
      <p:sp>
        <p:nvSpPr>
          <p:cNvPr id="39" name="object 18">
            <a:extLst>
              <a:ext uri="{FF2B5EF4-FFF2-40B4-BE49-F238E27FC236}">
                <a16:creationId xmlns:a16="http://schemas.microsoft.com/office/drawing/2014/main" id="{6B77E688-8C00-40A8-9DDF-08CE96AF1166}"/>
              </a:ext>
            </a:extLst>
          </p:cNvPr>
          <p:cNvSpPr txBox="1"/>
          <p:nvPr/>
        </p:nvSpPr>
        <p:spPr>
          <a:xfrm>
            <a:off x="2697901" y="2696547"/>
            <a:ext cx="2567807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chemeClr val="accent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Unweighted Shortest Path</a:t>
            </a:r>
          </a:p>
        </p:txBody>
      </p:sp>
      <p:sp>
        <p:nvSpPr>
          <p:cNvPr id="40" name="object 19">
            <a:extLst>
              <a:ext uri="{FF2B5EF4-FFF2-40B4-BE49-F238E27FC236}">
                <a16:creationId xmlns:a16="http://schemas.microsoft.com/office/drawing/2014/main" id="{17758107-488F-4DCB-8E73-525F5B1D55D2}"/>
              </a:ext>
            </a:extLst>
          </p:cNvPr>
          <p:cNvSpPr txBox="1"/>
          <p:nvPr/>
        </p:nvSpPr>
        <p:spPr>
          <a:xfrm>
            <a:off x="2722088" y="3509278"/>
            <a:ext cx="216725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b="1" dirty="0">
                <a:solidFill>
                  <a:schemeClr val="accent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Weighted Shortest Path</a:t>
            </a:r>
          </a:p>
        </p:txBody>
      </p:sp>
      <p:pic>
        <p:nvPicPr>
          <p:cNvPr id="42" name="object 3">
            <a:extLst>
              <a:ext uri="{FF2B5EF4-FFF2-40B4-BE49-F238E27FC236}">
                <a16:creationId xmlns:a16="http://schemas.microsoft.com/office/drawing/2014/main" id="{E634FDAF-49F6-4224-B3A9-171D3778A66A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130973" y="2287100"/>
            <a:ext cx="2567806" cy="1968678"/>
          </a:xfrm>
          <a:prstGeom prst="rect">
            <a:avLst/>
          </a:prstGeom>
        </p:spPr>
      </p:pic>
      <p:sp>
        <p:nvSpPr>
          <p:cNvPr id="43" name="object 20">
            <a:extLst>
              <a:ext uri="{FF2B5EF4-FFF2-40B4-BE49-F238E27FC236}">
                <a16:creationId xmlns:a16="http://schemas.microsoft.com/office/drawing/2014/main" id="{AA370F1A-88B7-4554-BA8C-4DD0329C5954}"/>
              </a:ext>
            </a:extLst>
          </p:cNvPr>
          <p:cNvSpPr txBox="1"/>
          <p:nvPr/>
        </p:nvSpPr>
        <p:spPr>
          <a:xfrm>
            <a:off x="6674139" y="2696546"/>
            <a:ext cx="202628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00" b="1" dirty="0">
                <a:solidFill>
                  <a:schemeClr val="accent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3D Euclidean Distance</a:t>
            </a:r>
          </a:p>
        </p:txBody>
      </p:sp>
      <p:sp>
        <p:nvSpPr>
          <p:cNvPr id="47" name="object 18">
            <a:extLst>
              <a:ext uri="{FF2B5EF4-FFF2-40B4-BE49-F238E27FC236}">
                <a16:creationId xmlns:a16="http://schemas.microsoft.com/office/drawing/2014/main" id="{218A5213-7F0D-46F2-8E9D-5A5DB3C809B7}"/>
              </a:ext>
            </a:extLst>
          </p:cNvPr>
          <p:cNvSpPr txBox="1"/>
          <p:nvPr/>
        </p:nvSpPr>
        <p:spPr>
          <a:xfrm>
            <a:off x="834533" y="4570857"/>
            <a:ext cx="2567807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latin typeface="Calibri" panose="020F0502020204030204" pitchFamily="34" charset="0"/>
                <a:ea typeface="微软雅黑" panose="020B0503020204020204" pitchFamily="34" charset="-122"/>
              </a:rPr>
              <a:t>Unweighted Shortest Path</a:t>
            </a:r>
          </a:p>
        </p:txBody>
      </p:sp>
      <p:pic>
        <p:nvPicPr>
          <p:cNvPr id="48" name="图片 47">
            <a:extLst>
              <a:ext uri="{FF2B5EF4-FFF2-40B4-BE49-F238E27FC236}">
                <a16:creationId xmlns:a16="http://schemas.microsoft.com/office/drawing/2014/main" id="{9F4C9189-629A-4746-AF63-7AC0AD086E3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157" y="5068509"/>
            <a:ext cx="3529686" cy="735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1649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0181ED3-6BF2-492E-B9E9-53E7609D1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24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719A945-5DA8-4842-824C-43EDA64AA903}"/>
                  </a:ext>
                </a:extLst>
              </p:cNvPr>
              <p:cNvSpPr txBox="1"/>
              <p:nvPr/>
            </p:nvSpPr>
            <p:spPr>
              <a:xfrm>
                <a:off x="428281" y="853491"/>
                <a:ext cx="73005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n"/>
                </a:pPr>
                <a:r>
                  <a:rPr lang="en-US" altLang="zh-CN" sz="2400" b="1" dirty="0">
                    <a:solidFill>
                      <a:schemeClr val="accent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rPr>
                  <a:t>Centrality Encoding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000" b="1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微软雅黑" panose="020B0503020204020204" pitchFamily="34" charset="-122"/>
                        <a:sym typeface="Wingdings" panose="05000000000000000000" pitchFamily="2" charset="2"/>
                      </a:rPr>
                      <m:t></m:t>
                    </m:r>
                  </m:oMath>
                </a14:m>
                <a:r>
                  <a:rPr lang="zh-CN" altLang="en-US" sz="2400" b="1" dirty="0">
                    <a:latin typeface="Calibri" panose="020F0502020204030204" pitchFamily="34" charset="0"/>
                    <a:ea typeface="微软雅黑" panose="020B0503020204020204" pitchFamily="34" charset="-122"/>
                  </a:rPr>
                  <a:t> </a:t>
                </a:r>
                <a:r>
                  <a:rPr lang="zh-CN" altLang="en-US" sz="2000" b="1" dirty="0">
                    <a:latin typeface="Calibri" panose="020F0502020204030204" pitchFamily="34" charset="0"/>
                    <a:ea typeface="微软雅黑" panose="020B0503020204020204" pitchFamily="34" charset="-122"/>
                  </a:rPr>
                  <a:t>获取节点的重要度</a:t>
                </a:r>
                <a:endParaRPr lang="en-US" altLang="zh-CN" sz="2400" b="1" dirty="0">
                  <a:latin typeface="Calibri" panose="020F0502020204030204" pitchFamily="34" charset="0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719A945-5DA8-4842-824C-43EDA64AA9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281" y="853491"/>
                <a:ext cx="7300576" cy="461665"/>
              </a:xfrm>
              <a:prstGeom prst="rect">
                <a:avLst/>
              </a:prstGeom>
              <a:blipFill>
                <a:blip r:embed="rId3"/>
                <a:stretch>
                  <a:fillRect l="-1085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1036FE05-682B-44BD-A575-6D4C34AE191E}"/>
              </a:ext>
            </a:extLst>
          </p:cNvPr>
          <p:cNvSpPr txBox="1"/>
          <p:nvPr/>
        </p:nvSpPr>
        <p:spPr>
          <a:xfrm>
            <a:off x="428281" y="199434"/>
            <a:ext cx="3259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方法建模</a:t>
            </a:r>
          </a:p>
        </p:txBody>
      </p:sp>
      <p:pic>
        <p:nvPicPr>
          <p:cNvPr id="14" name="object 9">
            <a:extLst>
              <a:ext uri="{FF2B5EF4-FFF2-40B4-BE49-F238E27FC236}">
                <a16:creationId xmlns:a16="http://schemas.microsoft.com/office/drawing/2014/main" id="{5C49DBD7-BF7C-44B6-9B0D-92E26C6F4341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47272" y="1470192"/>
            <a:ext cx="1952978" cy="197439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A8236E4-A9E6-40FF-A828-D2F720E22B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117" y="1857391"/>
            <a:ext cx="3623060" cy="599997"/>
          </a:xfrm>
          <a:prstGeom prst="rect">
            <a:avLst/>
          </a:prstGeom>
        </p:spPr>
      </p:pic>
      <p:pic>
        <p:nvPicPr>
          <p:cNvPr id="6" name="图片 5" descr="图标&#10;&#10;描述已自动生成">
            <a:extLst>
              <a:ext uri="{FF2B5EF4-FFF2-40B4-BE49-F238E27FC236}">
                <a16:creationId xmlns:a16="http://schemas.microsoft.com/office/drawing/2014/main" id="{DFDB79FD-2DBD-4268-AE4C-2ABB5089E2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666" y="2422524"/>
            <a:ext cx="4853096" cy="768958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26CBE176-EB81-4459-8CE0-68E44B9A30C1}"/>
              </a:ext>
            </a:extLst>
          </p:cNvPr>
          <p:cNvSpPr txBox="1"/>
          <p:nvPr/>
        </p:nvSpPr>
        <p:spPr>
          <a:xfrm>
            <a:off x="2520864" y="1457417"/>
            <a:ext cx="34450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Degree</a:t>
            </a:r>
            <a:endParaRPr lang="zh-CN" altLang="en-US" sz="2000" b="1" dirty="0">
              <a:solidFill>
                <a:srgbClr val="FF0000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F734EE98-F750-4E64-BD57-4B21FE13E308}"/>
                  </a:ext>
                </a:extLst>
              </p:cNvPr>
              <p:cNvSpPr txBox="1"/>
              <p:nvPr/>
            </p:nvSpPr>
            <p:spPr>
              <a:xfrm>
                <a:off x="428281" y="3665113"/>
                <a:ext cx="73005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n"/>
                </a:pPr>
                <a:r>
                  <a:rPr lang="en-US" altLang="zh-CN" sz="2400" b="1" dirty="0">
                    <a:solidFill>
                      <a:schemeClr val="accent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rPr>
                  <a:t>Edge Encoding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000" b="1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微软雅黑" panose="020B0503020204020204" pitchFamily="34" charset="-122"/>
                        <a:sym typeface="Wingdings" panose="05000000000000000000" pitchFamily="2" charset="2"/>
                      </a:rPr>
                      <m:t></m:t>
                    </m:r>
                  </m:oMath>
                </a14:m>
                <a:r>
                  <a:rPr lang="zh-CN" altLang="en-US" sz="2400" b="1" dirty="0">
                    <a:latin typeface="Calibri" panose="020F0502020204030204" pitchFamily="34" charset="0"/>
                    <a:ea typeface="微软雅黑" panose="020B0503020204020204" pitchFamily="34" charset="-122"/>
                  </a:rPr>
                  <a:t> </a:t>
                </a:r>
                <a:r>
                  <a:rPr lang="zh-CN" altLang="en-US" sz="2000" b="1" dirty="0">
                    <a:latin typeface="Calibri" panose="020F0502020204030204" pitchFamily="34" charset="0"/>
                    <a:ea typeface="微软雅黑" panose="020B0503020204020204" pitchFamily="34" charset="-122"/>
                  </a:rPr>
                  <a:t>获取节点之间边信息</a:t>
                </a:r>
                <a:endParaRPr lang="en-US" altLang="zh-CN" sz="2400" b="1" dirty="0">
                  <a:latin typeface="Calibri" panose="020F0502020204030204" pitchFamily="34" charset="0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F734EE98-F750-4E64-BD57-4B21FE13E3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281" y="3665113"/>
                <a:ext cx="7300576" cy="461665"/>
              </a:xfrm>
              <a:prstGeom prst="rect">
                <a:avLst/>
              </a:prstGeom>
              <a:blipFill>
                <a:blip r:embed="rId7"/>
                <a:stretch>
                  <a:fillRect l="-1085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图片 15">
            <a:extLst>
              <a:ext uri="{FF2B5EF4-FFF2-40B4-BE49-F238E27FC236}">
                <a16:creationId xmlns:a16="http://schemas.microsoft.com/office/drawing/2014/main" id="{809F3A0A-C207-47DC-8763-A179EF7205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634" y="4278448"/>
            <a:ext cx="6944728" cy="723410"/>
          </a:xfrm>
          <a:prstGeom prst="rect">
            <a:avLst/>
          </a:prstGeom>
        </p:spPr>
      </p:pic>
      <p:pic>
        <p:nvPicPr>
          <p:cNvPr id="9" name="图片 8" descr="图片包含 图示&#10;&#10;描述已自动生成">
            <a:extLst>
              <a:ext uri="{FF2B5EF4-FFF2-40B4-BE49-F238E27FC236}">
                <a16:creationId xmlns:a16="http://schemas.microsoft.com/office/drawing/2014/main" id="{1E5C98EC-C0DC-4482-B27C-BA51C822143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110" y="5153528"/>
            <a:ext cx="5819775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6151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0181ED3-6BF2-492E-B9E9-53E7609D1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036FE05-682B-44BD-A575-6D4C34AE191E}"/>
              </a:ext>
            </a:extLst>
          </p:cNvPr>
          <p:cNvSpPr txBox="1"/>
          <p:nvPr/>
        </p:nvSpPr>
        <p:spPr>
          <a:xfrm>
            <a:off x="428281" y="199434"/>
            <a:ext cx="7529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HOW POWERFUL IS GRAPHORMER?</a:t>
            </a:r>
            <a:endParaRPr lang="zh-CN" altLang="en-US" sz="2800" b="1" spc="200" dirty="0">
              <a:solidFill>
                <a:schemeClr val="bg1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30" name="object 25">
            <a:extLst>
              <a:ext uri="{FF2B5EF4-FFF2-40B4-BE49-F238E27FC236}">
                <a16:creationId xmlns:a16="http://schemas.microsoft.com/office/drawing/2014/main" id="{160768E1-82CF-4DC4-AA27-CEC73A3448BD}"/>
              </a:ext>
            </a:extLst>
          </p:cNvPr>
          <p:cNvGrpSpPr/>
          <p:nvPr/>
        </p:nvGrpSpPr>
        <p:grpSpPr>
          <a:xfrm>
            <a:off x="814994" y="1445993"/>
            <a:ext cx="7885430" cy="1755775"/>
            <a:chOff x="1865376" y="2479548"/>
            <a:chExt cx="7885430" cy="1755775"/>
          </a:xfrm>
        </p:grpSpPr>
        <p:pic>
          <p:nvPicPr>
            <p:cNvPr id="31" name="object 26">
              <a:extLst>
                <a:ext uri="{FF2B5EF4-FFF2-40B4-BE49-F238E27FC236}">
                  <a16:creationId xmlns:a16="http://schemas.microsoft.com/office/drawing/2014/main" id="{8E817573-D0D0-46E8-BB3C-1A52AA1C0845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65376" y="2479548"/>
              <a:ext cx="2474976" cy="1755647"/>
            </a:xfrm>
            <a:prstGeom prst="rect">
              <a:avLst/>
            </a:prstGeom>
          </p:spPr>
        </p:pic>
        <p:pic>
          <p:nvPicPr>
            <p:cNvPr id="32" name="object 27">
              <a:extLst>
                <a:ext uri="{FF2B5EF4-FFF2-40B4-BE49-F238E27FC236}">
                  <a16:creationId xmlns:a16="http://schemas.microsoft.com/office/drawing/2014/main" id="{99712B99-9852-4067-B261-ADFABD756FF5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84164" y="2532888"/>
              <a:ext cx="3866388" cy="1648968"/>
            </a:xfrm>
            <a:prstGeom prst="rect">
              <a:avLst/>
            </a:prstGeom>
          </p:spPr>
        </p:pic>
      </p:grpSp>
      <p:sp>
        <p:nvSpPr>
          <p:cNvPr id="33" name="object 10">
            <a:extLst>
              <a:ext uri="{FF2B5EF4-FFF2-40B4-BE49-F238E27FC236}">
                <a16:creationId xmlns:a16="http://schemas.microsoft.com/office/drawing/2014/main" id="{8D2FEA28-DB60-4094-97FF-0000EFDBB8F8}"/>
              </a:ext>
            </a:extLst>
          </p:cNvPr>
          <p:cNvSpPr txBox="1"/>
          <p:nvPr/>
        </p:nvSpPr>
        <p:spPr>
          <a:xfrm>
            <a:off x="3362289" y="1890802"/>
            <a:ext cx="1432560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FFC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Special Cases</a:t>
            </a:r>
          </a:p>
        </p:txBody>
      </p:sp>
      <p:grpSp>
        <p:nvGrpSpPr>
          <p:cNvPr id="35" name="object 6">
            <a:extLst>
              <a:ext uri="{FF2B5EF4-FFF2-40B4-BE49-F238E27FC236}">
                <a16:creationId xmlns:a16="http://schemas.microsoft.com/office/drawing/2014/main" id="{B20879A9-9B65-4DD1-911F-84752813E4F1}"/>
              </a:ext>
            </a:extLst>
          </p:cNvPr>
          <p:cNvGrpSpPr/>
          <p:nvPr/>
        </p:nvGrpSpPr>
        <p:grpSpPr>
          <a:xfrm>
            <a:off x="3780807" y="2323816"/>
            <a:ext cx="631190" cy="218440"/>
            <a:chOff x="4805172" y="3480815"/>
            <a:chExt cx="631190" cy="218440"/>
          </a:xfrm>
        </p:grpSpPr>
        <p:sp>
          <p:nvSpPr>
            <p:cNvPr id="36" name="object 7">
              <a:extLst>
                <a:ext uri="{FF2B5EF4-FFF2-40B4-BE49-F238E27FC236}">
                  <a16:creationId xmlns:a16="http://schemas.microsoft.com/office/drawing/2014/main" id="{7D0003DD-05B3-4E09-8BFE-EEBB521C48FE}"/>
                </a:ext>
              </a:extLst>
            </p:cNvPr>
            <p:cNvSpPr/>
            <p:nvPr/>
          </p:nvSpPr>
          <p:spPr>
            <a:xfrm>
              <a:off x="4805172" y="3480815"/>
              <a:ext cx="631190" cy="218440"/>
            </a:xfrm>
            <a:custGeom>
              <a:avLst/>
              <a:gdLst/>
              <a:ahLst/>
              <a:cxnLst/>
              <a:rect l="l" t="t" r="r" b="b"/>
              <a:pathLst>
                <a:path w="631189" h="218439">
                  <a:moveTo>
                    <a:pt x="521969" y="0"/>
                  </a:moveTo>
                  <a:lnTo>
                    <a:pt x="521969" y="54483"/>
                  </a:lnTo>
                  <a:lnTo>
                    <a:pt x="0" y="54483"/>
                  </a:lnTo>
                  <a:lnTo>
                    <a:pt x="0" y="163449"/>
                  </a:lnTo>
                  <a:lnTo>
                    <a:pt x="521969" y="163449"/>
                  </a:lnTo>
                  <a:lnTo>
                    <a:pt x="521969" y="217932"/>
                  </a:lnTo>
                  <a:lnTo>
                    <a:pt x="630936" y="108966"/>
                  </a:lnTo>
                  <a:lnTo>
                    <a:pt x="521969" y="0"/>
                  </a:lnTo>
                  <a:close/>
                </a:path>
              </a:pathLst>
            </a:custGeom>
            <a:solidFill>
              <a:srgbClr val="4D8D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8">
              <a:extLst>
                <a:ext uri="{FF2B5EF4-FFF2-40B4-BE49-F238E27FC236}">
                  <a16:creationId xmlns:a16="http://schemas.microsoft.com/office/drawing/2014/main" id="{01340E46-C3DF-4783-BAE0-FA47030F9A7F}"/>
                </a:ext>
              </a:extLst>
            </p:cNvPr>
            <p:cNvSpPr/>
            <p:nvPr/>
          </p:nvSpPr>
          <p:spPr>
            <a:xfrm>
              <a:off x="4805172" y="3480815"/>
              <a:ext cx="631190" cy="218440"/>
            </a:xfrm>
            <a:custGeom>
              <a:avLst/>
              <a:gdLst/>
              <a:ahLst/>
              <a:cxnLst/>
              <a:rect l="l" t="t" r="r" b="b"/>
              <a:pathLst>
                <a:path w="631189" h="218439">
                  <a:moveTo>
                    <a:pt x="630936" y="108966"/>
                  </a:moveTo>
                  <a:lnTo>
                    <a:pt x="521969" y="217932"/>
                  </a:lnTo>
                  <a:lnTo>
                    <a:pt x="521969" y="163449"/>
                  </a:lnTo>
                  <a:lnTo>
                    <a:pt x="0" y="163449"/>
                  </a:lnTo>
                  <a:lnTo>
                    <a:pt x="0" y="54483"/>
                  </a:lnTo>
                  <a:lnTo>
                    <a:pt x="521969" y="54483"/>
                  </a:lnTo>
                  <a:lnTo>
                    <a:pt x="521969" y="0"/>
                  </a:lnTo>
                  <a:lnTo>
                    <a:pt x="630936" y="108966"/>
                  </a:lnTo>
                  <a:close/>
                </a:path>
              </a:pathLst>
            </a:custGeom>
            <a:ln w="15875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14">
            <a:extLst>
              <a:ext uri="{FF2B5EF4-FFF2-40B4-BE49-F238E27FC236}">
                <a16:creationId xmlns:a16="http://schemas.microsoft.com/office/drawing/2014/main" id="{2953C957-AEBC-45A5-998A-2470D76618F7}"/>
              </a:ext>
            </a:extLst>
          </p:cNvPr>
          <p:cNvSpPr txBox="1"/>
          <p:nvPr/>
        </p:nvSpPr>
        <p:spPr>
          <a:xfrm>
            <a:off x="0" y="3170862"/>
            <a:ext cx="3940629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93165">
              <a:lnSpc>
                <a:spcPct val="100000"/>
              </a:lnSpc>
              <a:spcBef>
                <a:spcPts val="95"/>
              </a:spcBef>
            </a:pPr>
            <a:r>
              <a:rPr sz="2400" b="1" dirty="0" err="1">
                <a:solidFill>
                  <a:srgbClr val="FF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Graphormer</a:t>
            </a:r>
            <a:endParaRPr sz="2400" b="1" dirty="0">
              <a:solidFill>
                <a:srgbClr val="FF0000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0" name="object 12">
            <a:extLst>
              <a:ext uri="{FF2B5EF4-FFF2-40B4-BE49-F238E27FC236}">
                <a16:creationId xmlns:a16="http://schemas.microsoft.com/office/drawing/2014/main" id="{937FCC6F-E944-44E0-9AA6-7B610A06CFCA}"/>
              </a:ext>
            </a:extLst>
          </p:cNvPr>
          <p:cNvSpPr txBox="1"/>
          <p:nvPr/>
        </p:nvSpPr>
        <p:spPr>
          <a:xfrm>
            <a:off x="5000281" y="3149754"/>
            <a:ext cx="3827779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dirty="0">
                <a:solidFill>
                  <a:schemeClr val="accent6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GIN, GCN, GraphSage …</a:t>
            </a:r>
          </a:p>
        </p:txBody>
      </p:sp>
      <p:sp>
        <p:nvSpPr>
          <p:cNvPr id="55" name="object 22">
            <a:extLst>
              <a:ext uri="{FF2B5EF4-FFF2-40B4-BE49-F238E27FC236}">
                <a16:creationId xmlns:a16="http://schemas.microsoft.com/office/drawing/2014/main" id="{1AA298C9-C5D6-4DE3-AB10-EBF1DD86A7EA}"/>
              </a:ext>
            </a:extLst>
          </p:cNvPr>
          <p:cNvSpPr txBox="1"/>
          <p:nvPr/>
        </p:nvSpPr>
        <p:spPr>
          <a:xfrm>
            <a:off x="1367483" y="4601420"/>
            <a:ext cx="7265596" cy="1351652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340"/>
              </a:spcBef>
            </a:pPr>
            <a:r>
              <a:rPr sz="2000" b="1" dirty="0">
                <a:solidFill>
                  <a:srgbClr val="E95155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Let:</a:t>
            </a:r>
          </a:p>
          <a:p>
            <a:pPr marL="410209">
              <a:lnSpc>
                <a:spcPct val="100000"/>
              </a:lnSpc>
              <a:spcBef>
                <a:spcPts val="240"/>
              </a:spcBef>
            </a:pPr>
            <a:r>
              <a:rPr lang="zh-CN" altLang="en-US" sz="2000" spc="-195" dirty="0">
                <a:cs typeface="Cambria Math"/>
              </a:rPr>
              <a:t>𝑊</a:t>
            </a:r>
            <a:r>
              <a:rPr lang="zh-CN" altLang="en-US" sz="2400" spc="75" baseline="-16666" dirty="0">
                <a:cs typeface="Cambria Math"/>
              </a:rPr>
              <a:t>𝑄</a:t>
            </a:r>
            <a:r>
              <a:rPr lang="zh-CN" altLang="en-US" sz="2400" baseline="-16666" dirty="0">
                <a:cs typeface="Cambria Math"/>
              </a:rPr>
              <a:t> </a:t>
            </a:r>
            <a:r>
              <a:rPr lang="zh-CN" altLang="en-US" sz="2400" spc="52" baseline="-16666" dirty="0">
                <a:cs typeface="Cambria Math"/>
              </a:rPr>
              <a:t> </a:t>
            </a:r>
            <a:r>
              <a:rPr lang="en-US" altLang="zh-CN" sz="2000" dirty="0">
                <a:cs typeface="Cambria Math"/>
              </a:rPr>
              <a:t>=</a:t>
            </a:r>
            <a:r>
              <a:rPr lang="zh-CN" altLang="en-US" sz="2000" spc="80" dirty="0">
                <a:cs typeface="Cambria Math"/>
              </a:rPr>
              <a:t> </a:t>
            </a:r>
            <a:r>
              <a:rPr lang="zh-CN" altLang="en-US" sz="2000" spc="-195" dirty="0">
                <a:cs typeface="Cambria Math"/>
              </a:rPr>
              <a:t>𝑊</a:t>
            </a:r>
            <a:r>
              <a:rPr lang="zh-CN" altLang="en-US" sz="2400" spc="75" baseline="-16666" dirty="0">
                <a:cs typeface="Cambria Math"/>
              </a:rPr>
              <a:t>𝐾</a:t>
            </a:r>
            <a:r>
              <a:rPr lang="zh-CN" altLang="en-US" sz="2400" baseline="-16666" dirty="0">
                <a:cs typeface="Cambria Math"/>
              </a:rPr>
              <a:t> </a:t>
            </a:r>
            <a:r>
              <a:rPr lang="zh-CN" altLang="en-US" sz="2400" spc="60" baseline="-16666" dirty="0">
                <a:cs typeface="Cambria Math"/>
              </a:rPr>
              <a:t> </a:t>
            </a:r>
            <a:r>
              <a:rPr lang="en-US" altLang="zh-CN" sz="2000" dirty="0">
                <a:cs typeface="Cambria Math"/>
              </a:rPr>
              <a:t>=</a:t>
            </a:r>
            <a:r>
              <a:rPr lang="zh-CN" altLang="en-US" sz="2000" spc="80" dirty="0">
                <a:cs typeface="Cambria Math"/>
              </a:rPr>
              <a:t> </a:t>
            </a:r>
            <a:r>
              <a:rPr lang="en-US" altLang="zh-CN" sz="2000" dirty="0">
                <a:cs typeface="Cambria Math"/>
              </a:rPr>
              <a:t>0,</a:t>
            </a:r>
            <a:r>
              <a:rPr lang="zh-CN" altLang="en-US" sz="2000" spc="-85" dirty="0">
                <a:cs typeface="Cambria Math"/>
              </a:rPr>
              <a:t> </a:t>
            </a:r>
            <a:r>
              <a:rPr lang="zh-CN" altLang="en-US" sz="2000" spc="-300" dirty="0">
                <a:cs typeface="Cambria Math"/>
              </a:rPr>
              <a:t>𝑊</a:t>
            </a:r>
            <a:r>
              <a:rPr lang="zh-CN" altLang="en-US" sz="2400" spc="89" baseline="-16666" dirty="0">
                <a:cs typeface="Cambria Math"/>
              </a:rPr>
              <a:t>𝑣</a:t>
            </a:r>
            <a:r>
              <a:rPr lang="zh-CN" altLang="en-US" sz="2400" baseline="-16666" dirty="0">
                <a:cs typeface="Cambria Math"/>
              </a:rPr>
              <a:t> </a:t>
            </a:r>
            <a:r>
              <a:rPr lang="zh-CN" altLang="en-US" sz="2400" spc="37" baseline="-16666" dirty="0">
                <a:cs typeface="Cambria Math"/>
              </a:rPr>
              <a:t> </a:t>
            </a:r>
            <a:r>
              <a:rPr lang="en-US" altLang="zh-CN" sz="2000" dirty="0">
                <a:cs typeface="Cambria Math"/>
              </a:rPr>
              <a:t>=</a:t>
            </a:r>
            <a:r>
              <a:rPr lang="zh-CN" altLang="en-US" sz="2000" spc="80" dirty="0">
                <a:cs typeface="Cambria Math"/>
              </a:rPr>
              <a:t> </a:t>
            </a:r>
            <a:r>
              <a:rPr lang="zh-CN" altLang="en-US" sz="2000" spc="35" dirty="0">
                <a:cs typeface="Cambria Math"/>
              </a:rPr>
              <a:t>𝐼</a:t>
            </a:r>
            <a:r>
              <a:rPr lang="en-US" altLang="zh-CN" sz="2000" dirty="0">
                <a:cs typeface="Cambria Math"/>
              </a:rPr>
              <a:t>,</a:t>
            </a:r>
          </a:p>
          <a:p>
            <a:pPr marL="410209">
              <a:lnSpc>
                <a:spcPct val="100000"/>
              </a:lnSpc>
              <a:spcBef>
                <a:spcPts val="240"/>
              </a:spcBef>
            </a:pPr>
            <a:r>
              <a:rPr lang="zh-CN" altLang="en-US" sz="2000" spc="-50" dirty="0">
                <a:cs typeface="Cambria Math"/>
              </a:rPr>
              <a:t>𝑏</a:t>
            </a:r>
            <a:r>
              <a:rPr lang="zh-CN" altLang="en-US" sz="2400" spc="225" baseline="-16666" dirty="0">
                <a:cs typeface="Cambria Math"/>
              </a:rPr>
              <a:t>𝜙</a:t>
            </a:r>
            <a:r>
              <a:rPr lang="en-US" altLang="zh-CN" sz="2400" spc="15" baseline="-16666" dirty="0">
                <a:cs typeface="Cambria Math"/>
              </a:rPr>
              <a:t>(</a:t>
            </a:r>
            <a:r>
              <a:rPr lang="zh-CN" altLang="en-US" sz="2400" spc="82" baseline="-16666" dirty="0">
                <a:cs typeface="Cambria Math"/>
              </a:rPr>
              <a:t>𝑣</a:t>
            </a:r>
            <a:r>
              <a:rPr lang="zh-CN" altLang="en-US" sz="2000" spc="277" baseline="-32679" dirty="0">
                <a:cs typeface="Cambria Math"/>
              </a:rPr>
              <a:t>𝑖</a:t>
            </a:r>
            <a:r>
              <a:rPr lang="en-US" altLang="zh-CN" sz="2400" spc="-15" baseline="-16666" dirty="0">
                <a:cs typeface="Cambria Math"/>
              </a:rPr>
              <a:t>,</a:t>
            </a:r>
            <a:r>
              <a:rPr lang="zh-CN" altLang="en-US" sz="2400" spc="82" baseline="-16666" dirty="0">
                <a:cs typeface="Cambria Math"/>
              </a:rPr>
              <a:t>𝑣</a:t>
            </a:r>
            <a:r>
              <a:rPr lang="zh-CN" altLang="en-US" sz="2000" spc="502" baseline="-32679" dirty="0">
                <a:cs typeface="Cambria Math"/>
              </a:rPr>
              <a:t>𝑗</a:t>
            </a:r>
            <a:r>
              <a:rPr lang="en-US" altLang="zh-CN" sz="2400" spc="7" baseline="-16666" dirty="0">
                <a:cs typeface="Cambria Math"/>
              </a:rPr>
              <a:t>)</a:t>
            </a:r>
            <a:r>
              <a:rPr lang="en-US" altLang="zh-CN" sz="2400" baseline="-16666" dirty="0">
                <a:cs typeface="Cambria Math"/>
              </a:rPr>
              <a:t>  </a:t>
            </a:r>
            <a:r>
              <a:rPr lang="en-US" altLang="zh-CN" sz="2000" dirty="0">
                <a:cs typeface="Cambria Math"/>
              </a:rPr>
              <a:t>=</a:t>
            </a:r>
            <a:r>
              <a:rPr lang="en-US" altLang="zh-CN" sz="2000" spc="80" dirty="0">
                <a:cs typeface="Cambria Math"/>
              </a:rPr>
              <a:t> </a:t>
            </a:r>
            <a:r>
              <a:rPr lang="en-US" altLang="zh-CN" sz="2000" dirty="0">
                <a:cs typeface="Cambria Math"/>
              </a:rPr>
              <a:t>0, </a:t>
            </a:r>
            <a:r>
              <a:rPr lang="en-US" altLang="zh-CN" sz="2000" spc="-15" dirty="0">
                <a:cs typeface="Microsoft Sans Serif"/>
              </a:rPr>
              <a:t>i</a:t>
            </a:r>
            <a:r>
              <a:rPr lang="en-US" altLang="zh-CN" sz="2000" spc="75" dirty="0">
                <a:cs typeface="Microsoft Sans Serif"/>
              </a:rPr>
              <a:t>f</a:t>
            </a:r>
            <a:r>
              <a:rPr lang="en-US" altLang="zh-CN" sz="2000" spc="50" dirty="0">
                <a:cs typeface="Microsoft Sans Serif"/>
              </a:rPr>
              <a:t> </a:t>
            </a:r>
            <a:r>
              <a:rPr lang="zh-CN" altLang="en-US" sz="2000" spc="-10" dirty="0">
                <a:cs typeface="Cambria Math"/>
              </a:rPr>
              <a:t>𝑣</a:t>
            </a:r>
            <a:r>
              <a:rPr lang="zh-CN" altLang="en-US" sz="2400" spc="187" baseline="-16666" dirty="0">
                <a:cs typeface="Cambria Math"/>
              </a:rPr>
              <a:t>𝑖</a:t>
            </a:r>
            <a:r>
              <a:rPr lang="en-US" altLang="zh-CN" sz="2400" baseline="-16666" dirty="0">
                <a:cs typeface="Cambria Math"/>
              </a:rPr>
              <a:t> </a:t>
            </a:r>
            <a:r>
              <a:rPr lang="en-US" altLang="zh-CN" sz="2400" spc="60" baseline="-16666" dirty="0">
                <a:cs typeface="Cambria Math"/>
              </a:rPr>
              <a:t> </a:t>
            </a:r>
            <a:r>
              <a:rPr lang="en-US" altLang="zh-CN" sz="2000" spc="-5" dirty="0">
                <a:cs typeface="Microsoft Sans Serif"/>
              </a:rPr>
              <a:t>a</a:t>
            </a:r>
            <a:r>
              <a:rPr lang="en-US" altLang="zh-CN" sz="2000" spc="-85" dirty="0">
                <a:cs typeface="Microsoft Sans Serif"/>
              </a:rPr>
              <a:t>nd</a:t>
            </a:r>
            <a:r>
              <a:rPr lang="en-US" altLang="zh-CN" sz="2000" dirty="0">
                <a:cs typeface="Microsoft Sans Serif"/>
              </a:rPr>
              <a:t> </a:t>
            </a:r>
            <a:r>
              <a:rPr lang="zh-CN" altLang="en-US" sz="2000" spc="-130" dirty="0">
                <a:cs typeface="Cambria Math"/>
              </a:rPr>
              <a:t>𝑣</a:t>
            </a:r>
            <a:r>
              <a:rPr lang="zh-CN" altLang="en-US" sz="2400" spc="494" baseline="-16666" dirty="0">
                <a:cs typeface="Cambria Math"/>
              </a:rPr>
              <a:t>𝑗</a:t>
            </a:r>
            <a:r>
              <a:rPr lang="en-US" altLang="zh-CN" sz="2400" baseline="-16666" dirty="0">
                <a:cs typeface="Cambria Math"/>
              </a:rPr>
              <a:t> </a:t>
            </a:r>
            <a:r>
              <a:rPr lang="en-US" altLang="zh-CN" sz="2400" spc="22" baseline="-16666" dirty="0">
                <a:cs typeface="Cambria Math"/>
              </a:rPr>
              <a:t> </a:t>
            </a:r>
            <a:r>
              <a:rPr lang="en-US" altLang="zh-CN" sz="2000" spc="-5" dirty="0">
                <a:cs typeface="Microsoft Sans Serif"/>
              </a:rPr>
              <a:t>a</a:t>
            </a:r>
            <a:r>
              <a:rPr lang="en-US" altLang="zh-CN" sz="2000" spc="-40" dirty="0">
                <a:cs typeface="Microsoft Sans Serif"/>
              </a:rPr>
              <a:t>re</a:t>
            </a:r>
            <a:r>
              <a:rPr lang="en-US" altLang="zh-CN" sz="2000" spc="5" dirty="0">
                <a:cs typeface="Microsoft Sans Serif"/>
              </a:rPr>
              <a:t> </a:t>
            </a:r>
            <a:r>
              <a:rPr lang="en-US" altLang="zh-CN" sz="2000" spc="-105" dirty="0">
                <a:cs typeface="Microsoft Sans Serif"/>
              </a:rPr>
              <a:t>ne</a:t>
            </a:r>
            <a:r>
              <a:rPr lang="en-US" altLang="zh-CN" sz="2000" spc="-40" dirty="0">
                <a:cs typeface="Microsoft Sans Serif"/>
              </a:rPr>
              <a:t>i</a:t>
            </a:r>
            <a:r>
              <a:rPr lang="en-US" altLang="zh-CN" sz="2000" spc="-5" dirty="0">
                <a:cs typeface="Microsoft Sans Serif"/>
              </a:rPr>
              <a:t>g</a:t>
            </a:r>
            <a:r>
              <a:rPr lang="en-US" altLang="zh-CN" sz="2000" spc="-85" dirty="0">
                <a:cs typeface="Microsoft Sans Serif"/>
              </a:rPr>
              <a:t>hb</a:t>
            </a:r>
            <a:r>
              <a:rPr lang="en-US" altLang="zh-CN" sz="2000" spc="-80" dirty="0">
                <a:cs typeface="Microsoft Sans Serif"/>
              </a:rPr>
              <a:t>o</a:t>
            </a:r>
            <a:r>
              <a:rPr lang="en-US" altLang="zh-CN" sz="2000" spc="-100" dirty="0">
                <a:cs typeface="Microsoft Sans Serif"/>
              </a:rPr>
              <a:t>r</a:t>
            </a:r>
            <a:r>
              <a:rPr lang="en-US" altLang="zh-CN" sz="2000" spc="-85" dirty="0">
                <a:cs typeface="Microsoft Sans Serif"/>
              </a:rPr>
              <a:t>,</a:t>
            </a:r>
            <a:r>
              <a:rPr lang="en-US" altLang="zh-CN" sz="2000" spc="-10" dirty="0">
                <a:cs typeface="Microsoft Sans Serif"/>
              </a:rPr>
              <a:t> </a:t>
            </a:r>
            <a:r>
              <a:rPr lang="en-US" altLang="zh-CN" sz="2000" spc="-80" dirty="0">
                <a:cs typeface="Microsoft Sans Serif"/>
              </a:rPr>
              <a:t>e</a:t>
            </a:r>
            <a:r>
              <a:rPr lang="en-US" altLang="zh-CN" sz="2000" spc="-15" dirty="0">
                <a:cs typeface="Microsoft Sans Serif"/>
              </a:rPr>
              <a:t>l</a:t>
            </a:r>
            <a:r>
              <a:rPr lang="en-US" altLang="zh-CN" sz="2000" spc="-155" dirty="0">
                <a:cs typeface="Microsoft Sans Serif"/>
              </a:rPr>
              <a:t>se</a:t>
            </a:r>
            <a:r>
              <a:rPr lang="en-US" altLang="zh-CN" sz="2000" spc="5" dirty="0">
                <a:cs typeface="Microsoft Sans Serif"/>
              </a:rPr>
              <a:t> </a:t>
            </a:r>
            <a:r>
              <a:rPr lang="zh-CN" altLang="en-US" sz="2000" spc="-50" dirty="0">
                <a:cs typeface="Cambria Math"/>
              </a:rPr>
              <a:t>𝑏</a:t>
            </a:r>
            <a:r>
              <a:rPr lang="zh-CN" altLang="en-US" sz="2400" spc="225" baseline="-16666" dirty="0">
                <a:cs typeface="Cambria Math"/>
              </a:rPr>
              <a:t>𝜙</a:t>
            </a:r>
            <a:r>
              <a:rPr lang="en-US" altLang="zh-CN" sz="2400" spc="15" baseline="-16666" dirty="0">
                <a:cs typeface="Cambria Math"/>
              </a:rPr>
              <a:t>(</a:t>
            </a:r>
            <a:r>
              <a:rPr lang="zh-CN" altLang="en-US" sz="2400" spc="82" baseline="-16666" dirty="0">
                <a:cs typeface="Cambria Math"/>
              </a:rPr>
              <a:t>𝑣</a:t>
            </a:r>
            <a:r>
              <a:rPr lang="zh-CN" altLang="en-US" sz="2000" spc="277" baseline="-32679" dirty="0">
                <a:cs typeface="Cambria Math"/>
              </a:rPr>
              <a:t>𝑖</a:t>
            </a:r>
            <a:r>
              <a:rPr lang="en-US" altLang="zh-CN" sz="2400" spc="-15" baseline="-16666" dirty="0">
                <a:cs typeface="Cambria Math"/>
              </a:rPr>
              <a:t>,</a:t>
            </a:r>
            <a:r>
              <a:rPr lang="zh-CN" altLang="en-US" sz="2400" spc="82" baseline="-16666" dirty="0">
                <a:cs typeface="Cambria Math"/>
              </a:rPr>
              <a:t>𝑣</a:t>
            </a:r>
            <a:r>
              <a:rPr lang="zh-CN" altLang="en-US" sz="2000" spc="502" baseline="-32679" dirty="0">
                <a:cs typeface="Cambria Math"/>
              </a:rPr>
              <a:t>𝑗</a:t>
            </a:r>
            <a:r>
              <a:rPr lang="en-US" altLang="zh-CN" sz="2400" spc="7" baseline="-16666" dirty="0">
                <a:cs typeface="Cambria Math"/>
              </a:rPr>
              <a:t>)</a:t>
            </a:r>
            <a:r>
              <a:rPr lang="en-US" altLang="zh-CN" sz="2400" baseline="-16666" dirty="0">
                <a:cs typeface="Cambria Math"/>
              </a:rPr>
              <a:t>  </a:t>
            </a:r>
            <a:r>
              <a:rPr lang="en-US" altLang="zh-CN" sz="2000" dirty="0">
                <a:cs typeface="Cambria Math"/>
              </a:rPr>
              <a:t>=</a:t>
            </a:r>
            <a:r>
              <a:rPr lang="en-US" altLang="zh-CN" sz="2000" spc="80" dirty="0">
                <a:cs typeface="Cambria Math"/>
              </a:rPr>
              <a:t> </a:t>
            </a:r>
            <a:r>
              <a:rPr lang="en-US" altLang="zh-CN" sz="2000" spc="5" dirty="0">
                <a:cs typeface="Cambria Math"/>
              </a:rPr>
              <a:t>−∞</a:t>
            </a:r>
            <a:r>
              <a:rPr lang="en-US" altLang="zh-CN" sz="2000" dirty="0">
                <a:cs typeface="Cambria Math"/>
              </a:rPr>
              <a:t>,</a:t>
            </a:r>
          </a:p>
          <a:p>
            <a:pPr marL="410209">
              <a:lnSpc>
                <a:spcPct val="100000"/>
              </a:lnSpc>
              <a:spcBef>
                <a:spcPts val="240"/>
              </a:spcBef>
            </a:pPr>
            <a:r>
              <a:rPr lang="zh-CN" altLang="en-US" sz="2000" spc="40" dirty="0">
                <a:cs typeface="Cambria Math"/>
              </a:rPr>
              <a:t>𝑐</a:t>
            </a:r>
            <a:r>
              <a:rPr lang="zh-CN" altLang="en-US" sz="2400" spc="60" baseline="-16666" dirty="0">
                <a:cs typeface="Cambria Math"/>
              </a:rPr>
              <a:t>𝑖𝑗</a:t>
            </a:r>
            <a:r>
              <a:rPr lang="zh-CN" altLang="en-US" sz="2400" spc="330" baseline="-16666" dirty="0">
                <a:cs typeface="Cambria Math"/>
              </a:rPr>
              <a:t> </a:t>
            </a:r>
            <a:r>
              <a:rPr lang="en-US" altLang="zh-CN" sz="2000" dirty="0">
                <a:cs typeface="Cambria Math"/>
              </a:rPr>
              <a:t>=</a:t>
            </a:r>
            <a:r>
              <a:rPr lang="zh-CN" altLang="en-US" sz="2000" spc="55" dirty="0">
                <a:cs typeface="Cambria Math"/>
              </a:rPr>
              <a:t> </a:t>
            </a:r>
            <a:r>
              <a:rPr lang="en-US" altLang="zh-CN" sz="2000" dirty="0">
                <a:cs typeface="Cambria Math"/>
              </a:rPr>
              <a:t>0.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65AA6E88-3906-4EBE-97A2-FAE31804184F}"/>
              </a:ext>
            </a:extLst>
          </p:cNvPr>
          <p:cNvSpPr txBox="1"/>
          <p:nvPr/>
        </p:nvSpPr>
        <p:spPr>
          <a:xfrm>
            <a:off x="814994" y="3676788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735"/>
              </a:spcBef>
            </a:pPr>
            <a:r>
              <a:rPr lang="en-US" altLang="zh-CN" sz="2000" b="1" dirty="0">
                <a:solidFill>
                  <a:srgbClr val="1D9BA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Example: Mean Aggregation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78933F56-3980-48DE-9440-EF14DB81DD50}"/>
                  </a:ext>
                </a:extLst>
              </p:cNvPr>
              <p:cNvSpPr txBox="1"/>
              <p:nvPr/>
            </p:nvSpPr>
            <p:spPr>
              <a:xfrm>
                <a:off x="428281" y="853491"/>
                <a:ext cx="73005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n"/>
                </a:pPr>
                <a:r>
                  <a:rPr lang="en-US" altLang="zh-CN" sz="2400" b="1" dirty="0">
                    <a:latin typeface="Calibri" panose="020F0502020204030204" pitchFamily="34" charset="0"/>
                    <a:ea typeface="微软雅黑" panose="020B0503020204020204" pitchFamily="34" charset="-122"/>
                  </a:rPr>
                  <a:t>Graphormer</a:t>
                </a:r>
                <a:r>
                  <a:rPr lang="zh-CN" altLang="en-US" sz="2400" b="1" dirty="0">
                    <a:latin typeface="Calibri" panose="020F0502020204030204" pitchFamily="34" charset="0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𝑽𝑺</m:t>
                    </m:r>
                  </m:oMath>
                </a14:m>
                <a:r>
                  <a:rPr lang="zh-CN" altLang="en-US" sz="2400" b="1" i="1" dirty="0">
                    <a:latin typeface="Calibri" panose="020F0502020204030204" pitchFamily="34" charset="0"/>
                    <a:ea typeface="微软雅黑" panose="020B0503020204020204" pitchFamily="34" charset="-122"/>
                  </a:rPr>
                  <a:t> </a:t>
                </a:r>
                <a:r>
                  <a:rPr lang="en-US" altLang="zh-CN" sz="2400" b="1" dirty="0">
                    <a:latin typeface="Calibri" panose="020F0502020204030204" pitchFamily="34" charset="0"/>
                    <a:ea typeface="微软雅黑" panose="020B0503020204020204" pitchFamily="34" charset="-122"/>
                  </a:rPr>
                  <a:t>GNN</a:t>
                </a:r>
                <a:endParaRPr lang="zh-CN" altLang="en-US" sz="2400" b="1" dirty="0">
                  <a:latin typeface="Calibri" panose="020F0502020204030204" pitchFamily="34" charset="0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78933F56-3980-48DE-9440-EF14DB81DD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281" y="853491"/>
                <a:ext cx="7300576" cy="461665"/>
              </a:xfrm>
              <a:prstGeom prst="rect">
                <a:avLst/>
              </a:prstGeom>
              <a:blipFill>
                <a:blip r:embed="rId5"/>
                <a:stretch>
                  <a:fillRect l="-1085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4" name="图片 63">
            <a:extLst>
              <a:ext uri="{FF2B5EF4-FFF2-40B4-BE49-F238E27FC236}">
                <a16:creationId xmlns:a16="http://schemas.microsoft.com/office/drawing/2014/main" id="{EF2C7293-FF31-4E76-860F-23B5E97D0B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545" y="4076898"/>
            <a:ext cx="5832910" cy="607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1149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0181ED3-6BF2-492E-B9E9-53E7609D1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26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036FE05-682B-44BD-A575-6D4C34AE191E}"/>
              </a:ext>
            </a:extLst>
          </p:cNvPr>
          <p:cNvSpPr txBox="1"/>
          <p:nvPr/>
        </p:nvSpPr>
        <p:spPr>
          <a:xfrm>
            <a:off x="428281" y="199434"/>
            <a:ext cx="7529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HOW POWERFUL IS GRAPHORMER?</a:t>
            </a:r>
            <a:endParaRPr lang="zh-CN" altLang="en-US" sz="2800" b="1" spc="200" dirty="0">
              <a:solidFill>
                <a:schemeClr val="bg1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78933F56-3980-48DE-9440-EF14DB81DD50}"/>
                  </a:ext>
                </a:extLst>
              </p:cNvPr>
              <p:cNvSpPr txBox="1"/>
              <p:nvPr/>
            </p:nvSpPr>
            <p:spPr>
              <a:xfrm>
                <a:off x="428281" y="853491"/>
                <a:ext cx="73005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n"/>
                </a:pPr>
                <a:r>
                  <a:rPr lang="en-US" altLang="zh-CN" sz="2400" b="1" dirty="0">
                    <a:latin typeface="Calibri" panose="020F0502020204030204" pitchFamily="34" charset="0"/>
                    <a:ea typeface="微软雅黑" panose="020B0503020204020204" pitchFamily="34" charset="-122"/>
                  </a:rPr>
                  <a:t>Graphormer</a:t>
                </a:r>
                <a:r>
                  <a:rPr lang="zh-CN" altLang="en-US" sz="2400" b="1" i="1" dirty="0">
                    <a:latin typeface="Calibri" panose="020F0502020204030204" pitchFamily="34" charset="0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𝑽𝑺</m:t>
                    </m:r>
                  </m:oMath>
                </a14:m>
                <a:r>
                  <a:rPr lang="zh-CN" altLang="en-US" sz="2400" b="1" i="1" dirty="0">
                    <a:latin typeface="Calibri" panose="020F0502020204030204" pitchFamily="34" charset="0"/>
                    <a:ea typeface="微软雅黑" panose="020B0503020204020204" pitchFamily="34" charset="-122"/>
                  </a:rPr>
                  <a:t> </a:t>
                </a:r>
                <a:r>
                  <a:rPr lang="en-US" altLang="zh-CN" sz="2400" b="1" dirty="0">
                    <a:latin typeface="Calibri" panose="020F0502020204030204" pitchFamily="34" charset="0"/>
                    <a:ea typeface="微软雅黑" panose="020B0503020204020204" pitchFamily="34" charset="-122"/>
                  </a:rPr>
                  <a:t>1-WL-Test</a:t>
                </a:r>
                <a:endParaRPr lang="zh-CN" altLang="en-US" sz="2400" b="1" dirty="0">
                  <a:latin typeface="Calibri" panose="020F0502020204030204" pitchFamily="34" charset="0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78933F56-3980-48DE-9440-EF14DB81DD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281" y="853491"/>
                <a:ext cx="7300576" cy="461665"/>
              </a:xfrm>
              <a:prstGeom prst="rect">
                <a:avLst/>
              </a:prstGeom>
              <a:blipFill>
                <a:blip r:embed="rId3"/>
                <a:stretch>
                  <a:fillRect l="-1085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页脚占位符 2">
            <a:extLst>
              <a:ext uri="{FF2B5EF4-FFF2-40B4-BE49-F238E27FC236}">
                <a16:creationId xmlns:a16="http://schemas.microsoft.com/office/drawing/2014/main" id="{7B728C3D-2F48-4A9C-807B-9E9E42C6AAB0}"/>
              </a:ext>
            </a:extLst>
          </p:cNvPr>
          <p:cNvSpPr txBox="1">
            <a:spLocks/>
          </p:cNvSpPr>
          <p:nvPr/>
        </p:nvSpPr>
        <p:spPr>
          <a:xfrm>
            <a:off x="183008" y="6356351"/>
            <a:ext cx="8246114" cy="415806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dirty="0"/>
              <a:t>[1] </a:t>
            </a:r>
            <a:r>
              <a:rPr lang="nl-NL" altLang="zh-CN" dirty="0"/>
              <a:t>Shervashidze N, et al. </a:t>
            </a:r>
            <a:r>
              <a:rPr lang="en-US" altLang="zh-CN" b="1" i="1" dirty="0" err="1">
                <a:solidFill>
                  <a:srgbClr val="02409A"/>
                </a:solidFill>
              </a:rPr>
              <a:t>Weisfeiler-lehman</a:t>
            </a:r>
            <a:r>
              <a:rPr lang="en-US" altLang="zh-CN" b="1" i="1" dirty="0">
                <a:solidFill>
                  <a:srgbClr val="02409A"/>
                </a:solidFill>
              </a:rPr>
              <a:t> graph kernels</a:t>
            </a:r>
            <a:r>
              <a:rPr lang="en-US" altLang="zh-CN" dirty="0"/>
              <a:t>[J]. JMLR, 2011.</a:t>
            </a:r>
          </a:p>
          <a:p>
            <a:pPr algn="l"/>
            <a:r>
              <a:rPr lang="en-US" altLang="zh-CN" dirty="0"/>
              <a:t>[2] Xu K, et al. </a:t>
            </a:r>
            <a:r>
              <a:rPr lang="en-US" altLang="zh-CN" b="1" i="1" dirty="0">
                <a:solidFill>
                  <a:srgbClr val="02409A"/>
                </a:solidFill>
              </a:rPr>
              <a:t>How powerful are graph neural networks?</a:t>
            </a:r>
            <a:r>
              <a:rPr lang="en-US" altLang="zh-CN" dirty="0"/>
              <a:t>[J]. </a:t>
            </a:r>
            <a:r>
              <a:rPr lang="en-US" altLang="zh-CN" dirty="0" err="1"/>
              <a:t>arXiv</a:t>
            </a:r>
            <a:r>
              <a:rPr lang="en-US" altLang="zh-CN" dirty="0"/>
              <a:t>, 2018.</a:t>
            </a:r>
          </a:p>
        </p:txBody>
      </p:sp>
      <p:sp>
        <p:nvSpPr>
          <p:cNvPr id="18" name="object 14">
            <a:extLst>
              <a:ext uri="{FF2B5EF4-FFF2-40B4-BE49-F238E27FC236}">
                <a16:creationId xmlns:a16="http://schemas.microsoft.com/office/drawing/2014/main" id="{C61771DC-405D-48C3-B372-007FD25A677B}"/>
              </a:ext>
            </a:extLst>
          </p:cNvPr>
          <p:cNvSpPr txBox="1"/>
          <p:nvPr/>
        </p:nvSpPr>
        <p:spPr>
          <a:xfrm>
            <a:off x="886292" y="1443330"/>
            <a:ext cx="5407440" cy="42614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50000"/>
              </a:lnSpc>
            </a:pPr>
            <a:r>
              <a:rPr sz="2000" b="1" i="1" dirty="0">
                <a:latin typeface="Calibri" panose="020F0502020204030204" pitchFamily="34" charset="0"/>
                <a:ea typeface="微软雅黑" panose="020B0503020204020204" pitchFamily="34" charset="-122"/>
              </a:rPr>
              <a:t>Expressiveness: </a:t>
            </a:r>
            <a:r>
              <a:rPr sz="2000" b="1" i="1" dirty="0">
                <a:solidFill>
                  <a:srgbClr val="FF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Graphormer</a:t>
            </a:r>
            <a:r>
              <a:rPr sz="2000" b="1" i="1" dirty="0">
                <a:latin typeface="Calibri" panose="020F0502020204030204" pitchFamily="34" charset="0"/>
                <a:ea typeface="微软雅黑" panose="020B0503020204020204" pitchFamily="34" charset="-122"/>
              </a:rPr>
              <a:t> &gt; </a:t>
            </a:r>
            <a:r>
              <a:rPr sz="2000" b="1" i="1" dirty="0">
                <a:solidFill>
                  <a:schemeClr val="accent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1-WL Test </a:t>
            </a:r>
            <a:r>
              <a:rPr sz="2000" b="1" i="1" dirty="0">
                <a:latin typeface="Calibri" panose="020F0502020204030204" pitchFamily="34" charset="0"/>
                <a:ea typeface="微软雅黑" panose="020B0503020204020204" pitchFamily="34" charset="-122"/>
              </a:rPr>
              <a:t>≥</a:t>
            </a:r>
            <a:r>
              <a:rPr lang="en-US" sz="2000" b="1" i="1" dirty="0">
                <a:latin typeface="Calibri" panose="020F050202020403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2000" b="1" i="1" dirty="0">
                <a:solidFill>
                  <a:schemeClr val="accent6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GNN</a:t>
            </a:r>
            <a:endParaRPr sz="2000" b="1" i="1" dirty="0">
              <a:solidFill>
                <a:schemeClr val="accent6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4" name="图片 3" descr="卡通人物&#10;&#10;中度可信度描述已自动生成">
            <a:extLst>
              <a:ext uri="{FF2B5EF4-FFF2-40B4-BE49-F238E27FC236}">
                <a16:creationId xmlns:a16="http://schemas.microsoft.com/office/drawing/2014/main" id="{90881AF5-D6D8-4FFD-990E-2425F9C369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292" y="2024660"/>
            <a:ext cx="7244156" cy="2531372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27EC0E45-0417-435D-A6D6-C34BF48E76C7}"/>
              </a:ext>
            </a:extLst>
          </p:cNvPr>
          <p:cNvSpPr txBox="1"/>
          <p:nvPr/>
        </p:nvSpPr>
        <p:spPr>
          <a:xfrm>
            <a:off x="980885" y="4769989"/>
            <a:ext cx="7332675" cy="879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ea typeface="微软雅黑" panose="020B0503020204020204" pitchFamily="34" charset="-122"/>
              </a:rPr>
              <a:t>在图2中，1-WL-test无法判断这两个图，而所有节点到其他节点的SPD（最短路径距离）集合成功区分了这两个图</a:t>
            </a:r>
          </a:p>
        </p:txBody>
      </p:sp>
    </p:spTree>
    <p:extLst>
      <p:ext uri="{BB962C8B-B14F-4D97-AF65-F5344CB8AC3E}">
        <p14:creationId xmlns:p14="http://schemas.microsoft.com/office/powerpoint/2010/main" val="24900882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0181ED3-6BF2-492E-B9E9-53E7609D1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036FE05-682B-44BD-A575-6D4C34AE191E}"/>
              </a:ext>
            </a:extLst>
          </p:cNvPr>
          <p:cNvSpPr txBox="1"/>
          <p:nvPr/>
        </p:nvSpPr>
        <p:spPr>
          <a:xfrm>
            <a:off x="428281" y="199434"/>
            <a:ext cx="7529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b="1" spc="20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HOW POWERFUL IS GRAPHORMER?</a:t>
            </a:r>
            <a:endParaRPr lang="zh-CN" altLang="en-US" sz="2800" b="1" spc="200" dirty="0">
              <a:solidFill>
                <a:schemeClr val="bg1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8" name="图片 7" descr="手机屏幕的截图&#10;&#10;描述已自动生成">
            <a:extLst>
              <a:ext uri="{FF2B5EF4-FFF2-40B4-BE49-F238E27FC236}">
                <a16:creationId xmlns:a16="http://schemas.microsoft.com/office/drawing/2014/main" id="{7D8DE5DB-B533-4D5F-8C40-F012EC1EEA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58" y="1753987"/>
            <a:ext cx="7992689" cy="3080515"/>
          </a:xfrm>
          <a:prstGeom prst="rect">
            <a:avLst/>
          </a:prstGeom>
        </p:spPr>
      </p:pic>
      <p:sp>
        <p:nvSpPr>
          <p:cNvPr id="16" name="object 14">
            <a:extLst>
              <a:ext uri="{FF2B5EF4-FFF2-40B4-BE49-F238E27FC236}">
                <a16:creationId xmlns:a16="http://schemas.microsoft.com/office/drawing/2014/main" id="{83B9623C-5DDE-4705-A5F0-444B12866D58}"/>
              </a:ext>
            </a:extLst>
          </p:cNvPr>
          <p:cNvSpPr txBox="1"/>
          <p:nvPr/>
        </p:nvSpPr>
        <p:spPr>
          <a:xfrm>
            <a:off x="575655" y="879556"/>
            <a:ext cx="5407440" cy="42614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50000"/>
              </a:lnSpc>
            </a:pPr>
            <a:r>
              <a:rPr sz="2000" b="1" i="1" dirty="0">
                <a:latin typeface="Calibri" panose="020F0502020204030204" pitchFamily="34" charset="0"/>
                <a:ea typeface="微软雅黑" panose="020B0503020204020204" pitchFamily="34" charset="-122"/>
              </a:rPr>
              <a:t>Expressiveness: </a:t>
            </a:r>
            <a:r>
              <a:rPr lang="en-US" altLang="zh-CN" sz="2000" b="1" i="1" dirty="0">
                <a:solidFill>
                  <a:schemeClr val="accent6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GNN</a:t>
            </a:r>
            <a:endParaRPr sz="2000" b="1" i="1" dirty="0">
              <a:solidFill>
                <a:schemeClr val="accent6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1C02466-3548-4F3B-891D-A5B93E0D7693}"/>
              </a:ext>
            </a:extLst>
          </p:cNvPr>
          <p:cNvSpPr txBox="1"/>
          <p:nvPr/>
        </p:nvSpPr>
        <p:spPr>
          <a:xfrm>
            <a:off x="1671145" y="5213159"/>
            <a:ext cx="62324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alibri" panose="020F0502020204030204" pitchFamily="34" charset="0"/>
                <a:ea typeface="微软雅黑" panose="020B0503020204020204" pitchFamily="34" charset="-122"/>
              </a:rPr>
              <a:t>无论是</a:t>
            </a:r>
            <a:r>
              <a:rPr lang="en-US" altLang="zh-CN" b="1" dirty="0">
                <a:latin typeface="Calibri" panose="020F0502020204030204" pitchFamily="34" charset="0"/>
                <a:ea typeface="微软雅黑" panose="020B0503020204020204" pitchFamily="34" charset="-122"/>
              </a:rPr>
              <a:t>Mean</a:t>
            </a:r>
            <a:r>
              <a:rPr lang="zh-CN" altLang="en-US" b="1" dirty="0">
                <a:latin typeface="Calibri" panose="020F0502020204030204" pitchFamily="34" charset="0"/>
                <a:ea typeface="微软雅黑" panose="020B0503020204020204" pitchFamily="34" charset="-122"/>
              </a:rPr>
              <a:t>、</a:t>
            </a:r>
            <a:r>
              <a:rPr lang="en-US" altLang="zh-CN" b="1" dirty="0">
                <a:latin typeface="Calibri" panose="020F0502020204030204" pitchFamily="34" charset="0"/>
                <a:ea typeface="微软雅黑" panose="020B0503020204020204" pitchFamily="34" charset="-122"/>
              </a:rPr>
              <a:t>Max</a:t>
            </a:r>
            <a:r>
              <a:rPr lang="zh-CN" altLang="en-US" b="1" dirty="0">
                <a:latin typeface="Calibri" panose="020F0502020204030204" pitchFamily="34" charset="0"/>
                <a:ea typeface="微软雅黑" panose="020B0503020204020204" pitchFamily="34" charset="-122"/>
              </a:rPr>
              <a:t>还是</a:t>
            </a:r>
            <a:r>
              <a:rPr lang="en-US" altLang="zh-CN" b="1" dirty="0">
                <a:latin typeface="Calibri" panose="020F0502020204030204" pitchFamily="34" charset="0"/>
                <a:ea typeface="微软雅黑" panose="020B0503020204020204" pitchFamily="34" charset="-122"/>
              </a:rPr>
              <a:t>Sum</a:t>
            </a:r>
            <a:r>
              <a:rPr lang="zh-CN" altLang="en-US" b="1" dirty="0">
                <a:latin typeface="Calibri" panose="020F0502020204030204" pitchFamily="34" charset="0"/>
                <a:ea typeface="微软雅黑" panose="020B0503020204020204" pitchFamily="34" charset="-122"/>
              </a:rPr>
              <a:t> 聚合器，都无法区分这两张图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6D9F56E2-C74A-426D-A1E3-B333C1AE4C6F}"/>
              </a:ext>
            </a:extLst>
          </p:cNvPr>
          <p:cNvCxnSpPr>
            <a:cxnSpLocks/>
          </p:cNvCxnSpPr>
          <p:nvPr/>
        </p:nvCxnSpPr>
        <p:spPr>
          <a:xfrm>
            <a:off x="1571406" y="3145878"/>
            <a:ext cx="0" cy="3678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17321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图形用户界面, 应用程序&#10;&#10;描述已自动生成">
            <a:extLst>
              <a:ext uri="{FF2B5EF4-FFF2-40B4-BE49-F238E27FC236}">
                <a16:creationId xmlns:a16="http://schemas.microsoft.com/office/drawing/2014/main" id="{0B2F8533-B1EB-4F54-8D27-E867A1A43C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221" y="1315439"/>
            <a:ext cx="6680278" cy="4663005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0181ED3-6BF2-492E-B9E9-53E7609D1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28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036FE05-682B-44BD-A575-6D4C34AE191E}"/>
              </a:ext>
            </a:extLst>
          </p:cNvPr>
          <p:cNvSpPr txBox="1"/>
          <p:nvPr/>
        </p:nvSpPr>
        <p:spPr>
          <a:xfrm>
            <a:off x="428281" y="199434"/>
            <a:ext cx="7529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b="1" spc="20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HOW POWERFUL IS GRAPHORMER?</a:t>
            </a:r>
            <a:endParaRPr lang="zh-CN" altLang="en-US" sz="2800" b="1" spc="200" dirty="0">
              <a:solidFill>
                <a:schemeClr val="bg1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6" name="object 14">
            <a:extLst>
              <a:ext uri="{FF2B5EF4-FFF2-40B4-BE49-F238E27FC236}">
                <a16:creationId xmlns:a16="http://schemas.microsoft.com/office/drawing/2014/main" id="{83B9623C-5DDE-4705-A5F0-444B12866D58}"/>
              </a:ext>
            </a:extLst>
          </p:cNvPr>
          <p:cNvSpPr txBox="1"/>
          <p:nvPr/>
        </p:nvSpPr>
        <p:spPr>
          <a:xfrm>
            <a:off x="575655" y="879556"/>
            <a:ext cx="5407440" cy="42614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50000"/>
              </a:lnSpc>
            </a:pPr>
            <a:r>
              <a:rPr lang="en-US" altLang="zh-CN" sz="2000" b="1" i="1" dirty="0">
                <a:solidFill>
                  <a:schemeClr val="accent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1-WL Test</a:t>
            </a:r>
            <a:endParaRPr sz="2000" b="1" i="1" dirty="0">
              <a:solidFill>
                <a:schemeClr val="accent6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1C02466-3548-4F3B-891D-A5B93E0D7693}"/>
              </a:ext>
            </a:extLst>
          </p:cNvPr>
          <p:cNvSpPr txBox="1"/>
          <p:nvPr/>
        </p:nvSpPr>
        <p:spPr>
          <a:xfrm>
            <a:off x="4718386" y="5696635"/>
            <a:ext cx="62324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1" i="1" dirty="0">
                <a:latin typeface="Calibri" panose="020F0502020204030204" pitchFamily="34" charset="0"/>
                <a:ea typeface="微软雅黑" panose="020B0503020204020204" pitchFamily="34" charset="-122"/>
              </a:rPr>
              <a:t>1-WL Test</a:t>
            </a:r>
            <a:r>
              <a:rPr lang="zh-CN" altLang="en-US" sz="1600" b="1" dirty="0">
                <a:latin typeface="Calibri" panose="020F0502020204030204" pitchFamily="34" charset="0"/>
                <a:ea typeface="微软雅黑" panose="020B0503020204020204" pitchFamily="34" charset="-122"/>
              </a:rPr>
              <a:t>也无法区分这两张图</a:t>
            </a:r>
          </a:p>
        </p:txBody>
      </p:sp>
    </p:spTree>
    <p:extLst>
      <p:ext uri="{BB962C8B-B14F-4D97-AF65-F5344CB8AC3E}">
        <p14:creationId xmlns:p14="http://schemas.microsoft.com/office/powerpoint/2010/main" val="26848689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0181ED3-6BF2-492E-B9E9-53E7609D1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29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036FE05-682B-44BD-A575-6D4C34AE191E}"/>
              </a:ext>
            </a:extLst>
          </p:cNvPr>
          <p:cNvSpPr txBox="1"/>
          <p:nvPr/>
        </p:nvSpPr>
        <p:spPr>
          <a:xfrm>
            <a:off x="428281" y="199434"/>
            <a:ext cx="7529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HOW POWERFUL IS GRAPHORMER?</a:t>
            </a:r>
            <a:endParaRPr lang="zh-CN" altLang="en-US" sz="2800" b="1" spc="200" dirty="0">
              <a:solidFill>
                <a:schemeClr val="bg1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78933F56-3980-48DE-9440-EF14DB81DD50}"/>
                  </a:ext>
                </a:extLst>
              </p:cNvPr>
              <p:cNvSpPr txBox="1"/>
              <p:nvPr/>
            </p:nvSpPr>
            <p:spPr>
              <a:xfrm>
                <a:off x="428281" y="853491"/>
                <a:ext cx="73005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n"/>
                </a:pPr>
                <a:r>
                  <a:rPr lang="en-US" altLang="zh-CN" sz="2400" b="1" dirty="0">
                    <a:solidFill>
                      <a:schemeClr val="accent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rPr>
                  <a:t>Virtual Node</a:t>
                </a:r>
                <a:r>
                  <a:rPr lang="en-US" altLang="zh-CN" sz="2400" b="1" dirty="0">
                    <a:latin typeface="Calibri" panose="020F0502020204030204" pitchFamily="34" charset="0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b="1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微软雅黑" panose="020B0503020204020204" pitchFamily="34" charset="-122"/>
                        <a:sym typeface="Wingdings" panose="05000000000000000000" pitchFamily="2" charset="2"/>
                      </a:rPr>
                      <m:t></m:t>
                    </m:r>
                  </m:oMath>
                </a14:m>
                <a:r>
                  <a:rPr lang="en-US" altLang="zh-CN" sz="2400" b="1" dirty="0">
                    <a:latin typeface="Calibri" panose="020F0502020204030204" pitchFamily="34" charset="0"/>
                    <a:ea typeface="微软雅黑" panose="020B0503020204020204" pitchFamily="34" charset="-122"/>
                  </a:rPr>
                  <a:t> Graph Readout</a:t>
                </a:r>
              </a:p>
            </p:txBody>
          </p:sp>
        </mc:Choice>
        <mc:Fallback xmlns="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78933F56-3980-48DE-9440-EF14DB81DD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281" y="853491"/>
                <a:ext cx="7300576" cy="461665"/>
              </a:xfrm>
              <a:prstGeom prst="rect">
                <a:avLst/>
              </a:prstGeom>
              <a:blipFill>
                <a:blip r:embed="rId3"/>
                <a:stretch>
                  <a:fillRect l="-1085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231C1B80-C5F2-4319-8A0A-7AA388B33E1D}"/>
              </a:ext>
            </a:extLst>
          </p:cNvPr>
          <p:cNvSpPr txBox="1"/>
          <p:nvPr/>
        </p:nvSpPr>
        <p:spPr>
          <a:xfrm>
            <a:off x="790311" y="1315156"/>
            <a:ext cx="7563378" cy="966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ea typeface="微软雅黑" panose="020B0503020204020204" pitchFamily="34" charset="-122"/>
              </a:rPr>
              <a:t>Self-Attention</a:t>
            </a:r>
            <a:r>
              <a:rPr lang="zh-CN" altLang="en-US" sz="2000" b="1" dirty="0">
                <a:ea typeface="微软雅黑" panose="020B0503020204020204" pitchFamily="34" charset="-122"/>
              </a:rPr>
              <a:t>机制的每个节点都可以关注到其他节点，这一事实启发了我们为</a:t>
            </a:r>
            <a:r>
              <a:rPr lang="en-US" altLang="zh-CN" sz="2000" b="1" dirty="0">
                <a:ea typeface="微软雅黑" panose="020B0503020204020204" pitchFamily="34" charset="-122"/>
              </a:rPr>
              <a:t>Graph Readout</a:t>
            </a:r>
            <a:r>
              <a:rPr lang="zh-CN" altLang="en-US" sz="2000" b="1" dirty="0">
                <a:ea typeface="微软雅黑" panose="020B0503020204020204" pitchFamily="34" charset="-122"/>
              </a:rPr>
              <a:t>引入一个特殊节点</a:t>
            </a:r>
            <a:endParaRPr lang="en-US" altLang="zh-CN" sz="2000" b="1" dirty="0">
              <a:ea typeface="微软雅黑" panose="020B0503020204020204" pitchFamily="34" charset="-122"/>
            </a:endParaRPr>
          </a:p>
        </p:txBody>
      </p:sp>
      <p:sp>
        <p:nvSpPr>
          <p:cNvPr id="14" name="页脚占位符 2">
            <a:extLst>
              <a:ext uri="{FF2B5EF4-FFF2-40B4-BE49-F238E27FC236}">
                <a16:creationId xmlns:a16="http://schemas.microsoft.com/office/drawing/2014/main" id="{5C4C814D-B708-4921-961C-EFF977B990DA}"/>
              </a:ext>
            </a:extLst>
          </p:cNvPr>
          <p:cNvSpPr txBox="1">
            <a:spLocks/>
          </p:cNvSpPr>
          <p:nvPr/>
        </p:nvSpPr>
        <p:spPr>
          <a:xfrm>
            <a:off x="183008" y="6356351"/>
            <a:ext cx="8246114" cy="415806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dirty="0"/>
              <a:t>[1] Hu W, et al. </a:t>
            </a:r>
            <a:r>
              <a:rPr lang="en-US" altLang="zh-CN" b="1" i="1" dirty="0">
                <a:solidFill>
                  <a:srgbClr val="02409A"/>
                </a:solidFill>
              </a:rPr>
              <a:t>Open graph benchmark: Datasets for machine learning on graphs</a:t>
            </a:r>
            <a:r>
              <a:rPr lang="en-US" altLang="zh-CN" dirty="0"/>
              <a:t>[J]. NIPS, 2020.</a:t>
            </a:r>
          </a:p>
        </p:txBody>
      </p:sp>
      <p:pic>
        <p:nvPicPr>
          <p:cNvPr id="8" name="图片 7" descr="图片包含 图形用户界面&#10;&#10;描述已自动生成">
            <a:extLst>
              <a:ext uri="{FF2B5EF4-FFF2-40B4-BE49-F238E27FC236}">
                <a16:creationId xmlns:a16="http://schemas.microsoft.com/office/drawing/2014/main" id="{42245F26-C4AE-4B74-B3ED-5792D2075B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028" y="3248410"/>
            <a:ext cx="7649661" cy="224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120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001F092-294D-4529-AC3E-BA07023D9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3DC87FC0-D6E5-4D5A-9F2E-730058CAC4F3}"/>
              </a:ext>
            </a:extLst>
          </p:cNvPr>
          <p:cNvSpPr txBox="1"/>
          <p:nvPr/>
        </p:nvSpPr>
        <p:spPr>
          <a:xfrm>
            <a:off x="428281" y="199434"/>
            <a:ext cx="3259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spc="20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提纲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ACD57894-626F-4A5E-9F8A-3E71EDD07724}"/>
              </a:ext>
            </a:extLst>
          </p:cNvPr>
          <p:cNvGrpSpPr/>
          <p:nvPr/>
        </p:nvGrpSpPr>
        <p:grpSpPr>
          <a:xfrm>
            <a:off x="2122163" y="2312043"/>
            <a:ext cx="6097812" cy="2233913"/>
            <a:chOff x="1549246" y="2295061"/>
            <a:chExt cx="6097812" cy="2233913"/>
          </a:xfrm>
        </p:grpSpPr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66D6FE42-AEE7-409F-BD38-6AC28BBB12C5}"/>
                </a:ext>
              </a:extLst>
            </p:cNvPr>
            <p:cNvGrpSpPr/>
            <p:nvPr/>
          </p:nvGrpSpPr>
          <p:grpSpPr>
            <a:xfrm>
              <a:off x="1549246" y="3167389"/>
              <a:ext cx="2323652" cy="523220"/>
              <a:chOff x="1104898" y="1549242"/>
              <a:chExt cx="2323652" cy="523220"/>
            </a:xfrm>
          </p:grpSpPr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070546FE-631B-4E94-B7AB-EF39735194C7}"/>
                  </a:ext>
                </a:extLst>
              </p:cNvPr>
              <p:cNvSpPr txBox="1"/>
              <p:nvPr/>
            </p:nvSpPr>
            <p:spPr>
              <a:xfrm>
                <a:off x="1463657" y="1549242"/>
                <a:ext cx="196489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spc="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研究背景</a:t>
                </a:r>
              </a:p>
            </p:txBody>
          </p:sp>
          <p:grpSp>
            <p:nvGrpSpPr>
              <p:cNvPr id="28" name="Google Shape;1483;p78">
                <a:extLst>
                  <a:ext uri="{FF2B5EF4-FFF2-40B4-BE49-F238E27FC236}">
                    <a16:creationId xmlns:a16="http://schemas.microsoft.com/office/drawing/2014/main" id="{7FAFB9F4-AA02-45F0-89C3-BA9E44F80C8C}"/>
                  </a:ext>
                </a:extLst>
              </p:cNvPr>
              <p:cNvGrpSpPr/>
              <p:nvPr/>
            </p:nvGrpSpPr>
            <p:grpSpPr>
              <a:xfrm>
                <a:off x="1104898" y="1661974"/>
                <a:ext cx="206582" cy="297757"/>
                <a:chOff x="5083925" y="2066350"/>
                <a:chExt cx="28825" cy="41550"/>
              </a:xfrm>
            </p:grpSpPr>
            <p:sp>
              <p:nvSpPr>
                <p:cNvPr id="29" name="Google Shape;1484;p78">
                  <a:extLst>
                    <a:ext uri="{FF2B5EF4-FFF2-40B4-BE49-F238E27FC236}">
                      <a16:creationId xmlns:a16="http://schemas.microsoft.com/office/drawing/2014/main" id="{24ADBC5F-0B51-45CB-B0FF-6E821513F4F5}"/>
                    </a:ext>
                  </a:extLst>
                </p:cNvPr>
                <p:cNvSpPr/>
                <p:nvPr/>
              </p:nvSpPr>
              <p:spPr>
                <a:xfrm>
                  <a:off x="5084050" y="2066350"/>
                  <a:ext cx="28700" cy="41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8" h="1662" extrusionOk="0">
                      <a:moveTo>
                        <a:pt x="52" y="1"/>
                      </a:moveTo>
                      <a:cubicBezTo>
                        <a:pt x="27" y="1"/>
                        <a:pt x="0" y="24"/>
                        <a:pt x="0" y="56"/>
                      </a:cubicBezTo>
                      <a:lnTo>
                        <a:pt x="0" y="200"/>
                      </a:lnTo>
                      <a:cubicBezTo>
                        <a:pt x="0" y="243"/>
                        <a:pt x="22" y="279"/>
                        <a:pt x="51" y="308"/>
                      </a:cubicBezTo>
                      <a:lnTo>
                        <a:pt x="700" y="791"/>
                      </a:lnTo>
                      <a:cubicBezTo>
                        <a:pt x="729" y="813"/>
                        <a:pt x="729" y="849"/>
                        <a:pt x="700" y="871"/>
                      </a:cubicBezTo>
                      <a:lnTo>
                        <a:pt x="51" y="1354"/>
                      </a:lnTo>
                      <a:cubicBezTo>
                        <a:pt x="22" y="1383"/>
                        <a:pt x="0" y="1419"/>
                        <a:pt x="0" y="1462"/>
                      </a:cubicBezTo>
                      <a:lnTo>
                        <a:pt x="0" y="1613"/>
                      </a:lnTo>
                      <a:cubicBezTo>
                        <a:pt x="0" y="1639"/>
                        <a:pt x="26" y="1661"/>
                        <a:pt x="51" y="1661"/>
                      </a:cubicBezTo>
                      <a:cubicBezTo>
                        <a:pt x="61" y="1661"/>
                        <a:pt x="71" y="1658"/>
                        <a:pt x="80" y="1649"/>
                      </a:cubicBezTo>
                      <a:lnTo>
                        <a:pt x="1111" y="878"/>
                      </a:lnTo>
                      <a:cubicBezTo>
                        <a:pt x="1147" y="856"/>
                        <a:pt x="1147" y="806"/>
                        <a:pt x="1111" y="784"/>
                      </a:cubicBezTo>
                      <a:lnTo>
                        <a:pt x="80" y="12"/>
                      </a:lnTo>
                      <a:cubicBezTo>
                        <a:pt x="72" y="4"/>
                        <a:pt x="62" y="1"/>
                        <a:pt x="52" y="1"/>
                      </a:cubicBezTo>
                      <a:close/>
                    </a:path>
                  </a:pathLst>
                </a:custGeom>
                <a:solidFill>
                  <a:srgbClr val="02409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" name="Google Shape;1485;p78">
                  <a:extLst>
                    <a:ext uri="{FF2B5EF4-FFF2-40B4-BE49-F238E27FC236}">
                      <a16:creationId xmlns:a16="http://schemas.microsoft.com/office/drawing/2014/main" id="{37BBF488-1A16-4059-8F26-4529511C82AE}"/>
                    </a:ext>
                  </a:extLst>
                </p:cNvPr>
                <p:cNvSpPr/>
                <p:nvPr/>
              </p:nvSpPr>
              <p:spPr>
                <a:xfrm>
                  <a:off x="5083925" y="2081325"/>
                  <a:ext cx="8800" cy="11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2" h="464" extrusionOk="0">
                      <a:moveTo>
                        <a:pt x="53" y="0"/>
                      </a:moveTo>
                      <a:cubicBezTo>
                        <a:pt x="25" y="0"/>
                        <a:pt x="0" y="24"/>
                        <a:pt x="5" y="55"/>
                      </a:cubicBezTo>
                      <a:lnTo>
                        <a:pt x="5" y="416"/>
                      </a:lnTo>
                      <a:cubicBezTo>
                        <a:pt x="5" y="442"/>
                        <a:pt x="31" y="464"/>
                        <a:pt x="56" y="464"/>
                      </a:cubicBezTo>
                      <a:cubicBezTo>
                        <a:pt x="66" y="464"/>
                        <a:pt x="76" y="460"/>
                        <a:pt x="85" y="452"/>
                      </a:cubicBezTo>
                      <a:lnTo>
                        <a:pt x="323" y="279"/>
                      </a:lnTo>
                      <a:cubicBezTo>
                        <a:pt x="352" y="257"/>
                        <a:pt x="352" y="207"/>
                        <a:pt x="323" y="185"/>
                      </a:cubicBezTo>
                      <a:lnTo>
                        <a:pt x="85" y="12"/>
                      </a:lnTo>
                      <a:cubicBezTo>
                        <a:pt x="75" y="4"/>
                        <a:pt x="63" y="0"/>
                        <a:pt x="53" y="0"/>
                      </a:cubicBezTo>
                      <a:close/>
                    </a:path>
                  </a:pathLst>
                </a:custGeom>
                <a:solidFill>
                  <a:srgbClr val="FFCC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5B122D93-9830-4131-886A-16CBB3F17B29}"/>
                </a:ext>
              </a:extLst>
            </p:cNvPr>
            <p:cNvSpPr txBox="1"/>
            <p:nvPr/>
          </p:nvSpPr>
          <p:spPr>
            <a:xfrm>
              <a:off x="4426208" y="4030798"/>
              <a:ext cx="32208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spc="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微软雅黑" panose="020B0503020204020204" pitchFamily="34" charset="-122"/>
                </a:rPr>
                <a:t>Graph Transformer</a:t>
              </a:r>
              <a:endParaRPr lang="zh-CN" altLang="en-US" sz="2400" b="1" spc="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5E02492D-66B2-4D59-9B1D-A1740FF47339}"/>
                </a:ext>
              </a:extLst>
            </p:cNvPr>
            <p:cNvSpPr txBox="1"/>
            <p:nvPr/>
          </p:nvSpPr>
          <p:spPr>
            <a:xfrm>
              <a:off x="4426208" y="3144673"/>
              <a:ext cx="22704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spc="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微软雅黑" panose="020B0503020204020204" pitchFamily="34" charset="-122"/>
                </a:rPr>
                <a:t>GNN</a:t>
              </a:r>
              <a:endParaRPr lang="zh-CN" altLang="en-US" sz="2400" b="1" spc="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35E55FCD-9D03-48E3-AEA1-5A12479574C3}"/>
                </a:ext>
              </a:extLst>
            </p:cNvPr>
            <p:cNvSpPr txBox="1"/>
            <p:nvPr/>
          </p:nvSpPr>
          <p:spPr>
            <a:xfrm>
              <a:off x="4426208" y="2331574"/>
              <a:ext cx="23623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spc="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微软雅黑" panose="020B0503020204020204" pitchFamily="34" charset="-122"/>
                </a:rPr>
                <a:t>Transformer</a:t>
              </a:r>
              <a:endParaRPr lang="zh-CN" altLang="en-US" sz="2400" b="1" spc="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endParaRPr>
            </a:p>
          </p:txBody>
        </p:sp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E30ADFAD-6C0E-4268-BBCF-EC37DCF5A430}"/>
                </a:ext>
              </a:extLst>
            </p:cNvPr>
            <p:cNvCxnSpPr>
              <a:cxnSpLocks/>
            </p:cNvCxnSpPr>
            <p:nvPr/>
          </p:nvCxnSpPr>
          <p:spPr>
            <a:xfrm>
              <a:off x="4009131" y="2295061"/>
              <a:ext cx="0" cy="2233913"/>
            </a:xfrm>
            <a:prstGeom prst="line">
              <a:avLst/>
            </a:prstGeom>
            <a:ln w="19050">
              <a:solidFill>
                <a:srgbClr val="02409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205080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001F092-294D-4529-AC3E-BA07023D9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30</a:t>
            </a:fld>
            <a:endParaRPr lang="zh-CN" altLang="en-US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3DC87FC0-D6E5-4D5A-9F2E-730058CAC4F3}"/>
              </a:ext>
            </a:extLst>
          </p:cNvPr>
          <p:cNvSpPr txBox="1"/>
          <p:nvPr/>
        </p:nvSpPr>
        <p:spPr>
          <a:xfrm>
            <a:off x="428281" y="199434"/>
            <a:ext cx="3259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spc="20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提纲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ACD57894-626F-4A5E-9F8A-3E71EDD07724}"/>
              </a:ext>
            </a:extLst>
          </p:cNvPr>
          <p:cNvGrpSpPr/>
          <p:nvPr/>
        </p:nvGrpSpPr>
        <p:grpSpPr>
          <a:xfrm>
            <a:off x="2122163" y="2348556"/>
            <a:ext cx="5644449" cy="2233913"/>
            <a:chOff x="1549246" y="2331574"/>
            <a:chExt cx="5644449" cy="2233913"/>
          </a:xfrm>
        </p:grpSpPr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66D6FE42-AEE7-409F-BD38-6AC28BBB12C5}"/>
                </a:ext>
              </a:extLst>
            </p:cNvPr>
            <p:cNvGrpSpPr/>
            <p:nvPr/>
          </p:nvGrpSpPr>
          <p:grpSpPr>
            <a:xfrm>
              <a:off x="1549246" y="3167389"/>
              <a:ext cx="2520169" cy="523220"/>
              <a:chOff x="1104898" y="1549242"/>
              <a:chExt cx="2520169" cy="523220"/>
            </a:xfrm>
          </p:grpSpPr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070546FE-631B-4E94-B7AB-EF39735194C7}"/>
                  </a:ext>
                </a:extLst>
              </p:cNvPr>
              <p:cNvSpPr txBox="1"/>
              <p:nvPr/>
            </p:nvSpPr>
            <p:spPr>
              <a:xfrm>
                <a:off x="1463656" y="1549242"/>
                <a:ext cx="216141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spc="2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实验</a:t>
                </a:r>
                <a:r>
                  <a:rPr lang="en-US" altLang="zh-CN" sz="2800" b="1" spc="2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/</a:t>
                </a:r>
                <a:r>
                  <a:rPr lang="zh-CN" altLang="en-US" sz="2800" b="1" spc="2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总结</a:t>
                </a:r>
              </a:p>
            </p:txBody>
          </p:sp>
          <p:grpSp>
            <p:nvGrpSpPr>
              <p:cNvPr id="28" name="Google Shape;1483;p78">
                <a:extLst>
                  <a:ext uri="{FF2B5EF4-FFF2-40B4-BE49-F238E27FC236}">
                    <a16:creationId xmlns:a16="http://schemas.microsoft.com/office/drawing/2014/main" id="{7FAFB9F4-AA02-45F0-89C3-BA9E44F80C8C}"/>
                  </a:ext>
                </a:extLst>
              </p:cNvPr>
              <p:cNvGrpSpPr/>
              <p:nvPr/>
            </p:nvGrpSpPr>
            <p:grpSpPr>
              <a:xfrm>
                <a:off x="1104898" y="1661974"/>
                <a:ext cx="206582" cy="297757"/>
                <a:chOff x="5083925" y="2066350"/>
                <a:chExt cx="28825" cy="41550"/>
              </a:xfrm>
            </p:grpSpPr>
            <p:sp>
              <p:nvSpPr>
                <p:cNvPr id="29" name="Google Shape;1484;p78">
                  <a:extLst>
                    <a:ext uri="{FF2B5EF4-FFF2-40B4-BE49-F238E27FC236}">
                      <a16:creationId xmlns:a16="http://schemas.microsoft.com/office/drawing/2014/main" id="{24ADBC5F-0B51-45CB-B0FF-6E821513F4F5}"/>
                    </a:ext>
                  </a:extLst>
                </p:cNvPr>
                <p:cNvSpPr/>
                <p:nvPr/>
              </p:nvSpPr>
              <p:spPr>
                <a:xfrm>
                  <a:off x="5084050" y="2066350"/>
                  <a:ext cx="28700" cy="41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8" h="1662" extrusionOk="0">
                      <a:moveTo>
                        <a:pt x="52" y="1"/>
                      </a:moveTo>
                      <a:cubicBezTo>
                        <a:pt x="27" y="1"/>
                        <a:pt x="0" y="24"/>
                        <a:pt x="0" y="56"/>
                      </a:cubicBezTo>
                      <a:lnTo>
                        <a:pt x="0" y="200"/>
                      </a:lnTo>
                      <a:cubicBezTo>
                        <a:pt x="0" y="243"/>
                        <a:pt x="22" y="279"/>
                        <a:pt x="51" y="308"/>
                      </a:cubicBezTo>
                      <a:lnTo>
                        <a:pt x="700" y="791"/>
                      </a:lnTo>
                      <a:cubicBezTo>
                        <a:pt x="729" y="813"/>
                        <a:pt x="729" y="849"/>
                        <a:pt x="700" y="871"/>
                      </a:cubicBezTo>
                      <a:lnTo>
                        <a:pt x="51" y="1354"/>
                      </a:lnTo>
                      <a:cubicBezTo>
                        <a:pt x="22" y="1383"/>
                        <a:pt x="0" y="1419"/>
                        <a:pt x="0" y="1462"/>
                      </a:cubicBezTo>
                      <a:lnTo>
                        <a:pt x="0" y="1613"/>
                      </a:lnTo>
                      <a:cubicBezTo>
                        <a:pt x="0" y="1639"/>
                        <a:pt x="26" y="1661"/>
                        <a:pt x="51" y="1661"/>
                      </a:cubicBezTo>
                      <a:cubicBezTo>
                        <a:pt x="61" y="1661"/>
                        <a:pt x="71" y="1658"/>
                        <a:pt x="80" y="1649"/>
                      </a:cubicBezTo>
                      <a:lnTo>
                        <a:pt x="1111" y="878"/>
                      </a:lnTo>
                      <a:cubicBezTo>
                        <a:pt x="1147" y="856"/>
                        <a:pt x="1147" y="806"/>
                        <a:pt x="1111" y="784"/>
                      </a:cubicBezTo>
                      <a:lnTo>
                        <a:pt x="80" y="12"/>
                      </a:lnTo>
                      <a:cubicBezTo>
                        <a:pt x="72" y="4"/>
                        <a:pt x="62" y="1"/>
                        <a:pt x="52" y="1"/>
                      </a:cubicBezTo>
                      <a:close/>
                    </a:path>
                  </a:pathLst>
                </a:custGeom>
                <a:solidFill>
                  <a:srgbClr val="02409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" name="Google Shape;1485;p78">
                  <a:extLst>
                    <a:ext uri="{FF2B5EF4-FFF2-40B4-BE49-F238E27FC236}">
                      <a16:creationId xmlns:a16="http://schemas.microsoft.com/office/drawing/2014/main" id="{37BBF488-1A16-4059-8F26-4529511C82AE}"/>
                    </a:ext>
                  </a:extLst>
                </p:cNvPr>
                <p:cNvSpPr/>
                <p:nvPr/>
              </p:nvSpPr>
              <p:spPr>
                <a:xfrm>
                  <a:off x="5083925" y="2081325"/>
                  <a:ext cx="8800" cy="11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2" h="464" extrusionOk="0">
                      <a:moveTo>
                        <a:pt x="53" y="0"/>
                      </a:moveTo>
                      <a:cubicBezTo>
                        <a:pt x="25" y="0"/>
                        <a:pt x="0" y="24"/>
                        <a:pt x="5" y="55"/>
                      </a:cubicBezTo>
                      <a:lnTo>
                        <a:pt x="5" y="416"/>
                      </a:lnTo>
                      <a:cubicBezTo>
                        <a:pt x="5" y="442"/>
                        <a:pt x="31" y="464"/>
                        <a:pt x="56" y="464"/>
                      </a:cubicBezTo>
                      <a:cubicBezTo>
                        <a:pt x="66" y="464"/>
                        <a:pt x="76" y="460"/>
                        <a:pt x="85" y="452"/>
                      </a:cubicBezTo>
                      <a:lnTo>
                        <a:pt x="323" y="279"/>
                      </a:lnTo>
                      <a:cubicBezTo>
                        <a:pt x="352" y="257"/>
                        <a:pt x="352" y="207"/>
                        <a:pt x="323" y="185"/>
                      </a:cubicBezTo>
                      <a:lnTo>
                        <a:pt x="85" y="12"/>
                      </a:lnTo>
                      <a:cubicBezTo>
                        <a:pt x="75" y="4"/>
                        <a:pt x="63" y="0"/>
                        <a:pt x="53" y="0"/>
                      </a:cubicBezTo>
                      <a:close/>
                    </a:path>
                  </a:pathLst>
                </a:custGeom>
                <a:solidFill>
                  <a:srgbClr val="FFCC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5E02492D-66B2-4D59-9B1D-A1740FF47339}"/>
                </a:ext>
              </a:extLst>
            </p:cNvPr>
            <p:cNvSpPr txBox="1"/>
            <p:nvPr/>
          </p:nvSpPr>
          <p:spPr>
            <a:xfrm>
              <a:off x="4426210" y="3608618"/>
              <a:ext cx="27674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spc="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</a:t>
              </a:r>
              <a:endParaRPr lang="en-US" altLang="zh-CN" sz="2400" b="1" spc="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35E55FCD-9D03-48E3-AEA1-5A12479574C3}"/>
                </a:ext>
              </a:extLst>
            </p:cNvPr>
            <p:cNvSpPr txBox="1"/>
            <p:nvPr/>
          </p:nvSpPr>
          <p:spPr>
            <a:xfrm>
              <a:off x="4426210" y="2818456"/>
              <a:ext cx="23623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spc="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实验结果</a:t>
              </a:r>
              <a:endParaRPr lang="en-US" altLang="zh-CN" sz="2400" b="1" spc="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E30ADFAD-6C0E-4268-BBCF-EC37DCF5A430}"/>
                </a:ext>
              </a:extLst>
            </p:cNvPr>
            <p:cNvCxnSpPr>
              <a:cxnSpLocks/>
            </p:cNvCxnSpPr>
            <p:nvPr/>
          </p:nvCxnSpPr>
          <p:spPr>
            <a:xfrm>
              <a:off x="3999083" y="2331574"/>
              <a:ext cx="0" cy="2233913"/>
            </a:xfrm>
            <a:prstGeom prst="line">
              <a:avLst/>
            </a:prstGeom>
            <a:ln w="19050">
              <a:solidFill>
                <a:srgbClr val="02409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035212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27C5EBA-3DDA-48B7-9195-2EBCE2035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31</a:t>
            </a:fld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2FB7146-D7DF-4F3E-B04E-1A0EBEC0ABCE}"/>
              </a:ext>
            </a:extLst>
          </p:cNvPr>
          <p:cNvSpPr txBox="1"/>
          <p:nvPr/>
        </p:nvSpPr>
        <p:spPr>
          <a:xfrm>
            <a:off x="428281" y="199434"/>
            <a:ext cx="3259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spc="20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实验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F5869C1-4405-4476-9662-97567FC68E92}"/>
              </a:ext>
            </a:extLst>
          </p:cNvPr>
          <p:cNvSpPr txBox="1"/>
          <p:nvPr/>
        </p:nvSpPr>
        <p:spPr>
          <a:xfrm>
            <a:off x="428281" y="3082056"/>
            <a:ext cx="4274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Calibri" panose="020F0502020204030204" pitchFamily="34" charset="0"/>
                <a:ea typeface="微软雅黑" panose="020B0503020204020204" pitchFamily="34" charset="-122"/>
              </a:rPr>
              <a:t>OGB Large-Scale Challenge</a:t>
            </a:r>
          </a:p>
          <a:p>
            <a:r>
              <a:rPr lang="zh-CN" altLang="en-US" sz="2000" b="1" dirty="0">
                <a:latin typeface="Calibri" panose="020F0502020204030204" pitchFamily="34" charset="0"/>
                <a:ea typeface="微软雅黑" panose="020B0503020204020204" pitchFamily="34" charset="-122"/>
              </a:rPr>
              <a:t>指标：</a:t>
            </a:r>
            <a:r>
              <a:rPr lang="en-US" altLang="zh-CN" sz="2000" b="1" dirty="0">
                <a:latin typeface="Calibri" panose="020F0502020204030204" pitchFamily="34" charset="0"/>
                <a:ea typeface="微软雅黑" panose="020B0503020204020204" pitchFamily="34" charset="-122"/>
              </a:rPr>
              <a:t>mean absolute error (</a:t>
            </a:r>
            <a:r>
              <a:rPr lang="en-US" altLang="zh-CN" sz="2000" b="1" dirty="0">
                <a:solidFill>
                  <a:srgbClr val="FF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MAE</a:t>
            </a:r>
            <a:r>
              <a:rPr lang="en-US" altLang="zh-CN" sz="2000" b="1" dirty="0">
                <a:latin typeface="Calibri" panose="020F0502020204030204" pitchFamily="34" charset="0"/>
                <a:ea typeface="微软雅黑" panose="020B0503020204020204" pitchFamily="34" charset="-122"/>
              </a:rPr>
              <a:t>)</a:t>
            </a:r>
          </a:p>
        </p:txBody>
      </p:sp>
      <p:pic>
        <p:nvPicPr>
          <p:cNvPr id="7" name="图片 6" descr="表格&#10;&#10;描述已自动生成">
            <a:extLst>
              <a:ext uri="{FF2B5EF4-FFF2-40B4-BE49-F238E27FC236}">
                <a16:creationId xmlns:a16="http://schemas.microsoft.com/office/drawing/2014/main" id="{CD876AB8-DFF0-467E-ADE3-836D0150B5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794" y="3988294"/>
            <a:ext cx="5948412" cy="2082332"/>
          </a:xfrm>
          <a:prstGeom prst="rect">
            <a:avLst/>
          </a:prstGeom>
        </p:spPr>
      </p:pic>
      <p:pic>
        <p:nvPicPr>
          <p:cNvPr id="9" name="图片 8" descr="表格&#10;&#10;描述已自动生成">
            <a:extLst>
              <a:ext uri="{FF2B5EF4-FFF2-40B4-BE49-F238E27FC236}">
                <a16:creationId xmlns:a16="http://schemas.microsoft.com/office/drawing/2014/main" id="{1805261C-347B-4975-B013-EC9197EB87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135" y="1486464"/>
            <a:ext cx="7213730" cy="155291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02CBAD5D-ED1E-40F7-B750-775B3D1F3C57}"/>
              </a:ext>
            </a:extLst>
          </p:cNvPr>
          <p:cNvSpPr txBox="1"/>
          <p:nvPr/>
        </p:nvSpPr>
        <p:spPr>
          <a:xfrm>
            <a:off x="428281" y="864591"/>
            <a:ext cx="4274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Calibri" panose="020F0502020204030204" pitchFamily="34" charset="0"/>
                <a:ea typeface="微软雅黑" panose="020B0503020204020204" pitchFamily="34" charset="-122"/>
              </a:rPr>
              <a:t>数据集</a:t>
            </a:r>
            <a:endParaRPr lang="en-US" altLang="zh-CN" sz="2400" b="1" dirty="0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461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27C5EBA-3DDA-48B7-9195-2EBCE2035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32</a:t>
            </a:fld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2FB7146-D7DF-4F3E-B04E-1A0EBEC0ABCE}"/>
              </a:ext>
            </a:extLst>
          </p:cNvPr>
          <p:cNvSpPr txBox="1"/>
          <p:nvPr/>
        </p:nvSpPr>
        <p:spPr>
          <a:xfrm>
            <a:off x="428281" y="199434"/>
            <a:ext cx="3259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spc="20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实验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F5869C1-4405-4476-9662-97567FC68E92}"/>
              </a:ext>
            </a:extLst>
          </p:cNvPr>
          <p:cNvSpPr txBox="1"/>
          <p:nvPr/>
        </p:nvSpPr>
        <p:spPr>
          <a:xfrm>
            <a:off x="428281" y="879926"/>
            <a:ext cx="4274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Calibri" panose="020F0502020204030204" pitchFamily="34" charset="0"/>
                <a:ea typeface="微软雅黑" panose="020B0503020204020204" pitchFamily="34" charset="-122"/>
              </a:rPr>
              <a:t>Graph Representation </a:t>
            </a:r>
          </a:p>
          <a:p>
            <a:r>
              <a:rPr lang="zh-CN" altLang="en-US" sz="2000" b="1" dirty="0">
                <a:latin typeface="Calibri" panose="020F0502020204030204" pitchFamily="34" charset="0"/>
                <a:ea typeface="微软雅黑" panose="020B0503020204020204" pitchFamily="34" charset="-122"/>
              </a:rPr>
              <a:t>指标：</a:t>
            </a:r>
            <a:r>
              <a:rPr lang="en-US" altLang="zh-CN" sz="2000" b="1" dirty="0">
                <a:solidFill>
                  <a:srgbClr val="FF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AP</a:t>
            </a:r>
            <a:r>
              <a:rPr lang="zh-CN" altLang="en-US" sz="2000" b="1" dirty="0">
                <a:solidFill>
                  <a:srgbClr val="FF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2000" b="1" dirty="0">
                <a:solidFill>
                  <a:srgbClr val="FF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AUC</a:t>
            </a:r>
            <a:r>
              <a:rPr lang="zh-CN" altLang="en-US" sz="2000" b="1" dirty="0">
                <a:solidFill>
                  <a:srgbClr val="FF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2000" b="1" dirty="0">
                <a:solidFill>
                  <a:srgbClr val="FF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MAE</a:t>
            </a:r>
          </a:p>
        </p:txBody>
      </p:sp>
      <p:pic>
        <p:nvPicPr>
          <p:cNvPr id="10" name="图片 9" descr="手机屏幕截图&#10;&#10;描述已自动生成">
            <a:extLst>
              <a:ext uri="{FF2B5EF4-FFF2-40B4-BE49-F238E27FC236}">
                <a16:creationId xmlns:a16="http://schemas.microsoft.com/office/drawing/2014/main" id="{1FDAC303-FE1A-4094-AE16-F2A34B53AC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521" y="1649367"/>
            <a:ext cx="7092958" cy="4486738"/>
          </a:xfrm>
          <a:prstGeom prst="rect">
            <a:avLst/>
          </a:prstGeom>
        </p:spPr>
      </p:pic>
      <p:sp>
        <p:nvSpPr>
          <p:cNvPr id="11" name="页脚占位符 2">
            <a:extLst>
              <a:ext uri="{FF2B5EF4-FFF2-40B4-BE49-F238E27FC236}">
                <a16:creationId xmlns:a16="http://schemas.microsoft.com/office/drawing/2014/main" id="{750D87F9-DDED-4271-BE89-F2EAA16BE795}"/>
              </a:ext>
            </a:extLst>
          </p:cNvPr>
          <p:cNvSpPr txBox="1">
            <a:spLocks/>
          </p:cNvSpPr>
          <p:nvPr/>
        </p:nvSpPr>
        <p:spPr>
          <a:xfrm>
            <a:off x="183008" y="6356351"/>
            <a:ext cx="8246114" cy="415806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dirty="0"/>
              <a:t>[1] Dwivedi V P, Bresson X. </a:t>
            </a:r>
            <a:r>
              <a:rPr lang="en-US" altLang="zh-CN" b="1" i="1" dirty="0">
                <a:solidFill>
                  <a:srgbClr val="02409A"/>
                </a:solidFill>
              </a:rPr>
              <a:t>A generalization of transformer networks to graphs</a:t>
            </a:r>
            <a:r>
              <a:rPr lang="en-US" altLang="zh-CN" dirty="0"/>
              <a:t>[J]. </a:t>
            </a:r>
            <a:r>
              <a:rPr lang="en-US" altLang="zh-CN" dirty="0" err="1"/>
              <a:t>arXiv</a:t>
            </a:r>
            <a:r>
              <a:rPr lang="en-US" altLang="zh-CN" dirty="0"/>
              <a:t>, 2020.</a:t>
            </a:r>
          </a:p>
          <a:p>
            <a:pPr algn="l"/>
            <a:r>
              <a:rPr lang="en-US" altLang="zh-CN" dirty="0"/>
              <a:t>[2] Kreuzer D, et al. </a:t>
            </a:r>
            <a:r>
              <a:rPr lang="en-US" altLang="zh-CN" b="1" i="1" dirty="0">
                <a:solidFill>
                  <a:srgbClr val="02409A"/>
                </a:solidFill>
              </a:rPr>
              <a:t>Rethinking graph transformers with spectral attention</a:t>
            </a:r>
            <a:r>
              <a:rPr lang="en-US" altLang="zh-CN" dirty="0"/>
              <a:t>[J]. NIPS, 2021.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2DBEF7FA-2F63-4F88-8D50-850F78B7DEFD}"/>
              </a:ext>
            </a:extLst>
          </p:cNvPr>
          <p:cNvGrpSpPr/>
          <p:nvPr/>
        </p:nvGrpSpPr>
        <p:grpSpPr>
          <a:xfrm>
            <a:off x="1222657" y="2304672"/>
            <a:ext cx="6698686" cy="2396284"/>
            <a:chOff x="1252800" y="2211631"/>
            <a:chExt cx="6698686" cy="2396284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73AD24CF-1176-4146-896F-0BAA0CEEB809}"/>
                </a:ext>
              </a:extLst>
            </p:cNvPr>
            <p:cNvSpPr/>
            <p:nvPr/>
          </p:nvSpPr>
          <p:spPr>
            <a:xfrm>
              <a:off x="1252800" y="2211631"/>
              <a:ext cx="6698686" cy="2396284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8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5F29C640-7AAA-4DCD-BF9D-94EAFB20E226}"/>
                </a:ext>
              </a:extLst>
            </p:cNvPr>
            <p:cNvSpPr/>
            <p:nvPr/>
          </p:nvSpPr>
          <p:spPr>
            <a:xfrm>
              <a:off x="2446771" y="2829923"/>
              <a:ext cx="4572001" cy="1012072"/>
            </a:xfrm>
            <a:prstGeom prst="rect">
              <a:avLst/>
            </a:prstGeom>
            <a:ln w="19050">
              <a:noFill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2400" b="1" dirty="0" err="1">
                  <a:solidFill>
                    <a:schemeClr val="bg1"/>
                  </a:solidFill>
                  <a:latin typeface="Calibri" panose="020F0502020204030204" pitchFamily="34" charset="0"/>
                  <a:ea typeface="微软雅黑" panose="020B0503020204020204" pitchFamily="34" charset="-122"/>
                </a:rPr>
                <a:t>Graphormer</a:t>
              </a:r>
              <a:r>
                <a:rPr lang="zh-CN" altLang="en-US" sz="2400" b="1" dirty="0">
                  <a:solidFill>
                    <a:schemeClr val="bg1"/>
                  </a:solidFill>
                  <a:latin typeface="Calibri" panose="020F0502020204030204" pitchFamily="34" charset="0"/>
                  <a:ea typeface="微软雅黑" panose="020B0503020204020204" pitchFamily="34" charset="-122"/>
                </a:rPr>
                <a:t>结构有着强大的能力来有效地获取图信息</a:t>
              </a:r>
              <a:endParaRPr lang="en-US" altLang="zh-CN" sz="2400" b="1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4221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27C5EBA-3DDA-48B7-9195-2EBCE2035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33</a:t>
            </a:fld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2FB7146-D7DF-4F3E-B04E-1A0EBEC0ABCE}"/>
              </a:ext>
            </a:extLst>
          </p:cNvPr>
          <p:cNvSpPr txBox="1"/>
          <p:nvPr/>
        </p:nvSpPr>
        <p:spPr>
          <a:xfrm>
            <a:off x="428281" y="199434"/>
            <a:ext cx="3259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spc="20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实验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F5869C1-4405-4476-9662-97567FC68E92}"/>
              </a:ext>
            </a:extLst>
          </p:cNvPr>
          <p:cNvSpPr txBox="1"/>
          <p:nvPr/>
        </p:nvSpPr>
        <p:spPr>
          <a:xfrm>
            <a:off x="428281" y="979610"/>
            <a:ext cx="69557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Calibri" panose="020F0502020204030204" pitchFamily="34" charset="0"/>
                <a:ea typeface="微软雅黑" panose="020B0503020204020204" pitchFamily="34" charset="-122"/>
              </a:rPr>
              <a:t>消融实验</a:t>
            </a:r>
            <a:r>
              <a:rPr lang="en-US" altLang="zh-CN" sz="2400" b="1" dirty="0">
                <a:latin typeface="Calibri" panose="020F0502020204030204" pitchFamily="34" charset="0"/>
                <a:ea typeface="微软雅黑" panose="020B0503020204020204" pitchFamily="34" charset="-122"/>
              </a:rPr>
              <a:t>—</a:t>
            </a:r>
            <a:r>
              <a:rPr lang="zh-CN" altLang="en-US" sz="2400" b="1" dirty="0">
                <a:latin typeface="Calibri" panose="020F0502020204030204" pitchFamily="34" charset="0"/>
                <a:ea typeface="微软雅黑" panose="020B0503020204020204" pitchFamily="34" charset="-122"/>
              </a:rPr>
              <a:t>验证了三种编码的有效性</a:t>
            </a:r>
            <a:endParaRPr lang="en-US" altLang="zh-CN" sz="2400" b="1" dirty="0">
              <a:latin typeface="Calibri" panose="020F0502020204030204" pitchFamily="34" charset="0"/>
              <a:ea typeface="微软雅黑" panose="020B0503020204020204" pitchFamily="34" charset="-122"/>
            </a:endParaRPr>
          </a:p>
          <a:p>
            <a:endParaRPr lang="en-US" altLang="zh-CN" sz="2400" b="1" dirty="0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8" name="图片 7" descr="表格&#10;&#10;描述已自动生成">
            <a:extLst>
              <a:ext uri="{FF2B5EF4-FFF2-40B4-BE49-F238E27FC236}">
                <a16:creationId xmlns:a16="http://schemas.microsoft.com/office/drawing/2014/main" id="{AFD00FF3-247A-455C-94EA-F71B0370E1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28" y="1810607"/>
            <a:ext cx="8155582" cy="2574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5771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27C5EBA-3DDA-48B7-9195-2EBCE2035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34</a:t>
            </a:fld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2FB7146-D7DF-4F3E-B04E-1A0EBEC0ABCE}"/>
              </a:ext>
            </a:extLst>
          </p:cNvPr>
          <p:cNvSpPr txBox="1"/>
          <p:nvPr/>
        </p:nvSpPr>
        <p:spPr>
          <a:xfrm>
            <a:off x="428281" y="199434"/>
            <a:ext cx="3259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总结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7000A3C-06E2-48DD-8102-18C362006C39}"/>
              </a:ext>
            </a:extLst>
          </p:cNvPr>
          <p:cNvSpPr/>
          <p:nvPr/>
        </p:nvSpPr>
        <p:spPr>
          <a:xfrm>
            <a:off x="443576" y="854640"/>
            <a:ext cx="8256848" cy="2726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600" b="1" dirty="0"/>
              <a:t>优点</a:t>
            </a:r>
            <a:endParaRPr lang="en-US" altLang="zh-CN" sz="1600" b="1" dirty="0"/>
          </a:p>
          <a:p>
            <a:pPr marL="285750" indent="-285750">
              <a:lnSpc>
                <a:spcPct val="125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400" b="1" dirty="0"/>
              <a:t>将入度和出度嵌入添加到每个节点的特征上</a:t>
            </a:r>
            <a:endParaRPr lang="en-US" altLang="zh-CN" sz="1400" b="1" dirty="0"/>
          </a:p>
          <a:p>
            <a:pPr marL="285750" indent="-285750">
              <a:lnSpc>
                <a:spcPct val="125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400" b="1" dirty="0"/>
              <a:t>将节点距离和边特征添加</a:t>
            </a:r>
            <a:r>
              <a:rPr lang="zh-CN" altLang="en-US" sz="1400" b="1" dirty="0">
                <a:solidFill>
                  <a:srgbClr val="FF0000"/>
                </a:solidFill>
              </a:rPr>
              <a:t>注意力偏置</a:t>
            </a:r>
            <a:r>
              <a:rPr lang="zh-CN" altLang="en-US" sz="1400" b="1" dirty="0"/>
              <a:t>上，这一点很新颖</a:t>
            </a:r>
            <a:endParaRPr lang="en-US" altLang="zh-CN" sz="1400" b="1" dirty="0"/>
          </a:p>
          <a:p>
            <a:pPr marL="285750" indent="-285750">
              <a:lnSpc>
                <a:spcPct val="125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1400" b="1" i="1" dirty="0" err="1"/>
              <a:t>Graphormer</a:t>
            </a:r>
            <a:r>
              <a:rPr lang="en-US" altLang="zh-CN" sz="1400" b="1" dirty="0"/>
              <a:t> </a:t>
            </a:r>
            <a:r>
              <a:rPr lang="zh-CN" altLang="en-US" sz="1400" b="1" dirty="0"/>
              <a:t>可以用足够的参数任意</a:t>
            </a:r>
            <a:r>
              <a:rPr lang="zh-CN" altLang="en-US" sz="1400" b="1" dirty="0">
                <a:solidFill>
                  <a:srgbClr val="FF0000"/>
                </a:solidFill>
              </a:rPr>
              <a:t>逼近任何其他 </a:t>
            </a:r>
            <a:r>
              <a:rPr lang="en-US" altLang="zh-CN" sz="1400" b="1" dirty="0">
                <a:solidFill>
                  <a:srgbClr val="FF0000"/>
                </a:solidFill>
              </a:rPr>
              <a:t>GNN </a:t>
            </a:r>
          </a:p>
          <a:p>
            <a:pPr marL="285750" indent="-285750">
              <a:lnSpc>
                <a:spcPct val="125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400" b="1" dirty="0"/>
              <a:t>引入了一个获取全图信息的</a:t>
            </a:r>
            <a:r>
              <a:rPr lang="zh-CN" altLang="en-US" sz="1400" b="1" dirty="0">
                <a:solidFill>
                  <a:srgbClr val="FF0000"/>
                </a:solidFill>
              </a:rPr>
              <a:t>“特殊”节点 </a:t>
            </a:r>
            <a:r>
              <a:rPr lang="en-US" altLang="zh-CN" sz="1400" b="1" dirty="0">
                <a:solidFill>
                  <a:srgbClr val="FF0000"/>
                </a:solidFill>
              </a:rPr>
              <a:t>[VNODE]</a:t>
            </a:r>
            <a:r>
              <a:rPr lang="zh-CN" altLang="en-US" sz="1400" b="1" dirty="0"/>
              <a:t>，类似于 </a:t>
            </a:r>
            <a:r>
              <a:rPr lang="en-US" altLang="zh-CN" sz="1400" b="1" dirty="0"/>
              <a:t>BERT </a:t>
            </a:r>
            <a:r>
              <a:rPr lang="zh-CN" altLang="en-US" sz="1400" b="1" dirty="0"/>
              <a:t>中 </a:t>
            </a:r>
            <a:r>
              <a:rPr lang="en-US" altLang="zh-CN" sz="1400" b="1" dirty="0"/>
              <a:t>[CLS] </a:t>
            </a:r>
            <a:r>
              <a:rPr lang="zh-CN" altLang="en-US" sz="1400" b="1" dirty="0"/>
              <a:t>令牌的使用</a:t>
            </a:r>
            <a:endParaRPr lang="en-US" altLang="zh-CN" sz="1400" b="1" dirty="0"/>
          </a:p>
          <a:p>
            <a:pPr marL="285750" indent="-285750">
              <a:lnSpc>
                <a:spcPct val="125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400" b="1" dirty="0"/>
              <a:t>对标准</a:t>
            </a:r>
            <a:r>
              <a:rPr lang="en-US" altLang="zh-CN" sz="1400" b="1" dirty="0"/>
              <a:t>Transformer</a:t>
            </a:r>
            <a:r>
              <a:rPr lang="zh-CN" altLang="en-US" sz="1400" b="1" dirty="0"/>
              <a:t>架构的修改</a:t>
            </a:r>
            <a:r>
              <a:rPr lang="zh-CN" altLang="en-US" sz="1400" b="1" dirty="0">
                <a:solidFill>
                  <a:srgbClr val="FF0000"/>
                </a:solidFill>
              </a:rPr>
              <a:t>简单且通用</a:t>
            </a:r>
            <a:r>
              <a:rPr lang="zh-CN" altLang="en-US" sz="1400" b="1" dirty="0"/>
              <a:t>，表明</a:t>
            </a:r>
            <a:r>
              <a:rPr lang="en-US" altLang="zh-CN" sz="1400" b="1" dirty="0"/>
              <a:t>NLP</a:t>
            </a:r>
            <a:r>
              <a:rPr lang="zh-CN" altLang="en-US" sz="1400" b="1" dirty="0"/>
              <a:t>领域其他</a:t>
            </a:r>
            <a:r>
              <a:rPr lang="en-US" altLang="zh-CN" sz="1400" b="1" dirty="0"/>
              <a:t>Transformer</a:t>
            </a:r>
            <a:r>
              <a:rPr lang="zh-CN" altLang="en-US" sz="1400" b="1" dirty="0"/>
              <a:t>的改进可以很容易地转化为</a:t>
            </a:r>
            <a:r>
              <a:rPr lang="en-US" altLang="zh-CN" sz="1400" b="1" dirty="0" err="1"/>
              <a:t>Graphormer</a:t>
            </a:r>
            <a:r>
              <a:rPr lang="zh-CN" altLang="en-US" sz="1400" b="1" dirty="0"/>
              <a:t>的改进</a:t>
            </a:r>
            <a:endParaRPr lang="en-US" altLang="zh-CN" sz="1400" b="1" dirty="0"/>
          </a:p>
          <a:p>
            <a:pPr marL="285750" indent="-285750">
              <a:lnSpc>
                <a:spcPct val="125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400" b="1" dirty="0"/>
              <a:t>图级聚合和传播操作可以通过自注意力机制完成，无需额外编码，不会遭受过平滑</a:t>
            </a:r>
            <a:endParaRPr lang="en-US" altLang="zh-CN" sz="1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CE952BD7-AB4C-4B86-B344-5E9BDCE928D6}"/>
                  </a:ext>
                </a:extLst>
              </p:cNvPr>
              <p:cNvSpPr/>
              <p:nvPr/>
            </p:nvSpPr>
            <p:spPr>
              <a:xfrm>
                <a:off x="428281" y="3737295"/>
                <a:ext cx="7882277" cy="24579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zh-CN" altLang="en-US" sz="1600" b="1" dirty="0"/>
                  <a:t>一些想法</a:t>
                </a:r>
                <a:endParaRPr lang="en-US" altLang="zh-CN" sz="1600" b="1" dirty="0"/>
              </a:p>
              <a:p>
                <a:pPr marL="285750" indent="-285750">
                  <a:lnSpc>
                    <a:spcPct val="1250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400" b="1" dirty="0"/>
                  <a:t>自注意力模型的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b="1">
                            <a:latin typeface="Cambria Math" panose="02040503050406030204" pitchFamily="18" charset="0"/>
                          </a:rPr>
                          <m:t>𝑶</m:t>
                        </m:r>
                        <m:r>
                          <a:rPr lang="en-US" altLang="zh-CN" sz="1400" b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400" b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altLang="zh-CN" sz="1400" b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sz="1400" b="1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zh-CN" altLang="en-US" sz="1400" b="1" dirty="0"/>
                      <m:t>复杂度</m:t>
                    </m:r>
                  </m:oMath>
                </a14:m>
                <a:r>
                  <a:rPr lang="zh-CN" altLang="en-US" sz="1400" b="1" dirty="0"/>
                  <a:t>限制了其不能在</a:t>
                </a:r>
                <a:r>
                  <a:rPr lang="zh-CN" altLang="en-US" sz="1400" b="1" dirty="0">
                    <a:solidFill>
                      <a:srgbClr val="FF0000"/>
                    </a:solidFill>
                  </a:rPr>
                  <a:t>大规模的图</a:t>
                </a:r>
                <a:r>
                  <a:rPr lang="zh-CN" altLang="en-US" sz="1400" b="1" dirty="0"/>
                  <a:t>上使用</a:t>
                </a:r>
                <a:endParaRPr lang="en-US" altLang="zh-CN" sz="1400" b="1" dirty="0"/>
              </a:p>
              <a:p>
                <a:pPr marL="285750" indent="-285750">
                  <a:lnSpc>
                    <a:spcPct val="1250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400" b="1" dirty="0"/>
                  <a:t>没有给出将</a:t>
                </a:r>
                <a:r>
                  <a:rPr lang="en-US" altLang="zh-CN" sz="1400" b="1" i="1" dirty="0"/>
                  <a:t>Spatial Encoding</a:t>
                </a:r>
                <a:r>
                  <a:rPr lang="zh-CN" altLang="en-US" sz="1400" b="1" i="1" dirty="0"/>
                  <a:t>，</a:t>
                </a:r>
                <a:r>
                  <a:rPr lang="en-US" altLang="zh-CN" sz="1400" b="1" i="1" dirty="0"/>
                  <a:t>Edge Encoding</a:t>
                </a:r>
                <a:r>
                  <a:rPr lang="zh-CN" altLang="en-US" sz="1400" b="1" i="1" dirty="0"/>
                  <a:t>与</a:t>
                </a:r>
                <a:r>
                  <a:rPr lang="zh-CN" altLang="en-US" sz="1400" b="1" dirty="0"/>
                  <a:t>注意力系数的加和，作为最终聚合权重的</a:t>
                </a:r>
                <a:r>
                  <a:rPr lang="zh-CN" altLang="en-US" sz="1400" b="1" dirty="0">
                    <a:solidFill>
                      <a:srgbClr val="FF0000"/>
                    </a:solidFill>
                  </a:rPr>
                  <a:t>合理性解释</a:t>
                </a:r>
                <a:endParaRPr lang="en-US" altLang="zh-CN" sz="1400" b="1" dirty="0">
                  <a:solidFill>
                    <a:srgbClr val="FF0000"/>
                  </a:solidFill>
                </a:endParaRPr>
              </a:p>
              <a:p>
                <a:pPr marL="285750" indent="-285750">
                  <a:lnSpc>
                    <a:spcPct val="1250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400" b="1" dirty="0"/>
                  <a:t>本文研究了</a:t>
                </a:r>
                <a:r>
                  <a:rPr lang="zh-CN" altLang="en-US" sz="1400" b="1" dirty="0">
                    <a:solidFill>
                      <a:srgbClr val="FF0000"/>
                    </a:solidFill>
                  </a:rPr>
                  <a:t>图论中的一般中心度和距离度量</a:t>
                </a:r>
                <a:r>
                  <a:rPr lang="zh-CN" altLang="en-US" sz="1400" b="1" dirty="0"/>
                  <a:t>，可以根据具体领域（如分子图）进行特定的编码</a:t>
                </a:r>
                <a:endParaRPr lang="en-US" altLang="zh-CN" sz="1400" b="1" dirty="0"/>
              </a:p>
              <a:p>
                <a:pPr marL="285750" indent="-285750">
                  <a:lnSpc>
                    <a:spcPct val="1250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400" b="1" dirty="0"/>
                  <a:t>针对一张大规模图，可以应用一些</a:t>
                </a:r>
                <a:r>
                  <a:rPr lang="zh-CN" altLang="en-US" sz="1400" b="1" dirty="0">
                    <a:solidFill>
                      <a:srgbClr val="FF0000"/>
                    </a:solidFill>
                  </a:rPr>
                  <a:t>图采样方法</a:t>
                </a:r>
                <a:r>
                  <a:rPr lang="zh-CN" altLang="en-US" sz="1400" b="1" dirty="0"/>
                  <a:t>，将</a:t>
                </a:r>
                <a:r>
                  <a:rPr lang="en-US" altLang="zh-CN" sz="1400" b="1" i="1" dirty="0" err="1"/>
                  <a:t>Graphormer</a:t>
                </a:r>
                <a:r>
                  <a:rPr lang="zh-CN" altLang="en-US" sz="1400" b="1" dirty="0"/>
                  <a:t>应用到</a:t>
                </a:r>
                <a:r>
                  <a:rPr lang="zh-CN" altLang="en-US" sz="1400" b="1" dirty="0">
                    <a:solidFill>
                      <a:srgbClr val="FF0000"/>
                    </a:solidFill>
                  </a:rPr>
                  <a:t>节点级</a:t>
                </a:r>
                <a:r>
                  <a:rPr lang="zh-CN" altLang="en-US" sz="1400" b="1" dirty="0"/>
                  <a:t>任务中</a:t>
                </a:r>
                <a:endParaRPr lang="en-US" altLang="zh-CN" sz="1400" b="1" dirty="0"/>
              </a:p>
              <a:p>
                <a:pPr marL="285750" indent="-285750">
                  <a:lnSpc>
                    <a:spcPct val="1250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endParaRPr lang="en-US" altLang="zh-CN" b="1" dirty="0"/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CE952BD7-AB4C-4B86-B344-5E9BDCE928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281" y="3737295"/>
                <a:ext cx="7882277" cy="2457981"/>
              </a:xfrm>
              <a:prstGeom prst="rect">
                <a:avLst/>
              </a:prstGeom>
              <a:blipFill>
                <a:blip r:embed="rId3"/>
                <a:stretch>
                  <a:fillRect l="-3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页脚占位符 2">
            <a:extLst>
              <a:ext uri="{FF2B5EF4-FFF2-40B4-BE49-F238E27FC236}">
                <a16:creationId xmlns:a16="http://schemas.microsoft.com/office/drawing/2014/main" id="{86C38A56-B5A7-4CAA-A915-1FEC5033C0CC}"/>
              </a:ext>
            </a:extLst>
          </p:cNvPr>
          <p:cNvSpPr txBox="1">
            <a:spLocks/>
          </p:cNvSpPr>
          <p:nvPr/>
        </p:nvSpPr>
        <p:spPr>
          <a:xfrm>
            <a:off x="183008" y="6356351"/>
            <a:ext cx="8246114" cy="415806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dirty="0"/>
              <a:t>[1] Zhang J, et al. </a:t>
            </a:r>
            <a:r>
              <a:rPr lang="en-US" altLang="zh-CN" b="1" i="1" dirty="0">
                <a:solidFill>
                  <a:srgbClr val="02409A"/>
                </a:solidFill>
              </a:rPr>
              <a:t>Graph-</a:t>
            </a:r>
            <a:r>
              <a:rPr lang="en-US" altLang="zh-CN" b="1" i="1" dirty="0" err="1">
                <a:solidFill>
                  <a:srgbClr val="02409A"/>
                </a:solidFill>
              </a:rPr>
              <a:t>bert</a:t>
            </a:r>
            <a:r>
              <a:rPr lang="en-US" altLang="zh-CN" b="1" i="1" dirty="0">
                <a:solidFill>
                  <a:srgbClr val="02409A"/>
                </a:solidFill>
              </a:rPr>
              <a:t>: Only attention is needed for learning graph representations</a:t>
            </a:r>
            <a:r>
              <a:rPr lang="en-US" altLang="zh-CN" dirty="0"/>
              <a:t>[J]. </a:t>
            </a:r>
            <a:r>
              <a:rPr lang="en-US" altLang="zh-CN" dirty="0" err="1"/>
              <a:t>arXiv</a:t>
            </a:r>
            <a:r>
              <a:rPr lang="en-US" altLang="zh-CN" dirty="0"/>
              <a:t>, 2020.</a:t>
            </a:r>
          </a:p>
        </p:txBody>
      </p:sp>
    </p:spTree>
    <p:extLst>
      <p:ext uri="{BB962C8B-B14F-4D97-AF65-F5344CB8AC3E}">
        <p14:creationId xmlns:p14="http://schemas.microsoft.com/office/powerpoint/2010/main" val="31354446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90390A8-A470-4C3C-81BD-F9C2724E6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495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0181ED3-6BF2-492E-B9E9-53E7609D1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719A945-5DA8-4842-824C-43EDA64AA903}"/>
              </a:ext>
            </a:extLst>
          </p:cNvPr>
          <p:cNvSpPr txBox="1"/>
          <p:nvPr/>
        </p:nvSpPr>
        <p:spPr>
          <a:xfrm>
            <a:off x="428281" y="4255705"/>
            <a:ext cx="3934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b="1" dirty="0">
                <a:solidFill>
                  <a:schemeClr val="accent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Sequence Data</a:t>
            </a:r>
            <a:r>
              <a:rPr lang="zh-CN" altLang="en-US" b="1" dirty="0">
                <a:solidFill>
                  <a:schemeClr val="accent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chemeClr val="accent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(1D)</a:t>
            </a:r>
            <a:endParaRPr lang="zh-CN" altLang="en-US" b="1" dirty="0">
              <a:solidFill>
                <a:schemeClr val="accent1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E117B68-3B1D-481C-A2B3-B35D972DC919}"/>
              </a:ext>
            </a:extLst>
          </p:cNvPr>
          <p:cNvSpPr txBox="1"/>
          <p:nvPr/>
        </p:nvSpPr>
        <p:spPr>
          <a:xfrm>
            <a:off x="428281" y="199434"/>
            <a:ext cx="7108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Transformer</a:t>
            </a:r>
            <a:endParaRPr lang="zh-CN" altLang="en-US" sz="2800" b="1" spc="200" dirty="0">
              <a:solidFill>
                <a:schemeClr val="bg1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6" name="object 59">
            <a:extLst>
              <a:ext uri="{FF2B5EF4-FFF2-40B4-BE49-F238E27FC236}">
                <a16:creationId xmlns:a16="http://schemas.microsoft.com/office/drawing/2014/main" id="{A2EE047D-84A4-42F6-B10C-8A7EC0F38E02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83089" y="870702"/>
            <a:ext cx="2366920" cy="3419631"/>
          </a:xfrm>
          <a:prstGeom prst="rect">
            <a:avLst/>
          </a:prstGeom>
        </p:spPr>
      </p:pic>
      <p:grpSp>
        <p:nvGrpSpPr>
          <p:cNvPr id="66" name="object 7">
            <a:extLst>
              <a:ext uri="{FF2B5EF4-FFF2-40B4-BE49-F238E27FC236}">
                <a16:creationId xmlns:a16="http://schemas.microsoft.com/office/drawing/2014/main" id="{1F639A1A-A910-424B-9D59-FDCED12D66B8}"/>
              </a:ext>
            </a:extLst>
          </p:cNvPr>
          <p:cNvGrpSpPr/>
          <p:nvPr/>
        </p:nvGrpSpPr>
        <p:grpSpPr>
          <a:xfrm>
            <a:off x="710841" y="5248745"/>
            <a:ext cx="1590699" cy="173882"/>
            <a:chOff x="3652710" y="3085782"/>
            <a:chExt cx="2062480" cy="229235"/>
          </a:xfrm>
        </p:grpSpPr>
        <p:sp>
          <p:nvSpPr>
            <p:cNvPr id="67" name="object 8">
              <a:extLst>
                <a:ext uri="{FF2B5EF4-FFF2-40B4-BE49-F238E27FC236}">
                  <a16:creationId xmlns:a16="http://schemas.microsoft.com/office/drawing/2014/main" id="{8B32DC13-BF61-4F9E-AF22-AF6BFB401213}"/>
                </a:ext>
              </a:extLst>
            </p:cNvPr>
            <p:cNvSpPr/>
            <p:nvPr/>
          </p:nvSpPr>
          <p:spPr>
            <a:xfrm>
              <a:off x="3660647" y="3093720"/>
              <a:ext cx="311150" cy="213360"/>
            </a:xfrm>
            <a:custGeom>
              <a:avLst/>
              <a:gdLst/>
              <a:ahLst/>
              <a:cxnLst/>
              <a:rect l="l" t="t" r="r" b="b"/>
              <a:pathLst>
                <a:path w="311150" h="213360">
                  <a:moveTo>
                    <a:pt x="310896" y="0"/>
                  </a:moveTo>
                  <a:lnTo>
                    <a:pt x="0" y="0"/>
                  </a:lnTo>
                  <a:lnTo>
                    <a:pt x="0" y="213360"/>
                  </a:lnTo>
                  <a:lnTo>
                    <a:pt x="310896" y="213360"/>
                  </a:lnTo>
                  <a:lnTo>
                    <a:pt x="310896" y="0"/>
                  </a:lnTo>
                  <a:close/>
                </a:path>
              </a:pathLst>
            </a:custGeom>
            <a:solidFill>
              <a:srgbClr val="1CAC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9">
              <a:extLst>
                <a:ext uri="{FF2B5EF4-FFF2-40B4-BE49-F238E27FC236}">
                  <a16:creationId xmlns:a16="http://schemas.microsoft.com/office/drawing/2014/main" id="{C0FEE9EA-7685-4E7A-A322-1D376443D666}"/>
                </a:ext>
              </a:extLst>
            </p:cNvPr>
            <p:cNvSpPr/>
            <p:nvPr/>
          </p:nvSpPr>
          <p:spPr>
            <a:xfrm>
              <a:off x="3660647" y="3093720"/>
              <a:ext cx="311150" cy="213360"/>
            </a:xfrm>
            <a:custGeom>
              <a:avLst/>
              <a:gdLst/>
              <a:ahLst/>
              <a:cxnLst/>
              <a:rect l="l" t="t" r="r" b="b"/>
              <a:pathLst>
                <a:path w="311150" h="213360">
                  <a:moveTo>
                    <a:pt x="0" y="213360"/>
                  </a:moveTo>
                  <a:lnTo>
                    <a:pt x="310896" y="213360"/>
                  </a:lnTo>
                  <a:lnTo>
                    <a:pt x="310896" y="0"/>
                  </a:lnTo>
                  <a:lnTo>
                    <a:pt x="0" y="0"/>
                  </a:lnTo>
                  <a:lnTo>
                    <a:pt x="0" y="213360"/>
                  </a:lnTo>
                  <a:close/>
                </a:path>
              </a:pathLst>
            </a:custGeom>
            <a:ln w="15875">
              <a:solidFill>
                <a:srgbClr val="117D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10">
              <a:extLst>
                <a:ext uri="{FF2B5EF4-FFF2-40B4-BE49-F238E27FC236}">
                  <a16:creationId xmlns:a16="http://schemas.microsoft.com/office/drawing/2014/main" id="{5FB91BCB-DDA2-41AF-983C-995192E627D2}"/>
                </a:ext>
              </a:extLst>
            </p:cNvPr>
            <p:cNvSpPr/>
            <p:nvPr/>
          </p:nvSpPr>
          <p:spPr>
            <a:xfrm>
              <a:off x="3972305" y="3201162"/>
              <a:ext cx="210185" cy="0"/>
            </a:xfrm>
            <a:custGeom>
              <a:avLst/>
              <a:gdLst/>
              <a:ahLst/>
              <a:cxnLst/>
              <a:rect l="l" t="t" r="r" b="b"/>
              <a:pathLst>
                <a:path w="210185">
                  <a:moveTo>
                    <a:pt x="0" y="0"/>
                  </a:moveTo>
                  <a:lnTo>
                    <a:pt x="209677" y="0"/>
                  </a:lnTo>
                </a:path>
              </a:pathLst>
            </a:custGeom>
            <a:ln w="28575">
              <a:solidFill>
                <a:srgbClr val="BEBEBE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11">
              <a:extLst>
                <a:ext uri="{FF2B5EF4-FFF2-40B4-BE49-F238E27FC236}">
                  <a16:creationId xmlns:a16="http://schemas.microsoft.com/office/drawing/2014/main" id="{474438D9-230E-4BAA-87AE-5D97849D2063}"/>
                </a:ext>
              </a:extLst>
            </p:cNvPr>
            <p:cNvSpPr/>
            <p:nvPr/>
          </p:nvSpPr>
          <p:spPr>
            <a:xfrm>
              <a:off x="4181855" y="3093720"/>
              <a:ext cx="311150" cy="213360"/>
            </a:xfrm>
            <a:custGeom>
              <a:avLst/>
              <a:gdLst/>
              <a:ahLst/>
              <a:cxnLst/>
              <a:rect l="l" t="t" r="r" b="b"/>
              <a:pathLst>
                <a:path w="311150" h="213360">
                  <a:moveTo>
                    <a:pt x="310896" y="0"/>
                  </a:moveTo>
                  <a:lnTo>
                    <a:pt x="0" y="0"/>
                  </a:lnTo>
                  <a:lnTo>
                    <a:pt x="0" y="213360"/>
                  </a:lnTo>
                  <a:lnTo>
                    <a:pt x="310896" y="213360"/>
                  </a:lnTo>
                  <a:lnTo>
                    <a:pt x="310896" y="0"/>
                  </a:lnTo>
                  <a:close/>
                </a:path>
              </a:pathLst>
            </a:custGeom>
            <a:solidFill>
              <a:srgbClr val="1CAC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12">
              <a:extLst>
                <a:ext uri="{FF2B5EF4-FFF2-40B4-BE49-F238E27FC236}">
                  <a16:creationId xmlns:a16="http://schemas.microsoft.com/office/drawing/2014/main" id="{D1864B02-E1A2-4D13-A98A-850E1253D083}"/>
                </a:ext>
              </a:extLst>
            </p:cNvPr>
            <p:cNvSpPr/>
            <p:nvPr/>
          </p:nvSpPr>
          <p:spPr>
            <a:xfrm>
              <a:off x="4181855" y="3093720"/>
              <a:ext cx="311150" cy="213360"/>
            </a:xfrm>
            <a:custGeom>
              <a:avLst/>
              <a:gdLst/>
              <a:ahLst/>
              <a:cxnLst/>
              <a:rect l="l" t="t" r="r" b="b"/>
              <a:pathLst>
                <a:path w="311150" h="213360">
                  <a:moveTo>
                    <a:pt x="0" y="213360"/>
                  </a:moveTo>
                  <a:lnTo>
                    <a:pt x="310896" y="213360"/>
                  </a:lnTo>
                  <a:lnTo>
                    <a:pt x="310896" y="0"/>
                  </a:lnTo>
                  <a:lnTo>
                    <a:pt x="0" y="0"/>
                  </a:lnTo>
                  <a:lnTo>
                    <a:pt x="0" y="213360"/>
                  </a:lnTo>
                  <a:close/>
                </a:path>
              </a:pathLst>
            </a:custGeom>
            <a:ln w="15875">
              <a:solidFill>
                <a:srgbClr val="117D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13">
              <a:extLst>
                <a:ext uri="{FF2B5EF4-FFF2-40B4-BE49-F238E27FC236}">
                  <a16:creationId xmlns:a16="http://schemas.microsoft.com/office/drawing/2014/main" id="{1C2E289E-0BFC-438B-8996-8B696EE72593}"/>
                </a:ext>
              </a:extLst>
            </p:cNvPr>
            <p:cNvSpPr/>
            <p:nvPr/>
          </p:nvSpPr>
          <p:spPr>
            <a:xfrm>
              <a:off x="4496561" y="3201162"/>
              <a:ext cx="191770" cy="0"/>
            </a:xfrm>
            <a:custGeom>
              <a:avLst/>
              <a:gdLst/>
              <a:ahLst/>
              <a:cxnLst/>
              <a:rect l="l" t="t" r="r" b="b"/>
              <a:pathLst>
                <a:path w="191770">
                  <a:moveTo>
                    <a:pt x="0" y="0"/>
                  </a:moveTo>
                  <a:lnTo>
                    <a:pt x="191262" y="0"/>
                  </a:lnTo>
                </a:path>
              </a:pathLst>
            </a:custGeom>
            <a:ln w="28575">
              <a:solidFill>
                <a:srgbClr val="BEBEBE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14">
              <a:extLst>
                <a:ext uri="{FF2B5EF4-FFF2-40B4-BE49-F238E27FC236}">
                  <a16:creationId xmlns:a16="http://schemas.microsoft.com/office/drawing/2014/main" id="{75863405-0789-40E2-95F9-A8996DCC326A}"/>
                </a:ext>
              </a:extLst>
            </p:cNvPr>
            <p:cNvSpPr/>
            <p:nvPr/>
          </p:nvSpPr>
          <p:spPr>
            <a:xfrm>
              <a:off x="4687823" y="3093720"/>
              <a:ext cx="311150" cy="213360"/>
            </a:xfrm>
            <a:custGeom>
              <a:avLst/>
              <a:gdLst/>
              <a:ahLst/>
              <a:cxnLst/>
              <a:rect l="l" t="t" r="r" b="b"/>
              <a:pathLst>
                <a:path w="311150" h="213360">
                  <a:moveTo>
                    <a:pt x="310896" y="0"/>
                  </a:moveTo>
                  <a:lnTo>
                    <a:pt x="0" y="0"/>
                  </a:lnTo>
                  <a:lnTo>
                    <a:pt x="0" y="213360"/>
                  </a:lnTo>
                  <a:lnTo>
                    <a:pt x="310896" y="213360"/>
                  </a:lnTo>
                  <a:lnTo>
                    <a:pt x="310896" y="0"/>
                  </a:lnTo>
                  <a:close/>
                </a:path>
              </a:pathLst>
            </a:custGeom>
            <a:solidFill>
              <a:srgbClr val="1CAC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15">
              <a:extLst>
                <a:ext uri="{FF2B5EF4-FFF2-40B4-BE49-F238E27FC236}">
                  <a16:creationId xmlns:a16="http://schemas.microsoft.com/office/drawing/2014/main" id="{0C759A8B-2B87-4C08-AC87-E0CF82BA6FC1}"/>
                </a:ext>
              </a:extLst>
            </p:cNvPr>
            <p:cNvSpPr/>
            <p:nvPr/>
          </p:nvSpPr>
          <p:spPr>
            <a:xfrm>
              <a:off x="4687823" y="3093720"/>
              <a:ext cx="311150" cy="213360"/>
            </a:xfrm>
            <a:custGeom>
              <a:avLst/>
              <a:gdLst/>
              <a:ahLst/>
              <a:cxnLst/>
              <a:rect l="l" t="t" r="r" b="b"/>
              <a:pathLst>
                <a:path w="311150" h="213360">
                  <a:moveTo>
                    <a:pt x="0" y="213360"/>
                  </a:moveTo>
                  <a:lnTo>
                    <a:pt x="310896" y="213360"/>
                  </a:lnTo>
                  <a:lnTo>
                    <a:pt x="310896" y="0"/>
                  </a:lnTo>
                  <a:lnTo>
                    <a:pt x="0" y="0"/>
                  </a:lnTo>
                  <a:lnTo>
                    <a:pt x="0" y="213360"/>
                  </a:lnTo>
                  <a:close/>
                </a:path>
              </a:pathLst>
            </a:custGeom>
            <a:ln w="15875">
              <a:solidFill>
                <a:srgbClr val="117D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16">
              <a:extLst>
                <a:ext uri="{FF2B5EF4-FFF2-40B4-BE49-F238E27FC236}">
                  <a16:creationId xmlns:a16="http://schemas.microsoft.com/office/drawing/2014/main" id="{C6CF2C87-6CCA-4141-8DDC-9E83FBDF4778}"/>
                </a:ext>
              </a:extLst>
            </p:cNvPr>
            <p:cNvSpPr/>
            <p:nvPr/>
          </p:nvSpPr>
          <p:spPr>
            <a:xfrm>
              <a:off x="4999481" y="3201162"/>
              <a:ext cx="191770" cy="0"/>
            </a:xfrm>
            <a:custGeom>
              <a:avLst/>
              <a:gdLst/>
              <a:ahLst/>
              <a:cxnLst/>
              <a:rect l="l" t="t" r="r" b="b"/>
              <a:pathLst>
                <a:path w="191770">
                  <a:moveTo>
                    <a:pt x="0" y="0"/>
                  </a:moveTo>
                  <a:lnTo>
                    <a:pt x="191262" y="0"/>
                  </a:lnTo>
                </a:path>
              </a:pathLst>
            </a:custGeom>
            <a:ln w="28575">
              <a:solidFill>
                <a:srgbClr val="BEBEBE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17">
              <a:extLst>
                <a:ext uri="{FF2B5EF4-FFF2-40B4-BE49-F238E27FC236}">
                  <a16:creationId xmlns:a16="http://schemas.microsoft.com/office/drawing/2014/main" id="{0A24BF59-D815-4424-B696-E625ED4258D9}"/>
                </a:ext>
              </a:extLst>
            </p:cNvPr>
            <p:cNvSpPr/>
            <p:nvPr/>
          </p:nvSpPr>
          <p:spPr>
            <a:xfrm>
              <a:off x="5190743" y="3093720"/>
              <a:ext cx="311150" cy="213360"/>
            </a:xfrm>
            <a:custGeom>
              <a:avLst/>
              <a:gdLst/>
              <a:ahLst/>
              <a:cxnLst/>
              <a:rect l="l" t="t" r="r" b="b"/>
              <a:pathLst>
                <a:path w="311150" h="213360">
                  <a:moveTo>
                    <a:pt x="310896" y="0"/>
                  </a:moveTo>
                  <a:lnTo>
                    <a:pt x="0" y="0"/>
                  </a:lnTo>
                  <a:lnTo>
                    <a:pt x="0" y="213360"/>
                  </a:lnTo>
                  <a:lnTo>
                    <a:pt x="310896" y="213360"/>
                  </a:lnTo>
                  <a:lnTo>
                    <a:pt x="310896" y="0"/>
                  </a:lnTo>
                  <a:close/>
                </a:path>
              </a:pathLst>
            </a:custGeom>
            <a:solidFill>
              <a:srgbClr val="1CAC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18">
              <a:extLst>
                <a:ext uri="{FF2B5EF4-FFF2-40B4-BE49-F238E27FC236}">
                  <a16:creationId xmlns:a16="http://schemas.microsoft.com/office/drawing/2014/main" id="{33815BF1-1497-47F5-9FB6-FEF1E273041E}"/>
                </a:ext>
              </a:extLst>
            </p:cNvPr>
            <p:cNvSpPr/>
            <p:nvPr/>
          </p:nvSpPr>
          <p:spPr>
            <a:xfrm>
              <a:off x="5190743" y="3093720"/>
              <a:ext cx="311150" cy="213360"/>
            </a:xfrm>
            <a:custGeom>
              <a:avLst/>
              <a:gdLst/>
              <a:ahLst/>
              <a:cxnLst/>
              <a:rect l="l" t="t" r="r" b="b"/>
              <a:pathLst>
                <a:path w="311150" h="213360">
                  <a:moveTo>
                    <a:pt x="0" y="213360"/>
                  </a:moveTo>
                  <a:lnTo>
                    <a:pt x="310896" y="213360"/>
                  </a:lnTo>
                  <a:lnTo>
                    <a:pt x="310896" y="0"/>
                  </a:lnTo>
                  <a:lnTo>
                    <a:pt x="0" y="0"/>
                  </a:lnTo>
                  <a:lnTo>
                    <a:pt x="0" y="213360"/>
                  </a:lnTo>
                  <a:close/>
                </a:path>
              </a:pathLst>
            </a:custGeom>
            <a:ln w="15875">
              <a:solidFill>
                <a:srgbClr val="117D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19">
              <a:extLst>
                <a:ext uri="{FF2B5EF4-FFF2-40B4-BE49-F238E27FC236}">
                  <a16:creationId xmlns:a16="http://schemas.microsoft.com/office/drawing/2014/main" id="{EADBF692-8F77-4BD6-B79A-E96980CBF5D5}"/>
                </a:ext>
              </a:extLst>
            </p:cNvPr>
            <p:cNvSpPr/>
            <p:nvPr/>
          </p:nvSpPr>
          <p:spPr>
            <a:xfrm>
              <a:off x="5505449" y="3201162"/>
              <a:ext cx="210185" cy="0"/>
            </a:xfrm>
            <a:custGeom>
              <a:avLst/>
              <a:gdLst/>
              <a:ahLst/>
              <a:cxnLst/>
              <a:rect l="l" t="t" r="r" b="b"/>
              <a:pathLst>
                <a:path w="210185">
                  <a:moveTo>
                    <a:pt x="0" y="0"/>
                  </a:moveTo>
                  <a:lnTo>
                    <a:pt x="209676" y="0"/>
                  </a:lnTo>
                </a:path>
              </a:pathLst>
            </a:custGeom>
            <a:ln w="28575">
              <a:solidFill>
                <a:srgbClr val="BEBEBE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3" name="object 52">
            <a:extLst>
              <a:ext uri="{FF2B5EF4-FFF2-40B4-BE49-F238E27FC236}">
                <a16:creationId xmlns:a16="http://schemas.microsoft.com/office/drawing/2014/main" id="{C5F8BD74-8567-4811-AF70-519022E887F0}"/>
              </a:ext>
            </a:extLst>
          </p:cNvPr>
          <p:cNvSpPr/>
          <p:nvPr/>
        </p:nvSpPr>
        <p:spPr>
          <a:xfrm>
            <a:off x="2488922" y="4767780"/>
            <a:ext cx="373380" cy="1099185"/>
          </a:xfrm>
          <a:custGeom>
            <a:avLst/>
            <a:gdLst/>
            <a:ahLst/>
            <a:cxnLst/>
            <a:rect l="l" t="t" r="r" b="b"/>
            <a:pathLst>
              <a:path w="373379" h="1099185">
                <a:moveTo>
                  <a:pt x="373379" y="1098803"/>
                </a:moveTo>
                <a:lnTo>
                  <a:pt x="300704" y="1096353"/>
                </a:lnTo>
                <a:lnTo>
                  <a:pt x="241363" y="1089675"/>
                </a:lnTo>
                <a:lnTo>
                  <a:pt x="201358" y="1079783"/>
                </a:lnTo>
                <a:lnTo>
                  <a:pt x="186689" y="1067689"/>
                </a:lnTo>
                <a:lnTo>
                  <a:pt x="186689" y="580516"/>
                </a:lnTo>
                <a:lnTo>
                  <a:pt x="172021" y="568422"/>
                </a:lnTo>
                <a:lnTo>
                  <a:pt x="132016" y="558530"/>
                </a:lnTo>
                <a:lnTo>
                  <a:pt x="72675" y="551852"/>
                </a:lnTo>
                <a:lnTo>
                  <a:pt x="0" y="549401"/>
                </a:lnTo>
                <a:lnTo>
                  <a:pt x="72675" y="546951"/>
                </a:lnTo>
                <a:lnTo>
                  <a:pt x="132016" y="540273"/>
                </a:lnTo>
                <a:lnTo>
                  <a:pt x="172021" y="530381"/>
                </a:lnTo>
                <a:lnTo>
                  <a:pt x="186689" y="518287"/>
                </a:lnTo>
                <a:lnTo>
                  <a:pt x="186689" y="31114"/>
                </a:lnTo>
                <a:lnTo>
                  <a:pt x="201358" y="19020"/>
                </a:lnTo>
                <a:lnTo>
                  <a:pt x="241363" y="9128"/>
                </a:lnTo>
                <a:lnTo>
                  <a:pt x="300704" y="2450"/>
                </a:lnTo>
                <a:lnTo>
                  <a:pt x="373379" y="0"/>
                </a:lnTo>
              </a:path>
            </a:pathLst>
          </a:custGeom>
          <a:ln w="952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E1792617-F1D2-416D-85AB-8698C08861E9}"/>
              </a:ext>
            </a:extLst>
          </p:cNvPr>
          <p:cNvSpPr txBox="1"/>
          <p:nvPr/>
        </p:nvSpPr>
        <p:spPr>
          <a:xfrm>
            <a:off x="3041973" y="4627080"/>
            <a:ext cx="97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1" dirty="0">
                <a:latin typeface="Calibri" panose="020F0502020204030204" pitchFamily="34" charset="0"/>
                <a:ea typeface="微软雅黑" panose="020B0503020204020204" pitchFamily="34" charset="-122"/>
              </a:rPr>
              <a:t>S</a:t>
            </a:r>
            <a:r>
              <a:rPr lang="zh-CN" altLang="en-US" sz="1600" b="1" dirty="0">
                <a:latin typeface="Calibri" panose="020F0502020204030204" pitchFamily="34" charset="0"/>
                <a:ea typeface="微软雅黑" panose="020B0503020204020204" pitchFamily="34" charset="-122"/>
              </a:rPr>
              <a:t>peech</a:t>
            </a: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BAD40492-371A-49B4-9AE8-0AB60E40A0B3}"/>
              </a:ext>
            </a:extLst>
          </p:cNvPr>
          <p:cNvSpPr txBox="1"/>
          <p:nvPr/>
        </p:nvSpPr>
        <p:spPr>
          <a:xfrm>
            <a:off x="3041554" y="5126791"/>
            <a:ext cx="123804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1" dirty="0">
                <a:latin typeface="Calibri" panose="020F0502020204030204" pitchFamily="34" charset="0"/>
                <a:ea typeface="微软雅黑" panose="020B0503020204020204" pitchFamily="34" charset="-122"/>
              </a:rPr>
              <a:t>Language</a:t>
            </a:r>
            <a:endParaRPr lang="zh-CN" altLang="en-US" sz="1600" b="1" dirty="0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F8DE94B2-D841-4075-B819-23D6853080BF}"/>
              </a:ext>
            </a:extLst>
          </p:cNvPr>
          <p:cNvSpPr txBox="1"/>
          <p:nvPr/>
        </p:nvSpPr>
        <p:spPr>
          <a:xfrm>
            <a:off x="3041554" y="5626503"/>
            <a:ext cx="97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1" dirty="0">
                <a:latin typeface="Calibri" panose="020F0502020204030204" pitchFamily="34" charset="0"/>
                <a:ea typeface="微软雅黑" panose="020B0503020204020204" pitchFamily="34" charset="-122"/>
              </a:rPr>
              <a:t>Protein</a:t>
            </a:r>
            <a:endParaRPr lang="zh-CN" altLang="en-US" sz="1600" b="1" dirty="0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C6302E2A-CC85-4035-8B3F-5D38AC130B9E}"/>
              </a:ext>
            </a:extLst>
          </p:cNvPr>
          <p:cNvSpPr txBox="1"/>
          <p:nvPr/>
        </p:nvSpPr>
        <p:spPr>
          <a:xfrm>
            <a:off x="4896206" y="4258698"/>
            <a:ext cx="3934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b="1" dirty="0">
                <a:solidFill>
                  <a:schemeClr val="accent6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Grid Data</a:t>
            </a:r>
            <a:r>
              <a:rPr lang="zh-CN" altLang="en-US" b="1" dirty="0">
                <a:solidFill>
                  <a:schemeClr val="accent6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chemeClr val="accent6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(2D)</a:t>
            </a:r>
            <a:endParaRPr lang="zh-CN" altLang="en-US" b="1" dirty="0">
              <a:solidFill>
                <a:schemeClr val="accent6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91" name="object 21">
            <a:extLst>
              <a:ext uri="{FF2B5EF4-FFF2-40B4-BE49-F238E27FC236}">
                <a16:creationId xmlns:a16="http://schemas.microsoft.com/office/drawing/2014/main" id="{7FC37096-6579-486C-894E-BE9CF1A4DD63}"/>
              </a:ext>
            </a:extLst>
          </p:cNvPr>
          <p:cNvGrpSpPr/>
          <p:nvPr/>
        </p:nvGrpSpPr>
        <p:grpSpPr>
          <a:xfrm>
            <a:off x="5183256" y="4882179"/>
            <a:ext cx="1273771" cy="926789"/>
            <a:chOff x="3754818" y="4250118"/>
            <a:chExt cx="1354455" cy="1099820"/>
          </a:xfrm>
        </p:grpSpPr>
        <p:sp>
          <p:nvSpPr>
            <p:cNvPr id="92" name="object 22">
              <a:extLst>
                <a:ext uri="{FF2B5EF4-FFF2-40B4-BE49-F238E27FC236}">
                  <a16:creationId xmlns:a16="http://schemas.microsoft.com/office/drawing/2014/main" id="{678226C5-839A-4D44-ADAA-F1D3A79721DF}"/>
                </a:ext>
              </a:extLst>
            </p:cNvPr>
            <p:cNvSpPr/>
            <p:nvPr/>
          </p:nvSpPr>
          <p:spPr>
            <a:xfrm>
              <a:off x="3764279" y="4258055"/>
              <a:ext cx="309880" cy="213360"/>
            </a:xfrm>
            <a:custGeom>
              <a:avLst/>
              <a:gdLst/>
              <a:ahLst/>
              <a:cxnLst/>
              <a:rect l="l" t="t" r="r" b="b"/>
              <a:pathLst>
                <a:path w="309879" h="213360">
                  <a:moveTo>
                    <a:pt x="309372" y="0"/>
                  </a:moveTo>
                  <a:lnTo>
                    <a:pt x="0" y="0"/>
                  </a:lnTo>
                  <a:lnTo>
                    <a:pt x="0" y="213360"/>
                  </a:lnTo>
                  <a:lnTo>
                    <a:pt x="309372" y="213360"/>
                  </a:lnTo>
                  <a:lnTo>
                    <a:pt x="309372" y="0"/>
                  </a:lnTo>
                  <a:close/>
                </a:path>
              </a:pathLst>
            </a:custGeom>
            <a:solidFill>
              <a:srgbClr val="42B996"/>
            </a:solid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93" name="object 23">
              <a:extLst>
                <a:ext uri="{FF2B5EF4-FFF2-40B4-BE49-F238E27FC236}">
                  <a16:creationId xmlns:a16="http://schemas.microsoft.com/office/drawing/2014/main" id="{B93717B9-10A4-4C5E-A765-B779FB303C6A}"/>
                </a:ext>
              </a:extLst>
            </p:cNvPr>
            <p:cNvSpPr/>
            <p:nvPr/>
          </p:nvSpPr>
          <p:spPr>
            <a:xfrm>
              <a:off x="3764279" y="4258055"/>
              <a:ext cx="309880" cy="213360"/>
            </a:xfrm>
            <a:custGeom>
              <a:avLst/>
              <a:gdLst/>
              <a:ahLst/>
              <a:cxnLst/>
              <a:rect l="l" t="t" r="r" b="b"/>
              <a:pathLst>
                <a:path w="309879" h="213360">
                  <a:moveTo>
                    <a:pt x="0" y="213360"/>
                  </a:moveTo>
                  <a:lnTo>
                    <a:pt x="309372" y="213360"/>
                  </a:lnTo>
                  <a:lnTo>
                    <a:pt x="309372" y="0"/>
                  </a:lnTo>
                  <a:lnTo>
                    <a:pt x="0" y="0"/>
                  </a:lnTo>
                  <a:lnTo>
                    <a:pt x="0" y="213360"/>
                  </a:lnTo>
                  <a:close/>
                </a:path>
              </a:pathLst>
            </a:custGeom>
            <a:ln w="15874">
              <a:solidFill>
                <a:srgbClr val="2D876D"/>
              </a:solidFill>
            </a:ln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94" name="object 24">
              <a:extLst>
                <a:ext uri="{FF2B5EF4-FFF2-40B4-BE49-F238E27FC236}">
                  <a16:creationId xmlns:a16="http://schemas.microsoft.com/office/drawing/2014/main" id="{04ADA3FC-608B-4673-AC25-221DD3AE8009}"/>
                </a:ext>
              </a:extLst>
            </p:cNvPr>
            <p:cNvSpPr/>
            <p:nvPr/>
          </p:nvSpPr>
          <p:spPr>
            <a:xfrm>
              <a:off x="4074413" y="4365497"/>
              <a:ext cx="210185" cy="0"/>
            </a:xfrm>
            <a:custGeom>
              <a:avLst/>
              <a:gdLst/>
              <a:ahLst/>
              <a:cxnLst/>
              <a:rect l="l" t="t" r="r" b="b"/>
              <a:pathLst>
                <a:path w="210185">
                  <a:moveTo>
                    <a:pt x="0" y="0"/>
                  </a:moveTo>
                  <a:lnTo>
                    <a:pt x="209676" y="0"/>
                  </a:lnTo>
                </a:path>
              </a:pathLst>
            </a:custGeom>
            <a:ln w="28575">
              <a:solidFill>
                <a:srgbClr val="BEBEBE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95" name="object 25">
              <a:extLst>
                <a:ext uri="{FF2B5EF4-FFF2-40B4-BE49-F238E27FC236}">
                  <a16:creationId xmlns:a16="http://schemas.microsoft.com/office/drawing/2014/main" id="{CA687039-153A-4AAC-A1C3-C32CE03CA6EC}"/>
                </a:ext>
              </a:extLst>
            </p:cNvPr>
            <p:cNvSpPr/>
            <p:nvPr/>
          </p:nvSpPr>
          <p:spPr>
            <a:xfrm>
              <a:off x="4283963" y="4258055"/>
              <a:ext cx="311150" cy="213360"/>
            </a:xfrm>
            <a:custGeom>
              <a:avLst/>
              <a:gdLst/>
              <a:ahLst/>
              <a:cxnLst/>
              <a:rect l="l" t="t" r="r" b="b"/>
              <a:pathLst>
                <a:path w="311150" h="213360">
                  <a:moveTo>
                    <a:pt x="310896" y="0"/>
                  </a:moveTo>
                  <a:lnTo>
                    <a:pt x="0" y="0"/>
                  </a:lnTo>
                  <a:lnTo>
                    <a:pt x="0" y="213360"/>
                  </a:lnTo>
                  <a:lnTo>
                    <a:pt x="310896" y="213360"/>
                  </a:lnTo>
                  <a:lnTo>
                    <a:pt x="310896" y="0"/>
                  </a:lnTo>
                  <a:close/>
                </a:path>
              </a:pathLst>
            </a:custGeom>
            <a:solidFill>
              <a:srgbClr val="42B996"/>
            </a:solid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96" name="object 26">
              <a:extLst>
                <a:ext uri="{FF2B5EF4-FFF2-40B4-BE49-F238E27FC236}">
                  <a16:creationId xmlns:a16="http://schemas.microsoft.com/office/drawing/2014/main" id="{BB6D69B1-EFB4-445B-9590-23867673A378}"/>
                </a:ext>
              </a:extLst>
            </p:cNvPr>
            <p:cNvSpPr/>
            <p:nvPr/>
          </p:nvSpPr>
          <p:spPr>
            <a:xfrm>
              <a:off x="4283963" y="4258055"/>
              <a:ext cx="311150" cy="213360"/>
            </a:xfrm>
            <a:custGeom>
              <a:avLst/>
              <a:gdLst/>
              <a:ahLst/>
              <a:cxnLst/>
              <a:rect l="l" t="t" r="r" b="b"/>
              <a:pathLst>
                <a:path w="311150" h="213360">
                  <a:moveTo>
                    <a:pt x="0" y="213360"/>
                  </a:moveTo>
                  <a:lnTo>
                    <a:pt x="310896" y="213360"/>
                  </a:lnTo>
                  <a:lnTo>
                    <a:pt x="310896" y="0"/>
                  </a:lnTo>
                  <a:lnTo>
                    <a:pt x="0" y="0"/>
                  </a:lnTo>
                  <a:lnTo>
                    <a:pt x="0" y="213360"/>
                  </a:lnTo>
                  <a:close/>
                </a:path>
              </a:pathLst>
            </a:custGeom>
            <a:ln w="15875">
              <a:solidFill>
                <a:srgbClr val="2D876D"/>
              </a:solidFill>
            </a:ln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97" name="object 27">
              <a:extLst>
                <a:ext uri="{FF2B5EF4-FFF2-40B4-BE49-F238E27FC236}">
                  <a16:creationId xmlns:a16="http://schemas.microsoft.com/office/drawing/2014/main" id="{4585D754-1B40-4B44-8585-50ECC80C032B}"/>
                </a:ext>
              </a:extLst>
            </p:cNvPr>
            <p:cNvSpPr/>
            <p:nvPr/>
          </p:nvSpPr>
          <p:spPr>
            <a:xfrm>
              <a:off x="4597145" y="4365497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2786" y="0"/>
                  </a:lnTo>
                </a:path>
              </a:pathLst>
            </a:custGeom>
            <a:ln w="28575">
              <a:solidFill>
                <a:srgbClr val="BEBEBE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98" name="object 28">
              <a:extLst>
                <a:ext uri="{FF2B5EF4-FFF2-40B4-BE49-F238E27FC236}">
                  <a16:creationId xmlns:a16="http://schemas.microsoft.com/office/drawing/2014/main" id="{E5A0DD02-A40C-49B2-AB75-7A04760A647F}"/>
                </a:ext>
              </a:extLst>
            </p:cNvPr>
            <p:cNvSpPr/>
            <p:nvPr/>
          </p:nvSpPr>
          <p:spPr>
            <a:xfrm>
              <a:off x="4789931" y="4258055"/>
              <a:ext cx="311150" cy="213360"/>
            </a:xfrm>
            <a:custGeom>
              <a:avLst/>
              <a:gdLst/>
              <a:ahLst/>
              <a:cxnLst/>
              <a:rect l="l" t="t" r="r" b="b"/>
              <a:pathLst>
                <a:path w="311150" h="213360">
                  <a:moveTo>
                    <a:pt x="310896" y="0"/>
                  </a:moveTo>
                  <a:lnTo>
                    <a:pt x="0" y="0"/>
                  </a:lnTo>
                  <a:lnTo>
                    <a:pt x="0" y="213360"/>
                  </a:lnTo>
                  <a:lnTo>
                    <a:pt x="310896" y="213360"/>
                  </a:lnTo>
                  <a:lnTo>
                    <a:pt x="310896" y="0"/>
                  </a:lnTo>
                  <a:close/>
                </a:path>
              </a:pathLst>
            </a:custGeom>
            <a:solidFill>
              <a:srgbClr val="42B996"/>
            </a:solid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99" name="object 29">
              <a:extLst>
                <a:ext uri="{FF2B5EF4-FFF2-40B4-BE49-F238E27FC236}">
                  <a16:creationId xmlns:a16="http://schemas.microsoft.com/office/drawing/2014/main" id="{A4166CA6-C3D3-4DF5-AD8A-03DD8D868DB6}"/>
                </a:ext>
              </a:extLst>
            </p:cNvPr>
            <p:cNvSpPr/>
            <p:nvPr/>
          </p:nvSpPr>
          <p:spPr>
            <a:xfrm>
              <a:off x="4789931" y="4258055"/>
              <a:ext cx="311150" cy="213360"/>
            </a:xfrm>
            <a:custGeom>
              <a:avLst/>
              <a:gdLst/>
              <a:ahLst/>
              <a:cxnLst/>
              <a:rect l="l" t="t" r="r" b="b"/>
              <a:pathLst>
                <a:path w="311150" h="213360">
                  <a:moveTo>
                    <a:pt x="0" y="213360"/>
                  </a:moveTo>
                  <a:lnTo>
                    <a:pt x="310896" y="213360"/>
                  </a:lnTo>
                  <a:lnTo>
                    <a:pt x="310896" y="0"/>
                  </a:lnTo>
                  <a:lnTo>
                    <a:pt x="0" y="0"/>
                  </a:lnTo>
                  <a:lnTo>
                    <a:pt x="0" y="213360"/>
                  </a:lnTo>
                  <a:close/>
                </a:path>
              </a:pathLst>
            </a:custGeom>
            <a:ln w="15875">
              <a:solidFill>
                <a:srgbClr val="2D876D"/>
              </a:solidFill>
            </a:ln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100" name="object 30">
              <a:extLst>
                <a:ext uri="{FF2B5EF4-FFF2-40B4-BE49-F238E27FC236}">
                  <a16:creationId xmlns:a16="http://schemas.microsoft.com/office/drawing/2014/main" id="{2C73DD38-5B71-4D40-A753-6FE90FB09EAF}"/>
                </a:ext>
              </a:extLst>
            </p:cNvPr>
            <p:cNvSpPr/>
            <p:nvPr/>
          </p:nvSpPr>
          <p:spPr>
            <a:xfrm>
              <a:off x="3762755" y="4693919"/>
              <a:ext cx="311150" cy="212090"/>
            </a:xfrm>
            <a:custGeom>
              <a:avLst/>
              <a:gdLst/>
              <a:ahLst/>
              <a:cxnLst/>
              <a:rect l="l" t="t" r="r" b="b"/>
              <a:pathLst>
                <a:path w="311150" h="212089">
                  <a:moveTo>
                    <a:pt x="310896" y="0"/>
                  </a:moveTo>
                  <a:lnTo>
                    <a:pt x="0" y="0"/>
                  </a:lnTo>
                  <a:lnTo>
                    <a:pt x="0" y="211835"/>
                  </a:lnTo>
                  <a:lnTo>
                    <a:pt x="310896" y="211835"/>
                  </a:lnTo>
                  <a:lnTo>
                    <a:pt x="310896" y="0"/>
                  </a:lnTo>
                  <a:close/>
                </a:path>
              </a:pathLst>
            </a:custGeom>
            <a:solidFill>
              <a:srgbClr val="42B996"/>
            </a:solid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101" name="object 31">
              <a:extLst>
                <a:ext uri="{FF2B5EF4-FFF2-40B4-BE49-F238E27FC236}">
                  <a16:creationId xmlns:a16="http://schemas.microsoft.com/office/drawing/2014/main" id="{6CF68486-62B5-402C-A5E8-35F6D37E494E}"/>
                </a:ext>
              </a:extLst>
            </p:cNvPr>
            <p:cNvSpPr/>
            <p:nvPr/>
          </p:nvSpPr>
          <p:spPr>
            <a:xfrm>
              <a:off x="3762755" y="4693919"/>
              <a:ext cx="311150" cy="212090"/>
            </a:xfrm>
            <a:custGeom>
              <a:avLst/>
              <a:gdLst/>
              <a:ahLst/>
              <a:cxnLst/>
              <a:rect l="l" t="t" r="r" b="b"/>
              <a:pathLst>
                <a:path w="311150" h="212089">
                  <a:moveTo>
                    <a:pt x="0" y="211835"/>
                  </a:moveTo>
                  <a:lnTo>
                    <a:pt x="310896" y="211835"/>
                  </a:lnTo>
                  <a:lnTo>
                    <a:pt x="310896" y="0"/>
                  </a:lnTo>
                  <a:lnTo>
                    <a:pt x="0" y="0"/>
                  </a:lnTo>
                  <a:lnTo>
                    <a:pt x="0" y="211835"/>
                  </a:lnTo>
                  <a:close/>
                </a:path>
              </a:pathLst>
            </a:custGeom>
            <a:ln w="15875">
              <a:solidFill>
                <a:srgbClr val="2D876D"/>
              </a:solidFill>
            </a:ln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102" name="object 32">
              <a:extLst>
                <a:ext uri="{FF2B5EF4-FFF2-40B4-BE49-F238E27FC236}">
                  <a16:creationId xmlns:a16="http://schemas.microsoft.com/office/drawing/2014/main" id="{2E540594-0553-4E0B-AC82-E0CA0DFDEBF8}"/>
                </a:ext>
              </a:extLst>
            </p:cNvPr>
            <p:cNvSpPr/>
            <p:nvPr/>
          </p:nvSpPr>
          <p:spPr>
            <a:xfrm>
              <a:off x="4074413" y="4799837"/>
              <a:ext cx="210185" cy="0"/>
            </a:xfrm>
            <a:custGeom>
              <a:avLst/>
              <a:gdLst/>
              <a:ahLst/>
              <a:cxnLst/>
              <a:rect l="l" t="t" r="r" b="b"/>
              <a:pathLst>
                <a:path w="210185">
                  <a:moveTo>
                    <a:pt x="0" y="0"/>
                  </a:moveTo>
                  <a:lnTo>
                    <a:pt x="209676" y="0"/>
                  </a:lnTo>
                </a:path>
              </a:pathLst>
            </a:custGeom>
            <a:ln w="28575">
              <a:solidFill>
                <a:srgbClr val="BEBEBE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103" name="object 33">
              <a:extLst>
                <a:ext uri="{FF2B5EF4-FFF2-40B4-BE49-F238E27FC236}">
                  <a16:creationId xmlns:a16="http://schemas.microsoft.com/office/drawing/2014/main" id="{EB71FB13-E3FD-4602-ADF2-BE2DAB91EB06}"/>
                </a:ext>
              </a:extLst>
            </p:cNvPr>
            <p:cNvSpPr/>
            <p:nvPr/>
          </p:nvSpPr>
          <p:spPr>
            <a:xfrm>
              <a:off x="4283963" y="4693919"/>
              <a:ext cx="311150" cy="212090"/>
            </a:xfrm>
            <a:custGeom>
              <a:avLst/>
              <a:gdLst/>
              <a:ahLst/>
              <a:cxnLst/>
              <a:rect l="l" t="t" r="r" b="b"/>
              <a:pathLst>
                <a:path w="311150" h="212089">
                  <a:moveTo>
                    <a:pt x="310896" y="0"/>
                  </a:moveTo>
                  <a:lnTo>
                    <a:pt x="0" y="0"/>
                  </a:lnTo>
                  <a:lnTo>
                    <a:pt x="0" y="211835"/>
                  </a:lnTo>
                  <a:lnTo>
                    <a:pt x="310896" y="211835"/>
                  </a:lnTo>
                  <a:lnTo>
                    <a:pt x="310896" y="0"/>
                  </a:lnTo>
                  <a:close/>
                </a:path>
              </a:pathLst>
            </a:custGeom>
            <a:solidFill>
              <a:srgbClr val="42B996"/>
            </a:solid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104" name="object 34">
              <a:extLst>
                <a:ext uri="{FF2B5EF4-FFF2-40B4-BE49-F238E27FC236}">
                  <a16:creationId xmlns:a16="http://schemas.microsoft.com/office/drawing/2014/main" id="{57A044CA-FED2-4AF3-9C90-8D2CCF4284CA}"/>
                </a:ext>
              </a:extLst>
            </p:cNvPr>
            <p:cNvSpPr/>
            <p:nvPr/>
          </p:nvSpPr>
          <p:spPr>
            <a:xfrm>
              <a:off x="4283963" y="4693919"/>
              <a:ext cx="311150" cy="212090"/>
            </a:xfrm>
            <a:custGeom>
              <a:avLst/>
              <a:gdLst/>
              <a:ahLst/>
              <a:cxnLst/>
              <a:rect l="l" t="t" r="r" b="b"/>
              <a:pathLst>
                <a:path w="311150" h="212089">
                  <a:moveTo>
                    <a:pt x="0" y="211835"/>
                  </a:moveTo>
                  <a:lnTo>
                    <a:pt x="310896" y="211835"/>
                  </a:lnTo>
                  <a:lnTo>
                    <a:pt x="310896" y="0"/>
                  </a:lnTo>
                  <a:lnTo>
                    <a:pt x="0" y="0"/>
                  </a:lnTo>
                  <a:lnTo>
                    <a:pt x="0" y="211835"/>
                  </a:lnTo>
                  <a:close/>
                </a:path>
              </a:pathLst>
            </a:custGeom>
            <a:ln w="15875">
              <a:solidFill>
                <a:srgbClr val="2D876D"/>
              </a:solidFill>
            </a:ln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105" name="object 35">
              <a:extLst>
                <a:ext uri="{FF2B5EF4-FFF2-40B4-BE49-F238E27FC236}">
                  <a16:creationId xmlns:a16="http://schemas.microsoft.com/office/drawing/2014/main" id="{78C75D0E-5F2A-4356-97DA-BF2303903AFC}"/>
                </a:ext>
              </a:extLst>
            </p:cNvPr>
            <p:cNvSpPr/>
            <p:nvPr/>
          </p:nvSpPr>
          <p:spPr>
            <a:xfrm>
              <a:off x="4597145" y="4799837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2786" y="0"/>
                  </a:lnTo>
                </a:path>
              </a:pathLst>
            </a:custGeom>
            <a:ln w="28575">
              <a:solidFill>
                <a:srgbClr val="BEBEBE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106" name="object 36">
              <a:extLst>
                <a:ext uri="{FF2B5EF4-FFF2-40B4-BE49-F238E27FC236}">
                  <a16:creationId xmlns:a16="http://schemas.microsoft.com/office/drawing/2014/main" id="{EAF3E5EE-6716-4490-8F75-A9C3E8D64355}"/>
                </a:ext>
              </a:extLst>
            </p:cNvPr>
            <p:cNvSpPr/>
            <p:nvPr/>
          </p:nvSpPr>
          <p:spPr>
            <a:xfrm>
              <a:off x="4789931" y="4693919"/>
              <a:ext cx="309880" cy="212090"/>
            </a:xfrm>
            <a:custGeom>
              <a:avLst/>
              <a:gdLst/>
              <a:ahLst/>
              <a:cxnLst/>
              <a:rect l="l" t="t" r="r" b="b"/>
              <a:pathLst>
                <a:path w="309879" h="212089">
                  <a:moveTo>
                    <a:pt x="309372" y="0"/>
                  </a:moveTo>
                  <a:lnTo>
                    <a:pt x="0" y="0"/>
                  </a:lnTo>
                  <a:lnTo>
                    <a:pt x="0" y="211835"/>
                  </a:lnTo>
                  <a:lnTo>
                    <a:pt x="309372" y="211835"/>
                  </a:lnTo>
                  <a:lnTo>
                    <a:pt x="309372" y="0"/>
                  </a:lnTo>
                  <a:close/>
                </a:path>
              </a:pathLst>
            </a:custGeom>
            <a:solidFill>
              <a:srgbClr val="42B996"/>
            </a:solid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107" name="object 37">
              <a:extLst>
                <a:ext uri="{FF2B5EF4-FFF2-40B4-BE49-F238E27FC236}">
                  <a16:creationId xmlns:a16="http://schemas.microsoft.com/office/drawing/2014/main" id="{EFBEA2EF-1A2D-4BBF-ACE5-2EF16638F07D}"/>
                </a:ext>
              </a:extLst>
            </p:cNvPr>
            <p:cNvSpPr/>
            <p:nvPr/>
          </p:nvSpPr>
          <p:spPr>
            <a:xfrm>
              <a:off x="4789931" y="4693919"/>
              <a:ext cx="309880" cy="212090"/>
            </a:xfrm>
            <a:custGeom>
              <a:avLst/>
              <a:gdLst/>
              <a:ahLst/>
              <a:cxnLst/>
              <a:rect l="l" t="t" r="r" b="b"/>
              <a:pathLst>
                <a:path w="309879" h="212089">
                  <a:moveTo>
                    <a:pt x="0" y="211835"/>
                  </a:moveTo>
                  <a:lnTo>
                    <a:pt x="309372" y="211835"/>
                  </a:lnTo>
                  <a:lnTo>
                    <a:pt x="309372" y="0"/>
                  </a:lnTo>
                  <a:lnTo>
                    <a:pt x="0" y="0"/>
                  </a:lnTo>
                  <a:lnTo>
                    <a:pt x="0" y="211835"/>
                  </a:lnTo>
                  <a:close/>
                </a:path>
              </a:pathLst>
            </a:custGeom>
            <a:ln w="15875">
              <a:solidFill>
                <a:srgbClr val="2D876D"/>
              </a:solidFill>
            </a:ln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108" name="object 38">
              <a:extLst>
                <a:ext uri="{FF2B5EF4-FFF2-40B4-BE49-F238E27FC236}">
                  <a16:creationId xmlns:a16="http://schemas.microsoft.com/office/drawing/2014/main" id="{343FA2A2-5D9D-4A17-9DE6-418F2511437B}"/>
                </a:ext>
              </a:extLst>
            </p:cNvPr>
            <p:cNvSpPr/>
            <p:nvPr/>
          </p:nvSpPr>
          <p:spPr>
            <a:xfrm>
              <a:off x="3918965" y="4472177"/>
              <a:ext cx="635" cy="222250"/>
            </a:xfrm>
            <a:custGeom>
              <a:avLst/>
              <a:gdLst/>
              <a:ahLst/>
              <a:cxnLst/>
              <a:rect l="l" t="t" r="r" b="b"/>
              <a:pathLst>
                <a:path w="635" h="222250">
                  <a:moveTo>
                    <a:pt x="190" y="-14287"/>
                  </a:moveTo>
                  <a:lnTo>
                    <a:pt x="190" y="236537"/>
                  </a:lnTo>
                </a:path>
              </a:pathLst>
            </a:custGeom>
            <a:ln w="28956">
              <a:solidFill>
                <a:srgbClr val="BEBEBE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109" name="object 39">
              <a:extLst>
                <a:ext uri="{FF2B5EF4-FFF2-40B4-BE49-F238E27FC236}">
                  <a16:creationId xmlns:a16="http://schemas.microsoft.com/office/drawing/2014/main" id="{D31284E9-0C9E-46A6-AB6E-9C829BFBB903}"/>
                </a:ext>
              </a:extLst>
            </p:cNvPr>
            <p:cNvSpPr/>
            <p:nvPr/>
          </p:nvSpPr>
          <p:spPr>
            <a:xfrm>
              <a:off x="4440173" y="4446269"/>
              <a:ext cx="635" cy="222250"/>
            </a:xfrm>
            <a:custGeom>
              <a:avLst/>
              <a:gdLst/>
              <a:ahLst/>
              <a:cxnLst/>
              <a:rect l="l" t="t" r="r" b="b"/>
              <a:pathLst>
                <a:path w="635" h="222250">
                  <a:moveTo>
                    <a:pt x="190" y="-14287"/>
                  </a:moveTo>
                  <a:lnTo>
                    <a:pt x="190" y="236537"/>
                  </a:lnTo>
                </a:path>
              </a:pathLst>
            </a:custGeom>
            <a:ln w="28955">
              <a:solidFill>
                <a:srgbClr val="BEBEBE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110" name="object 40">
              <a:extLst>
                <a:ext uri="{FF2B5EF4-FFF2-40B4-BE49-F238E27FC236}">
                  <a16:creationId xmlns:a16="http://schemas.microsoft.com/office/drawing/2014/main" id="{52874F67-9008-4FF4-AB23-7D7EA4404435}"/>
                </a:ext>
              </a:extLst>
            </p:cNvPr>
            <p:cNvSpPr/>
            <p:nvPr/>
          </p:nvSpPr>
          <p:spPr>
            <a:xfrm>
              <a:off x="4944617" y="4446269"/>
              <a:ext cx="635" cy="222250"/>
            </a:xfrm>
            <a:custGeom>
              <a:avLst/>
              <a:gdLst/>
              <a:ahLst/>
              <a:cxnLst/>
              <a:rect l="l" t="t" r="r" b="b"/>
              <a:pathLst>
                <a:path w="635" h="222250">
                  <a:moveTo>
                    <a:pt x="190" y="-14287"/>
                  </a:moveTo>
                  <a:lnTo>
                    <a:pt x="190" y="236537"/>
                  </a:lnTo>
                </a:path>
              </a:pathLst>
            </a:custGeom>
            <a:ln w="28956">
              <a:solidFill>
                <a:srgbClr val="BEBEBE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111" name="object 41">
              <a:extLst>
                <a:ext uri="{FF2B5EF4-FFF2-40B4-BE49-F238E27FC236}">
                  <a16:creationId xmlns:a16="http://schemas.microsoft.com/office/drawing/2014/main" id="{75CC7A4E-2C52-4A4A-8782-4EEB906DD902}"/>
                </a:ext>
              </a:extLst>
            </p:cNvPr>
            <p:cNvSpPr/>
            <p:nvPr/>
          </p:nvSpPr>
          <p:spPr>
            <a:xfrm>
              <a:off x="3764279" y="5128259"/>
              <a:ext cx="311150" cy="213360"/>
            </a:xfrm>
            <a:custGeom>
              <a:avLst/>
              <a:gdLst/>
              <a:ahLst/>
              <a:cxnLst/>
              <a:rect l="l" t="t" r="r" b="b"/>
              <a:pathLst>
                <a:path w="311150" h="213360">
                  <a:moveTo>
                    <a:pt x="310896" y="0"/>
                  </a:moveTo>
                  <a:lnTo>
                    <a:pt x="0" y="0"/>
                  </a:lnTo>
                  <a:lnTo>
                    <a:pt x="0" y="213360"/>
                  </a:lnTo>
                  <a:lnTo>
                    <a:pt x="310896" y="213360"/>
                  </a:lnTo>
                  <a:lnTo>
                    <a:pt x="310896" y="0"/>
                  </a:lnTo>
                  <a:close/>
                </a:path>
              </a:pathLst>
            </a:custGeom>
            <a:solidFill>
              <a:srgbClr val="42B996"/>
            </a:solid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112" name="object 42">
              <a:extLst>
                <a:ext uri="{FF2B5EF4-FFF2-40B4-BE49-F238E27FC236}">
                  <a16:creationId xmlns:a16="http://schemas.microsoft.com/office/drawing/2014/main" id="{ED17227D-48C0-4E29-8809-58FEF474B90D}"/>
                </a:ext>
              </a:extLst>
            </p:cNvPr>
            <p:cNvSpPr/>
            <p:nvPr/>
          </p:nvSpPr>
          <p:spPr>
            <a:xfrm>
              <a:off x="3764279" y="5128259"/>
              <a:ext cx="311150" cy="213360"/>
            </a:xfrm>
            <a:custGeom>
              <a:avLst/>
              <a:gdLst/>
              <a:ahLst/>
              <a:cxnLst/>
              <a:rect l="l" t="t" r="r" b="b"/>
              <a:pathLst>
                <a:path w="311150" h="213360">
                  <a:moveTo>
                    <a:pt x="0" y="213360"/>
                  </a:moveTo>
                  <a:lnTo>
                    <a:pt x="310896" y="213360"/>
                  </a:lnTo>
                  <a:lnTo>
                    <a:pt x="310896" y="0"/>
                  </a:lnTo>
                  <a:lnTo>
                    <a:pt x="0" y="0"/>
                  </a:lnTo>
                  <a:lnTo>
                    <a:pt x="0" y="213360"/>
                  </a:lnTo>
                  <a:close/>
                </a:path>
              </a:pathLst>
            </a:custGeom>
            <a:ln w="15875">
              <a:solidFill>
                <a:srgbClr val="2D876D"/>
              </a:solidFill>
            </a:ln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113" name="object 43">
              <a:extLst>
                <a:ext uri="{FF2B5EF4-FFF2-40B4-BE49-F238E27FC236}">
                  <a16:creationId xmlns:a16="http://schemas.microsoft.com/office/drawing/2014/main" id="{B9948745-359F-4822-AD52-5DB2A5EAE913}"/>
                </a:ext>
              </a:extLst>
            </p:cNvPr>
            <p:cNvSpPr/>
            <p:nvPr/>
          </p:nvSpPr>
          <p:spPr>
            <a:xfrm>
              <a:off x="4075937" y="5235702"/>
              <a:ext cx="210185" cy="0"/>
            </a:xfrm>
            <a:custGeom>
              <a:avLst/>
              <a:gdLst/>
              <a:ahLst/>
              <a:cxnLst/>
              <a:rect l="l" t="t" r="r" b="b"/>
              <a:pathLst>
                <a:path w="210185">
                  <a:moveTo>
                    <a:pt x="0" y="0"/>
                  </a:moveTo>
                  <a:lnTo>
                    <a:pt x="209676" y="0"/>
                  </a:lnTo>
                </a:path>
              </a:pathLst>
            </a:custGeom>
            <a:ln w="28575">
              <a:solidFill>
                <a:srgbClr val="BEBEBE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114" name="object 44">
              <a:extLst>
                <a:ext uri="{FF2B5EF4-FFF2-40B4-BE49-F238E27FC236}">
                  <a16:creationId xmlns:a16="http://schemas.microsoft.com/office/drawing/2014/main" id="{143AC86E-2701-4FEB-B36A-FF71854EE23D}"/>
                </a:ext>
              </a:extLst>
            </p:cNvPr>
            <p:cNvSpPr/>
            <p:nvPr/>
          </p:nvSpPr>
          <p:spPr>
            <a:xfrm>
              <a:off x="4283963" y="5128259"/>
              <a:ext cx="311150" cy="213360"/>
            </a:xfrm>
            <a:custGeom>
              <a:avLst/>
              <a:gdLst/>
              <a:ahLst/>
              <a:cxnLst/>
              <a:rect l="l" t="t" r="r" b="b"/>
              <a:pathLst>
                <a:path w="311150" h="213360">
                  <a:moveTo>
                    <a:pt x="310896" y="0"/>
                  </a:moveTo>
                  <a:lnTo>
                    <a:pt x="0" y="0"/>
                  </a:lnTo>
                  <a:lnTo>
                    <a:pt x="0" y="213360"/>
                  </a:lnTo>
                  <a:lnTo>
                    <a:pt x="310896" y="213360"/>
                  </a:lnTo>
                  <a:lnTo>
                    <a:pt x="310896" y="0"/>
                  </a:lnTo>
                  <a:close/>
                </a:path>
              </a:pathLst>
            </a:custGeom>
            <a:solidFill>
              <a:srgbClr val="42B996"/>
            </a:solid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115" name="object 45">
              <a:extLst>
                <a:ext uri="{FF2B5EF4-FFF2-40B4-BE49-F238E27FC236}">
                  <a16:creationId xmlns:a16="http://schemas.microsoft.com/office/drawing/2014/main" id="{32AE15A4-4961-40F9-9B4A-CC3675338A17}"/>
                </a:ext>
              </a:extLst>
            </p:cNvPr>
            <p:cNvSpPr/>
            <p:nvPr/>
          </p:nvSpPr>
          <p:spPr>
            <a:xfrm>
              <a:off x="4283963" y="5128259"/>
              <a:ext cx="311150" cy="213360"/>
            </a:xfrm>
            <a:custGeom>
              <a:avLst/>
              <a:gdLst/>
              <a:ahLst/>
              <a:cxnLst/>
              <a:rect l="l" t="t" r="r" b="b"/>
              <a:pathLst>
                <a:path w="311150" h="213360">
                  <a:moveTo>
                    <a:pt x="0" y="213360"/>
                  </a:moveTo>
                  <a:lnTo>
                    <a:pt x="310896" y="213360"/>
                  </a:lnTo>
                  <a:lnTo>
                    <a:pt x="310896" y="0"/>
                  </a:lnTo>
                  <a:lnTo>
                    <a:pt x="0" y="0"/>
                  </a:lnTo>
                  <a:lnTo>
                    <a:pt x="0" y="213360"/>
                  </a:lnTo>
                  <a:close/>
                </a:path>
              </a:pathLst>
            </a:custGeom>
            <a:ln w="15875">
              <a:solidFill>
                <a:srgbClr val="2D876D"/>
              </a:solidFill>
            </a:ln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116" name="object 46">
              <a:extLst>
                <a:ext uri="{FF2B5EF4-FFF2-40B4-BE49-F238E27FC236}">
                  <a16:creationId xmlns:a16="http://schemas.microsoft.com/office/drawing/2014/main" id="{542717D3-1E26-4FDA-B57C-1337B1FFBF1A}"/>
                </a:ext>
              </a:extLst>
            </p:cNvPr>
            <p:cNvSpPr/>
            <p:nvPr/>
          </p:nvSpPr>
          <p:spPr>
            <a:xfrm>
              <a:off x="4589525" y="5235702"/>
              <a:ext cx="200660" cy="0"/>
            </a:xfrm>
            <a:custGeom>
              <a:avLst/>
              <a:gdLst/>
              <a:ahLst/>
              <a:cxnLst/>
              <a:rect l="l" t="t" r="r" b="b"/>
              <a:pathLst>
                <a:path w="200660">
                  <a:moveTo>
                    <a:pt x="0" y="0"/>
                  </a:moveTo>
                  <a:lnTo>
                    <a:pt x="200406" y="0"/>
                  </a:lnTo>
                </a:path>
              </a:pathLst>
            </a:custGeom>
            <a:ln w="28575">
              <a:solidFill>
                <a:srgbClr val="BEBEBE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117" name="object 47">
              <a:extLst>
                <a:ext uri="{FF2B5EF4-FFF2-40B4-BE49-F238E27FC236}">
                  <a16:creationId xmlns:a16="http://schemas.microsoft.com/office/drawing/2014/main" id="{78D2EA83-BCD3-42B1-8A68-611194E131AA}"/>
                </a:ext>
              </a:extLst>
            </p:cNvPr>
            <p:cNvSpPr/>
            <p:nvPr/>
          </p:nvSpPr>
          <p:spPr>
            <a:xfrm>
              <a:off x="4789931" y="5128259"/>
              <a:ext cx="311150" cy="213360"/>
            </a:xfrm>
            <a:custGeom>
              <a:avLst/>
              <a:gdLst/>
              <a:ahLst/>
              <a:cxnLst/>
              <a:rect l="l" t="t" r="r" b="b"/>
              <a:pathLst>
                <a:path w="311150" h="213360">
                  <a:moveTo>
                    <a:pt x="310896" y="0"/>
                  </a:moveTo>
                  <a:lnTo>
                    <a:pt x="0" y="0"/>
                  </a:lnTo>
                  <a:lnTo>
                    <a:pt x="0" y="213360"/>
                  </a:lnTo>
                  <a:lnTo>
                    <a:pt x="310896" y="213360"/>
                  </a:lnTo>
                  <a:lnTo>
                    <a:pt x="310896" y="0"/>
                  </a:lnTo>
                  <a:close/>
                </a:path>
              </a:pathLst>
            </a:custGeom>
            <a:solidFill>
              <a:srgbClr val="42B996"/>
            </a:solid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118" name="object 48">
              <a:extLst>
                <a:ext uri="{FF2B5EF4-FFF2-40B4-BE49-F238E27FC236}">
                  <a16:creationId xmlns:a16="http://schemas.microsoft.com/office/drawing/2014/main" id="{2B17F5EA-6711-4286-95D2-60E3D9CA3DDD}"/>
                </a:ext>
              </a:extLst>
            </p:cNvPr>
            <p:cNvSpPr/>
            <p:nvPr/>
          </p:nvSpPr>
          <p:spPr>
            <a:xfrm>
              <a:off x="4789931" y="5128259"/>
              <a:ext cx="311150" cy="213360"/>
            </a:xfrm>
            <a:custGeom>
              <a:avLst/>
              <a:gdLst/>
              <a:ahLst/>
              <a:cxnLst/>
              <a:rect l="l" t="t" r="r" b="b"/>
              <a:pathLst>
                <a:path w="311150" h="213360">
                  <a:moveTo>
                    <a:pt x="0" y="213360"/>
                  </a:moveTo>
                  <a:lnTo>
                    <a:pt x="310896" y="213360"/>
                  </a:lnTo>
                  <a:lnTo>
                    <a:pt x="310896" y="0"/>
                  </a:lnTo>
                  <a:lnTo>
                    <a:pt x="0" y="0"/>
                  </a:lnTo>
                  <a:lnTo>
                    <a:pt x="0" y="213360"/>
                  </a:lnTo>
                  <a:close/>
                </a:path>
              </a:pathLst>
            </a:custGeom>
            <a:ln w="15875">
              <a:solidFill>
                <a:srgbClr val="2D876D"/>
              </a:solidFill>
            </a:ln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119" name="object 49">
              <a:extLst>
                <a:ext uri="{FF2B5EF4-FFF2-40B4-BE49-F238E27FC236}">
                  <a16:creationId xmlns:a16="http://schemas.microsoft.com/office/drawing/2014/main" id="{35962B91-B56E-461B-979E-21ADE768132F}"/>
                </a:ext>
              </a:extLst>
            </p:cNvPr>
            <p:cNvSpPr/>
            <p:nvPr/>
          </p:nvSpPr>
          <p:spPr>
            <a:xfrm>
              <a:off x="3918965" y="4889754"/>
              <a:ext cx="1270" cy="222250"/>
            </a:xfrm>
            <a:custGeom>
              <a:avLst/>
              <a:gdLst/>
              <a:ahLst/>
              <a:cxnLst/>
              <a:rect l="l" t="t" r="r" b="b"/>
              <a:pathLst>
                <a:path w="1270" h="222250">
                  <a:moveTo>
                    <a:pt x="381" y="-14287"/>
                  </a:moveTo>
                  <a:lnTo>
                    <a:pt x="381" y="236537"/>
                  </a:lnTo>
                </a:path>
              </a:pathLst>
            </a:custGeom>
            <a:ln w="29337">
              <a:solidFill>
                <a:srgbClr val="BEBEBE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120" name="object 50">
              <a:extLst>
                <a:ext uri="{FF2B5EF4-FFF2-40B4-BE49-F238E27FC236}">
                  <a16:creationId xmlns:a16="http://schemas.microsoft.com/office/drawing/2014/main" id="{122BF920-710D-4854-9E59-977AB4AE7563}"/>
                </a:ext>
              </a:extLst>
            </p:cNvPr>
            <p:cNvSpPr/>
            <p:nvPr/>
          </p:nvSpPr>
          <p:spPr>
            <a:xfrm>
              <a:off x="4440173" y="4880609"/>
              <a:ext cx="635" cy="222250"/>
            </a:xfrm>
            <a:custGeom>
              <a:avLst/>
              <a:gdLst/>
              <a:ahLst/>
              <a:cxnLst/>
              <a:rect l="l" t="t" r="r" b="b"/>
              <a:pathLst>
                <a:path w="635" h="222250">
                  <a:moveTo>
                    <a:pt x="190" y="-14287"/>
                  </a:moveTo>
                  <a:lnTo>
                    <a:pt x="190" y="236537"/>
                  </a:lnTo>
                </a:path>
              </a:pathLst>
            </a:custGeom>
            <a:ln w="28955">
              <a:solidFill>
                <a:srgbClr val="BEBEBE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121" name="object 51">
              <a:extLst>
                <a:ext uri="{FF2B5EF4-FFF2-40B4-BE49-F238E27FC236}">
                  <a16:creationId xmlns:a16="http://schemas.microsoft.com/office/drawing/2014/main" id="{90BE076F-1A13-4281-AF79-AE5B246BD370}"/>
                </a:ext>
              </a:extLst>
            </p:cNvPr>
            <p:cNvSpPr/>
            <p:nvPr/>
          </p:nvSpPr>
          <p:spPr>
            <a:xfrm>
              <a:off x="4944617" y="4891277"/>
              <a:ext cx="635" cy="222250"/>
            </a:xfrm>
            <a:custGeom>
              <a:avLst/>
              <a:gdLst/>
              <a:ahLst/>
              <a:cxnLst/>
              <a:rect l="l" t="t" r="r" b="b"/>
              <a:pathLst>
                <a:path w="635" h="222250">
                  <a:moveTo>
                    <a:pt x="190" y="-14287"/>
                  </a:moveTo>
                  <a:lnTo>
                    <a:pt x="190" y="236537"/>
                  </a:lnTo>
                </a:path>
              </a:pathLst>
            </a:custGeom>
            <a:ln w="28956">
              <a:solidFill>
                <a:srgbClr val="BEBEBE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 sz="1400"/>
            </a:p>
          </p:txBody>
        </p:sp>
      </p:grpSp>
      <p:sp>
        <p:nvSpPr>
          <p:cNvPr id="122" name="object 53">
            <a:extLst>
              <a:ext uri="{FF2B5EF4-FFF2-40B4-BE49-F238E27FC236}">
                <a16:creationId xmlns:a16="http://schemas.microsoft.com/office/drawing/2014/main" id="{FB181858-DD6E-4E8E-8C55-292B90AEDD0C}"/>
              </a:ext>
            </a:extLst>
          </p:cNvPr>
          <p:cNvSpPr/>
          <p:nvPr/>
        </p:nvSpPr>
        <p:spPr>
          <a:xfrm>
            <a:off x="6936237" y="4952452"/>
            <a:ext cx="248920" cy="683260"/>
          </a:xfrm>
          <a:custGeom>
            <a:avLst/>
            <a:gdLst/>
            <a:ahLst/>
            <a:cxnLst/>
            <a:rect l="l" t="t" r="r" b="b"/>
            <a:pathLst>
              <a:path w="248920" h="683260">
                <a:moveTo>
                  <a:pt x="248412" y="682752"/>
                </a:moveTo>
                <a:lnTo>
                  <a:pt x="200072" y="681124"/>
                </a:lnTo>
                <a:lnTo>
                  <a:pt x="160591" y="676687"/>
                </a:lnTo>
                <a:lnTo>
                  <a:pt x="133969" y="670107"/>
                </a:lnTo>
                <a:lnTo>
                  <a:pt x="124206" y="662051"/>
                </a:lnTo>
                <a:lnTo>
                  <a:pt x="124206" y="362077"/>
                </a:lnTo>
                <a:lnTo>
                  <a:pt x="114442" y="354020"/>
                </a:lnTo>
                <a:lnTo>
                  <a:pt x="87820" y="347440"/>
                </a:lnTo>
                <a:lnTo>
                  <a:pt x="48339" y="343003"/>
                </a:lnTo>
                <a:lnTo>
                  <a:pt x="0" y="341376"/>
                </a:lnTo>
                <a:lnTo>
                  <a:pt x="48339" y="339748"/>
                </a:lnTo>
                <a:lnTo>
                  <a:pt x="87820" y="335311"/>
                </a:lnTo>
                <a:lnTo>
                  <a:pt x="114442" y="328731"/>
                </a:lnTo>
                <a:lnTo>
                  <a:pt x="124206" y="320675"/>
                </a:lnTo>
                <a:lnTo>
                  <a:pt x="124206" y="20701"/>
                </a:lnTo>
                <a:lnTo>
                  <a:pt x="133969" y="12644"/>
                </a:lnTo>
                <a:lnTo>
                  <a:pt x="160591" y="6064"/>
                </a:lnTo>
                <a:lnTo>
                  <a:pt x="200072" y="1627"/>
                </a:lnTo>
                <a:lnTo>
                  <a:pt x="248412" y="0"/>
                </a:lnTo>
              </a:path>
            </a:pathLst>
          </a:custGeom>
          <a:ln w="952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 sz="1400"/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4DC59117-3E4A-4EF2-BAF2-BEE860ED3E54}"/>
              </a:ext>
            </a:extLst>
          </p:cNvPr>
          <p:cNvSpPr txBox="1"/>
          <p:nvPr/>
        </p:nvSpPr>
        <p:spPr>
          <a:xfrm>
            <a:off x="7327086" y="4767780"/>
            <a:ext cx="97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1" dirty="0">
                <a:latin typeface="Calibri" panose="020F0502020204030204" pitchFamily="34" charset="0"/>
                <a:ea typeface="微软雅黑" panose="020B0503020204020204" pitchFamily="34" charset="-122"/>
              </a:rPr>
              <a:t>Image</a:t>
            </a:r>
            <a:endParaRPr lang="zh-CN" altLang="en-US" sz="1600" b="1" dirty="0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DA81D3F4-6EC7-4604-961A-F4CD67E9DA50}"/>
              </a:ext>
            </a:extLst>
          </p:cNvPr>
          <p:cNvSpPr txBox="1"/>
          <p:nvPr/>
        </p:nvSpPr>
        <p:spPr>
          <a:xfrm>
            <a:off x="7333320" y="5431144"/>
            <a:ext cx="97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1" dirty="0">
                <a:latin typeface="Calibri" panose="020F0502020204030204" pitchFamily="34" charset="0"/>
                <a:ea typeface="微软雅黑" panose="020B0503020204020204" pitchFamily="34" charset="-122"/>
              </a:rPr>
              <a:t>Video</a:t>
            </a:r>
            <a:endParaRPr lang="zh-CN" altLang="en-US" sz="1600" b="1" dirty="0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31" name="页脚占位符 2">
            <a:extLst>
              <a:ext uri="{FF2B5EF4-FFF2-40B4-BE49-F238E27FC236}">
                <a16:creationId xmlns:a16="http://schemas.microsoft.com/office/drawing/2014/main" id="{49023012-BA2C-41A6-B120-AA0A8A49F7EA}"/>
              </a:ext>
            </a:extLst>
          </p:cNvPr>
          <p:cNvSpPr txBox="1">
            <a:spLocks/>
          </p:cNvSpPr>
          <p:nvPr/>
        </p:nvSpPr>
        <p:spPr>
          <a:xfrm>
            <a:off x="183008" y="6356351"/>
            <a:ext cx="8246114" cy="415806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dirty="0"/>
              <a:t>[1] Vaswani A, et al. </a:t>
            </a:r>
            <a:r>
              <a:rPr lang="en-US" altLang="zh-CN" b="1" i="1" dirty="0">
                <a:solidFill>
                  <a:srgbClr val="02409A"/>
                </a:solidFill>
              </a:rPr>
              <a:t>Attention is all you need</a:t>
            </a:r>
            <a:r>
              <a:rPr lang="en-US" altLang="zh-CN" dirty="0"/>
              <a:t>[J]. NIPS. 2017.  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15C08366-4920-46F6-9492-EDF45DB2703B}"/>
              </a:ext>
            </a:extLst>
          </p:cNvPr>
          <p:cNvSpPr txBox="1"/>
          <p:nvPr/>
        </p:nvSpPr>
        <p:spPr>
          <a:xfrm>
            <a:off x="428281" y="792113"/>
            <a:ext cx="5305769" cy="2833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en-US" altLang="zh-CN" sz="2400" b="1" dirty="0">
                <a:solidFill>
                  <a:schemeClr val="accent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Overview</a:t>
            </a:r>
          </a:p>
          <a:p>
            <a:pPr marL="742950" lvl="1" indent="-285750">
              <a:lnSpc>
                <a:spcPct val="125000"/>
              </a:lnSpc>
              <a:buFont typeface="Calibri" panose="020F0502020204030204" pitchFamily="34" charset="0"/>
              <a:buChar char="―"/>
            </a:pPr>
            <a:r>
              <a:rPr lang="en-US" altLang="zh-CN" sz="2000" b="1" dirty="0"/>
              <a:t>Transformer is a </a:t>
            </a:r>
            <a:r>
              <a:rPr lang="en-US" altLang="zh-CN" sz="2000" b="1" dirty="0">
                <a:solidFill>
                  <a:srgbClr val="FF0000"/>
                </a:solidFill>
              </a:rPr>
              <a:t>Seq2Seq</a:t>
            </a:r>
            <a:r>
              <a:rPr lang="en-US" altLang="zh-CN" sz="2000" b="1" dirty="0"/>
              <a:t> model.</a:t>
            </a:r>
          </a:p>
          <a:p>
            <a:pPr marL="742950" lvl="1" indent="-285750">
              <a:lnSpc>
                <a:spcPct val="125000"/>
              </a:lnSpc>
              <a:buFont typeface="Calibri" panose="020F0502020204030204" pitchFamily="34" charset="0"/>
              <a:buChar char="―"/>
            </a:pPr>
            <a:r>
              <a:rPr lang="en-US" altLang="zh-CN" sz="2000" b="1" dirty="0"/>
              <a:t>Transformer is not RNN and CNN.</a:t>
            </a:r>
          </a:p>
          <a:p>
            <a:pPr marL="742950" lvl="1" indent="-285750">
              <a:lnSpc>
                <a:spcPct val="125000"/>
              </a:lnSpc>
              <a:buFont typeface="Calibri" panose="020F0502020204030204" pitchFamily="34" charset="0"/>
              <a:buChar char="―"/>
            </a:pPr>
            <a:r>
              <a:rPr lang="en-US" altLang="zh-CN" sz="2000" b="1" dirty="0"/>
              <a:t>Purely based </a:t>
            </a:r>
            <a:r>
              <a:rPr lang="en-US" altLang="zh-CN" sz="2000" b="1" dirty="0">
                <a:solidFill>
                  <a:srgbClr val="FF0000"/>
                </a:solidFill>
              </a:rPr>
              <a:t>self-attention</a:t>
            </a:r>
            <a:r>
              <a:rPr lang="en-US" altLang="zh-CN" sz="2000" b="1" dirty="0"/>
              <a:t>.</a:t>
            </a:r>
          </a:p>
          <a:p>
            <a:pPr marL="742950" lvl="1" indent="-285750">
              <a:lnSpc>
                <a:spcPct val="125000"/>
              </a:lnSpc>
              <a:buFont typeface="Calibri" panose="020F0502020204030204" pitchFamily="34" charset="0"/>
              <a:buChar char="―"/>
            </a:pPr>
            <a:r>
              <a:rPr lang="en-US" altLang="zh-CN" sz="2000" b="1" dirty="0"/>
              <a:t>Transformer becomes dominant on sequence data</a:t>
            </a:r>
          </a:p>
          <a:p>
            <a:pPr marL="742950" lvl="1" indent="-285750">
              <a:lnSpc>
                <a:spcPct val="125000"/>
              </a:lnSpc>
              <a:buFont typeface="Calibri" panose="020F0502020204030204" pitchFamily="34" charset="0"/>
              <a:buChar char="―"/>
            </a:pPr>
            <a:r>
              <a:rPr lang="en-US" altLang="zh-CN" sz="2000" b="1" dirty="0"/>
              <a:t>Transformer enters CV——</a:t>
            </a:r>
            <a:r>
              <a:rPr lang="en-US" altLang="zh-CN" sz="2000" b="1" dirty="0" err="1"/>
              <a:t>ViT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594634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0181ED3-6BF2-492E-B9E9-53E7609D1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E117B68-3B1D-481C-A2B3-B35D972DC919}"/>
              </a:ext>
            </a:extLst>
          </p:cNvPr>
          <p:cNvSpPr txBox="1"/>
          <p:nvPr/>
        </p:nvSpPr>
        <p:spPr>
          <a:xfrm>
            <a:off x="428281" y="199434"/>
            <a:ext cx="7108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Transformer</a:t>
            </a:r>
            <a:endParaRPr lang="zh-CN" altLang="en-US" sz="2800" b="1" spc="200" dirty="0">
              <a:solidFill>
                <a:schemeClr val="bg1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6" name="object 59">
            <a:extLst>
              <a:ext uri="{FF2B5EF4-FFF2-40B4-BE49-F238E27FC236}">
                <a16:creationId xmlns:a16="http://schemas.microsoft.com/office/drawing/2014/main" id="{A2EE047D-84A4-42F6-B10C-8A7EC0F38E02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30224" y="1155699"/>
            <a:ext cx="2870200" cy="4325597"/>
          </a:xfrm>
          <a:prstGeom prst="rect">
            <a:avLst/>
          </a:prstGeom>
        </p:spPr>
      </p:pic>
      <p:sp>
        <p:nvSpPr>
          <p:cNvPr id="131" name="页脚占位符 2">
            <a:extLst>
              <a:ext uri="{FF2B5EF4-FFF2-40B4-BE49-F238E27FC236}">
                <a16:creationId xmlns:a16="http://schemas.microsoft.com/office/drawing/2014/main" id="{49023012-BA2C-41A6-B120-AA0A8A49F7EA}"/>
              </a:ext>
            </a:extLst>
          </p:cNvPr>
          <p:cNvSpPr txBox="1">
            <a:spLocks/>
          </p:cNvSpPr>
          <p:nvPr/>
        </p:nvSpPr>
        <p:spPr>
          <a:xfrm>
            <a:off x="183008" y="6356351"/>
            <a:ext cx="8246114" cy="415806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dirty="0"/>
              <a:t>[1] Vaswani A, et al. </a:t>
            </a:r>
            <a:r>
              <a:rPr lang="en-US" altLang="zh-CN" b="1" i="1" dirty="0">
                <a:solidFill>
                  <a:srgbClr val="02409A"/>
                </a:solidFill>
              </a:rPr>
              <a:t>Attention is all you need</a:t>
            </a:r>
            <a:r>
              <a:rPr lang="en-US" altLang="zh-CN" dirty="0"/>
              <a:t>[J]. NIPS. 2017.  </a:t>
            </a:r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5C2DF444-573E-4ABC-BE65-AB7B31C9314B}"/>
              </a:ext>
            </a:extLst>
          </p:cNvPr>
          <p:cNvSpPr/>
          <p:nvPr/>
        </p:nvSpPr>
        <p:spPr>
          <a:xfrm>
            <a:off x="5713137" y="2510367"/>
            <a:ext cx="1551263" cy="2882901"/>
          </a:xfrm>
          <a:prstGeom prst="roundRect">
            <a:avLst>
              <a:gd name="adj" fmla="val 7381"/>
            </a:avLst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内容占位符 2">
                <a:extLst>
                  <a:ext uri="{FF2B5EF4-FFF2-40B4-BE49-F238E27FC236}">
                    <a16:creationId xmlns:a16="http://schemas.microsoft.com/office/drawing/2014/main" id="{19C60829-6CE7-4B67-B66C-1A1FBE3D331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49047" y="1376704"/>
                <a:ext cx="6333320" cy="3597463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5000"/>
                  </a:lnSpc>
                  <a:buFont typeface="Calibri" panose="020F0502020204030204" pitchFamily="34" charset="0"/>
                  <a:buChar char="―"/>
                </a:pPr>
                <a:r>
                  <a:rPr lang="en-US" altLang="zh-CN" sz="2000" b="1" dirty="0"/>
                  <a:t>Multi-Head Self-Attention Mechanism</a:t>
                </a:r>
              </a:p>
              <a:p>
                <a:pPr>
                  <a:lnSpc>
                    <a:spcPct val="125000"/>
                  </a:lnSpc>
                  <a:buFont typeface="Calibri" panose="020F0502020204030204" pitchFamily="34" charset="0"/>
                  <a:buChar char="―"/>
                </a:pPr>
                <a:r>
                  <a:rPr lang="en-US" altLang="zh-CN" sz="2000" b="1" dirty="0"/>
                  <a:t>Position-wise Fully Connected Feed-Forward Network (actually an MLP)</a:t>
                </a:r>
              </a:p>
              <a:p>
                <a:pPr>
                  <a:lnSpc>
                    <a:spcPct val="125000"/>
                  </a:lnSpc>
                  <a:buFont typeface="Calibri" panose="020F0502020204030204" pitchFamily="34" charset="0"/>
                  <a:buChar char="―"/>
                </a:pPr>
                <a:r>
                  <a:rPr lang="en-US" altLang="zh-CN" sz="2000" b="1" dirty="0"/>
                  <a:t>Add &amp; Norm:</a:t>
                </a:r>
              </a:p>
              <a:p>
                <a:pPr lvl="1">
                  <a:lnSpc>
                    <a:spcPct val="125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1">
                        <a:latin typeface="Cambria Math" panose="02040503050406030204" pitchFamily="18" charset="0"/>
                      </a:rPr>
                      <m:t>LayerNorm</m:t>
                    </m:r>
                    <m:d>
                      <m:d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b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sz="2000" b="1">
                            <a:latin typeface="Cambria Math" panose="02040503050406030204" pitchFamily="18" charset="0"/>
                          </a:rPr>
                          <m:t>Sublayer</m:t>
                        </m:r>
                        <m:d>
                          <m:dPr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lang="en-US" altLang="zh-CN" sz="2000" b="1" dirty="0"/>
              </a:p>
              <a:p>
                <a:pPr>
                  <a:lnSpc>
                    <a:spcPct val="125000"/>
                  </a:lnSpc>
                </a:pPr>
                <a:r>
                  <a:rPr lang="en-US" altLang="zh-CN" sz="2000" b="1" dirty="0"/>
                  <a:t>Input Embedding</a:t>
                </a:r>
              </a:p>
              <a:p>
                <a:pPr lvl="1">
                  <a:lnSpc>
                    <a:spcPct val="125000"/>
                  </a:lnSpc>
                </a:pPr>
                <a:r>
                  <a:rPr lang="en-US" altLang="zh-CN" sz="2000" b="1" dirty="0"/>
                  <a:t>Dimension: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000" b="1"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  <m:r>
                      <a:rPr lang="en-US" altLang="zh-CN" sz="2000" b="1">
                        <a:latin typeface="Cambria Math" panose="02040503050406030204" pitchFamily="18" charset="0"/>
                      </a:rPr>
                      <m:t>=512</m:t>
                    </m:r>
                  </m:oMath>
                </a14:m>
                <a:endParaRPr lang="en-US" altLang="zh-CN" sz="2000" b="1" dirty="0"/>
              </a:p>
            </p:txBody>
          </p:sp>
        </mc:Choice>
        <mc:Fallback xmlns="">
          <p:sp>
            <p:nvSpPr>
              <p:cNvPr id="61" name="内容占位符 2">
                <a:extLst>
                  <a:ext uri="{FF2B5EF4-FFF2-40B4-BE49-F238E27FC236}">
                    <a16:creationId xmlns:a16="http://schemas.microsoft.com/office/drawing/2014/main" id="{19C60829-6CE7-4B67-B66C-1A1FBE3D33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047" y="1376704"/>
                <a:ext cx="6333320" cy="3597463"/>
              </a:xfrm>
              <a:prstGeom prst="rect">
                <a:avLst/>
              </a:prstGeom>
              <a:blipFill>
                <a:blip r:embed="rId4"/>
                <a:stretch>
                  <a:fillRect l="-10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文本框 61">
            <a:extLst>
              <a:ext uri="{FF2B5EF4-FFF2-40B4-BE49-F238E27FC236}">
                <a16:creationId xmlns:a16="http://schemas.microsoft.com/office/drawing/2014/main" id="{3BD1FBB8-139A-4E81-80D0-F664376F6C4D}"/>
              </a:ext>
            </a:extLst>
          </p:cNvPr>
          <p:cNvSpPr txBox="1"/>
          <p:nvPr/>
        </p:nvSpPr>
        <p:spPr>
          <a:xfrm>
            <a:off x="428281" y="853491"/>
            <a:ext cx="3934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400" b="1" dirty="0" err="1">
                <a:solidFill>
                  <a:schemeClr val="accent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EncoderLayer</a:t>
            </a:r>
            <a:endParaRPr lang="zh-CN" altLang="en-US" sz="2400" b="1" dirty="0">
              <a:solidFill>
                <a:schemeClr val="accent1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1873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0181ED3-6BF2-492E-B9E9-53E7609D1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719A945-5DA8-4842-824C-43EDA64AA903}"/>
              </a:ext>
            </a:extLst>
          </p:cNvPr>
          <p:cNvSpPr txBox="1"/>
          <p:nvPr/>
        </p:nvSpPr>
        <p:spPr>
          <a:xfrm>
            <a:off x="428281" y="853491"/>
            <a:ext cx="3934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400" b="1" dirty="0">
                <a:solidFill>
                  <a:schemeClr val="accent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Self-Attention</a:t>
            </a:r>
            <a:endParaRPr lang="zh-CN" altLang="en-US" sz="2400" b="1" dirty="0">
              <a:solidFill>
                <a:schemeClr val="accent1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E117B68-3B1D-481C-A2B3-B35D972DC919}"/>
              </a:ext>
            </a:extLst>
          </p:cNvPr>
          <p:cNvSpPr txBox="1"/>
          <p:nvPr/>
        </p:nvSpPr>
        <p:spPr>
          <a:xfrm>
            <a:off x="428281" y="199434"/>
            <a:ext cx="7108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Transformer</a:t>
            </a:r>
            <a:endParaRPr lang="zh-CN" altLang="en-US" sz="2800" b="1" spc="200" dirty="0">
              <a:solidFill>
                <a:schemeClr val="bg1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0" name="object 22">
            <a:extLst>
              <a:ext uri="{FF2B5EF4-FFF2-40B4-BE49-F238E27FC236}">
                <a16:creationId xmlns:a16="http://schemas.microsoft.com/office/drawing/2014/main" id="{DBEE780C-4580-4CE0-BC95-79468A436812}"/>
              </a:ext>
            </a:extLst>
          </p:cNvPr>
          <p:cNvSpPr/>
          <p:nvPr/>
        </p:nvSpPr>
        <p:spPr>
          <a:xfrm>
            <a:off x="1257300" y="2467787"/>
            <a:ext cx="6629400" cy="2110077"/>
          </a:xfrm>
          <a:custGeom>
            <a:avLst/>
            <a:gdLst/>
            <a:ahLst/>
            <a:cxnLst/>
            <a:rect l="l" t="t" r="r" b="b"/>
            <a:pathLst>
              <a:path w="6629400" h="757554">
                <a:moveTo>
                  <a:pt x="0" y="126238"/>
                </a:moveTo>
                <a:lnTo>
                  <a:pt x="9919" y="77098"/>
                </a:lnTo>
                <a:lnTo>
                  <a:pt x="36972" y="36972"/>
                </a:lnTo>
                <a:lnTo>
                  <a:pt x="77098" y="9919"/>
                </a:lnTo>
                <a:lnTo>
                  <a:pt x="126237" y="0"/>
                </a:lnTo>
                <a:lnTo>
                  <a:pt x="6503161" y="0"/>
                </a:lnTo>
                <a:lnTo>
                  <a:pt x="6552301" y="9919"/>
                </a:lnTo>
                <a:lnTo>
                  <a:pt x="6592427" y="36972"/>
                </a:lnTo>
                <a:lnTo>
                  <a:pt x="6619480" y="77098"/>
                </a:lnTo>
                <a:lnTo>
                  <a:pt x="6629400" y="126238"/>
                </a:lnTo>
                <a:lnTo>
                  <a:pt x="6629400" y="631190"/>
                </a:lnTo>
                <a:lnTo>
                  <a:pt x="6619480" y="680329"/>
                </a:lnTo>
                <a:lnTo>
                  <a:pt x="6592427" y="720455"/>
                </a:lnTo>
                <a:lnTo>
                  <a:pt x="6552301" y="747508"/>
                </a:lnTo>
                <a:lnTo>
                  <a:pt x="6503161" y="757428"/>
                </a:lnTo>
                <a:lnTo>
                  <a:pt x="126237" y="757428"/>
                </a:lnTo>
                <a:lnTo>
                  <a:pt x="77098" y="747508"/>
                </a:lnTo>
                <a:lnTo>
                  <a:pt x="36972" y="720455"/>
                </a:lnTo>
                <a:lnTo>
                  <a:pt x="9919" y="680329"/>
                </a:lnTo>
                <a:lnTo>
                  <a:pt x="0" y="631190"/>
                </a:lnTo>
                <a:lnTo>
                  <a:pt x="0" y="126238"/>
                </a:lnTo>
                <a:close/>
              </a:path>
            </a:pathLst>
          </a:custGeom>
          <a:solidFill>
            <a:srgbClr val="587558"/>
          </a:solidFill>
          <a:ln w="19050">
            <a:solidFill>
              <a:srgbClr val="5875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object 5">
                <a:extLst>
                  <a:ext uri="{FF2B5EF4-FFF2-40B4-BE49-F238E27FC236}">
                    <a16:creationId xmlns:a16="http://schemas.microsoft.com/office/drawing/2014/main" id="{112CCF77-91D7-4ECF-A2F2-AF99B6FA42A5}"/>
                  </a:ext>
                </a:extLst>
              </p:cNvPr>
              <p:cNvSpPr/>
              <p:nvPr/>
            </p:nvSpPr>
            <p:spPr>
              <a:xfrm>
                <a:off x="1348741" y="5133972"/>
                <a:ext cx="522170" cy="388524"/>
              </a:xfrm>
              <a:custGeom>
                <a:avLst/>
                <a:gdLst/>
                <a:ahLst/>
                <a:cxnLst/>
                <a:rect l="l" t="t" r="r" b="b"/>
                <a:pathLst>
                  <a:path w="250189" h="670560">
                    <a:moveTo>
                      <a:pt x="0" y="41656"/>
                    </a:moveTo>
                    <a:lnTo>
                      <a:pt x="3276" y="25449"/>
                    </a:lnTo>
                    <a:lnTo>
                      <a:pt x="12207" y="12207"/>
                    </a:lnTo>
                    <a:lnTo>
                      <a:pt x="25449" y="3276"/>
                    </a:lnTo>
                    <a:lnTo>
                      <a:pt x="41656" y="0"/>
                    </a:lnTo>
                    <a:lnTo>
                      <a:pt x="208280" y="0"/>
                    </a:lnTo>
                    <a:lnTo>
                      <a:pt x="224486" y="3276"/>
                    </a:lnTo>
                    <a:lnTo>
                      <a:pt x="237728" y="12207"/>
                    </a:lnTo>
                    <a:lnTo>
                      <a:pt x="246659" y="25449"/>
                    </a:lnTo>
                    <a:lnTo>
                      <a:pt x="249936" y="41656"/>
                    </a:lnTo>
                    <a:lnTo>
                      <a:pt x="249936" y="628904"/>
                    </a:lnTo>
                    <a:lnTo>
                      <a:pt x="246659" y="645115"/>
                    </a:lnTo>
                    <a:lnTo>
                      <a:pt x="237728" y="658356"/>
                    </a:lnTo>
                    <a:lnTo>
                      <a:pt x="224486" y="667285"/>
                    </a:lnTo>
                    <a:lnTo>
                      <a:pt x="208280" y="670560"/>
                    </a:lnTo>
                    <a:lnTo>
                      <a:pt x="41656" y="670560"/>
                    </a:lnTo>
                    <a:lnTo>
                      <a:pt x="25449" y="667285"/>
                    </a:lnTo>
                    <a:lnTo>
                      <a:pt x="12207" y="658356"/>
                    </a:lnTo>
                    <a:lnTo>
                      <a:pt x="3276" y="645115"/>
                    </a:lnTo>
                    <a:lnTo>
                      <a:pt x="0" y="628904"/>
                    </a:lnTo>
                    <a:lnTo>
                      <a:pt x="0" y="41656"/>
                    </a:lnTo>
                    <a:close/>
                  </a:path>
                </a:pathLst>
              </a:custGeom>
              <a:solidFill>
                <a:schemeClr val="accent2"/>
              </a:solidFill>
              <a:ln w="6350">
                <a:solidFill>
                  <a:schemeClr val="accent2"/>
                </a:solidFill>
              </a:ln>
            </p:spPr>
            <p:txBody>
              <a:bodyPr wrap="square" lIns="0" tIns="0" rIns="0" bIns="0" rtlCol="0"/>
              <a:lstStyle/>
              <a:p>
                <a:pPr marL="12700" algn="ctr">
                  <a:lnSpc>
                    <a:spcPct val="100000"/>
                  </a:lnSpc>
                  <a:spcBef>
                    <a:spcPts val="95"/>
                  </a:spcBef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000" b="0" i="1" spc="-5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sz="2000" i="1" spc="-5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pc="-5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 b="0" i="1" spc="-5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000" dirty="0">
                  <a:latin typeface="Cambria Math"/>
                  <a:cs typeface="Cambria Math"/>
                </a:endParaRPr>
              </a:p>
            </p:txBody>
          </p:sp>
        </mc:Choice>
        <mc:Fallback xmlns="">
          <p:sp>
            <p:nvSpPr>
              <p:cNvPr id="61" name="object 5">
                <a:extLst>
                  <a:ext uri="{FF2B5EF4-FFF2-40B4-BE49-F238E27FC236}">
                    <a16:creationId xmlns:a16="http://schemas.microsoft.com/office/drawing/2014/main" id="{112CCF77-91D7-4ECF-A2F2-AF99B6FA42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8741" y="5133972"/>
                <a:ext cx="522170" cy="388524"/>
              </a:xfrm>
              <a:custGeom>
                <a:avLst/>
                <a:gdLst/>
                <a:ahLst/>
                <a:cxnLst/>
                <a:rect l="l" t="t" r="r" b="b"/>
                <a:pathLst>
                  <a:path w="250189" h="670560">
                    <a:moveTo>
                      <a:pt x="0" y="41656"/>
                    </a:moveTo>
                    <a:lnTo>
                      <a:pt x="3276" y="25449"/>
                    </a:lnTo>
                    <a:lnTo>
                      <a:pt x="12207" y="12207"/>
                    </a:lnTo>
                    <a:lnTo>
                      <a:pt x="25449" y="3276"/>
                    </a:lnTo>
                    <a:lnTo>
                      <a:pt x="41656" y="0"/>
                    </a:lnTo>
                    <a:lnTo>
                      <a:pt x="208280" y="0"/>
                    </a:lnTo>
                    <a:lnTo>
                      <a:pt x="224486" y="3276"/>
                    </a:lnTo>
                    <a:lnTo>
                      <a:pt x="237728" y="12207"/>
                    </a:lnTo>
                    <a:lnTo>
                      <a:pt x="246659" y="25449"/>
                    </a:lnTo>
                    <a:lnTo>
                      <a:pt x="249936" y="41656"/>
                    </a:lnTo>
                    <a:lnTo>
                      <a:pt x="249936" y="628904"/>
                    </a:lnTo>
                    <a:lnTo>
                      <a:pt x="246659" y="645115"/>
                    </a:lnTo>
                    <a:lnTo>
                      <a:pt x="237728" y="658356"/>
                    </a:lnTo>
                    <a:lnTo>
                      <a:pt x="224486" y="667285"/>
                    </a:lnTo>
                    <a:lnTo>
                      <a:pt x="208280" y="670560"/>
                    </a:lnTo>
                    <a:lnTo>
                      <a:pt x="41656" y="670560"/>
                    </a:lnTo>
                    <a:lnTo>
                      <a:pt x="25449" y="667285"/>
                    </a:lnTo>
                    <a:lnTo>
                      <a:pt x="12207" y="658356"/>
                    </a:lnTo>
                    <a:lnTo>
                      <a:pt x="3276" y="645115"/>
                    </a:lnTo>
                    <a:lnTo>
                      <a:pt x="0" y="628904"/>
                    </a:lnTo>
                    <a:lnTo>
                      <a:pt x="0" y="41656"/>
                    </a:lnTo>
                    <a:close/>
                  </a:path>
                </a:pathLst>
              </a:custGeom>
              <a:blipFill>
                <a:blip r:embed="rId3"/>
                <a:stretch>
                  <a:fillRect/>
                </a:stretch>
              </a:blipFill>
              <a:ln w="63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object 14">
            <a:extLst>
              <a:ext uri="{FF2B5EF4-FFF2-40B4-BE49-F238E27FC236}">
                <a16:creationId xmlns:a16="http://schemas.microsoft.com/office/drawing/2014/main" id="{DDF9D88D-5239-48F6-A49C-21099761BC89}"/>
              </a:ext>
            </a:extLst>
          </p:cNvPr>
          <p:cNvSpPr/>
          <p:nvPr/>
        </p:nvSpPr>
        <p:spPr>
          <a:xfrm>
            <a:off x="1563693" y="4612536"/>
            <a:ext cx="114300" cy="492759"/>
          </a:xfrm>
          <a:custGeom>
            <a:avLst/>
            <a:gdLst/>
            <a:ahLst/>
            <a:cxnLst/>
            <a:rect l="l" t="t" r="r" b="b"/>
            <a:pathLst>
              <a:path w="114300" h="492760">
                <a:moveTo>
                  <a:pt x="76200" y="95249"/>
                </a:moveTo>
                <a:lnTo>
                  <a:pt x="38100" y="95249"/>
                </a:lnTo>
                <a:lnTo>
                  <a:pt x="38100" y="492505"/>
                </a:lnTo>
                <a:lnTo>
                  <a:pt x="76200" y="492505"/>
                </a:lnTo>
                <a:lnTo>
                  <a:pt x="76200" y="95249"/>
                </a:lnTo>
                <a:close/>
              </a:path>
              <a:path w="114300" h="492760">
                <a:moveTo>
                  <a:pt x="57150" y="0"/>
                </a:moveTo>
                <a:lnTo>
                  <a:pt x="0" y="114299"/>
                </a:lnTo>
                <a:lnTo>
                  <a:pt x="38100" y="114299"/>
                </a:lnTo>
                <a:lnTo>
                  <a:pt x="38100" y="95249"/>
                </a:lnTo>
                <a:lnTo>
                  <a:pt x="104775" y="95249"/>
                </a:lnTo>
                <a:lnTo>
                  <a:pt x="57150" y="0"/>
                </a:lnTo>
                <a:close/>
              </a:path>
              <a:path w="114300" h="492760">
                <a:moveTo>
                  <a:pt x="104775" y="95249"/>
                </a:moveTo>
                <a:lnTo>
                  <a:pt x="76200" y="95249"/>
                </a:lnTo>
                <a:lnTo>
                  <a:pt x="76200" y="114299"/>
                </a:lnTo>
                <a:lnTo>
                  <a:pt x="114300" y="114299"/>
                </a:lnTo>
                <a:lnTo>
                  <a:pt x="104775" y="95249"/>
                </a:lnTo>
                <a:close/>
              </a:path>
            </a:pathLst>
          </a:cu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3" name="object 14">
            <a:extLst>
              <a:ext uri="{FF2B5EF4-FFF2-40B4-BE49-F238E27FC236}">
                <a16:creationId xmlns:a16="http://schemas.microsoft.com/office/drawing/2014/main" id="{43DE4B24-A64D-4147-8BF5-C0E23C7F8A24}"/>
              </a:ext>
            </a:extLst>
          </p:cNvPr>
          <p:cNvSpPr/>
          <p:nvPr/>
        </p:nvSpPr>
        <p:spPr>
          <a:xfrm>
            <a:off x="3490195" y="4616712"/>
            <a:ext cx="114300" cy="492759"/>
          </a:xfrm>
          <a:custGeom>
            <a:avLst/>
            <a:gdLst/>
            <a:ahLst/>
            <a:cxnLst/>
            <a:rect l="l" t="t" r="r" b="b"/>
            <a:pathLst>
              <a:path w="114300" h="492760">
                <a:moveTo>
                  <a:pt x="76200" y="95249"/>
                </a:moveTo>
                <a:lnTo>
                  <a:pt x="38100" y="95249"/>
                </a:lnTo>
                <a:lnTo>
                  <a:pt x="38100" y="492505"/>
                </a:lnTo>
                <a:lnTo>
                  <a:pt x="76200" y="492505"/>
                </a:lnTo>
                <a:lnTo>
                  <a:pt x="76200" y="95249"/>
                </a:lnTo>
                <a:close/>
              </a:path>
              <a:path w="114300" h="492760">
                <a:moveTo>
                  <a:pt x="57150" y="0"/>
                </a:moveTo>
                <a:lnTo>
                  <a:pt x="0" y="114299"/>
                </a:lnTo>
                <a:lnTo>
                  <a:pt x="38100" y="114299"/>
                </a:lnTo>
                <a:lnTo>
                  <a:pt x="38100" y="95249"/>
                </a:lnTo>
                <a:lnTo>
                  <a:pt x="104775" y="95249"/>
                </a:lnTo>
                <a:lnTo>
                  <a:pt x="57150" y="0"/>
                </a:lnTo>
                <a:close/>
              </a:path>
              <a:path w="114300" h="492760">
                <a:moveTo>
                  <a:pt x="104775" y="95249"/>
                </a:moveTo>
                <a:lnTo>
                  <a:pt x="76200" y="95249"/>
                </a:lnTo>
                <a:lnTo>
                  <a:pt x="76200" y="114299"/>
                </a:lnTo>
                <a:lnTo>
                  <a:pt x="114300" y="114299"/>
                </a:lnTo>
                <a:lnTo>
                  <a:pt x="104775" y="95249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4" name="object 9">
            <a:extLst>
              <a:ext uri="{FF2B5EF4-FFF2-40B4-BE49-F238E27FC236}">
                <a16:creationId xmlns:a16="http://schemas.microsoft.com/office/drawing/2014/main" id="{309506AA-0A70-4438-B0BD-945C3C532584}"/>
              </a:ext>
            </a:extLst>
          </p:cNvPr>
          <p:cNvSpPr/>
          <p:nvPr/>
        </p:nvSpPr>
        <p:spPr>
          <a:xfrm>
            <a:off x="7266027" y="4609538"/>
            <a:ext cx="114300" cy="492759"/>
          </a:xfrm>
          <a:custGeom>
            <a:avLst/>
            <a:gdLst/>
            <a:ahLst/>
            <a:cxnLst/>
            <a:rect l="l" t="t" r="r" b="b"/>
            <a:pathLst>
              <a:path w="114300" h="492760">
                <a:moveTo>
                  <a:pt x="76200" y="95249"/>
                </a:moveTo>
                <a:lnTo>
                  <a:pt x="38100" y="95249"/>
                </a:lnTo>
                <a:lnTo>
                  <a:pt x="38100" y="492505"/>
                </a:lnTo>
                <a:lnTo>
                  <a:pt x="76200" y="492505"/>
                </a:lnTo>
                <a:lnTo>
                  <a:pt x="76200" y="95249"/>
                </a:lnTo>
                <a:close/>
              </a:path>
              <a:path w="114300" h="492760">
                <a:moveTo>
                  <a:pt x="57150" y="0"/>
                </a:moveTo>
                <a:lnTo>
                  <a:pt x="0" y="114299"/>
                </a:lnTo>
                <a:lnTo>
                  <a:pt x="38100" y="114299"/>
                </a:lnTo>
                <a:lnTo>
                  <a:pt x="38100" y="95249"/>
                </a:lnTo>
                <a:lnTo>
                  <a:pt x="104775" y="95249"/>
                </a:lnTo>
                <a:lnTo>
                  <a:pt x="57150" y="0"/>
                </a:lnTo>
                <a:close/>
              </a:path>
              <a:path w="114300" h="492760">
                <a:moveTo>
                  <a:pt x="104775" y="95249"/>
                </a:moveTo>
                <a:lnTo>
                  <a:pt x="76200" y="95249"/>
                </a:lnTo>
                <a:lnTo>
                  <a:pt x="76200" y="114299"/>
                </a:lnTo>
                <a:lnTo>
                  <a:pt x="114300" y="114299"/>
                </a:lnTo>
                <a:lnTo>
                  <a:pt x="104775" y="95249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14">
            <a:extLst>
              <a:ext uri="{FF2B5EF4-FFF2-40B4-BE49-F238E27FC236}">
                <a16:creationId xmlns:a16="http://schemas.microsoft.com/office/drawing/2014/main" id="{6995E2D5-E0F2-4BD7-BFA1-B87BCFCEC2FB}"/>
              </a:ext>
            </a:extLst>
          </p:cNvPr>
          <p:cNvSpPr/>
          <p:nvPr/>
        </p:nvSpPr>
        <p:spPr>
          <a:xfrm>
            <a:off x="5396675" y="4613234"/>
            <a:ext cx="114300" cy="492759"/>
          </a:xfrm>
          <a:custGeom>
            <a:avLst/>
            <a:gdLst/>
            <a:ahLst/>
            <a:cxnLst/>
            <a:rect l="l" t="t" r="r" b="b"/>
            <a:pathLst>
              <a:path w="114300" h="492760">
                <a:moveTo>
                  <a:pt x="76200" y="95249"/>
                </a:moveTo>
                <a:lnTo>
                  <a:pt x="38100" y="95249"/>
                </a:lnTo>
                <a:lnTo>
                  <a:pt x="38100" y="492505"/>
                </a:lnTo>
                <a:lnTo>
                  <a:pt x="76200" y="492505"/>
                </a:lnTo>
                <a:lnTo>
                  <a:pt x="76200" y="95249"/>
                </a:lnTo>
                <a:close/>
              </a:path>
              <a:path w="114300" h="492760">
                <a:moveTo>
                  <a:pt x="57150" y="0"/>
                </a:moveTo>
                <a:lnTo>
                  <a:pt x="0" y="114299"/>
                </a:lnTo>
                <a:lnTo>
                  <a:pt x="38100" y="114299"/>
                </a:lnTo>
                <a:lnTo>
                  <a:pt x="38100" y="95249"/>
                </a:lnTo>
                <a:lnTo>
                  <a:pt x="104775" y="95249"/>
                </a:lnTo>
                <a:lnTo>
                  <a:pt x="57150" y="0"/>
                </a:lnTo>
                <a:close/>
              </a:path>
              <a:path w="114300" h="492760">
                <a:moveTo>
                  <a:pt x="104775" y="95249"/>
                </a:moveTo>
                <a:lnTo>
                  <a:pt x="76200" y="95249"/>
                </a:lnTo>
                <a:lnTo>
                  <a:pt x="76200" y="114299"/>
                </a:lnTo>
                <a:lnTo>
                  <a:pt x="114300" y="114299"/>
                </a:lnTo>
                <a:lnTo>
                  <a:pt x="104775" y="95249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9" name="object 14">
            <a:extLst>
              <a:ext uri="{FF2B5EF4-FFF2-40B4-BE49-F238E27FC236}">
                <a16:creationId xmlns:a16="http://schemas.microsoft.com/office/drawing/2014/main" id="{79662B7E-9728-4A4E-8B9C-9A2CC37A506C}"/>
              </a:ext>
            </a:extLst>
          </p:cNvPr>
          <p:cNvSpPr/>
          <p:nvPr/>
        </p:nvSpPr>
        <p:spPr>
          <a:xfrm>
            <a:off x="1586594" y="2137318"/>
            <a:ext cx="83100" cy="294619"/>
          </a:xfrm>
          <a:custGeom>
            <a:avLst/>
            <a:gdLst/>
            <a:ahLst/>
            <a:cxnLst/>
            <a:rect l="l" t="t" r="r" b="b"/>
            <a:pathLst>
              <a:path w="114300" h="492760">
                <a:moveTo>
                  <a:pt x="76200" y="95249"/>
                </a:moveTo>
                <a:lnTo>
                  <a:pt x="38100" y="95249"/>
                </a:lnTo>
                <a:lnTo>
                  <a:pt x="38100" y="492505"/>
                </a:lnTo>
                <a:lnTo>
                  <a:pt x="76200" y="492505"/>
                </a:lnTo>
                <a:lnTo>
                  <a:pt x="76200" y="95249"/>
                </a:lnTo>
                <a:close/>
              </a:path>
              <a:path w="114300" h="492760">
                <a:moveTo>
                  <a:pt x="57150" y="0"/>
                </a:moveTo>
                <a:lnTo>
                  <a:pt x="0" y="114299"/>
                </a:lnTo>
                <a:lnTo>
                  <a:pt x="38100" y="114299"/>
                </a:lnTo>
                <a:lnTo>
                  <a:pt x="38100" y="95249"/>
                </a:lnTo>
                <a:lnTo>
                  <a:pt x="104775" y="95249"/>
                </a:lnTo>
                <a:lnTo>
                  <a:pt x="57150" y="0"/>
                </a:lnTo>
                <a:close/>
              </a:path>
              <a:path w="114300" h="492760">
                <a:moveTo>
                  <a:pt x="104775" y="95249"/>
                </a:moveTo>
                <a:lnTo>
                  <a:pt x="76200" y="95249"/>
                </a:lnTo>
                <a:lnTo>
                  <a:pt x="76200" y="114299"/>
                </a:lnTo>
                <a:lnTo>
                  <a:pt x="114300" y="114299"/>
                </a:lnTo>
                <a:lnTo>
                  <a:pt x="104775" y="95249"/>
                </a:lnTo>
                <a:close/>
              </a:path>
            </a:pathLst>
          </a:cu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object 5">
                <a:extLst>
                  <a:ext uri="{FF2B5EF4-FFF2-40B4-BE49-F238E27FC236}">
                    <a16:creationId xmlns:a16="http://schemas.microsoft.com/office/drawing/2014/main" id="{C06802A1-8E84-4E03-AE5E-6B6CBB77FC6A}"/>
                  </a:ext>
                </a:extLst>
              </p:cNvPr>
              <p:cNvSpPr/>
              <p:nvPr/>
            </p:nvSpPr>
            <p:spPr>
              <a:xfrm>
                <a:off x="3286260" y="5132775"/>
                <a:ext cx="522170" cy="388524"/>
              </a:xfrm>
              <a:custGeom>
                <a:avLst/>
                <a:gdLst/>
                <a:ahLst/>
                <a:cxnLst/>
                <a:rect l="l" t="t" r="r" b="b"/>
                <a:pathLst>
                  <a:path w="250189" h="670560">
                    <a:moveTo>
                      <a:pt x="0" y="41656"/>
                    </a:moveTo>
                    <a:lnTo>
                      <a:pt x="3276" y="25449"/>
                    </a:lnTo>
                    <a:lnTo>
                      <a:pt x="12207" y="12207"/>
                    </a:lnTo>
                    <a:lnTo>
                      <a:pt x="25449" y="3276"/>
                    </a:lnTo>
                    <a:lnTo>
                      <a:pt x="41656" y="0"/>
                    </a:lnTo>
                    <a:lnTo>
                      <a:pt x="208280" y="0"/>
                    </a:lnTo>
                    <a:lnTo>
                      <a:pt x="224486" y="3276"/>
                    </a:lnTo>
                    <a:lnTo>
                      <a:pt x="237728" y="12207"/>
                    </a:lnTo>
                    <a:lnTo>
                      <a:pt x="246659" y="25449"/>
                    </a:lnTo>
                    <a:lnTo>
                      <a:pt x="249936" y="41656"/>
                    </a:lnTo>
                    <a:lnTo>
                      <a:pt x="249936" y="628904"/>
                    </a:lnTo>
                    <a:lnTo>
                      <a:pt x="246659" y="645115"/>
                    </a:lnTo>
                    <a:lnTo>
                      <a:pt x="237728" y="658356"/>
                    </a:lnTo>
                    <a:lnTo>
                      <a:pt x="224486" y="667285"/>
                    </a:lnTo>
                    <a:lnTo>
                      <a:pt x="208280" y="670560"/>
                    </a:lnTo>
                    <a:lnTo>
                      <a:pt x="41656" y="670560"/>
                    </a:lnTo>
                    <a:lnTo>
                      <a:pt x="25449" y="667285"/>
                    </a:lnTo>
                    <a:lnTo>
                      <a:pt x="12207" y="658356"/>
                    </a:lnTo>
                    <a:lnTo>
                      <a:pt x="3276" y="645115"/>
                    </a:lnTo>
                    <a:lnTo>
                      <a:pt x="0" y="628904"/>
                    </a:lnTo>
                    <a:lnTo>
                      <a:pt x="0" y="41656"/>
                    </a:lnTo>
                    <a:close/>
                  </a:path>
                </a:pathLst>
              </a:custGeom>
              <a:solidFill>
                <a:schemeClr val="accent1"/>
              </a:solidFill>
              <a:ln w="6350">
                <a:solidFill>
                  <a:schemeClr val="accent1"/>
                </a:solidFill>
              </a:ln>
            </p:spPr>
            <p:txBody>
              <a:bodyPr wrap="square" lIns="0" tIns="0" rIns="0" bIns="0" rtlCol="0"/>
              <a:lstStyle/>
              <a:p>
                <a:pPr marL="12700" algn="ctr">
                  <a:lnSpc>
                    <a:spcPct val="100000"/>
                  </a:lnSpc>
                  <a:spcBef>
                    <a:spcPts val="95"/>
                  </a:spcBef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000" b="0" i="1" spc="-5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sz="2000" i="1" spc="-5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pc="-5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 b="0" i="1" spc="-5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000" dirty="0">
                  <a:latin typeface="Cambria Math"/>
                  <a:cs typeface="Cambria Math"/>
                </a:endParaRPr>
              </a:p>
            </p:txBody>
          </p:sp>
        </mc:Choice>
        <mc:Fallback xmlns="">
          <p:sp>
            <p:nvSpPr>
              <p:cNvPr id="80" name="object 5">
                <a:extLst>
                  <a:ext uri="{FF2B5EF4-FFF2-40B4-BE49-F238E27FC236}">
                    <a16:creationId xmlns:a16="http://schemas.microsoft.com/office/drawing/2014/main" id="{C06802A1-8E84-4E03-AE5E-6B6CBB77FC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6260" y="5132775"/>
                <a:ext cx="522170" cy="388524"/>
              </a:xfrm>
              <a:custGeom>
                <a:avLst/>
                <a:gdLst/>
                <a:ahLst/>
                <a:cxnLst/>
                <a:rect l="l" t="t" r="r" b="b"/>
                <a:pathLst>
                  <a:path w="250189" h="670560">
                    <a:moveTo>
                      <a:pt x="0" y="41656"/>
                    </a:moveTo>
                    <a:lnTo>
                      <a:pt x="3276" y="25449"/>
                    </a:lnTo>
                    <a:lnTo>
                      <a:pt x="12207" y="12207"/>
                    </a:lnTo>
                    <a:lnTo>
                      <a:pt x="25449" y="3276"/>
                    </a:lnTo>
                    <a:lnTo>
                      <a:pt x="41656" y="0"/>
                    </a:lnTo>
                    <a:lnTo>
                      <a:pt x="208280" y="0"/>
                    </a:lnTo>
                    <a:lnTo>
                      <a:pt x="224486" y="3276"/>
                    </a:lnTo>
                    <a:lnTo>
                      <a:pt x="237728" y="12207"/>
                    </a:lnTo>
                    <a:lnTo>
                      <a:pt x="246659" y="25449"/>
                    </a:lnTo>
                    <a:lnTo>
                      <a:pt x="249936" y="41656"/>
                    </a:lnTo>
                    <a:lnTo>
                      <a:pt x="249936" y="628904"/>
                    </a:lnTo>
                    <a:lnTo>
                      <a:pt x="246659" y="645115"/>
                    </a:lnTo>
                    <a:lnTo>
                      <a:pt x="237728" y="658356"/>
                    </a:lnTo>
                    <a:lnTo>
                      <a:pt x="224486" y="667285"/>
                    </a:lnTo>
                    <a:lnTo>
                      <a:pt x="208280" y="670560"/>
                    </a:lnTo>
                    <a:lnTo>
                      <a:pt x="41656" y="670560"/>
                    </a:lnTo>
                    <a:lnTo>
                      <a:pt x="25449" y="667285"/>
                    </a:lnTo>
                    <a:lnTo>
                      <a:pt x="12207" y="658356"/>
                    </a:lnTo>
                    <a:lnTo>
                      <a:pt x="3276" y="645115"/>
                    </a:lnTo>
                    <a:lnTo>
                      <a:pt x="0" y="628904"/>
                    </a:lnTo>
                    <a:lnTo>
                      <a:pt x="0" y="41656"/>
                    </a:lnTo>
                    <a:close/>
                  </a:path>
                </a:pathLst>
              </a:custGeom>
              <a:blipFill>
                <a:blip r:embed="rId4"/>
                <a:stretch>
                  <a:fillRect/>
                </a:stretch>
              </a:blipFill>
              <a:ln w="63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object 5">
                <a:extLst>
                  <a:ext uri="{FF2B5EF4-FFF2-40B4-BE49-F238E27FC236}">
                    <a16:creationId xmlns:a16="http://schemas.microsoft.com/office/drawing/2014/main" id="{3B4C1619-BD94-4B19-96DB-6E9738AF1D72}"/>
                  </a:ext>
                </a:extLst>
              </p:cNvPr>
              <p:cNvSpPr/>
              <p:nvPr/>
            </p:nvSpPr>
            <p:spPr>
              <a:xfrm>
                <a:off x="5192740" y="5133972"/>
                <a:ext cx="522170" cy="388524"/>
              </a:xfrm>
              <a:custGeom>
                <a:avLst/>
                <a:gdLst/>
                <a:ahLst/>
                <a:cxnLst/>
                <a:rect l="l" t="t" r="r" b="b"/>
                <a:pathLst>
                  <a:path w="250189" h="670560">
                    <a:moveTo>
                      <a:pt x="0" y="41656"/>
                    </a:moveTo>
                    <a:lnTo>
                      <a:pt x="3276" y="25449"/>
                    </a:lnTo>
                    <a:lnTo>
                      <a:pt x="12207" y="12207"/>
                    </a:lnTo>
                    <a:lnTo>
                      <a:pt x="25449" y="3276"/>
                    </a:lnTo>
                    <a:lnTo>
                      <a:pt x="41656" y="0"/>
                    </a:lnTo>
                    <a:lnTo>
                      <a:pt x="208280" y="0"/>
                    </a:lnTo>
                    <a:lnTo>
                      <a:pt x="224486" y="3276"/>
                    </a:lnTo>
                    <a:lnTo>
                      <a:pt x="237728" y="12207"/>
                    </a:lnTo>
                    <a:lnTo>
                      <a:pt x="246659" y="25449"/>
                    </a:lnTo>
                    <a:lnTo>
                      <a:pt x="249936" y="41656"/>
                    </a:lnTo>
                    <a:lnTo>
                      <a:pt x="249936" y="628904"/>
                    </a:lnTo>
                    <a:lnTo>
                      <a:pt x="246659" y="645115"/>
                    </a:lnTo>
                    <a:lnTo>
                      <a:pt x="237728" y="658356"/>
                    </a:lnTo>
                    <a:lnTo>
                      <a:pt x="224486" y="667285"/>
                    </a:lnTo>
                    <a:lnTo>
                      <a:pt x="208280" y="670560"/>
                    </a:lnTo>
                    <a:lnTo>
                      <a:pt x="41656" y="670560"/>
                    </a:lnTo>
                    <a:lnTo>
                      <a:pt x="25449" y="667285"/>
                    </a:lnTo>
                    <a:lnTo>
                      <a:pt x="12207" y="658356"/>
                    </a:lnTo>
                    <a:lnTo>
                      <a:pt x="3276" y="645115"/>
                    </a:lnTo>
                    <a:lnTo>
                      <a:pt x="0" y="628904"/>
                    </a:lnTo>
                    <a:lnTo>
                      <a:pt x="0" y="41656"/>
                    </a:lnTo>
                    <a:close/>
                  </a:path>
                </a:pathLst>
              </a:custGeom>
              <a:solidFill>
                <a:schemeClr val="accent6"/>
              </a:solidFill>
              <a:ln w="6350">
                <a:solidFill>
                  <a:schemeClr val="accent6"/>
                </a:solidFill>
              </a:ln>
            </p:spPr>
            <p:txBody>
              <a:bodyPr wrap="square" lIns="0" tIns="0" rIns="0" bIns="0" rtlCol="0"/>
              <a:lstStyle/>
              <a:p>
                <a:pPr marL="12700" algn="ctr">
                  <a:lnSpc>
                    <a:spcPct val="100000"/>
                  </a:lnSpc>
                  <a:spcBef>
                    <a:spcPts val="95"/>
                  </a:spcBef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000" b="0" i="1" spc="-5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sz="2000" i="1" spc="-5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pc="-5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 b="0" i="1" spc="-5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000" dirty="0">
                  <a:latin typeface="Cambria Math"/>
                  <a:cs typeface="Cambria Math"/>
                </a:endParaRPr>
              </a:p>
            </p:txBody>
          </p:sp>
        </mc:Choice>
        <mc:Fallback xmlns="">
          <p:sp>
            <p:nvSpPr>
              <p:cNvPr id="81" name="object 5">
                <a:extLst>
                  <a:ext uri="{FF2B5EF4-FFF2-40B4-BE49-F238E27FC236}">
                    <a16:creationId xmlns:a16="http://schemas.microsoft.com/office/drawing/2014/main" id="{3B4C1619-BD94-4B19-96DB-6E9738AF1D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2740" y="5133972"/>
                <a:ext cx="522170" cy="388524"/>
              </a:xfrm>
              <a:custGeom>
                <a:avLst/>
                <a:gdLst/>
                <a:ahLst/>
                <a:cxnLst/>
                <a:rect l="l" t="t" r="r" b="b"/>
                <a:pathLst>
                  <a:path w="250189" h="670560">
                    <a:moveTo>
                      <a:pt x="0" y="41656"/>
                    </a:moveTo>
                    <a:lnTo>
                      <a:pt x="3276" y="25449"/>
                    </a:lnTo>
                    <a:lnTo>
                      <a:pt x="12207" y="12207"/>
                    </a:lnTo>
                    <a:lnTo>
                      <a:pt x="25449" y="3276"/>
                    </a:lnTo>
                    <a:lnTo>
                      <a:pt x="41656" y="0"/>
                    </a:lnTo>
                    <a:lnTo>
                      <a:pt x="208280" y="0"/>
                    </a:lnTo>
                    <a:lnTo>
                      <a:pt x="224486" y="3276"/>
                    </a:lnTo>
                    <a:lnTo>
                      <a:pt x="237728" y="12207"/>
                    </a:lnTo>
                    <a:lnTo>
                      <a:pt x="246659" y="25449"/>
                    </a:lnTo>
                    <a:lnTo>
                      <a:pt x="249936" y="41656"/>
                    </a:lnTo>
                    <a:lnTo>
                      <a:pt x="249936" y="628904"/>
                    </a:lnTo>
                    <a:lnTo>
                      <a:pt x="246659" y="645115"/>
                    </a:lnTo>
                    <a:lnTo>
                      <a:pt x="237728" y="658356"/>
                    </a:lnTo>
                    <a:lnTo>
                      <a:pt x="224486" y="667285"/>
                    </a:lnTo>
                    <a:lnTo>
                      <a:pt x="208280" y="670560"/>
                    </a:lnTo>
                    <a:lnTo>
                      <a:pt x="41656" y="670560"/>
                    </a:lnTo>
                    <a:lnTo>
                      <a:pt x="25449" y="667285"/>
                    </a:lnTo>
                    <a:lnTo>
                      <a:pt x="12207" y="658356"/>
                    </a:lnTo>
                    <a:lnTo>
                      <a:pt x="3276" y="645115"/>
                    </a:lnTo>
                    <a:lnTo>
                      <a:pt x="0" y="628904"/>
                    </a:lnTo>
                    <a:lnTo>
                      <a:pt x="0" y="41656"/>
                    </a:lnTo>
                    <a:close/>
                  </a:path>
                </a:pathLst>
              </a:custGeom>
              <a:blipFill>
                <a:blip r:embed="rId5"/>
                <a:stretch>
                  <a:fillRect/>
                </a:stretch>
              </a:blipFill>
              <a:ln w="635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object 5">
                <a:extLst>
                  <a:ext uri="{FF2B5EF4-FFF2-40B4-BE49-F238E27FC236}">
                    <a16:creationId xmlns:a16="http://schemas.microsoft.com/office/drawing/2014/main" id="{C7A8B733-F414-4B87-8927-E3783786C4D4}"/>
                  </a:ext>
                </a:extLst>
              </p:cNvPr>
              <p:cNvSpPr/>
              <p:nvPr/>
            </p:nvSpPr>
            <p:spPr>
              <a:xfrm>
                <a:off x="7062092" y="5132775"/>
                <a:ext cx="522170" cy="388524"/>
              </a:xfrm>
              <a:custGeom>
                <a:avLst/>
                <a:gdLst/>
                <a:ahLst/>
                <a:cxnLst/>
                <a:rect l="l" t="t" r="r" b="b"/>
                <a:pathLst>
                  <a:path w="250189" h="670560">
                    <a:moveTo>
                      <a:pt x="0" y="41656"/>
                    </a:moveTo>
                    <a:lnTo>
                      <a:pt x="3276" y="25449"/>
                    </a:lnTo>
                    <a:lnTo>
                      <a:pt x="12207" y="12207"/>
                    </a:lnTo>
                    <a:lnTo>
                      <a:pt x="25449" y="3276"/>
                    </a:lnTo>
                    <a:lnTo>
                      <a:pt x="41656" y="0"/>
                    </a:lnTo>
                    <a:lnTo>
                      <a:pt x="208280" y="0"/>
                    </a:lnTo>
                    <a:lnTo>
                      <a:pt x="224486" y="3276"/>
                    </a:lnTo>
                    <a:lnTo>
                      <a:pt x="237728" y="12207"/>
                    </a:lnTo>
                    <a:lnTo>
                      <a:pt x="246659" y="25449"/>
                    </a:lnTo>
                    <a:lnTo>
                      <a:pt x="249936" y="41656"/>
                    </a:lnTo>
                    <a:lnTo>
                      <a:pt x="249936" y="628904"/>
                    </a:lnTo>
                    <a:lnTo>
                      <a:pt x="246659" y="645115"/>
                    </a:lnTo>
                    <a:lnTo>
                      <a:pt x="237728" y="658356"/>
                    </a:lnTo>
                    <a:lnTo>
                      <a:pt x="224486" y="667285"/>
                    </a:lnTo>
                    <a:lnTo>
                      <a:pt x="208280" y="670560"/>
                    </a:lnTo>
                    <a:lnTo>
                      <a:pt x="41656" y="670560"/>
                    </a:lnTo>
                    <a:lnTo>
                      <a:pt x="25449" y="667285"/>
                    </a:lnTo>
                    <a:lnTo>
                      <a:pt x="12207" y="658356"/>
                    </a:lnTo>
                    <a:lnTo>
                      <a:pt x="3276" y="645115"/>
                    </a:lnTo>
                    <a:lnTo>
                      <a:pt x="0" y="628904"/>
                    </a:lnTo>
                    <a:lnTo>
                      <a:pt x="0" y="41656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 lIns="0" tIns="0" rIns="0" bIns="0" rtlCol="0"/>
              <a:lstStyle/>
              <a:p>
                <a:pPr marL="12700" algn="ctr">
                  <a:lnSpc>
                    <a:spcPct val="100000"/>
                  </a:lnSpc>
                  <a:spcBef>
                    <a:spcPts val="95"/>
                  </a:spcBef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000" b="0" i="1" spc="-5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sz="2000" i="1" spc="-5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pc="-5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 b="0" i="1" spc="-5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sz="2000" dirty="0">
                  <a:latin typeface="Cambria Math"/>
                  <a:cs typeface="Cambria Math"/>
                </a:endParaRPr>
              </a:p>
            </p:txBody>
          </p:sp>
        </mc:Choice>
        <mc:Fallback xmlns="">
          <p:sp>
            <p:nvSpPr>
              <p:cNvPr id="82" name="object 5">
                <a:extLst>
                  <a:ext uri="{FF2B5EF4-FFF2-40B4-BE49-F238E27FC236}">
                    <a16:creationId xmlns:a16="http://schemas.microsoft.com/office/drawing/2014/main" id="{C7A8B733-F414-4B87-8927-E3783786C4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2092" y="5132775"/>
                <a:ext cx="522170" cy="388524"/>
              </a:xfrm>
              <a:custGeom>
                <a:avLst/>
                <a:gdLst/>
                <a:ahLst/>
                <a:cxnLst/>
                <a:rect l="l" t="t" r="r" b="b"/>
                <a:pathLst>
                  <a:path w="250189" h="670560">
                    <a:moveTo>
                      <a:pt x="0" y="41656"/>
                    </a:moveTo>
                    <a:lnTo>
                      <a:pt x="3276" y="25449"/>
                    </a:lnTo>
                    <a:lnTo>
                      <a:pt x="12207" y="12207"/>
                    </a:lnTo>
                    <a:lnTo>
                      <a:pt x="25449" y="3276"/>
                    </a:lnTo>
                    <a:lnTo>
                      <a:pt x="41656" y="0"/>
                    </a:lnTo>
                    <a:lnTo>
                      <a:pt x="208280" y="0"/>
                    </a:lnTo>
                    <a:lnTo>
                      <a:pt x="224486" y="3276"/>
                    </a:lnTo>
                    <a:lnTo>
                      <a:pt x="237728" y="12207"/>
                    </a:lnTo>
                    <a:lnTo>
                      <a:pt x="246659" y="25449"/>
                    </a:lnTo>
                    <a:lnTo>
                      <a:pt x="249936" y="41656"/>
                    </a:lnTo>
                    <a:lnTo>
                      <a:pt x="249936" y="628904"/>
                    </a:lnTo>
                    <a:lnTo>
                      <a:pt x="246659" y="645115"/>
                    </a:lnTo>
                    <a:lnTo>
                      <a:pt x="237728" y="658356"/>
                    </a:lnTo>
                    <a:lnTo>
                      <a:pt x="224486" y="667285"/>
                    </a:lnTo>
                    <a:lnTo>
                      <a:pt x="208280" y="670560"/>
                    </a:lnTo>
                    <a:lnTo>
                      <a:pt x="41656" y="670560"/>
                    </a:lnTo>
                    <a:lnTo>
                      <a:pt x="25449" y="667285"/>
                    </a:lnTo>
                    <a:lnTo>
                      <a:pt x="12207" y="658356"/>
                    </a:lnTo>
                    <a:lnTo>
                      <a:pt x="3276" y="645115"/>
                    </a:lnTo>
                    <a:lnTo>
                      <a:pt x="0" y="628904"/>
                    </a:lnTo>
                    <a:lnTo>
                      <a:pt x="0" y="41656"/>
                    </a:lnTo>
                    <a:close/>
                  </a:path>
                </a:pathLst>
              </a:custGeom>
              <a:blipFill>
                <a:blip r:embed="rId6"/>
                <a:stretch>
                  <a:fillRect/>
                </a:stretch>
              </a:blip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object 5">
                <a:extLst>
                  <a:ext uri="{FF2B5EF4-FFF2-40B4-BE49-F238E27FC236}">
                    <a16:creationId xmlns:a16="http://schemas.microsoft.com/office/drawing/2014/main" id="{302A606E-1631-4850-A25C-8F6A88A65C37}"/>
                  </a:ext>
                </a:extLst>
              </p:cNvPr>
              <p:cNvSpPr/>
              <p:nvPr/>
            </p:nvSpPr>
            <p:spPr>
              <a:xfrm>
                <a:off x="1367059" y="1709946"/>
                <a:ext cx="522170" cy="388524"/>
              </a:xfrm>
              <a:custGeom>
                <a:avLst/>
                <a:gdLst/>
                <a:ahLst/>
                <a:cxnLst/>
                <a:rect l="l" t="t" r="r" b="b"/>
                <a:pathLst>
                  <a:path w="250189" h="670560">
                    <a:moveTo>
                      <a:pt x="0" y="41656"/>
                    </a:moveTo>
                    <a:lnTo>
                      <a:pt x="3276" y="25449"/>
                    </a:lnTo>
                    <a:lnTo>
                      <a:pt x="12207" y="12207"/>
                    </a:lnTo>
                    <a:lnTo>
                      <a:pt x="25449" y="3276"/>
                    </a:lnTo>
                    <a:lnTo>
                      <a:pt x="41656" y="0"/>
                    </a:lnTo>
                    <a:lnTo>
                      <a:pt x="208280" y="0"/>
                    </a:lnTo>
                    <a:lnTo>
                      <a:pt x="224486" y="3276"/>
                    </a:lnTo>
                    <a:lnTo>
                      <a:pt x="237728" y="12207"/>
                    </a:lnTo>
                    <a:lnTo>
                      <a:pt x="246659" y="25449"/>
                    </a:lnTo>
                    <a:lnTo>
                      <a:pt x="249936" y="41656"/>
                    </a:lnTo>
                    <a:lnTo>
                      <a:pt x="249936" y="628904"/>
                    </a:lnTo>
                    <a:lnTo>
                      <a:pt x="246659" y="645115"/>
                    </a:lnTo>
                    <a:lnTo>
                      <a:pt x="237728" y="658356"/>
                    </a:lnTo>
                    <a:lnTo>
                      <a:pt x="224486" y="667285"/>
                    </a:lnTo>
                    <a:lnTo>
                      <a:pt x="208280" y="670560"/>
                    </a:lnTo>
                    <a:lnTo>
                      <a:pt x="41656" y="670560"/>
                    </a:lnTo>
                    <a:lnTo>
                      <a:pt x="25449" y="667285"/>
                    </a:lnTo>
                    <a:lnTo>
                      <a:pt x="12207" y="658356"/>
                    </a:lnTo>
                    <a:lnTo>
                      <a:pt x="3276" y="645115"/>
                    </a:lnTo>
                    <a:lnTo>
                      <a:pt x="0" y="628904"/>
                    </a:lnTo>
                    <a:lnTo>
                      <a:pt x="0" y="41656"/>
                    </a:lnTo>
                    <a:close/>
                  </a:path>
                </a:pathLst>
              </a:custGeom>
              <a:solidFill>
                <a:schemeClr val="accent2"/>
              </a:solidFill>
              <a:ln w="6350">
                <a:solidFill>
                  <a:schemeClr val="accent2"/>
                </a:solidFill>
              </a:ln>
            </p:spPr>
            <p:txBody>
              <a:bodyPr wrap="square" lIns="0" tIns="0" rIns="0" bIns="0" rtlCol="0"/>
              <a:lstStyle/>
              <a:p>
                <a:pPr marL="12700" algn="ctr">
                  <a:lnSpc>
                    <a:spcPct val="100000"/>
                  </a:lnSpc>
                  <a:spcBef>
                    <a:spcPts val="95"/>
                  </a:spcBef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000" b="0" i="1" spc="-5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sz="2000" i="1" spc="-5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pc="-5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000" b="0" i="1" spc="-5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000" dirty="0">
                  <a:latin typeface="Cambria Math"/>
                  <a:cs typeface="Cambria Math"/>
                </a:endParaRPr>
              </a:p>
            </p:txBody>
          </p:sp>
        </mc:Choice>
        <mc:Fallback xmlns="">
          <p:sp>
            <p:nvSpPr>
              <p:cNvPr id="84" name="object 5">
                <a:extLst>
                  <a:ext uri="{FF2B5EF4-FFF2-40B4-BE49-F238E27FC236}">
                    <a16:creationId xmlns:a16="http://schemas.microsoft.com/office/drawing/2014/main" id="{302A606E-1631-4850-A25C-8F6A88A65C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059" y="1709946"/>
                <a:ext cx="522170" cy="388524"/>
              </a:xfrm>
              <a:custGeom>
                <a:avLst/>
                <a:gdLst/>
                <a:ahLst/>
                <a:cxnLst/>
                <a:rect l="l" t="t" r="r" b="b"/>
                <a:pathLst>
                  <a:path w="250189" h="670560">
                    <a:moveTo>
                      <a:pt x="0" y="41656"/>
                    </a:moveTo>
                    <a:lnTo>
                      <a:pt x="3276" y="25449"/>
                    </a:lnTo>
                    <a:lnTo>
                      <a:pt x="12207" y="12207"/>
                    </a:lnTo>
                    <a:lnTo>
                      <a:pt x="25449" y="3276"/>
                    </a:lnTo>
                    <a:lnTo>
                      <a:pt x="41656" y="0"/>
                    </a:lnTo>
                    <a:lnTo>
                      <a:pt x="208280" y="0"/>
                    </a:lnTo>
                    <a:lnTo>
                      <a:pt x="224486" y="3276"/>
                    </a:lnTo>
                    <a:lnTo>
                      <a:pt x="237728" y="12207"/>
                    </a:lnTo>
                    <a:lnTo>
                      <a:pt x="246659" y="25449"/>
                    </a:lnTo>
                    <a:lnTo>
                      <a:pt x="249936" y="41656"/>
                    </a:lnTo>
                    <a:lnTo>
                      <a:pt x="249936" y="628904"/>
                    </a:lnTo>
                    <a:lnTo>
                      <a:pt x="246659" y="645115"/>
                    </a:lnTo>
                    <a:lnTo>
                      <a:pt x="237728" y="658356"/>
                    </a:lnTo>
                    <a:lnTo>
                      <a:pt x="224486" y="667285"/>
                    </a:lnTo>
                    <a:lnTo>
                      <a:pt x="208280" y="670560"/>
                    </a:lnTo>
                    <a:lnTo>
                      <a:pt x="41656" y="670560"/>
                    </a:lnTo>
                    <a:lnTo>
                      <a:pt x="25449" y="667285"/>
                    </a:lnTo>
                    <a:lnTo>
                      <a:pt x="12207" y="658356"/>
                    </a:lnTo>
                    <a:lnTo>
                      <a:pt x="3276" y="645115"/>
                    </a:lnTo>
                    <a:lnTo>
                      <a:pt x="0" y="628904"/>
                    </a:lnTo>
                    <a:lnTo>
                      <a:pt x="0" y="41656"/>
                    </a:lnTo>
                    <a:close/>
                  </a:path>
                </a:pathLst>
              </a:custGeom>
              <a:blipFill>
                <a:blip r:embed="rId7"/>
                <a:stretch>
                  <a:fillRect/>
                </a:stretch>
              </a:blipFill>
              <a:ln w="63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object 15">
            <a:extLst>
              <a:ext uri="{FF2B5EF4-FFF2-40B4-BE49-F238E27FC236}">
                <a16:creationId xmlns:a16="http://schemas.microsoft.com/office/drawing/2014/main" id="{537549DF-6817-41A9-95E9-2CB31E8A5935}"/>
              </a:ext>
            </a:extLst>
          </p:cNvPr>
          <p:cNvSpPr/>
          <p:nvPr/>
        </p:nvSpPr>
        <p:spPr>
          <a:xfrm>
            <a:off x="1586593" y="3401694"/>
            <a:ext cx="5793733" cy="1067435"/>
          </a:xfrm>
          <a:custGeom>
            <a:avLst/>
            <a:gdLst/>
            <a:ahLst/>
            <a:cxnLst/>
            <a:rect l="l" t="t" r="r" b="b"/>
            <a:pathLst>
              <a:path w="6784340" h="1067435">
                <a:moveTo>
                  <a:pt x="50800" y="975106"/>
                </a:moveTo>
                <a:lnTo>
                  <a:pt x="34290" y="940816"/>
                </a:lnTo>
                <a:lnTo>
                  <a:pt x="0" y="957326"/>
                </a:lnTo>
                <a:lnTo>
                  <a:pt x="11912" y="982078"/>
                </a:lnTo>
                <a:lnTo>
                  <a:pt x="0" y="987806"/>
                </a:lnTo>
                <a:lnTo>
                  <a:pt x="16510" y="1022096"/>
                </a:lnTo>
                <a:lnTo>
                  <a:pt x="50800" y="1005586"/>
                </a:lnTo>
                <a:lnTo>
                  <a:pt x="38874" y="980846"/>
                </a:lnTo>
                <a:lnTo>
                  <a:pt x="50800" y="975106"/>
                </a:lnTo>
                <a:close/>
              </a:path>
              <a:path w="6784340" h="1067435">
                <a:moveTo>
                  <a:pt x="84328" y="1038098"/>
                </a:moveTo>
                <a:lnTo>
                  <a:pt x="69342" y="1003046"/>
                </a:lnTo>
                <a:lnTo>
                  <a:pt x="34290" y="1018032"/>
                </a:lnTo>
                <a:lnTo>
                  <a:pt x="49276" y="1053084"/>
                </a:lnTo>
                <a:lnTo>
                  <a:pt x="84328" y="1038098"/>
                </a:lnTo>
                <a:close/>
              </a:path>
              <a:path w="6784340" h="1067435">
                <a:moveTo>
                  <a:pt x="119507" y="942086"/>
                </a:moveTo>
                <a:lnTo>
                  <a:pt x="102997" y="907796"/>
                </a:lnTo>
                <a:lnTo>
                  <a:pt x="68707" y="924306"/>
                </a:lnTo>
                <a:lnTo>
                  <a:pt x="80619" y="949058"/>
                </a:lnTo>
                <a:lnTo>
                  <a:pt x="68707" y="954786"/>
                </a:lnTo>
                <a:lnTo>
                  <a:pt x="85217" y="989076"/>
                </a:lnTo>
                <a:lnTo>
                  <a:pt x="119507" y="972566"/>
                </a:lnTo>
                <a:lnTo>
                  <a:pt x="107581" y="947826"/>
                </a:lnTo>
                <a:lnTo>
                  <a:pt x="119507" y="942086"/>
                </a:lnTo>
                <a:close/>
              </a:path>
              <a:path w="6784340" h="1067435">
                <a:moveTo>
                  <a:pt x="154432" y="1008380"/>
                </a:moveTo>
                <a:lnTo>
                  <a:pt x="139573" y="973328"/>
                </a:lnTo>
                <a:lnTo>
                  <a:pt x="104521" y="988187"/>
                </a:lnTo>
                <a:lnTo>
                  <a:pt x="119380" y="1023239"/>
                </a:lnTo>
                <a:lnTo>
                  <a:pt x="154432" y="1008380"/>
                </a:lnTo>
                <a:close/>
              </a:path>
              <a:path w="6784340" h="1067435">
                <a:moveTo>
                  <a:pt x="188214" y="909193"/>
                </a:moveTo>
                <a:lnTo>
                  <a:pt x="171704" y="874776"/>
                </a:lnTo>
                <a:lnTo>
                  <a:pt x="137414" y="891286"/>
                </a:lnTo>
                <a:lnTo>
                  <a:pt x="149288" y="916051"/>
                </a:lnTo>
                <a:lnTo>
                  <a:pt x="137414" y="921766"/>
                </a:lnTo>
                <a:lnTo>
                  <a:pt x="153924" y="956056"/>
                </a:lnTo>
                <a:lnTo>
                  <a:pt x="188214" y="939546"/>
                </a:lnTo>
                <a:lnTo>
                  <a:pt x="176339" y="914908"/>
                </a:lnTo>
                <a:lnTo>
                  <a:pt x="188214" y="909193"/>
                </a:lnTo>
                <a:close/>
              </a:path>
              <a:path w="6784340" h="1067435">
                <a:moveTo>
                  <a:pt x="224536" y="979043"/>
                </a:moveTo>
                <a:lnTo>
                  <a:pt x="209931" y="943864"/>
                </a:lnTo>
                <a:lnTo>
                  <a:pt x="174752" y="958469"/>
                </a:lnTo>
                <a:lnTo>
                  <a:pt x="189357" y="993648"/>
                </a:lnTo>
                <a:lnTo>
                  <a:pt x="224536" y="979043"/>
                </a:lnTo>
                <a:close/>
              </a:path>
              <a:path w="6784340" h="1067435">
                <a:moveTo>
                  <a:pt x="256921" y="876173"/>
                </a:moveTo>
                <a:lnTo>
                  <a:pt x="240411" y="841756"/>
                </a:lnTo>
                <a:lnTo>
                  <a:pt x="206121" y="858266"/>
                </a:lnTo>
                <a:lnTo>
                  <a:pt x="217906" y="883031"/>
                </a:lnTo>
                <a:lnTo>
                  <a:pt x="205994" y="888746"/>
                </a:lnTo>
                <a:lnTo>
                  <a:pt x="222504" y="923163"/>
                </a:lnTo>
                <a:lnTo>
                  <a:pt x="256921" y="906653"/>
                </a:lnTo>
                <a:lnTo>
                  <a:pt x="245033" y="881875"/>
                </a:lnTo>
                <a:lnTo>
                  <a:pt x="256921" y="876173"/>
                </a:lnTo>
                <a:close/>
              </a:path>
              <a:path w="6784340" h="1067435">
                <a:moveTo>
                  <a:pt x="295021" y="950341"/>
                </a:moveTo>
                <a:lnTo>
                  <a:pt x="280670" y="915035"/>
                </a:lnTo>
                <a:lnTo>
                  <a:pt x="245364" y="929386"/>
                </a:lnTo>
                <a:lnTo>
                  <a:pt x="259715" y="964692"/>
                </a:lnTo>
                <a:lnTo>
                  <a:pt x="295021" y="950341"/>
                </a:lnTo>
                <a:close/>
              </a:path>
              <a:path w="6784340" h="1067435">
                <a:moveTo>
                  <a:pt x="325628" y="843153"/>
                </a:moveTo>
                <a:lnTo>
                  <a:pt x="309118" y="808863"/>
                </a:lnTo>
                <a:lnTo>
                  <a:pt x="274701" y="825373"/>
                </a:lnTo>
                <a:lnTo>
                  <a:pt x="286727" y="850366"/>
                </a:lnTo>
                <a:lnTo>
                  <a:pt x="274955" y="855853"/>
                </a:lnTo>
                <a:lnTo>
                  <a:pt x="291211" y="890397"/>
                </a:lnTo>
                <a:lnTo>
                  <a:pt x="325628" y="874141"/>
                </a:lnTo>
                <a:lnTo>
                  <a:pt x="313766" y="848842"/>
                </a:lnTo>
                <a:lnTo>
                  <a:pt x="325628" y="843153"/>
                </a:lnTo>
                <a:close/>
              </a:path>
              <a:path w="6784340" h="1067435">
                <a:moveTo>
                  <a:pt x="365747" y="922655"/>
                </a:moveTo>
                <a:lnTo>
                  <a:pt x="351917" y="887222"/>
                </a:lnTo>
                <a:lnTo>
                  <a:pt x="316357" y="901065"/>
                </a:lnTo>
                <a:lnTo>
                  <a:pt x="330200" y="936498"/>
                </a:lnTo>
                <a:lnTo>
                  <a:pt x="365747" y="922655"/>
                </a:lnTo>
                <a:close/>
              </a:path>
              <a:path w="6784340" h="1067435">
                <a:moveTo>
                  <a:pt x="394462" y="841883"/>
                </a:moveTo>
                <a:lnTo>
                  <a:pt x="382511" y="815809"/>
                </a:lnTo>
                <a:lnTo>
                  <a:pt x="390652" y="811911"/>
                </a:lnTo>
                <a:lnTo>
                  <a:pt x="390525" y="812038"/>
                </a:lnTo>
                <a:lnTo>
                  <a:pt x="390766" y="811911"/>
                </a:lnTo>
                <a:lnTo>
                  <a:pt x="394081" y="810260"/>
                </a:lnTo>
                <a:lnTo>
                  <a:pt x="377952" y="775716"/>
                </a:lnTo>
                <a:lnTo>
                  <a:pt x="343408" y="792353"/>
                </a:lnTo>
                <a:lnTo>
                  <a:pt x="355727" y="817943"/>
                </a:lnTo>
                <a:lnTo>
                  <a:pt x="343916" y="823468"/>
                </a:lnTo>
                <a:lnTo>
                  <a:pt x="360172" y="858012"/>
                </a:lnTo>
                <a:lnTo>
                  <a:pt x="391528" y="843153"/>
                </a:lnTo>
                <a:lnTo>
                  <a:pt x="391414" y="843280"/>
                </a:lnTo>
                <a:lnTo>
                  <a:pt x="391680" y="843153"/>
                </a:lnTo>
                <a:lnTo>
                  <a:pt x="394462" y="841883"/>
                </a:lnTo>
                <a:close/>
              </a:path>
              <a:path w="6784340" h="1067435">
                <a:moveTo>
                  <a:pt x="436626" y="896620"/>
                </a:moveTo>
                <a:lnTo>
                  <a:pt x="424053" y="860552"/>
                </a:lnTo>
                <a:lnTo>
                  <a:pt x="420116" y="861949"/>
                </a:lnTo>
                <a:lnTo>
                  <a:pt x="387972" y="873887"/>
                </a:lnTo>
                <a:lnTo>
                  <a:pt x="401193" y="909574"/>
                </a:lnTo>
                <a:lnTo>
                  <a:pt x="432841" y="897890"/>
                </a:lnTo>
                <a:lnTo>
                  <a:pt x="436626" y="896620"/>
                </a:lnTo>
                <a:close/>
              </a:path>
              <a:path w="6784340" h="1067435">
                <a:moveTo>
                  <a:pt x="463804" y="810260"/>
                </a:moveTo>
                <a:lnTo>
                  <a:pt x="451472" y="783336"/>
                </a:lnTo>
                <a:lnTo>
                  <a:pt x="463169" y="777875"/>
                </a:lnTo>
                <a:lnTo>
                  <a:pt x="446913" y="743331"/>
                </a:lnTo>
                <a:lnTo>
                  <a:pt x="412369" y="759587"/>
                </a:lnTo>
                <a:lnTo>
                  <a:pt x="424903" y="786142"/>
                </a:lnTo>
                <a:lnTo>
                  <a:pt x="413258" y="791464"/>
                </a:lnTo>
                <a:lnTo>
                  <a:pt x="429133" y="826008"/>
                </a:lnTo>
                <a:lnTo>
                  <a:pt x="463804" y="810260"/>
                </a:lnTo>
                <a:close/>
              </a:path>
              <a:path w="6784340" h="1067435">
                <a:moveTo>
                  <a:pt x="508254" y="871982"/>
                </a:moveTo>
                <a:lnTo>
                  <a:pt x="496570" y="835660"/>
                </a:lnTo>
                <a:lnTo>
                  <a:pt x="485648" y="839089"/>
                </a:lnTo>
                <a:lnTo>
                  <a:pt x="459994" y="848106"/>
                </a:lnTo>
                <a:lnTo>
                  <a:pt x="472567" y="884047"/>
                </a:lnTo>
                <a:lnTo>
                  <a:pt x="497967" y="875157"/>
                </a:lnTo>
                <a:lnTo>
                  <a:pt x="497586" y="875411"/>
                </a:lnTo>
                <a:lnTo>
                  <a:pt x="498373" y="875157"/>
                </a:lnTo>
                <a:lnTo>
                  <a:pt x="508254" y="871982"/>
                </a:lnTo>
                <a:close/>
              </a:path>
              <a:path w="6784340" h="1067435">
                <a:moveTo>
                  <a:pt x="532892" y="778891"/>
                </a:moveTo>
                <a:lnTo>
                  <a:pt x="520560" y="750887"/>
                </a:lnTo>
                <a:lnTo>
                  <a:pt x="532130" y="745490"/>
                </a:lnTo>
                <a:lnTo>
                  <a:pt x="515874" y="710946"/>
                </a:lnTo>
                <a:lnTo>
                  <a:pt x="481330" y="727202"/>
                </a:lnTo>
                <a:lnTo>
                  <a:pt x="494207" y="754481"/>
                </a:lnTo>
                <a:lnTo>
                  <a:pt x="482600" y="759714"/>
                </a:lnTo>
                <a:lnTo>
                  <a:pt x="498475" y="794385"/>
                </a:lnTo>
                <a:lnTo>
                  <a:pt x="516890" y="786003"/>
                </a:lnTo>
                <a:lnTo>
                  <a:pt x="517169" y="785876"/>
                </a:lnTo>
                <a:lnTo>
                  <a:pt x="532892" y="778891"/>
                </a:lnTo>
                <a:close/>
              </a:path>
              <a:path w="6784340" h="1067435">
                <a:moveTo>
                  <a:pt x="580390" y="849122"/>
                </a:moveTo>
                <a:lnTo>
                  <a:pt x="569722" y="812546"/>
                </a:lnTo>
                <a:lnTo>
                  <a:pt x="551815" y="817880"/>
                </a:lnTo>
                <a:lnTo>
                  <a:pt x="532765" y="823976"/>
                </a:lnTo>
                <a:lnTo>
                  <a:pt x="544449" y="860298"/>
                </a:lnTo>
                <a:lnTo>
                  <a:pt x="562851" y="854329"/>
                </a:lnTo>
                <a:lnTo>
                  <a:pt x="563245" y="854202"/>
                </a:lnTo>
                <a:lnTo>
                  <a:pt x="562737" y="854329"/>
                </a:lnTo>
                <a:lnTo>
                  <a:pt x="580390" y="849122"/>
                </a:lnTo>
                <a:close/>
              </a:path>
              <a:path w="6784340" h="1067435">
                <a:moveTo>
                  <a:pt x="602615" y="748157"/>
                </a:moveTo>
                <a:lnTo>
                  <a:pt x="589635" y="718527"/>
                </a:lnTo>
                <a:lnTo>
                  <a:pt x="600964" y="713359"/>
                </a:lnTo>
                <a:lnTo>
                  <a:pt x="585089" y="678688"/>
                </a:lnTo>
                <a:lnTo>
                  <a:pt x="561975" y="689356"/>
                </a:lnTo>
                <a:lnTo>
                  <a:pt x="550418" y="694817"/>
                </a:lnTo>
                <a:lnTo>
                  <a:pt x="563930" y="723671"/>
                </a:lnTo>
                <a:lnTo>
                  <a:pt x="552450" y="728726"/>
                </a:lnTo>
                <a:lnTo>
                  <a:pt x="567817" y="763524"/>
                </a:lnTo>
                <a:lnTo>
                  <a:pt x="602615" y="748157"/>
                </a:lnTo>
                <a:close/>
              </a:path>
              <a:path w="6784340" h="1067435">
                <a:moveTo>
                  <a:pt x="653161" y="828548"/>
                </a:moveTo>
                <a:lnTo>
                  <a:pt x="643509" y="791718"/>
                </a:lnTo>
                <a:lnTo>
                  <a:pt x="618363" y="798322"/>
                </a:lnTo>
                <a:lnTo>
                  <a:pt x="606171" y="801878"/>
                </a:lnTo>
                <a:lnTo>
                  <a:pt x="616966" y="838454"/>
                </a:lnTo>
                <a:lnTo>
                  <a:pt x="628472" y="835025"/>
                </a:lnTo>
                <a:lnTo>
                  <a:pt x="628904" y="834898"/>
                </a:lnTo>
                <a:lnTo>
                  <a:pt x="628269" y="835025"/>
                </a:lnTo>
                <a:lnTo>
                  <a:pt x="653161" y="828548"/>
                </a:lnTo>
                <a:close/>
              </a:path>
              <a:path w="6784340" h="1067435">
                <a:moveTo>
                  <a:pt x="672338" y="718185"/>
                </a:moveTo>
                <a:lnTo>
                  <a:pt x="659193" y="686828"/>
                </a:lnTo>
                <a:lnTo>
                  <a:pt x="670306" y="681736"/>
                </a:lnTo>
                <a:lnTo>
                  <a:pt x="654431" y="647065"/>
                </a:lnTo>
                <a:lnTo>
                  <a:pt x="619760" y="662940"/>
                </a:lnTo>
                <a:lnTo>
                  <a:pt x="633539" y="693051"/>
                </a:lnTo>
                <a:lnTo>
                  <a:pt x="627761" y="695452"/>
                </a:lnTo>
                <a:lnTo>
                  <a:pt x="622173" y="697992"/>
                </a:lnTo>
                <a:lnTo>
                  <a:pt x="637540" y="732790"/>
                </a:lnTo>
                <a:lnTo>
                  <a:pt x="642696" y="730631"/>
                </a:lnTo>
                <a:lnTo>
                  <a:pt x="643001" y="730504"/>
                </a:lnTo>
                <a:lnTo>
                  <a:pt x="642620" y="730631"/>
                </a:lnTo>
                <a:lnTo>
                  <a:pt x="672338" y="718185"/>
                </a:lnTo>
                <a:close/>
              </a:path>
              <a:path w="6784340" h="1067435">
                <a:moveTo>
                  <a:pt x="726694" y="810260"/>
                </a:moveTo>
                <a:lnTo>
                  <a:pt x="717931" y="773176"/>
                </a:lnTo>
                <a:lnTo>
                  <a:pt x="685673" y="780669"/>
                </a:lnTo>
                <a:lnTo>
                  <a:pt x="680466" y="782066"/>
                </a:lnTo>
                <a:lnTo>
                  <a:pt x="689991" y="818896"/>
                </a:lnTo>
                <a:lnTo>
                  <a:pt x="695071" y="817626"/>
                </a:lnTo>
                <a:lnTo>
                  <a:pt x="726694" y="810260"/>
                </a:lnTo>
                <a:close/>
              </a:path>
              <a:path w="6784340" h="1067435">
                <a:moveTo>
                  <a:pt x="742569" y="688721"/>
                </a:moveTo>
                <a:lnTo>
                  <a:pt x="728573" y="655142"/>
                </a:lnTo>
                <a:lnTo>
                  <a:pt x="739648" y="650113"/>
                </a:lnTo>
                <a:lnTo>
                  <a:pt x="723773" y="615442"/>
                </a:lnTo>
                <a:lnTo>
                  <a:pt x="689102" y="631317"/>
                </a:lnTo>
                <a:lnTo>
                  <a:pt x="703948" y="663638"/>
                </a:lnTo>
                <a:lnTo>
                  <a:pt x="692785" y="668274"/>
                </a:lnTo>
                <a:lnTo>
                  <a:pt x="707517" y="703453"/>
                </a:lnTo>
                <a:lnTo>
                  <a:pt x="742569" y="688721"/>
                </a:lnTo>
                <a:close/>
              </a:path>
              <a:path w="6784340" h="1067435">
                <a:moveTo>
                  <a:pt x="800227" y="794893"/>
                </a:moveTo>
                <a:lnTo>
                  <a:pt x="793496" y="757428"/>
                </a:lnTo>
                <a:lnTo>
                  <a:pt x="788035" y="758444"/>
                </a:lnTo>
                <a:lnTo>
                  <a:pt x="755777" y="764794"/>
                </a:lnTo>
                <a:lnTo>
                  <a:pt x="763143" y="802132"/>
                </a:lnTo>
                <a:lnTo>
                  <a:pt x="795274" y="795782"/>
                </a:lnTo>
                <a:lnTo>
                  <a:pt x="794893" y="795909"/>
                </a:lnTo>
                <a:lnTo>
                  <a:pt x="795553" y="795782"/>
                </a:lnTo>
                <a:lnTo>
                  <a:pt x="800227" y="794893"/>
                </a:lnTo>
                <a:close/>
              </a:path>
              <a:path w="6784340" h="1067435">
                <a:moveTo>
                  <a:pt x="808990" y="619125"/>
                </a:moveTo>
                <a:lnTo>
                  <a:pt x="793623" y="584327"/>
                </a:lnTo>
                <a:lnTo>
                  <a:pt x="758698" y="599567"/>
                </a:lnTo>
                <a:lnTo>
                  <a:pt x="774065" y="634492"/>
                </a:lnTo>
                <a:lnTo>
                  <a:pt x="808990" y="619125"/>
                </a:lnTo>
                <a:close/>
              </a:path>
              <a:path w="6784340" h="1067435">
                <a:moveTo>
                  <a:pt x="812927" y="660400"/>
                </a:moveTo>
                <a:lnTo>
                  <a:pt x="798957" y="624967"/>
                </a:lnTo>
                <a:lnTo>
                  <a:pt x="763524" y="638937"/>
                </a:lnTo>
                <a:lnTo>
                  <a:pt x="777494" y="674370"/>
                </a:lnTo>
                <a:lnTo>
                  <a:pt x="812927" y="660400"/>
                </a:lnTo>
                <a:close/>
              </a:path>
              <a:path w="6784340" h="1067435">
                <a:moveTo>
                  <a:pt x="874649" y="782701"/>
                </a:moveTo>
                <a:lnTo>
                  <a:pt x="869442" y="744982"/>
                </a:lnTo>
                <a:lnTo>
                  <a:pt x="857250" y="746633"/>
                </a:lnTo>
                <a:lnTo>
                  <a:pt x="831342" y="750824"/>
                </a:lnTo>
                <a:lnTo>
                  <a:pt x="837438" y="788416"/>
                </a:lnTo>
                <a:lnTo>
                  <a:pt x="863092" y="784352"/>
                </a:lnTo>
                <a:lnTo>
                  <a:pt x="862711" y="784352"/>
                </a:lnTo>
                <a:lnTo>
                  <a:pt x="874649" y="782701"/>
                </a:lnTo>
                <a:close/>
              </a:path>
              <a:path w="6784340" h="1067435">
                <a:moveTo>
                  <a:pt x="878713" y="588518"/>
                </a:moveTo>
                <a:lnTo>
                  <a:pt x="863346" y="553593"/>
                </a:lnTo>
                <a:lnTo>
                  <a:pt x="828421" y="568960"/>
                </a:lnTo>
                <a:lnTo>
                  <a:pt x="843788" y="603758"/>
                </a:lnTo>
                <a:lnTo>
                  <a:pt x="878713" y="588518"/>
                </a:lnTo>
                <a:close/>
              </a:path>
              <a:path w="6784340" h="1067435">
                <a:moveTo>
                  <a:pt x="883793" y="632587"/>
                </a:moveTo>
                <a:lnTo>
                  <a:pt x="869950" y="597154"/>
                </a:lnTo>
                <a:lnTo>
                  <a:pt x="834390" y="610997"/>
                </a:lnTo>
                <a:lnTo>
                  <a:pt x="848360" y="646557"/>
                </a:lnTo>
                <a:lnTo>
                  <a:pt x="883793" y="632587"/>
                </a:lnTo>
                <a:close/>
              </a:path>
              <a:path w="6784340" h="1067435">
                <a:moveTo>
                  <a:pt x="948436" y="557784"/>
                </a:moveTo>
                <a:lnTo>
                  <a:pt x="933069" y="522986"/>
                </a:lnTo>
                <a:lnTo>
                  <a:pt x="898271" y="538226"/>
                </a:lnTo>
                <a:lnTo>
                  <a:pt x="913511" y="573151"/>
                </a:lnTo>
                <a:lnTo>
                  <a:pt x="948436" y="557784"/>
                </a:lnTo>
                <a:close/>
              </a:path>
              <a:path w="6784340" h="1067435">
                <a:moveTo>
                  <a:pt x="949579" y="773811"/>
                </a:moveTo>
                <a:lnTo>
                  <a:pt x="945896" y="735838"/>
                </a:lnTo>
                <a:lnTo>
                  <a:pt x="927354" y="737616"/>
                </a:lnTo>
                <a:lnTo>
                  <a:pt x="907542" y="739902"/>
                </a:lnTo>
                <a:lnTo>
                  <a:pt x="912114" y="777748"/>
                </a:lnTo>
                <a:lnTo>
                  <a:pt x="931672" y="775462"/>
                </a:lnTo>
                <a:lnTo>
                  <a:pt x="931164" y="775462"/>
                </a:lnTo>
                <a:lnTo>
                  <a:pt x="949579" y="773811"/>
                </a:lnTo>
                <a:close/>
              </a:path>
              <a:path w="6784340" h="1067435">
                <a:moveTo>
                  <a:pt x="954913" y="606298"/>
                </a:moveTo>
                <a:lnTo>
                  <a:pt x="941832" y="570484"/>
                </a:lnTo>
                <a:lnTo>
                  <a:pt x="906018" y="583565"/>
                </a:lnTo>
                <a:lnTo>
                  <a:pt x="919099" y="619379"/>
                </a:lnTo>
                <a:lnTo>
                  <a:pt x="954913" y="606298"/>
                </a:lnTo>
                <a:close/>
              </a:path>
              <a:path w="6784340" h="1067435">
                <a:moveTo>
                  <a:pt x="1018413" y="528447"/>
                </a:moveTo>
                <a:lnTo>
                  <a:pt x="1003681" y="493268"/>
                </a:lnTo>
                <a:lnTo>
                  <a:pt x="968502" y="508000"/>
                </a:lnTo>
                <a:lnTo>
                  <a:pt x="983234" y="543179"/>
                </a:lnTo>
                <a:lnTo>
                  <a:pt x="1018413" y="528447"/>
                </a:lnTo>
                <a:close/>
              </a:path>
              <a:path w="6784340" h="1067435">
                <a:moveTo>
                  <a:pt x="1024636" y="768350"/>
                </a:moveTo>
                <a:lnTo>
                  <a:pt x="1022731" y="730250"/>
                </a:lnTo>
                <a:lnTo>
                  <a:pt x="998474" y="731520"/>
                </a:lnTo>
                <a:lnTo>
                  <a:pt x="984250" y="732536"/>
                </a:lnTo>
                <a:lnTo>
                  <a:pt x="987171" y="770636"/>
                </a:lnTo>
                <a:lnTo>
                  <a:pt x="1001014" y="769493"/>
                </a:lnTo>
                <a:lnTo>
                  <a:pt x="1000633" y="769620"/>
                </a:lnTo>
                <a:lnTo>
                  <a:pt x="1003020" y="769493"/>
                </a:lnTo>
                <a:lnTo>
                  <a:pt x="1024636" y="768350"/>
                </a:lnTo>
                <a:close/>
              </a:path>
              <a:path w="6784340" h="1067435">
                <a:moveTo>
                  <a:pt x="1025906" y="580390"/>
                </a:moveTo>
                <a:lnTo>
                  <a:pt x="1013968" y="544322"/>
                </a:lnTo>
                <a:lnTo>
                  <a:pt x="1012063" y="544957"/>
                </a:lnTo>
                <a:lnTo>
                  <a:pt x="977646" y="557403"/>
                </a:lnTo>
                <a:lnTo>
                  <a:pt x="990600" y="593217"/>
                </a:lnTo>
                <a:lnTo>
                  <a:pt x="1024763" y="580771"/>
                </a:lnTo>
                <a:lnTo>
                  <a:pt x="1024255" y="581025"/>
                </a:lnTo>
                <a:lnTo>
                  <a:pt x="1024902" y="580771"/>
                </a:lnTo>
                <a:lnTo>
                  <a:pt x="1025906" y="580390"/>
                </a:lnTo>
                <a:close/>
              </a:path>
              <a:path w="6784340" h="1067435">
                <a:moveTo>
                  <a:pt x="1088644" y="498983"/>
                </a:moveTo>
                <a:lnTo>
                  <a:pt x="1074039" y="463931"/>
                </a:lnTo>
                <a:lnTo>
                  <a:pt x="1038860" y="478536"/>
                </a:lnTo>
                <a:lnTo>
                  <a:pt x="1053592" y="513715"/>
                </a:lnTo>
                <a:lnTo>
                  <a:pt x="1088644" y="498983"/>
                </a:lnTo>
                <a:close/>
              </a:path>
              <a:path w="6784340" h="1067435">
                <a:moveTo>
                  <a:pt x="1098296" y="556387"/>
                </a:moveTo>
                <a:lnTo>
                  <a:pt x="1086231" y="520192"/>
                </a:lnTo>
                <a:lnTo>
                  <a:pt x="1050036" y="532257"/>
                </a:lnTo>
                <a:lnTo>
                  <a:pt x="1062101" y="568452"/>
                </a:lnTo>
                <a:lnTo>
                  <a:pt x="1098296" y="556387"/>
                </a:lnTo>
                <a:close/>
              </a:path>
              <a:path w="6784340" h="1067435">
                <a:moveTo>
                  <a:pt x="1099947" y="766572"/>
                </a:moveTo>
                <a:lnTo>
                  <a:pt x="1099820" y="728472"/>
                </a:lnTo>
                <a:lnTo>
                  <a:pt x="1070483" y="728599"/>
                </a:lnTo>
                <a:lnTo>
                  <a:pt x="1061212" y="728853"/>
                </a:lnTo>
                <a:lnTo>
                  <a:pt x="1062355" y="766953"/>
                </a:lnTo>
                <a:lnTo>
                  <a:pt x="1071372" y="766699"/>
                </a:lnTo>
                <a:lnTo>
                  <a:pt x="1099947" y="766572"/>
                </a:lnTo>
                <a:close/>
              </a:path>
              <a:path w="6784340" h="1067435">
                <a:moveTo>
                  <a:pt x="1158748" y="470027"/>
                </a:moveTo>
                <a:lnTo>
                  <a:pt x="1144778" y="434594"/>
                </a:lnTo>
                <a:lnTo>
                  <a:pt x="1129665" y="440563"/>
                </a:lnTo>
                <a:lnTo>
                  <a:pt x="1109091" y="449199"/>
                </a:lnTo>
                <a:lnTo>
                  <a:pt x="1123823" y="484378"/>
                </a:lnTo>
                <a:lnTo>
                  <a:pt x="1144270" y="475742"/>
                </a:lnTo>
                <a:lnTo>
                  <a:pt x="1143889" y="475996"/>
                </a:lnTo>
                <a:lnTo>
                  <a:pt x="1144511" y="475742"/>
                </a:lnTo>
                <a:lnTo>
                  <a:pt x="1158748" y="470027"/>
                </a:lnTo>
                <a:close/>
              </a:path>
              <a:path w="6784340" h="1067435">
                <a:moveTo>
                  <a:pt x="1170178" y="533146"/>
                </a:moveTo>
                <a:lnTo>
                  <a:pt x="1159256" y="496570"/>
                </a:lnTo>
                <a:lnTo>
                  <a:pt x="1142111" y="501650"/>
                </a:lnTo>
                <a:lnTo>
                  <a:pt x="1122426" y="508254"/>
                </a:lnTo>
                <a:lnTo>
                  <a:pt x="1134364" y="544322"/>
                </a:lnTo>
                <a:lnTo>
                  <a:pt x="1153401" y="538099"/>
                </a:lnTo>
                <a:lnTo>
                  <a:pt x="1153795" y="537972"/>
                </a:lnTo>
                <a:lnTo>
                  <a:pt x="1153287" y="538099"/>
                </a:lnTo>
                <a:lnTo>
                  <a:pt x="1170178" y="533146"/>
                </a:lnTo>
                <a:close/>
              </a:path>
              <a:path w="6784340" h="1067435">
                <a:moveTo>
                  <a:pt x="1176782" y="730504"/>
                </a:moveTo>
                <a:lnTo>
                  <a:pt x="1143508" y="729107"/>
                </a:lnTo>
                <a:lnTo>
                  <a:pt x="1138301" y="728980"/>
                </a:lnTo>
                <a:lnTo>
                  <a:pt x="1137666" y="767080"/>
                </a:lnTo>
                <a:lnTo>
                  <a:pt x="1142619" y="767207"/>
                </a:lnTo>
                <a:lnTo>
                  <a:pt x="1142111" y="767207"/>
                </a:lnTo>
                <a:lnTo>
                  <a:pt x="1175258" y="768604"/>
                </a:lnTo>
                <a:lnTo>
                  <a:pt x="1176782" y="730504"/>
                </a:lnTo>
                <a:close/>
              </a:path>
              <a:path w="6784340" h="1067435">
                <a:moveTo>
                  <a:pt x="1229614" y="442214"/>
                </a:moveTo>
                <a:lnTo>
                  <a:pt x="1215644" y="406781"/>
                </a:lnTo>
                <a:lnTo>
                  <a:pt x="1180211" y="420624"/>
                </a:lnTo>
                <a:lnTo>
                  <a:pt x="1194181" y="456184"/>
                </a:lnTo>
                <a:lnTo>
                  <a:pt x="1229614" y="442214"/>
                </a:lnTo>
                <a:close/>
              </a:path>
              <a:path w="6784340" h="1067435">
                <a:moveTo>
                  <a:pt x="1243203" y="511429"/>
                </a:moveTo>
                <a:lnTo>
                  <a:pt x="1232408" y="474853"/>
                </a:lnTo>
                <a:lnTo>
                  <a:pt x="1195832" y="485775"/>
                </a:lnTo>
                <a:lnTo>
                  <a:pt x="1206627" y="522224"/>
                </a:lnTo>
                <a:lnTo>
                  <a:pt x="1243203" y="511429"/>
                </a:lnTo>
                <a:close/>
              </a:path>
              <a:path w="6784340" h="1067435">
                <a:moveTo>
                  <a:pt x="1253617" y="736092"/>
                </a:moveTo>
                <a:lnTo>
                  <a:pt x="1217676" y="732917"/>
                </a:lnTo>
                <a:lnTo>
                  <a:pt x="1215263" y="732790"/>
                </a:lnTo>
                <a:lnTo>
                  <a:pt x="1212850" y="770890"/>
                </a:lnTo>
                <a:lnTo>
                  <a:pt x="1215009" y="771017"/>
                </a:lnTo>
                <a:lnTo>
                  <a:pt x="1214628" y="770890"/>
                </a:lnTo>
                <a:lnTo>
                  <a:pt x="1250442" y="773938"/>
                </a:lnTo>
                <a:lnTo>
                  <a:pt x="1250696" y="770890"/>
                </a:lnTo>
                <a:lnTo>
                  <a:pt x="1253617" y="736092"/>
                </a:lnTo>
                <a:close/>
              </a:path>
              <a:path w="6784340" h="1067435">
                <a:moveTo>
                  <a:pt x="1300607" y="414274"/>
                </a:moveTo>
                <a:lnTo>
                  <a:pt x="1286637" y="378841"/>
                </a:lnTo>
                <a:lnTo>
                  <a:pt x="1251204" y="392811"/>
                </a:lnTo>
                <a:lnTo>
                  <a:pt x="1265047" y="428244"/>
                </a:lnTo>
                <a:lnTo>
                  <a:pt x="1300607" y="414274"/>
                </a:lnTo>
                <a:close/>
              </a:path>
              <a:path w="6784340" h="1067435">
                <a:moveTo>
                  <a:pt x="1315847" y="491236"/>
                </a:moveTo>
                <a:lnTo>
                  <a:pt x="1306449" y="454279"/>
                </a:lnTo>
                <a:lnTo>
                  <a:pt x="1273556" y="462661"/>
                </a:lnTo>
                <a:lnTo>
                  <a:pt x="1268857" y="464058"/>
                </a:lnTo>
                <a:lnTo>
                  <a:pt x="1279779" y="500634"/>
                </a:lnTo>
                <a:lnTo>
                  <a:pt x="1283538" y="499491"/>
                </a:lnTo>
                <a:lnTo>
                  <a:pt x="1283970" y="499364"/>
                </a:lnTo>
                <a:lnTo>
                  <a:pt x="1283335" y="499491"/>
                </a:lnTo>
                <a:lnTo>
                  <a:pt x="1315847" y="491236"/>
                </a:lnTo>
                <a:close/>
              </a:path>
              <a:path w="6784340" h="1067435">
                <a:moveTo>
                  <a:pt x="1330071" y="744601"/>
                </a:moveTo>
                <a:lnTo>
                  <a:pt x="1292479" y="740029"/>
                </a:lnTo>
                <a:lnTo>
                  <a:pt x="1291844" y="739902"/>
                </a:lnTo>
                <a:lnTo>
                  <a:pt x="1288034" y="777875"/>
                </a:lnTo>
                <a:lnTo>
                  <a:pt x="1288161" y="777875"/>
                </a:lnTo>
                <a:lnTo>
                  <a:pt x="1325499" y="782447"/>
                </a:lnTo>
                <a:lnTo>
                  <a:pt x="1330071" y="744601"/>
                </a:lnTo>
                <a:close/>
              </a:path>
              <a:path w="6784340" h="1067435">
                <a:moveTo>
                  <a:pt x="1371346" y="387477"/>
                </a:moveTo>
                <a:lnTo>
                  <a:pt x="1358265" y="351663"/>
                </a:lnTo>
                <a:lnTo>
                  <a:pt x="1322451" y="364744"/>
                </a:lnTo>
                <a:lnTo>
                  <a:pt x="1335532" y="400558"/>
                </a:lnTo>
                <a:lnTo>
                  <a:pt x="1371346" y="387477"/>
                </a:lnTo>
                <a:close/>
              </a:path>
              <a:path w="6784340" h="1067435">
                <a:moveTo>
                  <a:pt x="1389761" y="472313"/>
                </a:moveTo>
                <a:lnTo>
                  <a:pt x="1380236" y="435356"/>
                </a:lnTo>
                <a:lnTo>
                  <a:pt x="1343406" y="444881"/>
                </a:lnTo>
                <a:lnTo>
                  <a:pt x="1352804" y="481711"/>
                </a:lnTo>
                <a:lnTo>
                  <a:pt x="1389761" y="472313"/>
                </a:lnTo>
                <a:close/>
              </a:path>
              <a:path w="6784340" h="1067435">
                <a:moveTo>
                  <a:pt x="1406017" y="755904"/>
                </a:moveTo>
                <a:lnTo>
                  <a:pt x="1368425" y="750062"/>
                </a:lnTo>
                <a:lnTo>
                  <a:pt x="1362583" y="787654"/>
                </a:lnTo>
                <a:lnTo>
                  <a:pt x="1400175" y="793496"/>
                </a:lnTo>
                <a:lnTo>
                  <a:pt x="1406017" y="755904"/>
                </a:lnTo>
                <a:close/>
              </a:path>
              <a:path w="6784340" h="1067435">
                <a:moveTo>
                  <a:pt x="1442974" y="361442"/>
                </a:moveTo>
                <a:lnTo>
                  <a:pt x="1429893" y="325628"/>
                </a:lnTo>
                <a:lnTo>
                  <a:pt x="1394079" y="338582"/>
                </a:lnTo>
                <a:lnTo>
                  <a:pt x="1407160" y="374396"/>
                </a:lnTo>
                <a:lnTo>
                  <a:pt x="1442974" y="361442"/>
                </a:lnTo>
                <a:close/>
              </a:path>
              <a:path w="6784340" h="1067435">
                <a:moveTo>
                  <a:pt x="1463294" y="455422"/>
                </a:moveTo>
                <a:lnTo>
                  <a:pt x="1455293" y="418211"/>
                </a:lnTo>
                <a:lnTo>
                  <a:pt x="1417955" y="426212"/>
                </a:lnTo>
                <a:lnTo>
                  <a:pt x="1425956" y="463423"/>
                </a:lnTo>
                <a:lnTo>
                  <a:pt x="1463294" y="455422"/>
                </a:lnTo>
                <a:close/>
              </a:path>
              <a:path w="6784340" h="1067435">
                <a:moveTo>
                  <a:pt x="1481582" y="769620"/>
                </a:moveTo>
                <a:lnTo>
                  <a:pt x="1444752" y="762635"/>
                </a:lnTo>
                <a:lnTo>
                  <a:pt x="1443990" y="762508"/>
                </a:lnTo>
                <a:lnTo>
                  <a:pt x="1437386" y="799973"/>
                </a:lnTo>
                <a:lnTo>
                  <a:pt x="1438148" y="800100"/>
                </a:lnTo>
                <a:lnTo>
                  <a:pt x="1437894" y="800100"/>
                </a:lnTo>
                <a:lnTo>
                  <a:pt x="1474597" y="807085"/>
                </a:lnTo>
                <a:lnTo>
                  <a:pt x="1481582" y="769620"/>
                </a:lnTo>
                <a:close/>
              </a:path>
              <a:path w="6784340" h="1067435">
                <a:moveTo>
                  <a:pt x="1514602" y="335280"/>
                </a:moveTo>
                <a:lnTo>
                  <a:pt x="1501521" y="299466"/>
                </a:lnTo>
                <a:lnTo>
                  <a:pt x="1465707" y="312547"/>
                </a:lnTo>
                <a:lnTo>
                  <a:pt x="1478788" y="348361"/>
                </a:lnTo>
                <a:lnTo>
                  <a:pt x="1514602" y="335280"/>
                </a:lnTo>
                <a:close/>
              </a:path>
              <a:path w="6784340" h="1067435">
                <a:moveTo>
                  <a:pt x="1537716" y="439420"/>
                </a:moveTo>
                <a:lnTo>
                  <a:pt x="1529715" y="402209"/>
                </a:lnTo>
                <a:lnTo>
                  <a:pt x="1492504" y="410210"/>
                </a:lnTo>
                <a:lnTo>
                  <a:pt x="1500505" y="447421"/>
                </a:lnTo>
                <a:lnTo>
                  <a:pt x="1537716" y="439420"/>
                </a:lnTo>
                <a:close/>
              </a:path>
              <a:path w="6784340" h="1067435">
                <a:moveTo>
                  <a:pt x="1556766" y="785368"/>
                </a:moveTo>
                <a:lnTo>
                  <a:pt x="1521968" y="777748"/>
                </a:lnTo>
                <a:lnTo>
                  <a:pt x="1519174" y="777240"/>
                </a:lnTo>
                <a:lnTo>
                  <a:pt x="1511681" y="814578"/>
                </a:lnTo>
                <a:lnTo>
                  <a:pt x="1514221" y="815086"/>
                </a:lnTo>
                <a:lnTo>
                  <a:pt x="1513967" y="815086"/>
                </a:lnTo>
                <a:lnTo>
                  <a:pt x="1548638" y="822579"/>
                </a:lnTo>
                <a:lnTo>
                  <a:pt x="1556766" y="785368"/>
                </a:lnTo>
                <a:close/>
              </a:path>
              <a:path w="6784340" h="1067435">
                <a:moveTo>
                  <a:pt x="1586230" y="310642"/>
                </a:moveTo>
                <a:lnTo>
                  <a:pt x="1573911" y="274574"/>
                </a:lnTo>
                <a:lnTo>
                  <a:pt x="1537843" y="286893"/>
                </a:lnTo>
                <a:lnTo>
                  <a:pt x="1550162" y="322961"/>
                </a:lnTo>
                <a:lnTo>
                  <a:pt x="1586230" y="310642"/>
                </a:lnTo>
                <a:close/>
              </a:path>
              <a:path w="6784340" h="1067435">
                <a:moveTo>
                  <a:pt x="1612011" y="425577"/>
                </a:moveTo>
                <a:lnTo>
                  <a:pt x="1605280" y="388112"/>
                </a:lnTo>
                <a:lnTo>
                  <a:pt x="1567815" y="394970"/>
                </a:lnTo>
                <a:lnTo>
                  <a:pt x="1574546" y="432435"/>
                </a:lnTo>
                <a:lnTo>
                  <a:pt x="1612011" y="425577"/>
                </a:lnTo>
                <a:close/>
              </a:path>
              <a:path w="6784340" h="1067435">
                <a:moveTo>
                  <a:pt x="1631188" y="803021"/>
                </a:moveTo>
                <a:lnTo>
                  <a:pt x="1594104" y="794131"/>
                </a:lnTo>
                <a:lnTo>
                  <a:pt x="1585341" y="831215"/>
                </a:lnTo>
                <a:lnTo>
                  <a:pt x="1622425" y="840105"/>
                </a:lnTo>
                <a:lnTo>
                  <a:pt x="1631188" y="803021"/>
                </a:lnTo>
                <a:close/>
              </a:path>
              <a:path w="6784340" h="1067435">
                <a:moveTo>
                  <a:pt x="1658239" y="286639"/>
                </a:moveTo>
                <a:lnTo>
                  <a:pt x="1646555" y="250444"/>
                </a:lnTo>
                <a:lnTo>
                  <a:pt x="1610995" y="261874"/>
                </a:lnTo>
                <a:lnTo>
                  <a:pt x="1609979" y="262255"/>
                </a:lnTo>
                <a:lnTo>
                  <a:pt x="1622298" y="298323"/>
                </a:lnTo>
                <a:lnTo>
                  <a:pt x="1623187" y="298069"/>
                </a:lnTo>
                <a:lnTo>
                  <a:pt x="1622933" y="298069"/>
                </a:lnTo>
                <a:lnTo>
                  <a:pt x="1658239" y="286639"/>
                </a:lnTo>
                <a:close/>
              </a:path>
              <a:path w="6784340" h="1067435">
                <a:moveTo>
                  <a:pt x="1686433" y="413893"/>
                </a:moveTo>
                <a:lnTo>
                  <a:pt x="1681480" y="376174"/>
                </a:lnTo>
                <a:lnTo>
                  <a:pt x="1643380" y="382016"/>
                </a:lnTo>
                <a:lnTo>
                  <a:pt x="1649222" y="419735"/>
                </a:lnTo>
                <a:lnTo>
                  <a:pt x="1681988" y="414528"/>
                </a:lnTo>
                <a:lnTo>
                  <a:pt x="1681607" y="414655"/>
                </a:lnTo>
                <a:lnTo>
                  <a:pt x="1682407" y="414528"/>
                </a:lnTo>
                <a:lnTo>
                  <a:pt x="1686433" y="413893"/>
                </a:lnTo>
                <a:close/>
              </a:path>
              <a:path w="6784340" h="1067435">
                <a:moveTo>
                  <a:pt x="1705356" y="822071"/>
                </a:moveTo>
                <a:lnTo>
                  <a:pt x="1668526" y="812546"/>
                </a:lnTo>
                <a:lnTo>
                  <a:pt x="1659001" y="849376"/>
                </a:lnTo>
                <a:lnTo>
                  <a:pt x="1695831" y="858901"/>
                </a:lnTo>
                <a:lnTo>
                  <a:pt x="1705356" y="822071"/>
                </a:lnTo>
                <a:close/>
              </a:path>
              <a:path w="6784340" h="1067435">
                <a:moveTo>
                  <a:pt x="1730502" y="263525"/>
                </a:moveTo>
                <a:lnTo>
                  <a:pt x="1719326" y="227076"/>
                </a:lnTo>
                <a:lnTo>
                  <a:pt x="1708404" y="230378"/>
                </a:lnTo>
                <a:lnTo>
                  <a:pt x="1682750" y="238760"/>
                </a:lnTo>
                <a:lnTo>
                  <a:pt x="1694434" y="274955"/>
                </a:lnTo>
                <a:lnTo>
                  <a:pt x="1720088" y="266700"/>
                </a:lnTo>
                <a:lnTo>
                  <a:pt x="1730502" y="263525"/>
                </a:lnTo>
                <a:close/>
              </a:path>
              <a:path w="6784340" h="1067435">
                <a:moveTo>
                  <a:pt x="1761617" y="404114"/>
                </a:moveTo>
                <a:lnTo>
                  <a:pt x="1757426" y="366268"/>
                </a:lnTo>
                <a:lnTo>
                  <a:pt x="1744853" y="367665"/>
                </a:lnTo>
                <a:lnTo>
                  <a:pt x="1719199" y="371094"/>
                </a:lnTo>
                <a:lnTo>
                  <a:pt x="1724279" y="408940"/>
                </a:lnTo>
                <a:lnTo>
                  <a:pt x="1749679" y="405511"/>
                </a:lnTo>
                <a:lnTo>
                  <a:pt x="1749171" y="405511"/>
                </a:lnTo>
                <a:lnTo>
                  <a:pt x="1761617" y="404114"/>
                </a:lnTo>
                <a:close/>
              </a:path>
              <a:path w="6784340" h="1067435">
                <a:moveTo>
                  <a:pt x="1779143" y="842518"/>
                </a:moveTo>
                <a:lnTo>
                  <a:pt x="1742567" y="832231"/>
                </a:lnTo>
                <a:lnTo>
                  <a:pt x="1732280" y="868934"/>
                </a:lnTo>
                <a:lnTo>
                  <a:pt x="1768856" y="879221"/>
                </a:lnTo>
                <a:lnTo>
                  <a:pt x="1779143" y="842518"/>
                </a:lnTo>
                <a:close/>
              </a:path>
              <a:path w="6784340" h="1067435">
                <a:moveTo>
                  <a:pt x="1803400" y="241300"/>
                </a:moveTo>
                <a:lnTo>
                  <a:pt x="1792224" y="204863"/>
                </a:lnTo>
                <a:lnTo>
                  <a:pt x="1755775" y="215900"/>
                </a:lnTo>
                <a:lnTo>
                  <a:pt x="1766951" y="252349"/>
                </a:lnTo>
                <a:lnTo>
                  <a:pt x="1803400" y="241300"/>
                </a:lnTo>
                <a:close/>
              </a:path>
              <a:path w="6784340" h="1067435">
                <a:moveTo>
                  <a:pt x="1836928" y="396367"/>
                </a:moveTo>
                <a:lnTo>
                  <a:pt x="1833753" y="358394"/>
                </a:lnTo>
                <a:lnTo>
                  <a:pt x="1813941" y="360045"/>
                </a:lnTo>
                <a:lnTo>
                  <a:pt x="1795272" y="362077"/>
                </a:lnTo>
                <a:lnTo>
                  <a:pt x="1799463" y="400050"/>
                </a:lnTo>
                <a:lnTo>
                  <a:pt x="1817751" y="398018"/>
                </a:lnTo>
                <a:lnTo>
                  <a:pt x="1817370" y="398018"/>
                </a:lnTo>
                <a:lnTo>
                  <a:pt x="1836928" y="396367"/>
                </a:lnTo>
                <a:close/>
              </a:path>
              <a:path w="6784340" h="1067435">
                <a:moveTo>
                  <a:pt x="1852549" y="864108"/>
                </a:moveTo>
                <a:lnTo>
                  <a:pt x="1816100" y="853186"/>
                </a:lnTo>
                <a:lnTo>
                  <a:pt x="1805178" y="889762"/>
                </a:lnTo>
                <a:lnTo>
                  <a:pt x="1841754" y="900557"/>
                </a:lnTo>
                <a:lnTo>
                  <a:pt x="1852549" y="864108"/>
                </a:lnTo>
                <a:close/>
              </a:path>
              <a:path w="6784340" h="1067435">
                <a:moveTo>
                  <a:pt x="1876298" y="220091"/>
                </a:moveTo>
                <a:lnTo>
                  <a:pt x="1865757" y="183515"/>
                </a:lnTo>
                <a:lnTo>
                  <a:pt x="1829181" y="193929"/>
                </a:lnTo>
                <a:lnTo>
                  <a:pt x="1839595" y="230632"/>
                </a:lnTo>
                <a:lnTo>
                  <a:pt x="1876298" y="220091"/>
                </a:lnTo>
                <a:close/>
              </a:path>
              <a:path w="6784340" h="1067435">
                <a:moveTo>
                  <a:pt x="1912366" y="390652"/>
                </a:moveTo>
                <a:lnTo>
                  <a:pt x="1910207" y="352679"/>
                </a:lnTo>
                <a:lnTo>
                  <a:pt x="1883283" y="354203"/>
                </a:lnTo>
                <a:lnTo>
                  <a:pt x="1871726" y="355219"/>
                </a:lnTo>
                <a:lnTo>
                  <a:pt x="1874901" y="393192"/>
                </a:lnTo>
                <a:lnTo>
                  <a:pt x="1886331" y="392176"/>
                </a:lnTo>
                <a:lnTo>
                  <a:pt x="1885823" y="392303"/>
                </a:lnTo>
                <a:lnTo>
                  <a:pt x="1887855" y="392176"/>
                </a:lnTo>
                <a:lnTo>
                  <a:pt x="1912366" y="390652"/>
                </a:lnTo>
                <a:close/>
              </a:path>
              <a:path w="6784340" h="1067435">
                <a:moveTo>
                  <a:pt x="1925701" y="886587"/>
                </a:moveTo>
                <a:lnTo>
                  <a:pt x="1889252" y="875157"/>
                </a:lnTo>
                <a:lnTo>
                  <a:pt x="1877949" y="911606"/>
                </a:lnTo>
                <a:lnTo>
                  <a:pt x="1914271" y="922909"/>
                </a:lnTo>
                <a:lnTo>
                  <a:pt x="1925701" y="886587"/>
                </a:lnTo>
                <a:close/>
              </a:path>
              <a:path w="6784340" h="1067435">
                <a:moveTo>
                  <a:pt x="1949323" y="199898"/>
                </a:moveTo>
                <a:lnTo>
                  <a:pt x="1939544" y="163068"/>
                </a:lnTo>
                <a:lnTo>
                  <a:pt x="1904873" y="172351"/>
                </a:lnTo>
                <a:lnTo>
                  <a:pt x="1902333" y="172986"/>
                </a:lnTo>
                <a:lnTo>
                  <a:pt x="1912874" y="209677"/>
                </a:lnTo>
                <a:lnTo>
                  <a:pt x="1914779" y="209042"/>
                </a:lnTo>
                <a:lnTo>
                  <a:pt x="1915248" y="208915"/>
                </a:lnTo>
                <a:lnTo>
                  <a:pt x="1949323" y="199898"/>
                </a:lnTo>
                <a:close/>
              </a:path>
              <a:path w="6784340" h="1067435">
                <a:moveTo>
                  <a:pt x="1988058" y="387096"/>
                </a:moveTo>
                <a:lnTo>
                  <a:pt x="1986775" y="348996"/>
                </a:lnTo>
                <a:lnTo>
                  <a:pt x="1953387" y="350139"/>
                </a:lnTo>
                <a:lnTo>
                  <a:pt x="1948180" y="350393"/>
                </a:lnTo>
                <a:lnTo>
                  <a:pt x="1950466" y="388493"/>
                </a:lnTo>
                <a:lnTo>
                  <a:pt x="1955292" y="388112"/>
                </a:lnTo>
                <a:lnTo>
                  <a:pt x="1954784" y="388239"/>
                </a:lnTo>
                <a:lnTo>
                  <a:pt x="1958479" y="388112"/>
                </a:lnTo>
                <a:lnTo>
                  <a:pt x="1988058" y="387096"/>
                </a:lnTo>
                <a:close/>
              </a:path>
              <a:path w="6784340" h="1067435">
                <a:moveTo>
                  <a:pt x="1998472" y="909955"/>
                </a:moveTo>
                <a:lnTo>
                  <a:pt x="1962150" y="898144"/>
                </a:lnTo>
                <a:lnTo>
                  <a:pt x="1950466" y="934339"/>
                </a:lnTo>
                <a:lnTo>
                  <a:pt x="1986661" y="946150"/>
                </a:lnTo>
                <a:lnTo>
                  <a:pt x="1998472" y="909955"/>
                </a:lnTo>
                <a:close/>
              </a:path>
              <a:path w="6784340" h="1067435">
                <a:moveTo>
                  <a:pt x="2022602" y="180467"/>
                </a:moveTo>
                <a:lnTo>
                  <a:pt x="2013585" y="143510"/>
                </a:lnTo>
                <a:lnTo>
                  <a:pt x="2003679" y="145923"/>
                </a:lnTo>
                <a:lnTo>
                  <a:pt x="1976374" y="153174"/>
                </a:lnTo>
                <a:lnTo>
                  <a:pt x="1986153" y="189992"/>
                </a:lnTo>
                <a:lnTo>
                  <a:pt x="2013331" y="182753"/>
                </a:lnTo>
                <a:lnTo>
                  <a:pt x="2012937" y="182880"/>
                </a:lnTo>
                <a:lnTo>
                  <a:pt x="2013445" y="182753"/>
                </a:lnTo>
                <a:lnTo>
                  <a:pt x="2022602" y="180467"/>
                </a:lnTo>
                <a:close/>
              </a:path>
              <a:path w="6784340" h="1067435">
                <a:moveTo>
                  <a:pt x="2063623" y="385699"/>
                </a:moveTo>
                <a:lnTo>
                  <a:pt x="2063496" y="347599"/>
                </a:lnTo>
                <a:lnTo>
                  <a:pt x="2025396" y="347853"/>
                </a:lnTo>
                <a:lnTo>
                  <a:pt x="2025523" y="385953"/>
                </a:lnTo>
                <a:lnTo>
                  <a:pt x="2063623" y="385699"/>
                </a:lnTo>
                <a:close/>
              </a:path>
              <a:path w="6784340" h="1067435">
                <a:moveTo>
                  <a:pt x="2070989" y="933831"/>
                </a:moveTo>
                <a:lnTo>
                  <a:pt x="2034667" y="921639"/>
                </a:lnTo>
                <a:lnTo>
                  <a:pt x="2022856" y="957961"/>
                </a:lnTo>
                <a:lnTo>
                  <a:pt x="2024380" y="958342"/>
                </a:lnTo>
                <a:lnTo>
                  <a:pt x="2024113" y="958342"/>
                </a:lnTo>
                <a:lnTo>
                  <a:pt x="2058924" y="969899"/>
                </a:lnTo>
                <a:lnTo>
                  <a:pt x="2070989" y="933831"/>
                </a:lnTo>
                <a:close/>
              </a:path>
              <a:path w="6784340" h="1067435">
                <a:moveTo>
                  <a:pt x="2096643" y="162179"/>
                </a:moveTo>
                <a:lnTo>
                  <a:pt x="2087499" y="125222"/>
                </a:lnTo>
                <a:lnTo>
                  <a:pt x="2050542" y="134366"/>
                </a:lnTo>
                <a:lnTo>
                  <a:pt x="2059686" y="171323"/>
                </a:lnTo>
                <a:lnTo>
                  <a:pt x="2096643" y="162179"/>
                </a:lnTo>
                <a:close/>
              </a:path>
              <a:path w="6784340" h="1067435">
                <a:moveTo>
                  <a:pt x="2140204" y="348361"/>
                </a:moveTo>
                <a:lnTo>
                  <a:pt x="2102104" y="347599"/>
                </a:lnTo>
                <a:lnTo>
                  <a:pt x="2101215" y="385699"/>
                </a:lnTo>
                <a:lnTo>
                  <a:pt x="2139315" y="386461"/>
                </a:lnTo>
                <a:lnTo>
                  <a:pt x="2140204" y="348361"/>
                </a:lnTo>
                <a:close/>
              </a:path>
              <a:path w="6784340" h="1067435">
                <a:moveTo>
                  <a:pt x="2143252" y="958215"/>
                </a:moveTo>
                <a:lnTo>
                  <a:pt x="2107057" y="945896"/>
                </a:lnTo>
                <a:lnTo>
                  <a:pt x="2094992" y="982091"/>
                </a:lnTo>
                <a:lnTo>
                  <a:pt x="2104517" y="985139"/>
                </a:lnTo>
                <a:lnTo>
                  <a:pt x="2104390" y="985139"/>
                </a:lnTo>
                <a:lnTo>
                  <a:pt x="2130933" y="994283"/>
                </a:lnTo>
                <a:lnTo>
                  <a:pt x="2143252" y="958215"/>
                </a:lnTo>
                <a:close/>
              </a:path>
              <a:path w="6784340" h="1067435">
                <a:moveTo>
                  <a:pt x="2170557" y="145300"/>
                </a:moveTo>
                <a:lnTo>
                  <a:pt x="2162175" y="108077"/>
                </a:lnTo>
                <a:lnTo>
                  <a:pt x="2124964" y="116459"/>
                </a:lnTo>
                <a:lnTo>
                  <a:pt x="2133346" y="153670"/>
                </a:lnTo>
                <a:lnTo>
                  <a:pt x="2170557" y="145300"/>
                </a:lnTo>
                <a:close/>
              </a:path>
              <a:path w="6784340" h="1067435">
                <a:moveTo>
                  <a:pt x="2215515" y="982980"/>
                </a:moveTo>
                <a:lnTo>
                  <a:pt x="2197100" y="976503"/>
                </a:lnTo>
                <a:lnTo>
                  <a:pt x="2179320" y="970534"/>
                </a:lnTo>
                <a:lnTo>
                  <a:pt x="2167001" y="1006602"/>
                </a:lnTo>
                <a:lnTo>
                  <a:pt x="2184781" y="1012571"/>
                </a:lnTo>
                <a:lnTo>
                  <a:pt x="2184654" y="1012571"/>
                </a:lnTo>
                <a:lnTo>
                  <a:pt x="2202942" y="1018921"/>
                </a:lnTo>
                <a:lnTo>
                  <a:pt x="2215515" y="982980"/>
                </a:lnTo>
                <a:close/>
              </a:path>
              <a:path w="6784340" h="1067435">
                <a:moveTo>
                  <a:pt x="2216785" y="351282"/>
                </a:moveTo>
                <a:lnTo>
                  <a:pt x="2178685" y="349504"/>
                </a:lnTo>
                <a:lnTo>
                  <a:pt x="2176907" y="387604"/>
                </a:lnTo>
                <a:lnTo>
                  <a:pt x="2215007" y="389382"/>
                </a:lnTo>
                <a:lnTo>
                  <a:pt x="2216785" y="351282"/>
                </a:lnTo>
                <a:close/>
              </a:path>
              <a:path w="6784340" h="1067435">
                <a:moveTo>
                  <a:pt x="2244598" y="129286"/>
                </a:moveTo>
                <a:lnTo>
                  <a:pt x="2236978" y="91948"/>
                </a:lnTo>
                <a:lnTo>
                  <a:pt x="2199386" y="99695"/>
                </a:lnTo>
                <a:lnTo>
                  <a:pt x="2207641" y="136906"/>
                </a:lnTo>
                <a:lnTo>
                  <a:pt x="2211324" y="136144"/>
                </a:lnTo>
                <a:lnTo>
                  <a:pt x="2210943" y="136144"/>
                </a:lnTo>
                <a:lnTo>
                  <a:pt x="2244598" y="129286"/>
                </a:lnTo>
                <a:close/>
              </a:path>
              <a:path w="6784340" h="1067435">
                <a:moveTo>
                  <a:pt x="2293239" y="356235"/>
                </a:moveTo>
                <a:lnTo>
                  <a:pt x="2255266" y="353568"/>
                </a:lnTo>
                <a:lnTo>
                  <a:pt x="2252599" y="391541"/>
                </a:lnTo>
                <a:lnTo>
                  <a:pt x="2290572" y="394208"/>
                </a:lnTo>
                <a:lnTo>
                  <a:pt x="2293239" y="356235"/>
                </a:lnTo>
                <a:close/>
              </a:path>
              <a:path w="6784340" h="1067435">
                <a:moveTo>
                  <a:pt x="2318893" y="114427"/>
                </a:moveTo>
                <a:lnTo>
                  <a:pt x="2312162" y="76835"/>
                </a:lnTo>
                <a:lnTo>
                  <a:pt x="2303653" y="78359"/>
                </a:lnTo>
                <a:lnTo>
                  <a:pt x="2274316" y="84328"/>
                </a:lnTo>
                <a:lnTo>
                  <a:pt x="2281936" y="121666"/>
                </a:lnTo>
                <a:lnTo>
                  <a:pt x="2311146" y="115824"/>
                </a:lnTo>
                <a:lnTo>
                  <a:pt x="2310765" y="115824"/>
                </a:lnTo>
                <a:lnTo>
                  <a:pt x="2318893" y="114427"/>
                </a:lnTo>
                <a:close/>
              </a:path>
              <a:path w="6784340" h="1067435">
                <a:moveTo>
                  <a:pt x="2352167" y="1050671"/>
                </a:moveTo>
                <a:lnTo>
                  <a:pt x="2339175" y="1037336"/>
                </a:lnTo>
                <a:lnTo>
                  <a:pt x="2298369" y="995426"/>
                </a:lnTo>
                <a:lnTo>
                  <a:pt x="2263013" y="959104"/>
                </a:lnTo>
                <a:lnTo>
                  <a:pt x="2225421" y="1067054"/>
                </a:lnTo>
                <a:lnTo>
                  <a:pt x="2352167" y="1050671"/>
                </a:lnTo>
                <a:close/>
              </a:path>
              <a:path w="6784340" h="1067435">
                <a:moveTo>
                  <a:pt x="2369693" y="363093"/>
                </a:moveTo>
                <a:lnTo>
                  <a:pt x="2331720" y="359410"/>
                </a:lnTo>
                <a:lnTo>
                  <a:pt x="2328037" y="397383"/>
                </a:lnTo>
                <a:lnTo>
                  <a:pt x="2366010" y="400939"/>
                </a:lnTo>
                <a:lnTo>
                  <a:pt x="2369693" y="363093"/>
                </a:lnTo>
                <a:close/>
              </a:path>
              <a:path w="6784340" h="1067435">
                <a:moveTo>
                  <a:pt x="2393950" y="100711"/>
                </a:moveTo>
                <a:lnTo>
                  <a:pt x="2387092" y="63246"/>
                </a:lnTo>
                <a:lnTo>
                  <a:pt x="2349627" y="70104"/>
                </a:lnTo>
                <a:lnTo>
                  <a:pt x="2356358" y="107569"/>
                </a:lnTo>
                <a:lnTo>
                  <a:pt x="2393950" y="100711"/>
                </a:lnTo>
                <a:close/>
              </a:path>
              <a:path w="6784340" h="1067435">
                <a:moveTo>
                  <a:pt x="2445766" y="371602"/>
                </a:moveTo>
                <a:lnTo>
                  <a:pt x="2407920" y="367284"/>
                </a:lnTo>
                <a:lnTo>
                  <a:pt x="2403475" y="405130"/>
                </a:lnTo>
                <a:lnTo>
                  <a:pt x="2441321" y="409448"/>
                </a:lnTo>
                <a:lnTo>
                  <a:pt x="2445766" y="371602"/>
                </a:lnTo>
                <a:close/>
              </a:path>
              <a:path w="6784340" h="1067435">
                <a:moveTo>
                  <a:pt x="2468626" y="88519"/>
                </a:moveTo>
                <a:lnTo>
                  <a:pt x="2462784" y="50927"/>
                </a:lnTo>
                <a:lnTo>
                  <a:pt x="2425065" y="56896"/>
                </a:lnTo>
                <a:lnTo>
                  <a:pt x="2431034" y="94488"/>
                </a:lnTo>
                <a:lnTo>
                  <a:pt x="2468626" y="88519"/>
                </a:lnTo>
                <a:close/>
              </a:path>
              <a:path w="6784340" h="1067435">
                <a:moveTo>
                  <a:pt x="2521712" y="381889"/>
                </a:moveTo>
                <a:lnTo>
                  <a:pt x="2483993" y="376682"/>
                </a:lnTo>
                <a:lnTo>
                  <a:pt x="2478659" y="414401"/>
                </a:lnTo>
                <a:lnTo>
                  <a:pt x="2516378" y="419735"/>
                </a:lnTo>
                <a:lnTo>
                  <a:pt x="2521712" y="381889"/>
                </a:lnTo>
                <a:close/>
              </a:path>
              <a:path w="6784340" h="1067435">
                <a:moveTo>
                  <a:pt x="2543556" y="77470"/>
                </a:moveTo>
                <a:lnTo>
                  <a:pt x="2538603" y="39751"/>
                </a:lnTo>
                <a:lnTo>
                  <a:pt x="2506599" y="43942"/>
                </a:lnTo>
                <a:lnTo>
                  <a:pt x="2500376" y="44958"/>
                </a:lnTo>
                <a:lnTo>
                  <a:pt x="2506345" y="82550"/>
                </a:lnTo>
                <a:lnTo>
                  <a:pt x="2512314" y="81661"/>
                </a:lnTo>
                <a:lnTo>
                  <a:pt x="2511806" y="81661"/>
                </a:lnTo>
                <a:lnTo>
                  <a:pt x="2543556" y="77470"/>
                </a:lnTo>
                <a:close/>
              </a:path>
              <a:path w="6784340" h="1067435">
                <a:moveTo>
                  <a:pt x="2597277" y="393827"/>
                </a:moveTo>
                <a:lnTo>
                  <a:pt x="2559685" y="387858"/>
                </a:lnTo>
                <a:lnTo>
                  <a:pt x="2553716" y="425450"/>
                </a:lnTo>
                <a:lnTo>
                  <a:pt x="2591308" y="431419"/>
                </a:lnTo>
                <a:lnTo>
                  <a:pt x="2597277" y="393827"/>
                </a:lnTo>
                <a:close/>
              </a:path>
              <a:path w="6784340" h="1067435">
                <a:moveTo>
                  <a:pt x="2618740" y="67564"/>
                </a:moveTo>
                <a:lnTo>
                  <a:pt x="2614549" y="29718"/>
                </a:lnTo>
                <a:lnTo>
                  <a:pt x="2609088" y="30353"/>
                </a:lnTo>
                <a:lnTo>
                  <a:pt x="2576322" y="34671"/>
                </a:lnTo>
                <a:lnTo>
                  <a:pt x="2581402" y="72390"/>
                </a:lnTo>
                <a:lnTo>
                  <a:pt x="2613914" y="68072"/>
                </a:lnTo>
                <a:lnTo>
                  <a:pt x="2613406" y="68199"/>
                </a:lnTo>
                <a:lnTo>
                  <a:pt x="2614472" y="68072"/>
                </a:lnTo>
                <a:lnTo>
                  <a:pt x="2618740" y="67564"/>
                </a:lnTo>
                <a:close/>
              </a:path>
              <a:path w="6784340" h="1067435">
                <a:moveTo>
                  <a:pt x="2672715" y="407162"/>
                </a:moveTo>
                <a:lnTo>
                  <a:pt x="2635250" y="400431"/>
                </a:lnTo>
                <a:lnTo>
                  <a:pt x="2628519" y="437896"/>
                </a:lnTo>
                <a:lnTo>
                  <a:pt x="2665984" y="444627"/>
                </a:lnTo>
                <a:lnTo>
                  <a:pt x="2672715" y="407162"/>
                </a:lnTo>
                <a:close/>
              </a:path>
              <a:path w="6784340" h="1067435">
                <a:moveTo>
                  <a:pt x="2694432" y="59309"/>
                </a:moveTo>
                <a:lnTo>
                  <a:pt x="2690241" y="21336"/>
                </a:lnTo>
                <a:lnTo>
                  <a:pt x="2652395" y="25527"/>
                </a:lnTo>
                <a:lnTo>
                  <a:pt x="2656586" y="63373"/>
                </a:lnTo>
                <a:lnTo>
                  <a:pt x="2694432" y="59309"/>
                </a:lnTo>
                <a:close/>
              </a:path>
              <a:path w="6784340" h="1067435">
                <a:moveTo>
                  <a:pt x="2747899" y="422402"/>
                </a:moveTo>
                <a:lnTo>
                  <a:pt x="2710561" y="414655"/>
                </a:lnTo>
                <a:lnTo>
                  <a:pt x="2702941" y="451993"/>
                </a:lnTo>
                <a:lnTo>
                  <a:pt x="2740152" y="459740"/>
                </a:lnTo>
                <a:lnTo>
                  <a:pt x="2747899" y="422402"/>
                </a:lnTo>
                <a:close/>
              </a:path>
              <a:path w="6784340" h="1067435">
                <a:moveTo>
                  <a:pt x="2769870" y="52451"/>
                </a:moveTo>
                <a:lnTo>
                  <a:pt x="2766695" y="14478"/>
                </a:lnTo>
                <a:lnTo>
                  <a:pt x="2728722" y="17653"/>
                </a:lnTo>
                <a:lnTo>
                  <a:pt x="2731897" y="55626"/>
                </a:lnTo>
                <a:lnTo>
                  <a:pt x="2769870" y="52451"/>
                </a:lnTo>
                <a:close/>
              </a:path>
              <a:path w="6784340" h="1067435">
                <a:moveTo>
                  <a:pt x="2822575" y="437769"/>
                </a:moveTo>
                <a:lnTo>
                  <a:pt x="2785237" y="430022"/>
                </a:lnTo>
                <a:lnTo>
                  <a:pt x="2777490" y="467360"/>
                </a:lnTo>
                <a:lnTo>
                  <a:pt x="2814828" y="475107"/>
                </a:lnTo>
                <a:lnTo>
                  <a:pt x="2822575" y="437769"/>
                </a:lnTo>
                <a:close/>
              </a:path>
              <a:path w="6784340" h="1067435">
                <a:moveTo>
                  <a:pt x="2845308" y="46736"/>
                </a:moveTo>
                <a:lnTo>
                  <a:pt x="2843149" y="8763"/>
                </a:lnTo>
                <a:lnTo>
                  <a:pt x="2815971" y="10287"/>
                </a:lnTo>
                <a:lnTo>
                  <a:pt x="2804668" y="11303"/>
                </a:lnTo>
                <a:lnTo>
                  <a:pt x="2807843" y="49276"/>
                </a:lnTo>
                <a:lnTo>
                  <a:pt x="2818892" y="48260"/>
                </a:lnTo>
                <a:lnTo>
                  <a:pt x="2818384" y="48260"/>
                </a:lnTo>
                <a:lnTo>
                  <a:pt x="2845308" y="46736"/>
                </a:lnTo>
                <a:close/>
              </a:path>
              <a:path w="6784340" h="1067435">
                <a:moveTo>
                  <a:pt x="2897251" y="455422"/>
                </a:moveTo>
                <a:lnTo>
                  <a:pt x="2860167" y="446532"/>
                </a:lnTo>
                <a:lnTo>
                  <a:pt x="2851404" y="483616"/>
                </a:lnTo>
                <a:lnTo>
                  <a:pt x="2888361" y="492379"/>
                </a:lnTo>
                <a:lnTo>
                  <a:pt x="2897251" y="455422"/>
                </a:lnTo>
                <a:close/>
              </a:path>
              <a:path w="6784340" h="1067435">
                <a:moveTo>
                  <a:pt x="2921381" y="42291"/>
                </a:moveTo>
                <a:lnTo>
                  <a:pt x="2919222" y="4191"/>
                </a:lnTo>
                <a:lnTo>
                  <a:pt x="2881122" y="6477"/>
                </a:lnTo>
                <a:lnTo>
                  <a:pt x="2883408" y="44450"/>
                </a:lnTo>
                <a:lnTo>
                  <a:pt x="2921381" y="42291"/>
                </a:lnTo>
                <a:close/>
              </a:path>
              <a:path w="6784340" h="1067435">
                <a:moveTo>
                  <a:pt x="2971419" y="473075"/>
                </a:moveTo>
                <a:lnTo>
                  <a:pt x="2934335" y="464185"/>
                </a:lnTo>
                <a:lnTo>
                  <a:pt x="2925445" y="501269"/>
                </a:lnTo>
                <a:lnTo>
                  <a:pt x="2962529" y="510159"/>
                </a:lnTo>
                <a:lnTo>
                  <a:pt x="2971419" y="473075"/>
                </a:lnTo>
                <a:close/>
              </a:path>
              <a:path w="6784340" h="1067435">
                <a:moveTo>
                  <a:pt x="2997073" y="39751"/>
                </a:moveTo>
                <a:lnTo>
                  <a:pt x="2995803" y="1651"/>
                </a:lnTo>
                <a:lnTo>
                  <a:pt x="2957703" y="2921"/>
                </a:lnTo>
                <a:lnTo>
                  <a:pt x="2958973" y="41021"/>
                </a:lnTo>
                <a:lnTo>
                  <a:pt x="2997073" y="39751"/>
                </a:lnTo>
                <a:close/>
              </a:path>
              <a:path w="6784340" h="1067435">
                <a:moveTo>
                  <a:pt x="3045587" y="492633"/>
                </a:moveTo>
                <a:lnTo>
                  <a:pt x="3008757" y="482854"/>
                </a:lnTo>
                <a:lnTo>
                  <a:pt x="2998851" y="519557"/>
                </a:lnTo>
                <a:lnTo>
                  <a:pt x="3035681" y="529463"/>
                </a:lnTo>
                <a:lnTo>
                  <a:pt x="3045587" y="492633"/>
                </a:lnTo>
                <a:close/>
              </a:path>
              <a:path w="6784340" h="1067435">
                <a:moveTo>
                  <a:pt x="3072765" y="38481"/>
                </a:moveTo>
                <a:lnTo>
                  <a:pt x="3072511" y="381"/>
                </a:lnTo>
                <a:lnTo>
                  <a:pt x="3034411" y="635"/>
                </a:lnTo>
                <a:lnTo>
                  <a:pt x="3034665" y="38735"/>
                </a:lnTo>
                <a:lnTo>
                  <a:pt x="3072765" y="38481"/>
                </a:lnTo>
                <a:close/>
              </a:path>
              <a:path w="6784340" h="1067435">
                <a:moveTo>
                  <a:pt x="3119120" y="512445"/>
                </a:moveTo>
                <a:lnTo>
                  <a:pt x="3082290" y="502539"/>
                </a:lnTo>
                <a:lnTo>
                  <a:pt x="3072511" y="539369"/>
                </a:lnTo>
                <a:lnTo>
                  <a:pt x="3109341" y="549148"/>
                </a:lnTo>
                <a:lnTo>
                  <a:pt x="3119120" y="512445"/>
                </a:lnTo>
                <a:close/>
              </a:path>
              <a:path w="6784340" h="1067435">
                <a:moveTo>
                  <a:pt x="3148457" y="38100"/>
                </a:moveTo>
                <a:lnTo>
                  <a:pt x="3131235" y="38112"/>
                </a:lnTo>
                <a:lnTo>
                  <a:pt x="3148457" y="38481"/>
                </a:lnTo>
                <a:lnTo>
                  <a:pt x="3148457" y="38100"/>
                </a:lnTo>
                <a:close/>
              </a:path>
              <a:path w="6784340" h="1067435">
                <a:moveTo>
                  <a:pt x="3149219" y="381"/>
                </a:moveTo>
                <a:lnTo>
                  <a:pt x="3131693" y="0"/>
                </a:lnTo>
                <a:lnTo>
                  <a:pt x="3110611" y="254"/>
                </a:lnTo>
                <a:lnTo>
                  <a:pt x="3110865" y="38354"/>
                </a:lnTo>
                <a:lnTo>
                  <a:pt x="3131235" y="38112"/>
                </a:lnTo>
                <a:lnTo>
                  <a:pt x="3131058" y="38100"/>
                </a:lnTo>
                <a:lnTo>
                  <a:pt x="3148457" y="38100"/>
                </a:lnTo>
                <a:lnTo>
                  <a:pt x="3149219" y="381"/>
                </a:lnTo>
                <a:close/>
              </a:path>
              <a:path w="6784340" h="1067435">
                <a:moveTo>
                  <a:pt x="3192780" y="533654"/>
                </a:moveTo>
                <a:lnTo>
                  <a:pt x="3156204" y="522986"/>
                </a:lnTo>
                <a:lnTo>
                  <a:pt x="3145536" y="559435"/>
                </a:lnTo>
                <a:lnTo>
                  <a:pt x="3181985" y="570230"/>
                </a:lnTo>
                <a:lnTo>
                  <a:pt x="3192780" y="533654"/>
                </a:lnTo>
                <a:close/>
              </a:path>
              <a:path w="6784340" h="1067435">
                <a:moveTo>
                  <a:pt x="3225419" y="2032"/>
                </a:moveTo>
                <a:lnTo>
                  <a:pt x="3187319" y="1270"/>
                </a:lnTo>
                <a:lnTo>
                  <a:pt x="3186557" y="39243"/>
                </a:lnTo>
                <a:lnTo>
                  <a:pt x="3224657" y="40132"/>
                </a:lnTo>
                <a:lnTo>
                  <a:pt x="3225419" y="2032"/>
                </a:lnTo>
                <a:close/>
              </a:path>
              <a:path w="6784340" h="1067435">
                <a:moveTo>
                  <a:pt x="3265932" y="555244"/>
                </a:moveTo>
                <a:lnTo>
                  <a:pt x="3229356" y="544449"/>
                </a:lnTo>
                <a:lnTo>
                  <a:pt x="3218561" y="581025"/>
                </a:lnTo>
                <a:lnTo>
                  <a:pt x="3255137" y="591820"/>
                </a:lnTo>
                <a:lnTo>
                  <a:pt x="3265932" y="555244"/>
                </a:lnTo>
                <a:close/>
              </a:path>
              <a:path w="6784340" h="1067435">
                <a:moveTo>
                  <a:pt x="3302000" y="5207"/>
                </a:moveTo>
                <a:lnTo>
                  <a:pt x="3264027" y="3429"/>
                </a:lnTo>
                <a:lnTo>
                  <a:pt x="3262249" y="41529"/>
                </a:lnTo>
                <a:lnTo>
                  <a:pt x="3300222" y="43307"/>
                </a:lnTo>
                <a:lnTo>
                  <a:pt x="3302000" y="5207"/>
                </a:lnTo>
                <a:close/>
              </a:path>
              <a:path w="6784340" h="1067435">
                <a:moveTo>
                  <a:pt x="3339084" y="577977"/>
                </a:moveTo>
                <a:lnTo>
                  <a:pt x="3302762" y="566420"/>
                </a:lnTo>
                <a:lnTo>
                  <a:pt x="3291205" y="602742"/>
                </a:lnTo>
                <a:lnTo>
                  <a:pt x="3327527" y="614299"/>
                </a:lnTo>
                <a:lnTo>
                  <a:pt x="3339084" y="577977"/>
                </a:lnTo>
                <a:close/>
              </a:path>
              <a:path w="6784340" h="1067435">
                <a:moveTo>
                  <a:pt x="3378581" y="9652"/>
                </a:moveTo>
                <a:lnTo>
                  <a:pt x="3345942" y="7366"/>
                </a:lnTo>
                <a:lnTo>
                  <a:pt x="3340100" y="7112"/>
                </a:lnTo>
                <a:lnTo>
                  <a:pt x="3338322" y="45085"/>
                </a:lnTo>
                <a:lnTo>
                  <a:pt x="3343910" y="45339"/>
                </a:lnTo>
                <a:lnTo>
                  <a:pt x="3343402" y="45339"/>
                </a:lnTo>
                <a:lnTo>
                  <a:pt x="3375914" y="47625"/>
                </a:lnTo>
                <a:lnTo>
                  <a:pt x="3378581" y="9652"/>
                </a:lnTo>
                <a:close/>
              </a:path>
              <a:path w="6784340" h="1067435">
                <a:moveTo>
                  <a:pt x="3411728" y="600964"/>
                </a:moveTo>
                <a:lnTo>
                  <a:pt x="3375406" y="589407"/>
                </a:lnTo>
                <a:lnTo>
                  <a:pt x="3363849" y="625729"/>
                </a:lnTo>
                <a:lnTo>
                  <a:pt x="3400171" y="637286"/>
                </a:lnTo>
                <a:lnTo>
                  <a:pt x="3411728" y="600964"/>
                </a:lnTo>
                <a:close/>
              </a:path>
              <a:path w="6784340" h="1067435">
                <a:moveTo>
                  <a:pt x="3455035" y="15113"/>
                </a:moveTo>
                <a:lnTo>
                  <a:pt x="3454019" y="14986"/>
                </a:lnTo>
                <a:lnTo>
                  <a:pt x="3416554" y="12319"/>
                </a:lnTo>
                <a:lnTo>
                  <a:pt x="3413887" y="50292"/>
                </a:lnTo>
                <a:lnTo>
                  <a:pt x="3451098" y="52959"/>
                </a:lnTo>
                <a:lnTo>
                  <a:pt x="3451479" y="52959"/>
                </a:lnTo>
                <a:lnTo>
                  <a:pt x="3455035" y="15113"/>
                </a:lnTo>
                <a:close/>
              </a:path>
              <a:path w="6784340" h="1067435">
                <a:moveTo>
                  <a:pt x="3484372" y="624840"/>
                </a:moveTo>
                <a:lnTo>
                  <a:pt x="3448304" y="612648"/>
                </a:lnTo>
                <a:lnTo>
                  <a:pt x="3436112" y="648843"/>
                </a:lnTo>
                <a:lnTo>
                  <a:pt x="3472180" y="661035"/>
                </a:lnTo>
                <a:lnTo>
                  <a:pt x="3484372" y="624840"/>
                </a:lnTo>
                <a:close/>
              </a:path>
              <a:path w="6784340" h="1067435">
                <a:moveTo>
                  <a:pt x="3530854" y="22225"/>
                </a:moveTo>
                <a:lnTo>
                  <a:pt x="3493008" y="18669"/>
                </a:lnTo>
                <a:lnTo>
                  <a:pt x="3489325" y="56642"/>
                </a:lnTo>
                <a:lnTo>
                  <a:pt x="3527298" y="60198"/>
                </a:lnTo>
                <a:lnTo>
                  <a:pt x="3530854" y="22225"/>
                </a:lnTo>
                <a:close/>
              </a:path>
              <a:path w="6784340" h="1067435">
                <a:moveTo>
                  <a:pt x="3556635" y="649224"/>
                </a:moveTo>
                <a:lnTo>
                  <a:pt x="3520440" y="637032"/>
                </a:lnTo>
                <a:lnTo>
                  <a:pt x="3508375" y="673100"/>
                </a:lnTo>
                <a:lnTo>
                  <a:pt x="3544443" y="685292"/>
                </a:lnTo>
                <a:lnTo>
                  <a:pt x="3556635" y="649224"/>
                </a:lnTo>
                <a:close/>
              </a:path>
              <a:path w="6784340" h="1067435">
                <a:moveTo>
                  <a:pt x="3607054" y="30480"/>
                </a:moveTo>
                <a:lnTo>
                  <a:pt x="3569208" y="26035"/>
                </a:lnTo>
                <a:lnTo>
                  <a:pt x="3564763" y="63881"/>
                </a:lnTo>
                <a:lnTo>
                  <a:pt x="3602609" y="68326"/>
                </a:lnTo>
                <a:lnTo>
                  <a:pt x="3607054" y="30480"/>
                </a:lnTo>
                <a:close/>
              </a:path>
              <a:path w="6784340" h="1067435">
                <a:moveTo>
                  <a:pt x="3628898" y="674116"/>
                </a:moveTo>
                <a:lnTo>
                  <a:pt x="3597275" y="662940"/>
                </a:lnTo>
                <a:lnTo>
                  <a:pt x="3592703" y="661416"/>
                </a:lnTo>
                <a:lnTo>
                  <a:pt x="3580511" y="697484"/>
                </a:lnTo>
                <a:lnTo>
                  <a:pt x="3584956" y="699008"/>
                </a:lnTo>
                <a:lnTo>
                  <a:pt x="3584702" y="698881"/>
                </a:lnTo>
                <a:lnTo>
                  <a:pt x="3616198" y="710057"/>
                </a:lnTo>
                <a:lnTo>
                  <a:pt x="3620135" y="698881"/>
                </a:lnTo>
                <a:lnTo>
                  <a:pt x="3628898" y="674116"/>
                </a:lnTo>
                <a:close/>
              </a:path>
              <a:path w="6784340" h="1067435">
                <a:moveTo>
                  <a:pt x="3683127" y="39751"/>
                </a:moveTo>
                <a:lnTo>
                  <a:pt x="3672459" y="38227"/>
                </a:lnTo>
                <a:lnTo>
                  <a:pt x="3644900" y="34925"/>
                </a:lnTo>
                <a:lnTo>
                  <a:pt x="3640455" y="72771"/>
                </a:lnTo>
                <a:lnTo>
                  <a:pt x="3667760" y="76073"/>
                </a:lnTo>
                <a:lnTo>
                  <a:pt x="3667379" y="75946"/>
                </a:lnTo>
                <a:lnTo>
                  <a:pt x="3677920" y="77470"/>
                </a:lnTo>
                <a:lnTo>
                  <a:pt x="3678123" y="75946"/>
                </a:lnTo>
                <a:lnTo>
                  <a:pt x="3683127" y="39751"/>
                </a:lnTo>
                <a:close/>
              </a:path>
              <a:path w="6784340" h="1067435">
                <a:moveTo>
                  <a:pt x="3700780" y="699516"/>
                </a:moveTo>
                <a:lnTo>
                  <a:pt x="3664839" y="686816"/>
                </a:lnTo>
                <a:lnTo>
                  <a:pt x="3652139" y="722757"/>
                </a:lnTo>
                <a:lnTo>
                  <a:pt x="3688080" y="735457"/>
                </a:lnTo>
                <a:lnTo>
                  <a:pt x="3700780" y="699516"/>
                </a:lnTo>
                <a:close/>
              </a:path>
              <a:path w="6784340" h="1067435">
                <a:moveTo>
                  <a:pt x="3758565" y="50165"/>
                </a:moveTo>
                <a:lnTo>
                  <a:pt x="3720846" y="44958"/>
                </a:lnTo>
                <a:lnTo>
                  <a:pt x="3715639" y="82677"/>
                </a:lnTo>
                <a:lnTo>
                  <a:pt x="3753358" y="87884"/>
                </a:lnTo>
                <a:lnTo>
                  <a:pt x="3758565" y="50165"/>
                </a:lnTo>
                <a:close/>
              </a:path>
              <a:path w="6784340" h="1067435">
                <a:moveTo>
                  <a:pt x="3772662" y="725297"/>
                </a:moveTo>
                <a:lnTo>
                  <a:pt x="3753612" y="718185"/>
                </a:lnTo>
                <a:lnTo>
                  <a:pt x="3736721" y="712216"/>
                </a:lnTo>
                <a:lnTo>
                  <a:pt x="3723894" y="748157"/>
                </a:lnTo>
                <a:lnTo>
                  <a:pt x="3740785" y="754126"/>
                </a:lnTo>
                <a:lnTo>
                  <a:pt x="3740531" y="753999"/>
                </a:lnTo>
                <a:lnTo>
                  <a:pt x="3759581" y="760984"/>
                </a:lnTo>
                <a:lnTo>
                  <a:pt x="3762133" y="753999"/>
                </a:lnTo>
                <a:lnTo>
                  <a:pt x="3772662" y="725297"/>
                </a:lnTo>
                <a:close/>
              </a:path>
              <a:path w="6784340" h="1067435">
                <a:moveTo>
                  <a:pt x="3834257" y="61722"/>
                </a:moveTo>
                <a:lnTo>
                  <a:pt x="3796665" y="55626"/>
                </a:lnTo>
                <a:lnTo>
                  <a:pt x="3790696" y="93345"/>
                </a:lnTo>
                <a:lnTo>
                  <a:pt x="3828288" y="99314"/>
                </a:lnTo>
                <a:lnTo>
                  <a:pt x="3834257" y="61722"/>
                </a:lnTo>
                <a:close/>
              </a:path>
              <a:path w="6784340" h="1067435">
                <a:moveTo>
                  <a:pt x="3844290" y="751459"/>
                </a:moveTo>
                <a:lnTo>
                  <a:pt x="3808476" y="738378"/>
                </a:lnTo>
                <a:lnTo>
                  <a:pt x="3795395" y="774192"/>
                </a:lnTo>
                <a:lnTo>
                  <a:pt x="3831082" y="787273"/>
                </a:lnTo>
                <a:lnTo>
                  <a:pt x="3844290" y="751459"/>
                </a:lnTo>
                <a:close/>
              </a:path>
              <a:path w="6784340" h="1067435">
                <a:moveTo>
                  <a:pt x="3909822" y="74041"/>
                </a:moveTo>
                <a:lnTo>
                  <a:pt x="3893312" y="71120"/>
                </a:lnTo>
                <a:lnTo>
                  <a:pt x="3871976" y="67691"/>
                </a:lnTo>
                <a:lnTo>
                  <a:pt x="3865880" y="105283"/>
                </a:lnTo>
                <a:lnTo>
                  <a:pt x="3887216" y="108712"/>
                </a:lnTo>
                <a:lnTo>
                  <a:pt x="3886835" y="108585"/>
                </a:lnTo>
                <a:lnTo>
                  <a:pt x="3903091" y="111506"/>
                </a:lnTo>
                <a:lnTo>
                  <a:pt x="3903611" y="108585"/>
                </a:lnTo>
                <a:lnTo>
                  <a:pt x="3909822" y="74041"/>
                </a:lnTo>
                <a:close/>
              </a:path>
              <a:path w="6784340" h="1067435">
                <a:moveTo>
                  <a:pt x="3915918" y="777875"/>
                </a:moveTo>
                <a:lnTo>
                  <a:pt x="3910584" y="775843"/>
                </a:lnTo>
                <a:lnTo>
                  <a:pt x="3879977" y="764667"/>
                </a:lnTo>
                <a:lnTo>
                  <a:pt x="3866896" y="800354"/>
                </a:lnTo>
                <a:lnTo>
                  <a:pt x="3897376" y="811530"/>
                </a:lnTo>
                <a:lnTo>
                  <a:pt x="3897122" y="811530"/>
                </a:lnTo>
                <a:lnTo>
                  <a:pt x="3902456" y="813562"/>
                </a:lnTo>
                <a:lnTo>
                  <a:pt x="3915918" y="777875"/>
                </a:lnTo>
                <a:close/>
              </a:path>
              <a:path w="6784340" h="1067435">
                <a:moveTo>
                  <a:pt x="3984879" y="87376"/>
                </a:moveTo>
                <a:lnTo>
                  <a:pt x="3947287" y="80772"/>
                </a:lnTo>
                <a:lnTo>
                  <a:pt x="3940683" y="118237"/>
                </a:lnTo>
                <a:lnTo>
                  <a:pt x="3978148" y="124968"/>
                </a:lnTo>
                <a:lnTo>
                  <a:pt x="3984879" y="87376"/>
                </a:lnTo>
                <a:close/>
              </a:path>
              <a:path w="6784340" h="1067435">
                <a:moveTo>
                  <a:pt x="3987165" y="804926"/>
                </a:moveTo>
                <a:lnTo>
                  <a:pt x="3951605" y="791337"/>
                </a:lnTo>
                <a:lnTo>
                  <a:pt x="3938016" y="827024"/>
                </a:lnTo>
                <a:lnTo>
                  <a:pt x="3973703" y="840486"/>
                </a:lnTo>
                <a:lnTo>
                  <a:pt x="3987165" y="804926"/>
                </a:lnTo>
                <a:close/>
              </a:path>
              <a:path w="6784340" h="1067435">
                <a:moveTo>
                  <a:pt x="4058412" y="831850"/>
                </a:moveTo>
                <a:lnTo>
                  <a:pt x="4022852" y="818388"/>
                </a:lnTo>
                <a:lnTo>
                  <a:pt x="4009390" y="853948"/>
                </a:lnTo>
                <a:lnTo>
                  <a:pt x="4044950" y="867537"/>
                </a:lnTo>
                <a:lnTo>
                  <a:pt x="4058412" y="831850"/>
                </a:lnTo>
                <a:close/>
              </a:path>
              <a:path w="6784340" h="1067435">
                <a:moveTo>
                  <a:pt x="4060063" y="101854"/>
                </a:moveTo>
                <a:lnTo>
                  <a:pt x="4022598" y="94488"/>
                </a:lnTo>
                <a:lnTo>
                  <a:pt x="4015232" y="131838"/>
                </a:lnTo>
                <a:lnTo>
                  <a:pt x="4052697" y="139192"/>
                </a:lnTo>
                <a:lnTo>
                  <a:pt x="4060063" y="101854"/>
                </a:lnTo>
                <a:close/>
              </a:path>
              <a:path w="6784340" h="1067435">
                <a:moveTo>
                  <a:pt x="4129659" y="859282"/>
                </a:moveTo>
                <a:lnTo>
                  <a:pt x="4094099" y="845566"/>
                </a:lnTo>
                <a:lnTo>
                  <a:pt x="4080383" y="881126"/>
                </a:lnTo>
                <a:lnTo>
                  <a:pt x="4115943" y="894842"/>
                </a:lnTo>
                <a:lnTo>
                  <a:pt x="4129659" y="859282"/>
                </a:lnTo>
                <a:close/>
              </a:path>
              <a:path w="6784340" h="1067435">
                <a:moveTo>
                  <a:pt x="4134993" y="116840"/>
                </a:moveTo>
                <a:lnTo>
                  <a:pt x="4116578" y="112903"/>
                </a:lnTo>
                <a:lnTo>
                  <a:pt x="4097401" y="109220"/>
                </a:lnTo>
                <a:lnTo>
                  <a:pt x="4090035" y="146558"/>
                </a:lnTo>
                <a:lnTo>
                  <a:pt x="4109085" y="150241"/>
                </a:lnTo>
                <a:lnTo>
                  <a:pt x="4108831" y="150241"/>
                </a:lnTo>
                <a:lnTo>
                  <a:pt x="4127119" y="154178"/>
                </a:lnTo>
                <a:lnTo>
                  <a:pt x="4134993" y="116840"/>
                </a:lnTo>
                <a:close/>
              </a:path>
              <a:path w="6784340" h="1067435">
                <a:moveTo>
                  <a:pt x="4200779" y="886841"/>
                </a:moveTo>
                <a:lnTo>
                  <a:pt x="4165219" y="873125"/>
                </a:lnTo>
                <a:lnTo>
                  <a:pt x="4151503" y="908558"/>
                </a:lnTo>
                <a:lnTo>
                  <a:pt x="4187063" y="922401"/>
                </a:lnTo>
                <a:lnTo>
                  <a:pt x="4200779" y="886841"/>
                </a:lnTo>
                <a:close/>
              </a:path>
              <a:path w="6784340" h="1067435">
                <a:moveTo>
                  <a:pt x="4209542" y="132842"/>
                </a:moveTo>
                <a:lnTo>
                  <a:pt x="4172331" y="124841"/>
                </a:lnTo>
                <a:lnTo>
                  <a:pt x="4164330" y="162052"/>
                </a:lnTo>
                <a:lnTo>
                  <a:pt x="4201541" y="170053"/>
                </a:lnTo>
                <a:lnTo>
                  <a:pt x="4209542" y="132842"/>
                </a:lnTo>
                <a:close/>
              </a:path>
              <a:path w="6784340" h="1067435">
                <a:moveTo>
                  <a:pt x="4271772" y="914654"/>
                </a:moveTo>
                <a:lnTo>
                  <a:pt x="4236339" y="900684"/>
                </a:lnTo>
                <a:lnTo>
                  <a:pt x="4222369" y="936117"/>
                </a:lnTo>
                <a:lnTo>
                  <a:pt x="4257929" y="950087"/>
                </a:lnTo>
                <a:lnTo>
                  <a:pt x="4271772" y="914654"/>
                </a:lnTo>
                <a:close/>
              </a:path>
              <a:path w="6784340" h="1067435">
                <a:moveTo>
                  <a:pt x="4284218" y="149733"/>
                </a:moveTo>
                <a:lnTo>
                  <a:pt x="4247007" y="141097"/>
                </a:lnTo>
                <a:lnTo>
                  <a:pt x="4238498" y="178308"/>
                </a:lnTo>
                <a:lnTo>
                  <a:pt x="4275582" y="186817"/>
                </a:lnTo>
                <a:lnTo>
                  <a:pt x="4284218" y="149733"/>
                </a:lnTo>
                <a:close/>
              </a:path>
              <a:path w="6784340" h="1067435">
                <a:moveTo>
                  <a:pt x="4342765" y="942467"/>
                </a:moveTo>
                <a:lnTo>
                  <a:pt x="4307332" y="928624"/>
                </a:lnTo>
                <a:lnTo>
                  <a:pt x="4293362" y="964057"/>
                </a:lnTo>
                <a:lnTo>
                  <a:pt x="4328795" y="978027"/>
                </a:lnTo>
                <a:lnTo>
                  <a:pt x="4342765" y="942467"/>
                </a:lnTo>
                <a:close/>
              </a:path>
              <a:path w="6784340" h="1067435">
                <a:moveTo>
                  <a:pt x="4358640" y="167132"/>
                </a:moveTo>
                <a:lnTo>
                  <a:pt x="4342003" y="163068"/>
                </a:lnTo>
                <a:lnTo>
                  <a:pt x="4321302" y="158242"/>
                </a:lnTo>
                <a:lnTo>
                  <a:pt x="4312666" y="195453"/>
                </a:lnTo>
                <a:lnTo>
                  <a:pt x="4333240" y="200152"/>
                </a:lnTo>
                <a:lnTo>
                  <a:pt x="4332986" y="200152"/>
                </a:lnTo>
                <a:lnTo>
                  <a:pt x="4349496" y="204216"/>
                </a:lnTo>
                <a:lnTo>
                  <a:pt x="4358640" y="167132"/>
                </a:lnTo>
                <a:close/>
              </a:path>
              <a:path w="6784340" h="1067435">
                <a:moveTo>
                  <a:pt x="4413631" y="970407"/>
                </a:moveTo>
                <a:lnTo>
                  <a:pt x="4378198" y="956437"/>
                </a:lnTo>
                <a:lnTo>
                  <a:pt x="4364228" y="991870"/>
                </a:lnTo>
                <a:lnTo>
                  <a:pt x="4399661" y="1005840"/>
                </a:lnTo>
                <a:lnTo>
                  <a:pt x="4413631" y="970407"/>
                </a:lnTo>
                <a:close/>
              </a:path>
              <a:path w="6784340" h="1067435">
                <a:moveTo>
                  <a:pt x="4432554" y="185420"/>
                </a:moveTo>
                <a:lnTo>
                  <a:pt x="4395597" y="176288"/>
                </a:lnTo>
                <a:lnTo>
                  <a:pt x="4386453" y="213233"/>
                </a:lnTo>
                <a:lnTo>
                  <a:pt x="4423537" y="222377"/>
                </a:lnTo>
                <a:lnTo>
                  <a:pt x="4432554" y="185420"/>
                </a:lnTo>
                <a:close/>
              </a:path>
              <a:path w="6784340" h="1067435">
                <a:moveTo>
                  <a:pt x="4506722" y="204470"/>
                </a:moveTo>
                <a:lnTo>
                  <a:pt x="4469765" y="194818"/>
                </a:lnTo>
                <a:lnTo>
                  <a:pt x="4460240" y="231648"/>
                </a:lnTo>
                <a:lnTo>
                  <a:pt x="4497070" y="241300"/>
                </a:lnTo>
                <a:lnTo>
                  <a:pt x="4506722" y="204470"/>
                </a:lnTo>
                <a:close/>
              </a:path>
              <a:path w="6784340" h="1067435">
                <a:moveTo>
                  <a:pt x="4534535" y="1038479"/>
                </a:moveTo>
                <a:lnTo>
                  <a:pt x="4519104" y="1021334"/>
                </a:lnTo>
                <a:lnTo>
                  <a:pt x="4485856" y="984377"/>
                </a:lnTo>
                <a:lnTo>
                  <a:pt x="4449064" y="943483"/>
                </a:lnTo>
                <a:lnTo>
                  <a:pt x="4407281" y="1049782"/>
                </a:lnTo>
                <a:lnTo>
                  <a:pt x="4534535" y="1038479"/>
                </a:lnTo>
                <a:close/>
              </a:path>
              <a:path w="6784340" h="1067435">
                <a:moveTo>
                  <a:pt x="4580636" y="223901"/>
                </a:moveTo>
                <a:lnTo>
                  <a:pt x="4543552" y="214122"/>
                </a:lnTo>
                <a:lnTo>
                  <a:pt x="4533900" y="250952"/>
                </a:lnTo>
                <a:lnTo>
                  <a:pt x="4559681" y="257683"/>
                </a:lnTo>
                <a:lnTo>
                  <a:pt x="4559427" y="257556"/>
                </a:lnTo>
                <a:lnTo>
                  <a:pt x="4570476" y="260604"/>
                </a:lnTo>
                <a:lnTo>
                  <a:pt x="4571314" y="257556"/>
                </a:lnTo>
                <a:lnTo>
                  <a:pt x="4580636" y="223901"/>
                </a:lnTo>
                <a:close/>
              </a:path>
              <a:path w="6784340" h="1067435">
                <a:moveTo>
                  <a:pt x="4654042" y="244094"/>
                </a:moveTo>
                <a:lnTo>
                  <a:pt x="4617339" y="234061"/>
                </a:lnTo>
                <a:lnTo>
                  <a:pt x="4607179" y="270764"/>
                </a:lnTo>
                <a:lnTo>
                  <a:pt x="4644009" y="280797"/>
                </a:lnTo>
                <a:lnTo>
                  <a:pt x="4654042" y="244094"/>
                </a:lnTo>
                <a:close/>
              </a:path>
              <a:path w="6784340" h="1067435">
                <a:moveTo>
                  <a:pt x="4727575" y="264922"/>
                </a:moveTo>
                <a:lnTo>
                  <a:pt x="4690999" y="254381"/>
                </a:lnTo>
                <a:lnTo>
                  <a:pt x="4680458" y="290957"/>
                </a:lnTo>
                <a:lnTo>
                  <a:pt x="4717034" y="301498"/>
                </a:lnTo>
                <a:lnTo>
                  <a:pt x="4727575" y="264922"/>
                </a:lnTo>
                <a:close/>
              </a:path>
              <a:path w="6784340" h="1067435">
                <a:moveTo>
                  <a:pt x="4801108" y="286004"/>
                </a:moveTo>
                <a:lnTo>
                  <a:pt x="4798568" y="285242"/>
                </a:lnTo>
                <a:lnTo>
                  <a:pt x="4764278" y="275336"/>
                </a:lnTo>
                <a:lnTo>
                  <a:pt x="4753737" y="312039"/>
                </a:lnTo>
                <a:lnTo>
                  <a:pt x="4787900" y="321818"/>
                </a:lnTo>
                <a:lnTo>
                  <a:pt x="4787646" y="321818"/>
                </a:lnTo>
                <a:lnTo>
                  <a:pt x="4790059" y="322453"/>
                </a:lnTo>
                <a:lnTo>
                  <a:pt x="4801108" y="286004"/>
                </a:lnTo>
                <a:close/>
              </a:path>
              <a:path w="6784340" h="1067435">
                <a:moveTo>
                  <a:pt x="4874006" y="307975"/>
                </a:moveTo>
                <a:lnTo>
                  <a:pt x="4837557" y="297053"/>
                </a:lnTo>
                <a:lnTo>
                  <a:pt x="4826635" y="333502"/>
                </a:lnTo>
                <a:lnTo>
                  <a:pt x="4863084" y="344424"/>
                </a:lnTo>
                <a:lnTo>
                  <a:pt x="4874006" y="307975"/>
                </a:lnTo>
                <a:close/>
              </a:path>
              <a:path w="6784340" h="1067435">
                <a:moveTo>
                  <a:pt x="4947158" y="330454"/>
                </a:moveTo>
                <a:lnTo>
                  <a:pt x="4910582" y="318897"/>
                </a:lnTo>
                <a:lnTo>
                  <a:pt x="4899533" y="355473"/>
                </a:lnTo>
                <a:lnTo>
                  <a:pt x="4902581" y="356362"/>
                </a:lnTo>
                <a:lnTo>
                  <a:pt x="4902327" y="356235"/>
                </a:lnTo>
                <a:lnTo>
                  <a:pt x="4935601" y="366776"/>
                </a:lnTo>
                <a:lnTo>
                  <a:pt x="4938954" y="356235"/>
                </a:lnTo>
                <a:lnTo>
                  <a:pt x="4947158" y="330454"/>
                </a:lnTo>
                <a:close/>
              </a:path>
              <a:path w="6784340" h="1067435">
                <a:moveTo>
                  <a:pt x="5019802" y="353568"/>
                </a:moveTo>
                <a:lnTo>
                  <a:pt x="4983480" y="342011"/>
                </a:lnTo>
                <a:lnTo>
                  <a:pt x="4971923" y="378333"/>
                </a:lnTo>
                <a:lnTo>
                  <a:pt x="5008245" y="389890"/>
                </a:lnTo>
                <a:lnTo>
                  <a:pt x="5019802" y="353568"/>
                </a:lnTo>
                <a:close/>
              </a:path>
              <a:path w="6784340" h="1067435">
                <a:moveTo>
                  <a:pt x="5092446" y="376555"/>
                </a:moveTo>
                <a:lnTo>
                  <a:pt x="5056124" y="364998"/>
                </a:lnTo>
                <a:lnTo>
                  <a:pt x="5044567" y="401320"/>
                </a:lnTo>
                <a:lnTo>
                  <a:pt x="5080889" y="412877"/>
                </a:lnTo>
                <a:lnTo>
                  <a:pt x="5092446" y="376555"/>
                </a:lnTo>
                <a:close/>
              </a:path>
              <a:path w="6784340" h="1067435">
                <a:moveTo>
                  <a:pt x="5165217" y="400050"/>
                </a:moveTo>
                <a:lnTo>
                  <a:pt x="5145151" y="393192"/>
                </a:lnTo>
                <a:lnTo>
                  <a:pt x="5128768" y="388112"/>
                </a:lnTo>
                <a:lnTo>
                  <a:pt x="5117211" y="424434"/>
                </a:lnTo>
                <a:lnTo>
                  <a:pt x="5133391" y="429501"/>
                </a:lnTo>
                <a:lnTo>
                  <a:pt x="5153025" y="436118"/>
                </a:lnTo>
                <a:lnTo>
                  <a:pt x="5155298" y="429387"/>
                </a:lnTo>
                <a:lnTo>
                  <a:pt x="5165217" y="400050"/>
                </a:lnTo>
                <a:close/>
              </a:path>
              <a:path w="6784340" h="1067435">
                <a:moveTo>
                  <a:pt x="5237480" y="424307"/>
                </a:moveTo>
                <a:lnTo>
                  <a:pt x="5201412" y="412242"/>
                </a:lnTo>
                <a:lnTo>
                  <a:pt x="5189220" y="448310"/>
                </a:lnTo>
                <a:lnTo>
                  <a:pt x="5225288" y="460502"/>
                </a:lnTo>
                <a:lnTo>
                  <a:pt x="5237480" y="424307"/>
                </a:lnTo>
                <a:close/>
              </a:path>
              <a:path w="6784340" h="1067435">
                <a:moveTo>
                  <a:pt x="5309603" y="448691"/>
                </a:moveTo>
                <a:lnTo>
                  <a:pt x="5273548" y="436499"/>
                </a:lnTo>
                <a:lnTo>
                  <a:pt x="5261356" y="472567"/>
                </a:lnTo>
                <a:lnTo>
                  <a:pt x="5297551" y="484759"/>
                </a:lnTo>
                <a:lnTo>
                  <a:pt x="5309603" y="448691"/>
                </a:lnTo>
                <a:close/>
              </a:path>
              <a:path w="6784340" h="1067435">
                <a:moveTo>
                  <a:pt x="5382133" y="473202"/>
                </a:moveTo>
                <a:lnTo>
                  <a:pt x="5377929" y="471678"/>
                </a:lnTo>
                <a:lnTo>
                  <a:pt x="5345811" y="460883"/>
                </a:lnTo>
                <a:lnTo>
                  <a:pt x="5333606" y="496951"/>
                </a:lnTo>
                <a:lnTo>
                  <a:pt x="5365623" y="507746"/>
                </a:lnTo>
                <a:lnTo>
                  <a:pt x="5365356" y="507619"/>
                </a:lnTo>
                <a:lnTo>
                  <a:pt x="5369433" y="509016"/>
                </a:lnTo>
                <a:lnTo>
                  <a:pt x="5369928" y="507619"/>
                </a:lnTo>
                <a:lnTo>
                  <a:pt x="5382133" y="473202"/>
                </a:lnTo>
                <a:close/>
              </a:path>
              <a:path w="6784340" h="1067435">
                <a:moveTo>
                  <a:pt x="5454015" y="498602"/>
                </a:moveTo>
                <a:lnTo>
                  <a:pt x="5418074" y="485902"/>
                </a:lnTo>
                <a:lnTo>
                  <a:pt x="5405374" y="521716"/>
                </a:lnTo>
                <a:lnTo>
                  <a:pt x="5441315" y="534416"/>
                </a:lnTo>
                <a:lnTo>
                  <a:pt x="5454015" y="498602"/>
                </a:lnTo>
                <a:close/>
              </a:path>
              <a:path w="6784340" h="1067435">
                <a:moveTo>
                  <a:pt x="5525770" y="524002"/>
                </a:moveTo>
                <a:lnTo>
                  <a:pt x="5489956" y="511302"/>
                </a:lnTo>
                <a:lnTo>
                  <a:pt x="5477256" y="547116"/>
                </a:lnTo>
                <a:lnTo>
                  <a:pt x="5513070" y="559816"/>
                </a:lnTo>
                <a:lnTo>
                  <a:pt x="5525770" y="524002"/>
                </a:lnTo>
                <a:close/>
              </a:path>
              <a:path w="6784340" h="1067435">
                <a:moveTo>
                  <a:pt x="5597652" y="549402"/>
                </a:moveTo>
                <a:lnTo>
                  <a:pt x="5561711" y="536702"/>
                </a:lnTo>
                <a:lnTo>
                  <a:pt x="5549011" y="572516"/>
                </a:lnTo>
                <a:lnTo>
                  <a:pt x="5584952" y="585216"/>
                </a:lnTo>
                <a:lnTo>
                  <a:pt x="5597652" y="549402"/>
                </a:lnTo>
                <a:close/>
              </a:path>
              <a:path w="6784340" h="1067435">
                <a:moveTo>
                  <a:pt x="5669407" y="575564"/>
                </a:moveTo>
                <a:lnTo>
                  <a:pt x="5633720" y="562356"/>
                </a:lnTo>
                <a:lnTo>
                  <a:pt x="5620512" y="598170"/>
                </a:lnTo>
                <a:lnTo>
                  <a:pt x="5656326" y="611251"/>
                </a:lnTo>
                <a:lnTo>
                  <a:pt x="5669407" y="575564"/>
                </a:lnTo>
                <a:close/>
              </a:path>
              <a:path w="6784340" h="1067435">
                <a:moveTo>
                  <a:pt x="5741035" y="601853"/>
                </a:moveTo>
                <a:lnTo>
                  <a:pt x="5705221" y="588645"/>
                </a:lnTo>
                <a:lnTo>
                  <a:pt x="5692140" y="624459"/>
                </a:lnTo>
                <a:lnTo>
                  <a:pt x="5727827" y="637540"/>
                </a:lnTo>
                <a:lnTo>
                  <a:pt x="5741035" y="601853"/>
                </a:lnTo>
                <a:close/>
              </a:path>
              <a:path w="6784340" h="1067435">
                <a:moveTo>
                  <a:pt x="5812536" y="628142"/>
                </a:moveTo>
                <a:lnTo>
                  <a:pt x="5776722" y="614934"/>
                </a:lnTo>
                <a:lnTo>
                  <a:pt x="5763641" y="650748"/>
                </a:lnTo>
                <a:lnTo>
                  <a:pt x="5799328" y="663829"/>
                </a:lnTo>
                <a:lnTo>
                  <a:pt x="5812536" y="628142"/>
                </a:lnTo>
                <a:close/>
              </a:path>
              <a:path w="6784340" h="1067435">
                <a:moveTo>
                  <a:pt x="5884037" y="654812"/>
                </a:moveTo>
                <a:lnTo>
                  <a:pt x="5848477" y="641350"/>
                </a:lnTo>
                <a:lnTo>
                  <a:pt x="5835015" y="676910"/>
                </a:lnTo>
                <a:lnTo>
                  <a:pt x="5870575" y="690499"/>
                </a:lnTo>
                <a:lnTo>
                  <a:pt x="5884037" y="654812"/>
                </a:lnTo>
                <a:close/>
              </a:path>
              <a:path w="6784340" h="1067435">
                <a:moveTo>
                  <a:pt x="5955284" y="681736"/>
                </a:moveTo>
                <a:lnTo>
                  <a:pt x="5919724" y="668274"/>
                </a:lnTo>
                <a:lnTo>
                  <a:pt x="5906262" y="703961"/>
                </a:lnTo>
                <a:lnTo>
                  <a:pt x="5941822" y="717423"/>
                </a:lnTo>
                <a:lnTo>
                  <a:pt x="5955284" y="681736"/>
                </a:lnTo>
                <a:close/>
              </a:path>
              <a:path w="6784340" h="1067435">
                <a:moveTo>
                  <a:pt x="6026658" y="708787"/>
                </a:moveTo>
                <a:lnTo>
                  <a:pt x="5990971" y="695198"/>
                </a:lnTo>
                <a:lnTo>
                  <a:pt x="5977509" y="730885"/>
                </a:lnTo>
                <a:lnTo>
                  <a:pt x="6013196" y="744347"/>
                </a:lnTo>
                <a:lnTo>
                  <a:pt x="6026658" y="708787"/>
                </a:lnTo>
                <a:close/>
              </a:path>
              <a:path w="6784340" h="1067435">
                <a:moveTo>
                  <a:pt x="6098032" y="735838"/>
                </a:moveTo>
                <a:lnTo>
                  <a:pt x="6062218" y="722249"/>
                </a:lnTo>
                <a:lnTo>
                  <a:pt x="6048756" y="757809"/>
                </a:lnTo>
                <a:lnTo>
                  <a:pt x="6068441" y="765302"/>
                </a:lnTo>
                <a:lnTo>
                  <a:pt x="6068314" y="765302"/>
                </a:lnTo>
                <a:lnTo>
                  <a:pt x="6084189" y="771398"/>
                </a:lnTo>
                <a:lnTo>
                  <a:pt x="6098032" y="735838"/>
                </a:lnTo>
                <a:close/>
              </a:path>
              <a:path w="6784340" h="1067435">
                <a:moveTo>
                  <a:pt x="6169025" y="763397"/>
                </a:moveTo>
                <a:lnTo>
                  <a:pt x="6133465" y="749554"/>
                </a:lnTo>
                <a:lnTo>
                  <a:pt x="6119749" y="785114"/>
                </a:lnTo>
                <a:lnTo>
                  <a:pt x="6155309" y="798830"/>
                </a:lnTo>
                <a:lnTo>
                  <a:pt x="6169025" y="763397"/>
                </a:lnTo>
                <a:close/>
              </a:path>
              <a:path w="6784340" h="1067435">
                <a:moveTo>
                  <a:pt x="6240145" y="790829"/>
                </a:moveTo>
                <a:lnTo>
                  <a:pt x="6204585" y="777113"/>
                </a:lnTo>
                <a:lnTo>
                  <a:pt x="6190869" y="812673"/>
                </a:lnTo>
                <a:lnTo>
                  <a:pt x="6226429" y="826389"/>
                </a:lnTo>
                <a:lnTo>
                  <a:pt x="6240145" y="790829"/>
                </a:lnTo>
                <a:close/>
              </a:path>
              <a:path w="6784340" h="1067435">
                <a:moveTo>
                  <a:pt x="6311138" y="818388"/>
                </a:moveTo>
                <a:lnTo>
                  <a:pt x="6275705" y="804545"/>
                </a:lnTo>
                <a:lnTo>
                  <a:pt x="6261862" y="840105"/>
                </a:lnTo>
                <a:lnTo>
                  <a:pt x="6297422" y="853821"/>
                </a:lnTo>
                <a:lnTo>
                  <a:pt x="6311138" y="818388"/>
                </a:lnTo>
                <a:close/>
              </a:path>
              <a:path w="6784340" h="1067435">
                <a:moveTo>
                  <a:pt x="6382258" y="846201"/>
                </a:moveTo>
                <a:lnTo>
                  <a:pt x="6346698" y="832231"/>
                </a:lnTo>
                <a:lnTo>
                  <a:pt x="6332855" y="867791"/>
                </a:lnTo>
                <a:lnTo>
                  <a:pt x="6368288" y="881634"/>
                </a:lnTo>
                <a:lnTo>
                  <a:pt x="6382258" y="846201"/>
                </a:lnTo>
                <a:close/>
              </a:path>
              <a:path w="6784340" h="1067435">
                <a:moveTo>
                  <a:pt x="6453124" y="874141"/>
                </a:moveTo>
                <a:lnTo>
                  <a:pt x="6417691" y="860171"/>
                </a:lnTo>
                <a:lnTo>
                  <a:pt x="6403721" y="895604"/>
                </a:lnTo>
                <a:lnTo>
                  <a:pt x="6439154" y="909574"/>
                </a:lnTo>
                <a:lnTo>
                  <a:pt x="6453124" y="874141"/>
                </a:lnTo>
                <a:close/>
              </a:path>
              <a:path w="6784340" h="1067435">
                <a:moveTo>
                  <a:pt x="6523990" y="902081"/>
                </a:moveTo>
                <a:lnTo>
                  <a:pt x="6488557" y="888111"/>
                </a:lnTo>
                <a:lnTo>
                  <a:pt x="6474587" y="923544"/>
                </a:lnTo>
                <a:lnTo>
                  <a:pt x="6510020" y="937514"/>
                </a:lnTo>
                <a:lnTo>
                  <a:pt x="6523990" y="902081"/>
                </a:lnTo>
                <a:close/>
              </a:path>
              <a:path w="6784340" h="1067435">
                <a:moveTo>
                  <a:pt x="6594983" y="929894"/>
                </a:moveTo>
                <a:lnTo>
                  <a:pt x="6559423" y="915924"/>
                </a:lnTo>
                <a:lnTo>
                  <a:pt x="6545580" y="951484"/>
                </a:lnTo>
                <a:lnTo>
                  <a:pt x="6581013" y="965327"/>
                </a:lnTo>
                <a:lnTo>
                  <a:pt x="6594983" y="929894"/>
                </a:lnTo>
                <a:close/>
              </a:path>
              <a:path w="6784340" h="1067435">
                <a:moveTo>
                  <a:pt x="6665849" y="957834"/>
                </a:moveTo>
                <a:lnTo>
                  <a:pt x="6630416" y="943864"/>
                </a:lnTo>
                <a:lnTo>
                  <a:pt x="6616446" y="979297"/>
                </a:lnTo>
                <a:lnTo>
                  <a:pt x="6651879" y="993267"/>
                </a:lnTo>
                <a:lnTo>
                  <a:pt x="6665849" y="957834"/>
                </a:lnTo>
                <a:close/>
              </a:path>
              <a:path w="6784340" h="1067435">
                <a:moveTo>
                  <a:pt x="6783959" y="1024763"/>
                </a:moveTo>
                <a:lnTo>
                  <a:pt x="6768528" y="1007618"/>
                </a:lnTo>
                <a:lnTo>
                  <a:pt x="6736308" y="971804"/>
                </a:lnTo>
                <a:lnTo>
                  <a:pt x="6698488" y="929767"/>
                </a:lnTo>
                <a:lnTo>
                  <a:pt x="6656705" y="1036066"/>
                </a:lnTo>
                <a:lnTo>
                  <a:pt x="6783959" y="10247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object 17">
                <a:extLst>
                  <a:ext uri="{FF2B5EF4-FFF2-40B4-BE49-F238E27FC236}">
                    <a16:creationId xmlns:a16="http://schemas.microsoft.com/office/drawing/2014/main" id="{58AD1DE3-0DB1-462B-A7FE-F58E486095FF}"/>
                  </a:ext>
                </a:extLst>
              </p:cNvPr>
              <p:cNvSpPr txBox="1"/>
              <p:nvPr/>
            </p:nvSpPr>
            <p:spPr>
              <a:xfrm>
                <a:off x="2354740" y="4138610"/>
                <a:ext cx="208279" cy="398379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sz="2400" dirty="0">
                  <a:latin typeface="Cambria Math"/>
                  <a:cs typeface="Cambria Math"/>
                </a:endParaRPr>
              </a:p>
            </p:txBody>
          </p:sp>
        </mc:Choice>
        <mc:Fallback xmlns="">
          <p:sp>
            <p:nvSpPr>
              <p:cNvPr id="86" name="object 17">
                <a:extLst>
                  <a:ext uri="{FF2B5EF4-FFF2-40B4-BE49-F238E27FC236}">
                    <a16:creationId xmlns:a16="http://schemas.microsoft.com/office/drawing/2014/main" id="{58AD1DE3-0DB1-462B-A7FE-F58E486095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4740" y="4138610"/>
                <a:ext cx="208279" cy="398379"/>
              </a:xfrm>
              <a:prstGeom prst="rect">
                <a:avLst/>
              </a:prstGeom>
              <a:blipFill>
                <a:blip r:embed="rId8"/>
                <a:stretch>
                  <a:fillRect l="-29412" r="-173529" b="-107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object 17">
                <a:extLst>
                  <a:ext uri="{FF2B5EF4-FFF2-40B4-BE49-F238E27FC236}">
                    <a16:creationId xmlns:a16="http://schemas.microsoft.com/office/drawing/2014/main" id="{837311DD-F503-4E50-85A6-4F7EFAA33A24}"/>
                  </a:ext>
                </a:extLst>
              </p:cNvPr>
              <p:cNvSpPr txBox="1"/>
              <p:nvPr/>
            </p:nvSpPr>
            <p:spPr>
              <a:xfrm>
                <a:off x="3808430" y="3883963"/>
                <a:ext cx="208279" cy="398379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1,3</m:t>
                          </m:r>
                        </m:sub>
                      </m:sSub>
                    </m:oMath>
                  </m:oMathPara>
                </a14:m>
                <a:endParaRPr sz="2400" dirty="0">
                  <a:latin typeface="Cambria Math"/>
                  <a:cs typeface="Cambria Math"/>
                </a:endParaRPr>
              </a:p>
            </p:txBody>
          </p:sp>
        </mc:Choice>
        <mc:Fallback xmlns="">
          <p:sp>
            <p:nvSpPr>
              <p:cNvPr id="123" name="object 17">
                <a:extLst>
                  <a:ext uri="{FF2B5EF4-FFF2-40B4-BE49-F238E27FC236}">
                    <a16:creationId xmlns:a16="http://schemas.microsoft.com/office/drawing/2014/main" id="{837311DD-F503-4E50-85A6-4F7EFAA33A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430" y="3883963"/>
                <a:ext cx="208279" cy="398379"/>
              </a:xfrm>
              <a:prstGeom prst="rect">
                <a:avLst/>
              </a:prstGeom>
              <a:blipFill>
                <a:blip r:embed="rId9"/>
                <a:stretch>
                  <a:fillRect l="-32353" r="-173529" b="-107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object 17">
                <a:extLst>
                  <a:ext uri="{FF2B5EF4-FFF2-40B4-BE49-F238E27FC236}">
                    <a16:creationId xmlns:a16="http://schemas.microsoft.com/office/drawing/2014/main" id="{5D37F3A9-7618-4437-9595-EFDD40136649}"/>
                  </a:ext>
                </a:extLst>
              </p:cNvPr>
              <p:cNvSpPr txBox="1"/>
              <p:nvPr/>
            </p:nvSpPr>
            <p:spPr>
              <a:xfrm>
                <a:off x="5489218" y="3684773"/>
                <a:ext cx="208279" cy="398379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1,4</m:t>
                          </m:r>
                        </m:sub>
                      </m:sSub>
                    </m:oMath>
                  </m:oMathPara>
                </a14:m>
                <a:endParaRPr sz="2400" dirty="0">
                  <a:latin typeface="Cambria Math"/>
                  <a:cs typeface="Cambria Math"/>
                </a:endParaRPr>
              </a:p>
            </p:txBody>
          </p:sp>
        </mc:Choice>
        <mc:Fallback xmlns="">
          <p:sp>
            <p:nvSpPr>
              <p:cNvPr id="124" name="object 17">
                <a:extLst>
                  <a:ext uri="{FF2B5EF4-FFF2-40B4-BE49-F238E27FC236}">
                    <a16:creationId xmlns:a16="http://schemas.microsoft.com/office/drawing/2014/main" id="{5D37F3A9-7618-4437-9595-EFDD401366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9218" y="3684773"/>
                <a:ext cx="208279" cy="398379"/>
              </a:xfrm>
              <a:prstGeom prst="rect">
                <a:avLst/>
              </a:prstGeom>
              <a:blipFill>
                <a:blip r:embed="rId10"/>
                <a:stretch>
                  <a:fillRect l="-28571" r="-165714" b="-106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3691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0181ED3-6BF2-492E-B9E9-53E7609D1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719A945-5DA8-4842-824C-43EDA64AA903}"/>
              </a:ext>
            </a:extLst>
          </p:cNvPr>
          <p:cNvSpPr txBox="1"/>
          <p:nvPr/>
        </p:nvSpPr>
        <p:spPr>
          <a:xfrm>
            <a:off x="5059755" y="4175865"/>
            <a:ext cx="3327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Calibri" panose="020F0502020204030204" pitchFamily="34" charset="0"/>
                <a:ea typeface="微软雅黑" panose="020B0503020204020204" pitchFamily="34" charset="-122"/>
              </a:rPr>
              <a:t>两个向量越相似，夹角越小，注意力权重越高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E117B68-3B1D-481C-A2B3-B35D972DC919}"/>
              </a:ext>
            </a:extLst>
          </p:cNvPr>
          <p:cNvSpPr txBox="1"/>
          <p:nvPr/>
        </p:nvSpPr>
        <p:spPr>
          <a:xfrm>
            <a:off x="428281" y="199434"/>
            <a:ext cx="7108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Transformer</a:t>
            </a:r>
            <a:endParaRPr lang="zh-CN" altLang="en-US" sz="2800" b="1" spc="200" dirty="0">
              <a:solidFill>
                <a:schemeClr val="bg1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40" name="object 2">
            <a:extLst>
              <a:ext uri="{FF2B5EF4-FFF2-40B4-BE49-F238E27FC236}">
                <a16:creationId xmlns:a16="http://schemas.microsoft.com/office/drawing/2014/main" id="{DC5FA7DA-5844-4399-87B9-6B682E028FF2}"/>
              </a:ext>
            </a:extLst>
          </p:cNvPr>
          <p:cNvGrpSpPr/>
          <p:nvPr/>
        </p:nvGrpSpPr>
        <p:grpSpPr>
          <a:xfrm>
            <a:off x="1864199" y="2217674"/>
            <a:ext cx="1294765" cy="2422652"/>
            <a:chOff x="1453896" y="2718054"/>
            <a:chExt cx="1294765" cy="2422652"/>
          </a:xfrm>
        </p:grpSpPr>
        <p:sp>
          <p:nvSpPr>
            <p:cNvPr id="41" name="object 3">
              <a:extLst>
                <a:ext uri="{FF2B5EF4-FFF2-40B4-BE49-F238E27FC236}">
                  <a16:creationId xmlns:a16="http://schemas.microsoft.com/office/drawing/2014/main" id="{FFA0D50F-6A25-4C55-BE64-524D01737CD1}"/>
                </a:ext>
              </a:extLst>
            </p:cNvPr>
            <p:cNvSpPr/>
            <p:nvPr/>
          </p:nvSpPr>
          <p:spPr>
            <a:xfrm>
              <a:off x="2662936" y="2718054"/>
              <a:ext cx="85725" cy="819150"/>
            </a:xfrm>
            <a:custGeom>
              <a:avLst/>
              <a:gdLst/>
              <a:ahLst/>
              <a:cxnLst/>
              <a:rect l="l" t="t" r="r" b="b"/>
              <a:pathLst>
                <a:path w="85725" h="819150">
                  <a:moveTo>
                    <a:pt x="28701" y="71374"/>
                  </a:moveTo>
                  <a:lnTo>
                    <a:pt x="28575" y="819023"/>
                  </a:lnTo>
                  <a:lnTo>
                    <a:pt x="57150" y="819023"/>
                  </a:lnTo>
                  <a:lnTo>
                    <a:pt x="57150" y="71500"/>
                  </a:lnTo>
                  <a:lnTo>
                    <a:pt x="28701" y="71374"/>
                  </a:lnTo>
                  <a:close/>
                </a:path>
                <a:path w="85725" h="819150">
                  <a:moveTo>
                    <a:pt x="42925" y="0"/>
                  </a:moveTo>
                  <a:lnTo>
                    <a:pt x="0" y="85725"/>
                  </a:lnTo>
                  <a:lnTo>
                    <a:pt x="28699" y="85725"/>
                  </a:lnTo>
                  <a:lnTo>
                    <a:pt x="28701" y="71374"/>
                  </a:lnTo>
                  <a:lnTo>
                    <a:pt x="78560" y="71374"/>
                  </a:lnTo>
                  <a:lnTo>
                    <a:pt x="42925" y="0"/>
                  </a:lnTo>
                  <a:close/>
                </a:path>
                <a:path w="85725" h="819150">
                  <a:moveTo>
                    <a:pt x="78560" y="71374"/>
                  </a:moveTo>
                  <a:lnTo>
                    <a:pt x="28701" y="71374"/>
                  </a:lnTo>
                  <a:lnTo>
                    <a:pt x="57150" y="71500"/>
                  </a:lnTo>
                  <a:lnTo>
                    <a:pt x="57150" y="85725"/>
                  </a:lnTo>
                  <a:lnTo>
                    <a:pt x="85725" y="85725"/>
                  </a:lnTo>
                  <a:lnTo>
                    <a:pt x="78560" y="713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2" name="object 5">
              <a:extLst>
                <a:ext uri="{FF2B5EF4-FFF2-40B4-BE49-F238E27FC236}">
                  <a16:creationId xmlns:a16="http://schemas.microsoft.com/office/drawing/2014/main" id="{EB30F7E9-A84D-473E-9816-3BD8AB01576A}"/>
                </a:ext>
              </a:extLst>
            </p:cNvPr>
            <p:cNvSpPr/>
            <p:nvPr/>
          </p:nvSpPr>
          <p:spPr>
            <a:xfrm>
              <a:off x="1453896" y="4494710"/>
              <a:ext cx="1049020" cy="645996"/>
            </a:xfrm>
            <a:custGeom>
              <a:avLst/>
              <a:gdLst/>
              <a:ahLst/>
              <a:cxnLst/>
              <a:rect l="l" t="t" r="r" b="b"/>
              <a:pathLst>
                <a:path w="1049020" h="745489">
                  <a:moveTo>
                    <a:pt x="0" y="745236"/>
                  </a:moveTo>
                  <a:lnTo>
                    <a:pt x="1048512" y="745236"/>
                  </a:lnTo>
                  <a:lnTo>
                    <a:pt x="1048512" y="0"/>
                  </a:lnTo>
                  <a:lnTo>
                    <a:pt x="0" y="0"/>
                  </a:lnTo>
                  <a:lnTo>
                    <a:pt x="0" y="745236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 w="6350">
              <a:solidFill>
                <a:schemeClr val="bg2">
                  <a:lumMod val="90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43" name="object 7">
            <a:extLst>
              <a:ext uri="{FF2B5EF4-FFF2-40B4-BE49-F238E27FC236}">
                <a16:creationId xmlns:a16="http://schemas.microsoft.com/office/drawing/2014/main" id="{0DD5659A-647E-40D2-9D12-724FEE55CB20}"/>
              </a:ext>
            </a:extLst>
          </p:cNvPr>
          <p:cNvSpPr txBox="1"/>
          <p:nvPr/>
        </p:nvSpPr>
        <p:spPr>
          <a:xfrm>
            <a:off x="2158345" y="4059760"/>
            <a:ext cx="506095" cy="3411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3200" spc="195" baseline="-20833" dirty="0">
                <a:latin typeface="Cambria Math"/>
                <a:cs typeface="Cambria Math"/>
              </a:rPr>
              <a:t>𝑊</a:t>
            </a:r>
            <a:r>
              <a:rPr sz="1750" spc="130" dirty="0">
                <a:latin typeface="Cambria Math"/>
                <a:cs typeface="Cambria Math"/>
              </a:rPr>
              <a:t>𝑞</a:t>
            </a:r>
            <a:endParaRPr sz="1750" dirty="0">
              <a:latin typeface="Cambria Math"/>
              <a:cs typeface="Cambria Math"/>
            </a:endParaRPr>
          </a:p>
        </p:txBody>
      </p:sp>
      <p:sp>
        <p:nvSpPr>
          <p:cNvPr id="44" name="object 10">
            <a:extLst>
              <a:ext uri="{FF2B5EF4-FFF2-40B4-BE49-F238E27FC236}">
                <a16:creationId xmlns:a16="http://schemas.microsoft.com/office/drawing/2014/main" id="{A09C4A77-DAA5-486B-9EE1-940C9826567F}"/>
              </a:ext>
            </a:extLst>
          </p:cNvPr>
          <p:cNvSpPr/>
          <p:nvPr/>
        </p:nvSpPr>
        <p:spPr>
          <a:xfrm>
            <a:off x="3337907" y="3999141"/>
            <a:ext cx="1049020" cy="638389"/>
          </a:xfrm>
          <a:custGeom>
            <a:avLst/>
            <a:gdLst/>
            <a:ahLst/>
            <a:cxnLst/>
            <a:rect l="l" t="t" r="r" b="b"/>
            <a:pathLst>
              <a:path w="1049020" h="744220">
                <a:moveTo>
                  <a:pt x="0" y="743711"/>
                </a:moveTo>
                <a:lnTo>
                  <a:pt x="1048512" y="743711"/>
                </a:lnTo>
                <a:lnTo>
                  <a:pt x="1048512" y="0"/>
                </a:lnTo>
                <a:lnTo>
                  <a:pt x="0" y="0"/>
                </a:lnTo>
                <a:lnTo>
                  <a:pt x="0" y="743711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6350">
            <a:solidFill>
              <a:schemeClr val="bg2">
                <a:lumMod val="90000"/>
              </a:schemeClr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11">
            <a:extLst>
              <a:ext uri="{FF2B5EF4-FFF2-40B4-BE49-F238E27FC236}">
                <a16:creationId xmlns:a16="http://schemas.microsoft.com/office/drawing/2014/main" id="{6F80A27E-CB6C-4533-9C39-DECF98CE9DDF}"/>
              </a:ext>
            </a:extLst>
          </p:cNvPr>
          <p:cNvSpPr txBox="1"/>
          <p:nvPr/>
        </p:nvSpPr>
        <p:spPr>
          <a:xfrm>
            <a:off x="3617191" y="4084781"/>
            <a:ext cx="508000" cy="3411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3200" spc="179" baseline="-20833" dirty="0">
                <a:latin typeface="Cambria Math"/>
                <a:cs typeface="Cambria Math"/>
              </a:rPr>
              <a:t>𝑊</a:t>
            </a:r>
            <a:r>
              <a:rPr sz="1750" spc="120" dirty="0">
                <a:latin typeface="Cambria Math"/>
                <a:cs typeface="Cambria Math"/>
              </a:rPr>
              <a:t>𝑘</a:t>
            </a:r>
            <a:endParaRPr sz="1750" dirty="0">
              <a:latin typeface="Cambria Math"/>
              <a:cs typeface="Cambria Math"/>
            </a:endParaRPr>
          </a:p>
        </p:txBody>
      </p:sp>
      <p:grpSp>
        <p:nvGrpSpPr>
          <p:cNvPr id="47" name="object 14">
            <a:extLst>
              <a:ext uri="{FF2B5EF4-FFF2-40B4-BE49-F238E27FC236}">
                <a16:creationId xmlns:a16="http://schemas.microsoft.com/office/drawing/2014/main" id="{10DAB8ED-9544-419E-9D33-7A405EF570D2}"/>
              </a:ext>
            </a:extLst>
          </p:cNvPr>
          <p:cNvGrpSpPr/>
          <p:nvPr/>
        </p:nvGrpSpPr>
        <p:grpSpPr>
          <a:xfrm>
            <a:off x="2231483" y="2914903"/>
            <a:ext cx="1748027" cy="2473071"/>
            <a:chOff x="1821180" y="3415283"/>
            <a:chExt cx="1748027" cy="2473071"/>
          </a:xfrm>
        </p:grpSpPr>
        <p:sp>
          <p:nvSpPr>
            <p:cNvPr id="48" name="object 15">
              <a:extLst>
                <a:ext uri="{FF2B5EF4-FFF2-40B4-BE49-F238E27FC236}">
                  <a16:creationId xmlns:a16="http://schemas.microsoft.com/office/drawing/2014/main" id="{3AF9D0F8-2B43-4EC7-B3B2-C31905763339}"/>
                </a:ext>
              </a:extLst>
            </p:cNvPr>
            <p:cNvSpPr/>
            <p:nvPr/>
          </p:nvSpPr>
          <p:spPr>
            <a:xfrm>
              <a:off x="1903984" y="4103369"/>
              <a:ext cx="1591945" cy="1784985"/>
            </a:xfrm>
            <a:custGeom>
              <a:avLst/>
              <a:gdLst/>
              <a:ahLst/>
              <a:cxnLst/>
              <a:rect l="l" t="t" r="r" b="b"/>
              <a:pathLst>
                <a:path w="1591945" h="1784985">
                  <a:moveTo>
                    <a:pt x="85725" y="1152525"/>
                  </a:moveTo>
                  <a:lnTo>
                    <a:pt x="78549" y="1138174"/>
                  </a:lnTo>
                  <a:lnTo>
                    <a:pt x="42926" y="1066800"/>
                  </a:lnTo>
                  <a:lnTo>
                    <a:pt x="0" y="1152525"/>
                  </a:lnTo>
                  <a:lnTo>
                    <a:pt x="28575" y="1152525"/>
                  </a:lnTo>
                  <a:lnTo>
                    <a:pt x="28575" y="1784629"/>
                  </a:lnTo>
                  <a:lnTo>
                    <a:pt x="57150" y="1784629"/>
                  </a:lnTo>
                  <a:lnTo>
                    <a:pt x="57150" y="1152525"/>
                  </a:lnTo>
                  <a:lnTo>
                    <a:pt x="85725" y="1152525"/>
                  </a:lnTo>
                  <a:close/>
                </a:path>
                <a:path w="1591945" h="1784985">
                  <a:moveTo>
                    <a:pt x="102616" y="85725"/>
                  </a:moveTo>
                  <a:lnTo>
                    <a:pt x="95427" y="71374"/>
                  </a:lnTo>
                  <a:lnTo>
                    <a:pt x="59690" y="0"/>
                  </a:lnTo>
                  <a:lnTo>
                    <a:pt x="16891" y="85725"/>
                  </a:lnTo>
                  <a:lnTo>
                    <a:pt x="45453" y="85725"/>
                  </a:lnTo>
                  <a:lnTo>
                    <a:pt x="45339" y="377063"/>
                  </a:lnTo>
                  <a:lnTo>
                    <a:pt x="73914" y="377063"/>
                  </a:lnTo>
                  <a:lnTo>
                    <a:pt x="74028" y="85725"/>
                  </a:lnTo>
                  <a:lnTo>
                    <a:pt x="102616" y="85725"/>
                  </a:lnTo>
                  <a:close/>
                </a:path>
                <a:path w="1591945" h="1784985">
                  <a:moveTo>
                    <a:pt x="1583817" y="105537"/>
                  </a:moveTo>
                  <a:lnTo>
                    <a:pt x="1576641" y="91186"/>
                  </a:lnTo>
                  <a:lnTo>
                    <a:pt x="1541018" y="19812"/>
                  </a:lnTo>
                  <a:lnTo>
                    <a:pt x="1498092" y="105537"/>
                  </a:lnTo>
                  <a:lnTo>
                    <a:pt x="1526667" y="105537"/>
                  </a:lnTo>
                  <a:lnTo>
                    <a:pt x="1526667" y="396875"/>
                  </a:lnTo>
                  <a:lnTo>
                    <a:pt x="1555242" y="396875"/>
                  </a:lnTo>
                  <a:lnTo>
                    <a:pt x="1555242" y="105537"/>
                  </a:lnTo>
                  <a:lnTo>
                    <a:pt x="1583817" y="105537"/>
                  </a:lnTo>
                  <a:close/>
                </a:path>
                <a:path w="1591945" h="1784985">
                  <a:moveTo>
                    <a:pt x="1591437" y="1152525"/>
                  </a:moveTo>
                  <a:lnTo>
                    <a:pt x="1584261" y="1138174"/>
                  </a:lnTo>
                  <a:lnTo>
                    <a:pt x="1548638" y="1066800"/>
                  </a:lnTo>
                  <a:lnTo>
                    <a:pt x="1505712" y="1152525"/>
                  </a:lnTo>
                  <a:lnTo>
                    <a:pt x="1534287" y="1152525"/>
                  </a:lnTo>
                  <a:lnTo>
                    <a:pt x="1534287" y="1784629"/>
                  </a:lnTo>
                  <a:lnTo>
                    <a:pt x="1562862" y="1784629"/>
                  </a:lnTo>
                  <a:lnTo>
                    <a:pt x="1562862" y="1152525"/>
                  </a:lnTo>
                  <a:lnTo>
                    <a:pt x="1591437" y="11525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49" name="object 16">
              <a:extLst>
                <a:ext uri="{FF2B5EF4-FFF2-40B4-BE49-F238E27FC236}">
                  <a16:creationId xmlns:a16="http://schemas.microsoft.com/office/drawing/2014/main" id="{E8F87F97-CAF9-498C-B771-E9E02091E697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47378" y="3694366"/>
              <a:ext cx="118490" cy="118490"/>
            </a:xfrm>
            <a:prstGeom prst="rect">
              <a:avLst/>
            </a:prstGeom>
          </p:spPr>
        </p:pic>
        <p:sp>
          <p:nvSpPr>
            <p:cNvPr id="50" name="object 17">
              <a:extLst>
                <a:ext uri="{FF2B5EF4-FFF2-40B4-BE49-F238E27FC236}">
                  <a16:creationId xmlns:a16="http://schemas.microsoft.com/office/drawing/2014/main" id="{F248B2F3-89B1-4F20-BB06-CD7E3894D677}"/>
                </a:ext>
              </a:extLst>
            </p:cNvPr>
            <p:cNvSpPr/>
            <p:nvPr/>
          </p:nvSpPr>
          <p:spPr>
            <a:xfrm>
              <a:off x="2091690" y="3705351"/>
              <a:ext cx="1189990" cy="95250"/>
            </a:xfrm>
            <a:custGeom>
              <a:avLst/>
              <a:gdLst/>
              <a:ahLst/>
              <a:cxnLst/>
              <a:rect l="l" t="t" r="r" b="b"/>
              <a:pathLst>
                <a:path w="1189989" h="95250">
                  <a:moveTo>
                    <a:pt x="430530" y="52070"/>
                  </a:moveTo>
                  <a:lnTo>
                    <a:pt x="401866" y="37719"/>
                  </a:lnTo>
                  <a:lnTo>
                    <a:pt x="344805" y="9144"/>
                  </a:lnTo>
                  <a:lnTo>
                    <a:pt x="344805" y="37719"/>
                  </a:lnTo>
                  <a:lnTo>
                    <a:pt x="0" y="37719"/>
                  </a:lnTo>
                  <a:lnTo>
                    <a:pt x="0" y="66294"/>
                  </a:lnTo>
                  <a:lnTo>
                    <a:pt x="344805" y="66294"/>
                  </a:lnTo>
                  <a:lnTo>
                    <a:pt x="344805" y="94869"/>
                  </a:lnTo>
                  <a:lnTo>
                    <a:pt x="402031" y="66294"/>
                  </a:lnTo>
                  <a:lnTo>
                    <a:pt x="430530" y="52070"/>
                  </a:lnTo>
                  <a:close/>
                </a:path>
                <a:path w="1189989" h="95250">
                  <a:moveTo>
                    <a:pt x="1189482" y="28575"/>
                  </a:moveTo>
                  <a:lnTo>
                    <a:pt x="876681" y="28575"/>
                  </a:lnTo>
                  <a:lnTo>
                    <a:pt x="876681" y="0"/>
                  </a:lnTo>
                  <a:lnTo>
                    <a:pt x="790956" y="42926"/>
                  </a:lnTo>
                  <a:lnTo>
                    <a:pt x="876681" y="85725"/>
                  </a:lnTo>
                  <a:lnTo>
                    <a:pt x="876681" y="57150"/>
                  </a:lnTo>
                  <a:lnTo>
                    <a:pt x="1189482" y="57150"/>
                  </a:lnTo>
                  <a:lnTo>
                    <a:pt x="1189482" y="285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1" name="object 20">
              <a:extLst>
                <a:ext uri="{FF2B5EF4-FFF2-40B4-BE49-F238E27FC236}">
                  <a16:creationId xmlns:a16="http://schemas.microsoft.com/office/drawing/2014/main" id="{D1AD0DE5-973E-490B-B01A-FC9CCF363470}"/>
                </a:ext>
              </a:extLst>
            </p:cNvPr>
            <p:cNvSpPr/>
            <p:nvPr/>
          </p:nvSpPr>
          <p:spPr>
            <a:xfrm>
              <a:off x="1821180" y="3428999"/>
              <a:ext cx="251460" cy="669290"/>
            </a:xfrm>
            <a:custGeom>
              <a:avLst/>
              <a:gdLst/>
              <a:ahLst/>
              <a:cxnLst/>
              <a:rect l="l" t="t" r="r" b="b"/>
              <a:pathLst>
                <a:path w="251460" h="669289">
                  <a:moveTo>
                    <a:pt x="0" y="41910"/>
                  </a:moveTo>
                  <a:lnTo>
                    <a:pt x="3298" y="25610"/>
                  </a:lnTo>
                  <a:lnTo>
                    <a:pt x="12287" y="12287"/>
                  </a:lnTo>
                  <a:lnTo>
                    <a:pt x="25610" y="3298"/>
                  </a:lnTo>
                  <a:lnTo>
                    <a:pt x="41909" y="0"/>
                  </a:lnTo>
                  <a:lnTo>
                    <a:pt x="209550" y="0"/>
                  </a:lnTo>
                  <a:lnTo>
                    <a:pt x="225849" y="3298"/>
                  </a:lnTo>
                  <a:lnTo>
                    <a:pt x="239172" y="12287"/>
                  </a:lnTo>
                  <a:lnTo>
                    <a:pt x="248161" y="25610"/>
                  </a:lnTo>
                  <a:lnTo>
                    <a:pt x="251459" y="41910"/>
                  </a:lnTo>
                  <a:lnTo>
                    <a:pt x="251459" y="627126"/>
                  </a:lnTo>
                  <a:lnTo>
                    <a:pt x="248161" y="643425"/>
                  </a:lnTo>
                  <a:lnTo>
                    <a:pt x="239172" y="656748"/>
                  </a:lnTo>
                  <a:lnTo>
                    <a:pt x="225849" y="665737"/>
                  </a:lnTo>
                  <a:lnTo>
                    <a:pt x="209550" y="669036"/>
                  </a:lnTo>
                  <a:lnTo>
                    <a:pt x="41909" y="669036"/>
                  </a:lnTo>
                  <a:lnTo>
                    <a:pt x="25610" y="665737"/>
                  </a:lnTo>
                  <a:lnTo>
                    <a:pt x="12287" y="656748"/>
                  </a:lnTo>
                  <a:lnTo>
                    <a:pt x="3298" y="643425"/>
                  </a:lnTo>
                  <a:lnTo>
                    <a:pt x="0" y="627126"/>
                  </a:lnTo>
                  <a:lnTo>
                    <a:pt x="0" y="41910"/>
                  </a:lnTo>
                  <a:close/>
                </a:path>
              </a:pathLst>
            </a:custGeom>
            <a:solidFill>
              <a:schemeClr val="accent2"/>
            </a:solidFill>
            <a:ln w="6350">
              <a:solidFill>
                <a:schemeClr val="accent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" name="object 21">
              <a:extLst>
                <a:ext uri="{FF2B5EF4-FFF2-40B4-BE49-F238E27FC236}">
                  <a16:creationId xmlns:a16="http://schemas.microsoft.com/office/drawing/2014/main" id="{9979B423-6709-4EBF-8C03-907A88E96081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17747" y="3415283"/>
              <a:ext cx="251460" cy="669035"/>
            </a:xfrm>
            <a:prstGeom prst="rect">
              <a:avLst/>
            </a:prstGeom>
          </p:spPr>
        </p:pic>
        <p:sp>
          <p:nvSpPr>
            <p:cNvPr id="53" name="object 22">
              <a:extLst>
                <a:ext uri="{FF2B5EF4-FFF2-40B4-BE49-F238E27FC236}">
                  <a16:creationId xmlns:a16="http://schemas.microsoft.com/office/drawing/2014/main" id="{A0F7DAAB-8DA0-4A4A-A613-75AD9634CFCC}"/>
                </a:ext>
              </a:extLst>
            </p:cNvPr>
            <p:cNvSpPr/>
            <p:nvPr/>
          </p:nvSpPr>
          <p:spPr>
            <a:xfrm>
              <a:off x="3317747" y="3415283"/>
              <a:ext cx="251460" cy="669290"/>
            </a:xfrm>
            <a:custGeom>
              <a:avLst/>
              <a:gdLst/>
              <a:ahLst/>
              <a:cxnLst/>
              <a:rect l="l" t="t" r="r" b="b"/>
              <a:pathLst>
                <a:path w="251460" h="669289">
                  <a:moveTo>
                    <a:pt x="0" y="41910"/>
                  </a:moveTo>
                  <a:lnTo>
                    <a:pt x="3298" y="25610"/>
                  </a:lnTo>
                  <a:lnTo>
                    <a:pt x="12287" y="12287"/>
                  </a:lnTo>
                  <a:lnTo>
                    <a:pt x="25610" y="3298"/>
                  </a:lnTo>
                  <a:lnTo>
                    <a:pt x="41910" y="0"/>
                  </a:lnTo>
                  <a:lnTo>
                    <a:pt x="209550" y="0"/>
                  </a:lnTo>
                  <a:lnTo>
                    <a:pt x="225849" y="3298"/>
                  </a:lnTo>
                  <a:lnTo>
                    <a:pt x="239172" y="12287"/>
                  </a:lnTo>
                  <a:lnTo>
                    <a:pt x="248161" y="25610"/>
                  </a:lnTo>
                  <a:lnTo>
                    <a:pt x="251460" y="41910"/>
                  </a:lnTo>
                  <a:lnTo>
                    <a:pt x="251460" y="627126"/>
                  </a:lnTo>
                  <a:lnTo>
                    <a:pt x="248161" y="643425"/>
                  </a:lnTo>
                  <a:lnTo>
                    <a:pt x="239172" y="656748"/>
                  </a:lnTo>
                  <a:lnTo>
                    <a:pt x="225849" y="665737"/>
                  </a:lnTo>
                  <a:lnTo>
                    <a:pt x="209550" y="669035"/>
                  </a:lnTo>
                  <a:lnTo>
                    <a:pt x="41910" y="669035"/>
                  </a:lnTo>
                  <a:lnTo>
                    <a:pt x="25610" y="665737"/>
                  </a:lnTo>
                  <a:lnTo>
                    <a:pt x="12287" y="656748"/>
                  </a:lnTo>
                  <a:lnTo>
                    <a:pt x="3298" y="643425"/>
                  </a:lnTo>
                  <a:lnTo>
                    <a:pt x="0" y="627126"/>
                  </a:lnTo>
                  <a:lnTo>
                    <a:pt x="0" y="41910"/>
                  </a:lnTo>
                  <a:close/>
                </a:path>
              </a:pathLst>
            </a:custGeom>
            <a:solidFill>
              <a:schemeClr val="accent1"/>
            </a:solidFill>
            <a:ln w="6350">
              <a:solidFill>
                <a:schemeClr val="accent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23">
            <a:extLst>
              <a:ext uri="{FF2B5EF4-FFF2-40B4-BE49-F238E27FC236}">
                <a16:creationId xmlns:a16="http://schemas.microsoft.com/office/drawing/2014/main" id="{D4608329-DB81-4A48-9679-DE3F44EB4998}"/>
              </a:ext>
            </a:extLst>
          </p:cNvPr>
          <p:cNvSpPr txBox="1"/>
          <p:nvPr/>
        </p:nvSpPr>
        <p:spPr>
          <a:xfrm>
            <a:off x="2270472" y="3017139"/>
            <a:ext cx="19748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mbria Math"/>
                <a:cs typeface="Cambria Math"/>
              </a:rPr>
              <a:t>𝒒</a:t>
            </a:r>
          </a:p>
        </p:txBody>
      </p:sp>
      <p:sp>
        <p:nvSpPr>
          <p:cNvPr id="55" name="object 24">
            <a:extLst>
              <a:ext uri="{FF2B5EF4-FFF2-40B4-BE49-F238E27FC236}">
                <a16:creationId xmlns:a16="http://schemas.microsoft.com/office/drawing/2014/main" id="{2BAEA6C3-1A8C-4D49-9A53-19E919228C00}"/>
              </a:ext>
            </a:extLst>
          </p:cNvPr>
          <p:cNvSpPr txBox="1"/>
          <p:nvPr/>
        </p:nvSpPr>
        <p:spPr>
          <a:xfrm>
            <a:off x="3762213" y="3051251"/>
            <a:ext cx="19939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mbria Math"/>
                <a:cs typeface="Cambria Math"/>
              </a:rPr>
              <a:t>𝒌</a:t>
            </a:r>
          </a:p>
        </p:txBody>
      </p:sp>
      <p:sp>
        <p:nvSpPr>
          <p:cNvPr id="56" name="object 25">
            <a:extLst>
              <a:ext uri="{FF2B5EF4-FFF2-40B4-BE49-F238E27FC236}">
                <a16:creationId xmlns:a16="http://schemas.microsoft.com/office/drawing/2014/main" id="{D3F55029-D3D5-45CD-B1C9-99E496A6D644}"/>
              </a:ext>
            </a:extLst>
          </p:cNvPr>
          <p:cNvSpPr txBox="1"/>
          <p:nvPr/>
        </p:nvSpPr>
        <p:spPr>
          <a:xfrm>
            <a:off x="3001344" y="1724670"/>
            <a:ext cx="124523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8930" algn="l"/>
              </a:tabLst>
            </a:pPr>
            <a:r>
              <a:rPr sz="3200" b="1" baseline="5787" dirty="0">
                <a:latin typeface="Cambria Math"/>
                <a:cs typeface="Cambria Math"/>
              </a:rPr>
              <a:t>𝛼</a:t>
            </a:r>
            <a:endParaRPr sz="2000" dirty="0">
              <a:latin typeface="Cambria Math"/>
              <a:cs typeface="Cambria Math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object 5">
                <a:extLst>
                  <a:ext uri="{FF2B5EF4-FFF2-40B4-BE49-F238E27FC236}">
                    <a16:creationId xmlns:a16="http://schemas.microsoft.com/office/drawing/2014/main" id="{56771EBE-91E6-4BDB-BF20-AF05F7EF7612}"/>
                  </a:ext>
                </a:extLst>
              </p:cNvPr>
              <p:cNvSpPr/>
              <p:nvPr/>
            </p:nvSpPr>
            <p:spPr>
              <a:xfrm>
                <a:off x="2092000" y="5424092"/>
                <a:ext cx="522170" cy="388524"/>
              </a:xfrm>
              <a:custGeom>
                <a:avLst/>
                <a:gdLst/>
                <a:ahLst/>
                <a:cxnLst/>
                <a:rect l="l" t="t" r="r" b="b"/>
                <a:pathLst>
                  <a:path w="250189" h="670560">
                    <a:moveTo>
                      <a:pt x="0" y="41656"/>
                    </a:moveTo>
                    <a:lnTo>
                      <a:pt x="3276" y="25449"/>
                    </a:lnTo>
                    <a:lnTo>
                      <a:pt x="12207" y="12207"/>
                    </a:lnTo>
                    <a:lnTo>
                      <a:pt x="25449" y="3276"/>
                    </a:lnTo>
                    <a:lnTo>
                      <a:pt x="41656" y="0"/>
                    </a:lnTo>
                    <a:lnTo>
                      <a:pt x="208280" y="0"/>
                    </a:lnTo>
                    <a:lnTo>
                      <a:pt x="224486" y="3276"/>
                    </a:lnTo>
                    <a:lnTo>
                      <a:pt x="237728" y="12207"/>
                    </a:lnTo>
                    <a:lnTo>
                      <a:pt x="246659" y="25449"/>
                    </a:lnTo>
                    <a:lnTo>
                      <a:pt x="249936" y="41656"/>
                    </a:lnTo>
                    <a:lnTo>
                      <a:pt x="249936" y="628904"/>
                    </a:lnTo>
                    <a:lnTo>
                      <a:pt x="246659" y="645115"/>
                    </a:lnTo>
                    <a:lnTo>
                      <a:pt x="237728" y="658356"/>
                    </a:lnTo>
                    <a:lnTo>
                      <a:pt x="224486" y="667285"/>
                    </a:lnTo>
                    <a:lnTo>
                      <a:pt x="208280" y="670560"/>
                    </a:lnTo>
                    <a:lnTo>
                      <a:pt x="41656" y="670560"/>
                    </a:lnTo>
                    <a:lnTo>
                      <a:pt x="25449" y="667285"/>
                    </a:lnTo>
                    <a:lnTo>
                      <a:pt x="12207" y="658356"/>
                    </a:lnTo>
                    <a:lnTo>
                      <a:pt x="3276" y="645115"/>
                    </a:lnTo>
                    <a:lnTo>
                      <a:pt x="0" y="628904"/>
                    </a:lnTo>
                    <a:lnTo>
                      <a:pt x="0" y="41656"/>
                    </a:lnTo>
                    <a:close/>
                  </a:path>
                </a:pathLst>
              </a:custGeom>
              <a:solidFill>
                <a:schemeClr val="accent2"/>
              </a:solidFill>
              <a:ln w="6350">
                <a:solidFill>
                  <a:schemeClr val="accent2"/>
                </a:solidFill>
              </a:ln>
            </p:spPr>
            <p:txBody>
              <a:bodyPr wrap="square" lIns="0" tIns="0" rIns="0" bIns="0" rtlCol="0"/>
              <a:lstStyle/>
              <a:p>
                <a:pPr marL="12700" algn="ctr">
                  <a:lnSpc>
                    <a:spcPct val="100000"/>
                  </a:lnSpc>
                  <a:spcBef>
                    <a:spcPts val="95"/>
                  </a:spcBef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000" b="0" i="1" spc="-5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sz="2000" i="1" spc="-5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pc="-5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 b="0" i="1" spc="-5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000" dirty="0">
                  <a:latin typeface="Cambria Math"/>
                  <a:cs typeface="Cambria Math"/>
                </a:endParaRPr>
              </a:p>
            </p:txBody>
          </p:sp>
        </mc:Choice>
        <mc:Fallback xmlns="">
          <p:sp>
            <p:nvSpPr>
              <p:cNvPr id="57" name="object 5">
                <a:extLst>
                  <a:ext uri="{FF2B5EF4-FFF2-40B4-BE49-F238E27FC236}">
                    <a16:creationId xmlns:a16="http://schemas.microsoft.com/office/drawing/2014/main" id="{56771EBE-91E6-4BDB-BF20-AF05F7EF76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2000" y="5424092"/>
                <a:ext cx="522170" cy="388524"/>
              </a:xfrm>
              <a:custGeom>
                <a:avLst/>
                <a:gdLst/>
                <a:ahLst/>
                <a:cxnLst/>
                <a:rect l="l" t="t" r="r" b="b"/>
                <a:pathLst>
                  <a:path w="250189" h="670560">
                    <a:moveTo>
                      <a:pt x="0" y="41656"/>
                    </a:moveTo>
                    <a:lnTo>
                      <a:pt x="3276" y="25449"/>
                    </a:lnTo>
                    <a:lnTo>
                      <a:pt x="12207" y="12207"/>
                    </a:lnTo>
                    <a:lnTo>
                      <a:pt x="25449" y="3276"/>
                    </a:lnTo>
                    <a:lnTo>
                      <a:pt x="41656" y="0"/>
                    </a:lnTo>
                    <a:lnTo>
                      <a:pt x="208280" y="0"/>
                    </a:lnTo>
                    <a:lnTo>
                      <a:pt x="224486" y="3276"/>
                    </a:lnTo>
                    <a:lnTo>
                      <a:pt x="237728" y="12207"/>
                    </a:lnTo>
                    <a:lnTo>
                      <a:pt x="246659" y="25449"/>
                    </a:lnTo>
                    <a:lnTo>
                      <a:pt x="249936" y="41656"/>
                    </a:lnTo>
                    <a:lnTo>
                      <a:pt x="249936" y="628904"/>
                    </a:lnTo>
                    <a:lnTo>
                      <a:pt x="246659" y="645115"/>
                    </a:lnTo>
                    <a:lnTo>
                      <a:pt x="237728" y="658356"/>
                    </a:lnTo>
                    <a:lnTo>
                      <a:pt x="224486" y="667285"/>
                    </a:lnTo>
                    <a:lnTo>
                      <a:pt x="208280" y="670560"/>
                    </a:lnTo>
                    <a:lnTo>
                      <a:pt x="41656" y="670560"/>
                    </a:lnTo>
                    <a:lnTo>
                      <a:pt x="25449" y="667285"/>
                    </a:lnTo>
                    <a:lnTo>
                      <a:pt x="12207" y="658356"/>
                    </a:lnTo>
                    <a:lnTo>
                      <a:pt x="3276" y="645115"/>
                    </a:lnTo>
                    <a:lnTo>
                      <a:pt x="0" y="628904"/>
                    </a:lnTo>
                    <a:lnTo>
                      <a:pt x="0" y="41656"/>
                    </a:lnTo>
                    <a:close/>
                  </a:path>
                </a:pathLst>
              </a:custGeom>
              <a:blipFill>
                <a:blip r:embed="rId5"/>
                <a:stretch>
                  <a:fillRect/>
                </a:stretch>
              </a:blipFill>
              <a:ln w="63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object 5">
                <a:extLst>
                  <a:ext uri="{FF2B5EF4-FFF2-40B4-BE49-F238E27FC236}">
                    <a16:creationId xmlns:a16="http://schemas.microsoft.com/office/drawing/2014/main" id="{1D3E9F5B-3BD2-4C4E-B702-9431AEE601E7}"/>
                  </a:ext>
                </a:extLst>
              </p:cNvPr>
              <p:cNvSpPr/>
              <p:nvPr/>
            </p:nvSpPr>
            <p:spPr>
              <a:xfrm>
                <a:off x="3623962" y="5436868"/>
                <a:ext cx="522170" cy="388524"/>
              </a:xfrm>
              <a:custGeom>
                <a:avLst/>
                <a:gdLst/>
                <a:ahLst/>
                <a:cxnLst/>
                <a:rect l="l" t="t" r="r" b="b"/>
                <a:pathLst>
                  <a:path w="250189" h="670560">
                    <a:moveTo>
                      <a:pt x="0" y="41656"/>
                    </a:moveTo>
                    <a:lnTo>
                      <a:pt x="3276" y="25449"/>
                    </a:lnTo>
                    <a:lnTo>
                      <a:pt x="12207" y="12207"/>
                    </a:lnTo>
                    <a:lnTo>
                      <a:pt x="25449" y="3276"/>
                    </a:lnTo>
                    <a:lnTo>
                      <a:pt x="41656" y="0"/>
                    </a:lnTo>
                    <a:lnTo>
                      <a:pt x="208280" y="0"/>
                    </a:lnTo>
                    <a:lnTo>
                      <a:pt x="224486" y="3276"/>
                    </a:lnTo>
                    <a:lnTo>
                      <a:pt x="237728" y="12207"/>
                    </a:lnTo>
                    <a:lnTo>
                      <a:pt x="246659" y="25449"/>
                    </a:lnTo>
                    <a:lnTo>
                      <a:pt x="249936" y="41656"/>
                    </a:lnTo>
                    <a:lnTo>
                      <a:pt x="249936" y="628904"/>
                    </a:lnTo>
                    <a:lnTo>
                      <a:pt x="246659" y="645115"/>
                    </a:lnTo>
                    <a:lnTo>
                      <a:pt x="237728" y="658356"/>
                    </a:lnTo>
                    <a:lnTo>
                      <a:pt x="224486" y="667285"/>
                    </a:lnTo>
                    <a:lnTo>
                      <a:pt x="208280" y="670560"/>
                    </a:lnTo>
                    <a:lnTo>
                      <a:pt x="41656" y="670560"/>
                    </a:lnTo>
                    <a:lnTo>
                      <a:pt x="25449" y="667285"/>
                    </a:lnTo>
                    <a:lnTo>
                      <a:pt x="12207" y="658356"/>
                    </a:lnTo>
                    <a:lnTo>
                      <a:pt x="3276" y="645115"/>
                    </a:lnTo>
                    <a:lnTo>
                      <a:pt x="0" y="628904"/>
                    </a:lnTo>
                    <a:lnTo>
                      <a:pt x="0" y="41656"/>
                    </a:lnTo>
                    <a:close/>
                  </a:path>
                </a:pathLst>
              </a:custGeom>
              <a:solidFill>
                <a:schemeClr val="accent1"/>
              </a:solidFill>
              <a:ln w="6350">
                <a:solidFill>
                  <a:schemeClr val="accent1"/>
                </a:solidFill>
              </a:ln>
            </p:spPr>
            <p:txBody>
              <a:bodyPr wrap="square" lIns="0" tIns="0" rIns="0" bIns="0" rtlCol="0"/>
              <a:lstStyle/>
              <a:p>
                <a:pPr marL="12700" algn="ctr">
                  <a:lnSpc>
                    <a:spcPct val="100000"/>
                  </a:lnSpc>
                  <a:spcBef>
                    <a:spcPts val="95"/>
                  </a:spcBef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000" b="0" i="1" spc="-5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sz="2000" i="1" spc="-5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pc="-5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 b="0" i="1" spc="-5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000" dirty="0">
                  <a:latin typeface="Cambria Math"/>
                  <a:cs typeface="Cambria Math"/>
                </a:endParaRPr>
              </a:p>
            </p:txBody>
          </p:sp>
        </mc:Choice>
        <mc:Fallback xmlns="">
          <p:sp>
            <p:nvSpPr>
              <p:cNvPr id="58" name="object 5">
                <a:extLst>
                  <a:ext uri="{FF2B5EF4-FFF2-40B4-BE49-F238E27FC236}">
                    <a16:creationId xmlns:a16="http://schemas.microsoft.com/office/drawing/2014/main" id="{1D3E9F5B-3BD2-4C4E-B702-9431AEE601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3962" y="5436868"/>
                <a:ext cx="522170" cy="388524"/>
              </a:xfrm>
              <a:custGeom>
                <a:avLst/>
                <a:gdLst/>
                <a:ahLst/>
                <a:cxnLst/>
                <a:rect l="l" t="t" r="r" b="b"/>
                <a:pathLst>
                  <a:path w="250189" h="670560">
                    <a:moveTo>
                      <a:pt x="0" y="41656"/>
                    </a:moveTo>
                    <a:lnTo>
                      <a:pt x="3276" y="25449"/>
                    </a:lnTo>
                    <a:lnTo>
                      <a:pt x="12207" y="12207"/>
                    </a:lnTo>
                    <a:lnTo>
                      <a:pt x="25449" y="3276"/>
                    </a:lnTo>
                    <a:lnTo>
                      <a:pt x="41656" y="0"/>
                    </a:lnTo>
                    <a:lnTo>
                      <a:pt x="208280" y="0"/>
                    </a:lnTo>
                    <a:lnTo>
                      <a:pt x="224486" y="3276"/>
                    </a:lnTo>
                    <a:lnTo>
                      <a:pt x="237728" y="12207"/>
                    </a:lnTo>
                    <a:lnTo>
                      <a:pt x="246659" y="25449"/>
                    </a:lnTo>
                    <a:lnTo>
                      <a:pt x="249936" y="41656"/>
                    </a:lnTo>
                    <a:lnTo>
                      <a:pt x="249936" y="628904"/>
                    </a:lnTo>
                    <a:lnTo>
                      <a:pt x="246659" y="645115"/>
                    </a:lnTo>
                    <a:lnTo>
                      <a:pt x="237728" y="658356"/>
                    </a:lnTo>
                    <a:lnTo>
                      <a:pt x="224486" y="667285"/>
                    </a:lnTo>
                    <a:lnTo>
                      <a:pt x="208280" y="670560"/>
                    </a:lnTo>
                    <a:lnTo>
                      <a:pt x="41656" y="670560"/>
                    </a:lnTo>
                    <a:lnTo>
                      <a:pt x="25449" y="667285"/>
                    </a:lnTo>
                    <a:lnTo>
                      <a:pt x="12207" y="658356"/>
                    </a:lnTo>
                    <a:lnTo>
                      <a:pt x="3276" y="645115"/>
                    </a:lnTo>
                    <a:lnTo>
                      <a:pt x="0" y="628904"/>
                    </a:lnTo>
                    <a:lnTo>
                      <a:pt x="0" y="41656"/>
                    </a:lnTo>
                    <a:close/>
                  </a:path>
                </a:pathLst>
              </a:custGeom>
              <a:blipFill>
                <a:blip r:embed="rId6"/>
                <a:stretch>
                  <a:fillRect/>
                </a:stretch>
              </a:blipFill>
              <a:ln w="63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object 3">
            <a:extLst>
              <a:ext uri="{FF2B5EF4-FFF2-40B4-BE49-F238E27FC236}">
                <a16:creationId xmlns:a16="http://schemas.microsoft.com/office/drawing/2014/main" id="{F0B8D8DF-EA99-4BBB-98E3-86601ECCCBDE}"/>
              </a:ext>
            </a:extLst>
          </p:cNvPr>
          <p:cNvSpPr/>
          <p:nvPr/>
        </p:nvSpPr>
        <p:spPr>
          <a:xfrm rot="5400000">
            <a:off x="3829717" y="1585155"/>
            <a:ext cx="114372" cy="822865"/>
          </a:xfrm>
          <a:custGeom>
            <a:avLst/>
            <a:gdLst/>
            <a:ahLst/>
            <a:cxnLst/>
            <a:rect l="l" t="t" r="r" b="b"/>
            <a:pathLst>
              <a:path w="85725" h="819150">
                <a:moveTo>
                  <a:pt x="28701" y="71374"/>
                </a:moveTo>
                <a:lnTo>
                  <a:pt x="28575" y="819023"/>
                </a:lnTo>
                <a:lnTo>
                  <a:pt x="57150" y="819023"/>
                </a:lnTo>
                <a:lnTo>
                  <a:pt x="57150" y="71500"/>
                </a:lnTo>
                <a:lnTo>
                  <a:pt x="28701" y="71374"/>
                </a:lnTo>
                <a:close/>
              </a:path>
              <a:path w="85725" h="819150">
                <a:moveTo>
                  <a:pt x="42925" y="0"/>
                </a:moveTo>
                <a:lnTo>
                  <a:pt x="0" y="85725"/>
                </a:lnTo>
                <a:lnTo>
                  <a:pt x="28699" y="85725"/>
                </a:lnTo>
                <a:lnTo>
                  <a:pt x="28701" y="71374"/>
                </a:lnTo>
                <a:lnTo>
                  <a:pt x="78560" y="71374"/>
                </a:lnTo>
                <a:lnTo>
                  <a:pt x="42925" y="0"/>
                </a:lnTo>
                <a:close/>
              </a:path>
              <a:path w="85725" h="819150">
                <a:moveTo>
                  <a:pt x="78560" y="71374"/>
                </a:moveTo>
                <a:lnTo>
                  <a:pt x="28701" y="71374"/>
                </a:lnTo>
                <a:lnTo>
                  <a:pt x="57150" y="71500"/>
                </a:lnTo>
                <a:lnTo>
                  <a:pt x="57150" y="85725"/>
                </a:lnTo>
                <a:lnTo>
                  <a:pt x="85725" y="85725"/>
                </a:lnTo>
                <a:lnTo>
                  <a:pt x="78560" y="713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6" name="object 10">
            <a:extLst>
              <a:ext uri="{FF2B5EF4-FFF2-40B4-BE49-F238E27FC236}">
                <a16:creationId xmlns:a16="http://schemas.microsoft.com/office/drawing/2014/main" id="{E5F69C8D-855B-446F-9671-7D0CFCEA3850}"/>
              </a:ext>
            </a:extLst>
          </p:cNvPr>
          <p:cNvSpPr/>
          <p:nvPr/>
        </p:nvSpPr>
        <p:spPr>
          <a:xfrm>
            <a:off x="4338409" y="1650586"/>
            <a:ext cx="1049020" cy="638389"/>
          </a:xfrm>
          <a:custGeom>
            <a:avLst/>
            <a:gdLst/>
            <a:ahLst/>
            <a:cxnLst/>
            <a:rect l="l" t="t" r="r" b="b"/>
            <a:pathLst>
              <a:path w="1049020" h="744220">
                <a:moveTo>
                  <a:pt x="0" y="743711"/>
                </a:moveTo>
                <a:lnTo>
                  <a:pt x="1048512" y="743711"/>
                </a:lnTo>
                <a:lnTo>
                  <a:pt x="1048512" y="0"/>
                </a:lnTo>
                <a:lnTo>
                  <a:pt x="0" y="0"/>
                </a:lnTo>
                <a:lnTo>
                  <a:pt x="0" y="743711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6350">
            <a:solidFill>
              <a:schemeClr val="bg2">
                <a:lumMod val="90000"/>
              </a:schemeClr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7" name="object 11">
            <a:extLst>
              <a:ext uri="{FF2B5EF4-FFF2-40B4-BE49-F238E27FC236}">
                <a16:creationId xmlns:a16="http://schemas.microsoft.com/office/drawing/2014/main" id="{0AF7C0FA-2A04-4BC4-B9DC-C7DA00271E5E}"/>
              </a:ext>
            </a:extLst>
          </p:cNvPr>
          <p:cNvSpPr txBox="1"/>
          <p:nvPr/>
        </p:nvSpPr>
        <p:spPr>
          <a:xfrm>
            <a:off x="4466140" y="1828715"/>
            <a:ext cx="793558" cy="2821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lang="en-US" altLang="zh-CN" sz="1750" i="1" dirty="0">
                <a:latin typeface="Cambria Math"/>
                <a:cs typeface="Cambria Math"/>
              </a:rPr>
              <a:t>Scaling</a:t>
            </a:r>
            <a:endParaRPr sz="1750" i="1" dirty="0">
              <a:latin typeface="Cambria Math"/>
              <a:cs typeface="Cambria Math"/>
            </a:endParaRPr>
          </a:p>
        </p:txBody>
      </p:sp>
      <p:sp>
        <p:nvSpPr>
          <p:cNvPr id="68" name="object 3">
            <a:extLst>
              <a:ext uri="{FF2B5EF4-FFF2-40B4-BE49-F238E27FC236}">
                <a16:creationId xmlns:a16="http://schemas.microsoft.com/office/drawing/2014/main" id="{7261D372-7AC1-4A04-8351-FA6E73CBF8F8}"/>
              </a:ext>
            </a:extLst>
          </p:cNvPr>
          <p:cNvSpPr/>
          <p:nvPr/>
        </p:nvSpPr>
        <p:spPr>
          <a:xfrm rot="5400000">
            <a:off x="5701669" y="1727380"/>
            <a:ext cx="120452" cy="544495"/>
          </a:xfrm>
          <a:custGeom>
            <a:avLst/>
            <a:gdLst/>
            <a:ahLst/>
            <a:cxnLst/>
            <a:rect l="l" t="t" r="r" b="b"/>
            <a:pathLst>
              <a:path w="85725" h="819150">
                <a:moveTo>
                  <a:pt x="28701" y="71374"/>
                </a:moveTo>
                <a:lnTo>
                  <a:pt x="28575" y="819023"/>
                </a:lnTo>
                <a:lnTo>
                  <a:pt x="57150" y="819023"/>
                </a:lnTo>
                <a:lnTo>
                  <a:pt x="57150" y="71500"/>
                </a:lnTo>
                <a:lnTo>
                  <a:pt x="28701" y="71374"/>
                </a:lnTo>
                <a:close/>
              </a:path>
              <a:path w="85725" h="819150">
                <a:moveTo>
                  <a:pt x="42925" y="0"/>
                </a:moveTo>
                <a:lnTo>
                  <a:pt x="0" y="85725"/>
                </a:lnTo>
                <a:lnTo>
                  <a:pt x="28699" y="85725"/>
                </a:lnTo>
                <a:lnTo>
                  <a:pt x="28701" y="71374"/>
                </a:lnTo>
                <a:lnTo>
                  <a:pt x="78560" y="71374"/>
                </a:lnTo>
                <a:lnTo>
                  <a:pt x="42925" y="0"/>
                </a:lnTo>
                <a:close/>
              </a:path>
              <a:path w="85725" h="819150">
                <a:moveTo>
                  <a:pt x="78560" y="71374"/>
                </a:moveTo>
                <a:lnTo>
                  <a:pt x="28701" y="71374"/>
                </a:lnTo>
                <a:lnTo>
                  <a:pt x="57150" y="71500"/>
                </a:lnTo>
                <a:lnTo>
                  <a:pt x="57150" y="85725"/>
                </a:lnTo>
                <a:lnTo>
                  <a:pt x="85725" y="85725"/>
                </a:lnTo>
                <a:lnTo>
                  <a:pt x="78560" y="713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9" name="object 10">
            <a:extLst>
              <a:ext uri="{FF2B5EF4-FFF2-40B4-BE49-F238E27FC236}">
                <a16:creationId xmlns:a16="http://schemas.microsoft.com/office/drawing/2014/main" id="{9EE30682-6F6A-40D1-BE29-CFDCFF44D31D}"/>
              </a:ext>
            </a:extLst>
          </p:cNvPr>
          <p:cNvSpPr/>
          <p:nvPr/>
        </p:nvSpPr>
        <p:spPr>
          <a:xfrm>
            <a:off x="6136361" y="1650586"/>
            <a:ext cx="1049020" cy="638389"/>
          </a:xfrm>
          <a:custGeom>
            <a:avLst/>
            <a:gdLst/>
            <a:ahLst/>
            <a:cxnLst/>
            <a:rect l="l" t="t" r="r" b="b"/>
            <a:pathLst>
              <a:path w="1049020" h="744220">
                <a:moveTo>
                  <a:pt x="0" y="743711"/>
                </a:moveTo>
                <a:lnTo>
                  <a:pt x="1048512" y="743711"/>
                </a:lnTo>
                <a:lnTo>
                  <a:pt x="1048512" y="0"/>
                </a:lnTo>
                <a:lnTo>
                  <a:pt x="0" y="0"/>
                </a:lnTo>
                <a:lnTo>
                  <a:pt x="0" y="743711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6350">
            <a:solidFill>
              <a:schemeClr val="bg2">
                <a:lumMod val="90000"/>
              </a:schemeClr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0" name="object 11">
            <a:extLst>
              <a:ext uri="{FF2B5EF4-FFF2-40B4-BE49-F238E27FC236}">
                <a16:creationId xmlns:a16="http://schemas.microsoft.com/office/drawing/2014/main" id="{A7EB7D38-CC6C-498F-94F6-9CB699F80B19}"/>
              </a:ext>
            </a:extLst>
          </p:cNvPr>
          <p:cNvSpPr txBox="1"/>
          <p:nvPr/>
        </p:nvSpPr>
        <p:spPr>
          <a:xfrm>
            <a:off x="6197844" y="1807978"/>
            <a:ext cx="926054" cy="2821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lang="en-US" altLang="zh-CN" sz="1750" i="1" dirty="0" err="1">
                <a:latin typeface="Cambria Math"/>
                <a:cs typeface="Cambria Math"/>
              </a:rPr>
              <a:t>Softmax</a:t>
            </a:r>
            <a:endParaRPr sz="1750" i="1" dirty="0">
              <a:latin typeface="Cambria Math"/>
              <a:cs typeface="Cambria Math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4F37FC3-B30A-4C8E-AA39-943F75B93875}"/>
                  </a:ext>
                </a:extLst>
              </p:cNvPr>
              <p:cNvSpPr txBox="1"/>
              <p:nvPr/>
            </p:nvSpPr>
            <p:spPr>
              <a:xfrm>
                <a:off x="6351836" y="2984661"/>
                <a:ext cx="618067" cy="3855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4F37FC3-B30A-4C8E-AA39-943F75B938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1836" y="2984661"/>
                <a:ext cx="618067" cy="385555"/>
              </a:xfrm>
              <a:prstGeom prst="rect">
                <a:avLst/>
              </a:prstGeom>
              <a:blipFill>
                <a:blip r:embed="rId7"/>
                <a:stretch>
                  <a:fillRect l="-2970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object 3">
            <a:extLst>
              <a:ext uri="{FF2B5EF4-FFF2-40B4-BE49-F238E27FC236}">
                <a16:creationId xmlns:a16="http://schemas.microsoft.com/office/drawing/2014/main" id="{8CA295D1-CFAC-4CF2-8B4A-D82A28E8EADC}"/>
              </a:ext>
            </a:extLst>
          </p:cNvPr>
          <p:cNvSpPr/>
          <p:nvPr/>
        </p:nvSpPr>
        <p:spPr>
          <a:xfrm rot="10800000">
            <a:off x="6600644" y="2380245"/>
            <a:ext cx="120452" cy="544495"/>
          </a:xfrm>
          <a:custGeom>
            <a:avLst/>
            <a:gdLst/>
            <a:ahLst/>
            <a:cxnLst/>
            <a:rect l="l" t="t" r="r" b="b"/>
            <a:pathLst>
              <a:path w="85725" h="819150">
                <a:moveTo>
                  <a:pt x="28701" y="71374"/>
                </a:moveTo>
                <a:lnTo>
                  <a:pt x="28575" y="819023"/>
                </a:lnTo>
                <a:lnTo>
                  <a:pt x="57150" y="819023"/>
                </a:lnTo>
                <a:lnTo>
                  <a:pt x="57150" y="71500"/>
                </a:lnTo>
                <a:lnTo>
                  <a:pt x="28701" y="71374"/>
                </a:lnTo>
                <a:close/>
              </a:path>
              <a:path w="85725" h="819150">
                <a:moveTo>
                  <a:pt x="42925" y="0"/>
                </a:moveTo>
                <a:lnTo>
                  <a:pt x="0" y="85725"/>
                </a:lnTo>
                <a:lnTo>
                  <a:pt x="28699" y="85725"/>
                </a:lnTo>
                <a:lnTo>
                  <a:pt x="28701" y="71374"/>
                </a:lnTo>
                <a:lnTo>
                  <a:pt x="78560" y="71374"/>
                </a:lnTo>
                <a:lnTo>
                  <a:pt x="42925" y="0"/>
                </a:lnTo>
                <a:close/>
              </a:path>
              <a:path w="85725" h="819150">
                <a:moveTo>
                  <a:pt x="78560" y="71374"/>
                </a:moveTo>
                <a:lnTo>
                  <a:pt x="28701" y="71374"/>
                </a:lnTo>
                <a:lnTo>
                  <a:pt x="57150" y="71500"/>
                </a:lnTo>
                <a:lnTo>
                  <a:pt x="57150" y="85725"/>
                </a:lnTo>
                <a:lnTo>
                  <a:pt x="85725" y="85725"/>
                </a:lnTo>
                <a:lnTo>
                  <a:pt x="78560" y="713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7790AE3E-69D0-4275-BF0C-8147A76C24C9}"/>
              </a:ext>
            </a:extLst>
          </p:cNvPr>
          <p:cNvSpPr txBox="1"/>
          <p:nvPr/>
        </p:nvSpPr>
        <p:spPr>
          <a:xfrm>
            <a:off x="429635" y="1410228"/>
            <a:ext cx="39342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accent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	</a:t>
            </a:r>
            <a:r>
              <a:rPr lang="en-US" altLang="zh-CN" sz="2000" b="1" dirty="0">
                <a:latin typeface="Calibri" panose="020F0502020204030204" pitchFamily="34" charset="0"/>
                <a:ea typeface="微软雅黑" panose="020B0503020204020204" pitchFamily="34" charset="-122"/>
              </a:rPr>
              <a:t>Dot-product</a:t>
            </a:r>
            <a:endParaRPr lang="zh-CN" altLang="en-US" sz="2000" b="1" dirty="0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7E406153-2ADD-498D-A4A6-53C96C8B62EF}"/>
              </a:ext>
            </a:extLst>
          </p:cNvPr>
          <p:cNvSpPr txBox="1"/>
          <p:nvPr/>
        </p:nvSpPr>
        <p:spPr>
          <a:xfrm>
            <a:off x="428281" y="853491"/>
            <a:ext cx="3934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400" b="1" dirty="0">
                <a:solidFill>
                  <a:schemeClr val="accent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Self-Attention</a:t>
            </a:r>
            <a:endParaRPr lang="zh-CN" altLang="en-US" sz="2400" b="1" dirty="0">
              <a:solidFill>
                <a:schemeClr val="accent1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5340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0181ED3-6BF2-492E-B9E9-53E7609D1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E117B68-3B1D-481C-A2B3-B35D972DC919}"/>
              </a:ext>
            </a:extLst>
          </p:cNvPr>
          <p:cNvSpPr txBox="1"/>
          <p:nvPr/>
        </p:nvSpPr>
        <p:spPr>
          <a:xfrm>
            <a:off x="428281" y="199434"/>
            <a:ext cx="7108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b="1" spc="20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Transformer</a:t>
            </a:r>
            <a:endParaRPr lang="zh-CN" altLang="en-US" sz="2800" b="1" spc="200" dirty="0">
              <a:solidFill>
                <a:schemeClr val="bg1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4" name="object 6">
            <a:extLst>
              <a:ext uri="{FF2B5EF4-FFF2-40B4-BE49-F238E27FC236}">
                <a16:creationId xmlns:a16="http://schemas.microsoft.com/office/drawing/2014/main" id="{1378587B-0475-4BF2-BD64-86A102C568EC}"/>
              </a:ext>
            </a:extLst>
          </p:cNvPr>
          <p:cNvSpPr/>
          <p:nvPr/>
        </p:nvSpPr>
        <p:spPr>
          <a:xfrm>
            <a:off x="1641726" y="4764523"/>
            <a:ext cx="356870" cy="248920"/>
          </a:xfrm>
          <a:custGeom>
            <a:avLst/>
            <a:gdLst/>
            <a:ahLst/>
            <a:cxnLst/>
            <a:rect l="l" t="t" r="r" b="b"/>
            <a:pathLst>
              <a:path w="356869" h="248920">
                <a:moveTo>
                  <a:pt x="315467" y="248412"/>
                </a:moveTo>
                <a:lnTo>
                  <a:pt x="41147" y="248412"/>
                </a:lnTo>
                <a:lnTo>
                  <a:pt x="24919" y="245027"/>
                </a:lnTo>
                <a:lnTo>
                  <a:pt x="11758" y="236148"/>
                </a:lnTo>
                <a:lnTo>
                  <a:pt x="3005" y="223114"/>
                </a:lnTo>
                <a:lnTo>
                  <a:pt x="0" y="207263"/>
                </a:lnTo>
                <a:lnTo>
                  <a:pt x="0" y="41147"/>
                </a:lnTo>
                <a:lnTo>
                  <a:pt x="3005" y="25440"/>
                </a:lnTo>
                <a:lnTo>
                  <a:pt x="11758" y="12453"/>
                </a:lnTo>
                <a:lnTo>
                  <a:pt x="24919" y="3527"/>
                </a:lnTo>
                <a:lnTo>
                  <a:pt x="41147" y="0"/>
                </a:lnTo>
                <a:lnTo>
                  <a:pt x="315467" y="0"/>
                </a:lnTo>
                <a:lnTo>
                  <a:pt x="331362" y="3527"/>
                </a:lnTo>
                <a:lnTo>
                  <a:pt x="344414" y="12453"/>
                </a:lnTo>
                <a:lnTo>
                  <a:pt x="353279" y="25440"/>
                </a:lnTo>
                <a:lnTo>
                  <a:pt x="356616" y="41147"/>
                </a:lnTo>
                <a:lnTo>
                  <a:pt x="356616" y="207263"/>
                </a:lnTo>
                <a:lnTo>
                  <a:pt x="353279" y="223114"/>
                </a:lnTo>
                <a:lnTo>
                  <a:pt x="344414" y="236148"/>
                </a:lnTo>
                <a:lnTo>
                  <a:pt x="331362" y="245027"/>
                </a:lnTo>
                <a:lnTo>
                  <a:pt x="315467" y="248412"/>
                </a:lnTo>
                <a:close/>
              </a:path>
            </a:pathLst>
          </a:custGeom>
          <a:solidFill>
            <a:srgbClr val="00AF50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7">
            <a:extLst>
              <a:ext uri="{FF2B5EF4-FFF2-40B4-BE49-F238E27FC236}">
                <a16:creationId xmlns:a16="http://schemas.microsoft.com/office/drawing/2014/main" id="{65D69F7F-580B-4D27-B5EA-8B5A3A3BA06A}"/>
              </a:ext>
            </a:extLst>
          </p:cNvPr>
          <p:cNvSpPr txBox="1"/>
          <p:nvPr/>
        </p:nvSpPr>
        <p:spPr>
          <a:xfrm>
            <a:off x="1719412" y="4720581"/>
            <a:ext cx="138430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ambria Math"/>
                <a:cs typeface="Cambria Math"/>
              </a:rPr>
              <a:t>𝑎</a:t>
            </a:r>
            <a:endParaRPr sz="1600" dirty="0">
              <a:latin typeface="Cambria Math"/>
              <a:cs typeface="Cambria Math"/>
            </a:endParaRPr>
          </a:p>
        </p:txBody>
      </p:sp>
      <p:sp>
        <p:nvSpPr>
          <p:cNvPr id="27" name="object 8">
            <a:extLst>
              <a:ext uri="{FF2B5EF4-FFF2-40B4-BE49-F238E27FC236}">
                <a16:creationId xmlns:a16="http://schemas.microsoft.com/office/drawing/2014/main" id="{7814A118-834B-4E95-84F3-D5CDEFA0BEF3}"/>
              </a:ext>
            </a:extLst>
          </p:cNvPr>
          <p:cNvSpPr txBox="1"/>
          <p:nvPr/>
        </p:nvSpPr>
        <p:spPr>
          <a:xfrm>
            <a:off x="1832442" y="4818370"/>
            <a:ext cx="110489" cy="200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spc="25" dirty="0">
                <a:latin typeface="Cambria Math"/>
                <a:cs typeface="Cambria Math"/>
              </a:rPr>
              <a:t>1</a:t>
            </a:r>
            <a:endParaRPr sz="1150" dirty="0">
              <a:latin typeface="Cambria Math"/>
              <a:cs typeface="Cambria Math"/>
            </a:endParaRPr>
          </a:p>
        </p:txBody>
      </p:sp>
      <p:sp>
        <p:nvSpPr>
          <p:cNvPr id="29" name="object 9">
            <a:extLst>
              <a:ext uri="{FF2B5EF4-FFF2-40B4-BE49-F238E27FC236}">
                <a16:creationId xmlns:a16="http://schemas.microsoft.com/office/drawing/2014/main" id="{6ED01995-44E1-490A-B17C-E5B78D3A6958}"/>
              </a:ext>
            </a:extLst>
          </p:cNvPr>
          <p:cNvSpPr txBox="1"/>
          <p:nvPr/>
        </p:nvSpPr>
        <p:spPr>
          <a:xfrm>
            <a:off x="1045462" y="3904605"/>
            <a:ext cx="3924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89" baseline="-20061" dirty="0">
                <a:latin typeface="Cambria Math"/>
                <a:cs typeface="Cambria Math"/>
              </a:rPr>
              <a:t>W</a:t>
            </a:r>
            <a:r>
              <a:rPr sz="1300" spc="60" dirty="0">
                <a:latin typeface="Cambria Math"/>
                <a:cs typeface="Cambria Math"/>
              </a:rPr>
              <a:t>𝑞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30" name="object 10">
            <a:extLst>
              <a:ext uri="{FF2B5EF4-FFF2-40B4-BE49-F238E27FC236}">
                <a16:creationId xmlns:a16="http://schemas.microsoft.com/office/drawing/2014/main" id="{282DBBF9-A8CF-4AF3-94D4-89FE64E43220}"/>
              </a:ext>
            </a:extLst>
          </p:cNvPr>
          <p:cNvSpPr txBox="1"/>
          <p:nvPr/>
        </p:nvSpPr>
        <p:spPr>
          <a:xfrm>
            <a:off x="1602356" y="3926195"/>
            <a:ext cx="3930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82" baseline="-20061" dirty="0">
                <a:latin typeface="Cambria Math"/>
                <a:cs typeface="Cambria Math"/>
              </a:rPr>
              <a:t>W</a:t>
            </a:r>
            <a:r>
              <a:rPr sz="1300" spc="55" dirty="0">
                <a:latin typeface="Cambria Math"/>
                <a:cs typeface="Cambria Math"/>
              </a:rPr>
              <a:t>𝑘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31" name="object 11">
            <a:extLst>
              <a:ext uri="{FF2B5EF4-FFF2-40B4-BE49-F238E27FC236}">
                <a16:creationId xmlns:a16="http://schemas.microsoft.com/office/drawing/2014/main" id="{8DE48D7F-9BF0-41EF-A4F2-54651901E2A6}"/>
              </a:ext>
            </a:extLst>
          </p:cNvPr>
          <p:cNvSpPr txBox="1"/>
          <p:nvPr/>
        </p:nvSpPr>
        <p:spPr>
          <a:xfrm>
            <a:off x="2100197" y="3904605"/>
            <a:ext cx="3867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52" baseline="-20061" dirty="0">
                <a:latin typeface="Cambria Math"/>
                <a:cs typeface="Cambria Math"/>
              </a:rPr>
              <a:t>W</a:t>
            </a:r>
            <a:r>
              <a:rPr sz="1300" spc="35" dirty="0">
                <a:latin typeface="Cambria Math"/>
                <a:cs typeface="Cambria Math"/>
              </a:rPr>
              <a:t>𝑣</a:t>
            </a:r>
            <a:endParaRPr sz="1300">
              <a:latin typeface="Cambria Math"/>
              <a:cs typeface="Cambria Math"/>
            </a:endParaRPr>
          </a:p>
        </p:txBody>
      </p:sp>
      <p:grpSp>
        <p:nvGrpSpPr>
          <p:cNvPr id="32" name="object 12">
            <a:extLst>
              <a:ext uri="{FF2B5EF4-FFF2-40B4-BE49-F238E27FC236}">
                <a16:creationId xmlns:a16="http://schemas.microsoft.com/office/drawing/2014/main" id="{9E754146-FDF2-4AD4-83B4-51B43A101269}"/>
              </a:ext>
            </a:extLst>
          </p:cNvPr>
          <p:cNvGrpSpPr/>
          <p:nvPr/>
        </p:nvGrpSpPr>
        <p:grpSpPr>
          <a:xfrm>
            <a:off x="1017521" y="3575041"/>
            <a:ext cx="457834" cy="707390"/>
            <a:chOff x="762634" y="2571750"/>
            <a:chExt cx="457834" cy="707390"/>
          </a:xfrm>
        </p:grpSpPr>
        <p:sp>
          <p:nvSpPr>
            <p:cNvPr id="33" name="object 13">
              <a:extLst>
                <a:ext uri="{FF2B5EF4-FFF2-40B4-BE49-F238E27FC236}">
                  <a16:creationId xmlns:a16="http://schemas.microsoft.com/office/drawing/2014/main" id="{F7882D42-3403-47AA-B7D0-3D2BBFEC9A0A}"/>
                </a:ext>
              </a:extLst>
            </p:cNvPr>
            <p:cNvSpPr/>
            <p:nvPr/>
          </p:nvSpPr>
          <p:spPr>
            <a:xfrm>
              <a:off x="762634" y="2966084"/>
              <a:ext cx="457834" cy="313055"/>
            </a:xfrm>
            <a:custGeom>
              <a:avLst/>
              <a:gdLst/>
              <a:ahLst/>
              <a:cxnLst/>
              <a:rect l="l" t="t" r="r" b="b"/>
              <a:pathLst>
                <a:path w="457834" h="313054">
                  <a:moveTo>
                    <a:pt x="445134" y="313054"/>
                  </a:moveTo>
                  <a:lnTo>
                    <a:pt x="12700" y="313054"/>
                  </a:lnTo>
                  <a:lnTo>
                    <a:pt x="10223" y="312813"/>
                  </a:lnTo>
                  <a:lnTo>
                    <a:pt x="0" y="300354"/>
                  </a:lnTo>
                  <a:lnTo>
                    <a:pt x="0" y="12700"/>
                  </a:lnTo>
                  <a:lnTo>
                    <a:pt x="12700" y="0"/>
                  </a:lnTo>
                  <a:lnTo>
                    <a:pt x="445134" y="0"/>
                  </a:lnTo>
                  <a:lnTo>
                    <a:pt x="457834" y="12700"/>
                  </a:lnTo>
                  <a:lnTo>
                    <a:pt x="25400" y="12700"/>
                  </a:lnTo>
                  <a:lnTo>
                    <a:pt x="12700" y="25400"/>
                  </a:lnTo>
                  <a:lnTo>
                    <a:pt x="25400" y="25400"/>
                  </a:lnTo>
                  <a:lnTo>
                    <a:pt x="25400" y="287654"/>
                  </a:lnTo>
                  <a:lnTo>
                    <a:pt x="12700" y="287654"/>
                  </a:lnTo>
                  <a:lnTo>
                    <a:pt x="25400" y="300354"/>
                  </a:lnTo>
                  <a:lnTo>
                    <a:pt x="457834" y="300354"/>
                  </a:lnTo>
                  <a:lnTo>
                    <a:pt x="457593" y="302831"/>
                  </a:lnTo>
                  <a:lnTo>
                    <a:pt x="447611" y="312813"/>
                  </a:lnTo>
                  <a:lnTo>
                    <a:pt x="445134" y="313054"/>
                  </a:lnTo>
                  <a:close/>
                </a:path>
                <a:path w="457834" h="313054">
                  <a:moveTo>
                    <a:pt x="25400" y="25400"/>
                  </a:moveTo>
                  <a:lnTo>
                    <a:pt x="12700" y="25400"/>
                  </a:lnTo>
                  <a:lnTo>
                    <a:pt x="25400" y="12700"/>
                  </a:lnTo>
                  <a:lnTo>
                    <a:pt x="25400" y="25400"/>
                  </a:lnTo>
                  <a:close/>
                </a:path>
                <a:path w="457834" h="313054">
                  <a:moveTo>
                    <a:pt x="432434" y="25400"/>
                  </a:moveTo>
                  <a:lnTo>
                    <a:pt x="25400" y="25400"/>
                  </a:lnTo>
                  <a:lnTo>
                    <a:pt x="25400" y="12700"/>
                  </a:lnTo>
                  <a:lnTo>
                    <a:pt x="432434" y="12700"/>
                  </a:lnTo>
                  <a:lnTo>
                    <a:pt x="432434" y="25400"/>
                  </a:lnTo>
                  <a:close/>
                </a:path>
                <a:path w="457834" h="313054">
                  <a:moveTo>
                    <a:pt x="432434" y="300354"/>
                  </a:moveTo>
                  <a:lnTo>
                    <a:pt x="432434" y="12700"/>
                  </a:lnTo>
                  <a:lnTo>
                    <a:pt x="445134" y="25400"/>
                  </a:lnTo>
                  <a:lnTo>
                    <a:pt x="457834" y="25400"/>
                  </a:lnTo>
                  <a:lnTo>
                    <a:pt x="457834" y="287654"/>
                  </a:lnTo>
                  <a:lnTo>
                    <a:pt x="445134" y="287654"/>
                  </a:lnTo>
                  <a:lnTo>
                    <a:pt x="432434" y="300354"/>
                  </a:lnTo>
                  <a:close/>
                </a:path>
                <a:path w="457834" h="313054">
                  <a:moveTo>
                    <a:pt x="457834" y="25400"/>
                  </a:moveTo>
                  <a:lnTo>
                    <a:pt x="445134" y="25400"/>
                  </a:lnTo>
                  <a:lnTo>
                    <a:pt x="432434" y="12700"/>
                  </a:lnTo>
                  <a:lnTo>
                    <a:pt x="457834" y="12700"/>
                  </a:lnTo>
                  <a:lnTo>
                    <a:pt x="457834" y="25400"/>
                  </a:lnTo>
                  <a:close/>
                </a:path>
                <a:path w="457834" h="313054">
                  <a:moveTo>
                    <a:pt x="25400" y="300354"/>
                  </a:moveTo>
                  <a:lnTo>
                    <a:pt x="12700" y="287654"/>
                  </a:lnTo>
                  <a:lnTo>
                    <a:pt x="25400" y="287654"/>
                  </a:lnTo>
                  <a:lnTo>
                    <a:pt x="25400" y="300354"/>
                  </a:lnTo>
                  <a:close/>
                </a:path>
                <a:path w="457834" h="313054">
                  <a:moveTo>
                    <a:pt x="432434" y="300354"/>
                  </a:moveTo>
                  <a:lnTo>
                    <a:pt x="25400" y="300354"/>
                  </a:lnTo>
                  <a:lnTo>
                    <a:pt x="25400" y="287654"/>
                  </a:lnTo>
                  <a:lnTo>
                    <a:pt x="432434" y="287654"/>
                  </a:lnTo>
                  <a:lnTo>
                    <a:pt x="432434" y="300354"/>
                  </a:lnTo>
                  <a:close/>
                </a:path>
                <a:path w="457834" h="313054">
                  <a:moveTo>
                    <a:pt x="457834" y="300354"/>
                  </a:moveTo>
                  <a:lnTo>
                    <a:pt x="432434" y="300354"/>
                  </a:lnTo>
                  <a:lnTo>
                    <a:pt x="445134" y="287654"/>
                  </a:lnTo>
                  <a:lnTo>
                    <a:pt x="457834" y="287654"/>
                  </a:lnTo>
                  <a:lnTo>
                    <a:pt x="457834" y="30035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14">
              <a:extLst>
                <a:ext uri="{FF2B5EF4-FFF2-40B4-BE49-F238E27FC236}">
                  <a16:creationId xmlns:a16="http://schemas.microsoft.com/office/drawing/2014/main" id="{28132279-190A-4118-A931-A516136FB02C}"/>
                </a:ext>
              </a:extLst>
            </p:cNvPr>
            <p:cNvSpPr/>
            <p:nvPr/>
          </p:nvSpPr>
          <p:spPr>
            <a:xfrm>
              <a:off x="920788" y="2571750"/>
              <a:ext cx="101600" cy="360045"/>
            </a:xfrm>
            <a:custGeom>
              <a:avLst/>
              <a:gdLst/>
              <a:ahLst/>
              <a:cxnLst/>
              <a:rect l="l" t="t" r="r" b="b"/>
              <a:pathLst>
                <a:path w="101600" h="360044">
                  <a:moveTo>
                    <a:pt x="6946" y="95123"/>
                  </a:moveTo>
                  <a:lnTo>
                    <a:pt x="0" y="89433"/>
                  </a:lnTo>
                  <a:lnTo>
                    <a:pt x="101" y="87452"/>
                  </a:lnTo>
                  <a:lnTo>
                    <a:pt x="825" y="85598"/>
                  </a:lnTo>
                  <a:lnTo>
                    <a:pt x="50761" y="0"/>
                  </a:lnTo>
                  <a:lnTo>
                    <a:pt x="58111" y="12598"/>
                  </a:lnTo>
                  <a:lnTo>
                    <a:pt x="44411" y="12598"/>
                  </a:lnTo>
                  <a:lnTo>
                    <a:pt x="44411" y="36089"/>
                  </a:lnTo>
                  <a:lnTo>
                    <a:pt x="11798" y="91998"/>
                  </a:lnTo>
                  <a:lnTo>
                    <a:pt x="10540" y="93535"/>
                  </a:lnTo>
                  <a:lnTo>
                    <a:pt x="8864" y="94614"/>
                  </a:lnTo>
                  <a:lnTo>
                    <a:pt x="6946" y="95123"/>
                  </a:lnTo>
                  <a:close/>
                </a:path>
                <a:path w="101600" h="360044">
                  <a:moveTo>
                    <a:pt x="44411" y="36089"/>
                  </a:moveTo>
                  <a:lnTo>
                    <a:pt x="44411" y="12598"/>
                  </a:lnTo>
                  <a:lnTo>
                    <a:pt x="57111" y="12598"/>
                  </a:lnTo>
                  <a:lnTo>
                    <a:pt x="57111" y="15798"/>
                  </a:lnTo>
                  <a:lnTo>
                    <a:pt x="45275" y="15798"/>
                  </a:lnTo>
                  <a:lnTo>
                    <a:pt x="50761" y="25204"/>
                  </a:lnTo>
                  <a:lnTo>
                    <a:pt x="44411" y="36089"/>
                  </a:lnTo>
                  <a:close/>
                </a:path>
                <a:path w="101600" h="360044">
                  <a:moveTo>
                    <a:pt x="94576" y="95123"/>
                  </a:moveTo>
                  <a:lnTo>
                    <a:pt x="92659" y="94614"/>
                  </a:lnTo>
                  <a:lnTo>
                    <a:pt x="90982" y="93535"/>
                  </a:lnTo>
                  <a:lnTo>
                    <a:pt x="89725" y="91998"/>
                  </a:lnTo>
                  <a:lnTo>
                    <a:pt x="57111" y="36089"/>
                  </a:lnTo>
                  <a:lnTo>
                    <a:pt x="57111" y="12598"/>
                  </a:lnTo>
                  <a:lnTo>
                    <a:pt x="58111" y="12598"/>
                  </a:lnTo>
                  <a:lnTo>
                    <a:pt x="100698" y="85598"/>
                  </a:lnTo>
                  <a:lnTo>
                    <a:pt x="101422" y="87452"/>
                  </a:lnTo>
                  <a:lnTo>
                    <a:pt x="101523" y="89433"/>
                  </a:lnTo>
                  <a:lnTo>
                    <a:pt x="101028" y="91363"/>
                  </a:lnTo>
                  <a:lnTo>
                    <a:pt x="99949" y="93027"/>
                  </a:lnTo>
                  <a:lnTo>
                    <a:pt x="98412" y="94284"/>
                  </a:lnTo>
                  <a:lnTo>
                    <a:pt x="96558" y="95008"/>
                  </a:lnTo>
                  <a:lnTo>
                    <a:pt x="94576" y="95123"/>
                  </a:lnTo>
                  <a:close/>
                </a:path>
                <a:path w="101600" h="360044">
                  <a:moveTo>
                    <a:pt x="50761" y="25204"/>
                  </a:moveTo>
                  <a:lnTo>
                    <a:pt x="45275" y="15798"/>
                  </a:lnTo>
                  <a:lnTo>
                    <a:pt x="56248" y="15798"/>
                  </a:lnTo>
                  <a:lnTo>
                    <a:pt x="50761" y="25204"/>
                  </a:lnTo>
                  <a:close/>
                </a:path>
                <a:path w="101600" h="360044">
                  <a:moveTo>
                    <a:pt x="57111" y="36089"/>
                  </a:moveTo>
                  <a:lnTo>
                    <a:pt x="50761" y="25204"/>
                  </a:lnTo>
                  <a:lnTo>
                    <a:pt x="56248" y="15798"/>
                  </a:lnTo>
                  <a:lnTo>
                    <a:pt x="57111" y="15798"/>
                  </a:lnTo>
                  <a:lnTo>
                    <a:pt x="57111" y="36089"/>
                  </a:lnTo>
                  <a:close/>
                </a:path>
                <a:path w="101600" h="360044">
                  <a:moveTo>
                    <a:pt x="57111" y="360044"/>
                  </a:moveTo>
                  <a:lnTo>
                    <a:pt x="44411" y="360044"/>
                  </a:lnTo>
                  <a:lnTo>
                    <a:pt x="44411" y="36089"/>
                  </a:lnTo>
                  <a:lnTo>
                    <a:pt x="50761" y="25204"/>
                  </a:lnTo>
                  <a:lnTo>
                    <a:pt x="57111" y="36089"/>
                  </a:lnTo>
                  <a:lnTo>
                    <a:pt x="57111" y="3600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5" name="object 15">
            <a:extLst>
              <a:ext uri="{FF2B5EF4-FFF2-40B4-BE49-F238E27FC236}">
                <a16:creationId xmlns:a16="http://schemas.microsoft.com/office/drawing/2014/main" id="{71C180A5-856C-4AFB-8E4C-C392AA65307F}"/>
              </a:ext>
            </a:extLst>
          </p:cNvPr>
          <p:cNvGrpSpPr/>
          <p:nvPr/>
        </p:nvGrpSpPr>
        <p:grpSpPr>
          <a:xfrm>
            <a:off x="1538222" y="3575041"/>
            <a:ext cx="457834" cy="707390"/>
            <a:chOff x="1283335" y="2571750"/>
            <a:chExt cx="457834" cy="707390"/>
          </a:xfrm>
        </p:grpSpPr>
        <p:sp>
          <p:nvSpPr>
            <p:cNvPr id="36" name="object 16">
              <a:extLst>
                <a:ext uri="{FF2B5EF4-FFF2-40B4-BE49-F238E27FC236}">
                  <a16:creationId xmlns:a16="http://schemas.microsoft.com/office/drawing/2014/main" id="{7ECF5EC1-20A3-4345-94C1-FCFAAC58E0C6}"/>
                </a:ext>
              </a:extLst>
            </p:cNvPr>
            <p:cNvSpPr/>
            <p:nvPr/>
          </p:nvSpPr>
          <p:spPr>
            <a:xfrm>
              <a:off x="1283335" y="2966084"/>
              <a:ext cx="457834" cy="313055"/>
            </a:xfrm>
            <a:custGeom>
              <a:avLst/>
              <a:gdLst/>
              <a:ahLst/>
              <a:cxnLst/>
              <a:rect l="l" t="t" r="r" b="b"/>
              <a:pathLst>
                <a:path w="457835" h="313054">
                  <a:moveTo>
                    <a:pt x="445134" y="313054"/>
                  </a:moveTo>
                  <a:lnTo>
                    <a:pt x="12700" y="313054"/>
                  </a:lnTo>
                  <a:lnTo>
                    <a:pt x="10223" y="312813"/>
                  </a:lnTo>
                  <a:lnTo>
                    <a:pt x="0" y="300354"/>
                  </a:lnTo>
                  <a:lnTo>
                    <a:pt x="0" y="12700"/>
                  </a:lnTo>
                  <a:lnTo>
                    <a:pt x="12700" y="0"/>
                  </a:lnTo>
                  <a:lnTo>
                    <a:pt x="445134" y="0"/>
                  </a:lnTo>
                  <a:lnTo>
                    <a:pt x="457834" y="12700"/>
                  </a:lnTo>
                  <a:lnTo>
                    <a:pt x="25400" y="12700"/>
                  </a:lnTo>
                  <a:lnTo>
                    <a:pt x="12700" y="25400"/>
                  </a:lnTo>
                  <a:lnTo>
                    <a:pt x="25400" y="25400"/>
                  </a:lnTo>
                  <a:lnTo>
                    <a:pt x="25400" y="287654"/>
                  </a:lnTo>
                  <a:lnTo>
                    <a:pt x="12700" y="287654"/>
                  </a:lnTo>
                  <a:lnTo>
                    <a:pt x="25400" y="300354"/>
                  </a:lnTo>
                  <a:lnTo>
                    <a:pt x="457834" y="300354"/>
                  </a:lnTo>
                  <a:lnTo>
                    <a:pt x="457593" y="302831"/>
                  </a:lnTo>
                  <a:lnTo>
                    <a:pt x="447611" y="312813"/>
                  </a:lnTo>
                  <a:lnTo>
                    <a:pt x="445134" y="313054"/>
                  </a:lnTo>
                  <a:close/>
                </a:path>
                <a:path w="457835" h="313054">
                  <a:moveTo>
                    <a:pt x="25400" y="25400"/>
                  </a:moveTo>
                  <a:lnTo>
                    <a:pt x="12700" y="25400"/>
                  </a:lnTo>
                  <a:lnTo>
                    <a:pt x="25400" y="12700"/>
                  </a:lnTo>
                  <a:lnTo>
                    <a:pt x="25400" y="25400"/>
                  </a:lnTo>
                  <a:close/>
                </a:path>
                <a:path w="457835" h="313054">
                  <a:moveTo>
                    <a:pt x="432434" y="25400"/>
                  </a:moveTo>
                  <a:lnTo>
                    <a:pt x="25400" y="25400"/>
                  </a:lnTo>
                  <a:lnTo>
                    <a:pt x="25400" y="12700"/>
                  </a:lnTo>
                  <a:lnTo>
                    <a:pt x="432434" y="12700"/>
                  </a:lnTo>
                  <a:lnTo>
                    <a:pt x="432434" y="25400"/>
                  </a:lnTo>
                  <a:close/>
                </a:path>
                <a:path w="457835" h="313054">
                  <a:moveTo>
                    <a:pt x="432434" y="300354"/>
                  </a:moveTo>
                  <a:lnTo>
                    <a:pt x="432434" y="12700"/>
                  </a:lnTo>
                  <a:lnTo>
                    <a:pt x="445134" y="25400"/>
                  </a:lnTo>
                  <a:lnTo>
                    <a:pt x="457834" y="25400"/>
                  </a:lnTo>
                  <a:lnTo>
                    <a:pt x="457834" y="287654"/>
                  </a:lnTo>
                  <a:lnTo>
                    <a:pt x="445134" y="287654"/>
                  </a:lnTo>
                  <a:lnTo>
                    <a:pt x="432434" y="300354"/>
                  </a:lnTo>
                  <a:close/>
                </a:path>
                <a:path w="457835" h="313054">
                  <a:moveTo>
                    <a:pt x="457834" y="25400"/>
                  </a:moveTo>
                  <a:lnTo>
                    <a:pt x="445134" y="25400"/>
                  </a:lnTo>
                  <a:lnTo>
                    <a:pt x="432434" y="12700"/>
                  </a:lnTo>
                  <a:lnTo>
                    <a:pt x="457834" y="12700"/>
                  </a:lnTo>
                  <a:lnTo>
                    <a:pt x="457834" y="25400"/>
                  </a:lnTo>
                  <a:close/>
                </a:path>
                <a:path w="457835" h="313054">
                  <a:moveTo>
                    <a:pt x="25400" y="300354"/>
                  </a:moveTo>
                  <a:lnTo>
                    <a:pt x="12700" y="287654"/>
                  </a:lnTo>
                  <a:lnTo>
                    <a:pt x="25400" y="287654"/>
                  </a:lnTo>
                  <a:lnTo>
                    <a:pt x="25400" y="300354"/>
                  </a:lnTo>
                  <a:close/>
                </a:path>
                <a:path w="457835" h="313054">
                  <a:moveTo>
                    <a:pt x="432434" y="300354"/>
                  </a:moveTo>
                  <a:lnTo>
                    <a:pt x="25400" y="300354"/>
                  </a:lnTo>
                  <a:lnTo>
                    <a:pt x="25400" y="287654"/>
                  </a:lnTo>
                  <a:lnTo>
                    <a:pt x="432434" y="287654"/>
                  </a:lnTo>
                  <a:lnTo>
                    <a:pt x="432434" y="300354"/>
                  </a:lnTo>
                  <a:close/>
                </a:path>
                <a:path w="457835" h="313054">
                  <a:moveTo>
                    <a:pt x="457834" y="300354"/>
                  </a:moveTo>
                  <a:lnTo>
                    <a:pt x="432434" y="300354"/>
                  </a:lnTo>
                  <a:lnTo>
                    <a:pt x="445134" y="287654"/>
                  </a:lnTo>
                  <a:lnTo>
                    <a:pt x="457834" y="287654"/>
                  </a:lnTo>
                  <a:lnTo>
                    <a:pt x="457834" y="30035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17">
              <a:extLst>
                <a:ext uri="{FF2B5EF4-FFF2-40B4-BE49-F238E27FC236}">
                  <a16:creationId xmlns:a16="http://schemas.microsoft.com/office/drawing/2014/main" id="{42AECE4E-FA2A-4FF7-B3A9-294D52FA5EF1}"/>
                </a:ext>
              </a:extLst>
            </p:cNvPr>
            <p:cNvSpPr/>
            <p:nvPr/>
          </p:nvSpPr>
          <p:spPr>
            <a:xfrm>
              <a:off x="1461173" y="2571750"/>
              <a:ext cx="101600" cy="360045"/>
            </a:xfrm>
            <a:custGeom>
              <a:avLst/>
              <a:gdLst/>
              <a:ahLst/>
              <a:cxnLst/>
              <a:rect l="l" t="t" r="r" b="b"/>
              <a:pathLst>
                <a:path w="101600" h="360044">
                  <a:moveTo>
                    <a:pt x="6946" y="95123"/>
                  </a:moveTo>
                  <a:lnTo>
                    <a:pt x="0" y="89433"/>
                  </a:lnTo>
                  <a:lnTo>
                    <a:pt x="101" y="87452"/>
                  </a:lnTo>
                  <a:lnTo>
                    <a:pt x="825" y="85598"/>
                  </a:lnTo>
                  <a:lnTo>
                    <a:pt x="50761" y="0"/>
                  </a:lnTo>
                  <a:lnTo>
                    <a:pt x="58111" y="12598"/>
                  </a:lnTo>
                  <a:lnTo>
                    <a:pt x="44411" y="12598"/>
                  </a:lnTo>
                  <a:lnTo>
                    <a:pt x="44411" y="36089"/>
                  </a:lnTo>
                  <a:lnTo>
                    <a:pt x="11798" y="91998"/>
                  </a:lnTo>
                  <a:lnTo>
                    <a:pt x="10540" y="93535"/>
                  </a:lnTo>
                  <a:lnTo>
                    <a:pt x="8864" y="94614"/>
                  </a:lnTo>
                  <a:lnTo>
                    <a:pt x="6946" y="95123"/>
                  </a:lnTo>
                  <a:close/>
                </a:path>
                <a:path w="101600" h="360044">
                  <a:moveTo>
                    <a:pt x="44411" y="36089"/>
                  </a:moveTo>
                  <a:lnTo>
                    <a:pt x="44411" y="12598"/>
                  </a:lnTo>
                  <a:lnTo>
                    <a:pt x="57111" y="12598"/>
                  </a:lnTo>
                  <a:lnTo>
                    <a:pt x="57111" y="15798"/>
                  </a:lnTo>
                  <a:lnTo>
                    <a:pt x="45275" y="15798"/>
                  </a:lnTo>
                  <a:lnTo>
                    <a:pt x="50761" y="25204"/>
                  </a:lnTo>
                  <a:lnTo>
                    <a:pt x="44411" y="36089"/>
                  </a:lnTo>
                  <a:close/>
                </a:path>
                <a:path w="101600" h="360044">
                  <a:moveTo>
                    <a:pt x="94576" y="95123"/>
                  </a:moveTo>
                  <a:lnTo>
                    <a:pt x="92659" y="94614"/>
                  </a:lnTo>
                  <a:lnTo>
                    <a:pt x="90982" y="93535"/>
                  </a:lnTo>
                  <a:lnTo>
                    <a:pt x="89725" y="91998"/>
                  </a:lnTo>
                  <a:lnTo>
                    <a:pt x="57111" y="36089"/>
                  </a:lnTo>
                  <a:lnTo>
                    <a:pt x="57111" y="12598"/>
                  </a:lnTo>
                  <a:lnTo>
                    <a:pt x="58111" y="12598"/>
                  </a:lnTo>
                  <a:lnTo>
                    <a:pt x="100698" y="85598"/>
                  </a:lnTo>
                  <a:lnTo>
                    <a:pt x="101422" y="87452"/>
                  </a:lnTo>
                  <a:lnTo>
                    <a:pt x="101523" y="89433"/>
                  </a:lnTo>
                  <a:lnTo>
                    <a:pt x="101028" y="91363"/>
                  </a:lnTo>
                  <a:lnTo>
                    <a:pt x="99949" y="93027"/>
                  </a:lnTo>
                  <a:lnTo>
                    <a:pt x="98412" y="94284"/>
                  </a:lnTo>
                  <a:lnTo>
                    <a:pt x="96558" y="95008"/>
                  </a:lnTo>
                  <a:lnTo>
                    <a:pt x="94576" y="95123"/>
                  </a:lnTo>
                  <a:close/>
                </a:path>
                <a:path w="101600" h="360044">
                  <a:moveTo>
                    <a:pt x="50761" y="25204"/>
                  </a:moveTo>
                  <a:lnTo>
                    <a:pt x="45275" y="15798"/>
                  </a:lnTo>
                  <a:lnTo>
                    <a:pt x="56248" y="15798"/>
                  </a:lnTo>
                  <a:lnTo>
                    <a:pt x="50761" y="25204"/>
                  </a:lnTo>
                  <a:close/>
                </a:path>
                <a:path w="101600" h="360044">
                  <a:moveTo>
                    <a:pt x="57111" y="36089"/>
                  </a:moveTo>
                  <a:lnTo>
                    <a:pt x="50761" y="25204"/>
                  </a:lnTo>
                  <a:lnTo>
                    <a:pt x="56248" y="15798"/>
                  </a:lnTo>
                  <a:lnTo>
                    <a:pt x="57111" y="15798"/>
                  </a:lnTo>
                  <a:lnTo>
                    <a:pt x="57111" y="36089"/>
                  </a:lnTo>
                  <a:close/>
                </a:path>
                <a:path w="101600" h="360044">
                  <a:moveTo>
                    <a:pt x="57111" y="360044"/>
                  </a:moveTo>
                  <a:lnTo>
                    <a:pt x="44411" y="360044"/>
                  </a:lnTo>
                  <a:lnTo>
                    <a:pt x="44411" y="36089"/>
                  </a:lnTo>
                  <a:lnTo>
                    <a:pt x="50761" y="25204"/>
                  </a:lnTo>
                  <a:lnTo>
                    <a:pt x="57111" y="36089"/>
                  </a:lnTo>
                  <a:lnTo>
                    <a:pt x="57111" y="3600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8" name="object 18">
            <a:extLst>
              <a:ext uri="{FF2B5EF4-FFF2-40B4-BE49-F238E27FC236}">
                <a16:creationId xmlns:a16="http://schemas.microsoft.com/office/drawing/2014/main" id="{3FE19544-8382-477B-92BC-A1EC136DAFEA}"/>
              </a:ext>
            </a:extLst>
          </p:cNvPr>
          <p:cNvGrpSpPr/>
          <p:nvPr/>
        </p:nvGrpSpPr>
        <p:grpSpPr>
          <a:xfrm>
            <a:off x="2069082" y="3575041"/>
            <a:ext cx="457834" cy="707390"/>
            <a:chOff x="1814195" y="2571750"/>
            <a:chExt cx="457834" cy="707390"/>
          </a:xfrm>
        </p:grpSpPr>
        <p:sp>
          <p:nvSpPr>
            <p:cNvPr id="39" name="object 19">
              <a:extLst>
                <a:ext uri="{FF2B5EF4-FFF2-40B4-BE49-F238E27FC236}">
                  <a16:creationId xmlns:a16="http://schemas.microsoft.com/office/drawing/2014/main" id="{36D87163-9CA4-4262-AF5C-7851E391DB1B}"/>
                </a:ext>
              </a:extLst>
            </p:cNvPr>
            <p:cNvSpPr/>
            <p:nvPr/>
          </p:nvSpPr>
          <p:spPr>
            <a:xfrm>
              <a:off x="1814195" y="2966084"/>
              <a:ext cx="457834" cy="313055"/>
            </a:xfrm>
            <a:custGeom>
              <a:avLst/>
              <a:gdLst/>
              <a:ahLst/>
              <a:cxnLst/>
              <a:rect l="l" t="t" r="r" b="b"/>
              <a:pathLst>
                <a:path w="457835" h="313054">
                  <a:moveTo>
                    <a:pt x="445135" y="313054"/>
                  </a:moveTo>
                  <a:lnTo>
                    <a:pt x="12700" y="313054"/>
                  </a:lnTo>
                  <a:lnTo>
                    <a:pt x="10223" y="312813"/>
                  </a:lnTo>
                  <a:lnTo>
                    <a:pt x="0" y="300354"/>
                  </a:lnTo>
                  <a:lnTo>
                    <a:pt x="0" y="12700"/>
                  </a:lnTo>
                  <a:lnTo>
                    <a:pt x="12700" y="0"/>
                  </a:lnTo>
                  <a:lnTo>
                    <a:pt x="445135" y="0"/>
                  </a:lnTo>
                  <a:lnTo>
                    <a:pt x="457835" y="12700"/>
                  </a:lnTo>
                  <a:lnTo>
                    <a:pt x="25400" y="12700"/>
                  </a:lnTo>
                  <a:lnTo>
                    <a:pt x="12700" y="25400"/>
                  </a:lnTo>
                  <a:lnTo>
                    <a:pt x="25400" y="25400"/>
                  </a:lnTo>
                  <a:lnTo>
                    <a:pt x="25400" y="287654"/>
                  </a:lnTo>
                  <a:lnTo>
                    <a:pt x="12700" y="287654"/>
                  </a:lnTo>
                  <a:lnTo>
                    <a:pt x="25400" y="300354"/>
                  </a:lnTo>
                  <a:lnTo>
                    <a:pt x="457835" y="300354"/>
                  </a:lnTo>
                  <a:lnTo>
                    <a:pt x="457593" y="302831"/>
                  </a:lnTo>
                  <a:lnTo>
                    <a:pt x="447611" y="312813"/>
                  </a:lnTo>
                  <a:lnTo>
                    <a:pt x="445135" y="313054"/>
                  </a:lnTo>
                  <a:close/>
                </a:path>
                <a:path w="457835" h="313054">
                  <a:moveTo>
                    <a:pt x="25400" y="25400"/>
                  </a:moveTo>
                  <a:lnTo>
                    <a:pt x="12700" y="25400"/>
                  </a:lnTo>
                  <a:lnTo>
                    <a:pt x="25400" y="12700"/>
                  </a:lnTo>
                  <a:lnTo>
                    <a:pt x="25400" y="25400"/>
                  </a:lnTo>
                  <a:close/>
                </a:path>
                <a:path w="457835" h="313054">
                  <a:moveTo>
                    <a:pt x="432435" y="25400"/>
                  </a:moveTo>
                  <a:lnTo>
                    <a:pt x="25400" y="25400"/>
                  </a:lnTo>
                  <a:lnTo>
                    <a:pt x="25400" y="12700"/>
                  </a:lnTo>
                  <a:lnTo>
                    <a:pt x="432435" y="12700"/>
                  </a:lnTo>
                  <a:lnTo>
                    <a:pt x="432435" y="25400"/>
                  </a:lnTo>
                  <a:close/>
                </a:path>
                <a:path w="457835" h="313054">
                  <a:moveTo>
                    <a:pt x="432435" y="300354"/>
                  </a:moveTo>
                  <a:lnTo>
                    <a:pt x="432435" y="12700"/>
                  </a:lnTo>
                  <a:lnTo>
                    <a:pt x="445135" y="25400"/>
                  </a:lnTo>
                  <a:lnTo>
                    <a:pt x="457835" y="25400"/>
                  </a:lnTo>
                  <a:lnTo>
                    <a:pt x="457835" y="287654"/>
                  </a:lnTo>
                  <a:lnTo>
                    <a:pt x="445135" y="287654"/>
                  </a:lnTo>
                  <a:lnTo>
                    <a:pt x="432435" y="300354"/>
                  </a:lnTo>
                  <a:close/>
                </a:path>
                <a:path w="457835" h="313054">
                  <a:moveTo>
                    <a:pt x="457835" y="25400"/>
                  </a:moveTo>
                  <a:lnTo>
                    <a:pt x="445135" y="25400"/>
                  </a:lnTo>
                  <a:lnTo>
                    <a:pt x="432435" y="12700"/>
                  </a:lnTo>
                  <a:lnTo>
                    <a:pt x="457835" y="12700"/>
                  </a:lnTo>
                  <a:lnTo>
                    <a:pt x="457835" y="25400"/>
                  </a:lnTo>
                  <a:close/>
                </a:path>
                <a:path w="457835" h="313054">
                  <a:moveTo>
                    <a:pt x="25400" y="300354"/>
                  </a:moveTo>
                  <a:lnTo>
                    <a:pt x="12700" y="287654"/>
                  </a:lnTo>
                  <a:lnTo>
                    <a:pt x="25400" y="287654"/>
                  </a:lnTo>
                  <a:lnTo>
                    <a:pt x="25400" y="300354"/>
                  </a:lnTo>
                  <a:close/>
                </a:path>
                <a:path w="457835" h="313054">
                  <a:moveTo>
                    <a:pt x="432435" y="300354"/>
                  </a:moveTo>
                  <a:lnTo>
                    <a:pt x="25400" y="300354"/>
                  </a:lnTo>
                  <a:lnTo>
                    <a:pt x="25400" y="287654"/>
                  </a:lnTo>
                  <a:lnTo>
                    <a:pt x="432435" y="287654"/>
                  </a:lnTo>
                  <a:lnTo>
                    <a:pt x="432435" y="300354"/>
                  </a:lnTo>
                  <a:close/>
                </a:path>
                <a:path w="457835" h="313054">
                  <a:moveTo>
                    <a:pt x="457835" y="300354"/>
                  </a:moveTo>
                  <a:lnTo>
                    <a:pt x="432435" y="300354"/>
                  </a:lnTo>
                  <a:lnTo>
                    <a:pt x="445135" y="287654"/>
                  </a:lnTo>
                  <a:lnTo>
                    <a:pt x="457835" y="287654"/>
                  </a:lnTo>
                  <a:lnTo>
                    <a:pt x="457835" y="30035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20">
              <a:extLst>
                <a:ext uri="{FF2B5EF4-FFF2-40B4-BE49-F238E27FC236}">
                  <a16:creationId xmlns:a16="http://schemas.microsoft.com/office/drawing/2014/main" id="{A01852E0-89AD-440D-B759-11776DF8D7FF}"/>
                </a:ext>
              </a:extLst>
            </p:cNvPr>
            <p:cNvSpPr/>
            <p:nvPr/>
          </p:nvSpPr>
          <p:spPr>
            <a:xfrm>
              <a:off x="2049818" y="2571750"/>
              <a:ext cx="101600" cy="360045"/>
            </a:xfrm>
            <a:custGeom>
              <a:avLst/>
              <a:gdLst/>
              <a:ahLst/>
              <a:cxnLst/>
              <a:rect l="l" t="t" r="r" b="b"/>
              <a:pathLst>
                <a:path w="101600" h="360044">
                  <a:moveTo>
                    <a:pt x="6946" y="95123"/>
                  </a:moveTo>
                  <a:lnTo>
                    <a:pt x="0" y="89433"/>
                  </a:lnTo>
                  <a:lnTo>
                    <a:pt x="101" y="87452"/>
                  </a:lnTo>
                  <a:lnTo>
                    <a:pt x="825" y="85598"/>
                  </a:lnTo>
                  <a:lnTo>
                    <a:pt x="50761" y="0"/>
                  </a:lnTo>
                  <a:lnTo>
                    <a:pt x="58111" y="12598"/>
                  </a:lnTo>
                  <a:lnTo>
                    <a:pt x="44411" y="12598"/>
                  </a:lnTo>
                  <a:lnTo>
                    <a:pt x="44411" y="36089"/>
                  </a:lnTo>
                  <a:lnTo>
                    <a:pt x="11798" y="91998"/>
                  </a:lnTo>
                  <a:lnTo>
                    <a:pt x="10541" y="93535"/>
                  </a:lnTo>
                  <a:lnTo>
                    <a:pt x="8864" y="94614"/>
                  </a:lnTo>
                  <a:lnTo>
                    <a:pt x="6946" y="95123"/>
                  </a:lnTo>
                  <a:close/>
                </a:path>
                <a:path w="101600" h="360044">
                  <a:moveTo>
                    <a:pt x="44411" y="36089"/>
                  </a:moveTo>
                  <a:lnTo>
                    <a:pt x="44411" y="12598"/>
                  </a:lnTo>
                  <a:lnTo>
                    <a:pt x="57111" y="12598"/>
                  </a:lnTo>
                  <a:lnTo>
                    <a:pt x="57111" y="15798"/>
                  </a:lnTo>
                  <a:lnTo>
                    <a:pt x="45275" y="15798"/>
                  </a:lnTo>
                  <a:lnTo>
                    <a:pt x="50761" y="25204"/>
                  </a:lnTo>
                  <a:lnTo>
                    <a:pt x="44411" y="36089"/>
                  </a:lnTo>
                  <a:close/>
                </a:path>
                <a:path w="101600" h="360044">
                  <a:moveTo>
                    <a:pt x="94576" y="95123"/>
                  </a:moveTo>
                  <a:lnTo>
                    <a:pt x="92659" y="94614"/>
                  </a:lnTo>
                  <a:lnTo>
                    <a:pt x="90982" y="93535"/>
                  </a:lnTo>
                  <a:lnTo>
                    <a:pt x="89725" y="91998"/>
                  </a:lnTo>
                  <a:lnTo>
                    <a:pt x="57111" y="36089"/>
                  </a:lnTo>
                  <a:lnTo>
                    <a:pt x="57111" y="12598"/>
                  </a:lnTo>
                  <a:lnTo>
                    <a:pt x="58111" y="12598"/>
                  </a:lnTo>
                  <a:lnTo>
                    <a:pt x="100698" y="85598"/>
                  </a:lnTo>
                  <a:lnTo>
                    <a:pt x="101422" y="87452"/>
                  </a:lnTo>
                  <a:lnTo>
                    <a:pt x="101523" y="89433"/>
                  </a:lnTo>
                  <a:lnTo>
                    <a:pt x="101028" y="91363"/>
                  </a:lnTo>
                  <a:lnTo>
                    <a:pt x="99949" y="93027"/>
                  </a:lnTo>
                  <a:lnTo>
                    <a:pt x="98412" y="94284"/>
                  </a:lnTo>
                  <a:lnTo>
                    <a:pt x="96558" y="95008"/>
                  </a:lnTo>
                  <a:lnTo>
                    <a:pt x="94576" y="95123"/>
                  </a:lnTo>
                  <a:close/>
                </a:path>
                <a:path w="101600" h="360044">
                  <a:moveTo>
                    <a:pt x="50761" y="25204"/>
                  </a:moveTo>
                  <a:lnTo>
                    <a:pt x="45275" y="15798"/>
                  </a:lnTo>
                  <a:lnTo>
                    <a:pt x="56248" y="15798"/>
                  </a:lnTo>
                  <a:lnTo>
                    <a:pt x="50761" y="25204"/>
                  </a:lnTo>
                  <a:close/>
                </a:path>
                <a:path w="101600" h="360044">
                  <a:moveTo>
                    <a:pt x="57111" y="36089"/>
                  </a:moveTo>
                  <a:lnTo>
                    <a:pt x="50761" y="25204"/>
                  </a:lnTo>
                  <a:lnTo>
                    <a:pt x="56248" y="15798"/>
                  </a:lnTo>
                  <a:lnTo>
                    <a:pt x="57111" y="15798"/>
                  </a:lnTo>
                  <a:lnTo>
                    <a:pt x="57111" y="36089"/>
                  </a:lnTo>
                  <a:close/>
                </a:path>
                <a:path w="101600" h="360044">
                  <a:moveTo>
                    <a:pt x="57111" y="360044"/>
                  </a:moveTo>
                  <a:lnTo>
                    <a:pt x="44411" y="360044"/>
                  </a:lnTo>
                  <a:lnTo>
                    <a:pt x="44411" y="36089"/>
                  </a:lnTo>
                  <a:lnTo>
                    <a:pt x="50761" y="25204"/>
                  </a:lnTo>
                  <a:lnTo>
                    <a:pt x="57111" y="36089"/>
                  </a:lnTo>
                  <a:lnTo>
                    <a:pt x="57111" y="3600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21">
            <a:extLst>
              <a:ext uri="{FF2B5EF4-FFF2-40B4-BE49-F238E27FC236}">
                <a16:creationId xmlns:a16="http://schemas.microsoft.com/office/drawing/2014/main" id="{83C2739E-3E28-4DBB-B280-E3F57ADE5B8B}"/>
              </a:ext>
            </a:extLst>
          </p:cNvPr>
          <p:cNvSpPr txBox="1"/>
          <p:nvPr/>
        </p:nvSpPr>
        <p:spPr>
          <a:xfrm>
            <a:off x="3516246" y="3903336"/>
            <a:ext cx="3924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89" baseline="-20061" dirty="0">
                <a:latin typeface="Cambria Math"/>
                <a:cs typeface="Cambria Math"/>
              </a:rPr>
              <a:t>W</a:t>
            </a:r>
            <a:r>
              <a:rPr sz="1300" spc="60" dirty="0">
                <a:latin typeface="Cambria Math"/>
                <a:cs typeface="Cambria Math"/>
              </a:rPr>
              <a:t>𝑞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42" name="object 22">
            <a:extLst>
              <a:ext uri="{FF2B5EF4-FFF2-40B4-BE49-F238E27FC236}">
                <a16:creationId xmlns:a16="http://schemas.microsoft.com/office/drawing/2014/main" id="{B6471DB1-E491-47D2-95F4-0CF51E5EFA2C}"/>
              </a:ext>
            </a:extLst>
          </p:cNvPr>
          <p:cNvSpPr txBox="1"/>
          <p:nvPr/>
        </p:nvSpPr>
        <p:spPr>
          <a:xfrm>
            <a:off x="4073141" y="3924926"/>
            <a:ext cx="3930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82" baseline="-20061" dirty="0">
                <a:latin typeface="Cambria Math"/>
                <a:cs typeface="Cambria Math"/>
              </a:rPr>
              <a:t>W</a:t>
            </a:r>
            <a:r>
              <a:rPr sz="1300" spc="55" dirty="0">
                <a:latin typeface="Cambria Math"/>
                <a:cs typeface="Cambria Math"/>
              </a:rPr>
              <a:t>𝑘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43" name="object 23">
            <a:extLst>
              <a:ext uri="{FF2B5EF4-FFF2-40B4-BE49-F238E27FC236}">
                <a16:creationId xmlns:a16="http://schemas.microsoft.com/office/drawing/2014/main" id="{5399617D-383B-427A-B10A-FFEE75CD252F}"/>
              </a:ext>
            </a:extLst>
          </p:cNvPr>
          <p:cNvSpPr txBox="1"/>
          <p:nvPr/>
        </p:nvSpPr>
        <p:spPr>
          <a:xfrm>
            <a:off x="4570982" y="3903336"/>
            <a:ext cx="3867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52" baseline="-20061" dirty="0">
                <a:latin typeface="Cambria Math"/>
                <a:cs typeface="Cambria Math"/>
              </a:rPr>
              <a:t>W</a:t>
            </a:r>
            <a:r>
              <a:rPr sz="1300" spc="35" dirty="0">
                <a:latin typeface="Cambria Math"/>
                <a:cs typeface="Cambria Math"/>
              </a:rPr>
              <a:t>𝑣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44" name="object 24">
            <a:extLst>
              <a:ext uri="{FF2B5EF4-FFF2-40B4-BE49-F238E27FC236}">
                <a16:creationId xmlns:a16="http://schemas.microsoft.com/office/drawing/2014/main" id="{8A2A2E01-FED1-483E-871B-83E5AAE5A955}"/>
              </a:ext>
            </a:extLst>
          </p:cNvPr>
          <p:cNvSpPr/>
          <p:nvPr/>
        </p:nvSpPr>
        <p:spPr>
          <a:xfrm>
            <a:off x="1246757" y="4348877"/>
            <a:ext cx="1051560" cy="321310"/>
          </a:xfrm>
          <a:custGeom>
            <a:avLst/>
            <a:gdLst/>
            <a:ahLst/>
            <a:cxnLst/>
            <a:rect l="l" t="t" r="r" b="b"/>
            <a:pathLst>
              <a:path w="1051560" h="321310">
                <a:moveTo>
                  <a:pt x="1051560" y="1498"/>
                </a:moveTo>
                <a:lnTo>
                  <a:pt x="952525" y="5168"/>
                </a:lnTo>
                <a:lnTo>
                  <a:pt x="946416" y="11747"/>
                </a:lnTo>
                <a:lnTo>
                  <a:pt x="946797" y="13703"/>
                </a:lnTo>
                <a:lnTo>
                  <a:pt x="947762" y="15443"/>
                </a:lnTo>
                <a:lnTo>
                  <a:pt x="949223" y="16789"/>
                </a:lnTo>
                <a:lnTo>
                  <a:pt x="951026" y="17627"/>
                </a:lnTo>
                <a:lnTo>
                  <a:pt x="952995" y="17868"/>
                </a:lnTo>
                <a:lnTo>
                  <a:pt x="1017663" y="15468"/>
                </a:lnTo>
                <a:lnTo>
                  <a:pt x="563245" y="303644"/>
                </a:lnTo>
                <a:lnTo>
                  <a:pt x="563245" y="36322"/>
                </a:lnTo>
                <a:lnTo>
                  <a:pt x="595858" y="92227"/>
                </a:lnTo>
                <a:lnTo>
                  <a:pt x="597115" y="93764"/>
                </a:lnTo>
                <a:lnTo>
                  <a:pt x="598792" y="94843"/>
                </a:lnTo>
                <a:lnTo>
                  <a:pt x="600710" y="95351"/>
                </a:lnTo>
                <a:lnTo>
                  <a:pt x="602691" y="95237"/>
                </a:lnTo>
                <a:lnTo>
                  <a:pt x="604545" y="94513"/>
                </a:lnTo>
                <a:lnTo>
                  <a:pt x="606082" y="93256"/>
                </a:lnTo>
                <a:lnTo>
                  <a:pt x="607161" y="91592"/>
                </a:lnTo>
                <a:lnTo>
                  <a:pt x="607656" y="89662"/>
                </a:lnTo>
                <a:lnTo>
                  <a:pt x="607555" y="87680"/>
                </a:lnTo>
                <a:lnTo>
                  <a:pt x="606831" y="85826"/>
                </a:lnTo>
                <a:lnTo>
                  <a:pt x="564235" y="12827"/>
                </a:lnTo>
                <a:lnTo>
                  <a:pt x="556895" y="228"/>
                </a:lnTo>
                <a:lnTo>
                  <a:pt x="506958" y="85826"/>
                </a:lnTo>
                <a:lnTo>
                  <a:pt x="506234" y="87680"/>
                </a:lnTo>
                <a:lnTo>
                  <a:pt x="506133" y="89662"/>
                </a:lnTo>
                <a:lnTo>
                  <a:pt x="506628" y="91592"/>
                </a:lnTo>
                <a:lnTo>
                  <a:pt x="507707" y="93256"/>
                </a:lnTo>
                <a:lnTo>
                  <a:pt x="509244" y="94513"/>
                </a:lnTo>
                <a:lnTo>
                  <a:pt x="511098" y="95237"/>
                </a:lnTo>
                <a:lnTo>
                  <a:pt x="513080" y="95351"/>
                </a:lnTo>
                <a:lnTo>
                  <a:pt x="514997" y="94843"/>
                </a:lnTo>
                <a:lnTo>
                  <a:pt x="516674" y="93764"/>
                </a:lnTo>
                <a:lnTo>
                  <a:pt x="517931" y="92227"/>
                </a:lnTo>
                <a:lnTo>
                  <a:pt x="550545" y="36322"/>
                </a:lnTo>
                <a:lnTo>
                  <a:pt x="550545" y="304330"/>
                </a:lnTo>
                <a:lnTo>
                  <a:pt x="34569" y="13690"/>
                </a:lnTo>
                <a:lnTo>
                  <a:pt x="99288" y="12700"/>
                </a:lnTo>
                <a:lnTo>
                  <a:pt x="101244" y="12357"/>
                </a:lnTo>
                <a:lnTo>
                  <a:pt x="102997" y="11430"/>
                </a:lnTo>
                <a:lnTo>
                  <a:pt x="104381" y="10007"/>
                </a:lnTo>
                <a:lnTo>
                  <a:pt x="105257" y="8216"/>
                </a:lnTo>
                <a:lnTo>
                  <a:pt x="105537" y="6261"/>
                </a:lnTo>
                <a:lnTo>
                  <a:pt x="105194" y="4305"/>
                </a:lnTo>
                <a:lnTo>
                  <a:pt x="104267" y="2540"/>
                </a:lnTo>
                <a:lnTo>
                  <a:pt x="103860" y="2146"/>
                </a:lnTo>
                <a:lnTo>
                  <a:pt x="102844" y="1155"/>
                </a:lnTo>
                <a:lnTo>
                  <a:pt x="101053" y="279"/>
                </a:lnTo>
                <a:lnTo>
                  <a:pt x="99085" y="0"/>
                </a:lnTo>
                <a:lnTo>
                  <a:pt x="0" y="1498"/>
                </a:lnTo>
                <a:lnTo>
                  <a:pt x="50076" y="87020"/>
                </a:lnTo>
                <a:lnTo>
                  <a:pt x="51333" y="88557"/>
                </a:lnTo>
                <a:lnTo>
                  <a:pt x="53009" y="89623"/>
                </a:lnTo>
                <a:lnTo>
                  <a:pt x="54927" y="90131"/>
                </a:lnTo>
                <a:lnTo>
                  <a:pt x="56921" y="90017"/>
                </a:lnTo>
                <a:lnTo>
                  <a:pt x="28333" y="24765"/>
                </a:lnTo>
                <a:lnTo>
                  <a:pt x="553783" y="320725"/>
                </a:lnTo>
                <a:lnTo>
                  <a:pt x="556895" y="315188"/>
                </a:lnTo>
                <a:lnTo>
                  <a:pt x="560298" y="320548"/>
                </a:lnTo>
                <a:lnTo>
                  <a:pt x="1024470" y="26200"/>
                </a:lnTo>
                <a:lnTo>
                  <a:pt x="994727" y="83680"/>
                </a:lnTo>
                <a:lnTo>
                  <a:pt x="994105" y="85559"/>
                </a:lnTo>
                <a:lnTo>
                  <a:pt x="994092" y="87553"/>
                </a:lnTo>
                <a:lnTo>
                  <a:pt x="994689" y="89446"/>
                </a:lnTo>
                <a:lnTo>
                  <a:pt x="995857" y="91059"/>
                </a:lnTo>
                <a:lnTo>
                  <a:pt x="997458" y="92227"/>
                </a:lnTo>
                <a:lnTo>
                  <a:pt x="999337" y="92862"/>
                </a:lnTo>
                <a:lnTo>
                  <a:pt x="1001318" y="92875"/>
                </a:lnTo>
                <a:lnTo>
                  <a:pt x="1003211" y="92265"/>
                </a:lnTo>
                <a:lnTo>
                  <a:pt x="1004836" y="91109"/>
                </a:lnTo>
                <a:lnTo>
                  <a:pt x="1006005" y="89509"/>
                </a:lnTo>
                <a:lnTo>
                  <a:pt x="1050836" y="2882"/>
                </a:lnTo>
                <a:lnTo>
                  <a:pt x="1051560" y="14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25">
            <a:extLst>
              <a:ext uri="{FF2B5EF4-FFF2-40B4-BE49-F238E27FC236}">
                <a16:creationId xmlns:a16="http://schemas.microsoft.com/office/drawing/2014/main" id="{50AA04C6-A616-4548-8E4E-069FED09B601}"/>
              </a:ext>
            </a:extLst>
          </p:cNvPr>
          <p:cNvSpPr/>
          <p:nvPr/>
        </p:nvSpPr>
        <p:spPr>
          <a:xfrm>
            <a:off x="3717542" y="4347734"/>
            <a:ext cx="1051560" cy="321945"/>
          </a:xfrm>
          <a:custGeom>
            <a:avLst/>
            <a:gdLst/>
            <a:ahLst/>
            <a:cxnLst/>
            <a:rect l="l" t="t" r="r" b="b"/>
            <a:pathLst>
              <a:path w="1051560" h="321945">
                <a:moveTo>
                  <a:pt x="1051560" y="1371"/>
                </a:moveTo>
                <a:lnTo>
                  <a:pt x="952538" y="5219"/>
                </a:lnTo>
                <a:lnTo>
                  <a:pt x="946429" y="11823"/>
                </a:lnTo>
                <a:lnTo>
                  <a:pt x="946823" y="13766"/>
                </a:lnTo>
                <a:lnTo>
                  <a:pt x="947788" y="15494"/>
                </a:lnTo>
                <a:lnTo>
                  <a:pt x="949248" y="16852"/>
                </a:lnTo>
                <a:lnTo>
                  <a:pt x="951052" y="17678"/>
                </a:lnTo>
                <a:lnTo>
                  <a:pt x="953020" y="17919"/>
                </a:lnTo>
                <a:lnTo>
                  <a:pt x="1017676" y="15405"/>
                </a:lnTo>
                <a:lnTo>
                  <a:pt x="563854" y="304368"/>
                </a:lnTo>
                <a:lnTo>
                  <a:pt x="563308" y="36182"/>
                </a:lnTo>
                <a:lnTo>
                  <a:pt x="596049" y="92024"/>
                </a:lnTo>
                <a:lnTo>
                  <a:pt x="597306" y="93560"/>
                </a:lnTo>
                <a:lnTo>
                  <a:pt x="598982" y="94627"/>
                </a:lnTo>
                <a:lnTo>
                  <a:pt x="600900" y="95135"/>
                </a:lnTo>
                <a:lnTo>
                  <a:pt x="602881" y="95021"/>
                </a:lnTo>
                <a:lnTo>
                  <a:pt x="604735" y="94297"/>
                </a:lnTo>
                <a:lnTo>
                  <a:pt x="606272" y="93027"/>
                </a:lnTo>
                <a:lnTo>
                  <a:pt x="607339" y="91363"/>
                </a:lnTo>
                <a:lnTo>
                  <a:pt x="607783" y="89636"/>
                </a:lnTo>
                <a:lnTo>
                  <a:pt x="607720" y="87452"/>
                </a:lnTo>
                <a:lnTo>
                  <a:pt x="606996" y="85598"/>
                </a:lnTo>
                <a:lnTo>
                  <a:pt x="564261" y="12687"/>
                </a:lnTo>
                <a:lnTo>
                  <a:pt x="556895" y="101"/>
                </a:lnTo>
                <a:lnTo>
                  <a:pt x="507136" y="85801"/>
                </a:lnTo>
                <a:lnTo>
                  <a:pt x="506412" y="87655"/>
                </a:lnTo>
                <a:lnTo>
                  <a:pt x="506310" y="89636"/>
                </a:lnTo>
                <a:lnTo>
                  <a:pt x="506818" y="91567"/>
                </a:lnTo>
                <a:lnTo>
                  <a:pt x="507898" y="93230"/>
                </a:lnTo>
                <a:lnTo>
                  <a:pt x="509435" y="94488"/>
                </a:lnTo>
                <a:lnTo>
                  <a:pt x="511289" y="95199"/>
                </a:lnTo>
                <a:lnTo>
                  <a:pt x="513270" y="95313"/>
                </a:lnTo>
                <a:lnTo>
                  <a:pt x="515188" y="94805"/>
                </a:lnTo>
                <a:lnTo>
                  <a:pt x="516864" y="93726"/>
                </a:lnTo>
                <a:lnTo>
                  <a:pt x="518109" y="92176"/>
                </a:lnTo>
                <a:lnTo>
                  <a:pt x="550608" y="36195"/>
                </a:lnTo>
                <a:lnTo>
                  <a:pt x="551154" y="305447"/>
                </a:lnTo>
                <a:lnTo>
                  <a:pt x="34531" y="13601"/>
                </a:lnTo>
                <a:lnTo>
                  <a:pt x="99263" y="12700"/>
                </a:lnTo>
                <a:lnTo>
                  <a:pt x="101231" y="12357"/>
                </a:lnTo>
                <a:lnTo>
                  <a:pt x="102984" y="11430"/>
                </a:lnTo>
                <a:lnTo>
                  <a:pt x="104368" y="10007"/>
                </a:lnTo>
                <a:lnTo>
                  <a:pt x="105244" y="8229"/>
                </a:lnTo>
                <a:lnTo>
                  <a:pt x="105524" y="6261"/>
                </a:lnTo>
                <a:lnTo>
                  <a:pt x="105194" y="4305"/>
                </a:lnTo>
                <a:lnTo>
                  <a:pt x="104267" y="2540"/>
                </a:lnTo>
                <a:lnTo>
                  <a:pt x="103746" y="2044"/>
                </a:lnTo>
                <a:lnTo>
                  <a:pt x="102844" y="1155"/>
                </a:lnTo>
                <a:lnTo>
                  <a:pt x="101053" y="279"/>
                </a:lnTo>
                <a:lnTo>
                  <a:pt x="99098" y="0"/>
                </a:lnTo>
                <a:lnTo>
                  <a:pt x="0" y="1371"/>
                </a:lnTo>
                <a:lnTo>
                  <a:pt x="49974" y="86956"/>
                </a:lnTo>
                <a:lnTo>
                  <a:pt x="51231" y="88493"/>
                </a:lnTo>
                <a:lnTo>
                  <a:pt x="52895" y="89560"/>
                </a:lnTo>
                <a:lnTo>
                  <a:pt x="54825" y="90068"/>
                </a:lnTo>
                <a:lnTo>
                  <a:pt x="56807" y="89954"/>
                </a:lnTo>
                <a:lnTo>
                  <a:pt x="28295" y="24650"/>
                </a:lnTo>
                <a:lnTo>
                  <a:pt x="554405" y="321856"/>
                </a:lnTo>
                <a:lnTo>
                  <a:pt x="557225" y="316865"/>
                </a:lnTo>
                <a:lnTo>
                  <a:pt x="560311" y="321691"/>
                </a:lnTo>
                <a:lnTo>
                  <a:pt x="1024509" y="26136"/>
                </a:lnTo>
                <a:lnTo>
                  <a:pt x="994879" y="83654"/>
                </a:lnTo>
                <a:lnTo>
                  <a:pt x="994257" y="85534"/>
                </a:lnTo>
                <a:lnTo>
                  <a:pt x="994244" y="87528"/>
                </a:lnTo>
                <a:lnTo>
                  <a:pt x="994854" y="89420"/>
                </a:lnTo>
                <a:lnTo>
                  <a:pt x="996010" y="91033"/>
                </a:lnTo>
                <a:lnTo>
                  <a:pt x="997623" y="92202"/>
                </a:lnTo>
                <a:lnTo>
                  <a:pt x="999502" y="92824"/>
                </a:lnTo>
                <a:lnTo>
                  <a:pt x="1001496" y="92837"/>
                </a:lnTo>
                <a:lnTo>
                  <a:pt x="1003388" y="92227"/>
                </a:lnTo>
                <a:lnTo>
                  <a:pt x="1005001" y="91071"/>
                </a:lnTo>
                <a:lnTo>
                  <a:pt x="1006170" y="89471"/>
                </a:lnTo>
                <a:lnTo>
                  <a:pt x="1050823" y="2781"/>
                </a:lnTo>
                <a:lnTo>
                  <a:pt x="1051560" y="13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26">
            <a:extLst>
              <a:ext uri="{FF2B5EF4-FFF2-40B4-BE49-F238E27FC236}">
                <a16:creationId xmlns:a16="http://schemas.microsoft.com/office/drawing/2014/main" id="{CAF96809-1237-4AC5-AF15-9BAC485C257B}"/>
              </a:ext>
            </a:extLst>
          </p:cNvPr>
          <p:cNvSpPr/>
          <p:nvPr/>
        </p:nvSpPr>
        <p:spPr>
          <a:xfrm>
            <a:off x="1042795" y="3184135"/>
            <a:ext cx="361315" cy="247015"/>
          </a:xfrm>
          <a:custGeom>
            <a:avLst/>
            <a:gdLst/>
            <a:ahLst/>
            <a:cxnLst/>
            <a:rect l="l" t="t" r="r" b="b"/>
            <a:pathLst>
              <a:path w="361315" h="247014">
                <a:moveTo>
                  <a:pt x="320039" y="246887"/>
                </a:moveTo>
                <a:lnTo>
                  <a:pt x="41148" y="246887"/>
                </a:lnTo>
                <a:lnTo>
                  <a:pt x="25367" y="243408"/>
                </a:lnTo>
                <a:lnTo>
                  <a:pt x="12372" y="234515"/>
                </a:lnTo>
                <a:lnTo>
                  <a:pt x="3479" y="221520"/>
                </a:lnTo>
                <a:lnTo>
                  <a:pt x="0" y="205739"/>
                </a:lnTo>
                <a:lnTo>
                  <a:pt x="0" y="41148"/>
                </a:lnTo>
                <a:lnTo>
                  <a:pt x="3479" y="25153"/>
                </a:lnTo>
                <a:lnTo>
                  <a:pt x="12372" y="12087"/>
                </a:lnTo>
                <a:lnTo>
                  <a:pt x="25367" y="3264"/>
                </a:lnTo>
                <a:lnTo>
                  <a:pt x="41148" y="0"/>
                </a:lnTo>
                <a:lnTo>
                  <a:pt x="320039" y="0"/>
                </a:lnTo>
                <a:lnTo>
                  <a:pt x="335677" y="3264"/>
                </a:lnTo>
                <a:lnTo>
                  <a:pt x="348624" y="12087"/>
                </a:lnTo>
                <a:lnTo>
                  <a:pt x="357566" y="25153"/>
                </a:lnTo>
                <a:lnTo>
                  <a:pt x="361188" y="41148"/>
                </a:lnTo>
                <a:lnTo>
                  <a:pt x="361188" y="205739"/>
                </a:lnTo>
                <a:lnTo>
                  <a:pt x="357566" y="221520"/>
                </a:lnTo>
                <a:lnTo>
                  <a:pt x="348624" y="234515"/>
                </a:lnTo>
                <a:lnTo>
                  <a:pt x="335677" y="243408"/>
                </a:lnTo>
                <a:lnTo>
                  <a:pt x="320039" y="246887"/>
                </a:lnTo>
                <a:close/>
              </a:path>
            </a:pathLst>
          </a:custGeom>
          <a:solidFill>
            <a:srgbClr val="FF0000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27">
            <a:extLst>
              <a:ext uri="{FF2B5EF4-FFF2-40B4-BE49-F238E27FC236}">
                <a16:creationId xmlns:a16="http://schemas.microsoft.com/office/drawing/2014/main" id="{6C506CFA-3338-4C7C-A25C-AA344E4FF98F}"/>
              </a:ext>
            </a:extLst>
          </p:cNvPr>
          <p:cNvSpPr/>
          <p:nvPr/>
        </p:nvSpPr>
        <p:spPr>
          <a:xfrm>
            <a:off x="1658490" y="5669779"/>
            <a:ext cx="288290" cy="287020"/>
          </a:xfrm>
          <a:custGeom>
            <a:avLst/>
            <a:gdLst/>
            <a:ahLst/>
            <a:cxnLst/>
            <a:rect l="l" t="t" r="r" b="b"/>
            <a:pathLst>
              <a:path w="288289" h="287020">
                <a:moveTo>
                  <a:pt x="240791" y="286512"/>
                </a:moveTo>
                <a:lnTo>
                  <a:pt x="48768" y="286512"/>
                </a:lnTo>
                <a:lnTo>
                  <a:pt x="29821" y="283112"/>
                </a:lnTo>
                <a:lnTo>
                  <a:pt x="14401" y="273034"/>
                </a:lnTo>
                <a:lnTo>
                  <a:pt x="3973" y="257883"/>
                </a:lnTo>
                <a:lnTo>
                  <a:pt x="0" y="239267"/>
                </a:lnTo>
                <a:lnTo>
                  <a:pt x="0" y="47244"/>
                </a:lnTo>
                <a:lnTo>
                  <a:pt x="3973" y="28700"/>
                </a:lnTo>
                <a:lnTo>
                  <a:pt x="14401" y="13573"/>
                </a:lnTo>
                <a:lnTo>
                  <a:pt x="29821" y="3470"/>
                </a:lnTo>
                <a:lnTo>
                  <a:pt x="48768" y="0"/>
                </a:lnTo>
                <a:lnTo>
                  <a:pt x="240791" y="0"/>
                </a:lnTo>
                <a:lnTo>
                  <a:pt x="259385" y="3470"/>
                </a:lnTo>
                <a:lnTo>
                  <a:pt x="274529" y="13573"/>
                </a:lnTo>
                <a:lnTo>
                  <a:pt x="284615" y="28700"/>
                </a:lnTo>
                <a:lnTo>
                  <a:pt x="288035" y="47244"/>
                </a:lnTo>
                <a:lnTo>
                  <a:pt x="288035" y="239267"/>
                </a:lnTo>
                <a:lnTo>
                  <a:pt x="284615" y="257883"/>
                </a:lnTo>
                <a:lnTo>
                  <a:pt x="274529" y="273034"/>
                </a:lnTo>
                <a:lnTo>
                  <a:pt x="259385" y="283112"/>
                </a:lnTo>
                <a:lnTo>
                  <a:pt x="240791" y="286512"/>
                </a:lnTo>
                <a:close/>
              </a:path>
            </a:pathLst>
          </a:custGeom>
          <a:solidFill>
            <a:srgbClr val="00AFEF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28">
            <a:extLst>
              <a:ext uri="{FF2B5EF4-FFF2-40B4-BE49-F238E27FC236}">
                <a16:creationId xmlns:a16="http://schemas.microsoft.com/office/drawing/2014/main" id="{CDB5AE5D-C1AA-4311-839D-8F1EE2C8303C}"/>
              </a:ext>
            </a:extLst>
          </p:cNvPr>
          <p:cNvSpPr txBox="1"/>
          <p:nvPr/>
        </p:nvSpPr>
        <p:spPr>
          <a:xfrm>
            <a:off x="1689948" y="5629266"/>
            <a:ext cx="133350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ambria Math"/>
                <a:cs typeface="Cambria Math"/>
              </a:rPr>
              <a:t>𝑥</a:t>
            </a:r>
            <a:endParaRPr sz="1600" dirty="0">
              <a:latin typeface="Cambria Math"/>
              <a:cs typeface="Cambria Math"/>
            </a:endParaRPr>
          </a:p>
        </p:txBody>
      </p:sp>
      <p:sp>
        <p:nvSpPr>
          <p:cNvPr id="49" name="object 29">
            <a:extLst>
              <a:ext uri="{FF2B5EF4-FFF2-40B4-BE49-F238E27FC236}">
                <a16:creationId xmlns:a16="http://schemas.microsoft.com/office/drawing/2014/main" id="{274E2F28-8BF4-4C16-97B0-1697D0E87A12}"/>
              </a:ext>
            </a:extLst>
          </p:cNvPr>
          <p:cNvSpPr txBox="1"/>
          <p:nvPr/>
        </p:nvSpPr>
        <p:spPr>
          <a:xfrm>
            <a:off x="1797898" y="5727056"/>
            <a:ext cx="110489" cy="200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spc="25" dirty="0">
                <a:latin typeface="Cambria Math"/>
                <a:cs typeface="Cambria Math"/>
              </a:rPr>
              <a:t>1</a:t>
            </a:r>
            <a:endParaRPr sz="1150" dirty="0">
              <a:latin typeface="Cambria Math"/>
              <a:cs typeface="Cambria Math"/>
            </a:endParaRPr>
          </a:p>
        </p:txBody>
      </p:sp>
      <p:sp>
        <p:nvSpPr>
          <p:cNvPr id="50" name="object 30">
            <a:extLst>
              <a:ext uri="{FF2B5EF4-FFF2-40B4-BE49-F238E27FC236}">
                <a16:creationId xmlns:a16="http://schemas.microsoft.com/office/drawing/2014/main" id="{30B54779-640E-4CF0-B869-D3F84373EB1B}"/>
              </a:ext>
            </a:extLst>
          </p:cNvPr>
          <p:cNvSpPr/>
          <p:nvPr/>
        </p:nvSpPr>
        <p:spPr>
          <a:xfrm>
            <a:off x="4130419" y="5669779"/>
            <a:ext cx="288290" cy="287020"/>
          </a:xfrm>
          <a:custGeom>
            <a:avLst/>
            <a:gdLst/>
            <a:ahLst/>
            <a:cxnLst/>
            <a:rect l="l" t="t" r="r" b="b"/>
            <a:pathLst>
              <a:path w="288289" h="287020">
                <a:moveTo>
                  <a:pt x="239267" y="286512"/>
                </a:moveTo>
                <a:lnTo>
                  <a:pt x="47243" y="286512"/>
                </a:lnTo>
                <a:lnTo>
                  <a:pt x="28719" y="283112"/>
                </a:lnTo>
                <a:lnTo>
                  <a:pt x="13596" y="273034"/>
                </a:lnTo>
                <a:lnTo>
                  <a:pt x="3486" y="257883"/>
                </a:lnTo>
                <a:lnTo>
                  <a:pt x="0" y="239267"/>
                </a:lnTo>
                <a:lnTo>
                  <a:pt x="0" y="47244"/>
                </a:lnTo>
                <a:lnTo>
                  <a:pt x="3486" y="28700"/>
                </a:lnTo>
                <a:lnTo>
                  <a:pt x="13596" y="13573"/>
                </a:lnTo>
                <a:lnTo>
                  <a:pt x="28719" y="3470"/>
                </a:lnTo>
                <a:lnTo>
                  <a:pt x="47243" y="0"/>
                </a:lnTo>
                <a:lnTo>
                  <a:pt x="239267" y="0"/>
                </a:lnTo>
                <a:lnTo>
                  <a:pt x="258278" y="3470"/>
                </a:lnTo>
                <a:lnTo>
                  <a:pt x="273719" y="13573"/>
                </a:lnTo>
                <a:lnTo>
                  <a:pt x="284127" y="28700"/>
                </a:lnTo>
                <a:lnTo>
                  <a:pt x="288035" y="47244"/>
                </a:lnTo>
                <a:lnTo>
                  <a:pt x="288035" y="239267"/>
                </a:lnTo>
                <a:lnTo>
                  <a:pt x="284127" y="257883"/>
                </a:lnTo>
                <a:lnTo>
                  <a:pt x="273719" y="273034"/>
                </a:lnTo>
                <a:lnTo>
                  <a:pt x="258278" y="283112"/>
                </a:lnTo>
                <a:lnTo>
                  <a:pt x="239267" y="286512"/>
                </a:lnTo>
                <a:close/>
              </a:path>
            </a:pathLst>
          </a:custGeom>
          <a:solidFill>
            <a:srgbClr val="00AFEF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1" name="object 31">
            <a:extLst>
              <a:ext uri="{FF2B5EF4-FFF2-40B4-BE49-F238E27FC236}">
                <a16:creationId xmlns:a16="http://schemas.microsoft.com/office/drawing/2014/main" id="{6CD25457-EAB7-49B0-9168-6FC5F4BA984B}"/>
              </a:ext>
            </a:extLst>
          </p:cNvPr>
          <p:cNvGrpSpPr/>
          <p:nvPr/>
        </p:nvGrpSpPr>
        <p:grpSpPr>
          <a:xfrm>
            <a:off x="3488307" y="3565516"/>
            <a:ext cx="457834" cy="715645"/>
            <a:chOff x="3233420" y="2562225"/>
            <a:chExt cx="457834" cy="715645"/>
          </a:xfrm>
        </p:grpSpPr>
        <p:sp>
          <p:nvSpPr>
            <p:cNvPr id="52" name="object 32">
              <a:extLst>
                <a:ext uri="{FF2B5EF4-FFF2-40B4-BE49-F238E27FC236}">
                  <a16:creationId xmlns:a16="http://schemas.microsoft.com/office/drawing/2014/main" id="{74EA7ABD-47FA-4BA6-8997-760FFEFA0259}"/>
                </a:ext>
              </a:extLst>
            </p:cNvPr>
            <p:cNvSpPr/>
            <p:nvPr/>
          </p:nvSpPr>
          <p:spPr>
            <a:xfrm>
              <a:off x="3233420" y="2964815"/>
              <a:ext cx="457834" cy="313055"/>
            </a:xfrm>
            <a:custGeom>
              <a:avLst/>
              <a:gdLst/>
              <a:ahLst/>
              <a:cxnLst/>
              <a:rect l="l" t="t" r="r" b="b"/>
              <a:pathLst>
                <a:path w="457835" h="313054">
                  <a:moveTo>
                    <a:pt x="445134" y="313055"/>
                  </a:moveTo>
                  <a:lnTo>
                    <a:pt x="12700" y="313055"/>
                  </a:lnTo>
                  <a:lnTo>
                    <a:pt x="10223" y="312813"/>
                  </a:lnTo>
                  <a:lnTo>
                    <a:pt x="0" y="300355"/>
                  </a:lnTo>
                  <a:lnTo>
                    <a:pt x="0" y="12700"/>
                  </a:lnTo>
                  <a:lnTo>
                    <a:pt x="12700" y="0"/>
                  </a:lnTo>
                  <a:lnTo>
                    <a:pt x="445134" y="0"/>
                  </a:lnTo>
                  <a:lnTo>
                    <a:pt x="457834" y="12700"/>
                  </a:lnTo>
                  <a:lnTo>
                    <a:pt x="25400" y="12700"/>
                  </a:lnTo>
                  <a:lnTo>
                    <a:pt x="12700" y="25400"/>
                  </a:lnTo>
                  <a:lnTo>
                    <a:pt x="25400" y="25400"/>
                  </a:lnTo>
                  <a:lnTo>
                    <a:pt x="25400" y="287655"/>
                  </a:lnTo>
                  <a:lnTo>
                    <a:pt x="12700" y="287655"/>
                  </a:lnTo>
                  <a:lnTo>
                    <a:pt x="25400" y="300355"/>
                  </a:lnTo>
                  <a:lnTo>
                    <a:pt x="457834" y="300355"/>
                  </a:lnTo>
                  <a:lnTo>
                    <a:pt x="457593" y="302831"/>
                  </a:lnTo>
                  <a:lnTo>
                    <a:pt x="447611" y="312813"/>
                  </a:lnTo>
                  <a:lnTo>
                    <a:pt x="445134" y="313055"/>
                  </a:lnTo>
                  <a:close/>
                </a:path>
                <a:path w="457835" h="313054">
                  <a:moveTo>
                    <a:pt x="25400" y="25400"/>
                  </a:moveTo>
                  <a:lnTo>
                    <a:pt x="12700" y="25400"/>
                  </a:lnTo>
                  <a:lnTo>
                    <a:pt x="25400" y="12700"/>
                  </a:lnTo>
                  <a:lnTo>
                    <a:pt x="25400" y="25400"/>
                  </a:lnTo>
                  <a:close/>
                </a:path>
                <a:path w="457835" h="313054">
                  <a:moveTo>
                    <a:pt x="432434" y="25400"/>
                  </a:moveTo>
                  <a:lnTo>
                    <a:pt x="25400" y="25400"/>
                  </a:lnTo>
                  <a:lnTo>
                    <a:pt x="25400" y="12700"/>
                  </a:lnTo>
                  <a:lnTo>
                    <a:pt x="432434" y="12700"/>
                  </a:lnTo>
                  <a:lnTo>
                    <a:pt x="432434" y="25400"/>
                  </a:lnTo>
                  <a:close/>
                </a:path>
                <a:path w="457835" h="313054">
                  <a:moveTo>
                    <a:pt x="432434" y="300355"/>
                  </a:moveTo>
                  <a:lnTo>
                    <a:pt x="432434" y="12700"/>
                  </a:lnTo>
                  <a:lnTo>
                    <a:pt x="445134" y="25400"/>
                  </a:lnTo>
                  <a:lnTo>
                    <a:pt x="457834" y="25400"/>
                  </a:lnTo>
                  <a:lnTo>
                    <a:pt x="457834" y="287655"/>
                  </a:lnTo>
                  <a:lnTo>
                    <a:pt x="445134" y="287655"/>
                  </a:lnTo>
                  <a:lnTo>
                    <a:pt x="432434" y="300355"/>
                  </a:lnTo>
                  <a:close/>
                </a:path>
                <a:path w="457835" h="313054">
                  <a:moveTo>
                    <a:pt x="457834" y="25400"/>
                  </a:moveTo>
                  <a:lnTo>
                    <a:pt x="445134" y="25400"/>
                  </a:lnTo>
                  <a:lnTo>
                    <a:pt x="432434" y="12700"/>
                  </a:lnTo>
                  <a:lnTo>
                    <a:pt x="457834" y="12700"/>
                  </a:lnTo>
                  <a:lnTo>
                    <a:pt x="457834" y="25400"/>
                  </a:lnTo>
                  <a:close/>
                </a:path>
                <a:path w="457835" h="313054">
                  <a:moveTo>
                    <a:pt x="25400" y="300355"/>
                  </a:moveTo>
                  <a:lnTo>
                    <a:pt x="12700" y="287655"/>
                  </a:lnTo>
                  <a:lnTo>
                    <a:pt x="25400" y="287655"/>
                  </a:lnTo>
                  <a:lnTo>
                    <a:pt x="25400" y="300355"/>
                  </a:lnTo>
                  <a:close/>
                </a:path>
                <a:path w="457835" h="313054">
                  <a:moveTo>
                    <a:pt x="432434" y="300355"/>
                  </a:moveTo>
                  <a:lnTo>
                    <a:pt x="25400" y="300355"/>
                  </a:lnTo>
                  <a:lnTo>
                    <a:pt x="25400" y="287655"/>
                  </a:lnTo>
                  <a:lnTo>
                    <a:pt x="432434" y="287655"/>
                  </a:lnTo>
                  <a:lnTo>
                    <a:pt x="432434" y="300355"/>
                  </a:lnTo>
                  <a:close/>
                </a:path>
                <a:path w="457835" h="313054">
                  <a:moveTo>
                    <a:pt x="457834" y="300355"/>
                  </a:moveTo>
                  <a:lnTo>
                    <a:pt x="432434" y="300355"/>
                  </a:lnTo>
                  <a:lnTo>
                    <a:pt x="445134" y="287655"/>
                  </a:lnTo>
                  <a:lnTo>
                    <a:pt x="457834" y="287655"/>
                  </a:lnTo>
                  <a:lnTo>
                    <a:pt x="457834" y="300355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33">
              <a:extLst>
                <a:ext uri="{FF2B5EF4-FFF2-40B4-BE49-F238E27FC236}">
                  <a16:creationId xmlns:a16="http://schemas.microsoft.com/office/drawing/2014/main" id="{1C2EEB0E-2780-4A31-A35A-9DCD2C5888FC}"/>
                </a:ext>
              </a:extLst>
            </p:cNvPr>
            <p:cNvSpPr/>
            <p:nvPr/>
          </p:nvSpPr>
          <p:spPr>
            <a:xfrm>
              <a:off x="3414433" y="2562225"/>
              <a:ext cx="101600" cy="360045"/>
            </a:xfrm>
            <a:custGeom>
              <a:avLst/>
              <a:gdLst/>
              <a:ahLst/>
              <a:cxnLst/>
              <a:rect l="l" t="t" r="r" b="b"/>
              <a:pathLst>
                <a:path w="101600" h="360044">
                  <a:moveTo>
                    <a:pt x="6946" y="95123"/>
                  </a:moveTo>
                  <a:lnTo>
                    <a:pt x="0" y="89433"/>
                  </a:lnTo>
                  <a:lnTo>
                    <a:pt x="101" y="87452"/>
                  </a:lnTo>
                  <a:lnTo>
                    <a:pt x="825" y="85598"/>
                  </a:lnTo>
                  <a:lnTo>
                    <a:pt x="50761" y="0"/>
                  </a:lnTo>
                  <a:lnTo>
                    <a:pt x="58111" y="12598"/>
                  </a:lnTo>
                  <a:lnTo>
                    <a:pt x="44411" y="12598"/>
                  </a:lnTo>
                  <a:lnTo>
                    <a:pt x="44411" y="36089"/>
                  </a:lnTo>
                  <a:lnTo>
                    <a:pt x="11798" y="91998"/>
                  </a:lnTo>
                  <a:lnTo>
                    <a:pt x="10540" y="93535"/>
                  </a:lnTo>
                  <a:lnTo>
                    <a:pt x="8864" y="94614"/>
                  </a:lnTo>
                  <a:lnTo>
                    <a:pt x="6946" y="95123"/>
                  </a:lnTo>
                  <a:close/>
                </a:path>
                <a:path w="101600" h="360044">
                  <a:moveTo>
                    <a:pt x="44411" y="36089"/>
                  </a:moveTo>
                  <a:lnTo>
                    <a:pt x="44411" y="12598"/>
                  </a:lnTo>
                  <a:lnTo>
                    <a:pt x="57111" y="12598"/>
                  </a:lnTo>
                  <a:lnTo>
                    <a:pt x="57111" y="15798"/>
                  </a:lnTo>
                  <a:lnTo>
                    <a:pt x="45275" y="15798"/>
                  </a:lnTo>
                  <a:lnTo>
                    <a:pt x="50761" y="25204"/>
                  </a:lnTo>
                  <a:lnTo>
                    <a:pt x="44411" y="36089"/>
                  </a:lnTo>
                  <a:close/>
                </a:path>
                <a:path w="101600" h="360044">
                  <a:moveTo>
                    <a:pt x="94576" y="95123"/>
                  </a:moveTo>
                  <a:lnTo>
                    <a:pt x="92659" y="94614"/>
                  </a:lnTo>
                  <a:lnTo>
                    <a:pt x="90982" y="93535"/>
                  </a:lnTo>
                  <a:lnTo>
                    <a:pt x="89725" y="91998"/>
                  </a:lnTo>
                  <a:lnTo>
                    <a:pt x="57111" y="36089"/>
                  </a:lnTo>
                  <a:lnTo>
                    <a:pt x="57111" y="12598"/>
                  </a:lnTo>
                  <a:lnTo>
                    <a:pt x="58111" y="12598"/>
                  </a:lnTo>
                  <a:lnTo>
                    <a:pt x="100698" y="85598"/>
                  </a:lnTo>
                  <a:lnTo>
                    <a:pt x="101422" y="87452"/>
                  </a:lnTo>
                  <a:lnTo>
                    <a:pt x="101536" y="89433"/>
                  </a:lnTo>
                  <a:lnTo>
                    <a:pt x="101028" y="91363"/>
                  </a:lnTo>
                  <a:lnTo>
                    <a:pt x="99949" y="93027"/>
                  </a:lnTo>
                  <a:lnTo>
                    <a:pt x="98412" y="94284"/>
                  </a:lnTo>
                  <a:lnTo>
                    <a:pt x="96558" y="95008"/>
                  </a:lnTo>
                  <a:lnTo>
                    <a:pt x="94576" y="95123"/>
                  </a:lnTo>
                  <a:close/>
                </a:path>
                <a:path w="101600" h="360044">
                  <a:moveTo>
                    <a:pt x="50761" y="25204"/>
                  </a:moveTo>
                  <a:lnTo>
                    <a:pt x="45275" y="15798"/>
                  </a:lnTo>
                  <a:lnTo>
                    <a:pt x="56248" y="15798"/>
                  </a:lnTo>
                  <a:lnTo>
                    <a:pt x="50761" y="25204"/>
                  </a:lnTo>
                  <a:close/>
                </a:path>
                <a:path w="101600" h="360044">
                  <a:moveTo>
                    <a:pt x="57111" y="36089"/>
                  </a:moveTo>
                  <a:lnTo>
                    <a:pt x="50761" y="25204"/>
                  </a:lnTo>
                  <a:lnTo>
                    <a:pt x="56248" y="15798"/>
                  </a:lnTo>
                  <a:lnTo>
                    <a:pt x="57111" y="15798"/>
                  </a:lnTo>
                  <a:lnTo>
                    <a:pt x="57111" y="36089"/>
                  </a:lnTo>
                  <a:close/>
                </a:path>
                <a:path w="101600" h="360044">
                  <a:moveTo>
                    <a:pt x="57111" y="360044"/>
                  </a:moveTo>
                  <a:lnTo>
                    <a:pt x="44411" y="360044"/>
                  </a:lnTo>
                  <a:lnTo>
                    <a:pt x="44411" y="36089"/>
                  </a:lnTo>
                  <a:lnTo>
                    <a:pt x="50761" y="25204"/>
                  </a:lnTo>
                  <a:lnTo>
                    <a:pt x="57111" y="36089"/>
                  </a:lnTo>
                  <a:lnTo>
                    <a:pt x="57111" y="3600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4" name="object 34">
            <a:extLst>
              <a:ext uri="{FF2B5EF4-FFF2-40B4-BE49-F238E27FC236}">
                <a16:creationId xmlns:a16="http://schemas.microsoft.com/office/drawing/2014/main" id="{7A9A8E68-03E0-414E-B433-87EBAB6219BB}"/>
              </a:ext>
            </a:extLst>
          </p:cNvPr>
          <p:cNvGrpSpPr/>
          <p:nvPr/>
        </p:nvGrpSpPr>
        <p:grpSpPr>
          <a:xfrm>
            <a:off x="4009007" y="3565516"/>
            <a:ext cx="457834" cy="715645"/>
            <a:chOff x="3754120" y="2562225"/>
            <a:chExt cx="457834" cy="715645"/>
          </a:xfrm>
        </p:grpSpPr>
        <p:sp>
          <p:nvSpPr>
            <p:cNvPr id="55" name="object 35">
              <a:extLst>
                <a:ext uri="{FF2B5EF4-FFF2-40B4-BE49-F238E27FC236}">
                  <a16:creationId xmlns:a16="http://schemas.microsoft.com/office/drawing/2014/main" id="{7365F962-E23B-4D04-B825-54BB54DB7421}"/>
                </a:ext>
              </a:extLst>
            </p:cNvPr>
            <p:cNvSpPr/>
            <p:nvPr/>
          </p:nvSpPr>
          <p:spPr>
            <a:xfrm>
              <a:off x="3754120" y="2964815"/>
              <a:ext cx="457834" cy="313055"/>
            </a:xfrm>
            <a:custGeom>
              <a:avLst/>
              <a:gdLst/>
              <a:ahLst/>
              <a:cxnLst/>
              <a:rect l="l" t="t" r="r" b="b"/>
              <a:pathLst>
                <a:path w="457835" h="313054">
                  <a:moveTo>
                    <a:pt x="445134" y="313055"/>
                  </a:moveTo>
                  <a:lnTo>
                    <a:pt x="12700" y="313055"/>
                  </a:lnTo>
                  <a:lnTo>
                    <a:pt x="10223" y="312813"/>
                  </a:lnTo>
                  <a:lnTo>
                    <a:pt x="0" y="300355"/>
                  </a:lnTo>
                  <a:lnTo>
                    <a:pt x="0" y="12700"/>
                  </a:lnTo>
                  <a:lnTo>
                    <a:pt x="12700" y="0"/>
                  </a:lnTo>
                  <a:lnTo>
                    <a:pt x="445134" y="0"/>
                  </a:lnTo>
                  <a:lnTo>
                    <a:pt x="457834" y="12700"/>
                  </a:lnTo>
                  <a:lnTo>
                    <a:pt x="25400" y="12700"/>
                  </a:lnTo>
                  <a:lnTo>
                    <a:pt x="12700" y="25400"/>
                  </a:lnTo>
                  <a:lnTo>
                    <a:pt x="25400" y="25400"/>
                  </a:lnTo>
                  <a:lnTo>
                    <a:pt x="25400" y="287655"/>
                  </a:lnTo>
                  <a:lnTo>
                    <a:pt x="12700" y="287655"/>
                  </a:lnTo>
                  <a:lnTo>
                    <a:pt x="25400" y="300355"/>
                  </a:lnTo>
                  <a:lnTo>
                    <a:pt x="457834" y="300355"/>
                  </a:lnTo>
                  <a:lnTo>
                    <a:pt x="457593" y="302831"/>
                  </a:lnTo>
                  <a:lnTo>
                    <a:pt x="447611" y="312813"/>
                  </a:lnTo>
                  <a:lnTo>
                    <a:pt x="445134" y="313055"/>
                  </a:lnTo>
                  <a:close/>
                </a:path>
                <a:path w="457835" h="313054">
                  <a:moveTo>
                    <a:pt x="25400" y="25400"/>
                  </a:moveTo>
                  <a:lnTo>
                    <a:pt x="12700" y="25400"/>
                  </a:lnTo>
                  <a:lnTo>
                    <a:pt x="25400" y="12700"/>
                  </a:lnTo>
                  <a:lnTo>
                    <a:pt x="25400" y="25400"/>
                  </a:lnTo>
                  <a:close/>
                </a:path>
                <a:path w="457835" h="313054">
                  <a:moveTo>
                    <a:pt x="432434" y="25400"/>
                  </a:moveTo>
                  <a:lnTo>
                    <a:pt x="25400" y="25400"/>
                  </a:lnTo>
                  <a:lnTo>
                    <a:pt x="25400" y="12700"/>
                  </a:lnTo>
                  <a:lnTo>
                    <a:pt x="432434" y="12700"/>
                  </a:lnTo>
                  <a:lnTo>
                    <a:pt x="432434" y="25400"/>
                  </a:lnTo>
                  <a:close/>
                </a:path>
                <a:path w="457835" h="313054">
                  <a:moveTo>
                    <a:pt x="432434" y="300355"/>
                  </a:moveTo>
                  <a:lnTo>
                    <a:pt x="432434" y="12700"/>
                  </a:lnTo>
                  <a:lnTo>
                    <a:pt x="445134" y="25400"/>
                  </a:lnTo>
                  <a:lnTo>
                    <a:pt x="457834" y="25400"/>
                  </a:lnTo>
                  <a:lnTo>
                    <a:pt x="457834" y="287655"/>
                  </a:lnTo>
                  <a:lnTo>
                    <a:pt x="445134" y="287655"/>
                  </a:lnTo>
                  <a:lnTo>
                    <a:pt x="432434" y="300355"/>
                  </a:lnTo>
                  <a:close/>
                </a:path>
                <a:path w="457835" h="313054">
                  <a:moveTo>
                    <a:pt x="457834" y="25400"/>
                  </a:moveTo>
                  <a:lnTo>
                    <a:pt x="445134" y="25400"/>
                  </a:lnTo>
                  <a:lnTo>
                    <a:pt x="432434" y="12700"/>
                  </a:lnTo>
                  <a:lnTo>
                    <a:pt x="457834" y="12700"/>
                  </a:lnTo>
                  <a:lnTo>
                    <a:pt x="457834" y="25400"/>
                  </a:lnTo>
                  <a:close/>
                </a:path>
                <a:path w="457835" h="313054">
                  <a:moveTo>
                    <a:pt x="25400" y="300355"/>
                  </a:moveTo>
                  <a:lnTo>
                    <a:pt x="12700" y="287655"/>
                  </a:lnTo>
                  <a:lnTo>
                    <a:pt x="25400" y="287655"/>
                  </a:lnTo>
                  <a:lnTo>
                    <a:pt x="25400" y="300355"/>
                  </a:lnTo>
                  <a:close/>
                </a:path>
                <a:path w="457835" h="313054">
                  <a:moveTo>
                    <a:pt x="432434" y="300355"/>
                  </a:moveTo>
                  <a:lnTo>
                    <a:pt x="25400" y="300355"/>
                  </a:lnTo>
                  <a:lnTo>
                    <a:pt x="25400" y="287655"/>
                  </a:lnTo>
                  <a:lnTo>
                    <a:pt x="432434" y="287655"/>
                  </a:lnTo>
                  <a:lnTo>
                    <a:pt x="432434" y="300355"/>
                  </a:lnTo>
                  <a:close/>
                </a:path>
                <a:path w="457835" h="313054">
                  <a:moveTo>
                    <a:pt x="457834" y="300355"/>
                  </a:moveTo>
                  <a:lnTo>
                    <a:pt x="432434" y="300355"/>
                  </a:lnTo>
                  <a:lnTo>
                    <a:pt x="445134" y="287655"/>
                  </a:lnTo>
                  <a:lnTo>
                    <a:pt x="457834" y="287655"/>
                  </a:lnTo>
                  <a:lnTo>
                    <a:pt x="457834" y="300355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36">
              <a:extLst>
                <a:ext uri="{FF2B5EF4-FFF2-40B4-BE49-F238E27FC236}">
                  <a16:creationId xmlns:a16="http://schemas.microsoft.com/office/drawing/2014/main" id="{BBB3A06A-D823-453A-A3E2-6E277C5C79AB}"/>
                </a:ext>
              </a:extLst>
            </p:cNvPr>
            <p:cNvSpPr/>
            <p:nvPr/>
          </p:nvSpPr>
          <p:spPr>
            <a:xfrm>
              <a:off x="3954805" y="2562225"/>
              <a:ext cx="101600" cy="360045"/>
            </a:xfrm>
            <a:custGeom>
              <a:avLst/>
              <a:gdLst/>
              <a:ahLst/>
              <a:cxnLst/>
              <a:rect l="l" t="t" r="r" b="b"/>
              <a:pathLst>
                <a:path w="101600" h="360044">
                  <a:moveTo>
                    <a:pt x="6959" y="95123"/>
                  </a:moveTo>
                  <a:lnTo>
                    <a:pt x="0" y="89433"/>
                  </a:lnTo>
                  <a:lnTo>
                    <a:pt x="114" y="87452"/>
                  </a:lnTo>
                  <a:lnTo>
                    <a:pt x="838" y="85598"/>
                  </a:lnTo>
                  <a:lnTo>
                    <a:pt x="50774" y="0"/>
                  </a:lnTo>
                  <a:lnTo>
                    <a:pt x="58124" y="12598"/>
                  </a:lnTo>
                  <a:lnTo>
                    <a:pt x="44424" y="12598"/>
                  </a:lnTo>
                  <a:lnTo>
                    <a:pt x="44424" y="36089"/>
                  </a:lnTo>
                  <a:lnTo>
                    <a:pt x="11811" y="91998"/>
                  </a:lnTo>
                  <a:lnTo>
                    <a:pt x="10553" y="93535"/>
                  </a:lnTo>
                  <a:lnTo>
                    <a:pt x="8877" y="94614"/>
                  </a:lnTo>
                  <a:lnTo>
                    <a:pt x="6959" y="95123"/>
                  </a:lnTo>
                  <a:close/>
                </a:path>
                <a:path w="101600" h="360044">
                  <a:moveTo>
                    <a:pt x="44424" y="36089"/>
                  </a:moveTo>
                  <a:lnTo>
                    <a:pt x="44424" y="12598"/>
                  </a:lnTo>
                  <a:lnTo>
                    <a:pt x="57124" y="12598"/>
                  </a:lnTo>
                  <a:lnTo>
                    <a:pt x="57124" y="15798"/>
                  </a:lnTo>
                  <a:lnTo>
                    <a:pt x="45288" y="15798"/>
                  </a:lnTo>
                  <a:lnTo>
                    <a:pt x="50774" y="25204"/>
                  </a:lnTo>
                  <a:lnTo>
                    <a:pt x="44424" y="36089"/>
                  </a:lnTo>
                  <a:close/>
                </a:path>
                <a:path w="101600" h="360044">
                  <a:moveTo>
                    <a:pt x="94589" y="95123"/>
                  </a:moveTo>
                  <a:lnTo>
                    <a:pt x="92671" y="94614"/>
                  </a:lnTo>
                  <a:lnTo>
                    <a:pt x="90995" y="93535"/>
                  </a:lnTo>
                  <a:lnTo>
                    <a:pt x="89738" y="91998"/>
                  </a:lnTo>
                  <a:lnTo>
                    <a:pt x="57124" y="36089"/>
                  </a:lnTo>
                  <a:lnTo>
                    <a:pt x="57124" y="12598"/>
                  </a:lnTo>
                  <a:lnTo>
                    <a:pt x="58124" y="12598"/>
                  </a:lnTo>
                  <a:lnTo>
                    <a:pt x="100711" y="85598"/>
                  </a:lnTo>
                  <a:lnTo>
                    <a:pt x="101434" y="87452"/>
                  </a:lnTo>
                  <a:lnTo>
                    <a:pt x="101536" y="89433"/>
                  </a:lnTo>
                  <a:lnTo>
                    <a:pt x="101041" y="91363"/>
                  </a:lnTo>
                  <a:lnTo>
                    <a:pt x="99961" y="93027"/>
                  </a:lnTo>
                  <a:lnTo>
                    <a:pt x="98425" y="94284"/>
                  </a:lnTo>
                  <a:lnTo>
                    <a:pt x="96570" y="95008"/>
                  </a:lnTo>
                  <a:lnTo>
                    <a:pt x="94589" y="95123"/>
                  </a:lnTo>
                  <a:close/>
                </a:path>
                <a:path w="101600" h="360044">
                  <a:moveTo>
                    <a:pt x="50774" y="25204"/>
                  </a:moveTo>
                  <a:lnTo>
                    <a:pt x="45288" y="15798"/>
                  </a:lnTo>
                  <a:lnTo>
                    <a:pt x="56261" y="15798"/>
                  </a:lnTo>
                  <a:lnTo>
                    <a:pt x="50774" y="25204"/>
                  </a:lnTo>
                  <a:close/>
                </a:path>
                <a:path w="101600" h="360044">
                  <a:moveTo>
                    <a:pt x="57124" y="36089"/>
                  </a:moveTo>
                  <a:lnTo>
                    <a:pt x="50774" y="25204"/>
                  </a:lnTo>
                  <a:lnTo>
                    <a:pt x="56261" y="15798"/>
                  </a:lnTo>
                  <a:lnTo>
                    <a:pt x="57124" y="15798"/>
                  </a:lnTo>
                  <a:lnTo>
                    <a:pt x="57124" y="36089"/>
                  </a:lnTo>
                  <a:close/>
                </a:path>
                <a:path w="101600" h="360044">
                  <a:moveTo>
                    <a:pt x="57124" y="360044"/>
                  </a:moveTo>
                  <a:lnTo>
                    <a:pt x="44424" y="360044"/>
                  </a:lnTo>
                  <a:lnTo>
                    <a:pt x="44424" y="36089"/>
                  </a:lnTo>
                  <a:lnTo>
                    <a:pt x="50774" y="25204"/>
                  </a:lnTo>
                  <a:lnTo>
                    <a:pt x="57124" y="36089"/>
                  </a:lnTo>
                  <a:lnTo>
                    <a:pt x="57124" y="3600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7" name="object 37">
            <a:extLst>
              <a:ext uri="{FF2B5EF4-FFF2-40B4-BE49-F238E27FC236}">
                <a16:creationId xmlns:a16="http://schemas.microsoft.com/office/drawing/2014/main" id="{02354FB7-A397-440F-A0CA-6669A6D16464}"/>
              </a:ext>
            </a:extLst>
          </p:cNvPr>
          <p:cNvGrpSpPr/>
          <p:nvPr/>
        </p:nvGrpSpPr>
        <p:grpSpPr>
          <a:xfrm>
            <a:off x="4539866" y="3565516"/>
            <a:ext cx="457834" cy="715645"/>
            <a:chOff x="4284979" y="2562225"/>
            <a:chExt cx="457834" cy="715645"/>
          </a:xfrm>
        </p:grpSpPr>
        <p:sp>
          <p:nvSpPr>
            <p:cNvPr id="58" name="object 38">
              <a:extLst>
                <a:ext uri="{FF2B5EF4-FFF2-40B4-BE49-F238E27FC236}">
                  <a16:creationId xmlns:a16="http://schemas.microsoft.com/office/drawing/2014/main" id="{A18AEAB2-791F-4357-9162-6B75407FD90D}"/>
                </a:ext>
              </a:extLst>
            </p:cNvPr>
            <p:cNvSpPr/>
            <p:nvPr/>
          </p:nvSpPr>
          <p:spPr>
            <a:xfrm>
              <a:off x="4284979" y="2964815"/>
              <a:ext cx="457834" cy="313055"/>
            </a:xfrm>
            <a:custGeom>
              <a:avLst/>
              <a:gdLst/>
              <a:ahLst/>
              <a:cxnLst/>
              <a:rect l="l" t="t" r="r" b="b"/>
              <a:pathLst>
                <a:path w="457835" h="313054">
                  <a:moveTo>
                    <a:pt x="445135" y="313055"/>
                  </a:moveTo>
                  <a:lnTo>
                    <a:pt x="12700" y="313055"/>
                  </a:lnTo>
                  <a:lnTo>
                    <a:pt x="10223" y="312813"/>
                  </a:lnTo>
                  <a:lnTo>
                    <a:pt x="0" y="300355"/>
                  </a:lnTo>
                  <a:lnTo>
                    <a:pt x="0" y="12700"/>
                  </a:lnTo>
                  <a:lnTo>
                    <a:pt x="12700" y="0"/>
                  </a:lnTo>
                  <a:lnTo>
                    <a:pt x="445135" y="0"/>
                  </a:lnTo>
                  <a:lnTo>
                    <a:pt x="457835" y="12700"/>
                  </a:lnTo>
                  <a:lnTo>
                    <a:pt x="25400" y="12700"/>
                  </a:lnTo>
                  <a:lnTo>
                    <a:pt x="12700" y="25400"/>
                  </a:lnTo>
                  <a:lnTo>
                    <a:pt x="25400" y="25400"/>
                  </a:lnTo>
                  <a:lnTo>
                    <a:pt x="25400" y="287655"/>
                  </a:lnTo>
                  <a:lnTo>
                    <a:pt x="12700" y="287655"/>
                  </a:lnTo>
                  <a:lnTo>
                    <a:pt x="25400" y="300355"/>
                  </a:lnTo>
                  <a:lnTo>
                    <a:pt x="457835" y="300355"/>
                  </a:lnTo>
                  <a:lnTo>
                    <a:pt x="457593" y="302831"/>
                  </a:lnTo>
                  <a:lnTo>
                    <a:pt x="447611" y="312813"/>
                  </a:lnTo>
                  <a:lnTo>
                    <a:pt x="445135" y="313055"/>
                  </a:lnTo>
                  <a:close/>
                </a:path>
                <a:path w="457835" h="313054">
                  <a:moveTo>
                    <a:pt x="25400" y="25400"/>
                  </a:moveTo>
                  <a:lnTo>
                    <a:pt x="12700" y="25400"/>
                  </a:lnTo>
                  <a:lnTo>
                    <a:pt x="25400" y="12700"/>
                  </a:lnTo>
                  <a:lnTo>
                    <a:pt x="25400" y="25400"/>
                  </a:lnTo>
                  <a:close/>
                </a:path>
                <a:path w="457835" h="313054">
                  <a:moveTo>
                    <a:pt x="432435" y="25400"/>
                  </a:moveTo>
                  <a:lnTo>
                    <a:pt x="25400" y="25400"/>
                  </a:lnTo>
                  <a:lnTo>
                    <a:pt x="25400" y="12700"/>
                  </a:lnTo>
                  <a:lnTo>
                    <a:pt x="432435" y="12700"/>
                  </a:lnTo>
                  <a:lnTo>
                    <a:pt x="432435" y="25400"/>
                  </a:lnTo>
                  <a:close/>
                </a:path>
                <a:path w="457835" h="313054">
                  <a:moveTo>
                    <a:pt x="432435" y="300355"/>
                  </a:moveTo>
                  <a:lnTo>
                    <a:pt x="432435" y="12700"/>
                  </a:lnTo>
                  <a:lnTo>
                    <a:pt x="445135" y="25400"/>
                  </a:lnTo>
                  <a:lnTo>
                    <a:pt x="457835" y="25400"/>
                  </a:lnTo>
                  <a:lnTo>
                    <a:pt x="457835" y="287655"/>
                  </a:lnTo>
                  <a:lnTo>
                    <a:pt x="445135" y="287655"/>
                  </a:lnTo>
                  <a:lnTo>
                    <a:pt x="432435" y="300355"/>
                  </a:lnTo>
                  <a:close/>
                </a:path>
                <a:path w="457835" h="313054">
                  <a:moveTo>
                    <a:pt x="457835" y="25400"/>
                  </a:moveTo>
                  <a:lnTo>
                    <a:pt x="445135" y="25400"/>
                  </a:lnTo>
                  <a:lnTo>
                    <a:pt x="432435" y="12700"/>
                  </a:lnTo>
                  <a:lnTo>
                    <a:pt x="457835" y="12700"/>
                  </a:lnTo>
                  <a:lnTo>
                    <a:pt x="457835" y="25400"/>
                  </a:lnTo>
                  <a:close/>
                </a:path>
                <a:path w="457835" h="313054">
                  <a:moveTo>
                    <a:pt x="25400" y="300355"/>
                  </a:moveTo>
                  <a:lnTo>
                    <a:pt x="12700" y="287655"/>
                  </a:lnTo>
                  <a:lnTo>
                    <a:pt x="25400" y="287655"/>
                  </a:lnTo>
                  <a:lnTo>
                    <a:pt x="25400" y="300355"/>
                  </a:lnTo>
                  <a:close/>
                </a:path>
                <a:path w="457835" h="313054">
                  <a:moveTo>
                    <a:pt x="432435" y="300355"/>
                  </a:moveTo>
                  <a:lnTo>
                    <a:pt x="25400" y="300355"/>
                  </a:lnTo>
                  <a:lnTo>
                    <a:pt x="25400" y="287655"/>
                  </a:lnTo>
                  <a:lnTo>
                    <a:pt x="432435" y="287655"/>
                  </a:lnTo>
                  <a:lnTo>
                    <a:pt x="432435" y="300355"/>
                  </a:lnTo>
                  <a:close/>
                </a:path>
                <a:path w="457835" h="313054">
                  <a:moveTo>
                    <a:pt x="457835" y="300355"/>
                  </a:moveTo>
                  <a:lnTo>
                    <a:pt x="432435" y="300355"/>
                  </a:lnTo>
                  <a:lnTo>
                    <a:pt x="445135" y="287655"/>
                  </a:lnTo>
                  <a:lnTo>
                    <a:pt x="457835" y="287655"/>
                  </a:lnTo>
                  <a:lnTo>
                    <a:pt x="457835" y="300355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39">
              <a:extLst>
                <a:ext uri="{FF2B5EF4-FFF2-40B4-BE49-F238E27FC236}">
                  <a16:creationId xmlns:a16="http://schemas.microsoft.com/office/drawing/2014/main" id="{C52085E6-2ABB-4D06-B763-953745D3BDE3}"/>
                </a:ext>
              </a:extLst>
            </p:cNvPr>
            <p:cNvSpPr/>
            <p:nvPr/>
          </p:nvSpPr>
          <p:spPr>
            <a:xfrm>
              <a:off x="4543450" y="2562225"/>
              <a:ext cx="101600" cy="360045"/>
            </a:xfrm>
            <a:custGeom>
              <a:avLst/>
              <a:gdLst/>
              <a:ahLst/>
              <a:cxnLst/>
              <a:rect l="l" t="t" r="r" b="b"/>
              <a:pathLst>
                <a:path w="101600" h="360044">
                  <a:moveTo>
                    <a:pt x="6959" y="95123"/>
                  </a:moveTo>
                  <a:lnTo>
                    <a:pt x="0" y="89433"/>
                  </a:lnTo>
                  <a:lnTo>
                    <a:pt x="114" y="87452"/>
                  </a:lnTo>
                  <a:lnTo>
                    <a:pt x="838" y="85598"/>
                  </a:lnTo>
                  <a:lnTo>
                    <a:pt x="50774" y="0"/>
                  </a:lnTo>
                  <a:lnTo>
                    <a:pt x="58124" y="12598"/>
                  </a:lnTo>
                  <a:lnTo>
                    <a:pt x="44424" y="12598"/>
                  </a:lnTo>
                  <a:lnTo>
                    <a:pt x="44424" y="36089"/>
                  </a:lnTo>
                  <a:lnTo>
                    <a:pt x="11811" y="91998"/>
                  </a:lnTo>
                  <a:lnTo>
                    <a:pt x="10553" y="93535"/>
                  </a:lnTo>
                  <a:lnTo>
                    <a:pt x="8877" y="94614"/>
                  </a:lnTo>
                  <a:lnTo>
                    <a:pt x="6959" y="95123"/>
                  </a:lnTo>
                  <a:close/>
                </a:path>
                <a:path w="101600" h="360044">
                  <a:moveTo>
                    <a:pt x="44424" y="36089"/>
                  </a:moveTo>
                  <a:lnTo>
                    <a:pt x="44424" y="12598"/>
                  </a:lnTo>
                  <a:lnTo>
                    <a:pt x="57124" y="12598"/>
                  </a:lnTo>
                  <a:lnTo>
                    <a:pt x="57124" y="15798"/>
                  </a:lnTo>
                  <a:lnTo>
                    <a:pt x="45288" y="15798"/>
                  </a:lnTo>
                  <a:lnTo>
                    <a:pt x="50774" y="25204"/>
                  </a:lnTo>
                  <a:lnTo>
                    <a:pt x="44424" y="36089"/>
                  </a:lnTo>
                  <a:close/>
                </a:path>
                <a:path w="101600" h="360044">
                  <a:moveTo>
                    <a:pt x="94589" y="95123"/>
                  </a:moveTo>
                  <a:lnTo>
                    <a:pt x="92671" y="94614"/>
                  </a:lnTo>
                  <a:lnTo>
                    <a:pt x="90995" y="93535"/>
                  </a:lnTo>
                  <a:lnTo>
                    <a:pt x="89738" y="91998"/>
                  </a:lnTo>
                  <a:lnTo>
                    <a:pt x="57124" y="36089"/>
                  </a:lnTo>
                  <a:lnTo>
                    <a:pt x="57124" y="12598"/>
                  </a:lnTo>
                  <a:lnTo>
                    <a:pt x="58124" y="12598"/>
                  </a:lnTo>
                  <a:lnTo>
                    <a:pt x="100711" y="85598"/>
                  </a:lnTo>
                  <a:lnTo>
                    <a:pt x="101434" y="87452"/>
                  </a:lnTo>
                  <a:lnTo>
                    <a:pt x="101536" y="89433"/>
                  </a:lnTo>
                  <a:lnTo>
                    <a:pt x="101041" y="91363"/>
                  </a:lnTo>
                  <a:lnTo>
                    <a:pt x="99961" y="93027"/>
                  </a:lnTo>
                  <a:lnTo>
                    <a:pt x="98425" y="94284"/>
                  </a:lnTo>
                  <a:lnTo>
                    <a:pt x="96570" y="95008"/>
                  </a:lnTo>
                  <a:lnTo>
                    <a:pt x="94589" y="95123"/>
                  </a:lnTo>
                  <a:close/>
                </a:path>
                <a:path w="101600" h="360044">
                  <a:moveTo>
                    <a:pt x="50774" y="25204"/>
                  </a:moveTo>
                  <a:lnTo>
                    <a:pt x="45288" y="15798"/>
                  </a:lnTo>
                  <a:lnTo>
                    <a:pt x="56261" y="15798"/>
                  </a:lnTo>
                  <a:lnTo>
                    <a:pt x="50774" y="25204"/>
                  </a:lnTo>
                  <a:close/>
                </a:path>
                <a:path w="101600" h="360044">
                  <a:moveTo>
                    <a:pt x="57124" y="36089"/>
                  </a:moveTo>
                  <a:lnTo>
                    <a:pt x="50774" y="25204"/>
                  </a:lnTo>
                  <a:lnTo>
                    <a:pt x="56261" y="15798"/>
                  </a:lnTo>
                  <a:lnTo>
                    <a:pt x="57124" y="15798"/>
                  </a:lnTo>
                  <a:lnTo>
                    <a:pt x="57124" y="36089"/>
                  </a:lnTo>
                  <a:close/>
                </a:path>
                <a:path w="101600" h="360044">
                  <a:moveTo>
                    <a:pt x="57124" y="360044"/>
                  </a:moveTo>
                  <a:lnTo>
                    <a:pt x="44424" y="360044"/>
                  </a:lnTo>
                  <a:lnTo>
                    <a:pt x="44424" y="36089"/>
                  </a:lnTo>
                  <a:lnTo>
                    <a:pt x="50774" y="25204"/>
                  </a:lnTo>
                  <a:lnTo>
                    <a:pt x="57124" y="36089"/>
                  </a:lnTo>
                  <a:lnTo>
                    <a:pt x="57124" y="3600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6" name="object 40">
            <a:extLst>
              <a:ext uri="{FF2B5EF4-FFF2-40B4-BE49-F238E27FC236}">
                <a16:creationId xmlns:a16="http://schemas.microsoft.com/office/drawing/2014/main" id="{5B050CF9-7509-4EA3-8EB4-5825308C1F37}"/>
              </a:ext>
            </a:extLst>
          </p:cNvPr>
          <p:cNvSpPr txBox="1"/>
          <p:nvPr/>
        </p:nvSpPr>
        <p:spPr>
          <a:xfrm>
            <a:off x="4161051" y="5629266"/>
            <a:ext cx="133350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ambria Math"/>
                <a:cs typeface="Cambria Math"/>
              </a:rPr>
              <a:t>𝑥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67" name="object 41">
            <a:extLst>
              <a:ext uri="{FF2B5EF4-FFF2-40B4-BE49-F238E27FC236}">
                <a16:creationId xmlns:a16="http://schemas.microsoft.com/office/drawing/2014/main" id="{F05633B4-59DC-4BB4-9E60-469682F5817E}"/>
              </a:ext>
            </a:extLst>
          </p:cNvPr>
          <p:cNvSpPr txBox="1"/>
          <p:nvPr/>
        </p:nvSpPr>
        <p:spPr>
          <a:xfrm>
            <a:off x="4269001" y="5727056"/>
            <a:ext cx="110489" cy="200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spc="25" dirty="0">
                <a:latin typeface="Cambria Math"/>
                <a:cs typeface="Cambria Math"/>
              </a:rPr>
              <a:t>2</a:t>
            </a:r>
            <a:endParaRPr sz="1150" dirty="0">
              <a:latin typeface="Cambria Math"/>
              <a:cs typeface="Cambria Math"/>
            </a:endParaRPr>
          </a:p>
        </p:txBody>
      </p:sp>
      <p:sp>
        <p:nvSpPr>
          <p:cNvPr id="68" name="object 42">
            <a:extLst>
              <a:ext uri="{FF2B5EF4-FFF2-40B4-BE49-F238E27FC236}">
                <a16:creationId xmlns:a16="http://schemas.microsoft.com/office/drawing/2014/main" id="{ABF72586-A161-4E61-A836-D8A8C814C19A}"/>
              </a:ext>
            </a:extLst>
          </p:cNvPr>
          <p:cNvSpPr/>
          <p:nvPr/>
        </p:nvSpPr>
        <p:spPr>
          <a:xfrm>
            <a:off x="1752255" y="5086975"/>
            <a:ext cx="101600" cy="532765"/>
          </a:xfrm>
          <a:custGeom>
            <a:avLst/>
            <a:gdLst/>
            <a:ahLst/>
            <a:cxnLst/>
            <a:rect l="l" t="t" r="r" b="b"/>
            <a:pathLst>
              <a:path w="101600" h="532764">
                <a:moveTo>
                  <a:pt x="6946" y="95123"/>
                </a:moveTo>
                <a:lnTo>
                  <a:pt x="0" y="89433"/>
                </a:lnTo>
                <a:lnTo>
                  <a:pt x="101" y="87452"/>
                </a:lnTo>
                <a:lnTo>
                  <a:pt x="825" y="85598"/>
                </a:lnTo>
                <a:lnTo>
                  <a:pt x="50761" y="0"/>
                </a:lnTo>
                <a:lnTo>
                  <a:pt x="58111" y="12598"/>
                </a:lnTo>
                <a:lnTo>
                  <a:pt x="44411" y="12598"/>
                </a:lnTo>
                <a:lnTo>
                  <a:pt x="44411" y="36089"/>
                </a:lnTo>
                <a:lnTo>
                  <a:pt x="11798" y="91998"/>
                </a:lnTo>
                <a:lnTo>
                  <a:pt x="10540" y="93535"/>
                </a:lnTo>
                <a:lnTo>
                  <a:pt x="8864" y="94614"/>
                </a:lnTo>
                <a:lnTo>
                  <a:pt x="6946" y="95123"/>
                </a:lnTo>
                <a:close/>
              </a:path>
              <a:path w="101600" h="532764">
                <a:moveTo>
                  <a:pt x="44411" y="36089"/>
                </a:moveTo>
                <a:lnTo>
                  <a:pt x="44411" y="12598"/>
                </a:lnTo>
                <a:lnTo>
                  <a:pt x="57111" y="12598"/>
                </a:lnTo>
                <a:lnTo>
                  <a:pt x="57111" y="15798"/>
                </a:lnTo>
                <a:lnTo>
                  <a:pt x="45275" y="15798"/>
                </a:lnTo>
                <a:lnTo>
                  <a:pt x="50761" y="25204"/>
                </a:lnTo>
                <a:lnTo>
                  <a:pt x="44411" y="36089"/>
                </a:lnTo>
                <a:close/>
              </a:path>
              <a:path w="101600" h="532764">
                <a:moveTo>
                  <a:pt x="94576" y="95123"/>
                </a:moveTo>
                <a:lnTo>
                  <a:pt x="92659" y="94614"/>
                </a:lnTo>
                <a:lnTo>
                  <a:pt x="90982" y="93535"/>
                </a:lnTo>
                <a:lnTo>
                  <a:pt x="89725" y="91998"/>
                </a:lnTo>
                <a:lnTo>
                  <a:pt x="57111" y="36089"/>
                </a:lnTo>
                <a:lnTo>
                  <a:pt x="57111" y="12598"/>
                </a:lnTo>
                <a:lnTo>
                  <a:pt x="58111" y="12598"/>
                </a:lnTo>
                <a:lnTo>
                  <a:pt x="100698" y="85598"/>
                </a:lnTo>
                <a:lnTo>
                  <a:pt x="101422" y="87452"/>
                </a:lnTo>
                <a:lnTo>
                  <a:pt x="101523" y="89433"/>
                </a:lnTo>
                <a:lnTo>
                  <a:pt x="101028" y="91363"/>
                </a:lnTo>
                <a:lnTo>
                  <a:pt x="99948" y="93027"/>
                </a:lnTo>
                <a:lnTo>
                  <a:pt x="98412" y="94284"/>
                </a:lnTo>
                <a:lnTo>
                  <a:pt x="96558" y="95008"/>
                </a:lnTo>
                <a:lnTo>
                  <a:pt x="94576" y="95123"/>
                </a:lnTo>
                <a:close/>
              </a:path>
              <a:path w="101600" h="532764">
                <a:moveTo>
                  <a:pt x="50761" y="25204"/>
                </a:moveTo>
                <a:lnTo>
                  <a:pt x="45275" y="15798"/>
                </a:lnTo>
                <a:lnTo>
                  <a:pt x="56248" y="15798"/>
                </a:lnTo>
                <a:lnTo>
                  <a:pt x="50761" y="25204"/>
                </a:lnTo>
                <a:close/>
              </a:path>
              <a:path w="101600" h="532764">
                <a:moveTo>
                  <a:pt x="57111" y="36089"/>
                </a:moveTo>
                <a:lnTo>
                  <a:pt x="50761" y="25204"/>
                </a:lnTo>
                <a:lnTo>
                  <a:pt x="56248" y="15798"/>
                </a:lnTo>
                <a:lnTo>
                  <a:pt x="57111" y="15798"/>
                </a:lnTo>
                <a:lnTo>
                  <a:pt x="57111" y="36089"/>
                </a:lnTo>
                <a:close/>
              </a:path>
              <a:path w="101600" h="532764">
                <a:moveTo>
                  <a:pt x="57111" y="532764"/>
                </a:moveTo>
                <a:lnTo>
                  <a:pt x="44411" y="532764"/>
                </a:lnTo>
                <a:lnTo>
                  <a:pt x="44411" y="36089"/>
                </a:lnTo>
                <a:lnTo>
                  <a:pt x="50761" y="25204"/>
                </a:lnTo>
                <a:lnTo>
                  <a:pt x="57111" y="36089"/>
                </a:lnTo>
                <a:lnTo>
                  <a:pt x="57111" y="5327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43">
            <a:extLst>
              <a:ext uri="{FF2B5EF4-FFF2-40B4-BE49-F238E27FC236}">
                <a16:creationId xmlns:a16="http://schemas.microsoft.com/office/drawing/2014/main" id="{0112D716-621A-4ACC-A84C-355BA40F1FCD}"/>
              </a:ext>
            </a:extLst>
          </p:cNvPr>
          <p:cNvSpPr/>
          <p:nvPr/>
        </p:nvSpPr>
        <p:spPr>
          <a:xfrm>
            <a:off x="4224932" y="5086975"/>
            <a:ext cx="101600" cy="532765"/>
          </a:xfrm>
          <a:custGeom>
            <a:avLst/>
            <a:gdLst/>
            <a:ahLst/>
            <a:cxnLst/>
            <a:rect l="l" t="t" r="r" b="b"/>
            <a:pathLst>
              <a:path w="101600" h="532764">
                <a:moveTo>
                  <a:pt x="6959" y="95123"/>
                </a:moveTo>
                <a:lnTo>
                  <a:pt x="0" y="89433"/>
                </a:lnTo>
                <a:lnTo>
                  <a:pt x="114" y="87452"/>
                </a:lnTo>
                <a:lnTo>
                  <a:pt x="838" y="85598"/>
                </a:lnTo>
                <a:lnTo>
                  <a:pt x="50774" y="0"/>
                </a:lnTo>
                <a:lnTo>
                  <a:pt x="58124" y="12598"/>
                </a:lnTo>
                <a:lnTo>
                  <a:pt x="44424" y="12598"/>
                </a:lnTo>
                <a:lnTo>
                  <a:pt x="44424" y="36089"/>
                </a:lnTo>
                <a:lnTo>
                  <a:pt x="11811" y="91998"/>
                </a:lnTo>
                <a:lnTo>
                  <a:pt x="10553" y="93535"/>
                </a:lnTo>
                <a:lnTo>
                  <a:pt x="8877" y="94614"/>
                </a:lnTo>
                <a:lnTo>
                  <a:pt x="6959" y="95123"/>
                </a:lnTo>
                <a:close/>
              </a:path>
              <a:path w="101600" h="532764">
                <a:moveTo>
                  <a:pt x="44424" y="36089"/>
                </a:moveTo>
                <a:lnTo>
                  <a:pt x="44424" y="12598"/>
                </a:lnTo>
                <a:lnTo>
                  <a:pt x="57124" y="12598"/>
                </a:lnTo>
                <a:lnTo>
                  <a:pt x="57124" y="15798"/>
                </a:lnTo>
                <a:lnTo>
                  <a:pt x="45288" y="15798"/>
                </a:lnTo>
                <a:lnTo>
                  <a:pt x="50774" y="25204"/>
                </a:lnTo>
                <a:lnTo>
                  <a:pt x="44424" y="36089"/>
                </a:lnTo>
                <a:close/>
              </a:path>
              <a:path w="101600" h="532764">
                <a:moveTo>
                  <a:pt x="94589" y="95123"/>
                </a:moveTo>
                <a:lnTo>
                  <a:pt x="92671" y="94614"/>
                </a:lnTo>
                <a:lnTo>
                  <a:pt x="90995" y="93535"/>
                </a:lnTo>
                <a:lnTo>
                  <a:pt x="89738" y="91998"/>
                </a:lnTo>
                <a:lnTo>
                  <a:pt x="57124" y="36089"/>
                </a:lnTo>
                <a:lnTo>
                  <a:pt x="57124" y="12598"/>
                </a:lnTo>
                <a:lnTo>
                  <a:pt x="58124" y="12598"/>
                </a:lnTo>
                <a:lnTo>
                  <a:pt x="100711" y="85598"/>
                </a:lnTo>
                <a:lnTo>
                  <a:pt x="101434" y="87452"/>
                </a:lnTo>
                <a:lnTo>
                  <a:pt x="101536" y="89433"/>
                </a:lnTo>
                <a:lnTo>
                  <a:pt x="101041" y="91363"/>
                </a:lnTo>
                <a:lnTo>
                  <a:pt x="99961" y="93027"/>
                </a:lnTo>
                <a:lnTo>
                  <a:pt x="98425" y="94284"/>
                </a:lnTo>
                <a:lnTo>
                  <a:pt x="96570" y="95008"/>
                </a:lnTo>
                <a:lnTo>
                  <a:pt x="94589" y="95123"/>
                </a:lnTo>
                <a:close/>
              </a:path>
              <a:path w="101600" h="532764">
                <a:moveTo>
                  <a:pt x="50774" y="25204"/>
                </a:moveTo>
                <a:lnTo>
                  <a:pt x="45288" y="15798"/>
                </a:lnTo>
                <a:lnTo>
                  <a:pt x="56261" y="15798"/>
                </a:lnTo>
                <a:lnTo>
                  <a:pt x="50774" y="25204"/>
                </a:lnTo>
                <a:close/>
              </a:path>
              <a:path w="101600" h="532764">
                <a:moveTo>
                  <a:pt x="57124" y="36089"/>
                </a:moveTo>
                <a:lnTo>
                  <a:pt x="50774" y="25204"/>
                </a:lnTo>
                <a:lnTo>
                  <a:pt x="56261" y="15798"/>
                </a:lnTo>
                <a:lnTo>
                  <a:pt x="57124" y="15798"/>
                </a:lnTo>
                <a:lnTo>
                  <a:pt x="57124" y="36089"/>
                </a:lnTo>
                <a:close/>
              </a:path>
              <a:path w="101600" h="532764">
                <a:moveTo>
                  <a:pt x="57124" y="532764"/>
                </a:moveTo>
                <a:lnTo>
                  <a:pt x="44424" y="532764"/>
                </a:lnTo>
                <a:lnTo>
                  <a:pt x="44424" y="36089"/>
                </a:lnTo>
                <a:lnTo>
                  <a:pt x="50774" y="25204"/>
                </a:lnTo>
                <a:lnTo>
                  <a:pt x="57124" y="36089"/>
                </a:lnTo>
                <a:lnTo>
                  <a:pt x="57124" y="5327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44">
            <a:extLst>
              <a:ext uri="{FF2B5EF4-FFF2-40B4-BE49-F238E27FC236}">
                <a16:creationId xmlns:a16="http://schemas.microsoft.com/office/drawing/2014/main" id="{B20035F7-6F26-4BB4-929C-3492F25D848B}"/>
              </a:ext>
            </a:extLst>
          </p:cNvPr>
          <p:cNvSpPr txBox="1"/>
          <p:nvPr/>
        </p:nvSpPr>
        <p:spPr>
          <a:xfrm>
            <a:off x="1891852" y="5303130"/>
            <a:ext cx="461137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spc="295" dirty="0">
                <a:latin typeface="Cambria Math"/>
                <a:cs typeface="Cambria Math"/>
              </a:rPr>
              <a:t>ƒ(</a:t>
            </a:r>
            <a:r>
              <a:rPr lang="en-US" altLang="zh-CN" sz="1200" i="1" spc="295" dirty="0">
                <a:latin typeface="Cambria Math"/>
                <a:cs typeface="Cambria Math"/>
              </a:rPr>
              <a:t>x</a:t>
            </a:r>
            <a:r>
              <a:rPr sz="1200" i="1" spc="295" dirty="0">
                <a:latin typeface="Cambria Math"/>
                <a:cs typeface="Cambria Math"/>
              </a:rPr>
              <a:t>)</a:t>
            </a:r>
            <a:endParaRPr sz="1200" i="1" dirty="0">
              <a:latin typeface="Cambria Math"/>
              <a:cs typeface="Cambria Math"/>
            </a:endParaRPr>
          </a:p>
        </p:txBody>
      </p:sp>
      <p:sp>
        <p:nvSpPr>
          <p:cNvPr id="71" name="object 45">
            <a:extLst>
              <a:ext uri="{FF2B5EF4-FFF2-40B4-BE49-F238E27FC236}">
                <a16:creationId xmlns:a16="http://schemas.microsoft.com/office/drawing/2014/main" id="{BD79548D-3D09-4AD6-9EE7-BB71B54865F3}"/>
              </a:ext>
            </a:extLst>
          </p:cNvPr>
          <p:cNvSpPr txBox="1"/>
          <p:nvPr/>
        </p:nvSpPr>
        <p:spPr>
          <a:xfrm>
            <a:off x="4518848" y="5303130"/>
            <a:ext cx="478852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spc="295" dirty="0">
                <a:latin typeface="Cambria Math"/>
                <a:cs typeface="Cambria Math"/>
              </a:rPr>
              <a:t>ƒ(𝑥)</a:t>
            </a:r>
            <a:endParaRPr sz="1200" i="1" dirty="0">
              <a:latin typeface="Cambria Math"/>
              <a:cs typeface="Cambria Math"/>
            </a:endParaRPr>
          </a:p>
        </p:txBody>
      </p:sp>
      <p:sp>
        <p:nvSpPr>
          <p:cNvPr id="72" name="object 46">
            <a:extLst>
              <a:ext uri="{FF2B5EF4-FFF2-40B4-BE49-F238E27FC236}">
                <a16:creationId xmlns:a16="http://schemas.microsoft.com/office/drawing/2014/main" id="{1FA67723-DB3F-4C2C-BA88-F31CE25E77E9}"/>
              </a:ext>
            </a:extLst>
          </p:cNvPr>
          <p:cNvSpPr/>
          <p:nvPr/>
        </p:nvSpPr>
        <p:spPr>
          <a:xfrm>
            <a:off x="1586862" y="3184135"/>
            <a:ext cx="361315" cy="247015"/>
          </a:xfrm>
          <a:custGeom>
            <a:avLst/>
            <a:gdLst/>
            <a:ahLst/>
            <a:cxnLst/>
            <a:rect l="l" t="t" r="r" b="b"/>
            <a:pathLst>
              <a:path w="361314" h="247014">
                <a:moveTo>
                  <a:pt x="320040" y="246887"/>
                </a:moveTo>
                <a:lnTo>
                  <a:pt x="41148" y="246887"/>
                </a:lnTo>
                <a:lnTo>
                  <a:pt x="25438" y="243408"/>
                </a:lnTo>
                <a:lnTo>
                  <a:pt x="12468" y="234515"/>
                </a:lnTo>
                <a:lnTo>
                  <a:pt x="3550" y="221520"/>
                </a:lnTo>
                <a:lnTo>
                  <a:pt x="0" y="205739"/>
                </a:lnTo>
                <a:lnTo>
                  <a:pt x="0" y="41148"/>
                </a:lnTo>
                <a:lnTo>
                  <a:pt x="3550" y="25153"/>
                </a:lnTo>
                <a:lnTo>
                  <a:pt x="12468" y="12087"/>
                </a:lnTo>
                <a:lnTo>
                  <a:pt x="25438" y="3264"/>
                </a:lnTo>
                <a:lnTo>
                  <a:pt x="41148" y="0"/>
                </a:lnTo>
                <a:lnTo>
                  <a:pt x="320040" y="0"/>
                </a:lnTo>
                <a:lnTo>
                  <a:pt x="335749" y="3264"/>
                </a:lnTo>
                <a:lnTo>
                  <a:pt x="348719" y="12087"/>
                </a:lnTo>
                <a:lnTo>
                  <a:pt x="357637" y="25153"/>
                </a:lnTo>
                <a:lnTo>
                  <a:pt x="361188" y="41148"/>
                </a:lnTo>
                <a:lnTo>
                  <a:pt x="361188" y="205739"/>
                </a:lnTo>
                <a:lnTo>
                  <a:pt x="357637" y="221520"/>
                </a:lnTo>
                <a:lnTo>
                  <a:pt x="348719" y="234515"/>
                </a:lnTo>
                <a:lnTo>
                  <a:pt x="335749" y="243408"/>
                </a:lnTo>
                <a:lnTo>
                  <a:pt x="320040" y="246887"/>
                </a:lnTo>
                <a:close/>
              </a:path>
            </a:pathLst>
          </a:custGeom>
          <a:solidFill>
            <a:srgbClr val="FFC000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47">
            <a:extLst>
              <a:ext uri="{FF2B5EF4-FFF2-40B4-BE49-F238E27FC236}">
                <a16:creationId xmlns:a16="http://schemas.microsoft.com/office/drawing/2014/main" id="{4B291E3F-EED8-4B78-8D21-4B8B15F58B41}"/>
              </a:ext>
            </a:extLst>
          </p:cNvPr>
          <p:cNvSpPr/>
          <p:nvPr/>
        </p:nvSpPr>
        <p:spPr>
          <a:xfrm>
            <a:off x="2175126" y="3184135"/>
            <a:ext cx="360045" cy="247015"/>
          </a:xfrm>
          <a:custGeom>
            <a:avLst/>
            <a:gdLst/>
            <a:ahLst/>
            <a:cxnLst/>
            <a:rect l="l" t="t" r="r" b="b"/>
            <a:pathLst>
              <a:path w="360044" h="247014">
                <a:moveTo>
                  <a:pt x="320040" y="246887"/>
                </a:moveTo>
                <a:lnTo>
                  <a:pt x="41148" y="246887"/>
                </a:lnTo>
                <a:lnTo>
                  <a:pt x="25296" y="243408"/>
                </a:lnTo>
                <a:lnTo>
                  <a:pt x="12277" y="234515"/>
                </a:lnTo>
                <a:lnTo>
                  <a:pt x="3407" y="221520"/>
                </a:lnTo>
                <a:lnTo>
                  <a:pt x="0" y="205739"/>
                </a:lnTo>
                <a:lnTo>
                  <a:pt x="0" y="41148"/>
                </a:lnTo>
                <a:lnTo>
                  <a:pt x="3407" y="25153"/>
                </a:lnTo>
                <a:lnTo>
                  <a:pt x="12277" y="12087"/>
                </a:lnTo>
                <a:lnTo>
                  <a:pt x="25296" y="3264"/>
                </a:lnTo>
                <a:lnTo>
                  <a:pt x="41148" y="0"/>
                </a:lnTo>
                <a:lnTo>
                  <a:pt x="320040" y="0"/>
                </a:lnTo>
                <a:lnTo>
                  <a:pt x="335582" y="3264"/>
                </a:lnTo>
                <a:lnTo>
                  <a:pt x="348338" y="12087"/>
                </a:lnTo>
                <a:lnTo>
                  <a:pt x="356851" y="25153"/>
                </a:lnTo>
                <a:lnTo>
                  <a:pt x="359664" y="41148"/>
                </a:lnTo>
                <a:lnTo>
                  <a:pt x="359664" y="205739"/>
                </a:lnTo>
                <a:lnTo>
                  <a:pt x="356851" y="221520"/>
                </a:lnTo>
                <a:lnTo>
                  <a:pt x="348338" y="234515"/>
                </a:lnTo>
                <a:lnTo>
                  <a:pt x="335582" y="243408"/>
                </a:lnTo>
                <a:lnTo>
                  <a:pt x="320040" y="246887"/>
                </a:lnTo>
                <a:close/>
              </a:path>
            </a:pathLst>
          </a:custGeom>
          <a:solidFill>
            <a:srgbClr val="006FC0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48">
            <a:extLst>
              <a:ext uri="{FF2B5EF4-FFF2-40B4-BE49-F238E27FC236}">
                <a16:creationId xmlns:a16="http://schemas.microsoft.com/office/drawing/2014/main" id="{099ABFF9-B791-435F-BC1E-EFE1BBA77E80}"/>
              </a:ext>
            </a:extLst>
          </p:cNvPr>
          <p:cNvSpPr txBox="1"/>
          <p:nvPr/>
        </p:nvSpPr>
        <p:spPr>
          <a:xfrm>
            <a:off x="1086737" y="3086726"/>
            <a:ext cx="1426210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  <a:tabLst>
                <a:tab pos="603250" algn="l"/>
                <a:tab pos="1166495" algn="l"/>
              </a:tabLst>
            </a:pPr>
            <a:r>
              <a:rPr sz="2400" spc="15" baseline="-17361" dirty="0">
                <a:latin typeface="Cambria Math"/>
                <a:cs typeface="Cambria Math"/>
              </a:rPr>
              <a:t>𝑞</a:t>
            </a:r>
            <a:r>
              <a:rPr sz="1725" spc="15" baseline="4830" dirty="0">
                <a:latin typeface="Cambria Math"/>
                <a:cs typeface="Cambria Math"/>
              </a:rPr>
              <a:t>1	</a:t>
            </a:r>
            <a:r>
              <a:rPr sz="2400" spc="15" baseline="-20833" dirty="0">
                <a:latin typeface="Cambria Math"/>
                <a:cs typeface="Cambria Math"/>
              </a:rPr>
              <a:t>𝑘</a:t>
            </a:r>
            <a:r>
              <a:rPr sz="1150" spc="10" dirty="0">
                <a:latin typeface="Cambria Math"/>
                <a:cs typeface="Cambria Math"/>
              </a:rPr>
              <a:t>1	</a:t>
            </a:r>
            <a:r>
              <a:rPr sz="2400" spc="15" baseline="-20833" dirty="0">
                <a:latin typeface="Cambria Math"/>
                <a:cs typeface="Cambria Math"/>
              </a:rPr>
              <a:t>𝑣</a:t>
            </a:r>
            <a:r>
              <a:rPr sz="1150" spc="10" dirty="0">
                <a:latin typeface="Cambria Math"/>
                <a:cs typeface="Cambria Math"/>
              </a:rPr>
              <a:t>1</a:t>
            </a:r>
            <a:endParaRPr sz="1150" dirty="0">
              <a:latin typeface="Cambria Math"/>
              <a:cs typeface="Cambria Math"/>
            </a:endParaRPr>
          </a:p>
        </p:txBody>
      </p:sp>
      <p:sp>
        <p:nvSpPr>
          <p:cNvPr id="83" name="object 77">
            <a:extLst>
              <a:ext uri="{FF2B5EF4-FFF2-40B4-BE49-F238E27FC236}">
                <a16:creationId xmlns:a16="http://schemas.microsoft.com/office/drawing/2014/main" id="{6BC72F75-C70C-47ED-87F9-94C18E387BD0}"/>
              </a:ext>
            </a:extLst>
          </p:cNvPr>
          <p:cNvSpPr/>
          <p:nvPr/>
        </p:nvSpPr>
        <p:spPr>
          <a:xfrm>
            <a:off x="3529963" y="3184135"/>
            <a:ext cx="360045" cy="247015"/>
          </a:xfrm>
          <a:custGeom>
            <a:avLst/>
            <a:gdLst/>
            <a:ahLst/>
            <a:cxnLst/>
            <a:rect l="l" t="t" r="r" b="b"/>
            <a:pathLst>
              <a:path w="360045" h="247014">
                <a:moveTo>
                  <a:pt x="318515" y="246887"/>
                </a:moveTo>
                <a:lnTo>
                  <a:pt x="41148" y="246887"/>
                </a:lnTo>
                <a:lnTo>
                  <a:pt x="25081" y="243408"/>
                </a:lnTo>
                <a:lnTo>
                  <a:pt x="11991" y="234515"/>
                </a:lnTo>
                <a:lnTo>
                  <a:pt x="3193" y="221520"/>
                </a:lnTo>
                <a:lnTo>
                  <a:pt x="0" y="205739"/>
                </a:lnTo>
                <a:lnTo>
                  <a:pt x="0" y="41148"/>
                </a:lnTo>
                <a:lnTo>
                  <a:pt x="3193" y="25153"/>
                </a:lnTo>
                <a:lnTo>
                  <a:pt x="11991" y="12087"/>
                </a:lnTo>
                <a:lnTo>
                  <a:pt x="25081" y="3264"/>
                </a:lnTo>
                <a:lnTo>
                  <a:pt x="41148" y="0"/>
                </a:lnTo>
                <a:lnTo>
                  <a:pt x="318515" y="0"/>
                </a:lnTo>
                <a:lnTo>
                  <a:pt x="334725" y="3264"/>
                </a:lnTo>
                <a:lnTo>
                  <a:pt x="347862" y="12087"/>
                </a:lnTo>
                <a:lnTo>
                  <a:pt x="356613" y="25153"/>
                </a:lnTo>
                <a:lnTo>
                  <a:pt x="359663" y="41148"/>
                </a:lnTo>
                <a:lnTo>
                  <a:pt x="359663" y="205739"/>
                </a:lnTo>
                <a:lnTo>
                  <a:pt x="356613" y="221520"/>
                </a:lnTo>
                <a:lnTo>
                  <a:pt x="347862" y="234515"/>
                </a:lnTo>
                <a:lnTo>
                  <a:pt x="334725" y="243408"/>
                </a:lnTo>
                <a:lnTo>
                  <a:pt x="318515" y="246887"/>
                </a:lnTo>
                <a:close/>
              </a:path>
            </a:pathLst>
          </a:custGeom>
          <a:solidFill>
            <a:srgbClr val="FF0000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78">
            <a:extLst>
              <a:ext uri="{FF2B5EF4-FFF2-40B4-BE49-F238E27FC236}">
                <a16:creationId xmlns:a16="http://schemas.microsoft.com/office/drawing/2014/main" id="{DDD576B9-A893-417D-B8DC-7E72F535D468}"/>
              </a:ext>
            </a:extLst>
          </p:cNvPr>
          <p:cNvSpPr txBox="1"/>
          <p:nvPr/>
        </p:nvSpPr>
        <p:spPr>
          <a:xfrm>
            <a:off x="3586096" y="3076566"/>
            <a:ext cx="270510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400" spc="15" baseline="-20833" dirty="0">
                <a:latin typeface="Cambria Math"/>
                <a:cs typeface="Cambria Math"/>
              </a:rPr>
              <a:t>𝑞</a:t>
            </a:r>
            <a:r>
              <a:rPr sz="1150" spc="10" dirty="0">
                <a:latin typeface="Cambria Math"/>
                <a:cs typeface="Cambria Math"/>
              </a:rPr>
              <a:t>2</a:t>
            </a:r>
            <a:endParaRPr sz="1150">
              <a:latin typeface="Cambria Math"/>
              <a:cs typeface="Cambria Math"/>
            </a:endParaRPr>
          </a:p>
        </p:txBody>
      </p:sp>
      <p:sp>
        <p:nvSpPr>
          <p:cNvPr id="88" name="object 79">
            <a:extLst>
              <a:ext uri="{FF2B5EF4-FFF2-40B4-BE49-F238E27FC236}">
                <a16:creationId xmlns:a16="http://schemas.microsoft.com/office/drawing/2014/main" id="{89DEBE14-3C67-4C34-9FDE-EF1DA7A78CDB}"/>
              </a:ext>
            </a:extLst>
          </p:cNvPr>
          <p:cNvSpPr/>
          <p:nvPr/>
        </p:nvSpPr>
        <p:spPr>
          <a:xfrm>
            <a:off x="4074031" y="3184135"/>
            <a:ext cx="360045" cy="247015"/>
          </a:xfrm>
          <a:custGeom>
            <a:avLst/>
            <a:gdLst/>
            <a:ahLst/>
            <a:cxnLst/>
            <a:rect l="l" t="t" r="r" b="b"/>
            <a:pathLst>
              <a:path w="360045" h="247014">
                <a:moveTo>
                  <a:pt x="318515" y="246887"/>
                </a:moveTo>
                <a:lnTo>
                  <a:pt x="41147" y="246887"/>
                </a:lnTo>
                <a:lnTo>
                  <a:pt x="25153" y="243408"/>
                </a:lnTo>
                <a:lnTo>
                  <a:pt x="12087" y="234515"/>
                </a:lnTo>
                <a:lnTo>
                  <a:pt x="3264" y="221520"/>
                </a:lnTo>
                <a:lnTo>
                  <a:pt x="0" y="205739"/>
                </a:lnTo>
                <a:lnTo>
                  <a:pt x="0" y="41148"/>
                </a:lnTo>
                <a:lnTo>
                  <a:pt x="3264" y="25153"/>
                </a:lnTo>
                <a:lnTo>
                  <a:pt x="12087" y="12087"/>
                </a:lnTo>
                <a:lnTo>
                  <a:pt x="25153" y="3264"/>
                </a:lnTo>
                <a:lnTo>
                  <a:pt x="41147" y="0"/>
                </a:lnTo>
                <a:lnTo>
                  <a:pt x="318515" y="0"/>
                </a:lnTo>
                <a:lnTo>
                  <a:pt x="334796" y="3264"/>
                </a:lnTo>
                <a:lnTo>
                  <a:pt x="347957" y="12087"/>
                </a:lnTo>
                <a:lnTo>
                  <a:pt x="356685" y="25153"/>
                </a:lnTo>
                <a:lnTo>
                  <a:pt x="359663" y="41148"/>
                </a:lnTo>
                <a:lnTo>
                  <a:pt x="359663" y="205739"/>
                </a:lnTo>
                <a:lnTo>
                  <a:pt x="356685" y="221520"/>
                </a:lnTo>
                <a:lnTo>
                  <a:pt x="347957" y="234515"/>
                </a:lnTo>
                <a:lnTo>
                  <a:pt x="334796" y="243408"/>
                </a:lnTo>
                <a:lnTo>
                  <a:pt x="318515" y="246887"/>
                </a:lnTo>
                <a:close/>
              </a:path>
            </a:pathLst>
          </a:custGeom>
          <a:solidFill>
            <a:srgbClr val="FFC000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0">
            <a:extLst>
              <a:ext uri="{FF2B5EF4-FFF2-40B4-BE49-F238E27FC236}">
                <a16:creationId xmlns:a16="http://schemas.microsoft.com/office/drawing/2014/main" id="{8060DE5A-AFA7-4F9E-8E44-C30220156DEB}"/>
              </a:ext>
            </a:extLst>
          </p:cNvPr>
          <p:cNvSpPr/>
          <p:nvPr/>
        </p:nvSpPr>
        <p:spPr>
          <a:xfrm>
            <a:off x="4662295" y="3184135"/>
            <a:ext cx="360045" cy="247015"/>
          </a:xfrm>
          <a:custGeom>
            <a:avLst/>
            <a:gdLst/>
            <a:ahLst/>
            <a:cxnLst/>
            <a:rect l="l" t="t" r="r" b="b"/>
            <a:pathLst>
              <a:path w="360045" h="247014">
                <a:moveTo>
                  <a:pt x="318515" y="246887"/>
                </a:moveTo>
                <a:lnTo>
                  <a:pt x="41147" y="246887"/>
                </a:lnTo>
                <a:lnTo>
                  <a:pt x="25010" y="243408"/>
                </a:lnTo>
                <a:lnTo>
                  <a:pt x="11896" y="234515"/>
                </a:lnTo>
                <a:lnTo>
                  <a:pt x="3121" y="221520"/>
                </a:lnTo>
                <a:lnTo>
                  <a:pt x="0" y="205739"/>
                </a:lnTo>
                <a:lnTo>
                  <a:pt x="0" y="41148"/>
                </a:lnTo>
                <a:lnTo>
                  <a:pt x="3121" y="25153"/>
                </a:lnTo>
                <a:lnTo>
                  <a:pt x="11896" y="12087"/>
                </a:lnTo>
                <a:lnTo>
                  <a:pt x="25010" y="3264"/>
                </a:lnTo>
                <a:lnTo>
                  <a:pt x="41147" y="0"/>
                </a:lnTo>
                <a:lnTo>
                  <a:pt x="318515" y="0"/>
                </a:lnTo>
                <a:lnTo>
                  <a:pt x="334653" y="3264"/>
                </a:lnTo>
                <a:lnTo>
                  <a:pt x="347767" y="12087"/>
                </a:lnTo>
                <a:lnTo>
                  <a:pt x="356542" y="25153"/>
                </a:lnTo>
                <a:lnTo>
                  <a:pt x="359663" y="41148"/>
                </a:lnTo>
                <a:lnTo>
                  <a:pt x="359663" y="205739"/>
                </a:lnTo>
                <a:lnTo>
                  <a:pt x="356542" y="221520"/>
                </a:lnTo>
                <a:lnTo>
                  <a:pt x="347767" y="234515"/>
                </a:lnTo>
                <a:lnTo>
                  <a:pt x="334653" y="243408"/>
                </a:lnTo>
                <a:lnTo>
                  <a:pt x="318515" y="246887"/>
                </a:lnTo>
                <a:close/>
              </a:path>
            </a:pathLst>
          </a:custGeom>
          <a:solidFill>
            <a:srgbClr val="006FC0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81">
            <a:extLst>
              <a:ext uri="{FF2B5EF4-FFF2-40B4-BE49-F238E27FC236}">
                <a16:creationId xmlns:a16="http://schemas.microsoft.com/office/drawing/2014/main" id="{55CBC2BE-1FCE-4BB4-A2EC-A2DC8744AA39}"/>
              </a:ext>
            </a:extLst>
          </p:cNvPr>
          <p:cNvSpPr txBox="1"/>
          <p:nvPr/>
        </p:nvSpPr>
        <p:spPr>
          <a:xfrm>
            <a:off x="4126482" y="3087361"/>
            <a:ext cx="860425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  <a:tabLst>
                <a:tab pos="613410" algn="l"/>
              </a:tabLst>
            </a:pPr>
            <a:r>
              <a:rPr sz="2400" spc="15" baseline="-20833" dirty="0">
                <a:latin typeface="Cambria Math"/>
                <a:cs typeface="Cambria Math"/>
              </a:rPr>
              <a:t>𝑘</a:t>
            </a:r>
            <a:r>
              <a:rPr sz="1150" spc="10" dirty="0">
                <a:latin typeface="Cambria Math"/>
                <a:cs typeface="Cambria Math"/>
              </a:rPr>
              <a:t>2	</a:t>
            </a:r>
            <a:r>
              <a:rPr sz="2400" spc="15" baseline="-20833" dirty="0">
                <a:latin typeface="Cambria Math"/>
                <a:cs typeface="Cambria Math"/>
              </a:rPr>
              <a:t>𝑣</a:t>
            </a:r>
            <a:r>
              <a:rPr sz="1150" spc="10" dirty="0">
                <a:latin typeface="Cambria Math"/>
                <a:cs typeface="Cambria Math"/>
              </a:rPr>
              <a:t>2</a:t>
            </a:r>
            <a:endParaRPr sz="1150">
              <a:latin typeface="Cambria Math"/>
              <a:cs typeface="Cambria Math"/>
            </a:endParaRPr>
          </a:p>
        </p:txBody>
      </p:sp>
      <p:sp>
        <p:nvSpPr>
          <p:cNvPr id="91" name="object 82">
            <a:extLst>
              <a:ext uri="{FF2B5EF4-FFF2-40B4-BE49-F238E27FC236}">
                <a16:creationId xmlns:a16="http://schemas.microsoft.com/office/drawing/2014/main" id="{81F0392E-2458-44E6-AB2F-DCB1EAEAC740}"/>
              </a:ext>
            </a:extLst>
          </p:cNvPr>
          <p:cNvSpPr/>
          <p:nvPr/>
        </p:nvSpPr>
        <p:spPr>
          <a:xfrm>
            <a:off x="4098415" y="4764523"/>
            <a:ext cx="356870" cy="248920"/>
          </a:xfrm>
          <a:custGeom>
            <a:avLst/>
            <a:gdLst/>
            <a:ahLst/>
            <a:cxnLst/>
            <a:rect l="l" t="t" r="r" b="b"/>
            <a:pathLst>
              <a:path w="356870" h="248920">
                <a:moveTo>
                  <a:pt x="315468" y="248412"/>
                </a:moveTo>
                <a:lnTo>
                  <a:pt x="41148" y="248412"/>
                </a:lnTo>
                <a:lnTo>
                  <a:pt x="24990" y="245027"/>
                </a:lnTo>
                <a:lnTo>
                  <a:pt x="11853" y="236148"/>
                </a:lnTo>
                <a:lnTo>
                  <a:pt x="3077" y="223114"/>
                </a:lnTo>
                <a:lnTo>
                  <a:pt x="0" y="207263"/>
                </a:lnTo>
                <a:lnTo>
                  <a:pt x="0" y="41147"/>
                </a:lnTo>
                <a:lnTo>
                  <a:pt x="3077" y="25440"/>
                </a:lnTo>
                <a:lnTo>
                  <a:pt x="11853" y="12453"/>
                </a:lnTo>
                <a:lnTo>
                  <a:pt x="24990" y="3527"/>
                </a:lnTo>
                <a:lnTo>
                  <a:pt x="41148" y="0"/>
                </a:lnTo>
                <a:lnTo>
                  <a:pt x="315468" y="0"/>
                </a:lnTo>
                <a:lnTo>
                  <a:pt x="331434" y="3527"/>
                </a:lnTo>
                <a:lnTo>
                  <a:pt x="344509" y="12453"/>
                </a:lnTo>
                <a:lnTo>
                  <a:pt x="353351" y="25440"/>
                </a:lnTo>
                <a:lnTo>
                  <a:pt x="356616" y="41147"/>
                </a:lnTo>
                <a:lnTo>
                  <a:pt x="356616" y="207263"/>
                </a:lnTo>
                <a:lnTo>
                  <a:pt x="353351" y="223114"/>
                </a:lnTo>
                <a:lnTo>
                  <a:pt x="344509" y="236148"/>
                </a:lnTo>
                <a:lnTo>
                  <a:pt x="331434" y="245027"/>
                </a:lnTo>
                <a:lnTo>
                  <a:pt x="315468" y="248412"/>
                </a:lnTo>
                <a:close/>
              </a:path>
            </a:pathLst>
          </a:custGeom>
          <a:solidFill>
            <a:srgbClr val="00AF50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83">
            <a:extLst>
              <a:ext uri="{FF2B5EF4-FFF2-40B4-BE49-F238E27FC236}">
                <a16:creationId xmlns:a16="http://schemas.microsoft.com/office/drawing/2014/main" id="{A861A2F4-4B19-46A2-907B-4FD3D21BF6AD}"/>
              </a:ext>
            </a:extLst>
          </p:cNvPr>
          <p:cNvSpPr txBox="1"/>
          <p:nvPr/>
        </p:nvSpPr>
        <p:spPr>
          <a:xfrm>
            <a:off x="4170512" y="4720581"/>
            <a:ext cx="138430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ambria Math"/>
                <a:cs typeface="Cambria Math"/>
              </a:rPr>
              <a:t>𝑎</a:t>
            </a:r>
            <a:endParaRPr sz="1600" dirty="0">
              <a:latin typeface="Cambria Math"/>
              <a:cs typeface="Cambria Math"/>
            </a:endParaRPr>
          </a:p>
        </p:txBody>
      </p:sp>
      <p:sp>
        <p:nvSpPr>
          <p:cNvPr id="93" name="object 84">
            <a:extLst>
              <a:ext uri="{FF2B5EF4-FFF2-40B4-BE49-F238E27FC236}">
                <a16:creationId xmlns:a16="http://schemas.microsoft.com/office/drawing/2014/main" id="{9AA9D40A-9DD9-41E5-99D4-4CDE82F24AE9}"/>
              </a:ext>
            </a:extLst>
          </p:cNvPr>
          <p:cNvSpPr txBox="1"/>
          <p:nvPr/>
        </p:nvSpPr>
        <p:spPr>
          <a:xfrm>
            <a:off x="4283543" y="4818370"/>
            <a:ext cx="110489" cy="200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spc="25" dirty="0">
                <a:latin typeface="Cambria Math"/>
                <a:cs typeface="Cambria Math"/>
              </a:rPr>
              <a:t>2</a:t>
            </a:r>
            <a:endParaRPr sz="1150" dirty="0">
              <a:latin typeface="Cambria Math"/>
              <a:cs typeface="Cambria Math"/>
            </a:endParaRPr>
          </a:p>
        </p:txBody>
      </p:sp>
      <p:sp>
        <p:nvSpPr>
          <p:cNvPr id="94" name="object 96">
            <a:extLst>
              <a:ext uri="{FF2B5EF4-FFF2-40B4-BE49-F238E27FC236}">
                <a16:creationId xmlns:a16="http://schemas.microsoft.com/office/drawing/2014/main" id="{6C579BF7-D26E-4144-AFC4-75C2C9D4B735}"/>
              </a:ext>
            </a:extLst>
          </p:cNvPr>
          <p:cNvSpPr txBox="1"/>
          <p:nvPr/>
        </p:nvSpPr>
        <p:spPr>
          <a:xfrm>
            <a:off x="2545305" y="5303130"/>
            <a:ext cx="108902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i="1" dirty="0">
                <a:cs typeface="Times New Roman"/>
              </a:rPr>
              <a:t>Input</a:t>
            </a:r>
            <a:r>
              <a:rPr sz="1200" b="1" i="1" spc="-75" dirty="0">
                <a:cs typeface="Times New Roman"/>
              </a:rPr>
              <a:t> </a:t>
            </a:r>
            <a:r>
              <a:rPr sz="1200" b="1" i="1" dirty="0">
                <a:cs typeface="Times New Roman"/>
              </a:rPr>
              <a:t>Embedding</a:t>
            </a:r>
          </a:p>
        </p:txBody>
      </p:sp>
      <p:sp>
        <p:nvSpPr>
          <p:cNvPr id="96" name="object 52">
            <a:extLst>
              <a:ext uri="{FF2B5EF4-FFF2-40B4-BE49-F238E27FC236}">
                <a16:creationId xmlns:a16="http://schemas.microsoft.com/office/drawing/2014/main" id="{2D7BA0BB-0C22-4262-A61E-6230E346B71C}"/>
              </a:ext>
            </a:extLst>
          </p:cNvPr>
          <p:cNvSpPr txBox="1"/>
          <p:nvPr/>
        </p:nvSpPr>
        <p:spPr>
          <a:xfrm>
            <a:off x="7972301" y="4179069"/>
            <a:ext cx="3924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89" baseline="-20061" dirty="0">
                <a:latin typeface="Cambria Math"/>
                <a:cs typeface="Cambria Math"/>
              </a:rPr>
              <a:t>W</a:t>
            </a:r>
            <a:r>
              <a:rPr sz="1300" spc="60" dirty="0">
                <a:latin typeface="Cambria Math"/>
                <a:cs typeface="Cambria Math"/>
              </a:rPr>
              <a:t>𝑞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97" name="object 53">
            <a:extLst>
              <a:ext uri="{FF2B5EF4-FFF2-40B4-BE49-F238E27FC236}">
                <a16:creationId xmlns:a16="http://schemas.microsoft.com/office/drawing/2014/main" id="{EEB4FE33-6A8E-421C-ADC1-601C33FE4593}"/>
              </a:ext>
            </a:extLst>
          </p:cNvPr>
          <p:cNvSpPr/>
          <p:nvPr/>
        </p:nvSpPr>
        <p:spPr>
          <a:xfrm>
            <a:off x="7944361" y="4268603"/>
            <a:ext cx="457834" cy="313055"/>
          </a:xfrm>
          <a:custGeom>
            <a:avLst/>
            <a:gdLst/>
            <a:ahLst/>
            <a:cxnLst/>
            <a:rect l="l" t="t" r="r" b="b"/>
            <a:pathLst>
              <a:path w="457834" h="313054">
                <a:moveTo>
                  <a:pt x="445134" y="313055"/>
                </a:moveTo>
                <a:lnTo>
                  <a:pt x="12700" y="313055"/>
                </a:lnTo>
                <a:lnTo>
                  <a:pt x="10223" y="312813"/>
                </a:lnTo>
                <a:lnTo>
                  <a:pt x="0" y="300355"/>
                </a:lnTo>
                <a:lnTo>
                  <a:pt x="0" y="12700"/>
                </a:lnTo>
                <a:lnTo>
                  <a:pt x="12700" y="0"/>
                </a:lnTo>
                <a:lnTo>
                  <a:pt x="445134" y="0"/>
                </a:lnTo>
                <a:lnTo>
                  <a:pt x="457834" y="12700"/>
                </a:lnTo>
                <a:lnTo>
                  <a:pt x="25400" y="12700"/>
                </a:lnTo>
                <a:lnTo>
                  <a:pt x="12700" y="25400"/>
                </a:lnTo>
                <a:lnTo>
                  <a:pt x="25400" y="25400"/>
                </a:lnTo>
                <a:lnTo>
                  <a:pt x="25400" y="287655"/>
                </a:lnTo>
                <a:lnTo>
                  <a:pt x="12700" y="287655"/>
                </a:lnTo>
                <a:lnTo>
                  <a:pt x="25400" y="300355"/>
                </a:lnTo>
                <a:lnTo>
                  <a:pt x="457834" y="300355"/>
                </a:lnTo>
                <a:lnTo>
                  <a:pt x="457593" y="302831"/>
                </a:lnTo>
                <a:lnTo>
                  <a:pt x="447611" y="312813"/>
                </a:lnTo>
                <a:lnTo>
                  <a:pt x="445134" y="313055"/>
                </a:lnTo>
                <a:close/>
              </a:path>
              <a:path w="457834" h="313054">
                <a:moveTo>
                  <a:pt x="25400" y="25400"/>
                </a:moveTo>
                <a:lnTo>
                  <a:pt x="12700" y="25400"/>
                </a:lnTo>
                <a:lnTo>
                  <a:pt x="25400" y="12700"/>
                </a:lnTo>
                <a:lnTo>
                  <a:pt x="25400" y="25400"/>
                </a:lnTo>
                <a:close/>
              </a:path>
              <a:path w="457834" h="313054">
                <a:moveTo>
                  <a:pt x="432434" y="25400"/>
                </a:moveTo>
                <a:lnTo>
                  <a:pt x="25400" y="25400"/>
                </a:lnTo>
                <a:lnTo>
                  <a:pt x="25400" y="12700"/>
                </a:lnTo>
                <a:lnTo>
                  <a:pt x="432434" y="12700"/>
                </a:lnTo>
                <a:lnTo>
                  <a:pt x="432434" y="25400"/>
                </a:lnTo>
                <a:close/>
              </a:path>
              <a:path w="457834" h="313054">
                <a:moveTo>
                  <a:pt x="432434" y="300355"/>
                </a:moveTo>
                <a:lnTo>
                  <a:pt x="432434" y="12700"/>
                </a:lnTo>
                <a:lnTo>
                  <a:pt x="445134" y="25400"/>
                </a:lnTo>
                <a:lnTo>
                  <a:pt x="457834" y="25400"/>
                </a:lnTo>
                <a:lnTo>
                  <a:pt x="457834" y="287655"/>
                </a:lnTo>
                <a:lnTo>
                  <a:pt x="445134" y="287655"/>
                </a:lnTo>
                <a:lnTo>
                  <a:pt x="432434" y="300355"/>
                </a:lnTo>
                <a:close/>
              </a:path>
              <a:path w="457834" h="313054">
                <a:moveTo>
                  <a:pt x="457834" y="25400"/>
                </a:moveTo>
                <a:lnTo>
                  <a:pt x="445134" y="25400"/>
                </a:lnTo>
                <a:lnTo>
                  <a:pt x="432434" y="12700"/>
                </a:lnTo>
                <a:lnTo>
                  <a:pt x="457834" y="12700"/>
                </a:lnTo>
                <a:lnTo>
                  <a:pt x="457834" y="25400"/>
                </a:lnTo>
                <a:close/>
              </a:path>
              <a:path w="457834" h="313054">
                <a:moveTo>
                  <a:pt x="25400" y="300355"/>
                </a:moveTo>
                <a:lnTo>
                  <a:pt x="12700" y="287655"/>
                </a:lnTo>
                <a:lnTo>
                  <a:pt x="25400" y="287655"/>
                </a:lnTo>
                <a:lnTo>
                  <a:pt x="25400" y="300355"/>
                </a:lnTo>
                <a:close/>
              </a:path>
              <a:path w="457834" h="313054">
                <a:moveTo>
                  <a:pt x="432434" y="300355"/>
                </a:moveTo>
                <a:lnTo>
                  <a:pt x="25400" y="300355"/>
                </a:lnTo>
                <a:lnTo>
                  <a:pt x="25400" y="287655"/>
                </a:lnTo>
                <a:lnTo>
                  <a:pt x="432434" y="287655"/>
                </a:lnTo>
                <a:lnTo>
                  <a:pt x="432434" y="300355"/>
                </a:lnTo>
                <a:close/>
              </a:path>
              <a:path w="457834" h="313054">
                <a:moveTo>
                  <a:pt x="457834" y="300355"/>
                </a:moveTo>
                <a:lnTo>
                  <a:pt x="432434" y="300355"/>
                </a:lnTo>
                <a:lnTo>
                  <a:pt x="445134" y="287655"/>
                </a:lnTo>
                <a:lnTo>
                  <a:pt x="457834" y="287655"/>
                </a:lnTo>
                <a:lnTo>
                  <a:pt x="457834" y="30035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54">
            <a:extLst>
              <a:ext uri="{FF2B5EF4-FFF2-40B4-BE49-F238E27FC236}">
                <a16:creationId xmlns:a16="http://schemas.microsoft.com/office/drawing/2014/main" id="{7A0D7034-7791-435D-B879-B35E05159837}"/>
              </a:ext>
            </a:extLst>
          </p:cNvPr>
          <p:cNvSpPr txBox="1"/>
          <p:nvPr/>
        </p:nvSpPr>
        <p:spPr>
          <a:xfrm>
            <a:off x="8033896" y="4991233"/>
            <a:ext cx="2425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0" dirty="0">
                <a:latin typeface="Cambria Math"/>
                <a:cs typeface="Cambria Math"/>
              </a:rPr>
              <a:t>W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99" name="object 55">
            <a:extLst>
              <a:ext uri="{FF2B5EF4-FFF2-40B4-BE49-F238E27FC236}">
                <a16:creationId xmlns:a16="http://schemas.microsoft.com/office/drawing/2014/main" id="{A3DD21CE-1260-4764-BC4B-69024440358E}"/>
              </a:ext>
            </a:extLst>
          </p:cNvPr>
          <p:cNvSpPr txBox="1"/>
          <p:nvPr/>
        </p:nvSpPr>
        <p:spPr>
          <a:xfrm>
            <a:off x="8251065" y="4972183"/>
            <a:ext cx="125095" cy="222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114" dirty="0">
                <a:latin typeface="Cambria Math"/>
                <a:cs typeface="Cambria Math"/>
              </a:rPr>
              <a:t>𝑘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100" name="object 56">
            <a:extLst>
              <a:ext uri="{FF2B5EF4-FFF2-40B4-BE49-F238E27FC236}">
                <a16:creationId xmlns:a16="http://schemas.microsoft.com/office/drawing/2014/main" id="{59B982D2-30E2-4398-94F0-E1798936F27B}"/>
              </a:ext>
            </a:extLst>
          </p:cNvPr>
          <p:cNvSpPr/>
          <p:nvPr/>
        </p:nvSpPr>
        <p:spPr>
          <a:xfrm>
            <a:off x="7944361" y="4951228"/>
            <a:ext cx="457834" cy="313055"/>
          </a:xfrm>
          <a:custGeom>
            <a:avLst/>
            <a:gdLst/>
            <a:ahLst/>
            <a:cxnLst/>
            <a:rect l="l" t="t" r="r" b="b"/>
            <a:pathLst>
              <a:path w="457834" h="313054">
                <a:moveTo>
                  <a:pt x="445134" y="313055"/>
                </a:moveTo>
                <a:lnTo>
                  <a:pt x="12700" y="313055"/>
                </a:lnTo>
                <a:lnTo>
                  <a:pt x="10223" y="312813"/>
                </a:lnTo>
                <a:lnTo>
                  <a:pt x="0" y="300355"/>
                </a:lnTo>
                <a:lnTo>
                  <a:pt x="0" y="12700"/>
                </a:lnTo>
                <a:lnTo>
                  <a:pt x="12700" y="0"/>
                </a:lnTo>
                <a:lnTo>
                  <a:pt x="445134" y="0"/>
                </a:lnTo>
                <a:lnTo>
                  <a:pt x="457834" y="12700"/>
                </a:lnTo>
                <a:lnTo>
                  <a:pt x="25400" y="12700"/>
                </a:lnTo>
                <a:lnTo>
                  <a:pt x="12700" y="25400"/>
                </a:lnTo>
                <a:lnTo>
                  <a:pt x="25400" y="25400"/>
                </a:lnTo>
                <a:lnTo>
                  <a:pt x="25400" y="287655"/>
                </a:lnTo>
                <a:lnTo>
                  <a:pt x="12700" y="287655"/>
                </a:lnTo>
                <a:lnTo>
                  <a:pt x="25400" y="300355"/>
                </a:lnTo>
                <a:lnTo>
                  <a:pt x="457834" y="300355"/>
                </a:lnTo>
                <a:lnTo>
                  <a:pt x="457593" y="302831"/>
                </a:lnTo>
                <a:lnTo>
                  <a:pt x="447611" y="312813"/>
                </a:lnTo>
                <a:lnTo>
                  <a:pt x="445134" y="313055"/>
                </a:lnTo>
                <a:close/>
              </a:path>
              <a:path w="457834" h="313054">
                <a:moveTo>
                  <a:pt x="25400" y="25400"/>
                </a:moveTo>
                <a:lnTo>
                  <a:pt x="12700" y="25400"/>
                </a:lnTo>
                <a:lnTo>
                  <a:pt x="25400" y="12700"/>
                </a:lnTo>
                <a:lnTo>
                  <a:pt x="25400" y="25400"/>
                </a:lnTo>
                <a:close/>
              </a:path>
              <a:path w="457834" h="313054">
                <a:moveTo>
                  <a:pt x="432434" y="25400"/>
                </a:moveTo>
                <a:lnTo>
                  <a:pt x="25400" y="25400"/>
                </a:lnTo>
                <a:lnTo>
                  <a:pt x="25400" y="12700"/>
                </a:lnTo>
                <a:lnTo>
                  <a:pt x="432434" y="12700"/>
                </a:lnTo>
                <a:lnTo>
                  <a:pt x="432434" y="25400"/>
                </a:lnTo>
                <a:close/>
              </a:path>
              <a:path w="457834" h="313054">
                <a:moveTo>
                  <a:pt x="432434" y="300355"/>
                </a:moveTo>
                <a:lnTo>
                  <a:pt x="432434" y="12700"/>
                </a:lnTo>
                <a:lnTo>
                  <a:pt x="445134" y="25400"/>
                </a:lnTo>
                <a:lnTo>
                  <a:pt x="457834" y="25400"/>
                </a:lnTo>
                <a:lnTo>
                  <a:pt x="457834" y="287655"/>
                </a:lnTo>
                <a:lnTo>
                  <a:pt x="445134" y="287655"/>
                </a:lnTo>
                <a:lnTo>
                  <a:pt x="432434" y="300355"/>
                </a:lnTo>
                <a:close/>
              </a:path>
              <a:path w="457834" h="313054">
                <a:moveTo>
                  <a:pt x="457834" y="25400"/>
                </a:moveTo>
                <a:lnTo>
                  <a:pt x="445134" y="25400"/>
                </a:lnTo>
                <a:lnTo>
                  <a:pt x="432434" y="12700"/>
                </a:lnTo>
                <a:lnTo>
                  <a:pt x="457834" y="12700"/>
                </a:lnTo>
                <a:lnTo>
                  <a:pt x="457834" y="25400"/>
                </a:lnTo>
                <a:close/>
              </a:path>
              <a:path w="457834" h="313054">
                <a:moveTo>
                  <a:pt x="25400" y="300355"/>
                </a:moveTo>
                <a:lnTo>
                  <a:pt x="12700" y="287655"/>
                </a:lnTo>
                <a:lnTo>
                  <a:pt x="25400" y="287655"/>
                </a:lnTo>
                <a:lnTo>
                  <a:pt x="25400" y="300355"/>
                </a:lnTo>
                <a:close/>
              </a:path>
              <a:path w="457834" h="313054">
                <a:moveTo>
                  <a:pt x="432434" y="300355"/>
                </a:moveTo>
                <a:lnTo>
                  <a:pt x="25400" y="300355"/>
                </a:lnTo>
                <a:lnTo>
                  <a:pt x="25400" y="287655"/>
                </a:lnTo>
                <a:lnTo>
                  <a:pt x="432434" y="287655"/>
                </a:lnTo>
                <a:lnTo>
                  <a:pt x="432434" y="300355"/>
                </a:lnTo>
                <a:close/>
              </a:path>
              <a:path w="457834" h="313054">
                <a:moveTo>
                  <a:pt x="457834" y="300355"/>
                </a:moveTo>
                <a:lnTo>
                  <a:pt x="432434" y="300355"/>
                </a:lnTo>
                <a:lnTo>
                  <a:pt x="445134" y="287655"/>
                </a:lnTo>
                <a:lnTo>
                  <a:pt x="457834" y="287655"/>
                </a:lnTo>
                <a:lnTo>
                  <a:pt x="457834" y="30035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57">
            <a:extLst>
              <a:ext uri="{FF2B5EF4-FFF2-40B4-BE49-F238E27FC236}">
                <a16:creationId xmlns:a16="http://schemas.microsoft.com/office/drawing/2014/main" id="{F397642E-449C-44BD-8AE4-BB25472754F4}"/>
              </a:ext>
            </a:extLst>
          </p:cNvPr>
          <p:cNvSpPr txBox="1"/>
          <p:nvPr/>
        </p:nvSpPr>
        <p:spPr>
          <a:xfrm>
            <a:off x="7974840" y="5557019"/>
            <a:ext cx="3867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52" baseline="-20061" dirty="0">
                <a:latin typeface="Cambria Math"/>
                <a:cs typeface="Cambria Math"/>
              </a:rPr>
              <a:t>W</a:t>
            </a:r>
            <a:r>
              <a:rPr sz="1300" spc="35" dirty="0">
                <a:latin typeface="Cambria Math"/>
                <a:cs typeface="Cambria Math"/>
              </a:rPr>
              <a:t>𝑣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102" name="object 58">
            <a:extLst>
              <a:ext uri="{FF2B5EF4-FFF2-40B4-BE49-F238E27FC236}">
                <a16:creationId xmlns:a16="http://schemas.microsoft.com/office/drawing/2014/main" id="{E21719C7-064A-4A2B-9598-936CCBB75BE9}"/>
              </a:ext>
            </a:extLst>
          </p:cNvPr>
          <p:cNvSpPr/>
          <p:nvPr/>
        </p:nvSpPr>
        <p:spPr>
          <a:xfrm>
            <a:off x="7943726" y="5621789"/>
            <a:ext cx="457834" cy="313055"/>
          </a:xfrm>
          <a:custGeom>
            <a:avLst/>
            <a:gdLst/>
            <a:ahLst/>
            <a:cxnLst/>
            <a:rect l="l" t="t" r="r" b="b"/>
            <a:pathLst>
              <a:path w="457834" h="313054">
                <a:moveTo>
                  <a:pt x="445135" y="313055"/>
                </a:moveTo>
                <a:lnTo>
                  <a:pt x="12700" y="313055"/>
                </a:lnTo>
                <a:lnTo>
                  <a:pt x="10223" y="312813"/>
                </a:lnTo>
                <a:lnTo>
                  <a:pt x="0" y="300355"/>
                </a:lnTo>
                <a:lnTo>
                  <a:pt x="0" y="12700"/>
                </a:lnTo>
                <a:lnTo>
                  <a:pt x="12700" y="0"/>
                </a:lnTo>
                <a:lnTo>
                  <a:pt x="445135" y="0"/>
                </a:lnTo>
                <a:lnTo>
                  <a:pt x="457835" y="12700"/>
                </a:lnTo>
                <a:lnTo>
                  <a:pt x="25400" y="12700"/>
                </a:lnTo>
                <a:lnTo>
                  <a:pt x="12700" y="25400"/>
                </a:lnTo>
                <a:lnTo>
                  <a:pt x="25400" y="25400"/>
                </a:lnTo>
                <a:lnTo>
                  <a:pt x="25400" y="287655"/>
                </a:lnTo>
                <a:lnTo>
                  <a:pt x="12700" y="287655"/>
                </a:lnTo>
                <a:lnTo>
                  <a:pt x="25400" y="300355"/>
                </a:lnTo>
                <a:lnTo>
                  <a:pt x="457835" y="300355"/>
                </a:lnTo>
                <a:lnTo>
                  <a:pt x="457593" y="302831"/>
                </a:lnTo>
                <a:lnTo>
                  <a:pt x="447611" y="312813"/>
                </a:lnTo>
                <a:lnTo>
                  <a:pt x="445135" y="313055"/>
                </a:lnTo>
                <a:close/>
              </a:path>
              <a:path w="457834" h="313054">
                <a:moveTo>
                  <a:pt x="25400" y="25400"/>
                </a:moveTo>
                <a:lnTo>
                  <a:pt x="12700" y="25400"/>
                </a:lnTo>
                <a:lnTo>
                  <a:pt x="25400" y="12700"/>
                </a:lnTo>
                <a:lnTo>
                  <a:pt x="25400" y="25400"/>
                </a:lnTo>
                <a:close/>
              </a:path>
              <a:path w="457834" h="313054">
                <a:moveTo>
                  <a:pt x="432435" y="25400"/>
                </a:moveTo>
                <a:lnTo>
                  <a:pt x="25400" y="25400"/>
                </a:lnTo>
                <a:lnTo>
                  <a:pt x="25400" y="12700"/>
                </a:lnTo>
                <a:lnTo>
                  <a:pt x="432435" y="12700"/>
                </a:lnTo>
                <a:lnTo>
                  <a:pt x="432435" y="25400"/>
                </a:lnTo>
                <a:close/>
              </a:path>
              <a:path w="457834" h="313054">
                <a:moveTo>
                  <a:pt x="432435" y="300355"/>
                </a:moveTo>
                <a:lnTo>
                  <a:pt x="432435" y="12700"/>
                </a:lnTo>
                <a:lnTo>
                  <a:pt x="445135" y="25400"/>
                </a:lnTo>
                <a:lnTo>
                  <a:pt x="457835" y="25400"/>
                </a:lnTo>
                <a:lnTo>
                  <a:pt x="457835" y="287655"/>
                </a:lnTo>
                <a:lnTo>
                  <a:pt x="445135" y="287655"/>
                </a:lnTo>
                <a:lnTo>
                  <a:pt x="432435" y="300355"/>
                </a:lnTo>
                <a:close/>
              </a:path>
              <a:path w="457834" h="313054">
                <a:moveTo>
                  <a:pt x="457835" y="25400"/>
                </a:moveTo>
                <a:lnTo>
                  <a:pt x="445135" y="25400"/>
                </a:lnTo>
                <a:lnTo>
                  <a:pt x="432435" y="12700"/>
                </a:lnTo>
                <a:lnTo>
                  <a:pt x="457835" y="12700"/>
                </a:lnTo>
                <a:lnTo>
                  <a:pt x="457835" y="25400"/>
                </a:lnTo>
                <a:close/>
              </a:path>
              <a:path w="457834" h="313054">
                <a:moveTo>
                  <a:pt x="25400" y="300355"/>
                </a:moveTo>
                <a:lnTo>
                  <a:pt x="12700" y="287655"/>
                </a:lnTo>
                <a:lnTo>
                  <a:pt x="25400" y="287655"/>
                </a:lnTo>
                <a:lnTo>
                  <a:pt x="25400" y="300355"/>
                </a:lnTo>
                <a:close/>
              </a:path>
              <a:path w="457834" h="313054">
                <a:moveTo>
                  <a:pt x="432435" y="300355"/>
                </a:moveTo>
                <a:lnTo>
                  <a:pt x="25400" y="300355"/>
                </a:lnTo>
                <a:lnTo>
                  <a:pt x="25400" y="287655"/>
                </a:lnTo>
                <a:lnTo>
                  <a:pt x="432435" y="287655"/>
                </a:lnTo>
                <a:lnTo>
                  <a:pt x="432435" y="300355"/>
                </a:lnTo>
                <a:close/>
              </a:path>
              <a:path w="457834" h="313054">
                <a:moveTo>
                  <a:pt x="457835" y="300355"/>
                </a:moveTo>
                <a:lnTo>
                  <a:pt x="432435" y="300355"/>
                </a:lnTo>
                <a:lnTo>
                  <a:pt x="445135" y="287655"/>
                </a:lnTo>
                <a:lnTo>
                  <a:pt x="457835" y="287655"/>
                </a:lnTo>
                <a:lnTo>
                  <a:pt x="457835" y="30035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59">
            <a:extLst>
              <a:ext uri="{FF2B5EF4-FFF2-40B4-BE49-F238E27FC236}">
                <a16:creationId xmlns:a16="http://schemas.microsoft.com/office/drawing/2014/main" id="{90DD9F26-1DB2-4796-ABE0-C2B5480FED88}"/>
              </a:ext>
            </a:extLst>
          </p:cNvPr>
          <p:cNvSpPr txBox="1"/>
          <p:nvPr/>
        </p:nvSpPr>
        <p:spPr>
          <a:xfrm>
            <a:off x="7003290" y="4267333"/>
            <a:ext cx="15240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libri"/>
                <a:cs typeface="Calibri"/>
              </a:rPr>
              <a:t>=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4" name="object 60">
            <a:extLst>
              <a:ext uri="{FF2B5EF4-FFF2-40B4-BE49-F238E27FC236}">
                <a16:creationId xmlns:a16="http://schemas.microsoft.com/office/drawing/2014/main" id="{E7E8A47D-2615-46F3-A1F4-FC8982BCCBEF}"/>
              </a:ext>
            </a:extLst>
          </p:cNvPr>
          <p:cNvSpPr txBox="1"/>
          <p:nvPr/>
        </p:nvSpPr>
        <p:spPr>
          <a:xfrm>
            <a:off x="7006465" y="4982344"/>
            <a:ext cx="15240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libri"/>
                <a:cs typeface="Calibri"/>
              </a:rPr>
              <a:t>=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5" name="object 61">
            <a:extLst>
              <a:ext uri="{FF2B5EF4-FFF2-40B4-BE49-F238E27FC236}">
                <a16:creationId xmlns:a16="http://schemas.microsoft.com/office/drawing/2014/main" id="{597B8DC1-172D-4222-A997-1B2467B5DA8D}"/>
              </a:ext>
            </a:extLst>
          </p:cNvPr>
          <p:cNvSpPr txBox="1"/>
          <p:nvPr/>
        </p:nvSpPr>
        <p:spPr>
          <a:xfrm>
            <a:off x="7006465" y="5652903"/>
            <a:ext cx="15240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libri"/>
                <a:cs typeface="Calibri"/>
              </a:rPr>
              <a:t>=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4" name="object 85">
            <a:extLst>
              <a:ext uri="{FF2B5EF4-FFF2-40B4-BE49-F238E27FC236}">
                <a16:creationId xmlns:a16="http://schemas.microsoft.com/office/drawing/2014/main" id="{884ED412-5F50-4B25-B7FB-AFCC998027B1}"/>
              </a:ext>
            </a:extLst>
          </p:cNvPr>
          <p:cNvSpPr/>
          <p:nvPr/>
        </p:nvSpPr>
        <p:spPr>
          <a:xfrm>
            <a:off x="7381497" y="5552065"/>
            <a:ext cx="356870" cy="530860"/>
          </a:xfrm>
          <a:custGeom>
            <a:avLst/>
            <a:gdLst/>
            <a:ahLst/>
            <a:cxnLst/>
            <a:rect l="l" t="t" r="r" b="b"/>
            <a:pathLst>
              <a:path w="356870" h="530860">
                <a:moveTo>
                  <a:pt x="356616" y="323088"/>
                </a:moveTo>
                <a:lnTo>
                  <a:pt x="353301" y="307390"/>
                </a:lnTo>
                <a:lnTo>
                  <a:pt x="344436" y="294398"/>
                </a:lnTo>
                <a:lnTo>
                  <a:pt x="331381" y="285470"/>
                </a:lnTo>
                <a:lnTo>
                  <a:pt x="315468" y="281940"/>
                </a:lnTo>
                <a:lnTo>
                  <a:pt x="41148" y="281940"/>
                </a:lnTo>
                <a:lnTo>
                  <a:pt x="24930" y="285470"/>
                </a:lnTo>
                <a:lnTo>
                  <a:pt x="11785" y="294398"/>
                </a:lnTo>
                <a:lnTo>
                  <a:pt x="3022" y="307390"/>
                </a:lnTo>
                <a:lnTo>
                  <a:pt x="0" y="323088"/>
                </a:lnTo>
                <a:lnTo>
                  <a:pt x="0" y="489204"/>
                </a:lnTo>
                <a:lnTo>
                  <a:pt x="3022" y="505066"/>
                </a:lnTo>
                <a:lnTo>
                  <a:pt x="11785" y="518096"/>
                </a:lnTo>
                <a:lnTo>
                  <a:pt x="24930" y="526973"/>
                </a:lnTo>
                <a:lnTo>
                  <a:pt x="41148" y="530352"/>
                </a:lnTo>
                <a:lnTo>
                  <a:pt x="315468" y="530352"/>
                </a:lnTo>
                <a:lnTo>
                  <a:pt x="331381" y="526973"/>
                </a:lnTo>
                <a:lnTo>
                  <a:pt x="344436" y="518096"/>
                </a:lnTo>
                <a:lnTo>
                  <a:pt x="353301" y="505066"/>
                </a:lnTo>
                <a:lnTo>
                  <a:pt x="356616" y="489204"/>
                </a:lnTo>
                <a:lnTo>
                  <a:pt x="356616" y="323088"/>
                </a:lnTo>
                <a:close/>
              </a:path>
              <a:path w="356870" h="530860">
                <a:moveTo>
                  <a:pt x="356616" y="41148"/>
                </a:moveTo>
                <a:lnTo>
                  <a:pt x="353301" y="25095"/>
                </a:lnTo>
                <a:lnTo>
                  <a:pt x="344436" y="11988"/>
                </a:lnTo>
                <a:lnTo>
                  <a:pt x="331381" y="3175"/>
                </a:lnTo>
                <a:lnTo>
                  <a:pt x="315468" y="0"/>
                </a:lnTo>
                <a:lnTo>
                  <a:pt x="41148" y="0"/>
                </a:lnTo>
                <a:lnTo>
                  <a:pt x="24930" y="3175"/>
                </a:lnTo>
                <a:lnTo>
                  <a:pt x="11785" y="11988"/>
                </a:lnTo>
                <a:lnTo>
                  <a:pt x="3022" y="25095"/>
                </a:lnTo>
                <a:lnTo>
                  <a:pt x="0" y="41148"/>
                </a:lnTo>
                <a:lnTo>
                  <a:pt x="0" y="205740"/>
                </a:lnTo>
                <a:lnTo>
                  <a:pt x="3022" y="222097"/>
                </a:lnTo>
                <a:lnTo>
                  <a:pt x="11785" y="235292"/>
                </a:lnTo>
                <a:lnTo>
                  <a:pt x="24930" y="244005"/>
                </a:lnTo>
                <a:lnTo>
                  <a:pt x="41148" y="246888"/>
                </a:lnTo>
                <a:lnTo>
                  <a:pt x="315468" y="246888"/>
                </a:lnTo>
                <a:lnTo>
                  <a:pt x="331381" y="244005"/>
                </a:lnTo>
                <a:lnTo>
                  <a:pt x="344436" y="235292"/>
                </a:lnTo>
                <a:lnTo>
                  <a:pt x="353301" y="222097"/>
                </a:lnTo>
                <a:lnTo>
                  <a:pt x="356616" y="205740"/>
                </a:lnTo>
                <a:lnTo>
                  <a:pt x="356616" y="41148"/>
                </a:lnTo>
                <a:close/>
              </a:path>
            </a:pathLst>
          </a:custGeom>
          <a:solidFill>
            <a:srgbClr val="00AF50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86">
            <a:extLst>
              <a:ext uri="{FF2B5EF4-FFF2-40B4-BE49-F238E27FC236}">
                <a16:creationId xmlns:a16="http://schemas.microsoft.com/office/drawing/2014/main" id="{A0DC0CAC-2C87-44C1-A87C-16791D196A6F}"/>
              </a:ext>
            </a:extLst>
          </p:cNvPr>
          <p:cNvSpPr/>
          <p:nvPr/>
        </p:nvSpPr>
        <p:spPr>
          <a:xfrm>
            <a:off x="7363209" y="4194181"/>
            <a:ext cx="356870" cy="530860"/>
          </a:xfrm>
          <a:custGeom>
            <a:avLst/>
            <a:gdLst/>
            <a:ahLst/>
            <a:cxnLst/>
            <a:rect l="l" t="t" r="r" b="b"/>
            <a:pathLst>
              <a:path w="356870" h="530860">
                <a:moveTo>
                  <a:pt x="356616" y="324612"/>
                </a:moveTo>
                <a:lnTo>
                  <a:pt x="353225" y="308190"/>
                </a:lnTo>
                <a:lnTo>
                  <a:pt x="344347" y="294970"/>
                </a:lnTo>
                <a:lnTo>
                  <a:pt x="331317" y="286283"/>
                </a:lnTo>
                <a:lnTo>
                  <a:pt x="315468" y="283464"/>
                </a:lnTo>
                <a:lnTo>
                  <a:pt x="41148" y="283464"/>
                </a:lnTo>
                <a:lnTo>
                  <a:pt x="24866" y="286283"/>
                </a:lnTo>
                <a:lnTo>
                  <a:pt x="11684" y="294970"/>
                </a:lnTo>
                <a:lnTo>
                  <a:pt x="2946" y="308190"/>
                </a:lnTo>
                <a:lnTo>
                  <a:pt x="0" y="324612"/>
                </a:lnTo>
                <a:lnTo>
                  <a:pt x="0" y="489204"/>
                </a:lnTo>
                <a:lnTo>
                  <a:pt x="2946" y="505206"/>
                </a:lnTo>
                <a:lnTo>
                  <a:pt x="11684" y="518287"/>
                </a:lnTo>
                <a:lnTo>
                  <a:pt x="24866" y="527113"/>
                </a:lnTo>
                <a:lnTo>
                  <a:pt x="41148" y="530352"/>
                </a:lnTo>
                <a:lnTo>
                  <a:pt x="315468" y="530352"/>
                </a:lnTo>
                <a:lnTo>
                  <a:pt x="331317" y="527113"/>
                </a:lnTo>
                <a:lnTo>
                  <a:pt x="344347" y="518287"/>
                </a:lnTo>
                <a:lnTo>
                  <a:pt x="353225" y="505206"/>
                </a:lnTo>
                <a:lnTo>
                  <a:pt x="356616" y="489204"/>
                </a:lnTo>
                <a:lnTo>
                  <a:pt x="356616" y="324612"/>
                </a:lnTo>
                <a:close/>
              </a:path>
              <a:path w="356870" h="530860">
                <a:moveTo>
                  <a:pt x="356616" y="41148"/>
                </a:moveTo>
                <a:lnTo>
                  <a:pt x="353225" y="25234"/>
                </a:lnTo>
                <a:lnTo>
                  <a:pt x="344347" y="12179"/>
                </a:lnTo>
                <a:lnTo>
                  <a:pt x="331317" y="3314"/>
                </a:lnTo>
                <a:lnTo>
                  <a:pt x="315468" y="0"/>
                </a:lnTo>
                <a:lnTo>
                  <a:pt x="41148" y="0"/>
                </a:lnTo>
                <a:lnTo>
                  <a:pt x="24866" y="3314"/>
                </a:lnTo>
                <a:lnTo>
                  <a:pt x="11684" y="12179"/>
                </a:lnTo>
                <a:lnTo>
                  <a:pt x="2946" y="25234"/>
                </a:lnTo>
                <a:lnTo>
                  <a:pt x="0" y="41148"/>
                </a:lnTo>
                <a:lnTo>
                  <a:pt x="0" y="205740"/>
                </a:lnTo>
                <a:lnTo>
                  <a:pt x="2946" y="222262"/>
                </a:lnTo>
                <a:lnTo>
                  <a:pt x="11684" y="235673"/>
                </a:lnTo>
                <a:lnTo>
                  <a:pt x="24866" y="244792"/>
                </a:lnTo>
                <a:lnTo>
                  <a:pt x="41148" y="248412"/>
                </a:lnTo>
                <a:lnTo>
                  <a:pt x="315468" y="248412"/>
                </a:lnTo>
                <a:lnTo>
                  <a:pt x="331317" y="244792"/>
                </a:lnTo>
                <a:lnTo>
                  <a:pt x="344347" y="235673"/>
                </a:lnTo>
                <a:lnTo>
                  <a:pt x="353225" y="222262"/>
                </a:lnTo>
                <a:lnTo>
                  <a:pt x="356616" y="205740"/>
                </a:lnTo>
                <a:lnTo>
                  <a:pt x="356616" y="41148"/>
                </a:lnTo>
                <a:close/>
              </a:path>
            </a:pathLst>
          </a:custGeom>
          <a:solidFill>
            <a:srgbClr val="00AF50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87">
            <a:extLst>
              <a:ext uri="{FF2B5EF4-FFF2-40B4-BE49-F238E27FC236}">
                <a16:creationId xmlns:a16="http://schemas.microsoft.com/office/drawing/2014/main" id="{9FA9CD47-CF6B-49BC-9DE9-1B9DE323AD85}"/>
              </a:ext>
            </a:extLst>
          </p:cNvPr>
          <p:cNvSpPr/>
          <p:nvPr/>
        </p:nvSpPr>
        <p:spPr>
          <a:xfrm>
            <a:off x="7381497" y="4873885"/>
            <a:ext cx="356870" cy="530860"/>
          </a:xfrm>
          <a:custGeom>
            <a:avLst/>
            <a:gdLst/>
            <a:ahLst/>
            <a:cxnLst/>
            <a:rect l="l" t="t" r="r" b="b"/>
            <a:pathLst>
              <a:path w="356870" h="530860">
                <a:moveTo>
                  <a:pt x="356616" y="324612"/>
                </a:moveTo>
                <a:lnTo>
                  <a:pt x="353301" y="308406"/>
                </a:lnTo>
                <a:lnTo>
                  <a:pt x="344436" y="295262"/>
                </a:lnTo>
                <a:lnTo>
                  <a:pt x="331381" y="286499"/>
                </a:lnTo>
                <a:lnTo>
                  <a:pt x="315468" y="283464"/>
                </a:lnTo>
                <a:lnTo>
                  <a:pt x="41148" y="283464"/>
                </a:lnTo>
                <a:lnTo>
                  <a:pt x="24930" y="286499"/>
                </a:lnTo>
                <a:lnTo>
                  <a:pt x="11785" y="295262"/>
                </a:lnTo>
                <a:lnTo>
                  <a:pt x="3022" y="308406"/>
                </a:lnTo>
                <a:lnTo>
                  <a:pt x="0" y="324612"/>
                </a:lnTo>
                <a:lnTo>
                  <a:pt x="0" y="489204"/>
                </a:lnTo>
                <a:lnTo>
                  <a:pt x="3022" y="505421"/>
                </a:lnTo>
                <a:lnTo>
                  <a:pt x="11785" y="518566"/>
                </a:lnTo>
                <a:lnTo>
                  <a:pt x="24930" y="527329"/>
                </a:lnTo>
                <a:lnTo>
                  <a:pt x="41148" y="530352"/>
                </a:lnTo>
                <a:lnTo>
                  <a:pt x="315468" y="530352"/>
                </a:lnTo>
                <a:lnTo>
                  <a:pt x="331381" y="527329"/>
                </a:lnTo>
                <a:lnTo>
                  <a:pt x="344436" y="518566"/>
                </a:lnTo>
                <a:lnTo>
                  <a:pt x="353301" y="505421"/>
                </a:lnTo>
                <a:lnTo>
                  <a:pt x="356616" y="489204"/>
                </a:lnTo>
                <a:lnTo>
                  <a:pt x="356616" y="324612"/>
                </a:lnTo>
                <a:close/>
              </a:path>
              <a:path w="356870" h="530860">
                <a:moveTo>
                  <a:pt x="356616" y="41148"/>
                </a:moveTo>
                <a:lnTo>
                  <a:pt x="353301" y="25450"/>
                </a:lnTo>
                <a:lnTo>
                  <a:pt x="344436" y="12458"/>
                </a:lnTo>
                <a:lnTo>
                  <a:pt x="331381" y="3530"/>
                </a:lnTo>
                <a:lnTo>
                  <a:pt x="315468" y="0"/>
                </a:lnTo>
                <a:lnTo>
                  <a:pt x="41148" y="0"/>
                </a:lnTo>
                <a:lnTo>
                  <a:pt x="24930" y="3530"/>
                </a:lnTo>
                <a:lnTo>
                  <a:pt x="11785" y="12458"/>
                </a:lnTo>
                <a:lnTo>
                  <a:pt x="3022" y="25450"/>
                </a:lnTo>
                <a:lnTo>
                  <a:pt x="0" y="41148"/>
                </a:lnTo>
                <a:lnTo>
                  <a:pt x="0" y="207264"/>
                </a:lnTo>
                <a:lnTo>
                  <a:pt x="3022" y="223126"/>
                </a:lnTo>
                <a:lnTo>
                  <a:pt x="11785" y="236156"/>
                </a:lnTo>
                <a:lnTo>
                  <a:pt x="24930" y="245033"/>
                </a:lnTo>
                <a:lnTo>
                  <a:pt x="41148" y="248412"/>
                </a:lnTo>
                <a:lnTo>
                  <a:pt x="315468" y="248412"/>
                </a:lnTo>
                <a:lnTo>
                  <a:pt x="331381" y="245033"/>
                </a:lnTo>
                <a:lnTo>
                  <a:pt x="344436" y="236156"/>
                </a:lnTo>
                <a:lnTo>
                  <a:pt x="353301" y="223126"/>
                </a:lnTo>
                <a:lnTo>
                  <a:pt x="356616" y="207264"/>
                </a:lnTo>
                <a:lnTo>
                  <a:pt x="356616" y="41148"/>
                </a:lnTo>
                <a:close/>
              </a:path>
            </a:pathLst>
          </a:custGeom>
          <a:solidFill>
            <a:srgbClr val="00AF50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88">
            <a:extLst>
              <a:ext uri="{FF2B5EF4-FFF2-40B4-BE49-F238E27FC236}">
                <a16:creationId xmlns:a16="http://schemas.microsoft.com/office/drawing/2014/main" id="{5414FC92-CD09-4FDE-B183-3D635E5E17BC}"/>
              </a:ext>
            </a:extLst>
          </p:cNvPr>
          <p:cNvSpPr txBox="1"/>
          <p:nvPr/>
        </p:nvSpPr>
        <p:spPr>
          <a:xfrm>
            <a:off x="7398896" y="3791165"/>
            <a:ext cx="312420" cy="226758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endParaRPr sz="1200" dirty="0">
              <a:latin typeface="Cambria Math"/>
              <a:cs typeface="Cambria Math"/>
            </a:endParaRPr>
          </a:p>
          <a:p>
            <a:pPr marL="53975">
              <a:lnSpc>
                <a:spcPct val="100000"/>
              </a:lnSpc>
              <a:spcBef>
                <a:spcPts val="785"/>
              </a:spcBef>
            </a:pPr>
            <a:r>
              <a:rPr sz="1600" spc="10" dirty="0">
                <a:latin typeface="Cambria Math"/>
                <a:cs typeface="Cambria Math"/>
              </a:rPr>
              <a:t>𝑎</a:t>
            </a:r>
            <a:r>
              <a:rPr sz="1725" spc="15" baseline="-16908" dirty="0">
                <a:latin typeface="Cambria Math"/>
                <a:cs typeface="Cambria Math"/>
              </a:rPr>
              <a:t>1</a:t>
            </a:r>
            <a:endParaRPr sz="1725" baseline="-16908" dirty="0">
              <a:latin typeface="Cambria Math"/>
              <a:cs typeface="Cambria Math"/>
            </a:endParaRPr>
          </a:p>
          <a:p>
            <a:pPr marL="48895">
              <a:lnSpc>
                <a:spcPct val="100000"/>
              </a:lnSpc>
              <a:spcBef>
                <a:spcPts val="305"/>
              </a:spcBef>
            </a:pPr>
            <a:r>
              <a:rPr sz="1600" spc="10" dirty="0">
                <a:latin typeface="Cambria Math"/>
                <a:cs typeface="Cambria Math"/>
              </a:rPr>
              <a:t>𝑎</a:t>
            </a:r>
            <a:r>
              <a:rPr sz="1725" spc="15" baseline="-16908" dirty="0">
                <a:latin typeface="Cambria Math"/>
                <a:cs typeface="Cambria Math"/>
              </a:rPr>
              <a:t>2</a:t>
            </a:r>
            <a:endParaRPr sz="1725" baseline="-16908" dirty="0">
              <a:latin typeface="Cambria Math"/>
              <a:cs typeface="Cambria Math"/>
            </a:endParaRPr>
          </a:p>
          <a:p>
            <a:pPr marL="73025">
              <a:lnSpc>
                <a:spcPct val="100000"/>
              </a:lnSpc>
              <a:spcBef>
                <a:spcPts val="1210"/>
              </a:spcBef>
            </a:pPr>
            <a:r>
              <a:rPr sz="1600" spc="10" dirty="0">
                <a:latin typeface="Cambria Math"/>
                <a:cs typeface="Cambria Math"/>
              </a:rPr>
              <a:t>𝑎</a:t>
            </a:r>
            <a:r>
              <a:rPr sz="1725" spc="15" baseline="-16908" dirty="0">
                <a:latin typeface="Cambria Math"/>
                <a:cs typeface="Cambria Math"/>
              </a:rPr>
              <a:t>1</a:t>
            </a:r>
            <a:endParaRPr sz="1725" baseline="-16908" dirty="0">
              <a:latin typeface="Cambria Math"/>
              <a:cs typeface="Cambria Math"/>
            </a:endParaRPr>
          </a:p>
          <a:p>
            <a:pPr marL="66675">
              <a:lnSpc>
                <a:spcPct val="100000"/>
              </a:lnSpc>
              <a:spcBef>
                <a:spcPts val="305"/>
              </a:spcBef>
            </a:pPr>
            <a:r>
              <a:rPr sz="1600" spc="10" dirty="0">
                <a:latin typeface="Cambria Math"/>
                <a:cs typeface="Cambria Math"/>
              </a:rPr>
              <a:t>𝑎</a:t>
            </a:r>
            <a:r>
              <a:rPr sz="1725" spc="15" baseline="-14492" dirty="0">
                <a:latin typeface="Cambria Math"/>
                <a:cs typeface="Cambria Math"/>
              </a:rPr>
              <a:t>2</a:t>
            </a:r>
            <a:endParaRPr sz="1725" baseline="-14492" dirty="0">
              <a:latin typeface="Cambria Math"/>
              <a:cs typeface="Cambria Math"/>
            </a:endParaRPr>
          </a:p>
          <a:p>
            <a:pPr marL="73025">
              <a:lnSpc>
                <a:spcPct val="100000"/>
              </a:lnSpc>
              <a:spcBef>
                <a:spcPts val="1190"/>
              </a:spcBef>
            </a:pPr>
            <a:r>
              <a:rPr sz="1600" spc="10" dirty="0">
                <a:latin typeface="Cambria Math"/>
                <a:cs typeface="Cambria Math"/>
              </a:rPr>
              <a:t>𝑎</a:t>
            </a:r>
            <a:r>
              <a:rPr sz="1725" spc="15" baseline="-14492" dirty="0">
                <a:latin typeface="Cambria Math"/>
                <a:cs typeface="Cambria Math"/>
              </a:rPr>
              <a:t>1</a:t>
            </a:r>
            <a:endParaRPr sz="1725" baseline="-14492" dirty="0">
              <a:latin typeface="Cambria Math"/>
              <a:cs typeface="Cambria Math"/>
            </a:endParaRPr>
          </a:p>
          <a:p>
            <a:pPr marL="66675">
              <a:lnSpc>
                <a:spcPct val="100000"/>
              </a:lnSpc>
              <a:spcBef>
                <a:spcPts val="305"/>
              </a:spcBef>
            </a:pPr>
            <a:r>
              <a:rPr sz="1600" spc="10" dirty="0">
                <a:latin typeface="Cambria Math"/>
                <a:cs typeface="Cambria Math"/>
              </a:rPr>
              <a:t>𝑎</a:t>
            </a:r>
            <a:r>
              <a:rPr sz="1725" spc="15" baseline="-16908" dirty="0">
                <a:latin typeface="Cambria Math"/>
                <a:cs typeface="Cambria Math"/>
              </a:rPr>
              <a:t>2</a:t>
            </a:r>
            <a:endParaRPr sz="1725" baseline="-16908" dirty="0">
              <a:latin typeface="Cambria Math"/>
              <a:cs typeface="Cambria Math"/>
            </a:endParaRPr>
          </a:p>
        </p:txBody>
      </p:sp>
      <p:sp>
        <p:nvSpPr>
          <p:cNvPr id="118" name="object 89">
            <a:extLst>
              <a:ext uri="{FF2B5EF4-FFF2-40B4-BE49-F238E27FC236}">
                <a16:creationId xmlns:a16="http://schemas.microsoft.com/office/drawing/2014/main" id="{E733784A-EA04-4CCB-BBEC-D588ABF4977D}"/>
              </a:ext>
            </a:extLst>
          </p:cNvPr>
          <p:cNvSpPr/>
          <p:nvPr/>
        </p:nvSpPr>
        <p:spPr>
          <a:xfrm>
            <a:off x="6439665" y="4171322"/>
            <a:ext cx="360045" cy="247015"/>
          </a:xfrm>
          <a:custGeom>
            <a:avLst/>
            <a:gdLst/>
            <a:ahLst/>
            <a:cxnLst/>
            <a:rect l="l" t="t" r="r" b="b"/>
            <a:pathLst>
              <a:path w="360045" h="247014">
                <a:moveTo>
                  <a:pt x="318515" y="246887"/>
                </a:moveTo>
                <a:lnTo>
                  <a:pt x="41147" y="246887"/>
                </a:lnTo>
                <a:lnTo>
                  <a:pt x="24795" y="243266"/>
                </a:lnTo>
                <a:lnTo>
                  <a:pt x="11610" y="234324"/>
                </a:lnTo>
                <a:lnTo>
                  <a:pt x="2907" y="221377"/>
                </a:lnTo>
                <a:lnTo>
                  <a:pt x="0" y="205739"/>
                </a:lnTo>
                <a:lnTo>
                  <a:pt x="0" y="41147"/>
                </a:lnTo>
                <a:lnTo>
                  <a:pt x="2907" y="25010"/>
                </a:lnTo>
                <a:lnTo>
                  <a:pt x="11610" y="11896"/>
                </a:lnTo>
                <a:lnTo>
                  <a:pt x="24795" y="3121"/>
                </a:lnTo>
                <a:lnTo>
                  <a:pt x="41147" y="0"/>
                </a:lnTo>
                <a:lnTo>
                  <a:pt x="318515" y="0"/>
                </a:lnTo>
                <a:lnTo>
                  <a:pt x="334439" y="3121"/>
                </a:lnTo>
                <a:lnTo>
                  <a:pt x="347481" y="11896"/>
                </a:lnTo>
                <a:lnTo>
                  <a:pt x="356327" y="25010"/>
                </a:lnTo>
                <a:lnTo>
                  <a:pt x="359663" y="41147"/>
                </a:lnTo>
                <a:lnTo>
                  <a:pt x="359663" y="205739"/>
                </a:lnTo>
                <a:lnTo>
                  <a:pt x="356327" y="221377"/>
                </a:lnTo>
                <a:lnTo>
                  <a:pt x="347481" y="234324"/>
                </a:lnTo>
                <a:lnTo>
                  <a:pt x="334439" y="243266"/>
                </a:lnTo>
                <a:lnTo>
                  <a:pt x="318515" y="246887"/>
                </a:lnTo>
                <a:close/>
              </a:path>
            </a:pathLst>
          </a:custGeom>
          <a:solidFill>
            <a:srgbClr val="FF0000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90">
            <a:extLst>
              <a:ext uri="{FF2B5EF4-FFF2-40B4-BE49-F238E27FC236}">
                <a16:creationId xmlns:a16="http://schemas.microsoft.com/office/drawing/2014/main" id="{AFD0DB5D-5C12-4B9F-BC19-5668F5D47A4A}"/>
              </a:ext>
            </a:extLst>
          </p:cNvPr>
          <p:cNvSpPr/>
          <p:nvPr/>
        </p:nvSpPr>
        <p:spPr>
          <a:xfrm>
            <a:off x="6439665" y="4463929"/>
            <a:ext cx="360045" cy="245745"/>
          </a:xfrm>
          <a:custGeom>
            <a:avLst/>
            <a:gdLst/>
            <a:ahLst/>
            <a:cxnLst/>
            <a:rect l="l" t="t" r="r" b="b"/>
            <a:pathLst>
              <a:path w="360045" h="245745">
                <a:moveTo>
                  <a:pt x="318515" y="245364"/>
                </a:moveTo>
                <a:lnTo>
                  <a:pt x="41147" y="245364"/>
                </a:lnTo>
                <a:lnTo>
                  <a:pt x="24795" y="242313"/>
                </a:lnTo>
                <a:lnTo>
                  <a:pt x="11610" y="233562"/>
                </a:lnTo>
                <a:lnTo>
                  <a:pt x="2907" y="220425"/>
                </a:lnTo>
                <a:lnTo>
                  <a:pt x="0" y="204216"/>
                </a:lnTo>
                <a:lnTo>
                  <a:pt x="0" y="39624"/>
                </a:lnTo>
                <a:lnTo>
                  <a:pt x="2907" y="24081"/>
                </a:lnTo>
                <a:lnTo>
                  <a:pt x="11610" y="11325"/>
                </a:lnTo>
                <a:lnTo>
                  <a:pt x="24795" y="2812"/>
                </a:lnTo>
                <a:lnTo>
                  <a:pt x="41147" y="0"/>
                </a:lnTo>
                <a:lnTo>
                  <a:pt x="318515" y="0"/>
                </a:lnTo>
                <a:lnTo>
                  <a:pt x="334439" y="2812"/>
                </a:lnTo>
                <a:lnTo>
                  <a:pt x="347481" y="11325"/>
                </a:lnTo>
                <a:lnTo>
                  <a:pt x="356327" y="24081"/>
                </a:lnTo>
                <a:lnTo>
                  <a:pt x="359663" y="39624"/>
                </a:lnTo>
                <a:lnTo>
                  <a:pt x="359663" y="204216"/>
                </a:lnTo>
                <a:lnTo>
                  <a:pt x="356327" y="220425"/>
                </a:lnTo>
                <a:lnTo>
                  <a:pt x="347481" y="233562"/>
                </a:lnTo>
                <a:lnTo>
                  <a:pt x="334439" y="242313"/>
                </a:lnTo>
                <a:lnTo>
                  <a:pt x="318515" y="245364"/>
                </a:lnTo>
                <a:close/>
              </a:path>
            </a:pathLst>
          </a:custGeom>
          <a:solidFill>
            <a:srgbClr val="FF0000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91">
            <a:extLst>
              <a:ext uri="{FF2B5EF4-FFF2-40B4-BE49-F238E27FC236}">
                <a16:creationId xmlns:a16="http://schemas.microsoft.com/office/drawing/2014/main" id="{3A480CF8-C627-4548-85FC-C7EB20AFBA37}"/>
              </a:ext>
            </a:extLst>
          </p:cNvPr>
          <p:cNvSpPr/>
          <p:nvPr/>
        </p:nvSpPr>
        <p:spPr>
          <a:xfrm>
            <a:off x="6428997" y="4852550"/>
            <a:ext cx="360045" cy="247015"/>
          </a:xfrm>
          <a:custGeom>
            <a:avLst/>
            <a:gdLst/>
            <a:ahLst/>
            <a:cxnLst/>
            <a:rect l="l" t="t" r="r" b="b"/>
            <a:pathLst>
              <a:path w="360045" h="247014">
                <a:moveTo>
                  <a:pt x="318516" y="246887"/>
                </a:moveTo>
                <a:lnTo>
                  <a:pt x="41148" y="246887"/>
                </a:lnTo>
                <a:lnTo>
                  <a:pt x="25081" y="243337"/>
                </a:lnTo>
                <a:lnTo>
                  <a:pt x="11991" y="234419"/>
                </a:lnTo>
                <a:lnTo>
                  <a:pt x="3193" y="221449"/>
                </a:lnTo>
                <a:lnTo>
                  <a:pt x="0" y="205739"/>
                </a:lnTo>
                <a:lnTo>
                  <a:pt x="0" y="41148"/>
                </a:lnTo>
                <a:lnTo>
                  <a:pt x="3193" y="25081"/>
                </a:lnTo>
                <a:lnTo>
                  <a:pt x="11991" y="11991"/>
                </a:lnTo>
                <a:lnTo>
                  <a:pt x="25081" y="3193"/>
                </a:lnTo>
                <a:lnTo>
                  <a:pt x="41148" y="0"/>
                </a:lnTo>
                <a:lnTo>
                  <a:pt x="318516" y="0"/>
                </a:lnTo>
                <a:lnTo>
                  <a:pt x="334725" y="3193"/>
                </a:lnTo>
                <a:lnTo>
                  <a:pt x="347862" y="11991"/>
                </a:lnTo>
                <a:lnTo>
                  <a:pt x="356613" y="25081"/>
                </a:lnTo>
                <a:lnTo>
                  <a:pt x="359664" y="41148"/>
                </a:lnTo>
                <a:lnTo>
                  <a:pt x="359664" y="205739"/>
                </a:lnTo>
                <a:lnTo>
                  <a:pt x="356613" y="221449"/>
                </a:lnTo>
                <a:lnTo>
                  <a:pt x="347862" y="234419"/>
                </a:lnTo>
                <a:lnTo>
                  <a:pt x="334725" y="243337"/>
                </a:lnTo>
                <a:lnTo>
                  <a:pt x="318516" y="246887"/>
                </a:lnTo>
                <a:close/>
              </a:path>
            </a:pathLst>
          </a:custGeom>
          <a:solidFill>
            <a:srgbClr val="FFC000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92">
            <a:extLst>
              <a:ext uri="{FF2B5EF4-FFF2-40B4-BE49-F238E27FC236}">
                <a16:creationId xmlns:a16="http://schemas.microsoft.com/office/drawing/2014/main" id="{5C3C86F0-8098-4AB3-B1A5-17F557E9EF66}"/>
              </a:ext>
            </a:extLst>
          </p:cNvPr>
          <p:cNvSpPr/>
          <p:nvPr/>
        </p:nvSpPr>
        <p:spPr>
          <a:xfrm>
            <a:off x="6428997" y="5148206"/>
            <a:ext cx="360045" cy="247015"/>
          </a:xfrm>
          <a:custGeom>
            <a:avLst/>
            <a:gdLst/>
            <a:ahLst/>
            <a:cxnLst/>
            <a:rect l="l" t="t" r="r" b="b"/>
            <a:pathLst>
              <a:path w="360045" h="247014">
                <a:moveTo>
                  <a:pt x="318516" y="246887"/>
                </a:moveTo>
                <a:lnTo>
                  <a:pt x="41148" y="246887"/>
                </a:lnTo>
                <a:lnTo>
                  <a:pt x="25081" y="243480"/>
                </a:lnTo>
                <a:lnTo>
                  <a:pt x="11991" y="234610"/>
                </a:lnTo>
                <a:lnTo>
                  <a:pt x="3193" y="221591"/>
                </a:lnTo>
                <a:lnTo>
                  <a:pt x="0" y="205739"/>
                </a:lnTo>
                <a:lnTo>
                  <a:pt x="0" y="41147"/>
                </a:lnTo>
                <a:lnTo>
                  <a:pt x="3193" y="25224"/>
                </a:lnTo>
                <a:lnTo>
                  <a:pt x="11991" y="12182"/>
                </a:lnTo>
                <a:lnTo>
                  <a:pt x="25081" y="3336"/>
                </a:lnTo>
                <a:lnTo>
                  <a:pt x="41148" y="0"/>
                </a:lnTo>
                <a:lnTo>
                  <a:pt x="318516" y="0"/>
                </a:lnTo>
                <a:lnTo>
                  <a:pt x="334725" y="3336"/>
                </a:lnTo>
                <a:lnTo>
                  <a:pt x="347862" y="12182"/>
                </a:lnTo>
                <a:lnTo>
                  <a:pt x="356613" y="25224"/>
                </a:lnTo>
                <a:lnTo>
                  <a:pt x="359664" y="41147"/>
                </a:lnTo>
                <a:lnTo>
                  <a:pt x="359664" y="205739"/>
                </a:lnTo>
                <a:lnTo>
                  <a:pt x="356613" y="221591"/>
                </a:lnTo>
                <a:lnTo>
                  <a:pt x="347862" y="234610"/>
                </a:lnTo>
                <a:lnTo>
                  <a:pt x="334725" y="243480"/>
                </a:lnTo>
                <a:lnTo>
                  <a:pt x="318516" y="246887"/>
                </a:lnTo>
                <a:close/>
              </a:path>
            </a:pathLst>
          </a:custGeom>
          <a:solidFill>
            <a:srgbClr val="FFC000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93">
            <a:extLst>
              <a:ext uri="{FF2B5EF4-FFF2-40B4-BE49-F238E27FC236}">
                <a16:creationId xmlns:a16="http://schemas.microsoft.com/office/drawing/2014/main" id="{50F108AC-181B-45F5-9938-731E7E47723E}"/>
              </a:ext>
            </a:extLst>
          </p:cNvPr>
          <p:cNvSpPr/>
          <p:nvPr/>
        </p:nvSpPr>
        <p:spPr>
          <a:xfrm>
            <a:off x="6428997" y="5544445"/>
            <a:ext cx="360045" cy="527685"/>
          </a:xfrm>
          <a:custGeom>
            <a:avLst/>
            <a:gdLst/>
            <a:ahLst/>
            <a:cxnLst/>
            <a:rect l="l" t="t" r="r" b="b"/>
            <a:pathLst>
              <a:path w="360045" h="527685">
                <a:moveTo>
                  <a:pt x="359664" y="323088"/>
                </a:moveTo>
                <a:lnTo>
                  <a:pt x="356603" y="306819"/>
                </a:lnTo>
                <a:lnTo>
                  <a:pt x="347853" y="293649"/>
                </a:lnTo>
                <a:lnTo>
                  <a:pt x="334721" y="284924"/>
                </a:lnTo>
                <a:lnTo>
                  <a:pt x="318516" y="281940"/>
                </a:lnTo>
                <a:lnTo>
                  <a:pt x="41148" y="281940"/>
                </a:lnTo>
                <a:lnTo>
                  <a:pt x="25069" y="284924"/>
                </a:lnTo>
                <a:lnTo>
                  <a:pt x="11988" y="293649"/>
                </a:lnTo>
                <a:lnTo>
                  <a:pt x="3187" y="306819"/>
                </a:lnTo>
                <a:lnTo>
                  <a:pt x="0" y="323088"/>
                </a:lnTo>
                <a:lnTo>
                  <a:pt x="0" y="486156"/>
                </a:lnTo>
                <a:lnTo>
                  <a:pt x="3187" y="502513"/>
                </a:lnTo>
                <a:lnTo>
                  <a:pt x="11988" y="515696"/>
                </a:lnTo>
                <a:lnTo>
                  <a:pt x="25069" y="524408"/>
                </a:lnTo>
                <a:lnTo>
                  <a:pt x="41148" y="527304"/>
                </a:lnTo>
                <a:lnTo>
                  <a:pt x="318516" y="527304"/>
                </a:lnTo>
                <a:lnTo>
                  <a:pt x="334721" y="524408"/>
                </a:lnTo>
                <a:lnTo>
                  <a:pt x="347853" y="515696"/>
                </a:lnTo>
                <a:lnTo>
                  <a:pt x="356603" y="502513"/>
                </a:lnTo>
                <a:lnTo>
                  <a:pt x="359664" y="486156"/>
                </a:lnTo>
                <a:lnTo>
                  <a:pt x="359664" y="323088"/>
                </a:lnTo>
                <a:close/>
              </a:path>
              <a:path w="360045" h="527685">
                <a:moveTo>
                  <a:pt x="359664" y="41148"/>
                </a:moveTo>
                <a:lnTo>
                  <a:pt x="356603" y="24879"/>
                </a:lnTo>
                <a:lnTo>
                  <a:pt x="347853" y="11709"/>
                </a:lnTo>
                <a:lnTo>
                  <a:pt x="334721" y="2984"/>
                </a:lnTo>
                <a:lnTo>
                  <a:pt x="318516" y="0"/>
                </a:lnTo>
                <a:lnTo>
                  <a:pt x="41148" y="0"/>
                </a:lnTo>
                <a:lnTo>
                  <a:pt x="25069" y="2984"/>
                </a:lnTo>
                <a:lnTo>
                  <a:pt x="11988" y="11709"/>
                </a:lnTo>
                <a:lnTo>
                  <a:pt x="3187" y="24879"/>
                </a:lnTo>
                <a:lnTo>
                  <a:pt x="0" y="41148"/>
                </a:lnTo>
                <a:lnTo>
                  <a:pt x="0" y="204216"/>
                </a:lnTo>
                <a:lnTo>
                  <a:pt x="3187" y="220573"/>
                </a:lnTo>
                <a:lnTo>
                  <a:pt x="11988" y="233756"/>
                </a:lnTo>
                <a:lnTo>
                  <a:pt x="25069" y="242468"/>
                </a:lnTo>
                <a:lnTo>
                  <a:pt x="41148" y="245364"/>
                </a:lnTo>
                <a:lnTo>
                  <a:pt x="318516" y="245364"/>
                </a:lnTo>
                <a:lnTo>
                  <a:pt x="334721" y="242468"/>
                </a:lnTo>
                <a:lnTo>
                  <a:pt x="347853" y="233756"/>
                </a:lnTo>
                <a:lnTo>
                  <a:pt x="356603" y="220573"/>
                </a:lnTo>
                <a:lnTo>
                  <a:pt x="359664" y="204216"/>
                </a:lnTo>
                <a:lnTo>
                  <a:pt x="359664" y="41148"/>
                </a:lnTo>
                <a:close/>
              </a:path>
            </a:pathLst>
          </a:custGeom>
          <a:solidFill>
            <a:srgbClr val="006FC0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94">
            <a:extLst>
              <a:ext uri="{FF2B5EF4-FFF2-40B4-BE49-F238E27FC236}">
                <a16:creationId xmlns:a16="http://schemas.microsoft.com/office/drawing/2014/main" id="{C1118344-8E65-40AB-B8EE-8B9AEAF9DA16}"/>
              </a:ext>
            </a:extLst>
          </p:cNvPr>
          <p:cNvSpPr txBox="1"/>
          <p:nvPr/>
        </p:nvSpPr>
        <p:spPr>
          <a:xfrm>
            <a:off x="6469255" y="3856616"/>
            <a:ext cx="320675" cy="214122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175"/>
              </a:spcBef>
            </a:pPr>
            <a:endParaRPr sz="1200" dirty="0">
              <a:latin typeface="Cambria Math"/>
              <a:cs typeface="Cambria Math"/>
            </a:endParaRPr>
          </a:p>
          <a:p>
            <a:pPr marL="64135">
              <a:lnSpc>
                <a:spcPct val="100000"/>
              </a:lnSpc>
              <a:spcBef>
                <a:spcPts val="100"/>
              </a:spcBef>
            </a:pPr>
            <a:r>
              <a:rPr sz="2400" spc="15" baseline="-20833" dirty="0">
                <a:latin typeface="Cambria Math"/>
                <a:cs typeface="Cambria Math"/>
              </a:rPr>
              <a:t>𝑞</a:t>
            </a:r>
            <a:r>
              <a:rPr sz="1150" spc="10" dirty="0">
                <a:latin typeface="Cambria Math"/>
                <a:cs typeface="Cambria Math"/>
              </a:rPr>
              <a:t>1</a:t>
            </a:r>
            <a:endParaRPr sz="1150" dirty="0">
              <a:latin typeface="Cambria Math"/>
              <a:cs typeface="Cambria Math"/>
            </a:endParaRPr>
          </a:p>
          <a:p>
            <a:pPr marL="64135">
              <a:lnSpc>
                <a:spcPct val="100000"/>
              </a:lnSpc>
              <a:spcBef>
                <a:spcPts val="385"/>
              </a:spcBef>
            </a:pPr>
            <a:r>
              <a:rPr sz="2400" spc="15" baseline="-20833" dirty="0">
                <a:latin typeface="Cambria Math"/>
                <a:cs typeface="Cambria Math"/>
              </a:rPr>
              <a:t>𝑞</a:t>
            </a:r>
            <a:r>
              <a:rPr sz="1150" spc="10" dirty="0">
                <a:latin typeface="Cambria Math"/>
                <a:cs typeface="Cambria Math"/>
              </a:rPr>
              <a:t>2</a:t>
            </a:r>
            <a:endParaRPr sz="1150" dirty="0">
              <a:latin typeface="Cambria Math"/>
              <a:cs typeface="Cambria Math"/>
            </a:endParaRPr>
          </a:p>
          <a:p>
            <a:pPr marL="62230">
              <a:lnSpc>
                <a:spcPct val="100000"/>
              </a:lnSpc>
              <a:spcBef>
                <a:spcPts val="1225"/>
              </a:spcBef>
            </a:pPr>
            <a:r>
              <a:rPr sz="2400" spc="15" baseline="-20833" dirty="0">
                <a:latin typeface="Cambria Math"/>
                <a:cs typeface="Cambria Math"/>
              </a:rPr>
              <a:t>𝑘</a:t>
            </a:r>
            <a:r>
              <a:rPr sz="1150" spc="10" dirty="0">
                <a:latin typeface="Cambria Math"/>
                <a:cs typeface="Cambria Math"/>
              </a:rPr>
              <a:t>1</a:t>
            </a:r>
            <a:endParaRPr sz="1150" dirty="0">
              <a:latin typeface="Cambria Math"/>
              <a:cs typeface="Cambria Math"/>
            </a:endParaRPr>
          </a:p>
          <a:p>
            <a:pPr marL="62230">
              <a:lnSpc>
                <a:spcPct val="100000"/>
              </a:lnSpc>
              <a:spcBef>
                <a:spcPts val="415"/>
              </a:spcBef>
            </a:pPr>
            <a:r>
              <a:rPr sz="2400" spc="15" baseline="-20833" dirty="0">
                <a:latin typeface="Cambria Math"/>
                <a:cs typeface="Cambria Math"/>
              </a:rPr>
              <a:t>𝑘</a:t>
            </a:r>
            <a:r>
              <a:rPr sz="1150" spc="10" dirty="0">
                <a:latin typeface="Cambria Math"/>
                <a:cs typeface="Cambria Math"/>
              </a:rPr>
              <a:t>2</a:t>
            </a:r>
            <a:endParaRPr sz="1150" dirty="0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1190"/>
              </a:spcBef>
            </a:pPr>
            <a:r>
              <a:rPr sz="2400" spc="15" baseline="-20833" dirty="0">
                <a:latin typeface="Cambria Math"/>
                <a:cs typeface="Cambria Math"/>
              </a:rPr>
              <a:t>𝑣</a:t>
            </a:r>
            <a:r>
              <a:rPr sz="1150" spc="10" dirty="0">
                <a:latin typeface="Cambria Math"/>
                <a:cs typeface="Cambria Math"/>
              </a:rPr>
              <a:t>1</a:t>
            </a:r>
            <a:endParaRPr sz="1150" dirty="0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305"/>
              </a:spcBef>
            </a:pPr>
            <a:r>
              <a:rPr sz="2400" spc="15" baseline="-20833" dirty="0">
                <a:latin typeface="Cambria Math"/>
                <a:cs typeface="Cambria Math"/>
              </a:rPr>
              <a:t>𝑣</a:t>
            </a:r>
            <a:r>
              <a:rPr sz="1150" spc="10" dirty="0">
                <a:latin typeface="Cambria Math"/>
                <a:cs typeface="Cambria Math"/>
              </a:rPr>
              <a:t>2</a:t>
            </a:r>
            <a:endParaRPr sz="1150" dirty="0">
              <a:latin typeface="Cambria Math"/>
              <a:cs typeface="Cambria Math"/>
            </a:endParaRPr>
          </a:p>
        </p:txBody>
      </p:sp>
      <p:pic>
        <p:nvPicPr>
          <p:cNvPr id="126" name="object 3">
            <a:extLst>
              <a:ext uri="{FF2B5EF4-FFF2-40B4-BE49-F238E27FC236}">
                <a16:creationId xmlns:a16="http://schemas.microsoft.com/office/drawing/2014/main" id="{BB3E54B2-920C-4A85-BC4A-E870235233EF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61842" y="1643391"/>
            <a:ext cx="2952479" cy="446999"/>
          </a:xfrm>
          <a:prstGeom prst="rect">
            <a:avLst/>
          </a:prstGeom>
        </p:spPr>
      </p:pic>
      <p:grpSp>
        <p:nvGrpSpPr>
          <p:cNvPr id="127" name="object 100">
            <a:extLst>
              <a:ext uri="{FF2B5EF4-FFF2-40B4-BE49-F238E27FC236}">
                <a16:creationId xmlns:a16="http://schemas.microsoft.com/office/drawing/2014/main" id="{582AF545-58F8-4827-8D94-05486BBF014F}"/>
              </a:ext>
            </a:extLst>
          </p:cNvPr>
          <p:cNvGrpSpPr/>
          <p:nvPr/>
        </p:nvGrpSpPr>
        <p:grpSpPr>
          <a:xfrm>
            <a:off x="3519890" y="2014478"/>
            <a:ext cx="3318510" cy="4130676"/>
            <a:chOff x="3420110" y="987424"/>
            <a:chExt cx="3318510" cy="4130676"/>
          </a:xfrm>
        </p:grpSpPr>
        <p:sp>
          <p:nvSpPr>
            <p:cNvPr id="128" name="object 101">
              <a:extLst>
                <a:ext uri="{FF2B5EF4-FFF2-40B4-BE49-F238E27FC236}">
                  <a16:creationId xmlns:a16="http://schemas.microsoft.com/office/drawing/2014/main" id="{CA5A23B4-0E4C-4592-8E17-8ECC79A4D6A6}"/>
                </a:ext>
              </a:extLst>
            </p:cNvPr>
            <p:cNvSpPr/>
            <p:nvPr/>
          </p:nvSpPr>
          <p:spPr>
            <a:xfrm>
              <a:off x="3420110" y="987424"/>
              <a:ext cx="3318510" cy="2780665"/>
            </a:xfrm>
            <a:custGeom>
              <a:avLst/>
              <a:gdLst/>
              <a:ahLst/>
              <a:cxnLst/>
              <a:rect l="l" t="t" r="r" b="b"/>
              <a:pathLst>
                <a:path w="3318509" h="2780665">
                  <a:moveTo>
                    <a:pt x="3318510" y="2121535"/>
                  </a:moveTo>
                  <a:lnTo>
                    <a:pt x="3312160" y="2115185"/>
                  </a:lnTo>
                  <a:lnTo>
                    <a:pt x="3305810" y="2115185"/>
                  </a:lnTo>
                  <a:lnTo>
                    <a:pt x="3305810" y="2127885"/>
                  </a:lnTo>
                  <a:lnTo>
                    <a:pt x="3305810" y="2767965"/>
                  </a:lnTo>
                  <a:lnTo>
                    <a:pt x="2886710" y="2767965"/>
                  </a:lnTo>
                  <a:lnTo>
                    <a:pt x="2886710" y="2127885"/>
                  </a:lnTo>
                  <a:lnTo>
                    <a:pt x="3305810" y="2127885"/>
                  </a:lnTo>
                  <a:lnTo>
                    <a:pt x="3305810" y="2115185"/>
                  </a:lnTo>
                  <a:lnTo>
                    <a:pt x="2880360" y="2115185"/>
                  </a:lnTo>
                  <a:lnTo>
                    <a:pt x="2878391" y="2115489"/>
                  </a:lnTo>
                  <a:lnTo>
                    <a:pt x="2876626" y="2116391"/>
                  </a:lnTo>
                  <a:lnTo>
                    <a:pt x="2875216" y="2117801"/>
                  </a:lnTo>
                  <a:lnTo>
                    <a:pt x="2874314" y="2119566"/>
                  </a:lnTo>
                  <a:lnTo>
                    <a:pt x="2874010" y="2121535"/>
                  </a:lnTo>
                  <a:lnTo>
                    <a:pt x="2874010" y="2436279"/>
                  </a:lnTo>
                  <a:lnTo>
                    <a:pt x="23710" y="13906"/>
                  </a:lnTo>
                  <a:lnTo>
                    <a:pt x="93218" y="26289"/>
                  </a:lnTo>
                  <a:lnTo>
                    <a:pt x="94869" y="26289"/>
                  </a:lnTo>
                  <a:lnTo>
                    <a:pt x="96418" y="25730"/>
                  </a:lnTo>
                  <a:lnTo>
                    <a:pt x="97688" y="24663"/>
                  </a:lnTo>
                  <a:lnTo>
                    <a:pt x="98526" y="23228"/>
                  </a:lnTo>
                  <a:lnTo>
                    <a:pt x="98818" y="21602"/>
                  </a:lnTo>
                  <a:lnTo>
                    <a:pt x="98526" y="19977"/>
                  </a:lnTo>
                  <a:lnTo>
                    <a:pt x="97701" y="18542"/>
                  </a:lnTo>
                  <a:lnTo>
                    <a:pt x="96443" y="17475"/>
                  </a:lnTo>
                  <a:lnTo>
                    <a:pt x="94881" y="16903"/>
                  </a:lnTo>
                  <a:lnTo>
                    <a:pt x="13970" y="2489"/>
                  </a:lnTo>
                  <a:lnTo>
                    <a:pt x="0" y="0"/>
                  </a:lnTo>
                  <a:lnTo>
                    <a:pt x="31991" y="90919"/>
                  </a:lnTo>
                  <a:lnTo>
                    <a:pt x="37261" y="94030"/>
                  </a:lnTo>
                  <a:lnTo>
                    <a:pt x="38811" y="93484"/>
                  </a:lnTo>
                  <a:lnTo>
                    <a:pt x="40093" y="92443"/>
                  </a:lnTo>
                  <a:lnTo>
                    <a:pt x="40932" y="91020"/>
                  </a:lnTo>
                  <a:lnTo>
                    <a:pt x="41236" y="89395"/>
                  </a:lnTo>
                  <a:lnTo>
                    <a:pt x="40970" y="87757"/>
                  </a:lnTo>
                  <a:lnTo>
                    <a:pt x="17538" y="21170"/>
                  </a:lnTo>
                  <a:lnTo>
                    <a:pt x="2874010" y="2448788"/>
                  </a:lnTo>
                  <a:lnTo>
                    <a:pt x="2874010" y="2774315"/>
                  </a:lnTo>
                  <a:lnTo>
                    <a:pt x="2874314" y="2776270"/>
                  </a:lnTo>
                  <a:lnTo>
                    <a:pt x="2875216" y="2778048"/>
                  </a:lnTo>
                  <a:lnTo>
                    <a:pt x="2876626" y="2779445"/>
                  </a:lnTo>
                  <a:lnTo>
                    <a:pt x="2878391" y="2780360"/>
                  </a:lnTo>
                  <a:lnTo>
                    <a:pt x="2880360" y="2780665"/>
                  </a:lnTo>
                  <a:lnTo>
                    <a:pt x="3312160" y="2780665"/>
                  </a:lnTo>
                  <a:lnTo>
                    <a:pt x="3318510" y="2774315"/>
                  </a:lnTo>
                  <a:lnTo>
                    <a:pt x="3318510" y="2767965"/>
                  </a:lnTo>
                  <a:lnTo>
                    <a:pt x="3318510" y="2127885"/>
                  </a:lnTo>
                  <a:lnTo>
                    <a:pt x="3318510" y="2121535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02">
              <a:extLst>
                <a:ext uri="{FF2B5EF4-FFF2-40B4-BE49-F238E27FC236}">
                  <a16:creationId xmlns:a16="http://schemas.microsoft.com/office/drawing/2014/main" id="{B6B1F192-C0F9-4071-B71C-59BD6535A098}"/>
                </a:ext>
              </a:extLst>
            </p:cNvPr>
            <p:cNvSpPr/>
            <p:nvPr/>
          </p:nvSpPr>
          <p:spPr>
            <a:xfrm>
              <a:off x="3636010" y="987424"/>
              <a:ext cx="3099435" cy="3453129"/>
            </a:xfrm>
            <a:custGeom>
              <a:avLst/>
              <a:gdLst/>
              <a:ahLst/>
              <a:cxnLst/>
              <a:rect l="l" t="t" r="r" b="b"/>
              <a:pathLst>
                <a:path w="3099434" h="3453129">
                  <a:moveTo>
                    <a:pt x="3099435" y="2818130"/>
                  </a:moveTo>
                  <a:lnTo>
                    <a:pt x="3093085" y="2811780"/>
                  </a:lnTo>
                  <a:lnTo>
                    <a:pt x="3086735" y="2811780"/>
                  </a:lnTo>
                  <a:lnTo>
                    <a:pt x="3086735" y="2824480"/>
                  </a:lnTo>
                  <a:lnTo>
                    <a:pt x="3086735" y="3440430"/>
                  </a:lnTo>
                  <a:lnTo>
                    <a:pt x="2667635" y="3440430"/>
                  </a:lnTo>
                  <a:lnTo>
                    <a:pt x="2667635" y="2824480"/>
                  </a:lnTo>
                  <a:lnTo>
                    <a:pt x="3086735" y="2824480"/>
                  </a:lnTo>
                  <a:lnTo>
                    <a:pt x="3086735" y="2811780"/>
                  </a:lnTo>
                  <a:lnTo>
                    <a:pt x="2661285" y="2811780"/>
                  </a:lnTo>
                  <a:lnTo>
                    <a:pt x="2659316" y="2812084"/>
                  </a:lnTo>
                  <a:lnTo>
                    <a:pt x="2657551" y="2812986"/>
                  </a:lnTo>
                  <a:lnTo>
                    <a:pt x="2656141" y="2814396"/>
                  </a:lnTo>
                  <a:lnTo>
                    <a:pt x="2655239" y="2816161"/>
                  </a:lnTo>
                  <a:lnTo>
                    <a:pt x="2654935" y="2818130"/>
                  </a:lnTo>
                  <a:lnTo>
                    <a:pt x="2654935" y="3117621"/>
                  </a:lnTo>
                  <a:lnTo>
                    <a:pt x="21158" y="17551"/>
                  </a:lnTo>
                  <a:lnTo>
                    <a:pt x="87680" y="40957"/>
                  </a:lnTo>
                  <a:lnTo>
                    <a:pt x="89382" y="41262"/>
                  </a:lnTo>
                  <a:lnTo>
                    <a:pt x="91008" y="40957"/>
                  </a:lnTo>
                  <a:lnTo>
                    <a:pt x="92430" y="40106"/>
                  </a:lnTo>
                  <a:lnTo>
                    <a:pt x="93484" y="38836"/>
                  </a:lnTo>
                  <a:lnTo>
                    <a:pt x="94030" y="37274"/>
                  </a:lnTo>
                  <a:lnTo>
                    <a:pt x="94018" y="35623"/>
                  </a:lnTo>
                  <a:lnTo>
                    <a:pt x="93433" y="34074"/>
                  </a:lnTo>
                  <a:lnTo>
                    <a:pt x="92354" y="32816"/>
                  </a:lnTo>
                  <a:lnTo>
                    <a:pt x="90919" y="32004"/>
                  </a:lnTo>
                  <a:lnTo>
                    <a:pt x="11684" y="4114"/>
                  </a:lnTo>
                  <a:lnTo>
                    <a:pt x="0" y="0"/>
                  </a:lnTo>
                  <a:lnTo>
                    <a:pt x="16878" y="94869"/>
                  </a:lnTo>
                  <a:lnTo>
                    <a:pt x="21590" y="98818"/>
                  </a:lnTo>
                  <a:lnTo>
                    <a:pt x="23215" y="98526"/>
                  </a:lnTo>
                  <a:lnTo>
                    <a:pt x="24625" y="97713"/>
                  </a:lnTo>
                  <a:lnTo>
                    <a:pt x="25692" y="96443"/>
                  </a:lnTo>
                  <a:lnTo>
                    <a:pt x="26263" y="94894"/>
                  </a:lnTo>
                  <a:lnTo>
                    <a:pt x="26276" y="93218"/>
                  </a:lnTo>
                  <a:lnTo>
                    <a:pt x="13893" y="23723"/>
                  </a:lnTo>
                  <a:lnTo>
                    <a:pt x="2654935" y="3132353"/>
                  </a:lnTo>
                  <a:lnTo>
                    <a:pt x="2654935" y="3446780"/>
                  </a:lnTo>
                  <a:lnTo>
                    <a:pt x="2655239" y="3448748"/>
                  </a:lnTo>
                  <a:lnTo>
                    <a:pt x="2656141" y="3450513"/>
                  </a:lnTo>
                  <a:lnTo>
                    <a:pt x="2657551" y="3451923"/>
                  </a:lnTo>
                  <a:lnTo>
                    <a:pt x="2659316" y="3452825"/>
                  </a:lnTo>
                  <a:lnTo>
                    <a:pt x="2661285" y="3453130"/>
                  </a:lnTo>
                  <a:lnTo>
                    <a:pt x="3093085" y="3453130"/>
                  </a:lnTo>
                  <a:lnTo>
                    <a:pt x="3099435" y="3446780"/>
                  </a:lnTo>
                  <a:lnTo>
                    <a:pt x="3099435" y="3440430"/>
                  </a:lnTo>
                  <a:lnTo>
                    <a:pt x="3099435" y="2824480"/>
                  </a:lnTo>
                  <a:lnTo>
                    <a:pt x="3099435" y="281813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03">
              <a:extLst>
                <a:ext uri="{FF2B5EF4-FFF2-40B4-BE49-F238E27FC236}">
                  <a16:creationId xmlns:a16="http://schemas.microsoft.com/office/drawing/2014/main" id="{18724899-E406-4FB2-BC02-19DB462DD468}"/>
                </a:ext>
              </a:extLst>
            </p:cNvPr>
            <p:cNvSpPr/>
            <p:nvPr/>
          </p:nvSpPr>
          <p:spPr>
            <a:xfrm>
              <a:off x="6280784" y="4476750"/>
              <a:ext cx="444500" cy="641350"/>
            </a:xfrm>
            <a:custGeom>
              <a:avLst/>
              <a:gdLst/>
              <a:ahLst/>
              <a:cxnLst/>
              <a:rect l="l" t="t" r="r" b="b"/>
              <a:pathLst>
                <a:path w="444500" h="641350">
                  <a:moveTo>
                    <a:pt x="438149" y="641350"/>
                  </a:moveTo>
                  <a:lnTo>
                    <a:pt x="6350" y="641350"/>
                  </a:lnTo>
                  <a:lnTo>
                    <a:pt x="4381" y="641045"/>
                  </a:lnTo>
                  <a:lnTo>
                    <a:pt x="2616" y="640143"/>
                  </a:lnTo>
                  <a:lnTo>
                    <a:pt x="1206" y="638733"/>
                  </a:lnTo>
                  <a:lnTo>
                    <a:pt x="304" y="636968"/>
                  </a:lnTo>
                  <a:lnTo>
                    <a:pt x="0" y="635000"/>
                  </a:lnTo>
                  <a:lnTo>
                    <a:pt x="0" y="6350"/>
                  </a:lnTo>
                  <a:lnTo>
                    <a:pt x="6350" y="0"/>
                  </a:lnTo>
                  <a:lnTo>
                    <a:pt x="438149" y="0"/>
                  </a:lnTo>
                  <a:lnTo>
                    <a:pt x="444499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628650"/>
                  </a:lnTo>
                  <a:lnTo>
                    <a:pt x="6350" y="628650"/>
                  </a:lnTo>
                  <a:lnTo>
                    <a:pt x="12700" y="635000"/>
                  </a:lnTo>
                  <a:lnTo>
                    <a:pt x="444499" y="635000"/>
                  </a:lnTo>
                  <a:lnTo>
                    <a:pt x="444195" y="636968"/>
                  </a:lnTo>
                  <a:lnTo>
                    <a:pt x="443280" y="638733"/>
                  </a:lnTo>
                  <a:lnTo>
                    <a:pt x="441883" y="640143"/>
                  </a:lnTo>
                  <a:lnTo>
                    <a:pt x="440105" y="641045"/>
                  </a:lnTo>
                  <a:lnTo>
                    <a:pt x="438149" y="641350"/>
                  </a:lnTo>
                  <a:close/>
                </a:path>
                <a:path w="444500" h="641350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444500" h="641350">
                  <a:moveTo>
                    <a:pt x="431799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431799" y="6350"/>
                  </a:lnTo>
                  <a:lnTo>
                    <a:pt x="431799" y="12700"/>
                  </a:lnTo>
                  <a:close/>
                </a:path>
                <a:path w="444500" h="641350">
                  <a:moveTo>
                    <a:pt x="431799" y="635000"/>
                  </a:moveTo>
                  <a:lnTo>
                    <a:pt x="431799" y="6350"/>
                  </a:lnTo>
                  <a:lnTo>
                    <a:pt x="438149" y="12700"/>
                  </a:lnTo>
                  <a:lnTo>
                    <a:pt x="444499" y="12700"/>
                  </a:lnTo>
                  <a:lnTo>
                    <a:pt x="444499" y="628650"/>
                  </a:lnTo>
                  <a:lnTo>
                    <a:pt x="438149" y="628650"/>
                  </a:lnTo>
                  <a:lnTo>
                    <a:pt x="431799" y="635000"/>
                  </a:lnTo>
                  <a:close/>
                </a:path>
                <a:path w="444500" h="641350">
                  <a:moveTo>
                    <a:pt x="444499" y="12700"/>
                  </a:moveTo>
                  <a:lnTo>
                    <a:pt x="438149" y="12700"/>
                  </a:lnTo>
                  <a:lnTo>
                    <a:pt x="431799" y="6350"/>
                  </a:lnTo>
                  <a:lnTo>
                    <a:pt x="444499" y="6350"/>
                  </a:lnTo>
                  <a:lnTo>
                    <a:pt x="444499" y="12700"/>
                  </a:lnTo>
                  <a:close/>
                </a:path>
                <a:path w="444500" h="641350">
                  <a:moveTo>
                    <a:pt x="12700" y="635000"/>
                  </a:moveTo>
                  <a:lnTo>
                    <a:pt x="6350" y="628650"/>
                  </a:lnTo>
                  <a:lnTo>
                    <a:pt x="12700" y="628650"/>
                  </a:lnTo>
                  <a:lnTo>
                    <a:pt x="12700" y="635000"/>
                  </a:lnTo>
                  <a:close/>
                </a:path>
                <a:path w="444500" h="641350">
                  <a:moveTo>
                    <a:pt x="431799" y="635000"/>
                  </a:moveTo>
                  <a:lnTo>
                    <a:pt x="12700" y="635000"/>
                  </a:lnTo>
                  <a:lnTo>
                    <a:pt x="12700" y="628650"/>
                  </a:lnTo>
                  <a:lnTo>
                    <a:pt x="431799" y="628650"/>
                  </a:lnTo>
                  <a:lnTo>
                    <a:pt x="431799" y="635000"/>
                  </a:lnTo>
                  <a:close/>
                </a:path>
                <a:path w="444500" h="641350">
                  <a:moveTo>
                    <a:pt x="444499" y="635000"/>
                  </a:moveTo>
                  <a:lnTo>
                    <a:pt x="431799" y="635000"/>
                  </a:lnTo>
                  <a:lnTo>
                    <a:pt x="438149" y="628650"/>
                  </a:lnTo>
                  <a:lnTo>
                    <a:pt x="444499" y="628650"/>
                  </a:lnTo>
                  <a:lnTo>
                    <a:pt x="444499" y="63500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04">
              <a:extLst>
                <a:ext uri="{FF2B5EF4-FFF2-40B4-BE49-F238E27FC236}">
                  <a16:creationId xmlns:a16="http://schemas.microsoft.com/office/drawing/2014/main" id="{F3AC9CFB-8762-4E76-9F4B-815AAB13F9C0}"/>
                </a:ext>
              </a:extLst>
            </p:cNvPr>
            <p:cNvSpPr/>
            <p:nvPr/>
          </p:nvSpPr>
          <p:spPr>
            <a:xfrm>
              <a:off x="3851909" y="987425"/>
              <a:ext cx="2439670" cy="3813175"/>
            </a:xfrm>
            <a:custGeom>
              <a:avLst/>
              <a:gdLst/>
              <a:ahLst/>
              <a:cxnLst/>
              <a:rect l="l" t="t" r="r" b="b"/>
              <a:pathLst>
                <a:path w="2439670" h="3813175">
                  <a:moveTo>
                    <a:pt x="8039" y="100825"/>
                  </a:moveTo>
                  <a:lnTo>
                    <a:pt x="0" y="0"/>
                  </a:lnTo>
                  <a:lnTo>
                    <a:pt x="10520" y="5397"/>
                  </a:lnTo>
                  <a:lnTo>
                    <a:pt x="9105" y="5397"/>
                  </a:lnTo>
                  <a:lnTo>
                    <a:pt x="1079" y="10528"/>
                  </a:lnTo>
                  <a:lnTo>
                    <a:pt x="10559" y="25360"/>
                  </a:lnTo>
                  <a:lnTo>
                    <a:pt x="13436" y="95910"/>
                  </a:lnTo>
                  <a:lnTo>
                    <a:pt x="13207" y="97548"/>
                  </a:lnTo>
                  <a:lnTo>
                    <a:pt x="12445" y="99021"/>
                  </a:lnTo>
                  <a:lnTo>
                    <a:pt x="11226" y="100126"/>
                  </a:lnTo>
                  <a:lnTo>
                    <a:pt x="9690" y="100761"/>
                  </a:lnTo>
                  <a:lnTo>
                    <a:pt x="8039" y="100825"/>
                  </a:lnTo>
                  <a:close/>
                </a:path>
                <a:path w="2439670" h="3813175">
                  <a:moveTo>
                    <a:pt x="10559" y="25360"/>
                  </a:moveTo>
                  <a:lnTo>
                    <a:pt x="1079" y="10528"/>
                  </a:lnTo>
                  <a:lnTo>
                    <a:pt x="9105" y="5397"/>
                  </a:lnTo>
                  <a:lnTo>
                    <a:pt x="10623" y="7772"/>
                  </a:lnTo>
                  <a:lnTo>
                    <a:pt x="9842" y="7772"/>
                  </a:lnTo>
                  <a:lnTo>
                    <a:pt x="2920" y="12204"/>
                  </a:lnTo>
                  <a:lnTo>
                    <a:pt x="10174" y="15925"/>
                  </a:lnTo>
                  <a:lnTo>
                    <a:pt x="10559" y="25360"/>
                  </a:lnTo>
                  <a:close/>
                </a:path>
                <a:path w="2439670" h="3813175">
                  <a:moveTo>
                    <a:pt x="82981" y="52959"/>
                  </a:moveTo>
                  <a:lnTo>
                    <a:pt x="81406" y="52463"/>
                  </a:lnTo>
                  <a:lnTo>
                    <a:pt x="18595" y="20245"/>
                  </a:lnTo>
                  <a:lnTo>
                    <a:pt x="9105" y="5397"/>
                  </a:lnTo>
                  <a:lnTo>
                    <a:pt x="10520" y="5397"/>
                  </a:lnTo>
                  <a:lnTo>
                    <a:pt x="85750" y="43992"/>
                  </a:lnTo>
                  <a:lnTo>
                    <a:pt x="87071" y="44996"/>
                  </a:lnTo>
                  <a:lnTo>
                    <a:pt x="87972" y="46380"/>
                  </a:lnTo>
                  <a:lnTo>
                    <a:pt x="88341" y="47993"/>
                  </a:lnTo>
                  <a:lnTo>
                    <a:pt x="88137" y="49631"/>
                  </a:lnTo>
                  <a:lnTo>
                    <a:pt x="87375" y="51104"/>
                  </a:lnTo>
                  <a:lnTo>
                    <a:pt x="86169" y="52235"/>
                  </a:lnTo>
                  <a:lnTo>
                    <a:pt x="84645" y="52870"/>
                  </a:lnTo>
                  <a:lnTo>
                    <a:pt x="82981" y="52959"/>
                  </a:lnTo>
                  <a:close/>
                </a:path>
                <a:path w="2439670" h="3813175">
                  <a:moveTo>
                    <a:pt x="10174" y="15925"/>
                  </a:moveTo>
                  <a:lnTo>
                    <a:pt x="2920" y="12204"/>
                  </a:lnTo>
                  <a:lnTo>
                    <a:pt x="9842" y="7772"/>
                  </a:lnTo>
                  <a:lnTo>
                    <a:pt x="10174" y="15925"/>
                  </a:lnTo>
                  <a:close/>
                </a:path>
                <a:path w="2439670" h="3813175">
                  <a:moveTo>
                    <a:pt x="18595" y="20245"/>
                  </a:moveTo>
                  <a:lnTo>
                    <a:pt x="10174" y="15925"/>
                  </a:lnTo>
                  <a:lnTo>
                    <a:pt x="9842" y="7772"/>
                  </a:lnTo>
                  <a:lnTo>
                    <a:pt x="10623" y="7772"/>
                  </a:lnTo>
                  <a:lnTo>
                    <a:pt x="18595" y="20245"/>
                  </a:lnTo>
                  <a:close/>
                </a:path>
                <a:path w="2439670" h="3813175">
                  <a:moveTo>
                    <a:pt x="2431211" y="3812565"/>
                  </a:moveTo>
                  <a:lnTo>
                    <a:pt x="10559" y="25360"/>
                  </a:lnTo>
                  <a:lnTo>
                    <a:pt x="10174" y="15925"/>
                  </a:lnTo>
                  <a:lnTo>
                    <a:pt x="18595" y="20245"/>
                  </a:lnTo>
                  <a:lnTo>
                    <a:pt x="2439238" y="3807434"/>
                  </a:lnTo>
                  <a:lnTo>
                    <a:pt x="2431211" y="3812565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32" name="object 62">
            <a:extLst>
              <a:ext uri="{FF2B5EF4-FFF2-40B4-BE49-F238E27FC236}">
                <a16:creationId xmlns:a16="http://schemas.microsoft.com/office/drawing/2014/main" id="{D75DA64E-3170-4226-988D-88968FF28BFC}"/>
              </a:ext>
            </a:extLst>
          </p:cNvPr>
          <p:cNvSpPr/>
          <p:nvPr/>
        </p:nvSpPr>
        <p:spPr>
          <a:xfrm>
            <a:off x="5771943" y="958729"/>
            <a:ext cx="2820670" cy="2336800"/>
          </a:xfrm>
          <a:custGeom>
            <a:avLst/>
            <a:gdLst/>
            <a:ahLst/>
            <a:cxnLst/>
            <a:rect l="l" t="t" r="r" b="b"/>
            <a:pathLst>
              <a:path w="2820670" h="2336800">
                <a:moveTo>
                  <a:pt x="2531122" y="12700"/>
                </a:moveTo>
                <a:lnTo>
                  <a:pt x="289852" y="12700"/>
                </a:lnTo>
                <a:lnTo>
                  <a:pt x="299364" y="0"/>
                </a:lnTo>
                <a:lnTo>
                  <a:pt x="2521610" y="0"/>
                </a:lnTo>
                <a:lnTo>
                  <a:pt x="2531122" y="12700"/>
                </a:lnTo>
                <a:close/>
              </a:path>
              <a:path w="2820670" h="2336800">
                <a:moveTo>
                  <a:pt x="2568181" y="25400"/>
                </a:moveTo>
                <a:lnTo>
                  <a:pt x="252768" y="25400"/>
                </a:lnTo>
                <a:lnTo>
                  <a:pt x="261886" y="12700"/>
                </a:lnTo>
                <a:lnTo>
                  <a:pt x="2559075" y="12700"/>
                </a:lnTo>
                <a:lnTo>
                  <a:pt x="2568181" y="25400"/>
                </a:lnTo>
                <a:close/>
              </a:path>
              <a:path w="2820670" h="2336800">
                <a:moveTo>
                  <a:pt x="296481" y="38100"/>
                </a:moveTo>
                <a:lnTo>
                  <a:pt x="226085" y="38100"/>
                </a:lnTo>
                <a:lnTo>
                  <a:pt x="234873" y="25400"/>
                </a:lnTo>
                <a:lnTo>
                  <a:pt x="305688" y="25400"/>
                </a:lnTo>
                <a:lnTo>
                  <a:pt x="296481" y="38100"/>
                </a:lnTo>
                <a:close/>
              </a:path>
              <a:path w="2820670" h="2336800">
                <a:moveTo>
                  <a:pt x="2594864" y="38100"/>
                </a:moveTo>
                <a:lnTo>
                  <a:pt x="2524188" y="38100"/>
                </a:lnTo>
                <a:lnTo>
                  <a:pt x="2514968" y="25400"/>
                </a:lnTo>
                <a:lnTo>
                  <a:pt x="2586075" y="25400"/>
                </a:lnTo>
                <a:lnTo>
                  <a:pt x="2594864" y="38100"/>
                </a:lnTo>
                <a:close/>
              </a:path>
              <a:path w="2820670" h="2336800">
                <a:moveTo>
                  <a:pt x="261797" y="50800"/>
                </a:moveTo>
                <a:lnTo>
                  <a:pt x="200469" y="50800"/>
                </a:lnTo>
                <a:lnTo>
                  <a:pt x="208610" y="38100"/>
                </a:lnTo>
                <a:lnTo>
                  <a:pt x="270624" y="38100"/>
                </a:lnTo>
                <a:lnTo>
                  <a:pt x="261797" y="50800"/>
                </a:lnTo>
                <a:close/>
              </a:path>
              <a:path w="2820670" h="2336800">
                <a:moveTo>
                  <a:pt x="2620467" y="50800"/>
                </a:moveTo>
                <a:lnTo>
                  <a:pt x="2558872" y="50800"/>
                </a:lnTo>
                <a:lnTo>
                  <a:pt x="2550045" y="38100"/>
                </a:lnTo>
                <a:lnTo>
                  <a:pt x="2612059" y="38100"/>
                </a:lnTo>
                <a:lnTo>
                  <a:pt x="2620467" y="50800"/>
                </a:lnTo>
                <a:close/>
              </a:path>
              <a:path w="2820670" h="2336800">
                <a:moveTo>
                  <a:pt x="228726" y="63500"/>
                </a:moveTo>
                <a:lnTo>
                  <a:pt x="175983" y="63500"/>
                </a:lnTo>
                <a:lnTo>
                  <a:pt x="184010" y="50800"/>
                </a:lnTo>
                <a:lnTo>
                  <a:pt x="237109" y="50800"/>
                </a:lnTo>
                <a:lnTo>
                  <a:pt x="228726" y="63500"/>
                </a:lnTo>
                <a:close/>
              </a:path>
              <a:path w="2820670" h="2336800">
                <a:moveTo>
                  <a:pt x="2644940" y="63500"/>
                </a:moveTo>
                <a:lnTo>
                  <a:pt x="2591943" y="63500"/>
                </a:lnTo>
                <a:lnTo>
                  <a:pt x="2583560" y="50800"/>
                </a:lnTo>
                <a:lnTo>
                  <a:pt x="2636913" y="50800"/>
                </a:lnTo>
                <a:lnTo>
                  <a:pt x="2644940" y="63500"/>
                </a:lnTo>
                <a:close/>
              </a:path>
              <a:path w="2820670" h="2336800">
                <a:moveTo>
                  <a:pt x="205104" y="76200"/>
                </a:moveTo>
                <a:lnTo>
                  <a:pt x="160337" y="76200"/>
                </a:lnTo>
                <a:lnTo>
                  <a:pt x="168097" y="63500"/>
                </a:lnTo>
                <a:lnTo>
                  <a:pt x="213131" y="63500"/>
                </a:lnTo>
                <a:lnTo>
                  <a:pt x="205104" y="76200"/>
                </a:lnTo>
                <a:close/>
              </a:path>
              <a:path w="2820670" h="2336800">
                <a:moveTo>
                  <a:pt x="2660573" y="76200"/>
                </a:moveTo>
                <a:lnTo>
                  <a:pt x="2615565" y="76200"/>
                </a:lnTo>
                <a:lnTo>
                  <a:pt x="2607538" y="63500"/>
                </a:lnTo>
                <a:lnTo>
                  <a:pt x="2652826" y="63500"/>
                </a:lnTo>
                <a:lnTo>
                  <a:pt x="2660573" y="76200"/>
                </a:lnTo>
                <a:close/>
              </a:path>
              <a:path w="2820670" h="2336800">
                <a:moveTo>
                  <a:pt x="189953" y="88900"/>
                </a:moveTo>
                <a:lnTo>
                  <a:pt x="145275" y="88900"/>
                </a:lnTo>
                <a:lnTo>
                  <a:pt x="152730" y="76200"/>
                </a:lnTo>
                <a:lnTo>
                  <a:pt x="197726" y="76200"/>
                </a:lnTo>
                <a:lnTo>
                  <a:pt x="189953" y="88900"/>
                </a:lnTo>
                <a:close/>
              </a:path>
              <a:path w="2820670" h="2336800">
                <a:moveTo>
                  <a:pt x="2675635" y="88900"/>
                </a:moveTo>
                <a:lnTo>
                  <a:pt x="2630716" y="88900"/>
                </a:lnTo>
                <a:lnTo>
                  <a:pt x="2622943" y="76200"/>
                </a:lnTo>
                <a:lnTo>
                  <a:pt x="2668168" y="76200"/>
                </a:lnTo>
                <a:lnTo>
                  <a:pt x="2675635" y="88900"/>
                </a:lnTo>
                <a:close/>
              </a:path>
              <a:path w="2820670" h="2336800">
                <a:moveTo>
                  <a:pt x="168186" y="101600"/>
                </a:moveTo>
                <a:lnTo>
                  <a:pt x="130797" y="101600"/>
                </a:lnTo>
                <a:lnTo>
                  <a:pt x="137960" y="88900"/>
                </a:lnTo>
                <a:lnTo>
                  <a:pt x="175552" y="88900"/>
                </a:lnTo>
                <a:lnTo>
                  <a:pt x="168186" y="101600"/>
                </a:lnTo>
                <a:close/>
              </a:path>
              <a:path w="2820670" h="2336800">
                <a:moveTo>
                  <a:pt x="2690101" y="101600"/>
                </a:moveTo>
                <a:lnTo>
                  <a:pt x="2652483" y="101600"/>
                </a:lnTo>
                <a:lnTo>
                  <a:pt x="2645117" y="88900"/>
                </a:lnTo>
                <a:lnTo>
                  <a:pt x="2682938" y="88900"/>
                </a:lnTo>
                <a:lnTo>
                  <a:pt x="2690101" y="101600"/>
                </a:lnTo>
                <a:close/>
              </a:path>
              <a:path w="2820670" h="2336800">
                <a:moveTo>
                  <a:pt x="154355" y="114300"/>
                </a:moveTo>
                <a:lnTo>
                  <a:pt x="116941" y="114300"/>
                </a:lnTo>
                <a:lnTo>
                  <a:pt x="123786" y="101600"/>
                </a:lnTo>
                <a:lnTo>
                  <a:pt x="161442" y="101600"/>
                </a:lnTo>
                <a:lnTo>
                  <a:pt x="154355" y="114300"/>
                </a:lnTo>
                <a:close/>
              </a:path>
              <a:path w="2820670" h="2336800">
                <a:moveTo>
                  <a:pt x="2703944" y="114300"/>
                </a:moveTo>
                <a:lnTo>
                  <a:pt x="2666314" y="114300"/>
                </a:lnTo>
                <a:lnTo>
                  <a:pt x="2659227" y="101600"/>
                </a:lnTo>
                <a:lnTo>
                  <a:pt x="2697099" y="101600"/>
                </a:lnTo>
                <a:lnTo>
                  <a:pt x="2703944" y="114300"/>
                </a:lnTo>
                <a:close/>
              </a:path>
              <a:path w="2820670" h="2336800">
                <a:moveTo>
                  <a:pt x="141097" y="127000"/>
                </a:moveTo>
                <a:lnTo>
                  <a:pt x="103733" y="127000"/>
                </a:lnTo>
                <a:lnTo>
                  <a:pt x="110248" y="114300"/>
                </a:lnTo>
                <a:lnTo>
                  <a:pt x="147878" y="114300"/>
                </a:lnTo>
                <a:lnTo>
                  <a:pt x="141097" y="127000"/>
                </a:lnTo>
                <a:close/>
              </a:path>
              <a:path w="2820670" h="2336800">
                <a:moveTo>
                  <a:pt x="2717139" y="127000"/>
                </a:moveTo>
                <a:lnTo>
                  <a:pt x="2679573" y="127000"/>
                </a:lnTo>
                <a:lnTo>
                  <a:pt x="2672791" y="114300"/>
                </a:lnTo>
                <a:lnTo>
                  <a:pt x="2710624" y="114300"/>
                </a:lnTo>
                <a:lnTo>
                  <a:pt x="2717139" y="127000"/>
                </a:lnTo>
                <a:close/>
              </a:path>
              <a:path w="2820670" h="2336800">
                <a:moveTo>
                  <a:pt x="116370" y="152400"/>
                </a:moveTo>
                <a:lnTo>
                  <a:pt x="85178" y="152400"/>
                </a:lnTo>
                <a:lnTo>
                  <a:pt x="91186" y="139700"/>
                </a:lnTo>
                <a:lnTo>
                  <a:pt x="97370" y="127000"/>
                </a:lnTo>
                <a:lnTo>
                  <a:pt x="134899" y="127000"/>
                </a:lnTo>
                <a:lnTo>
                  <a:pt x="128422" y="139700"/>
                </a:lnTo>
                <a:lnTo>
                  <a:pt x="122529" y="139700"/>
                </a:lnTo>
                <a:lnTo>
                  <a:pt x="116370" y="152400"/>
                </a:lnTo>
                <a:close/>
              </a:path>
              <a:path w="2820670" h="2336800">
                <a:moveTo>
                  <a:pt x="2735681" y="152400"/>
                </a:moveTo>
                <a:lnTo>
                  <a:pt x="2704299" y="152400"/>
                </a:lnTo>
                <a:lnTo>
                  <a:pt x="2698140" y="139700"/>
                </a:lnTo>
                <a:lnTo>
                  <a:pt x="2692247" y="139700"/>
                </a:lnTo>
                <a:lnTo>
                  <a:pt x="2685770" y="127000"/>
                </a:lnTo>
                <a:lnTo>
                  <a:pt x="2723489" y="127000"/>
                </a:lnTo>
                <a:lnTo>
                  <a:pt x="2729674" y="139700"/>
                </a:lnTo>
                <a:lnTo>
                  <a:pt x="2735681" y="152400"/>
                </a:lnTo>
                <a:close/>
              </a:path>
              <a:path w="2820670" h="2336800">
                <a:moveTo>
                  <a:pt x="104965" y="165100"/>
                </a:moveTo>
                <a:lnTo>
                  <a:pt x="73685" y="165100"/>
                </a:lnTo>
                <a:lnTo>
                  <a:pt x="79349" y="152400"/>
                </a:lnTo>
                <a:lnTo>
                  <a:pt x="110782" y="152400"/>
                </a:lnTo>
                <a:lnTo>
                  <a:pt x="104965" y="165100"/>
                </a:lnTo>
                <a:close/>
              </a:path>
              <a:path w="2820670" h="2336800">
                <a:moveTo>
                  <a:pt x="2747162" y="165100"/>
                </a:moveTo>
                <a:lnTo>
                  <a:pt x="2715704" y="165100"/>
                </a:lnTo>
                <a:lnTo>
                  <a:pt x="2709887" y="152400"/>
                </a:lnTo>
                <a:lnTo>
                  <a:pt x="2741510" y="152400"/>
                </a:lnTo>
                <a:lnTo>
                  <a:pt x="2747162" y="165100"/>
                </a:lnTo>
                <a:close/>
              </a:path>
              <a:path w="2820670" h="2336800">
                <a:moveTo>
                  <a:pt x="84150" y="190500"/>
                </a:moveTo>
                <a:lnTo>
                  <a:pt x="57835" y="190500"/>
                </a:lnTo>
                <a:lnTo>
                  <a:pt x="62928" y="177800"/>
                </a:lnTo>
                <a:lnTo>
                  <a:pt x="68211" y="165100"/>
                </a:lnTo>
                <a:lnTo>
                  <a:pt x="99682" y="165100"/>
                </a:lnTo>
                <a:lnTo>
                  <a:pt x="94208" y="177800"/>
                </a:lnTo>
                <a:lnTo>
                  <a:pt x="89268" y="177800"/>
                </a:lnTo>
                <a:lnTo>
                  <a:pt x="84150" y="190500"/>
                </a:lnTo>
                <a:close/>
              </a:path>
              <a:path w="2820670" h="2336800">
                <a:moveTo>
                  <a:pt x="2762986" y="190500"/>
                </a:moveTo>
                <a:lnTo>
                  <a:pt x="2736519" y="190500"/>
                </a:lnTo>
                <a:lnTo>
                  <a:pt x="2731401" y="177800"/>
                </a:lnTo>
                <a:lnTo>
                  <a:pt x="2726461" y="177800"/>
                </a:lnTo>
                <a:lnTo>
                  <a:pt x="2720987" y="165100"/>
                </a:lnTo>
                <a:lnTo>
                  <a:pt x="2752623" y="165100"/>
                </a:lnTo>
                <a:lnTo>
                  <a:pt x="2757906" y="177800"/>
                </a:lnTo>
                <a:lnTo>
                  <a:pt x="2762986" y="190500"/>
                </a:lnTo>
                <a:close/>
              </a:path>
              <a:path w="2820670" h="2336800">
                <a:moveTo>
                  <a:pt x="70396" y="215900"/>
                </a:moveTo>
                <a:lnTo>
                  <a:pt x="43713" y="215900"/>
                </a:lnTo>
                <a:lnTo>
                  <a:pt x="48221" y="203200"/>
                </a:lnTo>
                <a:lnTo>
                  <a:pt x="52933" y="190500"/>
                </a:lnTo>
                <a:lnTo>
                  <a:pt x="84315" y="190500"/>
                </a:lnTo>
                <a:lnTo>
                  <a:pt x="79387" y="203200"/>
                </a:lnTo>
                <a:lnTo>
                  <a:pt x="74955" y="203200"/>
                </a:lnTo>
                <a:lnTo>
                  <a:pt x="70396" y="215900"/>
                </a:lnTo>
                <a:close/>
              </a:path>
              <a:path w="2820670" h="2336800">
                <a:moveTo>
                  <a:pt x="2777096" y="215900"/>
                </a:moveTo>
                <a:lnTo>
                  <a:pt x="2750273" y="215900"/>
                </a:lnTo>
                <a:lnTo>
                  <a:pt x="2745714" y="203200"/>
                </a:lnTo>
                <a:lnTo>
                  <a:pt x="2741282" y="203200"/>
                </a:lnTo>
                <a:lnTo>
                  <a:pt x="2736354" y="190500"/>
                </a:lnTo>
                <a:lnTo>
                  <a:pt x="2767888" y="190500"/>
                </a:lnTo>
                <a:lnTo>
                  <a:pt x="2772448" y="203200"/>
                </a:lnTo>
                <a:lnTo>
                  <a:pt x="2777096" y="215900"/>
                </a:lnTo>
                <a:close/>
              </a:path>
              <a:path w="2820670" h="2336800">
                <a:moveTo>
                  <a:pt x="58318" y="241300"/>
                </a:moveTo>
                <a:lnTo>
                  <a:pt x="31407" y="241300"/>
                </a:lnTo>
                <a:lnTo>
                  <a:pt x="35305" y="228600"/>
                </a:lnTo>
                <a:lnTo>
                  <a:pt x="39408" y="215900"/>
                </a:lnTo>
                <a:lnTo>
                  <a:pt x="70548" y="215900"/>
                </a:lnTo>
                <a:lnTo>
                  <a:pt x="66179" y="228600"/>
                </a:lnTo>
                <a:lnTo>
                  <a:pt x="62293" y="228600"/>
                </a:lnTo>
                <a:lnTo>
                  <a:pt x="58318" y="241300"/>
                </a:lnTo>
                <a:close/>
              </a:path>
              <a:path w="2820670" h="2336800">
                <a:moveTo>
                  <a:pt x="2789377" y="241300"/>
                </a:moveTo>
                <a:lnTo>
                  <a:pt x="2762351" y="241300"/>
                </a:lnTo>
                <a:lnTo>
                  <a:pt x="2758376" y="228600"/>
                </a:lnTo>
                <a:lnTo>
                  <a:pt x="2754490" y="228600"/>
                </a:lnTo>
                <a:lnTo>
                  <a:pt x="2750121" y="215900"/>
                </a:lnTo>
                <a:lnTo>
                  <a:pt x="2781388" y="215900"/>
                </a:lnTo>
                <a:lnTo>
                  <a:pt x="2785491" y="228600"/>
                </a:lnTo>
                <a:lnTo>
                  <a:pt x="2789377" y="241300"/>
                </a:lnTo>
                <a:close/>
              </a:path>
              <a:path w="2820670" h="2336800">
                <a:moveTo>
                  <a:pt x="42138" y="279400"/>
                </a:moveTo>
                <a:lnTo>
                  <a:pt x="17983" y="279400"/>
                </a:lnTo>
                <a:lnTo>
                  <a:pt x="21018" y="266700"/>
                </a:lnTo>
                <a:lnTo>
                  <a:pt x="24257" y="254000"/>
                </a:lnTo>
                <a:lnTo>
                  <a:pt x="27609" y="241300"/>
                </a:lnTo>
                <a:lnTo>
                  <a:pt x="54800" y="241300"/>
                </a:lnTo>
                <a:lnTo>
                  <a:pt x="51244" y="254000"/>
                </a:lnTo>
                <a:lnTo>
                  <a:pt x="48005" y="266700"/>
                </a:lnTo>
                <a:lnTo>
                  <a:pt x="45072" y="266700"/>
                </a:lnTo>
                <a:lnTo>
                  <a:pt x="42138" y="279400"/>
                </a:lnTo>
                <a:close/>
              </a:path>
              <a:path w="2820670" h="2336800">
                <a:moveTo>
                  <a:pt x="2802775" y="279400"/>
                </a:moveTo>
                <a:lnTo>
                  <a:pt x="2778531" y="279400"/>
                </a:lnTo>
                <a:lnTo>
                  <a:pt x="2775597" y="266700"/>
                </a:lnTo>
                <a:lnTo>
                  <a:pt x="2772664" y="266700"/>
                </a:lnTo>
                <a:lnTo>
                  <a:pt x="2769311" y="254000"/>
                </a:lnTo>
                <a:lnTo>
                  <a:pt x="2765869" y="241300"/>
                </a:lnTo>
                <a:lnTo>
                  <a:pt x="2793047" y="241300"/>
                </a:lnTo>
                <a:lnTo>
                  <a:pt x="2796514" y="254000"/>
                </a:lnTo>
                <a:lnTo>
                  <a:pt x="2799753" y="266700"/>
                </a:lnTo>
                <a:lnTo>
                  <a:pt x="2802775" y="279400"/>
                </a:lnTo>
                <a:close/>
              </a:path>
              <a:path w="2820670" h="2336800">
                <a:moveTo>
                  <a:pt x="32956" y="317500"/>
                </a:moveTo>
                <a:lnTo>
                  <a:pt x="8140" y="317500"/>
                </a:lnTo>
                <a:lnTo>
                  <a:pt x="10248" y="304800"/>
                </a:lnTo>
                <a:lnTo>
                  <a:pt x="12598" y="292100"/>
                </a:lnTo>
                <a:lnTo>
                  <a:pt x="15176" y="279400"/>
                </a:lnTo>
                <a:lnTo>
                  <a:pt x="42240" y="279400"/>
                </a:lnTo>
                <a:lnTo>
                  <a:pt x="39522" y="292100"/>
                </a:lnTo>
                <a:lnTo>
                  <a:pt x="37122" y="304800"/>
                </a:lnTo>
                <a:lnTo>
                  <a:pt x="35001" y="304800"/>
                </a:lnTo>
                <a:lnTo>
                  <a:pt x="32956" y="317500"/>
                </a:lnTo>
                <a:close/>
              </a:path>
              <a:path w="2820670" h="2336800">
                <a:moveTo>
                  <a:pt x="2812592" y="317500"/>
                </a:moveTo>
                <a:lnTo>
                  <a:pt x="2787713" y="317500"/>
                </a:lnTo>
                <a:lnTo>
                  <a:pt x="2785668" y="304800"/>
                </a:lnTo>
                <a:lnTo>
                  <a:pt x="2783547" y="304800"/>
                </a:lnTo>
                <a:lnTo>
                  <a:pt x="2781058" y="292100"/>
                </a:lnTo>
                <a:lnTo>
                  <a:pt x="2778429" y="279400"/>
                </a:lnTo>
                <a:lnTo>
                  <a:pt x="2805582" y="279400"/>
                </a:lnTo>
                <a:lnTo>
                  <a:pt x="2808147" y="292100"/>
                </a:lnTo>
                <a:lnTo>
                  <a:pt x="2810421" y="304800"/>
                </a:lnTo>
                <a:lnTo>
                  <a:pt x="2812592" y="317500"/>
                </a:lnTo>
                <a:close/>
              </a:path>
              <a:path w="2820670" h="2336800">
                <a:moveTo>
                  <a:pt x="27304" y="355600"/>
                </a:moveTo>
                <a:lnTo>
                  <a:pt x="2070" y="355600"/>
                </a:lnTo>
                <a:lnTo>
                  <a:pt x="3225" y="342900"/>
                </a:lnTo>
                <a:lnTo>
                  <a:pt x="4622" y="330200"/>
                </a:lnTo>
                <a:lnTo>
                  <a:pt x="6261" y="317500"/>
                </a:lnTo>
                <a:lnTo>
                  <a:pt x="33020" y="317500"/>
                </a:lnTo>
                <a:lnTo>
                  <a:pt x="31203" y="330200"/>
                </a:lnTo>
                <a:lnTo>
                  <a:pt x="29730" y="330200"/>
                </a:lnTo>
                <a:lnTo>
                  <a:pt x="28384" y="342900"/>
                </a:lnTo>
                <a:lnTo>
                  <a:pt x="27304" y="355600"/>
                </a:lnTo>
                <a:close/>
              </a:path>
              <a:path w="2820670" h="2336800">
                <a:moveTo>
                  <a:pt x="2819514" y="368300"/>
                </a:moveTo>
                <a:lnTo>
                  <a:pt x="2794190" y="368300"/>
                </a:lnTo>
                <a:lnTo>
                  <a:pt x="2793326" y="355600"/>
                </a:lnTo>
                <a:lnTo>
                  <a:pt x="2792247" y="342900"/>
                </a:lnTo>
                <a:lnTo>
                  <a:pt x="2790939" y="330200"/>
                </a:lnTo>
                <a:lnTo>
                  <a:pt x="2789466" y="330200"/>
                </a:lnTo>
                <a:lnTo>
                  <a:pt x="2787650" y="317500"/>
                </a:lnTo>
                <a:lnTo>
                  <a:pt x="2814472" y="317500"/>
                </a:lnTo>
                <a:lnTo>
                  <a:pt x="2816098" y="330200"/>
                </a:lnTo>
                <a:lnTo>
                  <a:pt x="2817482" y="342900"/>
                </a:lnTo>
                <a:lnTo>
                  <a:pt x="2818625" y="355600"/>
                </a:lnTo>
                <a:lnTo>
                  <a:pt x="2819514" y="368300"/>
                </a:lnTo>
                <a:close/>
              </a:path>
              <a:path w="2820670" h="2336800">
                <a:moveTo>
                  <a:pt x="25400" y="1943100"/>
                </a:moveTo>
                <a:lnTo>
                  <a:pt x="0" y="1943100"/>
                </a:lnTo>
                <a:lnTo>
                  <a:pt x="126" y="381000"/>
                </a:lnTo>
                <a:lnTo>
                  <a:pt x="508" y="368300"/>
                </a:lnTo>
                <a:lnTo>
                  <a:pt x="1181" y="355600"/>
                </a:lnTo>
                <a:lnTo>
                  <a:pt x="27343" y="355600"/>
                </a:lnTo>
                <a:lnTo>
                  <a:pt x="26479" y="368300"/>
                </a:lnTo>
                <a:lnTo>
                  <a:pt x="25895" y="368300"/>
                </a:lnTo>
                <a:lnTo>
                  <a:pt x="25514" y="381000"/>
                </a:lnTo>
                <a:lnTo>
                  <a:pt x="25400" y="1943100"/>
                </a:lnTo>
                <a:close/>
              </a:path>
              <a:path w="2820670" h="2336800">
                <a:moveTo>
                  <a:pt x="2820670" y="1943100"/>
                </a:moveTo>
                <a:lnTo>
                  <a:pt x="2795270" y="1943100"/>
                </a:lnTo>
                <a:lnTo>
                  <a:pt x="2795143" y="381000"/>
                </a:lnTo>
                <a:lnTo>
                  <a:pt x="2794774" y="368300"/>
                </a:lnTo>
                <a:lnTo>
                  <a:pt x="2820161" y="368300"/>
                </a:lnTo>
                <a:lnTo>
                  <a:pt x="2820543" y="381000"/>
                </a:lnTo>
                <a:lnTo>
                  <a:pt x="2820670" y="1943100"/>
                </a:lnTo>
                <a:close/>
              </a:path>
              <a:path w="2820670" h="2336800">
                <a:moveTo>
                  <a:pt x="29730" y="1993900"/>
                </a:moveTo>
                <a:lnTo>
                  <a:pt x="3187" y="1993900"/>
                </a:lnTo>
                <a:lnTo>
                  <a:pt x="2044" y="1981200"/>
                </a:lnTo>
                <a:lnTo>
                  <a:pt x="1155" y="1968500"/>
                </a:lnTo>
                <a:lnTo>
                  <a:pt x="508" y="1955800"/>
                </a:lnTo>
                <a:lnTo>
                  <a:pt x="126" y="1943100"/>
                </a:lnTo>
                <a:lnTo>
                  <a:pt x="25514" y="1943100"/>
                </a:lnTo>
                <a:lnTo>
                  <a:pt x="25895" y="1955800"/>
                </a:lnTo>
                <a:lnTo>
                  <a:pt x="26504" y="1968500"/>
                </a:lnTo>
                <a:lnTo>
                  <a:pt x="27343" y="1981200"/>
                </a:lnTo>
                <a:lnTo>
                  <a:pt x="28384" y="1981200"/>
                </a:lnTo>
                <a:lnTo>
                  <a:pt x="29730" y="1993900"/>
                </a:lnTo>
                <a:close/>
              </a:path>
              <a:path w="2820670" h="2336800">
                <a:moveTo>
                  <a:pt x="2817444" y="1993900"/>
                </a:moveTo>
                <a:lnTo>
                  <a:pt x="2790939" y="1993900"/>
                </a:lnTo>
                <a:lnTo>
                  <a:pt x="2792285" y="1981200"/>
                </a:lnTo>
                <a:lnTo>
                  <a:pt x="2793326" y="1981200"/>
                </a:lnTo>
                <a:lnTo>
                  <a:pt x="2794190" y="1968500"/>
                </a:lnTo>
                <a:lnTo>
                  <a:pt x="2794787" y="1955800"/>
                </a:lnTo>
                <a:lnTo>
                  <a:pt x="2795155" y="1943100"/>
                </a:lnTo>
                <a:lnTo>
                  <a:pt x="2820530" y="1943100"/>
                </a:lnTo>
                <a:lnTo>
                  <a:pt x="2820161" y="1955800"/>
                </a:lnTo>
                <a:lnTo>
                  <a:pt x="2819488" y="1968500"/>
                </a:lnTo>
                <a:lnTo>
                  <a:pt x="2818587" y="1981200"/>
                </a:lnTo>
                <a:lnTo>
                  <a:pt x="2817444" y="1993900"/>
                </a:lnTo>
                <a:close/>
              </a:path>
              <a:path w="2820670" h="2336800">
                <a:moveTo>
                  <a:pt x="37198" y="2032000"/>
                </a:moveTo>
                <a:lnTo>
                  <a:pt x="10248" y="2032000"/>
                </a:lnTo>
                <a:lnTo>
                  <a:pt x="8077" y="2019300"/>
                </a:lnTo>
                <a:lnTo>
                  <a:pt x="6197" y="2006600"/>
                </a:lnTo>
                <a:lnTo>
                  <a:pt x="4572" y="1993900"/>
                </a:lnTo>
                <a:lnTo>
                  <a:pt x="29679" y="1993900"/>
                </a:lnTo>
                <a:lnTo>
                  <a:pt x="31254" y="2006600"/>
                </a:lnTo>
                <a:lnTo>
                  <a:pt x="32956" y="2006600"/>
                </a:lnTo>
                <a:lnTo>
                  <a:pt x="35001" y="2019300"/>
                </a:lnTo>
                <a:lnTo>
                  <a:pt x="37198" y="2032000"/>
                </a:lnTo>
                <a:close/>
              </a:path>
              <a:path w="2820670" h="2336800">
                <a:moveTo>
                  <a:pt x="2810421" y="2032000"/>
                </a:moveTo>
                <a:lnTo>
                  <a:pt x="2783471" y="2032000"/>
                </a:lnTo>
                <a:lnTo>
                  <a:pt x="2785745" y="2019300"/>
                </a:lnTo>
                <a:lnTo>
                  <a:pt x="2787713" y="2006600"/>
                </a:lnTo>
                <a:lnTo>
                  <a:pt x="2789402" y="2006600"/>
                </a:lnTo>
                <a:lnTo>
                  <a:pt x="2790990" y="1993900"/>
                </a:lnTo>
                <a:lnTo>
                  <a:pt x="2816047" y="1993900"/>
                </a:lnTo>
                <a:lnTo>
                  <a:pt x="2814408" y="2006600"/>
                </a:lnTo>
                <a:lnTo>
                  <a:pt x="2812529" y="2019300"/>
                </a:lnTo>
                <a:lnTo>
                  <a:pt x="2810421" y="2032000"/>
                </a:lnTo>
                <a:close/>
              </a:path>
              <a:path w="2820670" h="2336800">
                <a:moveTo>
                  <a:pt x="48107" y="2070100"/>
                </a:moveTo>
                <a:lnTo>
                  <a:pt x="20916" y="2070100"/>
                </a:lnTo>
                <a:lnTo>
                  <a:pt x="17894" y="2057400"/>
                </a:lnTo>
                <a:lnTo>
                  <a:pt x="15087" y="2044700"/>
                </a:lnTo>
                <a:lnTo>
                  <a:pt x="12522" y="2032000"/>
                </a:lnTo>
                <a:lnTo>
                  <a:pt x="37122" y="2032000"/>
                </a:lnTo>
                <a:lnTo>
                  <a:pt x="39611" y="2044700"/>
                </a:lnTo>
                <a:lnTo>
                  <a:pt x="42138" y="2044700"/>
                </a:lnTo>
                <a:lnTo>
                  <a:pt x="45072" y="2057400"/>
                </a:lnTo>
                <a:lnTo>
                  <a:pt x="48107" y="2070100"/>
                </a:lnTo>
                <a:close/>
              </a:path>
              <a:path w="2820670" h="2336800">
                <a:moveTo>
                  <a:pt x="2799651" y="2070100"/>
                </a:moveTo>
                <a:lnTo>
                  <a:pt x="2772562" y="2070100"/>
                </a:lnTo>
                <a:lnTo>
                  <a:pt x="2775699" y="2057400"/>
                </a:lnTo>
                <a:lnTo>
                  <a:pt x="2778531" y="2044700"/>
                </a:lnTo>
                <a:lnTo>
                  <a:pt x="2781058" y="2044700"/>
                </a:lnTo>
                <a:lnTo>
                  <a:pt x="2783547" y="2032000"/>
                </a:lnTo>
                <a:lnTo>
                  <a:pt x="2808071" y="2032000"/>
                </a:lnTo>
                <a:lnTo>
                  <a:pt x="2805493" y="2044700"/>
                </a:lnTo>
                <a:lnTo>
                  <a:pt x="2802686" y="2057400"/>
                </a:lnTo>
                <a:lnTo>
                  <a:pt x="2799651" y="2070100"/>
                </a:lnTo>
                <a:close/>
              </a:path>
              <a:path w="2820670" h="2336800">
                <a:moveTo>
                  <a:pt x="58445" y="2095500"/>
                </a:moveTo>
                <a:lnTo>
                  <a:pt x="31292" y="2095500"/>
                </a:lnTo>
                <a:lnTo>
                  <a:pt x="27609" y="2082800"/>
                </a:lnTo>
                <a:lnTo>
                  <a:pt x="24155" y="2070100"/>
                </a:lnTo>
                <a:lnTo>
                  <a:pt x="51244" y="2070100"/>
                </a:lnTo>
                <a:lnTo>
                  <a:pt x="54800" y="2082800"/>
                </a:lnTo>
                <a:lnTo>
                  <a:pt x="58445" y="2095500"/>
                </a:lnTo>
                <a:close/>
              </a:path>
              <a:path w="2820670" h="2336800">
                <a:moveTo>
                  <a:pt x="2789250" y="2095500"/>
                </a:moveTo>
                <a:lnTo>
                  <a:pt x="2762224" y="2095500"/>
                </a:lnTo>
                <a:lnTo>
                  <a:pt x="2765983" y="2082800"/>
                </a:lnTo>
                <a:lnTo>
                  <a:pt x="2769425" y="2070100"/>
                </a:lnTo>
                <a:lnTo>
                  <a:pt x="2796400" y="2070100"/>
                </a:lnTo>
                <a:lnTo>
                  <a:pt x="2792933" y="2082800"/>
                </a:lnTo>
                <a:lnTo>
                  <a:pt x="2789250" y="2095500"/>
                </a:lnTo>
                <a:close/>
              </a:path>
              <a:path w="2820670" h="2336800">
                <a:moveTo>
                  <a:pt x="79540" y="2133600"/>
                </a:moveTo>
                <a:lnTo>
                  <a:pt x="48221" y="2133600"/>
                </a:lnTo>
                <a:lnTo>
                  <a:pt x="43573" y="2120900"/>
                </a:lnTo>
                <a:lnTo>
                  <a:pt x="39281" y="2108200"/>
                </a:lnTo>
                <a:lnTo>
                  <a:pt x="35178" y="2095500"/>
                </a:lnTo>
                <a:lnTo>
                  <a:pt x="62153" y="2095500"/>
                </a:lnTo>
                <a:lnTo>
                  <a:pt x="66319" y="2108200"/>
                </a:lnTo>
                <a:lnTo>
                  <a:pt x="66179" y="2108200"/>
                </a:lnTo>
                <a:lnTo>
                  <a:pt x="70548" y="2120900"/>
                </a:lnTo>
                <a:lnTo>
                  <a:pt x="74802" y="2120900"/>
                </a:lnTo>
                <a:lnTo>
                  <a:pt x="79540" y="2133600"/>
                </a:lnTo>
                <a:close/>
              </a:path>
              <a:path w="2820670" h="2336800">
                <a:moveTo>
                  <a:pt x="2772448" y="2133600"/>
                </a:moveTo>
                <a:lnTo>
                  <a:pt x="2741129" y="2133600"/>
                </a:lnTo>
                <a:lnTo>
                  <a:pt x="2745867" y="2120900"/>
                </a:lnTo>
                <a:lnTo>
                  <a:pt x="2750121" y="2120900"/>
                </a:lnTo>
                <a:lnTo>
                  <a:pt x="2754490" y="2108200"/>
                </a:lnTo>
                <a:lnTo>
                  <a:pt x="2754350" y="2108200"/>
                </a:lnTo>
                <a:lnTo>
                  <a:pt x="2758516" y="2095500"/>
                </a:lnTo>
                <a:lnTo>
                  <a:pt x="2785364" y="2095500"/>
                </a:lnTo>
                <a:lnTo>
                  <a:pt x="2781261" y="2108200"/>
                </a:lnTo>
                <a:lnTo>
                  <a:pt x="2776956" y="2120900"/>
                </a:lnTo>
                <a:lnTo>
                  <a:pt x="2772448" y="2133600"/>
                </a:lnTo>
                <a:close/>
              </a:path>
              <a:path w="2820670" h="2336800">
                <a:moveTo>
                  <a:pt x="89268" y="2146300"/>
                </a:moveTo>
                <a:lnTo>
                  <a:pt x="57683" y="2146300"/>
                </a:lnTo>
                <a:lnTo>
                  <a:pt x="52781" y="2133600"/>
                </a:lnTo>
                <a:lnTo>
                  <a:pt x="84150" y="2133600"/>
                </a:lnTo>
                <a:lnTo>
                  <a:pt x="89268" y="2146300"/>
                </a:lnTo>
                <a:close/>
              </a:path>
              <a:path w="2820670" h="2336800">
                <a:moveTo>
                  <a:pt x="2762834" y="2146300"/>
                </a:moveTo>
                <a:lnTo>
                  <a:pt x="2731401" y="2146300"/>
                </a:lnTo>
                <a:lnTo>
                  <a:pt x="2736519" y="2133600"/>
                </a:lnTo>
                <a:lnTo>
                  <a:pt x="2767736" y="2133600"/>
                </a:lnTo>
                <a:lnTo>
                  <a:pt x="2762834" y="2146300"/>
                </a:lnTo>
                <a:close/>
              </a:path>
              <a:path w="2820670" h="2336800">
                <a:moveTo>
                  <a:pt x="105143" y="2171700"/>
                </a:moveTo>
                <a:lnTo>
                  <a:pt x="73507" y="2171700"/>
                </a:lnTo>
                <a:lnTo>
                  <a:pt x="68046" y="2159000"/>
                </a:lnTo>
                <a:lnTo>
                  <a:pt x="62763" y="2146300"/>
                </a:lnTo>
                <a:lnTo>
                  <a:pt x="89090" y="2146300"/>
                </a:lnTo>
                <a:lnTo>
                  <a:pt x="94386" y="2159000"/>
                </a:lnTo>
                <a:lnTo>
                  <a:pt x="99504" y="2159000"/>
                </a:lnTo>
                <a:lnTo>
                  <a:pt x="105143" y="2171700"/>
                </a:lnTo>
                <a:close/>
              </a:path>
              <a:path w="2820670" h="2336800">
                <a:moveTo>
                  <a:pt x="2746984" y="2171700"/>
                </a:moveTo>
                <a:lnTo>
                  <a:pt x="2715526" y="2171700"/>
                </a:lnTo>
                <a:lnTo>
                  <a:pt x="2721165" y="2159000"/>
                </a:lnTo>
                <a:lnTo>
                  <a:pt x="2726283" y="2159000"/>
                </a:lnTo>
                <a:lnTo>
                  <a:pt x="2731579" y="2146300"/>
                </a:lnTo>
                <a:lnTo>
                  <a:pt x="2757741" y="2146300"/>
                </a:lnTo>
                <a:lnTo>
                  <a:pt x="2752445" y="2159000"/>
                </a:lnTo>
                <a:lnTo>
                  <a:pt x="2746984" y="2171700"/>
                </a:lnTo>
                <a:close/>
              </a:path>
              <a:path w="2820670" h="2336800">
                <a:moveTo>
                  <a:pt x="128638" y="2197100"/>
                </a:moveTo>
                <a:lnTo>
                  <a:pt x="90995" y="2197100"/>
                </a:lnTo>
                <a:lnTo>
                  <a:pt x="84988" y="2184400"/>
                </a:lnTo>
                <a:lnTo>
                  <a:pt x="79159" y="2171700"/>
                </a:lnTo>
                <a:lnTo>
                  <a:pt x="110591" y="2171700"/>
                </a:lnTo>
                <a:lnTo>
                  <a:pt x="116573" y="2184400"/>
                </a:lnTo>
                <a:lnTo>
                  <a:pt x="122326" y="2184400"/>
                </a:lnTo>
                <a:lnTo>
                  <a:pt x="128638" y="2197100"/>
                </a:lnTo>
                <a:close/>
              </a:path>
              <a:path w="2820670" h="2336800">
                <a:moveTo>
                  <a:pt x="2729483" y="2197100"/>
                </a:moveTo>
                <a:lnTo>
                  <a:pt x="2692031" y="2197100"/>
                </a:lnTo>
                <a:lnTo>
                  <a:pt x="2698343" y="2184400"/>
                </a:lnTo>
                <a:lnTo>
                  <a:pt x="2704096" y="2184400"/>
                </a:lnTo>
                <a:lnTo>
                  <a:pt x="2710078" y="2171700"/>
                </a:lnTo>
                <a:lnTo>
                  <a:pt x="2741320" y="2171700"/>
                </a:lnTo>
                <a:lnTo>
                  <a:pt x="2735491" y="2184400"/>
                </a:lnTo>
                <a:lnTo>
                  <a:pt x="2729483" y="2197100"/>
                </a:lnTo>
                <a:close/>
              </a:path>
              <a:path w="2820670" h="2336800">
                <a:moveTo>
                  <a:pt x="141312" y="2209800"/>
                </a:moveTo>
                <a:lnTo>
                  <a:pt x="103530" y="2209800"/>
                </a:lnTo>
                <a:lnTo>
                  <a:pt x="97180" y="2197100"/>
                </a:lnTo>
                <a:lnTo>
                  <a:pt x="134683" y="2197100"/>
                </a:lnTo>
                <a:lnTo>
                  <a:pt x="141312" y="2209800"/>
                </a:lnTo>
                <a:close/>
              </a:path>
              <a:path w="2820670" h="2336800">
                <a:moveTo>
                  <a:pt x="2716936" y="2209800"/>
                </a:moveTo>
                <a:lnTo>
                  <a:pt x="2679357" y="2209800"/>
                </a:lnTo>
                <a:lnTo>
                  <a:pt x="2685986" y="2197100"/>
                </a:lnTo>
                <a:lnTo>
                  <a:pt x="2723299" y="2197100"/>
                </a:lnTo>
                <a:lnTo>
                  <a:pt x="2716936" y="2209800"/>
                </a:lnTo>
                <a:close/>
              </a:path>
              <a:path w="2820670" h="2336800">
                <a:moveTo>
                  <a:pt x="154584" y="2222500"/>
                </a:moveTo>
                <a:lnTo>
                  <a:pt x="116725" y="2222500"/>
                </a:lnTo>
                <a:lnTo>
                  <a:pt x="110045" y="2209800"/>
                </a:lnTo>
                <a:lnTo>
                  <a:pt x="147650" y="2209800"/>
                </a:lnTo>
                <a:lnTo>
                  <a:pt x="154584" y="2222500"/>
                </a:lnTo>
                <a:close/>
              </a:path>
              <a:path w="2820670" h="2336800">
                <a:moveTo>
                  <a:pt x="2703728" y="2222500"/>
                </a:moveTo>
                <a:lnTo>
                  <a:pt x="2666085" y="2222500"/>
                </a:lnTo>
                <a:lnTo>
                  <a:pt x="2673019" y="2209800"/>
                </a:lnTo>
                <a:lnTo>
                  <a:pt x="2710421" y="2209800"/>
                </a:lnTo>
                <a:lnTo>
                  <a:pt x="2703728" y="2222500"/>
                </a:lnTo>
                <a:close/>
              </a:path>
              <a:path w="2820670" h="2336800">
                <a:moveTo>
                  <a:pt x="168427" y="2235200"/>
                </a:moveTo>
                <a:lnTo>
                  <a:pt x="130568" y="2235200"/>
                </a:lnTo>
                <a:lnTo>
                  <a:pt x="123571" y="2222500"/>
                </a:lnTo>
                <a:lnTo>
                  <a:pt x="161201" y="2222500"/>
                </a:lnTo>
                <a:lnTo>
                  <a:pt x="168427" y="2235200"/>
                </a:lnTo>
                <a:close/>
              </a:path>
              <a:path w="2820670" h="2336800">
                <a:moveTo>
                  <a:pt x="2689872" y="2235200"/>
                </a:moveTo>
                <a:lnTo>
                  <a:pt x="2652242" y="2235200"/>
                </a:lnTo>
                <a:lnTo>
                  <a:pt x="2659468" y="2222500"/>
                </a:lnTo>
                <a:lnTo>
                  <a:pt x="2696883" y="2222500"/>
                </a:lnTo>
                <a:lnTo>
                  <a:pt x="2689872" y="2235200"/>
                </a:lnTo>
                <a:close/>
              </a:path>
              <a:path w="2820670" h="2336800">
                <a:moveTo>
                  <a:pt x="182816" y="2247900"/>
                </a:moveTo>
                <a:lnTo>
                  <a:pt x="145034" y="2247900"/>
                </a:lnTo>
                <a:lnTo>
                  <a:pt x="137731" y="2235200"/>
                </a:lnTo>
                <a:lnTo>
                  <a:pt x="175310" y="2235200"/>
                </a:lnTo>
                <a:lnTo>
                  <a:pt x="182816" y="2247900"/>
                </a:lnTo>
                <a:close/>
              </a:path>
              <a:path w="2820670" h="2336800">
                <a:moveTo>
                  <a:pt x="2675394" y="2247900"/>
                </a:moveTo>
                <a:lnTo>
                  <a:pt x="2637853" y="2247900"/>
                </a:lnTo>
                <a:lnTo>
                  <a:pt x="2645359" y="2235200"/>
                </a:lnTo>
                <a:lnTo>
                  <a:pt x="2682709" y="2235200"/>
                </a:lnTo>
                <a:lnTo>
                  <a:pt x="2675394" y="2247900"/>
                </a:lnTo>
                <a:close/>
              </a:path>
              <a:path w="2820670" h="2336800">
                <a:moveTo>
                  <a:pt x="205359" y="2260600"/>
                </a:moveTo>
                <a:lnTo>
                  <a:pt x="160096" y="2260600"/>
                </a:lnTo>
                <a:lnTo>
                  <a:pt x="152501" y="2247900"/>
                </a:lnTo>
                <a:lnTo>
                  <a:pt x="197459" y="2247900"/>
                </a:lnTo>
                <a:lnTo>
                  <a:pt x="205359" y="2260600"/>
                </a:lnTo>
                <a:close/>
              </a:path>
              <a:path w="2820670" h="2336800">
                <a:moveTo>
                  <a:pt x="2660319" y="2260600"/>
                </a:moveTo>
                <a:lnTo>
                  <a:pt x="2615310" y="2260600"/>
                </a:lnTo>
                <a:lnTo>
                  <a:pt x="2623210" y="2247900"/>
                </a:lnTo>
                <a:lnTo>
                  <a:pt x="2667939" y="2247900"/>
                </a:lnTo>
                <a:lnTo>
                  <a:pt x="2660319" y="2260600"/>
                </a:lnTo>
                <a:close/>
              </a:path>
              <a:path w="2820670" h="2336800">
                <a:moveTo>
                  <a:pt x="229006" y="2273300"/>
                </a:moveTo>
                <a:lnTo>
                  <a:pt x="175729" y="2273300"/>
                </a:lnTo>
                <a:lnTo>
                  <a:pt x="167843" y="2260600"/>
                </a:lnTo>
                <a:lnTo>
                  <a:pt x="220738" y="2260600"/>
                </a:lnTo>
                <a:lnTo>
                  <a:pt x="229006" y="2273300"/>
                </a:lnTo>
                <a:close/>
              </a:path>
              <a:path w="2820670" h="2336800">
                <a:moveTo>
                  <a:pt x="2644686" y="2273300"/>
                </a:moveTo>
                <a:lnTo>
                  <a:pt x="2591663" y="2273300"/>
                </a:lnTo>
                <a:lnTo>
                  <a:pt x="2599931" y="2260600"/>
                </a:lnTo>
                <a:lnTo>
                  <a:pt x="2652572" y="2260600"/>
                </a:lnTo>
                <a:lnTo>
                  <a:pt x="2644686" y="2273300"/>
                </a:lnTo>
                <a:close/>
              </a:path>
              <a:path w="2820670" h="2336800">
                <a:moveTo>
                  <a:pt x="253657" y="2286000"/>
                </a:moveTo>
                <a:lnTo>
                  <a:pt x="200202" y="2286000"/>
                </a:lnTo>
                <a:lnTo>
                  <a:pt x="191909" y="2273300"/>
                </a:lnTo>
                <a:lnTo>
                  <a:pt x="245046" y="2273300"/>
                </a:lnTo>
                <a:lnTo>
                  <a:pt x="253657" y="2286000"/>
                </a:lnTo>
                <a:close/>
              </a:path>
              <a:path w="2820670" h="2336800">
                <a:moveTo>
                  <a:pt x="2620200" y="2286000"/>
                </a:moveTo>
                <a:lnTo>
                  <a:pt x="2567012" y="2286000"/>
                </a:lnTo>
                <a:lnTo>
                  <a:pt x="2575623" y="2273300"/>
                </a:lnTo>
                <a:lnTo>
                  <a:pt x="2628493" y="2273300"/>
                </a:lnTo>
                <a:lnTo>
                  <a:pt x="2620200" y="2286000"/>
                </a:lnTo>
                <a:close/>
              </a:path>
              <a:path w="2820670" h="2336800">
                <a:moveTo>
                  <a:pt x="287972" y="2298700"/>
                </a:moveTo>
                <a:lnTo>
                  <a:pt x="217157" y="2298700"/>
                </a:lnTo>
                <a:lnTo>
                  <a:pt x="208610" y="2286000"/>
                </a:lnTo>
                <a:lnTo>
                  <a:pt x="278955" y="2286000"/>
                </a:lnTo>
                <a:lnTo>
                  <a:pt x="287972" y="2298700"/>
                </a:lnTo>
                <a:close/>
              </a:path>
              <a:path w="2820670" h="2336800">
                <a:moveTo>
                  <a:pt x="2603246" y="2298700"/>
                </a:moveTo>
                <a:lnTo>
                  <a:pt x="2532697" y="2298700"/>
                </a:lnTo>
                <a:lnTo>
                  <a:pt x="2541714" y="2286000"/>
                </a:lnTo>
                <a:lnTo>
                  <a:pt x="2612059" y="2286000"/>
                </a:lnTo>
                <a:lnTo>
                  <a:pt x="2603246" y="2298700"/>
                </a:lnTo>
                <a:close/>
              </a:path>
              <a:path w="2820670" h="2336800">
                <a:moveTo>
                  <a:pt x="342150" y="2311400"/>
                </a:moveTo>
                <a:lnTo>
                  <a:pt x="252475" y="2311400"/>
                </a:lnTo>
                <a:lnTo>
                  <a:pt x="243484" y="2298700"/>
                </a:lnTo>
                <a:lnTo>
                  <a:pt x="332600" y="2298700"/>
                </a:lnTo>
                <a:lnTo>
                  <a:pt x="342150" y="2311400"/>
                </a:lnTo>
                <a:close/>
              </a:path>
              <a:path w="2820670" h="2336800">
                <a:moveTo>
                  <a:pt x="2567901" y="2311400"/>
                </a:moveTo>
                <a:lnTo>
                  <a:pt x="2478519" y="2311400"/>
                </a:lnTo>
                <a:lnTo>
                  <a:pt x="2488056" y="2298700"/>
                </a:lnTo>
                <a:lnTo>
                  <a:pt x="2576906" y="2298700"/>
                </a:lnTo>
                <a:lnTo>
                  <a:pt x="2567901" y="2311400"/>
                </a:lnTo>
                <a:close/>
              </a:path>
              <a:path w="2820670" h="2336800">
                <a:moveTo>
                  <a:pt x="2540241" y="2324100"/>
                </a:moveTo>
                <a:lnTo>
                  <a:pt x="280123" y="2324100"/>
                </a:lnTo>
                <a:lnTo>
                  <a:pt x="270814" y="2311400"/>
                </a:lnTo>
                <a:lnTo>
                  <a:pt x="2549563" y="2311400"/>
                </a:lnTo>
                <a:lnTo>
                  <a:pt x="2540241" y="2324100"/>
                </a:lnTo>
                <a:close/>
              </a:path>
              <a:path w="2820670" h="2336800">
                <a:moveTo>
                  <a:pt x="2482354" y="2336800"/>
                </a:moveTo>
                <a:lnTo>
                  <a:pt x="337997" y="2336800"/>
                </a:lnTo>
                <a:lnTo>
                  <a:pt x="328142" y="2324100"/>
                </a:lnTo>
                <a:lnTo>
                  <a:pt x="2492209" y="2324100"/>
                </a:lnTo>
                <a:lnTo>
                  <a:pt x="2482354" y="2336800"/>
                </a:lnTo>
                <a:close/>
              </a:path>
            </a:pathLst>
          </a:custGeom>
          <a:solidFill>
            <a:srgbClr val="385D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49">
            <a:extLst>
              <a:ext uri="{FF2B5EF4-FFF2-40B4-BE49-F238E27FC236}">
                <a16:creationId xmlns:a16="http://schemas.microsoft.com/office/drawing/2014/main" id="{7BA7DDF3-4B4E-4F9A-AB9A-C46A5C712AD1}"/>
              </a:ext>
            </a:extLst>
          </p:cNvPr>
          <p:cNvSpPr txBox="1"/>
          <p:nvPr/>
        </p:nvSpPr>
        <p:spPr>
          <a:xfrm>
            <a:off x="6154384" y="1090461"/>
            <a:ext cx="2048558" cy="648896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0"/>
              </a:spcBef>
            </a:pPr>
            <a:r>
              <a:rPr sz="1400" b="1" spc="-5" dirty="0">
                <a:solidFill>
                  <a:srgbClr val="FF0000"/>
                </a:solidFill>
                <a:cs typeface="Times New Roman"/>
              </a:rPr>
              <a:t>q:</a:t>
            </a:r>
            <a:r>
              <a:rPr sz="1400" b="1" spc="-15" dirty="0">
                <a:solidFill>
                  <a:srgbClr val="FF0000"/>
                </a:solidFill>
                <a:cs typeface="Times New Roman"/>
              </a:rPr>
              <a:t> </a:t>
            </a:r>
            <a:r>
              <a:rPr sz="1400" b="1" spc="-5" dirty="0">
                <a:solidFill>
                  <a:srgbClr val="FF0000"/>
                </a:solidFill>
                <a:cs typeface="Times New Roman"/>
              </a:rPr>
              <a:t>query</a:t>
            </a:r>
            <a:r>
              <a:rPr sz="1400" b="1" spc="-10" dirty="0">
                <a:solidFill>
                  <a:srgbClr val="FF0000"/>
                </a:solidFill>
                <a:cs typeface="Times New Roman"/>
              </a:rPr>
              <a:t> </a:t>
            </a:r>
            <a:r>
              <a:rPr sz="1400" b="1" spc="-5" dirty="0">
                <a:solidFill>
                  <a:srgbClr val="FF0000"/>
                </a:solidFill>
                <a:cs typeface="Times New Roman"/>
              </a:rPr>
              <a:t>(to</a:t>
            </a:r>
            <a:r>
              <a:rPr sz="1400" b="1" spc="-10" dirty="0">
                <a:solidFill>
                  <a:srgbClr val="FF0000"/>
                </a:solidFill>
                <a:cs typeface="Times New Roman"/>
              </a:rPr>
              <a:t> </a:t>
            </a:r>
            <a:r>
              <a:rPr sz="1400" b="1" spc="-5" dirty="0">
                <a:solidFill>
                  <a:srgbClr val="FF0000"/>
                </a:solidFill>
                <a:cs typeface="Times New Roman"/>
              </a:rPr>
              <a:t>match</a:t>
            </a:r>
            <a:r>
              <a:rPr sz="1400" b="1" spc="-10" dirty="0">
                <a:solidFill>
                  <a:srgbClr val="FF0000"/>
                </a:solidFill>
                <a:cs typeface="Times New Roman"/>
              </a:rPr>
              <a:t> </a:t>
            </a:r>
            <a:r>
              <a:rPr sz="1400" b="1" spc="-5" dirty="0">
                <a:solidFill>
                  <a:srgbClr val="FF0000"/>
                </a:solidFill>
                <a:cs typeface="Times New Roman"/>
              </a:rPr>
              <a:t>others)</a:t>
            </a:r>
            <a:endParaRPr sz="1400" b="1" dirty="0">
              <a:solidFill>
                <a:srgbClr val="FF0000"/>
              </a:solidFill>
              <a:cs typeface="Times New Roman"/>
            </a:endParaRPr>
          </a:p>
          <a:p>
            <a:pPr marL="443865">
              <a:lnSpc>
                <a:spcPct val="100000"/>
              </a:lnSpc>
              <a:spcBef>
                <a:spcPts val="800"/>
              </a:spcBef>
            </a:pPr>
            <a:r>
              <a:rPr sz="1400" spc="30" dirty="0">
                <a:cs typeface="Cambria Math"/>
              </a:rPr>
              <a:t>𝑞</a:t>
            </a:r>
            <a:r>
              <a:rPr sz="1500" spc="44" baseline="27777" dirty="0">
                <a:cs typeface="Cambria Math"/>
              </a:rPr>
              <a:t>i</a:t>
            </a:r>
            <a:r>
              <a:rPr sz="1500" spc="307" baseline="27777" dirty="0">
                <a:cs typeface="Cambria Math"/>
              </a:rPr>
              <a:t> </a:t>
            </a:r>
            <a:r>
              <a:rPr sz="1400" dirty="0">
                <a:cs typeface="Cambria Math"/>
              </a:rPr>
              <a:t>=</a:t>
            </a:r>
            <a:r>
              <a:rPr sz="1400" spc="55" dirty="0">
                <a:cs typeface="Cambria Math"/>
              </a:rPr>
              <a:t> </a:t>
            </a:r>
            <a:r>
              <a:rPr sz="1400" spc="30" dirty="0">
                <a:cs typeface="Cambria Math"/>
              </a:rPr>
              <a:t>𝑎</a:t>
            </a:r>
            <a:r>
              <a:rPr sz="1500" spc="44" baseline="27777" dirty="0">
                <a:cs typeface="Cambria Math"/>
              </a:rPr>
              <a:t>i</a:t>
            </a:r>
            <a:r>
              <a:rPr sz="1500" spc="195" baseline="27777" dirty="0">
                <a:cs typeface="Cambria Math"/>
              </a:rPr>
              <a:t> </a:t>
            </a:r>
            <a:r>
              <a:rPr sz="1400" spc="45" dirty="0">
                <a:cs typeface="Cambria Math"/>
              </a:rPr>
              <a:t>W</a:t>
            </a:r>
            <a:r>
              <a:rPr sz="1500" spc="67" baseline="27777" dirty="0">
                <a:cs typeface="Cambria Math"/>
              </a:rPr>
              <a:t>𝑞</a:t>
            </a:r>
            <a:endParaRPr sz="1500" baseline="27777" dirty="0">
              <a:cs typeface="Cambria Math"/>
            </a:endParaRPr>
          </a:p>
        </p:txBody>
      </p:sp>
      <p:sp>
        <p:nvSpPr>
          <p:cNvPr id="134" name="object 50">
            <a:extLst>
              <a:ext uri="{FF2B5EF4-FFF2-40B4-BE49-F238E27FC236}">
                <a16:creationId xmlns:a16="http://schemas.microsoft.com/office/drawing/2014/main" id="{6D6E8075-C427-4262-947F-C5BD0EDB57CD}"/>
              </a:ext>
            </a:extLst>
          </p:cNvPr>
          <p:cNvSpPr txBox="1"/>
          <p:nvPr/>
        </p:nvSpPr>
        <p:spPr>
          <a:xfrm>
            <a:off x="6212103" y="1896403"/>
            <a:ext cx="2380509" cy="9162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solidFill>
                  <a:srgbClr val="FF0000"/>
                </a:solidFill>
                <a:cs typeface="Times New Roman"/>
              </a:rPr>
              <a:t>k:</a:t>
            </a:r>
            <a:r>
              <a:rPr sz="1400" b="1" spc="-15" dirty="0">
                <a:solidFill>
                  <a:srgbClr val="FF0000"/>
                </a:solidFill>
                <a:cs typeface="Times New Roman"/>
              </a:rPr>
              <a:t> </a:t>
            </a:r>
            <a:r>
              <a:rPr sz="1400" b="1" spc="-5" dirty="0">
                <a:solidFill>
                  <a:srgbClr val="FF0000"/>
                </a:solidFill>
                <a:cs typeface="Times New Roman"/>
              </a:rPr>
              <a:t>key</a:t>
            </a:r>
            <a:r>
              <a:rPr sz="1400" b="1" spc="-10" dirty="0">
                <a:solidFill>
                  <a:srgbClr val="FF0000"/>
                </a:solidFill>
                <a:cs typeface="Times New Roman"/>
              </a:rPr>
              <a:t> </a:t>
            </a:r>
            <a:r>
              <a:rPr sz="1400" b="1" spc="-5" dirty="0">
                <a:solidFill>
                  <a:srgbClr val="FF0000"/>
                </a:solidFill>
                <a:cs typeface="Times New Roman"/>
              </a:rPr>
              <a:t>(to</a:t>
            </a:r>
            <a:r>
              <a:rPr sz="1400" b="1" spc="-10" dirty="0">
                <a:solidFill>
                  <a:srgbClr val="FF0000"/>
                </a:solidFill>
                <a:cs typeface="Times New Roman"/>
              </a:rPr>
              <a:t> </a:t>
            </a:r>
            <a:r>
              <a:rPr sz="1400" b="1" spc="-5" dirty="0">
                <a:solidFill>
                  <a:srgbClr val="FF0000"/>
                </a:solidFill>
                <a:cs typeface="Times New Roman"/>
              </a:rPr>
              <a:t>be</a:t>
            </a:r>
            <a:r>
              <a:rPr sz="1400" b="1" spc="-15" dirty="0">
                <a:solidFill>
                  <a:srgbClr val="FF0000"/>
                </a:solidFill>
                <a:cs typeface="Times New Roman"/>
              </a:rPr>
              <a:t> </a:t>
            </a:r>
            <a:r>
              <a:rPr sz="1400" b="1" spc="-5" dirty="0">
                <a:solidFill>
                  <a:srgbClr val="FF0000"/>
                </a:solidFill>
                <a:cs typeface="Times New Roman"/>
              </a:rPr>
              <a:t>matched)</a:t>
            </a:r>
            <a:endParaRPr sz="1400" b="1" dirty="0">
              <a:solidFill>
                <a:srgbClr val="FF0000"/>
              </a:solidFill>
              <a:cs typeface="Times New Roman"/>
            </a:endParaRPr>
          </a:p>
          <a:p>
            <a:pPr marL="476250">
              <a:lnSpc>
                <a:spcPct val="100000"/>
              </a:lnSpc>
              <a:spcBef>
                <a:spcPts val="1260"/>
              </a:spcBef>
            </a:pPr>
            <a:r>
              <a:rPr sz="1400" spc="30" dirty="0">
                <a:cs typeface="Cambria Math"/>
              </a:rPr>
              <a:t>𝑘</a:t>
            </a:r>
            <a:r>
              <a:rPr sz="1500" spc="44" baseline="27777" dirty="0">
                <a:cs typeface="Cambria Math"/>
              </a:rPr>
              <a:t>i</a:t>
            </a:r>
            <a:r>
              <a:rPr sz="1500" spc="307" baseline="27777" dirty="0">
                <a:cs typeface="Cambria Math"/>
              </a:rPr>
              <a:t> </a:t>
            </a:r>
            <a:r>
              <a:rPr sz="1400" dirty="0">
                <a:cs typeface="Cambria Math"/>
              </a:rPr>
              <a:t>=</a:t>
            </a:r>
            <a:r>
              <a:rPr sz="1400" spc="55" dirty="0">
                <a:cs typeface="Cambria Math"/>
              </a:rPr>
              <a:t> </a:t>
            </a:r>
            <a:r>
              <a:rPr sz="1400" spc="30" dirty="0">
                <a:cs typeface="Cambria Math"/>
              </a:rPr>
              <a:t>𝑎</a:t>
            </a:r>
            <a:r>
              <a:rPr sz="1500" spc="44" baseline="27777" dirty="0">
                <a:cs typeface="Cambria Math"/>
              </a:rPr>
              <a:t>i</a:t>
            </a:r>
            <a:r>
              <a:rPr sz="1500" spc="195" baseline="27777" dirty="0">
                <a:cs typeface="Cambria Math"/>
              </a:rPr>
              <a:t> </a:t>
            </a:r>
            <a:r>
              <a:rPr sz="1400" spc="40" dirty="0">
                <a:cs typeface="Cambria Math"/>
              </a:rPr>
              <a:t>W</a:t>
            </a:r>
            <a:r>
              <a:rPr sz="1500" spc="60" baseline="27777" dirty="0">
                <a:cs typeface="Cambria Math"/>
              </a:rPr>
              <a:t>𝑘</a:t>
            </a:r>
            <a:endParaRPr sz="1500" baseline="27777" dirty="0"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680"/>
              </a:spcBef>
            </a:pPr>
            <a:r>
              <a:rPr sz="1400" b="1" spc="-5" dirty="0">
                <a:solidFill>
                  <a:srgbClr val="FF0000"/>
                </a:solidFill>
                <a:cs typeface="Times New Roman"/>
              </a:rPr>
              <a:t>v:</a:t>
            </a:r>
            <a:r>
              <a:rPr sz="1400" b="1" spc="-10" dirty="0">
                <a:solidFill>
                  <a:srgbClr val="FF0000"/>
                </a:solidFill>
                <a:cs typeface="Times New Roman"/>
              </a:rPr>
              <a:t> </a:t>
            </a:r>
            <a:r>
              <a:rPr sz="1400" b="1" spc="-5" dirty="0">
                <a:solidFill>
                  <a:srgbClr val="FF0000"/>
                </a:solidFill>
                <a:cs typeface="Times New Roman"/>
              </a:rPr>
              <a:t>information</a:t>
            </a:r>
            <a:r>
              <a:rPr sz="1400" b="1" spc="-10" dirty="0">
                <a:solidFill>
                  <a:srgbClr val="FF0000"/>
                </a:solidFill>
                <a:cs typeface="Times New Roman"/>
              </a:rPr>
              <a:t> </a:t>
            </a:r>
            <a:r>
              <a:rPr sz="1400" b="1" spc="-5" dirty="0">
                <a:solidFill>
                  <a:srgbClr val="FF0000"/>
                </a:solidFill>
                <a:cs typeface="Times New Roman"/>
              </a:rPr>
              <a:t>to</a:t>
            </a:r>
            <a:r>
              <a:rPr sz="1400" b="1" spc="-10" dirty="0">
                <a:solidFill>
                  <a:srgbClr val="FF0000"/>
                </a:solidFill>
                <a:cs typeface="Times New Roman"/>
              </a:rPr>
              <a:t> </a:t>
            </a:r>
            <a:r>
              <a:rPr sz="1400" b="1" spc="-5" dirty="0">
                <a:solidFill>
                  <a:srgbClr val="FF0000"/>
                </a:solidFill>
                <a:cs typeface="Times New Roman"/>
              </a:rPr>
              <a:t>be</a:t>
            </a:r>
            <a:r>
              <a:rPr sz="1400" b="1" spc="-10" dirty="0">
                <a:solidFill>
                  <a:srgbClr val="FF0000"/>
                </a:solidFill>
                <a:cs typeface="Times New Roman"/>
              </a:rPr>
              <a:t> </a:t>
            </a:r>
            <a:r>
              <a:rPr sz="1400" b="1" spc="-5" dirty="0">
                <a:solidFill>
                  <a:srgbClr val="FF0000"/>
                </a:solidFill>
                <a:cs typeface="Times New Roman"/>
              </a:rPr>
              <a:t>extracted</a:t>
            </a:r>
            <a:endParaRPr sz="1400" b="1" dirty="0">
              <a:solidFill>
                <a:srgbClr val="FF0000"/>
              </a:solidFill>
              <a:cs typeface="Times New Roman"/>
            </a:endParaRPr>
          </a:p>
        </p:txBody>
      </p:sp>
      <p:sp>
        <p:nvSpPr>
          <p:cNvPr id="135" name="object 51">
            <a:extLst>
              <a:ext uri="{FF2B5EF4-FFF2-40B4-BE49-F238E27FC236}">
                <a16:creationId xmlns:a16="http://schemas.microsoft.com/office/drawing/2014/main" id="{92E2C2A7-1334-48D7-A386-B8C892160388}"/>
              </a:ext>
            </a:extLst>
          </p:cNvPr>
          <p:cNvSpPr txBox="1"/>
          <p:nvPr/>
        </p:nvSpPr>
        <p:spPr>
          <a:xfrm>
            <a:off x="6657811" y="2908847"/>
            <a:ext cx="88646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400" spc="30" dirty="0">
                <a:cs typeface="Cambria Math"/>
              </a:rPr>
              <a:t>𝑣</a:t>
            </a:r>
            <a:r>
              <a:rPr sz="1500" spc="44" baseline="27777" dirty="0">
                <a:cs typeface="Cambria Math"/>
              </a:rPr>
              <a:t>i</a:t>
            </a:r>
            <a:r>
              <a:rPr sz="1500" spc="300" baseline="27777" dirty="0">
                <a:cs typeface="Cambria Math"/>
              </a:rPr>
              <a:t> </a:t>
            </a:r>
            <a:r>
              <a:rPr sz="1400" dirty="0">
                <a:cs typeface="Cambria Math"/>
              </a:rPr>
              <a:t>=</a:t>
            </a:r>
            <a:r>
              <a:rPr sz="1400" spc="60" dirty="0">
                <a:cs typeface="Cambria Math"/>
              </a:rPr>
              <a:t> </a:t>
            </a:r>
            <a:r>
              <a:rPr sz="1400" spc="30" dirty="0">
                <a:cs typeface="Cambria Math"/>
              </a:rPr>
              <a:t>𝑎</a:t>
            </a:r>
            <a:r>
              <a:rPr sz="1500" spc="44" baseline="27777" dirty="0">
                <a:cs typeface="Cambria Math"/>
              </a:rPr>
              <a:t>i</a:t>
            </a:r>
            <a:r>
              <a:rPr sz="1500" spc="187" baseline="27777" dirty="0">
                <a:cs typeface="Cambria Math"/>
              </a:rPr>
              <a:t> </a:t>
            </a:r>
            <a:r>
              <a:rPr sz="1400" spc="25" dirty="0">
                <a:cs typeface="Cambria Math"/>
              </a:rPr>
              <a:t>W</a:t>
            </a:r>
            <a:r>
              <a:rPr sz="1500" spc="37" baseline="27777" dirty="0">
                <a:cs typeface="Cambria Math"/>
              </a:rPr>
              <a:t>𝑣</a:t>
            </a:r>
            <a:endParaRPr sz="1500" baseline="27777" dirty="0">
              <a:cs typeface="Cambria Math"/>
            </a:endParaRPr>
          </a:p>
        </p:txBody>
      </p:sp>
      <p:sp>
        <p:nvSpPr>
          <p:cNvPr id="136" name="文本框 135">
            <a:extLst>
              <a:ext uri="{FF2B5EF4-FFF2-40B4-BE49-F238E27FC236}">
                <a16:creationId xmlns:a16="http://schemas.microsoft.com/office/drawing/2014/main" id="{CEEF2582-F911-4141-A297-1FFFAC0A7502}"/>
              </a:ext>
            </a:extLst>
          </p:cNvPr>
          <p:cNvSpPr txBox="1"/>
          <p:nvPr/>
        </p:nvSpPr>
        <p:spPr>
          <a:xfrm>
            <a:off x="428281" y="853491"/>
            <a:ext cx="3934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400" b="1" dirty="0">
                <a:solidFill>
                  <a:schemeClr val="accent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Self-Attention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文本框 137">
                <a:extLst>
                  <a:ext uri="{FF2B5EF4-FFF2-40B4-BE49-F238E27FC236}">
                    <a16:creationId xmlns:a16="http://schemas.microsoft.com/office/drawing/2014/main" id="{03529710-8EC6-48CB-92ED-5D96B0ACC23E}"/>
                  </a:ext>
                </a:extLst>
              </p:cNvPr>
              <p:cNvSpPr txBox="1"/>
              <p:nvPr/>
            </p:nvSpPr>
            <p:spPr>
              <a:xfrm>
                <a:off x="2482783" y="803189"/>
                <a:ext cx="4572000" cy="6567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:r>
                  <a:rPr lang="en-US" altLang="zh-CN" dirty="0"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rPr>
                  <a:t>input: X=[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rPr>
                  <a:t>]</a:t>
                </a:r>
              </a:p>
              <a:p>
                <a:pPr lvl="1"/>
                <a:r>
                  <a:rPr lang="en-US" altLang="zh-CN" dirty="0"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rPr>
                  <a:t>Parameters: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𝑤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𝑞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𝑤</m:t>
                        </m:r>
                      </m:e>
                      <m:sup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𝑘</m:t>
                        </m:r>
                      </m:sup>
                    </m:sSup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b="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𝑤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𝑣</m:t>
                        </m:r>
                      </m:sup>
                    </m:sSup>
                  </m:oMath>
                </a14:m>
                <a:endParaRPr lang="zh-CN" altLang="en-US" dirty="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38" name="文本框 137">
                <a:extLst>
                  <a:ext uri="{FF2B5EF4-FFF2-40B4-BE49-F238E27FC236}">
                    <a16:creationId xmlns:a16="http://schemas.microsoft.com/office/drawing/2014/main" id="{03529710-8EC6-48CB-92ED-5D96B0ACC2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2783" y="803189"/>
                <a:ext cx="4572000" cy="656783"/>
              </a:xfrm>
              <a:prstGeom prst="rect">
                <a:avLst/>
              </a:prstGeom>
              <a:blipFill>
                <a:blip r:embed="rId4"/>
                <a:stretch>
                  <a:fillRect t="-5607" b="-140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4842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0181ED3-6BF2-492E-B9E9-53E7609D1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E117B68-3B1D-481C-A2B3-B35D972DC919}"/>
              </a:ext>
            </a:extLst>
          </p:cNvPr>
          <p:cNvSpPr txBox="1"/>
          <p:nvPr/>
        </p:nvSpPr>
        <p:spPr>
          <a:xfrm>
            <a:off x="428281" y="199434"/>
            <a:ext cx="7108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b="1" spc="20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Transformer</a:t>
            </a:r>
            <a:endParaRPr lang="zh-CN" altLang="en-US" sz="2800" b="1" spc="200" dirty="0">
              <a:solidFill>
                <a:schemeClr val="bg1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6" name="object 3">
            <a:extLst>
              <a:ext uri="{FF2B5EF4-FFF2-40B4-BE49-F238E27FC236}">
                <a16:creationId xmlns:a16="http://schemas.microsoft.com/office/drawing/2014/main" id="{5C949136-7A46-4E07-9357-AB94A08093E6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81467" y="1282916"/>
            <a:ext cx="2952479" cy="446999"/>
          </a:xfrm>
          <a:prstGeom prst="rect">
            <a:avLst/>
          </a:prstGeom>
        </p:spPr>
      </p:pic>
      <p:sp>
        <p:nvSpPr>
          <p:cNvPr id="7" name="object 6">
            <a:extLst>
              <a:ext uri="{FF2B5EF4-FFF2-40B4-BE49-F238E27FC236}">
                <a16:creationId xmlns:a16="http://schemas.microsoft.com/office/drawing/2014/main" id="{97BF7EB0-1DE4-4D14-A697-DDE591E0A1F4}"/>
              </a:ext>
            </a:extLst>
          </p:cNvPr>
          <p:cNvSpPr/>
          <p:nvPr/>
        </p:nvSpPr>
        <p:spPr>
          <a:xfrm>
            <a:off x="1068256" y="4608748"/>
            <a:ext cx="1051560" cy="321310"/>
          </a:xfrm>
          <a:custGeom>
            <a:avLst/>
            <a:gdLst/>
            <a:ahLst/>
            <a:cxnLst/>
            <a:rect l="l" t="t" r="r" b="b"/>
            <a:pathLst>
              <a:path w="1051560" h="321310">
                <a:moveTo>
                  <a:pt x="1051560" y="1498"/>
                </a:moveTo>
                <a:lnTo>
                  <a:pt x="952525" y="5168"/>
                </a:lnTo>
                <a:lnTo>
                  <a:pt x="946416" y="11747"/>
                </a:lnTo>
                <a:lnTo>
                  <a:pt x="946797" y="13703"/>
                </a:lnTo>
                <a:lnTo>
                  <a:pt x="947762" y="15443"/>
                </a:lnTo>
                <a:lnTo>
                  <a:pt x="949223" y="16789"/>
                </a:lnTo>
                <a:lnTo>
                  <a:pt x="951026" y="17627"/>
                </a:lnTo>
                <a:lnTo>
                  <a:pt x="952995" y="17868"/>
                </a:lnTo>
                <a:lnTo>
                  <a:pt x="1017663" y="15468"/>
                </a:lnTo>
                <a:lnTo>
                  <a:pt x="563245" y="303644"/>
                </a:lnTo>
                <a:lnTo>
                  <a:pt x="563245" y="36322"/>
                </a:lnTo>
                <a:lnTo>
                  <a:pt x="595858" y="92227"/>
                </a:lnTo>
                <a:lnTo>
                  <a:pt x="597115" y="93764"/>
                </a:lnTo>
                <a:lnTo>
                  <a:pt x="598792" y="94843"/>
                </a:lnTo>
                <a:lnTo>
                  <a:pt x="600710" y="95351"/>
                </a:lnTo>
                <a:lnTo>
                  <a:pt x="602691" y="95237"/>
                </a:lnTo>
                <a:lnTo>
                  <a:pt x="604545" y="94513"/>
                </a:lnTo>
                <a:lnTo>
                  <a:pt x="606082" y="93256"/>
                </a:lnTo>
                <a:lnTo>
                  <a:pt x="607161" y="91592"/>
                </a:lnTo>
                <a:lnTo>
                  <a:pt x="607656" y="89662"/>
                </a:lnTo>
                <a:lnTo>
                  <a:pt x="607555" y="87680"/>
                </a:lnTo>
                <a:lnTo>
                  <a:pt x="606831" y="85826"/>
                </a:lnTo>
                <a:lnTo>
                  <a:pt x="564235" y="12827"/>
                </a:lnTo>
                <a:lnTo>
                  <a:pt x="556895" y="228"/>
                </a:lnTo>
                <a:lnTo>
                  <a:pt x="506958" y="85826"/>
                </a:lnTo>
                <a:lnTo>
                  <a:pt x="506234" y="87680"/>
                </a:lnTo>
                <a:lnTo>
                  <a:pt x="506133" y="89662"/>
                </a:lnTo>
                <a:lnTo>
                  <a:pt x="506628" y="91592"/>
                </a:lnTo>
                <a:lnTo>
                  <a:pt x="507707" y="93256"/>
                </a:lnTo>
                <a:lnTo>
                  <a:pt x="509244" y="94513"/>
                </a:lnTo>
                <a:lnTo>
                  <a:pt x="511098" y="95237"/>
                </a:lnTo>
                <a:lnTo>
                  <a:pt x="513080" y="95351"/>
                </a:lnTo>
                <a:lnTo>
                  <a:pt x="514997" y="94843"/>
                </a:lnTo>
                <a:lnTo>
                  <a:pt x="516674" y="93764"/>
                </a:lnTo>
                <a:lnTo>
                  <a:pt x="517931" y="92227"/>
                </a:lnTo>
                <a:lnTo>
                  <a:pt x="550545" y="36322"/>
                </a:lnTo>
                <a:lnTo>
                  <a:pt x="550545" y="304330"/>
                </a:lnTo>
                <a:lnTo>
                  <a:pt x="34569" y="13690"/>
                </a:lnTo>
                <a:lnTo>
                  <a:pt x="99288" y="12700"/>
                </a:lnTo>
                <a:lnTo>
                  <a:pt x="101244" y="12357"/>
                </a:lnTo>
                <a:lnTo>
                  <a:pt x="102997" y="11430"/>
                </a:lnTo>
                <a:lnTo>
                  <a:pt x="104381" y="10007"/>
                </a:lnTo>
                <a:lnTo>
                  <a:pt x="105257" y="8229"/>
                </a:lnTo>
                <a:lnTo>
                  <a:pt x="105537" y="6261"/>
                </a:lnTo>
                <a:lnTo>
                  <a:pt x="105194" y="4305"/>
                </a:lnTo>
                <a:lnTo>
                  <a:pt x="104267" y="2540"/>
                </a:lnTo>
                <a:lnTo>
                  <a:pt x="103860" y="2146"/>
                </a:lnTo>
                <a:lnTo>
                  <a:pt x="102844" y="1155"/>
                </a:lnTo>
                <a:lnTo>
                  <a:pt x="101053" y="279"/>
                </a:lnTo>
                <a:lnTo>
                  <a:pt x="99085" y="0"/>
                </a:lnTo>
                <a:lnTo>
                  <a:pt x="0" y="1498"/>
                </a:lnTo>
                <a:lnTo>
                  <a:pt x="50076" y="87020"/>
                </a:lnTo>
                <a:lnTo>
                  <a:pt x="51333" y="88557"/>
                </a:lnTo>
                <a:lnTo>
                  <a:pt x="53009" y="89623"/>
                </a:lnTo>
                <a:lnTo>
                  <a:pt x="54927" y="90131"/>
                </a:lnTo>
                <a:lnTo>
                  <a:pt x="56921" y="90017"/>
                </a:lnTo>
                <a:lnTo>
                  <a:pt x="28333" y="24765"/>
                </a:lnTo>
                <a:lnTo>
                  <a:pt x="553783" y="320725"/>
                </a:lnTo>
                <a:lnTo>
                  <a:pt x="556895" y="315188"/>
                </a:lnTo>
                <a:lnTo>
                  <a:pt x="560298" y="320548"/>
                </a:lnTo>
                <a:lnTo>
                  <a:pt x="1024470" y="26200"/>
                </a:lnTo>
                <a:lnTo>
                  <a:pt x="994727" y="83680"/>
                </a:lnTo>
                <a:lnTo>
                  <a:pt x="994105" y="85559"/>
                </a:lnTo>
                <a:lnTo>
                  <a:pt x="994092" y="87553"/>
                </a:lnTo>
                <a:lnTo>
                  <a:pt x="994689" y="89446"/>
                </a:lnTo>
                <a:lnTo>
                  <a:pt x="995857" y="91059"/>
                </a:lnTo>
                <a:lnTo>
                  <a:pt x="997458" y="92240"/>
                </a:lnTo>
                <a:lnTo>
                  <a:pt x="999337" y="92862"/>
                </a:lnTo>
                <a:lnTo>
                  <a:pt x="1001318" y="92875"/>
                </a:lnTo>
                <a:lnTo>
                  <a:pt x="1003211" y="92265"/>
                </a:lnTo>
                <a:lnTo>
                  <a:pt x="1004836" y="91109"/>
                </a:lnTo>
                <a:lnTo>
                  <a:pt x="1006005" y="89509"/>
                </a:lnTo>
                <a:lnTo>
                  <a:pt x="1050836" y="2882"/>
                </a:lnTo>
                <a:lnTo>
                  <a:pt x="1051560" y="14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A6DD96E9-8CFC-4D3B-B69A-9592F864DB9E}"/>
              </a:ext>
            </a:extLst>
          </p:cNvPr>
          <p:cNvSpPr/>
          <p:nvPr/>
        </p:nvSpPr>
        <p:spPr>
          <a:xfrm>
            <a:off x="3539041" y="4607605"/>
            <a:ext cx="1051560" cy="321945"/>
          </a:xfrm>
          <a:custGeom>
            <a:avLst/>
            <a:gdLst/>
            <a:ahLst/>
            <a:cxnLst/>
            <a:rect l="l" t="t" r="r" b="b"/>
            <a:pathLst>
              <a:path w="1051560" h="321945">
                <a:moveTo>
                  <a:pt x="1051560" y="1371"/>
                </a:moveTo>
                <a:lnTo>
                  <a:pt x="952538" y="5232"/>
                </a:lnTo>
                <a:lnTo>
                  <a:pt x="946429" y="11823"/>
                </a:lnTo>
                <a:lnTo>
                  <a:pt x="946823" y="13766"/>
                </a:lnTo>
                <a:lnTo>
                  <a:pt x="947788" y="15506"/>
                </a:lnTo>
                <a:lnTo>
                  <a:pt x="949248" y="16852"/>
                </a:lnTo>
                <a:lnTo>
                  <a:pt x="951052" y="17678"/>
                </a:lnTo>
                <a:lnTo>
                  <a:pt x="953020" y="17919"/>
                </a:lnTo>
                <a:lnTo>
                  <a:pt x="1017676" y="15405"/>
                </a:lnTo>
                <a:lnTo>
                  <a:pt x="563854" y="304368"/>
                </a:lnTo>
                <a:lnTo>
                  <a:pt x="563308" y="36182"/>
                </a:lnTo>
                <a:lnTo>
                  <a:pt x="596049" y="92024"/>
                </a:lnTo>
                <a:lnTo>
                  <a:pt x="597306" y="93560"/>
                </a:lnTo>
                <a:lnTo>
                  <a:pt x="598982" y="94627"/>
                </a:lnTo>
                <a:lnTo>
                  <a:pt x="600900" y="95135"/>
                </a:lnTo>
                <a:lnTo>
                  <a:pt x="602881" y="95021"/>
                </a:lnTo>
                <a:lnTo>
                  <a:pt x="604735" y="94297"/>
                </a:lnTo>
                <a:lnTo>
                  <a:pt x="606272" y="93027"/>
                </a:lnTo>
                <a:lnTo>
                  <a:pt x="607339" y="91363"/>
                </a:lnTo>
                <a:lnTo>
                  <a:pt x="607783" y="89636"/>
                </a:lnTo>
                <a:lnTo>
                  <a:pt x="607720" y="87452"/>
                </a:lnTo>
                <a:lnTo>
                  <a:pt x="606996" y="85598"/>
                </a:lnTo>
                <a:lnTo>
                  <a:pt x="564261" y="12687"/>
                </a:lnTo>
                <a:lnTo>
                  <a:pt x="556895" y="101"/>
                </a:lnTo>
                <a:lnTo>
                  <a:pt x="507136" y="85801"/>
                </a:lnTo>
                <a:lnTo>
                  <a:pt x="506412" y="87655"/>
                </a:lnTo>
                <a:lnTo>
                  <a:pt x="506310" y="89636"/>
                </a:lnTo>
                <a:lnTo>
                  <a:pt x="506818" y="91567"/>
                </a:lnTo>
                <a:lnTo>
                  <a:pt x="507898" y="93230"/>
                </a:lnTo>
                <a:lnTo>
                  <a:pt x="509435" y="94488"/>
                </a:lnTo>
                <a:lnTo>
                  <a:pt x="511289" y="95199"/>
                </a:lnTo>
                <a:lnTo>
                  <a:pt x="513270" y="95313"/>
                </a:lnTo>
                <a:lnTo>
                  <a:pt x="515188" y="94805"/>
                </a:lnTo>
                <a:lnTo>
                  <a:pt x="516864" y="93726"/>
                </a:lnTo>
                <a:lnTo>
                  <a:pt x="518109" y="92176"/>
                </a:lnTo>
                <a:lnTo>
                  <a:pt x="550608" y="36195"/>
                </a:lnTo>
                <a:lnTo>
                  <a:pt x="551154" y="305447"/>
                </a:lnTo>
                <a:lnTo>
                  <a:pt x="34531" y="13601"/>
                </a:lnTo>
                <a:lnTo>
                  <a:pt x="99263" y="12700"/>
                </a:lnTo>
                <a:lnTo>
                  <a:pt x="101231" y="12357"/>
                </a:lnTo>
                <a:lnTo>
                  <a:pt x="102984" y="11430"/>
                </a:lnTo>
                <a:lnTo>
                  <a:pt x="104368" y="10007"/>
                </a:lnTo>
                <a:lnTo>
                  <a:pt x="105244" y="8229"/>
                </a:lnTo>
                <a:lnTo>
                  <a:pt x="105524" y="6261"/>
                </a:lnTo>
                <a:lnTo>
                  <a:pt x="105194" y="4305"/>
                </a:lnTo>
                <a:lnTo>
                  <a:pt x="104267" y="2540"/>
                </a:lnTo>
                <a:lnTo>
                  <a:pt x="103746" y="2044"/>
                </a:lnTo>
                <a:lnTo>
                  <a:pt x="102844" y="1155"/>
                </a:lnTo>
                <a:lnTo>
                  <a:pt x="101053" y="279"/>
                </a:lnTo>
                <a:lnTo>
                  <a:pt x="99098" y="0"/>
                </a:lnTo>
                <a:lnTo>
                  <a:pt x="0" y="1371"/>
                </a:lnTo>
                <a:lnTo>
                  <a:pt x="49974" y="86956"/>
                </a:lnTo>
                <a:lnTo>
                  <a:pt x="51231" y="88493"/>
                </a:lnTo>
                <a:lnTo>
                  <a:pt x="52895" y="89560"/>
                </a:lnTo>
                <a:lnTo>
                  <a:pt x="54825" y="90068"/>
                </a:lnTo>
                <a:lnTo>
                  <a:pt x="56807" y="89954"/>
                </a:lnTo>
                <a:lnTo>
                  <a:pt x="28295" y="24650"/>
                </a:lnTo>
                <a:lnTo>
                  <a:pt x="554405" y="321856"/>
                </a:lnTo>
                <a:lnTo>
                  <a:pt x="557225" y="316865"/>
                </a:lnTo>
                <a:lnTo>
                  <a:pt x="560311" y="321691"/>
                </a:lnTo>
                <a:lnTo>
                  <a:pt x="1024509" y="26136"/>
                </a:lnTo>
                <a:lnTo>
                  <a:pt x="994879" y="83654"/>
                </a:lnTo>
                <a:lnTo>
                  <a:pt x="994257" y="85534"/>
                </a:lnTo>
                <a:lnTo>
                  <a:pt x="994244" y="87528"/>
                </a:lnTo>
                <a:lnTo>
                  <a:pt x="994854" y="89420"/>
                </a:lnTo>
                <a:lnTo>
                  <a:pt x="996010" y="91033"/>
                </a:lnTo>
                <a:lnTo>
                  <a:pt x="997623" y="92202"/>
                </a:lnTo>
                <a:lnTo>
                  <a:pt x="999502" y="92824"/>
                </a:lnTo>
                <a:lnTo>
                  <a:pt x="1001496" y="92837"/>
                </a:lnTo>
                <a:lnTo>
                  <a:pt x="1003388" y="92227"/>
                </a:lnTo>
                <a:lnTo>
                  <a:pt x="1005001" y="91071"/>
                </a:lnTo>
                <a:lnTo>
                  <a:pt x="1006170" y="89471"/>
                </a:lnTo>
                <a:lnTo>
                  <a:pt x="1050823" y="2781"/>
                </a:lnTo>
                <a:lnTo>
                  <a:pt x="1051560" y="13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8">
            <a:extLst>
              <a:ext uri="{FF2B5EF4-FFF2-40B4-BE49-F238E27FC236}">
                <a16:creationId xmlns:a16="http://schemas.microsoft.com/office/drawing/2014/main" id="{4CCCB03C-4278-4572-80D3-3B979F23A6A2}"/>
              </a:ext>
            </a:extLst>
          </p:cNvPr>
          <p:cNvSpPr txBox="1"/>
          <p:nvPr/>
        </p:nvSpPr>
        <p:spPr>
          <a:xfrm>
            <a:off x="5945000" y="1654067"/>
            <a:ext cx="2375077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Scale</a:t>
            </a:r>
            <a:r>
              <a:rPr sz="1400" b="1" dirty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1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 Dot-Produc</a:t>
            </a:r>
            <a:r>
              <a:rPr sz="1400" b="1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1400" b="1" spc="-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Attension</a:t>
            </a:r>
            <a:r>
              <a:rPr sz="1400" b="1" dirty="0">
                <a:solidFill>
                  <a:srgbClr val="FF0000"/>
                </a:solidFill>
                <a:latin typeface="Times New Roman"/>
                <a:cs typeface="Times New Roman"/>
              </a:rPr>
              <a:t>:</a:t>
            </a:r>
          </a:p>
        </p:txBody>
      </p:sp>
      <p:pic>
        <p:nvPicPr>
          <p:cNvPr id="11" name="object 9">
            <a:extLst>
              <a:ext uri="{FF2B5EF4-FFF2-40B4-BE49-F238E27FC236}">
                <a16:creationId xmlns:a16="http://schemas.microsoft.com/office/drawing/2014/main" id="{EED38793-0026-487C-9251-581FAC004A40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410379" y="2018418"/>
            <a:ext cx="216039" cy="171450"/>
          </a:xfrm>
          <a:prstGeom prst="rect">
            <a:avLst/>
          </a:prstGeom>
        </p:spPr>
      </p:pic>
      <p:grpSp>
        <p:nvGrpSpPr>
          <p:cNvPr id="12" name="object 11">
            <a:extLst>
              <a:ext uri="{FF2B5EF4-FFF2-40B4-BE49-F238E27FC236}">
                <a16:creationId xmlns:a16="http://schemas.microsoft.com/office/drawing/2014/main" id="{FA99569A-37C6-494D-A3B2-D32AC0F08B60}"/>
              </a:ext>
            </a:extLst>
          </p:cNvPr>
          <p:cNvGrpSpPr/>
          <p:nvPr/>
        </p:nvGrpSpPr>
        <p:grpSpPr>
          <a:xfrm>
            <a:off x="5715132" y="1443883"/>
            <a:ext cx="2713990" cy="1905000"/>
            <a:chOff x="5860415" y="313690"/>
            <a:chExt cx="2713990" cy="1905000"/>
          </a:xfrm>
        </p:grpSpPr>
        <p:sp>
          <p:nvSpPr>
            <p:cNvPr id="13" name="object 12">
              <a:extLst>
                <a:ext uri="{FF2B5EF4-FFF2-40B4-BE49-F238E27FC236}">
                  <a16:creationId xmlns:a16="http://schemas.microsoft.com/office/drawing/2014/main" id="{C9E1078E-A59A-4CBB-BCCF-A88CD4FD7FB7}"/>
                </a:ext>
              </a:extLst>
            </p:cNvPr>
            <p:cNvSpPr/>
            <p:nvPr/>
          </p:nvSpPr>
          <p:spPr>
            <a:xfrm>
              <a:off x="5860415" y="313690"/>
              <a:ext cx="2713990" cy="1905000"/>
            </a:xfrm>
            <a:custGeom>
              <a:avLst/>
              <a:gdLst/>
              <a:ahLst/>
              <a:cxnLst/>
              <a:rect l="l" t="t" r="r" b="b"/>
              <a:pathLst>
                <a:path w="2713990" h="1905000">
                  <a:moveTo>
                    <a:pt x="2484208" y="12700"/>
                  </a:moveTo>
                  <a:lnTo>
                    <a:pt x="230085" y="12700"/>
                  </a:lnTo>
                  <a:lnTo>
                    <a:pt x="237820" y="0"/>
                  </a:lnTo>
                  <a:lnTo>
                    <a:pt x="2476474" y="0"/>
                  </a:lnTo>
                  <a:lnTo>
                    <a:pt x="2484208" y="12700"/>
                  </a:lnTo>
                  <a:close/>
                </a:path>
                <a:path w="2713990" h="1905000">
                  <a:moveTo>
                    <a:pt x="2514269" y="25400"/>
                  </a:moveTo>
                  <a:lnTo>
                    <a:pt x="199999" y="25400"/>
                  </a:lnTo>
                  <a:lnTo>
                    <a:pt x="207390" y="12700"/>
                  </a:lnTo>
                  <a:lnTo>
                    <a:pt x="2506891" y="12700"/>
                  </a:lnTo>
                  <a:lnTo>
                    <a:pt x="2514269" y="25400"/>
                  </a:lnTo>
                  <a:close/>
                </a:path>
                <a:path w="2713990" h="1905000">
                  <a:moveTo>
                    <a:pt x="237324" y="38100"/>
                  </a:moveTo>
                  <a:lnTo>
                    <a:pt x="171386" y="38100"/>
                  </a:lnTo>
                  <a:lnTo>
                    <a:pt x="178396" y="25400"/>
                  </a:lnTo>
                  <a:lnTo>
                    <a:pt x="244754" y="25400"/>
                  </a:lnTo>
                  <a:lnTo>
                    <a:pt x="237324" y="38100"/>
                  </a:lnTo>
                  <a:close/>
                </a:path>
                <a:path w="2713990" h="1905000">
                  <a:moveTo>
                    <a:pt x="2542870" y="38100"/>
                  </a:moveTo>
                  <a:lnTo>
                    <a:pt x="2476665" y="38100"/>
                  </a:lnTo>
                  <a:lnTo>
                    <a:pt x="2469235" y="25400"/>
                  </a:lnTo>
                  <a:lnTo>
                    <a:pt x="2535872" y="25400"/>
                  </a:lnTo>
                  <a:lnTo>
                    <a:pt x="2542870" y="38100"/>
                  </a:lnTo>
                  <a:close/>
                </a:path>
                <a:path w="2713990" h="1905000">
                  <a:moveTo>
                    <a:pt x="202882" y="50800"/>
                  </a:moveTo>
                  <a:lnTo>
                    <a:pt x="150977" y="50800"/>
                  </a:lnTo>
                  <a:lnTo>
                    <a:pt x="157683" y="38100"/>
                  </a:lnTo>
                  <a:lnTo>
                    <a:pt x="209892" y="38100"/>
                  </a:lnTo>
                  <a:lnTo>
                    <a:pt x="202882" y="50800"/>
                  </a:lnTo>
                  <a:close/>
                </a:path>
                <a:path w="2713990" h="1905000">
                  <a:moveTo>
                    <a:pt x="2563266" y="50800"/>
                  </a:moveTo>
                  <a:lnTo>
                    <a:pt x="2511107" y="50800"/>
                  </a:lnTo>
                  <a:lnTo>
                    <a:pt x="2504084" y="38100"/>
                  </a:lnTo>
                  <a:lnTo>
                    <a:pt x="2556573" y="38100"/>
                  </a:lnTo>
                  <a:lnTo>
                    <a:pt x="2563266" y="50800"/>
                  </a:lnTo>
                  <a:close/>
                </a:path>
                <a:path w="2713990" h="1905000">
                  <a:moveTo>
                    <a:pt x="176872" y="63500"/>
                  </a:moveTo>
                  <a:lnTo>
                    <a:pt x="131559" y="63500"/>
                  </a:lnTo>
                  <a:lnTo>
                    <a:pt x="137668" y="50800"/>
                  </a:lnTo>
                  <a:lnTo>
                    <a:pt x="183514" y="50800"/>
                  </a:lnTo>
                  <a:lnTo>
                    <a:pt x="176872" y="63500"/>
                  </a:lnTo>
                  <a:close/>
                </a:path>
                <a:path w="2713990" h="1905000">
                  <a:moveTo>
                    <a:pt x="2582671" y="63500"/>
                  </a:moveTo>
                  <a:lnTo>
                    <a:pt x="2537117" y="63500"/>
                  </a:lnTo>
                  <a:lnTo>
                    <a:pt x="2530475" y="50800"/>
                  </a:lnTo>
                  <a:lnTo>
                    <a:pt x="2576309" y="50800"/>
                  </a:lnTo>
                  <a:lnTo>
                    <a:pt x="2582671" y="63500"/>
                  </a:lnTo>
                  <a:close/>
                </a:path>
                <a:path w="2713990" h="1905000">
                  <a:moveTo>
                    <a:pt x="158356" y="76200"/>
                  </a:moveTo>
                  <a:lnTo>
                    <a:pt x="113195" y="76200"/>
                  </a:lnTo>
                  <a:lnTo>
                    <a:pt x="119202" y="63500"/>
                  </a:lnTo>
                  <a:lnTo>
                    <a:pt x="164693" y="63500"/>
                  </a:lnTo>
                  <a:lnTo>
                    <a:pt x="158356" y="76200"/>
                  </a:lnTo>
                  <a:close/>
                </a:path>
                <a:path w="2713990" h="1905000">
                  <a:moveTo>
                    <a:pt x="2601023" y="76200"/>
                  </a:moveTo>
                  <a:lnTo>
                    <a:pt x="2555633" y="76200"/>
                  </a:lnTo>
                  <a:lnTo>
                    <a:pt x="2549296" y="63500"/>
                  </a:lnTo>
                  <a:lnTo>
                    <a:pt x="2595029" y="63500"/>
                  </a:lnTo>
                  <a:lnTo>
                    <a:pt x="2601023" y="76200"/>
                  </a:lnTo>
                  <a:close/>
                </a:path>
                <a:path w="2713990" h="1905000">
                  <a:moveTo>
                    <a:pt x="140779" y="88900"/>
                  </a:moveTo>
                  <a:lnTo>
                    <a:pt x="101574" y="88900"/>
                  </a:lnTo>
                  <a:lnTo>
                    <a:pt x="107327" y="76200"/>
                  </a:lnTo>
                  <a:lnTo>
                    <a:pt x="146773" y="76200"/>
                  </a:lnTo>
                  <a:lnTo>
                    <a:pt x="140779" y="88900"/>
                  </a:lnTo>
                  <a:close/>
                </a:path>
                <a:path w="2713990" h="1905000">
                  <a:moveTo>
                    <a:pt x="2612631" y="88900"/>
                  </a:moveTo>
                  <a:lnTo>
                    <a:pt x="2573210" y="88900"/>
                  </a:lnTo>
                  <a:lnTo>
                    <a:pt x="2567216" y="76200"/>
                  </a:lnTo>
                  <a:lnTo>
                    <a:pt x="2606890" y="76200"/>
                  </a:lnTo>
                  <a:lnTo>
                    <a:pt x="2612631" y="88900"/>
                  </a:lnTo>
                  <a:close/>
                </a:path>
                <a:path w="2713990" h="1905000">
                  <a:moveTo>
                    <a:pt x="124180" y="101600"/>
                  </a:moveTo>
                  <a:lnTo>
                    <a:pt x="85115" y="101600"/>
                  </a:lnTo>
                  <a:lnTo>
                    <a:pt x="90462" y="88900"/>
                  </a:lnTo>
                  <a:lnTo>
                    <a:pt x="129832" y="88900"/>
                  </a:lnTo>
                  <a:lnTo>
                    <a:pt x="124180" y="101600"/>
                  </a:lnTo>
                  <a:close/>
                </a:path>
                <a:path w="2713990" h="1905000">
                  <a:moveTo>
                    <a:pt x="2629077" y="101600"/>
                  </a:moveTo>
                  <a:lnTo>
                    <a:pt x="2589809" y="101600"/>
                  </a:lnTo>
                  <a:lnTo>
                    <a:pt x="2584157" y="88900"/>
                  </a:lnTo>
                  <a:lnTo>
                    <a:pt x="2623731" y="88900"/>
                  </a:lnTo>
                  <a:lnTo>
                    <a:pt x="2629077" y="101600"/>
                  </a:lnTo>
                  <a:close/>
                </a:path>
                <a:path w="2713990" h="1905000">
                  <a:moveTo>
                    <a:pt x="108635" y="114300"/>
                  </a:moveTo>
                  <a:lnTo>
                    <a:pt x="74828" y="114300"/>
                  </a:lnTo>
                  <a:lnTo>
                    <a:pt x="79908" y="101600"/>
                  </a:lnTo>
                  <a:lnTo>
                    <a:pt x="113919" y="101600"/>
                  </a:lnTo>
                  <a:lnTo>
                    <a:pt x="108635" y="114300"/>
                  </a:lnTo>
                  <a:close/>
                </a:path>
                <a:path w="2713990" h="1905000">
                  <a:moveTo>
                    <a:pt x="2639352" y="114300"/>
                  </a:moveTo>
                  <a:lnTo>
                    <a:pt x="2605354" y="114300"/>
                  </a:lnTo>
                  <a:lnTo>
                    <a:pt x="2600070" y="101600"/>
                  </a:lnTo>
                  <a:lnTo>
                    <a:pt x="2634284" y="101600"/>
                  </a:lnTo>
                  <a:lnTo>
                    <a:pt x="2639352" y="114300"/>
                  </a:lnTo>
                  <a:close/>
                </a:path>
                <a:path w="2713990" h="1905000">
                  <a:moveTo>
                    <a:pt x="98907" y="127000"/>
                  </a:moveTo>
                  <a:lnTo>
                    <a:pt x="65112" y="127000"/>
                  </a:lnTo>
                  <a:lnTo>
                    <a:pt x="69900" y="114300"/>
                  </a:lnTo>
                  <a:lnTo>
                    <a:pt x="103911" y="114300"/>
                  </a:lnTo>
                  <a:lnTo>
                    <a:pt x="98907" y="127000"/>
                  </a:lnTo>
                  <a:close/>
                </a:path>
                <a:path w="2713990" h="1905000">
                  <a:moveTo>
                    <a:pt x="2649067" y="127000"/>
                  </a:moveTo>
                  <a:lnTo>
                    <a:pt x="2615082" y="127000"/>
                  </a:lnTo>
                  <a:lnTo>
                    <a:pt x="2610078" y="114300"/>
                  </a:lnTo>
                  <a:lnTo>
                    <a:pt x="2644279" y="114300"/>
                  </a:lnTo>
                  <a:lnTo>
                    <a:pt x="2649067" y="127000"/>
                  </a:lnTo>
                  <a:close/>
                </a:path>
                <a:path w="2713990" h="1905000">
                  <a:moveTo>
                    <a:pt x="89674" y="139700"/>
                  </a:moveTo>
                  <a:lnTo>
                    <a:pt x="55981" y="139700"/>
                  </a:lnTo>
                  <a:lnTo>
                    <a:pt x="60464" y="127000"/>
                  </a:lnTo>
                  <a:lnTo>
                    <a:pt x="94411" y="127000"/>
                  </a:lnTo>
                  <a:lnTo>
                    <a:pt x="89674" y="139700"/>
                  </a:lnTo>
                  <a:close/>
                </a:path>
                <a:path w="2713990" h="1905000">
                  <a:moveTo>
                    <a:pt x="2658173" y="139700"/>
                  </a:moveTo>
                  <a:lnTo>
                    <a:pt x="2624315" y="139700"/>
                  </a:lnTo>
                  <a:lnTo>
                    <a:pt x="2619578" y="127000"/>
                  </a:lnTo>
                  <a:lnTo>
                    <a:pt x="2653690" y="127000"/>
                  </a:lnTo>
                  <a:lnTo>
                    <a:pt x="2658173" y="139700"/>
                  </a:lnTo>
                  <a:close/>
                </a:path>
                <a:path w="2713990" h="1905000">
                  <a:moveTo>
                    <a:pt x="76860" y="152400"/>
                  </a:moveTo>
                  <a:lnTo>
                    <a:pt x="47459" y="152400"/>
                  </a:lnTo>
                  <a:lnTo>
                    <a:pt x="51650" y="139700"/>
                  </a:lnTo>
                  <a:lnTo>
                    <a:pt x="81165" y="139700"/>
                  </a:lnTo>
                  <a:lnTo>
                    <a:pt x="76860" y="152400"/>
                  </a:lnTo>
                  <a:close/>
                </a:path>
                <a:path w="2713990" h="1905000">
                  <a:moveTo>
                    <a:pt x="80987" y="152400"/>
                  </a:moveTo>
                  <a:lnTo>
                    <a:pt x="81165" y="139700"/>
                  </a:lnTo>
                  <a:lnTo>
                    <a:pt x="85445" y="139700"/>
                  </a:lnTo>
                  <a:lnTo>
                    <a:pt x="80987" y="152400"/>
                  </a:lnTo>
                  <a:close/>
                </a:path>
                <a:path w="2713990" h="1905000">
                  <a:moveTo>
                    <a:pt x="2633002" y="152400"/>
                  </a:moveTo>
                  <a:lnTo>
                    <a:pt x="2628544" y="139700"/>
                  </a:lnTo>
                  <a:lnTo>
                    <a:pt x="2632824" y="139700"/>
                  </a:lnTo>
                  <a:lnTo>
                    <a:pt x="2633002" y="152400"/>
                  </a:lnTo>
                  <a:close/>
                </a:path>
                <a:path w="2713990" h="1905000">
                  <a:moveTo>
                    <a:pt x="2666682" y="152400"/>
                  </a:moveTo>
                  <a:lnTo>
                    <a:pt x="2637129" y="152400"/>
                  </a:lnTo>
                  <a:lnTo>
                    <a:pt x="2632824" y="139700"/>
                  </a:lnTo>
                  <a:lnTo>
                    <a:pt x="2662504" y="139700"/>
                  </a:lnTo>
                  <a:lnTo>
                    <a:pt x="2666682" y="152400"/>
                  </a:lnTo>
                  <a:close/>
                </a:path>
                <a:path w="2713990" h="1905000">
                  <a:moveTo>
                    <a:pt x="61747" y="177800"/>
                  </a:moveTo>
                  <a:lnTo>
                    <a:pt x="35877" y="177800"/>
                  </a:lnTo>
                  <a:lnTo>
                    <a:pt x="43281" y="152400"/>
                  </a:lnTo>
                  <a:lnTo>
                    <a:pt x="73025" y="152400"/>
                  </a:lnTo>
                  <a:lnTo>
                    <a:pt x="69011" y="165100"/>
                  </a:lnTo>
                  <a:lnTo>
                    <a:pt x="65455" y="165100"/>
                  </a:lnTo>
                  <a:lnTo>
                    <a:pt x="61747" y="177800"/>
                  </a:lnTo>
                  <a:close/>
                </a:path>
                <a:path w="2713990" h="1905000">
                  <a:moveTo>
                    <a:pt x="2678252" y="177800"/>
                  </a:moveTo>
                  <a:lnTo>
                    <a:pt x="2652242" y="177800"/>
                  </a:lnTo>
                  <a:lnTo>
                    <a:pt x="2648534" y="165100"/>
                  </a:lnTo>
                  <a:lnTo>
                    <a:pt x="2644978" y="165100"/>
                  </a:lnTo>
                  <a:lnTo>
                    <a:pt x="2640965" y="152400"/>
                  </a:lnTo>
                  <a:lnTo>
                    <a:pt x="2670695" y="152400"/>
                  </a:lnTo>
                  <a:lnTo>
                    <a:pt x="2674556" y="165100"/>
                  </a:lnTo>
                  <a:lnTo>
                    <a:pt x="2678252" y="177800"/>
                  </a:lnTo>
                  <a:close/>
                </a:path>
                <a:path w="2713990" h="1905000">
                  <a:moveTo>
                    <a:pt x="55092" y="190500"/>
                  </a:moveTo>
                  <a:lnTo>
                    <a:pt x="28981" y="190500"/>
                  </a:lnTo>
                  <a:lnTo>
                    <a:pt x="32346" y="177800"/>
                  </a:lnTo>
                  <a:lnTo>
                    <a:pt x="58483" y="177800"/>
                  </a:lnTo>
                  <a:lnTo>
                    <a:pt x="55092" y="190500"/>
                  </a:lnTo>
                  <a:close/>
                </a:path>
                <a:path w="2713990" h="1905000">
                  <a:moveTo>
                    <a:pt x="2685135" y="190500"/>
                  </a:moveTo>
                  <a:lnTo>
                    <a:pt x="2658897" y="190500"/>
                  </a:lnTo>
                  <a:lnTo>
                    <a:pt x="2655506" y="177800"/>
                  </a:lnTo>
                  <a:lnTo>
                    <a:pt x="2681782" y="177800"/>
                  </a:lnTo>
                  <a:lnTo>
                    <a:pt x="2685135" y="190500"/>
                  </a:lnTo>
                  <a:close/>
                </a:path>
                <a:path w="2713990" h="1905000">
                  <a:moveTo>
                    <a:pt x="49047" y="203200"/>
                  </a:moveTo>
                  <a:lnTo>
                    <a:pt x="22758" y="203200"/>
                  </a:lnTo>
                  <a:lnTo>
                    <a:pt x="25781" y="190500"/>
                  </a:lnTo>
                  <a:lnTo>
                    <a:pt x="52120" y="190500"/>
                  </a:lnTo>
                  <a:lnTo>
                    <a:pt x="49047" y="203200"/>
                  </a:lnTo>
                  <a:close/>
                </a:path>
                <a:path w="2713990" h="1905000">
                  <a:moveTo>
                    <a:pt x="2691345" y="203200"/>
                  </a:moveTo>
                  <a:lnTo>
                    <a:pt x="2664929" y="203200"/>
                  </a:lnTo>
                  <a:lnTo>
                    <a:pt x="2661869" y="190500"/>
                  </a:lnTo>
                  <a:lnTo>
                    <a:pt x="2688323" y="190500"/>
                  </a:lnTo>
                  <a:lnTo>
                    <a:pt x="2691345" y="203200"/>
                  </a:lnTo>
                  <a:close/>
                </a:path>
                <a:path w="2713990" h="1905000">
                  <a:moveTo>
                    <a:pt x="41198" y="228600"/>
                  </a:moveTo>
                  <a:lnTo>
                    <a:pt x="14757" y="228600"/>
                  </a:lnTo>
                  <a:lnTo>
                    <a:pt x="17246" y="215900"/>
                  </a:lnTo>
                  <a:lnTo>
                    <a:pt x="19913" y="203200"/>
                  </a:lnTo>
                  <a:lnTo>
                    <a:pt x="49174" y="203200"/>
                  </a:lnTo>
                  <a:lnTo>
                    <a:pt x="46278" y="215900"/>
                  </a:lnTo>
                  <a:lnTo>
                    <a:pt x="43764" y="215900"/>
                  </a:lnTo>
                  <a:lnTo>
                    <a:pt x="41198" y="228600"/>
                  </a:lnTo>
                  <a:close/>
                </a:path>
                <a:path w="2713990" h="1905000">
                  <a:moveTo>
                    <a:pt x="2699321" y="228600"/>
                  </a:moveTo>
                  <a:lnTo>
                    <a:pt x="2672778" y="228600"/>
                  </a:lnTo>
                  <a:lnTo>
                    <a:pt x="2670225" y="215900"/>
                  </a:lnTo>
                  <a:lnTo>
                    <a:pt x="2667711" y="215900"/>
                  </a:lnTo>
                  <a:lnTo>
                    <a:pt x="2664815" y="203200"/>
                  </a:lnTo>
                  <a:lnTo>
                    <a:pt x="2694178" y="203200"/>
                  </a:lnTo>
                  <a:lnTo>
                    <a:pt x="2696844" y="215900"/>
                  </a:lnTo>
                  <a:lnTo>
                    <a:pt x="2699321" y="228600"/>
                  </a:lnTo>
                  <a:close/>
                </a:path>
                <a:path w="2713990" h="1905000">
                  <a:moveTo>
                    <a:pt x="36804" y="241300"/>
                  </a:moveTo>
                  <a:lnTo>
                    <a:pt x="10337" y="241300"/>
                  </a:lnTo>
                  <a:lnTo>
                    <a:pt x="12458" y="228600"/>
                  </a:lnTo>
                  <a:lnTo>
                    <a:pt x="39014" y="228600"/>
                  </a:lnTo>
                  <a:lnTo>
                    <a:pt x="36804" y="241300"/>
                  </a:lnTo>
                  <a:close/>
                </a:path>
                <a:path w="2713990" h="1905000">
                  <a:moveTo>
                    <a:pt x="2703728" y="241300"/>
                  </a:moveTo>
                  <a:lnTo>
                    <a:pt x="2677185" y="241300"/>
                  </a:lnTo>
                  <a:lnTo>
                    <a:pt x="2674975" y="228600"/>
                  </a:lnTo>
                  <a:lnTo>
                    <a:pt x="2701620" y="228600"/>
                  </a:lnTo>
                  <a:lnTo>
                    <a:pt x="2703728" y="241300"/>
                  </a:lnTo>
                  <a:close/>
                </a:path>
                <a:path w="2713990" h="1905000">
                  <a:moveTo>
                    <a:pt x="30086" y="266700"/>
                  </a:moveTo>
                  <a:lnTo>
                    <a:pt x="5143" y="266700"/>
                  </a:lnTo>
                  <a:lnTo>
                    <a:pt x="6680" y="254000"/>
                  </a:lnTo>
                  <a:lnTo>
                    <a:pt x="8420" y="241300"/>
                  </a:lnTo>
                  <a:lnTo>
                    <a:pt x="34937" y="241300"/>
                  </a:lnTo>
                  <a:lnTo>
                    <a:pt x="33096" y="254000"/>
                  </a:lnTo>
                  <a:lnTo>
                    <a:pt x="31559" y="254000"/>
                  </a:lnTo>
                  <a:lnTo>
                    <a:pt x="30086" y="266700"/>
                  </a:lnTo>
                  <a:close/>
                </a:path>
                <a:path w="2713990" h="1905000">
                  <a:moveTo>
                    <a:pt x="2708910" y="266700"/>
                  </a:moveTo>
                  <a:lnTo>
                    <a:pt x="2683903" y="266700"/>
                  </a:lnTo>
                  <a:lnTo>
                    <a:pt x="2682430" y="254000"/>
                  </a:lnTo>
                  <a:lnTo>
                    <a:pt x="2680893" y="254000"/>
                  </a:lnTo>
                  <a:lnTo>
                    <a:pt x="2679052" y="241300"/>
                  </a:lnTo>
                  <a:lnTo>
                    <a:pt x="2705646" y="241300"/>
                  </a:lnTo>
                  <a:lnTo>
                    <a:pt x="2707373" y="254000"/>
                  </a:lnTo>
                  <a:lnTo>
                    <a:pt x="2708910" y="266700"/>
                  </a:lnTo>
                  <a:close/>
                </a:path>
                <a:path w="2713990" h="1905000">
                  <a:moveTo>
                    <a:pt x="26936" y="292100"/>
                  </a:moveTo>
                  <a:lnTo>
                    <a:pt x="1701" y="292100"/>
                  </a:lnTo>
                  <a:lnTo>
                    <a:pt x="2603" y="279400"/>
                  </a:lnTo>
                  <a:lnTo>
                    <a:pt x="3797" y="266700"/>
                  </a:lnTo>
                  <a:lnTo>
                    <a:pt x="30137" y="266700"/>
                  </a:lnTo>
                  <a:lnTo>
                    <a:pt x="28854" y="279400"/>
                  </a:lnTo>
                  <a:lnTo>
                    <a:pt x="27838" y="279400"/>
                  </a:lnTo>
                  <a:lnTo>
                    <a:pt x="26936" y="292100"/>
                  </a:lnTo>
                  <a:close/>
                </a:path>
                <a:path w="2713990" h="1905000">
                  <a:moveTo>
                    <a:pt x="2712313" y="292100"/>
                  </a:moveTo>
                  <a:lnTo>
                    <a:pt x="2687053" y="292100"/>
                  </a:lnTo>
                  <a:lnTo>
                    <a:pt x="2686138" y="279400"/>
                  </a:lnTo>
                  <a:lnTo>
                    <a:pt x="2685135" y="279400"/>
                  </a:lnTo>
                  <a:lnTo>
                    <a:pt x="2683852" y="266700"/>
                  </a:lnTo>
                  <a:lnTo>
                    <a:pt x="2710243" y="266700"/>
                  </a:lnTo>
                  <a:lnTo>
                    <a:pt x="2711386" y="279400"/>
                  </a:lnTo>
                  <a:lnTo>
                    <a:pt x="2712313" y="292100"/>
                  </a:lnTo>
                  <a:close/>
                </a:path>
                <a:path w="2713990" h="1905000">
                  <a:moveTo>
                    <a:pt x="25488" y="317500"/>
                  </a:moveTo>
                  <a:lnTo>
                    <a:pt x="101" y="317500"/>
                  </a:lnTo>
                  <a:lnTo>
                    <a:pt x="431" y="304800"/>
                  </a:lnTo>
                  <a:lnTo>
                    <a:pt x="965" y="292100"/>
                  </a:lnTo>
                  <a:lnTo>
                    <a:pt x="26288" y="292100"/>
                  </a:lnTo>
                  <a:lnTo>
                    <a:pt x="25781" y="304800"/>
                  </a:lnTo>
                  <a:lnTo>
                    <a:pt x="25488" y="317500"/>
                  </a:lnTo>
                  <a:close/>
                </a:path>
                <a:path w="2713990" h="1905000">
                  <a:moveTo>
                    <a:pt x="2713888" y="317500"/>
                  </a:moveTo>
                  <a:lnTo>
                    <a:pt x="2688501" y="317500"/>
                  </a:lnTo>
                  <a:lnTo>
                    <a:pt x="2688183" y="304800"/>
                  </a:lnTo>
                  <a:lnTo>
                    <a:pt x="2687701" y="292100"/>
                  </a:lnTo>
                  <a:lnTo>
                    <a:pt x="2713050" y="292100"/>
                  </a:lnTo>
                  <a:lnTo>
                    <a:pt x="2713570" y="304800"/>
                  </a:lnTo>
                  <a:lnTo>
                    <a:pt x="2713888" y="317500"/>
                  </a:lnTo>
                  <a:close/>
                </a:path>
                <a:path w="2713990" h="1905000">
                  <a:moveTo>
                    <a:pt x="25793" y="1600200"/>
                  </a:moveTo>
                  <a:lnTo>
                    <a:pt x="419" y="1600200"/>
                  </a:lnTo>
                  <a:lnTo>
                    <a:pt x="101" y="1587500"/>
                  </a:lnTo>
                  <a:lnTo>
                    <a:pt x="0" y="317500"/>
                  </a:lnTo>
                  <a:lnTo>
                    <a:pt x="25400" y="317500"/>
                  </a:lnTo>
                  <a:lnTo>
                    <a:pt x="25488" y="1587500"/>
                  </a:lnTo>
                  <a:lnTo>
                    <a:pt x="25793" y="1600200"/>
                  </a:lnTo>
                  <a:close/>
                </a:path>
                <a:path w="2713990" h="1905000">
                  <a:moveTo>
                    <a:pt x="2713558" y="1600200"/>
                  </a:moveTo>
                  <a:lnTo>
                    <a:pt x="2688183" y="1600200"/>
                  </a:lnTo>
                  <a:lnTo>
                    <a:pt x="2688501" y="1587500"/>
                  </a:lnTo>
                  <a:lnTo>
                    <a:pt x="2688590" y="317500"/>
                  </a:lnTo>
                  <a:lnTo>
                    <a:pt x="2713990" y="317500"/>
                  </a:lnTo>
                  <a:lnTo>
                    <a:pt x="2713875" y="1587500"/>
                  </a:lnTo>
                  <a:lnTo>
                    <a:pt x="2713558" y="1600200"/>
                  </a:lnTo>
                  <a:close/>
                </a:path>
                <a:path w="2713990" h="1905000">
                  <a:moveTo>
                    <a:pt x="28905" y="1625600"/>
                  </a:moveTo>
                  <a:lnTo>
                    <a:pt x="2603" y="1625600"/>
                  </a:lnTo>
                  <a:lnTo>
                    <a:pt x="1676" y="1612900"/>
                  </a:lnTo>
                  <a:lnTo>
                    <a:pt x="939" y="1600200"/>
                  </a:lnTo>
                  <a:lnTo>
                    <a:pt x="26263" y="1600200"/>
                  </a:lnTo>
                  <a:lnTo>
                    <a:pt x="26974" y="1612900"/>
                  </a:lnTo>
                  <a:lnTo>
                    <a:pt x="27800" y="1612900"/>
                  </a:lnTo>
                  <a:lnTo>
                    <a:pt x="28905" y="1625600"/>
                  </a:lnTo>
                  <a:close/>
                </a:path>
                <a:path w="2713990" h="1905000">
                  <a:moveTo>
                    <a:pt x="2711386" y="1625600"/>
                  </a:moveTo>
                  <a:lnTo>
                    <a:pt x="2685084" y="1625600"/>
                  </a:lnTo>
                  <a:lnTo>
                    <a:pt x="2686189" y="1612900"/>
                  </a:lnTo>
                  <a:lnTo>
                    <a:pt x="2687015" y="1612900"/>
                  </a:lnTo>
                  <a:lnTo>
                    <a:pt x="2687726" y="1600200"/>
                  </a:lnTo>
                  <a:lnTo>
                    <a:pt x="2713024" y="1600200"/>
                  </a:lnTo>
                  <a:lnTo>
                    <a:pt x="2712288" y="1612900"/>
                  </a:lnTo>
                  <a:lnTo>
                    <a:pt x="2711386" y="1625600"/>
                  </a:lnTo>
                  <a:close/>
                </a:path>
                <a:path w="2713990" h="1905000">
                  <a:moveTo>
                    <a:pt x="33159" y="1651000"/>
                  </a:moveTo>
                  <a:lnTo>
                    <a:pt x="6616" y="1651000"/>
                  </a:lnTo>
                  <a:lnTo>
                    <a:pt x="5080" y="1638300"/>
                  </a:lnTo>
                  <a:lnTo>
                    <a:pt x="3746" y="1625600"/>
                  </a:lnTo>
                  <a:lnTo>
                    <a:pt x="28854" y="1625600"/>
                  </a:lnTo>
                  <a:lnTo>
                    <a:pt x="30137" y="1638300"/>
                  </a:lnTo>
                  <a:lnTo>
                    <a:pt x="31496" y="1638300"/>
                  </a:lnTo>
                  <a:lnTo>
                    <a:pt x="33159" y="1651000"/>
                  </a:lnTo>
                  <a:close/>
                </a:path>
                <a:path w="2713990" h="1905000">
                  <a:moveTo>
                    <a:pt x="2707309" y="1651000"/>
                  </a:moveTo>
                  <a:lnTo>
                    <a:pt x="2680830" y="1651000"/>
                  </a:lnTo>
                  <a:lnTo>
                    <a:pt x="2682493" y="1638300"/>
                  </a:lnTo>
                  <a:lnTo>
                    <a:pt x="2683852" y="1638300"/>
                  </a:lnTo>
                  <a:lnTo>
                    <a:pt x="2685135" y="1625600"/>
                  </a:lnTo>
                  <a:lnTo>
                    <a:pt x="2710192" y="1625600"/>
                  </a:lnTo>
                  <a:lnTo>
                    <a:pt x="2708846" y="1638300"/>
                  </a:lnTo>
                  <a:lnTo>
                    <a:pt x="2707309" y="1651000"/>
                  </a:lnTo>
                  <a:close/>
                </a:path>
                <a:path w="2713990" h="1905000">
                  <a:moveTo>
                    <a:pt x="36893" y="1663700"/>
                  </a:moveTo>
                  <a:lnTo>
                    <a:pt x="10261" y="1663700"/>
                  </a:lnTo>
                  <a:lnTo>
                    <a:pt x="8343" y="1651000"/>
                  </a:lnTo>
                  <a:lnTo>
                    <a:pt x="34861" y="1651000"/>
                  </a:lnTo>
                  <a:lnTo>
                    <a:pt x="36893" y="1663700"/>
                  </a:lnTo>
                  <a:close/>
                </a:path>
                <a:path w="2713990" h="1905000">
                  <a:moveTo>
                    <a:pt x="2703652" y="1663700"/>
                  </a:moveTo>
                  <a:lnTo>
                    <a:pt x="2677096" y="1663700"/>
                  </a:lnTo>
                  <a:lnTo>
                    <a:pt x="2679128" y="1651000"/>
                  </a:lnTo>
                  <a:lnTo>
                    <a:pt x="2705569" y="1651000"/>
                  </a:lnTo>
                  <a:lnTo>
                    <a:pt x="2703652" y="1663700"/>
                  </a:lnTo>
                  <a:close/>
                </a:path>
                <a:path w="2713990" h="1905000">
                  <a:moveTo>
                    <a:pt x="43764" y="1689100"/>
                  </a:moveTo>
                  <a:lnTo>
                    <a:pt x="17145" y="1689100"/>
                  </a:lnTo>
                  <a:lnTo>
                    <a:pt x="14668" y="1676400"/>
                  </a:lnTo>
                  <a:lnTo>
                    <a:pt x="12369" y="1663700"/>
                  </a:lnTo>
                  <a:lnTo>
                    <a:pt x="38925" y="1663700"/>
                  </a:lnTo>
                  <a:lnTo>
                    <a:pt x="41300" y="1676400"/>
                  </a:lnTo>
                  <a:lnTo>
                    <a:pt x="43764" y="1689100"/>
                  </a:lnTo>
                  <a:close/>
                </a:path>
                <a:path w="2713990" h="1905000">
                  <a:moveTo>
                    <a:pt x="2696743" y="1689100"/>
                  </a:moveTo>
                  <a:lnTo>
                    <a:pt x="2670225" y="1689100"/>
                  </a:lnTo>
                  <a:lnTo>
                    <a:pt x="2672778" y="1676400"/>
                  </a:lnTo>
                  <a:lnTo>
                    <a:pt x="2675064" y="1663700"/>
                  </a:lnTo>
                  <a:lnTo>
                    <a:pt x="2701531" y="1663700"/>
                  </a:lnTo>
                  <a:lnTo>
                    <a:pt x="2699232" y="1676400"/>
                  </a:lnTo>
                  <a:lnTo>
                    <a:pt x="2696743" y="1689100"/>
                  </a:lnTo>
                  <a:close/>
                </a:path>
                <a:path w="2713990" h="1905000">
                  <a:moveTo>
                    <a:pt x="46393" y="1689100"/>
                  </a:moveTo>
                  <a:lnTo>
                    <a:pt x="43764" y="1689100"/>
                  </a:lnTo>
                  <a:lnTo>
                    <a:pt x="43662" y="1676400"/>
                  </a:lnTo>
                  <a:lnTo>
                    <a:pt x="46393" y="1689100"/>
                  </a:lnTo>
                  <a:close/>
                </a:path>
                <a:path w="2713990" h="1905000">
                  <a:moveTo>
                    <a:pt x="2670225" y="1689100"/>
                  </a:moveTo>
                  <a:lnTo>
                    <a:pt x="2667596" y="1689100"/>
                  </a:lnTo>
                  <a:lnTo>
                    <a:pt x="2670327" y="1676400"/>
                  </a:lnTo>
                  <a:lnTo>
                    <a:pt x="2670225" y="1689100"/>
                  </a:lnTo>
                  <a:close/>
                </a:path>
                <a:path w="2713990" h="1905000">
                  <a:moveTo>
                    <a:pt x="49174" y="1701800"/>
                  </a:moveTo>
                  <a:lnTo>
                    <a:pt x="22644" y="1701800"/>
                  </a:lnTo>
                  <a:lnTo>
                    <a:pt x="19812" y="1689100"/>
                  </a:lnTo>
                  <a:lnTo>
                    <a:pt x="46278" y="1689100"/>
                  </a:lnTo>
                  <a:lnTo>
                    <a:pt x="49174" y="1701800"/>
                  </a:lnTo>
                  <a:close/>
                </a:path>
                <a:path w="2713990" h="1905000">
                  <a:moveTo>
                    <a:pt x="2691231" y="1701800"/>
                  </a:moveTo>
                  <a:lnTo>
                    <a:pt x="2664815" y="1701800"/>
                  </a:lnTo>
                  <a:lnTo>
                    <a:pt x="2667711" y="1689100"/>
                  </a:lnTo>
                  <a:lnTo>
                    <a:pt x="2694076" y="1689100"/>
                  </a:lnTo>
                  <a:lnTo>
                    <a:pt x="2691231" y="1701800"/>
                  </a:lnTo>
                  <a:close/>
                </a:path>
                <a:path w="2713990" h="1905000">
                  <a:moveTo>
                    <a:pt x="55219" y="1714500"/>
                  </a:moveTo>
                  <a:lnTo>
                    <a:pt x="28854" y="1714500"/>
                  </a:lnTo>
                  <a:lnTo>
                    <a:pt x="25666" y="1701800"/>
                  </a:lnTo>
                  <a:lnTo>
                    <a:pt x="51993" y="1701800"/>
                  </a:lnTo>
                  <a:lnTo>
                    <a:pt x="55219" y="1714500"/>
                  </a:lnTo>
                  <a:close/>
                </a:path>
                <a:path w="2713990" h="1905000">
                  <a:moveTo>
                    <a:pt x="2681643" y="1727200"/>
                  </a:moveTo>
                  <a:lnTo>
                    <a:pt x="2652090" y="1727200"/>
                  </a:lnTo>
                  <a:lnTo>
                    <a:pt x="2655646" y="1714500"/>
                  </a:lnTo>
                  <a:lnTo>
                    <a:pt x="2658770" y="1714500"/>
                  </a:lnTo>
                  <a:lnTo>
                    <a:pt x="2661996" y="1701800"/>
                  </a:lnTo>
                  <a:lnTo>
                    <a:pt x="2688209" y="1701800"/>
                  </a:lnTo>
                  <a:lnTo>
                    <a:pt x="2685008" y="1714500"/>
                  </a:lnTo>
                  <a:lnTo>
                    <a:pt x="2681643" y="1727200"/>
                  </a:lnTo>
                  <a:close/>
                </a:path>
                <a:path w="2713990" h="1905000">
                  <a:moveTo>
                    <a:pt x="69164" y="1739900"/>
                  </a:moveTo>
                  <a:lnTo>
                    <a:pt x="39433" y="1739900"/>
                  </a:lnTo>
                  <a:lnTo>
                    <a:pt x="35737" y="1727200"/>
                  </a:lnTo>
                  <a:lnTo>
                    <a:pt x="32207" y="1714500"/>
                  </a:lnTo>
                  <a:lnTo>
                    <a:pt x="58343" y="1714500"/>
                  </a:lnTo>
                  <a:lnTo>
                    <a:pt x="61899" y="1727200"/>
                  </a:lnTo>
                  <a:lnTo>
                    <a:pt x="65303" y="1727200"/>
                  </a:lnTo>
                  <a:lnTo>
                    <a:pt x="69164" y="1739900"/>
                  </a:lnTo>
                  <a:close/>
                </a:path>
                <a:path w="2713990" h="1905000">
                  <a:moveTo>
                    <a:pt x="2674416" y="1739900"/>
                  </a:moveTo>
                  <a:lnTo>
                    <a:pt x="2644825" y="1739900"/>
                  </a:lnTo>
                  <a:lnTo>
                    <a:pt x="2648686" y="1727200"/>
                  </a:lnTo>
                  <a:lnTo>
                    <a:pt x="2678112" y="1727200"/>
                  </a:lnTo>
                  <a:lnTo>
                    <a:pt x="2674416" y="1739900"/>
                  </a:lnTo>
                  <a:close/>
                </a:path>
                <a:path w="2713990" h="1905000">
                  <a:moveTo>
                    <a:pt x="77025" y="1752600"/>
                  </a:moveTo>
                  <a:lnTo>
                    <a:pt x="47307" y="1752600"/>
                  </a:lnTo>
                  <a:lnTo>
                    <a:pt x="43281" y="1739900"/>
                  </a:lnTo>
                  <a:lnTo>
                    <a:pt x="72859" y="1739900"/>
                  </a:lnTo>
                  <a:lnTo>
                    <a:pt x="77025" y="1752600"/>
                  </a:lnTo>
                  <a:close/>
                </a:path>
                <a:path w="2713990" h="1905000">
                  <a:moveTo>
                    <a:pt x="2666530" y="1752600"/>
                  </a:moveTo>
                  <a:lnTo>
                    <a:pt x="2636964" y="1752600"/>
                  </a:lnTo>
                  <a:lnTo>
                    <a:pt x="2641130" y="1739900"/>
                  </a:lnTo>
                  <a:lnTo>
                    <a:pt x="2670543" y="1739900"/>
                  </a:lnTo>
                  <a:lnTo>
                    <a:pt x="2666530" y="1752600"/>
                  </a:lnTo>
                  <a:close/>
                </a:path>
                <a:path w="2713990" h="1905000">
                  <a:moveTo>
                    <a:pt x="85445" y="1765300"/>
                  </a:moveTo>
                  <a:lnTo>
                    <a:pt x="55816" y="1765300"/>
                  </a:lnTo>
                  <a:lnTo>
                    <a:pt x="51485" y="1752600"/>
                  </a:lnTo>
                  <a:lnTo>
                    <a:pt x="80987" y="1752600"/>
                  </a:lnTo>
                  <a:lnTo>
                    <a:pt x="85445" y="1765300"/>
                  </a:lnTo>
                  <a:close/>
                </a:path>
                <a:path w="2713990" h="1905000">
                  <a:moveTo>
                    <a:pt x="2658008" y="1765300"/>
                  </a:moveTo>
                  <a:lnTo>
                    <a:pt x="2628544" y="1765300"/>
                  </a:lnTo>
                  <a:lnTo>
                    <a:pt x="2633002" y="1752600"/>
                  </a:lnTo>
                  <a:lnTo>
                    <a:pt x="2662339" y="1752600"/>
                  </a:lnTo>
                  <a:lnTo>
                    <a:pt x="2658008" y="1765300"/>
                  </a:lnTo>
                  <a:close/>
                </a:path>
                <a:path w="2713990" h="1905000">
                  <a:moveTo>
                    <a:pt x="99098" y="1778000"/>
                  </a:moveTo>
                  <a:lnTo>
                    <a:pt x="64922" y="1778000"/>
                  </a:lnTo>
                  <a:lnTo>
                    <a:pt x="60299" y="1765300"/>
                  </a:lnTo>
                  <a:lnTo>
                    <a:pt x="94221" y="1765300"/>
                  </a:lnTo>
                  <a:lnTo>
                    <a:pt x="99098" y="1778000"/>
                  </a:lnTo>
                  <a:close/>
                </a:path>
                <a:path w="2713990" h="1905000">
                  <a:moveTo>
                    <a:pt x="2648877" y="1778000"/>
                  </a:moveTo>
                  <a:lnTo>
                    <a:pt x="2614891" y="1778000"/>
                  </a:lnTo>
                  <a:lnTo>
                    <a:pt x="2619768" y="1765300"/>
                  </a:lnTo>
                  <a:lnTo>
                    <a:pt x="2653512" y="1765300"/>
                  </a:lnTo>
                  <a:lnTo>
                    <a:pt x="2648877" y="1778000"/>
                  </a:lnTo>
                  <a:close/>
                </a:path>
                <a:path w="2713990" h="1905000">
                  <a:moveTo>
                    <a:pt x="108851" y="1790700"/>
                  </a:moveTo>
                  <a:lnTo>
                    <a:pt x="74637" y="1790700"/>
                  </a:lnTo>
                  <a:lnTo>
                    <a:pt x="69710" y="1778000"/>
                  </a:lnTo>
                  <a:lnTo>
                    <a:pt x="103708" y="1778000"/>
                  </a:lnTo>
                  <a:lnTo>
                    <a:pt x="108851" y="1790700"/>
                  </a:lnTo>
                  <a:close/>
                </a:path>
                <a:path w="2713990" h="1905000">
                  <a:moveTo>
                    <a:pt x="2639161" y="1790700"/>
                  </a:moveTo>
                  <a:lnTo>
                    <a:pt x="2605138" y="1790700"/>
                  </a:lnTo>
                  <a:lnTo>
                    <a:pt x="2610281" y="1778000"/>
                  </a:lnTo>
                  <a:lnTo>
                    <a:pt x="2644089" y="1778000"/>
                  </a:lnTo>
                  <a:lnTo>
                    <a:pt x="2639161" y="1790700"/>
                  </a:lnTo>
                  <a:close/>
                </a:path>
                <a:path w="2713990" h="1905000">
                  <a:moveTo>
                    <a:pt x="119100" y="1803400"/>
                  </a:moveTo>
                  <a:lnTo>
                    <a:pt x="84912" y="1803400"/>
                  </a:lnTo>
                  <a:lnTo>
                    <a:pt x="79705" y="1790700"/>
                  </a:lnTo>
                  <a:lnTo>
                    <a:pt x="113703" y="1790700"/>
                  </a:lnTo>
                  <a:lnTo>
                    <a:pt x="119100" y="1803400"/>
                  </a:lnTo>
                  <a:close/>
                </a:path>
                <a:path w="2713990" h="1905000">
                  <a:moveTo>
                    <a:pt x="2628874" y="1803400"/>
                  </a:moveTo>
                  <a:lnTo>
                    <a:pt x="2594889" y="1803400"/>
                  </a:lnTo>
                  <a:lnTo>
                    <a:pt x="2600286" y="1790700"/>
                  </a:lnTo>
                  <a:lnTo>
                    <a:pt x="2634081" y="1790700"/>
                  </a:lnTo>
                  <a:lnTo>
                    <a:pt x="2628874" y="1803400"/>
                  </a:lnTo>
                  <a:close/>
                </a:path>
                <a:path w="2713990" h="1905000">
                  <a:moveTo>
                    <a:pt x="135369" y="1816100"/>
                  </a:moveTo>
                  <a:lnTo>
                    <a:pt x="95745" y="1816100"/>
                  </a:lnTo>
                  <a:lnTo>
                    <a:pt x="90258" y="1803400"/>
                  </a:lnTo>
                  <a:lnTo>
                    <a:pt x="129603" y="1803400"/>
                  </a:lnTo>
                  <a:lnTo>
                    <a:pt x="135369" y="1816100"/>
                  </a:lnTo>
                  <a:close/>
                </a:path>
                <a:path w="2713990" h="1905000">
                  <a:moveTo>
                    <a:pt x="2618028" y="1816100"/>
                  </a:moveTo>
                  <a:lnTo>
                    <a:pt x="2578620" y="1816100"/>
                  </a:lnTo>
                  <a:lnTo>
                    <a:pt x="2584386" y="1803400"/>
                  </a:lnTo>
                  <a:lnTo>
                    <a:pt x="2623515" y="1803400"/>
                  </a:lnTo>
                  <a:lnTo>
                    <a:pt x="2618028" y="1816100"/>
                  </a:lnTo>
                  <a:close/>
                </a:path>
                <a:path w="2713990" h="1905000">
                  <a:moveTo>
                    <a:pt x="152641" y="1828800"/>
                  </a:moveTo>
                  <a:lnTo>
                    <a:pt x="112966" y="1828800"/>
                  </a:lnTo>
                  <a:lnTo>
                    <a:pt x="107099" y="1816100"/>
                  </a:lnTo>
                  <a:lnTo>
                    <a:pt x="146532" y="1816100"/>
                  </a:lnTo>
                  <a:lnTo>
                    <a:pt x="152641" y="1828800"/>
                  </a:lnTo>
                  <a:close/>
                </a:path>
                <a:path w="2713990" h="1905000">
                  <a:moveTo>
                    <a:pt x="2600794" y="1828800"/>
                  </a:moveTo>
                  <a:lnTo>
                    <a:pt x="2561348" y="1828800"/>
                  </a:lnTo>
                  <a:lnTo>
                    <a:pt x="2567457" y="1816100"/>
                  </a:lnTo>
                  <a:lnTo>
                    <a:pt x="2606662" y="1816100"/>
                  </a:lnTo>
                  <a:lnTo>
                    <a:pt x="2600794" y="1828800"/>
                  </a:lnTo>
                  <a:close/>
                </a:path>
                <a:path w="2713990" h="1905000">
                  <a:moveTo>
                    <a:pt x="170865" y="1841500"/>
                  </a:moveTo>
                  <a:lnTo>
                    <a:pt x="125082" y="1841500"/>
                  </a:lnTo>
                  <a:lnTo>
                    <a:pt x="118960" y="1828800"/>
                  </a:lnTo>
                  <a:lnTo>
                    <a:pt x="164426" y="1828800"/>
                  </a:lnTo>
                  <a:lnTo>
                    <a:pt x="170865" y="1841500"/>
                  </a:lnTo>
                  <a:close/>
                </a:path>
                <a:path w="2713990" h="1905000">
                  <a:moveTo>
                    <a:pt x="2588666" y="1841500"/>
                  </a:moveTo>
                  <a:lnTo>
                    <a:pt x="2543124" y="1841500"/>
                  </a:lnTo>
                  <a:lnTo>
                    <a:pt x="2549563" y="1828800"/>
                  </a:lnTo>
                  <a:lnTo>
                    <a:pt x="2594787" y="1828800"/>
                  </a:lnTo>
                  <a:lnTo>
                    <a:pt x="2588666" y="1841500"/>
                  </a:lnTo>
                  <a:close/>
                </a:path>
                <a:path w="2713990" h="1905000">
                  <a:moveTo>
                    <a:pt x="189979" y="1854200"/>
                  </a:moveTo>
                  <a:lnTo>
                    <a:pt x="144145" y="1854200"/>
                  </a:lnTo>
                  <a:lnTo>
                    <a:pt x="137668" y="1841500"/>
                  </a:lnTo>
                  <a:lnTo>
                    <a:pt x="183235" y="1841500"/>
                  </a:lnTo>
                  <a:lnTo>
                    <a:pt x="189979" y="1854200"/>
                  </a:lnTo>
                  <a:close/>
                </a:path>
                <a:path w="2713990" h="1905000">
                  <a:moveTo>
                    <a:pt x="196532" y="1854200"/>
                  </a:moveTo>
                  <a:lnTo>
                    <a:pt x="189979" y="1854200"/>
                  </a:lnTo>
                  <a:lnTo>
                    <a:pt x="189699" y="1841500"/>
                  </a:lnTo>
                  <a:lnTo>
                    <a:pt x="196532" y="1854200"/>
                  </a:lnTo>
                  <a:close/>
                </a:path>
                <a:path w="2713990" h="1905000">
                  <a:moveTo>
                    <a:pt x="2524010" y="1854200"/>
                  </a:moveTo>
                  <a:lnTo>
                    <a:pt x="2517457" y="1854200"/>
                  </a:lnTo>
                  <a:lnTo>
                    <a:pt x="2524290" y="1841500"/>
                  </a:lnTo>
                  <a:lnTo>
                    <a:pt x="2524010" y="1854200"/>
                  </a:lnTo>
                  <a:close/>
                </a:path>
                <a:path w="2713990" h="1905000">
                  <a:moveTo>
                    <a:pt x="2569591" y="1854200"/>
                  </a:moveTo>
                  <a:lnTo>
                    <a:pt x="2524010" y="1854200"/>
                  </a:lnTo>
                  <a:lnTo>
                    <a:pt x="2530754" y="1841500"/>
                  </a:lnTo>
                  <a:lnTo>
                    <a:pt x="2576067" y="1841500"/>
                  </a:lnTo>
                  <a:lnTo>
                    <a:pt x="2569591" y="1854200"/>
                  </a:lnTo>
                  <a:close/>
                </a:path>
                <a:path w="2713990" h="1905000">
                  <a:moveTo>
                    <a:pt x="223608" y="1866900"/>
                  </a:moveTo>
                  <a:lnTo>
                    <a:pt x="164211" y="1866900"/>
                  </a:lnTo>
                  <a:lnTo>
                    <a:pt x="157416" y="1854200"/>
                  </a:lnTo>
                  <a:lnTo>
                    <a:pt x="216420" y="1854200"/>
                  </a:lnTo>
                  <a:lnTo>
                    <a:pt x="223608" y="1866900"/>
                  </a:lnTo>
                  <a:close/>
                </a:path>
                <a:path w="2713990" h="1905000">
                  <a:moveTo>
                    <a:pt x="2549512" y="1866900"/>
                  </a:moveTo>
                  <a:lnTo>
                    <a:pt x="2490381" y="1866900"/>
                  </a:lnTo>
                  <a:lnTo>
                    <a:pt x="2497569" y="1854200"/>
                  </a:lnTo>
                  <a:lnTo>
                    <a:pt x="2556306" y="1854200"/>
                  </a:lnTo>
                  <a:lnTo>
                    <a:pt x="2549512" y="1866900"/>
                  </a:lnTo>
                  <a:close/>
                </a:path>
                <a:path w="2713990" h="1905000">
                  <a:moveTo>
                    <a:pt x="266547" y="1879600"/>
                  </a:moveTo>
                  <a:lnTo>
                    <a:pt x="185496" y="1879600"/>
                  </a:lnTo>
                  <a:lnTo>
                    <a:pt x="178117" y="1866900"/>
                  </a:lnTo>
                  <a:lnTo>
                    <a:pt x="258914" y="1866900"/>
                  </a:lnTo>
                  <a:lnTo>
                    <a:pt x="266547" y="1879600"/>
                  </a:lnTo>
                  <a:close/>
                </a:path>
                <a:path w="2713990" h="1905000">
                  <a:moveTo>
                    <a:pt x="2528481" y="1879600"/>
                  </a:moveTo>
                  <a:lnTo>
                    <a:pt x="2447442" y="1879600"/>
                  </a:lnTo>
                  <a:lnTo>
                    <a:pt x="2455075" y="1866900"/>
                  </a:lnTo>
                  <a:lnTo>
                    <a:pt x="2535593" y="1866900"/>
                  </a:lnTo>
                  <a:lnTo>
                    <a:pt x="2528481" y="1879600"/>
                  </a:lnTo>
                  <a:close/>
                </a:path>
                <a:path w="2713990" h="1905000">
                  <a:moveTo>
                    <a:pt x="2499118" y="1892300"/>
                  </a:moveTo>
                  <a:lnTo>
                    <a:pt x="214579" y="1892300"/>
                  </a:lnTo>
                  <a:lnTo>
                    <a:pt x="207098" y="1879600"/>
                  </a:lnTo>
                  <a:lnTo>
                    <a:pt x="2506599" y="1879600"/>
                  </a:lnTo>
                  <a:lnTo>
                    <a:pt x="2499118" y="1892300"/>
                  </a:lnTo>
                  <a:close/>
                </a:path>
                <a:path w="2713990" h="1905000">
                  <a:moveTo>
                    <a:pt x="2452522" y="1905000"/>
                  </a:moveTo>
                  <a:lnTo>
                    <a:pt x="261150" y="1905000"/>
                  </a:lnTo>
                  <a:lnTo>
                    <a:pt x="253199" y="1892300"/>
                  </a:lnTo>
                  <a:lnTo>
                    <a:pt x="2460485" y="1892300"/>
                  </a:lnTo>
                  <a:lnTo>
                    <a:pt x="2452522" y="1905000"/>
                  </a:lnTo>
                  <a:close/>
                </a:path>
              </a:pathLst>
            </a:custGeom>
            <a:solidFill>
              <a:srgbClr val="385D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3">
              <a:extLst>
                <a:ext uri="{FF2B5EF4-FFF2-40B4-BE49-F238E27FC236}">
                  <a16:creationId xmlns:a16="http://schemas.microsoft.com/office/drawing/2014/main" id="{85D8E328-EB8A-4549-8FCA-AE04157BA17E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547406" y="1315580"/>
              <a:ext cx="216039" cy="171450"/>
            </a:xfrm>
            <a:prstGeom prst="rect">
              <a:avLst/>
            </a:prstGeom>
          </p:spPr>
        </p:pic>
      </p:grpSp>
      <p:sp>
        <p:nvSpPr>
          <p:cNvPr id="15" name="object 14">
            <a:extLst>
              <a:ext uri="{FF2B5EF4-FFF2-40B4-BE49-F238E27FC236}">
                <a16:creationId xmlns:a16="http://schemas.microsoft.com/office/drawing/2014/main" id="{F7E14D94-BCAD-4A8F-A808-5ABBE52C1700}"/>
              </a:ext>
            </a:extLst>
          </p:cNvPr>
          <p:cNvSpPr txBox="1"/>
          <p:nvPr/>
        </p:nvSpPr>
        <p:spPr>
          <a:xfrm>
            <a:off x="6336098" y="2419497"/>
            <a:ext cx="132080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344805" algn="l"/>
              </a:tabLst>
            </a:pPr>
            <a:r>
              <a:rPr sz="1400" dirty="0">
                <a:latin typeface="Cambria Math"/>
                <a:cs typeface="Cambria Math"/>
              </a:rPr>
              <a:t>𝛼	=</a:t>
            </a:r>
            <a:r>
              <a:rPr sz="1400" spc="60" dirty="0">
                <a:latin typeface="Cambria Math"/>
                <a:cs typeface="Cambria Math"/>
              </a:rPr>
              <a:t> </a:t>
            </a:r>
            <a:r>
              <a:rPr sz="1400" spc="5" dirty="0">
                <a:latin typeface="Cambria Math"/>
                <a:cs typeface="Cambria Math"/>
              </a:rPr>
              <a:t>𝑞</a:t>
            </a:r>
            <a:r>
              <a:rPr sz="1500" spc="7" baseline="27777" dirty="0">
                <a:latin typeface="Cambria Math"/>
                <a:cs typeface="Cambria Math"/>
              </a:rPr>
              <a:t>2</a:t>
            </a:r>
            <a:r>
              <a:rPr sz="1500" spc="195" baseline="27777" dirty="0">
                <a:latin typeface="Cambria Math"/>
                <a:cs typeface="Cambria Math"/>
              </a:rPr>
              <a:t> </a:t>
            </a:r>
            <a:r>
              <a:rPr sz="1400" dirty="0">
                <a:latin typeface="Cambria Math"/>
                <a:cs typeface="Cambria Math"/>
              </a:rPr>
              <a:t>∙</a:t>
            </a:r>
            <a:r>
              <a:rPr sz="1400" spc="-15" dirty="0">
                <a:latin typeface="Cambria Math"/>
                <a:cs typeface="Cambria Math"/>
              </a:rPr>
              <a:t> </a:t>
            </a:r>
            <a:r>
              <a:rPr sz="1400" spc="40" dirty="0">
                <a:latin typeface="Cambria Math"/>
                <a:cs typeface="Cambria Math"/>
              </a:rPr>
              <a:t>𝑘</a:t>
            </a:r>
            <a:r>
              <a:rPr sz="1500" spc="60" baseline="27777" dirty="0">
                <a:latin typeface="Cambria Math"/>
                <a:cs typeface="Cambria Math"/>
              </a:rPr>
              <a:t>i</a:t>
            </a:r>
            <a:r>
              <a:rPr sz="1400" spc="40" dirty="0">
                <a:latin typeface="Cambria Math"/>
                <a:cs typeface="Cambria Math"/>
              </a:rPr>
              <a:t>/ </a:t>
            </a:r>
            <a:r>
              <a:rPr sz="1400" spc="220" dirty="0">
                <a:latin typeface="Cambria Math"/>
                <a:cs typeface="Cambria Math"/>
              </a:rPr>
              <a:t> </a:t>
            </a:r>
            <a:r>
              <a:rPr sz="1400" dirty="0">
                <a:latin typeface="Cambria Math"/>
                <a:cs typeface="Cambria Math"/>
              </a:rPr>
              <a:t>𝑑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16" name="object 15">
            <a:extLst>
              <a:ext uri="{FF2B5EF4-FFF2-40B4-BE49-F238E27FC236}">
                <a16:creationId xmlns:a16="http://schemas.microsoft.com/office/drawing/2014/main" id="{048D7F70-5EC1-40A4-BDAF-063BA02B48DA}"/>
              </a:ext>
            </a:extLst>
          </p:cNvPr>
          <p:cNvSpPr txBox="1"/>
          <p:nvPr/>
        </p:nvSpPr>
        <p:spPr>
          <a:xfrm>
            <a:off x="6431411" y="2445738"/>
            <a:ext cx="1320800" cy="72840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48895">
              <a:lnSpc>
                <a:spcPct val="100000"/>
              </a:lnSpc>
              <a:spcBef>
                <a:spcPts val="580"/>
              </a:spcBef>
            </a:pPr>
            <a:r>
              <a:rPr sz="1000" spc="30" dirty="0">
                <a:cs typeface="Cambria Math"/>
              </a:rPr>
              <a:t>2,i</a:t>
            </a:r>
            <a:endParaRPr sz="1000" dirty="0">
              <a:cs typeface="Cambria Math"/>
            </a:endParaRPr>
          </a:p>
          <a:p>
            <a:pPr marL="12700">
              <a:lnSpc>
                <a:spcPts val="1270"/>
              </a:lnSpc>
              <a:spcBef>
                <a:spcPts val="590"/>
              </a:spcBef>
            </a:pPr>
            <a:r>
              <a:rPr sz="1200" b="1" i="1" spc="-155" dirty="0">
                <a:cs typeface="Times New Roman"/>
              </a:rPr>
              <a:t>(</a:t>
            </a:r>
            <a:r>
              <a:rPr lang="en-US" sz="1200" b="1" i="1" spc="-155" dirty="0">
                <a:cs typeface="Times New Roman"/>
              </a:rPr>
              <a:t> </a:t>
            </a:r>
            <a:r>
              <a:rPr sz="1400" b="1" i="1" spc="-155" dirty="0">
                <a:cs typeface="Times New Roman"/>
              </a:rPr>
              <a:t>d</a:t>
            </a:r>
            <a:r>
              <a:rPr sz="1400" b="1" i="1" u="heavy" spc="275" dirty="0">
                <a:uFill>
                  <a:solidFill>
                    <a:srgbClr val="FF0000"/>
                  </a:solidFill>
                </a:uFill>
                <a:cs typeface="Times New Roman"/>
              </a:rPr>
              <a:t> </a:t>
            </a:r>
            <a:r>
              <a:rPr sz="1400" b="1" i="1" u="heavy" dirty="0">
                <a:uFill>
                  <a:solidFill>
                    <a:srgbClr val="FF0000"/>
                  </a:solidFill>
                </a:uFill>
                <a:cs typeface="Times New Roman"/>
              </a:rPr>
              <a:t>is</a:t>
            </a:r>
            <a:r>
              <a:rPr sz="1400" b="1" i="1" u="heavy" spc="-20" dirty="0">
                <a:uFill>
                  <a:solidFill>
                    <a:srgbClr val="FF0000"/>
                  </a:solidFill>
                </a:uFill>
                <a:cs typeface="Times New Roman"/>
              </a:rPr>
              <a:t> </a:t>
            </a:r>
            <a:r>
              <a:rPr sz="1400" b="1" i="1" u="heavy" dirty="0">
                <a:uFill>
                  <a:solidFill>
                    <a:srgbClr val="FF0000"/>
                  </a:solidFill>
                </a:uFill>
                <a:cs typeface="Times New Roman"/>
              </a:rPr>
              <a:t>the</a:t>
            </a:r>
            <a:r>
              <a:rPr sz="1400" b="1" i="1" u="heavy" spc="-15" dirty="0">
                <a:uFill>
                  <a:solidFill>
                    <a:srgbClr val="FF0000"/>
                  </a:solidFill>
                </a:uFill>
                <a:cs typeface="Times New Roman"/>
              </a:rPr>
              <a:t> </a:t>
            </a:r>
            <a:r>
              <a:rPr sz="1400" b="1" i="1" u="heavy" dirty="0">
                <a:uFill>
                  <a:solidFill>
                    <a:srgbClr val="FF0000"/>
                  </a:solidFill>
                </a:uFill>
                <a:cs typeface="Times New Roman"/>
              </a:rPr>
              <a:t>dim</a:t>
            </a:r>
            <a:r>
              <a:rPr sz="1400" b="1" i="1" u="heavy" spc="-15" dirty="0">
                <a:uFill>
                  <a:solidFill>
                    <a:srgbClr val="FF0000"/>
                  </a:solidFill>
                </a:uFill>
                <a:cs typeface="Times New Roman"/>
              </a:rPr>
              <a:t> </a:t>
            </a:r>
            <a:r>
              <a:rPr sz="1400" b="1" i="1" u="heavy" dirty="0">
                <a:uFill>
                  <a:solidFill>
                    <a:srgbClr val="FF0000"/>
                  </a:solidFill>
                </a:uFill>
                <a:cs typeface="Times New Roman"/>
              </a:rPr>
              <a:t>of</a:t>
            </a:r>
            <a:r>
              <a:rPr sz="1400" b="1" i="1" spc="-15" dirty="0">
                <a:cs typeface="Times New Roman"/>
              </a:rPr>
              <a:t> </a:t>
            </a:r>
            <a:r>
              <a:rPr sz="1400" b="1" i="1" dirty="0">
                <a:cs typeface="Times New Roman"/>
              </a:rPr>
              <a:t>k)</a:t>
            </a:r>
          </a:p>
          <a:p>
            <a:pPr marL="354330">
              <a:lnSpc>
                <a:spcPts val="1989"/>
              </a:lnSpc>
            </a:pPr>
            <a:r>
              <a:rPr sz="1800" dirty="0">
                <a:cs typeface="Calibri"/>
              </a:rPr>
              <a:t>.......</a:t>
            </a:r>
          </a:p>
        </p:txBody>
      </p:sp>
      <p:sp>
        <p:nvSpPr>
          <p:cNvPr id="17" name="object 16">
            <a:extLst>
              <a:ext uri="{FF2B5EF4-FFF2-40B4-BE49-F238E27FC236}">
                <a16:creationId xmlns:a16="http://schemas.microsoft.com/office/drawing/2014/main" id="{56B76050-558C-4D7E-BEF0-3DFAB7917974}"/>
              </a:ext>
            </a:extLst>
          </p:cNvPr>
          <p:cNvSpPr txBox="1"/>
          <p:nvPr/>
        </p:nvSpPr>
        <p:spPr>
          <a:xfrm>
            <a:off x="892932" y="3453530"/>
            <a:ext cx="35623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100" spc="15" baseline="11904" dirty="0">
                <a:latin typeface="Cambria Math"/>
                <a:cs typeface="Cambria Math"/>
              </a:rPr>
              <a:t>𝛼</a:t>
            </a:r>
            <a:r>
              <a:rPr sz="1000" spc="10" dirty="0">
                <a:latin typeface="Cambria Math"/>
                <a:cs typeface="Cambria Math"/>
              </a:rPr>
              <a:t>1,1</a:t>
            </a:r>
            <a:endParaRPr sz="1000">
              <a:latin typeface="Cambria Math"/>
              <a:cs typeface="Cambria Math"/>
            </a:endParaRPr>
          </a:p>
        </p:txBody>
      </p:sp>
      <p:sp>
        <p:nvSpPr>
          <p:cNvPr id="18" name="object 17">
            <a:extLst>
              <a:ext uri="{FF2B5EF4-FFF2-40B4-BE49-F238E27FC236}">
                <a16:creationId xmlns:a16="http://schemas.microsoft.com/office/drawing/2014/main" id="{7B1678E3-04A0-4563-8E83-0E1F1D7AB576}"/>
              </a:ext>
            </a:extLst>
          </p:cNvPr>
          <p:cNvSpPr txBox="1"/>
          <p:nvPr/>
        </p:nvSpPr>
        <p:spPr>
          <a:xfrm>
            <a:off x="1461257" y="3453530"/>
            <a:ext cx="35623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100" spc="15" baseline="11904" dirty="0">
                <a:latin typeface="Cambria Math"/>
                <a:cs typeface="Cambria Math"/>
              </a:rPr>
              <a:t>𝛼</a:t>
            </a:r>
            <a:r>
              <a:rPr sz="1000" spc="10" dirty="0">
                <a:latin typeface="Cambria Math"/>
                <a:cs typeface="Cambria Math"/>
              </a:rPr>
              <a:t>1,2</a:t>
            </a:r>
            <a:endParaRPr sz="1000" dirty="0">
              <a:latin typeface="Cambria Math"/>
              <a:cs typeface="Cambria Math"/>
            </a:endParaRPr>
          </a:p>
        </p:txBody>
      </p:sp>
      <p:grpSp>
        <p:nvGrpSpPr>
          <p:cNvPr id="20" name="object 19">
            <a:extLst>
              <a:ext uri="{FF2B5EF4-FFF2-40B4-BE49-F238E27FC236}">
                <a16:creationId xmlns:a16="http://schemas.microsoft.com/office/drawing/2014/main" id="{A7BE92FA-2221-4ADA-AC2A-6528DEEF70AE}"/>
              </a:ext>
            </a:extLst>
          </p:cNvPr>
          <p:cNvGrpSpPr/>
          <p:nvPr/>
        </p:nvGrpSpPr>
        <p:grpSpPr>
          <a:xfrm>
            <a:off x="995611" y="3746875"/>
            <a:ext cx="629285" cy="241935"/>
            <a:chOff x="919225" y="2770733"/>
            <a:chExt cx="629285" cy="241935"/>
          </a:xfrm>
        </p:grpSpPr>
        <p:pic>
          <p:nvPicPr>
            <p:cNvPr id="22" name="object 20">
              <a:extLst>
                <a:ext uri="{FF2B5EF4-FFF2-40B4-BE49-F238E27FC236}">
                  <a16:creationId xmlns:a16="http://schemas.microsoft.com/office/drawing/2014/main" id="{4218516B-C5C3-4338-B65F-63400A20BD7E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19225" y="2787014"/>
              <a:ext cx="98298" cy="225425"/>
            </a:xfrm>
            <a:prstGeom prst="rect">
              <a:avLst/>
            </a:prstGeom>
          </p:spPr>
        </p:pic>
        <p:sp>
          <p:nvSpPr>
            <p:cNvPr id="23" name="object 21">
              <a:extLst>
                <a:ext uri="{FF2B5EF4-FFF2-40B4-BE49-F238E27FC236}">
                  <a16:creationId xmlns:a16="http://schemas.microsoft.com/office/drawing/2014/main" id="{EF8B388D-1EB4-416E-9AE4-CEB6A57080BA}"/>
                </a:ext>
              </a:extLst>
            </p:cNvPr>
            <p:cNvSpPr/>
            <p:nvPr/>
          </p:nvSpPr>
          <p:spPr>
            <a:xfrm>
              <a:off x="969873" y="2770733"/>
              <a:ext cx="578485" cy="239395"/>
            </a:xfrm>
            <a:custGeom>
              <a:avLst/>
              <a:gdLst/>
              <a:ahLst/>
              <a:cxnLst/>
              <a:rect l="l" t="t" r="r" b="b"/>
              <a:pathLst>
                <a:path w="578485" h="239394">
                  <a:moveTo>
                    <a:pt x="578256" y="16281"/>
                  </a:moveTo>
                  <a:lnTo>
                    <a:pt x="571576" y="15138"/>
                  </a:lnTo>
                  <a:lnTo>
                    <a:pt x="483260" y="0"/>
                  </a:lnTo>
                  <a:lnTo>
                    <a:pt x="481609" y="0"/>
                  </a:lnTo>
                  <a:lnTo>
                    <a:pt x="480060" y="571"/>
                  </a:lnTo>
                  <a:lnTo>
                    <a:pt x="478790" y="1651"/>
                  </a:lnTo>
                  <a:lnTo>
                    <a:pt x="477977" y="3086"/>
                  </a:lnTo>
                  <a:lnTo>
                    <a:pt x="477697" y="4711"/>
                  </a:lnTo>
                  <a:lnTo>
                    <a:pt x="477989" y="6337"/>
                  </a:lnTo>
                  <a:lnTo>
                    <a:pt x="478828" y="7772"/>
                  </a:lnTo>
                  <a:lnTo>
                    <a:pt x="480098" y="8826"/>
                  </a:lnTo>
                  <a:lnTo>
                    <a:pt x="481647" y="9385"/>
                  </a:lnTo>
                  <a:lnTo>
                    <a:pt x="551230" y="21323"/>
                  </a:lnTo>
                  <a:lnTo>
                    <a:pt x="298856" y="115824"/>
                  </a:lnTo>
                  <a:lnTo>
                    <a:pt x="100596" y="23406"/>
                  </a:lnTo>
                  <a:lnTo>
                    <a:pt x="170916" y="16916"/>
                  </a:lnTo>
                  <a:lnTo>
                    <a:pt x="172516" y="16484"/>
                  </a:lnTo>
                  <a:lnTo>
                    <a:pt x="173240" y="15963"/>
                  </a:lnTo>
                  <a:lnTo>
                    <a:pt x="173863" y="15532"/>
                  </a:lnTo>
                  <a:lnTo>
                    <a:pt x="174802" y="14173"/>
                  </a:lnTo>
                  <a:lnTo>
                    <a:pt x="175221" y="12573"/>
                  </a:lnTo>
                  <a:lnTo>
                    <a:pt x="175069" y="10922"/>
                  </a:lnTo>
                  <a:lnTo>
                    <a:pt x="174371" y="9436"/>
                  </a:lnTo>
                  <a:lnTo>
                    <a:pt x="173189" y="8267"/>
                  </a:lnTo>
                  <a:lnTo>
                    <a:pt x="171691" y="7569"/>
                  </a:lnTo>
                  <a:lnTo>
                    <a:pt x="170040" y="7442"/>
                  </a:lnTo>
                  <a:lnTo>
                    <a:pt x="74066" y="16281"/>
                  </a:lnTo>
                  <a:lnTo>
                    <a:pt x="129006" y="95465"/>
                  </a:lnTo>
                  <a:lnTo>
                    <a:pt x="130175" y="96647"/>
                  </a:lnTo>
                  <a:lnTo>
                    <a:pt x="131660" y="97345"/>
                  </a:lnTo>
                  <a:lnTo>
                    <a:pt x="133311" y="97497"/>
                  </a:lnTo>
                  <a:lnTo>
                    <a:pt x="134912" y="97078"/>
                  </a:lnTo>
                  <a:lnTo>
                    <a:pt x="96583" y="32029"/>
                  </a:lnTo>
                  <a:lnTo>
                    <a:pt x="286372" y="120497"/>
                  </a:lnTo>
                  <a:lnTo>
                    <a:pt x="0" y="227723"/>
                  </a:lnTo>
                  <a:lnTo>
                    <a:pt x="3352" y="236639"/>
                  </a:lnTo>
                  <a:lnTo>
                    <a:pt x="298462" y="126136"/>
                  </a:lnTo>
                  <a:lnTo>
                    <a:pt x="540689" y="239039"/>
                  </a:lnTo>
                  <a:lnTo>
                    <a:pt x="544703" y="230403"/>
                  </a:lnTo>
                  <a:lnTo>
                    <a:pt x="310959" y="121462"/>
                  </a:lnTo>
                  <a:lnTo>
                    <a:pt x="554570" y="30238"/>
                  </a:lnTo>
                  <a:lnTo>
                    <a:pt x="509943" y="84937"/>
                  </a:lnTo>
                  <a:lnTo>
                    <a:pt x="509130" y="86372"/>
                  </a:lnTo>
                  <a:lnTo>
                    <a:pt x="508863" y="88011"/>
                  </a:lnTo>
                  <a:lnTo>
                    <a:pt x="509181" y="89636"/>
                  </a:lnTo>
                  <a:lnTo>
                    <a:pt x="510019" y="91059"/>
                  </a:lnTo>
                  <a:lnTo>
                    <a:pt x="511302" y="92100"/>
                  </a:lnTo>
                  <a:lnTo>
                    <a:pt x="512864" y="92646"/>
                  </a:lnTo>
                  <a:lnTo>
                    <a:pt x="514527" y="92621"/>
                  </a:lnTo>
                  <a:lnTo>
                    <a:pt x="516064" y="92036"/>
                  </a:lnTo>
                  <a:lnTo>
                    <a:pt x="517321" y="90957"/>
                  </a:lnTo>
                  <a:lnTo>
                    <a:pt x="578256" y="16281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2">
            <a:extLst>
              <a:ext uri="{FF2B5EF4-FFF2-40B4-BE49-F238E27FC236}">
                <a16:creationId xmlns:a16="http://schemas.microsoft.com/office/drawing/2014/main" id="{B4E0F791-731C-4B00-8B77-7BE326C5C1AB}"/>
              </a:ext>
            </a:extLst>
          </p:cNvPr>
          <p:cNvSpPr/>
          <p:nvPr/>
        </p:nvSpPr>
        <p:spPr>
          <a:xfrm>
            <a:off x="1696271" y="3721958"/>
            <a:ext cx="2387600" cy="264795"/>
          </a:xfrm>
          <a:custGeom>
            <a:avLst/>
            <a:gdLst/>
            <a:ahLst/>
            <a:cxnLst/>
            <a:rect l="l" t="t" r="r" b="b"/>
            <a:pathLst>
              <a:path w="2387600" h="264794">
                <a:moveTo>
                  <a:pt x="81622" y="98018"/>
                </a:moveTo>
                <a:lnTo>
                  <a:pt x="79971" y="97853"/>
                </a:lnTo>
                <a:lnTo>
                  <a:pt x="78485" y="97142"/>
                </a:lnTo>
                <a:lnTo>
                  <a:pt x="0" y="41198"/>
                </a:lnTo>
                <a:lnTo>
                  <a:pt x="87325" y="419"/>
                </a:lnTo>
                <a:lnTo>
                  <a:pt x="88925" y="0"/>
                </a:lnTo>
                <a:lnTo>
                  <a:pt x="90576" y="139"/>
                </a:lnTo>
                <a:lnTo>
                  <a:pt x="92075" y="838"/>
                </a:lnTo>
                <a:lnTo>
                  <a:pt x="93243" y="2006"/>
                </a:lnTo>
                <a:lnTo>
                  <a:pt x="93941" y="3505"/>
                </a:lnTo>
                <a:lnTo>
                  <a:pt x="94094" y="5156"/>
                </a:lnTo>
                <a:lnTo>
                  <a:pt x="93662" y="6756"/>
                </a:lnTo>
                <a:lnTo>
                  <a:pt x="92709" y="8102"/>
                </a:lnTo>
                <a:lnTo>
                  <a:pt x="91363" y="9055"/>
                </a:lnTo>
                <a:lnTo>
                  <a:pt x="30849" y="37312"/>
                </a:lnTo>
                <a:lnTo>
                  <a:pt x="9842" y="37312"/>
                </a:lnTo>
                <a:lnTo>
                  <a:pt x="8978" y="46799"/>
                </a:lnTo>
                <a:lnTo>
                  <a:pt x="84010" y="89395"/>
                </a:lnTo>
                <a:lnTo>
                  <a:pt x="85991" y="93726"/>
                </a:lnTo>
                <a:lnTo>
                  <a:pt x="85547" y="95313"/>
                </a:lnTo>
                <a:lnTo>
                  <a:pt x="84582" y="96659"/>
                </a:lnTo>
                <a:lnTo>
                  <a:pt x="83223" y="97599"/>
                </a:lnTo>
                <a:lnTo>
                  <a:pt x="81622" y="98018"/>
                </a:lnTo>
                <a:close/>
              </a:path>
              <a:path w="2387600" h="264794">
                <a:moveTo>
                  <a:pt x="26524" y="48405"/>
                </a:moveTo>
                <a:lnTo>
                  <a:pt x="8978" y="46799"/>
                </a:lnTo>
                <a:lnTo>
                  <a:pt x="9842" y="37312"/>
                </a:lnTo>
                <a:lnTo>
                  <a:pt x="19278" y="38176"/>
                </a:lnTo>
                <a:lnTo>
                  <a:pt x="12179" y="38176"/>
                </a:lnTo>
                <a:lnTo>
                  <a:pt x="11429" y="46380"/>
                </a:lnTo>
                <a:lnTo>
                  <a:pt x="23685" y="46380"/>
                </a:lnTo>
                <a:lnTo>
                  <a:pt x="26524" y="48405"/>
                </a:lnTo>
                <a:close/>
              </a:path>
              <a:path w="2387600" h="264794">
                <a:moveTo>
                  <a:pt x="27406" y="38920"/>
                </a:moveTo>
                <a:lnTo>
                  <a:pt x="9842" y="37312"/>
                </a:lnTo>
                <a:lnTo>
                  <a:pt x="30849" y="37312"/>
                </a:lnTo>
                <a:lnTo>
                  <a:pt x="27406" y="38920"/>
                </a:lnTo>
                <a:close/>
              </a:path>
              <a:path w="2387600" h="264794">
                <a:moveTo>
                  <a:pt x="11429" y="46380"/>
                </a:moveTo>
                <a:lnTo>
                  <a:pt x="12179" y="38176"/>
                </a:lnTo>
                <a:lnTo>
                  <a:pt x="18835" y="42922"/>
                </a:lnTo>
                <a:lnTo>
                  <a:pt x="11429" y="46380"/>
                </a:lnTo>
                <a:close/>
              </a:path>
              <a:path w="2387600" h="264794">
                <a:moveTo>
                  <a:pt x="18835" y="42922"/>
                </a:moveTo>
                <a:lnTo>
                  <a:pt x="12179" y="38176"/>
                </a:lnTo>
                <a:lnTo>
                  <a:pt x="19278" y="38176"/>
                </a:lnTo>
                <a:lnTo>
                  <a:pt x="27406" y="38920"/>
                </a:lnTo>
                <a:lnTo>
                  <a:pt x="18835" y="42922"/>
                </a:lnTo>
                <a:close/>
              </a:path>
              <a:path w="2387600" h="264794">
                <a:moveTo>
                  <a:pt x="2386533" y="264375"/>
                </a:moveTo>
                <a:lnTo>
                  <a:pt x="26524" y="48405"/>
                </a:lnTo>
                <a:lnTo>
                  <a:pt x="18835" y="42922"/>
                </a:lnTo>
                <a:lnTo>
                  <a:pt x="27406" y="38920"/>
                </a:lnTo>
                <a:lnTo>
                  <a:pt x="2387396" y="254901"/>
                </a:lnTo>
                <a:lnTo>
                  <a:pt x="2386533" y="264375"/>
                </a:lnTo>
                <a:close/>
              </a:path>
              <a:path w="2387600" h="264794">
                <a:moveTo>
                  <a:pt x="23685" y="46380"/>
                </a:moveTo>
                <a:lnTo>
                  <a:pt x="11429" y="46380"/>
                </a:lnTo>
                <a:lnTo>
                  <a:pt x="18835" y="42922"/>
                </a:lnTo>
                <a:lnTo>
                  <a:pt x="23685" y="4638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4">
            <a:extLst>
              <a:ext uri="{FF2B5EF4-FFF2-40B4-BE49-F238E27FC236}">
                <a16:creationId xmlns:a16="http://schemas.microsoft.com/office/drawing/2014/main" id="{EBA682C1-3B8B-407A-B5D7-BC2CDBAAA681}"/>
              </a:ext>
            </a:extLst>
          </p:cNvPr>
          <p:cNvSpPr txBox="1"/>
          <p:nvPr/>
        </p:nvSpPr>
        <p:spPr>
          <a:xfrm>
            <a:off x="637217" y="2779034"/>
            <a:ext cx="1290955" cy="280205"/>
          </a:xfrm>
          <a:prstGeom prst="rect">
            <a:avLst/>
          </a:prstGeom>
          <a:solidFill>
            <a:srgbClr val="4F81BC">
              <a:alpha val="50199"/>
            </a:srgbClr>
          </a:solidFill>
        </p:spPr>
        <p:txBody>
          <a:bodyPr vert="horz" wrap="square" lIns="0" tIns="33655" rIns="0" bIns="0" rtlCol="0">
            <a:spAutoFit/>
          </a:bodyPr>
          <a:lstStyle/>
          <a:p>
            <a:pPr marL="266700">
              <a:lnSpc>
                <a:spcPct val="100000"/>
              </a:lnSpc>
              <a:spcBef>
                <a:spcPts val="265"/>
              </a:spcBef>
            </a:pPr>
            <a:r>
              <a:rPr sz="1600" b="1" i="1" spc="-5" dirty="0">
                <a:cs typeface="Times New Roman"/>
              </a:rPr>
              <a:t>Soft-max</a:t>
            </a:r>
            <a:endParaRPr sz="1600" b="1" i="1" dirty="0">
              <a:cs typeface="Times New Roman"/>
            </a:endParaRPr>
          </a:p>
        </p:txBody>
      </p:sp>
      <p:sp>
        <p:nvSpPr>
          <p:cNvPr id="27" name="object 25">
            <a:extLst>
              <a:ext uri="{FF2B5EF4-FFF2-40B4-BE49-F238E27FC236}">
                <a16:creationId xmlns:a16="http://schemas.microsoft.com/office/drawing/2014/main" id="{16CFCA78-0046-4FE7-B979-D97834E05B57}"/>
              </a:ext>
            </a:extLst>
          </p:cNvPr>
          <p:cNvSpPr/>
          <p:nvPr/>
        </p:nvSpPr>
        <p:spPr>
          <a:xfrm>
            <a:off x="1025457" y="3186577"/>
            <a:ext cx="98425" cy="285750"/>
          </a:xfrm>
          <a:custGeom>
            <a:avLst/>
            <a:gdLst/>
            <a:ahLst/>
            <a:cxnLst/>
            <a:rect l="l" t="t" r="r" b="b"/>
            <a:pathLst>
              <a:path w="98425" h="285750">
                <a:moveTo>
                  <a:pt x="4673" y="90411"/>
                </a:moveTo>
                <a:lnTo>
                  <a:pt x="3047" y="90119"/>
                </a:lnTo>
                <a:lnTo>
                  <a:pt x="1625" y="89281"/>
                </a:lnTo>
                <a:lnTo>
                  <a:pt x="558" y="88010"/>
                </a:lnTo>
                <a:lnTo>
                  <a:pt x="0" y="86461"/>
                </a:lnTo>
                <a:lnTo>
                  <a:pt x="12" y="84797"/>
                </a:lnTo>
                <a:lnTo>
                  <a:pt x="584" y="83248"/>
                </a:lnTo>
                <a:lnTo>
                  <a:pt x="49148" y="0"/>
                </a:lnTo>
                <a:lnTo>
                  <a:pt x="54661" y="9448"/>
                </a:lnTo>
                <a:lnTo>
                  <a:pt x="44386" y="9448"/>
                </a:lnTo>
                <a:lnTo>
                  <a:pt x="44386" y="27067"/>
                </a:lnTo>
                <a:lnTo>
                  <a:pt x="8813" y="88049"/>
                </a:lnTo>
                <a:lnTo>
                  <a:pt x="7746" y="89319"/>
                </a:lnTo>
                <a:lnTo>
                  <a:pt x="6311" y="90131"/>
                </a:lnTo>
                <a:lnTo>
                  <a:pt x="4673" y="90411"/>
                </a:lnTo>
                <a:close/>
              </a:path>
              <a:path w="98425" h="285750">
                <a:moveTo>
                  <a:pt x="44386" y="27067"/>
                </a:moveTo>
                <a:lnTo>
                  <a:pt x="44386" y="9448"/>
                </a:lnTo>
                <a:lnTo>
                  <a:pt x="53911" y="9448"/>
                </a:lnTo>
                <a:lnTo>
                  <a:pt x="53911" y="11849"/>
                </a:lnTo>
                <a:lnTo>
                  <a:pt x="45034" y="11849"/>
                </a:lnTo>
                <a:lnTo>
                  <a:pt x="49148" y="18903"/>
                </a:lnTo>
                <a:lnTo>
                  <a:pt x="44386" y="27067"/>
                </a:lnTo>
                <a:close/>
              </a:path>
              <a:path w="98425" h="285750">
                <a:moveTo>
                  <a:pt x="93624" y="90411"/>
                </a:moveTo>
                <a:lnTo>
                  <a:pt x="91963" y="90119"/>
                </a:lnTo>
                <a:lnTo>
                  <a:pt x="90550" y="89319"/>
                </a:lnTo>
                <a:lnTo>
                  <a:pt x="89461" y="88010"/>
                </a:lnTo>
                <a:lnTo>
                  <a:pt x="53911" y="27067"/>
                </a:lnTo>
                <a:lnTo>
                  <a:pt x="53911" y="9448"/>
                </a:lnTo>
                <a:lnTo>
                  <a:pt x="54661" y="9448"/>
                </a:lnTo>
                <a:lnTo>
                  <a:pt x="97713" y="83248"/>
                </a:lnTo>
                <a:lnTo>
                  <a:pt x="98285" y="84797"/>
                </a:lnTo>
                <a:lnTo>
                  <a:pt x="98297" y="86461"/>
                </a:lnTo>
                <a:lnTo>
                  <a:pt x="97739" y="88010"/>
                </a:lnTo>
                <a:lnTo>
                  <a:pt x="96672" y="89281"/>
                </a:lnTo>
                <a:lnTo>
                  <a:pt x="95250" y="90119"/>
                </a:lnTo>
                <a:lnTo>
                  <a:pt x="93624" y="90411"/>
                </a:lnTo>
                <a:close/>
              </a:path>
              <a:path w="98425" h="285750">
                <a:moveTo>
                  <a:pt x="49148" y="18903"/>
                </a:moveTo>
                <a:lnTo>
                  <a:pt x="45034" y="11849"/>
                </a:lnTo>
                <a:lnTo>
                  <a:pt x="53263" y="11849"/>
                </a:lnTo>
                <a:lnTo>
                  <a:pt x="49148" y="18903"/>
                </a:lnTo>
                <a:close/>
              </a:path>
              <a:path w="98425" h="285750">
                <a:moveTo>
                  <a:pt x="53911" y="27067"/>
                </a:moveTo>
                <a:lnTo>
                  <a:pt x="49148" y="18903"/>
                </a:lnTo>
                <a:lnTo>
                  <a:pt x="53263" y="11849"/>
                </a:lnTo>
                <a:lnTo>
                  <a:pt x="53911" y="11849"/>
                </a:lnTo>
                <a:lnTo>
                  <a:pt x="53911" y="27067"/>
                </a:lnTo>
                <a:close/>
              </a:path>
              <a:path w="98425" h="285750">
                <a:moveTo>
                  <a:pt x="53911" y="285750"/>
                </a:moveTo>
                <a:lnTo>
                  <a:pt x="44386" y="285750"/>
                </a:lnTo>
                <a:lnTo>
                  <a:pt x="44386" y="27067"/>
                </a:lnTo>
                <a:lnTo>
                  <a:pt x="49148" y="18903"/>
                </a:lnTo>
                <a:lnTo>
                  <a:pt x="53911" y="27067"/>
                </a:lnTo>
                <a:lnTo>
                  <a:pt x="53911" y="2857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6">
            <a:extLst>
              <a:ext uri="{FF2B5EF4-FFF2-40B4-BE49-F238E27FC236}">
                <a16:creationId xmlns:a16="http://schemas.microsoft.com/office/drawing/2014/main" id="{9A0EBCF6-0897-4DC9-8B76-8F2F0CB0EE7B}"/>
              </a:ext>
            </a:extLst>
          </p:cNvPr>
          <p:cNvSpPr/>
          <p:nvPr/>
        </p:nvSpPr>
        <p:spPr>
          <a:xfrm>
            <a:off x="1520757" y="3186577"/>
            <a:ext cx="98425" cy="285750"/>
          </a:xfrm>
          <a:custGeom>
            <a:avLst/>
            <a:gdLst/>
            <a:ahLst/>
            <a:cxnLst/>
            <a:rect l="l" t="t" r="r" b="b"/>
            <a:pathLst>
              <a:path w="98425" h="285750">
                <a:moveTo>
                  <a:pt x="4673" y="90411"/>
                </a:moveTo>
                <a:lnTo>
                  <a:pt x="3047" y="90119"/>
                </a:lnTo>
                <a:lnTo>
                  <a:pt x="1625" y="89281"/>
                </a:lnTo>
                <a:lnTo>
                  <a:pt x="558" y="88010"/>
                </a:lnTo>
                <a:lnTo>
                  <a:pt x="0" y="86461"/>
                </a:lnTo>
                <a:lnTo>
                  <a:pt x="12" y="84797"/>
                </a:lnTo>
                <a:lnTo>
                  <a:pt x="584" y="83248"/>
                </a:lnTo>
                <a:lnTo>
                  <a:pt x="49148" y="0"/>
                </a:lnTo>
                <a:lnTo>
                  <a:pt x="54661" y="9448"/>
                </a:lnTo>
                <a:lnTo>
                  <a:pt x="44386" y="9448"/>
                </a:lnTo>
                <a:lnTo>
                  <a:pt x="44386" y="27067"/>
                </a:lnTo>
                <a:lnTo>
                  <a:pt x="8813" y="88049"/>
                </a:lnTo>
                <a:lnTo>
                  <a:pt x="7746" y="89319"/>
                </a:lnTo>
                <a:lnTo>
                  <a:pt x="6311" y="90131"/>
                </a:lnTo>
                <a:lnTo>
                  <a:pt x="4673" y="90411"/>
                </a:lnTo>
                <a:close/>
              </a:path>
              <a:path w="98425" h="285750">
                <a:moveTo>
                  <a:pt x="44386" y="27067"/>
                </a:moveTo>
                <a:lnTo>
                  <a:pt x="44386" y="9448"/>
                </a:lnTo>
                <a:lnTo>
                  <a:pt x="53911" y="9448"/>
                </a:lnTo>
                <a:lnTo>
                  <a:pt x="53911" y="11849"/>
                </a:lnTo>
                <a:lnTo>
                  <a:pt x="45034" y="11849"/>
                </a:lnTo>
                <a:lnTo>
                  <a:pt x="49148" y="18903"/>
                </a:lnTo>
                <a:lnTo>
                  <a:pt x="44386" y="27067"/>
                </a:lnTo>
                <a:close/>
              </a:path>
              <a:path w="98425" h="285750">
                <a:moveTo>
                  <a:pt x="93624" y="90411"/>
                </a:moveTo>
                <a:lnTo>
                  <a:pt x="91963" y="90119"/>
                </a:lnTo>
                <a:lnTo>
                  <a:pt x="90550" y="89319"/>
                </a:lnTo>
                <a:lnTo>
                  <a:pt x="89461" y="88010"/>
                </a:lnTo>
                <a:lnTo>
                  <a:pt x="53911" y="27067"/>
                </a:lnTo>
                <a:lnTo>
                  <a:pt x="53911" y="9448"/>
                </a:lnTo>
                <a:lnTo>
                  <a:pt x="54661" y="9448"/>
                </a:lnTo>
                <a:lnTo>
                  <a:pt x="97713" y="83248"/>
                </a:lnTo>
                <a:lnTo>
                  <a:pt x="98285" y="84797"/>
                </a:lnTo>
                <a:lnTo>
                  <a:pt x="98297" y="86461"/>
                </a:lnTo>
                <a:lnTo>
                  <a:pt x="97739" y="88010"/>
                </a:lnTo>
                <a:lnTo>
                  <a:pt x="96672" y="89281"/>
                </a:lnTo>
                <a:lnTo>
                  <a:pt x="95250" y="90119"/>
                </a:lnTo>
                <a:lnTo>
                  <a:pt x="93624" y="90411"/>
                </a:lnTo>
                <a:close/>
              </a:path>
              <a:path w="98425" h="285750">
                <a:moveTo>
                  <a:pt x="49148" y="18903"/>
                </a:moveTo>
                <a:lnTo>
                  <a:pt x="45034" y="11849"/>
                </a:lnTo>
                <a:lnTo>
                  <a:pt x="53263" y="11849"/>
                </a:lnTo>
                <a:lnTo>
                  <a:pt x="49148" y="18903"/>
                </a:lnTo>
                <a:close/>
              </a:path>
              <a:path w="98425" h="285750">
                <a:moveTo>
                  <a:pt x="53911" y="27067"/>
                </a:moveTo>
                <a:lnTo>
                  <a:pt x="49148" y="18903"/>
                </a:lnTo>
                <a:lnTo>
                  <a:pt x="53263" y="11849"/>
                </a:lnTo>
                <a:lnTo>
                  <a:pt x="53911" y="11849"/>
                </a:lnTo>
                <a:lnTo>
                  <a:pt x="53911" y="27067"/>
                </a:lnTo>
                <a:close/>
              </a:path>
              <a:path w="98425" h="285750">
                <a:moveTo>
                  <a:pt x="53911" y="285750"/>
                </a:moveTo>
                <a:lnTo>
                  <a:pt x="44386" y="285750"/>
                </a:lnTo>
                <a:lnTo>
                  <a:pt x="44386" y="27067"/>
                </a:lnTo>
                <a:lnTo>
                  <a:pt x="49148" y="18903"/>
                </a:lnTo>
                <a:lnTo>
                  <a:pt x="53911" y="27067"/>
                </a:lnTo>
                <a:lnTo>
                  <a:pt x="53911" y="2857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7">
            <a:extLst>
              <a:ext uri="{FF2B5EF4-FFF2-40B4-BE49-F238E27FC236}">
                <a16:creationId xmlns:a16="http://schemas.microsoft.com/office/drawing/2014/main" id="{6D3F7EB3-2D9C-4634-80D5-C3CEC8850E49}"/>
              </a:ext>
            </a:extLst>
          </p:cNvPr>
          <p:cNvSpPr/>
          <p:nvPr/>
        </p:nvSpPr>
        <p:spPr>
          <a:xfrm>
            <a:off x="928886" y="2188585"/>
            <a:ext cx="100965" cy="33020"/>
          </a:xfrm>
          <a:custGeom>
            <a:avLst/>
            <a:gdLst/>
            <a:ahLst/>
            <a:cxnLst/>
            <a:rect l="l" t="t" r="r" b="b"/>
            <a:pathLst>
              <a:path w="100965" h="33019">
                <a:moveTo>
                  <a:pt x="97231" y="33019"/>
                </a:moveTo>
                <a:lnTo>
                  <a:pt x="50787" y="11429"/>
                </a:lnTo>
                <a:lnTo>
                  <a:pt x="49834" y="11429"/>
                </a:lnTo>
                <a:lnTo>
                  <a:pt x="3479" y="33019"/>
                </a:lnTo>
                <a:lnTo>
                  <a:pt x="0" y="27558"/>
                </a:lnTo>
                <a:lnTo>
                  <a:pt x="44018" y="0"/>
                </a:lnTo>
                <a:lnTo>
                  <a:pt x="55651" y="0"/>
                </a:lnTo>
                <a:lnTo>
                  <a:pt x="100799" y="27558"/>
                </a:lnTo>
                <a:lnTo>
                  <a:pt x="97231" y="330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28">
            <a:extLst>
              <a:ext uri="{FF2B5EF4-FFF2-40B4-BE49-F238E27FC236}">
                <a16:creationId xmlns:a16="http://schemas.microsoft.com/office/drawing/2014/main" id="{B1B7D662-7004-4B74-8DAF-B28E1F551292}"/>
              </a:ext>
            </a:extLst>
          </p:cNvPr>
          <p:cNvSpPr txBox="1"/>
          <p:nvPr/>
        </p:nvSpPr>
        <p:spPr>
          <a:xfrm>
            <a:off x="887852" y="2165116"/>
            <a:ext cx="35623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100" spc="15" baseline="11904" dirty="0">
                <a:latin typeface="Cambria Math"/>
                <a:cs typeface="Cambria Math"/>
              </a:rPr>
              <a:t>𝛼</a:t>
            </a:r>
            <a:r>
              <a:rPr sz="1000" spc="10" dirty="0">
                <a:latin typeface="Cambria Math"/>
                <a:cs typeface="Cambria Math"/>
              </a:rPr>
              <a:t>1,1</a:t>
            </a:r>
            <a:endParaRPr sz="1000" dirty="0">
              <a:latin typeface="Cambria Math"/>
              <a:cs typeface="Cambria Math"/>
            </a:endParaRPr>
          </a:p>
        </p:txBody>
      </p:sp>
      <p:sp>
        <p:nvSpPr>
          <p:cNvPr id="31" name="object 29">
            <a:extLst>
              <a:ext uri="{FF2B5EF4-FFF2-40B4-BE49-F238E27FC236}">
                <a16:creationId xmlns:a16="http://schemas.microsoft.com/office/drawing/2014/main" id="{339EA55B-D0A2-4E20-BFC2-0648A20440C2}"/>
              </a:ext>
            </a:extLst>
          </p:cNvPr>
          <p:cNvSpPr/>
          <p:nvPr/>
        </p:nvSpPr>
        <p:spPr>
          <a:xfrm>
            <a:off x="1497211" y="2188585"/>
            <a:ext cx="100965" cy="33020"/>
          </a:xfrm>
          <a:custGeom>
            <a:avLst/>
            <a:gdLst/>
            <a:ahLst/>
            <a:cxnLst/>
            <a:rect l="l" t="t" r="r" b="b"/>
            <a:pathLst>
              <a:path w="100965" h="33019">
                <a:moveTo>
                  <a:pt x="97231" y="33019"/>
                </a:moveTo>
                <a:lnTo>
                  <a:pt x="50787" y="11429"/>
                </a:lnTo>
                <a:lnTo>
                  <a:pt x="49834" y="11429"/>
                </a:lnTo>
                <a:lnTo>
                  <a:pt x="3479" y="33019"/>
                </a:lnTo>
                <a:lnTo>
                  <a:pt x="0" y="27558"/>
                </a:lnTo>
                <a:lnTo>
                  <a:pt x="44018" y="0"/>
                </a:lnTo>
                <a:lnTo>
                  <a:pt x="55651" y="0"/>
                </a:lnTo>
                <a:lnTo>
                  <a:pt x="100799" y="27558"/>
                </a:lnTo>
                <a:lnTo>
                  <a:pt x="97231" y="330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0">
            <a:extLst>
              <a:ext uri="{FF2B5EF4-FFF2-40B4-BE49-F238E27FC236}">
                <a16:creationId xmlns:a16="http://schemas.microsoft.com/office/drawing/2014/main" id="{7F1D4C43-9B3D-4937-9635-872D0E50821D}"/>
              </a:ext>
            </a:extLst>
          </p:cNvPr>
          <p:cNvSpPr txBox="1"/>
          <p:nvPr/>
        </p:nvSpPr>
        <p:spPr>
          <a:xfrm>
            <a:off x="1456177" y="2165116"/>
            <a:ext cx="35623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100" spc="15" baseline="11904" dirty="0">
                <a:latin typeface="Cambria Math"/>
                <a:cs typeface="Cambria Math"/>
              </a:rPr>
              <a:t>𝛼</a:t>
            </a:r>
            <a:r>
              <a:rPr sz="1000" spc="10" dirty="0">
                <a:latin typeface="Cambria Math"/>
                <a:cs typeface="Cambria Math"/>
              </a:rPr>
              <a:t>1,2</a:t>
            </a:r>
            <a:endParaRPr sz="1000">
              <a:latin typeface="Cambria Math"/>
              <a:cs typeface="Cambria Math"/>
            </a:endParaRPr>
          </a:p>
        </p:txBody>
      </p:sp>
      <p:sp>
        <p:nvSpPr>
          <p:cNvPr id="33" name="object 31">
            <a:extLst>
              <a:ext uri="{FF2B5EF4-FFF2-40B4-BE49-F238E27FC236}">
                <a16:creationId xmlns:a16="http://schemas.microsoft.com/office/drawing/2014/main" id="{1C943656-9DF3-4D13-ADF0-0C55220C4361}"/>
              </a:ext>
            </a:extLst>
          </p:cNvPr>
          <p:cNvSpPr/>
          <p:nvPr/>
        </p:nvSpPr>
        <p:spPr>
          <a:xfrm>
            <a:off x="999422" y="2419497"/>
            <a:ext cx="98425" cy="285750"/>
          </a:xfrm>
          <a:custGeom>
            <a:avLst/>
            <a:gdLst/>
            <a:ahLst/>
            <a:cxnLst/>
            <a:rect l="l" t="t" r="r" b="b"/>
            <a:pathLst>
              <a:path w="98425" h="285750">
                <a:moveTo>
                  <a:pt x="4673" y="90411"/>
                </a:moveTo>
                <a:lnTo>
                  <a:pt x="3047" y="90119"/>
                </a:lnTo>
                <a:lnTo>
                  <a:pt x="1625" y="89281"/>
                </a:lnTo>
                <a:lnTo>
                  <a:pt x="558" y="88011"/>
                </a:lnTo>
                <a:lnTo>
                  <a:pt x="0" y="86461"/>
                </a:lnTo>
                <a:lnTo>
                  <a:pt x="12" y="84797"/>
                </a:lnTo>
                <a:lnTo>
                  <a:pt x="584" y="83248"/>
                </a:lnTo>
                <a:lnTo>
                  <a:pt x="49148" y="0"/>
                </a:lnTo>
                <a:lnTo>
                  <a:pt x="54661" y="9448"/>
                </a:lnTo>
                <a:lnTo>
                  <a:pt x="44386" y="9448"/>
                </a:lnTo>
                <a:lnTo>
                  <a:pt x="44386" y="27067"/>
                </a:lnTo>
                <a:lnTo>
                  <a:pt x="8813" y="88049"/>
                </a:lnTo>
                <a:lnTo>
                  <a:pt x="7746" y="89319"/>
                </a:lnTo>
                <a:lnTo>
                  <a:pt x="6311" y="90131"/>
                </a:lnTo>
                <a:lnTo>
                  <a:pt x="4673" y="90411"/>
                </a:lnTo>
                <a:close/>
              </a:path>
              <a:path w="98425" h="285750">
                <a:moveTo>
                  <a:pt x="44386" y="27067"/>
                </a:moveTo>
                <a:lnTo>
                  <a:pt x="44386" y="9448"/>
                </a:lnTo>
                <a:lnTo>
                  <a:pt x="53911" y="9448"/>
                </a:lnTo>
                <a:lnTo>
                  <a:pt x="53911" y="11849"/>
                </a:lnTo>
                <a:lnTo>
                  <a:pt x="45034" y="11849"/>
                </a:lnTo>
                <a:lnTo>
                  <a:pt x="49148" y="18903"/>
                </a:lnTo>
                <a:lnTo>
                  <a:pt x="44386" y="27067"/>
                </a:lnTo>
                <a:close/>
              </a:path>
              <a:path w="98425" h="285750">
                <a:moveTo>
                  <a:pt x="93624" y="90411"/>
                </a:moveTo>
                <a:lnTo>
                  <a:pt x="91963" y="90119"/>
                </a:lnTo>
                <a:lnTo>
                  <a:pt x="90550" y="89319"/>
                </a:lnTo>
                <a:lnTo>
                  <a:pt x="89461" y="88011"/>
                </a:lnTo>
                <a:lnTo>
                  <a:pt x="53911" y="27067"/>
                </a:lnTo>
                <a:lnTo>
                  <a:pt x="53911" y="9448"/>
                </a:lnTo>
                <a:lnTo>
                  <a:pt x="54661" y="9448"/>
                </a:lnTo>
                <a:lnTo>
                  <a:pt x="97713" y="83248"/>
                </a:lnTo>
                <a:lnTo>
                  <a:pt x="98285" y="84797"/>
                </a:lnTo>
                <a:lnTo>
                  <a:pt x="98297" y="86461"/>
                </a:lnTo>
                <a:lnTo>
                  <a:pt x="97739" y="88011"/>
                </a:lnTo>
                <a:lnTo>
                  <a:pt x="96672" y="89281"/>
                </a:lnTo>
                <a:lnTo>
                  <a:pt x="95250" y="90119"/>
                </a:lnTo>
                <a:lnTo>
                  <a:pt x="93624" y="90411"/>
                </a:lnTo>
                <a:close/>
              </a:path>
              <a:path w="98425" h="285750">
                <a:moveTo>
                  <a:pt x="49148" y="18903"/>
                </a:moveTo>
                <a:lnTo>
                  <a:pt x="45034" y="11849"/>
                </a:lnTo>
                <a:lnTo>
                  <a:pt x="53263" y="11849"/>
                </a:lnTo>
                <a:lnTo>
                  <a:pt x="49148" y="18903"/>
                </a:lnTo>
                <a:close/>
              </a:path>
              <a:path w="98425" h="285750">
                <a:moveTo>
                  <a:pt x="53911" y="27067"/>
                </a:moveTo>
                <a:lnTo>
                  <a:pt x="49148" y="18903"/>
                </a:lnTo>
                <a:lnTo>
                  <a:pt x="53263" y="11849"/>
                </a:lnTo>
                <a:lnTo>
                  <a:pt x="53911" y="11849"/>
                </a:lnTo>
                <a:lnTo>
                  <a:pt x="53911" y="27067"/>
                </a:lnTo>
                <a:close/>
              </a:path>
              <a:path w="98425" h="285750">
                <a:moveTo>
                  <a:pt x="53911" y="285750"/>
                </a:moveTo>
                <a:lnTo>
                  <a:pt x="44386" y="285750"/>
                </a:lnTo>
                <a:lnTo>
                  <a:pt x="44386" y="27067"/>
                </a:lnTo>
                <a:lnTo>
                  <a:pt x="49148" y="18903"/>
                </a:lnTo>
                <a:lnTo>
                  <a:pt x="53911" y="27067"/>
                </a:lnTo>
                <a:lnTo>
                  <a:pt x="53911" y="2857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2">
            <a:extLst>
              <a:ext uri="{FF2B5EF4-FFF2-40B4-BE49-F238E27FC236}">
                <a16:creationId xmlns:a16="http://schemas.microsoft.com/office/drawing/2014/main" id="{CACD5724-DE70-48BE-8F74-83FC6C1B9E26}"/>
              </a:ext>
            </a:extLst>
          </p:cNvPr>
          <p:cNvSpPr/>
          <p:nvPr/>
        </p:nvSpPr>
        <p:spPr>
          <a:xfrm>
            <a:off x="1494722" y="2419497"/>
            <a:ext cx="98425" cy="285750"/>
          </a:xfrm>
          <a:custGeom>
            <a:avLst/>
            <a:gdLst/>
            <a:ahLst/>
            <a:cxnLst/>
            <a:rect l="l" t="t" r="r" b="b"/>
            <a:pathLst>
              <a:path w="98425" h="285750">
                <a:moveTo>
                  <a:pt x="4673" y="90411"/>
                </a:moveTo>
                <a:lnTo>
                  <a:pt x="3047" y="90119"/>
                </a:lnTo>
                <a:lnTo>
                  <a:pt x="1625" y="89281"/>
                </a:lnTo>
                <a:lnTo>
                  <a:pt x="558" y="88011"/>
                </a:lnTo>
                <a:lnTo>
                  <a:pt x="0" y="86461"/>
                </a:lnTo>
                <a:lnTo>
                  <a:pt x="12" y="84797"/>
                </a:lnTo>
                <a:lnTo>
                  <a:pt x="584" y="83248"/>
                </a:lnTo>
                <a:lnTo>
                  <a:pt x="49148" y="0"/>
                </a:lnTo>
                <a:lnTo>
                  <a:pt x="54661" y="9448"/>
                </a:lnTo>
                <a:lnTo>
                  <a:pt x="44386" y="9448"/>
                </a:lnTo>
                <a:lnTo>
                  <a:pt x="44386" y="27067"/>
                </a:lnTo>
                <a:lnTo>
                  <a:pt x="8813" y="88049"/>
                </a:lnTo>
                <a:lnTo>
                  <a:pt x="7746" y="89319"/>
                </a:lnTo>
                <a:lnTo>
                  <a:pt x="6311" y="90131"/>
                </a:lnTo>
                <a:lnTo>
                  <a:pt x="4673" y="90411"/>
                </a:lnTo>
                <a:close/>
              </a:path>
              <a:path w="98425" h="285750">
                <a:moveTo>
                  <a:pt x="44386" y="27067"/>
                </a:moveTo>
                <a:lnTo>
                  <a:pt x="44386" y="9448"/>
                </a:lnTo>
                <a:lnTo>
                  <a:pt x="53911" y="9448"/>
                </a:lnTo>
                <a:lnTo>
                  <a:pt x="53911" y="11849"/>
                </a:lnTo>
                <a:lnTo>
                  <a:pt x="45034" y="11849"/>
                </a:lnTo>
                <a:lnTo>
                  <a:pt x="49148" y="18903"/>
                </a:lnTo>
                <a:lnTo>
                  <a:pt x="44386" y="27067"/>
                </a:lnTo>
                <a:close/>
              </a:path>
              <a:path w="98425" h="285750">
                <a:moveTo>
                  <a:pt x="93624" y="90411"/>
                </a:moveTo>
                <a:lnTo>
                  <a:pt x="91963" y="90119"/>
                </a:lnTo>
                <a:lnTo>
                  <a:pt x="90550" y="89319"/>
                </a:lnTo>
                <a:lnTo>
                  <a:pt x="89461" y="88011"/>
                </a:lnTo>
                <a:lnTo>
                  <a:pt x="53911" y="27067"/>
                </a:lnTo>
                <a:lnTo>
                  <a:pt x="53911" y="9448"/>
                </a:lnTo>
                <a:lnTo>
                  <a:pt x="54661" y="9448"/>
                </a:lnTo>
                <a:lnTo>
                  <a:pt x="97713" y="83248"/>
                </a:lnTo>
                <a:lnTo>
                  <a:pt x="98285" y="84797"/>
                </a:lnTo>
                <a:lnTo>
                  <a:pt x="98297" y="86461"/>
                </a:lnTo>
                <a:lnTo>
                  <a:pt x="97739" y="88011"/>
                </a:lnTo>
                <a:lnTo>
                  <a:pt x="96672" y="89281"/>
                </a:lnTo>
                <a:lnTo>
                  <a:pt x="95250" y="90119"/>
                </a:lnTo>
                <a:lnTo>
                  <a:pt x="93624" y="90411"/>
                </a:lnTo>
                <a:close/>
              </a:path>
              <a:path w="98425" h="285750">
                <a:moveTo>
                  <a:pt x="49148" y="18903"/>
                </a:moveTo>
                <a:lnTo>
                  <a:pt x="45034" y="11849"/>
                </a:lnTo>
                <a:lnTo>
                  <a:pt x="53263" y="11849"/>
                </a:lnTo>
                <a:lnTo>
                  <a:pt x="49148" y="18903"/>
                </a:lnTo>
                <a:close/>
              </a:path>
              <a:path w="98425" h="285750">
                <a:moveTo>
                  <a:pt x="53911" y="27067"/>
                </a:moveTo>
                <a:lnTo>
                  <a:pt x="49148" y="18903"/>
                </a:lnTo>
                <a:lnTo>
                  <a:pt x="53263" y="11849"/>
                </a:lnTo>
                <a:lnTo>
                  <a:pt x="53911" y="11849"/>
                </a:lnTo>
                <a:lnTo>
                  <a:pt x="53911" y="27067"/>
                </a:lnTo>
                <a:close/>
              </a:path>
              <a:path w="98425" h="285750">
                <a:moveTo>
                  <a:pt x="53911" y="285750"/>
                </a:moveTo>
                <a:lnTo>
                  <a:pt x="44386" y="285750"/>
                </a:lnTo>
                <a:lnTo>
                  <a:pt x="44386" y="27067"/>
                </a:lnTo>
                <a:lnTo>
                  <a:pt x="49148" y="18903"/>
                </a:lnTo>
                <a:lnTo>
                  <a:pt x="53911" y="27067"/>
                </a:lnTo>
                <a:lnTo>
                  <a:pt x="53911" y="2857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5">
            <a:extLst>
              <a:ext uri="{FF2B5EF4-FFF2-40B4-BE49-F238E27FC236}">
                <a16:creationId xmlns:a16="http://schemas.microsoft.com/office/drawing/2014/main" id="{F8726378-D611-40AA-969D-2D2A5BE2E130}"/>
              </a:ext>
            </a:extLst>
          </p:cNvPr>
          <p:cNvSpPr/>
          <p:nvPr/>
        </p:nvSpPr>
        <p:spPr>
          <a:xfrm>
            <a:off x="6367823" y="5314169"/>
            <a:ext cx="130175" cy="42545"/>
          </a:xfrm>
          <a:custGeom>
            <a:avLst/>
            <a:gdLst/>
            <a:ahLst/>
            <a:cxnLst/>
            <a:rect l="l" t="t" r="r" b="b"/>
            <a:pathLst>
              <a:path w="130175" h="42545">
                <a:moveTo>
                  <a:pt x="125006" y="42545"/>
                </a:moveTo>
                <a:lnTo>
                  <a:pt x="65290" y="14604"/>
                </a:lnTo>
                <a:lnTo>
                  <a:pt x="64071" y="14604"/>
                </a:lnTo>
                <a:lnTo>
                  <a:pt x="4457" y="42545"/>
                </a:lnTo>
                <a:lnTo>
                  <a:pt x="0" y="35509"/>
                </a:lnTo>
                <a:lnTo>
                  <a:pt x="56591" y="0"/>
                </a:lnTo>
                <a:lnTo>
                  <a:pt x="71539" y="0"/>
                </a:lnTo>
                <a:lnTo>
                  <a:pt x="129590" y="35509"/>
                </a:lnTo>
                <a:lnTo>
                  <a:pt x="125006" y="425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6">
            <a:extLst>
              <a:ext uri="{FF2B5EF4-FFF2-40B4-BE49-F238E27FC236}">
                <a16:creationId xmlns:a16="http://schemas.microsoft.com/office/drawing/2014/main" id="{51197294-E02D-413D-A5C6-DF88247DA3B8}"/>
              </a:ext>
            </a:extLst>
          </p:cNvPr>
          <p:cNvSpPr txBox="1"/>
          <p:nvPr/>
        </p:nvSpPr>
        <p:spPr>
          <a:xfrm>
            <a:off x="7093653" y="5019821"/>
            <a:ext cx="457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60" baseline="-12345" dirty="0">
                <a:latin typeface="Cambria Math"/>
                <a:cs typeface="Cambria Math"/>
              </a:rPr>
              <a:t>𝑒</a:t>
            </a:r>
            <a:r>
              <a:rPr sz="1950" spc="60" baseline="10683" dirty="0">
                <a:latin typeface="Cambria Math"/>
                <a:cs typeface="Cambria Math"/>
              </a:rPr>
              <a:t>𝛼</a:t>
            </a:r>
            <a:r>
              <a:rPr sz="1050" spc="40" dirty="0">
                <a:latin typeface="Cambria Math"/>
                <a:cs typeface="Cambria Math"/>
              </a:rPr>
              <a:t>1,i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38" name="object 37">
            <a:extLst>
              <a:ext uri="{FF2B5EF4-FFF2-40B4-BE49-F238E27FC236}">
                <a16:creationId xmlns:a16="http://schemas.microsoft.com/office/drawing/2014/main" id="{2E08FEBD-386A-4647-A76F-789637D2A702}"/>
              </a:ext>
            </a:extLst>
          </p:cNvPr>
          <p:cNvSpPr/>
          <p:nvPr/>
        </p:nvSpPr>
        <p:spPr>
          <a:xfrm>
            <a:off x="6994593" y="5410143"/>
            <a:ext cx="669925" cy="15240"/>
          </a:xfrm>
          <a:custGeom>
            <a:avLst/>
            <a:gdLst/>
            <a:ahLst/>
            <a:cxnLst/>
            <a:rect l="l" t="t" r="r" b="b"/>
            <a:pathLst>
              <a:path w="669925" h="15239">
                <a:moveTo>
                  <a:pt x="669925" y="14998"/>
                </a:moveTo>
                <a:lnTo>
                  <a:pt x="0" y="14998"/>
                </a:lnTo>
                <a:lnTo>
                  <a:pt x="0" y="0"/>
                </a:lnTo>
                <a:lnTo>
                  <a:pt x="669925" y="0"/>
                </a:lnTo>
                <a:lnTo>
                  <a:pt x="669925" y="149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8">
            <a:extLst>
              <a:ext uri="{FF2B5EF4-FFF2-40B4-BE49-F238E27FC236}">
                <a16:creationId xmlns:a16="http://schemas.microsoft.com/office/drawing/2014/main" id="{DD007FBC-C659-4202-9B71-A7EFEAFF8F79}"/>
              </a:ext>
            </a:extLst>
          </p:cNvPr>
          <p:cNvSpPr txBox="1"/>
          <p:nvPr/>
        </p:nvSpPr>
        <p:spPr>
          <a:xfrm>
            <a:off x="6313238" y="5288426"/>
            <a:ext cx="1387475" cy="477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ts val="2080"/>
              </a:lnSpc>
              <a:spcBef>
                <a:spcPts val="100"/>
              </a:spcBef>
            </a:pPr>
            <a:r>
              <a:rPr sz="2700" spc="37" baseline="10802" dirty="0">
                <a:latin typeface="Cambria Math"/>
                <a:cs typeface="Cambria Math"/>
              </a:rPr>
              <a:t>𝛼</a:t>
            </a:r>
            <a:r>
              <a:rPr sz="1300" spc="25" dirty="0">
                <a:latin typeface="Cambria Math"/>
                <a:cs typeface="Cambria Math"/>
              </a:rPr>
              <a:t>1,i</a:t>
            </a:r>
            <a:r>
              <a:rPr sz="1300" spc="260" dirty="0">
                <a:latin typeface="Cambria Math"/>
                <a:cs typeface="Cambria Math"/>
              </a:rPr>
              <a:t> </a:t>
            </a:r>
            <a:r>
              <a:rPr sz="2700" baseline="10802" dirty="0">
                <a:latin typeface="Cambria Math"/>
                <a:cs typeface="Cambria Math"/>
              </a:rPr>
              <a:t>=</a:t>
            </a:r>
            <a:r>
              <a:rPr sz="2700" spc="120" baseline="10802" dirty="0">
                <a:latin typeface="Cambria Math"/>
                <a:cs typeface="Cambria Math"/>
              </a:rPr>
              <a:t> </a:t>
            </a:r>
            <a:r>
              <a:rPr sz="2700" baseline="-26234" dirty="0">
                <a:latin typeface="Cambria Math"/>
                <a:cs typeface="Cambria Math"/>
              </a:rPr>
              <a:t>∑</a:t>
            </a:r>
            <a:r>
              <a:rPr sz="2700" spc="509" baseline="-26234" dirty="0">
                <a:latin typeface="Cambria Math"/>
                <a:cs typeface="Cambria Math"/>
              </a:rPr>
              <a:t> </a:t>
            </a:r>
            <a:r>
              <a:rPr sz="2700" spc="104" baseline="-26234" dirty="0">
                <a:latin typeface="Cambria Math"/>
                <a:cs typeface="Cambria Math"/>
              </a:rPr>
              <a:t>𝑒</a:t>
            </a:r>
            <a:r>
              <a:rPr sz="1950" spc="104" baseline="-6410" dirty="0">
                <a:latin typeface="Cambria Math"/>
                <a:cs typeface="Cambria Math"/>
              </a:rPr>
              <a:t>𝛼</a:t>
            </a:r>
            <a:r>
              <a:rPr sz="1575" spc="104" baseline="-21164" dirty="0">
                <a:latin typeface="Cambria Math"/>
                <a:cs typeface="Cambria Math"/>
              </a:rPr>
              <a:t>1,j</a:t>
            </a:r>
            <a:endParaRPr sz="1575" baseline="-21164" dirty="0">
              <a:latin typeface="Cambria Math"/>
              <a:cs typeface="Cambria Math"/>
            </a:endParaRPr>
          </a:p>
          <a:p>
            <a:pPr marL="358140" algn="ctr">
              <a:lnSpc>
                <a:spcPts val="1480"/>
              </a:lnSpc>
            </a:pPr>
            <a:r>
              <a:rPr sz="1300" spc="114" dirty="0">
                <a:latin typeface="Cambria Math"/>
                <a:cs typeface="Cambria Math"/>
              </a:rPr>
              <a:t>j</a:t>
            </a:r>
            <a:endParaRPr sz="1300" dirty="0">
              <a:latin typeface="Cambria Math"/>
              <a:cs typeface="Cambria Math"/>
            </a:endParaRPr>
          </a:p>
        </p:txBody>
      </p:sp>
      <p:sp>
        <p:nvSpPr>
          <p:cNvPr id="40" name="object 39">
            <a:extLst>
              <a:ext uri="{FF2B5EF4-FFF2-40B4-BE49-F238E27FC236}">
                <a16:creationId xmlns:a16="http://schemas.microsoft.com/office/drawing/2014/main" id="{8FE62ADC-89B3-43B0-A781-1C6E1848D09C}"/>
              </a:ext>
            </a:extLst>
          </p:cNvPr>
          <p:cNvSpPr txBox="1"/>
          <p:nvPr/>
        </p:nvSpPr>
        <p:spPr>
          <a:xfrm>
            <a:off x="6611116" y="4721752"/>
            <a:ext cx="1045781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oft</a:t>
            </a:r>
            <a:r>
              <a:rPr sz="1800" b="1" spc="-5" dirty="0">
                <a:solidFill>
                  <a:srgbClr val="FF0000"/>
                </a:solidFill>
                <a:latin typeface="Calibri"/>
                <a:cs typeface="Calibri"/>
              </a:rPr>
              <a:t>-</a:t>
            </a: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sz="1800" b="1" spc="-2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x</a:t>
            </a:r>
          </a:p>
        </p:txBody>
      </p:sp>
      <p:sp>
        <p:nvSpPr>
          <p:cNvPr id="41" name="object 40">
            <a:extLst>
              <a:ext uri="{FF2B5EF4-FFF2-40B4-BE49-F238E27FC236}">
                <a16:creationId xmlns:a16="http://schemas.microsoft.com/office/drawing/2014/main" id="{7702F3E9-2557-4B66-83E4-41E2F4F91302}"/>
              </a:ext>
            </a:extLst>
          </p:cNvPr>
          <p:cNvSpPr/>
          <p:nvPr/>
        </p:nvSpPr>
        <p:spPr>
          <a:xfrm>
            <a:off x="1447986" y="4978165"/>
            <a:ext cx="356870" cy="247015"/>
          </a:xfrm>
          <a:custGeom>
            <a:avLst/>
            <a:gdLst/>
            <a:ahLst/>
            <a:cxnLst/>
            <a:rect l="l" t="t" r="r" b="b"/>
            <a:pathLst>
              <a:path w="356869" h="247014">
                <a:moveTo>
                  <a:pt x="315468" y="246887"/>
                </a:moveTo>
                <a:lnTo>
                  <a:pt x="41147" y="246887"/>
                </a:lnTo>
                <a:lnTo>
                  <a:pt x="25276" y="243932"/>
                </a:lnTo>
                <a:lnTo>
                  <a:pt x="12234" y="235196"/>
                </a:lnTo>
                <a:lnTo>
                  <a:pt x="3362" y="222018"/>
                </a:lnTo>
                <a:lnTo>
                  <a:pt x="0" y="205739"/>
                </a:lnTo>
                <a:lnTo>
                  <a:pt x="0" y="41148"/>
                </a:lnTo>
                <a:lnTo>
                  <a:pt x="3362" y="25012"/>
                </a:lnTo>
                <a:lnTo>
                  <a:pt x="12234" y="11882"/>
                </a:lnTo>
                <a:lnTo>
                  <a:pt x="25276" y="3098"/>
                </a:lnTo>
                <a:lnTo>
                  <a:pt x="41147" y="0"/>
                </a:lnTo>
                <a:lnTo>
                  <a:pt x="315468" y="0"/>
                </a:lnTo>
                <a:lnTo>
                  <a:pt x="331720" y="3098"/>
                </a:lnTo>
                <a:lnTo>
                  <a:pt x="344890" y="11882"/>
                </a:lnTo>
                <a:lnTo>
                  <a:pt x="353637" y="25012"/>
                </a:lnTo>
                <a:lnTo>
                  <a:pt x="356616" y="41148"/>
                </a:lnTo>
                <a:lnTo>
                  <a:pt x="356616" y="205739"/>
                </a:lnTo>
                <a:lnTo>
                  <a:pt x="353637" y="222018"/>
                </a:lnTo>
                <a:lnTo>
                  <a:pt x="344890" y="235196"/>
                </a:lnTo>
                <a:lnTo>
                  <a:pt x="331720" y="243932"/>
                </a:lnTo>
                <a:lnTo>
                  <a:pt x="315468" y="246887"/>
                </a:lnTo>
                <a:close/>
              </a:path>
            </a:pathLst>
          </a:custGeom>
          <a:solidFill>
            <a:srgbClr val="00AF50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1">
            <a:extLst>
              <a:ext uri="{FF2B5EF4-FFF2-40B4-BE49-F238E27FC236}">
                <a16:creationId xmlns:a16="http://schemas.microsoft.com/office/drawing/2014/main" id="{93FE330D-705C-4B8E-BDD5-6BE1F1FBB394}"/>
              </a:ext>
            </a:extLst>
          </p:cNvPr>
          <p:cNvSpPr txBox="1"/>
          <p:nvPr/>
        </p:nvSpPr>
        <p:spPr>
          <a:xfrm>
            <a:off x="1500906" y="4933462"/>
            <a:ext cx="274320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spc="10" dirty="0">
                <a:latin typeface="Cambria Math"/>
                <a:cs typeface="Cambria Math"/>
              </a:rPr>
              <a:t>𝑎</a:t>
            </a:r>
            <a:r>
              <a:rPr sz="1725" spc="15" baseline="-16908" dirty="0">
                <a:latin typeface="Cambria Math"/>
                <a:cs typeface="Cambria Math"/>
              </a:rPr>
              <a:t>1</a:t>
            </a:r>
            <a:endParaRPr sz="1725" baseline="-16908">
              <a:latin typeface="Cambria Math"/>
              <a:cs typeface="Cambria Math"/>
            </a:endParaRPr>
          </a:p>
        </p:txBody>
      </p:sp>
      <p:sp>
        <p:nvSpPr>
          <p:cNvPr id="43" name="object 42">
            <a:extLst>
              <a:ext uri="{FF2B5EF4-FFF2-40B4-BE49-F238E27FC236}">
                <a16:creationId xmlns:a16="http://schemas.microsoft.com/office/drawing/2014/main" id="{97E5DDA3-EF9A-4A3B-AD2F-EE0276D4E3CC}"/>
              </a:ext>
            </a:extLst>
          </p:cNvPr>
          <p:cNvSpPr/>
          <p:nvPr/>
        </p:nvSpPr>
        <p:spPr>
          <a:xfrm>
            <a:off x="903918" y="4303033"/>
            <a:ext cx="360045" cy="247015"/>
          </a:xfrm>
          <a:custGeom>
            <a:avLst/>
            <a:gdLst/>
            <a:ahLst/>
            <a:cxnLst/>
            <a:rect l="l" t="t" r="r" b="b"/>
            <a:pathLst>
              <a:path w="360044" h="247014">
                <a:moveTo>
                  <a:pt x="318516" y="246887"/>
                </a:moveTo>
                <a:lnTo>
                  <a:pt x="41148" y="246887"/>
                </a:lnTo>
                <a:lnTo>
                  <a:pt x="25224" y="243480"/>
                </a:lnTo>
                <a:lnTo>
                  <a:pt x="12182" y="234610"/>
                </a:lnTo>
                <a:lnTo>
                  <a:pt x="3336" y="221591"/>
                </a:lnTo>
                <a:lnTo>
                  <a:pt x="0" y="205740"/>
                </a:lnTo>
                <a:lnTo>
                  <a:pt x="0" y="41148"/>
                </a:lnTo>
                <a:lnTo>
                  <a:pt x="3336" y="25224"/>
                </a:lnTo>
                <a:lnTo>
                  <a:pt x="12182" y="12182"/>
                </a:lnTo>
                <a:lnTo>
                  <a:pt x="25224" y="3336"/>
                </a:lnTo>
                <a:lnTo>
                  <a:pt x="41148" y="0"/>
                </a:lnTo>
                <a:lnTo>
                  <a:pt x="318516" y="0"/>
                </a:lnTo>
                <a:lnTo>
                  <a:pt x="334868" y="3336"/>
                </a:lnTo>
                <a:lnTo>
                  <a:pt x="348053" y="12182"/>
                </a:lnTo>
                <a:lnTo>
                  <a:pt x="356756" y="25224"/>
                </a:lnTo>
                <a:lnTo>
                  <a:pt x="359664" y="41148"/>
                </a:lnTo>
                <a:lnTo>
                  <a:pt x="359664" y="205740"/>
                </a:lnTo>
                <a:lnTo>
                  <a:pt x="356756" y="221591"/>
                </a:lnTo>
                <a:lnTo>
                  <a:pt x="348053" y="234610"/>
                </a:lnTo>
                <a:lnTo>
                  <a:pt x="334868" y="243480"/>
                </a:lnTo>
                <a:lnTo>
                  <a:pt x="318516" y="246887"/>
                </a:lnTo>
                <a:close/>
              </a:path>
            </a:pathLst>
          </a:custGeom>
          <a:solidFill>
            <a:srgbClr val="FF0000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3">
            <a:extLst>
              <a:ext uri="{FF2B5EF4-FFF2-40B4-BE49-F238E27FC236}">
                <a16:creationId xmlns:a16="http://schemas.microsoft.com/office/drawing/2014/main" id="{93E06094-0223-416C-BFC8-3DD1B6F85377}"/>
              </a:ext>
            </a:extLst>
          </p:cNvPr>
          <p:cNvSpPr txBox="1"/>
          <p:nvPr/>
        </p:nvSpPr>
        <p:spPr>
          <a:xfrm>
            <a:off x="877755" y="3984338"/>
            <a:ext cx="375920" cy="442429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70"/>
              </a:spcBef>
            </a:pPr>
            <a:endParaRPr sz="1200" b="1" baseline="2777" dirty="0">
              <a:latin typeface="Cambria Math"/>
              <a:cs typeface="Cambria Math"/>
            </a:endParaRPr>
          </a:p>
          <a:p>
            <a:pPr marL="59055" algn="ctr">
              <a:lnSpc>
                <a:spcPct val="100000"/>
              </a:lnSpc>
              <a:spcBef>
                <a:spcPts val="280"/>
              </a:spcBef>
            </a:pPr>
            <a:r>
              <a:rPr sz="2400" spc="15" baseline="-20833" dirty="0">
                <a:latin typeface="Cambria Math"/>
                <a:cs typeface="Cambria Math"/>
              </a:rPr>
              <a:t>𝑞</a:t>
            </a:r>
            <a:r>
              <a:rPr sz="1150" spc="10" dirty="0">
                <a:latin typeface="Cambria Math"/>
                <a:cs typeface="Cambria Math"/>
              </a:rPr>
              <a:t>1</a:t>
            </a:r>
            <a:endParaRPr sz="1150" dirty="0">
              <a:latin typeface="Cambria Math"/>
              <a:cs typeface="Cambria Math"/>
            </a:endParaRPr>
          </a:p>
        </p:txBody>
      </p:sp>
      <p:sp>
        <p:nvSpPr>
          <p:cNvPr id="45" name="object 44">
            <a:extLst>
              <a:ext uri="{FF2B5EF4-FFF2-40B4-BE49-F238E27FC236}">
                <a16:creationId xmlns:a16="http://schemas.microsoft.com/office/drawing/2014/main" id="{1D9B5892-644D-465D-AD99-07DCB957FAA9}"/>
              </a:ext>
            </a:extLst>
          </p:cNvPr>
          <p:cNvSpPr/>
          <p:nvPr/>
        </p:nvSpPr>
        <p:spPr>
          <a:xfrm>
            <a:off x="1447986" y="4303033"/>
            <a:ext cx="360045" cy="247015"/>
          </a:xfrm>
          <a:custGeom>
            <a:avLst/>
            <a:gdLst/>
            <a:ahLst/>
            <a:cxnLst/>
            <a:rect l="l" t="t" r="r" b="b"/>
            <a:pathLst>
              <a:path w="360044" h="247014">
                <a:moveTo>
                  <a:pt x="320039" y="246887"/>
                </a:moveTo>
                <a:lnTo>
                  <a:pt x="41147" y="246887"/>
                </a:lnTo>
                <a:lnTo>
                  <a:pt x="25296" y="243480"/>
                </a:lnTo>
                <a:lnTo>
                  <a:pt x="12277" y="234610"/>
                </a:lnTo>
                <a:lnTo>
                  <a:pt x="3407" y="221591"/>
                </a:lnTo>
                <a:lnTo>
                  <a:pt x="0" y="205740"/>
                </a:lnTo>
                <a:lnTo>
                  <a:pt x="0" y="41148"/>
                </a:lnTo>
                <a:lnTo>
                  <a:pt x="3407" y="25224"/>
                </a:lnTo>
                <a:lnTo>
                  <a:pt x="12277" y="12182"/>
                </a:lnTo>
                <a:lnTo>
                  <a:pt x="25296" y="3336"/>
                </a:lnTo>
                <a:lnTo>
                  <a:pt x="41147" y="0"/>
                </a:lnTo>
                <a:lnTo>
                  <a:pt x="320039" y="0"/>
                </a:lnTo>
                <a:lnTo>
                  <a:pt x="335582" y="3336"/>
                </a:lnTo>
                <a:lnTo>
                  <a:pt x="348338" y="12182"/>
                </a:lnTo>
                <a:lnTo>
                  <a:pt x="356851" y="25224"/>
                </a:lnTo>
                <a:lnTo>
                  <a:pt x="359663" y="41148"/>
                </a:lnTo>
                <a:lnTo>
                  <a:pt x="359663" y="205740"/>
                </a:lnTo>
                <a:lnTo>
                  <a:pt x="356851" y="221591"/>
                </a:lnTo>
                <a:lnTo>
                  <a:pt x="348338" y="234610"/>
                </a:lnTo>
                <a:lnTo>
                  <a:pt x="335582" y="243480"/>
                </a:lnTo>
                <a:lnTo>
                  <a:pt x="320039" y="246887"/>
                </a:lnTo>
                <a:close/>
              </a:path>
            </a:pathLst>
          </a:custGeom>
          <a:solidFill>
            <a:srgbClr val="FFC000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5">
            <a:extLst>
              <a:ext uri="{FF2B5EF4-FFF2-40B4-BE49-F238E27FC236}">
                <a16:creationId xmlns:a16="http://schemas.microsoft.com/office/drawing/2014/main" id="{5ED5DBB9-F2EB-4AB0-A6A0-5E4B4DD9FBC9}"/>
              </a:ext>
            </a:extLst>
          </p:cNvPr>
          <p:cNvSpPr/>
          <p:nvPr/>
        </p:nvSpPr>
        <p:spPr>
          <a:xfrm>
            <a:off x="2036250" y="4303033"/>
            <a:ext cx="360045" cy="247015"/>
          </a:xfrm>
          <a:custGeom>
            <a:avLst/>
            <a:gdLst/>
            <a:ahLst/>
            <a:cxnLst/>
            <a:rect l="l" t="t" r="r" b="b"/>
            <a:pathLst>
              <a:path w="360044" h="247014">
                <a:moveTo>
                  <a:pt x="318516" y="246887"/>
                </a:moveTo>
                <a:lnTo>
                  <a:pt x="41148" y="246887"/>
                </a:lnTo>
                <a:lnTo>
                  <a:pt x="25153" y="243480"/>
                </a:lnTo>
                <a:lnTo>
                  <a:pt x="12087" y="234610"/>
                </a:lnTo>
                <a:lnTo>
                  <a:pt x="3264" y="221591"/>
                </a:lnTo>
                <a:lnTo>
                  <a:pt x="0" y="205740"/>
                </a:lnTo>
                <a:lnTo>
                  <a:pt x="0" y="41148"/>
                </a:lnTo>
                <a:lnTo>
                  <a:pt x="3264" y="25224"/>
                </a:lnTo>
                <a:lnTo>
                  <a:pt x="12087" y="12182"/>
                </a:lnTo>
                <a:lnTo>
                  <a:pt x="25153" y="3336"/>
                </a:lnTo>
                <a:lnTo>
                  <a:pt x="41148" y="0"/>
                </a:lnTo>
                <a:lnTo>
                  <a:pt x="318516" y="0"/>
                </a:lnTo>
                <a:lnTo>
                  <a:pt x="334796" y="3336"/>
                </a:lnTo>
                <a:lnTo>
                  <a:pt x="347957" y="12182"/>
                </a:lnTo>
                <a:lnTo>
                  <a:pt x="356685" y="25224"/>
                </a:lnTo>
                <a:lnTo>
                  <a:pt x="359663" y="41148"/>
                </a:lnTo>
                <a:lnTo>
                  <a:pt x="359663" y="205740"/>
                </a:lnTo>
                <a:lnTo>
                  <a:pt x="356685" y="221591"/>
                </a:lnTo>
                <a:lnTo>
                  <a:pt x="347957" y="234610"/>
                </a:lnTo>
                <a:lnTo>
                  <a:pt x="334796" y="243480"/>
                </a:lnTo>
                <a:lnTo>
                  <a:pt x="318516" y="246887"/>
                </a:lnTo>
                <a:close/>
              </a:path>
            </a:pathLst>
          </a:custGeom>
          <a:solidFill>
            <a:srgbClr val="006FC0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6">
            <a:extLst>
              <a:ext uri="{FF2B5EF4-FFF2-40B4-BE49-F238E27FC236}">
                <a16:creationId xmlns:a16="http://schemas.microsoft.com/office/drawing/2014/main" id="{AFC34E61-E40D-4863-AC3F-C820D23B1894}"/>
              </a:ext>
            </a:extLst>
          </p:cNvPr>
          <p:cNvSpPr txBox="1"/>
          <p:nvPr/>
        </p:nvSpPr>
        <p:spPr>
          <a:xfrm>
            <a:off x="1409250" y="3966262"/>
            <a:ext cx="951865" cy="466794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360"/>
              </a:spcBef>
            </a:pPr>
            <a:endParaRPr sz="1200" b="1" baseline="2777" dirty="0">
              <a:latin typeface="Cambria Math"/>
              <a:cs typeface="Cambria Math"/>
            </a:endParaRPr>
          </a:p>
          <a:p>
            <a:pPr marL="142240">
              <a:lnSpc>
                <a:spcPct val="100000"/>
              </a:lnSpc>
              <a:spcBef>
                <a:spcPts val="420"/>
              </a:spcBef>
              <a:tabLst>
                <a:tab pos="704850" algn="l"/>
              </a:tabLst>
            </a:pPr>
            <a:r>
              <a:rPr sz="2400" spc="15" baseline="-20833" dirty="0">
                <a:latin typeface="Cambria Math"/>
                <a:cs typeface="Cambria Math"/>
              </a:rPr>
              <a:t>𝑘</a:t>
            </a:r>
            <a:r>
              <a:rPr sz="1150" spc="10" dirty="0">
                <a:latin typeface="Cambria Math"/>
                <a:cs typeface="Cambria Math"/>
              </a:rPr>
              <a:t>1	</a:t>
            </a:r>
            <a:r>
              <a:rPr sz="2400" spc="15" baseline="-20833" dirty="0">
                <a:latin typeface="Cambria Math"/>
                <a:cs typeface="Cambria Math"/>
              </a:rPr>
              <a:t>𝑣</a:t>
            </a:r>
            <a:r>
              <a:rPr sz="1150" spc="10" dirty="0">
                <a:latin typeface="Cambria Math"/>
                <a:cs typeface="Cambria Math"/>
              </a:rPr>
              <a:t>1</a:t>
            </a:r>
            <a:endParaRPr sz="1150" dirty="0">
              <a:latin typeface="Cambria Math"/>
              <a:cs typeface="Cambria Math"/>
            </a:endParaRPr>
          </a:p>
        </p:txBody>
      </p:sp>
      <p:sp>
        <p:nvSpPr>
          <p:cNvPr id="48" name="object 47">
            <a:extLst>
              <a:ext uri="{FF2B5EF4-FFF2-40B4-BE49-F238E27FC236}">
                <a16:creationId xmlns:a16="http://schemas.microsoft.com/office/drawing/2014/main" id="{2EC64CF5-E748-45D3-A653-26143E993D9C}"/>
              </a:ext>
            </a:extLst>
          </p:cNvPr>
          <p:cNvSpPr/>
          <p:nvPr/>
        </p:nvSpPr>
        <p:spPr>
          <a:xfrm>
            <a:off x="3348414" y="4278650"/>
            <a:ext cx="360045" cy="247015"/>
          </a:xfrm>
          <a:custGeom>
            <a:avLst/>
            <a:gdLst/>
            <a:ahLst/>
            <a:cxnLst/>
            <a:rect l="l" t="t" r="r" b="b"/>
            <a:pathLst>
              <a:path w="360045" h="247014">
                <a:moveTo>
                  <a:pt x="318516" y="246887"/>
                </a:moveTo>
                <a:lnTo>
                  <a:pt x="41148" y="246887"/>
                </a:lnTo>
                <a:lnTo>
                  <a:pt x="25010" y="243266"/>
                </a:lnTo>
                <a:lnTo>
                  <a:pt x="11896" y="234324"/>
                </a:lnTo>
                <a:lnTo>
                  <a:pt x="3121" y="221377"/>
                </a:lnTo>
                <a:lnTo>
                  <a:pt x="0" y="205739"/>
                </a:lnTo>
                <a:lnTo>
                  <a:pt x="0" y="41147"/>
                </a:lnTo>
                <a:lnTo>
                  <a:pt x="3121" y="25010"/>
                </a:lnTo>
                <a:lnTo>
                  <a:pt x="11896" y="11896"/>
                </a:lnTo>
                <a:lnTo>
                  <a:pt x="25010" y="3121"/>
                </a:lnTo>
                <a:lnTo>
                  <a:pt x="41148" y="0"/>
                </a:lnTo>
                <a:lnTo>
                  <a:pt x="318516" y="0"/>
                </a:lnTo>
                <a:lnTo>
                  <a:pt x="334653" y="3121"/>
                </a:lnTo>
                <a:lnTo>
                  <a:pt x="347767" y="11896"/>
                </a:lnTo>
                <a:lnTo>
                  <a:pt x="356542" y="25010"/>
                </a:lnTo>
                <a:lnTo>
                  <a:pt x="359663" y="41147"/>
                </a:lnTo>
                <a:lnTo>
                  <a:pt x="359663" y="205739"/>
                </a:lnTo>
                <a:lnTo>
                  <a:pt x="356542" y="221377"/>
                </a:lnTo>
                <a:lnTo>
                  <a:pt x="347767" y="234324"/>
                </a:lnTo>
                <a:lnTo>
                  <a:pt x="334653" y="243266"/>
                </a:lnTo>
                <a:lnTo>
                  <a:pt x="318516" y="246887"/>
                </a:lnTo>
                <a:close/>
              </a:path>
            </a:pathLst>
          </a:custGeom>
          <a:solidFill>
            <a:srgbClr val="FF0000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8">
            <a:extLst>
              <a:ext uri="{FF2B5EF4-FFF2-40B4-BE49-F238E27FC236}">
                <a16:creationId xmlns:a16="http://schemas.microsoft.com/office/drawing/2014/main" id="{8AFE80C9-0AF4-449B-AC48-F83E968EA7A4}"/>
              </a:ext>
            </a:extLst>
          </p:cNvPr>
          <p:cNvSpPr txBox="1"/>
          <p:nvPr/>
        </p:nvSpPr>
        <p:spPr>
          <a:xfrm>
            <a:off x="3380926" y="3999391"/>
            <a:ext cx="375920" cy="402033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5"/>
              </a:spcBef>
            </a:pPr>
            <a:endParaRPr sz="1200" b="1" baseline="2777" dirty="0">
              <a:latin typeface="Cambria Math"/>
              <a:cs typeface="Cambria Math"/>
            </a:endParaRPr>
          </a:p>
          <a:p>
            <a:pPr marL="61594">
              <a:lnSpc>
                <a:spcPct val="100000"/>
              </a:lnSpc>
              <a:spcBef>
                <a:spcPts val="90"/>
              </a:spcBef>
            </a:pPr>
            <a:r>
              <a:rPr sz="2400" spc="15" baseline="-20833" dirty="0">
                <a:latin typeface="Cambria Math"/>
                <a:cs typeface="Cambria Math"/>
              </a:rPr>
              <a:t>𝑞</a:t>
            </a:r>
            <a:r>
              <a:rPr sz="1150" spc="10" dirty="0">
                <a:latin typeface="Cambria Math"/>
                <a:cs typeface="Cambria Math"/>
              </a:rPr>
              <a:t>2</a:t>
            </a:r>
            <a:endParaRPr sz="1150" dirty="0">
              <a:latin typeface="Cambria Math"/>
              <a:cs typeface="Cambria Math"/>
            </a:endParaRPr>
          </a:p>
        </p:txBody>
      </p:sp>
      <p:sp>
        <p:nvSpPr>
          <p:cNvPr id="50" name="object 49">
            <a:extLst>
              <a:ext uri="{FF2B5EF4-FFF2-40B4-BE49-F238E27FC236}">
                <a16:creationId xmlns:a16="http://schemas.microsoft.com/office/drawing/2014/main" id="{51743B9B-D6A7-420F-9384-D3918FF9D905}"/>
              </a:ext>
            </a:extLst>
          </p:cNvPr>
          <p:cNvSpPr/>
          <p:nvPr/>
        </p:nvSpPr>
        <p:spPr>
          <a:xfrm>
            <a:off x="3892482" y="4278650"/>
            <a:ext cx="360045" cy="247015"/>
          </a:xfrm>
          <a:custGeom>
            <a:avLst/>
            <a:gdLst/>
            <a:ahLst/>
            <a:cxnLst/>
            <a:rect l="l" t="t" r="r" b="b"/>
            <a:pathLst>
              <a:path w="360045" h="247014">
                <a:moveTo>
                  <a:pt x="318515" y="246887"/>
                </a:moveTo>
                <a:lnTo>
                  <a:pt x="41148" y="246887"/>
                </a:lnTo>
                <a:lnTo>
                  <a:pt x="25081" y="243266"/>
                </a:lnTo>
                <a:lnTo>
                  <a:pt x="11991" y="234324"/>
                </a:lnTo>
                <a:lnTo>
                  <a:pt x="3193" y="221377"/>
                </a:lnTo>
                <a:lnTo>
                  <a:pt x="0" y="205739"/>
                </a:lnTo>
                <a:lnTo>
                  <a:pt x="0" y="41147"/>
                </a:lnTo>
                <a:lnTo>
                  <a:pt x="3193" y="25010"/>
                </a:lnTo>
                <a:lnTo>
                  <a:pt x="11991" y="11896"/>
                </a:lnTo>
                <a:lnTo>
                  <a:pt x="25081" y="3121"/>
                </a:lnTo>
                <a:lnTo>
                  <a:pt x="41148" y="0"/>
                </a:lnTo>
                <a:lnTo>
                  <a:pt x="318515" y="0"/>
                </a:lnTo>
                <a:lnTo>
                  <a:pt x="334725" y="3121"/>
                </a:lnTo>
                <a:lnTo>
                  <a:pt x="347862" y="11896"/>
                </a:lnTo>
                <a:lnTo>
                  <a:pt x="356613" y="25010"/>
                </a:lnTo>
                <a:lnTo>
                  <a:pt x="359663" y="41147"/>
                </a:lnTo>
                <a:lnTo>
                  <a:pt x="359663" y="205739"/>
                </a:lnTo>
                <a:lnTo>
                  <a:pt x="356613" y="221377"/>
                </a:lnTo>
                <a:lnTo>
                  <a:pt x="347862" y="234324"/>
                </a:lnTo>
                <a:lnTo>
                  <a:pt x="334725" y="243266"/>
                </a:lnTo>
                <a:lnTo>
                  <a:pt x="318515" y="246887"/>
                </a:lnTo>
                <a:close/>
              </a:path>
            </a:pathLst>
          </a:custGeom>
          <a:solidFill>
            <a:srgbClr val="FFC000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0">
            <a:extLst>
              <a:ext uri="{FF2B5EF4-FFF2-40B4-BE49-F238E27FC236}">
                <a16:creationId xmlns:a16="http://schemas.microsoft.com/office/drawing/2014/main" id="{30AAC30D-A2F9-442B-A266-E452BFAD6E57}"/>
              </a:ext>
            </a:extLst>
          </p:cNvPr>
          <p:cNvSpPr/>
          <p:nvPr/>
        </p:nvSpPr>
        <p:spPr>
          <a:xfrm>
            <a:off x="4480745" y="4278650"/>
            <a:ext cx="360045" cy="247015"/>
          </a:xfrm>
          <a:custGeom>
            <a:avLst/>
            <a:gdLst/>
            <a:ahLst/>
            <a:cxnLst/>
            <a:rect l="l" t="t" r="r" b="b"/>
            <a:pathLst>
              <a:path w="360045" h="247014">
                <a:moveTo>
                  <a:pt x="318515" y="246887"/>
                </a:moveTo>
                <a:lnTo>
                  <a:pt x="41148" y="246887"/>
                </a:lnTo>
                <a:lnTo>
                  <a:pt x="24938" y="243266"/>
                </a:lnTo>
                <a:lnTo>
                  <a:pt x="11801" y="234324"/>
                </a:lnTo>
                <a:lnTo>
                  <a:pt x="3050" y="221377"/>
                </a:lnTo>
                <a:lnTo>
                  <a:pt x="0" y="205739"/>
                </a:lnTo>
                <a:lnTo>
                  <a:pt x="0" y="41147"/>
                </a:lnTo>
                <a:lnTo>
                  <a:pt x="3050" y="25010"/>
                </a:lnTo>
                <a:lnTo>
                  <a:pt x="11801" y="11896"/>
                </a:lnTo>
                <a:lnTo>
                  <a:pt x="24938" y="3121"/>
                </a:lnTo>
                <a:lnTo>
                  <a:pt x="41148" y="0"/>
                </a:lnTo>
                <a:lnTo>
                  <a:pt x="318515" y="0"/>
                </a:lnTo>
                <a:lnTo>
                  <a:pt x="334582" y="3121"/>
                </a:lnTo>
                <a:lnTo>
                  <a:pt x="347672" y="11896"/>
                </a:lnTo>
                <a:lnTo>
                  <a:pt x="356470" y="25010"/>
                </a:lnTo>
                <a:lnTo>
                  <a:pt x="359663" y="41147"/>
                </a:lnTo>
                <a:lnTo>
                  <a:pt x="359663" y="205739"/>
                </a:lnTo>
                <a:lnTo>
                  <a:pt x="356470" y="221377"/>
                </a:lnTo>
                <a:lnTo>
                  <a:pt x="347672" y="234324"/>
                </a:lnTo>
                <a:lnTo>
                  <a:pt x="334582" y="243266"/>
                </a:lnTo>
                <a:lnTo>
                  <a:pt x="318515" y="246887"/>
                </a:lnTo>
                <a:close/>
              </a:path>
            </a:pathLst>
          </a:custGeom>
          <a:solidFill>
            <a:srgbClr val="006FC0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1">
            <a:extLst>
              <a:ext uri="{FF2B5EF4-FFF2-40B4-BE49-F238E27FC236}">
                <a16:creationId xmlns:a16="http://schemas.microsoft.com/office/drawing/2014/main" id="{453C4269-FAC5-47CA-8837-3218BE9A43C1}"/>
              </a:ext>
            </a:extLst>
          </p:cNvPr>
          <p:cNvSpPr txBox="1"/>
          <p:nvPr/>
        </p:nvSpPr>
        <p:spPr>
          <a:xfrm>
            <a:off x="3903531" y="3981314"/>
            <a:ext cx="901700" cy="425758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240"/>
              </a:spcBef>
            </a:pPr>
            <a:endParaRPr sz="1200" b="1" baseline="2777" dirty="0">
              <a:latin typeface="Cambria Math"/>
              <a:cs typeface="Cambria Math"/>
            </a:endParaRPr>
          </a:p>
          <a:p>
            <a:pPr marL="92075">
              <a:lnSpc>
                <a:spcPct val="100000"/>
              </a:lnSpc>
              <a:spcBef>
                <a:spcPts val="229"/>
              </a:spcBef>
              <a:tabLst>
                <a:tab pos="654685" algn="l"/>
              </a:tabLst>
            </a:pPr>
            <a:r>
              <a:rPr sz="2400" spc="15" baseline="-20833" dirty="0">
                <a:latin typeface="Cambria Math"/>
                <a:cs typeface="Cambria Math"/>
              </a:rPr>
              <a:t>𝑘</a:t>
            </a:r>
            <a:r>
              <a:rPr sz="1150" spc="10" dirty="0">
                <a:latin typeface="Cambria Math"/>
                <a:cs typeface="Cambria Math"/>
              </a:rPr>
              <a:t>2	</a:t>
            </a:r>
            <a:r>
              <a:rPr sz="2400" spc="15" baseline="-20833" dirty="0">
                <a:latin typeface="Cambria Math"/>
                <a:cs typeface="Cambria Math"/>
              </a:rPr>
              <a:t>𝑣</a:t>
            </a:r>
            <a:r>
              <a:rPr sz="1150" spc="10" dirty="0">
                <a:latin typeface="Cambria Math"/>
                <a:cs typeface="Cambria Math"/>
              </a:rPr>
              <a:t>2</a:t>
            </a:r>
            <a:endParaRPr sz="1150" dirty="0">
              <a:latin typeface="Cambria Math"/>
              <a:cs typeface="Cambria Math"/>
            </a:endParaRPr>
          </a:p>
        </p:txBody>
      </p:sp>
      <p:sp>
        <p:nvSpPr>
          <p:cNvPr id="53" name="object 52">
            <a:extLst>
              <a:ext uri="{FF2B5EF4-FFF2-40B4-BE49-F238E27FC236}">
                <a16:creationId xmlns:a16="http://schemas.microsoft.com/office/drawing/2014/main" id="{30CDD3A1-0F5F-4B03-B749-46D20A4F31CB}"/>
              </a:ext>
            </a:extLst>
          </p:cNvPr>
          <p:cNvSpPr/>
          <p:nvPr/>
        </p:nvSpPr>
        <p:spPr>
          <a:xfrm>
            <a:off x="3909245" y="4987309"/>
            <a:ext cx="356870" cy="247015"/>
          </a:xfrm>
          <a:custGeom>
            <a:avLst/>
            <a:gdLst/>
            <a:ahLst/>
            <a:cxnLst/>
            <a:rect l="l" t="t" r="r" b="b"/>
            <a:pathLst>
              <a:path w="356870" h="247014">
                <a:moveTo>
                  <a:pt x="315467" y="246887"/>
                </a:moveTo>
                <a:lnTo>
                  <a:pt x="41148" y="246887"/>
                </a:lnTo>
                <a:lnTo>
                  <a:pt x="24919" y="243789"/>
                </a:lnTo>
                <a:lnTo>
                  <a:pt x="11758" y="235005"/>
                </a:lnTo>
                <a:lnTo>
                  <a:pt x="3005" y="221875"/>
                </a:lnTo>
                <a:lnTo>
                  <a:pt x="0" y="205740"/>
                </a:lnTo>
                <a:lnTo>
                  <a:pt x="0" y="41148"/>
                </a:lnTo>
                <a:lnTo>
                  <a:pt x="3005" y="24869"/>
                </a:lnTo>
                <a:lnTo>
                  <a:pt x="11758" y="11691"/>
                </a:lnTo>
                <a:lnTo>
                  <a:pt x="24919" y="2955"/>
                </a:lnTo>
                <a:lnTo>
                  <a:pt x="41148" y="0"/>
                </a:lnTo>
                <a:lnTo>
                  <a:pt x="315467" y="0"/>
                </a:lnTo>
                <a:lnTo>
                  <a:pt x="331362" y="2955"/>
                </a:lnTo>
                <a:lnTo>
                  <a:pt x="344414" y="11691"/>
                </a:lnTo>
                <a:lnTo>
                  <a:pt x="353279" y="24869"/>
                </a:lnTo>
                <a:lnTo>
                  <a:pt x="356615" y="41148"/>
                </a:lnTo>
                <a:lnTo>
                  <a:pt x="356615" y="205740"/>
                </a:lnTo>
                <a:lnTo>
                  <a:pt x="353279" y="221875"/>
                </a:lnTo>
                <a:lnTo>
                  <a:pt x="344414" y="235005"/>
                </a:lnTo>
                <a:lnTo>
                  <a:pt x="331362" y="243789"/>
                </a:lnTo>
                <a:lnTo>
                  <a:pt x="315467" y="246887"/>
                </a:lnTo>
                <a:close/>
              </a:path>
            </a:pathLst>
          </a:custGeom>
          <a:solidFill>
            <a:srgbClr val="00AF50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3">
            <a:extLst>
              <a:ext uri="{FF2B5EF4-FFF2-40B4-BE49-F238E27FC236}">
                <a16:creationId xmlns:a16="http://schemas.microsoft.com/office/drawing/2014/main" id="{1C630650-C46C-4ACC-9D45-B4F87EFF5B31}"/>
              </a:ext>
            </a:extLst>
          </p:cNvPr>
          <p:cNvSpPr txBox="1"/>
          <p:nvPr/>
        </p:nvSpPr>
        <p:spPr>
          <a:xfrm>
            <a:off x="3955817" y="4942351"/>
            <a:ext cx="274320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spc="10" dirty="0">
                <a:latin typeface="Cambria Math"/>
                <a:cs typeface="Cambria Math"/>
              </a:rPr>
              <a:t>𝑎</a:t>
            </a:r>
            <a:r>
              <a:rPr sz="1725" spc="15" baseline="-16908" dirty="0">
                <a:latin typeface="Cambria Math"/>
                <a:cs typeface="Cambria Math"/>
              </a:rPr>
              <a:t>2</a:t>
            </a:r>
            <a:endParaRPr sz="1725" baseline="-16908">
              <a:latin typeface="Cambria Math"/>
              <a:cs typeface="Cambria Math"/>
            </a:endParaRPr>
          </a:p>
        </p:txBody>
      </p:sp>
      <p:sp>
        <p:nvSpPr>
          <p:cNvPr id="55" name="object 55">
            <a:extLst>
              <a:ext uri="{FF2B5EF4-FFF2-40B4-BE49-F238E27FC236}">
                <a16:creationId xmlns:a16="http://schemas.microsoft.com/office/drawing/2014/main" id="{EE0837DA-A046-4096-AB00-B9FDB80514B8}"/>
              </a:ext>
            </a:extLst>
          </p:cNvPr>
          <p:cNvSpPr txBox="1"/>
          <p:nvPr/>
        </p:nvSpPr>
        <p:spPr>
          <a:xfrm>
            <a:off x="5805302" y="3531762"/>
            <a:ext cx="2623820" cy="9448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105"/>
              </a:spcBef>
            </a:pPr>
            <a:r>
              <a:rPr sz="1400" dirty="0" err="1">
                <a:latin typeface="+mn-ea"/>
                <a:cs typeface="SimSun"/>
              </a:rPr>
              <a:t>在论文中的解释是“进行点乘后的数值很大，导致通过</a:t>
            </a:r>
            <a:r>
              <a:rPr sz="1400" spc="-5" dirty="0" err="1">
                <a:latin typeface="+mn-ea"/>
                <a:cs typeface="Calibri"/>
              </a:rPr>
              <a:t>softmax</a:t>
            </a:r>
            <a:r>
              <a:rPr sz="1400" dirty="0" err="1">
                <a:latin typeface="+mn-ea"/>
                <a:cs typeface="SimSun"/>
              </a:rPr>
              <a:t>后梯度变的很小</a:t>
            </a:r>
            <a:r>
              <a:rPr sz="1400" spc="5" dirty="0">
                <a:latin typeface="+mn-ea"/>
                <a:cs typeface="SimSun"/>
              </a:rPr>
              <a:t>”</a:t>
            </a:r>
            <a:endParaRPr sz="1400" dirty="0">
              <a:latin typeface="+mn-ea"/>
              <a:cs typeface="SimSun"/>
            </a:endParaRPr>
          </a:p>
        </p:txBody>
      </p:sp>
      <p:sp>
        <p:nvSpPr>
          <p:cNvPr id="58" name="object 10">
            <a:extLst>
              <a:ext uri="{FF2B5EF4-FFF2-40B4-BE49-F238E27FC236}">
                <a16:creationId xmlns:a16="http://schemas.microsoft.com/office/drawing/2014/main" id="{91E069D8-33AB-4C9F-961F-8D0DB68AB8DA}"/>
              </a:ext>
            </a:extLst>
          </p:cNvPr>
          <p:cNvSpPr txBox="1"/>
          <p:nvPr/>
        </p:nvSpPr>
        <p:spPr>
          <a:xfrm>
            <a:off x="6353268" y="1990958"/>
            <a:ext cx="132080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400" spc="20" dirty="0">
                <a:latin typeface="Cambria Math"/>
                <a:cs typeface="Cambria Math"/>
              </a:rPr>
              <a:t>𝛼</a:t>
            </a:r>
            <a:r>
              <a:rPr sz="1500" spc="30" baseline="-16666" dirty="0">
                <a:latin typeface="Cambria Math"/>
                <a:cs typeface="Cambria Math"/>
              </a:rPr>
              <a:t>1,i</a:t>
            </a:r>
            <a:r>
              <a:rPr sz="1500" spc="315" baseline="-16666" dirty="0">
                <a:latin typeface="Cambria Math"/>
                <a:cs typeface="Cambria Math"/>
              </a:rPr>
              <a:t> </a:t>
            </a:r>
            <a:r>
              <a:rPr sz="1400" dirty="0">
                <a:latin typeface="Cambria Math"/>
                <a:cs typeface="Cambria Math"/>
              </a:rPr>
              <a:t>=</a:t>
            </a:r>
            <a:r>
              <a:rPr sz="1400" spc="65" dirty="0">
                <a:latin typeface="Cambria Math"/>
                <a:cs typeface="Cambria Math"/>
              </a:rPr>
              <a:t> </a:t>
            </a:r>
            <a:r>
              <a:rPr sz="1400" spc="5" dirty="0">
                <a:latin typeface="Cambria Math"/>
                <a:cs typeface="Cambria Math"/>
              </a:rPr>
              <a:t>𝑞</a:t>
            </a:r>
            <a:r>
              <a:rPr sz="1500" spc="7" baseline="27777" dirty="0">
                <a:latin typeface="Cambria Math"/>
                <a:cs typeface="Cambria Math"/>
              </a:rPr>
              <a:t>1</a:t>
            </a:r>
            <a:r>
              <a:rPr sz="1500" spc="202" baseline="27777" dirty="0">
                <a:latin typeface="Cambria Math"/>
                <a:cs typeface="Cambria Math"/>
              </a:rPr>
              <a:t> </a:t>
            </a:r>
            <a:r>
              <a:rPr sz="1400" dirty="0">
                <a:latin typeface="Cambria Math"/>
                <a:cs typeface="Cambria Math"/>
              </a:rPr>
              <a:t>∙</a:t>
            </a:r>
            <a:r>
              <a:rPr sz="1400" spc="-10" dirty="0">
                <a:latin typeface="Cambria Math"/>
                <a:cs typeface="Cambria Math"/>
              </a:rPr>
              <a:t> </a:t>
            </a:r>
            <a:r>
              <a:rPr sz="1400" spc="40" dirty="0">
                <a:latin typeface="Cambria Math"/>
                <a:cs typeface="Cambria Math"/>
              </a:rPr>
              <a:t>𝑘</a:t>
            </a:r>
            <a:r>
              <a:rPr sz="1500" spc="60" baseline="27777" dirty="0">
                <a:latin typeface="Cambria Math"/>
                <a:cs typeface="Cambria Math"/>
              </a:rPr>
              <a:t>i</a:t>
            </a:r>
            <a:r>
              <a:rPr sz="1400" spc="40" dirty="0">
                <a:latin typeface="Cambria Math"/>
                <a:cs typeface="Cambria Math"/>
              </a:rPr>
              <a:t>/ </a:t>
            </a:r>
            <a:r>
              <a:rPr sz="1400" spc="229" dirty="0">
                <a:latin typeface="Cambria Math"/>
                <a:cs typeface="Cambria Math"/>
              </a:rPr>
              <a:t> </a:t>
            </a:r>
            <a:r>
              <a:rPr sz="1400" dirty="0">
                <a:latin typeface="Cambria Math"/>
                <a:cs typeface="Cambria Math"/>
              </a:rPr>
              <a:t>𝑑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FE837D3D-B575-4154-A7F6-7E92CBD9F17C}"/>
              </a:ext>
            </a:extLst>
          </p:cNvPr>
          <p:cNvSpPr txBox="1"/>
          <p:nvPr/>
        </p:nvSpPr>
        <p:spPr>
          <a:xfrm>
            <a:off x="428281" y="853491"/>
            <a:ext cx="3934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400" b="1" dirty="0">
                <a:solidFill>
                  <a:schemeClr val="accent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Self-Attention</a:t>
            </a:r>
            <a:endParaRPr lang="zh-CN" altLang="en-US" sz="2400" b="1" dirty="0">
              <a:solidFill>
                <a:schemeClr val="accent1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60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组会字体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19067</TotalTime>
  <Words>2328</Words>
  <Application>Microsoft Office PowerPoint</Application>
  <PresentationFormat>全屏显示(4:3)</PresentationFormat>
  <Paragraphs>495</Paragraphs>
  <Slides>35</Slides>
  <Notes>34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7" baseType="lpstr">
      <vt:lpstr>-apple-system</vt:lpstr>
      <vt:lpstr>Optima-Regular</vt:lpstr>
      <vt:lpstr>等线</vt:lpstr>
      <vt:lpstr>思源黑体 CN</vt:lpstr>
      <vt:lpstr>SimSun</vt:lpstr>
      <vt:lpstr>微软雅黑</vt:lpstr>
      <vt:lpstr>Arial</vt:lpstr>
      <vt:lpstr>Calibri</vt:lpstr>
      <vt:lpstr>Cambria Math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王佳伟</dc:creator>
  <cp:lastModifiedBy>office</cp:lastModifiedBy>
  <cp:revision>1908</cp:revision>
  <dcterms:created xsi:type="dcterms:W3CDTF">2021-05-16T02:35:10Z</dcterms:created>
  <dcterms:modified xsi:type="dcterms:W3CDTF">2022-03-11T07:37:43Z</dcterms:modified>
</cp:coreProperties>
</file>