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334" r:id="rId2"/>
    <p:sldId id="317" r:id="rId3"/>
    <p:sldId id="319" r:id="rId4"/>
    <p:sldId id="355" r:id="rId5"/>
    <p:sldId id="336" r:id="rId6"/>
    <p:sldId id="338" r:id="rId7"/>
    <p:sldId id="337" r:id="rId8"/>
    <p:sldId id="357" r:id="rId9"/>
    <p:sldId id="358" r:id="rId10"/>
    <p:sldId id="320" r:id="rId11"/>
    <p:sldId id="359" r:id="rId12"/>
    <p:sldId id="348" r:id="rId13"/>
    <p:sldId id="341" r:id="rId14"/>
    <p:sldId id="363" r:id="rId15"/>
    <p:sldId id="342" r:id="rId16"/>
    <p:sldId id="365" r:id="rId17"/>
    <p:sldId id="362" r:id="rId18"/>
    <p:sldId id="343" r:id="rId19"/>
    <p:sldId id="344" r:id="rId20"/>
    <p:sldId id="321" r:id="rId21"/>
    <p:sldId id="326" r:id="rId22"/>
    <p:sldId id="349" r:id="rId23"/>
    <p:sldId id="366" r:id="rId24"/>
    <p:sldId id="350" r:id="rId25"/>
    <p:sldId id="322" r:id="rId26"/>
    <p:sldId id="327" r:id="rId27"/>
    <p:sldId id="345" r:id="rId28"/>
    <p:sldId id="36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cmAuthor id="2" name="丁 婧伊" initials="丁" lastIdx="1" clrIdx="1">
    <p:extLst>
      <p:ext uri="{19B8F6BF-5375-455C-9EA6-DF929625EA0E}">
        <p15:presenceInfo xmlns:p15="http://schemas.microsoft.com/office/powerpoint/2012/main" userId="ef41512946e318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409A"/>
    <a:srgbClr val="0000FF"/>
    <a:srgbClr val="E59999"/>
    <a:srgbClr val="33CC33"/>
    <a:srgbClr val="3AA7CE"/>
    <a:srgbClr val="CC3300"/>
    <a:srgbClr val="CC0000"/>
    <a:srgbClr val="3C3C8E"/>
    <a:srgbClr val="587558"/>
    <a:srgbClr val="F6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5" autoAdjust="0"/>
    <p:restoredTop sz="67835" autoAdjust="0"/>
  </p:normalViewPr>
  <p:slideViewPr>
    <p:cSldViewPr snapToGrid="0">
      <p:cViewPr varScale="1">
        <p:scale>
          <a:sx n="58" d="100"/>
          <a:sy n="58" d="100"/>
        </p:scale>
        <p:origin x="2304" y="58"/>
      </p:cViewPr>
      <p:guideLst>
        <p:guide orient="horz" pos="2228"/>
        <p:guide pos="2880"/>
      </p:guideLst>
    </p:cSldViewPr>
  </p:slideViewPr>
  <p:notesTextViewPr>
    <p:cViewPr>
      <p:scale>
        <a:sx n="100" d="100"/>
        <a:sy n="100" d="100"/>
      </p:scale>
      <p:origin x="0" y="0"/>
    </p:cViewPr>
  </p:notesTextViewPr>
  <p:notesViewPr>
    <p:cSldViewPr snapToGrid="0">
      <p:cViewPr varScale="1">
        <p:scale>
          <a:sx n="95" d="100"/>
          <a:sy n="95" d="100"/>
        </p:scale>
        <p:origin x="965"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2022/3/4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2022/3/4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题目</a:t>
            </a:r>
            <a:r>
              <a:rPr lang="en-US" altLang="zh-CN" dirty="0"/>
              <a:t>:TCN</a:t>
            </a:r>
            <a:r>
              <a:rPr lang="zh-CN" altLang="en-US" dirty="0"/>
              <a:t>：用于</a:t>
            </a:r>
            <a:r>
              <a:rPr lang="en-US" altLang="zh-CN" dirty="0"/>
              <a:t>Web</a:t>
            </a:r>
            <a:r>
              <a:rPr lang="zh-CN" altLang="en-US" dirty="0"/>
              <a:t>表语义解释的表卷积网络 发表于</a:t>
            </a:r>
            <a:r>
              <a:rPr lang="en-US" altLang="zh-CN" dirty="0"/>
              <a:t>2021</a:t>
            </a:r>
            <a:r>
              <a:rPr lang="zh-CN" altLang="en-US" dirty="0"/>
              <a:t>年 </a:t>
            </a:r>
            <a:r>
              <a:rPr lang="en-US" altLang="zh-CN" dirty="0"/>
              <a:t>WWW</a:t>
            </a:r>
            <a:r>
              <a:rPr lang="zh-CN" altLang="en-US" dirty="0"/>
              <a:t>会议</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3412619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符号参数如上表所示。</a:t>
            </a:r>
            <a:endParaRPr lang="en-US" altLang="zh-CN" dirty="0"/>
          </a:p>
          <a:p>
            <a:r>
              <a:rPr lang="zh-CN" altLang="en-US" dirty="0"/>
              <a:t>本文的问题定义是：给定一个关系表数据集，每个表格包括表格数据和页面主题。目标是完成列类型检测和列关系预测任务。</a:t>
            </a:r>
            <a:endParaRPr lang="en-US" altLang="zh-CN" dirty="0"/>
          </a:p>
          <a:p>
            <a:r>
              <a:rPr lang="zh-CN" altLang="en-US" dirty="0"/>
              <a:t>需要注意的是我们所处理的</a:t>
            </a:r>
            <a:r>
              <a:rPr lang="en-US" altLang="zh-CN" dirty="0"/>
              <a:t>web</a:t>
            </a:r>
            <a:r>
              <a:rPr lang="zh-CN" altLang="en-US" dirty="0"/>
              <a:t>表格信息包含网页主题，比如音乐专辑页面的主题是歌手的名字。</a:t>
            </a:r>
            <a:endParaRPr lang="en-US" altLang="zh-CN" dirty="0"/>
          </a:p>
          <a:p>
            <a:endParaRPr lang="en-US" altLang="zh-CN" dirty="0"/>
          </a:p>
          <a:p>
            <a:endParaRPr lang="en-US" altLang="zh-CN" dirty="0"/>
          </a:p>
          <a:p>
            <a:endParaRPr lang="en-US" altLang="zh-CN" dirty="0"/>
          </a:p>
          <a:p>
            <a:r>
              <a:rPr lang="zh-CN" altLang="en-US" dirty="0"/>
              <a:t>额外的上下文：</a:t>
            </a:r>
            <a:endParaRPr lang="en-US" altLang="zh-CN" dirty="0"/>
          </a:p>
          <a:p>
            <a:r>
              <a:rPr lang="en-US" altLang="zh-CN" dirty="0"/>
              <a:t>Table caption </a:t>
            </a:r>
            <a:r>
              <a:rPr lang="zh-CN" altLang="en-US" dirty="0"/>
              <a:t>表格的标题</a:t>
            </a:r>
            <a:endParaRPr lang="en-US" altLang="zh-CN" dirty="0"/>
          </a:p>
          <a:p>
            <a:r>
              <a:rPr lang="en-US" altLang="zh-CN" dirty="0"/>
              <a:t>&lt;title&gt; tag </a:t>
            </a:r>
            <a:r>
              <a:rPr lang="zh-CN" altLang="en-US" dirty="0"/>
              <a:t>网页的</a:t>
            </a:r>
            <a:r>
              <a:rPr lang="en-US" altLang="zh-CN" dirty="0"/>
              <a:t>&lt;title&gt;</a:t>
            </a:r>
            <a:r>
              <a:rPr lang="zh-CN" altLang="en-US" dirty="0"/>
              <a:t>标记</a:t>
            </a:r>
            <a:endParaRPr lang="en-US" altLang="zh-CN" dirty="0"/>
          </a:p>
          <a:p>
            <a:r>
              <a:rPr lang="en-US" altLang="zh-CN" b="1" dirty="0"/>
              <a:t>Topic entity of the webpages </a:t>
            </a:r>
            <a:r>
              <a:rPr lang="zh-CN" altLang="en-US" b="1" dirty="0"/>
              <a:t>网页主题，比如音乐专辑页面的主题是歌手名字</a:t>
            </a:r>
            <a:endParaRPr lang="en-US" altLang="zh-CN" b="1" dirty="0"/>
          </a:p>
          <a:p>
            <a:r>
              <a:rPr lang="zh-CN" altLang="en-US" dirty="0"/>
              <a:t>表间上下文：</a:t>
            </a:r>
            <a:endParaRPr lang="en-US" altLang="zh-CN" dirty="0"/>
          </a:p>
          <a:p>
            <a:r>
              <a:rPr lang="zh-CN" altLang="en-US" dirty="0"/>
              <a:t>共用一个</a:t>
            </a:r>
            <a:r>
              <a:rPr lang="en-US" altLang="zh-CN" dirty="0"/>
              <a:t>HTML</a:t>
            </a:r>
            <a:r>
              <a:rPr lang="zh-CN" altLang="en-US" dirty="0"/>
              <a:t>模板的其他表格，共享同一个模式的表格，相同模式的表格有</a:t>
            </a:r>
            <a:endParaRPr lang="en-US" altLang="zh-CN" dirty="0"/>
          </a:p>
          <a:p>
            <a:r>
              <a:rPr lang="zh-CN" altLang="en-US" dirty="0"/>
              <a:t>来自同一领域的不同格式表格的信息</a:t>
            </a:r>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extLst>
      <p:ext uri="{BB962C8B-B14F-4D97-AF65-F5344CB8AC3E}">
        <p14:creationId xmlns:p14="http://schemas.microsoft.com/office/powerpoint/2010/main" val="390170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i="0" dirty="0"/>
                  <a:t>本文的主要贡献是提出了一个可用于关系表</a:t>
                </a:r>
                <a:r>
                  <a:rPr lang="zh-CN" altLang="en-US" b="1" i="0" dirty="0"/>
                  <a:t>表示学习</a:t>
                </a:r>
                <a:r>
                  <a:rPr lang="zh-CN" altLang="en-US" i="0" dirty="0"/>
                  <a:t>的</a:t>
                </a:r>
                <a:r>
                  <a:rPr lang="zh-CN" altLang="en-US" b="1" i="0" dirty="0"/>
                  <a:t>卷积网络</a:t>
                </a:r>
                <a:r>
                  <a:rPr lang="zh-CN" altLang="en-US" i="0" dirty="0"/>
                  <a:t>（</a:t>
                </a:r>
                <a:r>
                  <a:rPr lang="en-US" altLang="zh-CN" i="0" dirty="0"/>
                  <a:t>TCN</a:t>
                </a:r>
                <a:r>
                  <a:rPr lang="zh-CN" altLang="en-US" i="0" dirty="0"/>
                  <a:t>），</a:t>
                </a:r>
                <a:r>
                  <a:rPr lang="en-US" altLang="zh-CN" i="0" dirty="0"/>
                  <a:t>TCN</a:t>
                </a:r>
                <a:r>
                  <a:rPr lang="zh-CN" altLang="en-US" i="0" dirty="0"/>
                  <a:t>主要利用了表内上下文和表间上下文这两种信息。其中表内上下文包括行聚合、列聚合；表间上下文包括值聚合、位置聚合和主题聚合。</a:t>
                </a:r>
                <a:endParaRPr lang="en-US" altLang="zh-CN" i="0" dirty="0"/>
              </a:p>
              <a:p>
                <a:r>
                  <a:rPr lang="zh-CN" altLang="en-US" i="0" dirty="0"/>
                  <a:t>假设当前处理的表格是</a:t>
                </a:r>
                <a14:m>
                  <m:oMath xmlns:m="http://schemas.openxmlformats.org/officeDocument/2006/math">
                    <m:sSub>
                      <m:sSubPr>
                        <m:ctrlPr>
                          <a:rPr lang="en-US" altLang="zh-CN" sz="1200" i="0" smtClean="0">
                            <a:latin typeface="Cambria Math" panose="02040503050406030204" pitchFamily="18" charset="0"/>
                          </a:rPr>
                        </m:ctrlPr>
                      </m:sSubPr>
                      <m:e>
                        <m:r>
                          <m:rPr>
                            <m:sty m:val="p"/>
                          </m:rPr>
                          <a:rPr lang="en-US" altLang="zh-CN" sz="1200" i="0" smtClean="0">
                            <a:latin typeface="Cambria Math" panose="02040503050406030204" pitchFamily="18" charset="0"/>
                          </a:rPr>
                          <m:t>T</m:t>
                        </m:r>
                      </m:e>
                      <m:sub>
                        <m:r>
                          <m:rPr>
                            <m:sty m:val="p"/>
                          </m:rPr>
                          <a:rPr lang="en-US" altLang="zh-CN" sz="1200" i="0" smtClean="0">
                            <a:latin typeface="Cambria Math" panose="02040503050406030204" pitchFamily="18" charset="0"/>
                          </a:rPr>
                          <m:t>k</m:t>
                        </m:r>
                      </m:sub>
                    </m:sSub>
                  </m:oMath>
                </a14:m>
                <a:r>
                  <a:rPr lang="zh-CN" altLang="en-US" i="0" dirty="0"/>
                  <a:t>，其页面主题是</a:t>
                </a:r>
                <a14:m>
                  <m:oMath xmlns:m="http://schemas.openxmlformats.org/officeDocument/2006/math">
                    <m:sSub>
                      <m:sSubPr>
                        <m:ctrlPr>
                          <a:rPr lang="en-US" altLang="zh-CN" sz="1200" i="0" smtClean="0">
                            <a:latin typeface="Cambria Math" panose="02040503050406030204" pitchFamily="18" charset="0"/>
                          </a:rPr>
                        </m:ctrlPr>
                      </m:sSubPr>
                      <m:e>
                        <m:r>
                          <m:rPr>
                            <m:sty m:val="p"/>
                          </m:rPr>
                          <a:rPr lang="en-US" altLang="zh-CN" sz="1200" i="0" smtClean="0">
                            <a:latin typeface="Cambria Math" panose="02040503050406030204" pitchFamily="18" charset="0"/>
                          </a:rPr>
                          <m:t>p</m:t>
                        </m:r>
                      </m:e>
                      <m:sub>
                        <m:r>
                          <m:rPr>
                            <m:sty m:val="p"/>
                          </m:rPr>
                          <a:rPr lang="en-US" altLang="zh-CN" sz="1200" b="0" i="0" smtClean="0">
                            <a:latin typeface="Cambria Math" panose="02040503050406030204" pitchFamily="18" charset="0"/>
                          </a:rPr>
                          <m:t>k</m:t>
                        </m:r>
                      </m:sub>
                    </m:sSub>
                  </m:oMath>
                </a14:m>
                <a:r>
                  <a:rPr lang="zh-CN" altLang="en-US" i="0" dirty="0"/>
                  <a:t>，目标单元格是</a:t>
                </a:r>
                <a14:m>
                  <m:oMath xmlns:m="http://schemas.openxmlformats.org/officeDocument/2006/math">
                    <m:sSubSup>
                      <m:sSubSupPr>
                        <m:ctrlPr>
                          <a:rPr lang="en-US" altLang="zh-CN" sz="1200" i="0" smtClean="0">
                            <a:latin typeface="Cambria Math" panose="02040503050406030204" pitchFamily="18" charset="0"/>
                            <a:ea typeface="黑体" panose="02010609060101010101" pitchFamily="49" charset="-122"/>
                          </a:rPr>
                        </m:ctrlPr>
                      </m:sSubSupPr>
                      <m:e>
                        <m:r>
                          <m:rPr>
                            <m:sty m:val="p"/>
                          </m:rPr>
                          <a:rPr lang="en-US" altLang="zh-CN" sz="1200" i="0" smtClean="0">
                            <a:latin typeface="Cambria Math" panose="02040503050406030204" pitchFamily="18" charset="0"/>
                            <a:ea typeface="黑体" panose="02010609060101010101" pitchFamily="49" charset="-122"/>
                          </a:rPr>
                          <m:t>t</m:t>
                        </m:r>
                      </m:e>
                      <m:sub>
                        <m:r>
                          <m:rPr>
                            <m:sty m:val="p"/>
                          </m:rPr>
                          <a:rPr lang="en-US" altLang="zh-CN" sz="1200" i="0" smtClean="0">
                            <a:latin typeface="Cambria Math" panose="02040503050406030204" pitchFamily="18" charset="0"/>
                            <a:ea typeface="黑体" panose="02010609060101010101" pitchFamily="49" charset="-122"/>
                          </a:rPr>
                          <m:t>k</m:t>
                        </m:r>
                      </m:sub>
                      <m:sup>
                        <m:r>
                          <m:rPr>
                            <m:sty m:val="p"/>
                          </m:rPr>
                          <a:rPr lang="en-US" altLang="zh-CN" sz="1200" i="0" smtClean="0">
                            <a:latin typeface="Cambria Math" panose="02040503050406030204" pitchFamily="18" charset="0"/>
                            <a:ea typeface="黑体" panose="02010609060101010101" pitchFamily="49" charset="-122"/>
                          </a:rPr>
                          <m:t>m</m:t>
                        </m:r>
                        <m:r>
                          <a:rPr lang="en-US" altLang="zh-CN" sz="1200" i="0" smtClean="0">
                            <a:latin typeface="Cambria Math" panose="02040503050406030204" pitchFamily="18" charset="0"/>
                            <a:ea typeface="黑体" panose="02010609060101010101" pitchFamily="49" charset="-122"/>
                          </a:rPr>
                          <m:t>,</m:t>
                        </m:r>
                        <m:r>
                          <m:rPr>
                            <m:sty m:val="p"/>
                          </m:rPr>
                          <a:rPr lang="en-US" altLang="zh-CN" sz="1200" i="0" smtClean="0">
                            <a:latin typeface="Cambria Math" panose="02040503050406030204" pitchFamily="18" charset="0"/>
                            <a:ea typeface="黑体" panose="02010609060101010101" pitchFamily="49" charset="-122"/>
                          </a:rPr>
                          <m:t>n</m:t>
                        </m:r>
                      </m:sup>
                    </m:sSubSup>
                    <m:r>
                      <a:rPr lang="zh-CN" altLang="en-US" sz="1200" i="0" smtClean="0">
                        <a:latin typeface="Cambria Math" panose="02040503050406030204" pitchFamily="18" charset="0"/>
                        <a:ea typeface="黑体" panose="02010609060101010101" pitchFamily="49" charset="-122"/>
                      </a:rPr>
                      <m:t>。</m:t>
                    </m:r>
                  </m:oMath>
                </a14:m>
                <a:endParaRPr lang="en-US" altLang="zh-CN" i="0" dirty="0"/>
              </a:p>
              <a:p>
                <a:r>
                  <a:rPr lang="zh-CN" altLang="en-US" i="0" dirty="0"/>
                  <a:t>则表内上下文就是分别聚合</a:t>
                </a:r>
                <a14:m>
                  <m:oMath xmlns:m="http://schemas.openxmlformats.org/officeDocument/2006/math">
                    <m:sSubSup>
                      <m:sSubSupPr>
                        <m:ctrlPr>
                          <a:rPr lang="en-US" altLang="zh-CN" sz="1200" i="0" smtClean="0">
                            <a:latin typeface="Cambria Math" panose="02040503050406030204" pitchFamily="18" charset="0"/>
                            <a:ea typeface="黑体" panose="02010609060101010101" pitchFamily="49" charset="-122"/>
                          </a:rPr>
                        </m:ctrlPr>
                      </m:sSubSupPr>
                      <m:e>
                        <m:r>
                          <m:rPr>
                            <m:sty m:val="p"/>
                          </m:rPr>
                          <a:rPr lang="en-US" altLang="zh-CN" sz="1200" i="0" smtClean="0">
                            <a:latin typeface="Cambria Math" panose="02040503050406030204" pitchFamily="18" charset="0"/>
                            <a:ea typeface="黑体" panose="02010609060101010101" pitchFamily="49" charset="-122"/>
                          </a:rPr>
                          <m:t>t</m:t>
                        </m:r>
                      </m:e>
                      <m:sub>
                        <m:r>
                          <m:rPr>
                            <m:sty m:val="p"/>
                          </m:rPr>
                          <a:rPr lang="en-US" altLang="zh-CN" sz="1200" i="0" smtClean="0">
                            <a:latin typeface="Cambria Math" panose="02040503050406030204" pitchFamily="18" charset="0"/>
                            <a:ea typeface="黑体" panose="02010609060101010101" pitchFamily="49" charset="-122"/>
                          </a:rPr>
                          <m:t>k</m:t>
                        </m:r>
                      </m:sub>
                      <m:sup>
                        <m:r>
                          <m:rPr>
                            <m:sty m:val="p"/>
                          </m:rPr>
                          <a:rPr lang="en-US" altLang="zh-CN" sz="1200" i="0" smtClean="0">
                            <a:latin typeface="Cambria Math" panose="02040503050406030204" pitchFamily="18" charset="0"/>
                            <a:ea typeface="黑体" panose="02010609060101010101" pitchFamily="49" charset="-122"/>
                          </a:rPr>
                          <m:t>m</m:t>
                        </m:r>
                        <m:r>
                          <a:rPr lang="en-US" altLang="zh-CN" sz="1200" i="0" smtClean="0">
                            <a:latin typeface="Cambria Math" panose="02040503050406030204" pitchFamily="18" charset="0"/>
                            <a:ea typeface="黑体" panose="02010609060101010101" pitchFamily="49" charset="-122"/>
                          </a:rPr>
                          <m:t>,</m:t>
                        </m:r>
                        <m:r>
                          <m:rPr>
                            <m:sty m:val="p"/>
                          </m:rPr>
                          <a:rPr lang="en-US" altLang="zh-CN" sz="1200" i="0" smtClean="0">
                            <a:latin typeface="Cambria Math" panose="02040503050406030204" pitchFamily="18" charset="0"/>
                            <a:ea typeface="黑体" panose="02010609060101010101" pitchFamily="49" charset="-122"/>
                          </a:rPr>
                          <m:t>n</m:t>
                        </m:r>
                      </m:sup>
                    </m:sSubSup>
                  </m:oMath>
                </a14:m>
                <a:r>
                  <a:rPr lang="zh-CN" altLang="en-US" i="0" dirty="0"/>
                  <a:t>同行同列的所有单元格信息，其中行聚合的时候将页面主题</a:t>
                </a:r>
                <a14:m>
                  <m:oMath xmlns:m="http://schemas.openxmlformats.org/officeDocument/2006/math">
                    <m:sSub>
                      <m:sSubPr>
                        <m:ctrlPr>
                          <a:rPr lang="en-US" altLang="zh-CN" sz="1200" i="0" smtClean="0">
                            <a:latin typeface="Cambria Math" panose="02040503050406030204" pitchFamily="18" charset="0"/>
                          </a:rPr>
                        </m:ctrlPr>
                      </m:sSubPr>
                      <m:e>
                        <m:r>
                          <m:rPr>
                            <m:sty m:val="p"/>
                          </m:rPr>
                          <a:rPr lang="en-US" altLang="zh-CN" sz="1200" i="0" smtClean="0">
                            <a:latin typeface="Cambria Math" panose="02040503050406030204" pitchFamily="18" charset="0"/>
                          </a:rPr>
                          <m:t>p</m:t>
                        </m:r>
                      </m:e>
                      <m:sub>
                        <m:r>
                          <m:rPr>
                            <m:sty m:val="p"/>
                          </m:rPr>
                          <a:rPr lang="en-US" altLang="zh-CN" sz="1200" b="0" i="0" smtClean="0">
                            <a:latin typeface="Cambria Math" panose="02040503050406030204" pitchFamily="18" charset="0"/>
                          </a:rPr>
                          <m:t>k</m:t>
                        </m:r>
                      </m:sub>
                    </m:sSub>
                  </m:oMath>
                </a14:m>
                <a:r>
                  <a:rPr lang="zh-CN" altLang="en-US" i="0" dirty="0"/>
                  <a:t>嵌入到表格的最后一列，以丰富上下文信息。</a:t>
                </a:r>
                <a:endParaRPr lang="en-US" altLang="zh-CN" i="0" dirty="0"/>
              </a:p>
              <a:p>
                <a:r>
                  <a:rPr lang="zh-CN" altLang="en-US" i="0" dirty="0"/>
                  <a:t>表间上下文分为三个模块，位置聚合是找到与</a:t>
                </a:r>
                <a14:m>
                  <m:oMath xmlns:m="http://schemas.openxmlformats.org/officeDocument/2006/math">
                    <m:sSub>
                      <m:sSubPr>
                        <m:ctrlPr>
                          <a:rPr lang="en-US" altLang="zh-CN" sz="1200" i="0" smtClean="0">
                            <a:latin typeface="Cambria Math" panose="02040503050406030204" pitchFamily="18" charset="0"/>
                          </a:rPr>
                        </m:ctrlPr>
                      </m:sSubPr>
                      <m:e>
                        <m:r>
                          <m:rPr>
                            <m:sty m:val="p"/>
                          </m:rPr>
                          <a:rPr lang="en-US" altLang="zh-CN" sz="1200" i="0" smtClean="0">
                            <a:latin typeface="Cambria Math" panose="02040503050406030204" pitchFamily="18" charset="0"/>
                          </a:rPr>
                          <m:t>T</m:t>
                        </m:r>
                      </m:e>
                      <m:sub>
                        <m:r>
                          <m:rPr>
                            <m:sty m:val="p"/>
                          </m:rPr>
                          <a:rPr lang="en-US" altLang="zh-CN" sz="1200" i="0" smtClean="0">
                            <a:latin typeface="Cambria Math" panose="02040503050406030204" pitchFamily="18" charset="0"/>
                          </a:rPr>
                          <m:t>k</m:t>
                        </m:r>
                      </m:sub>
                    </m:sSub>
                  </m:oMath>
                </a14:m>
                <a:r>
                  <a:rPr lang="zh-CN" altLang="en-US" i="0" dirty="0"/>
                  <a:t>相同模式表格中与</a:t>
                </a:r>
                <a14:m>
                  <m:oMath xmlns:m="http://schemas.openxmlformats.org/officeDocument/2006/math">
                    <m:sSubSup>
                      <m:sSubSupPr>
                        <m:ctrlPr>
                          <a:rPr lang="en-US" altLang="zh-CN" sz="1200" i="0" smtClean="0">
                            <a:latin typeface="Cambria Math" panose="02040503050406030204" pitchFamily="18" charset="0"/>
                            <a:ea typeface="黑体" panose="02010609060101010101" pitchFamily="49" charset="-122"/>
                          </a:rPr>
                        </m:ctrlPr>
                      </m:sSubSupPr>
                      <m:e>
                        <m:r>
                          <m:rPr>
                            <m:sty m:val="p"/>
                          </m:rPr>
                          <a:rPr lang="en-US" altLang="zh-CN" sz="1200" i="0" smtClean="0">
                            <a:latin typeface="Cambria Math" panose="02040503050406030204" pitchFamily="18" charset="0"/>
                            <a:ea typeface="黑体" panose="02010609060101010101" pitchFamily="49" charset="-122"/>
                          </a:rPr>
                          <m:t>t</m:t>
                        </m:r>
                      </m:e>
                      <m:sub>
                        <m:r>
                          <m:rPr>
                            <m:sty m:val="p"/>
                          </m:rPr>
                          <a:rPr lang="en-US" altLang="zh-CN" sz="1200" i="0" smtClean="0">
                            <a:latin typeface="Cambria Math" panose="02040503050406030204" pitchFamily="18" charset="0"/>
                            <a:ea typeface="黑体" panose="02010609060101010101" pitchFamily="49" charset="-122"/>
                          </a:rPr>
                          <m:t>k</m:t>
                        </m:r>
                      </m:sub>
                      <m:sup>
                        <m:r>
                          <m:rPr>
                            <m:sty m:val="p"/>
                          </m:rPr>
                          <a:rPr lang="en-US" altLang="zh-CN" sz="1200" i="0" smtClean="0">
                            <a:latin typeface="Cambria Math" panose="02040503050406030204" pitchFamily="18" charset="0"/>
                            <a:ea typeface="黑体" panose="02010609060101010101" pitchFamily="49" charset="-122"/>
                          </a:rPr>
                          <m:t>m</m:t>
                        </m:r>
                        <m:r>
                          <a:rPr lang="en-US" altLang="zh-CN" sz="1200" i="0" smtClean="0">
                            <a:latin typeface="Cambria Math" panose="02040503050406030204" pitchFamily="18" charset="0"/>
                            <a:ea typeface="黑体" panose="02010609060101010101" pitchFamily="49" charset="-122"/>
                          </a:rPr>
                          <m:t>,</m:t>
                        </m:r>
                        <m:r>
                          <m:rPr>
                            <m:sty m:val="p"/>
                          </m:rPr>
                          <a:rPr lang="en-US" altLang="zh-CN" sz="1200" i="0" smtClean="0">
                            <a:latin typeface="Cambria Math" panose="02040503050406030204" pitchFamily="18" charset="0"/>
                            <a:ea typeface="黑体" panose="02010609060101010101" pitchFamily="49" charset="-122"/>
                          </a:rPr>
                          <m:t>n</m:t>
                        </m:r>
                      </m:sup>
                    </m:sSubSup>
                    <m:r>
                      <a:rPr lang="zh-CN" altLang="en-US" sz="1200" i="0" smtClean="0">
                        <a:latin typeface="Cambria Math" panose="02040503050406030204" pitchFamily="18" charset="0"/>
                        <a:ea typeface="黑体" panose="02010609060101010101" pitchFamily="49" charset="-122"/>
                      </a:rPr>
                      <m:t>同行</m:t>
                    </m:r>
                  </m:oMath>
                </a14:m>
                <a:r>
                  <a:rPr lang="zh-CN" altLang="en-US" i="0" dirty="0"/>
                  <a:t>同列的单元格进行处理，值聚合是找到与</a:t>
                </a:r>
                <a14:m>
                  <m:oMath xmlns:m="http://schemas.openxmlformats.org/officeDocument/2006/math">
                    <m:sSubSup>
                      <m:sSubSupPr>
                        <m:ctrlPr>
                          <a:rPr lang="en-US" altLang="zh-CN" sz="1200" i="0" smtClean="0">
                            <a:latin typeface="Cambria Math" panose="02040503050406030204" pitchFamily="18" charset="0"/>
                            <a:ea typeface="黑体" panose="02010609060101010101" pitchFamily="49" charset="-122"/>
                          </a:rPr>
                        </m:ctrlPr>
                      </m:sSubSupPr>
                      <m:e>
                        <m:r>
                          <m:rPr>
                            <m:sty m:val="p"/>
                          </m:rPr>
                          <a:rPr lang="en-US" altLang="zh-CN" sz="1200" i="0" smtClean="0">
                            <a:latin typeface="Cambria Math" panose="02040503050406030204" pitchFamily="18" charset="0"/>
                            <a:ea typeface="黑体" panose="02010609060101010101" pitchFamily="49" charset="-122"/>
                          </a:rPr>
                          <m:t>t</m:t>
                        </m:r>
                      </m:e>
                      <m:sub>
                        <m:r>
                          <m:rPr>
                            <m:sty m:val="p"/>
                          </m:rPr>
                          <a:rPr lang="en-US" altLang="zh-CN" sz="1200" i="0" smtClean="0">
                            <a:latin typeface="Cambria Math" panose="02040503050406030204" pitchFamily="18" charset="0"/>
                            <a:ea typeface="黑体" panose="02010609060101010101" pitchFamily="49" charset="-122"/>
                          </a:rPr>
                          <m:t>k</m:t>
                        </m:r>
                      </m:sub>
                      <m:sup>
                        <m:r>
                          <m:rPr>
                            <m:sty m:val="p"/>
                          </m:rPr>
                          <a:rPr lang="en-US" altLang="zh-CN" sz="1200" i="0" smtClean="0">
                            <a:latin typeface="Cambria Math" panose="02040503050406030204" pitchFamily="18" charset="0"/>
                            <a:ea typeface="黑体" panose="02010609060101010101" pitchFamily="49" charset="-122"/>
                          </a:rPr>
                          <m:t>m</m:t>
                        </m:r>
                        <m:r>
                          <a:rPr lang="en-US" altLang="zh-CN" sz="1200" i="0" smtClean="0">
                            <a:latin typeface="Cambria Math" panose="02040503050406030204" pitchFamily="18" charset="0"/>
                            <a:ea typeface="黑体" panose="02010609060101010101" pitchFamily="49" charset="-122"/>
                          </a:rPr>
                          <m:t>,</m:t>
                        </m:r>
                        <m:r>
                          <m:rPr>
                            <m:sty m:val="p"/>
                          </m:rPr>
                          <a:rPr lang="en-US" altLang="zh-CN" sz="1200" i="0" smtClean="0">
                            <a:latin typeface="Cambria Math" panose="02040503050406030204" pitchFamily="18" charset="0"/>
                            <a:ea typeface="黑体" panose="02010609060101010101" pitchFamily="49" charset="-122"/>
                          </a:rPr>
                          <m:t>n</m:t>
                        </m:r>
                      </m:sup>
                    </m:sSubSup>
                    <m:r>
                      <a:rPr lang="zh-CN" altLang="en-US" sz="1200" i="0" smtClean="0">
                        <a:latin typeface="Cambria Math" panose="02040503050406030204" pitchFamily="18" charset="0"/>
                        <a:ea typeface="黑体" panose="02010609060101010101" pitchFamily="49" charset="-122"/>
                      </a:rPr>
                      <m:t>值</m:t>
                    </m:r>
                  </m:oMath>
                </a14:m>
                <a:r>
                  <a:rPr lang="zh-CN" altLang="en-US" i="0" dirty="0"/>
                  <a:t>相同的单元格进行处理，主题聚合是找到与页面主题</a:t>
                </a:r>
                <a14:m>
                  <m:oMath xmlns:m="http://schemas.openxmlformats.org/officeDocument/2006/math">
                    <m:sSub>
                      <m:sSubPr>
                        <m:ctrlPr>
                          <a:rPr lang="en-US" altLang="zh-CN" sz="1200" i="0" smtClean="0">
                            <a:latin typeface="Cambria Math" panose="02040503050406030204" pitchFamily="18" charset="0"/>
                          </a:rPr>
                        </m:ctrlPr>
                      </m:sSubPr>
                      <m:e>
                        <m:r>
                          <m:rPr>
                            <m:sty m:val="p"/>
                          </m:rPr>
                          <a:rPr lang="en-US" altLang="zh-CN" sz="1200" i="0" smtClean="0">
                            <a:latin typeface="Cambria Math" panose="02040503050406030204" pitchFamily="18" charset="0"/>
                          </a:rPr>
                          <m:t>p</m:t>
                        </m:r>
                      </m:e>
                      <m:sub>
                        <m:r>
                          <m:rPr>
                            <m:sty m:val="p"/>
                          </m:rPr>
                          <a:rPr lang="en-US" altLang="zh-CN" sz="1200" b="0" i="0" smtClean="0">
                            <a:latin typeface="Cambria Math" panose="02040503050406030204" pitchFamily="18" charset="0"/>
                          </a:rPr>
                          <m:t>k</m:t>
                        </m:r>
                      </m:sub>
                    </m:sSub>
                    <m:r>
                      <a:rPr lang="zh-CN" altLang="en-US" sz="1200" b="0" i="0" smtClean="0">
                        <a:latin typeface="Cambria Math" panose="02040503050406030204" pitchFamily="18" charset="0"/>
                      </a:rPr>
                      <m:t>相同的</m:t>
                    </m:r>
                  </m:oMath>
                </a14:m>
                <a:r>
                  <a:rPr lang="zh-CN" altLang="en-US" i="0" dirty="0"/>
                  <a:t>单元格进行处理。</a:t>
                </a:r>
                <a:endParaRPr lang="en-US" altLang="zh-CN" i="0" dirty="0"/>
              </a:p>
              <a:p>
                <a:r>
                  <a:rPr lang="zh-CN" altLang="en-US" i="0" dirty="0"/>
                  <a:t>下面分别介绍这五种聚合方式。</a:t>
                </a:r>
                <a:endParaRPr lang="en-US" altLang="zh-CN" i="0" dirty="0"/>
              </a:p>
            </p:txBody>
          </p:sp>
        </mc:Choice>
        <mc:Fallback>
          <p:sp>
            <p:nvSpPr>
              <p:cNvPr id="3" name="备注占位符 2"/>
              <p:cNvSpPr>
                <a:spLocks noGrp="1"/>
              </p:cNvSpPr>
              <p:nvPr>
                <p:ph type="body" idx="1"/>
              </p:nvPr>
            </p:nvSpPr>
            <p:spPr/>
            <p:txBody>
              <a:bodyPr/>
              <a:lstStyle/>
              <a:p>
                <a:r>
                  <a:rPr lang="zh-CN" altLang="en-US" i="0" dirty="0"/>
                  <a:t>本文的主要贡献是提出了一个可用于关系表</a:t>
                </a:r>
                <a:r>
                  <a:rPr lang="zh-CN" altLang="en-US" b="1" i="0" dirty="0"/>
                  <a:t>表示学习</a:t>
                </a:r>
                <a:r>
                  <a:rPr lang="zh-CN" altLang="en-US" i="0" dirty="0"/>
                  <a:t>的</a:t>
                </a:r>
                <a:r>
                  <a:rPr lang="zh-CN" altLang="en-US" b="1" i="0" dirty="0"/>
                  <a:t>卷积网络</a:t>
                </a:r>
                <a:r>
                  <a:rPr lang="zh-CN" altLang="en-US" i="0" dirty="0"/>
                  <a:t>（</a:t>
                </a:r>
                <a:r>
                  <a:rPr lang="en-US" altLang="zh-CN" i="0" dirty="0"/>
                  <a:t>TCN</a:t>
                </a:r>
                <a:r>
                  <a:rPr lang="zh-CN" altLang="en-US" i="0" dirty="0"/>
                  <a:t>），</a:t>
                </a:r>
                <a:r>
                  <a:rPr lang="en-US" altLang="zh-CN" i="0" dirty="0"/>
                  <a:t>TCN</a:t>
                </a:r>
                <a:r>
                  <a:rPr lang="zh-CN" altLang="en-US" i="0" dirty="0"/>
                  <a:t>主要利用了表内上下文和表间上下文这两种信息。其中表内上下文包括行聚合、列聚合；表间上下文包括值聚合、位置聚合和主题聚合。</a:t>
                </a:r>
                <a:endParaRPr lang="en-US" altLang="zh-CN" i="0" dirty="0"/>
              </a:p>
              <a:p>
                <a:r>
                  <a:rPr lang="zh-CN" altLang="en-US" i="0" dirty="0"/>
                  <a:t>假设当前处理的表格是</a:t>
                </a:r>
                <a:r>
                  <a:rPr lang="en-US" altLang="zh-CN" sz="1200" i="0">
                    <a:latin typeface="Cambria Math" panose="02040503050406030204" pitchFamily="18" charset="0"/>
                  </a:rPr>
                  <a:t>T_k</a:t>
                </a:r>
                <a:r>
                  <a:rPr lang="zh-CN" altLang="en-US" i="0" dirty="0"/>
                  <a:t>，其页面主题是</a:t>
                </a:r>
                <a:r>
                  <a:rPr lang="en-US" altLang="zh-CN" sz="1200" i="0">
                    <a:latin typeface="Cambria Math" panose="02040503050406030204" pitchFamily="18" charset="0"/>
                  </a:rPr>
                  <a:t>p_</a:t>
                </a:r>
                <a:r>
                  <a:rPr lang="en-US" altLang="zh-CN" sz="1200" b="0" i="0">
                    <a:latin typeface="Cambria Math" panose="02040503050406030204" pitchFamily="18" charset="0"/>
                  </a:rPr>
                  <a:t>k</a:t>
                </a:r>
                <a:r>
                  <a:rPr lang="zh-CN" altLang="en-US" i="0" dirty="0"/>
                  <a:t>，目标单元格是</a:t>
                </a:r>
                <a:r>
                  <a:rPr lang="en-US" altLang="zh-CN" sz="1200" i="0">
                    <a:latin typeface="Cambria Math" panose="02040503050406030204" pitchFamily="18" charset="0"/>
                    <a:ea typeface="黑体" panose="02010609060101010101" pitchFamily="49" charset="-122"/>
                  </a:rPr>
                  <a:t>t_k^(m,n)</a:t>
                </a:r>
                <a:r>
                  <a:rPr lang="zh-CN" altLang="en-US" sz="1200" i="0">
                    <a:latin typeface="Cambria Math" panose="02040503050406030204" pitchFamily="18" charset="0"/>
                    <a:ea typeface="黑体" panose="02010609060101010101" pitchFamily="49" charset="-122"/>
                  </a:rPr>
                  <a:t> 。</a:t>
                </a:r>
                <a:endParaRPr lang="en-US" altLang="zh-CN" i="0" dirty="0"/>
              </a:p>
              <a:p>
                <a:r>
                  <a:rPr lang="zh-CN" altLang="en-US" i="0" dirty="0"/>
                  <a:t>则表内上下文就是分别聚合</a:t>
                </a:r>
                <a:r>
                  <a:rPr lang="en-US" altLang="zh-CN" sz="1200" i="0">
                    <a:latin typeface="Cambria Math" panose="02040503050406030204" pitchFamily="18" charset="0"/>
                    <a:ea typeface="黑体" panose="02010609060101010101" pitchFamily="49" charset="-122"/>
                  </a:rPr>
                  <a:t>t_k^(m,n)</a:t>
                </a:r>
                <a:r>
                  <a:rPr lang="zh-CN" altLang="en-US" i="0" dirty="0"/>
                  <a:t>同行同列的所有单元格信息，其中行聚合的时候将页面主题</a:t>
                </a:r>
                <a:r>
                  <a:rPr lang="en-US" altLang="zh-CN" sz="1200" i="0">
                    <a:latin typeface="Cambria Math" panose="02040503050406030204" pitchFamily="18" charset="0"/>
                  </a:rPr>
                  <a:t>p_</a:t>
                </a:r>
                <a:r>
                  <a:rPr lang="en-US" altLang="zh-CN" sz="1200" b="0" i="0">
                    <a:latin typeface="Cambria Math" panose="02040503050406030204" pitchFamily="18" charset="0"/>
                  </a:rPr>
                  <a:t>k</a:t>
                </a:r>
                <a:r>
                  <a:rPr lang="zh-CN" altLang="en-US" i="0" dirty="0"/>
                  <a:t>嵌入到表格的最后一列，以丰富上下文信息。</a:t>
                </a:r>
                <a:endParaRPr lang="en-US" altLang="zh-CN" i="0" dirty="0"/>
              </a:p>
              <a:p>
                <a:r>
                  <a:rPr lang="zh-CN" altLang="en-US" i="0" dirty="0"/>
                  <a:t>表间上下文分为三个模块，位置聚合是找到与</a:t>
                </a:r>
                <a:r>
                  <a:rPr lang="en-US" altLang="zh-CN" sz="1200" i="0">
                    <a:latin typeface="Cambria Math" panose="02040503050406030204" pitchFamily="18" charset="0"/>
                  </a:rPr>
                  <a:t>T_k</a:t>
                </a:r>
                <a:r>
                  <a:rPr lang="zh-CN" altLang="en-US" i="0" dirty="0"/>
                  <a:t>相同模式表格中与</a:t>
                </a:r>
                <a:r>
                  <a:rPr lang="en-US" altLang="zh-CN" sz="1200" i="0">
                    <a:latin typeface="Cambria Math" panose="02040503050406030204" pitchFamily="18" charset="0"/>
                    <a:ea typeface="黑体" panose="02010609060101010101" pitchFamily="49" charset="-122"/>
                  </a:rPr>
                  <a:t>t_k^(m,n)</a:t>
                </a:r>
                <a:r>
                  <a:rPr lang="zh-CN" altLang="en-US" sz="1200" i="0">
                    <a:latin typeface="Cambria Math" panose="02040503050406030204" pitchFamily="18" charset="0"/>
                    <a:ea typeface="黑体" panose="02010609060101010101" pitchFamily="49" charset="-122"/>
                  </a:rPr>
                  <a:t> 同行</a:t>
                </a:r>
                <a:r>
                  <a:rPr lang="zh-CN" altLang="en-US" i="0" dirty="0"/>
                  <a:t>同列的单元格进行处理，值聚合是找到与</a:t>
                </a:r>
                <a:r>
                  <a:rPr lang="en-US" altLang="zh-CN" sz="1200" i="0">
                    <a:latin typeface="Cambria Math" panose="02040503050406030204" pitchFamily="18" charset="0"/>
                    <a:ea typeface="黑体" panose="02010609060101010101" pitchFamily="49" charset="-122"/>
                  </a:rPr>
                  <a:t>t_k^(m,n)</a:t>
                </a:r>
                <a:r>
                  <a:rPr lang="zh-CN" altLang="en-US" sz="1200" i="0">
                    <a:latin typeface="Cambria Math" panose="02040503050406030204" pitchFamily="18" charset="0"/>
                    <a:ea typeface="黑体" panose="02010609060101010101" pitchFamily="49" charset="-122"/>
                  </a:rPr>
                  <a:t> 值</a:t>
                </a:r>
                <a:r>
                  <a:rPr lang="zh-CN" altLang="en-US" i="0" dirty="0"/>
                  <a:t>相同的单元格进行处理，主题聚合是找到与页面主题</a:t>
                </a:r>
                <a:r>
                  <a:rPr lang="en-US" altLang="zh-CN" sz="1200" i="0">
                    <a:latin typeface="Cambria Math" panose="02040503050406030204" pitchFamily="18" charset="0"/>
                  </a:rPr>
                  <a:t>p_</a:t>
                </a:r>
                <a:r>
                  <a:rPr lang="en-US" altLang="zh-CN" sz="1200" b="0" i="0">
                    <a:latin typeface="Cambria Math" panose="02040503050406030204" pitchFamily="18" charset="0"/>
                  </a:rPr>
                  <a:t>k</a:t>
                </a:r>
                <a:r>
                  <a:rPr lang="zh-CN" altLang="en-US" sz="1200" b="0" i="0">
                    <a:latin typeface="Cambria Math" panose="02040503050406030204" pitchFamily="18" charset="0"/>
                  </a:rPr>
                  <a:t> 相同的</a:t>
                </a:r>
                <a:r>
                  <a:rPr lang="zh-CN" altLang="en-US" i="0" dirty="0"/>
                  <a:t>单元格进行处理。</a:t>
                </a:r>
                <a:endParaRPr lang="en-US" altLang="zh-CN" i="0" dirty="0"/>
              </a:p>
              <a:p>
                <a:r>
                  <a:rPr lang="zh-CN" altLang="en-US" i="0" dirty="0"/>
                  <a:t>下面分别介绍这五种聚合方式。</a:t>
                </a:r>
                <a:endParaRPr lang="en-US" altLang="zh-CN" i="0" dirty="0"/>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2152634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1. </a:t>
                </a:r>
                <a:r>
                  <a:rPr lang="zh-CN" altLang="en-US" dirty="0"/>
                  <a:t>对于列聚合，首先是初始化同列每一个单元格的</a:t>
                </a:r>
                <a:r>
                  <a:rPr lang="en-US" altLang="zh-CN" dirty="0"/>
                  <a:t>embedding</a:t>
                </a:r>
                <a:r>
                  <a:rPr lang="zh-CN" altLang="en-US" dirty="0"/>
                  <a:t>，可以使用预训练好的词嵌入，或者使用独热编码。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zh-CN" altLang="en-US" dirty="0"/>
                  <a:t>然后是设置每一个单元格的权重，因为列中每个单元格对目标单元格的贡献不一样大，比如</a:t>
                </a:r>
                <a:r>
                  <a:rPr lang="zh-CN" altLang="en-US" dirty="0">
                    <a:effectLst/>
                    <a:latin typeface="Arial" panose="020B0604020202020204" pitchFamily="34" charset="0"/>
                  </a:rPr>
                  <a:t>在歌手的歌曲趋势表中，主打歌所在的单元格应该比其他歌曲的单元格更重要，权重更大。设置权重的公式如下，这通过将目标单元格的</a:t>
                </a:r>
                <a14:m>
                  <m:oMath xmlns:m="http://schemas.openxmlformats.org/officeDocument/2006/math">
                    <m:r>
                      <a:rPr lang="zh-CN" altLang="en-US" sz="1200" b="1" i="1" smtClean="0">
                        <a:solidFill>
                          <a:schemeClr val="tx1"/>
                        </a:solidFill>
                        <a:latin typeface="Cambria Math" panose="02040503050406030204" pitchFamily="18" charset="0"/>
                        <a:ea typeface="黑体" panose="02010609060101010101" pitchFamily="49" charset="-122"/>
                      </a:rPr>
                      <m:t>作为</m:t>
                    </m:r>
                  </m:oMath>
                </a14:m>
                <a:r>
                  <a:rPr lang="zh-CN" altLang="en-US" dirty="0">
                    <a:effectLst/>
                    <a:latin typeface="Arial" panose="020B0604020202020204" pitchFamily="34" charset="0"/>
                  </a:rPr>
                  <a:t>查询添加到其他单元格的</a:t>
                </a:r>
                <a:r>
                  <a:rPr lang="en-US" altLang="zh-CN" dirty="0">
                    <a:effectLst/>
                    <a:latin typeface="Arial" panose="020B0604020202020204" pitchFamily="34" charset="0"/>
                  </a:rPr>
                  <a:t>embedding</a:t>
                </a:r>
                <a:r>
                  <a:rPr lang="zh-CN" altLang="en-US" dirty="0">
                    <a:effectLst/>
                    <a:latin typeface="Arial" panose="020B0604020202020204" pitchFamily="34" charset="0"/>
                  </a:rPr>
                  <a:t>中而得到。其中词向量间的点乘表现单词之间的相关性。（</a:t>
                </a:r>
                <a:r>
                  <a:rPr lang="en-US" altLang="zh-CN" dirty="0">
                    <a:effectLst/>
                    <a:latin typeface="Arial" panose="020B0604020202020204" pitchFamily="34" charset="0"/>
                  </a:rPr>
                  <a:t>exp</a:t>
                </a:r>
                <a:r>
                  <a:rPr lang="zh-CN" altLang="en-US" dirty="0">
                    <a:effectLst/>
                    <a:latin typeface="Arial" panose="020B0604020202020204" pitchFamily="34" charset="0"/>
                  </a:rPr>
                  <a:t>：以</a:t>
                </a:r>
                <a:r>
                  <a:rPr lang="en-US" altLang="zh-CN" dirty="0">
                    <a:effectLst/>
                    <a:latin typeface="Arial" panose="020B0604020202020204" pitchFamily="34" charset="0"/>
                  </a:rPr>
                  <a:t>e</a:t>
                </a:r>
                <a:r>
                  <a:rPr lang="zh-CN" altLang="en-US" dirty="0">
                    <a:effectLst/>
                    <a:latin typeface="Arial" panose="020B0604020202020204" pitchFamily="34" charset="0"/>
                  </a:rPr>
                  <a:t>为底的指数函数，</a:t>
                </a:r>
                <a:r>
                  <a:rPr lang="en-US" altLang="zh-CN" dirty="0">
                    <a:effectLst/>
                    <a:latin typeface="Arial" panose="020B0604020202020204" pitchFamily="34" charset="0"/>
                  </a:rPr>
                  <a:t>exp(x)=</a:t>
                </a:r>
                <a14:m>
                  <m:oMath xmlns:m="http://schemas.openxmlformats.org/officeDocument/2006/math">
                    <m:r>
                      <m:rPr>
                        <m:sty m:val="p"/>
                      </m:rPr>
                      <a:rPr lang="en-US" altLang="zh-CN" sz="1200" b="1" i="1" dirty="0" smtClean="0">
                        <a:solidFill>
                          <a:schemeClr val="tx1"/>
                        </a:solidFill>
                        <a:effectLst/>
                        <a:latin typeface="Cambria Math" panose="02040503050406030204" pitchFamily="18" charset="0"/>
                        <a:ea typeface="黑体" panose="02010609060101010101" pitchFamily="49" charset="-122"/>
                      </a:rPr>
                      <m:t>embedding</m:t>
                    </m:r>
                  </m:oMath>
                </a14:m>
                <a:r>
                  <a:rPr lang="en-US" altLang="zh-CN" dirty="0">
                    <a:effectLst/>
                    <a:latin typeface="Arial" panose="020B0604020202020204" pitchFamily="34" charset="0"/>
                  </a:rPr>
                  <a:t>e</a:t>
                </a:r>
                <a:r>
                  <a:rPr lang="zh-CN" altLang="en-US" dirty="0">
                    <a:effectLst/>
                    <a:latin typeface="Arial" panose="020B0604020202020204" pitchFamily="34" charset="0"/>
                  </a:rPr>
                  <a:t>的</a:t>
                </a:r>
                <a:r>
                  <a:rPr lang="en-US" altLang="zh-CN" dirty="0">
                    <a:effectLst/>
                    <a:latin typeface="Arial" panose="020B0604020202020204" pitchFamily="34" charset="0"/>
                  </a:rPr>
                  <a:t>x</a:t>
                </a:r>
                <a:r>
                  <a:rPr lang="zh-CN" altLang="en-US" dirty="0">
                    <a:effectLst/>
                    <a:latin typeface="Arial" panose="020B0604020202020204" pitchFamily="34" charset="0"/>
                  </a:rPr>
                  <a:t>次方</a:t>
                </a:r>
                <a:r>
                  <a:rPr lang="en-US" altLang="zh-CN" dirty="0">
                    <a:effectLst/>
                    <a:latin typeface="Arial" panose="020B0604020202020204" pitchFamily="34" charset="0"/>
                  </a:rPr>
                  <a:t>; T</a:t>
                </a:r>
                <a:r>
                  <a:rPr lang="zh-CN" altLang="en-US" dirty="0">
                    <a:effectLst/>
                    <a:latin typeface="Arial" panose="020B0604020202020204" pitchFamily="34" charset="0"/>
                  </a:rPr>
                  <a:t>：转置；</a:t>
                </a:r>
                <a14:m>
                  <m:oMath xmlns:m="http://schemas.openxmlformats.org/officeDocument/2006/math">
                    <m:sSub>
                      <m:sSubPr>
                        <m:ctrlPr>
                          <a:rPr lang="en-US" altLang="zh-CN" sz="1200" b="1" i="1" smtClean="0">
                            <a:solidFill>
                              <a:schemeClr val="tx1"/>
                            </a:solidFill>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𝒆</m:t>
                        </m:r>
                      </m:e>
                      <m:sub>
                        <m:sSup>
                          <m:sSupPr>
                            <m:ctrlPr>
                              <a:rPr lang="en-US" altLang="zh-CN" sz="1200" b="1" i="1">
                                <a:solidFill>
                                  <a:schemeClr val="tx1"/>
                                </a:solidFill>
                                <a:latin typeface="Cambria Math" panose="02040503050406030204" pitchFamily="18" charset="0"/>
                                <a:ea typeface="黑体" panose="02010609060101010101" pitchFamily="49" charset="-122"/>
                              </a:rPr>
                            </m:ctrlPr>
                          </m:sSupPr>
                          <m:e>
                            <m:r>
                              <a:rPr lang="en-US" altLang="zh-CN" sz="1200" b="1" i="1">
                                <a:solidFill>
                                  <a:schemeClr val="tx1"/>
                                </a:solidFill>
                                <a:latin typeface="Cambria Math" panose="02040503050406030204" pitchFamily="18" charset="0"/>
                                <a:ea typeface="黑体" panose="02010609060101010101" pitchFamily="49" charset="-122"/>
                              </a:rPr>
                              <m:t>𝒕</m:t>
                            </m:r>
                          </m:e>
                          <m:sup>
                            <m:r>
                              <a:rPr lang="en-US" altLang="zh-CN" sz="1200" b="1" i="1" smtClean="0">
                                <a:solidFill>
                                  <a:schemeClr val="tx1"/>
                                </a:solidFill>
                                <a:latin typeface="Cambria Math" panose="02040503050406030204" pitchFamily="18" charset="0"/>
                                <a:ea typeface="黑体" panose="02010609060101010101" pitchFamily="49" charset="-122"/>
                              </a:rPr>
                              <m:t>𝒎</m:t>
                            </m:r>
                            <m:r>
                              <a:rPr lang="en-US" altLang="zh-CN" sz="1200" b="1" i="1">
                                <a:solidFill>
                                  <a:schemeClr val="tx1"/>
                                </a:solidFill>
                                <a:latin typeface="Cambria Math" panose="02040503050406030204" pitchFamily="18" charset="0"/>
                                <a:ea typeface="黑体" panose="02010609060101010101" pitchFamily="49" charset="-122"/>
                              </a:rPr>
                              <m:t>,</m:t>
                            </m:r>
                            <m:r>
                              <a:rPr lang="en-US" altLang="zh-CN" sz="1200" b="1" i="1">
                                <a:solidFill>
                                  <a:schemeClr val="tx1"/>
                                </a:solidFill>
                                <a:latin typeface="Cambria Math" panose="02040503050406030204" pitchFamily="18" charset="0"/>
                                <a:ea typeface="黑体" panose="02010609060101010101" pitchFamily="49" charset="-122"/>
                              </a:rPr>
                              <m:t>𝒏</m:t>
                            </m:r>
                          </m:sup>
                        </m:sSup>
                      </m:sub>
                    </m:sSub>
                  </m:oMath>
                </a14:m>
                <a:r>
                  <a:rPr lang="zh-CN" altLang="en-US" dirty="0">
                    <a:effectLst/>
                    <a:latin typeface="Arial" panose="020B0604020202020204" pitchFamily="34" charset="0"/>
                  </a:rPr>
                  <a:t>是</a:t>
                </a:r>
                <a14:m>
                  <m:oMath xmlns:m="http://schemas.openxmlformats.org/officeDocument/2006/math">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𝐷</m:t>
                        </m:r>
                      </m:e>
                      <m:sub>
                        <m:r>
                          <a:rPr lang="en-US" altLang="zh-CN" b="0" i="1" smtClean="0">
                            <a:effectLst/>
                            <a:latin typeface="Cambria Math" panose="02040503050406030204" pitchFamily="18" charset="0"/>
                          </a:rPr>
                          <m:t>𝑑</m:t>
                        </m:r>
                      </m:sub>
                    </m:sSub>
                    <m:r>
                      <m:rPr>
                        <m:nor/>
                      </m:rPr>
                      <a:rPr lang="en-US" altLang="zh-CN" dirty="0" smtClean="0">
                        <a:effectLst/>
                        <a:latin typeface="Arial" panose="020B0604020202020204" pitchFamily="34" charset="0"/>
                      </a:rPr>
                      <m:t>x</m:t>
                    </m:r>
                    <m:r>
                      <m:rPr>
                        <m:nor/>
                      </m:rPr>
                      <a:rPr lang="en-US" altLang="zh-CN" dirty="0" smtClean="0">
                        <a:effectLst/>
                        <a:latin typeface="Arial" panose="020B0604020202020204" pitchFamily="34" charset="0"/>
                      </a:rPr>
                      <m:t>1</m:t>
                    </m:r>
                    <m:r>
                      <a:rPr lang="zh-CN" altLang="en-US" i="1" smtClean="0">
                        <a:effectLst/>
                        <a:latin typeface="Cambria Math" panose="02040503050406030204" pitchFamily="18" charset="0"/>
                      </a:rPr>
                      <m:t>维的</m:t>
                    </m:r>
                  </m:oMath>
                </a14:m>
                <a:r>
                  <a:rPr lang="zh-CN" altLang="en-US" dirty="0">
                    <a:effectLst/>
                    <a:latin typeface="Arial" panose="020B0604020202020204" pitchFamily="34" charset="0"/>
                  </a:rPr>
                  <a:t>矩阵，另一个是</a:t>
                </a:r>
                <a14:m>
                  <m:oMath xmlns:m="http://schemas.openxmlformats.org/officeDocument/2006/math">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1</m:t>
                        </m:r>
                        <m:r>
                          <m:rPr>
                            <m:sty m:val="p"/>
                          </m:rPr>
                          <a:rPr lang="en-US" altLang="zh-CN" b="0" i="1" smtClean="0">
                            <a:effectLst/>
                            <a:latin typeface="Cambria Math" panose="02040503050406030204" pitchFamily="18" charset="0"/>
                          </a:rPr>
                          <m:t>x</m:t>
                        </m:r>
                        <m:r>
                          <a:rPr lang="en-US" altLang="zh-CN" b="0" i="1" smtClean="0">
                            <a:effectLst/>
                            <a:latin typeface="Cambria Math" panose="02040503050406030204" pitchFamily="18" charset="0"/>
                          </a:rPr>
                          <m:t>𝐷</m:t>
                        </m:r>
                      </m:e>
                      <m:sub>
                        <m:r>
                          <a:rPr lang="en-US" altLang="zh-CN" b="0" i="1" smtClean="0">
                            <a:effectLst/>
                            <a:latin typeface="Cambria Math" panose="02040503050406030204" pitchFamily="18" charset="0"/>
                          </a:rPr>
                          <m:t>𝑑</m:t>
                        </m:r>
                      </m:sub>
                    </m:sSub>
                  </m:oMath>
                </a14:m>
                <a:r>
                  <a:rPr lang="zh-CN" altLang="en-US" dirty="0">
                    <a:effectLst/>
                    <a:latin typeface="Arial" panose="020B0604020202020204" pitchFamily="34" charset="0"/>
                  </a:rPr>
                  <a:t>维的矩阵。两矩阵相乘的结果是一个常量。）</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3. </a:t>
                </a:r>
                <a:r>
                  <a:rPr lang="zh-CN" altLang="en-US" dirty="0">
                    <a:effectLst/>
                    <a:latin typeface="Arial" panose="020B0604020202020204" pitchFamily="34" charset="0"/>
                  </a:rPr>
                  <a:t>最后计算列聚合的上下文</a:t>
                </a:r>
                <a:r>
                  <a:rPr lang="en-US" altLang="zh-CN" dirty="0">
                    <a:effectLst/>
                    <a:latin typeface="Arial" panose="020B0604020202020204" pitchFamily="34" charset="0"/>
                  </a:rPr>
                  <a:t>embedding</a:t>
                </a:r>
                <a14:m>
                  <m:oMath xmlns:m="http://schemas.openxmlformats.org/officeDocument/2006/math">
                    <m:sSubSup>
                      <m:sSubSupPr>
                        <m:ctrlPr>
                          <a:rPr lang="en-US" altLang="zh-CN" sz="1200" b="1" i="1" smtClean="0">
                            <a:solidFill>
                              <a:schemeClr val="tx1"/>
                            </a:solidFill>
                            <a:latin typeface="Cambria Math" panose="02040503050406030204" pitchFamily="18" charset="0"/>
                            <a:ea typeface="黑体" panose="02010609060101010101" pitchFamily="49" charset="-122"/>
                          </a:rPr>
                        </m:ctrlPr>
                      </m:sSubSupPr>
                      <m:e>
                        <m:r>
                          <a:rPr lang="en-US" altLang="zh-CN" b="1" i="1">
                            <a:solidFill>
                              <a:schemeClr val="tx1"/>
                            </a:solidFill>
                            <a:latin typeface="Cambria Math" panose="02040503050406030204" pitchFamily="18" charset="0"/>
                            <a:ea typeface="黑体" panose="02010609060101010101" pitchFamily="49" charset="-122"/>
                          </a:rPr>
                          <m:t>𝒆</m:t>
                        </m:r>
                      </m:e>
                      <m:sub>
                        <m:sSup>
                          <m:sSupPr>
                            <m:ctrlPr>
                              <a:rPr lang="en-US" altLang="zh-CN" b="1" i="1">
                                <a:solidFill>
                                  <a:schemeClr val="tx1"/>
                                </a:solidFill>
                                <a:latin typeface="Cambria Math" panose="02040503050406030204" pitchFamily="18" charset="0"/>
                                <a:ea typeface="黑体" panose="02010609060101010101" pitchFamily="49" charset="-122"/>
                              </a:rPr>
                            </m:ctrlPr>
                          </m:sSupPr>
                          <m:e>
                            <m:r>
                              <a:rPr lang="en-US" altLang="zh-CN" b="1" i="1">
                                <a:solidFill>
                                  <a:schemeClr val="tx1"/>
                                </a:solidFill>
                                <a:latin typeface="Cambria Math" panose="02040503050406030204" pitchFamily="18" charset="0"/>
                                <a:ea typeface="黑体" panose="02010609060101010101" pitchFamily="49" charset="-122"/>
                              </a:rPr>
                              <m:t>𝒕</m:t>
                            </m:r>
                          </m:e>
                          <m:sup>
                            <m:r>
                              <a:rPr lang="en-US" altLang="zh-CN" b="1" i="1">
                                <a:solidFill>
                                  <a:schemeClr val="tx1"/>
                                </a:solidFill>
                                <a:latin typeface="Cambria Math" panose="02040503050406030204" pitchFamily="18" charset="0"/>
                                <a:ea typeface="黑体" panose="02010609060101010101" pitchFamily="49" charset="-122"/>
                              </a:rPr>
                              <m:t>𝒎</m:t>
                            </m:r>
                            <m:r>
                              <a:rPr lang="en-US" altLang="zh-CN" b="1" i="1">
                                <a:solidFill>
                                  <a:schemeClr val="tx1"/>
                                </a:solidFill>
                                <a:latin typeface="Cambria Math" panose="02040503050406030204" pitchFamily="18" charset="0"/>
                                <a:ea typeface="黑体" panose="02010609060101010101" pitchFamily="49" charset="-122"/>
                              </a:rPr>
                              <m:t>,</m:t>
                            </m:r>
                            <m:r>
                              <a:rPr lang="en-US" altLang="zh-CN" b="1" i="1">
                                <a:solidFill>
                                  <a:schemeClr val="tx1"/>
                                </a:solidFill>
                                <a:latin typeface="Cambria Math" panose="02040503050406030204" pitchFamily="18" charset="0"/>
                                <a:ea typeface="黑体" panose="02010609060101010101" pitchFamily="49" charset="-122"/>
                              </a:rPr>
                              <m:t>𝒏</m:t>
                            </m:r>
                          </m:sup>
                        </m:sSup>
                      </m:sub>
                      <m:sup>
                        <m:r>
                          <a:rPr lang="en-US" altLang="zh-CN" sz="1200" b="1" i="1" smtClean="0">
                            <a:solidFill>
                              <a:schemeClr val="tx1"/>
                            </a:solidFill>
                            <a:latin typeface="Cambria Math" panose="02040503050406030204" pitchFamily="18" charset="0"/>
                            <a:ea typeface="黑体" panose="02010609060101010101" pitchFamily="49" charset="-122"/>
                          </a:rPr>
                          <m:t>𝒄</m:t>
                        </m:r>
                      </m:sup>
                    </m:sSubSup>
                  </m:oMath>
                </a14:m>
                <a:r>
                  <a:rPr lang="zh-CN" altLang="en-US" dirty="0">
                    <a:effectLst/>
                    <a:latin typeface="Arial" panose="020B0604020202020204" pitchFamily="34" charset="0"/>
                  </a:rPr>
                  <a:t>，其中</a:t>
                </a:r>
                <a:r>
                  <a:rPr lang="el-GR" altLang="zh-CN" dirty="0">
                    <a:effectLst/>
                    <a:latin typeface="Arial" panose="020B0604020202020204" pitchFamily="34" charset="0"/>
                  </a:rPr>
                  <a:t>σ</a:t>
                </a:r>
                <a:r>
                  <a:rPr lang="zh-CN" altLang="en-US" dirty="0">
                    <a:effectLst/>
                    <a:latin typeface="Arial" panose="020B0604020202020204" pitchFamily="34" charset="0"/>
                  </a:rPr>
                  <a:t>（西格玛）是</a:t>
                </a:r>
                <a:r>
                  <a:rPr lang="zh-CN" altLang="en-US" b="0" dirty="0">
                    <a:effectLst/>
                  </a:rPr>
                  <a:t>非线性</a:t>
                </a:r>
                <a:r>
                  <a:rPr lang="en-US" altLang="zh-CN" b="0" dirty="0" err="1">
                    <a:effectLst/>
                  </a:rPr>
                  <a:t>ReLU</a:t>
                </a:r>
                <a:r>
                  <a:rPr lang="zh-CN" altLang="en-US" b="0" dirty="0">
                    <a:effectLst/>
                  </a:rPr>
                  <a:t>激活函数</a:t>
                </a:r>
                <a:r>
                  <a:rPr lang="zh-CN" altLang="en-US" dirty="0">
                    <a:effectLst/>
                    <a:latin typeface="Arial" panose="020B0604020202020204" pitchFamily="34" charset="0"/>
                  </a:rPr>
                  <a:t>，</a:t>
                </a:r>
                <a14:m>
                  <m:oMath xmlns:m="http://schemas.openxmlformats.org/officeDocument/2006/math">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𝑊</m:t>
                        </m:r>
                      </m:e>
                      <m:sub>
                        <m:r>
                          <m:rPr>
                            <m:sty m:val="p"/>
                          </m:rPr>
                          <a:rPr lang="en-US" altLang="zh-CN" b="0" i="1" smtClean="0">
                            <a:effectLst/>
                            <a:latin typeface="Cambria Math" panose="02040503050406030204" pitchFamily="18" charset="0"/>
                          </a:rPr>
                          <m:t>c</m:t>
                        </m:r>
                      </m:sub>
                    </m:sSub>
                  </m:oMath>
                </a14:m>
                <a:r>
                  <a:rPr lang="zh-CN" altLang="en-US" dirty="0">
                    <a:effectLst/>
                    <a:latin typeface="Arial" panose="020B0604020202020204" pitchFamily="34" charset="0"/>
                  </a:rPr>
                  <a:t>是参数矩阵。最后得到一个</a:t>
                </a:r>
                <a:r>
                  <a:rPr lang="en-US" altLang="zh-CN" dirty="0">
                    <a:effectLst/>
                    <a:latin typeface="Arial" panose="020B0604020202020204" pitchFamily="34" charset="0"/>
                  </a:rPr>
                  <a:t>Dc</a:t>
                </a:r>
                <a:r>
                  <a:rPr lang="zh-CN" altLang="en-US" dirty="0">
                    <a:effectLst/>
                    <a:latin typeface="Arial" panose="020B0604020202020204" pitchFamily="34" charset="0"/>
                  </a:rPr>
                  <a:t>维度的</a:t>
                </a:r>
                <a:r>
                  <a:rPr lang="en-US" altLang="zh-CN" dirty="0">
                    <a:effectLst/>
                    <a:latin typeface="Arial" panose="020B0604020202020204" pitchFamily="34" charset="0"/>
                  </a:rPr>
                  <a:t>embedding</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（维数是</a:t>
                </a:r>
                <a14:m>
                  <m:oMath xmlns:m="http://schemas.openxmlformats.org/officeDocument/2006/math">
                    <m:sSub>
                      <m:sSubPr>
                        <m:ctrlPr>
                          <a:rPr lang="en-US" altLang="zh-CN" i="1" smtClean="0">
                            <a:effectLst/>
                            <a:latin typeface="Cambria Math" panose="02040503050406030204" pitchFamily="18" charset="0"/>
                          </a:rPr>
                        </m:ctrlPr>
                      </m:sSubPr>
                      <m:e>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𝐷</m:t>
                            </m:r>
                          </m:e>
                          <m:sub>
                            <m:r>
                              <m:rPr>
                                <m:sty m:val="p"/>
                              </m:rPr>
                              <a:rPr lang="en-US" altLang="zh-CN" b="0" i="1" smtClean="0">
                                <a:effectLst/>
                                <a:latin typeface="Cambria Math" panose="02040503050406030204" pitchFamily="18" charset="0"/>
                              </a:rPr>
                              <m:t>c</m:t>
                            </m:r>
                          </m:sub>
                        </m:sSub>
                        <m:r>
                          <m:rPr>
                            <m:sty m:val="p"/>
                          </m:rPr>
                          <a:rPr lang="en-US" altLang="zh-CN" b="0" i="1" smtClean="0">
                            <a:effectLst/>
                            <a:latin typeface="Cambria Math" panose="02040503050406030204" pitchFamily="18" charset="0"/>
                          </a:rPr>
                          <m:t>x</m:t>
                        </m:r>
                        <m:r>
                          <a:rPr lang="en-US" altLang="zh-CN" b="0" i="1" smtClean="0">
                            <a:effectLst/>
                            <a:latin typeface="Cambria Math" panose="02040503050406030204" pitchFamily="18" charset="0"/>
                          </a:rPr>
                          <m:t>𝐷</m:t>
                        </m:r>
                      </m:e>
                      <m:sub>
                        <m:r>
                          <a:rPr lang="en-US" altLang="zh-CN" b="0" i="1" smtClean="0">
                            <a:effectLst/>
                            <a:latin typeface="Cambria Math" panose="02040503050406030204" pitchFamily="18" charset="0"/>
                          </a:rPr>
                          <m:t>𝑑</m:t>
                        </m:r>
                      </m:sub>
                    </m:sSub>
                  </m:oMath>
                </a14:m>
                <a:r>
                  <a:rPr lang="zh-CN" altLang="en-US" dirty="0">
                    <a:effectLst/>
                    <a:latin typeface="Arial" panose="020B0604020202020204" pitchFamily="34" charset="0"/>
                  </a:rPr>
                  <a:t>。最后得到的列聚合嵌入式是</a:t>
                </a:r>
                <a14:m>
                  <m:oMath xmlns:m="http://schemas.openxmlformats.org/officeDocument/2006/math">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𝐷</m:t>
                        </m:r>
                      </m:e>
                      <m:sub>
                        <m:r>
                          <m:rPr>
                            <m:sty m:val="p"/>
                          </m:rPr>
                          <a:rPr lang="en-US" altLang="zh-CN" b="0" i="1" smtClean="0">
                            <a:effectLst/>
                            <a:latin typeface="Cambria Math" panose="02040503050406030204" pitchFamily="18" charset="0"/>
                          </a:rPr>
                          <m:t>c</m:t>
                        </m:r>
                      </m:sub>
                    </m:sSub>
                    <m:r>
                      <m:rPr>
                        <m:sty m:val="p"/>
                      </m:rPr>
                      <a:rPr lang="en-US" altLang="zh-CN" b="0" i="1" smtClean="0">
                        <a:effectLst/>
                        <a:latin typeface="Cambria Math" panose="02040503050406030204" pitchFamily="18" charset="0"/>
                      </a:rPr>
                      <m:t>x</m:t>
                    </m:r>
                  </m:oMath>
                </a14:m>
                <a:r>
                  <a:rPr lang="en-US" altLang="zh-CN" dirty="0">
                    <a:effectLst/>
                    <a:latin typeface="Arial" panose="020B0604020202020204" pitchFamily="34" charset="0"/>
                  </a:rPr>
                  <a:t>1</a:t>
                </a:r>
                <a:r>
                  <a:rPr lang="zh-CN" altLang="en-US" dirty="0">
                    <a:effectLst/>
                    <a:latin typeface="Arial" panose="020B0604020202020204" pitchFamily="34" charset="0"/>
                  </a:rPr>
                  <a:t>维度的。列聚合的权重主要由目标单元格的信息来确定。）</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latin typeface="Arial" panose="020B0604020202020204" pitchFamily="34" charset="0"/>
                </a:endParaRPr>
              </a:p>
              <a:p>
                <a:endParaRPr lang="zh-CN" altLang="en-US" dirty="0"/>
              </a:p>
            </p:txBody>
          </p:sp>
        </mc:Choice>
        <mc:Fallback xmlns="">
          <p:sp>
            <p:nvSpPr>
              <p:cNvPr id="3" name="备注占位符 2"/>
              <p:cNvSpPr>
                <a:spLocks noGrp="1"/>
              </p:cNvSpPr>
              <p:nvPr>
                <p:ph type="body" idx="1"/>
              </p:nvPr>
            </p:nvSpPr>
            <p:spPr/>
            <p:txBody>
              <a:bodyPr/>
              <a:lstStyle/>
              <a:p>
                <a:r>
                  <a:rPr lang="zh-CN" altLang="en-US" dirty="0"/>
                  <a:t>首先是表格单元格</a:t>
                </a:r>
                <a:r>
                  <a:rPr lang="en-US" altLang="zh-CN" dirty="0"/>
                  <a:t>embedding</a:t>
                </a:r>
                <a:r>
                  <a:rPr lang="zh-CN" altLang="en-US" dirty="0"/>
                  <a:t>初始化</a:t>
                </a:r>
                <a:endParaRPr lang="en-US" altLang="zh-CN" dirty="0"/>
              </a:p>
              <a:p>
                <a:r>
                  <a:rPr lang="zh-CN" altLang="en-US" dirty="0"/>
                  <a:t>然后是</a:t>
                </a:r>
                <a:r>
                  <a:rPr lang="zh-CN" altLang="en-US" b="1" dirty="0">
                    <a:solidFill>
                      <a:srgbClr val="FF0000"/>
                    </a:solidFill>
                  </a:rPr>
                  <a:t>解释两个公式</a:t>
                </a:r>
                <a:endParaRPr lang="en-US" altLang="zh-CN" b="1" dirty="0">
                  <a:solidFill>
                    <a:srgbClr val="FF0000"/>
                  </a:solidFill>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权重：列中的不同单元格有不同的权重，因为列中每个单元格对目标单元格的贡献不一样大，比如</a:t>
                </a:r>
                <a:r>
                  <a:rPr lang="zh-CN" altLang="en-US" dirty="0">
                    <a:effectLst/>
                    <a:latin typeface="Arial" panose="020B0604020202020204" pitchFamily="34" charset="0"/>
                  </a:rPr>
                  <a:t>在歌手的歌曲趋势表中，主打歌所在的单元格应该比其他歌曲的单元格更重要，权重更大。这通过将目标单元格的嵌入</a:t>
                </a:r>
                <a:r>
                  <a:rPr lang="en-US" altLang="zh-CN" b="1" i="0">
                    <a:latin typeface="Cambria Math" panose="02040503050406030204" pitchFamily="18" charset="0"/>
                    <a:ea typeface="黑体" panose="02010609060101010101" pitchFamily="49" charset="-122"/>
                  </a:rPr>
                  <a:t>𝒆</a:t>
                </a:r>
                <a:r>
                  <a:rPr lang="en-US" altLang="zh-CN" sz="1200" b="1" i="0">
                    <a:solidFill>
                      <a:schemeClr val="tx1"/>
                    </a:solidFill>
                    <a:latin typeface="Cambria Math" panose="02040503050406030204" pitchFamily="18" charset="0"/>
                    <a:ea typeface="黑体" panose="02010609060101010101" pitchFamily="49" charset="-122"/>
                  </a:rPr>
                  <a:t>_(𝒕^(𝒎,𝒏) )</a:t>
                </a:r>
                <a:r>
                  <a:rPr lang="zh-CN" altLang="en-US" sz="1200" b="1" i="0">
                    <a:solidFill>
                      <a:schemeClr val="tx1"/>
                    </a:solidFill>
                    <a:latin typeface="Cambria Math" panose="02040503050406030204" pitchFamily="18" charset="0"/>
                    <a:ea typeface="黑体" panose="02010609060101010101" pitchFamily="49" charset="-122"/>
                  </a:rPr>
                  <a:t> 作为</a:t>
                </a:r>
                <a:r>
                  <a:rPr lang="zh-CN" altLang="en-US" dirty="0">
                    <a:effectLst/>
                    <a:latin typeface="Arial" panose="020B0604020202020204" pitchFamily="34" charset="0"/>
                  </a:rPr>
                  <a:t>查询来添加到其他单元格向嵌入中来得到。</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exp</a:t>
                </a:r>
                <a:r>
                  <a:rPr lang="zh-CN" altLang="en-US" dirty="0">
                    <a:effectLst/>
                    <a:latin typeface="Arial" panose="020B0604020202020204" pitchFamily="34" charset="0"/>
                  </a:rPr>
                  <a:t>：以</a:t>
                </a:r>
                <a:r>
                  <a:rPr lang="en-US" altLang="zh-CN" dirty="0">
                    <a:effectLst/>
                    <a:latin typeface="Arial" panose="020B0604020202020204" pitchFamily="34" charset="0"/>
                  </a:rPr>
                  <a:t>e</a:t>
                </a:r>
                <a:r>
                  <a:rPr lang="zh-CN" altLang="en-US" dirty="0">
                    <a:effectLst/>
                    <a:latin typeface="Arial" panose="020B0604020202020204" pitchFamily="34" charset="0"/>
                  </a:rPr>
                  <a:t>为底的指数函数，</a:t>
                </a:r>
                <a:r>
                  <a:rPr lang="en-US" altLang="zh-CN" dirty="0">
                    <a:effectLst/>
                    <a:latin typeface="Arial" panose="020B0604020202020204" pitchFamily="34" charset="0"/>
                  </a:rPr>
                  <a:t>exp(x)=e</a:t>
                </a:r>
                <a:r>
                  <a:rPr lang="zh-CN" altLang="en-US" dirty="0">
                    <a:effectLst/>
                    <a:latin typeface="Arial" panose="020B0604020202020204" pitchFamily="34" charset="0"/>
                  </a:rPr>
                  <a:t>的</a:t>
                </a:r>
                <a:r>
                  <a:rPr lang="en-US" altLang="zh-CN" dirty="0">
                    <a:effectLst/>
                    <a:latin typeface="Arial" panose="020B0604020202020204" pitchFamily="34" charset="0"/>
                  </a:rPr>
                  <a:t>x</a:t>
                </a:r>
                <a:r>
                  <a:rPr lang="zh-CN" altLang="en-US" dirty="0">
                    <a:effectLst/>
                    <a:latin typeface="Arial" panose="020B0604020202020204" pitchFamily="34" charset="0"/>
                  </a:rPr>
                  <a:t>次方</a:t>
                </a:r>
                <a:r>
                  <a:rPr lang="en-US" altLang="zh-CN" dirty="0">
                    <a:effectLst/>
                    <a:latin typeface="Arial" panose="020B0604020202020204" pitchFamily="34" charset="0"/>
                  </a:rPr>
                  <a:t>; T</a:t>
                </a:r>
                <a:r>
                  <a:rPr lang="zh-CN" altLang="en-US" dirty="0">
                    <a:effectLst/>
                    <a:latin typeface="Arial" panose="020B0604020202020204" pitchFamily="34" charset="0"/>
                  </a:rPr>
                  <a:t>：转置</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a:latin typeface="Cambria Math" panose="02040503050406030204" pitchFamily="18" charset="0"/>
                    <a:ea typeface="黑体" panose="02010609060101010101" pitchFamily="49" charset="-122"/>
                  </a:rPr>
                  <a:t>𝒆</a:t>
                </a:r>
                <a:r>
                  <a:rPr lang="en-US" altLang="zh-CN" sz="1200" b="1" i="0">
                    <a:solidFill>
                      <a:schemeClr val="tx1"/>
                    </a:solidFill>
                    <a:latin typeface="Cambria Math" panose="02040503050406030204" pitchFamily="18" charset="0"/>
                    <a:ea typeface="黑体" panose="02010609060101010101" pitchFamily="49" charset="-122"/>
                  </a:rPr>
                  <a:t>_(𝒕^(𝒎,𝒏) )</a:t>
                </a:r>
                <a:r>
                  <a:rPr lang="zh-CN" altLang="en-US" dirty="0">
                    <a:effectLst/>
                    <a:latin typeface="Arial" panose="020B0604020202020204" pitchFamily="34" charset="0"/>
                  </a:rPr>
                  <a:t>是</a:t>
                </a:r>
                <a:r>
                  <a:rPr lang="en-US" altLang="zh-CN" b="0" i="0">
                    <a:effectLst/>
                    <a:latin typeface="Cambria Math" panose="02040503050406030204" pitchFamily="18" charset="0"/>
                  </a:rPr>
                  <a:t>𝐷_𝑑</a:t>
                </a:r>
                <a:r>
                  <a:rPr lang="en-US" altLang="zh-CN" b="0" i="0" dirty="0">
                    <a:effectLst/>
                    <a:latin typeface="Cambria Math" panose="02040503050406030204" pitchFamily="18" charset="0"/>
                  </a:rPr>
                  <a:t> "</a:t>
                </a:r>
                <a:r>
                  <a:rPr lang="en-US" altLang="zh-CN" i="0" dirty="0">
                    <a:effectLst/>
                    <a:latin typeface="Cambria Math" panose="02040503050406030204" pitchFamily="18" charset="0"/>
                  </a:rPr>
                  <a:t>x1</a:t>
                </a:r>
                <a:r>
                  <a:rPr lang="zh-CN" altLang="en-US" i="0">
                    <a:effectLst/>
                    <a:latin typeface="Cambria Math" panose="02040503050406030204" pitchFamily="18" charset="0"/>
                  </a:rPr>
                  <a:t>" 维的</a:t>
                </a:r>
                <a:r>
                  <a:rPr lang="zh-CN" altLang="en-US" dirty="0">
                    <a:effectLst/>
                    <a:latin typeface="Arial" panose="020B0604020202020204" pitchFamily="34" charset="0"/>
                  </a:rPr>
                  <a:t>矩阵，另一个是</a:t>
                </a:r>
                <a:r>
                  <a:rPr lang="en-US" altLang="zh-CN" i="0">
                    <a:effectLst/>
                    <a:latin typeface="Cambria Math" panose="02040503050406030204" pitchFamily="18" charset="0"/>
                  </a:rPr>
                  <a:t>〖</a:t>
                </a:r>
                <a:r>
                  <a:rPr lang="en-US" altLang="zh-CN" b="0" i="0">
                    <a:effectLst/>
                    <a:latin typeface="Cambria Math" panose="02040503050406030204" pitchFamily="18" charset="0"/>
                  </a:rPr>
                  <a:t>1x𝐷〗_𝑑</a:t>
                </a:r>
                <a:r>
                  <a:rPr lang="zh-CN" altLang="en-US" dirty="0">
                    <a:effectLst/>
                    <a:latin typeface="Arial" panose="020B0604020202020204" pitchFamily="34" charset="0"/>
                  </a:rPr>
                  <a:t>维的矩阵。两矩阵相乘的结果是一个常量。</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列聚合的上下文嵌入：</a:t>
                </a:r>
                <a:r>
                  <a:rPr lang="el-GR" altLang="zh-CN" dirty="0">
                    <a:effectLst/>
                    <a:latin typeface="Arial" panose="020B0604020202020204" pitchFamily="34" charset="0"/>
                  </a:rPr>
                  <a:t>σ</a:t>
                </a:r>
                <a:r>
                  <a:rPr lang="zh-CN" altLang="en-US" dirty="0">
                    <a:effectLst/>
                    <a:latin typeface="Arial" panose="020B0604020202020204" pitchFamily="34" charset="0"/>
                  </a:rPr>
                  <a:t>是</a:t>
                </a:r>
                <a:r>
                  <a:rPr lang="zh-CN" altLang="en-US" b="0" dirty="0">
                    <a:effectLst/>
                  </a:rPr>
                  <a:t>非线性</a:t>
                </a:r>
                <a:r>
                  <a:rPr lang="en-US" altLang="zh-CN" b="0" dirty="0" err="1">
                    <a:effectLst/>
                  </a:rPr>
                  <a:t>ReLU</a:t>
                </a:r>
                <a:r>
                  <a:rPr lang="zh-CN" altLang="en-US" b="0" dirty="0">
                    <a:effectLst/>
                  </a:rPr>
                  <a:t>激活函数</a:t>
                </a:r>
                <a:r>
                  <a:rPr lang="zh-CN" altLang="en-US" dirty="0">
                    <a:effectLst/>
                    <a:latin typeface="Arial" panose="020B0604020202020204" pitchFamily="34" charset="0"/>
                  </a:rPr>
                  <a:t>，</a:t>
                </a:r>
                <a:r>
                  <a:rPr lang="en-US" altLang="zh-CN" b="0" i="0">
                    <a:effectLst/>
                    <a:latin typeface="Cambria Math" panose="02040503050406030204" pitchFamily="18" charset="0"/>
                  </a:rPr>
                  <a:t>𝑊_c</a:t>
                </a:r>
                <a:r>
                  <a:rPr lang="zh-CN" altLang="en-US" dirty="0">
                    <a:effectLst/>
                    <a:latin typeface="Arial" panose="020B0604020202020204" pitchFamily="34" charset="0"/>
                  </a:rPr>
                  <a:t>是参数矩阵。</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latin typeface="Arial" panose="020B0604020202020204" pitchFamily="34"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2985778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行聚合，同样先初始化每个单元格的</a:t>
                </a:r>
                <a:r>
                  <a:rPr lang="en-US" altLang="zh-CN" dirty="0"/>
                  <a:t>embedding</a:t>
                </a:r>
                <a:r>
                  <a:rPr lang="zh-CN" altLang="en-US" dirty="0"/>
                  <a:t>向量，然后计算每个单元格的权值，再计算行聚合的上下文</a:t>
                </a:r>
                <a:r>
                  <a:rPr lang="en-US" altLang="zh-CN" dirty="0"/>
                  <a:t>embedding</a:t>
                </a:r>
                <a:r>
                  <a:rPr lang="zh-CN" altLang="en-US" dirty="0"/>
                  <a:t>。与列聚合不同的是，在设置权重和计算</a:t>
                </a:r>
                <a:r>
                  <a:rPr lang="en-US" altLang="zh-CN" dirty="0"/>
                  <a:t>embedding</a:t>
                </a:r>
                <a:r>
                  <a:rPr lang="zh-CN" altLang="en-US" dirty="0"/>
                  <a:t>向量时都考虑了页面主题。在计算权重时，将目标单元格和页面主题向量合并，共同决定同行单元格的权值。在计算最终的</a:t>
                </a:r>
                <a:r>
                  <a:rPr lang="en-US" altLang="zh-CN" dirty="0"/>
                  <a:t>embedding</a:t>
                </a:r>
                <a:r>
                  <a:rPr lang="zh-CN" altLang="en-US" dirty="0"/>
                  <a:t>向量时，将页面主题作为一个伪列添加到表格的最后一列中。</a:t>
                </a:r>
                <a:endParaRPr lang="en-US" altLang="zh-CN" dirty="0"/>
              </a:p>
              <a:p>
                <a:r>
                  <a:rPr lang="zh-CN" altLang="en-US" dirty="0"/>
                  <a:t>最后我们用</a:t>
                </a:r>
                <a:r>
                  <a:rPr lang="en-US" altLang="zh-CN" dirty="0"/>
                  <a:t>AGG</a:t>
                </a:r>
                <a:r>
                  <a:rPr lang="zh-CN" altLang="en-US" dirty="0"/>
                  <a:t>函数表示行聚合和列聚合的过程。</a:t>
                </a:r>
                <a:endParaRPr lang="en-US" altLang="zh-CN" dirty="0"/>
              </a:p>
              <a:p>
                <a:endParaRPr lang="en-US" altLang="zh-CN" dirty="0"/>
              </a:p>
              <a:p>
                <a:endParaRPr lang="en-US" altLang="zh-CN" dirty="0"/>
              </a:p>
              <a:p>
                <a:r>
                  <a:rPr lang="zh-CN" altLang="en-US" dirty="0"/>
                  <a:t>（具体是将页面主题的</a:t>
                </a:r>
                <a:r>
                  <a:rPr lang="en-US" altLang="zh-CN" dirty="0"/>
                  <a:t>embedding</a:t>
                </a:r>
                <a:r>
                  <a:rPr lang="zh-CN" altLang="en-US" dirty="0"/>
                  <a:t>向量</a:t>
                </a:r>
                <a14:m>
                  <m:oMath xmlns:m="http://schemas.openxmlformats.org/officeDocument/2006/math">
                    <m:sSub>
                      <m:sSubPr>
                        <m:ctrlPr>
                          <a:rPr lang="en-US" altLang="zh-CN" b="1" i="1" smtClean="0">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𝒆</m:t>
                        </m:r>
                      </m:e>
                      <m:sub>
                        <m:sSup>
                          <m:sSupPr>
                            <m:ctrlPr>
                              <a:rPr lang="en-US" altLang="zh-CN" b="1" i="1" smtClean="0">
                                <a:latin typeface="Cambria Math" panose="02040503050406030204" pitchFamily="18" charset="0"/>
                                <a:ea typeface="黑体" panose="02010609060101010101" pitchFamily="49" charset="-122"/>
                              </a:rPr>
                            </m:ctrlPr>
                          </m:sSupPr>
                          <m:e>
                            <m:r>
                              <m:rPr>
                                <m:sty m:val="p"/>
                              </m:rPr>
                              <a:rPr lang="en-US" altLang="zh-CN" b="1" i="1">
                                <a:latin typeface="Cambria Math" panose="02040503050406030204" pitchFamily="18" charset="0"/>
                                <a:ea typeface="黑体" panose="02010609060101010101" pitchFamily="49" charset="-122"/>
                              </a:rPr>
                              <m:t>p</m:t>
                            </m:r>
                          </m:e>
                          <m:sup>
                            <m:r>
                              <a:rPr lang="en-US" altLang="zh-CN" b="1" i="1" smtClean="0">
                                <a:latin typeface="Cambria Math" panose="02040503050406030204" pitchFamily="18" charset="0"/>
                                <a:ea typeface="黑体" panose="02010609060101010101" pitchFamily="49" charset="-122"/>
                              </a:rPr>
                              <m:t>𝒌</m:t>
                            </m:r>
                          </m:sup>
                        </m:sSup>
                      </m:sub>
                    </m:sSub>
                    <m:r>
                      <a:rPr lang="zh-CN" altLang="en-US" b="1" i="1" smtClean="0">
                        <a:latin typeface="Cambria Math" panose="02040503050406030204" pitchFamily="18" charset="0"/>
                        <a:ea typeface="黑体" panose="02010609060101010101" pitchFamily="49" charset="-122"/>
                      </a:rPr>
                      <m:t>（</m:t>
                    </m:r>
                  </m:oMath>
                </a14:m>
                <a:r>
                  <a:rPr lang="zh-CN" altLang="en-US" dirty="0"/>
                  <a:t>维度是</a:t>
                </a:r>
                <a14:m>
                  <m:oMath xmlns:m="http://schemas.openxmlformats.org/officeDocument/2006/math">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𝐷</m:t>
                        </m:r>
                      </m:e>
                      <m:sub>
                        <m:r>
                          <m:rPr>
                            <m:sty m:val="p"/>
                          </m:rPr>
                          <a:rPr lang="en-US" altLang="zh-CN" b="0" i="1" smtClean="0">
                            <a:effectLst/>
                            <a:latin typeface="Cambria Math" panose="02040503050406030204" pitchFamily="18" charset="0"/>
                          </a:rPr>
                          <m:t>p</m:t>
                        </m:r>
                      </m:sub>
                    </m:sSub>
                    <m:r>
                      <a:rPr lang="zh-CN" altLang="en-US" b="0" i="1" smtClean="0">
                        <a:effectLst/>
                        <a:latin typeface="Cambria Math" panose="02040503050406030204" pitchFamily="18" charset="0"/>
                      </a:rPr>
                      <m:t>）</m:t>
                    </m:r>
                  </m:oMath>
                </a14:m>
                <a:r>
                  <a:rPr lang="zh-CN" altLang="en-US" dirty="0"/>
                  <a:t>合并到目标单元格的查询中，以便处理其他单元格。</a:t>
                </a:r>
                <a:endParaRPr lang="en-US" altLang="zh-CN" dirty="0"/>
              </a:p>
              <a:p>
                <a:r>
                  <a:rPr lang="zh-CN" altLang="en-US" dirty="0"/>
                  <a:t>其中</a:t>
                </a:r>
                <a14:m>
                  <m:oMath xmlns:m="http://schemas.openxmlformats.org/officeDocument/2006/math">
                    <m:sSub>
                      <m:sSubPr>
                        <m:ctrlPr>
                          <a:rPr lang="en-US" altLang="zh-CN" b="1" i="1" smtClean="0">
                            <a:latin typeface="Cambria Math" panose="02040503050406030204" pitchFamily="18" charset="0"/>
                            <a:ea typeface="黑体" panose="02010609060101010101" pitchFamily="49" charset="-122"/>
                          </a:rPr>
                        </m:ctrlPr>
                      </m:sSubPr>
                      <m:e>
                        <m:r>
                          <m:rPr>
                            <m:sty m:val="p"/>
                          </m:rPr>
                          <a:rPr lang="en-US" altLang="zh-CN" b="1" i="1">
                            <a:latin typeface="Cambria Math" panose="02040503050406030204" pitchFamily="18" charset="0"/>
                            <a:ea typeface="黑体" panose="02010609060101010101" pitchFamily="49" charset="-122"/>
                          </a:rPr>
                          <m:t>W</m:t>
                        </m:r>
                      </m:e>
                      <m:sub>
                        <m:r>
                          <m:rPr>
                            <m:sty m:val="p"/>
                          </m:rPr>
                          <a:rPr lang="en-US" altLang="zh-CN" b="1" i="1">
                            <a:latin typeface="Cambria Math" panose="02040503050406030204" pitchFamily="18" charset="0"/>
                            <a:ea typeface="黑体" panose="02010609060101010101" pitchFamily="49" charset="-122"/>
                          </a:rPr>
                          <m:t>q</m:t>
                        </m:r>
                      </m:sub>
                    </m:sSub>
                  </m:oMath>
                </a14:m>
                <a:r>
                  <a:rPr lang="zh-CN" altLang="en-US" dirty="0"/>
                  <a:t>是一个</a:t>
                </a:r>
                <a14:m>
                  <m:oMath xmlns:m="http://schemas.openxmlformats.org/officeDocument/2006/math">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𝐷</m:t>
                        </m:r>
                      </m:e>
                      <m:sub>
                        <m:r>
                          <m:rPr>
                            <m:sty m:val="p"/>
                          </m:rPr>
                          <a:rPr lang="en-US" altLang="zh-CN" b="0" i="1" smtClean="0">
                            <a:effectLst/>
                            <a:latin typeface="Cambria Math" panose="02040503050406030204" pitchFamily="18" charset="0"/>
                          </a:rPr>
                          <m:t>d</m:t>
                        </m:r>
                      </m:sub>
                    </m:sSub>
                    <m:r>
                      <a:rPr lang="en-US" altLang="zh-CN" b="0" i="1" smtClean="0">
                        <a:effectLst/>
                        <a:latin typeface="Cambria Math" panose="02040503050406030204" pitchFamily="18" charset="0"/>
                        <a:ea typeface="Cambria Math" panose="02040503050406030204" pitchFamily="18" charset="0"/>
                      </a:rPr>
                      <m:t>×</m:t>
                    </m:r>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m:t>
                        </m:r>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𝐷</m:t>
                            </m:r>
                          </m:e>
                          <m:sub>
                            <m:r>
                              <a:rPr lang="en-US" altLang="zh-CN" b="0" i="1" smtClean="0">
                                <a:effectLst/>
                                <a:latin typeface="Cambria Math" panose="02040503050406030204" pitchFamily="18" charset="0"/>
                              </a:rPr>
                              <m:t>𝑑</m:t>
                            </m:r>
                          </m:sub>
                        </m:sSub>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𝐷</m:t>
                        </m:r>
                      </m:e>
                      <m:sub>
                        <m:r>
                          <m:rPr>
                            <m:sty m:val="p"/>
                          </m:rPr>
                          <a:rPr lang="en-US" altLang="zh-CN" b="0" i="1" smtClean="0">
                            <a:effectLst/>
                            <a:latin typeface="Cambria Math" panose="02040503050406030204" pitchFamily="18" charset="0"/>
                          </a:rPr>
                          <m:t>p</m:t>
                        </m:r>
                      </m:sub>
                    </m:sSub>
                    <m:r>
                      <a:rPr lang="en-US" altLang="zh-CN" b="0" i="1" smtClean="0">
                        <a:effectLst/>
                        <a:latin typeface="Cambria Math" panose="02040503050406030204" pitchFamily="18" charset="0"/>
                      </a:rPr>
                      <m:t>)</m:t>
                    </m:r>
                    <m:r>
                      <a:rPr lang="zh-CN" altLang="en-US" b="0" i="1" smtClean="0">
                        <a:effectLst/>
                        <a:latin typeface="Cambria Math" panose="02040503050406030204" pitchFamily="18" charset="0"/>
                      </a:rPr>
                      <m:t>维度</m:t>
                    </m:r>
                  </m:oMath>
                </a14:m>
                <a:r>
                  <a:rPr lang="zh-CN" altLang="en-US" dirty="0"/>
                  <a:t>的矩阵，用于双线性变换，使该行其他元素可以与目标单元格和页面主题。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与列聚合相比</a:t>
                </a:r>
                <a:r>
                  <a:rPr lang="en-US" altLang="zh-CN" b="0" dirty="0"/>
                  <a:t>||</a:t>
                </a:r>
                <a:r>
                  <a:rPr lang="zh-CN" altLang="en-US" b="0" dirty="0"/>
                  <a:t>是向量级联（串联）操作符，就是把两个向量首尾相接。</a:t>
                </a:r>
                <a:endParaRPr lang="en-US" altLang="zh-CN" b="0" dirty="0"/>
              </a:p>
              <a:p>
                <a:r>
                  <a:rPr lang="zh-CN" altLang="en-US" sz="1200" kern="1200" dirty="0">
                    <a:solidFill>
                      <a:schemeClr val="tx1"/>
                    </a:solidFill>
                    <a:effectLst/>
                    <a:latin typeface="+mn-lt"/>
                    <a:ea typeface="+mn-ea"/>
                    <a:cs typeface="+mn-cs"/>
                  </a:rPr>
                  <a:t>从公式中可以看出，行单元格的权重根据目标单元格和页面主题的语义共同确定。</a:t>
                </a:r>
                <a:endParaRPr lang="en-US" altLang="zh-CN" sz="1200" kern="1200" dirty="0">
                  <a:solidFill>
                    <a:schemeClr val="tx1"/>
                  </a:solidFill>
                  <a:effectLst/>
                  <a:latin typeface="+mn-lt"/>
                  <a:ea typeface="+mn-ea"/>
                  <a:cs typeface="+mn-cs"/>
                </a:endParaRPr>
              </a:p>
              <a:p>
                <a14:m>
                  <m:oMath xmlns:m="http://schemas.openxmlformats.org/officeDocument/2006/math">
                    <m:sSub>
                      <m:sSubPr>
                        <m:ctrlPr>
                          <a:rPr lang="en-US" altLang="zh-CN" b="1" i="1" smtClean="0">
                            <a:latin typeface="Cambria Math" panose="02040503050406030204" pitchFamily="18" charset="0"/>
                            <a:ea typeface="黑体" panose="02010609060101010101" pitchFamily="49" charset="-122"/>
                          </a:rPr>
                        </m:ctrlPr>
                      </m:sSubPr>
                      <m:e>
                        <m:r>
                          <m:rPr>
                            <m:sty m:val="p"/>
                          </m:rPr>
                          <a:rPr lang="en-US" altLang="zh-CN" b="1" i="1">
                            <a:latin typeface="Cambria Math" panose="02040503050406030204" pitchFamily="18" charset="0"/>
                            <a:ea typeface="黑体" panose="02010609060101010101" pitchFamily="49" charset="-122"/>
                          </a:rPr>
                          <m:t>W</m:t>
                        </m:r>
                      </m:e>
                      <m:sub>
                        <m:r>
                          <m:rPr>
                            <m:sty m:val="p"/>
                          </m:rPr>
                          <a:rPr lang="en-US" altLang="zh-CN" b="1" i="1" smtClean="0">
                            <a:latin typeface="Cambria Math" panose="02040503050406030204" pitchFamily="18" charset="0"/>
                            <a:ea typeface="黑体" panose="02010609060101010101" pitchFamily="49" charset="-122"/>
                          </a:rPr>
                          <m:t>r</m:t>
                        </m:r>
                      </m:sub>
                    </m:sSub>
                    <m:r>
                      <a:rPr lang="zh-CN" altLang="en-US" b="1" i="1" smtClean="0">
                        <a:latin typeface="Cambria Math" panose="02040503050406030204" pitchFamily="18" charset="0"/>
                        <a:ea typeface="黑体" panose="02010609060101010101" pitchFamily="49" charset="-122"/>
                      </a:rPr>
                      <m:t>是</m:t>
                    </m:r>
                  </m:oMath>
                </a14:m>
                <a:r>
                  <a:rPr lang="zh-CN" altLang="en-US" sz="1200" kern="1200" dirty="0">
                    <a:solidFill>
                      <a:schemeClr val="tx1"/>
                    </a:solidFill>
                    <a:effectLst/>
                    <a:latin typeface="+mn-lt"/>
                    <a:ea typeface="+mn-ea"/>
                    <a:cs typeface="+mn-cs"/>
                  </a:rPr>
                  <a:t>参数矩阵，维数是</a:t>
                </a:r>
                <a14:m>
                  <m:oMath xmlns:m="http://schemas.openxmlformats.org/officeDocument/2006/math">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𝐷</m:t>
                        </m:r>
                      </m:e>
                      <m:sub>
                        <m:r>
                          <m:rPr>
                            <m:sty m:val="p"/>
                          </m:rPr>
                          <a:rPr lang="en-US" altLang="zh-CN" b="0" i="1" smtClean="0">
                            <a:effectLst/>
                            <a:latin typeface="Cambria Math" panose="02040503050406030204" pitchFamily="18" charset="0"/>
                          </a:rPr>
                          <m:t>r</m:t>
                        </m:r>
                      </m:sub>
                    </m:sSub>
                    <m:r>
                      <a:rPr lang="en-US" altLang="zh-CN" b="0" i="1" smtClean="0">
                        <a:effectLst/>
                        <a:latin typeface="Cambria Math" panose="02040503050406030204" pitchFamily="18" charset="0"/>
                        <a:ea typeface="Cambria Math" panose="02040503050406030204" pitchFamily="18" charset="0"/>
                      </a:rPr>
                      <m:t>×</m:t>
                    </m:r>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m:t>
                        </m:r>
                        <m:sSub>
                          <m:sSubPr>
                            <m:ctrlPr>
                              <a:rPr lang="en-US" altLang="zh-CN" i="1" smtClean="0">
                                <a:effectLst/>
                                <a:latin typeface="Cambria Math" panose="02040503050406030204" pitchFamily="18" charset="0"/>
                              </a:rPr>
                            </m:ctrlPr>
                          </m:sSubPr>
                          <m:e>
                            <m:r>
                              <a:rPr lang="en-US" altLang="zh-CN" b="0" i="1" smtClean="0">
                                <a:effectLst/>
                                <a:latin typeface="Cambria Math" panose="02040503050406030204" pitchFamily="18" charset="0"/>
                              </a:rPr>
                              <m:t>𝐷</m:t>
                            </m:r>
                          </m:e>
                          <m:sub>
                            <m:r>
                              <a:rPr lang="en-US" altLang="zh-CN" b="0" i="1" smtClean="0">
                                <a:effectLst/>
                                <a:latin typeface="Cambria Math" panose="02040503050406030204" pitchFamily="18" charset="0"/>
                              </a:rPr>
                              <m:t>𝑑</m:t>
                            </m:r>
                          </m:sub>
                        </m:sSub>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𝐷</m:t>
                        </m:r>
                      </m:e>
                      <m:sub>
                        <m:r>
                          <m:rPr>
                            <m:sty m:val="p"/>
                          </m:rPr>
                          <a:rPr lang="en-US" altLang="zh-CN" b="0" i="1" smtClean="0">
                            <a:effectLst/>
                            <a:latin typeface="Cambria Math" panose="02040503050406030204" pitchFamily="18" charset="0"/>
                          </a:rPr>
                          <m:t>p</m:t>
                        </m:r>
                      </m:sub>
                    </m:sSub>
                    <m:r>
                      <a:rPr lang="en-US" altLang="zh-CN" b="0" i="1" smtClean="0">
                        <a:effectLst/>
                        <a:latin typeface="Cambria Math" panose="02040503050406030204" pitchFamily="18" charset="0"/>
                      </a:rPr>
                      <m:t>)</m:t>
                    </m:r>
                  </m:oMath>
                </a14:m>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首先是在计算每个单元格的权重时，将页面主题加入到权重计算中；其次是在聚合该行所有单元格时，将页面主题作为一个伪列附在表格的最后一列。）</a:t>
                </a:r>
                <a:endParaRPr lang="en-US"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en-US" dirty="0"/>
                  <a:t>页面主题作为一个额外的上下文信息，有助于推断该行其他单元格关于目标单元格的信息。为了利用页面主题这个上下文知识，我们将主题嵌入向量</a:t>
                </a:r>
                <a:r>
                  <a:rPr lang="en-US" altLang="zh-CN" b="1" i="0">
                    <a:latin typeface="Cambria Math" panose="02040503050406030204" pitchFamily="18" charset="0"/>
                    <a:ea typeface="黑体" panose="02010609060101010101" pitchFamily="49" charset="-122"/>
                  </a:rPr>
                  <a:t>𝒆_(p^𝒌 )</a:t>
                </a:r>
                <a:r>
                  <a:rPr lang="zh-CN" altLang="en-US" b="1" i="0">
                    <a:latin typeface="Cambria Math" panose="02040503050406030204" pitchFamily="18" charset="0"/>
                    <a:ea typeface="黑体" panose="02010609060101010101" pitchFamily="49" charset="-122"/>
                  </a:rPr>
                  <a:t>，</a:t>
                </a:r>
                <a:r>
                  <a:rPr lang="zh-CN" altLang="en-US" dirty="0"/>
                  <a:t>维度是</a:t>
                </a:r>
                <a:r>
                  <a:rPr lang="en-US" altLang="zh-CN" b="0" i="0">
                    <a:effectLst/>
                    <a:latin typeface="Cambria Math" panose="02040503050406030204" pitchFamily="18" charset="0"/>
                  </a:rPr>
                  <a:t>𝐷_p</a:t>
                </a:r>
                <a:r>
                  <a:rPr lang="zh-CN" altLang="en-US" dirty="0"/>
                  <a:t>，合并到目标单元格查询中，以便处理其他单元格。</a:t>
                </a:r>
                <a:endParaRPr lang="en-US" altLang="zh-CN" dirty="0"/>
              </a:p>
              <a:p>
                <a:r>
                  <a:rPr lang="zh-CN" altLang="en-US" dirty="0"/>
                  <a:t>其中</a:t>
                </a:r>
                <a:r>
                  <a:rPr lang="en-US" altLang="zh-CN" b="1" i="0">
                    <a:latin typeface="Cambria Math" panose="02040503050406030204" pitchFamily="18" charset="0"/>
                    <a:ea typeface="黑体" panose="02010609060101010101" pitchFamily="49" charset="-122"/>
                  </a:rPr>
                  <a:t>W_q</a:t>
                </a:r>
                <a:r>
                  <a:rPr lang="zh-CN" altLang="en-US" dirty="0"/>
                  <a:t>是一个</a:t>
                </a:r>
                <a:r>
                  <a:rPr lang="en-US" altLang="zh-CN" b="0" i="0">
                    <a:effectLst/>
                    <a:latin typeface="Cambria Math" panose="02040503050406030204" pitchFamily="18" charset="0"/>
                  </a:rPr>
                  <a:t>𝐷_d</a:t>
                </a:r>
                <a:r>
                  <a:rPr lang="en-US" altLang="zh-CN" b="0" i="0">
                    <a:effectLst/>
                    <a:latin typeface="Cambria Math" panose="02040503050406030204" pitchFamily="18" charset="0"/>
                    <a:ea typeface="Cambria Math" panose="02040503050406030204" pitchFamily="18" charset="0"/>
                  </a:rPr>
                  <a:t>×</a:t>
                </a:r>
                <a:r>
                  <a:rPr lang="en-US" altLang="zh-CN" i="0">
                    <a:effectLst/>
                    <a:latin typeface="Cambria Math" panose="02040503050406030204" pitchFamily="18" charset="0"/>
                  </a:rPr>
                  <a:t>〖</a:t>
                </a:r>
                <a:r>
                  <a:rPr lang="en-US" altLang="zh-CN" b="0" i="0">
                    <a:effectLst/>
                    <a:latin typeface="Cambria Math" panose="02040503050406030204" pitchFamily="18" charset="0"/>
                  </a:rPr>
                  <a:t>(𝐷_𝑑+𝐷〗_p)</a:t>
                </a:r>
                <a:r>
                  <a:rPr lang="zh-CN" altLang="en-US" b="0" i="0">
                    <a:effectLst/>
                    <a:latin typeface="Cambria Math" panose="02040503050406030204" pitchFamily="18" charset="0"/>
                  </a:rPr>
                  <a:t>维度</a:t>
                </a:r>
                <a:r>
                  <a:rPr lang="zh-CN" altLang="en-US" dirty="0"/>
                  <a:t>的矩阵，用于双线性变换，使该行其他元素可以与目标单元格和页面主题。</a:t>
                </a:r>
                <a:endParaRPr lang="en-US" altLang="zh-CN" dirty="0"/>
              </a:p>
              <a:p>
                <a:r>
                  <a:rPr lang="en-US" altLang="zh-CN" b="1" dirty="0"/>
                  <a:t>||</a:t>
                </a:r>
                <a:r>
                  <a:rPr lang="zh-CN" altLang="en-US" b="1" dirty="0"/>
                  <a:t>是向量级联（串联）操作符，就是把两个向量首尾相接。</a:t>
                </a:r>
                <a:endParaRPr lang="en-US" altLang="zh-CN" b="1" dirty="0"/>
              </a:p>
              <a:p>
                <a:r>
                  <a:rPr lang="zh-CN" altLang="en-US" sz="1200" kern="1200" dirty="0">
                    <a:solidFill>
                      <a:schemeClr val="tx1"/>
                    </a:solidFill>
                    <a:effectLst/>
                    <a:latin typeface="+mn-lt"/>
                    <a:ea typeface="+mn-ea"/>
                    <a:cs typeface="+mn-cs"/>
                  </a:rPr>
                  <a:t>与列聚合相比，行单元格的权重根据目标单元格和页面主题的语义共同确定。</a:t>
                </a:r>
                <a:endParaRPr lang="en-US" altLang="zh-CN" sz="1200" kern="1200" dirty="0">
                  <a:solidFill>
                    <a:schemeClr val="tx1"/>
                  </a:solidFill>
                  <a:effectLst/>
                  <a:latin typeface="+mn-lt"/>
                  <a:ea typeface="+mn-ea"/>
                  <a:cs typeface="+mn-cs"/>
                </a:endParaRPr>
              </a:p>
              <a:p>
                <a:pPr/>
                <a:r>
                  <a:rPr lang="en-US" altLang="zh-CN" b="1" i="0">
                    <a:latin typeface="Cambria Math" panose="02040503050406030204" pitchFamily="18" charset="0"/>
                    <a:ea typeface="黑体" panose="02010609060101010101" pitchFamily="49" charset="-122"/>
                  </a:rPr>
                  <a:t>W_r</a:t>
                </a:r>
                <a:r>
                  <a:rPr lang="zh-CN" altLang="en-US" b="1" i="0">
                    <a:latin typeface="Cambria Math" panose="02040503050406030204" pitchFamily="18" charset="0"/>
                    <a:ea typeface="黑体" panose="02010609060101010101" pitchFamily="49" charset="-122"/>
                  </a:rPr>
                  <a:t> 是</a:t>
                </a:r>
                <a:r>
                  <a:rPr lang="zh-CN" altLang="en-US" sz="1200" kern="1200" dirty="0">
                    <a:solidFill>
                      <a:schemeClr val="tx1"/>
                    </a:solidFill>
                    <a:effectLst/>
                    <a:latin typeface="+mn-lt"/>
                    <a:ea typeface="+mn-ea"/>
                    <a:cs typeface="+mn-cs"/>
                  </a:rPr>
                  <a:t>参数矩阵，维数是</a:t>
                </a:r>
                <a:r>
                  <a:rPr lang="en-US" altLang="zh-CN" b="0" i="0">
                    <a:effectLst/>
                    <a:latin typeface="Cambria Math" panose="02040503050406030204" pitchFamily="18" charset="0"/>
                  </a:rPr>
                  <a:t>𝐷_r</a:t>
                </a:r>
                <a:r>
                  <a:rPr lang="en-US" altLang="zh-CN" b="0" i="0">
                    <a:effectLst/>
                    <a:latin typeface="Cambria Math" panose="02040503050406030204" pitchFamily="18" charset="0"/>
                    <a:ea typeface="Cambria Math" panose="02040503050406030204" pitchFamily="18" charset="0"/>
                  </a:rPr>
                  <a:t>×</a:t>
                </a:r>
                <a:r>
                  <a:rPr lang="en-US" altLang="zh-CN" i="0">
                    <a:effectLst/>
                    <a:latin typeface="Cambria Math" panose="02040503050406030204" pitchFamily="18" charset="0"/>
                  </a:rPr>
                  <a:t>〖</a:t>
                </a:r>
                <a:r>
                  <a:rPr lang="en-US" altLang="zh-CN" b="0" i="0">
                    <a:effectLst/>
                    <a:latin typeface="Cambria Math" panose="02040503050406030204" pitchFamily="18" charset="0"/>
                  </a:rPr>
                  <a:t>(𝐷_𝑑+𝐷〗_p)</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首先是在计算每个单元格的权重时，将页面主题加入到权重计算中；其次是在聚合该行所有单元格时，将页面主题作为一个伪列附在表格的最后一列。</a:t>
                </a:r>
                <a:endParaRPr lang="en-US"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2760333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上文介绍了大家比较容易理解的表内上下文，下面介绍作者创新的提出来的表间上下文表间上下文分为值聚合、位置聚合和主题聚合，分别描述了当两张</a:t>
            </a:r>
            <a:r>
              <a:rPr lang="en-US" altLang="zh-CN" dirty="0"/>
              <a:t>web</a:t>
            </a:r>
            <a:r>
              <a:rPr lang="zh-CN" altLang="en-US" dirty="0"/>
              <a:t>表单元格的值相同、模式相同、以及单元格的值与目标表格的页面主题相同的情景。</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3704947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我们着重介绍一下值聚合计算过程，因为其他两种聚合的计算方法与这个很像：</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找到其他表中与目标单元格包含相同值的单元格，也就是图中蓝色的部分</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计算这些单元格的表内上下文，并将他们排列成一个矩阵</a:t>
                </a:r>
                <a14:m>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𝐸</m:t>
                        </m:r>
                      </m:e>
                      <m:sub>
                        <m:sSubSup>
                          <m:sSubSupPr>
                            <m:ctrlPr>
                              <a:rPr lang="en-US" altLang="zh-CN" sz="1200" i="1">
                                <a:latin typeface="Cambria Math" panose="02040503050406030204" pitchFamily="18" charset="0"/>
                                <a:ea typeface="黑体" panose="02010609060101010101" pitchFamily="49" charset="-122"/>
                              </a:rPr>
                            </m:ctrlPr>
                          </m:sSubSupPr>
                          <m:e>
                            <m:r>
                              <a:rPr lang="en-US" altLang="zh-CN" sz="1200" i="1">
                                <a:latin typeface="Cambria Math" panose="02040503050406030204" pitchFamily="18" charset="0"/>
                                <a:ea typeface="黑体" panose="02010609060101010101" pitchFamily="49" charset="-122"/>
                              </a:rPr>
                              <m:t>𝑡</m:t>
                            </m:r>
                          </m:e>
                          <m:sub>
                            <m:r>
                              <a:rPr lang="en-US" altLang="zh-CN" sz="1200" i="1">
                                <a:latin typeface="Cambria Math" panose="02040503050406030204" pitchFamily="18" charset="0"/>
                                <a:ea typeface="黑体" panose="02010609060101010101" pitchFamily="49" charset="-122"/>
                              </a:rPr>
                              <m:t>𝑘</m:t>
                            </m:r>
                          </m:sub>
                          <m:sup>
                            <m:r>
                              <a:rPr lang="en-US" altLang="zh-CN" sz="1200" i="1">
                                <a:latin typeface="Cambria Math" panose="02040503050406030204" pitchFamily="18" charset="0"/>
                                <a:ea typeface="黑体" panose="02010609060101010101" pitchFamily="49" charset="-122"/>
                              </a:rPr>
                              <m:t>𝑚</m:t>
                            </m:r>
                            <m:r>
                              <a:rPr lang="en-US" altLang="zh-CN" sz="1200" i="1">
                                <a:latin typeface="Cambria Math" panose="02040503050406030204" pitchFamily="18" charset="0"/>
                                <a:ea typeface="黑体" panose="02010609060101010101" pitchFamily="49" charset="-122"/>
                              </a:rPr>
                              <m:t>,</m:t>
                            </m:r>
                            <m:r>
                              <a:rPr lang="en-US" altLang="zh-CN" sz="1200" i="1">
                                <a:latin typeface="Cambria Math" panose="02040503050406030204" pitchFamily="18" charset="0"/>
                                <a:ea typeface="黑体" panose="02010609060101010101" pitchFamily="49" charset="-122"/>
                              </a:rPr>
                              <m:t>𝑛</m:t>
                            </m:r>
                          </m:sup>
                        </m:sSubSup>
                      </m:sub>
                      <m:sup>
                        <m:r>
                          <a:rPr lang="en-US" altLang="zh-CN" sz="1200" b="0" i="1" smtClean="0">
                            <a:latin typeface="Cambria Math" panose="02040503050406030204" pitchFamily="18" charset="0"/>
                            <a:ea typeface="黑体" panose="02010609060101010101" pitchFamily="49" charset="-122"/>
                          </a:rPr>
                          <m:t>𝑣</m:t>
                        </m:r>
                      </m:sup>
                    </m:sSubSup>
                  </m:oMath>
                </a14:m>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dirty="0"/>
                  <a:t>根据矩阵计算</a:t>
                </a:r>
                <a14:m>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𝐸</m:t>
                        </m:r>
                      </m:e>
                      <m:sub>
                        <m:sSubSup>
                          <m:sSubSupPr>
                            <m:ctrlPr>
                              <a:rPr lang="en-US" altLang="zh-CN" sz="1200" i="1">
                                <a:latin typeface="Cambria Math" panose="02040503050406030204" pitchFamily="18" charset="0"/>
                                <a:ea typeface="黑体" panose="02010609060101010101" pitchFamily="49" charset="-122"/>
                              </a:rPr>
                            </m:ctrlPr>
                          </m:sSubSupPr>
                          <m:e>
                            <m:r>
                              <a:rPr lang="en-US" altLang="zh-CN" sz="1200" i="1">
                                <a:latin typeface="Cambria Math" panose="02040503050406030204" pitchFamily="18" charset="0"/>
                                <a:ea typeface="黑体" panose="02010609060101010101" pitchFamily="49" charset="-122"/>
                              </a:rPr>
                              <m:t>𝑡</m:t>
                            </m:r>
                          </m:e>
                          <m:sub>
                            <m:r>
                              <a:rPr lang="en-US" altLang="zh-CN" sz="1200" i="1">
                                <a:latin typeface="Cambria Math" panose="02040503050406030204" pitchFamily="18" charset="0"/>
                                <a:ea typeface="黑体" panose="02010609060101010101" pitchFamily="49" charset="-122"/>
                              </a:rPr>
                              <m:t>𝑘</m:t>
                            </m:r>
                          </m:sub>
                          <m:sup>
                            <m:r>
                              <a:rPr lang="en-US" altLang="zh-CN" sz="1200" i="1">
                                <a:latin typeface="Cambria Math" panose="02040503050406030204" pitchFamily="18" charset="0"/>
                                <a:ea typeface="黑体" panose="02010609060101010101" pitchFamily="49" charset="-122"/>
                              </a:rPr>
                              <m:t>𝑚</m:t>
                            </m:r>
                            <m:r>
                              <a:rPr lang="en-US" altLang="zh-CN" sz="1200" i="1">
                                <a:latin typeface="Cambria Math" panose="02040503050406030204" pitchFamily="18" charset="0"/>
                                <a:ea typeface="黑体" panose="02010609060101010101" pitchFamily="49" charset="-122"/>
                              </a:rPr>
                              <m:t>,</m:t>
                            </m:r>
                            <m:r>
                              <a:rPr lang="en-US" altLang="zh-CN" sz="1200" i="1">
                                <a:latin typeface="Cambria Math" panose="02040503050406030204" pitchFamily="18" charset="0"/>
                                <a:ea typeface="黑体" panose="02010609060101010101" pitchFamily="49" charset="-122"/>
                              </a:rPr>
                              <m:t>𝑛</m:t>
                            </m:r>
                          </m:sup>
                        </m:sSubSup>
                      </m:sub>
                      <m:sup>
                        <m:r>
                          <a:rPr lang="en-US" altLang="zh-CN" sz="1200" b="0" i="1" smtClean="0">
                            <a:latin typeface="Cambria Math" panose="02040503050406030204" pitchFamily="18" charset="0"/>
                            <a:ea typeface="黑体" panose="02010609060101010101" pitchFamily="49" charset="-122"/>
                          </a:rPr>
                          <m:t>𝑣</m:t>
                        </m:r>
                      </m:sup>
                    </m:sSubSup>
                  </m:oMath>
                </a14:m>
                <a:r>
                  <a:rPr lang="zh-CN" altLang="en-US" dirty="0"/>
                  <a:t>权重矩阵</a:t>
                </a:r>
                <a14:m>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i="1" smtClean="0">
                            <a:latin typeface="Cambria Math" panose="02040503050406030204" pitchFamily="18" charset="0"/>
                          </a:rPr>
                          <m:t>𝛺</m:t>
                        </m:r>
                      </m:e>
                      <m:sub>
                        <m:sSubSup>
                          <m:sSubSupPr>
                            <m:ctrlPr>
                              <a:rPr lang="en-US" altLang="zh-CN" sz="1200" i="1">
                                <a:latin typeface="Cambria Math" panose="02040503050406030204" pitchFamily="18" charset="0"/>
                                <a:ea typeface="黑体" panose="02010609060101010101" pitchFamily="49" charset="-122"/>
                              </a:rPr>
                            </m:ctrlPr>
                          </m:sSubSupPr>
                          <m:e>
                            <m:r>
                              <a:rPr lang="en-US" altLang="zh-CN" sz="1200" i="1">
                                <a:latin typeface="Cambria Math" panose="02040503050406030204" pitchFamily="18" charset="0"/>
                                <a:ea typeface="黑体" panose="02010609060101010101" pitchFamily="49" charset="-122"/>
                              </a:rPr>
                              <m:t>𝑡</m:t>
                            </m:r>
                          </m:e>
                          <m:sub>
                            <m:r>
                              <a:rPr lang="en-US" altLang="zh-CN" sz="1200" i="1">
                                <a:latin typeface="Cambria Math" panose="02040503050406030204" pitchFamily="18" charset="0"/>
                                <a:ea typeface="黑体" panose="02010609060101010101" pitchFamily="49" charset="-122"/>
                              </a:rPr>
                              <m:t>𝑘</m:t>
                            </m:r>
                          </m:sub>
                          <m:sup>
                            <m:r>
                              <a:rPr lang="en-US" altLang="zh-CN" sz="1200" i="1">
                                <a:latin typeface="Cambria Math" panose="02040503050406030204" pitchFamily="18" charset="0"/>
                                <a:ea typeface="黑体" panose="02010609060101010101" pitchFamily="49" charset="-122"/>
                              </a:rPr>
                              <m:t>𝑚</m:t>
                            </m:r>
                            <m:r>
                              <a:rPr lang="en-US" altLang="zh-CN" sz="1200" i="1">
                                <a:latin typeface="Cambria Math" panose="02040503050406030204" pitchFamily="18" charset="0"/>
                                <a:ea typeface="黑体" panose="02010609060101010101" pitchFamily="49" charset="-122"/>
                              </a:rPr>
                              <m:t>,</m:t>
                            </m:r>
                            <m:r>
                              <a:rPr lang="en-US" altLang="zh-CN" sz="1200" i="1">
                                <a:latin typeface="Cambria Math" panose="02040503050406030204" pitchFamily="18" charset="0"/>
                                <a:ea typeface="黑体" panose="02010609060101010101" pitchFamily="49" charset="-122"/>
                              </a:rPr>
                              <m:t>𝑛</m:t>
                            </m:r>
                          </m:sup>
                        </m:sSubSup>
                      </m:sub>
                      <m:sup>
                        <m:r>
                          <a:rPr lang="en-US" altLang="zh-CN" sz="1200" b="0" i="1" smtClean="0">
                            <a:latin typeface="Cambria Math" panose="02040503050406030204" pitchFamily="18" charset="0"/>
                            <a:ea typeface="黑体" panose="02010609060101010101" pitchFamily="49" charset="-122"/>
                          </a:rPr>
                          <m:t>𝑣</m:t>
                        </m:r>
                      </m:sup>
                    </m:sSubSup>
                  </m:oMath>
                </a14:m>
                <a:r>
                  <a:rPr lang="zh-CN" altLang="en-US" dirty="0"/>
                  <a:t>，这里的</a:t>
                </a:r>
                <a:r>
                  <a:rPr lang="en-US" altLang="zh-CN" dirty="0" err="1"/>
                  <a:t>Ws</a:t>
                </a:r>
                <a:r>
                  <a:rPr lang="zh-CN" altLang="en-US" dirty="0"/>
                  <a:t>是参数矩阵，</a:t>
                </a:r>
                <a:r>
                  <a:rPr lang="en-US" altLang="zh-CN" dirty="0" err="1"/>
                  <a:t>softmax</a:t>
                </a:r>
                <a:r>
                  <a:rPr lang="zh-CN" altLang="en-US" dirty="0"/>
                  <a:t>是预测每个类别概率的归一化函数。</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dirty="0"/>
                  <a:t>最后根据权重矩阵计算值聚合的上下文嵌入，这里的</a:t>
                </a:r>
                <a14:m>
                  <m:oMath xmlns:m="http://schemas.openxmlformats.org/officeDocument/2006/math">
                    <m:sSub>
                      <m:sSubPr>
                        <m:ctrlPr>
                          <a:rPr lang="en-US" altLang="zh-CN" sz="1200" i="1" smtClean="0">
                            <a:latin typeface="Cambria Math" panose="02040503050406030204" pitchFamily="18" charset="0"/>
                            <a:ea typeface="黑体" panose="02010609060101010101" pitchFamily="49" charset="-122"/>
                          </a:rPr>
                        </m:ctrlPr>
                      </m:sSubPr>
                      <m:e>
                        <m:r>
                          <a:rPr lang="en-US" altLang="zh-CN" sz="1200" b="0" i="1" smtClean="0">
                            <a:latin typeface="Cambria Math" panose="02040503050406030204" pitchFamily="18" charset="0"/>
                            <a:ea typeface="黑体" panose="02010609060101010101" pitchFamily="49" charset="-122"/>
                          </a:rPr>
                          <m:t>𝑊</m:t>
                        </m:r>
                      </m:e>
                      <m:sub>
                        <m:r>
                          <a:rPr lang="en-US" altLang="zh-CN" sz="1200" b="0" i="1" smtClean="0">
                            <a:latin typeface="Cambria Math" panose="02040503050406030204" pitchFamily="18" charset="0"/>
                            <a:ea typeface="黑体" panose="02010609060101010101" pitchFamily="49" charset="-122"/>
                          </a:rPr>
                          <m:t>𝑏</m:t>
                        </m:r>
                      </m:sub>
                    </m:sSub>
                    <m:r>
                      <a:rPr lang="zh-CN" altLang="en-US" sz="1200" b="0" i="1" smtClean="0">
                        <a:latin typeface="Cambria Math" panose="02040503050406030204" pitchFamily="18" charset="0"/>
                        <a:ea typeface="黑体" panose="02010609060101010101" pitchFamily="49" charset="-122"/>
                      </a:rPr>
                      <m:t>是</m:t>
                    </m:r>
                  </m:oMath>
                </a14:m>
                <a:r>
                  <a:rPr lang="zh-CN" altLang="en-US" dirty="0"/>
                  <a:t>参数矩阵，</a:t>
                </a:r>
                <a:r>
                  <a:rPr lang="en-US" altLang="zh-CN" dirty="0"/>
                  <a:t>mean</a:t>
                </a:r>
                <a:r>
                  <a:rPr lang="zh-CN" altLang="en-US" dirty="0"/>
                  <a:t>是平均池化操作的函数。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（维数的变化</a:t>
                </a:r>
                <a:r>
                  <a:rPr lang="zh-CN" altLang="en-US" dirty="0">
                    <a:sym typeface="Wingdings" panose="05000000000000000000" pitchFamily="2" charset="2"/>
                  </a:rPr>
                  <a:t>）</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startAt="3"/>
                  <a:tabLst/>
                  <a:defRPr/>
                </a:pPr>
                <a:endParaRPr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值聚合计算过程：</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找到其他表中与目标单元格包含相同值的单元格</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计算这些单元格的表内上下文，并将他们排列成一个矩阵</a:t>
                </a:r>
                <a:r>
                  <a:rPr lang="en-US" altLang="zh-CN" sz="1200" b="0" i="0">
                    <a:latin typeface="Cambria Math" panose="02040503050406030204" pitchFamily="18" charset="0"/>
                    <a:ea typeface="黑体" panose="02010609060101010101" pitchFamily="49" charset="-122"/>
                  </a:rPr>
                  <a:t>𝐸_(</a:t>
                </a:r>
                <a:r>
                  <a:rPr lang="en-US" altLang="zh-CN" sz="1200" i="0">
                    <a:latin typeface="Cambria Math" panose="02040503050406030204" pitchFamily="18" charset="0"/>
                    <a:ea typeface="黑体" panose="02010609060101010101" pitchFamily="49" charset="-122"/>
                  </a:rPr>
                  <a:t>𝑡_𝑘^(𝑚,𝑛))^</a:t>
                </a:r>
                <a:r>
                  <a:rPr lang="en-US" altLang="zh-CN" sz="1200" b="0" i="0">
                    <a:latin typeface="Cambria Math" panose="02040503050406030204" pitchFamily="18" charset="0"/>
                    <a:ea typeface="黑体" panose="02010609060101010101" pitchFamily="49" charset="-122"/>
                  </a:rPr>
                  <a:t>𝑣</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dirty="0"/>
                  <a:t>设这些单元格对目标单元格</a:t>
                </a:r>
                <a:r>
                  <a:rPr lang="en-US" altLang="zh-CN" sz="1200" b="0" i="0">
                    <a:latin typeface="Cambria Math" panose="02040503050406030204" pitchFamily="18" charset="0"/>
                    <a:ea typeface="黑体" panose="02010609060101010101" pitchFamily="49" charset="-122"/>
                  </a:rPr>
                  <a:t>𝑡_𝑘^(𝑚,𝑛)</a:t>
                </a:r>
                <a:r>
                  <a:rPr lang="zh-CN" altLang="en-US" dirty="0"/>
                  <a:t>的权重矩阵为</a:t>
                </a:r>
                <a:r>
                  <a:rPr lang="en-US" altLang="zh-CN" sz="1200" i="0">
                    <a:latin typeface="Cambria Math" panose="02040503050406030204" pitchFamily="18" charset="0"/>
                  </a:rPr>
                  <a:t>𝛺_(</a:t>
                </a:r>
                <a:r>
                  <a:rPr lang="en-US" altLang="zh-CN" sz="1200" i="0">
                    <a:latin typeface="Cambria Math" panose="02040503050406030204" pitchFamily="18" charset="0"/>
                    <a:ea typeface="黑体" panose="02010609060101010101" pitchFamily="49" charset="-122"/>
                  </a:rPr>
                  <a:t>𝑡_𝑘^(𝑚,𝑛))^</a:t>
                </a:r>
                <a:r>
                  <a:rPr lang="en-US" altLang="zh-CN" sz="1200" b="0" i="0">
                    <a:latin typeface="Cambria Math" panose="02040503050406030204" pitchFamily="18" charset="0"/>
                    <a:ea typeface="黑体" panose="02010609060101010101" pitchFamily="49" charset="-122"/>
                  </a:rPr>
                  <a:t>𝑣</a:t>
                </a:r>
                <a:r>
                  <a:rPr lang="zh-CN" altLang="en-US" dirty="0"/>
                  <a:t>，计算公式如下，其中</a:t>
                </a:r>
                <a:r>
                  <a:rPr lang="en-US" altLang="zh-CN" sz="1200" b="0" i="0">
                    <a:latin typeface="Cambria Math" panose="02040503050406030204" pitchFamily="18" charset="0"/>
                    <a:ea typeface="黑体" panose="02010609060101010101" pitchFamily="49" charset="-122"/>
                  </a:rPr>
                  <a:t>𝑊_𝑠</a:t>
                </a:r>
                <a:r>
                  <a:rPr lang="zh-CN" altLang="en-US" dirty="0"/>
                  <a:t>是参数矩阵，</a:t>
                </a:r>
                <a:r>
                  <a:rPr lang="en-US" altLang="zh-CN" dirty="0" err="1"/>
                  <a:t>softmax</a:t>
                </a:r>
                <a:r>
                  <a:rPr lang="zh-CN" altLang="en-US" dirty="0"/>
                  <a:t>是预测每个类别概率的归一化指数函数，形式如图所示。</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startAt="3"/>
                  <a:tabLst/>
                  <a:defRPr/>
                </a:pPr>
                <a:r>
                  <a:rPr lang="zh-CN" altLang="en-US" dirty="0"/>
                  <a:t>计算值聚合的上下文嵌入，其中</a:t>
                </a:r>
                <a:r>
                  <a:rPr lang="en-US" altLang="zh-CN" sz="1200" b="0" i="0">
                    <a:latin typeface="Cambria Math" panose="02040503050406030204" pitchFamily="18" charset="0"/>
                    <a:ea typeface="黑体" panose="02010609060101010101" pitchFamily="49" charset="-122"/>
                  </a:rPr>
                  <a:t>𝑊_𝑏</a:t>
                </a:r>
                <a:r>
                  <a:rPr lang="zh-CN" altLang="en-US" sz="1200" b="0" i="0">
                    <a:latin typeface="Cambria Math" panose="02040503050406030204" pitchFamily="18" charset="0"/>
                    <a:ea typeface="黑体" panose="02010609060101010101" pitchFamily="49" charset="-122"/>
                  </a:rPr>
                  <a:t> 是</a:t>
                </a:r>
                <a:r>
                  <a:rPr lang="zh-CN" altLang="en-US" dirty="0"/>
                  <a:t>参数矩阵，最终结果通过平均池化操作来得到。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维数的变化：</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startAt="3"/>
                  <a:tabLst/>
                  <a:defRPr/>
                </a:pPr>
                <a:endParaRPr lang="en-US" altLang="zh-CN" dirty="0"/>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208988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位置聚合：不同的表格可能公用一套模式，表头是一样的。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主题聚合：目前处理表的页面主题可能与其他表的单元格之间存在关联。</a:t>
            </a:r>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2388873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下面介绍模型的训练方法。监督模式是联合预测关系表的列类型和列之间的关系来训练。</a:t>
                </a:r>
                <a:endParaRPr lang="en-US" altLang="zh-CN" dirty="0">
                  <a:effectLst/>
                  <a:latin typeface="Arial" panose="020B0604020202020204" pitchFamily="34" charset="0"/>
                </a:endParaRPr>
              </a:p>
              <a:p>
                <a:pPr marL="228600" indent="-228600">
                  <a:buAutoNum type="arabicPeriod"/>
                </a:pPr>
                <a:r>
                  <a:rPr lang="zh-CN" altLang="en-US" dirty="0">
                    <a:effectLst/>
                    <a:latin typeface="Arial" panose="020B0604020202020204" pitchFamily="34" charset="0"/>
                  </a:rPr>
                  <a:t>首先我们根据各种上下文嵌入向量用符号</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h</m:t>
                        </m:r>
                      </m:e>
                      <m:sub>
                        <m:sSup>
                          <m:sSupPr>
                            <m:ctrlPr>
                              <a:rPr lang="en-US" altLang="zh-CN" sz="1200" i="1" smtClean="0">
                                <a:latin typeface="Cambria Math" panose="02040503050406030204" pitchFamily="18" charset="0"/>
                                <a:ea typeface="黑体" panose="02010609060101010101" pitchFamily="49" charset="-122"/>
                              </a:rPr>
                            </m:ctrlPr>
                          </m:sSupPr>
                          <m:e>
                            <m:r>
                              <a:rPr lang="en-US" altLang="zh-CN" sz="1200" b="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sub>
                    </m:sSub>
                  </m:oMath>
                </a14:m>
                <a:r>
                  <a:rPr lang="zh-CN" altLang="en-US" dirty="0">
                    <a:effectLst/>
                    <a:latin typeface="Arial" panose="020B0604020202020204" pitchFamily="34" charset="0"/>
                  </a:rPr>
                  <a:t>来表示目标单元格</a:t>
                </a:r>
                <a:endParaRPr lang="en-US" altLang="zh-CN" dirty="0">
                  <a:effectLst/>
                  <a:latin typeface="Arial" panose="020B0604020202020204" pitchFamily="34" charset="0"/>
                </a:endParaRPr>
              </a:p>
              <a:p>
                <a:pPr marL="228600" indent="-228600">
                  <a:buAutoNum type="arabicPeriod"/>
                </a:pPr>
                <a:r>
                  <a:rPr lang="zh-CN" altLang="en-US" dirty="0">
                    <a:effectLst/>
                    <a:latin typeface="Arial" panose="020B0604020202020204" pitchFamily="34" charset="0"/>
                  </a:rPr>
                  <a:t>然后由于列类型检测和列关系预测都在列的层面处理，我们将</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h</m:t>
                        </m:r>
                      </m:e>
                      <m:sub>
                        <m:sSup>
                          <m:sSupPr>
                            <m:ctrlPr>
                              <a:rPr lang="en-US" altLang="zh-CN" sz="1200" i="1" smtClean="0">
                                <a:latin typeface="Cambria Math" panose="02040503050406030204" pitchFamily="18" charset="0"/>
                                <a:ea typeface="黑体" panose="02010609060101010101" pitchFamily="49" charset="-122"/>
                              </a:rPr>
                            </m:ctrlPr>
                          </m:sSupPr>
                          <m:e>
                            <m:r>
                              <a:rPr lang="en-US" altLang="zh-CN" sz="1200" b="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sub>
                    </m:sSub>
                    <m:r>
                      <a:rPr lang="zh-CN" altLang="en-US" i="1" smtClean="0">
                        <a:latin typeface="Cambria Math" panose="02040503050406030204" pitchFamily="18" charset="0"/>
                      </a:rPr>
                      <m:t>扩展</m:t>
                    </m:r>
                  </m:oMath>
                </a14:m>
                <a:r>
                  <a:rPr lang="zh-CN" altLang="en-US" dirty="0"/>
                  <a:t>到列的层面，计算该列单元格的平均值。</a:t>
                </a:r>
                <a:endParaRPr lang="en-US" altLang="zh-CN" dirty="0"/>
              </a:p>
              <a:p>
                <a:pPr marL="228600" indent="-228600">
                  <a:buAutoNum type="arabicPeriod"/>
                </a:pPr>
                <a:r>
                  <a:rPr lang="zh-CN" altLang="en-US" dirty="0"/>
                  <a:t>分别定义两个任务的目标函数：</a:t>
                </a:r>
                <a:endParaRPr lang="en-US" altLang="zh-CN" dirty="0"/>
              </a:p>
              <a:p>
                <a:pPr marL="171450" indent="-171450">
                  <a:buFontTx/>
                  <a:buChar char="-"/>
                </a:pPr>
                <a:r>
                  <a:rPr lang="zh-CN" altLang="en-US" dirty="0"/>
                  <a:t>列类型检测，</a:t>
                </a:r>
                <a:r>
                  <a:rPr lang="zh-CN" altLang="en-US" b="0" dirty="0"/>
                  <a:t>核心是使用单一的全连接层作为最终的预测模型。用</a:t>
                </a:r>
                <a:r>
                  <a:rPr lang="en-US" altLang="zh-CN" b="0" dirty="0" err="1"/>
                  <a:t>Jc</a:t>
                </a:r>
                <a:r>
                  <a:rPr lang="zh-CN" altLang="en-US" b="0" dirty="0"/>
                  <a:t>表示预测类型和实际类型的差异</a:t>
                </a:r>
                <a:endParaRPr lang="en-US" altLang="zh-CN" b="0" dirty="0"/>
              </a:p>
              <a:p>
                <a:pPr marL="171450" indent="-171450">
                  <a:buFontTx/>
                  <a:buChar char="-"/>
                </a:pPr>
                <a:r>
                  <a:rPr lang="zh-CN" altLang="en-US" b="0" dirty="0"/>
                  <a:t>列关系预测，同理，核心是将主列和宾语列连接起来，发送到全连接层来预测正确的关系</a:t>
                </a:r>
                <a:r>
                  <a:rPr lang="zh-CN" altLang="en-US" dirty="0"/>
                  <a:t>，用</a:t>
                </a:r>
                <a:r>
                  <a:rPr lang="en-US" altLang="zh-CN" dirty="0"/>
                  <a:t>Jr</a:t>
                </a:r>
                <a:r>
                  <a:rPr lang="zh-CN" altLang="en-US" dirty="0"/>
                  <a:t>表示预测差异。</a:t>
                </a:r>
                <a:endParaRPr lang="en-US" altLang="zh-CN" dirty="0"/>
              </a:p>
              <a:p>
                <a:pPr marL="0" indent="0">
                  <a:buFontTx/>
                  <a:buNone/>
                </a:pPr>
                <a:r>
                  <a:rPr lang="en-US" altLang="zh-CN" dirty="0"/>
                  <a:t>4. </a:t>
                </a:r>
                <a:r>
                  <a:rPr lang="zh-CN" altLang="en-US" dirty="0"/>
                  <a:t>总体训练目标设为</a:t>
                </a:r>
                <a:r>
                  <a:rPr lang="en-US" altLang="zh-CN" dirty="0"/>
                  <a:t>J</a:t>
                </a:r>
                <a:r>
                  <a:rPr lang="zh-CN" altLang="en-US" dirty="0"/>
                  <a:t>，其中</a:t>
                </a:r>
                <a:r>
                  <a:rPr lang="en-US" altLang="zh-CN" dirty="0">
                    <a:effectLst/>
                    <a:latin typeface="Arial" panose="020B0604020202020204" pitchFamily="34" charset="0"/>
                  </a:rPr>
                  <a:t>γ</a:t>
                </a:r>
                <a:r>
                  <a:rPr lang="zh-CN" altLang="en-US" dirty="0">
                    <a:effectLst/>
                    <a:latin typeface="Arial" panose="020B0604020202020204" pitchFamily="34" charset="0"/>
                  </a:rPr>
                  <a:t>（</a:t>
                </a:r>
                <a:r>
                  <a:rPr lang="en-US" altLang="zh-CN" dirty="0">
                    <a:effectLst/>
                    <a:latin typeface="Arial" panose="020B0604020202020204" pitchFamily="34" charset="0"/>
                  </a:rPr>
                  <a:t>gamma</a:t>
                </a:r>
                <a:r>
                  <a:rPr lang="zh-CN" altLang="en-US" dirty="0">
                    <a:effectLst/>
                    <a:latin typeface="Arial" panose="020B0604020202020204" pitchFamily="34" charset="0"/>
                  </a:rPr>
                  <a:t>）是一个混合超参数，用于平衡这两个目标。</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由损失函数</a:t>
                </a:r>
                <a:r>
                  <a:rPr lang="en-US" altLang="zh-CN" dirty="0" err="1"/>
                  <a:t>Jc</a:t>
                </a:r>
                <a:r>
                  <a:rPr lang="zh-CN" altLang="en-US" dirty="0"/>
                  <a:t>来表示。（将</a:t>
                </a:r>
                <a:r>
                  <a:rPr lang="en-US" altLang="zh-CN" dirty="0" err="1"/>
                  <a:t>Ctk</a:t>
                </a:r>
                <a:r>
                  <a:rPr lang="zh-CN" altLang="en-US" dirty="0"/>
                  <a:t>*作为实际类型，交叉熵目标为</a:t>
                </a:r>
                <a:r>
                  <a:rPr lang="en-US" altLang="zh-CN" dirty="0" err="1"/>
                  <a:t>Jkc</a:t>
                </a:r>
                <a:r>
                  <a:rPr lang="zh-CN" altLang="en-US" dirty="0"/>
                  <a:t>。其中，</a:t>
                </a:r>
                <a:r>
                  <a:rPr lang="en-US" altLang="zh-CN" dirty="0"/>
                  <a:t>Mc</a:t>
                </a:r>
                <a:r>
                  <a:rPr lang="zh-CN" altLang="en-US" dirty="0"/>
                  <a:t>是列类型</a:t>
                </a:r>
                <a:r>
                  <a:rPr lang="en-US" altLang="zh-CN" dirty="0"/>
                  <a:t>c</a:t>
                </a:r>
                <a:r>
                  <a:rPr lang="zh-CN" altLang="en-US" dirty="0"/>
                  <a:t>的参数矩阵，</a:t>
                </a:r>
                <a:r>
                  <a:rPr lang="en-US" altLang="zh-CN" dirty="0"/>
                  <a:t>I</a:t>
                </a:r>
                <a:r>
                  <a:rPr lang="zh-CN" altLang="en-US" dirty="0"/>
                  <a:t>是指示函数，</a:t>
                </a:r>
                <a:r>
                  <a:rPr lang="en-US" altLang="zh-CN" dirty="0"/>
                  <a:t>c</a:t>
                </a:r>
                <a:r>
                  <a:rPr lang="zh-CN" altLang="en-US" dirty="0"/>
                  <a:t>是列类型。）（在集合论中，指示函数是定义在某集合</a:t>
                </a:r>
                <a:r>
                  <a:rPr lang="en-US" altLang="zh-CN" dirty="0"/>
                  <a:t>X</a:t>
                </a:r>
                <a:r>
                  <a:rPr lang="zh-CN" altLang="en-US" dirty="0"/>
                  <a:t>上的函数，表示其中有哪些元素属于某一子集</a:t>
                </a:r>
                <a:r>
                  <a:rPr lang="en-US" altLang="zh-CN" dirty="0"/>
                  <a:t>A</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r>
                  <a:rPr lang="en-US" altLang="zh-CN" dirty="0" err="1"/>
                  <a:t>Mr</a:t>
                </a:r>
                <a:r>
                  <a:rPr lang="zh-CN" altLang="en-US" dirty="0"/>
                  <a:t>是列关系</a:t>
                </a:r>
                <a:r>
                  <a:rPr lang="en-US" altLang="zh-CN" dirty="0"/>
                  <a:t>e</a:t>
                </a:r>
                <a:r>
                  <a:rPr lang="zh-CN" altLang="en-US" dirty="0"/>
                  <a:t>的参数矩阵。</a:t>
                </a: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effectLst/>
                    <a:latin typeface="Arial" panose="020B0604020202020204" pitchFamily="34" charset="0"/>
                  </a:rPr>
                  <a:t>通过联合预测关系表的列类型和列之间的成对关系，可以在监督模式下训练</a:t>
                </a:r>
                <a:r>
                  <a:rPr lang="en-US" altLang="zh-CN" dirty="0">
                    <a:effectLst/>
                    <a:latin typeface="Arial" panose="020B0604020202020204" pitchFamily="34" charset="0"/>
                  </a:rPr>
                  <a:t>TCN</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由于这两个多分类任务都在列的层面，我们将</a:t>
                </a:r>
                <a:r>
                  <a:rPr lang="en-US" altLang="zh-CN" i="0">
                    <a:latin typeface="Cambria Math" panose="02040503050406030204" pitchFamily="18" charset="0"/>
                  </a:rPr>
                  <a:t>h_(</a:t>
                </a:r>
                <a:r>
                  <a:rPr lang="en-US" altLang="zh-CN" sz="1200" b="0" i="0">
                    <a:latin typeface="Cambria Math" panose="02040503050406030204" pitchFamily="18" charset="0"/>
                    <a:ea typeface="黑体" panose="02010609060101010101" pitchFamily="49" charset="-122"/>
                  </a:rPr>
                  <a:t>𝑡^(𝑚,𝑛) )</a:t>
                </a:r>
                <a:r>
                  <a:rPr lang="zh-CN" altLang="en-US" sz="1200" b="0" i="0">
                    <a:latin typeface="Cambria Math" panose="02040503050406030204" pitchFamily="18" charset="0"/>
                    <a:ea typeface="黑体" panose="02010609060101010101" pitchFamily="49" charset="-122"/>
                  </a:rPr>
                  <a:t> </a:t>
                </a:r>
                <a:r>
                  <a:rPr lang="zh-CN" altLang="en-US" i="0">
                    <a:latin typeface="Cambria Math" panose="02040503050406030204" pitchFamily="18" charset="0"/>
                  </a:rPr>
                  <a:t>扩展</a:t>
                </a:r>
                <a:r>
                  <a:rPr lang="zh-CN" altLang="en-US" dirty="0"/>
                  <a:t>到列的层面，定义</a:t>
                </a:r>
                <a:r>
                  <a:rPr lang="en-US" altLang="zh-CN" i="0">
                    <a:latin typeface="Cambria Math" panose="02040503050406030204" pitchFamily="18" charset="0"/>
                  </a:rPr>
                  <a:t>h_(</a:t>
                </a:r>
                <a:r>
                  <a:rPr lang="en-US" altLang="zh-CN" sz="1200" b="0" i="0">
                    <a:latin typeface="Cambria Math" panose="02040503050406030204" pitchFamily="18" charset="0"/>
                    <a:ea typeface="黑体" panose="02010609060101010101" pitchFamily="49" charset="-122"/>
                  </a:rPr>
                  <a:t>𝑡^(</a:t>
                </a:r>
                <a:r>
                  <a:rPr lang="zh-CN" altLang="en-US" sz="1200" b="0" i="0">
                    <a:latin typeface="Cambria Math" panose="02040503050406030204" pitchFamily="18" charset="0"/>
                    <a:ea typeface="黑体" panose="02010609060101010101" pitchFamily="49" charset="-122"/>
                  </a:rPr>
                  <a:t>*</a:t>
                </a:r>
                <a:r>
                  <a:rPr lang="en-US" altLang="zh-CN" sz="1200" b="0" i="0">
                    <a:latin typeface="Cambria Math" panose="02040503050406030204" pitchFamily="18" charset="0"/>
                    <a:ea typeface="黑体" panose="02010609060101010101" pitchFamily="49" charset="-122"/>
                  </a:rPr>
                  <a:t>,𝑛) )</a:t>
                </a:r>
                <a:r>
                  <a:rPr lang="zh-CN" altLang="en-US" dirty="0"/>
                  <a:t>作为该列的单元格嵌入的平均值。</a:t>
                </a:r>
                <a:endParaRPr lang="en-US" altLang="zh-CN" dirty="0"/>
              </a:p>
              <a:p>
                <a:r>
                  <a:rPr lang="zh-CN" altLang="en-US" dirty="0"/>
                  <a:t>对于两个任务：</a:t>
                </a:r>
                <a:endParaRPr lang="en-US" altLang="zh-CN" dirty="0"/>
              </a:p>
              <a:p>
                <a:r>
                  <a:rPr lang="zh-CN" altLang="en-US" dirty="0"/>
                  <a:t>列类型检测，</a:t>
                </a:r>
                <a:r>
                  <a:rPr lang="zh-CN" altLang="en-US" b="1" dirty="0"/>
                  <a:t>使用单一的全连接层作为最终的预测模型</a:t>
                </a:r>
                <a:r>
                  <a:rPr lang="zh-CN" altLang="en-US" dirty="0"/>
                  <a:t>。</a:t>
                </a:r>
                <a:r>
                  <a:rPr lang="zh-CN" altLang="en-US" b="1" dirty="0"/>
                  <a:t>预测类型和实际类型的差异</a:t>
                </a:r>
                <a:r>
                  <a:rPr lang="zh-CN" altLang="en-US" dirty="0"/>
                  <a:t>由损失函数</a:t>
                </a:r>
                <a:r>
                  <a:rPr lang="en-US" altLang="zh-CN" dirty="0" err="1"/>
                  <a:t>Jc</a:t>
                </a:r>
                <a:r>
                  <a:rPr lang="zh-CN" altLang="en-US" dirty="0"/>
                  <a:t>来表示。将</a:t>
                </a:r>
                <a:r>
                  <a:rPr lang="en-US" altLang="zh-CN" dirty="0" err="1"/>
                  <a:t>Ctk</a:t>
                </a:r>
                <a:r>
                  <a:rPr lang="zh-CN" altLang="en-US" dirty="0"/>
                  <a:t>*作为实际类型，交叉熵目标为</a:t>
                </a:r>
                <a:r>
                  <a:rPr lang="en-US" altLang="zh-CN" dirty="0" err="1"/>
                  <a:t>Jkc</a:t>
                </a:r>
                <a:r>
                  <a:rPr lang="zh-CN" altLang="en-US" dirty="0"/>
                  <a:t>。其中，</a:t>
                </a:r>
                <a:r>
                  <a:rPr lang="en-US" altLang="zh-CN" dirty="0"/>
                  <a:t>Mc</a:t>
                </a:r>
                <a:r>
                  <a:rPr lang="zh-CN" altLang="en-US" dirty="0"/>
                  <a:t>是列类型</a:t>
                </a:r>
                <a:r>
                  <a:rPr lang="en-US" altLang="zh-CN" dirty="0"/>
                  <a:t>c</a:t>
                </a:r>
                <a:r>
                  <a:rPr lang="zh-CN" altLang="en-US" dirty="0"/>
                  <a:t>的参数矩阵，</a:t>
                </a:r>
                <a:r>
                  <a:rPr lang="en-US" altLang="zh-CN" dirty="0"/>
                  <a:t>I</a:t>
                </a:r>
                <a:r>
                  <a:rPr lang="zh-CN" altLang="en-US" dirty="0"/>
                  <a:t>是指示函数，</a:t>
                </a:r>
                <a:r>
                  <a:rPr lang="en-US" altLang="zh-CN" dirty="0"/>
                  <a:t>c</a:t>
                </a:r>
                <a:r>
                  <a:rPr lang="zh-CN" altLang="en-US" dirty="0"/>
                  <a:t>是列类型。（在集合论中，指示函数是定义在某集合</a:t>
                </a:r>
                <a:r>
                  <a:rPr lang="en-US" altLang="zh-CN" dirty="0"/>
                  <a:t>X</a:t>
                </a:r>
                <a:r>
                  <a:rPr lang="zh-CN" altLang="en-US" dirty="0"/>
                  <a:t>上的函数，表示其中有哪些元素属于某一子集</a:t>
                </a:r>
                <a:r>
                  <a:rPr lang="en-US" altLang="zh-CN" dirty="0"/>
                  <a:t>A</a:t>
                </a:r>
                <a:r>
                  <a:rPr lang="zh-CN" altLang="en-US" dirty="0"/>
                  <a:t>）</a:t>
                </a:r>
                <a:endParaRPr lang="en-US" altLang="zh-CN" dirty="0"/>
              </a:p>
              <a:p>
                <a:r>
                  <a:rPr lang="zh-CN" altLang="en-US" dirty="0"/>
                  <a:t>列关系预测，同理，</a:t>
                </a:r>
                <a:r>
                  <a:rPr lang="zh-CN" altLang="en-US" b="1" dirty="0"/>
                  <a:t>将主列和宾语列连接起来，发送到全连接层来预测正确的关系</a:t>
                </a:r>
                <a:r>
                  <a:rPr lang="zh-CN" altLang="en-US" dirty="0"/>
                  <a:t>，其中</a:t>
                </a:r>
                <a:r>
                  <a:rPr lang="en-US" altLang="zh-CN" dirty="0" err="1"/>
                  <a:t>Mr</a:t>
                </a:r>
                <a:r>
                  <a:rPr lang="zh-CN" altLang="en-US" dirty="0"/>
                  <a:t>是列关系</a:t>
                </a:r>
                <a:r>
                  <a:rPr lang="en-US" altLang="zh-CN" dirty="0"/>
                  <a:t>e</a:t>
                </a:r>
                <a:r>
                  <a:rPr lang="zh-CN" altLang="en-US" dirty="0"/>
                  <a:t>的参数矩阵。</a:t>
                </a:r>
                <a:endParaRPr lang="en-US" altLang="zh-CN" dirty="0"/>
              </a:p>
              <a:p>
                <a:r>
                  <a:rPr lang="zh-CN" altLang="en-US" dirty="0"/>
                  <a:t>因此，</a:t>
                </a:r>
                <a:r>
                  <a:rPr lang="en-US" altLang="zh-CN" dirty="0"/>
                  <a:t>TCN</a:t>
                </a:r>
                <a:r>
                  <a:rPr lang="zh-CN" altLang="en-US" dirty="0"/>
                  <a:t>的总训练目标如下，其中</a:t>
                </a:r>
                <a:r>
                  <a:rPr lang="en-US" altLang="zh-CN" dirty="0">
                    <a:effectLst/>
                    <a:latin typeface="Arial" panose="020B0604020202020204" pitchFamily="34" charset="0"/>
                  </a:rPr>
                  <a:t>γ</a:t>
                </a:r>
                <a:r>
                  <a:rPr lang="zh-CN" altLang="en-US" dirty="0">
                    <a:effectLst/>
                    <a:latin typeface="Arial" panose="020B0604020202020204" pitchFamily="34" charset="0"/>
                  </a:rPr>
                  <a:t>是一个混合超参数，用于平衡这两个目标。</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371788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无监督预训练的总体思路是首先对</a:t>
            </a:r>
            <a:r>
              <a:rPr lang="en-US" altLang="zh-CN" dirty="0"/>
              <a:t>TCN</a:t>
            </a:r>
            <a:r>
              <a:rPr lang="zh-CN" altLang="en-US" dirty="0"/>
              <a:t>进行预训练，然后针对下游任务进行模型微调。</a:t>
            </a:r>
            <a:endParaRPr lang="en-US" altLang="zh-CN" dirty="0"/>
          </a:p>
          <a:p>
            <a:r>
              <a:rPr lang="zh-CN" altLang="en-US" dirty="0"/>
              <a:t>在预训练中可以使用类似于</a:t>
            </a:r>
            <a:r>
              <a:rPr lang="en-US" altLang="zh-CN" dirty="0"/>
              <a:t>BERT</a:t>
            </a:r>
            <a:r>
              <a:rPr lang="zh-CN" altLang="en-US" dirty="0"/>
              <a:t>的</a:t>
            </a:r>
            <a:r>
              <a:rPr lang="en-US" altLang="zh-CN" dirty="0"/>
              <a:t>MLM</a:t>
            </a:r>
            <a:r>
              <a:rPr lang="zh-CN" altLang="en-US" dirty="0"/>
              <a:t>目标，随机遮盖</a:t>
            </a:r>
            <a:r>
              <a:rPr lang="en-US" altLang="zh-CN" dirty="0"/>
              <a:t>10%</a:t>
            </a:r>
            <a:r>
              <a:rPr lang="zh-CN" altLang="en-US" dirty="0"/>
              <a:t>的单元格。给定一个被遮盖的单元格，预测原始单元格的值。</a:t>
            </a:r>
            <a:endParaRPr lang="en-US" altLang="zh-CN" dirty="0"/>
          </a:p>
          <a:p>
            <a:r>
              <a:rPr lang="zh-CN" altLang="en-US" dirty="0"/>
              <a:t>最后，预训练阶段得到的单元格嵌入作为模型微调阶段的初始值。</a:t>
            </a:r>
            <a:endParaRPr lang="en-US" altLang="zh-CN" dirty="0"/>
          </a:p>
          <a:p>
            <a:endParaRPr lang="en-US" altLang="zh-CN" dirty="0"/>
          </a:p>
          <a:p>
            <a:r>
              <a:rPr lang="zh-CN" altLang="en-US" dirty="0"/>
              <a:t>（作者还提出了无监督模式，因为</a:t>
            </a:r>
            <a:r>
              <a:rPr lang="zh-CN" altLang="en-US" dirty="0">
                <a:effectLst/>
                <a:latin typeface="Arial" panose="020B0604020202020204" pitchFamily="34" charset="0"/>
              </a:rPr>
              <a:t>直接在列类型和关系标签的监督下学习关系表表示并不总是可行的，因为获取高质量的注释的成本很高。</a:t>
            </a:r>
            <a:r>
              <a:rPr lang="en-US" altLang="zh-CN" dirty="0">
                <a:effectLst/>
                <a:latin typeface="Arial" panose="020B0604020202020204" pitchFamily="34" charset="0"/>
              </a:rPr>
              <a:t>TCN</a:t>
            </a:r>
            <a:r>
              <a:rPr lang="zh-CN" altLang="en-US" dirty="0">
                <a:effectLst/>
                <a:latin typeface="Arial" panose="020B0604020202020204" pitchFamily="34" charset="0"/>
              </a:rPr>
              <a:t>也可以以无监督的方式进行训练。</a:t>
            </a:r>
            <a:endParaRPr lang="en-US" altLang="zh-CN" dirty="0"/>
          </a:p>
          <a:p>
            <a:r>
              <a:rPr lang="zh-CN" altLang="en-US" dirty="0"/>
              <a:t>方法：在预训练中进行遮盖</a:t>
            </a:r>
            <a:endParaRPr lang="en-US" altLang="zh-CN" dirty="0"/>
          </a:p>
          <a:p>
            <a:r>
              <a:rPr lang="zh-CN" altLang="en-US" dirty="0"/>
              <a:t>公式：然后，预训练阶段得到的单元格嵌入作为模型微调阶段的初始值）</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20787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研究背景：</a:t>
            </a:r>
            <a:r>
              <a:rPr lang="en-US" altLang="zh-CN" dirty="0"/>
              <a:t>Section1</a:t>
            </a:r>
            <a:r>
              <a:rPr lang="zh-CN" altLang="en-US" dirty="0"/>
              <a:t>简介 </a:t>
            </a:r>
            <a:r>
              <a:rPr lang="en-US" altLang="zh-CN" dirty="0"/>
              <a:t>Section2 </a:t>
            </a:r>
            <a:r>
              <a:rPr lang="zh-CN" altLang="en-US" dirty="0"/>
              <a:t>相关工作 </a:t>
            </a:r>
            <a:endParaRPr lang="en-US" altLang="zh-CN" dirty="0"/>
          </a:p>
          <a:p>
            <a:r>
              <a:rPr lang="zh-CN" altLang="en-US" dirty="0"/>
              <a:t>方法建模：</a:t>
            </a:r>
            <a:r>
              <a:rPr lang="en-US" altLang="zh-CN" dirty="0"/>
              <a:t>Section3</a:t>
            </a:r>
            <a:r>
              <a:rPr lang="zh-CN" altLang="en-US" dirty="0"/>
              <a:t>问题定义 </a:t>
            </a:r>
            <a:r>
              <a:rPr lang="en-US" altLang="zh-CN" dirty="0"/>
              <a:t>Section4</a:t>
            </a:r>
            <a:r>
              <a:rPr lang="zh-CN" altLang="en-US" dirty="0"/>
              <a:t>方法建模</a:t>
            </a:r>
            <a:endParaRPr lang="en-US" altLang="zh-CN" dirty="0"/>
          </a:p>
          <a:p>
            <a:r>
              <a:rPr lang="zh-CN" altLang="en-US" dirty="0"/>
              <a:t>实验结果： </a:t>
            </a:r>
            <a:r>
              <a:rPr lang="en-US" altLang="zh-CN" dirty="0"/>
              <a:t>section 5 </a:t>
            </a:r>
            <a:r>
              <a:rPr lang="zh-CN" altLang="en-US" dirty="0"/>
              <a:t>实验</a:t>
            </a:r>
            <a:endParaRPr lang="en-US" altLang="zh-CN" dirty="0"/>
          </a:p>
          <a:p>
            <a:r>
              <a:rPr lang="zh-CN" altLang="en-US" dirty="0"/>
              <a:t>总结与思考：</a:t>
            </a:r>
            <a:r>
              <a:rPr lang="en-US" altLang="zh-CN" dirty="0"/>
              <a:t>Section6 </a:t>
            </a:r>
            <a:r>
              <a:rPr lang="zh-CN" altLang="en-US" dirty="0"/>
              <a:t>总结和相关工作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a:t>
            </a:fld>
            <a:endParaRPr lang="zh-CN" altLang="en-US"/>
          </a:p>
        </p:txBody>
      </p:sp>
    </p:spTree>
    <p:extLst>
      <p:ext uri="{BB962C8B-B14F-4D97-AF65-F5344CB8AC3E}">
        <p14:creationId xmlns:p14="http://schemas.microsoft.com/office/powerpoint/2010/main" val="920769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latin typeface="微软雅黑" panose="020B0503020204020204" pitchFamily="34" charset="-122"/>
                <a:ea typeface="微软雅黑" panose="020B0503020204020204" pitchFamily="34" charset="-122"/>
              </a:rPr>
              <a:t>这篇文章使用了音乐领域的表格数据集</a:t>
            </a:r>
            <a:r>
              <a:rPr lang="en-US" altLang="zh-CN" sz="1200" b="0" dirty="0">
                <a:latin typeface="微软雅黑" panose="020B0503020204020204" pitchFamily="34" charset="-122"/>
                <a:ea typeface="微软雅黑" panose="020B0503020204020204" pitchFamily="34" charset="-122"/>
              </a:rPr>
              <a:t>Dm</a:t>
            </a:r>
            <a:r>
              <a:rPr lang="zh-CN" altLang="en-US" sz="1200" b="0" dirty="0">
                <a:latin typeface="微软雅黑" panose="020B0503020204020204" pitchFamily="34" charset="-122"/>
                <a:ea typeface="微软雅黑" panose="020B0503020204020204" pitchFamily="34" charset="-122"/>
              </a:rPr>
              <a:t>和通用领域的表格数据集</a:t>
            </a:r>
            <a:r>
              <a:rPr lang="en-US" altLang="zh-CN" sz="1200" b="0" dirty="0" err="1">
                <a:latin typeface="微软雅黑" panose="020B0503020204020204" pitchFamily="34" charset="-122"/>
                <a:ea typeface="微软雅黑" panose="020B0503020204020204" pitchFamily="34" charset="-122"/>
              </a:rPr>
              <a:t>Dw</a:t>
            </a:r>
            <a:r>
              <a:rPr lang="zh-CN" altLang="en-US" sz="1200" b="0" dirty="0">
                <a:latin typeface="微软雅黑" panose="020B0503020204020204" pitchFamily="34" charset="-122"/>
                <a:ea typeface="微软雅黑" panose="020B0503020204020204" pitchFamily="34" charset="-122"/>
              </a:rPr>
              <a:t>。</a:t>
            </a:r>
            <a:endParaRPr lang="en-US" altLang="zh-CN" sz="1200" b="0" dirty="0">
              <a:latin typeface="微软雅黑" panose="020B0503020204020204" pitchFamily="34" charset="-122"/>
              <a:ea typeface="微软雅黑" panose="020B0503020204020204" pitchFamily="34" charset="-122"/>
            </a:endParaRPr>
          </a:p>
          <a:p>
            <a:r>
              <a:rPr lang="en-US" altLang="zh-CN" sz="1200" b="0" dirty="0">
                <a:latin typeface="微软雅黑" panose="020B0503020204020204" pitchFamily="34" charset="-122"/>
                <a:ea typeface="微软雅黑" panose="020B0503020204020204" pitchFamily="34" charset="-122"/>
              </a:rPr>
              <a:t>5</a:t>
            </a:r>
            <a:r>
              <a:rPr lang="zh-CN" altLang="en-US" sz="1200" b="0" dirty="0">
                <a:latin typeface="微软雅黑" panose="020B0503020204020204" pitchFamily="34" charset="-122"/>
                <a:ea typeface="微软雅黑" panose="020B0503020204020204" pitchFamily="34" charset="-122"/>
              </a:rPr>
              <a:t>种</a:t>
            </a:r>
            <a:r>
              <a:rPr lang="en-US" altLang="zh-CN" sz="1200" b="0" dirty="0">
                <a:latin typeface="微软雅黑" panose="020B0503020204020204" pitchFamily="34" charset="-122"/>
                <a:ea typeface="微软雅黑" panose="020B0503020204020204" pitchFamily="34" charset="-122"/>
              </a:rPr>
              <a:t>baseline</a:t>
            </a:r>
            <a:r>
              <a:rPr lang="zh-CN" altLang="en-US" sz="1200" b="0" dirty="0">
                <a:latin typeface="微软雅黑" panose="020B0503020204020204" pitchFamily="34" charset="-122"/>
                <a:ea typeface="微软雅黑" panose="020B0503020204020204" pitchFamily="34" charset="-122"/>
              </a:rPr>
              <a:t>算啊发</a:t>
            </a:r>
            <a:endParaRPr lang="en-US" altLang="zh-CN" sz="1200" b="0" dirty="0">
              <a:latin typeface="微软雅黑" panose="020B0503020204020204" pitchFamily="34" charset="-122"/>
              <a:ea typeface="微软雅黑" panose="020B0503020204020204" pitchFamily="34" charset="-122"/>
            </a:endParaRPr>
          </a:p>
          <a:p>
            <a:r>
              <a:rPr lang="en-US" altLang="zh-CN" sz="1200" b="0" dirty="0">
                <a:latin typeface="微软雅黑" panose="020B0503020204020204" pitchFamily="34" charset="-122"/>
                <a:ea typeface="微软雅黑" panose="020B0503020204020204" pitchFamily="34" charset="-122"/>
              </a:rPr>
              <a:t>3</a:t>
            </a:r>
            <a:r>
              <a:rPr lang="zh-CN" altLang="en-US" sz="1200" b="0" dirty="0">
                <a:latin typeface="微软雅黑" panose="020B0503020204020204" pitchFamily="34" charset="-122"/>
                <a:ea typeface="微软雅黑" panose="020B0503020204020204" pitchFamily="34" charset="-122"/>
              </a:rPr>
              <a:t>个评测指标</a:t>
            </a:r>
            <a:endParaRPr lang="en-US" altLang="zh-CN" sz="1200" b="0" dirty="0">
              <a:latin typeface="微软雅黑" panose="020B0503020204020204" pitchFamily="34" charset="-122"/>
              <a:ea typeface="微软雅黑" panose="020B0503020204020204" pitchFamily="34" charset="-122"/>
            </a:endParaRPr>
          </a:p>
          <a:p>
            <a:endParaRPr lang="en-US" altLang="zh-CN" sz="1200" b="0" dirty="0">
              <a:latin typeface="微软雅黑" panose="020B0503020204020204" pitchFamily="34" charset="-122"/>
              <a:ea typeface="微软雅黑" panose="020B0503020204020204" pitchFamily="34" charset="-122"/>
            </a:endParaRPr>
          </a:p>
          <a:p>
            <a:r>
              <a:rPr lang="zh-CN" altLang="en-US" sz="1200" b="0" dirty="0">
                <a:latin typeface="微软雅黑" panose="020B0503020204020204" pitchFamily="34" charset="-122"/>
                <a:ea typeface="微软雅黑" panose="020B0503020204020204" pitchFamily="34" charset="-122"/>
              </a:rPr>
              <a:t>如果需要解释：</a:t>
            </a:r>
            <a:endParaRPr lang="en-US" altLang="zh-CN" sz="1200" b="0" dirty="0">
              <a:latin typeface="微软雅黑" panose="020B0503020204020204" pitchFamily="34" charset="-122"/>
              <a:ea typeface="微软雅黑" panose="020B0503020204020204" pitchFamily="34" charset="-122"/>
            </a:endParaRPr>
          </a:p>
          <a:p>
            <a:r>
              <a:rPr lang="en-US" altLang="zh-CN" sz="1200" b="0" dirty="0">
                <a:latin typeface="微软雅黑" panose="020B0503020204020204" pitchFamily="34" charset="-122"/>
                <a:ea typeface="微软雅黑" panose="020B0503020204020204" pitchFamily="34" charset="-122"/>
              </a:rPr>
              <a:t>ACC</a:t>
            </a:r>
            <a:r>
              <a:rPr lang="zh-CN" altLang="en-US" sz="1200" b="0" dirty="0">
                <a:latin typeface="微软雅黑" panose="020B0503020204020204" pitchFamily="34" charset="-122"/>
                <a:ea typeface="微软雅黑" panose="020B0503020204020204" pitchFamily="34" charset="-122"/>
              </a:rPr>
              <a:t>：分类正确的记录个数占总记录个数的比例</a:t>
            </a:r>
            <a:endParaRPr lang="en-US" altLang="zh-CN" sz="1200" b="0" dirty="0">
              <a:latin typeface="微软雅黑" panose="020B0503020204020204" pitchFamily="34" charset="-122"/>
              <a:ea typeface="微软雅黑" panose="020B0503020204020204" pitchFamily="34" charset="-122"/>
            </a:endParaRPr>
          </a:p>
          <a:p>
            <a:r>
              <a:rPr lang="en-US" altLang="zh-CN" b="0" i="0" dirty="0">
                <a:solidFill>
                  <a:srgbClr val="666666"/>
                </a:solidFill>
                <a:effectLst/>
                <a:latin typeface="Arial" panose="020B0604020202020204" pitchFamily="34" charset="0"/>
              </a:rPr>
              <a:t>F1 score</a:t>
            </a:r>
            <a:r>
              <a:rPr lang="zh-CN" altLang="en-US" b="0" i="0" dirty="0">
                <a:solidFill>
                  <a:srgbClr val="666666"/>
                </a:solidFill>
                <a:effectLst/>
                <a:latin typeface="Arial" panose="020B0604020202020204" pitchFamily="34" charset="0"/>
              </a:rPr>
              <a:t>：是统计学中用来衡量二分类（或多任务二分类）模型精确度的一种指标。它同时兼顾了分类模型的准确率和召回率。</a:t>
            </a:r>
            <a:r>
              <a:rPr lang="en-US" altLang="zh-CN" b="0" i="0" dirty="0">
                <a:solidFill>
                  <a:srgbClr val="666666"/>
                </a:solidFill>
                <a:effectLst/>
                <a:latin typeface="Arial" panose="020B0604020202020204" pitchFamily="34" charset="0"/>
              </a:rPr>
              <a:t>F1</a:t>
            </a:r>
            <a:r>
              <a:rPr lang="zh-CN" altLang="en-US" b="0" i="0" dirty="0">
                <a:solidFill>
                  <a:srgbClr val="666666"/>
                </a:solidFill>
                <a:effectLst/>
                <a:latin typeface="Arial" panose="020B0604020202020204" pitchFamily="34" charset="0"/>
              </a:rPr>
              <a:t>分数可以看作是模型准确率和召回率的一种加权平均，它的最大值是</a:t>
            </a:r>
            <a:r>
              <a:rPr lang="en-US" altLang="zh-CN" b="0" i="0" dirty="0">
                <a:solidFill>
                  <a:srgbClr val="666666"/>
                </a:solidFill>
                <a:effectLst/>
                <a:latin typeface="Arial" panose="020B0604020202020204" pitchFamily="34" charset="0"/>
              </a:rPr>
              <a:t>1</a:t>
            </a:r>
            <a:r>
              <a:rPr lang="zh-CN" altLang="en-US" b="0" i="0" dirty="0">
                <a:solidFill>
                  <a:srgbClr val="666666"/>
                </a:solidFill>
                <a:effectLst/>
                <a:latin typeface="Arial" panose="020B0604020202020204" pitchFamily="34" charset="0"/>
              </a:rPr>
              <a:t>，最小值是</a:t>
            </a:r>
            <a:r>
              <a:rPr lang="en-US" altLang="zh-CN" b="0" i="0" dirty="0">
                <a:solidFill>
                  <a:srgbClr val="666666"/>
                </a:solidFill>
                <a:effectLst/>
                <a:latin typeface="Arial" panose="020B0604020202020204" pitchFamily="34" charset="0"/>
              </a:rPr>
              <a:t>0</a:t>
            </a:r>
            <a:r>
              <a:rPr lang="zh-CN" altLang="en-US" b="0" i="0" dirty="0">
                <a:solidFill>
                  <a:srgbClr val="666666"/>
                </a:solidFill>
                <a:effectLst/>
                <a:latin typeface="Arial" panose="020B0604020202020204" pitchFamily="34" charset="0"/>
              </a:rPr>
              <a:t>，值越大意味着模型越好。</a:t>
            </a:r>
            <a:endParaRPr lang="en-US" altLang="zh-CN" b="0" dirty="0"/>
          </a:p>
          <a:p>
            <a:r>
              <a:rPr lang="zh-CN" altLang="en-US" dirty="0"/>
              <a:t>科恩的</a:t>
            </a:r>
            <a:r>
              <a:rPr lang="en-US" altLang="zh-CN" dirty="0"/>
              <a:t>Kappa</a:t>
            </a:r>
            <a:r>
              <a:rPr lang="zh-CN" altLang="en-US" dirty="0"/>
              <a:t>系数：阶段得到的单元格嵌入作为模型微调阶段的初始值</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在数据集</a:t>
            </a:r>
            <a:r>
              <a:rPr lang="en-US" altLang="zh-CN" dirty="0">
                <a:effectLst/>
                <a:latin typeface="Arial" panose="020B0604020202020204" pitchFamily="34" charset="0"/>
              </a:rPr>
              <a:t>Dm</a:t>
            </a:r>
            <a:r>
              <a:rPr lang="zh-CN" altLang="en-US" dirty="0">
                <a:effectLst/>
                <a:latin typeface="Arial" panose="020B0604020202020204" pitchFamily="34" charset="0"/>
              </a:rPr>
              <a:t>上，一方面和</a:t>
            </a:r>
            <a:r>
              <a:rPr lang="en-US" altLang="zh-CN" dirty="0">
                <a:effectLst/>
                <a:latin typeface="Arial" panose="020B0604020202020204" pitchFamily="34" charset="0"/>
              </a:rPr>
              <a:t>baseline</a:t>
            </a:r>
            <a:r>
              <a:rPr lang="zh-CN" altLang="en-US" dirty="0">
                <a:effectLst/>
                <a:latin typeface="Arial" panose="020B0604020202020204" pitchFamily="34" charset="0"/>
              </a:rPr>
              <a:t>做对比实验，一方面做了消融实验。</a:t>
            </a:r>
            <a:endParaRPr lang="en-US" altLang="zh-CN" dirty="0">
              <a:effectLst/>
              <a:latin typeface="Arial" panose="020B0604020202020204" pitchFamily="34" charset="0"/>
            </a:endParaRPr>
          </a:p>
          <a:p>
            <a:r>
              <a:rPr lang="zh-CN" altLang="en-US" dirty="0">
                <a:effectLst/>
                <a:latin typeface="Arial" panose="020B0604020202020204" pitchFamily="34" charset="0"/>
              </a:rPr>
              <a:t>其中</a:t>
            </a:r>
            <a:r>
              <a:rPr lang="en-US" altLang="zh-CN" dirty="0">
                <a:effectLst/>
                <a:latin typeface="Arial" panose="020B0604020202020204" pitchFamily="34" charset="0"/>
              </a:rPr>
              <a:t>TCN-intra</a:t>
            </a:r>
            <a:r>
              <a:rPr lang="zh-CN" altLang="en-US" dirty="0">
                <a:effectLst/>
                <a:latin typeface="Arial" panose="020B0604020202020204" pitchFamily="34" charset="0"/>
              </a:rPr>
              <a:t>是只考虑表内上下文</a:t>
            </a:r>
            <a:endParaRPr lang="en-US" altLang="zh-CN" dirty="0">
              <a:effectLst/>
              <a:latin typeface="Arial" panose="020B0604020202020204" pitchFamily="34" charset="0"/>
            </a:endParaRPr>
          </a:p>
          <a:p>
            <a:r>
              <a:rPr lang="en-US" altLang="zh-CN" dirty="0">
                <a:effectLst/>
                <a:latin typeface="Arial" panose="020B0604020202020204" pitchFamily="34" charset="0"/>
              </a:rPr>
              <a:t>TCN-</a:t>
            </a:r>
            <a:r>
              <a:rPr lang="en-US" altLang="zh-CN" dirty="0" err="1">
                <a:effectLst/>
                <a:latin typeface="Arial" panose="020B0604020202020204" pitchFamily="34" charset="0"/>
              </a:rPr>
              <a:t>Nv,Ns</a:t>
            </a:r>
            <a:r>
              <a:rPr lang="zh-CN" altLang="en-US" dirty="0">
                <a:effectLst/>
                <a:latin typeface="Arial" panose="020B0604020202020204" pitchFamily="34" charset="0"/>
              </a:rPr>
              <a:t>，</a:t>
            </a:r>
            <a:r>
              <a:rPr lang="en-US" altLang="zh-CN" dirty="0">
                <a:effectLst/>
                <a:latin typeface="Arial" panose="020B0604020202020204" pitchFamily="34" charset="0"/>
              </a:rPr>
              <a:t>Np</a:t>
            </a:r>
            <a:r>
              <a:rPr lang="zh-CN" altLang="en-US" dirty="0">
                <a:effectLst/>
                <a:latin typeface="Arial" panose="020B0604020202020204" pitchFamily="34" charset="0"/>
              </a:rPr>
              <a:t>是在</a:t>
            </a:r>
            <a:r>
              <a:rPr lang="en-US" altLang="zh-CN" dirty="0">
                <a:effectLst/>
                <a:latin typeface="Arial" panose="020B0604020202020204" pitchFamily="34" charset="0"/>
              </a:rPr>
              <a:t>TCN-intra</a:t>
            </a:r>
            <a:r>
              <a:rPr lang="zh-CN" altLang="en-US" dirty="0">
                <a:effectLst/>
                <a:latin typeface="Arial" panose="020B0604020202020204" pitchFamily="34" charset="0"/>
              </a:rPr>
              <a:t>的基础上分别只考虑值聚合、位置聚合、和主题聚合的情况。</a:t>
            </a:r>
            <a:endParaRPr lang="en-US" altLang="zh-CN" dirty="0">
              <a:effectLst/>
              <a:latin typeface="Arial" panose="020B0604020202020204" pitchFamily="34" charset="0"/>
            </a:endParaRPr>
          </a:p>
          <a:p>
            <a:r>
              <a:rPr lang="zh-CN" altLang="en-US" dirty="0">
                <a:effectLst/>
                <a:latin typeface="Arial" panose="020B0604020202020204" pitchFamily="34" charset="0"/>
              </a:rPr>
              <a:t>对于所有度量，值越高表示性能越好。粗体显示了全局最高的值。下划线表示在</a:t>
            </a:r>
            <a:r>
              <a:rPr lang="en-US" altLang="zh-CN" dirty="0">
                <a:effectLst/>
                <a:latin typeface="Arial" panose="020B0604020202020204" pitchFamily="34" charset="0"/>
              </a:rPr>
              <a:t>baseline</a:t>
            </a:r>
            <a:r>
              <a:rPr lang="zh-CN" altLang="en-US" dirty="0">
                <a:effectLst/>
                <a:latin typeface="Arial" panose="020B0604020202020204" pitchFamily="34" charset="0"/>
              </a:rPr>
              <a:t>中表现最佳。（相对于基础变体</a:t>
            </a:r>
            <a:r>
              <a:rPr lang="en-US" altLang="zh-CN" dirty="0">
                <a:effectLst/>
                <a:latin typeface="Arial" panose="020B0604020202020204" pitchFamily="34" charset="0"/>
              </a:rPr>
              <a:t>TCN-intra</a:t>
            </a:r>
            <a:r>
              <a:rPr lang="zh-CN" altLang="en-US" dirty="0">
                <a:effectLst/>
                <a:latin typeface="Arial" panose="020B0604020202020204" pitchFamily="34" charset="0"/>
              </a:rPr>
              <a:t>的改进显示在括号中。）</a:t>
            </a:r>
            <a:endParaRPr lang="en-US" altLang="zh-CN" dirty="0">
              <a:effectLst/>
              <a:latin typeface="Arial" panose="020B0604020202020204" pitchFamily="34" charset="0"/>
            </a:endParaRPr>
          </a:p>
          <a:p>
            <a:r>
              <a:rPr lang="zh-CN" altLang="en-US" dirty="0">
                <a:effectLst/>
                <a:latin typeface="Arial" panose="020B0604020202020204" pitchFamily="34" charset="0"/>
              </a:rPr>
              <a:t>我们可以看到</a:t>
            </a:r>
            <a:endParaRPr lang="en-US" altLang="zh-CN" dirty="0">
              <a:effectLst/>
              <a:latin typeface="Arial" panose="020B0604020202020204" pitchFamily="34" charset="0"/>
            </a:endParaRPr>
          </a:p>
          <a:p>
            <a:r>
              <a:rPr lang="en-US" altLang="zh-CN" dirty="0">
                <a:effectLst/>
                <a:latin typeface="Arial" panose="020B0604020202020204" pitchFamily="34" charset="0"/>
              </a:rPr>
              <a:t>(1)TCN</a:t>
            </a:r>
            <a:r>
              <a:rPr lang="zh-CN" altLang="en-US" dirty="0">
                <a:effectLst/>
                <a:latin typeface="Arial" panose="020B0604020202020204" pitchFamily="34" charset="0"/>
              </a:rPr>
              <a:t>在所有指标上都比基线表现的好</a:t>
            </a:r>
            <a:endParaRPr lang="en-US" altLang="zh-CN" dirty="0">
              <a:effectLst/>
              <a:latin typeface="Arial" panose="020B0604020202020204" pitchFamily="34" charset="0"/>
            </a:endParaRPr>
          </a:p>
          <a:p>
            <a:r>
              <a:rPr lang="en-US" altLang="zh-CN" dirty="0">
                <a:effectLst/>
                <a:latin typeface="Arial" panose="020B0604020202020204" pitchFamily="34" charset="0"/>
              </a:rPr>
              <a:t>(2)</a:t>
            </a:r>
            <a:r>
              <a:rPr lang="zh-CN" altLang="en-US" dirty="0">
                <a:effectLst/>
                <a:latin typeface="Arial" panose="020B0604020202020204" pitchFamily="34" charset="0"/>
              </a:rPr>
              <a:t>消融实验验证了</a:t>
            </a:r>
            <a:r>
              <a:rPr lang="en-US" altLang="zh-CN" dirty="0">
                <a:effectLst/>
                <a:latin typeface="Arial" panose="020B0604020202020204" pitchFamily="34" charset="0"/>
              </a:rPr>
              <a:t>TCN</a:t>
            </a:r>
            <a:r>
              <a:rPr lang="zh-CN" altLang="en-US" dirty="0">
                <a:effectLst/>
                <a:latin typeface="Arial" panose="020B0604020202020204" pitchFamily="34" charset="0"/>
              </a:rPr>
              <a:t>中每个表间聚合模块的有效性。因为都比</a:t>
            </a:r>
            <a:r>
              <a:rPr lang="en-US" altLang="zh-CN" dirty="0">
                <a:effectLst/>
                <a:latin typeface="Arial" panose="020B0604020202020204" pitchFamily="34" charset="0"/>
              </a:rPr>
              <a:t>TCN-intra</a:t>
            </a:r>
            <a:r>
              <a:rPr lang="zh-CN" altLang="en-US" dirty="0">
                <a:effectLst/>
                <a:latin typeface="Arial" panose="020B0604020202020204" pitchFamily="34" charset="0"/>
              </a:rPr>
              <a:t>的结果更好一些。</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extLst>
      <p:ext uri="{BB962C8B-B14F-4D97-AF65-F5344CB8AC3E}">
        <p14:creationId xmlns:p14="http://schemas.microsoft.com/office/powerpoint/2010/main" val="545846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在数据集</a:t>
            </a:r>
            <a:r>
              <a:rPr lang="en-US" altLang="zh-CN" dirty="0" err="1"/>
              <a:t>Dw</a:t>
            </a:r>
            <a:r>
              <a:rPr lang="zh-CN" altLang="en-US" dirty="0"/>
              <a:t>中与</a:t>
            </a:r>
            <a:r>
              <a:rPr lang="en-US" altLang="zh-CN" dirty="0"/>
              <a:t>baseline</a:t>
            </a:r>
            <a:r>
              <a:rPr lang="zh-CN" altLang="en-US" dirty="0"/>
              <a:t>的对比如左图所示，可以看出</a:t>
            </a:r>
            <a:r>
              <a:rPr lang="en-US" altLang="zh-CN" dirty="0"/>
              <a:t>TCN</a:t>
            </a:r>
            <a:r>
              <a:rPr lang="zh-CN" altLang="en-US" dirty="0"/>
              <a:t>在两个数据集的所有指标上都优于</a:t>
            </a:r>
            <a:r>
              <a:rPr lang="en-US" altLang="zh-CN" dirty="0"/>
              <a:t>baseline</a:t>
            </a:r>
            <a:r>
              <a:rPr lang="zh-CN" altLang="en-US" dirty="0"/>
              <a:t>。右图是消融实验的结果，可以看出值聚合的贡献最大，位置聚合的贡献最小。这个</a:t>
            </a:r>
            <a:r>
              <a:rPr lang="zh-CN" altLang="en-US" dirty="0">
                <a:effectLst/>
                <a:latin typeface="Arial" panose="020B0604020202020204" pitchFamily="34" charset="0"/>
              </a:rPr>
              <a:t>实验证明了</a:t>
            </a:r>
            <a:r>
              <a:rPr lang="en-US" altLang="zh-CN" dirty="0">
                <a:effectLst/>
                <a:latin typeface="Arial" panose="020B0604020202020204" pitchFamily="34" charset="0"/>
              </a:rPr>
              <a:t>TCN</a:t>
            </a:r>
            <a:r>
              <a:rPr lang="zh-CN" altLang="en-US" dirty="0">
                <a:effectLst/>
                <a:latin typeface="Arial" panose="020B0604020202020204" pitchFamily="34" charset="0"/>
              </a:rPr>
              <a:t>的表间聚合模块能够有效的捕获额外的上下文信息。</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extLst>
      <p:ext uri="{BB962C8B-B14F-4D97-AF65-F5344CB8AC3E}">
        <p14:creationId xmlns:p14="http://schemas.microsoft.com/office/powerpoint/2010/main" val="4209830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对于无标记的关系表，作者使用两种</a:t>
            </a:r>
            <a:r>
              <a:rPr lang="en-US" altLang="zh-CN" dirty="0"/>
              <a:t>baseline</a:t>
            </a:r>
            <a:r>
              <a:rPr lang="zh-CN" altLang="en-US" dirty="0"/>
              <a:t>方法实现预训练，（以获得初始的单元格嵌入作为</a:t>
            </a:r>
            <a:r>
              <a:rPr lang="en-US" altLang="zh-CN" dirty="0"/>
              <a:t>TCN</a:t>
            </a:r>
            <a:r>
              <a:rPr lang="zh-CN" altLang="en-US" dirty="0"/>
              <a:t>监督多任务训练的输入，）可以看出预训练对性能提升有一定的帮助。</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2586162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27</a:t>
            </a:fld>
            <a:endParaRPr lang="zh-CN" altLang="en-US"/>
          </a:p>
        </p:txBody>
      </p:sp>
    </p:spTree>
    <p:extLst>
      <p:ext uri="{BB962C8B-B14F-4D97-AF65-F5344CB8AC3E}">
        <p14:creationId xmlns:p14="http://schemas.microsoft.com/office/powerpoint/2010/main" val="1484936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Embedding</a:t>
            </a:r>
            <a:r>
              <a:rPr lang="zh-CN" altLang="en-US" dirty="0"/>
              <a:t>向量</a:t>
            </a:r>
            <a:r>
              <a:rPr lang="en-US" altLang="zh-CN" dirty="0"/>
              <a:t>-&gt;</a:t>
            </a:r>
            <a:r>
              <a:rPr lang="zh-CN" altLang="en-US" dirty="0"/>
              <a:t>嵌入向量</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28</a:t>
            </a:fld>
            <a:endParaRPr lang="zh-CN" altLang="en-US"/>
          </a:p>
        </p:txBody>
      </p:sp>
    </p:spTree>
    <p:extLst>
      <p:ext uri="{BB962C8B-B14F-4D97-AF65-F5344CB8AC3E}">
        <p14:creationId xmlns:p14="http://schemas.microsoft.com/office/powerpoint/2010/main" val="428959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语义表解释</a:t>
            </a:r>
            <a:r>
              <a:rPr lang="en-US" altLang="zh-CN" dirty="0"/>
              <a:t>-&gt;web</a:t>
            </a:r>
            <a:r>
              <a:rPr lang="zh-CN" altLang="en-US" dirty="0"/>
              <a:t>表解释</a:t>
            </a:r>
            <a:endParaRPr lang="en-US" altLang="zh-CN" dirty="0"/>
          </a:p>
          <a:p>
            <a:r>
              <a:rPr lang="zh-CN" altLang="en-US" dirty="0"/>
              <a:t>表示学习</a:t>
            </a:r>
            <a:r>
              <a:rPr lang="en-US" altLang="zh-CN" dirty="0"/>
              <a:t>-&gt;</a:t>
            </a:r>
            <a:r>
              <a:rPr lang="zh-CN" altLang="en-US" dirty="0"/>
              <a:t>表格表示学习</a:t>
            </a:r>
            <a:endParaRPr lang="en-US" altLang="zh-CN" dirty="0"/>
          </a:p>
          <a:p>
            <a:r>
              <a:rPr lang="zh-CN" altLang="en-US" dirty="0"/>
              <a:t>必须有图才行</a:t>
            </a:r>
            <a:endParaRPr lang="en-US" altLang="zh-CN" dirty="0"/>
          </a:p>
          <a:p>
            <a:endParaRPr lang="en-US" altLang="zh-CN" dirty="0"/>
          </a:p>
          <a:p>
            <a:r>
              <a:rPr lang="zh-CN" altLang="en-US" dirty="0"/>
              <a:t>研究背景：</a:t>
            </a:r>
            <a:endParaRPr lang="en-US" altLang="zh-CN" dirty="0"/>
          </a:p>
          <a:p>
            <a:r>
              <a:rPr lang="zh-CN" altLang="en-US" dirty="0"/>
              <a:t>我们要做什么</a:t>
            </a:r>
            <a:endParaRPr lang="en-US" altLang="zh-CN" dirty="0"/>
          </a:p>
          <a:p>
            <a:r>
              <a:rPr lang="zh-CN" altLang="en-US" dirty="0"/>
              <a:t>相关工作</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extLst>
      <p:ext uri="{BB962C8B-B14F-4D97-AF65-F5344CB8AC3E}">
        <p14:creationId xmlns:p14="http://schemas.microsoft.com/office/powerpoint/2010/main" val="2872222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网络中有许多网站包含了大量的</a:t>
            </a:r>
            <a:r>
              <a:rPr lang="en-US" altLang="zh-CN" dirty="0"/>
              <a:t>html</a:t>
            </a:r>
            <a:r>
              <a:rPr lang="zh-CN" altLang="en-US" dirty="0"/>
              <a:t>表格数据，比如</a:t>
            </a:r>
            <a:r>
              <a:rPr lang="en-US" altLang="zh-CN" dirty="0"/>
              <a:t>QQ</a:t>
            </a:r>
            <a:r>
              <a:rPr lang="zh-CN" altLang="en-US" dirty="0"/>
              <a:t>音乐网页上搜索</a:t>
            </a:r>
            <a:r>
              <a:rPr lang="en-US" altLang="zh-CN" dirty="0"/>
              <a:t>Taylor Swift</a:t>
            </a:r>
            <a:r>
              <a:rPr lang="zh-CN" altLang="en-US" dirty="0"/>
              <a:t>，就会显示她的热门歌曲列表，每一行包括歌曲名称，所在专辑和歌曲时长等，而</a:t>
            </a:r>
            <a:r>
              <a:rPr lang="en-US" altLang="zh-CN" dirty="0"/>
              <a:t>Taylor Swift</a:t>
            </a:r>
            <a:r>
              <a:rPr lang="zh-CN" altLang="en-US" dirty="0"/>
              <a:t>就是页面的主题。我们把这种描述现实世界实体的表格称作关系型</a:t>
            </a:r>
            <a:r>
              <a:rPr lang="en-US" altLang="zh-CN" dirty="0"/>
              <a:t>Web</a:t>
            </a:r>
            <a:r>
              <a:rPr lang="zh-CN" altLang="en-US" dirty="0"/>
              <a:t>表，把实体所在的那一列称之为主列，而其他列称为宾语列。宾语列描述了这个实体的属性和与其他实体间的关系：比如第二列描述了歌曲所属的专辑，第三列描述了歌曲时长。</a:t>
            </a:r>
            <a:endParaRPr lang="en-US" altLang="zh-CN" dirty="0"/>
          </a:p>
          <a:p>
            <a:r>
              <a:rPr lang="zh-CN" altLang="en-US" dirty="0"/>
              <a:t>这些表格往往是最新的且包含丰富的语义信息，因此这种半结构化网站上的</a:t>
            </a:r>
            <a:r>
              <a:rPr lang="en-US" altLang="zh-CN" dirty="0"/>
              <a:t>web</a:t>
            </a:r>
            <a:r>
              <a:rPr lang="zh-CN" altLang="en-US" dirty="0"/>
              <a:t>表格是扩充知识库的有效信息知识来源。</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262449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为了实现扩充知识库，我们需要从</a:t>
            </a:r>
            <a:r>
              <a:rPr lang="en-US" altLang="zh-CN" dirty="0"/>
              <a:t>web</a:t>
            </a:r>
            <a:r>
              <a:rPr lang="zh-CN" altLang="en-US" dirty="0"/>
              <a:t>表中提取表格的语义信息，并将其转换为机器可以理解的语言，也就是主谓宾三元组以扩充知识库。</a:t>
            </a:r>
            <a:endParaRPr lang="en-US" altLang="zh-CN" dirty="0"/>
          </a:p>
          <a:p>
            <a:r>
              <a:rPr lang="en-US" altLang="zh-CN" dirty="0"/>
              <a:t>Web</a:t>
            </a:r>
            <a:r>
              <a:rPr lang="zh-CN" altLang="en-US" dirty="0"/>
              <a:t>表语义解释包含三个主要任务，分别是列类型分析、列关系检测和单元格实体链接。其中列类型分析是</a:t>
            </a:r>
            <a:r>
              <a:rPr lang="zh-CN" altLang="en-US" dirty="0">
                <a:effectLst/>
                <a:latin typeface="Arial" panose="020B0604020202020204" pitchFamily="34" charset="0"/>
              </a:rPr>
              <a:t>将一个列与一个实体类型相关联</a:t>
            </a:r>
            <a:r>
              <a:rPr lang="zh-CN" altLang="en-US" dirty="0"/>
              <a:t>。列关系检测是</a:t>
            </a:r>
            <a:r>
              <a:rPr lang="zh-CN" altLang="en-US" dirty="0">
                <a:effectLst/>
                <a:latin typeface="Arial" panose="020B0604020202020204" pitchFamily="34" charset="0"/>
              </a:rPr>
              <a:t>将表中的两个列与相应类型之间的关系关联起来</a:t>
            </a:r>
            <a:r>
              <a:rPr lang="zh-CN" altLang="en-US" dirty="0"/>
              <a:t>。</a:t>
            </a:r>
            <a:endParaRPr lang="en-US" altLang="zh-CN" dirty="0"/>
          </a:p>
          <a:p>
            <a:r>
              <a:rPr lang="zh-CN" altLang="en-US" dirty="0">
                <a:effectLst/>
                <a:latin typeface="Arial" panose="020B0604020202020204" pitchFamily="34" charset="0"/>
              </a:rPr>
              <a:t>实体链接步骤往往是作为列类型分析和关系抽取的先决条件或联合任务，但是本文不考虑实体链接，因为作者认为这一步需要昂贵的预处理步骤，并且限制了解释关系表的灵活度。</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因此，本文的目标是</a:t>
            </a:r>
            <a:r>
              <a:rPr lang="zh-CN" altLang="en-US" sz="1200" kern="1200" dirty="0">
                <a:solidFill>
                  <a:schemeClr val="tx1"/>
                </a:solidFill>
                <a:effectLst/>
                <a:latin typeface="+mn-lt"/>
                <a:ea typeface="+mn-ea"/>
                <a:cs typeface="+mn-cs"/>
              </a:rPr>
              <a:t>从本体中固定的类型和关系集确定每个列的类型和列之间的关系</a:t>
            </a:r>
            <a:r>
              <a:rPr lang="zh-CN" altLang="en-US" dirty="0">
                <a:effectLst/>
                <a:latin typeface="Arial" panose="020B0604020202020204" pitchFamily="34" charset="0"/>
              </a:rPr>
              <a:t>。</a:t>
            </a:r>
            <a:endParaRPr lang="en-US" altLang="zh-CN" dirty="0">
              <a:effectLst/>
              <a:latin typeface="Arial" panose="020B0604020202020204" pitchFamily="34" charset="0"/>
            </a:endParaRPr>
          </a:p>
          <a:p>
            <a:endParaRPr lang="en-US" altLang="zh-CN" b="1"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382430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然后介绍一下表示学习。</a:t>
            </a:r>
            <a:endParaRPr lang="en-US" altLang="zh-CN" dirty="0"/>
          </a:p>
          <a:p>
            <a:r>
              <a:rPr lang="zh-CN" altLang="en-US" dirty="0"/>
              <a:t>读</a:t>
            </a:r>
            <a:endParaRPr lang="en-US" altLang="zh-CN" dirty="0"/>
          </a:p>
          <a:p>
            <a:r>
              <a:rPr lang="zh-CN" altLang="en-US" dirty="0"/>
              <a:t>本文的目标是学习一种表的表示，学习表的隐式特征，完成列类型分析和列关系检测的任务。</a:t>
            </a:r>
          </a:p>
          <a:p>
            <a:endParaRPr lang="en-US" altLang="zh-CN" dirty="0"/>
          </a:p>
          <a:p>
            <a:r>
              <a:rPr lang="zh-CN" altLang="en-US" dirty="0"/>
              <a:t>为了利用表内和表间上下文信息，我们把表格的集合作为输入。如果把表的集合看做一张图，那么每个单元格作为一个节点，每条边可能连接同一行的两个值，也可能连接同一列的值、相同结构表格的同一位置上的值、不同表格的相同值。每个节点可能有多条边与之相连。</a:t>
            </a:r>
            <a:r>
              <a:rPr lang="en-US" altLang="zh-CN" dirty="0"/>
              <a:t>&lt;</a:t>
            </a:r>
            <a:r>
              <a:rPr lang="zh-CN" altLang="en-US" dirty="0"/>
              <a:t>我们的目标是学习一种表的表示，它利用表内和表间上下文来学习列类型和关系预测任务的</a:t>
            </a:r>
            <a:r>
              <a:rPr lang="zh-CN" altLang="en-US" b="0" dirty="0">
                <a:effectLst/>
              </a:rPr>
              <a:t>预测模型</a:t>
            </a:r>
            <a:r>
              <a:rPr lang="en-US" altLang="zh-CN" b="1" dirty="0">
                <a:effectLst/>
              </a:rPr>
              <a:t>&gt;</a:t>
            </a:r>
            <a:r>
              <a:rPr lang="zh-CN" altLang="en-US" dirty="0"/>
              <a:t>。作者以此创建了一种关系表的表示学习框架，成为表卷积网络（</a:t>
            </a:r>
            <a:r>
              <a:rPr lang="en-US" altLang="zh-CN" dirty="0"/>
              <a:t>TCN</a:t>
            </a:r>
            <a:r>
              <a:rPr lang="zh-CN" altLang="en-US" dirty="0"/>
              <a:t>），能够对具有隐式连接的关系表进行操作</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65106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现有的针对语义表解释的表示学习方法可以分为三种：概率图模型、词向量模型、深度神经语言模型，如很流行的</a:t>
            </a:r>
            <a:r>
              <a:rPr lang="en-US" altLang="zh-CN" sz="1200" dirty="0">
                <a:solidFill>
                  <a:schemeClr val="tx1"/>
                </a:solidFill>
              </a:rPr>
              <a:t>BERT</a:t>
            </a:r>
            <a:r>
              <a:rPr lang="zh-CN" altLang="en-US" sz="1200" dirty="0">
                <a:solidFill>
                  <a:schemeClr val="tx1"/>
                </a:solidFill>
              </a:rPr>
              <a:t>，但是这些方法存在一定的问题。</a:t>
            </a:r>
            <a:endParaRPr lang="en-US" altLang="zh-CN"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概率图模型：</a:t>
            </a:r>
            <a:r>
              <a:rPr lang="zh-CN" altLang="en-US" sz="1200" kern="1200" dirty="0">
                <a:solidFill>
                  <a:schemeClr val="tx1"/>
                </a:solidFill>
                <a:effectLst/>
                <a:latin typeface="+mn-lt"/>
                <a:ea typeface="+mn-ea"/>
                <a:cs typeface="+mn-cs"/>
              </a:rPr>
              <a:t>捕获行、列和表头之间的联合关系，但是准确率较低</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词向量：人们通常</a:t>
            </a:r>
            <a:r>
              <a:rPr lang="zh-CN" altLang="en-US" dirty="0"/>
              <a:t>使用</a:t>
            </a:r>
            <a:r>
              <a:rPr lang="en-US" altLang="zh-CN" b="1" dirty="0">
                <a:effectLst/>
              </a:rPr>
              <a:t>word2vec</a:t>
            </a:r>
            <a:r>
              <a:rPr lang="zh-CN" altLang="en-US" dirty="0"/>
              <a:t> 实现表格的表示学习，但是这样的浅层神经模型表达能力有限，不容易捕获关系表的语义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BERT</a:t>
            </a:r>
            <a:r>
              <a:rPr lang="zh-CN" altLang="en-US" sz="1200" dirty="0">
                <a:solidFill>
                  <a:schemeClr val="tx1"/>
                </a:solidFill>
              </a:rPr>
              <a:t>：</a:t>
            </a:r>
            <a:r>
              <a:rPr lang="zh-CN" altLang="en-US" sz="1200" kern="1200" dirty="0">
                <a:solidFill>
                  <a:schemeClr val="tx1"/>
                </a:solidFill>
                <a:effectLst/>
                <a:latin typeface="+mn-lt"/>
                <a:ea typeface="+mn-ea"/>
                <a:cs typeface="+mn-cs"/>
              </a:rPr>
              <a:t>是将表中的信息转换为一个很长的线性序列，这样可能会导致表格中隐含的结构信息丢失。</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11473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针对表格中隐含的结构信息，本文不止关注表内上下文，还关注表间上下文。</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对于目标单元格来说，表内上下文就是同行同列的所有单元格，因为同一列的实体描述同一类事物，而同一行的值则往往描述某个实体的属性。</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而表间上下文分为共享模式上下文和跨模式上下文。</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共享模式上下文：在同一</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源的不同页面中，相同模式的表之间会共享信息，相同模式往往指表头相同。例如，来自</a:t>
            </a:r>
            <a:r>
              <a:rPr lang="en-US" altLang="zh-CN" sz="1200" kern="1200" dirty="0">
                <a:solidFill>
                  <a:schemeClr val="tx1"/>
                </a:solidFill>
                <a:effectLst/>
                <a:latin typeface="+mn-lt"/>
                <a:ea typeface="+mn-ea"/>
                <a:cs typeface="+mn-cs"/>
              </a:rPr>
              <a:t>discogs.com</a:t>
            </a:r>
            <a:r>
              <a:rPr lang="zh-CN" altLang="en-US" sz="1200" kern="1200" dirty="0">
                <a:solidFill>
                  <a:schemeClr val="tx1"/>
                </a:solidFill>
                <a:effectLst/>
                <a:latin typeface="+mn-lt"/>
                <a:ea typeface="+mn-ea"/>
                <a:cs typeface="+mn-cs"/>
              </a:rPr>
              <a:t>的不同艺术家页面的表格有相同的模式（例如为不同艺术家制作专辑的出版商名称）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跨模式上下文：来自同一个领域（音乐领域）的多个来源的表之间会共享信息。例如，来自</a:t>
            </a:r>
            <a:r>
              <a:rPr lang="en-US" altLang="zh-CN" sz="1200" kern="1200" dirty="0">
                <a:solidFill>
                  <a:schemeClr val="tx1"/>
                </a:solidFill>
                <a:effectLst/>
                <a:latin typeface="+mn-lt"/>
                <a:ea typeface="+mn-ea"/>
                <a:cs typeface="+mn-cs"/>
              </a:rPr>
              <a:t>discogs.com</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musicbrainz.org</a:t>
            </a:r>
            <a:r>
              <a:rPr lang="zh-CN" altLang="en-US" sz="1200" kern="1200" dirty="0">
                <a:solidFill>
                  <a:schemeClr val="tx1"/>
                </a:solidFill>
                <a:effectLst/>
                <a:latin typeface="+mn-lt"/>
                <a:ea typeface="+mn-ea"/>
                <a:cs typeface="+mn-cs"/>
              </a:rPr>
              <a:t>上的表的单元格中可能出现同一个出版商的名字（</a:t>
            </a:r>
            <a:r>
              <a:rPr lang="en-US" altLang="zh-CN" sz="1200" dirty="0"/>
              <a:t>Republic Records</a:t>
            </a:r>
            <a:r>
              <a:rPr lang="zh-CN" altLang="en-US" sz="1200" dirty="0"/>
              <a:t>：</a:t>
            </a:r>
            <a:r>
              <a:rPr lang="zh-CN" altLang="en-US" dirty="0"/>
              <a:t>美国广播唱片公司）</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本文主要讨论如何利用这种表内和表间的上下文来改善</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表的语义解释结果。</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4211403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本文的贡献三点。</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229964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2022/3/4</a:t>
            </a:fld>
            <a:endParaRPr lang="zh-CN" altLang="en-US" sz="1200">
              <a:solidFill>
                <a:schemeClr val="tx1"/>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8404974" y="202608"/>
              <a:ext cx="532800" cy="53280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08411" y="3708165"/>
            <a:ext cx="1676189" cy="532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Southeast University</a:t>
            </a:r>
            <a:endParaRPr lang="zh-CN" altLang="en-US"/>
          </a:p>
        </p:txBody>
      </p:sp>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p:cNvGrpSpPr/>
          <p:nvPr userDrawn="1"/>
        </p:nvGrpSpPr>
        <p:grpSpPr>
          <a:xfrm>
            <a:off x="654820" y="1369609"/>
            <a:ext cx="7834360" cy="3363240"/>
            <a:chOff x="2406920" y="1481369"/>
            <a:chExt cx="4325080" cy="3363240"/>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矩形 7"/>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692873" y="2079603"/>
              <a:ext cx="3549311" cy="830997"/>
            </a:xfrm>
            <a:prstGeom prst="rect">
              <a:avLst/>
            </a:prstGeom>
            <a:noFill/>
          </p:spPr>
          <p:txBody>
            <a:bodyPr wrap="square" rtlCol="0">
              <a:spAutoFit/>
            </a:bodyPr>
            <a:lstStyle/>
            <a:p>
              <a:pPr lvl="0" algn="ctr">
                <a:defRPr/>
              </a:pPr>
              <a:r>
                <a:rPr lang="zh-CN" altLang="en-US" sz="4800" b="1" dirty="0">
                  <a:solidFill>
                    <a:srgbClr val="C00000"/>
                  </a:solidFill>
                  <a:latin typeface="思源黑体 CN" panose="020B0500000000000000" pitchFamily="34" charset="-122"/>
                  <a:ea typeface="思源黑体 CN" panose="020B0500000000000000" pitchFamily="34" charset="-122"/>
                  <a:cs typeface="+mn-ea"/>
                </a:rPr>
                <a:t> 感谢大家的观看</a:t>
              </a:r>
            </a:p>
          </p:txBody>
        </p:sp>
        <p:cxnSp>
          <p:nvCxnSpPr>
            <p:cNvPr id="10" name="直接连接符 9"/>
            <p:cNvCxnSpPr/>
            <p:nvPr/>
          </p:nvCxnSpPr>
          <p:spPr>
            <a:xfrm>
              <a:off x="3621324" y="384985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2035" y="4335943"/>
              <a:ext cx="4074850" cy="369332"/>
            </a:xfrm>
            <a:prstGeom prst="rect">
              <a:avLst/>
            </a:prstGeom>
            <a:noFill/>
          </p:spPr>
          <p:txBody>
            <a:bodyPr wrap="square" rtlCol="0">
              <a:spAutoFit/>
            </a:bodyPr>
            <a:lstStyle/>
            <a:p>
              <a:pPr lvl="0" algn="ctr">
                <a:defRPr/>
              </a:pPr>
              <a:r>
                <a:rPr lang="zh-CN" altLang="en-US" sz="1800" b="1" dirty="0">
                  <a:solidFill>
                    <a:schemeClr val="bg1"/>
                  </a:solidFill>
                  <a:latin typeface="思源黑体 CN" panose="020B0500000000000000" pitchFamily="34" charset="-122"/>
                  <a:ea typeface="思源黑体 CN" panose="020B0500000000000000" pitchFamily="34" charset="-122"/>
                  <a:cs typeface="+mn-ea"/>
                </a:rPr>
                <a:t>汇报人：丁婧伊   汇报时间：</a:t>
              </a:r>
              <a:r>
                <a:rPr lang="en-US" altLang="zh-CN" sz="1800" b="1" dirty="0">
                  <a:solidFill>
                    <a:schemeClr val="bg1"/>
                  </a:solidFill>
                  <a:latin typeface="思源黑体 CN" panose="020B0500000000000000" pitchFamily="34" charset="-122"/>
                  <a:ea typeface="思源黑体 CN" panose="020B0500000000000000" pitchFamily="34" charset="-122"/>
                  <a:cs typeface="+mn-ea"/>
                </a:rPr>
                <a:t>2022/3/4</a:t>
              </a:r>
              <a:endParaRPr lang="zh-CN" altLang="en-US" sz="1800" b="1" dirty="0">
                <a:solidFill>
                  <a:schemeClr val="bg1"/>
                </a:solidFill>
                <a:latin typeface="思源黑体 CN" panose="020B0500000000000000" pitchFamily="34" charset="-122"/>
                <a:ea typeface="思源黑体 CN" panose="020B0500000000000000" pitchFamily="34" charset="-122"/>
                <a:cs typeface="+mn-ea"/>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2022/3/4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6.png"/><Relationship Id="rId3" Type="http://schemas.openxmlformats.org/officeDocument/2006/relationships/image" Target="../media/image15.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13.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3.png"/><Relationship Id="rId18" Type="http://schemas.openxmlformats.org/officeDocument/2006/relationships/image" Target="../media/image53.png"/><Relationship Id="rId3" Type="http://schemas.openxmlformats.org/officeDocument/2006/relationships/image" Target="../media/image28.png"/><Relationship Id="rId7" Type="http://schemas.openxmlformats.org/officeDocument/2006/relationships/image" Target="../media/image430.png"/><Relationship Id="rId12" Type="http://schemas.openxmlformats.org/officeDocument/2006/relationships/image" Target="../media/image48.png"/><Relationship Id="rId17" Type="http://schemas.openxmlformats.org/officeDocument/2006/relationships/image" Target="../media/image52.png"/><Relationship Id="rId2" Type="http://schemas.openxmlformats.org/officeDocument/2006/relationships/notesSlide" Target="../notesSlides/notesSlide14.xml"/><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7.png"/><Relationship Id="rId5" Type="http://schemas.openxmlformats.org/officeDocument/2006/relationships/image" Target="../media/image410.png"/><Relationship Id="rId15" Type="http://schemas.openxmlformats.org/officeDocument/2006/relationships/image" Target="../media/image39.png"/><Relationship Id="rId10" Type="http://schemas.openxmlformats.org/officeDocument/2006/relationships/image" Target="../media/image46.png"/><Relationship Id="rId19" Type="http://schemas.openxmlformats.org/officeDocument/2006/relationships/image" Target="../media/image41.png"/><Relationship Id="rId4" Type="http://schemas.openxmlformats.org/officeDocument/2006/relationships/image" Target="../media/image400.png"/><Relationship Id="rId9" Type="http://schemas.openxmlformats.org/officeDocument/2006/relationships/image" Target="../media/image45.png"/><Relationship Id="rId1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16.xml"/><Relationship Id="rId16" Type="http://schemas.openxmlformats.org/officeDocument/2006/relationships/image" Target="../media/image49.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42.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8.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9.png"/><Relationship Id="rId7" Type="http://schemas.openxmlformats.org/officeDocument/2006/relationships/image" Target="../media/image7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3.png"/><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2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4708" y="4759441"/>
            <a:ext cx="2794570" cy="368300"/>
          </a:xfrm>
          <a:prstGeom prst="rect">
            <a:avLst/>
          </a:prstGeom>
          <a:noFill/>
        </p:spPr>
        <p:txBody>
          <a:bodyPr wrap="square" rtlCol="0">
            <a:spAutoFit/>
          </a:bodyPr>
          <a:lstStyle/>
          <a:p>
            <a:pPr algn="ctr"/>
            <a:r>
              <a:rPr lang="zh-CN" altLang="en-US" spc="140">
                <a:solidFill>
                  <a:srgbClr val="02409A"/>
                </a:solidFill>
                <a:latin typeface="微软雅黑" panose="020B0503020204020204" pitchFamily="34" charset="-122"/>
                <a:ea typeface="微软雅黑" panose="020B0503020204020204" pitchFamily="34" charset="-122"/>
              </a:rPr>
              <a:t>丁婧伊</a:t>
            </a:r>
            <a:endParaRPr lang="en-US" altLang="zh-CN" spc="140">
              <a:solidFill>
                <a:srgbClr val="02409A"/>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19024" y="2154033"/>
            <a:ext cx="7305929" cy="1050290"/>
          </a:xfrm>
          <a:prstGeom prst="rect">
            <a:avLst/>
          </a:prstGeom>
          <a:noFill/>
        </p:spPr>
        <p:txBody>
          <a:bodyPr wrap="square" rtlCol="0">
            <a:spAutoFit/>
          </a:bodyPr>
          <a:lstStyle/>
          <a:p>
            <a:pPr algn="ctr">
              <a:lnSpc>
                <a:spcPct val="130000"/>
              </a:lnSpc>
            </a:pPr>
            <a:r>
              <a:rPr lang="en-US" altLang="zh-CN" sz="2400" b="1" dirty="0">
                <a:solidFill>
                  <a:srgbClr val="02409A"/>
                </a:solidFill>
                <a:ea typeface="微软雅黑" panose="020B0503020204020204" pitchFamily="34" charset="-122"/>
                <a:sym typeface="+mn-ea"/>
              </a:rPr>
              <a:t>TCN: Table Convolutional Network for Web Table Interpretation</a:t>
            </a:r>
            <a:endParaRPr lang="en-US" altLang="zh-CN" sz="2400" b="1" dirty="0">
              <a:solidFill>
                <a:srgbClr val="02409A"/>
              </a:solidFill>
              <a:ea typeface="微软雅黑" panose="020B0503020204020204" pitchFamily="34" charset="-122"/>
            </a:endParaRPr>
          </a:p>
        </p:txBody>
      </p:sp>
      <p:sp>
        <p:nvSpPr>
          <p:cNvPr id="7" name="文本框 6"/>
          <p:cNvSpPr txBox="1"/>
          <p:nvPr/>
        </p:nvSpPr>
        <p:spPr>
          <a:xfrm>
            <a:off x="695972" y="3348694"/>
            <a:ext cx="7752031" cy="810260"/>
          </a:xfrm>
          <a:prstGeom prst="rect">
            <a:avLst/>
          </a:prstGeom>
          <a:noFill/>
        </p:spPr>
        <p:txBody>
          <a:bodyPr wrap="square" rtlCol="0">
            <a:spAutoFit/>
          </a:bodyPr>
          <a:lstStyle/>
          <a:p>
            <a:pPr algn="ctr">
              <a:lnSpc>
                <a:spcPct val="130000"/>
              </a:lnSpc>
            </a:pPr>
            <a:r>
              <a:rPr lang="en-US" altLang="zh-CN" b="1" i="1">
                <a:solidFill>
                  <a:srgbClr val="6B2D0B"/>
                </a:solidFill>
                <a:ea typeface="微软雅黑" panose="020B0503020204020204" pitchFamily="34" charset="-122"/>
              </a:rPr>
              <a:t>	Daheng Wang, Prashant Shiralkar, et al. </a:t>
            </a:r>
          </a:p>
          <a:p>
            <a:pPr algn="ctr">
              <a:lnSpc>
                <a:spcPct val="130000"/>
              </a:lnSpc>
            </a:pPr>
            <a:r>
              <a:rPr lang="en-US" altLang="zh-CN" b="1" i="1">
                <a:solidFill>
                  <a:srgbClr val="6B2D0B"/>
                </a:solidFill>
                <a:ea typeface="微软雅黑" panose="020B0503020204020204" pitchFamily="34" charset="-122"/>
              </a:rPr>
              <a:t>WWW 2021</a:t>
            </a:r>
          </a:p>
        </p:txBody>
      </p:sp>
      <p:pic>
        <p:nvPicPr>
          <p:cNvPr id="4" name="图片 3"/>
          <p:cNvPicPr>
            <a:picLocks noChangeAspect="1"/>
          </p:cNvPicPr>
          <p:nvPr/>
        </p:nvPicPr>
        <p:blipFill>
          <a:blip r:embed="rId3"/>
          <a:stretch>
            <a:fillRect/>
          </a:stretch>
        </p:blipFill>
        <p:spPr>
          <a:xfrm>
            <a:off x="377190" y="777875"/>
            <a:ext cx="2268855" cy="8718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38" name="组合 37">
            <a:extLst>
              <a:ext uri="{FF2B5EF4-FFF2-40B4-BE49-F238E27FC236}">
                <a16:creationId xmlns:a16="http://schemas.microsoft.com/office/drawing/2014/main" id="{0C124319-2A3D-4007-A58C-5DA2C99B53B3}"/>
              </a:ext>
            </a:extLst>
          </p:cNvPr>
          <p:cNvGrpSpPr/>
          <p:nvPr/>
        </p:nvGrpSpPr>
        <p:grpSpPr>
          <a:xfrm>
            <a:off x="2122163" y="2348556"/>
            <a:ext cx="5772155" cy="2233913"/>
            <a:chOff x="1549246" y="2331574"/>
            <a:chExt cx="5772155" cy="2233913"/>
          </a:xfrm>
        </p:grpSpPr>
        <p:grpSp>
          <p:nvGrpSpPr>
            <p:cNvPr id="39" name="组合 38">
              <a:extLst>
                <a:ext uri="{FF2B5EF4-FFF2-40B4-BE49-F238E27FC236}">
                  <a16:creationId xmlns:a16="http://schemas.microsoft.com/office/drawing/2014/main" id="{34A5EBAA-83F5-455A-9ECF-C0EE96CF8EB3}"/>
                </a:ext>
              </a:extLst>
            </p:cNvPr>
            <p:cNvGrpSpPr/>
            <p:nvPr/>
          </p:nvGrpSpPr>
          <p:grpSpPr>
            <a:xfrm>
              <a:off x="1549246" y="3167389"/>
              <a:ext cx="2323652" cy="523220"/>
              <a:chOff x="1104898" y="1549242"/>
              <a:chExt cx="2323652" cy="523220"/>
            </a:xfrm>
          </p:grpSpPr>
          <p:sp>
            <p:nvSpPr>
              <p:cNvPr id="44" name="文本框 43">
                <a:extLst>
                  <a:ext uri="{FF2B5EF4-FFF2-40B4-BE49-F238E27FC236}">
                    <a16:creationId xmlns:a16="http://schemas.microsoft.com/office/drawing/2014/main" id="{B3E6EB1F-BCA7-4B0E-A735-6B84D4A3CE39}"/>
                  </a:ext>
                </a:extLst>
              </p:cNvPr>
              <p:cNvSpPr txBox="1"/>
              <p:nvPr/>
            </p:nvSpPr>
            <p:spPr>
              <a:xfrm>
                <a:off x="1463657" y="1549242"/>
                <a:ext cx="1964893" cy="523220"/>
              </a:xfrm>
              <a:prstGeom prst="rect">
                <a:avLst/>
              </a:prstGeom>
              <a:noFill/>
            </p:spPr>
            <p:txBody>
              <a:bodyPr wrap="square" rtlCol="0">
                <a:spAutoFit/>
              </a:bodyPr>
              <a:lstStyle/>
              <a:p>
                <a:r>
                  <a:rPr lang="zh-CN" altLang="en-US" sz="2800" b="1" spc="200">
                    <a:latin typeface="微软雅黑" panose="020B0503020204020204" pitchFamily="34" charset="-122"/>
                    <a:ea typeface="微软雅黑" panose="020B0503020204020204" pitchFamily="34" charset="-122"/>
                  </a:rPr>
                  <a:t>方法建模</a:t>
                </a:r>
              </a:p>
            </p:txBody>
          </p:sp>
          <p:grpSp>
            <p:nvGrpSpPr>
              <p:cNvPr id="45" name="Google Shape;1483;p78">
                <a:extLst>
                  <a:ext uri="{FF2B5EF4-FFF2-40B4-BE49-F238E27FC236}">
                    <a16:creationId xmlns:a16="http://schemas.microsoft.com/office/drawing/2014/main" id="{91F68560-79E9-4CDB-8481-975B2C8CAAB9}"/>
                  </a:ext>
                </a:extLst>
              </p:cNvPr>
              <p:cNvGrpSpPr/>
              <p:nvPr/>
            </p:nvGrpSpPr>
            <p:grpSpPr>
              <a:xfrm>
                <a:off x="1104898" y="1661974"/>
                <a:ext cx="206582" cy="297757"/>
                <a:chOff x="5083925" y="2066350"/>
                <a:chExt cx="28825" cy="41550"/>
              </a:xfrm>
            </p:grpSpPr>
            <p:sp>
              <p:nvSpPr>
                <p:cNvPr id="46" name="Google Shape;1484;p78">
                  <a:extLst>
                    <a:ext uri="{FF2B5EF4-FFF2-40B4-BE49-F238E27FC236}">
                      <a16:creationId xmlns:a16="http://schemas.microsoft.com/office/drawing/2014/main" id="{834B5B9E-2D22-4CB6-BC0B-42F28AA9DDFA}"/>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a:extLst>
                    <a:ext uri="{FF2B5EF4-FFF2-40B4-BE49-F238E27FC236}">
                      <a16:creationId xmlns:a16="http://schemas.microsoft.com/office/drawing/2014/main" id="{010EFA4A-D291-436E-9321-F01C25BEDB3D}"/>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文本框 39">
              <a:extLst>
                <a:ext uri="{FF2B5EF4-FFF2-40B4-BE49-F238E27FC236}">
                  <a16:creationId xmlns:a16="http://schemas.microsoft.com/office/drawing/2014/main" id="{C0F00ED1-3BB4-4DD7-9468-A8264DD334C5}"/>
                </a:ext>
              </a:extLst>
            </p:cNvPr>
            <p:cNvSpPr txBox="1"/>
            <p:nvPr/>
          </p:nvSpPr>
          <p:spPr>
            <a:xfrm>
              <a:off x="4426209" y="4103822"/>
              <a:ext cx="2895192" cy="461665"/>
            </a:xfrm>
            <a:prstGeom prst="rect">
              <a:avLst/>
            </a:prstGeom>
            <a:noFill/>
          </p:spPr>
          <p:txBody>
            <a:bodyPr wrap="square" rtlCol="0">
              <a:spAutoFit/>
            </a:bodyPr>
            <a:lstStyle/>
            <a:p>
              <a:endParaRPr lang="en-US" altLang="zh-CN" sz="2400" b="1" spc="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F2A2FC62-6967-42A3-A806-A3935AB451A7}"/>
                </a:ext>
              </a:extLst>
            </p:cNvPr>
            <p:cNvSpPr txBox="1"/>
            <p:nvPr/>
          </p:nvSpPr>
          <p:spPr>
            <a:xfrm>
              <a:off x="4426209" y="2489381"/>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问题定义</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3767F205-BFB8-45E3-A2D8-2DA4B39BA313}"/>
                </a:ext>
              </a:extLst>
            </p:cNvPr>
            <p:cNvSpPr txBox="1"/>
            <p:nvPr/>
          </p:nvSpPr>
          <p:spPr>
            <a:xfrm>
              <a:off x="4426210" y="2361234"/>
              <a:ext cx="2362368" cy="461665"/>
            </a:xfrm>
            <a:prstGeom prst="rect">
              <a:avLst/>
            </a:prstGeom>
            <a:noFill/>
          </p:spPr>
          <p:txBody>
            <a:bodyPr wrap="square" rtlCol="0">
              <a:spAutoFit/>
            </a:bodyPr>
            <a:lstStyle/>
            <a:p>
              <a:r>
                <a:rPr lang="en-US" altLang="zh-CN" sz="2400" b="1" spc="200">
                  <a:solidFill>
                    <a:schemeClr val="tx1">
                      <a:lumMod val="75000"/>
                      <a:lumOff val="25000"/>
                    </a:schemeClr>
                  </a:solidFill>
                  <a:latin typeface="微软雅黑" panose="020B0503020204020204" pitchFamily="34" charset="-122"/>
                  <a:ea typeface="微软雅黑" panose="020B0503020204020204" pitchFamily="34" charset="-122"/>
                </a:rPr>
                <a:t> </a:t>
              </a:r>
            </a:p>
          </p:txBody>
        </p:sp>
        <p:cxnSp>
          <p:nvCxnSpPr>
            <p:cNvPr id="43" name="直接连接符 42">
              <a:extLst>
                <a:ext uri="{FF2B5EF4-FFF2-40B4-BE49-F238E27FC236}">
                  <a16:creationId xmlns:a16="http://schemas.microsoft.com/office/drawing/2014/main" id="{C18C4B8A-6684-42A2-9108-45785C1C1BD6}"/>
                </a:ext>
              </a:extLst>
            </p:cNvPr>
            <p:cNvCxnSpPr>
              <a:cxnSpLocks/>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48" name="文本框 47">
            <a:extLst>
              <a:ext uri="{FF2B5EF4-FFF2-40B4-BE49-F238E27FC236}">
                <a16:creationId xmlns:a16="http://schemas.microsoft.com/office/drawing/2014/main" id="{ABEDF23A-ABAC-4D0D-9CB8-951B4C1FEA5A}"/>
              </a:ext>
            </a:extLst>
          </p:cNvPr>
          <p:cNvSpPr txBox="1"/>
          <p:nvPr/>
        </p:nvSpPr>
        <p:spPr>
          <a:xfrm>
            <a:off x="4999125" y="3231093"/>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模型设计</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C0E71E58-2439-4FE9-9D81-CBD58A8FCBD8}"/>
              </a:ext>
            </a:extLst>
          </p:cNvPr>
          <p:cNvSpPr txBox="1"/>
          <p:nvPr/>
        </p:nvSpPr>
        <p:spPr>
          <a:xfrm>
            <a:off x="4999125" y="3955823"/>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训练目标</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问题定义</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0" name="文本框 9">
            <a:extLst>
              <a:ext uri="{FF2B5EF4-FFF2-40B4-BE49-F238E27FC236}">
                <a16:creationId xmlns:a16="http://schemas.microsoft.com/office/drawing/2014/main" id="{7424C304-439D-446D-A077-2F44D708E205}"/>
              </a:ext>
            </a:extLst>
          </p:cNvPr>
          <p:cNvSpPr txBox="1"/>
          <p:nvPr/>
        </p:nvSpPr>
        <p:spPr>
          <a:xfrm>
            <a:off x="511175" y="1020729"/>
            <a:ext cx="1915909"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符号参数表：</a:t>
            </a:r>
          </a:p>
        </p:txBody>
      </p:sp>
      <mc:AlternateContent xmlns:mc="http://schemas.openxmlformats.org/markup-compatibility/2006">
        <mc:Choice xmlns:a14="http://schemas.microsoft.com/office/drawing/2010/main" Requires="a14">
          <p:graphicFrame>
            <p:nvGraphicFramePr>
              <p:cNvPr id="12" name="表格 11">
                <a:extLst>
                  <a:ext uri="{FF2B5EF4-FFF2-40B4-BE49-F238E27FC236}">
                    <a16:creationId xmlns:a16="http://schemas.microsoft.com/office/drawing/2014/main" id="{A35F9C67-3E79-4605-A066-594013BCDF57}"/>
                  </a:ext>
                </a:extLst>
              </p:cNvPr>
              <p:cNvGraphicFramePr>
                <a:graphicFrameLocks noGrp="1"/>
              </p:cNvGraphicFramePr>
              <p:nvPr>
                <p:extLst>
                  <p:ext uri="{D42A27DB-BD31-4B8C-83A1-F6EECF244321}">
                    <p14:modId xmlns:p14="http://schemas.microsoft.com/office/powerpoint/2010/main" val="2140569145"/>
                  </p:ext>
                </p:extLst>
              </p:nvPr>
            </p:nvGraphicFramePr>
            <p:xfrm>
              <a:off x="1516979" y="1502383"/>
              <a:ext cx="6110042" cy="2138055"/>
            </p:xfrm>
            <a:graphic>
              <a:graphicData uri="http://schemas.openxmlformats.org/drawingml/2006/table">
                <a:tbl>
                  <a:tblPr firstRow="1" bandRow="1">
                    <a:tableStyleId>{5C22544A-7EE6-4342-B048-85BDC9FD1C3A}</a:tableStyleId>
                  </a:tblPr>
                  <a:tblGrid>
                    <a:gridCol w="1115590">
                      <a:extLst>
                        <a:ext uri="{9D8B030D-6E8A-4147-A177-3AD203B41FA5}">
                          <a16:colId xmlns:a16="http://schemas.microsoft.com/office/drawing/2014/main" val="667428283"/>
                        </a:ext>
                      </a:extLst>
                    </a:gridCol>
                    <a:gridCol w="1975706">
                      <a:extLst>
                        <a:ext uri="{9D8B030D-6E8A-4147-A177-3AD203B41FA5}">
                          <a16:colId xmlns:a16="http://schemas.microsoft.com/office/drawing/2014/main" val="3765805647"/>
                        </a:ext>
                      </a:extLst>
                    </a:gridCol>
                    <a:gridCol w="937550">
                      <a:extLst>
                        <a:ext uri="{9D8B030D-6E8A-4147-A177-3AD203B41FA5}">
                          <a16:colId xmlns:a16="http://schemas.microsoft.com/office/drawing/2014/main" val="1687895933"/>
                        </a:ext>
                      </a:extLst>
                    </a:gridCol>
                    <a:gridCol w="2081196">
                      <a:extLst>
                        <a:ext uri="{9D8B030D-6E8A-4147-A177-3AD203B41FA5}">
                          <a16:colId xmlns:a16="http://schemas.microsoft.com/office/drawing/2014/main" val="1733842229"/>
                        </a:ext>
                      </a:extLst>
                    </a:gridCol>
                  </a:tblGrid>
                  <a:tr h="309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extLst>
                      <a:ext uri="{0D108BD9-81ED-4DB2-BD59-A6C34878D82A}">
                        <a16:rowId xmlns:a16="http://schemas.microsoft.com/office/drawing/2014/main" val="605181547"/>
                      </a:ext>
                    </a:extLst>
                  </a:tr>
                  <a:tr h="381273">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ea typeface="黑体" panose="02010609060101010101" pitchFamily="49" charset="-122"/>
                                      </a:rPr>
                                    </m:ctrlPr>
                                  </m:sSubPr>
                                  <m:e>
                                    <m:r>
                                      <a:rPr lang="en-US" altLang="zh-CN" sz="1200" b="0" i="1" smtClean="0">
                                        <a:latin typeface="Cambria Math" panose="02040503050406030204" pitchFamily="18" charset="0"/>
                                        <a:ea typeface="黑体" panose="02010609060101010101" pitchFamily="49" charset="-122"/>
                                      </a:rPr>
                                      <m:t>𝑇</m:t>
                                    </m:r>
                                  </m:e>
                                  <m:sub>
                                    <m:r>
                                      <m:rPr>
                                        <m:sty m:val="p"/>
                                      </m:rPr>
                                      <a:rPr lang="en-US" altLang="zh-CN" sz="1200" i="1" smtClean="0">
                                        <a:latin typeface="Cambria Math" panose="02040503050406030204" pitchFamily="18" charset="0"/>
                                        <a:ea typeface="黑体" panose="02010609060101010101" pitchFamily="49" charset="-122"/>
                                      </a:rPr>
                                      <m:t>k</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第</a:t>
                          </a:r>
                          <a14:m>
                            <m:oMath xmlns:m="http://schemas.openxmlformats.org/officeDocument/2006/math">
                              <m:r>
                                <a:rPr lang="en-US" altLang="zh-CN" sz="1200" i="1" dirty="0" smtClean="0">
                                  <a:latin typeface="Cambria Math" panose="02040503050406030204" pitchFamily="18" charset="0"/>
                                  <a:ea typeface="微软雅黑" panose="020B0503020204020204" pitchFamily="34" charset="-122"/>
                                </a:rPr>
                                <m:t>𝑘</m:t>
                              </m:r>
                            </m:oMath>
                          </a14:m>
                          <a:r>
                            <a:rPr lang="zh-CN" altLang="en-US" sz="1200" dirty="0">
                              <a:latin typeface="微软雅黑" panose="020B0503020204020204" pitchFamily="34" charset="-122"/>
                              <a:ea typeface="微软雅黑" panose="020B0503020204020204" pitchFamily="34" charset="-122"/>
                            </a:rPr>
                            <a:t>张表格</a:t>
                          </a:r>
                        </a:p>
                      </a:txBody>
                      <a:tcPr anchor="ctr" anchorCtr="1"/>
                    </a:tc>
                    <a:tc>
                      <a:txBody>
                        <a:bodyPr/>
                        <a:lstStyle/>
                        <a:p>
                          <a:pPr/>
                          <a14:m>
                            <m:oMathPara xmlns:m="http://schemas.openxmlformats.org/officeDocument/2006/math">
                              <m:oMathParaPr>
                                <m:jc m:val="centerGroup"/>
                              </m:oMathParaPr>
                              <m:oMath xmlns:m="http://schemas.openxmlformats.org/officeDocument/2006/math">
                                <m:r>
                                  <a:rPr lang="en-US" altLang="zh-CN" sz="1200" i="1" kern="1200" dirty="0" smtClean="0">
                                    <a:solidFill>
                                      <a:schemeClr val="dk1"/>
                                    </a:solidFill>
                                    <a:latin typeface="Cambria Math" panose="02040503050406030204" pitchFamily="18" charset="0"/>
                                    <a:ea typeface="微软雅黑" panose="020B0503020204020204" pitchFamily="34" charset="-122"/>
                                    <a:cs typeface="+mn-cs"/>
                                  </a:rPr>
                                  <m:t>𝐾</m:t>
                                </m:r>
                                <m:r>
                                  <a:rPr lang="en-US" altLang="zh-CN" sz="1200" i="1" kern="1200" dirty="0" smtClean="0">
                                    <a:solidFill>
                                      <a:schemeClr val="dk1"/>
                                    </a:solidFill>
                                    <a:latin typeface="Cambria Math" panose="02040503050406030204" pitchFamily="18" charset="0"/>
                                    <a:ea typeface="微软雅黑" panose="020B0503020204020204" pitchFamily="34" charset="-122"/>
                                    <a:cs typeface="+mn-cs"/>
                                  </a:rPr>
                                  <m:t>,</m:t>
                                </m:r>
                                <m:r>
                                  <a:rPr lang="en-US" altLang="zh-CN" sz="1200" i="1" kern="1200" dirty="0" smtClean="0">
                                    <a:solidFill>
                                      <a:schemeClr val="dk1"/>
                                    </a:solidFill>
                                    <a:latin typeface="Cambria Math" panose="02040503050406030204" pitchFamily="18" charset="0"/>
                                    <a:ea typeface="微软雅黑" panose="020B0503020204020204" pitchFamily="34" charset="-122"/>
                                    <a:cs typeface="+mn-cs"/>
                                  </a:rPr>
                                  <m:t>𝑈</m:t>
                                </m:r>
                              </m:oMath>
                            </m:oMathPara>
                          </a14:m>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nchorCtr="1"/>
                    </a:tc>
                    <a:tc>
                      <a:txBody>
                        <a:bodyPr/>
                        <a:lstStyle/>
                        <a:p>
                          <a14:m>
                            <m:oMath xmlns:m="http://schemas.openxmlformats.org/officeDocument/2006/math">
                              <m:r>
                                <a:rPr lang="en-US" altLang="zh-CN" sz="1200" i="1" kern="1200" dirty="0" smtClean="0">
                                  <a:solidFill>
                                    <a:schemeClr val="dk1"/>
                                  </a:solidFill>
                                  <a:latin typeface="Cambria Math" panose="02040503050406030204" pitchFamily="18" charset="0"/>
                                  <a:ea typeface="微软雅黑" panose="020B0503020204020204" pitchFamily="34" charset="-122"/>
                                  <a:cs typeface="+mn-cs"/>
                                </a:rPr>
                                <m:t>𝐷</m:t>
                              </m:r>
                            </m:oMath>
                          </a14:m>
                          <a:r>
                            <a:rPr lang="zh-CN" altLang="en-US" sz="1200" kern="1200" dirty="0">
                              <a:solidFill>
                                <a:schemeClr val="dk1"/>
                              </a:solidFill>
                              <a:latin typeface="微软雅黑" panose="020B0503020204020204" pitchFamily="34" charset="-122"/>
                              <a:ea typeface="微软雅黑" panose="020B0503020204020204" pitchFamily="34" charset="-122"/>
                              <a:cs typeface="+mn-cs"/>
                            </a:rPr>
                            <a:t>中关系表的数量和表模式数量</a:t>
                          </a:r>
                        </a:p>
                      </a:txBody>
                      <a:tcPr anchor="ctr" anchorCtr="1"/>
                    </a:tc>
                    <a:extLst>
                      <a:ext uri="{0D108BD9-81ED-4DB2-BD59-A6C34878D82A}">
                        <a16:rowId xmlns:a16="http://schemas.microsoft.com/office/drawing/2014/main" val="3453866932"/>
                      </a:ext>
                    </a:extLst>
                  </a:tr>
                  <a:tr h="309255">
                    <a:tc>
                      <a:txBody>
                        <a:bodyPr/>
                        <a:lstStyle/>
                        <a:p>
                          <a:pPr algn="ctr"/>
                          <a14:m>
                            <m:oMathPara xmlns:m="http://schemas.openxmlformats.org/officeDocument/2006/math">
                              <m:oMathParaPr>
                                <m:jc m:val="center"/>
                              </m:oMathParaPr>
                              <m:oMath xmlns:m="http://schemas.openxmlformats.org/officeDocument/2006/math">
                                <m:sSup>
                                  <m:sSupPr>
                                    <m:ctrlPr>
                                      <a:rPr lang="en-US" altLang="zh-CN" sz="1200" i="1" smtClean="0">
                                        <a:latin typeface="Cambria Math" panose="02040503050406030204" pitchFamily="18" charset="0"/>
                                        <a:ea typeface="黑体" panose="02010609060101010101" pitchFamily="49" charset="-122"/>
                                      </a:rPr>
                                    </m:ctrlPr>
                                  </m:sSupPr>
                                  <m:e>
                                    <m:r>
                                      <a:rPr lang="en-US" altLang="zh-CN" sz="120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r>
                                  <a:rPr lang="en-US" altLang="zh-CN" sz="1200" b="0" i="1" smtClean="0">
                                    <a:latin typeface="Cambria Math" panose="02040503050406030204" pitchFamily="18" charset="0"/>
                                    <a:ea typeface="黑体" panose="02010609060101010101" pitchFamily="49" charset="-122"/>
                                  </a:rPr>
                                  <m:t>(</m:t>
                                </m:r>
                                <m:r>
                                  <a:rPr lang="zh-CN" altLang="en-US" sz="1200" b="0" i="1" smtClean="0">
                                    <a:latin typeface="Cambria Math" panose="02040503050406030204" pitchFamily="18" charset="0"/>
                                    <a:ea typeface="黑体" panose="02010609060101010101" pitchFamily="49" charset="-122"/>
                                  </a:rPr>
                                  <m:t>或</m:t>
                                </m:r>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i="1" smtClean="0">
                                        <a:latin typeface="Cambria Math" panose="02040503050406030204" pitchFamily="18" charset="0"/>
                                        <a:ea typeface="黑体" panose="02010609060101010101" pitchFamily="49" charset="-122"/>
                                      </a:rPr>
                                      <m:t>𝑡</m:t>
                                    </m:r>
                                  </m:e>
                                  <m:sub>
                                    <m:r>
                                      <a:rPr lang="en-US" altLang="zh-CN" sz="1200" b="0" i="1" smtClean="0">
                                        <a:latin typeface="Cambria Math" panose="02040503050406030204" pitchFamily="18" charset="0"/>
                                        <a:ea typeface="黑体" panose="02010609060101010101" pitchFamily="49" charset="-122"/>
                                      </a:rPr>
                                      <m:t>𝑘</m:t>
                                    </m:r>
                                  </m:sub>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bSup>
                                <m:r>
                                  <a:rPr lang="en-US" altLang="zh-CN" sz="1200" b="0" i="1" smtClean="0">
                                    <a:latin typeface="Cambria Math" panose="02040503050406030204" pitchFamily="18" charset="0"/>
                                    <a:ea typeface="黑体" panose="02010609060101010101" pitchFamily="49" charset="-122"/>
                                  </a:rPr>
                                  <m:t>)</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表格</a:t>
                          </a:r>
                          <a14:m>
                            <m:oMath xmlns:m="http://schemas.openxmlformats.org/officeDocument/2006/math">
                              <m:sSub>
                                <m:sSubPr>
                                  <m:ctrlPr>
                                    <a:rPr lang="en-US" altLang="zh-CN" sz="1200" i="1" smtClean="0">
                                      <a:latin typeface="Cambria Math" panose="02040503050406030204" pitchFamily="18" charset="0"/>
                                      <a:ea typeface="黑体" panose="02010609060101010101" pitchFamily="49" charset="-122"/>
                                    </a:rPr>
                                  </m:ctrlPr>
                                </m:sSubPr>
                                <m:e>
                                  <m:r>
                                    <a:rPr lang="en-US" altLang="zh-CN" sz="1200" b="0" i="1" smtClean="0">
                                      <a:latin typeface="Cambria Math" panose="02040503050406030204" pitchFamily="18" charset="0"/>
                                      <a:ea typeface="黑体" panose="02010609060101010101" pitchFamily="49" charset="-122"/>
                                    </a:rPr>
                                    <m:t>𝑇</m:t>
                                  </m:r>
                                </m:e>
                                <m:sub>
                                  <m:r>
                                    <m:rPr>
                                      <m:sty m:val="p"/>
                                    </m:rPr>
                                    <a:rPr lang="en-US" altLang="zh-CN" sz="1200" i="1" smtClean="0">
                                      <a:latin typeface="Cambria Math" panose="02040503050406030204" pitchFamily="18" charset="0"/>
                                      <a:ea typeface="黑体" panose="02010609060101010101" pitchFamily="49" charset="-122"/>
                                    </a:rPr>
                                    <m:t>k</m:t>
                                  </m:r>
                                </m:sub>
                              </m:sSub>
                            </m:oMath>
                          </a14:m>
                          <a:r>
                            <a:rPr lang="zh-CN" altLang="en-US" sz="1200" dirty="0">
                              <a:latin typeface="微软雅黑" panose="020B0503020204020204" pitchFamily="34" charset="-122"/>
                              <a:ea typeface="微软雅黑" panose="020B0503020204020204" pitchFamily="34" charset="-122"/>
                            </a:rPr>
                            <a:t>中第</a:t>
                          </a:r>
                          <a:r>
                            <a:rPr lang="en-US" altLang="zh-CN" sz="1200" dirty="0">
                              <a:latin typeface="微软雅黑" panose="020B0503020204020204" pitchFamily="34" charset="-122"/>
                              <a:ea typeface="微软雅黑" panose="020B0503020204020204" pitchFamily="34" charset="-122"/>
                            </a:rPr>
                            <a:t>m</a:t>
                          </a:r>
                          <a:r>
                            <a:rPr lang="zh-CN" altLang="en-US" sz="1200" dirty="0">
                              <a:latin typeface="微软雅黑" panose="020B0503020204020204" pitchFamily="34" charset="-122"/>
                              <a:ea typeface="微软雅黑" panose="020B0503020204020204" pitchFamily="34" charset="-122"/>
                            </a:rPr>
                            <a:t>行第</a:t>
                          </a:r>
                          <a:r>
                            <a:rPr lang="en-US" altLang="zh-CN" sz="1200" dirty="0">
                              <a:latin typeface="微软雅黑" panose="020B0503020204020204" pitchFamily="34" charset="-122"/>
                              <a:ea typeface="微软雅黑" panose="020B0503020204020204" pitchFamily="34" charset="-122"/>
                            </a:rPr>
                            <a:t>n</a:t>
                          </a:r>
                          <a:r>
                            <a:rPr lang="zh-CN" altLang="en-US" sz="1200" dirty="0">
                              <a:latin typeface="微软雅黑" panose="020B0503020204020204" pitchFamily="34" charset="-122"/>
                              <a:ea typeface="微软雅黑" panose="020B0503020204020204" pitchFamily="34" charset="-122"/>
                            </a:rPr>
                            <a:t>列的单元格</a:t>
                          </a:r>
                          <a:endParaRPr lang="en-US" altLang="zh-CN" sz="1200" dirty="0">
                            <a:latin typeface="微软雅黑" panose="020B0503020204020204" pitchFamily="34" charset="-122"/>
                            <a:ea typeface="微软雅黑" panose="020B0503020204020204" pitchFamily="34" charset="-122"/>
                          </a:endParaRPr>
                        </a:p>
                      </a:txBody>
                      <a:tcPr anchor="ctr" anchorCtr="1"/>
                    </a:tc>
                    <a:tc>
                      <a:txBody>
                        <a:bodyPr/>
                        <a:lstStyle/>
                        <a:p>
                          <a:pPr/>
                          <a14:m>
                            <m:oMathPara xmlns:m="http://schemas.openxmlformats.org/officeDocument/2006/math">
                              <m:oMathParaPr>
                                <m:jc m:val="centerGroup"/>
                              </m:oMathParaPr>
                              <m:oMath xmlns:m="http://schemas.openxmlformats.org/officeDocument/2006/math">
                                <m:sSup>
                                  <m:sSupPr>
                                    <m:ctrlPr>
                                      <a:rPr lang="en-US" altLang="zh-CN" sz="1200" i="1" kern="1200" smtClean="0">
                                        <a:solidFill>
                                          <a:schemeClr val="dk1"/>
                                        </a:solidFill>
                                        <a:latin typeface="Cambria Math" panose="02040503050406030204" pitchFamily="18" charset="0"/>
                                        <a:ea typeface="黑体" panose="02010609060101010101" pitchFamily="49" charset="-122"/>
                                        <a:cs typeface="+mn-cs"/>
                                      </a:rPr>
                                    </m:ctrlPr>
                                  </m:sSupPr>
                                  <m:e>
                                    <m:r>
                                      <a:rPr lang="en-US" altLang="zh-CN" sz="1200" kern="1200" smtClean="0">
                                        <a:solidFill>
                                          <a:schemeClr val="dk1"/>
                                        </a:solidFill>
                                        <a:latin typeface="Cambria Math" panose="02040503050406030204" pitchFamily="18" charset="0"/>
                                        <a:ea typeface="黑体" panose="02010609060101010101" pitchFamily="49" charset="-122"/>
                                        <a:cs typeface="+mn-cs"/>
                                      </a:rPr>
                                      <m:t>𝑡</m:t>
                                    </m:r>
                                  </m:e>
                                  <m:sup>
                                    <m:r>
                                      <a:rPr lang="en-US" altLang="zh-CN" sz="1200" kern="1200" smtClean="0">
                                        <a:solidFill>
                                          <a:schemeClr val="dk1"/>
                                        </a:solidFill>
                                        <a:latin typeface="Cambria Math" panose="02040503050406030204" pitchFamily="18" charset="0"/>
                                        <a:ea typeface="黑体" panose="02010609060101010101" pitchFamily="49" charset="-122"/>
                                        <a:cs typeface="+mn-cs"/>
                                      </a:rPr>
                                      <m:t>∗,0</m:t>
                                    </m:r>
                                  </m:sup>
                                </m:sSup>
                              </m:oMath>
                            </m:oMathPara>
                          </a14:m>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zh-CN" altLang="en-US" sz="1200" kern="1200" dirty="0">
                              <a:solidFill>
                                <a:schemeClr val="dk1"/>
                              </a:solidFill>
                              <a:latin typeface="微软雅黑" panose="020B0503020204020204" pitchFamily="34" charset="-122"/>
                              <a:ea typeface="微软雅黑" panose="020B0503020204020204" pitchFamily="34" charset="-122"/>
                              <a:cs typeface="+mn-cs"/>
                            </a:rPr>
                            <a:t>表格的第一列，默认是主列</a:t>
                          </a:r>
                        </a:p>
                      </a:txBody>
                      <a:tcPr anchor="ctr" anchorCtr="1"/>
                    </a:tc>
                    <a:extLst>
                      <a:ext uri="{0D108BD9-81ED-4DB2-BD59-A6C34878D82A}">
                        <a16:rowId xmlns:a16="http://schemas.microsoft.com/office/drawing/2014/main" val="549117580"/>
                      </a:ext>
                    </a:extLst>
                  </a:tr>
                  <a:tr h="381273">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i="1" smtClean="0">
                                        <a:latin typeface="Cambria Math" panose="02040503050406030204" pitchFamily="18" charset="0"/>
                                        <a:ea typeface="黑体" panose="02010609060101010101" pitchFamily="49" charset="-122"/>
                                      </a:rPr>
                                      <m:t>𝑆</m:t>
                                    </m:r>
                                  </m:e>
                                  <m:sub>
                                    <m:r>
                                      <a:rPr lang="en-US" altLang="zh-CN" sz="1200" i="1" smtClean="0">
                                        <a:latin typeface="Cambria Math" panose="02040503050406030204" pitchFamily="18" charset="0"/>
                                        <a:ea typeface="黑体" panose="02010609060101010101" pitchFamily="49" charset="-122"/>
                                      </a:rPr>
                                      <m:t>𝑘</m:t>
                                    </m:r>
                                  </m:sub>
                                  <m:sup>
                                    <m:r>
                                      <a:rPr lang="en-US" altLang="zh-CN" sz="1200" i="1" smtClean="0">
                                        <a:latin typeface="Cambria Math" panose="02040503050406030204" pitchFamily="18" charset="0"/>
                                        <a:ea typeface="黑体" panose="02010609060101010101" pitchFamily="49" charset="-122"/>
                                      </a:rPr>
                                      <m:t>𝑟</m:t>
                                    </m:r>
                                  </m:sup>
                                </m:sSubSup>
                                <m:r>
                                  <a:rPr lang="en-US" altLang="zh-CN" sz="1200" b="0" i="1" smtClean="0">
                                    <a:latin typeface="Cambria Math" panose="02040503050406030204" pitchFamily="18" charset="0"/>
                                    <a:ea typeface="黑体" panose="02010609060101010101" pitchFamily="49" charset="-122"/>
                                  </a:rPr>
                                  <m:t>,</m:t>
                                </m:r>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i="1" smtClean="0">
                                        <a:latin typeface="Cambria Math" panose="02040503050406030204" pitchFamily="18" charset="0"/>
                                        <a:ea typeface="黑体" panose="02010609060101010101" pitchFamily="49" charset="-122"/>
                                      </a:rPr>
                                      <m:t>𝑆</m:t>
                                    </m:r>
                                  </m:e>
                                  <m:sub>
                                    <m:r>
                                      <a:rPr lang="en-US" altLang="zh-CN" sz="1200" i="1" smtClean="0">
                                        <a:latin typeface="Cambria Math" panose="02040503050406030204" pitchFamily="18" charset="0"/>
                                        <a:ea typeface="黑体" panose="02010609060101010101" pitchFamily="49" charset="-122"/>
                                      </a:rPr>
                                      <m:t>𝑘</m:t>
                                    </m:r>
                                  </m:sub>
                                  <m:sup>
                                    <m:r>
                                      <a:rPr lang="en-US" altLang="zh-CN" sz="1200" b="0" i="1" smtClean="0">
                                        <a:latin typeface="Cambria Math" panose="02040503050406030204" pitchFamily="18" charset="0"/>
                                        <a:ea typeface="黑体" panose="02010609060101010101" pitchFamily="49" charset="-122"/>
                                      </a:rPr>
                                      <m:t>𝑐</m:t>
                                    </m:r>
                                  </m:sup>
                                </m:sSubSup>
                              </m:oMath>
                            </m:oMathPara>
                          </a14:m>
                          <a:endParaRPr lang="zh-CN" altLang="en-US" sz="10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表格</a:t>
                          </a:r>
                          <a14:m>
                            <m:oMath xmlns:m="http://schemas.openxmlformats.org/officeDocument/2006/math">
                              <m:sSub>
                                <m:sSubPr>
                                  <m:ctrlPr>
                                    <a:rPr lang="en-US" altLang="zh-CN" sz="1200" i="1" smtClean="0">
                                      <a:latin typeface="Cambria Math" panose="02040503050406030204" pitchFamily="18" charset="0"/>
                                      <a:ea typeface="黑体" panose="02010609060101010101" pitchFamily="49" charset="-122"/>
                                    </a:rPr>
                                  </m:ctrlPr>
                                </m:sSubPr>
                                <m:e>
                                  <m:r>
                                    <a:rPr lang="en-US" altLang="zh-CN" sz="1200" b="0" i="1" smtClean="0">
                                      <a:latin typeface="Cambria Math" panose="02040503050406030204" pitchFamily="18" charset="0"/>
                                      <a:ea typeface="黑体" panose="02010609060101010101" pitchFamily="49" charset="-122"/>
                                    </a:rPr>
                                    <m:t>𝑇</m:t>
                                  </m:r>
                                </m:e>
                                <m:sub>
                                  <m:r>
                                    <m:rPr>
                                      <m:sty m:val="p"/>
                                    </m:rPr>
                                    <a:rPr lang="en-US" altLang="zh-CN" sz="1200" i="1" smtClean="0">
                                      <a:latin typeface="Cambria Math" panose="02040503050406030204" pitchFamily="18" charset="0"/>
                                      <a:ea typeface="黑体" panose="02010609060101010101" pitchFamily="49" charset="-122"/>
                                    </a:rPr>
                                    <m:t>k</m:t>
                                  </m:r>
                                </m:sub>
                              </m:sSub>
                            </m:oMath>
                          </a14:m>
                          <a:r>
                            <a:rPr lang="zh-CN" altLang="en-US" sz="1200" dirty="0">
                              <a:latin typeface="微软雅黑" panose="020B0503020204020204" pitchFamily="34" charset="-122"/>
                              <a:ea typeface="微软雅黑" panose="020B0503020204020204" pitchFamily="34" charset="-122"/>
                            </a:rPr>
                            <a:t>的行数和列数</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𝑝</m:t>
                                    </m:r>
                                  </m:e>
                                  <m:sub>
                                    <m:r>
                                      <a:rPr lang="en-US" altLang="zh-CN" sz="1200" b="0" i="1" kern="1200" smtClean="0">
                                        <a:solidFill>
                                          <a:schemeClr val="dk1"/>
                                        </a:solidFill>
                                        <a:effectLst/>
                                        <a:latin typeface="Cambria Math" panose="02040503050406030204" pitchFamily="18" charset="0"/>
                                        <a:ea typeface="+mn-ea"/>
                                        <a:cs typeface="+mn-cs"/>
                                      </a:rPr>
                                      <m:t>𝑘</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表格</a:t>
                          </a:r>
                          <a14:m>
                            <m:oMath xmlns:m="http://schemas.openxmlformats.org/officeDocument/2006/math">
                              <m:sSub>
                                <m:sSubPr>
                                  <m:ctrlPr>
                                    <a:rPr lang="en-US" altLang="zh-CN" sz="1200" i="1" smtClean="0">
                                      <a:latin typeface="Cambria Math" panose="02040503050406030204" pitchFamily="18" charset="0"/>
                                      <a:ea typeface="黑体" panose="02010609060101010101" pitchFamily="49" charset="-122"/>
                                    </a:rPr>
                                  </m:ctrlPr>
                                </m:sSubPr>
                                <m:e>
                                  <m:r>
                                    <a:rPr lang="en-US" altLang="zh-CN" sz="1200" b="0" i="1" smtClean="0">
                                      <a:latin typeface="Cambria Math" panose="02040503050406030204" pitchFamily="18" charset="0"/>
                                      <a:ea typeface="黑体" panose="02010609060101010101" pitchFamily="49" charset="-122"/>
                                    </a:rPr>
                                    <m:t>𝑇</m:t>
                                  </m:r>
                                </m:e>
                                <m:sub>
                                  <m:r>
                                    <m:rPr>
                                      <m:sty m:val="p"/>
                                    </m:rPr>
                                    <a:rPr lang="en-US" altLang="zh-CN" sz="1200" i="1" smtClean="0">
                                      <a:latin typeface="Cambria Math" panose="02040503050406030204" pitchFamily="18" charset="0"/>
                                      <a:ea typeface="黑体" panose="02010609060101010101" pitchFamily="49" charset="-122"/>
                                    </a:rPr>
                                    <m:t>k</m:t>
                                  </m:r>
                                </m:sub>
                              </m:sSub>
                            </m:oMath>
                          </a14:m>
                          <a:r>
                            <a:rPr lang="zh-CN" altLang="en-US" sz="1200" dirty="0">
                              <a:latin typeface="微软雅黑" panose="020B0503020204020204" pitchFamily="34" charset="-122"/>
                              <a:ea typeface="微软雅黑" panose="020B0503020204020204" pitchFamily="34" charset="-122"/>
                            </a:rPr>
                            <a:t>的网页主题，一个短文本</a:t>
                          </a:r>
                        </a:p>
                      </a:txBody>
                      <a:tcPr anchor="ctr" anchorCtr="1"/>
                    </a:tc>
                    <a:extLst>
                      <a:ext uri="{0D108BD9-81ED-4DB2-BD59-A6C34878D82A}">
                        <a16:rowId xmlns:a16="http://schemas.microsoft.com/office/drawing/2014/main" val="1516817963"/>
                      </a:ext>
                    </a:extLst>
                  </a:tr>
                  <a:tr h="3812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1200" b="0" i="1" smtClean="0">
                                    <a:latin typeface="Cambria Math" panose="02040503050406030204" pitchFamily="18" charset="0"/>
                                  </a:rPr>
                                  <m:t>𝐷</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关系表数据集</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i="1" kern="1200" dirty="0">
                              <a:solidFill>
                                <a:schemeClr val="dk1"/>
                              </a:solidFill>
                              <a:ea typeface="微软雅黑" panose="020B0503020204020204" pitchFamily="34" charset="-122"/>
                              <a:cs typeface="+mn-cs"/>
                            </a:rPr>
                            <a:t>C</a:t>
                          </a:r>
                          <a14:m>
                            <m:oMath xmlns:m="http://schemas.openxmlformats.org/officeDocument/2006/math">
                              <m:r>
                                <a:rPr lang="en-US" altLang="zh-CN" sz="1200" i="1" kern="1200" dirty="0" smtClean="0">
                                  <a:solidFill>
                                    <a:schemeClr val="dk1"/>
                                  </a:solidFill>
                                  <a:latin typeface="Cambria Math" panose="02040503050406030204" pitchFamily="18" charset="0"/>
                                  <a:ea typeface="微软雅黑" panose="020B0503020204020204" pitchFamily="34" charset="-122"/>
                                  <a:cs typeface="+mn-cs"/>
                                </a:rPr>
                                <m:t>,</m:t>
                              </m:r>
                              <m:r>
                                <a:rPr lang="en-US" altLang="zh-CN" sz="1200" i="1" kern="1200" dirty="0" smtClean="0">
                                  <a:solidFill>
                                    <a:schemeClr val="dk1"/>
                                  </a:solidFill>
                                  <a:latin typeface="Cambria Math" panose="02040503050406030204" pitchFamily="18" charset="0"/>
                                  <a:ea typeface="微软雅黑" panose="020B0503020204020204" pitchFamily="34" charset="-122"/>
                                  <a:cs typeface="+mn-cs"/>
                                </a:rPr>
                                <m:t>𝑅</m:t>
                              </m:r>
                            </m:oMath>
                          </a14:m>
                          <a:endParaRPr lang="zh-CN" altLang="en-US" sz="1200" i="1" kern="1200" dirty="0">
                            <a:solidFill>
                              <a:schemeClr val="dk1"/>
                            </a:solidFill>
                            <a:latin typeface="微软雅黑" panose="020B0503020204020204" pitchFamily="34" charset="-122"/>
                            <a:ea typeface="微软雅黑" panose="020B0503020204020204" pitchFamily="34" charset="-122"/>
                            <a:cs typeface="+mn-cs"/>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目标列类型集合，主列和宾语列之间的关系集合</a:t>
                          </a:r>
                        </a:p>
                      </a:txBody>
                      <a:tcPr anchor="ctr" anchorCtr="1"/>
                    </a:tc>
                    <a:extLst>
                      <a:ext uri="{0D108BD9-81ED-4DB2-BD59-A6C34878D82A}">
                        <a16:rowId xmlns:a16="http://schemas.microsoft.com/office/drawing/2014/main" val="3465163070"/>
                      </a:ext>
                    </a:extLst>
                  </a:tr>
                </a:tbl>
              </a:graphicData>
            </a:graphic>
          </p:graphicFrame>
        </mc:Choice>
        <mc:Fallback>
          <p:graphicFrame>
            <p:nvGraphicFramePr>
              <p:cNvPr id="12" name="表格 11">
                <a:extLst>
                  <a:ext uri="{FF2B5EF4-FFF2-40B4-BE49-F238E27FC236}">
                    <a16:creationId xmlns:a16="http://schemas.microsoft.com/office/drawing/2014/main" id="{A35F9C67-3E79-4605-A066-594013BCDF57}"/>
                  </a:ext>
                </a:extLst>
              </p:cNvPr>
              <p:cNvGraphicFramePr>
                <a:graphicFrameLocks noGrp="1"/>
              </p:cNvGraphicFramePr>
              <p:nvPr>
                <p:extLst>
                  <p:ext uri="{D42A27DB-BD31-4B8C-83A1-F6EECF244321}">
                    <p14:modId xmlns:p14="http://schemas.microsoft.com/office/powerpoint/2010/main" val="2140569145"/>
                  </p:ext>
                </p:extLst>
              </p:nvPr>
            </p:nvGraphicFramePr>
            <p:xfrm>
              <a:off x="1516979" y="1502383"/>
              <a:ext cx="6110042" cy="2138055"/>
            </p:xfrm>
            <a:graphic>
              <a:graphicData uri="http://schemas.openxmlformats.org/drawingml/2006/table">
                <a:tbl>
                  <a:tblPr firstRow="1" bandRow="1">
                    <a:tableStyleId>{5C22544A-7EE6-4342-B048-85BDC9FD1C3A}</a:tableStyleId>
                  </a:tblPr>
                  <a:tblGrid>
                    <a:gridCol w="1115590">
                      <a:extLst>
                        <a:ext uri="{9D8B030D-6E8A-4147-A177-3AD203B41FA5}">
                          <a16:colId xmlns:a16="http://schemas.microsoft.com/office/drawing/2014/main" val="667428283"/>
                        </a:ext>
                      </a:extLst>
                    </a:gridCol>
                    <a:gridCol w="1975706">
                      <a:extLst>
                        <a:ext uri="{9D8B030D-6E8A-4147-A177-3AD203B41FA5}">
                          <a16:colId xmlns:a16="http://schemas.microsoft.com/office/drawing/2014/main" val="3765805647"/>
                        </a:ext>
                      </a:extLst>
                    </a:gridCol>
                    <a:gridCol w="937550">
                      <a:extLst>
                        <a:ext uri="{9D8B030D-6E8A-4147-A177-3AD203B41FA5}">
                          <a16:colId xmlns:a16="http://schemas.microsoft.com/office/drawing/2014/main" val="1687895933"/>
                        </a:ext>
                      </a:extLst>
                    </a:gridCol>
                    <a:gridCol w="2081196">
                      <a:extLst>
                        <a:ext uri="{9D8B030D-6E8A-4147-A177-3AD203B41FA5}">
                          <a16:colId xmlns:a16="http://schemas.microsoft.com/office/drawing/2014/main" val="1733842229"/>
                        </a:ext>
                      </a:extLst>
                    </a:gridCol>
                  </a:tblGrid>
                  <a:tr h="309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extLst>
                      <a:ext uri="{0D108BD9-81ED-4DB2-BD59-A6C34878D82A}">
                        <a16:rowId xmlns:a16="http://schemas.microsoft.com/office/drawing/2014/main" val="605181547"/>
                      </a:ext>
                    </a:extLst>
                  </a:tr>
                  <a:tr h="457200">
                    <a:tc>
                      <a:txBody>
                        <a:bodyPr/>
                        <a:lstStyle/>
                        <a:p>
                          <a:endParaRPr lang="zh-CN"/>
                        </a:p>
                      </a:txBody>
                      <a:tcPr anchor="ctr" anchorCtr="1">
                        <a:blipFill>
                          <a:blip r:embed="rId3"/>
                          <a:stretch>
                            <a:fillRect l="-546" t="-69333" r="-450820" b="-310667"/>
                          </a:stretch>
                        </a:blipFill>
                      </a:tcPr>
                    </a:tc>
                    <a:tc>
                      <a:txBody>
                        <a:bodyPr/>
                        <a:lstStyle/>
                        <a:p>
                          <a:endParaRPr lang="zh-CN"/>
                        </a:p>
                      </a:txBody>
                      <a:tcPr anchor="ctr" anchorCtr="1">
                        <a:blipFill>
                          <a:blip r:embed="rId3"/>
                          <a:stretch>
                            <a:fillRect l="-56615" t="-69333" r="-153846" b="-310667"/>
                          </a:stretch>
                        </a:blipFill>
                      </a:tcPr>
                    </a:tc>
                    <a:tc>
                      <a:txBody>
                        <a:bodyPr/>
                        <a:lstStyle/>
                        <a:p>
                          <a:endParaRPr lang="zh-CN"/>
                        </a:p>
                      </a:txBody>
                      <a:tcPr anchor="ctr" anchorCtr="1">
                        <a:blipFill>
                          <a:blip r:embed="rId3"/>
                          <a:stretch>
                            <a:fillRect l="-330519" t="-69333" r="-224675" b="-310667"/>
                          </a:stretch>
                        </a:blipFill>
                      </a:tcPr>
                    </a:tc>
                    <a:tc>
                      <a:txBody>
                        <a:bodyPr/>
                        <a:lstStyle/>
                        <a:p>
                          <a:endParaRPr lang="zh-CN"/>
                        </a:p>
                      </a:txBody>
                      <a:tcPr anchor="ctr" anchorCtr="1">
                        <a:blipFill>
                          <a:blip r:embed="rId3"/>
                          <a:stretch>
                            <a:fillRect l="-193860" t="-69333" r="-1170" b="-310667"/>
                          </a:stretch>
                        </a:blipFill>
                      </a:tcPr>
                    </a:tc>
                    <a:extLst>
                      <a:ext uri="{0D108BD9-81ED-4DB2-BD59-A6C34878D82A}">
                        <a16:rowId xmlns:a16="http://schemas.microsoft.com/office/drawing/2014/main" val="3453866932"/>
                      </a:ext>
                    </a:extLst>
                  </a:tr>
                  <a:tr h="457200">
                    <a:tc>
                      <a:txBody>
                        <a:bodyPr/>
                        <a:lstStyle/>
                        <a:p>
                          <a:endParaRPr lang="zh-CN"/>
                        </a:p>
                      </a:txBody>
                      <a:tcPr anchor="ctr" anchorCtr="1">
                        <a:blipFill>
                          <a:blip r:embed="rId3"/>
                          <a:stretch>
                            <a:fillRect l="-546" t="-169333" r="-450820" b="-210667"/>
                          </a:stretch>
                        </a:blipFill>
                      </a:tcPr>
                    </a:tc>
                    <a:tc>
                      <a:txBody>
                        <a:bodyPr/>
                        <a:lstStyle/>
                        <a:p>
                          <a:endParaRPr lang="zh-CN"/>
                        </a:p>
                      </a:txBody>
                      <a:tcPr anchor="ctr" anchorCtr="1">
                        <a:blipFill>
                          <a:blip r:embed="rId3"/>
                          <a:stretch>
                            <a:fillRect l="-56615" t="-169333" r="-153846" b="-210667"/>
                          </a:stretch>
                        </a:blipFill>
                      </a:tcPr>
                    </a:tc>
                    <a:tc>
                      <a:txBody>
                        <a:bodyPr/>
                        <a:lstStyle/>
                        <a:p>
                          <a:endParaRPr lang="zh-CN"/>
                        </a:p>
                      </a:txBody>
                      <a:tcPr anchor="ctr" anchorCtr="1">
                        <a:blipFill>
                          <a:blip r:embed="rId3"/>
                          <a:stretch>
                            <a:fillRect l="-330519" t="-169333" r="-224675" b="-210667"/>
                          </a:stretch>
                        </a:blipFill>
                      </a:tcPr>
                    </a:tc>
                    <a:tc>
                      <a:txBody>
                        <a:bodyPr/>
                        <a:lstStyle/>
                        <a:p>
                          <a:r>
                            <a:rPr lang="zh-CN" altLang="en-US" sz="1200" kern="1200" dirty="0">
                              <a:solidFill>
                                <a:schemeClr val="dk1"/>
                              </a:solidFill>
                              <a:latin typeface="微软雅黑" panose="020B0503020204020204" pitchFamily="34" charset="-122"/>
                              <a:ea typeface="微软雅黑" panose="020B0503020204020204" pitchFamily="34" charset="-122"/>
                              <a:cs typeface="+mn-cs"/>
                            </a:rPr>
                            <a:t>表格的第一列，默认是主列</a:t>
                          </a:r>
                        </a:p>
                      </a:txBody>
                      <a:tcPr anchor="ctr" anchorCtr="1"/>
                    </a:tc>
                    <a:extLst>
                      <a:ext uri="{0D108BD9-81ED-4DB2-BD59-A6C34878D82A}">
                        <a16:rowId xmlns:a16="http://schemas.microsoft.com/office/drawing/2014/main" val="549117580"/>
                      </a:ext>
                    </a:extLst>
                  </a:tr>
                  <a:tr h="457200">
                    <a:tc>
                      <a:txBody>
                        <a:bodyPr/>
                        <a:lstStyle/>
                        <a:p>
                          <a:endParaRPr lang="zh-CN"/>
                        </a:p>
                      </a:txBody>
                      <a:tcPr anchor="ctr" anchorCtr="1">
                        <a:blipFill>
                          <a:blip r:embed="rId3"/>
                          <a:stretch>
                            <a:fillRect l="-546" t="-265789" r="-450820" b="-107895"/>
                          </a:stretch>
                        </a:blipFill>
                      </a:tcPr>
                    </a:tc>
                    <a:tc>
                      <a:txBody>
                        <a:bodyPr/>
                        <a:lstStyle/>
                        <a:p>
                          <a:endParaRPr lang="zh-CN"/>
                        </a:p>
                      </a:txBody>
                      <a:tcPr anchor="ctr" anchorCtr="1">
                        <a:blipFill>
                          <a:blip r:embed="rId3"/>
                          <a:stretch>
                            <a:fillRect l="-56615" t="-265789" r="-153846" b="-107895"/>
                          </a:stretch>
                        </a:blipFill>
                      </a:tcPr>
                    </a:tc>
                    <a:tc>
                      <a:txBody>
                        <a:bodyPr/>
                        <a:lstStyle/>
                        <a:p>
                          <a:endParaRPr lang="zh-CN"/>
                        </a:p>
                      </a:txBody>
                      <a:tcPr anchor="ctr" anchorCtr="1">
                        <a:blipFill>
                          <a:blip r:embed="rId3"/>
                          <a:stretch>
                            <a:fillRect l="-330519" t="-265789" r="-224675" b="-107895"/>
                          </a:stretch>
                        </a:blipFill>
                      </a:tcPr>
                    </a:tc>
                    <a:tc>
                      <a:txBody>
                        <a:bodyPr/>
                        <a:lstStyle/>
                        <a:p>
                          <a:endParaRPr lang="zh-CN"/>
                        </a:p>
                      </a:txBody>
                      <a:tcPr anchor="ctr" anchorCtr="1">
                        <a:blipFill>
                          <a:blip r:embed="rId3"/>
                          <a:stretch>
                            <a:fillRect l="-193860" t="-265789" r="-1170" b="-107895"/>
                          </a:stretch>
                        </a:blipFill>
                      </a:tcPr>
                    </a:tc>
                    <a:extLst>
                      <a:ext uri="{0D108BD9-81ED-4DB2-BD59-A6C34878D82A}">
                        <a16:rowId xmlns:a16="http://schemas.microsoft.com/office/drawing/2014/main" val="1516817963"/>
                      </a:ext>
                    </a:extLst>
                  </a:tr>
                  <a:tr h="457200">
                    <a:tc>
                      <a:txBody>
                        <a:bodyPr/>
                        <a:lstStyle/>
                        <a:p>
                          <a:endParaRPr lang="zh-CN"/>
                        </a:p>
                      </a:txBody>
                      <a:tcPr anchor="ctr" anchorCtr="1">
                        <a:blipFill>
                          <a:blip r:embed="rId3"/>
                          <a:stretch>
                            <a:fillRect l="-546" t="-370667" r="-450820" b="-9333"/>
                          </a:stretch>
                        </a:blipFill>
                      </a:tcPr>
                    </a:tc>
                    <a:tc>
                      <a:txBody>
                        <a:bodyPr/>
                        <a:lstStyle/>
                        <a:p>
                          <a:pPr algn="ctr"/>
                          <a:r>
                            <a:rPr lang="zh-CN" altLang="en-US" sz="1200" dirty="0">
                              <a:latin typeface="微软雅黑" panose="020B0503020204020204" pitchFamily="34" charset="-122"/>
                              <a:ea typeface="微软雅黑" panose="020B0503020204020204" pitchFamily="34" charset="-122"/>
                            </a:rPr>
                            <a:t>关系表数据集</a:t>
                          </a:r>
                        </a:p>
                      </a:txBody>
                      <a:tcPr anchor="ctr" anchorCtr="1"/>
                    </a:tc>
                    <a:tc>
                      <a:txBody>
                        <a:bodyPr/>
                        <a:lstStyle/>
                        <a:p>
                          <a:endParaRPr lang="zh-CN"/>
                        </a:p>
                      </a:txBody>
                      <a:tcPr anchor="ctr" anchorCtr="1">
                        <a:blipFill>
                          <a:blip r:embed="rId3"/>
                          <a:stretch>
                            <a:fillRect l="-330519" t="-370667" r="-224675" b="-9333"/>
                          </a:stretch>
                        </a:blipFill>
                      </a:tcPr>
                    </a:tc>
                    <a:tc>
                      <a:txBody>
                        <a:bodyPr/>
                        <a:lstStyle/>
                        <a:p>
                          <a:pPr algn="ctr"/>
                          <a:r>
                            <a:rPr lang="zh-CN" altLang="en-US" sz="1200" dirty="0">
                              <a:latin typeface="微软雅黑" panose="020B0503020204020204" pitchFamily="34" charset="-122"/>
                              <a:ea typeface="微软雅黑" panose="020B0503020204020204" pitchFamily="34" charset="-122"/>
                            </a:rPr>
                            <a:t>目标列类型集合，主列和宾语列之间的关系集合</a:t>
                          </a:r>
                        </a:p>
                      </a:txBody>
                      <a:tcPr anchor="ctr" anchorCtr="1"/>
                    </a:tc>
                    <a:extLst>
                      <a:ext uri="{0D108BD9-81ED-4DB2-BD59-A6C34878D82A}">
                        <a16:rowId xmlns:a16="http://schemas.microsoft.com/office/drawing/2014/main" val="3465163070"/>
                      </a:ext>
                    </a:extLst>
                  </a:tr>
                </a:tbl>
              </a:graphicData>
            </a:graphic>
          </p:graphicFrame>
        </mc:Fallback>
      </mc:AlternateContent>
      <p:sp>
        <p:nvSpPr>
          <p:cNvPr id="8" name="文本框 7">
            <a:extLst>
              <a:ext uri="{FF2B5EF4-FFF2-40B4-BE49-F238E27FC236}">
                <a16:creationId xmlns:a16="http://schemas.microsoft.com/office/drawing/2014/main" id="{7B9393BF-F2D2-4ECA-82D4-60823038CB13}"/>
              </a:ext>
            </a:extLst>
          </p:cNvPr>
          <p:cNvSpPr txBox="1"/>
          <p:nvPr/>
        </p:nvSpPr>
        <p:spPr>
          <a:xfrm>
            <a:off x="505773" y="3720255"/>
            <a:ext cx="1685077"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问题定义：</a:t>
            </a:r>
          </a:p>
        </p:txBody>
      </p:sp>
      <p:sp>
        <p:nvSpPr>
          <p:cNvPr id="11" name="文本框 10">
            <a:extLst>
              <a:ext uri="{FF2B5EF4-FFF2-40B4-BE49-F238E27FC236}">
                <a16:creationId xmlns:a16="http://schemas.microsoft.com/office/drawing/2014/main" id="{D155E6B0-2648-4143-9509-CD660BF1CAD6}"/>
              </a:ext>
            </a:extLst>
          </p:cNvPr>
          <p:cNvSpPr txBox="1"/>
          <p:nvPr/>
        </p:nvSpPr>
        <p:spPr>
          <a:xfrm>
            <a:off x="610488" y="4082945"/>
            <a:ext cx="8195377" cy="1754326"/>
          </a:xfrm>
          <a:prstGeom prst="rect">
            <a:avLst/>
          </a:prstGeom>
          <a:noFill/>
        </p:spPr>
        <p:txBody>
          <a:bodyPr wrap="square">
            <a:spAutoFit/>
          </a:bodyPr>
          <a:lstStyle/>
          <a:p>
            <a:r>
              <a:rPr lang="zh-CN" altLang="en-US" dirty="0"/>
              <a:t>给定一个关系表数据集                                ，目标是完成以下两个表格解释任务：</a:t>
            </a:r>
            <a:endParaRPr kumimoji="1" lang="en-US" altLang="zh-CN" sz="1800" dirty="0">
              <a:latin typeface="Times New Roman" panose="02020603050405020304" pitchFamily="18" charset="0"/>
              <a:cs typeface="Times New Roman" panose="02020603050405020304" pitchFamily="18" charset="0"/>
            </a:endParaRPr>
          </a:p>
          <a:p>
            <a:endParaRPr kumimoji="1" lang="en-US" altLang="zh-C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1" lang="zh-CN" altLang="en-US" sz="1800" dirty="0">
                <a:latin typeface="Times New Roman" panose="02020603050405020304" pitchFamily="18" charset="0"/>
                <a:cs typeface="Times New Roman" panose="02020603050405020304" pitchFamily="18" charset="0"/>
              </a:rPr>
              <a:t>列类型检测：从</a:t>
            </a:r>
            <a:r>
              <a:rPr lang="zh-CN" altLang="en-US" dirty="0">
                <a:effectLst/>
              </a:rPr>
              <a:t>本体</a:t>
            </a:r>
            <a:r>
              <a:rPr lang="zh-CN" altLang="en-US" dirty="0"/>
              <a:t>中的一组固定</a:t>
            </a:r>
            <a:r>
              <a:rPr lang="zh-CN" altLang="en-US" dirty="0">
                <a:effectLst/>
              </a:rPr>
              <a:t>预定义类型中</a:t>
            </a:r>
            <a:r>
              <a:rPr lang="zh-CN" altLang="en-US" dirty="0"/>
              <a:t>预测列的类型；</a:t>
            </a:r>
            <a:endParaRPr lang="en-US" altLang="zh-CN" dirty="0"/>
          </a:p>
          <a:p>
            <a:pPr marL="285750" indent="-285750">
              <a:buFont typeface="Wingdings" panose="05000000000000000000" pitchFamily="2" charset="2"/>
              <a:buChar char="n"/>
            </a:pPr>
            <a:endParaRPr kumimoji="1" lang="en-US" altLang="zh-CN" sz="1800" dirty="0">
              <a:latin typeface="Times New Roman" panose="02020603050405020304" pitchFamily="18" charset="0"/>
              <a:cs typeface="Times New Roman" panose="02020603050405020304" pitchFamily="18" charset="0"/>
            </a:endParaRPr>
          </a:p>
          <a:p>
            <a:endParaRPr kumimoji="1" lang="en-US" altLang="zh-C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1" lang="zh-CN" altLang="en-US" sz="1800" dirty="0">
                <a:latin typeface="Times New Roman" panose="02020603050405020304" pitchFamily="18" charset="0"/>
                <a:cs typeface="Times New Roman" panose="02020603050405020304" pitchFamily="18" charset="0"/>
              </a:rPr>
              <a:t>列关系预测：</a:t>
            </a:r>
            <a:r>
              <a:rPr lang="zh-CN" altLang="en-US" dirty="0">
                <a:effectLst/>
              </a:rPr>
              <a:t>预测主列和宾语列之间的成对关系。</a:t>
            </a:r>
            <a:endParaRPr kumimoji="1" lang="en-US" altLang="zh-CN" sz="1800"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134ECBCD-0BA3-42FC-8880-5B8A815C5AFA}"/>
              </a:ext>
            </a:extLst>
          </p:cNvPr>
          <p:cNvPicPr>
            <a:picLocks noChangeAspect="1"/>
          </p:cNvPicPr>
          <p:nvPr/>
        </p:nvPicPr>
        <p:blipFill>
          <a:blip r:embed="rId4"/>
          <a:stretch>
            <a:fillRect/>
          </a:stretch>
        </p:blipFill>
        <p:spPr>
          <a:xfrm>
            <a:off x="3104671" y="4070690"/>
            <a:ext cx="1603505" cy="358679"/>
          </a:xfrm>
          <a:prstGeom prst="rect">
            <a:avLst/>
          </a:prstGeom>
        </p:spPr>
      </p:pic>
      <p:pic>
        <p:nvPicPr>
          <p:cNvPr id="14" name="图片 13">
            <a:extLst>
              <a:ext uri="{FF2B5EF4-FFF2-40B4-BE49-F238E27FC236}">
                <a16:creationId xmlns:a16="http://schemas.microsoft.com/office/drawing/2014/main" id="{44164856-4741-4723-BE51-54A668A6A7C1}"/>
              </a:ext>
            </a:extLst>
          </p:cNvPr>
          <p:cNvPicPr>
            <a:picLocks noChangeAspect="1"/>
          </p:cNvPicPr>
          <p:nvPr/>
        </p:nvPicPr>
        <p:blipFill>
          <a:blip r:embed="rId5"/>
          <a:stretch>
            <a:fillRect/>
          </a:stretch>
        </p:blipFill>
        <p:spPr>
          <a:xfrm>
            <a:off x="3301635" y="4989561"/>
            <a:ext cx="2529376" cy="476627"/>
          </a:xfrm>
          <a:prstGeom prst="rect">
            <a:avLst/>
          </a:prstGeom>
        </p:spPr>
      </p:pic>
      <p:pic>
        <p:nvPicPr>
          <p:cNvPr id="17" name="图片 16">
            <a:extLst>
              <a:ext uri="{FF2B5EF4-FFF2-40B4-BE49-F238E27FC236}">
                <a16:creationId xmlns:a16="http://schemas.microsoft.com/office/drawing/2014/main" id="{102F3050-446A-41CE-9F42-EA9D9D6ED5E5}"/>
              </a:ext>
            </a:extLst>
          </p:cNvPr>
          <p:cNvPicPr>
            <a:picLocks noChangeAspect="1"/>
          </p:cNvPicPr>
          <p:nvPr/>
        </p:nvPicPr>
        <p:blipFill>
          <a:blip r:embed="rId6"/>
          <a:stretch>
            <a:fillRect/>
          </a:stretch>
        </p:blipFill>
        <p:spPr>
          <a:xfrm>
            <a:off x="2928952" y="5810760"/>
            <a:ext cx="3309246" cy="464307"/>
          </a:xfrm>
          <a:prstGeom prst="rect">
            <a:avLst/>
          </a:prstGeom>
        </p:spPr>
      </p:pic>
    </p:spTree>
    <p:extLst>
      <p:ext uri="{BB962C8B-B14F-4D97-AF65-F5344CB8AC3E}">
        <p14:creationId xmlns:p14="http://schemas.microsoft.com/office/powerpoint/2010/main" val="280210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矩形 373">
            <a:extLst>
              <a:ext uri="{FF2B5EF4-FFF2-40B4-BE49-F238E27FC236}">
                <a16:creationId xmlns:a16="http://schemas.microsoft.com/office/drawing/2014/main" id="{BAB89552-3BFF-4368-9B15-B994FDE12593}"/>
              </a:ext>
            </a:extLst>
          </p:cNvPr>
          <p:cNvSpPr/>
          <p:nvPr/>
        </p:nvSpPr>
        <p:spPr>
          <a:xfrm>
            <a:off x="7234063" y="1673563"/>
            <a:ext cx="359961" cy="262427"/>
          </a:xfrm>
          <a:prstGeom prst="rect">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3" name="矩形 372">
            <a:extLst>
              <a:ext uri="{FF2B5EF4-FFF2-40B4-BE49-F238E27FC236}">
                <a16:creationId xmlns:a16="http://schemas.microsoft.com/office/drawing/2014/main" id="{9BBF69B2-5987-481C-A7C4-E0423FE0FE88}"/>
              </a:ext>
            </a:extLst>
          </p:cNvPr>
          <p:cNvSpPr/>
          <p:nvPr/>
        </p:nvSpPr>
        <p:spPr>
          <a:xfrm>
            <a:off x="5775121" y="2260385"/>
            <a:ext cx="359961" cy="262427"/>
          </a:xfrm>
          <a:prstGeom prst="rect">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1" name="矩形 370">
            <a:extLst>
              <a:ext uri="{FF2B5EF4-FFF2-40B4-BE49-F238E27FC236}">
                <a16:creationId xmlns:a16="http://schemas.microsoft.com/office/drawing/2014/main" id="{5B8113A4-AE54-480E-99F3-85A33811EEE8}"/>
              </a:ext>
            </a:extLst>
          </p:cNvPr>
          <p:cNvSpPr/>
          <p:nvPr/>
        </p:nvSpPr>
        <p:spPr>
          <a:xfrm>
            <a:off x="7433917" y="2556455"/>
            <a:ext cx="333517" cy="262427"/>
          </a:xfrm>
          <a:prstGeom prst="rect">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0" name="矩形 369">
            <a:extLst>
              <a:ext uri="{FF2B5EF4-FFF2-40B4-BE49-F238E27FC236}">
                <a16:creationId xmlns:a16="http://schemas.microsoft.com/office/drawing/2014/main" id="{43D664B5-2560-4093-B45D-F00712850833}"/>
              </a:ext>
            </a:extLst>
          </p:cNvPr>
          <p:cNvSpPr/>
          <p:nvPr/>
        </p:nvSpPr>
        <p:spPr>
          <a:xfrm>
            <a:off x="8020061" y="3849294"/>
            <a:ext cx="333517" cy="2624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矩形 368">
            <a:extLst>
              <a:ext uri="{FF2B5EF4-FFF2-40B4-BE49-F238E27FC236}">
                <a16:creationId xmlns:a16="http://schemas.microsoft.com/office/drawing/2014/main" id="{5D4C409E-5841-468B-8D82-A141C3F4A779}"/>
              </a:ext>
            </a:extLst>
          </p:cNvPr>
          <p:cNvSpPr/>
          <p:nvPr/>
        </p:nvSpPr>
        <p:spPr>
          <a:xfrm>
            <a:off x="6199501" y="4173474"/>
            <a:ext cx="343694" cy="2624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矩形 367">
            <a:extLst>
              <a:ext uri="{FF2B5EF4-FFF2-40B4-BE49-F238E27FC236}">
                <a16:creationId xmlns:a16="http://schemas.microsoft.com/office/drawing/2014/main" id="{014CE9D6-B22D-41CC-A607-64D8CE5485C6}"/>
              </a:ext>
            </a:extLst>
          </p:cNvPr>
          <p:cNvSpPr/>
          <p:nvPr/>
        </p:nvSpPr>
        <p:spPr>
          <a:xfrm>
            <a:off x="3705485" y="4502515"/>
            <a:ext cx="374977" cy="2508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矩形 364">
            <a:extLst>
              <a:ext uri="{FF2B5EF4-FFF2-40B4-BE49-F238E27FC236}">
                <a16:creationId xmlns:a16="http://schemas.microsoft.com/office/drawing/2014/main" id="{DC3D880D-27A6-45D4-8EC9-A39A50A74AC1}"/>
              </a:ext>
            </a:extLst>
          </p:cNvPr>
          <p:cNvSpPr/>
          <p:nvPr/>
        </p:nvSpPr>
        <p:spPr>
          <a:xfrm>
            <a:off x="1860371" y="4121795"/>
            <a:ext cx="374977" cy="2508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矩形 363">
            <a:extLst>
              <a:ext uri="{FF2B5EF4-FFF2-40B4-BE49-F238E27FC236}">
                <a16:creationId xmlns:a16="http://schemas.microsoft.com/office/drawing/2014/main" id="{E2907F07-B3DF-425E-8D46-205EA60F5B60}"/>
              </a:ext>
            </a:extLst>
          </p:cNvPr>
          <p:cNvSpPr/>
          <p:nvPr/>
        </p:nvSpPr>
        <p:spPr>
          <a:xfrm>
            <a:off x="2775033" y="2380159"/>
            <a:ext cx="423065" cy="308529"/>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矩形 362">
            <a:extLst>
              <a:ext uri="{FF2B5EF4-FFF2-40B4-BE49-F238E27FC236}">
                <a16:creationId xmlns:a16="http://schemas.microsoft.com/office/drawing/2014/main" id="{BC9783BF-C9BD-4300-A479-2CFD71D65322}"/>
              </a:ext>
            </a:extLst>
          </p:cNvPr>
          <p:cNvSpPr/>
          <p:nvPr/>
        </p:nvSpPr>
        <p:spPr>
          <a:xfrm>
            <a:off x="7666494" y="3590214"/>
            <a:ext cx="691091"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矩形 361">
            <a:extLst>
              <a:ext uri="{FF2B5EF4-FFF2-40B4-BE49-F238E27FC236}">
                <a16:creationId xmlns:a16="http://schemas.microsoft.com/office/drawing/2014/main" id="{37536EF6-FF68-4955-8C53-8B55032C6306}"/>
              </a:ext>
            </a:extLst>
          </p:cNvPr>
          <p:cNvSpPr/>
          <p:nvPr/>
        </p:nvSpPr>
        <p:spPr>
          <a:xfrm>
            <a:off x="5867085" y="3918603"/>
            <a:ext cx="1369302" cy="2666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矩形 360">
            <a:extLst>
              <a:ext uri="{FF2B5EF4-FFF2-40B4-BE49-F238E27FC236}">
                <a16:creationId xmlns:a16="http://schemas.microsoft.com/office/drawing/2014/main" id="{70480A5B-53E8-484F-A672-ED8325C8818F}"/>
              </a:ext>
            </a:extLst>
          </p:cNvPr>
          <p:cNvSpPr/>
          <p:nvPr/>
        </p:nvSpPr>
        <p:spPr>
          <a:xfrm>
            <a:off x="7079330" y="2289348"/>
            <a:ext cx="1059094"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矩形 359">
            <a:extLst>
              <a:ext uri="{FF2B5EF4-FFF2-40B4-BE49-F238E27FC236}">
                <a16:creationId xmlns:a16="http://schemas.microsoft.com/office/drawing/2014/main" id="{01613FB3-7E67-495E-AA25-E181E5D619F0}"/>
              </a:ext>
            </a:extLst>
          </p:cNvPr>
          <p:cNvSpPr/>
          <p:nvPr/>
        </p:nvSpPr>
        <p:spPr>
          <a:xfrm>
            <a:off x="6897759" y="1409820"/>
            <a:ext cx="1366789"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矩形 358">
            <a:extLst>
              <a:ext uri="{FF2B5EF4-FFF2-40B4-BE49-F238E27FC236}">
                <a16:creationId xmlns:a16="http://schemas.microsoft.com/office/drawing/2014/main" id="{3D88B372-C7DA-4C8A-8685-12DC76ABD042}"/>
              </a:ext>
            </a:extLst>
          </p:cNvPr>
          <p:cNvSpPr/>
          <p:nvPr/>
        </p:nvSpPr>
        <p:spPr>
          <a:xfrm>
            <a:off x="5774403" y="1737654"/>
            <a:ext cx="688512"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矩形 357">
            <a:extLst>
              <a:ext uri="{FF2B5EF4-FFF2-40B4-BE49-F238E27FC236}">
                <a16:creationId xmlns:a16="http://schemas.microsoft.com/office/drawing/2014/main" id="{1F909DBE-8245-4AF7-9502-D099C1CF22B5}"/>
              </a:ext>
            </a:extLst>
          </p:cNvPr>
          <p:cNvSpPr/>
          <p:nvPr/>
        </p:nvSpPr>
        <p:spPr>
          <a:xfrm>
            <a:off x="3038750" y="3981649"/>
            <a:ext cx="1368444"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矩形 356">
            <a:extLst>
              <a:ext uri="{FF2B5EF4-FFF2-40B4-BE49-F238E27FC236}">
                <a16:creationId xmlns:a16="http://schemas.microsoft.com/office/drawing/2014/main" id="{3F1CF6A0-FA71-49ED-8513-DAFA93069520}"/>
              </a:ext>
            </a:extLst>
          </p:cNvPr>
          <p:cNvSpPr/>
          <p:nvPr/>
        </p:nvSpPr>
        <p:spPr>
          <a:xfrm>
            <a:off x="1201879" y="3597151"/>
            <a:ext cx="1368444"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矩形 355">
            <a:extLst>
              <a:ext uri="{FF2B5EF4-FFF2-40B4-BE49-F238E27FC236}">
                <a16:creationId xmlns:a16="http://schemas.microsoft.com/office/drawing/2014/main" id="{8F624396-0271-40AA-BCF9-25997733C870}"/>
              </a:ext>
            </a:extLst>
          </p:cNvPr>
          <p:cNvSpPr/>
          <p:nvPr/>
        </p:nvSpPr>
        <p:spPr>
          <a:xfrm>
            <a:off x="1917752" y="1735440"/>
            <a:ext cx="1703672" cy="2931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TCN</a:t>
            </a:r>
            <a:r>
              <a:rPr lang="zh-CN" altLang="en-US" sz="2800" b="1" spc="200" dirty="0">
                <a:solidFill>
                  <a:schemeClr val="bg1"/>
                </a:solidFill>
                <a:latin typeface="Calibri" panose="020F0502020204030204" pitchFamily="34" charset="0"/>
                <a:ea typeface="微软雅黑" panose="020B0503020204020204" pitchFamily="34" charset="-122"/>
              </a:rPr>
              <a:t>总体框架</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7" name="矩形 6">
            <a:extLst>
              <a:ext uri="{FF2B5EF4-FFF2-40B4-BE49-F238E27FC236}">
                <a16:creationId xmlns:a16="http://schemas.microsoft.com/office/drawing/2014/main" id="{82EAA17C-ED81-4CEB-9BB5-194156061024}"/>
              </a:ext>
            </a:extLst>
          </p:cNvPr>
          <p:cNvSpPr/>
          <p:nvPr/>
        </p:nvSpPr>
        <p:spPr>
          <a:xfrm>
            <a:off x="1921673" y="1735442"/>
            <a:ext cx="1710788" cy="1275294"/>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B2C2BEEB-C814-4989-9667-8751E818D395}"/>
              </a:ext>
            </a:extLst>
          </p:cNvPr>
          <p:cNvCxnSpPr/>
          <p:nvPr/>
        </p:nvCxnSpPr>
        <p:spPr>
          <a:xfrm>
            <a:off x="1917752" y="2042455"/>
            <a:ext cx="172212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684CE16-CF3B-4B37-BB3C-168549CEA4FC}"/>
              </a:ext>
            </a:extLst>
          </p:cNvPr>
          <p:cNvCxnSpPr/>
          <p:nvPr/>
        </p:nvCxnSpPr>
        <p:spPr>
          <a:xfrm>
            <a:off x="1910341" y="2373089"/>
            <a:ext cx="172212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1C1B58B-321F-4E02-81C0-2AE7578B9E56}"/>
              </a:ext>
            </a:extLst>
          </p:cNvPr>
          <p:cNvCxnSpPr/>
          <p:nvPr/>
        </p:nvCxnSpPr>
        <p:spPr>
          <a:xfrm>
            <a:off x="1917752" y="2697775"/>
            <a:ext cx="172212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A7C3656-5682-4B4E-998F-66F57D87ABA6}"/>
              </a:ext>
            </a:extLst>
          </p:cNvPr>
          <p:cNvCxnSpPr>
            <a:cxnSpLocks/>
          </p:cNvCxnSpPr>
          <p:nvPr/>
        </p:nvCxnSpPr>
        <p:spPr>
          <a:xfrm>
            <a:off x="2344472" y="1735442"/>
            <a:ext cx="0" cy="1287019"/>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AA018D9-D873-462B-A732-61C2C98FAF99}"/>
              </a:ext>
            </a:extLst>
          </p:cNvPr>
          <p:cNvCxnSpPr>
            <a:cxnSpLocks/>
          </p:cNvCxnSpPr>
          <p:nvPr/>
        </p:nvCxnSpPr>
        <p:spPr>
          <a:xfrm>
            <a:off x="2771401" y="1735442"/>
            <a:ext cx="0" cy="1287019"/>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EDC1957-B9E8-41C5-A213-CC40931199F0}"/>
              </a:ext>
            </a:extLst>
          </p:cNvPr>
          <p:cNvCxnSpPr>
            <a:cxnSpLocks/>
          </p:cNvCxnSpPr>
          <p:nvPr/>
        </p:nvCxnSpPr>
        <p:spPr>
          <a:xfrm>
            <a:off x="3202992" y="1735442"/>
            <a:ext cx="0" cy="1287019"/>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70A3995-C292-4898-8710-EE6DDF116045}"/>
              </a:ext>
            </a:extLst>
          </p:cNvPr>
          <p:cNvCxnSpPr>
            <a:cxnSpLocks/>
          </p:cNvCxnSpPr>
          <p:nvPr/>
        </p:nvCxnSpPr>
        <p:spPr>
          <a:xfrm>
            <a:off x="4056432" y="1735442"/>
            <a:ext cx="0" cy="1287019"/>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10EE462-CBED-4592-B091-657B6A8DC270}"/>
              </a:ext>
            </a:extLst>
          </p:cNvPr>
          <p:cNvCxnSpPr>
            <a:cxnSpLocks/>
          </p:cNvCxnSpPr>
          <p:nvPr/>
        </p:nvCxnSpPr>
        <p:spPr>
          <a:xfrm>
            <a:off x="3632461" y="1735442"/>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779D271-E5DD-42B9-9D07-84899BC192E2}"/>
              </a:ext>
            </a:extLst>
          </p:cNvPr>
          <p:cNvCxnSpPr>
            <a:cxnSpLocks/>
          </p:cNvCxnSpPr>
          <p:nvPr/>
        </p:nvCxnSpPr>
        <p:spPr>
          <a:xfrm>
            <a:off x="3639872" y="2055482"/>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7EECC92-D37D-486E-BC1B-D8F59849DA70}"/>
              </a:ext>
            </a:extLst>
          </p:cNvPr>
          <p:cNvCxnSpPr>
            <a:cxnSpLocks/>
          </p:cNvCxnSpPr>
          <p:nvPr/>
        </p:nvCxnSpPr>
        <p:spPr>
          <a:xfrm>
            <a:off x="3632460" y="2373089"/>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0823602-1FA6-44D4-BC4C-5E09EC625129}"/>
              </a:ext>
            </a:extLst>
          </p:cNvPr>
          <p:cNvCxnSpPr>
            <a:cxnSpLocks/>
          </p:cNvCxnSpPr>
          <p:nvPr/>
        </p:nvCxnSpPr>
        <p:spPr>
          <a:xfrm>
            <a:off x="3660980" y="2697775"/>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2B5BA6F-8F06-49EC-BBCD-215953F62882}"/>
              </a:ext>
            </a:extLst>
          </p:cNvPr>
          <p:cNvCxnSpPr>
            <a:cxnSpLocks/>
          </p:cNvCxnSpPr>
          <p:nvPr/>
        </p:nvCxnSpPr>
        <p:spPr>
          <a:xfrm>
            <a:off x="3660980" y="3022461"/>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1B96D895-ED30-49C5-ACCC-F471ECEBDD84}"/>
              </a:ext>
            </a:extLst>
          </p:cNvPr>
          <p:cNvSpPr/>
          <p:nvPr/>
        </p:nvSpPr>
        <p:spPr>
          <a:xfrm>
            <a:off x="1192693" y="3594819"/>
            <a:ext cx="1381643" cy="1033350"/>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C188F485-E895-4F70-AB6D-0933BAE0A209}"/>
              </a:ext>
            </a:extLst>
          </p:cNvPr>
          <p:cNvCxnSpPr>
            <a:cxnSpLocks/>
          </p:cNvCxnSpPr>
          <p:nvPr/>
        </p:nvCxnSpPr>
        <p:spPr>
          <a:xfrm>
            <a:off x="1188772" y="3863732"/>
            <a:ext cx="138556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0012E0F-F06E-4D7E-90A4-C10CDB4F0578}"/>
              </a:ext>
            </a:extLst>
          </p:cNvPr>
          <p:cNvCxnSpPr>
            <a:cxnSpLocks/>
          </p:cNvCxnSpPr>
          <p:nvPr/>
        </p:nvCxnSpPr>
        <p:spPr>
          <a:xfrm>
            <a:off x="1181360" y="4118166"/>
            <a:ext cx="1392976"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53E46D1-5018-4EB7-A8BB-9CD9CB3B860E}"/>
              </a:ext>
            </a:extLst>
          </p:cNvPr>
          <p:cNvCxnSpPr>
            <a:cxnSpLocks/>
          </p:cNvCxnSpPr>
          <p:nvPr/>
        </p:nvCxnSpPr>
        <p:spPr>
          <a:xfrm>
            <a:off x="1181360" y="4359032"/>
            <a:ext cx="1392976"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76ACE44-84C9-40CC-A6CF-554AA6AD79EE}"/>
              </a:ext>
            </a:extLst>
          </p:cNvPr>
          <p:cNvCxnSpPr>
            <a:cxnSpLocks/>
          </p:cNvCxnSpPr>
          <p:nvPr/>
        </p:nvCxnSpPr>
        <p:spPr>
          <a:xfrm>
            <a:off x="1543102" y="3594819"/>
            <a:ext cx="0" cy="103335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901C254F-7D27-4353-8521-0F3BADDBCA4F}"/>
              </a:ext>
            </a:extLst>
          </p:cNvPr>
          <p:cNvCxnSpPr>
            <a:cxnSpLocks/>
          </p:cNvCxnSpPr>
          <p:nvPr/>
        </p:nvCxnSpPr>
        <p:spPr>
          <a:xfrm>
            <a:off x="1874781" y="3588956"/>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816575D-2FCB-40BD-B336-4E1F9E956645}"/>
              </a:ext>
            </a:extLst>
          </p:cNvPr>
          <p:cNvCxnSpPr>
            <a:cxnSpLocks/>
          </p:cNvCxnSpPr>
          <p:nvPr/>
        </p:nvCxnSpPr>
        <p:spPr>
          <a:xfrm>
            <a:off x="2237792" y="3588956"/>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53EF5C83-8D58-4A20-8772-08570A24A1F0}"/>
              </a:ext>
            </a:extLst>
          </p:cNvPr>
          <p:cNvCxnSpPr>
            <a:cxnSpLocks/>
          </p:cNvCxnSpPr>
          <p:nvPr/>
        </p:nvCxnSpPr>
        <p:spPr>
          <a:xfrm>
            <a:off x="2910891" y="3606100"/>
            <a:ext cx="0" cy="1022069"/>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2F35245-C9BF-4B25-8C88-7D1437C12221}"/>
              </a:ext>
            </a:extLst>
          </p:cNvPr>
          <p:cNvCxnSpPr>
            <a:cxnSpLocks/>
          </p:cNvCxnSpPr>
          <p:nvPr/>
        </p:nvCxnSpPr>
        <p:spPr>
          <a:xfrm flipV="1">
            <a:off x="2571892" y="3594592"/>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A8A913C3-8604-48D1-9D9B-BEBEC16E3DF4}"/>
              </a:ext>
            </a:extLst>
          </p:cNvPr>
          <p:cNvCxnSpPr>
            <a:cxnSpLocks/>
          </p:cNvCxnSpPr>
          <p:nvPr/>
        </p:nvCxnSpPr>
        <p:spPr>
          <a:xfrm flipV="1">
            <a:off x="2574335" y="3863730"/>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AFEB1A3E-D053-41FB-A2ED-11FD0441AB6E}"/>
              </a:ext>
            </a:extLst>
          </p:cNvPr>
          <p:cNvCxnSpPr>
            <a:cxnSpLocks/>
          </p:cNvCxnSpPr>
          <p:nvPr/>
        </p:nvCxnSpPr>
        <p:spPr>
          <a:xfrm flipV="1">
            <a:off x="2556759" y="4118165"/>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314E1B4D-5FBF-4604-90DB-E6B4BA9D8597}"/>
              </a:ext>
            </a:extLst>
          </p:cNvPr>
          <p:cNvCxnSpPr>
            <a:cxnSpLocks/>
          </p:cNvCxnSpPr>
          <p:nvPr/>
        </p:nvCxnSpPr>
        <p:spPr>
          <a:xfrm flipV="1">
            <a:off x="2569459" y="437259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9A62E1CD-81FB-4C72-B0A1-27CA10878272}"/>
              </a:ext>
            </a:extLst>
          </p:cNvPr>
          <p:cNvCxnSpPr>
            <a:cxnSpLocks/>
          </p:cNvCxnSpPr>
          <p:nvPr/>
        </p:nvCxnSpPr>
        <p:spPr>
          <a:xfrm flipV="1">
            <a:off x="2585669" y="462702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11B31981-C5C1-4653-995E-017E68162C5D}"/>
              </a:ext>
            </a:extLst>
          </p:cNvPr>
          <p:cNvSpPr/>
          <p:nvPr/>
        </p:nvSpPr>
        <p:spPr>
          <a:xfrm>
            <a:off x="3026573" y="3980200"/>
            <a:ext cx="1381643" cy="1033350"/>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a:extLst>
              <a:ext uri="{FF2B5EF4-FFF2-40B4-BE49-F238E27FC236}">
                <a16:creationId xmlns:a16="http://schemas.microsoft.com/office/drawing/2014/main" id="{B2E596E0-4DD3-4C48-B970-FD10F2F77EC4}"/>
              </a:ext>
            </a:extLst>
          </p:cNvPr>
          <p:cNvCxnSpPr>
            <a:cxnSpLocks/>
          </p:cNvCxnSpPr>
          <p:nvPr/>
        </p:nvCxnSpPr>
        <p:spPr>
          <a:xfrm>
            <a:off x="3022652" y="4249113"/>
            <a:ext cx="138556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4334474D-E74E-4D1E-B386-FA2F9233F2D6}"/>
              </a:ext>
            </a:extLst>
          </p:cNvPr>
          <p:cNvCxnSpPr>
            <a:cxnSpLocks/>
          </p:cNvCxnSpPr>
          <p:nvPr/>
        </p:nvCxnSpPr>
        <p:spPr>
          <a:xfrm>
            <a:off x="3015240" y="4503547"/>
            <a:ext cx="1392976"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95BD152C-D40D-4F0A-B0DB-AF66F7774401}"/>
              </a:ext>
            </a:extLst>
          </p:cNvPr>
          <p:cNvCxnSpPr>
            <a:cxnSpLocks/>
          </p:cNvCxnSpPr>
          <p:nvPr/>
        </p:nvCxnSpPr>
        <p:spPr>
          <a:xfrm>
            <a:off x="3015240" y="4744413"/>
            <a:ext cx="1392976"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F1153D0-B5A1-4F71-9CE4-AE25279D939C}"/>
              </a:ext>
            </a:extLst>
          </p:cNvPr>
          <p:cNvCxnSpPr>
            <a:cxnSpLocks/>
          </p:cNvCxnSpPr>
          <p:nvPr/>
        </p:nvCxnSpPr>
        <p:spPr>
          <a:xfrm>
            <a:off x="3376982" y="3980200"/>
            <a:ext cx="0" cy="103335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1C0B3E3B-21FD-4281-9518-405C6E2D9263}"/>
              </a:ext>
            </a:extLst>
          </p:cNvPr>
          <p:cNvCxnSpPr>
            <a:cxnSpLocks/>
          </p:cNvCxnSpPr>
          <p:nvPr/>
        </p:nvCxnSpPr>
        <p:spPr>
          <a:xfrm>
            <a:off x="3708661" y="3974337"/>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4106FF0-9440-4338-B6D4-98E0C38CEDA7}"/>
              </a:ext>
            </a:extLst>
          </p:cNvPr>
          <p:cNvCxnSpPr>
            <a:cxnSpLocks/>
          </p:cNvCxnSpPr>
          <p:nvPr/>
        </p:nvCxnSpPr>
        <p:spPr>
          <a:xfrm>
            <a:off x="4071672" y="3974337"/>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357EF423-4EB8-470A-9CFB-10DE603778BA}"/>
              </a:ext>
            </a:extLst>
          </p:cNvPr>
          <p:cNvCxnSpPr>
            <a:cxnSpLocks/>
          </p:cNvCxnSpPr>
          <p:nvPr/>
        </p:nvCxnSpPr>
        <p:spPr>
          <a:xfrm>
            <a:off x="4744771" y="3991481"/>
            <a:ext cx="0" cy="1022069"/>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15B1122-B36C-44D3-B84C-03BAC7B5802B}"/>
              </a:ext>
            </a:extLst>
          </p:cNvPr>
          <p:cNvCxnSpPr>
            <a:cxnSpLocks/>
          </p:cNvCxnSpPr>
          <p:nvPr/>
        </p:nvCxnSpPr>
        <p:spPr>
          <a:xfrm flipV="1">
            <a:off x="4405772" y="3979313"/>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E506DDA6-91F6-425C-821F-914F5D82218F}"/>
              </a:ext>
            </a:extLst>
          </p:cNvPr>
          <p:cNvCxnSpPr>
            <a:cxnSpLocks/>
          </p:cNvCxnSpPr>
          <p:nvPr/>
        </p:nvCxnSpPr>
        <p:spPr>
          <a:xfrm flipV="1">
            <a:off x="4408215" y="4249111"/>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118E2BB4-CC99-4E18-B100-3E6F3C0E11F6}"/>
              </a:ext>
            </a:extLst>
          </p:cNvPr>
          <p:cNvCxnSpPr>
            <a:cxnSpLocks/>
          </p:cNvCxnSpPr>
          <p:nvPr/>
        </p:nvCxnSpPr>
        <p:spPr>
          <a:xfrm flipV="1">
            <a:off x="4390639" y="450354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0DF87317-CFF8-4993-A713-CE65AD5FF2C6}"/>
              </a:ext>
            </a:extLst>
          </p:cNvPr>
          <p:cNvCxnSpPr>
            <a:cxnSpLocks/>
          </p:cNvCxnSpPr>
          <p:nvPr/>
        </p:nvCxnSpPr>
        <p:spPr>
          <a:xfrm flipV="1">
            <a:off x="4403339" y="4757978"/>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CBD2A20C-9A7C-45F4-AD90-8890A5C21CD2}"/>
              </a:ext>
            </a:extLst>
          </p:cNvPr>
          <p:cNvCxnSpPr>
            <a:cxnSpLocks/>
          </p:cNvCxnSpPr>
          <p:nvPr/>
        </p:nvCxnSpPr>
        <p:spPr>
          <a:xfrm flipV="1">
            <a:off x="4419549" y="5012408"/>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9" name="矩形 88">
            <a:extLst>
              <a:ext uri="{FF2B5EF4-FFF2-40B4-BE49-F238E27FC236}">
                <a16:creationId xmlns:a16="http://schemas.microsoft.com/office/drawing/2014/main" id="{BCBEE862-9D5E-487B-A75C-BCCC24C0807F}"/>
              </a:ext>
            </a:extLst>
          </p:cNvPr>
          <p:cNvSpPr/>
          <p:nvPr/>
        </p:nvSpPr>
        <p:spPr>
          <a:xfrm>
            <a:off x="6892979" y="1409720"/>
            <a:ext cx="1371574" cy="7641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B1739EF6-2035-43CF-B3F1-884D563A35FF}"/>
              </a:ext>
            </a:extLst>
          </p:cNvPr>
          <p:cNvCxnSpPr>
            <a:cxnSpLocks/>
          </p:cNvCxnSpPr>
          <p:nvPr/>
        </p:nvCxnSpPr>
        <p:spPr>
          <a:xfrm>
            <a:off x="6878989" y="1678633"/>
            <a:ext cx="138556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40D3E56B-9976-4918-A9CD-9E35A6E62345}"/>
              </a:ext>
            </a:extLst>
          </p:cNvPr>
          <p:cNvCxnSpPr>
            <a:cxnSpLocks/>
          </p:cNvCxnSpPr>
          <p:nvPr/>
        </p:nvCxnSpPr>
        <p:spPr>
          <a:xfrm>
            <a:off x="6878989" y="1923463"/>
            <a:ext cx="1385564" cy="9604"/>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6E0DAF57-E248-4B57-A069-D0FB4016819F}"/>
              </a:ext>
            </a:extLst>
          </p:cNvPr>
          <p:cNvCxnSpPr>
            <a:cxnSpLocks/>
          </p:cNvCxnSpPr>
          <p:nvPr/>
        </p:nvCxnSpPr>
        <p:spPr>
          <a:xfrm>
            <a:off x="6878989" y="2173901"/>
            <a:ext cx="1385564" cy="3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A07D9495-CFC4-4163-8F7A-6DF6F6EEDB33}"/>
              </a:ext>
            </a:extLst>
          </p:cNvPr>
          <p:cNvCxnSpPr>
            <a:cxnSpLocks/>
          </p:cNvCxnSpPr>
          <p:nvPr/>
        </p:nvCxnSpPr>
        <p:spPr>
          <a:xfrm>
            <a:off x="7233319" y="1409720"/>
            <a:ext cx="0" cy="76418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9676137E-0FD8-44B2-ABA5-543BDB7079CA}"/>
              </a:ext>
            </a:extLst>
          </p:cNvPr>
          <p:cNvCxnSpPr>
            <a:cxnSpLocks/>
            <a:stCxn id="89" idx="0"/>
            <a:endCxn id="89" idx="2"/>
          </p:cNvCxnSpPr>
          <p:nvPr/>
        </p:nvCxnSpPr>
        <p:spPr>
          <a:xfrm>
            <a:off x="7578766" y="1409720"/>
            <a:ext cx="0" cy="76418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E72CA699-EE69-42EA-81C5-A871AFEAE669}"/>
              </a:ext>
            </a:extLst>
          </p:cNvPr>
          <p:cNvCxnSpPr>
            <a:cxnSpLocks/>
          </p:cNvCxnSpPr>
          <p:nvPr/>
        </p:nvCxnSpPr>
        <p:spPr>
          <a:xfrm>
            <a:off x="7920389" y="1402715"/>
            <a:ext cx="0" cy="771186"/>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AE0F7717-BCB2-4B92-B18C-C35EB7029268}"/>
              </a:ext>
            </a:extLst>
          </p:cNvPr>
          <p:cNvCxnSpPr>
            <a:cxnSpLocks/>
          </p:cNvCxnSpPr>
          <p:nvPr/>
        </p:nvCxnSpPr>
        <p:spPr>
          <a:xfrm flipH="1">
            <a:off x="8601107" y="1421001"/>
            <a:ext cx="1" cy="75176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B2338D37-BA5F-406F-AC90-C485260F0901}"/>
              </a:ext>
            </a:extLst>
          </p:cNvPr>
          <p:cNvCxnSpPr>
            <a:cxnSpLocks/>
          </p:cNvCxnSpPr>
          <p:nvPr/>
        </p:nvCxnSpPr>
        <p:spPr>
          <a:xfrm flipV="1">
            <a:off x="8264552" y="140839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0700F600-D19A-4C16-8618-7BCCDA9971E4}"/>
              </a:ext>
            </a:extLst>
          </p:cNvPr>
          <p:cNvCxnSpPr>
            <a:cxnSpLocks/>
          </p:cNvCxnSpPr>
          <p:nvPr/>
        </p:nvCxnSpPr>
        <p:spPr>
          <a:xfrm flipV="1">
            <a:off x="8264552" y="1678631"/>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A97FF1F8-8B56-433B-A7EE-374ABF7E479F}"/>
              </a:ext>
            </a:extLst>
          </p:cNvPr>
          <p:cNvCxnSpPr>
            <a:cxnSpLocks/>
          </p:cNvCxnSpPr>
          <p:nvPr/>
        </p:nvCxnSpPr>
        <p:spPr>
          <a:xfrm flipV="1">
            <a:off x="8246976" y="193306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0C51BED4-353E-4022-83BE-9127D0AA1A0C}"/>
              </a:ext>
            </a:extLst>
          </p:cNvPr>
          <p:cNvCxnSpPr>
            <a:cxnSpLocks/>
          </p:cNvCxnSpPr>
          <p:nvPr/>
        </p:nvCxnSpPr>
        <p:spPr>
          <a:xfrm flipV="1">
            <a:off x="8255764" y="2172761"/>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01542A71-D0DD-4E09-B798-7044D007CF2A}"/>
              </a:ext>
            </a:extLst>
          </p:cNvPr>
          <p:cNvSpPr/>
          <p:nvPr/>
        </p:nvSpPr>
        <p:spPr>
          <a:xfrm>
            <a:off x="5770567" y="1735442"/>
            <a:ext cx="685156" cy="1299410"/>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9DB75388-9DC7-488B-901A-CEF29265B200}"/>
              </a:ext>
            </a:extLst>
          </p:cNvPr>
          <p:cNvCxnSpPr>
            <a:cxnSpLocks/>
          </p:cNvCxnSpPr>
          <p:nvPr/>
        </p:nvCxnSpPr>
        <p:spPr>
          <a:xfrm flipV="1">
            <a:off x="5766645" y="2012807"/>
            <a:ext cx="686009" cy="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16FBF6DC-094D-4BBD-AC1B-058352DFAB72}"/>
              </a:ext>
            </a:extLst>
          </p:cNvPr>
          <p:cNvCxnSpPr>
            <a:cxnSpLocks/>
          </p:cNvCxnSpPr>
          <p:nvPr/>
        </p:nvCxnSpPr>
        <p:spPr>
          <a:xfrm>
            <a:off x="5759233" y="2267243"/>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2E6066D7-7B3B-478A-97AC-CA070D780DF7}"/>
              </a:ext>
            </a:extLst>
          </p:cNvPr>
          <p:cNvCxnSpPr>
            <a:cxnSpLocks/>
          </p:cNvCxnSpPr>
          <p:nvPr/>
        </p:nvCxnSpPr>
        <p:spPr>
          <a:xfrm>
            <a:off x="5759233" y="2508109"/>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CE069D76-9894-42FD-8C58-23C46F830649}"/>
              </a:ext>
            </a:extLst>
          </p:cNvPr>
          <p:cNvCxnSpPr>
            <a:cxnSpLocks/>
          </p:cNvCxnSpPr>
          <p:nvPr/>
        </p:nvCxnSpPr>
        <p:spPr>
          <a:xfrm flipH="1">
            <a:off x="6120974" y="1743896"/>
            <a:ext cx="1" cy="129941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3E8DFB90-CCF1-4FF8-AC53-33A78A1B9EEB}"/>
              </a:ext>
            </a:extLst>
          </p:cNvPr>
          <p:cNvCxnSpPr>
            <a:cxnSpLocks/>
          </p:cNvCxnSpPr>
          <p:nvPr/>
        </p:nvCxnSpPr>
        <p:spPr>
          <a:xfrm>
            <a:off x="6452654" y="1738033"/>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F96F46ED-9B81-406C-A6B3-16F69E16B9D0}"/>
              </a:ext>
            </a:extLst>
          </p:cNvPr>
          <p:cNvCxnSpPr>
            <a:cxnSpLocks/>
          </p:cNvCxnSpPr>
          <p:nvPr/>
        </p:nvCxnSpPr>
        <p:spPr>
          <a:xfrm>
            <a:off x="6800424" y="1743669"/>
            <a:ext cx="0" cy="127879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F86BF21E-0830-451D-954C-57FCC4778DA5}"/>
              </a:ext>
            </a:extLst>
          </p:cNvPr>
          <p:cNvCxnSpPr>
            <a:cxnSpLocks/>
          </p:cNvCxnSpPr>
          <p:nvPr/>
        </p:nvCxnSpPr>
        <p:spPr>
          <a:xfrm flipV="1">
            <a:off x="6466760" y="2262992"/>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EF2E3B51-2133-465A-ACDE-209B1DF294E1}"/>
              </a:ext>
            </a:extLst>
          </p:cNvPr>
          <p:cNvCxnSpPr>
            <a:cxnSpLocks/>
          </p:cNvCxnSpPr>
          <p:nvPr/>
        </p:nvCxnSpPr>
        <p:spPr>
          <a:xfrm flipV="1">
            <a:off x="6456576" y="2513615"/>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149AF714-BA81-44E9-92D5-26105611611F}"/>
              </a:ext>
            </a:extLst>
          </p:cNvPr>
          <p:cNvCxnSpPr>
            <a:cxnSpLocks/>
          </p:cNvCxnSpPr>
          <p:nvPr/>
        </p:nvCxnSpPr>
        <p:spPr>
          <a:xfrm flipV="1">
            <a:off x="6469300" y="277724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71693A2E-178E-4998-AD03-8655357D7131}"/>
              </a:ext>
            </a:extLst>
          </p:cNvPr>
          <p:cNvCxnSpPr>
            <a:cxnSpLocks/>
          </p:cNvCxnSpPr>
          <p:nvPr/>
        </p:nvCxnSpPr>
        <p:spPr>
          <a:xfrm flipV="1">
            <a:off x="6466403" y="1735440"/>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960C8424-68F2-4BE7-B248-5C793B0BAA6E}"/>
              </a:ext>
            </a:extLst>
          </p:cNvPr>
          <p:cNvCxnSpPr>
            <a:cxnSpLocks/>
          </p:cNvCxnSpPr>
          <p:nvPr/>
        </p:nvCxnSpPr>
        <p:spPr>
          <a:xfrm flipV="1">
            <a:off x="6466403" y="2012805"/>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AFD0C2B9-FF57-4FD3-A1F9-3A46861CE68A}"/>
              </a:ext>
            </a:extLst>
          </p:cNvPr>
          <p:cNvCxnSpPr>
            <a:cxnSpLocks/>
          </p:cNvCxnSpPr>
          <p:nvPr/>
        </p:nvCxnSpPr>
        <p:spPr>
          <a:xfrm flipV="1">
            <a:off x="6466403" y="3034852"/>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AB2A8F29-A8D1-4D97-90B2-C13ADD20C9D6}"/>
              </a:ext>
            </a:extLst>
          </p:cNvPr>
          <p:cNvCxnSpPr>
            <a:cxnSpLocks/>
          </p:cNvCxnSpPr>
          <p:nvPr/>
        </p:nvCxnSpPr>
        <p:spPr>
          <a:xfrm>
            <a:off x="5759233" y="2777244"/>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7" name="矩形 146">
            <a:extLst>
              <a:ext uri="{FF2B5EF4-FFF2-40B4-BE49-F238E27FC236}">
                <a16:creationId xmlns:a16="http://schemas.microsoft.com/office/drawing/2014/main" id="{851A8FCE-A436-4A57-8FE4-4E283F033A60}"/>
              </a:ext>
            </a:extLst>
          </p:cNvPr>
          <p:cNvSpPr/>
          <p:nvPr/>
        </p:nvSpPr>
        <p:spPr>
          <a:xfrm>
            <a:off x="7080637" y="2284569"/>
            <a:ext cx="1040210" cy="1039232"/>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连接符 147">
            <a:extLst>
              <a:ext uri="{FF2B5EF4-FFF2-40B4-BE49-F238E27FC236}">
                <a16:creationId xmlns:a16="http://schemas.microsoft.com/office/drawing/2014/main" id="{B7D19434-AAFA-468E-8D7D-7FE90E490C0A}"/>
              </a:ext>
            </a:extLst>
          </p:cNvPr>
          <p:cNvCxnSpPr>
            <a:cxnSpLocks/>
          </p:cNvCxnSpPr>
          <p:nvPr/>
        </p:nvCxnSpPr>
        <p:spPr>
          <a:xfrm>
            <a:off x="7076715" y="2559364"/>
            <a:ext cx="1044132"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A974C1D3-4102-4E4B-89BB-66F6E4D3B4D5}"/>
              </a:ext>
            </a:extLst>
          </p:cNvPr>
          <p:cNvCxnSpPr>
            <a:cxnSpLocks/>
          </p:cNvCxnSpPr>
          <p:nvPr/>
        </p:nvCxnSpPr>
        <p:spPr>
          <a:xfrm>
            <a:off x="7069303" y="2813798"/>
            <a:ext cx="105154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976B24AD-AA61-481A-B2B3-96379D47C5A5}"/>
              </a:ext>
            </a:extLst>
          </p:cNvPr>
          <p:cNvCxnSpPr>
            <a:cxnSpLocks/>
          </p:cNvCxnSpPr>
          <p:nvPr/>
        </p:nvCxnSpPr>
        <p:spPr>
          <a:xfrm>
            <a:off x="7069303" y="3054664"/>
            <a:ext cx="105154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56D91E67-9721-4919-9390-904AB37D80EF}"/>
              </a:ext>
            </a:extLst>
          </p:cNvPr>
          <p:cNvCxnSpPr>
            <a:cxnSpLocks/>
          </p:cNvCxnSpPr>
          <p:nvPr/>
        </p:nvCxnSpPr>
        <p:spPr>
          <a:xfrm>
            <a:off x="7431045" y="2290451"/>
            <a:ext cx="0" cy="103335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37A455F8-39F9-405B-B341-1A6BF66F3276}"/>
              </a:ext>
            </a:extLst>
          </p:cNvPr>
          <p:cNvCxnSpPr>
            <a:cxnSpLocks/>
          </p:cNvCxnSpPr>
          <p:nvPr/>
        </p:nvCxnSpPr>
        <p:spPr>
          <a:xfrm>
            <a:off x="7762724" y="2284588"/>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B40B10C8-CE9C-47B4-B84F-37FEE2740729}"/>
              </a:ext>
            </a:extLst>
          </p:cNvPr>
          <p:cNvCxnSpPr>
            <a:cxnSpLocks/>
          </p:cNvCxnSpPr>
          <p:nvPr/>
        </p:nvCxnSpPr>
        <p:spPr>
          <a:xfrm>
            <a:off x="8125735" y="2284588"/>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60E9AA7B-8B74-49DB-898E-B94807C8FA72}"/>
              </a:ext>
            </a:extLst>
          </p:cNvPr>
          <p:cNvCxnSpPr>
            <a:cxnSpLocks/>
          </p:cNvCxnSpPr>
          <p:nvPr/>
        </p:nvCxnSpPr>
        <p:spPr>
          <a:xfrm>
            <a:off x="8454969" y="2301957"/>
            <a:ext cx="0" cy="1022069"/>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8F6122D3-F183-44ED-98E2-D2E848F7E64F}"/>
              </a:ext>
            </a:extLst>
          </p:cNvPr>
          <p:cNvCxnSpPr>
            <a:cxnSpLocks/>
          </p:cNvCxnSpPr>
          <p:nvPr/>
        </p:nvCxnSpPr>
        <p:spPr>
          <a:xfrm flipV="1">
            <a:off x="8113537" y="228434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518659E9-CD73-4DC3-86C8-D59F2CE37565}"/>
              </a:ext>
            </a:extLst>
          </p:cNvPr>
          <p:cNvCxnSpPr>
            <a:cxnSpLocks/>
          </p:cNvCxnSpPr>
          <p:nvPr/>
        </p:nvCxnSpPr>
        <p:spPr>
          <a:xfrm flipV="1">
            <a:off x="8118413" y="255958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44A826C7-851F-4CE7-B7BE-F5D6741501D5}"/>
              </a:ext>
            </a:extLst>
          </p:cNvPr>
          <p:cNvCxnSpPr>
            <a:cxnSpLocks/>
          </p:cNvCxnSpPr>
          <p:nvPr/>
        </p:nvCxnSpPr>
        <p:spPr>
          <a:xfrm flipV="1">
            <a:off x="8100837" y="2814022"/>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B689929C-4128-4078-912D-767588A7BFB9}"/>
              </a:ext>
            </a:extLst>
          </p:cNvPr>
          <p:cNvCxnSpPr>
            <a:cxnSpLocks/>
          </p:cNvCxnSpPr>
          <p:nvPr/>
        </p:nvCxnSpPr>
        <p:spPr>
          <a:xfrm flipV="1">
            <a:off x="8113537" y="306845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5D000B4D-A73D-441C-AC91-D79D2F2FFD45}"/>
              </a:ext>
            </a:extLst>
          </p:cNvPr>
          <p:cNvCxnSpPr>
            <a:cxnSpLocks/>
          </p:cNvCxnSpPr>
          <p:nvPr/>
        </p:nvCxnSpPr>
        <p:spPr>
          <a:xfrm flipV="1">
            <a:off x="8129747" y="332288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3" name="矩形 162">
            <a:extLst>
              <a:ext uri="{FF2B5EF4-FFF2-40B4-BE49-F238E27FC236}">
                <a16:creationId xmlns:a16="http://schemas.microsoft.com/office/drawing/2014/main" id="{A61881FC-5D3B-447E-B4D8-A0DCFC628F53}"/>
              </a:ext>
            </a:extLst>
          </p:cNvPr>
          <p:cNvSpPr/>
          <p:nvPr/>
        </p:nvSpPr>
        <p:spPr>
          <a:xfrm>
            <a:off x="5861745" y="3910151"/>
            <a:ext cx="1371574" cy="7641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a:extLst>
              <a:ext uri="{FF2B5EF4-FFF2-40B4-BE49-F238E27FC236}">
                <a16:creationId xmlns:a16="http://schemas.microsoft.com/office/drawing/2014/main" id="{88210F46-BA34-473E-9E20-F8836C164132}"/>
              </a:ext>
            </a:extLst>
          </p:cNvPr>
          <p:cNvCxnSpPr>
            <a:cxnSpLocks/>
          </p:cNvCxnSpPr>
          <p:nvPr/>
        </p:nvCxnSpPr>
        <p:spPr>
          <a:xfrm>
            <a:off x="5847755" y="4179064"/>
            <a:ext cx="138556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1DB8BC5D-8D12-4ABF-B55E-BB9517D60524}"/>
              </a:ext>
            </a:extLst>
          </p:cNvPr>
          <p:cNvCxnSpPr>
            <a:cxnSpLocks/>
          </p:cNvCxnSpPr>
          <p:nvPr/>
        </p:nvCxnSpPr>
        <p:spPr>
          <a:xfrm>
            <a:off x="5847755" y="4423894"/>
            <a:ext cx="1385564" cy="9604"/>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9867186C-1436-4370-AEAD-AA1B8C02681E}"/>
              </a:ext>
            </a:extLst>
          </p:cNvPr>
          <p:cNvCxnSpPr>
            <a:cxnSpLocks/>
          </p:cNvCxnSpPr>
          <p:nvPr/>
        </p:nvCxnSpPr>
        <p:spPr>
          <a:xfrm>
            <a:off x="5847755" y="4674332"/>
            <a:ext cx="1385564" cy="3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D02CCD48-4793-44CA-A019-645CB9504140}"/>
              </a:ext>
            </a:extLst>
          </p:cNvPr>
          <p:cNvCxnSpPr>
            <a:cxnSpLocks/>
          </p:cNvCxnSpPr>
          <p:nvPr/>
        </p:nvCxnSpPr>
        <p:spPr>
          <a:xfrm>
            <a:off x="6202085" y="3910151"/>
            <a:ext cx="0" cy="76418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F1441E62-CFFD-452C-8FB0-322050E1F2BE}"/>
              </a:ext>
            </a:extLst>
          </p:cNvPr>
          <p:cNvCxnSpPr>
            <a:cxnSpLocks/>
            <a:stCxn id="163" idx="0"/>
            <a:endCxn id="163" idx="2"/>
          </p:cNvCxnSpPr>
          <p:nvPr/>
        </p:nvCxnSpPr>
        <p:spPr>
          <a:xfrm>
            <a:off x="6547532" y="3910151"/>
            <a:ext cx="0" cy="76418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71CC9CA0-10C0-40AB-9FBA-78E23AF8B4A0}"/>
              </a:ext>
            </a:extLst>
          </p:cNvPr>
          <p:cNvCxnSpPr>
            <a:cxnSpLocks/>
          </p:cNvCxnSpPr>
          <p:nvPr/>
        </p:nvCxnSpPr>
        <p:spPr>
          <a:xfrm>
            <a:off x="6889155" y="3903146"/>
            <a:ext cx="0" cy="771186"/>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0ACD9171-E43B-47B6-8646-03853224CE45}"/>
              </a:ext>
            </a:extLst>
          </p:cNvPr>
          <p:cNvCxnSpPr>
            <a:cxnSpLocks/>
          </p:cNvCxnSpPr>
          <p:nvPr/>
        </p:nvCxnSpPr>
        <p:spPr>
          <a:xfrm flipH="1">
            <a:off x="7569873" y="3921432"/>
            <a:ext cx="1" cy="75176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7252AF1F-69C4-456E-A16C-83BB506ABA4E}"/>
              </a:ext>
            </a:extLst>
          </p:cNvPr>
          <p:cNvCxnSpPr>
            <a:cxnSpLocks/>
          </p:cNvCxnSpPr>
          <p:nvPr/>
        </p:nvCxnSpPr>
        <p:spPr>
          <a:xfrm flipV="1">
            <a:off x="7233318" y="390882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53DE5077-26E5-47A0-A67D-33483D4A9E1B}"/>
              </a:ext>
            </a:extLst>
          </p:cNvPr>
          <p:cNvCxnSpPr>
            <a:cxnSpLocks/>
          </p:cNvCxnSpPr>
          <p:nvPr/>
        </p:nvCxnSpPr>
        <p:spPr>
          <a:xfrm flipV="1">
            <a:off x="7233318" y="4179062"/>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02169246-7A0F-4672-9827-E9E4F7C96849}"/>
              </a:ext>
            </a:extLst>
          </p:cNvPr>
          <p:cNvCxnSpPr>
            <a:cxnSpLocks/>
          </p:cNvCxnSpPr>
          <p:nvPr/>
        </p:nvCxnSpPr>
        <p:spPr>
          <a:xfrm flipV="1">
            <a:off x="7215742" y="443349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D732ABA7-2CF1-4F6F-8E4D-C48A2EA322A4}"/>
              </a:ext>
            </a:extLst>
          </p:cNvPr>
          <p:cNvCxnSpPr>
            <a:cxnSpLocks/>
          </p:cNvCxnSpPr>
          <p:nvPr/>
        </p:nvCxnSpPr>
        <p:spPr>
          <a:xfrm flipV="1">
            <a:off x="7224530" y="4673192"/>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1" name="矩形 190">
            <a:extLst>
              <a:ext uri="{FF2B5EF4-FFF2-40B4-BE49-F238E27FC236}">
                <a16:creationId xmlns:a16="http://schemas.microsoft.com/office/drawing/2014/main" id="{187A03F8-155A-42D6-87D6-DC2AB4960900}"/>
              </a:ext>
            </a:extLst>
          </p:cNvPr>
          <p:cNvSpPr/>
          <p:nvPr/>
        </p:nvSpPr>
        <p:spPr>
          <a:xfrm>
            <a:off x="7665136" y="3579864"/>
            <a:ext cx="685156" cy="154341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2" name="直接连接符 191">
            <a:extLst>
              <a:ext uri="{FF2B5EF4-FFF2-40B4-BE49-F238E27FC236}">
                <a16:creationId xmlns:a16="http://schemas.microsoft.com/office/drawing/2014/main" id="{A0C71560-DD25-4305-8709-82E6D8C9A310}"/>
              </a:ext>
            </a:extLst>
          </p:cNvPr>
          <p:cNvCxnSpPr>
            <a:cxnSpLocks/>
          </p:cNvCxnSpPr>
          <p:nvPr/>
        </p:nvCxnSpPr>
        <p:spPr>
          <a:xfrm flipV="1">
            <a:off x="7661214" y="3857229"/>
            <a:ext cx="686009" cy="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B6E7684E-68CA-48BD-983B-CE29CE1E8B81}"/>
              </a:ext>
            </a:extLst>
          </p:cNvPr>
          <p:cNvCxnSpPr>
            <a:cxnSpLocks/>
          </p:cNvCxnSpPr>
          <p:nvPr/>
        </p:nvCxnSpPr>
        <p:spPr>
          <a:xfrm>
            <a:off x="7653802" y="4111665"/>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823387AE-CDBD-4C36-A2EA-E989D16CF7A9}"/>
              </a:ext>
            </a:extLst>
          </p:cNvPr>
          <p:cNvCxnSpPr>
            <a:cxnSpLocks/>
          </p:cNvCxnSpPr>
          <p:nvPr/>
        </p:nvCxnSpPr>
        <p:spPr>
          <a:xfrm>
            <a:off x="7653802" y="4352531"/>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3ED65978-989F-4CA2-AC45-0101F7C9A153}"/>
              </a:ext>
            </a:extLst>
          </p:cNvPr>
          <p:cNvCxnSpPr>
            <a:cxnSpLocks/>
          </p:cNvCxnSpPr>
          <p:nvPr/>
        </p:nvCxnSpPr>
        <p:spPr>
          <a:xfrm flipH="1">
            <a:off x="8015546" y="3588318"/>
            <a:ext cx="1" cy="154087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A58FA93C-CE3B-49EA-9678-1F5D2564CD95}"/>
              </a:ext>
            </a:extLst>
          </p:cNvPr>
          <p:cNvCxnSpPr>
            <a:cxnSpLocks/>
          </p:cNvCxnSpPr>
          <p:nvPr/>
        </p:nvCxnSpPr>
        <p:spPr>
          <a:xfrm>
            <a:off x="8347223" y="3582455"/>
            <a:ext cx="0" cy="1540827"/>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052A11A1-324C-4DD5-964D-90A3EF97245A}"/>
              </a:ext>
            </a:extLst>
          </p:cNvPr>
          <p:cNvCxnSpPr>
            <a:cxnSpLocks/>
          </p:cNvCxnSpPr>
          <p:nvPr/>
        </p:nvCxnSpPr>
        <p:spPr>
          <a:xfrm>
            <a:off x="8694993" y="3588091"/>
            <a:ext cx="2534" cy="1535191"/>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01803292-7724-44E2-B73D-8C4E0FF592B8}"/>
              </a:ext>
            </a:extLst>
          </p:cNvPr>
          <p:cNvCxnSpPr>
            <a:cxnSpLocks/>
          </p:cNvCxnSpPr>
          <p:nvPr/>
        </p:nvCxnSpPr>
        <p:spPr>
          <a:xfrm flipV="1">
            <a:off x="8361329" y="410741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3F977D1A-4544-49CD-9401-911701405154}"/>
              </a:ext>
            </a:extLst>
          </p:cNvPr>
          <p:cNvCxnSpPr>
            <a:cxnSpLocks/>
          </p:cNvCxnSpPr>
          <p:nvPr/>
        </p:nvCxnSpPr>
        <p:spPr>
          <a:xfrm flipV="1">
            <a:off x="8351145" y="435803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58E04368-56B6-461D-A892-541702BA78C2}"/>
              </a:ext>
            </a:extLst>
          </p:cNvPr>
          <p:cNvCxnSpPr>
            <a:cxnSpLocks/>
          </p:cNvCxnSpPr>
          <p:nvPr/>
        </p:nvCxnSpPr>
        <p:spPr>
          <a:xfrm flipV="1">
            <a:off x="8363869" y="462166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57C71050-E0B4-44B2-88A5-CA61369773D9}"/>
              </a:ext>
            </a:extLst>
          </p:cNvPr>
          <p:cNvCxnSpPr>
            <a:cxnSpLocks/>
          </p:cNvCxnSpPr>
          <p:nvPr/>
        </p:nvCxnSpPr>
        <p:spPr>
          <a:xfrm flipV="1">
            <a:off x="8360972" y="3579862"/>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A0634582-2F68-4FF0-B821-D12FEF2DAA11}"/>
              </a:ext>
            </a:extLst>
          </p:cNvPr>
          <p:cNvCxnSpPr>
            <a:cxnSpLocks/>
          </p:cNvCxnSpPr>
          <p:nvPr/>
        </p:nvCxnSpPr>
        <p:spPr>
          <a:xfrm flipV="1">
            <a:off x="8360972" y="385722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EB92381B-7756-4DA2-B09A-53470469DF03}"/>
              </a:ext>
            </a:extLst>
          </p:cNvPr>
          <p:cNvCxnSpPr>
            <a:cxnSpLocks/>
          </p:cNvCxnSpPr>
          <p:nvPr/>
        </p:nvCxnSpPr>
        <p:spPr>
          <a:xfrm flipV="1">
            <a:off x="8360972" y="487927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7951DCE8-7B42-41C7-B651-58186A8A05AA}"/>
              </a:ext>
            </a:extLst>
          </p:cNvPr>
          <p:cNvCxnSpPr>
            <a:cxnSpLocks/>
          </p:cNvCxnSpPr>
          <p:nvPr/>
        </p:nvCxnSpPr>
        <p:spPr>
          <a:xfrm>
            <a:off x="7653802" y="4621666"/>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a:extLst>
              <a:ext uri="{FF2B5EF4-FFF2-40B4-BE49-F238E27FC236}">
                <a16:creationId xmlns:a16="http://schemas.microsoft.com/office/drawing/2014/main" id="{4F46F19A-ADBA-4DD0-9D34-0CD521490916}"/>
              </a:ext>
            </a:extLst>
          </p:cNvPr>
          <p:cNvCxnSpPr>
            <a:cxnSpLocks/>
          </p:cNvCxnSpPr>
          <p:nvPr/>
        </p:nvCxnSpPr>
        <p:spPr>
          <a:xfrm>
            <a:off x="7653802" y="4872765"/>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a:extLst>
              <a:ext uri="{FF2B5EF4-FFF2-40B4-BE49-F238E27FC236}">
                <a16:creationId xmlns:a16="http://schemas.microsoft.com/office/drawing/2014/main" id="{014AE29A-65E3-4255-A6A5-6FAA5A6041A1}"/>
              </a:ext>
            </a:extLst>
          </p:cNvPr>
          <p:cNvCxnSpPr>
            <a:cxnSpLocks/>
          </p:cNvCxnSpPr>
          <p:nvPr/>
        </p:nvCxnSpPr>
        <p:spPr>
          <a:xfrm flipV="1">
            <a:off x="8344155" y="512386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6" name="矩形 275">
                <a:extLst>
                  <a:ext uri="{FF2B5EF4-FFF2-40B4-BE49-F238E27FC236}">
                    <a16:creationId xmlns:a16="http://schemas.microsoft.com/office/drawing/2014/main" id="{FB77CD66-D51E-42F7-AFDE-6EF1A56A7D3E}"/>
                  </a:ext>
                </a:extLst>
              </p:cNvPr>
              <p:cNvSpPr/>
              <p:nvPr/>
            </p:nvSpPr>
            <p:spPr>
              <a:xfrm>
                <a:off x="277106" y="1256866"/>
                <a:ext cx="1849545" cy="307777"/>
              </a:xfrm>
              <a:prstGeom prst="rect">
                <a:avLst/>
              </a:prstGeom>
            </p:spPr>
            <p:txBody>
              <a:bodyPr wrap="none">
                <a:spAutoFit/>
              </a:bodyPr>
              <a:lstStyle/>
              <a:p>
                <a:r>
                  <a:rPr lang="zh-CN" altLang="en-US" sz="1400" dirty="0"/>
                  <a:t>表格</a:t>
                </a:r>
                <a14:m>
                  <m:oMath xmlns:m="http://schemas.openxmlformats.org/officeDocument/2006/math">
                    <m:sSub>
                      <m:sSubPr>
                        <m:ctrlPr>
                          <a:rPr lang="en-US" altLang="zh-CN" sz="1400" i="1">
                            <a:latin typeface="Cambria Math" panose="02040503050406030204" pitchFamily="18" charset="0"/>
                          </a:rPr>
                        </m:ctrlPr>
                      </m:sSubPr>
                      <m:e>
                        <m:r>
                          <a:rPr lang="en-US" altLang="zh-CN" sz="1400" i="1" smtClean="0">
                            <a:latin typeface="Cambria Math" panose="02040503050406030204" pitchFamily="18" charset="0"/>
                          </a:rPr>
                          <m:t>𝑇</m:t>
                        </m:r>
                      </m:e>
                      <m:sub>
                        <m:r>
                          <a:rPr lang="en-US" altLang="zh-CN" sz="1400" i="1">
                            <a:latin typeface="Cambria Math" panose="02040503050406030204" pitchFamily="18" charset="0"/>
                          </a:rPr>
                          <m:t>𝑘</m:t>
                        </m:r>
                      </m:sub>
                    </m:sSub>
                    <m:r>
                      <a:rPr lang="zh-CN" altLang="en-US" sz="1400" i="1" smtClean="0">
                        <a:latin typeface="Cambria Math" panose="02040503050406030204" pitchFamily="18" charset="0"/>
                      </a:rPr>
                      <m:t>的</m:t>
                    </m:r>
                  </m:oMath>
                </a14:m>
                <a:r>
                  <a:rPr lang="zh-CN" altLang="en-US" sz="1400" dirty="0"/>
                  <a:t>页面主题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𝑘</m:t>
                        </m:r>
                      </m:sub>
                    </m:sSub>
                  </m:oMath>
                </a14:m>
                <a:endParaRPr lang="zh-CN" altLang="en-US" i="1" dirty="0"/>
              </a:p>
            </p:txBody>
          </p:sp>
        </mc:Choice>
        <mc:Fallback xmlns="">
          <p:sp>
            <p:nvSpPr>
              <p:cNvPr id="276" name="矩形 275">
                <a:extLst>
                  <a:ext uri="{FF2B5EF4-FFF2-40B4-BE49-F238E27FC236}">
                    <a16:creationId xmlns:a16="http://schemas.microsoft.com/office/drawing/2014/main" id="{FB77CD66-D51E-42F7-AFDE-6EF1A56A7D3E}"/>
                  </a:ext>
                </a:extLst>
              </p:cNvPr>
              <p:cNvSpPr>
                <a:spLocks noRot="1" noChangeAspect="1" noMove="1" noResize="1" noEditPoints="1" noAdjustHandles="1" noChangeArrowheads="1" noChangeShapeType="1" noTextEdit="1"/>
              </p:cNvSpPr>
              <p:nvPr/>
            </p:nvSpPr>
            <p:spPr>
              <a:xfrm>
                <a:off x="277106" y="1256866"/>
                <a:ext cx="1849545" cy="307777"/>
              </a:xfrm>
              <a:prstGeom prst="rect">
                <a:avLst/>
              </a:prstGeom>
              <a:blipFill>
                <a:blip r:embed="rId3"/>
                <a:stretch>
                  <a:fillRect l="-987" t="-3922" b="-19608"/>
                </a:stretch>
              </a:blipFill>
            </p:spPr>
            <p:txBody>
              <a:bodyPr/>
              <a:lstStyle/>
              <a:p>
                <a:r>
                  <a:rPr lang="zh-CN" altLang="en-US">
                    <a:noFill/>
                  </a:rPr>
                  <a:t> </a:t>
                </a:r>
              </a:p>
            </p:txBody>
          </p:sp>
        </mc:Fallback>
      </mc:AlternateContent>
      <p:sp>
        <p:nvSpPr>
          <p:cNvPr id="277" name="矩形 276">
            <a:extLst>
              <a:ext uri="{FF2B5EF4-FFF2-40B4-BE49-F238E27FC236}">
                <a16:creationId xmlns:a16="http://schemas.microsoft.com/office/drawing/2014/main" id="{5CFC0D93-4DB5-4D03-AC0C-7539C11D92CE}"/>
              </a:ext>
            </a:extLst>
          </p:cNvPr>
          <p:cNvSpPr/>
          <p:nvPr/>
        </p:nvSpPr>
        <p:spPr>
          <a:xfrm>
            <a:off x="2096457" y="1339072"/>
            <a:ext cx="1818189" cy="20753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9" name="矩形 278">
                <a:extLst>
                  <a:ext uri="{FF2B5EF4-FFF2-40B4-BE49-F238E27FC236}">
                    <a16:creationId xmlns:a16="http://schemas.microsoft.com/office/drawing/2014/main" id="{FFAABACD-8969-4B08-879E-A394F9984E4A}"/>
                  </a:ext>
                </a:extLst>
              </p:cNvPr>
              <p:cNvSpPr/>
              <p:nvPr/>
            </p:nvSpPr>
            <p:spPr>
              <a:xfrm>
                <a:off x="2808260" y="1239745"/>
                <a:ext cx="41395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b="0" i="1" smtClean="0">
                              <a:latin typeface="Cambria Math" panose="02040503050406030204" pitchFamily="18" charset="0"/>
                            </a:rPr>
                            <m:t>𝑘</m:t>
                          </m:r>
                        </m:sub>
                      </m:sSub>
                    </m:oMath>
                  </m:oMathPara>
                </a14:m>
                <a:endParaRPr lang="zh-CN" altLang="en-US" i="1" dirty="0"/>
              </a:p>
            </p:txBody>
          </p:sp>
        </mc:Choice>
        <mc:Fallback xmlns="">
          <p:sp>
            <p:nvSpPr>
              <p:cNvPr id="279" name="矩形 278">
                <a:extLst>
                  <a:ext uri="{FF2B5EF4-FFF2-40B4-BE49-F238E27FC236}">
                    <a16:creationId xmlns:a16="http://schemas.microsoft.com/office/drawing/2014/main" id="{FFAABACD-8969-4B08-879E-A394F9984E4A}"/>
                  </a:ext>
                </a:extLst>
              </p:cNvPr>
              <p:cNvSpPr>
                <a:spLocks noRot="1" noChangeAspect="1" noMove="1" noResize="1" noEditPoints="1" noAdjustHandles="1" noChangeArrowheads="1" noChangeShapeType="1" noTextEdit="1"/>
              </p:cNvSpPr>
              <p:nvPr/>
            </p:nvSpPr>
            <p:spPr>
              <a:xfrm>
                <a:off x="2808260" y="1239745"/>
                <a:ext cx="413959" cy="3077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0" name="矩形 279">
                <a:extLst>
                  <a:ext uri="{FF2B5EF4-FFF2-40B4-BE49-F238E27FC236}">
                    <a16:creationId xmlns:a16="http://schemas.microsoft.com/office/drawing/2014/main" id="{E78DC61F-A337-4808-8C99-F6DC5E88A838}"/>
                  </a:ext>
                </a:extLst>
              </p:cNvPr>
              <p:cNvSpPr/>
              <p:nvPr/>
            </p:nvSpPr>
            <p:spPr>
              <a:xfrm>
                <a:off x="468992" y="1678631"/>
                <a:ext cx="1408912" cy="538032"/>
              </a:xfrm>
              <a:prstGeom prst="rect">
                <a:avLst/>
              </a:prstGeom>
            </p:spPr>
            <p:txBody>
              <a:bodyPr wrap="none">
                <a:spAutoFit/>
              </a:bodyPr>
              <a:lstStyle/>
              <a:p>
                <a:r>
                  <a:rPr lang="zh-CN" altLang="en-US" sz="1400" dirty="0"/>
                  <a:t>目标</a:t>
                </a:r>
                <a14:m>
                  <m:oMath xmlns:m="http://schemas.openxmlformats.org/officeDocument/2006/math">
                    <m:r>
                      <a:rPr lang="zh-CN" altLang="en-US" sz="1400" i="1" dirty="0">
                        <a:latin typeface="Cambria Math" panose="02040503050406030204" pitchFamily="18" charset="0"/>
                      </a:rPr>
                      <m:t>单元格</m:t>
                    </m:r>
                    <m:sSubSup>
                      <m:sSubSupPr>
                        <m:ctrlPr>
                          <a:rPr lang="en-US" altLang="zh-CN" sz="1400" i="1">
                            <a:latin typeface="Cambria Math" panose="02040503050406030204" pitchFamily="18" charset="0"/>
                            <a:ea typeface="黑体" panose="02010609060101010101" pitchFamily="49" charset="-122"/>
                          </a:rPr>
                        </m:ctrlPr>
                      </m:sSubSupPr>
                      <m:e>
                        <m:r>
                          <a:rPr lang="en-US" altLang="zh-CN" sz="1400" i="1">
                            <a:latin typeface="Cambria Math" panose="02040503050406030204" pitchFamily="18" charset="0"/>
                            <a:ea typeface="黑体" panose="02010609060101010101" pitchFamily="49" charset="-122"/>
                          </a:rPr>
                          <m:t>𝑡</m:t>
                        </m:r>
                      </m:e>
                      <m:sub>
                        <m:r>
                          <a:rPr lang="en-US" altLang="zh-CN" sz="1400" i="1">
                            <a:latin typeface="Cambria Math" panose="02040503050406030204" pitchFamily="18" charset="0"/>
                            <a:ea typeface="黑体" panose="02010609060101010101" pitchFamily="49" charset="-122"/>
                          </a:rPr>
                          <m:t>𝑘</m:t>
                        </m:r>
                      </m:sub>
                      <m:sup>
                        <m:r>
                          <a:rPr lang="en-US" altLang="zh-CN" sz="1400" i="1">
                            <a:latin typeface="Cambria Math" panose="02040503050406030204" pitchFamily="18" charset="0"/>
                            <a:ea typeface="黑体" panose="02010609060101010101" pitchFamily="49" charset="-122"/>
                          </a:rPr>
                          <m:t>𝑚</m:t>
                        </m:r>
                        <m:r>
                          <a:rPr lang="en-US" altLang="zh-CN" sz="1400" i="1">
                            <a:latin typeface="Cambria Math" panose="02040503050406030204" pitchFamily="18" charset="0"/>
                            <a:ea typeface="黑体" panose="02010609060101010101" pitchFamily="49" charset="-122"/>
                          </a:rPr>
                          <m:t>,</m:t>
                        </m:r>
                        <m:r>
                          <a:rPr lang="en-US" altLang="zh-CN" sz="1400" i="1">
                            <a:latin typeface="Cambria Math" panose="02040503050406030204" pitchFamily="18" charset="0"/>
                            <a:ea typeface="黑体" panose="02010609060101010101" pitchFamily="49" charset="-122"/>
                          </a:rPr>
                          <m:t>𝑛</m:t>
                        </m:r>
                      </m:sup>
                    </m:sSubSup>
                  </m:oMath>
                </a14:m>
                <a:endParaRPr lang="en-US" altLang="zh-CN" sz="1400" i="1" dirty="0">
                  <a:latin typeface="Cambria Math" panose="02040503050406030204" pitchFamily="18" charset="0"/>
                  <a:ea typeface="黑体" panose="02010609060101010101" pitchFamily="49" charset="-122"/>
                </a:endParaRPr>
              </a:p>
              <a:p>
                <a:pPr/>
                <a14:m>
                  <m:oMathPara xmlns:m="http://schemas.openxmlformats.org/officeDocument/2006/math">
                    <m:oMathParaPr>
                      <m:jc m:val="left"/>
                    </m:oMathParaPr>
                    <m:oMath xmlns:m="http://schemas.openxmlformats.org/officeDocument/2006/math">
                      <m:r>
                        <a:rPr lang="zh-CN" altLang="en-US" sz="1400" i="1" dirty="0" smtClean="0">
                          <a:latin typeface="Cambria Math" panose="02040503050406030204" pitchFamily="18" charset="0"/>
                        </a:rPr>
                        <m:t>所在</m:t>
                      </m:r>
                      <m:r>
                        <a:rPr lang="zh-CN" altLang="en-US" sz="1400" i="1" dirty="0">
                          <a:latin typeface="Cambria Math" panose="02040503050406030204" pitchFamily="18" charset="0"/>
                        </a:rPr>
                        <m:t>的</m:t>
                      </m:r>
                      <m:r>
                        <a:rPr lang="zh-CN" altLang="en-US" sz="1400" i="1" dirty="0" smtClean="0">
                          <a:latin typeface="Cambria Math" panose="02040503050406030204" pitchFamily="18" charset="0"/>
                        </a:rPr>
                        <m:t>表格</m:t>
                      </m:r>
                      <m:sSub>
                        <m:sSubPr>
                          <m:ctrlPr>
                            <a:rPr lang="en-US" altLang="zh-CN" sz="1400" i="1">
                              <a:latin typeface="Cambria Math" panose="02040503050406030204" pitchFamily="18" charset="0"/>
                            </a:rPr>
                          </m:ctrlPr>
                        </m:sSubPr>
                        <m:e>
                          <m:r>
                            <a:rPr lang="en-US" altLang="zh-CN" sz="1400" i="1" smtClean="0">
                              <a:latin typeface="Cambria Math" panose="02040503050406030204" pitchFamily="18" charset="0"/>
                            </a:rPr>
                            <m:t>𝑇</m:t>
                          </m:r>
                        </m:e>
                        <m:sub>
                          <m:r>
                            <a:rPr lang="en-US" altLang="zh-CN" sz="1400" i="1">
                              <a:latin typeface="Cambria Math" panose="02040503050406030204" pitchFamily="18" charset="0"/>
                            </a:rPr>
                            <m:t>𝑘</m:t>
                          </m:r>
                        </m:sub>
                      </m:sSub>
                    </m:oMath>
                  </m:oMathPara>
                </a14:m>
                <a:endParaRPr lang="zh-CN" altLang="en-US" i="1" dirty="0"/>
              </a:p>
            </p:txBody>
          </p:sp>
        </mc:Choice>
        <mc:Fallback xmlns="">
          <p:sp>
            <p:nvSpPr>
              <p:cNvPr id="280" name="矩形 279">
                <a:extLst>
                  <a:ext uri="{FF2B5EF4-FFF2-40B4-BE49-F238E27FC236}">
                    <a16:creationId xmlns:a16="http://schemas.microsoft.com/office/drawing/2014/main" id="{E78DC61F-A337-4808-8C99-F6DC5E88A838}"/>
                  </a:ext>
                </a:extLst>
              </p:cNvPr>
              <p:cNvSpPr>
                <a:spLocks noRot="1" noChangeAspect="1" noMove="1" noResize="1" noEditPoints="1" noAdjustHandles="1" noChangeArrowheads="1" noChangeShapeType="1" noTextEdit="1"/>
              </p:cNvSpPr>
              <p:nvPr/>
            </p:nvSpPr>
            <p:spPr>
              <a:xfrm>
                <a:off x="468992" y="1678631"/>
                <a:ext cx="1408912" cy="538032"/>
              </a:xfrm>
              <a:prstGeom prst="rect">
                <a:avLst/>
              </a:prstGeom>
              <a:blipFill>
                <a:blip r:embed="rId5"/>
                <a:stretch>
                  <a:fillRect l="-1299" b="-3371"/>
                </a:stretch>
              </a:blipFill>
            </p:spPr>
            <p:txBody>
              <a:bodyPr/>
              <a:lstStyle/>
              <a:p>
                <a:r>
                  <a:rPr lang="zh-CN" altLang="en-US">
                    <a:noFill/>
                  </a:rPr>
                  <a:t> </a:t>
                </a:r>
              </a:p>
            </p:txBody>
          </p:sp>
        </mc:Fallback>
      </mc:AlternateContent>
      <p:sp>
        <p:nvSpPr>
          <p:cNvPr id="281" name="矩形 280">
            <a:extLst>
              <a:ext uri="{FF2B5EF4-FFF2-40B4-BE49-F238E27FC236}">
                <a16:creationId xmlns:a16="http://schemas.microsoft.com/office/drawing/2014/main" id="{98AB74FB-8CBA-4B0C-AE86-37DECE749947}"/>
              </a:ext>
            </a:extLst>
          </p:cNvPr>
          <p:cNvSpPr/>
          <p:nvPr/>
        </p:nvSpPr>
        <p:spPr>
          <a:xfrm>
            <a:off x="2745005" y="1692717"/>
            <a:ext cx="477210" cy="135058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2" name="矩形 281">
            <a:extLst>
              <a:ext uri="{FF2B5EF4-FFF2-40B4-BE49-F238E27FC236}">
                <a16:creationId xmlns:a16="http://schemas.microsoft.com/office/drawing/2014/main" id="{D08B099D-FCFE-4E7F-AC04-AA2E2947676E}"/>
              </a:ext>
            </a:extLst>
          </p:cNvPr>
          <p:cNvSpPr/>
          <p:nvPr/>
        </p:nvSpPr>
        <p:spPr>
          <a:xfrm>
            <a:off x="1893186" y="2350472"/>
            <a:ext cx="2198265" cy="35443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5" name="矩形 284">
            <a:extLst>
              <a:ext uri="{FF2B5EF4-FFF2-40B4-BE49-F238E27FC236}">
                <a16:creationId xmlns:a16="http://schemas.microsoft.com/office/drawing/2014/main" id="{DDCDB7C1-ACA8-4063-8D39-DB1AC03935F4}"/>
              </a:ext>
            </a:extLst>
          </p:cNvPr>
          <p:cNvSpPr/>
          <p:nvPr/>
        </p:nvSpPr>
        <p:spPr>
          <a:xfrm>
            <a:off x="2960660" y="1392145"/>
            <a:ext cx="184731" cy="369332"/>
          </a:xfrm>
          <a:prstGeom prst="rect">
            <a:avLst/>
          </a:prstGeom>
        </p:spPr>
        <p:txBody>
          <a:bodyPr wrap="none">
            <a:spAutoFit/>
          </a:bodyPr>
          <a:lstStyle/>
          <a:p>
            <a:endParaRPr lang="zh-CN" altLang="en-US" i="1" dirty="0"/>
          </a:p>
        </p:txBody>
      </p:sp>
      <mc:AlternateContent xmlns:mc="http://schemas.openxmlformats.org/markup-compatibility/2006" xmlns:a14="http://schemas.microsoft.com/office/drawing/2010/main">
        <mc:Choice Requires="a14">
          <p:sp>
            <p:nvSpPr>
              <p:cNvPr id="286" name="矩形 285">
                <a:extLst>
                  <a:ext uri="{FF2B5EF4-FFF2-40B4-BE49-F238E27FC236}">
                    <a16:creationId xmlns:a16="http://schemas.microsoft.com/office/drawing/2014/main" id="{BEE1946B-A2A8-4BE3-9F58-092AD6DEBE46}"/>
                  </a:ext>
                </a:extLst>
              </p:cNvPr>
              <p:cNvSpPr/>
              <p:nvPr/>
            </p:nvSpPr>
            <p:spPr>
              <a:xfrm>
                <a:off x="2750159" y="2394657"/>
                <a:ext cx="501740" cy="288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200" i="1">
                              <a:latin typeface="Cambria Math" panose="02040503050406030204" pitchFamily="18" charset="0"/>
                              <a:ea typeface="黑体" panose="02010609060101010101" pitchFamily="49" charset="-122"/>
                            </a:rPr>
                          </m:ctrlPr>
                        </m:sSubSupPr>
                        <m:e>
                          <m:r>
                            <a:rPr lang="en-US" altLang="zh-CN" sz="1200" i="1">
                              <a:latin typeface="Cambria Math" panose="02040503050406030204" pitchFamily="18" charset="0"/>
                              <a:ea typeface="黑体" panose="02010609060101010101" pitchFamily="49" charset="-122"/>
                            </a:rPr>
                            <m:t>𝑡</m:t>
                          </m:r>
                        </m:e>
                        <m:sub>
                          <m:r>
                            <a:rPr lang="en-US" altLang="zh-CN" sz="1200" i="1">
                              <a:latin typeface="Cambria Math" panose="02040503050406030204" pitchFamily="18" charset="0"/>
                              <a:ea typeface="黑体" panose="02010609060101010101" pitchFamily="49" charset="-122"/>
                            </a:rPr>
                            <m:t>𝑘</m:t>
                          </m:r>
                        </m:sub>
                        <m:sup>
                          <m:r>
                            <a:rPr lang="en-US" altLang="zh-CN" sz="1200" i="1">
                              <a:latin typeface="Cambria Math" panose="02040503050406030204" pitchFamily="18" charset="0"/>
                              <a:ea typeface="黑体" panose="02010609060101010101" pitchFamily="49" charset="-122"/>
                            </a:rPr>
                            <m:t>𝑚</m:t>
                          </m:r>
                          <m:r>
                            <a:rPr lang="en-US" altLang="zh-CN" sz="1200" i="1">
                              <a:latin typeface="Cambria Math" panose="02040503050406030204" pitchFamily="18" charset="0"/>
                              <a:ea typeface="黑体" panose="02010609060101010101" pitchFamily="49" charset="-122"/>
                            </a:rPr>
                            <m:t>,</m:t>
                          </m:r>
                          <m:r>
                            <a:rPr lang="en-US" altLang="zh-CN" sz="1200" i="1">
                              <a:latin typeface="Cambria Math" panose="02040503050406030204" pitchFamily="18" charset="0"/>
                              <a:ea typeface="黑体" panose="02010609060101010101" pitchFamily="49" charset="-122"/>
                            </a:rPr>
                            <m:t>𝑛</m:t>
                          </m:r>
                        </m:sup>
                      </m:sSubSup>
                    </m:oMath>
                  </m:oMathPara>
                </a14:m>
                <a:endParaRPr lang="zh-CN" altLang="en-US" i="1" dirty="0"/>
              </a:p>
            </p:txBody>
          </p:sp>
        </mc:Choice>
        <mc:Fallback xmlns="">
          <p:sp>
            <p:nvSpPr>
              <p:cNvPr id="286" name="矩形 285">
                <a:extLst>
                  <a:ext uri="{FF2B5EF4-FFF2-40B4-BE49-F238E27FC236}">
                    <a16:creationId xmlns:a16="http://schemas.microsoft.com/office/drawing/2014/main" id="{BEE1946B-A2A8-4BE3-9F58-092AD6DEBE46}"/>
                  </a:ext>
                </a:extLst>
              </p:cNvPr>
              <p:cNvSpPr>
                <a:spLocks noRot="1" noChangeAspect="1" noMove="1" noResize="1" noEditPoints="1" noAdjustHandles="1" noChangeArrowheads="1" noChangeShapeType="1" noTextEdit="1"/>
              </p:cNvSpPr>
              <p:nvPr/>
            </p:nvSpPr>
            <p:spPr>
              <a:xfrm>
                <a:off x="2750159" y="2394657"/>
                <a:ext cx="501740" cy="288349"/>
              </a:xfrm>
              <a:prstGeom prst="rect">
                <a:avLst/>
              </a:prstGeom>
              <a:blipFill>
                <a:blip r:embed="rId6"/>
                <a:stretch>
                  <a:fillRect/>
                </a:stretch>
              </a:blipFill>
            </p:spPr>
            <p:txBody>
              <a:bodyPr/>
              <a:lstStyle/>
              <a:p>
                <a:r>
                  <a:rPr lang="zh-CN" altLang="en-US">
                    <a:noFill/>
                  </a:rPr>
                  <a:t> </a:t>
                </a:r>
              </a:p>
            </p:txBody>
          </p:sp>
        </mc:Fallback>
      </mc:AlternateContent>
      <p:sp>
        <p:nvSpPr>
          <p:cNvPr id="287" name="矩形 286">
            <a:extLst>
              <a:ext uri="{FF2B5EF4-FFF2-40B4-BE49-F238E27FC236}">
                <a16:creationId xmlns:a16="http://schemas.microsoft.com/office/drawing/2014/main" id="{4A4C8FF7-A04D-445D-9A47-A79C31DDB601}"/>
              </a:ext>
            </a:extLst>
          </p:cNvPr>
          <p:cNvSpPr/>
          <p:nvPr/>
        </p:nvSpPr>
        <p:spPr>
          <a:xfrm>
            <a:off x="809285" y="2377734"/>
            <a:ext cx="723275" cy="307777"/>
          </a:xfrm>
          <a:prstGeom prst="rect">
            <a:avLst/>
          </a:prstGeom>
        </p:spPr>
        <p:txBody>
          <a:bodyPr wrap="none">
            <a:spAutoFit/>
          </a:bodyPr>
          <a:lstStyle/>
          <a:p>
            <a:r>
              <a:rPr lang="zh-CN" altLang="en-US" sz="1400" dirty="0">
                <a:solidFill>
                  <a:schemeClr val="accent2"/>
                </a:solidFill>
              </a:rPr>
              <a:t>行聚合</a:t>
            </a:r>
          </a:p>
        </p:txBody>
      </p:sp>
      <p:sp>
        <p:nvSpPr>
          <p:cNvPr id="288" name="矩形 287">
            <a:extLst>
              <a:ext uri="{FF2B5EF4-FFF2-40B4-BE49-F238E27FC236}">
                <a16:creationId xmlns:a16="http://schemas.microsoft.com/office/drawing/2014/main" id="{5021E6DB-1C10-4647-A274-CF1810D6FA5C}"/>
              </a:ext>
            </a:extLst>
          </p:cNvPr>
          <p:cNvSpPr/>
          <p:nvPr/>
        </p:nvSpPr>
        <p:spPr>
          <a:xfrm>
            <a:off x="1956532" y="3015225"/>
            <a:ext cx="723275" cy="307777"/>
          </a:xfrm>
          <a:prstGeom prst="rect">
            <a:avLst/>
          </a:prstGeom>
        </p:spPr>
        <p:txBody>
          <a:bodyPr wrap="none">
            <a:spAutoFit/>
          </a:bodyPr>
          <a:lstStyle/>
          <a:p>
            <a:r>
              <a:rPr lang="zh-CN" altLang="en-US" sz="1400" dirty="0">
                <a:solidFill>
                  <a:srgbClr val="00B050"/>
                </a:solidFill>
              </a:rPr>
              <a:t>列聚合</a:t>
            </a:r>
          </a:p>
        </p:txBody>
      </p:sp>
      <p:cxnSp>
        <p:nvCxnSpPr>
          <p:cNvPr id="293" name="连接符: 曲线 292">
            <a:extLst>
              <a:ext uri="{FF2B5EF4-FFF2-40B4-BE49-F238E27FC236}">
                <a16:creationId xmlns:a16="http://schemas.microsoft.com/office/drawing/2014/main" id="{AD4B42FE-A294-4017-B7BC-24A0AD16D94B}"/>
              </a:ext>
            </a:extLst>
          </p:cNvPr>
          <p:cNvCxnSpPr>
            <a:stCxn id="277" idx="3"/>
          </p:cNvCxnSpPr>
          <p:nvPr/>
        </p:nvCxnSpPr>
        <p:spPr>
          <a:xfrm>
            <a:off x="3914646" y="1442842"/>
            <a:ext cx="135325" cy="450298"/>
          </a:xfrm>
          <a:prstGeom prst="curvedConnector3">
            <a:avLst>
              <a:gd name="adj1" fmla="val 22669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连接符: 曲线 296">
            <a:extLst>
              <a:ext uri="{FF2B5EF4-FFF2-40B4-BE49-F238E27FC236}">
                <a16:creationId xmlns:a16="http://schemas.microsoft.com/office/drawing/2014/main" id="{655CF481-0B90-4CED-9B27-1CC995640419}"/>
              </a:ext>
            </a:extLst>
          </p:cNvPr>
          <p:cNvCxnSpPr>
            <a:stCxn id="277" idx="3"/>
          </p:cNvCxnSpPr>
          <p:nvPr/>
        </p:nvCxnSpPr>
        <p:spPr>
          <a:xfrm>
            <a:off x="3914646" y="1442842"/>
            <a:ext cx="143559" cy="762244"/>
          </a:xfrm>
          <a:prstGeom prst="curvedConnector3">
            <a:avLst>
              <a:gd name="adj1" fmla="val 25923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连接符: 曲线 299">
            <a:extLst>
              <a:ext uri="{FF2B5EF4-FFF2-40B4-BE49-F238E27FC236}">
                <a16:creationId xmlns:a16="http://schemas.microsoft.com/office/drawing/2014/main" id="{94474340-38B5-44C7-8994-81230CFA8F8E}"/>
              </a:ext>
            </a:extLst>
          </p:cNvPr>
          <p:cNvCxnSpPr>
            <a:cxnSpLocks/>
            <a:stCxn id="277" idx="3"/>
            <a:endCxn id="282" idx="3"/>
          </p:cNvCxnSpPr>
          <p:nvPr/>
        </p:nvCxnSpPr>
        <p:spPr>
          <a:xfrm>
            <a:off x="3914646" y="1442842"/>
            <a:ext cx="176805" cy="1084847"/>
          </a:xfrm>
          <a:prstGeom prst="curvedConnector3">
            <a:avLst>
              <a:gd name="adj1" fmla="val 2508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连接符: 曲线 304">
            <a:extLst>
              <a:ext uri="{FF2B5EF4-FFF2-40B4-BE49-F238E27FC236}">
                <a16:creationId xmlns:a16="http://schemas.microsoft.com/office/drawing/2014/main" id="{01F56977-57B6-42C2-BAC4-725918EF51FD}"/>
              </a:ext>
            </a:extLst>
          </p:cNvPr>
          <p:cNvCxnSpPr>
            <a:cxnSpLocks/>
            <a:stCxn id="277" idx="3"/>
          </p:cNvCxnSpPr>
          <p:nvPr/>
        </p:nvCxnSpPr>
        <p:spPr>
          <a:xfrm>
            <a:off x="3914646" y="1442842"/>
            <a:ext cx="142044" cy="1424407"/>
          </a:xfrm>
          <a:prstGeom prst="curvedConnector3">
            <a:avLst>
              <a:gd name="adj1" fmla="val 3682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接箭头连接符 308">
            <a:extLst>
              <a:ext uri="{FF2B5EF4-FFF2-40B4-BE49-F238E27FC236}">
                <a16:creationId xmlns:a16="http://schemas.microsoft.com/office/drawing/2014/main" id="{33BE45E2-D5AD-4BB2-A793-AA3F22E381C8}"/>
              </a:ext>
            </a:extLst>
          </p:cNvPr>
          <p:cNvCxnSpPr/>
          <p:nvPr/>
        </p:nvCxnSpPr>
        <p:spPr>
          <a:xfrm>
            <a:off x="2922224" y="1893140"/>
            <a:ext cx="0" cy="47487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接箭头连接符 309">
            <a:extLst>
              <a:ext uri="{FF2B5EF4-FFF2-40B4-BE49-F238E27FC236}">
                <a16:creationId xmlns:a16="http://schemas.microsoft.com/office/drawing/2014/main" id="{BB1E3944-356E-437D-BAB6-8DBB562FE810}"/>
              </a:ext>
            </a:extLst>
          </p:cNvPr>
          <p:cNvCxnSpPr>
            <a:cxnSpLocks/>
          </p:cNvCxnSpPr>
          <p:nvPr/>
        </p:nvCxnSpPr>
        <p:spPr>
          <a:xfrm flipH="1">
            <a:off x="3015239" y="2205086"/>
            <a:ext cx="7413" cy="17264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接箭头连接符 311">
            <a:extLst>
              <a:ext uri="{FF2B5EF4-FFF2-40B4-BE49-F238E27FC236}">
                <a16:creationId xmlns:a16="http://schemas.microsoft.com/office/drawing/2014/main" id="{40B788CA-48AB-4357-B8FE-D089067DCF58}"/>
              </a:ext>
            </a:extLst>
          </p:cNvPr>
          <p:cNvCxnSpPr>
            <a:cxnSpLocks/>
          </p:cNvCxnSpPr>
          <p:nvPr/>
        </p:nvCxnSpPr>
        <p:spPr>
          <a:xfrm flipH="1" flipV="1">
            <a:off x="3019671" y="2706236"/>
            <a:ext cx="1" cy="16983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直接箭头连接符 313">
            <a:extLst>
              <a:ext uri="{FF2B5EF4-FFF2-40B4-BE49-F238E27FC236}">
                <a16:creationId xmlns:a16="http://schemas.microsoft.com/office/drawing/2014/main" id="{2B2064DB-373C-460A-BD7D-F95175502A22}"/>
              </a:ext>
            </a:extLst>
          </p:cNvPr>
          <p:cNvCxnSpPr>
            <a:cxnSpLocks/>
          </p:cNvCxnSpPr>
          <p:nvPr/>
        </p:nvCxnSpPr>
        <p:spPr>
          <a:xfrm flipH="1" flipV="1">
            <a:off x="3227109" y="2577341"/>
            <a:ext cx="206947" cy="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接箭头连接符 315">
            <a:extLst>
              <a:ext uri="{FF2B5EF4-FFF2-40B4-BE49-F238E27FC236}">
                <a16:creationId xmlns:a16="http://schemas.microsoft.com/office/drawing/2014/main" id="{F6B350EE-DB24-47B0-8F48-E6AD19B3DBD0}"/>
              </a:ext>
            </a:extLst>
          </p:cNvPr>
          <p:cNvCxnSpPr>
            <a:cxnSpLocks/>
          </p:cNvCxnSpPr>
          <p:nvPr/>
        </p:nvCxnSpPr>
        <p:spPr>
          <a:xfrm flipH="1" flipV="1">
            <a:off x="3215979" y="2489408"/>
            <a:ext cx="546195" cy="1089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接箭头连接符 317">
            <a:extLst>
              <a:ext uri="{FF2B5EF4-FFF2-40B4-BE49-F238E27FC236}">
                <a16:creationId xmlns:a16="http://schemas.microsoft.com/office/drawing/2014/main" id="{1CB81348-3E52-46BC-800D-3E09052B637A}"/>
              </a:ext>
            </a:extLst>
          </p:cNvPr>
          <p:cNvCxnSpPr>
            <a:cxnSpLocks/>
          </p:cNvCxnSpPr>
          <p:nvPr/>
        </p:nvCxnSpPr>
        <p:spPr>
          <a:xfrm>
            <a:off x="2136232" y="2484919"/>
            <a:ext cx="603694" cy="3385"/>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直接箭头连接符 319">
            <a:extLst>
              <a:ext uri="{FF2B5EF4-FFF2-40B4-BE49-F238E27FC236}">
                <a16:creationId xmlns:a16="http://schemas.microsoft.com/office/drawing/2014/main" id="{A8EB9700-5C82-479D-B2C9-10576F75B39E}"/>
              </a:ext>
            </a:extLst>
          </p:cNvPr>
          <p:cNvCxnSpPr>
            <a:cxnSpLocks/>
          </p:cNvCxnSpPr>
          <p:nvPr/>
        </p:nvCxnSpPr>
        <p:spPr>
          <a:xfrm>
            <a:off x="2543988" y="2577341"/>
            <a:ext cx="197517" cy="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2" name="矩形 321">
                <a:extLst>
                  <a:ext uri="{FF2B5EF4-FFF2-40B4-BE49-F238E27FC236}">
                    <a16:creationId xmlns:a16="http://schemas.microsoft.com/office/drawing/2014/main" id="{B6DAADC8-AE47-446D-8931-CE85DC4DB902}"/>
                  </a:ext>
                </a:extLst>
              </p:cNvPr>
              <p:cNvSpPr/>
              <p:nvPr/>
            </p:nvSpPr>
            <p:spPr>
              <a:xfrm>
                <a:off x="3670572" y="2356543"/>
                <a:ext cx="41395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𝑝</m:t>
                          </m:r>
                        </m:e>
                        <m:sub>
                          <m:r>
                            <a:rPr lang="en-US" altLang="zh-CN" sz="1400" b="0" i="1" smtClean="0">
                              <a:solidFill>
                                <a:srgbClr val="FF0000"/>
                              </a:solidFill>
                              <a:latin typeface="Cambria Math" panose="02040503050406030204" pitchFamily="18" charset="0"/>
                            </a:rPr>
                            <m:t>𝑘</m:t>
                          </m:r>
                        </m:sub>
                      </m:sSub>
                    </m:oMath>
                  </m:oMathPara>
                </a14:m>
                <a:endParaRPr lang="zh-CN" altLang="en-US" i="1" dirty="0"/>
              </a:p>
            </p:txBody>
          </p:sp>
        </mc:Choice>
        <mc:Fallback xmlns="">
          <p:sp>
            <p:nvSpPr>
              <p:cNvPr id="322" name="矩形 321">
                <a:extLst>
                  <a:ext uri="{FF2B5EF4-FFF2-40B4-BE49-F238E27FC236}">
                    <a16:creationId xmlns:a16="http://schemas.microsoft.com/office/drawing/2014/main" id="{B6DAADC8-AE47-446D-8931-CE85DC4DB902}"/>
                  </a:ext>
                </a:extLst>
              </p:cNvPr>
              <p:cNvSpPr>
                <a:spLocks noRot="1" noChangeAspect="1" noMove="1" noResize="1" noEditPoints="1" noAdjustHandles="1" noChangeArrowheads="1" noChangeShapeType="1" noTextEdit="1"/>
              </p:cNvSpPr>
              <p:nvPr/>
            </p:nvSpPr>
            <p:spPr>
              <a:xfrm>
                <a:off x="3670572" y="2356543"/>
                <a:ext cx="413959" cy="307777"/>
              </a:xfrm>
              <a:prstGeom prst="rect">
                <a:avLst/>
              </a:prstGeom>
              <a:blipFill>
                <a:blip r:embed="rId7"/>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3" name="矩形 322">
                <a:extLst>
                  <a:ext uri="{FF2B5EF4-FFF2-40B4-BE49-F238E27FC236}">
                    <a16:creationId xmlns:a16="http://schemas.microsoft.com/office/drawing/2014/main" id="{E6BA1A3C-D16F-4550-BD9F-49BB32E27684}"/>
                  </a:ext>
                </a:extLst>
              </p:cNvPr>
              <p:cNvSpPr/>
              <p:nvPr/>
            </p:nvSpPr>
            <p:spPr>
              <a:xfrm>
                <a:off x="3929826" y="869991"/>
                <a:ext cx="1698045" cy="523926"/>
              </a:xfrm>
              <a:prstGeom prst="rect">
                <a:avLst/>
              </a:prstGeom>
            </p:spPr>
            <p:txBody>
              <a:bodyPr wrap="square">
                <a:spAutoFit/>
              </a:bodyPr>
              <a:lstStyle/>
              <a:p>
                <a:r>
                  <a:rPr lang="zh-CN" altLang="en-US" sz="1400" dirty="0">
                    <a:solidFill>
                      <a:srgbClr val="FF0000"/>
                    </a:solidFill>
                  </a:rPr>
                  <a:t>将</a:t>
                </a:r>
                <a14:m>
                  <m:oMath xmlns:m="http://schemas.openxmlformats.org/officeDocument/2006/math">
                    <m:r>
                      <a:rPr lang="zh-CN" altLang="en-US" sz="1400" i="1" dirty="0" smtClean="0">
                        <a:solidFill>
                          <a:srgbClr val="FF0000"/>
                        </a:solidFill>
                        <a:latin typeface="Cambria Math" panose="02040503050406030204" pitchFamily="18" charset="0"/>
                      </a:rPr>
                      <m:t>页面主题</m:t>
                    </m:r>
                    <m:sSub>
                      <m:sSubPr>
                        <m:ctrlPr>
                          <a:rPr lang="en-US" altLang="zh-CN" sz="1400" i="1" smtClean="0">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𝑝</m:t>
                        </m:r>
                      </m:e>
                      <m:sub>
                        <m:r>
                          <a:rPr lang="en-US" altLang="zh-CN" sz="1400" b="0" i="1" smtClean="0">
                            <a:solidFill>
                              <a:srgbClr val="FF0000"/>
                            </a:solidFill>
                            <a:latin typeface="Cambria Math" panose="02040503050406030204" pitchFamily="18" charset="0"/>
                          </a:rPr>
                          <m:t>𝑘</m:t>
                        </m:r>
                      </m:sub>
                    </m:sSub>
                    <m:r>
                      <a:rPr lang="zh-CN" altLang="en-US" sz="1400" i="1">
                        <a:solidFill>
                          <a:srgbClr val="FF0000"/>
                        </a:solidFill>
                        <a:latin typeface="Cambria Math" panose="02040503050406030204" pitchFamily="18" charset="0"/>
                      </a:rPr>
                      <m:t>嵌入</m:t>
                    </m:r>
                  </m:oMath>
                </a14:m>
                <a:r>
                  <a:rPr lang="zh-CN" altLang="en-US" sz="1400" dirty="0">
                    <a:solidFill>
                      <a:srgbClr val="FF0000"/>
                    </a:solidFill>
                    <a:latin typeface="Cambria Math" panose="02040503050406030204" pitchFamily="18" charset="0"/>
                  </a:rPr>
                  <a:t>到表格的最后一列</a:t>
                </a:r>
              </a:p>
            </p:txBody>
          </p:sp>
        </mc:Choice>
        <mc:Fallback xmlns="">
          <p:sp>
            <p:nvSpPr>
              <p:cNvPr id="323" name="矩形 322">
                <a:extLst>
                  <a:ext uri="{FF2B5EF4-FFF2-40B4-BE49-F238E27FC236}">
                    <a16:creationId xmlns:a16="http://schemas.microsoft.com/office/drawing/2014/main" id="{E6BA1A3C-D16F-4550-BD9F-49BB32E27684}"/>
                  </a:ext>
                </a:extLst>
              </p:cNvPr>
              <p:cNvSpPr>
                <a:spLocks noRot="1" noChangeAspect="1" noMove="1" noResize="1" noEditPoints="1" noAdjustHandles="1" noChangeArrowheads="1" noChangeShapeType="1" noTextEdit="1"/>
              </p:cNvSpPr>
              <p:nvPr/>
            </p:nvSpPr>
            <p:spPr>
              <a:xfrm>
                <a:off x="3929826" y="869991"/>
                <a:ext cx="1698045" cy="523926"/>
              </a:xfrm>
              <a:prstGeom prst="rect">
                <a:avLst/>
              </a:prstGeom>
              <a:blipFill>
                <a:blip r:embed="rId8"/>
                <a:stretch>
                  <a:fillRect l="-1079" t="-2326" b="-104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4" name="矩形 323">
                <a:extLst>
                  <a:ext uri="{FF2B5EF4-FFF2-40B4-BE49-F238E27FC236}">
                    <a16:creationId xmlns:a16="http://schemas.microsoft.com/office/drawing/2014/main" id="{990A3D2B-063A-444D-B468-2D1B5D141190}"/>
                  </a:ext>
                </a:extLst>
              </p:cNvPr>
              <p:cNvSpPr/>
              <p:nvPr/>
            </p:nvSpPr>
            <p:spPr>
              <a:xfrm>
                <a:off x="1046128" y="4727952"/>
                <a:ext cx="1922561" cy="524439"/>
              </a:xfrm>
              <a:prstGeom prst="rect">
                <a:avLst/>
              </a:prstGeom>
              <a:ln w="12700">
                <a:solidFill>
                  <a:srgbClr val="7030A0"/>
                </a:solidFill>
              </a:ln>
            </p:spPr>
            <p:txBody>
              <a:bodyPr wrap="square">
                <a:spAutoFit/>
              </a:bodyPr>
              <a:lstStyle/>
              <a:p>
                <a:r>
                  <a:rPr lang="zh-CN" altLang="en-US" sz="1400" dirty="0"/>
                  <a:t>与</a:t>
                </a:r>
                <a14:m>
                  <m:oMath xmlns:m="http://schemas.openxmlformats.org/officeDocument/2006/math">
                    <m:r>
                      <a:rPr lang="zh-CN" altLang="en-US" sz="1400" i="1" dirty="0">
                        <a:latin typeface="Cambria Math" panose="02040503050406030204" pitchFamily="18" charset="0"/>
                      </a:rPr>
                      <m:t>表格</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oMath>
                </a14:m>
                <a:r>
                  <a:rPr lang="zh-CN" altLang="en-US" sz="1400" dirty="0"/>
                  <a:t>模式相同的表格集合</a:t>
                </a:r>
                <a14:m>
                  <m:oMath xmlns:m="http://schemas.openxmlformats.org/officeDocument/2006/math">
                    <m:sSub>
                      <m:sSubPr>
                        <m:ctrlPr>
                          <a:rPr lang="en-US" altLang="zh-CN" sz="1400" i="1">
                            <a:latin typeface="Cambria Math" panose="02040503050406030204" pitchFamily="18" charset="0"/>
                            <a:ea typeface="黑体" panose="02010609060101010101" pitchFamily="49" charset="-122"/>
                          </a:rPr>
                        </m:ctrlPr>
                      </m:sSubPr>
                      <m:e>
                        <m:r>
                          <a:rPr lang="en-US" altLang="zh-CN" sz="1400" i="1">
                            <a:latin typeface="Cambria Math" panose="02040503050406030204" pitchFamily="18" charset="0"/>
                            <a:ea typeface="黑体" panose="02010609060101010101" pitchFamily="49" charset="-122"/>
                          </a:rPr>
                          <m:t>𝑁</m:t>
                        </m:r>
                      </m:e>
                      <m:sub>
                        <m:r>
                          <a:rPr lang="en-US" altLang="zh-CN" sz="1400" i="1">
                            <a:latin typeface="Cambria Math" panose="02040503050406030204" pitchFamily="18" charset="0"/>
                            <a:ea typeface="黑体" panose="02010609060101010101" pitchFamily="49" charset="-122"/>
                          </a:rPr>
                          <m:t>𝑠</m:t>
                        </m:r>
                      </m:sub>
                    </m:sSub>
                  </m:oMath>
                </a14:m>
                <a:endParaRPr lang="zh-CN" altLang="en-US" sz="1400" dirty="0"/>
              </a:p>
            </p:txBody>
          </p:sp>
        </mc:Choice>
        <mc:Fallback xmlns="">
          <p:sp>
            <p:nvSpPr>
              <p:cNvPr id="324" name="矩形 323">
                <a:extLst>
                  <a:ext uri="{FF2B5EF4-FFF2-40B4-BE49-F238E27FC236}">
                    <a16:creationId xmlns:a16="http://schemas.microsoft.com/office/drawing/2014/main" id="{990A3D2B-063A-444D-B468-2D1B5D141190}"/>
                  </a:ext>
                </a:extLst>
              </p:cNvPr>
              <p:cNvSpPr>
                <a:spLocks noRot="1" noChangeAspect="1" noMove="1" noResize="1" noEditPoints="1" noAdjustHandles="1" noChangeArrowheads="1" noChangeShapeType="1" noTextEdit="1"/>
              </p:cNvSpPr>
              <p:nvPr/>
            </p:nvSpPr>
            <p:spPr>
              <a:xfrm>
                <a:off x="1046128" y="4727952"/>
                <a:ext cx="1922561" cy="524439"/>
              </a:xfrm>
              <a:prstGeom prst="rect">
                <a:avLst/>
              </a:prstGeom>
              <a:blipFill>
                <a:blip r:embed="rId9"/>
                <a:stretch>
                  <a:fillRect l="-631" t="-1136" b="-9091"/>
                </a:stretch>
              </a:blipFill>
              <a:ln w="12700">
                <a:solidFill>
                  <a:srgbClr val="7030A0"/>
                </a:solidFill>
              </a:ln>
            </p:spPr>
            <p:txBody>
              <a:bodyPr/>
              <a:lstStyle/>
              <a:p>
                <a:r>
                  <a:rPr lang="zh-CN" altLang="en-US">
                    <a:noFill/>
                  </a:rPr>
                  <a:t> </a:t>
                </a:r>
              </a:p>
            </p:txBody>
          </p:sp>
        </mc:Fallback>
      </mc:AlternateContent>
      <p:sp>
        <p:nvSpPr>
          <p:cNvPr id="325" name="矩形 324">
            <a:extLst>
              <a:ext uri="{FF2B5EF4-FFF2-40B4-BE49-F238E27FC236}">
                <a16:creationId xmlns:a16="http://schemas.microsoft.com/office/drawing/2014/main" id="{88CA3C11-AE84-4033-9C5B-1865EFACD729}"/>
              </a:ext>
            </a:extLst>
          </p:cNvPr>
          <p:cNvSpPr/>
          <p:nvPr/>
        </p:nvSpPr>
        <p:spPr>
          <a:xfrm>
            <a:off x="3519230" y="3396385"/>
            <a:ext cx="902811" cy="307777"/>
          </a:xfrm>
          <a:prstGeom prst="rect">
            <a:avLst/>
          </a:prstGeom>
        </p:spPr>
        <p:txBody>
          <a:bodyPr wrap="none">
            <a:spAutoFit/>
          </a:bodyPr>
          <a:lstStyle/>
          <a:p>
            <a:r>
              <a:rPr lang="zh-CN" altLang="en-US" sz="1400" dirty="0">
                <a:solidFill>
                  <a:srgbClr val="7030A0"/>
                </a:solidFill>
              </a:rPr>
              <a:t>位置聚合</a:t>
            </a:r>
          </a:p>
        </p:txBody>
      </p:sp>
      <p:cxnSp>
        <p:nvCxnSpPr>
          <p:cNvPr id="326" name="直接箭头连接符 325">
            <a:extLst>
              <a:ext uri="{FF2B5EF4-FFF2-40B4-BE49-F238E27FC236}">
                <a16:creationId xmlns:a16="http://schemas.microsoft.com/office/drawing/2014/main" id="{AAD88E75-5A91-4FE9-B022-2ADAA53649CC}"/>
              </a:ext>
            </a:extLst>
          </p:cNvPr>
          <p:cNvCxnSpPr>
            <a:cxnSpLocks/>
          </p:cNvCxnSpPr>
          <p:nvPr/>
        </p:nvCxnSpPr>
        <p:spPr>
          <a:xfrm flipV="1">
            <a:off x="2231004" y="2704906"/>
            <a:ext cx="729656" cy="140250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接箭头连接符 327">
            <a:extLst>
              <a:ext uri="{FF2B5EF4-FFF2-40B4-BE49-F238E27FC236}">
                <a16:creationId xmlns:a16="http://schemas.microsoft.com/office/drawing/2014/main" id="{7BA3D4F9-00E0-4596-A935-6F8920B9C817}"/>
              </a:ext>
            </a:extLst>
          </p:cNvPr>
          <p:cNvCxnSpPr>
            <a:cxnSpLocks/>
          </p:cNvCxnSpPr>
          <p:nvPr/>
        </p:nvCxnSpPr>
        <p:spPr>
          <a:xfrm flipH="1" flipV="1">
            <a:off x="3114934" y="2710977"/>
            <a:ext cx="699419" cy="1790121"/>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2" name="矩形 331">
            <a:extLst>
              <a:ext uri="{FF2B5EF4-FFF2-40B4-BE49-F238E27FC236}">
                <a16:creationId xmlns:a16="http://schemas.microsoft.com/office/drawing/2014/main" id="{7EB60FAB-EE0E-4EC5-BA95-9942F5695381}"/>
              </a:ext>
            </a:extLst>
          </p:cNvPr>
          <p:cNvSpPr/>
          <p:nvPr/>
        </p:nvSpPr>
        <p:spPr>
          <a:xfrm>
            <a:off x="5458171" y="3475767"/>
            <a:ext cx="902811" cy="307777"/>
          </a:xfrm>
          <a:prstGeom prst="rect">
            <a:avLst/>
          </a:prstGeom>
        </p:spPr>
        <p:txBody>
          <a:bodyPr wrap="none">
            <a:spAutoFit/>
          </a:bodyPr>
          <a:lstStyle/>
          <a:p>
            <a:r>
              <a:rPr lang="zh-CN" altLang="en-US" sz="1400" dirty="0">
                <a:solidFill>
                  <a:srgbClr val="00B0F0"/>
                </a:solidFill>
              </a:rPr>
              <a:t>主题聚合</a:t>
            </a:r>
          </a:p>
        </p:txBody>
      </p:sp>
      <p:sp>
        <p:nvSpPr>
          <p:cNvPr id="336" name="矩形 335">
            <a:extLst>
              <a:ext uri="{FF2B5EF4-FFF2-40B4-BE49-F238E27FC236}">
                <a16:creationId xmlns:a16="http://schemas.microsoft.com/office/drawing/2014/main" id="{6576ACF5-E243-459F-BD47-966F82E57644}"/>
              </a:ext>
            </a:extLst>
          </p:cNvPr>
          <p:cNvSpPr/>
          <p:nvPr/>
        </p:nvSpPr>
        <p:spPr>
          <a:xfrm>
            <a:off x="4569522" y="1706216"/>
            <a:ext cx="723275" cy="307777"/>
          </a:xfrm>
          <a:prstGeom prst="rect">
            <a:avLst/>
          </a:prstGeom>
        </p:spPr>
        <p:txBody>
          <a:bodyPr wrap="none">
            <a:spAutoFit/>
          </a:bodyPr>
          <a:lstStyle/>
          <a:p>
            <a:r>
              <a:rPr lang="zh-CN" altLang="en-US" sz="1400" dirty="0">
                <a:solidFill>
                  <a:srgbClr val="002060"/>
                </a:solidFill>
              </a:rPr>
              <a:t>值聚合</a:t>
            </a:r>
          </a:p>
        </p:txBody>
      </p:sp>
      <p:cxnSp>
        <p:nvCxnSpPr>
          <p:cNvPr id="337" name="直接箭头连接符 336">
            <a:extLst>
              <a:ext uri="{FF2B5EF4-FFF2-40B4-BE49-F238E27FC236}">
                <a16:creationId xmlns:a16="http://schemas.microsoft.com/office/drawing/2014/main" id="{02225E5A-9AF4-497E-9C8C-1E3B6EA537A2}"/>
              </a:ext>
            </a:extLst>
          </p:cNvPr>
          <p:cNvCxnSpPr>
            <a:cxnSpLocks/>
            <a:endCxn id="322" idx="2"/>
          </p:cNvCxnSpPr>
          <p:nvPr/>
        </p:nvCxnSpPr>
        <p:spPr>
          <a:xfrm flipH="1" flipV="1">
            <a:off x="3877552" y="2664320"/>
            <a:ext cx="2332158" cy="1708278"/>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直接箭头连接符 338">
            <a:extLst>
              <a:ext uri="{FF2B5EF4-FFF2-40B4-BE49-F238E27FC236}">
                <a16:creationId xmlns:a16="http://schemas.microsoft.com/office/drawing/2014/main" id="{B5553FB4-64A8-4617-B56A-379019F10B53}"/>
              </a:ext>
            </a:extLst>
          </p:cNvPr>
          <p:cNvCxnSpPr>
            <a:cxnSpLocks/>
          </p:cNvCxnSpPr>
          <p:nvPr/>
        </p:nvCxnSpPr>
        <p:spPr>
          <a:xfrm flipH="1" flipV="1">
            <a:off x="3997455" y="2659705"/>
            <a:ext cx="4022103" cy="1339520"/>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a:extLst>
              <a:ext uri="{FF2B5EF4-FFF2-40B4-BE49-F238E27FC236}">
                <a16:creationId xmlns:a16="http://schemas.microsoft.com/office/drawing/2014/main" id="{19607E52-5ECA-4088-85DF-9A53442088B8}"/>
              </a:ext>
            </a:extLst>
          </p:cNvPr>
          <p:cNvCxnSpPr>
            <a:cxnSpLocks/>
          </p:cNvCxnSpPr>
          <p:nvPr/>
        </p:nvCxnSpPr>
        <p:spPr>
          <a:xfrm flipH="1" flipV="1">
            <a:off x="3209534" y="2646295"/>
            <a:ext cx="4211695" cy="5474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8ACFC1CA-DBC8-402D-9643-537D501EC204}"/>
              </a:ext>
            </a:extLst>
          </p:cNvPr>
          <p:cNvCxnSpPr>
            <a:cxnSpLocks/>
            <a:stCxn id="112" idx="1"/>
          </p:cNvCxnSpPr>
          <p:nvPr/>
        </p:nvCxnSpPr>
        <p:spPr>
          <a:xfrm flipH="1">
            <a:off x="3216861" y="2385147"/>
            <a:ext cx="2553706" cy="52744"/>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直接箭头连接符 346">
            <a:extLst>
              <a:ext uri="{FF2B5EF4-FFF2-40B4-BE49-F238E27FC236}">
                <a16:creationId xmlns:a16="http://schemas.microsoft.com/office/drawing/2014/main" id="{BEEE7BDD-A0F9-41C0-9A07-ED5029CDF4F2}"/>
              </a:ext>
            </a:extLst>
          </p:cNvPr>
          <p:cNvCxnSpPr>
            <a:cxnSpLocks/>
          </p:cNvCxnSpPr>
          <p:nvPr/>
        </p:nvCxnSpPr>
        <p:spPr>
          <a:xfrm flipH="1">
            <a:off x="3205529" y="1823259"/>
            <a:ext cx="4025760" cy="569113"/>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2" name="矩形 351">
                <a:extLst>
                  <a:ext uri="{FF2B5EF4-FFF2-40B4-BE49-F238E27FC236}">
                    <a16:creationId xmlns:a16="http://schemas.microsoft.com/office/drawing/2014/main" id="{06C26CCC-0D20-46F5-9989-F00683150C9E}"/>
                  </a:ext>
                </a:extLst>
              </p:cNvPr>
              <p:cNvSpPr/>
              <p:nvPr/>
            </p:nvSpPr>
            <p:spPr>
              <a:xfrm>
                <a:off x="5001943" y="4764315"/>
                <a:ext cx="2510094" cy="524439"/>
              </a:xfrm>
              <a:prstGeom prst="rect">
                <a:avLst/>
              </a:prstGeom>
              <a:ln w="12700">
                <a:solidFill>
                  <a:srgbClr val="00B0F0"/>
                </a:solidFill>
              </a:ln>
            </p:spPr>
            <p:txBody>
              <a:bodyPr wrap="square">
                <a:spAutoFit/>
              </a:bodyPr>
              <a:lstStyle/>
              <a:p>
                <a:r>
                  <a:rPr lang="zh-CN" altLang="en-US" sz="1400" dirty="0"/>
                  <a:t>单元格中存在</a:t>
                </a:r>
                <a14:m>
                  <m:oMath xmlns:m="http://schemas.openxmlformats.org/officeDocument/2006/math">
                    <m:r>
                      <a:rPr lang="zh-CN" altLang="en-US" sz="1400" dirty="0">
                        <a:latin typeface="Cambria Math" panose="02040503050406030204" pitchFamily="18" charset="0"/>
                      </a:rPr>
                      <m:t>与表格</m:t>
                    </m:r>
                    <m:sSub>
                      <m:sSubPr>
                        <m:ctrlPr>
                          <a:rPr lang="en-US" altLang="zh-CN" sz="1400" i="1">
                            <a:latin typeface="Cambria Math" panose="02040503050406030204" pitchFamily="18" charset="0"/>
                          </a:rPr>
                        </m:ctrlPr>
                      </m:sSubPr>
                      <m:e>
                        <m:r>
                          <a:rPr lang="en-US" altLang="zh-CN" sz="1400" smtClean="0">
                            <a:latin typeface="Cambria Math" panose="02040503050406030204" pitchFamily="18" charset="0"/>
                          </a:rPr>
                          <m:t>𝑇</m:t>
                        </m:r>
                      </m:e>
                      <m:sub>
                        <m:r>
                          <a:rPr lang="en-US" altLang="zh-CN" sz="1400">
                            <a:latin typeface="Cambria Math" panose="02040503050406030204" pitchFamily="18" charset="0"/>
                          </a:rPr>
                          <m:t>𝑘</m:t>
                        </m:r>
                      </m:sub>
                    </m:sSub>
                    <m:r>
                      <a:rPr lang="zh-CN" altLang="en-US" sz="1400">
                        <a:latin typeface="Cambria Math" panose="02040503050406030204" pitchFamily="18" charset="0"/>
                      </a:rPr>
                      <m:t>的页面</m:t>
                    </m:r>
                  </m:oMath>
                </a14:m>
                <a:r>
                  <a:rPr lang="zh-CN" altLang="en-US" sz="1400" dirty="0"/>
                  <a:t>主题相同值的表格集合</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smtClean="0">
                            <a:latin typeface="Cambria Math" panose="02040503050406030204" pitchFamily="18" charset="0"/>
                          </a:rPr>
                          <m:t>𝑁</m:t>
                        </m:r>
                      </m:e>
                      <m:sub>
                        <m:r>
                          <m:rPr>
                            <m:sty m:val="p"/>
                          </m:rPr>
                          <a:rPr lang="en-US" altLang="zh-CN" sz="1400">
                            <a:latin typeface="Cambria Math" panose="02040503050406030204" pitchFamily="18" charset="0"/>
                          </a:rPr>
                          <m:t>k</m:t>
                        </m:r>
                      </m:sub>
                    </m:sSub>
                  </m:oMath>
                </a14:m>
                <a:endParaRPr lang="zh-CN" altLang="en-US" sz="1400" dirty="0"/>
              </a:p>
            </p:txBody>
          </p:sp>
        </mc:Choice>
        <mc:Fallback xmlns="">
          <p:sp>
            <p:nvSpPr>
              <p:cNvPr id="352" name="矩形 351">
                <a:extLst>
                  <a:ext uri="{FF2B5EF4-FFF2-40B4-BE49-F238E27FC236}">
                    <a16:creationId xmlns:a16="http://schemas.microsoft.com/office/drawing/2014/main" id="{06C26CCC-0D20-46F5-9989-F00683150C9E}"/>
                  </a:ext>
                </a:extLst>
              </p:cNvPr>
              <p:cNvSpPr>
                <a:spLocks noRot="1" noChangeAspect="1" noMove="1" noResize="1" noEditPoints="1" noAdjustHandles="1" noChangeArrowheads="1" noChangeShapeType="1" noTextEdit="1"/>
              </p:cNvSpPr>
              <p:nvPr/>
            </p:nvSpPr>
            <p:spPr>
              <a:xfrm>
                <a:off x="5001943" y="4764315"/>
                <a:ext cx="2510094" cy="524439"/>
              </a:xfrm>
              <a:prstGeom prst="rect">
                <a:avLst/>
              </a:prstGeom>
              <a:blipFill>
                <a:blip r:embed="rId10"/>
                <a:stretch>
                  <a:fillRect l="-484" t="-1136" b="-9091"/>
                </a:stretch>
              </a:blipFill>
              <a:ln w="12700">
                <a:solidFill>
                  <a:srgbClr val="00B0F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4" name="矩形 353">
                <a:extLst>
                  <a:ext uri="{FF2B5EF4-FFF2-40B4-BE49-F238E27FC236}">
                    <a16:creationId xmlns:a16="http://schemas.microsoft.com/office/drawing/2014/main" id="{A1DAE444-4BD7-4992-94E6-97C95998ED54}"/>
                  </a:ext>
                </a:extLst>
              </p:cNvPr>
              <p:cNvSpPr/>
              <p:nvPr/>
            </p:nvSpPr>
            <p:spPr>
              <a:xfrm>
                <a:off x="6270854" y="833103"/>
                <a:ext cx="2334682" cy="523220"/>
              </a:xfrm>
              <a:prstGeom prst="rect">
                <a:avLst/>
              </a:prstGeom>
              <a:ln w="12700">
                <a:solidFill>
                  <a:srgbClr val="0070C0"/>
                </a:solidFill>
              </a:ln>
            </p:spPr>
            <p:txBody>
              <a:bodyPr wrap="square">
                <a:spAutoFit/>
              </a:bodyPr>
              <a:lstStyle/>
              <a:p>
                <a:r>
                  <a:rPr lang="zh-CN" altLang="en-US" sz="1400" dirty="0"/>
                  <a:t>单元格中有与目标单元格相同值的表格集合</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smtClean="0">
                            <a:latin typeface="Cambria Math" panose="02040503050406030204" pitchFamily="18" charset="0"/>
                          </a:rPr>
                          <m:t>𝑁</m:t>
                        </m:r>
                      </m:e>
                      <m:sub>
                        <m:r>
                          <m:rPr>
                            <m:sty m:val="p"/>
                          </m:rPr>
                          <a:rPr lang="en-US" altLang="zh-CN" sz="1400">
                            <a:latin typeface="Cambria Math" panose="02040503050406030204" pitchFamily="18" charset="0"/>
                          </a:rPr>
                          <m:t>v</m:t>
                        </m:r>
                      </m:sub>
                    </m:sSub>
                  </m:oMath>
                </a14:m>
                <a:endParaRPr lang="zh-CN" altLang="en-US" sz="1400" dirty="0"/>
              </a:p>
            </p:txBody>
          </p:sp>
        </mc:Choice>
        <mc:Fallback xmlns="">
          <p:sp>
            <p:nvSpPr>
              <p:cNvPr id="354" name="矩形 353">
                <a:extLst>
                  <a:ext uri="{FF2B5EF4-FFF2-40B4-BE49-F238E27FC236}">
                    <a16:creationId xmlns:a16="http://schemas.microsoft.com/office/drawing/2014/main" id="{A1DAE444-4BD7-4992-94E6-97C95998ED54}"/>
                  </a:ext>
                </a:extLst>
              </p:cNvPr>
              <p:cNvSpPr>
                <a:spLocks noRot="1" noChangeAspect="1" noMove="1" noResize="1" noEditPoints="1" noAdjustHandles="1" noChangeArrowheads="1" noChangeShapeType="1" noTextEdit="1"/>
              </p:cNvSpPr>
              <p:nvPr/>
            </p:nvSpPr>
            <p:spPr>
              <a:xfrm>
                <a:off x="6270854" y="833103"/>
                <a:ext cx="2334682" cy="523220"/>
              </a:xfrm>
              <a:prstGeom prst="rect">
                <a:avLst/>
              </a:prstGeom>
              <a:blipFill>
                <a:blip r:embed="rId11"/>
                <a:stretch>
                  <a:fillRect l="-519" t="-1149" b="-9195"/>
                </a:stretch>
              </a:blipFill>
              <a:ln w="12700">
                <a:solidFill>
                  <a:srgbClr val="0070C0"/>
                </a:solidFill>
              </a:ln>
            </p:spPr>
            <p:txBody>
              <a:bodyPr/>
              <a:lstStyle/>
              <a:p>
                <a:r>
                  <a:rPr lang="zh-CN" altLang="en-US">
                    <a:noFill/>
                  </a:rPr>
                  <a:t> </a:t>
                </a:r>
              </a:p>
            </p:txBody>
          </p:sp>
        </mc:Fallback>
      </mc:AlternateContent>
      <p:sp>
        <p:nvSpPr>
          <p:cNvPr id="205" name="矩形 204">
            <a:extLst>
              <a:ext uri="{FF2B5EF4-FFF2-40B4-BE49-F238E27FC236}">
                <a16:creationId xmlns:a16="http://schemas.microsoft.com/office/drawing/2014/main" id="{B0C9B628-3A72-4FC9-94A2-5F8DD6EA4FA6}"/>
              </a:ext>
            </a:extLst>
          </p:cNvPr>
          <p:cNvSpPr/>
          <p:nvPr/>
        </p:nvSpPr>
        <p:spPr>
          <a:xfrm>
            <a:off x="2537588" y="5528967"/>
            <a:ext cx="723275" cy="307777"/>
          </a:xfrm>
          <a:prstGeom prst="rect">
            <a:avLst/>
          </a:prstGeom>
        </p:spPr>
        <p:txBody>
          <a:bodyPr wrap="none">
            <a:spAutoFit/>
          </a:bodyPr>
          <a:lstStyle/>
          <a:p>
            <a:r>
              <a:rPr lang="zh-CN" altLang="en-US" sz="1400" dirty="0"/>
              <a:t>行聚合</a:t>
            </a:r>
          </a:p>
        </p:txBody>
      </p:sp>
      <p:sp>
        <p:nvSpPr>
          <p:cNvPr id="206" name="矩形 205">
            <a:extLst>
              <a:ext uri="{FF2B5EF4-FFF2-40B4-BE49-F238E27FC236}">
                <a16:creationId xmlns:a16="http://schemas.microsoft.com/office/drawing/2014/main" id="{DEA91B82-704B-489D-AD80-5661C07B4B8F}"/>
              </a:ext>
            </a:extLst>
          </p:cNvPr>
          <p:cNvSpPr/>
          <p:nvPr/>
        </p:nvSpPr>
        <p:spPr>
          <a:xfrm>
            <a:off x="2544376" y="5829813"/>
            <a:ext cx="723275" cy="307777"/>
          </a:xfrm>
          <a:prstGeom prst="rect">
            <a:avLst/>
          </a:prstGeom>
        </p:spPr>
        <p:txBody>
          <a:bodyPr wrap="none">
            <a:spAutoFit/>
          </a:bodyPr>
          <a:lstStyle/>
          <a:p>
            <a:r>
              <a:rPr lang="zh-CN" altLang="en-US" sz="1400" dirty="0"/>
              <a:t>列聚合</a:t>
            </a:r>
          </a:p>
        </p:txBody>
      </p:sp>
      <p:sp>
        <p:nvSpPr>
          <p:cNvPr id="207" name="矩形 206">
            <a:extLst>
              <a:ext uri="{FF2B5EF4-FFF2-40B4-BE49-F238E27FC236}">
                <a16:creationId xmlns:a16="http://schemas.microsoft.com/office/drawing/2014/main" id="{C61AE6C5-76D5-4D25-BDA1-6C083BE80C55}"/>
              </a:ext>
            </a:extLst>
          </p:cNvPr>
          <p:cNvSpPr/>
          <p:nvPr/>
        </p:nvSpPr>
        <p:spPr>
          <a:xfrm>
            <a:off x="1270063" y="5701945"/>
            <a:ext cx="1082348" cy="307777"/>
          </a:xfrm>
          <a:prstGeom prst="rect">
            <a:avLst/>
          </a:prstGeom>
        </p:spPr>
        <p:txBody>
          <a:bodyPr wrap="none">
            <a:spAutoFit/>
          </a:bodyPr>
          <a:lstStyle/>
          <a:p>
            <a:r>
              <a:rPr lang="zh-CN" altLang="en-US" sz="1400" dirty="0"/>
              <a:t>表内上下文</a:t>
            </a:r>
          </a:p>
        </p:txBody>
      </p:sp>
      <p:sp>
        <p:nvSpPr>
          <p:cNvPr id="208" name="矩形 207">
            <a:extLst>
              <a:ext uri="{FF2B5EF4-FFF2-40B4-BE49-F238E27FC236}">
                <a16:creationId xmlns:a16="http://schemas.microsoft.com/office/drawing/2014/main" id="{92C68458-567C-4C80-9344-D00A850FDC20}"/>
              </a:ext>
            </a:extLst>
          </p:cNvPr>
          <p:cNvSpPr/>
          <p:nvPr/>
        </p:nvSpPr>
        <p:spPr>
          <a:xfrm>
            <a:off x="4915152" y="5682892"/>
            <a:ext cx="1082348" cy="307777"/>
          </a:xfrm>
          <a:prstGeom prst="rect">
            <a:avLst/>
          </a:prstGeom>
        </p:spPr>
        <p:txBody>
          <a:bodyPr wrap="none">
            <a:spAutoFit/>
          </a:bodyPr>
          <a:lstStyle/>
          <a:p>
            <a:r>
              <a:rPr lang="zh-CN" altLang="en-US" sz="1400" dirty="0"/>
              <a:t>表间上下文</a:t>
            </a:r>
          </a:p>
        </p:txBody>
      </p:sp>
      <p:sp>
        <p:nvSpPr>
          <p:cNvPr id="209" name="矩形 208">
            <a:extLst>
              <a:ext uri="{FF2B5EF4-FFF2-40B4-BE49-F238E27FC236}">
                <a16:creationId xmlns:a16="http://schemas.microsoft.com/office/drawing/2014/main" id="{6D1CB7DD-0832-4F99-B406-FE4A75C43963}"/>
              </a:ext>
            </a:extLst>
          </p:cNvPr>
          <p:cNvSpPr/>
          <p:nvPr/>
        </p:nvSpPr>
        <p:spPr>
          <a:xfrm>
            <a:off x="6203016" y="5404947"/>
            <a:ext cx="723275" cy="307777"/>
          </a:xfrm>
          <a:prstGeom prst="rect">
            <a:avLst/>
          </a:prstGeom>
        </p:spPr>
        <p:txBody>
          <a:bodyPr wrap="none">
            <a:spAutoFit/>
          </a:bodyPr>
          <a:lstStyle/>
          <a:p>
            <a:r>
              <a:rPr lang="zh-CN" altLang="en-US" sz="1400" dirty="0"/>
              <a:t>值聚合</a:t>
            </a:r>
          </a:p>
        </p:txBody>
      </p:sp>
      <p:sp>
        <p:nvSpPr>
          <p:cNvPr id="210" name="矩形 209">
            <a:extLst>
              <a:ext uri="{FF2B5EF4-FFF2-40B4-BE49-F238E27FC236}">
                <a16:creationId xmlns:a16="http://schemas.microsoft.com/office/drawing/2014/main" id="{E529E900-2C42-4079-83D8-45769896655B}"/>
              </a:ext>
            </a:extLst>
          </p:cNvPr>
          <p:cNvSpPr/>
          <p:nvPr/>
        </p:nvSpPr>
        <p:spPr>
          <a:xfrm>
            <a:off x="6209711" y="5691568"/>
            <a:ext cx="902811" cy="307777"/>
          </a:xfrm>
          <a:prstGeom prst="rect">
            <a:avLst/>
          </a:prstGeom>
        </p:spPr>
        <p:txBody>
          <a:bodyPr wrap="square">
            <a:spAutoFit/>
          </a:bodyPr>
          <a:lstStyle/>
          <a:p>
            <a:r>
              <a:rPr lang="zh-CN" altLang="en-US" sz="1400" dirty="0"/>
              <a:t>位置聚合</a:t>
            </a:r>
          </a:p>
        </p:txBody>
      </p:sp>
      <p:sp>
        <p:nvSpPr>
          <p:cNvPr id="211" name="矩形 210">
            <a:extLst>
              <a:ext uri="{FF2B5EF4-FFF2-40B4-BE49-F238E27FC236}">
                <a16:creationId xmlns:a16="http://schemas.microsoft.com/office/drawing/2014/main" id="{B5C54E80-8337-4C19-B4AD-5FAFD1B8FA78}"/>
              </a:ext>
            </a:extLst>
          </p:cNvPr>
          <p:cNvSpPr/>
          <p:nvPr/>
        </p:nvSpPr>
        <p:spPr>
          <a:xfrm>
            <a:off x="6209710" y="5978189"/>
            <a:ext cx="902811" cy="307777"/>
          </a:xfrm>
          <a:prstGeom prst="rect">
            <a:avLst/>
          </a:prstGeom>
        </p:spPr>
        <p:txBody>
          <a:bodyPr wrap="none">
            <a:spAutoFit/>
          </a:bodyPr>
          <a:lstStyle/>
          <a:p>
            <a:r>
              <a:rPr lang="zh-CN" altLang="en-US" sz="1400" dirty="0"/>
              <a:t>主题聚合</a:t>
            </a:r>
          </a:p>
        </p:txBody>
      </p:sp>
      <p:cxnSp>
        <p:nvCxnSpPr>
          <p:cNvPr id="212" name="直接箭头连接符 211">
            <a:extLst>
              <a:ext uri="{FF2B5EF4-FFF2-40B4-BE49-F238E27FC236}">
                <a16:creationId xmlns:a16="http://schemas.microsoft.com/office/drawing/2014/main" id="{FED8803D-2557-468F-A839-65F564CE584C}"/>
              </a:ext>
            </a:extLst>
          </p:cNvPr>
          <p:cNvCxnSpPr>
            <a:stCxn id="207" idx="3"/>
            <a:endCxn id="205" idx="1"/>
          </p:cNvCxnSpPr>
          <p:nvPr/>
        </p:nvCxnSpPr>
        <p:spPr>
          <a:xfrm flipV="1">
            <a:off x="2352411" y="5682856"/>
            <a:ext cx="185177" cy="17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直接箭头连接符 212">
            <a:extLst>
              <a:ext uri="{FF2B5EF4-FFF2-40B4-BE49-F238E27FC236}">
                <a16:creationId xmlns:a16="http://schemas.microsoft.com/office/drawing/2014/main" id="{5F16B63D-589E-4C59-B58C-06FB38C4A93D}"/>
              </a:ext>
            </a:extLst>
          </p:cNvPr>
          <p:cNvCxnSpPr>
            <a:stCxn id="207" idx="3"/>
            <a:endCxn id="206" idx="1"/>
          </p:cNvCxnSpPr>
          <p:nvPr/>
        </p:nvCxnSpPr>
        <p:spPr>
          <a:xfrm>
            <a:off x="2352411" y="5855834"/>
            <a:ext cx="191965" cy="12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直接箭头连接符 213">
            <a:extLst>
              <a:ext uri="{FF2B5EF4-FFF2-40B4-BE49-F238E27FC236}">
                <a16:creationId xmlns:a16="http://schemas.microsoft.com/office/drawing/2014/main" id="{1251EA04-4ECF-4BAA-BD7E-F1DB3B822E82}"/>
              </a:ext>
            </a:extLst>
          </p:cNvPr>
          <p:cNvCxnSpPr>
            <a:stCxn id="208" idx="3"/>
            <a:endCxn id="209" idx="1"/>
          </p:cNvCxnSpPr>
          <p:nvPr/>
        </p:nvCxnSpPr>
        <p:spPr>
          <a:xfrm flipV="1">
            <a:off x="5997500" y="5558836"/>
            <a:ext cx="205516" cy="277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直接箭头连接符 214">
            <a:extLst>
              <a:ext uri="{FF2B5EF4-FFF2-40B4-BE49-F238E27FC236}">
                <a16:creationId xmlns:a16="http://schemas.microsoft.com/office/drawing/2014/main" id="{235B2165-F11D-44E0-902A-1D82F77A8833}"/>
              </a:ext>
            </a:extLst>
          </p:cNvPr>
          <p:cNvCxnSpPr>
            <a:cxnSpLocks/>
            <a:stCxn id="208" idx="3"/>
            <a:endCxn id="210" idx="1"/>
          </p:cNvCxnSpPr>
          <p:nvPr/>
        </p:nvCxnSpPr>
        <p:spPr>
          <a:xfrm>
            <a:off x="5997500" y="5836781"/>
            <a:ext cx="212211" cy="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直接箭头连接符 215">
            <a:extLst>
              <a:ext uri="{FF2B5EF4-FFF2-40B4-BE49-F238E27FC236}">
                <a16:creationId xmlns:a16="http://schemas.microsoft.com/office/drawing/2014/main" id="{A8FD2EDF-0FAB-4775-8255-5A19D762D555}"/>
              </a:ext>
            </a:extLst>
          </p:cNvPr>
          <p:cNvCxnSpPr>
            <a:stCxn id="208" idx="3"/>
            <a:endCxn id="211" idx="1"/>
          </p:cNvCxnSpPr>
          <p:nvPr/>
        </p:nvCxnSpPr>
        <p:spPr>
          <a:xfrm>
            <a:off x="5997500" y="5836781"/>
            <a:ext cx="212210" cy="29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AE84E276-C47D-4950-BF97-975036F64FD6}"/>
              </a:ext>
            </a:extLst>
          </p:cNvPr>
          <p:cNvCxnSpPr>
            <a:cxnSpLocks/>
          </p:cNvCxnSpPr>
          <p:nvPr/>
        </p:nvCxnSpPr>
        <p:spPr>
          <a:xfrm flipH="1" flipV="1">
            <a:off x="418285" y="5382427"/>
            <a:ext cx="8262425" cy="2252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7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500"/>
                                        <p:tgtEl>
                                          <p:spTgt spid="29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3"/>
                                        </p:tgtEl>
                                        <p:attrNameLst>
                                          <p:attrName>style.visibility</p:attrName>
                                        </p:attrNameLst>
                                      </p:cBhvr>
                                      <p:to>
                                        <p:strVal val="visible"/>
                                      </p:to>
                                    </p:set>
                                    <p:animEffect transition="in" filter="fade">
                                      <p:cBhvr>
                                        <p:cTn id="10" dur="500"/>
                                        <p:tgtEl>
                                          <p:spTgt spid="323"/>
                                        </p:tgtEl>
                                      </p:cBhvr>
                                    </p:animEffect>
                                  </p:childTnLst>
                                </p:cTn>
                              </p:par>
                              <p:par>
                                <p:cTn id="11" presetID="10" presetClass="entr" presetSubtype="0" fill="hold" nodeType="withEffect">
                                  <p:stCondLst>
                                    <p:cond delay="0"/>
                                  </p:stCondLst>
                                  <p:childTnLst>
                                    <p:set>
                                      <p:cBhvr>
                                        <p:cTn id="12" dur="1" fill="hold">
                                          <p:stCondLst>
                                            <p:cond delay="0"/>
                                          </p:stCondLst>
                                        </p:cTn>
                                        <p:tgtEl>
                                          <p:spTgt spid="297"/>
                                        </p:tgtEl>
                                        <p:attrNameLst>
                                          <p:attrName>style.visibility</p:attrName>
                                        </p:attrNameLst>
                                      </p:cBhvr>
                                      <p:to>
                                        <p:strVal val="visible"/>
                                      </p:to>
                                    </p:set>
                                    <p:animEffect transition="in" filter="fade">
                                      <p:cBhvr>
                                        <p:cTn id="13" dur="500"/>
                                        <p:tgtEl>
                                          <p:spTgt spid="297"/>
                                        </p:tgtEl>
                                      </p:cBhvr>
                                    </p:animEffect>
                                  </p:childTnLst>
                                </p:cTn>
                              </p:par>
                              <p:par>
                                <p:cTn id="14" presetID="10" presetClass="entr" presetSubtype="0" fill="hold" nodeType="withEffect">
                                  <p:stCondLst>
                                    <p:cond delay="0"/>
                                  </p:stCondLst>
                                  <p:childTnLst>
                                    <p:set>
                                      <p:cBhvr>
                                        <p:cTn id="15" dur="1" fill="hold">
                                          <p:stCondLst>
                                            <p:cond delay="0"/>
                                          </p:stCondLst>
                                        </p:cTn>
                                        <p:tgtEl>
                                          <p:spTgt spid="300"/>
                                        </p:tgtEl>
                                        <p:attrNameLst>
                                          <p:attrName>style.visibility</p:attrName>
                                        </p:attrNameLst>
                                      </p:cBhvr>
                                      <p:to>
                                        <p:strVal val="visible"/>
                                      </p:to>
                                    </p:set>
                                    <p:animEffect transition="in" filter="fade">
                                      <p:cBhvr>
                                        <p:cTn id="16" dur="500"/>
                                        <p:tgtEl>
                                          <p:spTgt spid="300"/>
                                        </p:tgtEl>
                                      </p:cBhvr>
                                    </p:animEffect>
                                  </p:childTnLst>
                                </p:cTn>
                              </p:par>
                              <p:par>
                                <p:cTn id="17" presetID="10" presetClass="entr" presetSubtype="0" fill="hold" nodeType="withEffect">
                                  <p:stCondLst>
                                    <p:cond delay="0"/>
                                  </p:stCondLst>
                                  <p:childTnLst>
                                    <p:set>
                                      <p:cBhvr>
                                        <p:cTn id="18" dur="1" fill="hold">
                                          <p:stCondLst>
                                            <p:cond delay="0"/>
                                          </p:stCondLst>
                                        </p:cTn>
                                        <p:tgtEl>
                                          <p:spTgt spid="305"/>
                                        </p:tgtEl>
                                        <p:attrNameLst>
                                          <p:attrName>style.visibility</p:attrName>
                                        </p:attrNameLst>
                                      </p:cBhvr>
                                      <p:to>
                                        <p:strVal val="visible"/>
                                      </p:to>
                                    </p:set>
                                    <p:animEffect transition="in" filter="fade">
                                      <p:cBhvr>
                                        <p:cTn id="19" dur="500"/>
                                        <p:tgtEl>
                                          <p:spTgt spid="30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2"/>
                                        </p:tgtEl>
                                        <p:attrNameLst>
                                          <p:attrName>style.visibility</p:attrName>
                                        </p:attrNameLst>
                                      </p:cBhvr>
                                      <p:to>
                                        <p:strVal val="visible"/>
                                      </p:to>
                                    </p:set>
                                    <p:animEffect transition="in" filter="fade">
                                      <p:cBhvr>
                                        <p:cTn id="34" dur="500"/>
                                        <p:tgtEl>
                                          <p:spTgt spid="322"/>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2"/>
                                        </p:tgtEl>
                                        <p:attrNameLst>
                                          <p:attrName>style.visibility</p:attrName>
                                        </p:attrNameLst>
                                      </p:cBhvr>
                                      <p:to>
                                        <p:strVal val="visible"/>
                                      </p:to>
                                    </p:set>
                                    <p:animEffect transition="in" filter="fade">
                                      <p:cBhvr>
                                        <p:cTn id="45" dur="500"/>
                                        <p:tgtEl>
                                          <p:spTgt spid="28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1"/>
                                        </p:tgtEl>
                                        <p:attrNameLst>
                                          <p:attrName>style.visibility</p:attrName>
                                        </p:attrNameLst>
                                      </p:cBhvr>
                                      <p:to>
                                        <p:strVal val="visible"/>
                                      </p:to>
                                    </p:set>
                                    <p:animEffect transition="in" filter="fade">
                                      <p:cBhvr>
                                        <p:cTn id="48" dur="500"/>
                                        <p:tgtEl>
                                          <p:spTgt spid="281"/>
                                        </p:tgtEl>
                                      </p:cBhvr>
                                    </p:animEffect>
                                  </p:childTnLst>
                                </p:cTn>
                              </p:par>
                              <p:par>
                                <p:cTn id="49" presetID="10" presetClass="entr" presetSubtype="0" fill="hold" nodeType="withEffect">
                                  <p:stCondLst>
                                    <p:cond delay="0"/>
                                  </p:stCondLst>
                                  <p:childTnLst>
                                    <p:set>
                                      <p:cBhvr>
                                        <p:cTn id="50" dur="1" fill="hold">
                                          <p:stCondLst>
                                            <p:cond delay="0"/>
                                          </p:stCondLst>
                                        </p:cTn>
                                        <p:tgtEl>
                                          <p:spTgt spid="309"/>
                                        </p:tgtEl>
                                        <p:attrNameLst>
                                          <p:attrName>style.visibility</p:attrName>
                                        </p:attrNameLst>
                                      </p:cBhvr>
                                      <p:to>
                                        <p:strVal val="visible"/>
                                      </p:to>
                                    </p:set>
                                    <p:animEffect transition="in" filter="fade">
                                      <p:cBhvr>
                                        <p:cTn id="51" dur="500"/>
                                        <p:tgtEl>
                                          <p:spTgt spid="309"/>
                                        </p:tgtEl>
                                      </p:cBhvr>
                                    </p:animEffect>
                                  </p:childTnLst>
                                </p:cTn>
                              </p:par>
                              <p:par>
                                <p:cTn id="52" presetID="10" presetClass="entr" presetSubtype="0" fill="hold" nodeType="withEffect">
                                  <p:stCondLst>
                                    <p:cond delay="0"/>
                                  </p:stCondLst>
                                  <p:childTnLst>
                                    <p:set>
                                      <p:cBhvr>
                                        <p:cTn id="53" dur="1" fill="hold">
                                          <p:stCondLst>
                                            <p:cond delay="0"/>
                                          </p:stCondLst>
                                        </p:cTn>
                                        <p:tgtEl>
                                          <p:spTgt spid="310"/>
                                        </p:tgtEl>
                                        <p:attrNameLst>
                                          <p:attrName>style.visibility</p:attrName>
                                        </p:attrNameLst>
                                      </p:cBhvr>
                                      <p:to>
                                        <p:strVal val="visible"/>
                                      </p:to>
                                    </p:set>
                                    <p:animEffect transition="in" filter="fade">
                                      <p:cBhvr>
                                        <p:cTn id="54" dur="500"/>
                                        <p:tgtEl>
                                          <p:spTgt spid="310"/>
                                        </p:tgtEl>
                                      </p:cBhvr>
                                    </p:animEffect>
                                  </p:childTnLst>
                                </p:cTn>
                              </p:par>
                              <p:par>
                                <p:cTn id="55" presetID="10" presetClass="entr" presetSubtype="0" fill="hold" nodeType="withEffect">
                                  <p:stCondLst>
                                    <p:cond delay="0"/>
                                  </p:stCondLst>
                                  <p:childTnLst>
                                    <p:set>
                                      <p:cBhvr>
                                        <p:cTn id="56" dur="1" fill="hold">
                                          <p:stCondLst>
                                            <p:cond delay="0"/>
                                          </p:stCondLst>
                                        </p:cTn>
                                        <p:tgtEl>
                                          <p:spTgt spid="318"/>
                                        </p:tgtEl>
                                        <p:attrNameLst>
                                          <p:attrName>style.visibility</p:attrName>
                                        </p:attrNameLst>
                                      </p:cBhvr>
                                      <p:to>
                                        <p:strVal val="visible"/>
                                      </p:to>
                                    </p:set>
                                    <p:animEffect transition="in" filter="fade">
                                      <p:cBhvr>
                                        <p:cTn id="57" dur="500"/>
                                        <p:tgtEl>
                                          <p:spTgt spid="318"/>
                                        </p:tgtEl>
                                      </p:cBhvr>
                                    </p:animEffect>
                                  </p:childTnLst>
                                </p:cTn>
                              </p:par>
                              <p:par>
                                <p:cTn id="58" presetID="10" presetClass="entr" presetSubtype="0" fill="hold" nodeType="withEffect">
                                  <p:stCondLst>
                                    <p:cond delay="0"/>
                                  </p:stCondLst>
                                  <p:childTnLst>
                                    <p:set>
                                      <p:cBhvr>
                                        <p:cTn id="59" dur="1" fill="hold">
                                          <p:stCondLst>
                                            <p:cond delay="0"/>
                                          </p:stCondLst>
                                        </p:cTn>
                                        <p:tgtEl>
                                          <p:spTgt spid="320"/>
                                        </p:tgtEl>
                                        <p:attrNameLst>
                                          <p:attrName>style.visibility</p:attrName>
                                        </p:attrNameLst>
                                      </p:cBhvr>
                                      <p:to>
                                        <p:strVal val="visible"/>
                                      </p:to>
                                    </p:set>
                                    <p:animEffect transition="in" filter="fade">
                                      <p:cBhvr>
                                        <p:cTn id="60" dur="500"/>
                                        <p:tgtEl>
                                          <p:spTgt spid="320"/>
                                        </p:tgtEl>
                                      </p:cBhvr>
                                    </p:animEffect>
                                  </p:childTnLst>
                                </p:cTn>
                              </p:par>
                              <p:par>
                                <p:cTn id="61" presetID="10" presetClass="entr" presetSubtype="0" fill="hold" nodeType="withEffect">
                                  <p:stCondLst>
                                    <p:cond delay="0"/>
                                  </p:stCondLst>
                                  <p:childTnLst>
                                    <p:set>
                                      <p:cBhvr>
                                        <p:cTn id="62" dur="1" fill="hold">
                                          <p:stCondLst>
                                            <p:cond delay="0"/>
                                          </p:stCondLst>
                                        </p:cTn>
                                        <p:tgtEl>
                                          <p:spTgt spid="312"/>
                                        </p:tgtEl>
                                        <p:attrNameLst>
                                          <p:attrName>style.visibility</p:attrName>
                                        </p:attrNameLst>
                                      </p:cBhvr>
                                      <p:to>
                                        <p:strVal val="visible"/>
                                      </p:to>
                                    </p:set>
                                    <p:animEffect transition="in" filter="fade">
                                      <p:cBhvr>
                                        <p:cTn id="63" dur="500"/>
                                        <p:tgtEl>
                                          <p:spTgt spid="31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8"/>
                                        </p:tgtEl>
                                        <p:attrNameLst>
                                          <p:attrName>style.visibility</p:attrName>
                                        </p:attrNameLst>
                                      </p:cBhvr>
                                      <p:to>
                                        <p:strVal val="visible"/>
                                      </p:to>
                                    </p:set>
                                    <p:animEffect transition="in" filter="fade">
                                      <p:cBhvr>
                                        <p:cTn id="66" dur="500"/>
                                        <p:tgtEl>
                                          <p:spTgt spid="28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87"/>
                                        </p:tgtEl>
                                        <p:attrNameLst>
                                          <p:attrName>style.visibility</p:attrName>
                                        </p:attrNameLst>
                                      </p:cBhvr>
                                      <p:to>
                                        <p:strVal val="visible"/>
                                      </p:to>
                                    </p:set>
                                    <p:animEffect transition="in" filter="fade">
                                      <p:cBhvr>
                                        <p:cTn id="69" dur="500"/>
                                        <p:tgtEl>
                                          <p:spTgt spid="287"/>
                                        </p:tgtEl>
                                      </p:cBhvr>
                                    </p:animEffect>
                                  </p:childTnLst>
                                </p:cTn>
                              </p:par>
                              <p:par>
                                <p:cTn id="70" presetID="10" presetClass="entr" presetSubtype="0" fill="hold" nodeType="withEffect">
                                  <p:stCondLst>
                                    <p:cond delay="0"/>
                                  </p:stCondLst>
                                  <p:childTnLst>
                                    <p:set>
                                      <p:cBhvr>
                                        <p:cTn id="71" dur="1" fill="hold">
                                          <p:stCondLst>
                                            <p:cond delay="0"/>
                                          </p:stCondLst>
                                        </p:cTn>
                                        <p:tgtEl>
                                          <p:spTgt spid="316"/>
                                        </p:tgtEl>
                                        <p:attrNameLst>
                                          <p:attrName>style.visibility</p:attrName>
                                        </p:attrNameLst>
                                      </p:cBhvr>
                                      <p:to>
                                        <p:strVal val="visible"/>
                                      </p:to>
                                    </p:set>
                                    <p:animEffect transition="in" filter="fade">
                                      <p:cBhvr>
                                        <p:cTn id="72" dur="500"/>
                                        <p:tgtEl>
                                          <p:spTgt spid="316"/>
                                        </p:tgtEl>
                                      </p:cBhvr>
                                    </p:animEffect>
                                  </p:childTnLst>
                                </p:cTn>
                              </p:par>
                              <p:par>
                                <p:cTn id="73" presetID="10" presetClass="entr" presetSubtype="0" fill="hold" nodeType="withEffect">
                                  <p:stCondLst>
                                    <p:cond delay="0"/>
                                  </p:stCondLst>
                                  <p:childTnLst>
                                    <p:set>
                                      <p:cBhvr>
                                        <p:cTn id="74" dur="1" fill="hold">
                                          <p:stCondLst>
                                            <p:cond delay="0"/>
                                          </p:stCondLst>
                                        </p:cTn>
                                        <p:tgtEl>
                                          <p:spTgt spid="314"/>
                                        </p:tgtEl>
                                        <p:attrNameLst>
                                          <p:attrName>style.visibility</p:attrName>
                                        </p:attrNameLst>
                                      </p:cBhvr>
                                      <p:to>
                                        <p:strVal val="visible"/>
                                      </p:to>
                                    </p:set>
                                    <p:animEffect transition="in" filter="fade">
                                      <p:cBhvr>
                                        <p:cTn id="75" dur="500"/>
                                        <p:tgtEl>
                                          <p:spTgt spid="31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68"/>
                                        </p:tgtEl>
                                        <p:attrNameLst>
                                          <p:attrName>style.visibility</p:attrName>
                                        </p:attrNameLst>
                                      </p:cBhvr>
                                      <p:to>
                                        <p:strVal val="visible"/>
                                      </p:to>
                                    </p:set>
                                    <p:animEffect transition="in" filter="fade">
                                      <p:cBhvr>
                                        <p:cTn id="80" dur="500"/>
                                        <p:tgtEl>
                                          <p:spTgt spid="36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65"/>
                                        </p:tgtEl>
                                        <p:attrNameLst>
                                          <p:attrName>style.visibility</p:attrName>
                                        </p:attrNameLst>
                                      </p:cBhvr>
                                      <p:to>
                                        <p:strVal val="visible"/>
                                      </p:to>
                                    </p:set>
                                    <p:animEffect transition="in" filter="fade">
                                      <p:cBhvr>
                                        <p:cTn id="83" dur="500"/>
                                        <p:tgtEl>
                                          <p:spTgt spid="36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58"/>
                                        </p:tgtEl>
                                        <p:attrNameLst>
                                          <p:attrName>style.visibility</p:attrName>
                                        </p:attrNameLst>
                                      </p:cBhvr>
                                      <p:to>
                                        <p:strVal val="visible"/>
                                      </p:to>
                                    </p:set>
                                    <p:animEffect transition="in" filter="fade">
                                      <p:cBhvr>
                                        <p:cTn id="86" dur="500"/>
                                        <p:tgtEl>
                                          <p:spTgt spid="35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57"/>
                                        </p:tgtEl>
                                        <p:attrNameLst>
                                          <p:attrName>style.visibility</p:attrName>
                                        </p:attrNameLst>
                                      </p:cBhvr>
                                      <p:to>
                                        <p:strVal val="visible"/>
                                      </p:to>
                                    </p:set>
                                    <p:animEffect transition="in" filter="fade">
                                      <p:cBhvr>
                                        <p:cTn id="89" dur="500"/>
                                        <p:tgtEl>
                                          <p:spTgt spid="35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par>
                                <p:cTn id="108" presetID="10" presetClass="entr" presetSubtype="0" fill="hold" nodeType="with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fade">
                                      <p:cBhvr>
                                        <p:cTn id="110" dur="500"/>
                                        <p:tgtEl>
                                          <p:spTgt spid="30"/>
                                        </p:tgtEl>
                                      </p:cBhvr>
                                    </p:animEffect>
                                  </p:childTnLst>
                                </p:cTn>
                              </p:par>
                              <p:par>
                                <p:cTn id="111" presetID="10" presetClass="entr" presetSubtype="0"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fade">
                                      <p:cBhvr>
                                        <p:cTn id="113" dur="500"/>
                                        <p:tgtEl>
                                          <p:spTgt spid="31"/>
                                        </p:tgtEl>
                                      </p:cBhvr>
                                    </p:animEffect>
                                  </p:childTnLst>
                                </p:cTn>
                              </p:par>
                              <p:par>
                                <p:cTn id="114" presetID="10" presetClass="entr" presetSubtype="0" fill="hold" nodeType="with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fade">
                                      <p:cBhvr>
                                        <p:cTn id="116" dur="500"/>
                                        <p:tgtEl>
                                          <p:spTgt spid="32"/>
                                        </p:tgtEl>
                                      </p:cBhvr>
                                    </p:animEffect>
                                  </p:childTnLst>
                                </p:cTn>
                              </p:par>
                              <p:par>
                                <p:cTn id="117" presetID="10" presetClass="entr" presetSubtype="0" fill="hold" nodeType="withEffect">
                                  <p:stCondLst>
                                    <p:cond delay="0"/>
                                  </p:stCondLst>
                                  <p:childTnLst>
                                    <p:set>
                                      <p:cBhvr>
                                        <p:cTn id="118" dur="1" fill="hold">
                                          <p:stCondLst>
                                            <p:cond delay="0"/>
                                          </p:stCondLst>
                                        </p:cTn>
                                        <p:tgtEl>
                                          <p:spTgt spid="59"/>
                                        </p:tgtEl>
                                        <p:attrNameLst>
                                          <p:attrName>style.visibility</p:attrName>
                                        </p:attrNameLst>
                                      </p:cBhvr>
                                      <p:to>
                                        <p:strVal val="visible"/>
                                      </p:to>
                                    </p:set>
                                    <p:animEffect transition="in" filter="fade">
                                      <p:cBhvr>
                                        <p:cTn id="119" dur="500"/>
                                        <p:tgtEl>
                                          <p:spTgt spid="59"/>
                                        </p:tgtEl>
                                      </p:cBhvr>
                                    </p:animEffect>
                                  </p:childTnLst>
                                </p:cTn>
                              </p:par>
                              <p:par>
                                <p:cTn id="120" presetID="10" presetClass="entr" presetSubtype="0" fill="hold" nodeType="withEffect">
                                  <p:stCondLst>
                                    <p:cond delay="0"/>
                                  </p:stCondLst>
                                  <p:childTnLst>
                                    <p:set>
                                      <p:cBhvr>
                                        <p:cTn id="121" dur="1" fill="hold">
                                          <p:stCondLst>
                                            <p:cond delay="0"/>
                                          </p:stCondLst>
                                        </p:cTn>
                                        <p:tgtEl>
                                          <p:spTgt spid="60"/>
                                        </p:tgtEl>
                                        <p:attrNameLst>
                                          <p:attrName>style.visibility</p:attrName>
                                        </p:attrNameLst>
                                      </p:cBhvr>
                                      <p:to>
                                        <p:strVal val="visible"/>
                                      </p:to>
                                    </p:set>
                                    <p:animEffect transition="in" filter="fade">
                                      <p:cBhvr>
                                        <p:cTn id="122" dur="500"/>
                                        <p:tgtEl>
                                          <p:spTgt spid="60"/>
                                        </p:tgtEl>
                                      </p:cBhvr>
                                    </p:animEffect>
                                  </p:childTnLst>
                                </p:cTn>
                              </p:par>
                              <p:par>
                                <p:cTn id="123" presetID="10" presetClass="entr" presetSubtype="0" fill="hold" nodeType="withEffect">
                                  <p:stCondLst>
                                    <p:cond delay="0"/>
                                  </p:stCondLst>
                                  <p:childTnLst>
                                    <p:set>
                                      <p:cBhvr>
                                        <p:cTn id="124" dur="1" fill="hold">
                                          <p:stCondLst>
                                            <p:cond delay="0"/>
                                          </p:stCondLst>
                                        </p:cTn>
                                        <p:tgtEl>
                                          <p:spTgt spid="61"/>
                                        </p:tgtEl>
                                        <p:attrNameLst>
                                          <p:attrName>style.visibility</p:attrName>
                                        </p:attrNameLst>
                                      </p:cBhvr>
                                      <p:to>
                                        <p:strVal val="visible"/>
                                      </p:to>
                                    </p:set>
                                    <p:animEffect transition="in" filter="fade">
                                      <p:cBhvr>
                                        <p:cTn id="125" dur="500"/>
                                        <p:tgtEl>
                                          <p:spTgt spid="61"/>
                                        </p:tgtEl>
                                      </p:cBhvr>
                                    </p:animEffect>
                                  </p:childTnLst>
                                </p:cTn>
                              </p:par>
                              <p:par>
                                <p:cTn id="126" presetID="10" presetClass="entr" presetSubtype="0" fill="hold" nodeType="withEffect">
                                  <p:stCondLst>
                                    <p:cond delay="0"/>
                                  </p:stCondLst>
                                  <p:childTnLst>
                                    <p:set>
                                      <p:cBhvr>
                                        <p:cTn id="127" dur="1" fill="hold">
                                          <p:stCondLst>
                                            <p:cond delay="0"/>
                                          </p:stCondLst>
                                        </p:cTn>
                                        <p:tgtEl>
                                          <p:spTgt spid="62"/>
                                        </p:tgtEl>
                                        <p:attrNameLst>
                                          <p:attrName>style.visibility</p:attrName>
                                        </p:attrNameLst>
                                      </p:cBhvr>
                                      <p:to>
                                        <p:strVal val="visible"/>
                                      </p:to>
                                    </p:set>
                                    <p:animEffect transition="in" filter="fade">
                                      <p:cBhvr>
                                        <p:cTn id="128" dur="500"/>
                                        <p:tgtEl>
                                          <p:spTgt spid="62"/>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par>
                                <p:cTn id="132" presetID="10" presetClass="entr" presetSubtype="0" fill="hold" nodeType="with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fade">
                                      <p:cBhvr>
                                        <p:cTn id="134" dur="500"/>
                                        <p:tgtEl>
                                          <p:spTgt spid="64"/>
                                        </p:tgtEl>
                                      </p:cBhvr>
                                    </p:animEffect>
                                  </p:childTnLst>
                                </p:cTn>
                              </p:par>
                              <p:par>
                                <p:cTn id="135" presetID="10" presetClass="entr" presetSubtype="0" fill="hold" nodeType="withEffect">
                                  <p:stCondLst>
                                    <p:cond delay="0"/>
                                  </p:stCondLst>
                                  <p:childTnLst>
                                    <p:set>
                                      <p:cBhvr>
                                        <p:cTn id="136" dur="1" fill="hold">
                                          <p:stCondLst>
                                            <p:cond delay="0"/>
                                          </p:stCondLst>
                                        </p:cTn>
                                        <p:tgtEl>
                                          <p:spTgt spid="65"/>
                                        </p:tgtEl>
                                        <p:attrNameLst>
                                          <p:attrName>style.visibility</p:attrName>
                                        </p:attrNameLst>
                                      </p:cBhvr>
                                      <p:to>
                                        <p:strVal val="visible"/>
                                      </p:to>
                                    </p:set>
                                    <p:animEffect transition="in" filter="fade">
                                      <p:cBhvr>
                                        <p:cTn id="137" dur="500"/>
                                        <p:tgtEl>
                                          <p:spTgt spid="65"/>
                                        </p:tgtEl>
                                      </p:cBhvr>
                                    </p:animEffect>
                                  </p:childTnLst>
                                </p:cTn>
                              </p:par>
                              <p:par>
                                <p:cTn id="138" presetID="10" presetClass="entr" presetSubtype="0" fill="hold" nodeType="with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fade">
                                      <p:cBhvr>
                                        <p:cTn id="140" dur="500"/>
                                        <p:tgtEl>
                                          <p:spTgt spid="66"/>
                                        </p:tgtEl>
                                      </p:cBhvr>
                                    </p:animEffect>
                                  </p:childTnLst>
                                </p:cTn>
                              </p:par>
                              <p:par>
                                <p:cTn id="141" presetID="10" presetClass="entr" presetSubtype="0" fill="hold" nodeType="withEffect">
                                  <p:stCondLst>
                                    <p:cond delay="0"/>
                                  </p:stCondLst>
                                  <p:childTnLst>
                                    <p:set>
                                      <p:cBhvr>
                                        <p:cTn id="142" dur="1" fill="hold">
                                          <p:stCondLst>
                                            <p:cond delay="0"/>
                                          </p:stCondLst>
                                        </p:cTn>
                                        <p:tgtEl>
                                          <p:spTgt spid="67"/>
                                        </p:tgtEl>
                                        <p:attrNameLst>
                                          <p:attrName>style.visibility</p:attrName>
                                        </p:attrNameLst>
                                      </p:cBhvr>
                                      <p:to>
                                        <p:strVal val="visible"/>
                                      </p:to>
                                    </p:set>
                                    <p:animEffect transition="in" filter="fade">
                                      <p:cBhvr>
                                        <p:cTn id="143" dur="500"/>
                                        <p:tgtEl>
                                          <p:spTgt spid="67"/>
                                        </p:tgtEl>
                                      </p:cBhvr>
                                    </p:animEffect>
                                  </p:childTnLst>
                                </p:cTn>
                              </p:par>
                              <p:par>
                                <p:cTn id="144" presetID="10" presetClass="entr" presetSubtype="0" fill="hold" nodeType="withEffect">
                                  <p:stCondLst>
                                    <p:cond delay="0"/>
                                  </p:stCondLst>
                                  <p:childTnLst>
                                    <p:set>
                                      <p:cBhvr>
                                        <p:cTn id="145" dur="1" fill="hold">
                                          <p:stCondLst>
                                            <p:cond delay="0"/>
                                          </p:stCondLst>
                                        </p:cTn>
                                        <p:tgtEl>
                                          <p:spTgt spid="68"/>
                                        </p:tgtEl>
                                        <p:attrNameLst>
                                          <p:attrName>style.visibility</p:attrName>
                                        </p:attrNameLst>
                                      </p:cBhvr>
                                      <p:to>
                                        <p:strVal val="visible"/>
                                      </p:to>
                                    </p:set>
                                    <p:animEffect transition="in" filter="fade">
                                      <p:cBhvr>
                                        <p:cTn id="146" dur="500"/>
                                        <p:tgtEl>
                                          <p:spTgt spid="68"/>
                                        </p:tgtEl>
                                      </p:cBhvr>
                                    </p:animEffect>
                                  </p:childTnLst>
                                </p:cTn>
                              </p:par>
                              <p:par>
                                <p:cTn id="147" presetID="10" presetClass="entr" presetSubtype="0" fill="hold" nodeType="withEffect">
                                  <p:stCondLst>
                                    <p:cond delay="0"/>
                                  </p:stCondLst>
                                  <p:childTnLst>
                                    <p:set>
                                      <p:cBhvr>
                                        <p:cTn id="148" dur="1" fill="hold">
                                          <p:stCondLst>
                                            <p:cond delay="0"/>
                                          </p:stCondLst>
                                        </p:cTn>
                                        <p:tgtEl>
                                          <p:spTgt spid="69"/>
                                        </p:tgtEl>
                                        <p:attrNameLst>
                                          <p:attrName>style.visibility</p:attrName>
                                        </p:attrNameLst>
                                      </p:cBhvr>
                                      <p:to>
                                        <p:strVal val="visible"/>
                                      </p:to>
                                    </p:set>
                                    <p:animEffect transition="in" filter="fade">
                                      <p:cBhvr>
                                        <p:cTn id="149" dur="500"/>
                                        <p:tgtEl>
                                          <p:spTgt spid="69"/>
                                        </p:tgtEl>
                                      </p:cBhvr>
                                    </p:animEffect>
                                  </p:childTnLst>
                                </p:cTn>
                              </p:par>
                              <p:par>
                                <p:cTn id="150" presetID="10" presetClass="entr" presetSubtype="0" fill="hold" nodeType="withEffect">
                                  <p:stCondLst>
                                    <p:cond delay="0"/>
                                  </p:stCondLst>
                                  <p:childTnLst>
                                    <p:set>
                                      <p:cBhvr>
                                        <p:cTn id="151" dur="1" fill="hold">
                                          <p:stCondLst>
                                            <p:cond delay="0"/>
                                          </p:stCondLst>
                                        </p:cTn>
                                        <p:tgtEl>
                                          <p:spTgt spid="70"/>
                                        </p:tgtEl>
                                        <p:attrNameLst>
                                          <p:attrName>style.visibility</p:attrName>
                                        </p:attrNameLst>
                                      </p:cBhvr>
                                      <p:to>
                                        <p:strVal val="visible"/>
                                      </p:to>
                                    </p:set>
                                    <p:animEffect transition="in" filter="fade">
                                      <p:cBhvr>
                                        <p:cTn id="152" dur="500"/>
                                        <p:tgtEl>
                                          <p:spTgt spid="70"/>
                                        </p:tgtEl>
                                      </p:cBhvr>
                                    </p:animEffect>
                                  </p:childTnLst>
                                </p:cTn>
                              </p:par>
                              <p:par>
                                <p:cTn id="153" presetID="10" presetClass="entr" presetSubtype="0" fill="hold" nodeType="withEffect">
                                  <p:stCondLst>
                                    <p:cond delay="0"/>
                                  </p:stCondLst>
                                  <p:childTnLst>
                                    <p:set>
                                      <p:cBhvr>
                                        <p:cTn id="154" dur="1" fill="hold">
                                          <p:stCondLst>
                                            <p:cond delay="0"/>
                                          </p:stCondLst>
                                        </p:cTn>
                                        <p:tgtEl>
                                          <p:spTgt spid="71"/>
                                        </p:tgtEl>
                                        <p:attrNameLst>
                                          <p:attrName>style.visibility</p:attrName>
                                        </p:attrNameLst>
                                      </p:cBhvr>
                                      <p:to>
                                        <p:strVal val="visible"/>
                                      </p:to>
                                    </p:set>
                                    <p:animEffect transition="in" filter="fade">
                                      <p:cBhvr>
                                        <p:cTn id="155" dur="500"/>
                                        <p:tgtEl>
                                          <p:spTgt spid="71"/>
                                        </p:tgtEl>
                                      </p:cBhvr>
                                    </p:animEffect>
                                  </p:childTnLst>
                                </p:cTn>
                              </p:par>
                              <p:par>
                                <p:cTn id="156" presetID="10" presetClass="entr" presetSubtype="0" fill="hold" nodeType="withEffect">
                                  <p:stCondLst>
                                    <p:cond delay="0"/>
                                  </p:stCondLst>
                                  <p:childTnLst>
                                    <p:set>
                                      <p:cBhvr>
                                        <p:cTn id="157" dur="1" fill="hold">
                                          <p:stCondLst>
                                            <p:cond delay="0"/>
                                          </p:stCondLst>
                                        </p:cTn>
                                        <p:tgtEl>
                                          <p:spTgt spid="72"/>
                                        </p:tgtEl>
                                        <p:attrNameLst>
                                          <p:attrName>style.visibility</p:attrName>
                                        </p:attrNameLst>
                                      </p:cBhvr>
                                      <p:to>
                                        <p:strVal val="visible"/>
                                      </p:to>
                                    </p:set>
                                    <p:animEffect transition="in" filter="fade">
                                      <p:cBhvr>
                                        <p:cTn id="158" dur="500"/>
                                        <p:tgtEl>
                                          <p:spTgt spid="72"/>
                                        </p:tgtEl>
                                      </p:cBhvr>
                                    </p:animEffect>
                                  </p:childTnLst>
                                </p:cTn>
                              </p:par>
                              <p:par>
                                <p:cTn id="159" presetID="10" presetClass="entr" presetSubtype="0" fill="hold" nodeType="withEffect">
                                  <p:stCondLst>
                                    <p:cond delay="0"/>
                                  </p:stCondLst>
                                  <p:childTnLst>
                                    <p:set>
                                      <p:cBhvr>
                                        <p:cTn id="160" dur="1" fill="hold">
                                          <p:stCondLst>
                                            <p:cond delay="0"/>
                                          </p:stCondLst>
                                        </p:cTn>
                                        <p:tgtEl>
                                          <p:spTgt spid="73"/>
                                        </p:tgtEl>
                                        <p:attrNameLst>
                                          <p:attrName>style.visibility</p:attrName>
                                        </p:attrNameLst>
                                      </p:cBhvr>
                                      <p:to>
                                        <p:strVal val="visible"/>
                                      </p:to>
                                    </p:set>
                                    <p:animEffect transition="in" filter="fade">
                                      <p:cBhvr>
                                        <p:cTn id="161" dur="500"/>
                                        <p:tgtEl>
                                          <p:spTgt spid="73"/>
                                        </p:tgtEl>
                                      </p:cBhvr>
                                    </p:animEffect>
                                  </p:childTnLst>
                                </p:cTn>
                              </p:par>
                              <p:par>
                                <p:cTn id="162" presetID="10" presetClass="entr" presetSubtype="0" fill="hold" nodeType="withEffect">
                                  <p:stCondLst>
                                    <p:cond delay="0"/>
                                  </p:stCondLst>
                                  <p:childTnLst>
                                    <p:set>
                                      <p:cBhvr>
                                        <p:cTn id="163" dur="1" fill="hold">
                                          <p:stCondLst>
                                            <p:cond delay="0"/>
                                          </p:stCondLst>
                                        </p:cTn>
                                        <p:tgtEl>
                                          <p:spTgt spid="74"/>
                                        </p:tgtEl>
                                        <p:attrNameLst>
                                          <p:attrName>style.visibility</p:attrName>
                                        </p:attrNameLst>
                                      </p:cBhvr>
                                      <p:to>
                                        <p:strVal val="visible"/>
                                      </p:to>
                                    </p:set>
                                    <p:animEffect transition="in" filter="fade">
                                      <p:cBhvr>
                                        <p:cTn id="164" dur="500"/>
                                        <p:tgtEl>
                                          <p:spTgt spid="74"/>
                                        </p:tgtEl>
                                      </p:cBhvr>
                                    </p:animEffect>
                                  </p:childTnLst>
                                </p:cTn>
                              </p:par>
                              <p:par>
                                <p:cTn id="165" presetID="10"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animEffect transition="in" filter="fade">
                                      <p:cBhvr>
                                        <p:cTn id="167" dur="500"/>
                                        <p:tgtEl>
                                          <p:spTgt spid="7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324"/>
                                        </p:tgtEl>
                                        <p:attrNameLst>
                                          <p:attrName>style.visibility</p:attrName>
                                        </p:attrNameLst>
                                      </p:cBhvr>
                                      <p:to>
                                        <p:strVal val="visible"/>
                                      </p:to>
                                    </p:set>
                                    <p:animEffect transition="in" filter="fade">
                                      <p:cBhvr>
                                        <p:cTn id="170" dur="500"/>
                                        <p:tgtEl>
                                          <p:spTgt spid="324"/>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25"/>
                                        </p:tgtEl>
                                        <p:attrNameLst>
                                          <p:attrName>style.visibility</p:attrName>
                                        </p:attrNameLst>
                                      </p:cBhvr>
                                      <p:to>
                                        <p:strVal val="visible"/>
                                      </p:to>
                                    </p:set>
                                    <p:animEffect transition="in" filter="fade">
                                      <p:cBhvr>
                                        <p:cTn id="173" dur="500"/>
                                        <p:tgtEl>
                                          <p:spTgt spid="325"/>
                                        </p:tgtEl>
                                      </p:cBhvr>
                                    </p:animEffect>
                                  </p:childTnLst>
                                </p:cTn>
                              </p:par>
                              <p:par>
                                <p:cTn id="174" presetID="10" presetClass="entr" presetSubtype="0" fill="hold" nodeType="withEffect">
                                  <p:stCondLst>
                                    <p:cond delay="0"/>
                                  </p:stCondLst>
                                  <p:childTnLst>
                                    <p:set>
                                      <p:cBhvr>
                                        <p:cTn id="175" dur="1" fill="hold">
                                          <p:stCondLst>
                                            <p:cond delay="0"/>
                                          </p:stCondLst>
                                        </p:cTn>
                                        <p:tgtEl>
                                          <p:spTgt spid="326"/>
                                        </p:tgtEl>
                                        <p:attrNameLst>
                                          <p:attrName>style.visibility</p:attrName>
                                        </p:attrNameLst>
                                      </p:cBhvr>
                                      <p:to>
                                        <p:strVal val="visible"/>
                                      </p:to>
                                    </p:set>
                                    <p:animEffect transition="in" filter="fade">
                                      <p:cBhvr>
                                        <p:cTn id="176" dur="500"/>
                                        <p:tgtEl>
                                          <p:spTgt spid="326"/>
                                        </p:tgtEl>
                                      </p:cBhvr>
                                    </p:animEffect>
                                  </p:childTnLst>
                                </p:cTn>
                              </p:par>
                              <p:par>
                                <p:cTn id="177" presetID="10" presetClass="entr" presetSubtype="0" fill="hold" nodeType="withEffect">
                                  <p:stCondLst>
                                    <p:cond delay="0"/>
                                  </p:stCondLst>
                                  <p:childTnLst>
                                    <p:set>
                                      <p:cBhvr>
                                        <p:cTn id="178" dur="1" fill="hold">
                                          <p:stCondLst>
                                            <p:cond delay="0"/>
                                          </p:stCondLst>
                                        </p:cTn>
                                        <p:tgtEl>
                                          <p:spTgt spid="328"/>
                                        </p:tgtEl>
                                        <p:attrNameLst>
                                          <p:attrName>style.visibility</p:attrName>
                                        </p:attrNameLst>
                                      </p:cBhvr>
                                      <p:to>
                                        <p:strVal val="visible"/>
                                      </p:to>
                                    </p:set>
                                    <p:animEffect transition="in" filter="fade">
                                      <p:cBhvr>
                                        <p:cTn id="179" dur="500"/>
                                        <p:tgtEl>
                                          <p:spTgt spid="328"/>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374"/>
                                        </p:tgtEl>
                                        <p:attrNameLst>
                                          <p:attrName>style.visibility</p:attrName>
                                        </p:attrNameLst>
                                      </p:cBhvr>
                                      <p:to>
                                        <p:strVal val="visible"/>
                                      </p:to>
                                    </p:set>
                                    <p:animEffect transition="in" filter="fade">
                                      <p:cBhvr>
                                        <p:cTn id="184" dur="500"/>
                                        <p:tgtEl>
                                          <p:spTgt spid="374"/>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373"/>
                                        </p:tgtEl>
                                        <p:attrNameLst>
                                          <p:attrName>style.visibility</p:attrName>
                                        </p:attrNameLst>
                                      </p:cBhvr>
                                      <p:to>
                                        <p:strVal val="visible"/>
                                      </p:to>
                                    </p:set>
                                    <p:animEffect transition="in" filter="fade">
                                      <p:cBhvr>
                                        <p:cTn id="187" dur="500"/>
                                        <p:tgtEl>
                                          <p:spTgt spid="373"/>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371"/>
                                        </p:tgtEl>
                                        <p:attrNameLst>
                                          <p:attrName>style.visibility</p:attrName>
                                        </p:attrNameLst>
                                      </p:cBhvr>
                                      <p:to>
                                        <p:strVal val="visible"/>
                                      </p:to>
                                    </p:set>
                                    <p:animEffect transition="in" filter="fade">
                                      <p:cBhvr>
                                        <p:cTn id="190" dur="500"/>
                                        <p:tgtEl>
                                          <p:spTgt spid="371"/>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61"/>
                                        </p:tgtEl>
                                        <p:attrNameLst>
                                          <p:attrName>style.visibility</p:attrName>
                                        </p:attrNameLst>
                                      </p:cBhvr>
                                      <p:to>
                                        <p:strVal val="visible"/>
                                      </p:to>
                                    </p:set>
                                    <p:animEffect transition="in" filter="fade">
                                      <p:cBhvr>
                                        <p:cTn id="193" dur="500"/>
                                        <p:tgtEl>
                                          <p:spTgt spid="361"/>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60"/>
                                        </p:tgtEl>
                                        <p:attrNameLst>
                                          <p:attrName>style.visibility</p:attrName>
                                        </p:attrNameLst>
                                      </p:cBhvr>
                                      <p:to>
                                        <p:strVal val="visible"/>
                                      </p:to>
                                    </p:set>
                                    <p:animEffect transition="in" filter="fade">
                                      <p:cBhvr>
                                        <p:cTn id="196" dur="500"/>
                                        <p:tgtEl>
                                          <p:spTgt spid="360"/>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359"/>
                                        </p:tgtEl>
                                        <p:attrNameLst>
                                          <p:attrName>style.visibility</p:attrName>
                                        </p:attrNameLst>
                                      </p:cBhvr>
                                      <p:to>
                                        <p:strVal val="visible"/>
                                      </p:to>
                                    </p:set>
                                    <p:animEffect transition="in" filter="fade">
                                      <p:cBhvr>
                                        <p:cTn id="199" dur="500"/>
                                        <p:tgtEl>
                                          <p:spTgt spid="35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89"/>
                                        </p:tgtEl>
                                        <p:attrNameLst>
                                          <p:attrName>style.visibility</p:attrName>
                                        </p:attrNameLst>
                                      </p:cBhvr>
                                      <p:to>
                                        <p:strVal val="visible"/>
                                      </p:to>
                                    </p:set>
                                    <p:animEffect transition="in" filter="fade">
                                      <p:cBhvr>
                                        <p:cTn id="202" dur="500"/>
                                        <p:tgtEl>
                                          <p:spTgt spid="89"/>
                                        </p:tgtEl>
                                      </p:cBhvr>
                                    </p:animEffect>
                                  </p:childTnLst>
                                </p:cTn>
                              </p:par>
                              <p:par>
                                <p:cTn id="203" presetID="10" presetClass="entr" presetSubtype="0" fill="hold" nodeType="withEffect">
                                  <p:stCondLst>
                                    <p:cond delay="0"/>
                                  </p:stCondLst>
                                  <p:childTnLst>
                                    <p:set>
                                      <p:cBhvr>
                                        <p:cTn id="204" dur="1" fill="hold">
                                          <p:stCondLst>
                                            <p:cond delay="0"/>
                                          </p:stCondLst>
                                        </p:cTn>
                                        <p:tgtEl>
                                          <p:spTgt spid="90"/>
                                        </p:tgtEl>
                                        <p:attrNameLst>
                                          <p:attrName>style.visibility</p:attrName>
                                        </p:attrNameLst>
                                      </p:cBhvr>
                                      <p:to>
                                        <p:strVal val="visible"/>
                                      </p:to>
                                    </p:set>
                                    <p:animEffect transition="in" filter="fade">
                                      <p:cBhvr>
                                        <p:cTn id="205" dur="500"/>
                                        <p:tgtEl>
                                          <p:spTgt spid="90"/>
                                        </p:tgtEl>
                                      </p:cBhvr>
                                    </p:animEffect>
                                  </p:childTnLst>
                                </p:cTn>
                              </p:par>
                              <p:par>
                                <p:cTn id="206" presetID="10" presetClass="entr" presetSubtype="0" fill="hold" nodeType="withEffect">
                                  <p:stCondLst>
                                    <p:cond delay="0"/>
                                  </p:stCondLst>
                                  <p:childTnLst>
                                    <p:set>
                                      <p:cBhvr>
                                        <p:cTn id="207" dur="1" fill="hold">
                                          <p:stCondLst>
                                            <p:cond delay="0"/>
                                          </p:stCondLst>
                                        </p:cTn>
                                        <p:tgtEl>
                                          <p:spTgt spid="91"/>
                                        </p:tgtEl>
                                        <p:attrNameLst>
                                          <p:attrName>style.visibility</p:attrName>
                                        </p:attrNameLst>
                                      </p:cBhvr>
                                      <p:to>
                                        <p:strVal val="visible"/>
                                      </p:to>
                                    </p:set>
                                    <p:animEffect transition="in" filter="fade">
                                      <p:cBhvr>
                                        <p:cTn id="208" dur="500"/>
                                        <p:tgtEl>
                                          <p:spTgt spid="91"/>
                                        </p:tgtEl>
                                      </p:cBhvr>
                                    </p:animEffect>
                                  </p:childTnLst>
                                </p:cTn>
                              </p:par>
                              <p:par>
                                <p:cTn id="209" presetID="10" presetClass="entr" presetSubtype="0" fill="hold" nodeType="withEffect">
                                  <p:stCondLst>
                                    <p:cond delay="0"/>
                                  </p:stCondLst>
                                  <p:childTnLst>
                                    <p:set>
                                      <p:cBhvr>
                                        <p:cTn id="210" dur="1" fill="hold">
                                          <p:stCondLst>
                                            <p:cond delay="0"/>
                                          </p:stCondLst>
                                        </p:cTn>
                                        <p:tgtEl>
                                          <p:spTgt spid="92"/>
                                        </p:tgtEl>
                                        <p:attrNameLst>
                                          <p:attrName>style.visibility</p:attrName>
                                        </p:attrNameLst>
                                      </p:cBhvr>
                                      <p:to>
                                        <p:strVal val="visible"/>
                                      </p:to>
                                    </p:set>
                                    <p:animEffect transition="in" filter="fade">
                                      <p:cBhvr>
                                        <p:cTn id="211" dur="500"/>
                                        <p:tgtEl>
                                          <p:spTgt spid="92"/>
                                        </p:tgtEl>
                                      </p:cBhvr>
                                    </p:animEffect>
                                  </p:childTnLst>
                                </p:cTn>
                              </p:par>
                              <p:par>
                                <p:cTn id="212" presetID="10" presetClass="entr" presetSubtype="0" fill="hold" nodeType="withEffect">
                                  <p:stCondLst>
                                    <p:cond delay="0"/>
                                  </p:stCondLst>
                                  <p:childTnLst>
                                    <p:set>
                                      <p:cBhvr>
                                        <p:cTn id="213" dur="1" fill="hold">
                                          <p:stCondLst>
                                            <p:cond delay="0"/>
                                          </p:stCondLst>
                                        </p:cTn>
                                        <p:tgtEl>
                                          <p:spTgt spid="93"/>
                                        </p:tgtEl>
                                        <p:attrNameLst>
                                          <p:attrName>style.visibility</p:attrName>
                                        </p:attrNameLst>
                                      </p:cBhvr>
                                      <p:to>
                                        <p:strVal val="visible"/>
                                      </p:to>
                                    </p:set>
                                    <p:animEffect transition="in" filter="fade">
                                      <p:cBhvr>
                                        <p:cTn id="214" dur="500"/>
                                        <p:tgtEl>
                                          <p:spTgt spid="93"/>
                                        </p:tgtEl>
                                      </p:cBhvr>
                                    </p:animEffect>
                                  </p:childTnLst>
                                </p:cTn>
                              </p:par>
                              <p:par>
                                <p:cTn id="215" presetID="10" presetClass="entr" presetSubtype="0" fill="hold" nodeType="withEffect">
                                  <p:stCondLst>
                                    <p:cond delay="0"/>
                                  </p:stCondLst>
                                  <p:childTnLst>
                                    <p:set>
                                      <p:cBhvr>
                                        <p:cTn id="216" dur="1" fill="hold">
                                          <p:stCondLst>
                                            <p:cond delay="0"/>
                                          </p:stCondLst>
                                        </p:cTn>
                                        <p:tgtEl>
                                          <p:spTgt spid="94"/>
                                        </p:tgtEl>
                                        <p:attrNameLst>
                                          <p:attrName>style.visibility</p:attrName>
                                        </p:attrNameLst>
                                      </p:cBhvr>
                                      <p:to>
                                        <p:strVal val="visible"/>
                                      </p:to>
                                    </p:set>
                                    <p:animEffect transition="in" filter="fade">
                                      <p:cBhvr>
                                        <p:cTn id="217" dur="500"/>
                                        <p:tgtEl>
                                          <p:spTgt spid="94"/>
                                        </p:tgtEl>
                                      </p:cBhvr>
                                    </p:animEffect>
                                  </p:childTnLst>
                                </p:cTn>
                              </p:par>
                              <p:par>
                                <p:cTn id="218" presetID="10" presetClass="entr" presetSubtype="0" fill="hold" nodeType="withEffect">
                                  <p:stCondLst>
                                    <p:cond delay="0"/>
                                  </p:stCondLst>
                                  <p:childTnLst>
                                    <p:set>
                                      <p:cBhvr>
                                        <p:cTn id="219" dur="1" fill="hold">
                                          <p:stCondLst>
                                            <p:cond delay="0"/>
                                          </p:stCondLst>
                                        </p:cTn>
                                        <p:tgtEl>
                                          <p:spTgt spid="95"/>
                                        </p:tgtEl>
                                        <p:attrNameLst>
                                          <p:attrName>style.visibility</p:attrName>
                                        </p:attrNameLst>
                                      </p:cBhvr>
                                      <p:to>
                                        <p:strVal val="visible"/>
                                      </p:to>
                                    </p:set>
                                    <p:animEffect transition="in" filter="fade">
                                      <p:cBhvr>
                                        <p:cTn id="220" dur="500"/>
                                        <p:tgtEl>
                                          <p:spTgt spid="95"/>
                                        </p:tgtEl>
                                      </p:cBhvr>
                                    </p:animEffect>
                                  </p:childTnLst>
                                </p:cTn>
                              </p:par>
                              <p:par>
                                <p:cTn id="221" presetID="10" presetClass="entr" presetSubtype="0" fill="hold" nodeType="withEffect">
                                  <p:stCondLst>
                                    <p:cond delay="0"/>
                                  </p:stCondLst>
                                  <p:childTnLst>
                                    <p:set>
                                      <p:cBhvr>
                                        <p:cTn id="222" dur="1" fill="hold">
                                          <p:stCondLst>
                                            <p:cond delay="0"/>
                                          </p:stCondLst>
                                        </p:cTn>
                                        <p:tgtEl>
                                          <p:spTgt spid="96"/>
                                        </p:tgtEl>
                                        <p:attrNameLst>
                                          <p:attrName>style.visibility</p:attrName>
                                        </p:attrNameLst>
                                      </p:cBhvr>
                                      <p:to>
                                        <p:strVal val="visible"/>
                                      </p:to>
                                    </p:set>
                                    <p:animEffect transition="in" filter="fade">
                                      <p:cBhvr>
                                        <p:cTn id="223" dur="500"/>
                                        <p:tgtEl>
                                          <p:spTgt spid="96"/>
                                        </p:tgtEl>
                                      </p:cBhvr>
                                    </p:animEffect>
                                  </p:childTnLst>
                                </p:cTn>
                              </p:par>
                              <p:par>
                                <p:cTn id="224" presetID="10" presetClass="entr" presetSubtype="0" fill="hold" nodeType="withEffect">
                                  <p:stCondLst>
                                    <p:cond delay="0"/>
                                  </p:stCondLst>
                                  <p:childTnLst>
                                    <p:set>
                                      <p:cBhvr>
                                        <p:cTn id="225" dur="1" fill="hold">
                                          <p:stCondLst>
                                            <p:cond delay="0"/>
                                          </p:stCondLst>
                                        </p:cTn>
                                        <p:tgtEl>
                                          <p:spTgt spid="97"/>
                                        </p:tgtEl>
                                        <p:attrNameLst>
                                          <p:attrName>style.visibility</p:attrName>
                                        </p:attrNameLst>
                                      </p:cBhvr>
                                      <p:to>
                                        <p:strVal val="visible"/>
                                      </p:to>
                                    </p:set>
                                    <p:animEffect transition="in" filter="fade">
                                      <p:cBhvr>
                                        <p:cTn id="226" dur="500"/>
                                        <p:tgtEl>
                                          <p:spTgt spid="97"/>
                                        </p:tgtEl>
                                      </p:cBhvr>
                                    </p:animEffect>
                                  </p:childTnLst>
                                </p:cTn>
                              </p:par>
                              <p:par>
                                <p:cTn id="227" presetID="10" presetClass="entr" presetSubtype="0" fill="hold" nodeType="withEffect">
                                  <p:stCondLst>
                                    <p:cond delay="0"/>
                                  </p:stCondLst>
                                  <p:childTnLst>
                                    <p:set>
                                      <p:cBhvr>
                                        <p:cTn id="228" dur="1" fill="hold">
                                          <p:stCondLst>
                                            <p:cond delay="0"/>
                                          </p:stCondLst>
                                        </p:cTn>
                                        <p:tgtEl>
                                          <p:spTgt spid="98"/>
                                        </p:tgtEl>
                                        <p:attrNameLst>
                                          <p:attrName>style.visibility</p:attrName>
                                        </p:attrNameLst>
                                      </p:cBhvr>
                                      <p:to>
                                        <p:strVal val="visible"/>
                                      </p:to>
                                    </p:set>
                                    <p:animEffect transition="in" filter="fade">
                                      <p:cBhvr>
                                        <p:cTn id="229" dur="500"/>
                                        <p:tgtEl>
                                          <p:spTgt spid="98"/>
                                        </p:tgtEl>
                                      </p:cBhvr>
                                    </p:animEffect>
                                  </p:childTnLst>
                                </p:cTn>
                              </p:par>
                              <p:par>
                                <p:cTn id="230" presetID="10" presetClass="entr" presetSubtype="0" fill="hold" nodeType="withEffect">
                                  <p:stCondLst>
                                    <p:cond delay="0"/>
                                  </p:stCondLst>
                                  <p:childTnLst>
                                    <p:set>
                                      <p:cBhvr>
                                        <p:cTn id="231" dur="1" fill="hold">
                                          <p:stCondLst>
                                            <p:cond delay="0"/>
                                          </p:stCondLst>
                                        </p:cTn>
                                        <p:tgtEl>
                                          <p:spTgt spid="99"/>
                                        </p:tgtEl>
                                        <p:attrNameLst>
                                          <p:attrName>style.visibility</p:attrName>
                                        </p:attrNameLst>
                                      </p:cBhvr>
                                      <p:to>
                                        <p:strVal val="visible"/>
                                      </p:to>
                                    </p:set>
                                    <p:animEffect transition="in" filter="fade">
                                      <p:cBhvr>
                                        <p:cTn id="232" dur="500"/>
                                        <p:tgtEl>
                                          <p:spTgt spid="99"/>
                                        </p:tgtEl>
                                      </p:cBhvr>
                                    </p:animEffect>
                                  </p:childTnLst>
                                </p:cTn>
                              </p:par>
                              <p:par>
                                <p:cTn id="233" presetID="10" presetClass="entr" presetSubtype="0" fill="hold" nodeType="withEffect">
                                  <p:stCondLst>
                                    <p:cond delay="0"/>
                                  </p:stCondLst>
                                  <p:childTnLst>
                                    <p:set>
                                      <p:cBhvr>
                                        <p:cTn id="234" dur="1" fill="hold">
                                          <p:stCondLst>
                                            <p:cond delay="0"/>
                                          </p:stCondLst>
                                        </p:cTn>
                                        <p:tgtEl>
                                          <p:spTgt spid="100"/>
                                        </p:tgtEl>
                                        <p:attrNameLst>
                                          <p:attrName>style.visibility</p:attrName>
                                        </p:attrNameLst>
                                      </p:cBhvr>
                                      <p:to>
                                        <p:strVal val="visible"/>
                                      </p:to>
                                    </p:set>
                                    <p:animEffect transition="in" filter="fade">
                                      <p:cBhvr>
                                        <p:cTn id="235" dur="500"/>
                                        <p:tgtEl>
                                          <p:spTgt spid="100"/>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12"/>
                                        </p:tgtEl>
                                        <p:attrNameLst>
                                          <p:attrName>style.visibility</p:attrName>
                                        </p:attrNameLst>
                                      </p:cBhvr>
                                      <p:to>
                                        <p:strVal val="visible"/>
                                      </p:to>
                                    </p:set>
                                    <p:animEffect transition="in" filter="fade">
                                      <p:cBhvr>
                                        <p:cTn id="238" dur="500"/>
                                        <p:tgtEl>
                                          <p:spTgt spid="112"/>
                                        </p:tgtEl>
                                      </p:cBhvr>
                                    </p:animEffect>
                                  </p:childTnLst>
                                </p:cTn>
                              </p:par>
                              <p:par>
                                <p:cTn id="239" presetID="10" presetClass="entr" presetSubtype="0" fill="hold" nodeType="withEffect">
                                  <p:stCondLst>
                                    <p:cond delay="0"/>
                                  </p:stCondLst>
                                  <p:childTnLst>
                                    <p:set>
                                      <p:cBhvr>
                                        <p:cTn id="240" dur="1" fill="hold">
                                          <p:stCondLst>
                                            <p:cond delay="0"/>
                                          </p:stCondLst>
                                        </p:cTn>
                                        <p:tgtEl>
                                          <p:spTgt spid="113"/>
                                        </p:tgtEl>
                                        <p:attrNameLst>
                                          <p:attrName>style.visibility</p:attrName>
                                        </p:attrNameLst>
                                      </p:cBhvr>
                                      <p:to>
                                        <p:strVal val="visible"/>
                                      </p:to>
                                    </p:set>
                                    <p:animEffect transition="in" filter="fade">
                                      <p:cBhvr>
                                        <p:cTn id="241" dur="500"/>
                                        <p:tgtEl>
                                          <p:spTgt spid="113"/>
                                        </p:tgtEl>
                                      </p:cBhvr>
                                    </p:animEffect>
                                  </p:childTnLst>
                                </p:cTn>
                              </p:par>
                              <p:par>
                                <p:cTn id="242" presetID="10" presetClass="entr" presetSubtype="0" fill="hold"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fade">
                                      <p:cBhvr>
                                        <p:cTn id="244" dur="500"/>
                                        <p:tgtEl>
                                          <p:spTgt spid="114"/>
                                        </p:tgtEl>
                                      </p:cBhvr>
                                    </p:animEffect>
                                  </p:childTnLst>
                                </p:cTn>
                              </p:par>
                              <p:par>
                                <p:cTn id="245" presetID="10"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animEffect transition="in" filter="fade">
                                      <p:cBhvr>
                                        <p:cTn id="247" dur="500"/>
                                        <p:tgtEl>
                                          <p:spTgt spid="115"/>
                                        </p:tgtEl>
                                      </p:cBhvr>
                                    </p:animEffect>
                                  </p:childTnLst>
                                </p:cTn>
                              </p:par>
                              <p:par>
                                <p:cTn id="248" presetID="10" presetClass="entr" presetSubtype="0" fill="hold" nodeType="withEffect">
                                  <p:stCondLst>
                                    <p:cond delay="0"/>
                                  </p:stCondLst>
                                  <p:childTnLst>
                                    <p:set>
                                      <p:cBhvr>
                                        <p:cTn id="249" dur="1" fill="hold">
                                          <p:stCondLst>
                                            <p:cond delay="0"/>
                                          </p:stCondLst>
                                        </p:cTn>
                                        <p:tgtEl>
                                          <p:spTgt spid="116"/>
                                        </p:tgtEl>
                                        <p:attrNameLst>
                                          <p:attrName>style.visibility</p:attrName>
                                        </p:attrNameLst>
                                      </p:cBhvr>
                                      <p:to>
                                        <p:strVal val="visible"/>
                                      </p:to>
                                    </p:set>
                                    <p:animEffect transition="in" filter="fade">
                                      <p:cBhvr>
                                        <p:cTn id="250" dur="500"/>
                                        <p:tgtEl>
                                          <p:spTgt spid="116"/>
                                        </p:tgtEl>
                                      </p:cBhvr>
                                    </p:animEffect>
                                  </p:childTnLst>
                                </p:cTn>
                              </p:par>
                              <p:par>
                                <p:cTn id="251" presetID="10" presetClass="entr" presetSubtype="0" fill="hold" nodeType="withEffect">
                                  <p:stCondLst>
                                    <p:cond delay="0"/>
                                  </p:stCondLst>
                                  <p:childTnLst>
                                    <p:set>
                                      <p:cBhvr>
                                        <p:cTn id="252" dur="1" fill="hold">
                                          <p:stCondLst>
                                            <p:cond delay="0"/>
                                          </p:stCondLst>
                                        </p:cTn>
                                        <p:tgtEl>
                                          <p:spTgt spid="117"/>
                                        </p:tgtEl>
                                        <p:attrNameLst>
                                          <p:attrName>style.visibility</p:attrName>
                                        </p:attrNameLst>
                                      </p:cBhvr>
                                      <p:to>
                                        <p:strVal val="visible"/>
                                      </p:to>
                                    </p:set>
                                    <p:animEffect transition="in" filter="fade">
                                      <p:cBhvr>
                                        <p:cTn id="253" dur="500"/>
                                        <p:tgtEl>
                                          <p:spTgt spid="117"/>
                                        </p:tgtEl>
                                      </p:cBhvr>
                                    </p:animEffect>
                                  </p:childTnLst>
                                </p:cTn>
                              </p:par>
                              <p:par>
                                <p:cTn id="254" presetID="10" presetClass="entr" presetSubtype="0" fill="hold" nodeType="withEffect">
                                  <p:stCondLst>
                                    <p:cond delay="0"/>
                                  </p:stCondLst>
                                  <p:childTnLst>
                                    <p:set>
                                      <p:cBhvr>
                                        <p:cTn id="255" dur="1" fill="hold">
                                          <p:stCondLst>
                                            <p:cond delay="0"/>
                                          </p:stCondLst>
                                        </p:cTn>
                                        <p:tgtEl>
                                          <p:spTgt spid="119"/>
                                        </p:tgtEl>
                                        <p:attrNameLst>
                                          <p:attrName>style.visibility</p:attrName>
                                        </p:attrNameLst>
                                      </p:cBhvr>
                                      <p:to>
                                        <p:strVal val="visible"/>
                                      </p:to>
                                    </p:set>
                                    <p:animEffect transition="in" filter="fade">
                                      <p:cBhvr>
                                        <p:cTn id="256" dur="500"/>
                                        <p:tgtEl>
                                          <p:spTgt spid="119"/>
                                        </p:tgtEl>
                                      </p:cBhvr>
                                    </p:animEffect>
                                  </p:childTnLst>
                                </p:cTn>
                              </p:par>
                              <p:par>
                                <p:cTn id="257" presetID="10" presetClass="entr" presetSubtype="0" fill="hold" nodeType="withEffect">
                                  <p:stCondLst>
                                    <p:cond delay="0"/>
                                  </p:stCondLst>
                                  <p:childTnLst>
                                    <p:set>
                                      <p:cBhvr>
                                        <p:cTn id="258" dur="1" fill="hold">
                                          <p:stCondLst>
                                            <p:cond delay="0"/>
                                          </p:stCondLst>
                                        </p:cTn>
                                        <p:tgtEl>
                                          <p:spTgt spid="121"/>
                                        </p:tgtEl>
                                        <p:attrNameLst>
                                          <p:attrName>style.visibility</p:attrName>
                                        </p:attrNameLst>
                                      </p:cBhvr>
                                      <p:to>
                                        <p:strVal val="visible"/>
                                      </p:to>
                                    </p:set>
                                    <p:animEffect transition="in" filter="fade">
                                      <p:cBhvr>
                                        <p:cTn id="259" dur="500"/>
                                        <p:tgtEl>
                                          <p:spTgt spid="121"/>
                                        </p:tgtEl>
                                      </p:cBhvr>
                                    </p:animEffect>
                                  </p:childTnLst>
                                </p:cTn>
                              </p:par>
                              <p:par>
                                <p:cTn id="260" presetID="10" presetClass="entr" presetSubtype="0" fill="hold" nodeType="withEffect">
                                  <p:stCondLst>
                                    <p:cond delay="0"/>
                                  </p:stCondLst>
                                  <p:childTnLst>
                                    <p:set>
                                      <p:cBhvr>
                                        <p:cTn id="261" dur="1" fill="hold">
                                          <p:stCondLst>
                                            <p:cond delay="0"/>
                                          </p:stCondLst>
                                        </p:cTn>
                                        <p:tgtEl>
                                          <p:spTgt spid="122"/>
                                        </p:tgtEl>
                                        <p:attrNameLst>
                                          <p:attrName>style.visibility</p:attrName>
                                        </p:attrNameLst>
                                      </p:cBhvr>
                                      <p:to>
                                        <p:strVal val="visible"/>
                                      </p:to>
                                    </p:set>
                                    <p:animEffect transition="in" filter="fade">
                                      <p:cBhvr>
                                        <p:cTn id="262" dur="500"/>
                                        <p:tgtEl>
                                          <p:spTgt spid="122"/>
                                        </p:tgtEl>
                                      </p:cBhvr>
                                    </p:animEffect>
                                  </p:childTnLst>
                                </p:cTn>
                              </p:par>
                              <p:par>
                                <p:cTn id="263" presetID="10" presetClass="entr" presetSubtype="0" fill="hold" nodeType="withEffect">
                                  <p:stCondLst>
                                    <p:cond delay="0"/>
                                  </p:stCondLst>
                                  <p:childTnLst>
                                    <p:set>
                                      <p:cBhvr>
                                        <p:cTn id="264" dur="1" fill="hold">
                                          <p:stCondLst>
                                            <p:cond delay="0"/>
                                          </p:stCondLst>
                                        </p:cTn>
                                        <p:tgtEl>
                                          <p:spTgt spid="123"/>
                                        </p:tgtEl>
                                        <p:attrNameLst>
                                          <p:attrName>style.visibility</p:attrName>
                                        </p:attrNameLst>
                                      </p:cBhvr>
                                      <p:to>
                                        <p:strVal val="visible"/>
                                      </p:to>
                                    </p:set>
                                    <p:animEffect transition="in" filter="fade">
                                      <p:cBhvr>
                                        <p:cTn id="265" dur="500"/>
                                        <p:tgtEl>
                                          <p:spTgt spid="123"/>
                                        </p:tgtEl>
                                      </p:cBhvr>
                                    </p:animEffect>
                                  </p:childTnLst>
                                </p:cTn>
                              </p:par>
                              <p:par>
                                <p:cTn id="266" presetID="10" presetClass="entr" presetSubtype="0" fill="hold" nodeType="withEffect">
                                  <p:stCondLst>
                                    <p:cond delay="0"/>
                                  </p:stCondLst>
                                  <p:childTnLst>
                                    <p:set>
                                      <p:cBhvr>
                                        <p:cTn id="267" dur="1" fill="hold">
                                          <p:stCondLst>
                                            <p:cond delay="0"/>
                                          </p:stCondLst>
                                        </p:cTn>
                                        <p:tgtEl>
                                          <p:spTgt spid="124"/>
                                        </p:tgtEl>
                                        <p:attrNameLst>
                                          <p:attrName>style.visibility</p:attrName>
                                        </p:attrNameLst>
                                      </p:cBhvr>
                                      <p:to>
                                        <p:strVal val="visible"/>
                                      </p:to>
                                    </p:set>
                                    <p:animEffect transition="in" filter="fade">
                                      <p:cBhvr>
                                        <p:cTn id="268" dur="500"/>
                                        <p:tgtEl>
                                          <p:spTgt spid="124"/>
                                        </p:tgtEl>
                                      </p:cBhvr>
                                    </p:animEffect>
                                  </p:childTnLst>
                                </p:cTn>
                              </p:par>
                              <p:par>
                                <p:cTn id="269" presetID="10" presetClass="entr" presetSubtype="0" fill="hold" nodeType="withEffect">
                                  <p:stCondLst>
                                    <p:cond delay="0"/>
                                  </p:stCondLst>
                                  <p:childTnLst>
                                    <p:set>
                                      <p:cBhvr>
                                        <p:cTn id="270" dur="1" fill="hold">
                                          <p:stCondLst>
                                            <p:cond delay="0"/>
                                          </p:stCondLst>
                                        </p:cTn>
                                        <p:tgtEl>
                                          <p:spTgt spid="141"/>
                                        </p:tgtEl>
                                        <p:attrNameLst>
                                          <p:attrName>style.visibility</p:attrName>
                                        </p:attrNameLst>
                                      </p:cBhvr>
                                      <p:to>
                                        <p:strVal val="visible"/>
                                      </p:to>
                                    </p:set>
                                    <p:animEffect transition="in" filter="fade">
                                      <p:cBhvr>
                                        <p:cTn id="271" dur="500"/>
                                        <p:tgtEl>
                                          <p:spTgt spid="141"/>
                                        </p:tgtEl>
                                      </p:cBhvr>
                                    </p:animEffect>
                                  </p:childTnLst>
                                </p:cTn>
                              </p:par>
                              <p:par>
                                <p:cTn id="272" presetID="10" presetClass="entr" presetSubtype="0" fill="hold" nodeType="with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4"/>
                                        </p:tgtEl>
                                        <p:attrNameLst>
                                          <p:attrName>style.visibility</p:attrName>
                                        </p:attrNameLst>
                                      </p:cBhvr>
                                      <p:to>
                                        <p:strVal val="visible"/>
                                      </p:to>
                                    </p:set>
                                    <p:animEffect transition="in" filter="fade">
                                      <p:cBhvr>
                                        <p:cTn id="277" dur="500"/>
                                        <p:tgtEl>
                                          <p:spTgt spid="144"/>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47"/>
                                        </p:tgtEl>
                                        <p:attrNameLst>
                                          <p:attrName>style.visibility</p:attrName>
                                        </p:attrNameLst>
                                      </p:cBhvr>
                                      <p:to>
                                        <p:strVal val="visible"/>
                                      </p:to>
                                    </p:set>
                                    <p:animEffect transition="in" filter="fade">
                                      <p:cBhvr>
                                        <p:cTn id="280" dur="500"/>
                                        <p:tgtEl>
                                          <p:spTgt spid="147"/>
                                        </p:tgtEl>
                                      </p:cBhvr>
                                    </p:animEffect>
                                  </p:childTnLst>
                                </p:cTn>
                              </p:par>
                              <p:par>
                                <p:cTn id="281" presetID="10" presetClass="entr" presetSubtype="0" fill="hold" nodeType="withEffect">
                                  <p:stCondLst>
                                    <p:cond delay="0"/>
                                  </p:stCondLst>
                                  <p:childTnLst>
                                    <p:set>
                                      <p:cBhvr>
                                        <p:cTn id="282" dur="1" fill="hold">
                                          <p:stCondLst>
                                            <p:cond delay="0"/>
                                          </p:stCondLst>
                                        </p:cTn>
                                        <p:tgtEl>
                                          <p:spTgt spid="148"/>
                                        </p:tgtEl>
                                        <p:attrNameLst>
                                          <p:attrName>style.visibility</p:attrName>
                                        </p:attrNameLst>
                                      </p:cBhvr>
                                      <p:to>
                                        <p:strVal val="visible"/>
                                      </p:to>
                                    </p:set>
                                    <p:animEffect transition="in" filter="fade">
                                      <p:cBhvr>
                                        <p:cTn id="283" dur="500"/>
                                        <p:tgtEl>
                                          <p:spTgt spid="148"/>
                                        </p:tgtEl>
                                      </p:cBhvr>
                                    </p:animEffect>
                                  </p:childTnLst>
                                </p:cTn>
                              </p:par>
                              <p:par>
                                <p:cTn id="284" presetID="10" presetClass="entr" presetSubtype="0" fill="hold" nodeType="withEffect">
                                  <p:stCondLst>
                                    <p:cond delay="0"/>
                                  </p:stCondLst>
                                  <p:childTnLst>
                                    <p:set>
                                      <p:cBhvr>
                                        <p:cTn id="285" dur="1" fill="hold">
                                          <p:stCondLst>
                                            <p:cond delay="0"/>
                                          </p:stCondLst>
                                        </p:cTn>
                                        <p:tgtEl>
                                          <p:spTgt spid="149"/>
                                        </p:tgtEl>
                                        <p:attrNameLst>
                                          <p:attrName>style.visibility</p:attrName>
                                        </p:attrNameLst>
                                      </p:cBhvr>
                                      <p:to>
                                        <p:strVal val="visible"/>
                                      </p:to>
                                    </p:set>
                                    <p:animEffect transition="in" filter="fade">
                                      <p:cBhvr>
                                        <p:cTn id="286" dur="500"/>
                                        <p:tgtEl>
                                          <p:spTgt spid="149"/>
                                        </p:tgtEl>
                                      </p:cBhvr>
                                    </p:animEffect>
                                  </p:childTnLst>
                                </p:cTn>
                              </p:par>
                              <p:par>
                                <p:cTn id="287" presetID="10" presetClass="entr" presetSubtype="0" fill="hold" nodeType="withEffect">
                                  <p:stCondLst>
                                    <p:cond delay="0"/>
                                  </p:stCondLst>
                                  <p:childTnLst>
                                    <p:set>
                                      <p:cBhvr>
                                        <p:cTn id="288" dur="1" fill="hold">
                                          <p:stCondLst>
                                            <p:cond delay="0"/>
                                          </p:stCondLst>
                                        </p:cTn>
                                        <p:tgtEl>
                                          <p:spTgt spid="150"/>
                                        </p:tgtEl>
                                        <p:attrNameLst>
                                          <p:attrName>style.visibility</p:attrName>
                                        </p:attrNameLst>
                                      </p:cBhvr>
                                      <p:to>
                                        <p:strVal val="visible"/>
                                      </p:to>
                                    </p:set>
                                    <p:animEffect transition="in" filter="fade">
                                      <p:cBhvr>
                                        <p:cTn id="289" dur="500"/>
                                        <p:tgtEl>
                                          <p:spTgt spid="150"/>
                                        </p:tgtEl>
                                      </p:cBhvr>
                                    </p:animEffect>
                                  </p:childTnLst>
                                </p:cTn>
                              </p:par>
                              <p:par>
                                <p:cTn id="290" presetID="10" presetClass="entr" presetSubtype="0" fill="hold" nodeType="withEffect">
                                  <p:stCondLst>
                                    <p:cond delay="0"/>
                                  </p:stCondLst>
                                  <p:childTnLst>
                                    <p:set>
                                      <p:cBhvr>
                                        <p:cTn id="291" dur="1" fill="hold">
                                          <p:stCondLst>
                                            <p:cond delay="0"/>
                                          </p:stCondLst>
                                        </p:cTn>
                                        <p:tgtEl>
                                          <p:spTgt spid="151"/>
                                        </p:tgtEl>
                                        <p:attrNameLst>
                                          <p:attrName>style.visibility</p:attrName>
                                        </p:attrNameLst>
                                      </p:cBhvr>
                                      <p:to>
                                        <p:strVal val="visible"/>
                                      </p:to>
                                    </p:set>
                                    <p:animEffect transition="in" filter="fade">
                                      <p:cBhvr>
                                        <p:cTn id="292" dur="500"/>
                                        <p:tgtEl>
                                          <p:spTgt spid="151"/>
                                        </p:tgtEl>
                                      </p:cBhvr>
                                    </p:animEffect>
                                  </p:childTnLst>
                                </p:cTn>
                              </p:par>
                              <p:par>
                                <p:cTn id="293" presetID="10" presetClass="entr" presetSubtype="0" fill="hold" nodeType="withEffect">
                                  <p:stCondLst>
                                    <p:cond delay="0"/>
                                  </p:stCondLst>
                                  <p:childTnLst>
                                    <p:set>
                                      <p:cBhvr>
                                        <p:cTn id="294" dur="1" fill="hold">
                                          <p:stCondLst>
                                            <p:cond delay="0"/>
                                          </p:stCondLst>
                                        </p:cTn>
                                        <p:tgtEl>
                                          <p:spTgt spid="152"/>
                                        </p:tgtEl>
                                        <p:attrNameLst>
                                          <p:attrName>style.visibility</p:attrName>
                                        </p:attrNameLst>
                                      </p:cBhvr>
                                      <p:to>
                                        <p:strVal val="visible"/>
                                      </p:to>
                                    </p:set>
                                    <p:animEffect transition="in" filter="fade">
                                      <p:cBhvr>
                                        <p:cTn id="295" dur="500"/>
                                        <p:tgtEl>
                                          <p:spTgt spid="152"/>
                                        </p:tgtEl>
                                      </p:cBhvr>
                                    </p:animEffect>
                                  </p:childTnLst>
                                </p:cTn>
                              </p:par>
                              <p:par>
                                <p:cTn id="296" presetID="10" presetClass="entr" presetSubtype="0" fill="hold" nodeType="withEffect">
                                  <p:stCondLst>
                                    <p:cond delay="0"/>
                                  </p:stCondLst>
                                  <p:childTnLst>
                                    <p:set>
                                      <p:cBhvr>
                                        <p:cTn id="297" dur="1" fill="hold">
                                          <p:stCondLst>
                                            <p:cond delay="0"/>
                                          </p:stCondLst>
                                        </p:cTn>
                                        <p:tgtEl>
                                          <p:spTgt spid="153"/>
                                        </p:tgtEl>
                                        <p:attrNameLst>
                                          <p:attrName>style.visibility</p:attrName>
                                        </p:attrNameLst>
                                      </p:cBhvr>
                                      <p:to>
                                        <p:strVal val="visible"/>
                                      </p:to>
                                    </p:set>
                                    <p:animEffect transition="in" filter="fade">
                                      <p:cBhvr>
                                        <p:cTn id="298" dur="500"/>
                                        <p:tgtEl>
                                          <p:spTgt spid="153"/>
                                        </p:tgtEl>
                                      </p:cBhvr>
                                    </p:animEffect>
                                  </p:childTnLst>
                                </p:cTn>
                              </p:par>
                              <p:par>
                                <p:cTn id="299" presetID="10" presetClass="entr" presetSubtype="0" fill="hold" nodeType="withEffect">
                                  <p:stCondLst>
                                    <p:cond delay="0"/>
                                  </p:stCondLst>
                                  <p:childTnLst>
                                    <p:set>
                                      <p:cBhvr>
                                        <p:cTn id="300" dur="1" fill="hold">
                                          <p:stCondLst>
                                            <p:cond delay="0"/>
                                          </p:stCondLst>
                                        </p:cTn>
                                        <p:tgtEl>
                                          <p:spTgt spid="154"/>
                                        </p:tgtEl>
                                        <p:attrNameLst>
                                          <p:attrName>style.visibility</p:attrName>
                                        </p:attrNameLst>
                                      </p:cBhvr>
                                      <p:to>
                                        <p:strVal val="visible"/>
                                      </p:to>
                                    </p:set>
                                    <p:animEffect transition="in" filter="fade">
                                      <p:cBhvr>
                                        <p:cTn id="301" dur="500"/>
                                        <p:tgtEl>
                                          <p:spTgt spid="154"/>
                                        </p:tgtEl>
                                      </p:cBhvr>
                                    </p:animEffect>
                                  </p:childTnLst>
                                </p:cTn>
                              </p:par>
                              <p:par>
                                <p:cTn id="302" presetID="10" presetClass="entr" presetSubtype="0" fill="hold" nodeType="withEffect">
                                  <p:stCondLst>
                                    <p:cond delay="0"/>
                                  </p:stCondLst>
                                  <p:childTnLst>
                                    <p:set>
                                      <p:cBhvr>
                                        <p:cTn id="303" dur="1" fill="hold">
                                          <p:stCondLst>
                                            <p:cond delay="0"/>
                                          </p:stCondLst>
                                        </p:cTn>
                                        <p:tgtEl>
                                          <p:spTgt spid="155"/>
                                        </p:tgtEl>
                                        <p:attrNameLst>
                                          <p:attrName>style.visibility</p:attrName>
                                        </p:attrNameLst>
                                      </p:cBhvr>
                                      <p:to>
                                        <p:strVal val="visible"/>
                                      </p:to>
                                    </p:set>
                                    <p:animEffect transition="in" filter="fade">
                                      <p:cBhvr>
                                        <p:cTn id="304" dur="500"/>
                                        <p:tgtEl>
                                          <p:spTgt spid="155"/>
                                        </p:tgtEl>
                                      </p:cBhvr>
                                    </p:animEffect>
                                  </p:childTnLst>
                                </p:cTn>
                              </p:par>
                              <p:par>
                                <p:cTn id="305" presetID="10" presetClass="entr" presetSubtype="0" fill="hold" nodeType="withEffect">
                                  <p:stCondLst>
                                    <p:cond delay="0"/>
                                  </p:stCondLst>
                                  <p:childTnLst>
                                    <p:set>
                                      <p:cBhvr>
                                        <p:cTn id="306" dur="1" fill="hold">
                                          <p:stCondLst>
                                            <p:cond delay="0"/>
                                          </p:stCondLst>
                                        </p:cTn>
                                        <p:tgtEl>
                                          <p:spTgt spid="156"/>
                                        </p:tgtEl>
                                        <p:attrNameLst>
                                          <p:attrName>style.visibility</p:attrName>
                                        </p:attrNameLst>
                                      </p:cBhvr>
                                      <p:to>
                                        <p:strVal val="visible"/>
                                      </p:to>
                                    </p:set>
                                    <p:animEffect transition="in" filter="fade">
                                      <p:cBhvr>
                                        <p:cTn id="307" dur="500"/>
                                        <p:tgtEl>
                                          <p:spTgt spid="156"/>
                                        </p:tgtEl>
                                      </p:cBhvr>
                                    </p:animEffect>
                                  </p:childTnLst>
                                </p:cTn>
                              </p:par>
                              <p:par>
                                <p:cTn id="308" presetID="10" presetClass="entr" presetSubtype="0" fill="hold" nodeType="withEffect">
                                  <p:stCondLst>
                                    <p:cond delay="0"/>
                                  </p:stCondLst>
                                  <p:childTnLst>
                                    <p:set>
                                      <p:cBhvr>
                                        <p:cTn id="309" dur="1" fill="hold">
                                          <p:stCondLst>
                                            <p:cond delay="0"/>
                                          </p:stCondLst>
                                        </p:cTn>
                                        <p:tgtEl>
                                          <p:spTgt spid="157"/>
                                        </p:tgtEl>
                                        <p:attrNameLst>
                                          <p:attrName>style.visibility</p:attrName>
                                        </p:attrNameLst>
                                      </p:cBhvr>
                                      <p:to>
                                        <p:strVal val="visible"/>
                                      </p:to>
                                    </p:set>
                                    <p:animEffect transition="in" filter="fade">
                                      <p:cBhvr>
                                        <p:cTn id="310" dur="500"/>
                                        <p:tgtEl>
                                          <p:spTgt spid="157"/>
                                        </p:tgtEl>
                                      </p:cBhvr>
                                    </p:animEffect>
                                  </p:childTnLst>
                                </p:cTn>
                              </p:par>
                              <p:par>
                                <p:cTn id="311" presetID="10" presetClass="entr" presetSubtype="0" fill="hold" nodeType="withEffect">
                                  <p:stCondLst>
                                    <p:cond delay="0"/>
                                  </p:stCondLst>
                                  <p:childTnLst>
                                    <p:set>
                                      <p:cBhvr>
                                        <p:cTn id="312" dur="1" fill="hold">
                                          <p:stCondLst>
                                            <p:cond delay="0"/>
                                          </p:stCondLst>
                                        </p:cTn>
                                        <p:tgtEl>
                                          <p:spTgt spid="158"/>
                                        </p:tgtEl>
                                        <p:attrNameLst>
                                          <p:attrName>style.visibility</p:attrName>
                                        </p:attrNameLst>
                                      </p:cBhvr>
                                      <p:to>
                                        <p:strVal val="visible"/>
                                      </p:to>
                                    </p:set>
                                    <p:animEffect transition="in" filter="fade">
                                      <p:cBhvr>
                                        <p:cTn id="313" dur="500"/>
                                        <p:tgtEl>
                                          <p:spTgt spid="158"/>
                                        </p:tgtEl>
                                      </p:cBhvr>
                                    </p:animEffect>
                                  </p:childTnLst>
                                </p:cTn>
                              </p:par>
                              <p:par>
                                <p:cTn id="314" presetID="10" presetClass="entr" presetSubtype="0" fill="hold" nodeType="withEffect">
                                  <p:stCondLst>
                                    <p:cond delay="0"/>
                                  </p:stCondLst>
                                  <p:childTnLst>
                                    <p:set>
                                      <p:cBhvr>
                                        <p:cTn id="315" dur="1" fill="hold">
                                          <p:stCondLst>
                                            <p:cond delay="0"/>
                                          </p:stCondLst>
                                        </p:cTn>
                                        <p:tgtEl>
                                          <p:spTgt spid="159"/>
                                        </p:tgtEl>
                                        <p:attrNameLst>
                                          <p:attrName>style.visibility</p:attrName>
                                        </p:attrNameLst>
                                      </p:cBhvr>
                                      <p:to>
                                        <p:strVal val="visible"/>
                                      </p:to>
                                    </p:set>
                                    <p:animEffect transition="in" filter="fade">
                                      <p:cBhvr>
                                        <p:cTn id="316" dur="500"/>
                                        <p:tgtEl>
                                          <p:spTgt spid="159"/>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354"/>
                                        </p:tgtEl>
                                        <p:attrNameLst>
                                          <p:attrName>style.visibility</p:attrName>
                                        </p:attrNameLst>
                                      </p:cBhvr>
                                      <p:to>
                                        <p:strVal val="visible"/>
                                      </p:to>
                                    </p:set>
                                    <p:animEffect transition="in" filter="fade">
                                      <p:cBhvr>
                                        <p:cTn id="319" dur="500"/>
                                        <p:tgtEl>
                                          <p:spTgt spid="354"/>
                                        </p:tgtEl>
                                      </p:cBhvr>
                                    </p:animEffect>
                                  </p:childTnLst>
                                </p:cTn>
                              </p:par>
                              <p:par>
                                <p:cTn id="320" presetID="10" presetClass="entr" presetSubtype="0" fill="hold" nodeType="withEffect">
                                  <p:stCondLst>
                                    <p:cond delay="0"/>
                                  </p:stCondLst>
                                  <p:childTnLst>
                                    <p:set>
                                      <p:cBhvr>
                                        <p:cTn id="321" dur="1" fill="hold">
                                          <p:stCondLst>
                                            <p:cond delay="0"/>
                                          </p:stCondLst>
                                        </p:cTn>
                                        <p:tgtEl>
                                          <p:spTgt spid="347"/>
                                        </p:tgtEl>
                                        <p:attrNameLst>
                                          <p:attrName>style.visibility</p:attrName>
                                        </p:attrNameLst>
                                      </p:cBhvr>
                                      <p:to>
                                        <p:strVal val="visible"/>
                                      </p:to>
                                    </p:set>
                                    <p:animEffect transition="in" filter="fade">
                                      <p:cBhvr>
                                        <p:cTn id="322" dur="500"/>
                                        <p:tgtEl>
                                          <p:spTgt spid="347"/>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336"/>
                                        </p:tgtEl>
                                        <p:attrNameLst>
                                          <p:attrName>style.visibility</p:attrName>
                                        </p:attrNameLst>
                                      </p:cBhvr>
                                      <p:to>
                                        <p:strVal val="visible"/>
                                      </p:to>
                                    </p:set>
                                    <p:animEffect transition="in" filter="fade">
                                      <p:cBhvr>
                                        <p:cTn id="325" dur="500"/>
                                        <p:tgtEl>
                                          <p:spTgt spid="336"/>
                                        </p:tgtEl>
                                      </p:cBhvr>
                                    </p:animEffect>
                                  </p:childTnLst>
                                </p:cTn>
                              </p:par>
                              <p:par>
                                <p:cTn id="326" presetID="10" presetClass="entr" presetSubtype="0" fill="hold" nodeType="withEffect">
                                  <p:stCondLst>
                                    <p:cond delay="0"/>
                                  </p:stCondLst>
                                  <p:childTnLst>
                                    <p:set>
                                      <p:cBhvr>
                                        <p:cTn id="327" dur="1" fill="hold">
                                          <p:stCondLst>
                                            <p:cond delay="0"/>
                                          </p:stCondLst>
                                        </p:cTn>
                                        <p:tgtEl>
                                          <p:spTgt spid="345"/>
                                        </p:tgtEl>
                                        <p:attrNameLst>
                                          <p:attrName>style.visibility</p:attrName>
                                        </p:attrNameLst>
                                      </p:cBhvr>
                                      <p:to>
                                        <p:strVal val="visible"/>
                                      </p:to>
                                    </p:set>
                                    <p:animEffect transition="in" filter="fade">
                                      <p:cBhvr>
                                        <p:cTn id="328" dur="500"/>
                                        <p:tgtEl>
                                          <p:spTgt spid="345"/>
                                        </p:tgtEl>
                                      </p:cBhvr>
                                    </p:animEffect>
                                  </p:childTnLst>
                                </p:cTn>
                              </p:par>
                              <p:par>
                                <p:cTn id="329" presetID="10" presetClass="entr" presetSubtype="0" fill="hold" nodeType="withEffect">
                                  <p:stCondLst>
                                    <p:cond delay="0"/>
                                  </p:stCondLst>
                                  <p:childTnLst>
                                    <p:set>
                                      <p:cBhvr>
                                        <p:cTn id="330" dur="1" fill="hold">
                                          <p:stCondLst>
                                            <p:cond delay="0"/>
                                          </p:stCondLst>
                                        </p:cTn>
                                        <p:tgtEl>
                                          <p:spTgt spid="343"/>
                                        </p:tgtEl>
                                        <p:attrNameLst>
                                          <p:attrName>style.visibility</p:attrName>
                                        </p:attrNameLst>
                                      </p:cBhvr>
                                      <p:to>
                                        <p:strVal val="visible"/>
                                      </p:to>
                                    </p:set>
                                    <p:animEffect transition="in" filter="fade">
                                      <p:cBhvr>
                                        <p:cTn id="331" dur="500"/>
                                        <p:tgtEl>
                                          <p:spTgt spid="343"/>
                                        </p:tgtEl>
                                      </p:cBhvr>
                                    </p:animEffect>
                                  </p:childTnLst>
                                </p:cTn>
                              </p:par>
                            </p:childTnLst>
                          </p:cTn>
                        </p:par>
                      </p:childTnLst>
                    </p:cTn>
                  </p:par>
                  <p:par>
                    <p:cTn id="332" fill="hold">
                      <p:stCondLst>
                        <p:cond delay="indefinite"/>
                      </p:stCondLst>
                      <p:childTnLst>
                        <p:par>
                          <p:cTn id="333" fill="hold">
                            <p:stCondLst>
                              <p:cond delay="0"/>
                            </p:stCondLst>
                            <p:childTnLst>
                              <p:par>
                                <p:cTn id="334" presetID="10" presetClass="entr" presetSubtype="0" fill="hold" grpId="0" nodeType="clickEffect">
                                  <p:stCondLst>
                                    <p:cond delay="0"/>
                                  </p:stCondLst>
                                  <p:childTnLst>
                                    <p:set>
                                      <p:cBhvr>
                                        <p:cTn id="335" dur="1" fill="hold">
                                          <p:stCondLst>
                                            <p:cond delay="0"/>
                                          </p:stCondLst>
                                        </p:cTn>
                                        <p:tgtEl>
                                          <p:spTgt spid="370"/>
                                        </p:tgtEl>
                                        <p:attrNameLst>
                                          <p:attrName>style.visibility</p:attrName>
                                        </p:attrNameLst>
                                      </p:cBhvr>
                                      <p:to>
                                        <p:strVal val="visible"/>
                                      </p:to>
                                    </p:set>
                                    <p:animEffect transition="in" filter="fade">
                                      <p:cBhvr>
                                        <p:cTn id="336" dur="500"/>
                                        <p:tgtEl>
                                          <p:spTgt spid="370"/>
                                        </p:tgtEl>
                                      </p:cBhvr>
                                    </p:animEffect>
                                  </p:childTnLst>
                                </p:cTn>
                              </p:par>
                              <p:par>
                                <p:cTn id="337" presetID="10" presetClass="entr" presetSubtype="0" fill="hold" grpId="0" nodeType="withEffect">
                                  <p:stCondLst>
                                    <p:cond delay="0"/>
                                  </p:stCondLst>
                                  <p:childTnLst>
                                    <p:set>
                                      <p:cBhvr>
                                        <p:cTn id="338" dur="1" fill="hold">
                                          <p:stCondLst>
                                            <p:cond delay="0"/>
                                          </p:stCondLst>
                                        </p:cTn>
                                        <p:tgtEl>
                                          <p:spTgt spid="369"/>
                                        </p:tgtEl>
                                        <p:attrNameLst>
                                          <p:attrName>style.visibility</p:attrName>
                                        </p:attrNameLst>
                                      </p:cBhvr>
                                      <p:to>
                                        <p:strVal val="visible"/>
                                      </p:to>
                                    </p:set>
                                    <p:animEffect transition="in" filter="fade">
                                      <p:cBhvr>
                                        <p:cTn id="339" dur="500"/>
                                        <p:tgtEl>
                                          <p:spTgt spid="369"/>
                                        </p:tgtEl>
                                      </p:cBhvr>
                                    </p:animEffect>
                                  </p:childTnLst>
                                </p:cTn>
                              </p:par>
                              <p:par>
                                <p:cTn id="340" presetID="10" presetClass="entr" presetSubtype="0" fill="hold" grpId="0" nodeType="withEffect">
                                  <p:stCondLst>
                                    <p:cond delay="0"/>
                                  </p:stCondLst>
                                  <p:childTnLst>
                                    <p:set>
                                      <p:cBhvr>
                                        <p:cTn id="341" dur="1" fill="hold">
                                          <p:stCondLst>
                                            <p:cond delay="0"/>
                                          </p:stCondLst>
                                        </p:cTn>
                                        <p:tgtEl>
                                          <p:spTgt spid="363"/>
                                        </p:tgtEl>
                                        <p:attrNameLst>
                                          <p:attrName>style.visibility</p:attrName>
                                        </p:attrNameLst>
                                      </p:cBhvr>
                                      <p:to>
                                        <p:strVal val="visible"/>
                                      </p:to>
                                    </p:set>
                                    <p:animEffect transition="in" filter="fade">
                                      <p:cBhvr>
                                        <p:cTn id="342" dur="500"/>
                                        <p:tgtEl>
                                          <p:spTgt spid="363"/>
                                        </p:tgtEl>
                                      </p:cBhvr>
                                    </p:animEffect>
                                  </p:childTnLst>
                                </p:cTn>
                              </p:par>
                              <p:par>
                                <p:cTn id="343" presetID="10" presetClass="entr" presetSubtype="0" fill="hold" grpId="0" nodeType="withEffect">
                                  <p:stCondLst>
                                    <p:cond delay="0"/>
                                  </p:stCondLst>
                                  <p:childTnLst>
                                    <p:set>
                                      <p:cBhvr>
                                        <p:cTn id="344" dur="1" fill="hold">
                                          <p:stCondLst>
                                            <p:cond delay="0"/>
                                          </p:stCondLst>
                                        </p:cTn>
                                        <p:tgtEl>
                                          <p:spTgt spid="362"/>
                                        </p:tgtEl>
                                        <p:attrNameLst>
                                          <p:attrName>style.visibility</p:attrName>
                                        </p:attrNameLst>
                                      </p:cBhvr>
                                      <p:to>
                                        <p:strVal val="visible"/>
                                      </p:to>
                                    </p:set>
                                    <p:animEffect transition="in" filter="fade">
                                      <p:cBhvr>
                                        <p:cTn id="345" dur="500"/>
                                        <p:tgtEl>
                                          <p:spTgt spid="362"/>
                                        </p:tgtEl>
                                      </p:cBhvr>
                                    </p:animEffect>
                                  </p:childTnLst>
                                </p:cTn>
                              </p:par>
                              <p:par>
                                <p:cTn id="346" presetID="10" presetClass="entr" presetSubtype="0" fill="hold" grpId="0" nodeType="withEffect">
                                  <p:stCondLst>
                                    <p:cond delay="0"/>
                                  </p:stCondLst>
                                  <p:childTnLst>
                                    <p:set>
                                      <p:cBhvr>
                                        <p:cTn id="347" dur="1" fill="hold">
                                          <p:stCondLst>
                                            <p:cond delay="0"/>
                                          </p:stCondLst>
                                        </p:cTn>
                                        <p:tgtEl>
                                          <p:spTgt spid="163"/>
                                        </p:tgtEl>
                                        <p:attrNameLst>
                                          <p:attrName>style.visibility</p:attrName>
                                        </p:attrNameLst>
                                      </p:cBhvr>
                                      <p:to>
                                        <p:strVal val="visible"/>
                                      </p:to>
                                    </p:set>
                                    <p:animEffect transition="in" filter="fade">
                                      <p:cBhvr>
                                        <p:cTn id="348" dur="500"/>
                                        <p:tgtEl>
                                          <p:spTgt spid="163"/>
                                        </p:tgtEl>
                                      </p:cBhvr>
                                    </p:animEffect>
                                  </p:childTnLst>
                                </p:cTn>
                              </p:par>
                              <p:par>
                                <p:cTn id="349" presetID="10" presetClass="entr" presetSubtype="0" fill="hold" nodeType="withEffect">
                                  <p:stCondLst>
                                    <p:cond delay="0"/>
                                  </p:stCondLst>
                                  <p:childTnLst>
                                    <p:set>
                                      <p:cBhvr>
                                        <p:cTn id="350" dur="1" fill="hold">
                                          <p:stCondLst>
                                            <p:cond delay="0"/>
                                          </p:stCondLst>
                                        </p:cTn>
                                        <p:tgtEl>
                                          <p:spTgt spid="164"/>
                                        </p:tgtEl>
                                        <p:attrNameLst>
                                          <p:attrName>style.visibility</p:attrName>
                                        </p:attrNameLst>
                                      </p:cBhvr>
                                      <p:to>
                                        <p:strVal val="visible"/>
                                      </p:to>
                                    </p:set>
                                    <p:animEffect transition="in" filter="fade">
                                      <p:cBhvr>
                                        <p:cTn id="351" dur="500"/>
                                        <p:tgtEl>
                                          <p:spTgt spid="164"/>
                                        </p:tgtEl>
                                      </p:cBhvr>
                                    </p:animEffect>
                                  </p:childTnLst>
                                </p:cTn>
                              </p:par>
                              <p:par>
                                <p:cTn id="352" presetID="10" presetClass="entr" presetSubtype="0" fill="hold" nodeType="withEffect">
                                  <p:stCondLst>
                                    <p:cond delay="0"/>
                                  </p:stCondLst>
                                  <p:childTnLst>
                                    <p:set>
                                      <p:cBhvr>
                                        <p:cTn id="353" dur="1" fill="hold">
                                          <p:stCondLst>
                                            <p:cond delay="0"/>
                                          </p:stCondLst>
                                        </p:cTn>
                                        <p:tgtEl>
                                          <p:spTgt spid="165"/>
                                        </p:tgtEl>
                                        <p:attrNameLst>
                                          <p:attrName>style.visibility</p:attrName>
                                        </p:attrNameLst>
                                      </p:cBhvr>
                                      <p:to>
                                        <p:strVal val="visible"/>
                                      </p:to>
                                    </p:set>
                                    <p:animEffect transition="in" filter="fade">
                                      <p:cBhvr>
                                        <p:cTn id="354" dur="500"/>
                                        <p:tgtEl>
                                          <p:spTgt spid="165"/>
                                        </p:tgtEl>
                                      </p:cBhvr>
                                    </p:animEffect>
                                  </p:childTnLst>
                                </p:cTn>
                              </p:par>
                              <p:par>
                                <p:cTn id="355" presetID="10" presetClass="entr" presetSubtype="0" fill="hold" nodeType="withEffect">
                                  <p:stCondLst>
                                    <p:cond delay="0"/>
                                  </p:stCondLst>
                                  <p:childTnLst>
                                    <p:set>
                                      <p:cBhvr>
                                        <p:cTn id="356" dur="1" fill="hold">
                                          <p:stCondLst>
                                            <p:cond delay="0"/>
                                          </p:stCondLst>
                                        </p:cTn>
                                        <p:tgtEl>
                                          <p:spTgt spid="166"/>
                                        </p:tgtEl>
                                        <p:attrNameLst>
                                          <p:attrName>style.visibility</p:attrName>
                                        </p:attrNameLst>
                                      </p:cBhvr>
                                      <p:to>
                                        <p:strVal val="visible"/>
                                      </p:to>
                                    </p:set>
                                    <p:animEffect transition="in" filter="fade">
                                      <p:cBhvr>
                                        <p:cTn id="357" dur="500"/>
                                        <p:tgtEl>
                                          <p:spTgt spid="166"/>
                                        </p:tgtEl>
                                      </p:cBhvr>
                                    </p:animEffect>
                                  </p:childTnLst>
                                </p:cTn>
                              </p:par>
                              <p:par>
                                <p:cTn id="358" presetID="10" presetClass="entr" presetSubtype="0" fill="hold" nodeType="withEffect">
                                  <p:stCondLst>
                                    <p:cond delay="0"/>
                                  </p:stCondLst>
                                  <p:childTnLst>
                                    <p:set>
                                      <p:cBhvr>
                                        <p:cTn id="359" dur="1" fill="hold">
                                          <p:stCondLst>
                                            <p:cond delay="0"/>
                                          </p:stCondLst>
                                        </p:cTn>
                                        <p:tgtEl>
                                          <p:spTgt spid="167"/>
                                        </p:tgtEl>
                                        <p:attrNameLst>
                                          <p:attrName>style.visibility</p:attrName>
                                        </p:attrNameLst>
                                      </p:cBhvr>
                                      <p:to>
                                        <p:strVal val="visible"/>
                                      </p:to>
                                    </p:set>
                                    <p:animEffect transition="in" filter="fade">
                                      <p:cBhvr>
                                        <p:cTn id="360" dur="500"/>
                                        <p:tgtEl>
                                          <p:spTgt spid="167"/>
                                        </p:tgtEl>
                                      </p:cBhvr>
                                    </p:animEffect>
                                  </p:childTnLst>
                                </p:cTn>
                              </p:par>
                              <p:par>
                                <p:cTn id="361" presetID="10" presetClass="entr" presetSubtype="0" fill="hold" nodeType="withEffect">
                                  <p:stCondLst>
                                    <p:cond delay="0"/>
                                  </p:stCondLst>
                                  <p:childTnLst>
                                    <p:set>
                                      <p:cBhvr>
                                        <p:cTn id="362" dur="1" fill="hold">
                                          <p:stCondLst>
                                            <p:cond delay="0"/>
                                          </p:stCondLst>
                                        </p:cTn>
                                        <p:tgtEl>
                                          <p:spTgt spid="168"/>
                                        </p:tgtEl>
                                        <p:attrNameLst>
                                          <p:attrName>style.visibility</p:attrName>
                                        </p:attrNameLst>
                                      </p:cBhvr>
                                      <p:to>
                                        <p:strVal val="visible"/>
                                      </p:to>
                                    </p:set>
                                    <p:animEffect transition="in" filter="fade">
                                      <p:cBhvr>
                                        <p:cTn id="363" dur="500"/>
                                        <p:tgtEl>
                                          <p:spTgt spid="168"/>
                                        </p:tgtEl>
                                      </p:cBhvr>
                                    </p:animEffect>
                                  </p:childTnLst>
                                </p:cTn>
                              </p:par>
                              <p:par>
                                <p:cTn id="364" presetID="10" presetClass="entr" presetSubtype="0" fill="hold" nodeType="withEffect">
                                  <p:stCondLst>
                                    <p:cond delay="0"/>
                                  </p:stCondLst>
                                  <p:childTnLst>
                                    <p:set>
                                      <p:cBhvr>
                                        <p:cTn id="365" dur="1" fill="hold">
                                          <p:stCondLst>
                                            <p:cond delay="0"/>
                                          </p:stCondLst>
                                        </p:cTn>
                                        <p:tgtEl>
                                          <p:spTgt spid="169"/>
                                        </p:tgtEl>
                                        <p:attrNameLst>
                                          <p:attrName>style.visibility</p:attrName>
                                        </p:attrNameLst>
                                      </p:cBhvr>
                                      <p:to>
                                        <p:strVal val="visible"/>
                                      </p:to>
                                    </p:set>
                                    <p:animEffect transition="in" filter="fade">
                                      <p:cBhvr>
                                        <p:cTn id="366" dur="500"/>
                                        <p:tgtEl>
                                          <p:spTgt spid="169"/>
                                        </p:tgtEl>
                                      </p:cBhvr>
                                    </p:animEffect>
                                  </p:childTnLst>
                                </p:cTn>
                              </p:par>
                              <p:par>
                                <p:cTn id="367" presetID="10" presetClass="entr" presetSubtype="0" fill="hold" nodeType="withEffect">
                                  <p:stCondLst>
                                    <p:cond delay="0"/>
                                  </p:stCondLst>
                                  <p:childTnLst>
                                    <p:set>
                                      <p:cBhvr>
                                        <p:cTn id="368" dur="1" fill="hold">
                                          <p:stCondLst>
                                            <p:cond delay="0"/>
                                          </p:stCondLst>
                                        </p:cTn>
                                        <p:tgtEl>
                                          <p:spTgt spid="170"/>
                                        </p:tgtEl>
                                        <p:attrNameLst>
                                          <p:attrName>style.visibility</p:attrName>
                                        </p:attrNameLst>
                                      </p:cBhvr>
                                      <p:to>
                                        <p:strVal val="visible"/>
                                      </p:to>
                                    </p:set>
                                    <p:animEffect transition="in" filter="fade">
                                      <p:cBhvr>
                                        <p:cTn id="369" dur="500"/>
                                        <p:tgtEl>
                                          <p:spTgt spid="170"/>
                                        </p:tgtEl>
                                      </p:cBhvr>
                                    </p:animEffect>
                                  </p:childTnLst>
                                </p:cTn>
                              </p:par>
                              <p:par>
                                <p:cTn id="370" presetID="10" presetClass="entr" presetSubtype="0" fill="hold" nodeType="withEffect">
                                  <p:stCondLst>
                                    <p:cond delay="0"/>
                                  </p:stCondLst>
                                  <p:childTnLst>
                                    <p:set>
                                      <p:cBhvr>
                                        <p:cTn id="371" dur="1" fill="hold">
                                          <p:stCondLst>
                                            <p:cond delay="0"/>
                                          </p:stCondLst>
                                        </p:cTn>
                                        <p:tgtEl>
                                          <p:spTgt spid="171"/>
                                        </p:tgtEl>
                                        <p:attrNameLst>
                                          <p:attrName>style.visibility</p:attrName>
                                        </p:attrNameLst>
                                      </p:cBhvr>
                                      <p:to>
                                        <p:strVal val="visible"/>
                                      </p:to>
                                    </p:set>
                                    <p:animEffect transition="in" filter="fade">
                                      <p:cBhvr>
                                        <p:cTn id="372" dur="500"/>
                                        <p:tgtEl>
                                          <p:spTgt spid="171"/>
                                        </p:tgtEl>
                                      </p:cBhvr>
                                    </p:animEffect>
                                  </p:childTnLst>
                                </p:cTn>
                              </p:par>
                              <p:par>
                                <p:cTn id="373" presetID="10" presetClass="entr" presetSubtype="0" fill="hold" nodeType="withEffect">
                                  <p:stCondLst>
                                    <p:cond delay="0"/>
                                  </p:stCondLst>
                                  <p:childTnLst>
                                    <p:set>
                                      <p:cBhvr>
                                        <p:cTn id="374" dur="1" fill="hold">
                                          <p:stCondLst>
                                            <p:cond delay="0"/>
                                          </p:stCondLst>
                                        </p:cTn>
                                        <p:tgtEl>
                                          <p:spTgt spid="172"/>
                                        </p:tgtEl>
                                        <p:attrNameLst>
                                          <p:attrName>style.visibility</p:attrName>
                                        </p:attrNameLst>
                                      </p:cBhvr>
                                      <p:to>
                                        <p:strVal val="visible"/>
                                      </p:to>
                                    </p:set>
                                    <p:animEffect transition="in" filter="fade">
                                      <p:cBhvr>
                                        <p:cTn id="375" dur="500"/>
                                        <p:tgtEl>
                                          <p:spTgt spid="172"/>
                                        </p:tgtEl>
                                      </p:cBhvr>
                                    </p:animEffect>
                                  </p:childTnLst>
                                </p:cTn>
                              </p:par>
                              <p:par>
                                <p:cTn id="376" presetID="10" presetClass="entr" presetSubtype="0" fill="hold" nodeType="withEffect">
                                  <p:stCondLst>
                                    <p:cond delay="0"/>
                                  </p:stCondLst>
                                  <p:childTnLst>
                                    <p:set>
                                      <p:cBhvr>
                                        <p:cTn id="377" dur="1" fill="hold">
                                          <p:stCondLst>
                                            <p:cond delay="0"/>
                                          </p:stCondLst>
                                        </p:cTn>
                                        <p:tgtEl>
                                          <p:spTgt spid="173"/>
                                        </p:tgtEl>
                                        <p:attrNameLst>
                                          <p:attrName>style.visibility</p:attrName>
                                        </p:attrNameLst>
                                      </p:cBhvr>
                                      <p:to>
                                        <p:strVal val="visible"/>
                                      </p:to>
                                    </p:set>
                                    <p:animEffect transition="in" filter="fade">
                                      <p:cBhvr>
                                        <p:cTn id="378" dur="500"/>
                                        <p:tgtEl>
                                          <p:spTgt spid="173"/>
                                        </p:tgtEl>
                                      </p:cBhvr>
                                    </p:animEffect>
                                  </p:childTnLst>
                                </p:cTn>
                              </p:par>
                              <p:par>
                                <p:cTn id="379" presetID="10" presetClass="entr" presetSubtype="0" fill="hold" nodeType="withEffect">
                                  <p:stCondLst>
                                    <p:cond delay="0"/>
                                  </p:stCondLst>
                                  <p:childTnLst>
                                    <p:set>
                                      <p:cBhvr>
                                        <p:cTn id="380" dur="1" fill="hold">
                                          <p:stCondLst>
                                            <p:cond delay="0"/>
                                          </p:stCondLst>
                                        </p:cTn>
                                        <p:tgtEl>
                                          <p:spTgt spid="174"/>
                                        </p:tgtEl>
                                        <p:attrNameLst>
                                          <p:attrName>style.visibility</p:attrName>
                                        </p:attrNameLst>
                                      </p:cBhvr>
                                      <p:to>
                                        <p:strVal val="visible"/>
                                      </p:to>
                                    </p:set>
                                    <p:animEffect transition="in" filter="fade">
                                      <p:cBhvr>
                                        <p:cTn id="381" dur="500"/>
                                        <p:tgtEl>
                                          <p:spTgt spid="174"/>
                                        </p:tgtEl>
                                      </p:cBhvr>
                                    </p:animEffect>
                                  </p:childTnLst>
                                </p:cTn>
                              </p:par>
                              <p:par>
                                <p:cTn id="382" presetID="10" presetClass="entr" presetSubtype="0" fill="hold" grpId="0" nodeType="withEffect">
                                  <p:stCondLst>
                                    <p:cond delay="0"/>
                                  </p:stCondLst>
                                  <p:childTnLst>
                                    <p:set>
                                      <p:cBhvr>
                                        <p:cTn id="383" dur="1" fill="hold">
                                          <p:stCondLst>
                                            <p:cond delay="0"/>
                                          </p:stCondLst>
                                        </p:cTn>
                                        <p:tgtEl>
                                          <p:spTgt spid="191"/>
                                        </p:tgtEl>
                                        <p:attrNameLst>
                                          <p:attrName>style.visibility</p:attrName>
                                        </p:attrNameLst>
                                      </p:cBhvr>
                                      <p:to>
                                        <p:strVal val="visible"/>
                                      </p:to>
                                    </p:set>
                                    <p:animEffect transition="in" filter="fade">
                                      <p:cBhvr>
                                        <p:cTn id="384" dur="500"/>
                                        <p:tgtEl>
                                          <p:spTgt spid="191"/>
                                        </p:tgtEl>
                                      </p:cBhvr>
                                    </p:animEffect>
                                  </p:childTnLst>
                                </p:cTn>
                              </p:par>
                              <p:par>
                                <p:cTn id="385" presetID="10" presetClass="entr" presetSubtype="0" fill="hold" nodeType="withEffect">
                                  <p:stCondLst>
                                    <p:cond delay="0"/>
                                  </p:stCondLst>
                                  <p:childTnLst>
                                    <p:set>
                                      <p:cBhvr>
                                        <p:cTn id="386" dur="1" fill="hold">
                                          <p:stCondLst>
                                            <p:cond delay="0"/>
                                          </p:stCondLst>
                                        </p:cTn>
                                        <p:tgtEl>
                                          <p:spTgt spid="192"/>
                                        </p:tgtEl>
                                        <p:attrNameLst>
                                          <p:attrName>style.visibility</p:attrName>
                                        </p:attrNameLst>
                                      </p:cBhvr>
                                      <p:to>
                                        <p:strVal val="visible"/>
                                      </p:to>
                                    </p:set>
                                    <p:animEffect transition="in" filter="fade">
                                      <p:cBhvr>
                                        <p:cTn id="387" dur="500"/>
                                        <p:tgtEl>
                                          <p:spTgt spid="192"/>
                                        </p:tgtEl>
                                      </p:cBhvr>
                                    </p:animEffect>
                                  </p:childTnLst>
                                </p:cTn>
                              </p:par>
                              <p:par>
                                <p:cTn id="388" presetID="10" presetClass="entr" presetSubtype="0" fill="hold" nodeType="withEffect">
                                  <p:stCondLst>
                                    <p:cond delay="0"/>
                                  </p:stCondLst>
                                  <p:childTnLst>
                                    <p:set>
                                      <p:cBhvr>
                                        <p:cTn id="389" dur="1" fill="hold">
                                          <p:stCondLst>
                                            <p:cond delay="0"/>
                                          </p:stCondLst>
                                        </p:cTn>
                                        <p:tgtEl>
                                          <p:spTgt spid="193"/>
                                        </p:tgtEl>
                                        <p:attrNameLst>
                                          <p:attrName>style.visibility</p:attrName>
                                        </p:attrNameLst>
                                      </p:cBhvr>
                                      <p:to>
                                        <p:strVal val="visible"/>
                                      </p:to>
                                    </p:set>
                                    <p:animEffect transition="in" filter="fade">
                                      <p:cBhvr>
                                        <p:cTn id="390" dur="500"/>
                                        <p:tgtEl>
                                          <p:spTgt spid="193"/>
                                        </p:tgtEl>
                                      </p:cBhvr>
                                    </p:animEffect>
                                  </p:childTnLst>
                                </p:cTn>
                              </p:par>
                              <p:par>
                                <p:cTn id="391" presetID="10" presetClass="entr" presetSubtype="0" fill="hold" nodeType="withEffect">
                                  <p:stCondLst>
                                    <p:cond delay="0"/>
                                  </p:stCondLst>
                                  <p:childTnLst>
                                    <p:set>
                                      <p:cBhvr>
                                        <p:cTn id="392" dur="1" fill="hold">
                                          <p:stCondLst>
                                            <p:cond delay="0"/>
                                          </p:stCondLst>
                                        </p:cTn>
                                        <p:tgtEl>
                                          <p:spTgt spid="194"/>
                                        </p:tgtEl>
                                        <p:attrNameLst>
                                          <p:attrName>style.visibility</p:attrName>
                                        </p:attrNameLst>
                                      </p:cBhvr>
                                      <p:to>
                                        <p:strVal val="visible"/>
                                      </p:to>
                                    </p:set>
                                    <p:animEffect transition="in" filter="fade">
                                      <p:cBhvr>
                                        <p:cTn id="393" dur="500"/>
                                        <p:tgtEl>
                                          <p:spTgt spid="194"/>
                                        </p:tgtEl>
                                      </p:cBhvr>
                                    </p:animEffect>
                                  </p:childTnLst>
                                </p:cTn>
                              </p:par>
                              <p:par>
                                <p:cTn id="394" presetID="10" presetClass="entr" presetSubtype="0" fill="hold" nodeType="withEffect">
                                  <p:stCondLst>
                                    <p:cond delay="0"/>
                                  </p:stCondLst>
                                  <p:childTnLst>
                                    <p:set>
                                      <p:cBhvr>
                                        <p:cTn id="395" dur="1" fill="hold">
                                          <p:stCondLst>
                                            <p:cond delay="0"/>
                                          </p:stCondLst>
                                        </p:cTn>
                                        <p:tgtEl>
                                          <p:spTgt spid="195"/>
                                        </p:tgtEl>
                                        <p:attrNameLst>
                                          <p:attrName>style.visibility</p:attrName>
                                        </p:attrNameLst>
                                      </p:cBhvr>
                                      <p:to>
                                        <p:strVal val="visible"/>
                                      </p:to>
                                    </p:set>
                                    <p:animEffect transition="in" filter="fade">
                                      <p:cBhvr>
                                        <p:cTn id="396" dur="500"/>
                                        <p:tgtEl>
                                          <p:spTgt spid="195"/>
                                        </p:tgtEl>
                                      </p:cBhvr>
                                    </p:animEffect>
                                  </p:childTnLst>
                                </p:cTn>
                              </p:par>
                              <p:par>
                                <p:cTn id="397" presetID="10" presetClass="entr" presetSubtype="0" fill="hold" nodeType="withEffect">
                                  <p:stCondLst>
                                    <p:cond delay="0"/>
                                  </p:stCondLst>
                                  <p:childTnLst>
                                    <p:set>
                                      <p:cBhvr>
                                        <p:cTn id="398" dur="1" fill="hold">
                                          <p:stCondLst>
                                            <p:cond delay="0"/>
                                          </p:stCondLst>
                                        </p:cTn>
                                        <p:tgtEl>
                                          <p:spTgt spid="196"/>
                                        </p:tgtEl>
                                        <p:attrNameLst>
                                          <p:attrName>style.visibility</p:attrName>
                                        </p:attrNameLst>
                                      </p:cBhvr>
                                      <p:to>
                                        <p:strVal val="visible"/>
                                      </p:to>
                                    </p:set>
                                    <p:animEffect transition="in" filter="fade">
                                      <p:cBhvr>
                                        <p:cTn id="399" dur="500"/>
                                        <p:tgtEl>
                                          <p:spTgt spid="196"/>
                                        </p:tgtEl>
                                      </p:cBhvr>
                                    </p:animEffect>
                                  </p:childTnLst>
                                </p:cTn>
                              </p:par>
                              <p:par>
                                <p:cTn id="400" presetID="10" presetClass="entr" presetSubtype="0" fill="hold" nodeType="withEffect">
                                  <p:stCondLst>
                                    <p:cond delay="0"/>
                                  </p:stCondLst>
                                  <p:childTnLst>
                                    <p:set>
                                      <p:cBhvr>
                                        <p:cTn id="401" dur="1" fill="hold">
                                          <p:stCondLst>
                                            <p:cond delay="0"/>
                                          </p:stCondLst>
                                        </p:cTn>
                                        <p:tgtEl>
                                          <p:spTgt spid="197"/>
                                        </p:tgtEl>
                                        <p:attrNameLst>
                                          <p:attrName>style.visibility</p:attrName>
                                        </p:attrNameLst>
                                      </p:cBhvr>
                                      <p:to>
                                        <p:strVal val="visible"/>
                                      </p:to>
                                    </p:set>
                                    <p:animEffect transition="in" filter="fade">
                                      <p:cBhvr>
                                        <p:cTn id="402" dur="500"/>
                                        <p:tgtEl>
                                          <p:spTgt spid="197"/>
                                        </p:tgtEl>
                                      </p:cBhvr>
                                    </p:animEffect>
                                  </p:childTnLst>
                                </p:cTn>
                              </p:par>
                              <p:par>
                                <p:cTn id="403" presetID="10" presetClass="entr" presetSubtype="0" fill="hold" nodeType="withEffect">
                                  <p:stCondLst>
                                    <p:cond delay="0"/>
                                  </p:stCondLst>
                                  <p:childTnLst>
                                    <p:set>
                                      <p:cBhvr>
                                        <p:cTn id="404" dur="1" fill="hold">
                                          <p:stCondLst>
                                            <p:cond delay="0"/>
                                          </p:stCondLst>
                                        </p:cTn>
                                        <p:tgtEl>
                                          <p:spTgt spid="198"/>
                                        </p:tgtEl>
                                        <p:attrNameLst>
                                          <p:attrName>style.visibility</p:attrName>
                                        </p:attrNameLst>
                                      </p:cBhvr>
                                      <p:to>
                                        <p:strVal val="visible"/>
                                      </p:to>
                                    </p:set>
                                    <p:animEffect transition="in" filter="fade">
                                      <p:cBhvr>
                                        <p:cTn id="405" dur="500"/>
                                        <p:tgtEl>
                                          <p:spTgt spid="198"/>
                                        </p:tgtEl>
                                      </p:cBhvr>
                                    </p:animEffect>
                                  </p:childTnLst>
                                </p:cTn>
                              </p:par>
                              <p:par>
                                <p:cTn id="406" presetID="10" presetClass="entr" presetSubtype="0" fill="hold" nodeType="withEffect">
                                  <p:stCondLst>
                                    <p:cond delay="0"/>
                                  </p:stCondLst>
                                  <p:childTnLst>
                                    <p:set>
                                      <p:cBhvr>
                                        <p:cTn id="407" dur="1" fill="hold">
                                          <p:stCondLst>
                                            <p:cond delay="0"/>
                                          </p:stCondLst>
                                        </p:cTn>
                                        <p:tgtEl>
                                          <p:spTgt spid="199"/>
                                        </p:tgtEl>
                                        <p:attrNameLst>
                                          <p:attrName>style.visibility</p:attrName>
                                        </p:attrNameLst>
                                      </p:cBhvr>
                                      <p:to>
                                        <p:strVal val="visible"/>
                                      </p:to>
                                    </p:set>
                                    <p:animEffect transition="in" filter="fade">
                                      <p:cBhvr>
                                        <p:cTn id="408" dur="500"/>
                                        <p:tgtEl>
                                          <p:spTgt spid="199"/>
                                        </p:tgtEl>
                                      </p:cBhvr>
                                    </p:animEffect>
                                  </p:childTnLst>
                                </p:cTn>
                              </p:par>
                              <p:par>
                                <p:cTn id="409" presetID="10" presetClass="entr" presetSubtype="0" fill="hold" nodeType="withEffect">
                                  <p:stCondLst>
                                    <p:cond delay="0"/>
                                  </p:stCondLst>
                                  <p:childTnLst>
                                    <p:set>
                                      <p:cBhvr>
                                        <p:cTn id="410" dur="1" fill="hold">
                                          <p:stCondLst>
                                            <p:cond delay="0"/>
                                          </p:stCondLst>
                                        </p:cTn>
                                        <p:tgtEl>
                                          <p:spTgt spid="200"/>
                                        </p:tgtEl>
                                        <p:attrNameLst>
                                          <p:attrName>style.visibility</p:attrName>
                                        </p:attrNameLst>
                                      </p:cBhvr>
                                      <p:to>
                                        <p:strVal val="visible"/>
                                      </p:to>
                                    </p:set>
                                    <p:animEffect transition="in" filter="fade">
                                      <p:cBhvr>
                                        <p:cTn id="411" dur="500"/>
                                        <p:tgtEl>
                                          <p:spTgt spid="200"/>
                                        </p:tgtEl>
                                      </p:cBhvr>
                                    </p:animEffect>
                                  </p:childTnLst>
                                </p:cTn>
                              </p:par>
                              <p:par>
                                <p:cTn id="412" presetID="10" presetClass="entr" presetSubtype="0" fill="hold" nodeType="withEffect">
                                  <p:stCondLst>
                                    <p:cond delay="0"/>
                                  </p:stCondLst>
                                  <p:childTnLst>
                                    <p:set>
                                      <p:cBhvr>
                                        <p:cTn id="413" dur="1" fill="hold">
                                          <p:stCondLst>
                                            <p:cond delay="0"/>
                                          </p:stCondLst>
                                        </p:cTn>
                                        <p:tgtEl>
                                          <p:spTgt spid="201"/>
                                        </p:tgtEl>
                                        <p:attrNameLst>
                                          <p:attrName>style.visibility</p:attrName>
                                        </p:attrNameLst>
                                      </p:cBhvr>
                                      <p:to>
                                        <p:strVal val="visible"/>
                                      </p:to>
                                    </p:set>
                                    <p:animEffect transition="in" filter="fade">
                                      <p:cBhvr>
                                        <p:cTn id="414" dur="500"/>
                                        <p:tgtEl>
                                          <p:spTgt spid="201"/>
                                        </p:tgtEl>
                                      </p:cBhvr>
                                    </p:animEffect>
                                  </p:childTnLst>
                                </p:cTn>
                              </p:par>
                              <p:par>
                                <p:cTn id="415" presetID="10" presetClass="entr" presetSubtype="0" fill="hold" nodeType="withEffect">
                                  <p:stCondLst>
                                    <p:cond delay="0"/>
                                  </p:stCondLst>
                                  <p:childTnLst>
                                    <p:set>
                                      <p:cBhvr>
                                        <p:cTn id="416" dur="1" fill="hold">
                                          <p:stCondLst>
                                            <p:cond delay="0"/>
                                          </p:stCondLst>
                                        </p:cTn>
                                        <p:tgtEl>
                                          <p:spTgt spid="202"/>
                                        </p:tgtEl>
                                        <p:attrNameLst>
                                          <p:attrName>style.visibility</p:attrName>
                                        </p:attrNameLst>
                                      </p:cBhvr>
                                      <p:to>
                                        <p:strVal val="visible"/>
                                      </p:to>
                                    </p:set>
                                    <p:animEffect transition="in" filter="fade">
                                      <p:cBhvr>
                                        <p:cTn id="417" dur="500"/>
                                        <p:tgtEl>
                                          <p:spTgt spid="202"/>
                                        </p:tgtEl>
                                      </p:cBhvr>
                                    </p:animEffect>
                                  </p:childTnLst>
                                </p:cTn>
                              </p:par>
                              <p:par>
                                <p:cTn id="418" presetID="10" presetClass="entr" presetSubtype="0" fill="hold" nodeType="withEffect">
                                  <p:stCondLst>
                                    <p:cond delay="0"/>
                                  </p:stCondLst>
                                  <p:childTnLst>
                                    <p:set>
                                      <p:cBhvr>
                                        <p:cTn id="419" dur="1" fill="hold">
                                          <p:stCondLst>
                                            <p:cond delay="0"/>
                                          </p:stCondLst>
                                        </p:cTn>
                                        <p:tgtEl>
                                          <p:spTgt spid="203"/>
                                        </p:tgtEl>
                                        <p:attrNameLst>
                                          <p:attrName>style.visibility</p:attrName>
                                        </p:attrNameLst>
                                      </p:cBhvr>
                                      <p:to>
                                        <p:strVal val="visible"/>
                                      </p:to>
                                    </p:set>
                                    <p:animEffect transition="in" filter="fade">
                                      <p:cBhvr>
                                        <p:cTn id="420" dur="500"/>
                                        <p:tgtEl>
                                          <p:spTgt spid="203"/>
                                        </p:tgtEl>
                                      </p:cBhvr>
                                    </p:animEffect>
                                  </p:childTnLst>
                                </p:cTn>
                              </p:par>
                              <p:par>
                                <p:cTn id="421" presetID="10" presetClass="entr" presetSubtype="0" fill="hold" nodeType="withEffect">
                                  <p:stCondLst>
                                    <p:cond delay="0"/>
                                  </p:stCondLst>
                                  <p:childTnLst>
                                    <p:set>
                                      <p:cBhvr>
                                        <p:cTn id="422" dur="1" fill="hold">
                                          <p:stCondLst>
                                            <p:cond delay="0"/>
                                          </p:stCondLst>
                                        </p:cTn>
                                        <p:tgtEl>
                                          <p:spTgt spid="204"/>
                                        </p:tgtEl>
                                        <p:attrNameLst>
                                          <p:attrName>style.visibility</p:attrName>
                                        </p:attrNameLst>
                                      </p:cBhvr>
                                      <p:to>
                                        <p:strVal val="visible"/>
                                      </p:to>
                                    </p:set>
                                    <p:animEffect transition="in" filter="fade">
                                      <p:cBhvr>
                                        <p:cTn id="423" dur="500"/>
                                        <p:tgtEl>
                                          <p:spTgt spid="204"/>
                                        </p:tgtEl>
                                      </p:cBhvr>
                                    </p:animEffect>
                                  </p:childTnLst>
                                </p:cTn>
                              </p:par>
                              <p:par>
                                <p:cTn id="424" presetID="10" presetClass="entr" presetSubtype="0" fill="hold" nodeType="withEffect">
                                  <p:stCondLst>
                                    <p:cond delay="0"/>
                                  </p:stCondLst>
                                  <p:childTnLst>
                                    <p:set>
                                      <p:cBhvr>
                                        <p:cTn id="425" dur="1" fill="hold">
                                          <p:stCondLst>
                                            <p:cond delay="0"/>
                                          </p:stCondLst>
                                        </p:cTn>
                                        <p:tgtEl>
                                          <p:spTgt spid="272"/>
                                        </p:tgtEl>
                                        <p:attrNameLst>
                                          <p:attrName>style.visibility</p:attrName>
                                        </p:attrNameLst>
                                      </p:cBhvr>
                                      <p:to>
                                        <p:strVal val="visible"/>
                                      </p:to>
                                    </p:set>
                                    <p:animEffect transition="in" filter="fade">
                                      <p:cBhvr>
                                        <p:cTn id="426" dur="500"/>
                                        <p:tgtEl>
                                          <p:spTgt spid="272"/>
                                        </p:tgtEl>
                                      </p:cBhvr>
                                    </p:animEffect>
                                  </p:childTnLst>
                                </p:cTn>
                              </p:par>
                              <p:par>
                                <p:cTn id="427" presetID="10" presetClass="entr" presetSubtype="0" fill="hold" nodeType="withEffect">
                                  <p:stCondLst>
                                    <p:cond delay="0"/>
                                  </p:stCondLst>
                                  <p:childTnLst>
                                    <p:set>
                                      <p:cBhvr>
                                        <p:cTn id="428" dur="1" fill="hold">
                                          <p:stCondLst>
                                            <p:cond delay="0"/>
                                          </p:stCondLst>
                                        </p:cTn>
                                        <p:tgtEl>
                                          <p:spTgt spid="274"/>
                                        </p:tgtEl>
                                        <p:attrNameLst>
                                          <p:attrName>style.visibility</p:attrName>
                                        </p:attrNameLst>
                                      </p:cBhvr>
                                      <p:to>
                                        <p:strVal val="visible"/>
                                      </p:to>
                                    </p:set>
                                    <p:animEffect transition="in" filter="fade">
                                      <p:cBhvr>
                                        <p:cTn id="429" dur="500"/>
                                        <p:tgtEl>
                                          <p:spTgt spid="274"/>
                                        </p:tgtEl>
                                      </p:cBhvr>
                                    </p:animEffect>
                                  </p:childTnLst>
                                </p:cTn>
                              </p:par>
                              <p:par>
                                <p:cTn id="430" presetID="10" presetClass="entr" presetSubtype="0" fill="hold" grpId="0" nodeType="withEffect">
                                  <p:stCondLst>
                                    <p:cond delay="0"/>
                                  </p:stCondLst>
                                  <p:childTnLst>
                                    <p:set>
                                      <p:cBhvr>
                                        <p:cTn id="431" dur="1" fill="hold">
                                          <p:stCondLst>
                                            <p:cond delay="0"/>
                                          </p:stCondLst>
                                        </p:cTn>
                                        <p:tgtEl>
                                          <p:spTgt spid="332"/>
                                        </p:tgtEl>
                                        <p:attrNameLst>
                                          <p:attrName>style.visibility</p:attrName>
                                        </p:attrNameLst>
                                      </p:cBhvr>
                                      <p:to>
                                        <p:strVal val="visible"/>
                                      </p:to>
                                    </p:set>
                                    <p:animEffect transition="in" filter="fade">
                                      <p:cBhvr>
                                        <p:cTn id="432" dur="500"/>
                                        <p:tgtEl>
                                          <p:spTgt spid="332"/>
                                        </p:tgtEl>
                                      </p:cBhvr>
                                    </p:animEffect>
                                  </p:childTnLst>
                                </p:cTn>
                              </p:par>
                              <p:par>
                                <p:cTn id="433" presetID="10" presetClass="entr" presetSubtype="0" fill="hold" grpId="0" nodeType="withEffect">
                                  <p:stCondLst>
                                    <p:cond delay="0"/>
                                  </p:stCondLst>
                                  <p:childTnLst>
                                    <p:set>
                                      <p:cBhvr>
                                        <p:cTn id="434" dur="1" fill="hold">
                                          <p:stCondLst>
                                            <p:cond delay="0"/>
                                          </p:stCondLst>
                                        </p:cTn>
                                        <p:tgtEl>
                                          <p:spTgt spid="352"/>
                                        </p:tgtEl>
                                        <p:attrNameLst>
                                          <p:attrName>style.visibility</p:attrName>
                                        </p:attrNameLst>
                                      </p:cBhvr>
                                      <p:to>
                                        <p:strVal val="visible"/>
                                      </p:to>
                                    </p:set>
                                    <p:animEffect transition="in" filter="fade">
                                      <p:cBhvr>
                                        <p:cTn id="435" dur="500"/>
                                        <p:tgtEl>
                                          <p:spTgt spid="352"/>
                                        </p:tgtEl>
                                      </p:cBhvr>
                                    </p:animEffect>
                                  </p:childTnLst>
                                </p:cTn>
                              </p:par>
                              <p:par>
                                <p:cTn id="436" presetID="10" presetClass="entr" presetSubtype="0" fill="hold" nodeType="withEffect">
                                  <p:stCondLst>
                                    <p:cond delay="0"/>
                                  </p:stCondLst>
                                  <p:childTnLst>
                                    <p:set>
                                      <p:cBhvr>
                                        <p:cTn id="437" dur="1" fill="hold">
                                          <p:stCondLst>
                                            <p:cond delay="0"/>
                                          </p:stCondLst>
                                        </p:cTn>
                                        <p:tgtEl>
                                          <p:spTgt spid="339"/>
                                        </p:tgtEl>
                                        <p:attrNameLst>
                                          <p:attrName>style.visibility</p:attrName>
                                        </p:attrNameLst>
                                      </p:cBhvr>
                                      <p:to>
                                        <p:strVal val="visible"/>
                                      </p:to>
                                    </p:set>
                                    <p:animEffect transition="in" filter="fade">
                                      <p:cBhvr>
                                        <p:cTn id="438" dur="500"/>
                                        <p:tgtEl>
                                          <p:spTgt spid="339"/>
                                        </p:tgtEl>
                                      </p:cBhvr>
                                    </p:animEffect>
                                  </p:childTnLst>
                                </p:cTn>
                              </p:par>
                              <p:par>
                                <p:cTn id="439" presetID="10" presetClass="entr" presetSubtype="0" fill="hold" nodeType="withEffect">
                                  <p:stCondLst>
                                    <p:cond delay="0"/>
                                  </p:stCondLst>
                                  <p:childTnLst>
                                    <p:set>
                                      <p:cBhvr>
                                        <p:cTn id="440" dur="1" fill="hold">
                                          <p:stCondLst>
                                            <p:cond delay="0"/>
                                          </p:stCondLst>
                                        </p:cTn>
                                        <p:tgtEl>
                                          <p:spTgt spid="337"/>
                                        </p:tgtEl>
                                        <p:attrNameLst>
                                          <p:attrName>style.visibility</p:attrName>
                                        </p:attrNameLst>
                                      </p:cBhvr>
                                      <p:to>
                                        <p:strVal val="visible"/>
                                      </p:to>
                                    </p:set>
                                    <p:animEffect transition="in" filter="fade">
                                      <p:cBhvr>
                                        <p:cTn id="441" dur="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0" animBg="1"/>
      <p:bldP spid="373" grpId="0" animBg="1"/>
      <p:bldP spid="371" grpId="0" animBg="1"/>
      <p:bldP spid="370" grpId="0" animBg="1"/>
      <p:bldP spid="369" grpId="0" animBg="1"/>
      <p:bldP spid="368" grpId="0" animBg="1"/>
      <p:bldP spid="365" grpId="0" animBg="1"/>
      <p:bldP spid="363" grpId="0" animBg="1"/>
      <p:bldP spid="362" grpId="0" animBg="1"/>
      <p:bldP spid="361" grpId="0" animBg="1"/>
      <p:bldP spid="360" grpId="0" animBg="1"/>
      <p:bldP spid="359" grpId="0" animBg="1"/>
      <p:bldP spid="358" grpId="0" animBg="1"/>
      <p:bldP spid="357" grpId="0" animBg="1"/>
      <p:bldP spid="24" grpId="0" animBg="1"/>
      <p:bldP spid="63" grpId="0" animBg="1"/>
      <p:bldP spid="89" grpId="0" animBg="1"/>
      <p:bldP spid="112" grpId="0" animBg="1"/>
      <p:bldP spid="147" grpId="0" animBg="1"/>
      <p:bldP spid="163" grpId="0" animBg="1"/>
      <p:bldP spid="191" grpId="0" animBg="1"/>
      <p:bldP spid="281" grpId="0" animBg="1"/>
      <p:bldP spid="282" grpId="0" animBg="1"/>
      <p:bldP spid="287" grpId="0"/>
      <p:bldP spid="288" grpId="0"/>
      <p:bldP spid="322" grpId="0"/>
      <p:bldP spid="323" grpId="0"/>
      <p:bldP spid="324" grpId="0" animBg="1"/>
      <p:bldP spid="325" grpId="0"/>
      <p:bldP spid="332" grpId="0"/>
      <p:bldP spid="336" grpId="0"/>
      <p:bldP spid="352" grpId="0" animBg="1"/>
      <p:bldP spid="3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图片 123">
            <a:extLst>
              <a:ext uri="{FF2B5EF4-FFF2-40B4-BE49-F238E27FC236}">
                <a16:creationId xmlns:a16="http://schemas.microsoft.com/office/drawing/2014/main" id="{56B06205-A7AD-46F4-A14C-C927DEFB2BBF}"/>
              </a:ext>
            </a:extLst>
          </p:cNvPr>
          <p:cNvPicPr>
            <a:picLocks noChangeAspect="1"/>
          </p:cNvPicPr>
          <p:nvPr/>
        </p:nvPicPr>
        <p:blipFill>
          <a:blip r:embed="rId3"/>
          <a:stretch>
            <a:fillRect/>
          </a:stretch>
        </p:blipFill>
        <p:spPr>
          <a:xfrm>
            <a:off x="827364" y="3711434"/>
            <a:ext cx="963711" cy="327298"/>
          </a:xfrm>
          <a:prstGeom prst="rect">
            <a:avLst/>
          </a:prstGeom>
        </p:spPr>
      </p:pic>
      <p:sp>
        <p:nvSpPr>
          <p:cNvPr id="2" name="灯片编号占位符 1"/>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表内上下文</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5" name="矩形 4">
            <a:extLst>
              <a:ext uri="{FF2B5EF4-FFF2-40B4-BE49-F238E27FC236}">
                <a16:creationId xmlns:a16="http://schemas.microsoft.com/office/drawing/2014/main" id="{543F3060-5F3B-478D-9468-EA76CAEE80FA}"/>
              </a:ext>
            </a:extLst>
          </p:cNvPr>
          <p:cNvSpPr/>
          <p:nvPr/>
        </p:nvSpPr>
        <p:spPr>
          <a:xfrm>
            <a:off x="1988696" y="2558073"/>
            <a:ext cx="503542" cy="375283"/>
          </a:xfrm>
          <a:prstGeom prst="rect">
            <a:avLst/>
          </a:prstGeom>
          <a:solidFill>
            <a:srgbClr val="E59999"/>
          </a:solidFill>
          <a:ln>
            <a:solidFill>
              <a:srgbClr val="E5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22DA352-7819-49D1-B8CB-ECB04874C669}"/>
              </a:ext>
            </a:extLst>
          </p:cNvPr>
          <p:cNvSpPr/>
          <p:nvPr/>
        </p:nvSpPr>
        <p:spPr>
          <a:xfrm>
            <a:off x="720305" y="1579366"/>
            <a:ext cx="2523271" cy="39268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C9D521A-ED6E-4DBB-B963-ACA43124315D}"/>
              </a:ext>
            </a:extLst>
          </p:cNvPr>
          <p:cNvSpPr/>
          <p:nvPr/>
        </p:nvSpPr>
        <p:spPr>
          <a:xfrm>
            <a:off x="714385" y="1590010"/>
            <a:ext cx="2529195" cy="1917730"/>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DF4A11E5-41FC-4367-81E1-D44793931371}"/>
              </a:ext>
            </a:extLst>
          </p:cNvPr>
          <p:cNvCxnSpPr>
            <a:cxnSpLocks/>
          </p:cNvCxnSpPr>
          <p:nvPr/>
        </p:nvCxnSpPr>
        <p:spPr>
          <a:xfrm flipV="1">
            <a:off x="3244128" y="1588990"/>
            <a:ext cx="517062" cy="2"/>
          </a:xfrm>
          <a:prstGeom prst="line">
            <a:avLst/>
          </a:prstGeom>
          <a:ln w="1905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EA5EF85-88CE-4569-ABA3-8DE73B0C4BF8}"/>
              </a:ext>
            </a:extLst>
          </p:cNvPr>
          <p:cNvCxnSpPr>
            <a:cxnSpLocks/>
          </p:cNvCxnSpPr>
          <p:nvPr/>
        </p:nvCxnSpPr>
        <p:spPr>
          <a:xfrm>
            <a:off x="714385" y="1978927"/>
            <a:ext cx="2529195"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96279B8-162A-4C8A-9327-1E23C30A22CE}"/>
              </a:ext>
            </a:extLst>
          </p:cNvPr>
          <p:cNvCxnSpPr>
            <a:cxnSpLocks/>
          </p:cNvCxnSpPr>
          <p:nvPr/>
        </p:nvCxnSpPr>
        <p:spPr>
          <a:xfrm>
            <a:off x="714385" y="2354847"/>
            <a:ext cx="2529195"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C900522-4B9F-4A68-95F6-68F9D48D258D}"/>
              </a:ext>
            </a:extLst>
          </p:cNvPr>
          <p:cNvCxnSpPr>
            <a:cxnSpLocks/>
          </p:cNvCxnSpPr>
          <p:nvPr/>
        </p:nvCxnSpPr>
        <p:spPr>
          <a:xfrm>
            <a:off x="714385" y="2555373"/>
            <a:ext cx="2529195"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5DF5413-08F7-437F-A63B-6626E5B63AC7}"/>
              </a:ext>
            </a:extLst>
          </p:cNvPr>
          <p:cNvCxnSpPr>
            <a:cxnSpLocks/>
          </p:cNvCxnSpPr>
          <p:nvPr/>
        </p:nvCxnSpPr>
        <p:spPr>
          <a:xfrm>
            <a:off x="714385" y="2933967"/>
            <a:ext cx="2529195"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96279B8-162A-4C8A-9327-1E23C30A22CE}"/>
              </a:ext>
            </a:extLst>
          </p:cNvPr>
          <p:cNvCxnSpPr>
            <a:cxnSpLocks/>
          </p:cNvCxnSpPr>
          <p:nvPr/>
        </p:nvCxnSpPr>
        <p:spPr>
          <a:xfrm>
            <a:off x="714385" y="3142247"/>
            <a:ext cx="2529195"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45BFB36-2536-4314-A561-8676ADAF7DC5}"/>
              </a:ext>
            </a:extLst>
          </p:cNvPr>
          <p:cNvCxnSpPr>
            <a:cxnSpLocks/>
          </p:cNvCxnSpPr>
          <p:nvPr/>
        </p:nvCxnSpPr>
        <p:spPr>
          <a:xfrm>
            <a:off x="1232997" y="1590010"/>
            <a:ext cx="0" cy="191773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216AA89-8230-49B6-9E2D-E7B0795CECA4}"/>
              </a:ext>
            </a:extLst>
          </p:cNvPr>
          <p:cNvCxnSpPr>
            <a:cxnSpLocks/>
          </p:cNvCxnSpPr>
          <p:nvPr/>
        </p:nvCxnSpPr>
        <p:spPr>
          <a:xfrm>
            <a:off x="1746077" y="1599182"/>
            <a:ext cx="0" cy="191773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6346A2F-10BA-4877-A40D-4AD074D8AB53}"/>
              </a:ext>
            </a:extLst>
          </p:cNvPr>
          <p:cNvCxnSpPr>
            <a:cxnSpLocks/>
          </p:cNvCxnSpPr>
          <p:nvPr/>
        </p:nvCxnSpPr>
        <p:spPr>
          <a:xfrm>
            <a:off x="1989917" y="1590010"/>
            <a:ext cx="0" cy="191773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991C821-B552-451B-8796-E1F9308B1DDB}"/>
              </a:ext>
            </a:extLst>
          </p:cNvPr>
          <p:cNvCxnSpPr>
            <a:cxnSpLocks/>
          </p:cNvCxnSpPr>
          <p:nvPr/>
        </p:nvCxnSpPr>
        <p:spPr>
          <a:xfrm>
            <a:off x="2492837" y="1599182"/>
            <a:ext cx="0" cy="191773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5F52E8A-EDCB-4ADC-B9C6-24950692A83C}"/>
              </a:ext>
            </a:extLst>
          </p:cNvPr>
          <p:cNvCxnSpPr>
            <a:cxnSpLocks/>
          </p:cNvCxnSpPr>
          <p:nvPr/>
        </p:nvCxnSpPr>
        <p:spPr>
          <a:xfrm>
            <a:off x="2751917" y="1599182"/>
            <a:ext cx="0" cy="191773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63562AD-656D-4854-9E8D-22F74ACE0733}"/>
              </a:ext>
            </a:extLst>
          </p:cNvPr>
          <p:cNvCxnSpPr>
            <a:cxnSpLocks/>
          </p:cNvCxnSpPr>
          <p:nvPr/>
        </p:nvCxnSpPr>
        <p:spPr>
          <a:xfrm flipV="1">
            <a:off x="3255603" y="1978927"/>
            <a:ext cx="517062" cy="2"/>
          </a:xfrm>
          <a:prstGeom prst="line">
            <a:avLst/>
          </a:prstGeom>
          <a:ln w="1905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119A9E0-A068-4231-9F8F-6DB8D5AE6E5D}"/>
              </a:ext>
            </a:extLst>
          </p:cNvPr>
          <p:cNvCxnSpPr>
            <a:cxnSpLocks/>
          </p:cNvCxnSpPr>
          <p:nvPr/>
        </p:nvCxnSpPr>
        <p:spPr>
          <a:xfrm flipV="1">
            <a:off x="3244128" y="2354847"/>
            <a:ext cx="517062" cy="2"/>
          </a:xfrm>
          <a:prstGeom prst="line">
            <a:avLst/>
          </a:prstGeom>
          <a:ln w="1905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F4A11E5-41FC-4367-81E1-D44793931371}"/>
              </a:ext>
            </a:extLst>
          </p:cNvPr>
          <p:cNvCxnSpPr>
            <a:cxnSpLocks/>
          </p:cNvCxnSpPr>
          <p:nvPr/>
        </p:nvCxnSpPr>
        <p:spPr>
          <a:xfrm flipV="1">
            <a:off x="3255603" y="2555373"/>
            <a:ext cx="517062" cy="2"/>
          </a:xfrm>
          <a:prstGeom prst="line">
            <a:avLst/>
          </a:prstGeom>
          <a:ln w="1905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F4A11E5-41FC-4367-81E1-D44793931371}"/>
              </a:ext>
            </a:extLst>
          </p:cNvPr>
          <p:cNvCxnSpPr>
            <a:cxnSpLocks/>
          </p:cNvCxnSpPr>
          <p:nvPr/>
        </p:nvCxnSpPr>
        <p:spPr>
          <a:xfrm flipV="1">
            <a:off x="3244128" y="2938551"/>
            <a:ext cx="517062" cy="2"/>
          </a:xfrm>
          <a:prstGeom prst="line">
            <a:avLst/>
          </a:prstGeom>
          <a:ln w="1905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F4A11E5-41FC-4367-81E1-D44793931371}"/>
              </a:ext>
            </a:extLst>
          </p:cNvPr>
          <p:cNvCxnSpPr>
            <a:cxnSpLocks/>
          </p:cNvCxnSpPr>
          <p:nvPr/>
        </p:nvCxnSpPr>
        <p:spPr>
          <a:xfrm flipV="1">
            <a:off x="3244128" y="3139077"/>
            <a:ext cx="517062" cy="2"/>
          </a:xfrm>
          <a:prstGeom prst="line">
            <a:avLst/>
          </a:prstGeom>
          <a:ln w="1905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F4A11E5-41FC-4367-81E1-D44793931371}"/>
              </a:ext>
            </a:extLst>
          </p:cNvPr>
          <p:cNvCxnSpPr>
            <a:cxnSpLocks/>
          </p:cNvCxnSpPr>
          <p:nvPr/>
        </p:nvCxnSpPr>
        <p:spPr>
          <a:xfrm flipV="1">
            <a:off x="3244128" y="3507740"/>
            <a:ext cx="517062" cy="2"/>
          </a:xfrm>
          <a:prstGeom prst="line">
            <a:avLst/>
          </a:prstGeom>
          <a:ln w="1905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01309990-9398-4C32-882C-20C5499B20B8}"/>
              </a:ext>
            </a:extLst>
          </p:cNvPr>
          <p:cNvCxnSpPr>
            <a:cxnSpLocks/>
          </p:cNvCxnSpPr>
          <p:nvPr/>
        </p:nvCxnSpPr>
        <p:spPr>
          <a:xfrm>
            <a:off x="3748316" y="1588990"/>
            <a:ext cx="0" cy="1918750"/>
          </a:xfrm>
          <a:prstGeom prst="line">
            <a:avLst/>
          </a:prstGeom>
          <a:ln w="19050">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C104A3DB-9B56-4396-A49F-94CEB409F71F}"/>
              </a:ext>
            </a:extLst>
          </p:cNvPr>
          <p:cNvSpPr/>
          <p:nvPr/>
        </p:nvSpPr>
        <p:spPr>
          <a:xfrm>
            <a:off x="1948362" y="1540480"/>
            <a:ext cx="581478" cy="20447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连接符: 曲线 42">
            <a:extLst>
              <a:ext uri="{FF2B5EF4-FFF2-40B4-BE49-F238E27FC236}">
                <a16:creationId xmlns:a16="http://schemas.microsoft.com/office/drawing/2014/main" id="{6F7A99DF-3C6F-429C-A7F0-1AFED95936AE}"/>
              </a:ext>
            </a:extLst>
          </p:cNvPr>
          <p:cNvCxnSpPr>
            <a:cxnSpLocks/>
          </p:cNvCxnSpPr>
          <p:nvPr/>
        </p:nvCxnSpPr>
        <p:spPr>
          <a:xfrm flipV="1">
            <a:off x="2468489" y="2172578"/>
            <a:ext cx="19627" cy="567128"/>
          </a:xfrm>
          <a:prstGeom prst="curvedConnector3">
            <a:avLst>
              <a:gd name="adj1" fmla="val 2410032"/>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连接符: 曲线 53">
            <a:extLst>
              <a:ext uri="{FF2B5EF4-FFF2-40B4-BE49-F238E27FC236}">
                <a16:creationId xmlns:a16="http://schemas.microsoft.com/office/drawing/2014/main" id="{1F4100AE-110C-4D2E-A091-41759DFF31F0}"/>
              </a:ext>
            </a:extLst>
          </p:cNvPr>
          <p:cNvCxnSpPr>
            <a:cxnSpLocks/>
          </p:cNvCxnSpPr>
          <p:nvPr/>
        </p:nvCxnSpPr>
        <p:spPr>
          <a:xfrm>
            <a:off x="2468489" y="2739706"/>
            <a:ext cx="6838" cy="585288"/>
          </a:xfrm>
          <a:prstGeom prst="curvedConnector3">
            <a:avLst>
              <a:gd name="adj1" fmla="val 6674729"/>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F0C1E255-8379-41E5-9C73-4985E48573D3}"/>
              </a:ext>
            </a:extLst>
          </p:cNvPr>
          <p:cNvCxnSpPr>
            <a:cxnSpLocks/>
          </p:cNvCxnSpPr>
          <p:nvPr/>
        </p:nvCxnSpPr>
        <p:spPr>
          <a:xfrm flipV="1">
            <a:off x="2468489" y="1799332"/>
            <a:ext cx="19627" cy="940374"/>
          </a:xfrm>
          <a:prstGeom prst="curvedConnector3">
            <a:avLst>
              <a:gd name="adj1" fmla="val 3574754"/>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连接符: 曲线 67">
            <a:extLst>
              <a:ext uri="{FF2B5EF4-FFF2-40B4-BE49-F238E27FC236}">
                <a16:creationId xmlns:a16="http://schemas.microsoft.com/office/drawing/2014/main" id="{47014628-7BE0-40BC-9718-E9DCBFF68539}"/>
              </a:ext>
            </a:extLst>
          </p:cNvPr>
          <p:cNvCxnSpPr>
            <a:cxnSpLocks/>
          </p:cNvCxnSpPr>
          <p:nvPr/>
        </p:nvCxnSpPr>
        <p:spPr>
          <a:xfrm rot="10800000" flipV="1">
            <a:off x="1247318" y="1756541"/>
            <a:ext cx="736718" cy="1949100"/>
          </a:xfrm>
          <a:prstGeom prst="curvedConnector3">
            <a:avLst>
              <a:gd name="adj1" fmla="val 131030"/>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5" name="连接符: 曲线 74">
            <a:extLst>
              <a:ext uri="{FF2B5EF4-FFF2-40B4-BE49-F238E27FC236}">
                <a16:creationId xmlns:a16="http://schemas.microsoft.com/office/drawing/2014/main" id="{CA217DAD-E592-47F1-949D-7534FD395C4A}"/>
              </a:ext>
            </a:extLst>
          </p:cNvPr>
          <p:cNvCxnSpPr>
            <a:cxnSpLocks/>
          </p:cNvCxnSpPr>
          <p:nvPr/>
        </p:nvCxnSpPr>
        <p:spPr>
          <a:xfrm rot="10800000" flipV="1">
            <a:off x="1425935" y="2191789"/>
            <a:ext cx="568010" cy="1510294"/>
          </a:xfrm>
          <a:prstGeom prst="curvedConnector3">
            <a:avLst>
              <a:gd name="adj1" fmla="val 140246"/>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连接符: 曲线 78">
            <a:extLst>
              <a:ext uri="{FF2B5EF4-FFF2-40B4-BE49-F238E27FC236}">
                <a16:creationId xmlns:a16="http://schemas.microsoft.com/office/drawing/2014/main" id="{62A532C5-CA29-4287-8D53-C23D64364924}"/>
              </a:ext>
            </a:extLst>
          </p:cNvPr>
          <p:cNvCxnSpPr>
            <a:cxnSpLocks/>
          </p:cNvCxnSpPr>
          <p:nvPr/>
        </p:nvCxnSpPr>
        <p:spPr>
          <a:xfrm rot="10800000" flipV="1">
            <a:off x="1563705" y="3322885"/>
            <a:ext cx="426257" cy="367124"/>
          </a:xfrm>
          <a:prstGeom prst="curvedConnector2">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矩形 83">
                <a:extLst>
                  <a:ext uri="{FF2B5EF4-FFF2-40B4-BE49-F238E27FC236}">
                    <a16:creationId xmlns:a16="http://schemas.microsoft.com/office/drawing/2014/main" id="{C26DFF52-D3DD-4447-9D7E-6288C33EB5FF}"/>
                  </a:ext>
                </a:extLst>
              </p:cNvPr>
              <p:cNvSpPr/>
              <p:nvPr/>
            </p:nvSpPr>
            <p:spPr>
              <a:xfrm>
                <a:off x="1978982" y="2594659"/>
                <a:ext cx="55130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ea typeface="黑体" panose="02010609060101010101" pitchFamily="49" charset="-122"/>
                            </a:rPr>
                          </m:ctrlPr>
                        </m:sSupPr>
                        <m:e>
                          <m:r>
                            <a:rPr lang="en-US" altLang="zh-CN" sz="1400" b="0" i="1" smtClean="0">
                              <a:latin typeface="Cambria Math" panose="02040503050406030204" pitchFamily="18" charset="0"/>
                              <a:ea typeface="黑体" panose="02010609060101010101" pitchFamily="49" charset="-122"/>
                            </a:rPr>
                            <m:t>𝑡</m:t>
                          </m:r>
                        </m:e>
                        <m:sup>
                          <m:r>
                            <a:rPr lang="en-US" altLang="zh-CN" sz="1400" b="0" i="1" smtClean="0">
                              <a:latin typeface="Cambria Math" panose="02040503050406030204" pitchFamily="18" charset="0"/>
                              <a:ea typeface="黑体" panose="02010609060101010101" pitchFamily="49" charset="-122"/>
                            </a:rPr>
                            <m:t>𝑚</m:t>
                          </m:r>
                          <m:r>
                            <a:rPr lang="en-US" altLang="zh-CN" sz="1400" b="0" i="1" smtClean="0">
                              <a:latin typeface="Cambria Math" panose="02040503050406030204" pitchFamily="18" charset="0"/>
                              <a:ea typeface="黑体" panose="02010609060101010101" pitchFamily="49" charset="-122"/>
                            </a:rPr>
                            <m:t>,</m:t>
                          </m:r>
                          <m:r>
                            <a:rPr lang="en-US" altLang="zh-CN" sz="1400" b="0" i="1" smtClean="0">
                              <a:latin typeface="Cambria Math" panose="02040503050406030204" pitchFamily="18" charset="0"/>
                              <a:ea typeface="黑体" panose="02010609060101010101" pitchFamily="49" charset="-122"/>
                            </a:rPr>
                            <m:t>𝑛</m:t>
                          </m:r>
                        </m:sup>
                      </m:s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84" name="矩形 83">
                <a:extLst>
                  <a:ext uri="{FF2B5EF4-FFF2-40B4-BE49-F238E27FC236}">
                    <a16:creationId xmlns:a16="http://schemas.microsoft.com/office/drawing/2014/main" id="{C26DFF52-D3DD-4447-9D7E-6288C33EB5FF}"/>
                  </a:ext>
                </a:extLst>
              </p:cNvPr>
              <p:cNvSpPr>
                <a:spLocks noRot="1" noChangeAspect="1" noMove="1" noResize="1" noEditPoints="1" noAdjustHandles="1" noChangeArrowheads="1" noChangeShapeType="1" noTextEdit="1"/>
              </p:cNvSpPr>
              <p:nvPr/>
            </p:nvSpPr>
            <p:spPr>
              <a:xfrm>
                <a:off x="1978982" y="2594659"/>
                <a:ext cx="551305" cy="3077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a:extLst>
                  <a:ext uri="{FF2B5EF4-FFF2-40B4-BE49-F238E27FC236}">
                    <a16:creationId xmlns:a16="http://schemas.microsoft.com/office/drawing/2014/main" id="{1A94BAFB-8A2F-4B35-8055-02C026D8AB5E}"/>
                  </a:ext>
                </a:extLst>
              </p:cNvPr>
              <p:cNvSpPr/>
              <p:nvPr/>
            </p:nvSpPr>
            <p:spPr>
              <a:xfrm>
                <a:off x="1955251" y="1647437"/>
                <a:ext cx="50257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ea typeface="黑体" panose="02010609060101010101" pitchFamily="49" charset="-122"/>
                            </a:rPr>
                          </m:ctrlPr>
                        </m:sSupPr>
                        <m:e>
                          <m:r>
                            <a:rPr lang="en-US" altLang="zh-CN" sz="1400" b="0" i="1" smtClean="0">
                              <a:latin typeface="Cambria Math" panose="02040503050406030204" pitchFamily="18" charset="0"/>
                              <a:ea typeface="黑体" panose="02010609060101010101" pitchFamily="49" charset="-122"/>
                            </a:rPr>
                            <m:t>𝑡</m:t>
                          </m:r>
                        </m:e>
                        <m:sup>
                          <m:r>
                            <a:rPr lang="en-US" altLang="zh-CN" sz="1400" b="0" i="1" smtClean="0">
                              <a:latin typeface="Cambria Math" panose="02040503050406030204" pitchFamily="18" charset="0"/>
                              <a:ea typeface="黑体" panose="02010609060101010101" pitchFamily="49" charset="-122"/>
                            </a:rPr>
                            <m:t>0,</m:t>
                          </m:r>
                          <m:r>
                            <a:rPr lang="en-US" altLang="zh-CN" sz="1400" b="0" i="1" smtClean="0">
                              <a:latin typeface="Cambria Math" panose="02040503050406030204" pitchFamily="18" charset="0"/>
                              <a:ea typeface="黑体" panose="02010609060101010101" pitchFamily="49" charset="-122"/>
                            </a:rPr>
                            <m:t>𝑛</m:t>
                          </m:r>
                        </m:sup>
                      </m:s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85" name="矩形 84">
                <a:extLst>
                  <a:ext uri="{FF2B5EF4-FFF2-40B4-BE49-F238E27FC236}">
                    <a16:creationId xmlns:a16="http://schemas.microsoft.com/office/drawing/2014/main" id="{1A94BAFB-8A2F-4B35-8055-02C026D8AB5E}"/>
                  </a:ext>
                </a:extLst>
              </p:cNvPr>
              <p:cNvSpPr>
                <a:spLocks noRot="1" noChangeAspect="1" noMove="1" noResize="1" noEditPoints="1" noAdjustHandles="1" noChangeArrowheads="1" noChangeShapeType="1" noTextEdit="1"/>
              </p:cNvSpPr>
              <p:nvPr/>
            </p:nvSpPr>
            <p:spPr>
              <a:xfrm>
                <a:off x="1955251" y="1647437"/>
                <a:ext cx="502573" cy="3077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a:extLst>
                  <a:ext uri="{FF2B5EF4-FFF2-40B4-BE49-F238E27FC236}">
                    <a16:creationId xmlns:a16="http://schemas.microsoft.com/office/drawing/2014/main" id="{3B8247F9-70CA-4F14-B888-7848E806C659}"/>
                  </a:ext>
                </a:extLst>
              </p:cNvPr>
              <p:cNvSpPr/>
              <p:nvPr/>
            </p:nvSpPr>
            <p:spPr>
              <a:xfrm>
                <a:off x="1963138" y="2053038"/>
                <a:ext cx="49872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ea typeface="黑体" panose="02010609060101010101" pitchFamily="49" charset="-122"/>
                            </a:rPr>
                          </m:ctrlPr>
                        </m:sSupPr>
                        <m:e>
                          <m:r>
                            <a:rPr lang="en-US" altLang="zh-CN" sz="1400" b="0" i="1" smtClean="0">
                              <a:latin typeface="Cambria Math" panose="02040503050406030204" pitchFamily="18" charset="0"/>
                              <a:ea typeface="黑体" panose="02010609060101010101" pitchFamily="49" charset="-122"/>
                            </a:rPr>
                            <m:t>𝑡</m:t>
                          </m:r>
                        </m:e>
                        <m:sup>
                          <m:r>
                            <a:rPr lang="en-US" altLang="zh-CN" sz="1400" b="0" i="1" smtClean="0">
                              <a:latin typeface="Cambria Math" panose="02040503050406030204" pitchFamily="18" charset="0"/>
                              <a:ea typeface="黑体" panose="02010609060101010101" pitchFamily="49" charset="-122"/>
                            </a:rPr>
                            <m:t>1,</m:t>
                          </m:r>
                          <m:r>
                            <a:rPr lang="en-US" altLang="zh-CN" sz="1400" b="0" i="1" smtClean="0">
                              <a:latin typeface="Cambria Math" panose="02040503050406030204" pitchFamily="18" charset="0"/>
                              <a:ea typeface="黑体" panose="02010609060101010101" pitchFamily="49" charset="-122"/>
                            </a:rPr>
                            <m:t>𝑛</m:t>
                          </m:r>
                        </m:sup>
                      </m:s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86" name="矩形 85">
                <a:extLst>
                  <a:ext uri="{FF2B5EF4-FFF2-40B4-BE49-F238E27FC236}">
                    <a16:creationId xmlns:a16="http://schemas.microsoft.com/office/drawing/2014/main" id="{3B8247F9-70CA-4F14-B888-7848E806C659}"/>
                  </a:ext>
                </a:extLst>
              </p:cNvPr>
              <p:cNvSpPr>
                <a:spLocks noRot="1" noChangeAspect="1" noMove="1" noResize="1" noEditPoints="1" noAdjustHandles="1" noChangeArrowheads="1" noChangeShapeType="1" noTextEdit="1"/>
              </p:cNvSpPr>
              <p:nvPr/>
            </p:nvSpPr>
            <p:spPr>
              <a:xfrm>
                <a:off x="1963138" y="2053038"/>
                <a:ext cx="498726" cy="30777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a:extLst>
                  <a:ext uri="{FF2B5EF4-FFF2-40B4-BE49-F238E27FC236}">
                    <a16:creationId xmlns:a16="http://schemas.microsoft.com/office/drawing/2014/main" id="{8D434789-08C9-46B0-9C9F-3D2C134F5C61}"/>
                  </a:ext>
                </a:extLst>
              </p:cNvPr>
              <p:cNvSpPr/>
              <p:nvPr/>
            </p:nvSpPr>
            <p:spPr>
              <a:xfrm>
                <a:off x="1953851" y="3185864"/>
                <a:ext cx="568874" cy="337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ea typeface="黑体" panose="02010609060101010101" pitchFamily="49" charset="-122"/>
                            </a:rPr>
                          </m:ctrlPr>
                        </m:sSupPr>
                        <m:e>
                          <m:r>
                            <a:rPr lang="en-US" altLang="zh-CN" sz="1400" b="0" i="1" smtClean="0">
                              <a:latin typeface="Cambria Math" panose="02040503050406030204" pitchFamily="18" charset="0"/>
                              <a:ea typeface="黑体" panose="02010609060101010101" pitchFamily="49" charset="-122"/>
                            </a:rPr>
                            <m:t>𝑡</m:t>
                          </m:r>
                        </m:e>
                        <m:sup>
                          <m:sSubSup>
                            <m:sSubSupPr>
                              <m:ctrlPr>
                                <a:rPr lang="en-US" altLang="zh-CN" sz="1400" i="1">
                                  <a:latin typeface="Cambria Math" panose="02040503050406030204" pitchFamily="18" charset="0"/>
                                  <a:ea typeface="黑体" panose="02010609060101010101" pitchFamily="49" charset="-122"/>
                                </a:rPr>
                              </m:ctrlPr>
                            </m:sSubSupPr>
                            <m:e>
                              <m:r>
                                <a:rPr lang="en-US" altLang="zh-CN" sz="1400" i="1">
                                  <a:latin typeface="Cambria Math" panose="02040503050406030204" pitchFamily="18" charset="0"/>
                                  <a:ea typeface="黑体" panose="02010609060101010101" pitchFamily="49" charset="-122"/>
                                </a:rPr>
                                <m:t>𝑆</m:t>
                              </m:r>
                            </m:e>
                            <m:sub>
                              <m:r>
                                <a:rPr lang="en-US" altLang="zh-CN" sz="1400" i="1">
                                  <a:latin typeface="Cambria Math" panose="02040503050406030204" pitchFamily="18" charset="0"/>
                                  <a:ea typeface="黑体" panose="02010609060101010101" pitchFamily="49" charset="-122"/>
                                </a:rPr>
                                <m:t>𝑘</m:t>
                              </m:r>
                            </m:sub>
                            <m:sup>
                              <m:r>
                                <a:rPr lang="en-US" altLang="zh-CN" sz="1400" i="1">
                                  <a:latin typeface="Cambria Math" panose="02040503050406030204" pitchFamily="18" charset="0"/>
                                  <a:ea typeface="黑体" panose="02010609060101010101" pitchFamily="49" charset="-122"/>
                                </a:rPr>
                                <m:t>𝑟</m:t>
                              </m:r>
                            </m:sup>
                          </m:sSubSup>
                          <m:r>
                            <a:rPr lang="en-US" altLang="zh-CN" sz="1400" b="0" i="1" smtClean="0">
                              <a:latin typeface="Cambria Math" panose="02040503050406030204" pitchFamily="18" charset="0"/>
                              <a:ea typeface="黑体" panose="02010609060101010101" pitchFamily="49" charset="-122"/>
                            </a:rPr>
                            <m:t>,</m:t>
                          </m:r>
                          <m:r>
                            <a:rPr lang="en-US" altLang="zh-CN" sz="1400" b="0" i="1" smtClean="0">
                              <a:latin typeface="Cambria Math" panose="02040503050406030204" pitchFamily="18" charset="0"/>
                              <a:ea typeface="黑体" panose="02010609060101010101" pitchFamily="49" charset="-122"/>
                            </a:rPr>
                            <m:t>𝑛</m:t>
                          </m:r>
                        </m:sup>
                      </m:s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87" name="矩形 86">
                <a:extLst>
                  <a:ext uri="{FF2B5EF4-FFF2-40B4-BE49-F238E27FC236}">
                    <a16:creationId xmlns:a16="http://schemas.microsoft.com/office/drawing/2014/main" id="{8D434789-08C9-46B0-9C9F-3D2C134F5C61}"/>
                  </a:ext>
                </a:extLst>
              </p:cNvPr>
              <p:cNvSpPr>
                <a:spLocks noRot="1" noChangeAspect="1" noMove="1" noResize="1" noEditPoints="1" noAdjustHandles="1" noChangeArrowheads="1" noChangeShapeType="1" noTextEdit="1"/>
              </p:cNvSpPr>
              <p:nvPr/>
            </p:nvSpPr>
            <p:spPr>
              <a:xfrm>
                <a:off x="1953851" y="3185864"/>
                <a:ext cx="568874" cy="33733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261AB834-9F71-45E5-B343-2FB9FD064A77}"/>
                  </a:ext>
                </a:extLst>
              </p:cNvPr>
              <p:cNvSpPr/>
              <p:nvPr/>
            </p:nvSpPr>
            <p:spPr>
              <a:xfrm>
                <a:off x="2045093" y="2252811"/>
                <a:ext cx="35939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黑体" panose="02010609060101010101" pitchFamily="49" charset="-122"/>
                        </a:rPr>
                        <m:t>…</m:t>
                      </m:r>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88" name="矩形 87">
                <a:extLst>
                  <a:ext uri="{FF2B5EF4-FFF2-40B4-BE49-F238E27FC236}">
                    <a16:creationId xmlns:a16="http://schemas.microsoft.com/office/drawing/2014/main" id="{261AB834-9F71-45E5-B343-2FB9FD064A77}"/>
                  </a:ext>
                </a:extLst>
              </p:cNvPr>
              <p:cNvSpPr>
                <a:spLocks noRot="1" noChangeAspect="1" noMove="1" noResize="1" noEditPoints="1" noAdjustHandles="1" noChangeArrowheads="1" noChangeShapeType="1" noTextEdit="1"/>
              </p:cNvSpPr>
              <p:nvPr/>
            </p:nvSpPr>
            <p:spPr>
              <a:xfrm>
                <a:off x="2045093" y="2252811"/>
                <a:ext cx="359393" cy="30777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矩形 90">
                <a:extLst>
                  <a:ext uri="{FF2B5EF4-FFF2-40B4-BE49-F238E27FC236}">
                    <a16:creationId xmlns:a16="http://schemas.microsoft.com/office/drawing/2014/main" id="{BF31FB6C-DA3D-4FDC-ABDF-3E01E42FC62D}"/>
                  </a:ext>
                </a:extLst>
              </p:cNvPr>
              <p:cNvSpPr/>
              <p:nvPr/>
            </p:nvSpPr>
            <p:spPr>
              <a:xfrm>
                <a:off x="2045093" y="2831930"/>
                <a:ext cx="35939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黑体" panose="02010609060101010101" pitchFamily="49" charset="-122"/>
                        </a:rPr>
                        <m:t>…</m:t>
                      </m:r>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91" name="矩形 90">
                <a:extLst>
                  <a:ext uri="{FF2B5EF4-FFF2-40B4-BE49-F238E27FC236}">
                    <a16:creationId xmlns:a16="http://schemas.microsoft.com/office/drawing/2014/main" id="{BF31FB6C-DA3D-4FDC-ABDF-3E01E42FC62D}"/>
                  </a:ext>
                </a:extLst>
              </p:cNvPr>
              <p:cNvSpPr>
                <a:spLocks noRot="1" noChangeAspect="1" noMove="1" noResize="1" noEditPoints="1" noAdjustHandles="1" noChangeArrowheads="1" noChangeShapeType="1" noTextEdit="1"/>
              </p:cNvSpPr>
              <p:nvPr/>
            </p:nvSpPr>
            <p:spPr>
              <a:xfrm>
                <a:off x="2045093" y="2831930"/>
                <a:ext cx="359393" cy="30777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矩形 91">
                <a:extLst>
                  <a:ext uri="{FF2B5EF4-FFF2-40B4-BE49-F238E27FC236}">
                    <a16:creationId xmlns:a16="http://schemas.microsoft.com/office/drawing/2014/main" id="{54F7CA1D-45FB-4359-85FF-B1B8B0171138}"/>
                  </a:ext>
                </a:extLst>
              </p:cNvPr>
              <p:cNvSpPr/>
              <p:nvPr/>
            </p:nvSpPr>
            <p:spPr>
              <a:xfrm>
                <a:off x="776535" y="1929152"/>
                <a:ext cx="572336" cy="310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0000FF"/>
                              </a:solidFill>
                              <a:latin typeface="Cambria Math" panose="02040503050406030204" pitchFamily="18" charset="0"/>
                              <a:ea typeface="黑体" panose="02010609060101010101" pitchFamily="49" charset="-122"/>
                            </a:rPr>
                          </m:ctrlPr>
                        </m:sSubPr>
                        <m:e>
                          <m:r>
                            <a:rPr lang="zh-CN" altLang="en-US" sz="1400" i="1" smtClean="0">
                              <a:solidFill>
                                <a:srgbClr val="0000FF"/>
                              </a:solidFill>
                              <a:latin typeface="Cambria Math" panose="02040503050406030204" pitchFamily="18" charset="0"/>
                              <a:ea typeface="黑体" panose="02010609060101010101" pitchFamily="49" charset="-122"/>
                            </a:rPr>
                            <m:t>𝛼</m:t>
                          </m:r>
                        </m:e>
                        <m:sub>
                          <m:sSup>
                            <m:sSupPr>
                              <m:ctrlPr>
                                <a:rPr lang="en-US" altLang="zh-CN" sz="1400" i="1">
                                  <a:solidFill>
                                    <a:srgbClr val="0000FF"/>
                                  </a:solidFill>
                                  <a:latin typeface="Cambria Math" panose="02040503050406030204" pitchFamily="18" charset="0"/>
                                  <a:ea typeface="黑体" panose="02010609060101010101" pitchFamily="49" charset="-122"/>
                                </a:rPr>
                              </m:ctrlPr>
                            </m:sSupPr>
                            <m:e>
                              <m:r>
                                <a:rPr lang="en-US" altLang="zh-CN" sz="1400" i="1">
                                  <a:solidFill>
                                    <a:srgbClr val="0000FF"/>
                                  </a:solidFill>
                                  <a:latin typeface="Cambria Math" panose="02040503050406030204" pitchFamily="18" charset="0"/>
                                  <a:ea typeface="黑体" panose="02010609060101010101" pitchFamily="49" charset="-122"/>
                                </a:rPr>
                                <m:t>𝑡</m:t>
                              </m:r>
                            </m:e>
                            <m:sup>
                              <m:r>
                                <a:rPr lang="en-US" altLang="zh-CN" sz="1400" i="1">
                                  <a:solidFill>
                                    <a:srgbClr val="0000FF"/>
                                  </a:solidFill>
                                  <a:latin typeface="Cambria Math" panose="02040503050406030204" pitchFamily="18" charset="0"/>
                                  <a:ea typeface="黑体" panose="02010609060101010101" pitchFamily="49" charset="-122"/>
                                </a:rPr>
                                <m:t>0,</m:t>
                              </m:r>
                              <m:r>
                                <a:rPr lang="en-US" altLang="zh-CN" sz="1400" i="1">
                                  <a:solidFill>
                                    <a:srgbClr val="0000FF"/>
                                  </a:solidFill>
                                  <a:latin typeface="Cambria Math" panose="02040503050406030204" pitchFamily="18" charset="0"/>
                                  <a:ea typeface="黑体" panose="02010609060101010101" pitchFamily="49" charset="-122"/>
                                </a:rPr>
                                <m:t>𝑛</m:t>
                              </m:r>
                            </m:sup>
                          </m:sSup>
                        </m:sub>
                      </m:sSub>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92" name="矩形 91">
                <a:extLst>
                  <a:ext uri="{FF2B5EF4-FFF2-40B4-BE49-F238E27FC236}">
                    <a16:creationId xmlns:a16="http://schemas.microsoft.com/office/drawing/2014/main" id="{54F7CA1D-45FB-4359-85FF-B1B8B0171138}"/>
                  </a:ext>
                </a:extLst>
              </p:cNvPr>
              <p:cNvSpPr>
                <a:spLocks noRot="1" noChangeAspect="1" noMove="1" noResize="1" noEditPoints="1" noAdjustHandles="1" noChangeArrowheads="1" noChangeShapeType="1" noTextEdit="1"/>
              </p:cNvSpPr>
              <p:nvPr/>
            </p:nvSpPr>
            <p:spPr>
              <a:xfrm>
                <a:off x="776535" y="1929152"/>
                <a:ext cx="572336" cy="31053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矩形 92">
                <a:extLst>
                  <a:ext uri="{FF2B5EF4-FFF2-40B4-BE49-F238E27FC236}">
                    <a16:creationId xmlns:a16="http://schemas.microsoft.com/office/drawing/2014/main" id="{FF6F9B12-EE91-4354-AF62-474473ED5A83}"/>
                  </a:ext>
                </a:extLst>
              </p:cNvPr>
              <p:cNvSpPr/>
              <p:nvPr/>
            </p:nvSpPr>
            <p:spPr>
              <a:xfrm>
                <a:off x="1275311" y="2014273"/>
                <a:ext cx="572336" cy="3100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solidFill>
                                <a:srgbClr val="0000FF"/>
                              </a:solidFill>
                              <a:latin typeface="Cambria Math" panose="02040503050406030204" pitchFamily="18" charset="0"/>
                            </a:rPr>
                          </m:ctrlPr>
                        </m:sSubPr>
                        <m:e>
                          <m:r>
                            <a:rPr lang="zh-CN" altLang="en-US" sz="1400" i="1">
                              <a:solidFill>
                                <a:srgbClr val="0000FF"/>
                              </a:solidFill>
                              <a:latin typeface="Cambria Math" panose="02040503050406030204" pitchFamily="18" charset="0"/>
                            </a:rPr>
                            <m:t>𝛼</m:t>
                          </m:r>
                        </m:e>
                        <m:sub>
                          <m:sSup>
                            <m:sSupPr>
                              <m:ctrlPr>
                                <a:rPr lang="en-US" altLang="zh-CN" sz="1400" i="1" smtClean="0">
                                  <a:solidFill>
                                    <a:srgbClr val="0000FF"/>
                                  </a:solidFill>
                                  <a:latin typeface="Cambria Math" panose="02040503050406030204" pitchFamily="18" charset="0"/>
                                </a:rPr>
                              </m:ctrlPr>
                            </m:sSupPr>
                            <m:e>
                              <m:r>
                                <a:rPr lang="en-US" altLang="zh-CN" sz="1400" i="1" smtClean="0">
                                  <a:solidFill>
                                    <a:srgbClr val="0000FF"/>
                                  </a:solidFill>
                                  <a:latin typeface="Cambria Math" panose="02040503050406030204" pitchFamily="18" charset="0"/>
                                </a:rPr>
                                <m:t>𝑡</m:t>
                              </m:r>
                            </m:e>
                            <m:sup>
                              <m:r>
                                <a:rPr lang="en-US" altLang="zh-CN" sz="1400" i="1">
                                  <a:solidFill>
                                    <a:srgbClr val="0000FF"/>
                                  </a:solidFill>
                                  <a:latin typeface="Cambria Math" panose="02040503050406030204" pitchFamily="18" charset="0"/>
                                </a:rPr>
                                <m:t>1</m:t>
                              </m:r>
                              <m:r>
                                <a:rPr lang="en-US" altLang="zh-CN" sz="1400" i="1" smtClean="0">
                                  <a:solidFill>
                                    <a:srgbClr val="0000FF"/>
                                  </a:solidFill>
                                  <a:latin typeface="Cambria Math" panose="02040503050406030204" pitchFamily="18" charset="0"/>
                                </a:rPr>
                                <m:t>,</m:t>
                              </m:r>
                              <m:r>
                                <a:rPr lang="en-US" altLang="zh-CN" sz="1400" i="1" smtClean="0">
                                  <a:solidFill>
                                    <a:srgbClr val="0000FF"/>
                                  </a:solidFill>
                                  <a:latin typeface="Cambria Math" panose="02040503050406030204" pitchFamily="18" charset="0"/>
                                </a:rPr>
                                <m:t>𝑛</m:t>
                              </m:r>
                            </m:sup>
                          </m:sSup>
                        </m:sub>
                      </m:sSub>
                    </m:oMath>
                  </m:oMathPara>
                </a14:m>
                <a:endParaRPr lang="en-US" altLang="zh-CN" sz="1400" i="1" dirty="0">
                  <a:solidFill>
                    <a:srgbClr val="0000FF"/>
                  </a:solidFill>
                  <a:latin typeface="Cambria Math" panose="02040503050406030204" pitchFamily="18" charset="0"/>
                  <a:ea typeface="黑体" panose="02010609060101010101" pitchFamily="49" charset="-122"/>
                </a:endParaRPr>
              </a:p>
            </p:txBody>
          </p:sp>
        </mc:Choice>
        <mc:Fallback xmlns="">
          <p:sp>
            <p:nvSpPr>
              <p:cNvPr id="93" name="矩形 92">
                <a:extLst>
                  <a:ext uri="{FF2B5EF4-FFF2-40B4-BE49-F238E27FC236}">
                    <a16:creationId xmlns:a16="http://schemas.microsoft.com/office/drawing/2014/main" id="{FF6F9B12-EE91-4354-AF62-474473ED5A83}"/>
                  </a:ext>
                </a:extLst>
              </p:cNvPr>
              <p:cNvSpPr>
                <a:spLocks noRot="1" noChangeAspect="1" noMove="1" noResize="1" noEditPoints="1" noAdjustHandles="1" noChangeArrowheads="1" noChangeShapeType="1" noTextEdit="1"/>
              </p:cNvSpPr>
              <p:nvPr/>
            </p:nvSpPr>
            <p:spPr>
              <a:xfrm>
                <a:off x="1275311" y="2014273"/>
                <a:ext cx="572336" cy="31002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a:extLst>
                  <a:ext uri="{FF2B5EF4-FFF2-40B4-BE49-F238E27FC236}">
                    <a16:creationId xmlns:a16="http://schemas.microsoft.com/office/drawing/2014/main" id="{E8D76240-7434-4655-AF80-BE18627408F5}"/>
                  </a:ext>
                </a:extLst>
              </p:cNvPr>
              <p:cNvSpPr/>
              <p:nvPr/>
            </p:nvSpPr>
            <p:spPr>
              <a:xfrm>
                <a:off x="1198818" y="3129485"/>
                <a:ext cx="648960" cy="360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solidFill>
                                <a:srgbClr val="0000FF"/>
                              </a:solidFill>
                              <a:latin typeface="Cambria Math" panose="02040503050406030204" pitchFamily="18" charset="0"/>
                            </a:rPr>
                          </m:ctrlPr>
                        </m:sSubPr>
                        <m:e>
                          <m:r>
                            <a:rPr lang="zh-CN" altLang="en-US" sz="1400" i="1">
                              <a:solidFill>
                                <a:srgbClr val="0000FF"/>
                              </a:solidFill>
                              <a:latin typeface="Cambria Math" panose="02040503050406030204" pitchFamily="18" charset="0"/>
                            </a:rPr>
                            <m:t>𝛼</m:t>
                          </m:r>
                        </m:e>
                        <m:sub>
                          <m:sSup>
                            <m:sSupPr>
                              <m:ctrlPr>
                                <a:rPr lang="en-US" altLang="zh-CN" sz="1400" i="1">
                                  <a:solidFill>
                                    <a:srgbClr val="0000FF"/>
                                  </a:solidFill>
                                  <a:latin typeface="Cambria Math" panose="02040503050406030204" pitchFamily="18" charset="0"/>
                                </a:rPr>
                              </m:ctrlPr>
                            </m:sSupPr>
                            <m:e>
                              <m:r>
                                <a:rPr lang="en-US" altLang="zh-CN" sz="1400" i="1">
                                  <a:solidFill>
                                    <a:srgbClr val="0000FF"/>
                                  </a:solidFill>
                                  <a:latin typeface="Cambria Math" panose="02040503050406030204" pitchFamily="18" charset="0"/>
                                </a:rPr>
                                <m:t>𝑡</m:t>
                              </m:r>
                            </m:e>
                            <m:sup>
                              <m:sSubSup>
                                <m:sSubSupPr>
                                  <m:ctrlPr>
                                    <a:rPr lang="en-US" altLang="zh-CN" sz="1400" i="1">
                                      <a:solidFill>
                                        <a:srgbClr val="0000FF"/>
                                      </a:solidFill>
                                      <a:latin typeface="Cambria Math" panose="02040503050406030204" pitchFamily="18" charset="0"/>
                                    </a:rPr>
                                  </m:ctrlPr>
                                </m:sSubSupPr>
                                <m:e>
                                  <m:r>
                                    <a:rPr lang="en-US" altLang="zh-CN" sz="1400" i="1">
                                      <a:solidFill>
                                        <a:srgbClr val="0000FF"/>
                                      </a:solidFill>
                                      <a:latin typeface="Cambria Math" panose="02040503050406030204" pitchFamily="18" charset="0"/>
                                    </a:rPr>
                                    <m:t>𝑆</m:t>
                                  </m:r>
                                </m:e>
                                <m:sub>
                                  <m:r>
                                    <a:rPr lang="en-US" altLang="zh-CN" sz="1400" i="1">
                                      <a:solidFill>
                                        <a:srgbClr val="0000FF"/>
                                      </a:solidFill>
                                      <a:latin typeface="Cambria Math" panose="02040503050406030204" pitchFamily="18" charset="0"/>
                                    </a:rPr>
                                    <m:t>𝑘</m:t>
                                  </m:r>
                                </m:sub>
                                <m:sup>
                                  <m:r>
                                    <a:rPr lang="en-US" altLang="zh-CN" sz="1400" i="1">
                                      <a:solidFill>
                                        <a:srgbClr val="0000FF"/>
                                      </a:solidFill>
                                      <a:latin typeface="Cambria Math" panose="02040503050406030204" pitchFamily="18" charset="0"/>
                                    </a:rPr>
                                    <m:t>𝑟</m:t>
                                  </m:r>
                                </m:sup>
                              </m:sSubSup>
                              <m:r>
                                <a:rPr lang="en-US" altLang="zh-CN" sz="1400" i="1">
                                  <a:solidFill>
                                    <a:srgbClr val="0000FF"/>
                                  </a:solidFill>
                                  <a:latin typeface="Cambria Math" panose="02040503050406030204" pitchFamily="18" charset="0"/>
                                </a:rPr>
                                <m:t>,</m:t>
                              </m:r>
                              <m:r>
                                <a:rPr lang="en-US" altLang="zh-CN" sz="1400" i="1">
                                  <a:solidFill>
                                    <a:srgbClr val="0000FF"/>
                                  </a:solidFill>
                                  <a:latin typeface="Cambria Math" panose="02040503050406030204" pitchFamily="18" charset="0"/>
                                </a:rPr>
                                <m:t>𝑛</m:t>
                              </m:r>
                            </m:sup>
                          </m:sSup>
                        </m:sub>
                      </m:sSub>
                    </m:oMath>
                  </m:oMathPara>
                </a14:m>
                <a:endParaRPr lang="en-US" altLang="zh-CN" sz="1400" i="1" dirty="0">
                  <a:solidFill>
                    <a:srgbClr val="0000FF"/>
                  </a:solidFill>
                  <a:latin typeface="Cambria Math" panose="02040503050406030204" pitchFamily="18" charset="0"/>
                </a:endParaRPr>
              </a:p>
            </p:txBody>
          </p:sp>
        </mc:Choice>
        <mc:Fallback xmlns="">
          <p:sp>
            <p:nvSpPr>
              <p:cNvPr id="94" name="矩形 93">
                <a:extLst>
                  <a:ext uri="{FF2B5EF4-FFF2-40B4-BE49-F238E27FC236}">
                    <a16:creationId xmlns:a16="http://schemas.microsoft.com/office/drawing/2014/main" id="{E8D76240-7434-4655-AF80-BE18627408F5}"/>
                  </a:ext>
                </a:extLst>
              </p:cNvPr>
              <p:cNvSpPr>
                <a:spLocks noRot="1" noChangeAspect="1" noMove="1" noResize="1" noEditPoints="1" noAdjustHandles="1" noChangeArrowheads="1" noChangeShapeType="1" noTextEdit="1"/>
              </p:cNvSpPr>
              <p:nvPr/>
            </p:nvSpPr>
            <p:spPr>
              <a:xfrm>
                <a:off x="1198818" y="3129485"/>
                <a:ext cx="648960" cy="360804"/>
              </a:xfrm>
              <a:prstGeom prst="rect">
                <a:avLst/>
              </a:prstGeom>
              <a:blipFill>
                <a:blip r:embed="rId11"/>
                <a:stretch>
                  <a:fillRect/>
                </a:stretch>
              </a:blipFill>
            </p:spPr>
            <p:txBody>
              <a:bodyPr/>
              <a:lstStyle/>
              <a:p>
                <a:r>
                  <a:rPr lang="zh-CN" altLang="en-US">
                    <a:noFill/>
                  </a:rPr>
                  <a:t> </a:t>
                </a:r>
              </a:p>
            </p:txBody>
          </p:sp>
        </mc:Fallback>
      </mc:AlternateContent>
      <p:sp>
        <p:nvSpPr>
          <p:cNvPr id="111" name="矩形 110">
            <a:extLst>
              <a:ext uri="{FF2B5EF4-FFF2-40B4-BE49-F238E27FC236}">
                <a16:creationId xmlns:a16="http://schemas.microsoft.com/office/drawing/2014/main" id="{E7BCBC28-C14D-4545-867E-C9D244568E83}"/>
              </a:ext>
            </a:extLst>
          </p:cNvPr>
          <p:cNvSpPr/>
          <p:nvPr/>
        </p:nvSpPr>
        <p:spPr>
          <a:xfrm>
            <a:off x="1985418" y="1590375"/>
            <a:ext cx="513263" cy="39542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9C1580E6-37B7-4542-AD27-1D3655D767B2}"/>
              </a:ext>
            </a:extLst>
          </p:cNvPr>
          <p:cNvSpPr/>
          <p:nvPr/>
        </p:nvSpPr>
        <p:spPr>
          <a:xfrm>
            <a:off x="1987362" y="1980988"/>
            <a:ext cx="513263" cy="37132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3F4F1E5E-13E4-4EB0-A230-C5B92A07B1D1}"/>
              </a:ext>
            </a:extLst>
          </p:cNvPr>
          <p:cNvSpPr/>
          <p:nvPr/>
        </p:nvSpPr>
        <p:spPr>
          <a:xfrm>
            <a:off x="1982159" y="3139538"/>
            <a:ext cx="513263" cy="37132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id="{7719C9D7-8A3D-47E1-9D3B-E71D57740BFE}"/>
              </a:ext>
            </a:extLst>
          </p:cNvPr>
          <p:cNvSpPr txBox="1"/>
          <p:nvPr/>
        </p:nvSpPr>
        <p:spPr>
          <a:xfrm>
            <a:off x="511175" y="1020729"/>
            <a:ext cx="145424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列聚合：</a:t>
            </a:r>
          </a:p>
        </p:txBody>
      </p:sp>
      <p:sp>
        <p:nvSpPr>
          <p:cNvPr id="115" name="矩形 114">
            <a:extLst>
              <a:ext uri="{FF2B5EF4-FFF2-40B4-BE49-F238E27FC236}">
                <a16:creationId xmlns:a16="http://schemas.microsoft.com/office/drawing/2014/main" id="{0071A292-D64E-438C-9A13-D7D19C762A17}"/>
              </a:ext>
            </a:extLst>
          </p:cNvPr>
          <p:cNvSpPr/>
          <p:nvPr/>
        </p:nvSpPr>
        <p:spPr>
          <a:xfrm>
            <a:off x="1847647" y="3719177"/>
            <a:ext cx="1479748" cy="255938"/>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804F55DD-E986-4FF3-A3D8-F109DDCC87DD}"/>
              </a:ext>
            </a:extLst>
          </p:cNvPr>
          <p:cNvSpPr/>
          <p:nvPr/>
        </p:nvSpPr>
        <p:spPr>
          <a:xfrm>
            <a:off x="1908174" y="3754833"/>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59F38C3D-4BB4-4E8A-8347-11ADA51A0F2D}"/>
              </a:ext>
            </a:extLst>
          </p:cNvPr>
          <p:cNvSpPr/>
          <p:nvPr/>
        </p:nvSpPr>
        <p:spPr>
          <a:xfrm>
            <a:off x="2202444" y="3751296"/>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965B942F-F1EA-4139-9274-B42E11DBF281}"/>
              </a:ext>
            </a:extLst>
          </p:cNvPr>
          <p:cNvSpPr/>
          <p:nvPr/>
        </p:nvSpPr>
        <p:spPr>
          <a:xfrm>
            <a:off x="2493371" y="3745875"/>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804F55DD-E986-4FF3-A3D8-F109DDCC87DD}"/>
              </a:ext>
            </a:extLst>
          </p:cNvPr>
          <p:cNvSpPr/>
          <p:nvPr/>
        </p:nvSpPr>
        <p:spPr>
          <a:xfrm>
            <a:off x="2784298" y="3754833"/>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21" name="椭圆 120">
            <a:extLst>
              <a:ext uri="{FF2B5EF4-FFF2-40B4-BE49-F238E27FC236}">
                <a16:creationId xmlns:a16="http://schemas.microsoft.com/office/drawing/2014/main" id="{804F55DD-E986-4FF3-A3D8-F109DDCC87DD}"/>
              </a:ext>
            </a:extLst>
          </p:cNvPr>
          <p:cNvSpPr/>
          <p:nvPr/>
        </p:nvSpPr>
        <p:spPr>
          <a:xfrm>
            <a:off x="3074477" y="3754205"/>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26" name="文本框 125">
            <a:extLst>
              <a:ext uri="{FF2B5EF4-FFF2-40B4-BE49-F238E27FC236}">
                <a16:creationId xmlns:a16="http://schemas.microsoft.com/office/drawing/2014/main" id="{ADEDC26B-F803-417B-BA84-D3DACC99C48D}"/>
              </a:ext>
            </a:extLst>
          </p:cNvPr>
          <p:cNvSpPr txBox="1"/>
          <p:nvPr/>
        </p:nvSpPr>
        <p:spPr>
          <a:xfrm>
            <a:off x="4211275" y="1101130"/>
            <a:ext cx="1685077"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列聚合公式</a:t>
            </a:r>
          </a:p>
        </p:txBody>
      </p: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93D2298F-75BB-4F98-B95E-D88028419F70}"/>
                  </a:ext>
                </a:extLst>
              </p:cNvPr>
              <p:cNvSpPr/>
              <p:nvPr/>
            </p:nvSpPr>
            <p:spPr>
              <a:xfrm>
                <a:off x="4211275" y="1603473"/>
                <a:ext cx="4702634" cy="2603213"/>
              </a:xfrm>
              <a:prstGeom prst="rect">
                <a:avLst/>
              </a:prstGeom>
            </p:spPr>
            <p:txBody>
              <a:bodyPr wrap="square">
                <a:spAutoFit/>
              </a:bodyPr>
              <a:lstStyle/>
              <a:p>
                <a:pPr marL="342900" indent="-342900">
                  <a:buAutoNum type="arabicPeriod"/>
                </a:pPr>
                <a:r>
                  <a:rPr lang="zh-CN" altLang="en-US" dirty="0"/>
                  <a:t>初始化单元格向量：本文使用</a:t>
                </a:r>
                <a14:m>
                  <m:oMath xmlns:m="http://schemas.openxmlformats.org/officeDocument/2006/math">
                    <m:sSub>
                      <m:sSubPr>
                        <m:ctrlPr>
                          <a:rPr lang="en-US" altLang="zh-CN" sz="1800" b="1" i="1" smtClean="0">
                            <a:solidFill>
                              <a:schemeClr val="tx1"/>
                            </a:solidFill>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𝒆</m:t>
                        </m:r>
                      </m:e>
                      <m:sub>
                        <m:sSup>
                          <m:sSupPr>
                            <m:ctrlPr>
                              <a:rPr lang="en-US" altLang="zh-CN" sz="1800" b="1" i="1">
                                <a:solidFill>
                                  <a:schemeClr val="tx1"/>
                                </a:solidFill>
                                <a:latin typeface="Cambria Math" panose="02040503050406030204" pitchFamily="18" charset="0"/>
                                <a:ea typeface="黑体" panose="02010609060101010101" pitchFamily="49" charset="-122"/>
                              </a:rPr>
                            </m:ctrlPr>
                          </m:sSupPr>
                          <m:e>
                            <m:r>
                              <a:rPr lang="en-US" altLang="zh-CN" sz="1800" b="1" i="1">
                                <a:solidFill>
                                  <a:schemeClr val="tx1"/>
                                </a:solidFill>
                                <a:latin typeface="Cambria Math" panose="02040503050406030204" pitchFamily="18" charset="0"/>
                                <a:ea typeface="黑体" panose="02010609060101010101" pitchFamily="49" charset="-122"/>
                              </a:rPr>
                              <m:t>𝒕</m:t>
                            </m:r>
                          </m:e>
                          <m:sup>
                            <m:r>
                              <a:rPr lang="en-US" altLang="zh-CN" sz="1800" b="1" i="1" smtClean="0">
                                <a:solidFill>
                                  <a:schemeClr val="tx1"/>
                                </a:solidFill>
                                <a:latin typeface="Cambria Math" panose="02040503050406030204" pitchFamily="18" charset="0"/>
                                <a:ea typeface="黑体" panose="02010609060101010101" pitchFamily="49" charset="-122"/>
                              </a:rPr>
                              <m:t>𝒎</m:t>
                            </m:r>
                            <m:r>
                              <a:rPr lang="en-US" altLang="zh-CN" sz="1800" b="1" i="1">
                                <a:solidFill>
                                  <a:schemeClr val="tx1"/>
                                </a:solidFill>
                                <a:latin typeface="Cambria Math" panose="02040503050406030204" pitchFamily="18" charset="0"/>
                                <a:ea typeface="黑体" panose="02010609060101010101" pitchFamily="49" charset="-122"/>
                              </a:rPr>
                              <m:t>,</m:t>
                            </m:r>
                            <m:r>
                              <a:rPr lang="en-US" altLang="zh-CN" sz="1800" b="1" i="1">
                                <a:solidFill>
                                  <a:schemeClr val="tx1"/>
                                </a:solidFill>
                                <a:latin typeface="Cambria Math" panose="02040503050406030204" pitchFamily="18" charset="0"/>
                                <a:ea typeface="黑体" panose="02010609060101010101" pitchFamily="49" charset="-122"/>
                              </a:rPr>
                              <m:t>𝒏</m:t>
                            </m:r>
                          </m:sup>
                        </m:sSup>
                      </m:sub>
                    </m:sSub>
                    <m:r>
                      <a:rPr lang="zh-CN" altLang="en-US" i="1">
                        <a:latin typeface="Cambria Math" panose="02040503050406030204" pitchFamily="18" charset="0"/>
                        <a:ea typeface="黑体" panose="02010609060101010101" pitchFamily="49" charset="-122"/>
                      </a:rPr>
                      <m:t>来</m:t>
                    </m:r>
                  </m:oMath>
                </a14:m>
                <a:r>
                  <a:rPr lang="zh-CN" altLang="en-US" dirty="0"/>
                  <a:t>表示目标单元格</a:t>
                </a:r>
                <a14:m>
                  <m:oMath xmlns:m="http://schemas.openxmlformats.org/officeDocument/2006/math">
                    <m:sSup>
                      <m:sSupPr>
                        <m:ctrlPr>
                          <a:rPr lang="en-US" altLang="zh-CN" i="1">
                            <a:latin typeface="Cambria Math" panose="02040503050406030204" pitchFamily="18" charset="0"/>
                            <a:ea typeface="黑体" panose="02010609060101010101" pitchFamily="49" charset="-122"/>
                          </a:rPr>
                        </m:ctrlPr>
                      </m:sSupPr>
                      <m:e>
                        <m:r>
                          <a:rPr lang="en-US" altLang="zh-CN" i="1">
                            <a:latin typeface="Cambria Math" panose="02040503050406030204" pitchFamily="18" charset="0"/>
                            <a:ea typeface="黑体" panose="02010609060101010101" pitchFamily="49" charset="-122"/>
                          </a:rPr>
                          <m:t>𝑡</m:t>
                        </m:r>
                      </m:e>
                      <m:sup>
                        <m:r>
                          <a:rPr lang="en-US" altLang="zh-CN" i="1">
                            <a:latin typeface="Cambria Math" panose="02040503050406030204" pitchFamily="18" charset="0"/>
                            <a:ea typeface="黑体" panose="02010609060101010101" pitchFamily="49" charset="-122"/>
                          </a:rPr>
                          <m:t>𝑚</m:t>
                        </m:r>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𝑛</m:t>
                        </m:r>
                      </m:sup>
                    </m:sSup>
                  </m:oMath>
                </a14:m>
                <a:r>
                  <a:rPr lang="zh-CN" altLang="en-US" dirty="0"/>
                  <a:t>的初始向量，可以是预训练的词嵌入或者</a:t>
                </a:r>
                <a:r>
                  <a:rPr lang="en-US" altLang="zh-CN" dirty="0"/>
                  <a:t>one-hot</a:t>
                </a:r>
                <a:r>
                  <a:rPr lang="zh-CN" altLang="en-US" dirty="0"/>
                  <a:t>编码。</a:t>
                </a:r>
                <a:endParaRPr lang="en-US" altLang="zh-CN" dirty="0"/>
              </a:p>
              <a:p>
                <a:pPr marL="342900" indent="-342900">
                  <a:buAutoNum type="arabicPeriod"/>
                </a:pPr>
                <a:r>
                  <a:rPr lang="zh-CN" altLang="en-US" dirty="0"/>
                  <a:t>设置权重</a:t>
                </a:r>
                <a14:m>
                  <m:oMath xmlns:m="http://schemas.openxmlformats.org/officeDocument/2006/math">
                    <m:sSub>
                      <m:sSubPr>
                        <m:ctrlPr>
                          <a:rPr lang="en-US" altLang="zh-CN" sz="1800" i="1" smtClean="0">
                            <a:solidFill>
                              <a:schemeClr val="tx1"/>
                            </a:solidFill>
                            <a:latin typeface="Cambria Math" panose="02040503050406030204" pitchFamily="18" charset="0"/>
                            <a:ea typeface="黑体" panose="02010609060101010101" pitchFamily="49" charset="-122"/>
                          </a:rPr>
                        </m:ctrlPr>
                      </m:sSubPr>
                      <m:e>
                        <m:r>
                          <a:rPr lang="zh-CN" altLang="en-US" sz="1800" i="1" smtClean="0">
                            <a:solidFill>
                              <a:schemeClr val="tx1"/>
                            </a:solidFill>
                            <a:latin typeface="Cambria Math" panose="02040503050406030204" pitchFamily="18" charset="0"/>
                            <a:ea typeface="黑体" panose="02010609060101010101" pitchFamily="49" charset="-122"/>
                          </a:rPr>
                          <m:t>𝛼</m:t>
                        </m:r>
                      </m:e>
                      <m:sub>
                        <m:sSup>
                          <m:sSupPr>
                            <m:ctrlPr>
                              <a:rPr lang="en-US" altLang="zh-CN" sz="1800" i="1">
                                <a:solidFill>
                                  <a:schemeClr val="tx1"/>
                                </a:solidFill>
                                <a:latin typeface="Cambria Math" panose="02040503050406030204" pitchFamily="18" charset="0"/>
                                <a:ea typeface="黑体" panose="02010609060101010101" pitchFamily="49" charset="-122"/>
                              </a:rPr>
                            </m:ctrlPr>
                          </m:sSupPr>
                          <m:e>
                            <m:r>
                              <a:rPr lang="en-US" altLang="zh-CN" sz="1800" i="1">
                                <a:solidFill>
                                  <a:schemeClr val="tx1"/>
                                </a:solidFill>
                                <a:latin typeface="Cambria Math" panose="02040503050406030204" pitchFamily="18" charset="0"/>
                                <a:ea typeface="黑体" panose="02010609060101010101" pitchFamily="49" charset="-122"/>
                              </a:rPr>
                              <m:t>𝑡</m:t>
                            </m:r>
                          </m:e>
                          <m:sup>
                            <m:r>
                              <a:rPr lang="en-US" altLang="zh-CN" i="1">
                                <a:latin typeface="Cambria Math" panose="02040503050406030204" pitchFamily="18" charset="0"/>
                                <a:ea typeface="黑体" panose="02010609060101010101" pitchFamily="49" charset="-122"/>
                              </a:rPr>
                              <m:t>𝑚</m:t>
                            </m:r>
                            <m:r>
                              <a:rPr lang="en-US" altLang="zh-CN" i="1" smtClean="0">
                                <a:latin typeface="Cambria Math" panose="02040503050406030204" pitchFamily="18" charset="0"/>
                                <a:ea typeface="黑体" panose="02010609060101010101" pitchFamily="49" charset="-122"/>
                              </a:rPr>
                              <m:t>‘</m:t>
                            </m:r>
                            <m:r>
                              <a:rPr lang="en-US" altLang="zh-CN" sz="1800" i="1">
                                <a:solidFill>
                                  <a:schemeClr val="tx1"/>
                                </a:solidFill>
                                <a:latin typeface="Cambria Math" panose="02040503050406030204" pitchFamily="18" charset="0"/>
                                <a:ea typeface="黑体" panose="02010609060101010101" pitchFamily="49" charset="-122"/>
                              </a:rPr>
                              <m:t>,</m:t>
                            </m:r>
                            <m:r>
                              <a:rPr lang="en-US" altLang="zh-CN" sz="1800" i="1">
                                <a:solidFill>
                                  <a:schemeClr val="tx1"/>
                                </a:solidFill>
                                <a:latin typeface="Cambria Math" panose="02040503050406030204" pitchFamily="18" charset="0"/>
                                <a:ea typeface="黑体" panose="02010609060101010101" pitchFamily="49" charset="-122"/>
                              </a:rPr>
                              <m:t>𝑛</m:t>
                            </m:r>
                          </m:sup>
                        </m:sSup>
                      </m:sub>
                    </m:sSub>
                    <m:r>
                      <a:rPr lang="zh-CN" altLang="en-US" i="1">
                        <a:latin typeface="Cambria Math" panose="02040503050406030204" pitchFamily="18" charset="0"/>
                        <a:ea typeface="黑体" panose="02010609060101010101" pitchFamily="49" charset="-122"/>
                      </a:rPr>
                      <m:t>：</m:t>
                    </m:r>
                  </m:oMath>
                </a14:m>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endParaRPr lang="zh-CN" altLang="en-US" dirty="0"/>
              </a:p>
            </p:txBody>
          </p:sp>
        </mc:Choice>
        <mc:Fallback xmlns="">
          <p:sp>
            <p:nvSpPr>
              <p:cNvPr id="55" name="矩形 54">
                <a:extLst>
                  <a:ext uri="{FF2B5EF4-FFF2-40B4-BE49-F238E27FC236}">
                    <a16:creationId xmlns:a16="http://schemas.microsoft.com/office/drawing/2014/main" id="{93D2298F-75BB-4F98-B95E-D88028419F70}"/>
                  </a:ext>
                </a:extLst>
              </p:cNvPr>
              <p:cNvSpPr>
                <a:spLocks noRot="1" noChangeAspect="1" noMove="1" noResize="1" noEditPoints="1" noAdjustHandles="1" noChangeArrowheads="1" noChangeShapeType="1" noTextEdit="1"/>
              </p:cNvSpPr>
              <p:nvPr/>
            </p:nvSpPr>
            <p:spPr>
              <a:xfrm>
                <a:off x="4211275" y="1603473"/>
                <a:ext cx="4702634" cy="2603213"/>
              </a:xfrm>
              <a:prstGeom prst="rect">
                <a:avLst/>
              </a:prstGeom>
              <a:blipFill>
                <a:blip r:embed="rId12"/>
                <a:stretch>
                  <a:fillRect l="-1167" t="-117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9AC8999-CF28-43C7-8B2B-40E3FA4C0861}"/>
              </a:ext>
            </a:extLst>
          </p:cNvPr>
          <p:cNvPicPr>
            <a:picLocks noChangeAspect="1"/>
          </p:cNvPicPr>
          <p:nvPr/>
        </p:nvPicPr>
        <p:blipFill>
          <a:blip r:embed="rId13"/>
          <a:stretch>
            <a:fillRect/>
          </a:stretch>
        </p:blipFill>
        <p:spPr>
          <a:xfrm>
            <a:off x="4478179" y="3139077"/>
            <a:ext cx="4129929" cy="918935"/>
          </a:xfrm>
          <a:prstGeom prst="rect">
            <a:avLst/>
          </a:prstGeom>
        </p:spPr>
      </p:pic>
      <p:pic>
        <p:nvPicPr>
          <p:cNvPr id="10" name="图片 9">
            <a:extLst>
              <a:ext uri="{FF2B5EF4-FFF2-40B4-BE49-F238E27FC236}">
                <a16:creationId xmlns:a16="http://schemas.microsoft.com/office/drawing/2014/main" id="{438E2B53-3183-420D-9318-9E2B32B8EDE9}"/>
              </a:ext>
            </a:extLst>
          </p:cNvPr>
          <p:cNvPicPr>
            <a:picLocks noChangeAspect="1"/>
          </p:cNvPicPr>
          <p:nvPr/>
        </p:nvPicPr>
        <p:blipFill>
          <a:blip r:embed="rId14"/>
          <a:stretch>
            <a:fillRect/>
          </a:stretch>
        </p:blipFill>
        <p:spPr>
          <a:xfrm>
            <a:off x="776535" y="4841047"/>
            <a:ext cx="4229599" cy="1070921"/>
          </a:xfrm>
          <a:prstGeom prst="rect">
            <a:avLst/>
          </a:prstGeom>
        </p:spPr>
      </p:pic>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1CE69DB4-B2E4-460B-88F7-90365DA319DB}"/>
                  </a:ext>
                </a:extLst>
              </p:cNvPr>
              <p:cNvSpPr txBox="1"/>
              <p:nvPr/>
            </p:nvSpPr>
            <p:spPr>
              <a:xfrm>
                <a:off x="498298" y="4447171"/>
                <a:ext cx="4572000" cy="376770"/>
              </a:xfrm>
              <a:prstGeom prst="rect">
                <a:avLst/>
              </a:prstGeom>
              <a:noFill/>
            </p:spPr>
            <p:txBody>
              <a:bodyPr wrap="square">
                <a:spAutoFit/>
              </a:bodyPr>
              <a:lstStyle/>
              <a:p>
                <a:r>
                  <a:rPr lang="en-US" altLang="zh-CN" dirty="0"/>
                  <a:t>3.    </a:t>
                </a:r>
                <a:r>
                  <a:rPr lang="zh-CN" altLang="en-US" dirty="0"/>
                  <a:t>列聚合的上下文嵌入</a:t>
                </a:r>
                <a14:m>
                  <m:oMath xmlns:m="http://schemas.openxmlformats.org/officeDocument/2006/math">
                    <m:sSubSup>
                      <m:sSubSupPr>
                        <m:ctrlPr>
                          <a:rPr lang="en-US" altLang="zh-CN" sz="1800" b="1" i="1" smtClean="0">
                            <a:solidFill>
                              <a:schemeClr val="tx1"/>
                            </a:solidFill>
                            <a:latin typeface="Cambria Math" panose="02040503050406030204" pitchFamily="18" charset="0"/>
                            <a:ea typeface="黑体" panose="02010609060101010101" pitchFamily="49" charset="-122"/>
                          </a:rPr>
                        </m:ctrlPr>
                      </m:sSubSupPr>
                      <m:e>
                        <m:r>
                          <a:rPr lang="en-US" altLang="zh-CN" b="1" i="1">
                            <a:solidFill>
                              <a:schemeClr val="tx1"/>
                            </a:solidFill>
                            <a:latin typeface="Cambria Math" panose="02040503050406030204" pitchFamily="18" charset="0"/>
                            <a:ea typeface="黑体" panose="02010609060101010101" pitchFamily="49" charset="-122"/>
                          </a:rPr>
                          <m:t>𝒆</m:t>
                        </m:r>
                      </m:e>
                      <m:sub>
                        <m:sSup>
                          <m:sSupPr>
                            <m:ctrlPr>
                              <a:rPr lang="en-US" altLang="zh-CN" b="1" i="1">
                                <a:solidFill>
                                  <a:schemeClr val="tx1"/>
                                </a:solidFill>
                                <a:latin typeface="Cambria Math" panose="02040503050406030204" pitchFamily="18" charset="0"/>
                                <a:ea typeface="黑体" panose="02010609060101010101" pitchFamily="49" charset="-122"/>
                              </a:rPr>
                            </m:ctrlPr>
                          </m:sSupPr>
                          <m:e>
                            <m:r>
                              <a:rPr lang="en-US" altLang="zh-CN" b="1" i="1">
                                <a:solidFill>
                                  <a:schemeClr val="tx1"/>
                                </a:solidFill>
                                <a:latin typeface="Cambria Math" panose="02040503050406030204" pitchFamily="18" charset="0"/>
                                <a:ea typeface="黑体" panose="02010609060101010101" pitchFamily="49" charset="-122"/>
                              </a:rPr>
                              <m:t>𝒕</m:t>
                            </m:r>
                          </m:e>
                          <m:sup>
                            <m:r>
                              <a:rPr lang="en-US" altLang="zh-CN" b="1" i="1">
                                <a:solidFill>
                                  <a:schemeClr val="tx1"/>
                                </a:solidFill>
                                <a:latin typeface="Cambria Math" panose="02040503050406030204" pitchFamily="18" charset="0"/>
                                <a:ea typeface="黑体" panose="02010609060101010101" pitchFamily="49" charset="-122"/>
                              </a:rPr>
                              <m:t>𝒎</m:t>
                            </m:r>
                            <m:r>
                              <a:rPr lang="en-US" altLang="zh-CN" b="1" i="1">
                                <a:solidFill>
                                  <a:schemeClr val="tx1"/>
                                </a:solidFill>
                                <a:latin typeface="Cambria Math" panose="02040503050406030204" pitchFamily="18" charset="0"/>
                                <a:ea typeface="黑体" panose="02010609060101010101" pitchFamily="49" charset="-122"/>
                              </a:rPr>
                              <m:t>,</m:t>
                            </m:r>
                            <m:r>
                              <a:rPr lang="en-US" altLang="zh-CN" b="1" i="1">
                                <a:solidFill>
                                  <a:schemeClr val="tx1"/>
                                </a:solidFill>
                                <a:latin typeface="Cambria Math" panose="02040503050406030204" pitchFamily="18" charset="0"/>
                                <a:ea typeface="黑体" panose="02010609060101010101" pitchFamily="49" charset="-122"/>
                              </a:rPr>
                              <m:t>𝒏</m:t>
                            </m:r>
                          </m:sup>
                        </m:sSup>
                      </m:sub>
                      <m:sup>
                        <m:r>
                          <a:rPr lang="en-US" altLang="zh-CN" sz="1800" b="1" i="1" smtClean="0">
                            <a:solidFill>
                              <a:schemeClr val="tx1"/>
                            </a:solidFill>
                            <a:latin typeface="Cambria Math" panose="02040503050406030204" pitchFamily="18" charset="0"/>
                            <a:ea typeface="黑体" panose="02010609060101010101" pitchFamily="49" charset="-122"/>
                          </a:rPr>
                          <m:t>𝒄</m:t>
                        </m:r>
                      </m:sup>
                    </m:sSubSup>
                    <m:r>
                      <a:rPr lang="zh-CN" altLang="en-US" b="1" i="1">
                        <a:latin typeface="Cambria Math" panose="02040503050406030204" pitchFamily="18" charset="0"/>
                        <a:ea typeface="黑体" panose="02010609060101010101" pitchFamily="49" charset="-122"/>
                      </a:rPr>
                      <m:t>：</m:t>
                    </m:r>
                  </m:oMath>
                </a14:m>
                <a:endParaRPr lang="en-US" altLang="zh-CN" b="1" dirty="0"/>
              </a:p>
            </p:txBody>
          </p:sp>
        </mc:Choice>
        <mc:Fallback xmlns="">
          <p:sp>
            <p:nvSpPr>
              <p:cNvPr id="65" name="文本框 64">
                <a:extLst>
                  <a:ext uri="{FF2B5EF4-FFF2-40B4-BE49-F238E27FC236}">
                    <a16:creationId xmlns:a16="http://schemas.microsoft.com/office/drawing/2014/main" id="{1CE69DB4-B2E4-460B-88F7-90365DA319DB}"/>
                  </a:ext>
                </a:extLst>
              </p:cNvPr>
              <p:cNvSpPr txBox="1">
                <a:spLocks noRot="1" noChangeAspect="1" noMove="1" noResize="1" noEditPoints="1" noAdjustHandles="1" noChangeArrowheads="1" noChangeShapeType="1" noTextEdit="1"/>
              </p:cNvSpPr>
              <p:nvPr/>
            </p:nvSpPr>
            <p:spPr>
              <a:xfrm>
                <a:off x="498298" y="4447171"/>
                <a:ext cx="4572000" cy="376770"/>
              </a:xfrm>
              <a:prstGeom prst="rect">
                <a:avLst/>
              </a:prstGeom>
              <a:blipFill>
                <a:blip r:embed="rId15"/>
                <a:stretch>
                  <a:fillRect l="-1200" t="-9836" b="-26230"/>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1066C388-6F15-4F20-A938-C43908C4FF47}"/>
              </a:ext>
            </a:extLst>
          </p:cNvPr>
          <p:cNvPicPr>
            <a:picLocks noChangeAspect="1"/>
          </p:cNvPicPr>
          <p:nvPr/>
        </p:nvPicPr>
        <p:blipFill>
          <a:blip r:embed="rId16"/>
          <a:stretch>
            <a:fillRect/>
          </a:stretch>
        </p:blipFill>
        <p:spPr>
          <a:xfrm>
            <a:off x="5301377" y="4367568"/>
            <a:ext cx="3306731" cy="1821844"/>
          </a:xfrm>
          <a:prstGeom prst="rect">
            <a:avLst/>
          </a:prstGeom>
        </p:spPr>
      </p:pic>
      <p:sp>
        <p:nvSpPr>
          <p:cNvPr id="73" name="矩形 72">
            <a:extLst>
              <a:ext uri="{FF2B5EF4-FFF2-40B4-BE49-F238E27FC236}">
                <a16:creationId xmlns:a16="http://schemas.microsoft.com/office/drawing/2014/main" id="{1F1760FA-1C65-439D-AC1E-FED3E84365CA}"/>
              </a:ext>
            </a:extLst>
          </p:cNvPr>
          <p:cNvSpPr/>
          <p:nvPr/>
        </p:nvSpPr>
        <p:spPr>
          <a:xfrm>
            <a:off x="1686778" y="5226033"/>
            <a:ext cx="237869" cy="2843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C2EFC065-50F7-4614-8F4D-A8ECC45D7697}"/>
              </a:ext>
            </a:extLst>
          </p:cNvPr>
          <p:cNvSpPr/>
          <p:nvPr/>
        </p:nvSpPr>
        <p:spPr>
          <a:xfrm>
            <a:off x="2001892" y="5221303"/>
            <a:ext cx="398152" cy="304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36FF08D0-750D-46FC-9C77-8B7AA719A778}"/>
              </a:ext>
            </a:extLst>
          </p:cNvPr>
          <p:cNvSpPr txBox="1"/>
          <p:nvPr/>
        </p:nvSpPr>
        <p:spPr>
          <a:xfrm>
            <a:off x="1778252" y="5885534"/>
            <a:ext cx="1297664" cy="307777"/>
          </a:xfrm>
          <a:prstGeom prst="rect">
            <a:avLst/>
          </a:prstGeom>
          <a:noFill/>
        </p:spPr>
        <p:txBody>
          <a:bodyPr wrap="square">
            <a:spAutoFit/>
          </a:bodyPr>
          <a:lstStyle/>
          <a:p>
            <a:r>
              <a:rPr lang="zh-CN" altLang="en-US" sz="1400" dirty="0">
                <a:solidFill>
                  <a:srgbClr val="02409A"/>
                </a:solidFill>
              </a:rPr>
              <a:t>参数矩阵</a:t>
            </a:r>
            <a:endParaRPr lang="en-US" altLang="zh-CN" sz="1400" dirty="0">
              <a:solidFill>
                <a:srgbClr val="02409A"/>
              </a:solidFill>
            </a:endParaRPr>
          </a:p>
        </p:txBody>
      </p:sp>
      <p:sp>
        <p:nvSpPr>
          <p:cNvPr id="77" name="文本框 76">
            <a:extLst>
              <a:ext uri="{FF2B5EF4-FFF2-40B4-BE49-F238E27FC236}">
                <a16:creationId xmlns:a16="http://schemas.microsoft.com/office/drawing/2014/main" id="{BC06FF18-6BB2-42DD-A0B4-BE8D9F0CB04B}"/>
              </a:ext>
            </a:extLst>
          </p:cNvPr>
          <p:cNvSpPr txBox="1"/>
          <p:nvPr/>
        </p:nvSpPr>
        <p:spPr>
          <a:xfrm>
            <a:off x="5560755" y="2753698"/>
            <a:ext cx="4572000" cy="307777"/>
          </a:xfrm>
          <a:prstGeom prst="rect">
            <a:avLst/>
          </a:prstGeom>
          <a:noFill/>
        </p:spPr>
        <p:txBody>
          <a:bodyPr wrap="square">
            <a:spAutoFit/>
          </a:bodyPr>
          <a:lstStyle/>
          <a:p>
            <a:r>
              <a:rPr lang="zh-CN" altLang="en-US" sz="1400" dirty="0">
                <a:solidFill>
                  <a:srgbClr val="02409A"/>
                </a:solidFill>
              </a:rPr>
              <a:t>词向量点乘表达单元格单词之间的相关性</a:t>
            </a:r>
          </a:p>
        </p:txBody>
      </p:sp>
      <p:cxnSp>
        <p:nvCxnSpPr>
          <p:cNvPr id="32" name="直接箭头连接符 31">
            <a:extLst>
              <a:ext uri="{FF2B5EF4-FFF2-40B4-BE49-F238E27FC236}">
                <a16:creationId xmlns:a16="http://schemas.microsoft.com/office/drawing/2014/main" id="{87502B65-E9C4-4850-98A8-AC01AA22D08F}"/>
              </a:ext>
            </a:extLst>
          </p:cNvPr>
          <p:cNvCxnSpPr/>
          <p:nvPr/>
        </p:nvCxnSpPr>
        <p:spPr>
          <a:xfrm>
            <a:off x="2200968" y="5532356"/>
            <a:ext cx="0" cy="334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97FC90BB-A625-44C4-9BB4-72DDA38757DE}"/>
              </a:ext>
            </a:extLst>
          </p:cNvPr>
          <p:cNvCxnSpPr>
            <a:cxnSpLocks/>
          </p:cNvCxnSpPr>
          <p:nvPr/>
        </p:nvCxnSpPr>
        <p:spPr>
          <a:xfrm flipH="1">
            <a:off x="1146048" y="5525857"/>
            <a:ext cx="645027" cy="359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矩形 89">
            <a:extLst>
              <a:ext uri="{FF2B5EF4-FFF2-40B4-BE49-F238E27FC236}">
                <a16:creationId xmlns:a16="http://schemas.microsoft.com/office/drawing/2014/main" id="{5A07A6CF-A382-4EE3-BF1D-2B5296D6FA3B}"/>
              </a:ext>
            </a:extLst>
          </p:cNvPr>
          <p:cNvSpPr/>
          <p:nvPr/>
        </p:nvSpPr>
        <p:spPr>
          <a:xfrm>
            <a:off x="6408821" y="3207896"/>
            <a:ext cx="1499745" cy="309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a:extLst>
              <a:ext uri="{FF2B5EF4-FFF2-40B4-BE49-F238E27FC236}">
                <a16:creationId xmlns:a16="http://schemas.microsoft.com/office/drawing/2014/main" id="{6B87D776-20E1-478C-A802-8EF1520FE35E}"/>
              </a:ext>
            </a:extLst>
          </p:cNvPr>
          <p:cNvSpPr txBox="1"/>
          <p:nvPr/>
        </p:nvSpPr>
        <p:spPr>
          <a:xfrm>
            <a:off x="243840" y="5881635"/>
            <a:ext cx="1603807" cy="307777"/>
          </a:xfrm>
          <a:prstGeom prst="rect">
            <a:avLst/>
          </a:prstGeom>
          <a:noFill/>
        </p:spPr>
        <p:txBody>
          <a:bodyPr wrap="square">
            <a:spAutoFit/>
          </a:bodyPr>
          <a:lstStyle/>
          <a:p>
            <a:r>
              <a:rPr lang="en-US" altLang="zh-CN" sz="1400" b="0" dirty="0" err="1">
                <a:solidFill>
                  <a:srgbClr val="02409A"/>
                </a:solidFill>
                <a:effectLst/>
              </a:rPr>
              <a:t>ReLU</a:t>
            </a:r>
            <a:r>
              <a:rPr lang="zh-CN" altLang="en-US" sz="1400" b="0" dirty="0">
                <a:solidFill>
                  <a:srgbClr val="02409A"/>
                </a:solidFill>
                <a:effectLst/>
              </a:rPr>
              <a:t>激活函数</a:t>
            </a:r>
            <a:endParaRPr lang="zh-CN" altLang="en-US" sz="1400" dirty="0">
              <a:solidFill>
                <a:srgbClr val="02409A"/>
              </a:solidFill>
            </a:endParaRPr>
          </a:p>
        </p:txBody>
      </p:sp>
      <p:cxnSp>
        <p:nvCxnSpPr>
          <p:cNvPr id="98" name="直接箭头连接符 97">
            <a:extLst>
              <a:ext uri="{FF2B5EF4-FFF2-40B4-BE49-F238E27FC236}">
                <a16:creationId xmlns:a16="http://schemas.microsoft.com/office/drawing/2014/main" id="{0F61A0EE-0EF3-49E9-B250-E63A1FC9466B}"/>
              </a:ext>
            </a:extLst>
          </p:cNvPr>
          <p:cNvCxnSpPr>
            <a:cxnSpLocks/>
          </p:cNvCxnSpPr>
          <p:nvPr/>
        </p:nvCxnSpPr>
        <p:spPr>
          <a:xfrm flipV="1">
            <a:off x="7285313" y="3019285"/>
            <a:ext cx="0" cy="18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05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500"/>
                                        <p:tgtEl>
                                          <p:spTgt spid="8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500"/>
                                        <p:tgtEl>
                                          <p:spTgt spid="9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500"/>
                                        <p:tgtEl>
                                          <p:spTgt spid="76"/>
                                        </p:tgtEl>
                                      </p:cBhvr>
                                    </p:animEffect>
                                  </p:childTnLst>
                                </p:cTn>
                              </p:par>
                              <p:par>
                                <p:cTn id="28" presetID="10" presetClass="entr" presetSubtype="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6" grpId="0"/>
      <p:bldP spid="77" grpId="0"/>
      <p:bldP spid="90" grpId="0" animBg="1"/>
      <p:bldP spid="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矩形 151">
            <a:extLst>
              <a:ext uri="{FF2B5EF4-FFF2-40B4-BE49-F238E27FC236}">
                <a16:creationId xmlns:a16="http://schemas.microsoft.com/office/drawing/2014/main" id="{925EB753-F6DF-46B7-BE55-C50704716D73}"/>
              </a:ext>
            </a:extLst>
          </p:cNvPr>
          <p:cNvSpPr/>
          <p:nvPr/>
        </p:nvSpPr>
        <p:spPr>
          <a:xfrm>
            <a:off x="724712" y="1831969"/>
            <a:ext cx="2523271" cy="39268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8" name="图片 147">
            <a:extLst>
              <a:ext uri="{FF2B5EF4-FFF2-40B4-BE49-F238E27FC236}">
                <a16:creationId xmlns:a16="http://schemas.microsoft.com/office/drawing/2014/main" id="{FC1B1FD9-E74F-400F-8B10-0EE6F842686F}"/>
              </a:ext>
            </a:extLst>
          </p:cNvPr>
          <p:cNvPicPr>
            <a:picLocks noChangeAspect="1"/>
          </p:cNvPicPr>
          <p:nvPr/>
        </p:nvPicPr>
        <p:blipFill>
          <a:blip r:embed="rId3"/>
          <a:stretch>
            <a:fillRect/>
          </a:stretch>
        </p:blipFill>
        <p:spPr>
          <a:xfrm>
            <a:off x="463499" y="3979597"/>
            <a:ext cx="1271757" cy="372756"/>
          </a:xfrm>
          <a:prstGeom prst="rect">
            <a:avLst/>
          </a:prstGeom>
        </p:spPr>
      </p:pic>
      <p:sp>
        <p:nvSpPr>
          <p:cNvPr id="44" name="矩形 43">
            <a:extLst>
              <a:ext uri="{FF2B5EF4-FFF2-40B4-BE49-F238E27FC236}">
                <a16:creationId xmlns:a16="http://schemas.microsoft.com/office/drawing/2014/main" id="{D2E7E77D-DAEB-4F84-B13E-A95113543F11}"/>
              </a:ext>
            </a:extLst>
          </p:cNvPr>
          <p:cNvSpPr/>
          <p:nvPr/>
        </p:nvSpPr>
        <p:spPr>
          <a:xfrm>
            <a:off x="1981076" y="2787216"/>
            <a:ext cx="503542" cy="375283"/>
          </a:xfrm>
          <a:prstGeom prst="rect">
            <a:avLst/>
          </a:prstGeom>
          <a:solidFill>
            <a:srgbClr val="E599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表内上下文</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7" name="矩形 6">
            <a:extLst>
              <a:ext uri="{FF2B5EF4-FFF2-40B4-BE49-F238E27FC236}">
                <a16:creationId xmlns:a16="http://schemas.microsoft.com/office/drawing/2014/main" id="{5C9D521A-ED6E-4DBB-B963-ACA43124315D}"/>
              </a:ext>
            </a:extLst>
          </p:cNvPr>
          <p:cNvSpPr/>
          <p:nvPr/>
        </p:nvSpPr>
        <p:spPr>
          <a:xfrm>
            <a:off x="706765" y="1819153"/>
            <a:ext cx="2529195" cy="191773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DF4A11E5-41FC-4367-81E1-D44793931371}"/>
              </a:ext>
            </a:extLst>
          </p:cNvPr>
          <p:cNvCxnSpPr>
            <a:cxnSpLocks/>
          </p:cNvCxnSpPr>
          <p:nvPr/>
        </p:nvCxnSpPr>
        <p:spPr>
          <a:xfrm flipV="1">
            <a:off x="3236508" y="1818133"/>
            <a:ext cx="517062" cy="2"/>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EA5EF85-88CE-4569-ABA3-8DE73B0C4BF8}"/>
              </a:ext>
            </a:extLst>
          </p:cNvPr>
          <p:cNvCxnSpPr>
            <a:cxnSpLocks/>
          </p:cNvCxnSpPr>
          <p:nvPr/>
        </p:nvCxnSpPr>
        <p:spPr>
          <a:xfrm>
            <a:off x="706765" y="2208070"/>
            <a:ext cx="252919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96279B8-162A-4C8A-9327-1E23C30A22CE}"/>
              </a:ext>
            </a:extLst>
          </p:cNvPr>
          <p:cNvCxnSpPr>
            <a:cxnSpLocks/>
          </p:cNvCxnSpPr>
          <p:nvPr/>
        </p:nvCxnSpPr>
        <p:spPr>
          <a:xfrm>
            <a:off x="706765" y="2583990"/>
            <a:ext cx="252919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C900522-4B9F-4A68-95F6-68F9D48D258D}"/>
              </a:ext>
            </a:extLst>
          </p:cNvPr>
          <p:cNvCxnSpPr>
            <a:cxnSpLocks/>
          </p:cNvCxnSpPr>
          <p:nvPr/>
        </p:nvCxnSpPr>
        <p:spPr>
          <a:xfrm>
            <a:off x="706765" y="2787190"/>
            <a:ext cx="252919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5DF5413-08F7-437F-A63B-6626E5B63AC7}"/>
              </a:ext>
            </a:extLst>
          </p:cNvPr>
          <p:cNvCxnSpPr>
            <a:cxnSpLocks/>
          </p:cNvCxnSpPr>
          <p:nvPr/>
        </p:nvCxnSpPr>
        <p:spPr>
          <a:xfrm>
            <a:off x="706765" y="3163110"/>
            <a:ext cx="252919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96279B8-162A-4C8A-9327-1E23C30A22CE}"/>
              </a:ext>
            </a:extLst>
          </p:cNvPr>
          <p:cNvCxnSpPr>
            <a:cxnSpLocks/>
          </p:cNvCxnSpPr>
          <p:nvPr/>
        </p:nvCxnSpPr>
        <p:spPr>
          <a:xfrm>
            <a:off x="706765" y="3371390"/>
            <a:ext cx="252919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45BFB36-2536-4314-A561-8676ADAF7DC5}"/>
              </a:ext>
            </a:extLst>
          </p:cNvPr>
          <p:cNvCxnSpPr>
            <a:cxnSpLocks/>
          </p:cNvCxnSpPr>
          <p:nvPr/>
        </p:nvCxnSpPr>
        <p:spPr>
          <a:xfrm>
            <a:off x="1225377" y="1819153"/>
            <a:ext cx="0" cy="191773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216AA89-8230-49B6-9E2D-E7B0795CECA4}"/>
              </a:ext>
            </a:extLst>
          </p:cNvPr>
          <p:cNvCxnSpPr>
            <a:cxnSpLocks/>
          </p:cNvCxnSpPr>
          <p:nvPr/>
        </p:nvCxnSpPr>
        <p:spPr>
          <a:xfrm>
            <a:off x="1738457" y="1828325"/>
            <a:ext cx="0" cy="191773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6346A2F-10BA-4877-A40D-4AD074D8AB53}"/>
              </a:ext>
            </a:extLst>
          </p:cNvPr>
          <p:cNvCxnSpPr>
            <a:cxnSpLocks/>
          </p:cNvCxnSpPr>
          <p:nvPr/>
        </p:nvCxnSpPr>
        <p:spPr>
          <a:xfrm>
            <a:off x="1982297" y="1819153"/>
            <a:ext cx="0" cy="191773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991C821-B552-451B-8796-E1F9308B1DDB}"/>
              </a:ext>
            </a:extLst>
          </p:cNvPr>
          <p:cNvCxnSpPr>
            <a:cxnSpLocks/>
          </p:cNvCxnSpPr>
          <p:nvPr/>
        </p:nvCxnSpPr>
        <p:spPr>
          <a:xfrm>
            <a:off x="2485217" y="1828325"/>
            <a:ext cx="0" cy="191773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5F52E8A-EDCB-4ADC-B9C6-24950692A83C}"/>
              </a:ext>
            </a:extLst>
          </p:cNvPr>
          <p:cNvCxnSpPr>
            <a:cxnSpLocks/>
          </p:cNvCxnSpPr>
          <p:nvPr/>
        </p:nvCxnSpPr>
        <p:spPr>
          <a:xfrm>
            <a:off x="2744297" y="1828325"/>
            <a:ext cx="0" cy="191773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63562AD-656D-4854-9E8D-22F74ACE0733}"/>
              </a:ext>
            </a:extLst>
          </p:cNvPr>
          <p:cNvCxnSpPr>
            <a:cxnSpLocks/>
          </p:cNvCxnSpPr>
          <p:nvPr/>
        </p:nvCxnSpPr>
        <p:spPr>
          <a:xfrm flipV="1">
            <a:off x="3247983" y="2208070"/>
            <a:ext cx="517062" cy="2"/>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119A9E0-A068-4231-9F8F-6DB8D5AE6E5D}"/>
              </a:ext>
            </a:extLst>
          </p:cNvPr>
          <p:cNvCxnSpPr>
            <a:cxnSpLocks/>
          </p:cNvCxnSpPr>
          <p:nvPr/>
        </p:nvCxnSpPr>
        <p:spPr>
          <a:xfrm flipV="1">
            <a:off x="3236508" y="2583990"/>
            <a:ext cx="517062" cy="2"/>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F4A11E5-41FC-4367-81E1-D44793931371}"/>
              </a:ext>
            </a:extLst>
          </p:cNvPr>
          <p:cNvCxnSpPr>
            <a:cxnSpLocks/>
          </p:cNvCxnSpPr>
          <p:nvPr/>
        </p:nvCxnSpPr>
        <p:spPr>
          <a:xfrm flipV="1">
            <a:off x="3247983" y="2784516"/>
            <a:ext cx="517062" cy="2"/>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F4A11E5-41FC-4367-81E1-D44793931371}"/>
              </a:ext>
            </a:extLst>
          </p:cNvPr>
          <p:cNvCxnSpPr>
            <a:cxnSpLocks/>
          </p:cNvCxnSpPr>
          <p:nvPr/>
        </p:nvCxnSpPr>
        <p:spPr>
          <a:xfrm flipV="1">
            <a:off x="3236508" y="3167694"/>
            <a:ext cx="517062" cy="2"/>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F4A11E5-41FC-4367-81E1-D44793931371}"/>
              </a:ext>
            </a:extLst>
          </p:cNvPr>
          <p:cNvCxnSpPr>
            <a:cxnSpLocks/>
          </p:cNvCxnSpPr>
          <p:nvPr/>
        </p:nvCxnSpPr>
        <p:spPr>
          <a:xfrm flipV="1">
            <a:off x="3236508" y="3368220"/>
            <a:ext cx="517062" cy="2"/>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F4A11E5-41FC-4367-81E1-D44793931371}"/>
              </a:ext>
            </a:extLst>
          </p:cNvPr>
          <p:cNvCxnSpPr>
            <a:cxnSpLocks/>
          </p:cNvCxnSpPr>
          <p:nvPr/>
        </p:nvCxnSpPr>
        <p:spPr>
          <a:xfrm flipV="1">
            <a:off x="3236508" y="3736883"/>
            <a:ext cx="517062" cy="2"/>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01309990-9398-4C32-882C-20C5499B20B8}"/>
              </a:ext>
            </a:extLst>
          </p:cNvPr>
          <p:cNvCxnSpPr>
            <a:cxnSpLocks/>
          </p:cNvCxnSpPr>
          <p:nvPr/>
        </p:nvCxnSpPr>
        <p:spPr>
          <a:xfrm>
            <a:off x="3740696" y="1818133"/>
            <a:ext cx="0" cy="191875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C104A3DB-9B56-4396-A49F-94CEB409F71F}"/>
              </a:ext>
            </a:extLst>
          </p:cNvPr>
          <p:cNvSpPr/>
          <p:nvPr/>
        </p:nvSpPr>
        <p:spPr>
          <a:xfrm>
            <a:off x="677574" y="2753850"/>
            <a:ext cx="3104332" cy="4365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连接符: 曲线 59">
            <a:extLst>
              <a:ext uri="{FF2B5EF4-FFF2-40B4-BE49-F238E27FC236}">
                <a16:creationId xmlns:a16="http://schemas.microsoft.com/office/drawing/2014/main" id="{F0C1E255-8379-41E5-9C73-4985E48573D3}"/>
              </a:ext>
            </a:extLst>
          </p:cNvPr>
          <p:cNvCxnSpPr>
            <a:cxnSpLocks/>
          </p:cNvCxnSpPr>
          <p:nvPr/>
        </p:nvCxnSpPr>
        <p:spPr>
          <a:xfrm rot="16200000" flipH="1" flipV="1">
            <a:off x="1587969" y="2134803"/>
            <a:ext cx="7173" cy="1224973"/>
          </a:xfrm>
          <a:prstGeom prst="curvedConnector3">
            <a:avLst>
              <a:gd name="adj1" fmla="val -10888749"/>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11CC0C76-4E29-41DF-8936-F47E50E65F75}"/>
              </a:ext>
            </a:extLst>
          </p:cNvPr>
          <p:cNvSpPr txBox="1"/>
          <p:nvPr/>
        </p:nvSpPr>
        <p:spPr>
          <a:xfrm>
            <a:off x="511175" y="1020729"/>
            <a:ext cx="145424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行聚合：</a:t>
            </a:r>
          </a:p>
        </p:txBody>
      </p:sp>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96797A61-646B-4361-ABA3-9CB16D13C6C0}"/>
                  </a:ext>
                </a:extLst>
              </p:cNvPr>
              <p:cNvSpPr/>
              <p:nvPr/>
            </p:nvSpPr>
            <p:spPr>
              <a:xfrm>
                <a:off x="1927638" y="2799957"/>
                <a:ext cx="604204" cy="338554"/>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600" i="1" smtClean="0">
                              <a:latin typeface="Cambria Math" panose="02040503050406030204" pitchFamily="18" charset="0"/>
                              <a:ea typeface="黑体" panose="02010609060101010101" pitchFamily="49" charset="-122"/>
                            </a:rPr>
                          </m:ctrlPr>
                        </m:sSupPr>
                        <m:e>
                          <m:r>
                            <a:rPr lang="en-US" altLang="zh-CN" sz="1600" b="0" i="1" smtClean="0">
                              <a:latin typeface="Cambria Math" panose="02040503050406030204" pitchFamily="18" charset="0"/>
                              <a:ea typeface="黑体" panose="02010609060101010101" pitchFamily="49" charset="-122"/>
                            </a:rPr>
                            <m:t>𝑡</m:t>
                          </m:r>
                        </m:e>
                        <m:sup>
                          <m:r>
                            <a:rPr lang="en-US" altLang="zh-CN" sz="1600" b="0" i="1" smtClean="0">
                              <a:latin typeface="Cambria Math" panose="02040503050406030204" pitchFamily="18" charset="0"/>
                              <a:ea typeface="黑体" panose="02010609060101010101" pitchFamily="49" charset="-122"/>
                            </a:rPr>
                            <m:t>𝑚</m:t>
                          </m:r>
                          <m:r>
                            <a:rPr lang="en-US" altLang="zh-CN" sz="1600" b="0" i="1" smtClean="0">
                              <a:latin typeface="Cambria Math" panose="02040503050406030204" pitchFamily="18" charset="0"/>
                              <a:ea typeface="黑体" panose="02010609060101010101" pitchFamily="49" charset="-122"/>
                            </a:rPr>
                            <m:t>,</m:t>
                          </m:r>
                          <m:r>
                            <a:rPr lang="en-US" altLang="zh-CN" sz="1600" b="0" i="1" smtClean="0">
                              <a:latin typeface="Cambria Math" panose="02040503050406030204" pitchFamily="18" charset="0"/>
                              <a:ea typeface="黑体" panose="02010609060101010101" pitchFamily="49" charset="-122"/>
                            </a:rPr>
                            <m:t>𝑛</m:t>
                          </m:r>
                        </m:sup>
                      </m:s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46" name="矩形 45">
                <a:extLst>
                  <a:ext uri="{FF2B5EF4-FFF2-40B4-BE49-F238E27FC236}">
                    <a16:creationId xmlns:a16="http://schemas.microsoft.com/office/drawing/2014/main" id="{96797A61-646B-4361-ABA3-9CB16D13C6C0}"/>
                  </a:ext>
                </a:extLst>
              </p:cNvPr>
              <p:cNvSpPr>
                <a:spLocks noRot="1" noChangeAspect="1" noMove="1" noResize="1" noEditPoints="1" noAdjustHandles="1" noChangeArrowheads="1" noChangeShapeType="1" noTextEdit="1"/>
              </p:cNvSpPr>
              <p:nvPr/>
            </p:nvSpPr>
            <p:spPr>
              <a:xfrm>
                <a:off x="1927638" y="2799957"/>
                <a:ext cx="604204" cy="338554"/>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46">
                <a:extLst>
                  <a:ext uri="{FF2B5EF4-FFF2-40B4-BE49-F238E27FC236}">
                    <a16:creationId xmlns:a16="http://schemas.microsoft.com/office/drawing/2014/main" id="{2982AE3F-2B2E-4D01-8BE5-4CD7ED82F46B}"/>
                  </a:ext>
                </a:extLst>
              </p:cNvPr>
              <p:cNvSpPr/>
              <p:nvPr/>
            </p:nvSpPr>
            <p:spPr>
              <a:xfrm>
                <a:off x="693958" y="2805580"/>
                <a:ext cx="590418" cy="338554"/>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600" i="1" smtClean="0">
                              <a:latin typeface="Cambria Math" panose="02040503050406030204" pitchFamily="18" charset="0"/>
                              <a:ea typeface="黑体" panose="02010609060101010101" pitchFamily="49" charset="-122"/>
                            </a:rPr>
                          </m:ctrlPr>
                        </m:sSupPr>
                        <m:e>
                          <m:r>
                            <a:rPr lang="en-US" altLang="zh-CN" sz="1600" b="0" i="1" smtClean="0">
                              <a:latin typeface="Cambria Math" panose="02040503050406030204" pitchFamily="18" charset="0"/>
                              <a:ea typeface="黑体" panose="02010609060101010101" pitchFamily="49" charset="-122"/>
                            </a:rPr>
                            <m:t>𝑡</m:t>
                          </m:r>
                        </m:e>
                        <m:sup>
                          <m:r>
                            <a:rPr lang="en-US" altLang="zh-CN" sz="1600" b="0" i="1" smtClean="0">
                              <a:latin typeface="Cambria Math" panose="02040503050406030204" pitchFamily="18" charset="0"/>
                              <a:ea typeface="黑体" panose="02010609060101010101" pitchFamily="49" charset="-122"/>
                            </a:rPr>
                            <m:t>𝑚</m:t>
                          </m:r>
                          <m:r>
                            <a:rPr lang="en-US" altLang="zh-CN" sz="1600" b="0" i="1" smtClean="0">
                              <a:latin typeface="Cambria Math" panose="02040503050406030204" pitchFamily="18" charset="0"/>
                              <a:ea typeface="黑体" panose="02010609060101010101" pitchFamily="49" charset="-122"/>
                            </a:rPr>
                            <m:t>,0</m:t>
                          </m:r>
                        </m:sup>
                      </m:s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47" name="矩形 46">
                <a:extLst>
                  <a:ext uri="{FF2B5EF4-FFF2-40B4-BE49-F238E27FC236}">
                    <a16:creationId xmlns:a16="http://schemas.microsoft.com/office/drawing/2014/main" id="{2982AE3F-2B2E-4D01-8BE5-4CD7ED82F46B}"/>
                  </a:ext>
                </a:extLst>
              </p:cNvPr>
              <p:cNvSpPr>
                <a:spLocks noRot="1" noChangeAspect="1" noMove="1" noResize="1" noEditPoints="1" noAdjustHandles="1" noChangeArrowheads="1" noChangeShapeType="1" noTextEdit="1"/>
              </p:cNvSpPr>
              <p:nvPr/>
            </p:nvSpPr>
            <p:spPr>
              <a:xfrm>
                <a:off x="693958" y="2805580"/>
                <a:ext cx="590418" cy="338554"/>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a:extLst>
                  <a:ext uri="{FF2B5EF4-FFF2-40B4-BE49-F238E27FC236}">
                    <a16:creationId xmlns:a16="http://schemas.microsoft.com/office/drawing/2014/main" id="{22319E6D-317D-4E17-84DC-06E84C457EF7}"/>
                  </a:ext>
                </a:extLst>
              </p:cNvPr>
              <p:cNvSpPr/>
              <p:nvPr/>
            </p:nvSpPr>
            <p:spPr>
              <a:xfrm>
                <a:off x="1215301" y="2805580"/>
                <a:ext cx="590418" cy="338554"/>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𝑡</m:t>
                          </m:r>
                        </m:e>
                        <m:sup>
                          <m:r>
                            <a:rPr lang="en-US" altLang="zh-CN" sz="1600" i="1">
                              <a:latin typeface="Cambria Math" panose="02040503050406030204" pitchFamily="18" charset="0"/>
                            </a:rPr>
                            <m:t>𝑚</m:t>
                          </m:r>
                          <m:r>
                            <a:rPr lang="en-US" altLang="zh-CN" sz="1600" i="1">
                              <a:latin typeface="Cambria Math" panose="02040503050406030204" pitchFamily="18" charset="0"/>
                            </a:rPr>
                            <m:t>,1</m:t>
                          </m:r>
                        </m:sup>
                      </m:sSup>
                    </m:oMath>
                  </m:oMathPara>
                </a14:m>
                <a:endParaRPr lang="en-US" altLang="zh-CN" sz="1600" i="1" dirty="0">
                  <a:latin typeface="Cambria Math" panose="02040503050406030204" pitchFamily="18" charset="0"/>
                  <a:ea typeface="黑体" panose="02010609060101010101" pitchFamily="49" charset="-122"/>
                </a:endParaRPr>
              </a:p>
            </p:txBody>
          </p:sp>
        </mc:Choice>
        <mc:Fallback xmlns="">
          <p:sp>
            <p:nvSpPr>
              <p:cNvPr id="48" name="矩形 47">
                <a:extLst>
                  <a:ext uri="{FF2B5EF4-FFF2-40B4-BE49-F238E27FC236}">
                    <a16:creationId xmlns:a16="http://schemas.microsoft.com/office/drawing/2014/main" id="{22319E6D-317D-4E17-84DC-06E84C457EF7}"/>
                  </a:ext>
                </a:extLst>
              </p:cNvPr>
              <p:cNvSpPr>
                <a:spLocks noRot="1" noChangeAspect="1" noMove="1" noResize="1" noEditPoints="1" noAdjustHandles="1" noChangeArrowheads="1" noChangeShapeType="1" noTextEdit="1"/>
              </p:cNvSpPr>
              <p:nvPr/>
            </p:nvSpPr>
            <p:spPr>
              <a:xfrm>
                <a:off x="1215301" y="2805580"/>
                <a:ext cx="590418" cy="338554"/>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CE75099C-B3C4-4888-9731-EF6E14389014}"/>
                  </a:ext>
                </a:extLst>
              </p:cNvPr>
              <p:cNvSpPr/>
              <p:nvPr/>
            </p:nvSpPr>
            <p:spPr>
              <a:xfrm>
                <a:off x="2662367" y="2777508"/>
                <a:ext cx="663900" cy="37298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600" i="1" smtClean="0">
                              <a:latin typeface="Cambria Math" panose="02040503050406030204" pitchFamily="18" charset="0"/>
                              <a:ea typeface="黑体" panose="02010609060101010101" pitchFamily="49" charset="-122"/>
                            </a:rPr>
                          </m:ctrlPr>
                        </m:sSupPr>
                        <m:e>
                          <m:r>
                            <a:rPr lang="en-US" altLang="zh-CN" sz="1600" b="0" i="1" smtClean="0">
                              <a:latin typeface="Cambria Math" panose="02040503050406030204" pitchFamily="18" charset="0"/>
                              <a:ea typeface="黑体" panose="02010609060101010101" pitchFamily="49" charset="-122"/>
                            </a:rPr>
                            <m:t>𝑡</m:t>
                          </m:r>
                        </m:e>
                        <m:sup>
                          <m:sSubSup>
                            <m:sSubSupPr>
                              <m:ctrlPr>
                                <a:rPr lang="en-US" altLang="zh-CN" sz="1600" i="1">
                                  <a:latin typeface="Cambria Math" panose="02040503050406030204" pitchFamily="18" charset="0"/>
                                  <a:ea typeface="黑体" panose="02010609060101010101" pitchFamily="49" charset="-122"/>
                                </a:rPr>
                              </m:ctrlPr>
                            </m:sSubSupPr>
                            <m:e>
                              <m:r>
                                <m:rPr>
                                  <m:sty m:val="p"/>
                                </m:rPr>
                                <a:rPr lang="en-US" altLang="zh-CN" sz="1600" i="1" smtClean="0">
                                  <a:latin typeface="Cambria Math" panose="02040503050406030204" pitchFamily="18" charset="0"/>
                                  <a:ea typeface="黑体" panose="02010609060101010101" pitchFamily="49" charset="-122"/>
                                </a:rPr>
                                <m:t>m</m:t>
                              </m:r>
                              <m:r>
                                <a:rPr lang="en-US" altLang="zh-CN" sz="1600" b="0" i="1" smtClean="0">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𝑆</m:t>
                              </m:r>
                            </m:e>
                            <m:sub>
                              <m:r>
                                <a:rPr lang="en-US" altLang="zh-CN" sz="1600" i="1">
                                  <a:latin typeface="Cambria Math" panose="02040503050406030204" pitchFamily="18" charset="0"/>
                                  <a:ea typeface="黑体" panose="02010609060101010101" pitchFamily="49" charset="-122"/>
                                </a:rPr>
                                <m:t>𝑘</m:t>
                              </m:r>
                            </m:sub>
                            <m:sup>
                              <m:r>
                                <a:rPr lang="en-US" altLang="zh-CN" sz="1600" b="0" i="1" smtClean="0">
                                  <a:latin typeface="Cambria Math" panose="02040503050406030204" pitchFamily="18" charset="0"/>
                                  <a:ea typeface="黑体" panose="02010609060101010101" pitchFamily="49" charset="-122"/>
                                </a:rPr>
                                <m:t>𝑐</m:t>
                              </m:r>
                            </m:sup>
                          </m:sSubSup>
                        </m:sup>
                      </m:s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52" name="矩形 51">
                <a:extLst>
                  <a:ext uri="{FF2B5EF4-FFF2-40B4-BE49-F238E27FC236}">
                    <a16:creationId xmlns:a16="http://schemas.microsoft.com/office/drawing/2014/main" id="{CE75099C-B3C4-4888-9731-EF6E14389014}"/>
                  </a:ext>
                </a:extLst>
              </p:cNvPr>
              <p:cNvSpPr>
                <a:spLocks noRot="1" noChangeAspect="1" noMove="1" noResize="1" noEditPoints="1" noAdjustHandles="1" noChangeArrowheads="1" noChangeShapeType="1" noTextEdit="1"/>
              </p:cNvSpPr>
              <p:nvPr/>
            </p:nvSpPr>
            <p:spPr>
              <a:xfrm>
                <a:off x="2662367" y="2777508"/>
                <a:ext cx="663900" cy="372987"/>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F04937FA-2E81-4BAD-94BF-A6D03B2113E6}"/>
                  </a:ext>
                </a:extLst>
              </p:cNvPr>
              <p:cNvSpPr/>
              <p:nvPr/>
            </p:nvSpPr>
            <p:spPr>
              <a:xfrm>
                <a:off x="3286295" y="2762222"/>
                <a:ext cx="441082" cy="338554"/>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ea typeface="黑体" panose="02010609060101010101" pitchFamily="49" charset="-122"/>
                            </a:rPr>
                          </m:ctrlPr>
                        </m:sSubPr>
                        <m:e>
                          <m:r>
                            <a:rPr lang="en-US" altLang="zh-CN" sz="1600" b="0" i="1" smtClean="0">
                              <a:latin typeface="Cambria Math" panose="02040503050406030204" pitchFamily="18" charset="0"/>
                              <a:ea typeface="黑体" panose="02010609060101010101" pitchFamily="49" charset="-122"/>
                            </a:rPr>
                            <m:t>𝑝</m:t>
                          </m:r>
                        </m:e>
                        <m:sub>
                          <m:r>
                            <a:rPr lang="en-US" altLang="zh-CN" sz="1600" b="0" i="1" smtClean="0">
                              <a:latin typeface="Cambria Math" panose="02040503050406030204" pitchFamily="18" charset="0"/>
                              <a:ea typeface="黑体" panose="02010609060101010101" pitchFamily="49" charset="-122"/>
                            </a:rPr>
                            <m:t>𝑘</m:t>
                          </m:r>
                        </m:sub>
                      </m:sSub>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53" name="矩形 52">
                <a:extLst>
                  <a:ext uri="{FF2B5EF4-FFF2-40B4-BE49-F238E27FC236}">
                    <a16:creationId xmlns:a16="http://schemas.microsoft.com/office/drawing/2014/main" id="{F04937FA-2E81-4BAD-94BF-A6D03B2113E6}"/>
                  </a:ext>
                </a:extLst>
              </p:cNvPr>
              <p:cNvSpPr>
                <a:spLocks noRot="1" noChangeAspect="1" noMove="1" noResize="1" noEditPoints="1" noAdjustHandles="1" noChangeArrowheads="1" noChangeShapeType="1" noTextEdit="1"/>
              </p:cNvSpPr>
              <p:nvPr/>
            </p:nvSpPr>
            <p:spPr>
              <a:xfrm>
                <a:off x="3286295" y="2762222"/>
                <a:ext cx="441082" cy="338554"/>
              </a:xfrm>
              <a:prstGeom prst="rect">
                <a:avLst/>
              </a:prstGeom>
              <a:blipFill>
                <a:blip r:embed="rId8"/>
                <a:stretch>
                  <a:fillRect b="-5357"/>
                </a:stretch>
              </a:blipFill>
              <a:ln>
                <a:noFill/>
              </a:ln>
            </p:spPr>
            <p:txBody>
              <a:bodyPr/>
              <a:lstStyle/>
              <a:p>
                <a:r>
                  <a:rPr lang="zh-CN" altLang="en-US">
                    <a:noFill/>
                  </a:rPr>
                  <a:t> </a:t>
                </a:r>
              </a:p>
            </p:txBody>
          </p:sp>
        </mc:Fallback>
      </mc:AlternateContent>
      <p:cxnSp>
        <p:nvCxnSpPr>
          <p:cNvPr id="59" name="连接符: 曲线 58">
            <a:extLst>
              <a:ext uri="{FF2B5EF4-FFF2-40B4-BE49-F238E27FC236}">
                <a16:creationId xmlns:a16="http://schemas.microsoft.com/office/drawing/2014/main" id="{98DCD2CF-B864-4EBD-B364-E52DA97A368B}"/>
              </a:ext>
            </a:extLst>
          </p:cNvPr>
          <p:cNvCxnSpPr>
            <a:cxnSpLocks/>
          </p:cNvCxnSpPr>
          <p:nvPr/>
        </p:nvCxnSpPr>
        <p:spPr>
          <a:xfrm rot="16200000" flipH="1" flipV="1">
            <a:off x="1835379" y="2382212"/>
            <a:ext cx="7172" cy="730155"/>
          </a:xfrm>
          <a:prstGeom prst="curvedConnector3">
            <a:avLst>
              <a:gd name="adj1" fmla="val -7702872"/>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曲线 72">
            <a:extLst>
              <a:ext uri="{FF2B5EF4-FFF2-40B4-BE49-F238E27FC236}">
                <a16:creationId xmlns:a16="http://schemas.microsoft.com/office/drawing/2014/main" id="{CC2ED966-2D85-4DC8-95B8-71D3FD1745F4}"/>
              </a:ext>
            </a:extLst>
          </p:cNvPr>
          <p:cNvCxnSpPr>
            <a:cxnSpLocks/>
          </p:cNvCxnSpPr>
          <p:nvPr/>
        </p:nvCxnSpPr>
        <p:spPr>
          <a:xfrm rot="16200000" flipH="1">
            <a:off x="2601161" y="2346585"/>
            <a:ext cx="7172" cy="801410"/>
          </a:xfrm>
          <a:prstGeom prst="curvedConnector3">
            <a:avLst>
              <a:gd name="adj1" fmla="val -3824875"/>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连接符: 曲线 76">
            <a:extLst>
              <a:ext uri="{FF2B5EF4-FFF2-40B4-BE49-F238E27FC236}">
                <a16:creationId xmlns:a16="http://schemas.microsoft.com/office/drawing/2014/main" id="{0519B89E-924F-4A28-AF8A-740760A6B805}"/>
              </a:ext>
            </a:extLst>
          </p:cNvPr>
          <p:cNvCxnSpPr>
            <a:cxnSpLocks/>
          </p:cNvCxnSpPr>
          <p:nvPr/>
        </p:nvCxnSpPr>
        <p:spPr>
          <a:xfrm rot="16200000" flipV="1">
            <a:off x="3272700" y="2483629"/>
            <a:ext cx="7453" cy="541947"/>
          </a:xfrm>
          <a:prstGeom prst="curvedConnector3">
            <a:avLst>
              <a:gd name="adj1" fmla="val 3831786"/>
            </a:avLst>
          </a:prstGeom>
          <a:ln w="1270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连接符: 曲线 80">
            <a:extLst>
              <a:ext uri="{FF2B5EF4-FFF2-40B4-BE49-F238E27FC236}">
                <a16:creationId xmlns:a16="http://schemas.microsoft.com/office/drawing/2014/main" id="{2937FB4D-FDB9-431B-B446-DD78F036EBD2}"/>
              </a:ext>
            </a:extLst>
          </p:cNvPr>
          <p:cNvCxnSpPr>
            <a:cxnSpLocks/>
          </p:cNvCxnSpPr>
          <p:nvPr/>
        </p:nvCxnSpPr>
        <p:spPr>
          <a:xfrm rot="16200000" flipV="1">
            <a:off x="2531772" y="1742701"/>
            <a:ext cx="7453" cy="2023803"/>
          </a:xfrm>
          <a:prstGeom prst="curvedConnector3">
            <a:avLst>
              <a:gd name="adj1" fmla="val 7768053"/>
            </a:avLst>
          </a:prstGeom>
          <a:ln w="1270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连接符: 曲线 87">
            <a:extLst>
              <a:ext uri="{FF2B5EF4-FFF2-40B4-BE49-F238E27FC236}">
                <a16:creationId xmlns:a16="http://schemas.microsoft.com/office/drawing/2014/main" id="{D530FE86-32A4-42AF-8C14-729CE9A75C87}"/>
              </a:ext>
            </a:extLst>
          </p:cNvPr>
          <p:cNvCxnSpPr>
            <a:cxnSpLocks/>
          </p:cNvCxnSpPr>
          <p:nvPr/>
        </p:nvCxnSpPr>
        <p:spPr>
          <a:xfrm rot="16200000" flipV="1">
            <a:off x="2277736" y="1488665"/>
            <a:ext cx="20320" cy="2519007"/>
          </a:xfrm>
          <a:prstGeom prst="curvedConnector3">
            <a:avLst>
              <a:gd name="adj1" fmla="val 4037490"/>
            </a:avLst>
          </a:prstGeom>
          <a:ln w="1270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连接符: 曲线 99">
            <a:extLst>
              <a:ext uri="{FF2B5EF4-FFF2-40B4-BE49-F238E27FC236}">
                <a16:creationId xmlns:a16="http://schemas.microsoft.com/office/drawing/2014/main" id="{6F30A238-6CB5-48E4-8340-BEF790AB19EB}"/>
              </a:ext>
            </a:extLst>
          </p:cNvPr>
          <p:cNvCxnSpPr>
            <a:cxnSpLocks/>
          </p:cNvCxnSpPr>
          <p:nvPr/>
        </p:nvCxnSpPr>
        <p:spPr>
          <a:xfrm rot="5400000">
            <a:off x="1901842" y="2828321"/>
            <a:ext cx="700577" cy="1420687"/>
          </a:xfrm>
          <a:prstGeom prst="curvedConnector2">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连接符: 曲线 105">
            <a:extLst>
              <a:ext uri="{FF2B5EF4-FFF2-40B4-BE49-F238E27FC236}">
                <a16:creationId xmlns:a16="http://schemas.microsoft.com/office/drawing/2014/main" id="{C56D5720-599B-4DBA-9763-A5C610085260}"/>
              </a:ext>
            </a:extLst>
          </p:cNvPr>
          <p:cNvCxnSpPr>
            <a:cxnSpLocks/>
          </p:cNvCxnSpPr>
          <p:nvPr/>
        </p:nvCxnSpPr>
        <p:spPr>
          <a:xfrm rot="5400000">
            <a:off x="2236754" y="2642703"/>
            <a:ext cx="745873" cy="1828244"/>
          </a:xfrm>
          <a:prstGeom prst="curvedConnector2">
            <a:avLst/>
          </a:prstGeom>
          <a:ln w="1270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BA3D3AED-1B7E-47A2-81F8-446D20944FE8}"/>
              </a:ext>
            </a:extLst>
          </p:cNvPr>
          <p:cNvSpPr/>
          <p:nvPr/>
        </p:nvSpPr>
        <p:spPr>
          <a:xfrm>
            <a:off x="1811290" y="4006999"/>
            <a:ext cx="1479748" cy="255938"/>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8305A3A5-6BFB-40EC-AB2D-3E3D7CF35942}"/>
              </a:ext>
            </a:extLst>
          </p:cNvPr>
          <p:cNvSpPr/>
          <p:nvPr/>
        </p:nvSpPr>
        <p:spPr>
          <a:xfrm>
            <a:off x="1871817" y="4042655"/>
            <a:ext cx="181126" cy="172272"/>
          </a:xfrm>
          <a:prstGeom prst="ellipse">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0CB6E751-00A1-4CDF-B8A5-3D118FC1EB9C}"/>
              </a:ext>
            </a:extLst>
          </p:cNvPr>
          <p:cNvSpPr/>
          <p:nvPr/>
        </p:nvSpPr>
        <p:spPr>
          <a:xfrm>
            <a:off x="2166087" y="4039118"/>
            <a:ext cx="181126" cy="172272"/>
          </a:xfrm>
          <a:prstGeom prst="ellipse">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396E774B-11E2-47AD-8AD4-A4B024F6946F}"/>
              </a:ext>
            </a:extLst>
          </p:cNvPr>
          <p:cNvSpPr/>
          <p:nvPr/>
        </p:nvSpPr>
        <p:spPr>
          <a:xfrm>
            <a:off x="2457014" y="4033697"/>
            <a:ext cx="181126" cy="172272"/>
          </a:xfrm>
          <a:prstGeom prst="ellipse">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DC18F043-3733-4880-A7A5-142EC29F95E7}"/>
              </a:ext>
            </a:extLst>
          </p:cNvPr>
          <p:cNvSpPr/>
          <p:nvPr/>
        </p:nvSpPr>
        <p:spPr>
          <a:xfrm>
            <a:off x="2747941" y="4042655"/>
            <a:ext cx="181126" cy="172272"/>
          </a:xfrm>
          <a:prstGeom prst="ellipse">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6" name="椭圆 115">
            <a:extLst>
              <a:ext uri="{FF2B5EF4-FFF2-40B4-BE49-F238E27FC236}">
                <a16:creationId xmlns:a16="http://schemas.microsoft.com/office/drawing/2014/main" id="{EB8AC55B-F823-44F0-A6E9-06525A0FA696}"/>
              </a:ext>
            </a:extLst>
          </p:cNvPr>
          <p:cNvSpPr/>
          <p:nvPr/>
        </p:nvSpPr>
        <p:spPr>
          <a:xfrm>
            <a:off x="3038120" y="4042027"/>
            <a:ext cx="181126" cy="172272"/>
          </a:xfrm>
          <a:prstGeom prst="ellipse">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cxnSp>
        <p:nvCxnSpPr>
          <p:cNvPr id="117" name="连接符: 曲线 116">
            <a:extLst>
              <a:ext uri="{FF2B5EF4-FFF2-40B4-BE49-F238E27FC236}">
                <a16:creationId xmlns:a16="http://schemas.microsoft.com/office/drawing/2014/main" id="{CC4CACB4-3921-4F42-8ABA-C6A9645F8049}"/>
              </a:ext>
            </a:extLst>
          </p:cNvPr>
          <p:cNvCxnSpPr>
            <a:cxnSpLocks/>
          </p:cNvCxnSpPr>
          <p:nvPr/>
        </p:nvCxnSpPr>
        <p:spPr>
          <a:xfrm rot="10800000" flipV="1">
            <a:off x="1334386" y="3160738"/>
            <a:ext cx="154294" cy="715206"/>
          </a:xfrm>
          <a:prstGeom prst="curvedConnector2">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连接符: 曲线 125">
            <a:extLst>
              <a:ext uri="{FF2B5EF4-FFF2-40B4-BE49-F238E27FC236}">
                <a16:creationId xmlns:a16="http://schemas.microsoft.com/office/drawing/2014/main" id="{7548CBE4-C309-4E13-AD81-129CC1AD1648}"/>
              </a:ext>
            </a:extLst>
          </p:cNvPr>
          <p:cNvCxnSpPr>
            <a:cxnSpLocks/>
          </p:cNvCxnSpPr>
          <p:nvPr/>
        </p:nvCxnSpPr>
        <p:spPr>
          <a:xfrm rot="10800000" flipH="1" flipV="1">
            <a:off x="983944" y="3166086"/>
            <a:ext cx="245599" cy="722868"/>
          </a:xfrm>
          <a:prstGeom prst="curvedConnector3">
            <a:avLst>
              <a:gd name="adj1" fmla="val -93079"/>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3D343F8A-FE91-4B7E-B6F2-FE516338E80A}"/>
              </a:ext>
            </a:extLst>
          </p:cNvPr>
          <p:cNvSpPr/>
          <p:nvPr/>
        </p:nvSpPr>
        <p:spPr>
          <a:xfrm>
            <a:off x="710477" y="2796374"/>
            <a:ext cx="513263" cy="37132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20EE2E4C-923D-4592-AD5E-910443DD4ECE}"/>
              </a:ext>
            </a:extLst>
          </p:cNvPr>
          <p:cNvSpPr/>
          <p:nvPr/>
        </p:nvSpPr>
        <p:spPr>
          <a:xfrm>
            <a:off x="1222746" y="2800121"/>
            <a:ext cx="513263" cy="37132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47DA953F-9300-4E84-92BE-05F963C87703}"/>
              </a:ext>
            </a:extLst>
          </p:cNvPr>
          <p:cNvSpPr/>
          <p:nvPr/>
        </p:nvSpPr>
        <p:spPr>
          <a:xfrm>
            <a:off x="2743302" y="2793690"/>
            <a:ext cx="495106" cy="371320"/>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0" name="矩形 149">
                <a:extLst>
                  <a:ext uri="{FF2B5EF4-FFF2-40B4-BE49-F238E27FC236}">
                    <a16:creationId xmlns:a16="http://schemas.microsoft.com/office/drawing/2014/main" id="{877EF277-701B-40DA-B9F1-50DA197B09DF}"/>
                  </a:ext>
                </a:extLst>
              </p:cNvPr>
              <p:cNvSpPr/>
              <p:nvPr/>
            </p:nvSpPr>
            <p:spPr>
              <a:xfrm>
                <a:off x="697004" y="3321900"/>
                <a:ext cx="596189" cy="310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0000FF"/>
                              </a:solidFill>
                              <a:latin typeface="Cambria Math" panose="02040503050406030204" pitchFamily="18" charset="0"/>
                              <a:ea typeface="黑体" panose="02010609060101010101" pitchFamily="49" charset="-122"/>
                            </a:rPr>
                          </m:ctrlPr>
                        </m:sSubPr>
                        <m:e>
                          <m:r>
                            <a:rPr lang="zh-CN" altLang="en-US" sz="1400" i="1" smtClean="0">
                              <a:solidFill>
                                <a:srgbClr val="0000FF"/>
                              </a:solidFill>
                              <a:latin typeface="Cambria Math" panose="02040503050406030204" pitchFamily="18" charset="0"/>
                              <a:ea typeface="黑体" panose="02010609060101010101" pitchFamily="49" charset="-122"/>
                            </a:rPr>
                            <m:t>𝛽</m:t>
                          </m:r>
                        </m:e>
                        <m:sub>
                          <m:sSup>
                            <m:sSupPr>
                              <m:ctrlPr>
                                <a:rPr lang="en-US" altLang="zh-CN" sz="1400" i="1">
                                  <a:solidFill>
                                    <a:srgbClr val="0000FF"/>
                                  </a:solidFill>
                                  <a:latin typeface="Cambria Math" panose="02040503050406030204" pitchFamily="18" charset="0"/>
                                </a:rPr>
                              </m:ctrlPr>
                            </m:sSupPr>
                            <m:e>
                              <m:r>
                                <a:rPr lang="en-US" altLang="zh-CN" sz="1400" i="1">
                                  <a:solidFill>
                                    <a:srgbClr val="0000FF"/>
                                  </a:solidFill>
                                  <a:latin typeface="Cambria Math" panose="02040503050406030204" pitchFamily="18" charset="0"/>
                                </a:rPr>
                                <m:t>𝑡</m:t>
                              </m:r>
                            </m:e>
                            <m:sup>
                              <m:r>
                                <a:rPr lang="en-US" altLang="zh-CN" sz="1400" b="0" i="1" smtClean="0">
                                  <a:solidFill>
                                    <a:srgbClr val="0000FF"/>
                                  </a:solidFill>
                                  <a:latin typeface="Cambria Math" panose="02040503050406030204" pitchFamily="18" charset="0"/>
                                </a:rPr>
                                <m:t>𝑚</m:t>
                              </m:r>
                              <m:r>
                                <a:rPr lang="en-US" altLang="zh-CN" sz="1400" i="1">
                                  <a:solidFill>
                                    <a:srgbClr val="0000FF"/>
                                  </a:solidFill>
                                  <a:latin typeface="Cambria Math" panose="02040503050406030204" pitchFamily="18" charset="0"/>
                                </a:rPr>
                                <m:t>,</m:t>
                              </m:r>
                              <m:r>
                                <a:rPr lang="en-US" altLang="zh-CN" sz="1400" b="0" i="1" smtClean="0">
                                  <a:solidFill>
                                    <a:srgbClr val="0000FF"/>
                                  </a:solidFill>
                                  <a:latin typeface="Cambria Math" panose="02040503050406030204" pitchFamily="18" charset="0"/>
                                </a:rPr>
                                <m:t>0</m:t>
                              </m:r>
                            </m:sup>
                          </m:sSup>
                        </m:sub>
                      </m:sSub>
                    </m:oMath>
                  </m:oMathPara>
                </a14:m>
                <a:endParaRPr lang="en-US" altLang="zh-CN" sz="1400" i="1" dirty="0">
                  <a:solidFill>
                    <a:srgbClr val="0000FF"/>
                  </a:solidFill>
                  <a:latin typeface="Cambria Math" panose="02040503050406030204" pitchFamily="18" charset="0"/>
                  <a:ea typeface="黑体" panose="02010609060101010101" pitchFamily="49" charset="-122"/>
                </a:endParaRPr>
              </a:p>
            </p:txBody>
          </p:sp>
        </mc:Choice>
        <mc:Fallback xmlns="">
          <p:sp>
            <p:nvSpPr>
              <p:cNvPr id="150" name="矩形 149">
                <a:extLst>
                  <a:ext uri="{FF2B5EF4-FFF2-40B4-BE49-F238E27FC236}">
                    <a16:creationId xmlns:a16="http://schemas.microsoft.com/office/drawing/2014/main" id="{877EF277-701B-40DA-B9F1-50DA197B09DF}"/>
                  </a:ext>
                </a:extLst>
              </p:cNvPr>
              <p:cNvSpPr>
                <a:spLocks noRot="1" noChangeAspect="1" noMove="1" noResize="1" noEditPoints="1" noAdjustHandles="1" noChangeArrowheads="1" noChangeShapeType="1" noTextEdit="1"/>
              </p:cNvSpPr>
              <p:nvPr/>
            </p:nvSpPr>
            <p:spPr>
              <a:xfrm>
                <a:off x="697004" y="3321900"/>
                <a:ext cx="596189" cy="310534"/>
              </a:xfrm>
              <a:prstGeom prst="rect">
                <a:avLst/>
              </a:prstGeom>
              <a:blipFill>
                <a:blip r:embed="rId9"/>
                <a:stretch>
                  <a:fillRect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a:extLst>
                  <a:ext uri="{FF2B5EF4-FFF2-40B4-BE49-F238E27FC236}">
                    <a16:creationId xmlns:a16="http://schemas.microsoft.com/office/drawing/2014/main" id="{6DA833B6-F3A1-4C27-9AB5-B69E4CDBE8E6}"/>
                  </a:ext>
                </a:extLst>
              </p:cNvPr>
              <p:cNvSpPr/>
              <p:nvPr/>
            </p:nvSpPr>
            <p:spPr>
              <a:xfrm>
                <a:off x="1898012" y="3328951"/>
                <a:ext cx="695255" cy="3618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0000FF"/>
                              </a:solidFill>
                              <a:latin typeface="Cambria Math" panose="02040503050406030204" pitchFamily="18" charset="0"/>
                            </a:rPr>
                          </m:ctrlPr>
                        </m:sSubPr>
                        <m:e>
                          <m:r>
                            <a:rPr lang="zh-CN" altLang="en-US" sz="1400" i="1">
                              <a:solidFill>
                                <a:srgbClr val="0000FF"/>
                              </a:solidFill>
                              <a:latin typeface="Cambria Math" panose="02040503050406030204" pitchFamily="18" charset="0"/>
                              <a:ea typeface="黑体" panose="02010609060101010101" pitchFamily="49" charset="-122"/>
                            </a:rPr>
                            <m:t>𝛽</m:t>
                          </m:r>
                        </m:e>
                        <m:sub>
                          <m:sSup>
                            <m:sSupPr>
                              <m:ctrlPr>
                                <a:rPr lang="en-US" altLang="zh-CN" sz="1400" i="1">
                                  <a:solidFill>
                                    <a:srgbClr val="0000FF"/>
                                  </a:solidFill>
                                  <a:latin typeface="Cambria Math" panose="02040503050406030204" pitchFamily="18" charset="0"/>
                                </a:rPr>
                              </m:ctrlPr>
                            </m:sSupPr>
                            <m:e>
                              <m:r>
                                <a:rPr lang="en-US" altLang="zh-CN" sz="1400" i="1">
                                  <a:solidFill>
                                    <a:srgbClr val="0000FF"/>
                                  </a:solidFill>
                                  <a:latin typeface="Cambria Math" panose="02040503050406030204" pitchFamily="18" charset="0"/>
                                </a:rPr>
                                <m:t>𝑡</m:t>
                              </m:r>
                            </m:e>
                            <m:sup>
                              <m:sSubSup>
                                <m:sSubSupPr>
                                  <m:ctrlPr>
                                    <a:rPr lang="en-US" altLang="zh-CN" sz="1400" i="1">
                                      <a:solidFill>
                                        <a:srgbClr val="0000FF"/>
                                      </a:solidFill>
                                      <a:latin typeface="Cambria Math" panose="02040503050406030204" pitchFamily="18" charset="0"/>
                                    </a:rPr>
                                  </m:ctrlPr>
                                </m:sSubSupPr>
                                <m:e>
                                  <m:r>
                                    <a:rPr lang="en-US" altLang="zh-CN" sz="1400" b="0" i="1" smtClean="0">
                                      <a:solidFill>
                                        <a:srgbClr val="0000FF"/>
                                      </a:solidFill>
                                      <a:latin typeface="Cambria Math" panose="02040503050406030204" pitchFamily="18" charset="0"/>
                                    </a:rPr>
                                    <m:t>𝑚</m:t>
                                  </m:r>
                                  <m:r>
                                    <a:rPr lang="en-US" altLang="zh-CN" sz="1400" b="0" i="1" smtClean="0">
                                      <a:solidFill>
                                        <a:srgbClr val="0000FF"/>
                                      </a:solidFill>
                                      <a:latin typeface="Cambria Math" panose="02040503050406030204" pitchFamily="18" charset="0"/>
                                    </a:rPr>
                                    <m:t>,</m:t>
                                  </m:r>
                                  <m:r>
                                    <a:rPr lang="en-US" altLang="zh-CN" sz="1400" i="1">
                                      <a:solidFill>
                                        <a:srgbClr val="0000FF"/>
                                      </a:solidFill>
                                      <a:latin typeface="Cambria Math" panose="02040503050406030204" pitchFamily="18" charset="0"/>
                                    </a:rPr>
                                    <m:t>𝑆</m:t>
                                  </m:r>
                                </m:e>
                                <m:sub>
                                  <m:r>
                                    <a:rPr lang="en-US" altLang="zh-CN" sz="1400" i="1">
                                      <a:solidFill>
                                        <a:srgbClr val="0000FF"/>
                                      </a:solidFill>
                                      <a:latin typeface="Cambria Math" panose="02040503050406030204" pitchFamily="18" charset="0"/>
                                    </a:rPr>
                                    <m:t>𝑘</m:t>
                                  </m:r>
                                </m:sub>
                                <m:sup>
                                  <m:r>
                                    <a:rPr lang="en-US" altLang="zh-CN" sz="1400" b="0" i="1" smtClean="0">
                                      <a:solidFill>
                                        <a:srgbClr val="0000FF"/>
                                      </a:solidFill>
                                      <a:latin typeface="Cambria Math" panose="02040503050406030204" pitchFamily="18" charset="0"/>
                                    </a:rPr>
                                    <m:t>𝑐</m:t>
                                  </m:r>
                                </m:sup>
                              </m:sSubSup>
                            </m:sup>
                          </m:sSup>
                        </m:sub>
                      </m:sSub>
                    </m:oMath>
                  </m:oMathPara>
                </a14:m>
                <a:endParaRPr lang="en-US" altLang="zh-CN" sz="1400" i="1" dirty="0">
                  <a:solidFill>
                    <a:srgbClr val="0000FF"/>
                  </a:solidFill>
                  <a:latin typeface="Cambria Math" panose="02040503050406030204" pitchFamily="18" charset="0"/>
                </a:endParaRPr>
              </a:p>
            </p:txBody>
          </p:sp>
        </mc:Choice>
        <mc:Fallback xmlns="">
          <p:sp>
            <p:nvSpPr>
              <p:cNvPr id="153" name="矩形 152">
                <a:extLst>
                  <a:ext uri="{FF2B5EF4-FFF2-40B4-BE49-F238E27FC236}">
                    <a16:creationId xmlns:a16="http://schemas.microsoft.com/office/drawing/2014/main" id="{6DA833B6-F3A1-4C27-9AB5-B69E4CDBE8E6}"/>
                  </a:ext>
                </a:extLst>
              </p:cNvPr>
              <p:cNvSpPr>
                <a:spLocks noRot="1" noChangeAspect="1" noMove="1" noResize="1" noEditPoints="1" noAdjustHandles="1" noChangeArrowheads="1" noChangeShapeType="1" noTextEdit="1"/>
              </p:cNvSpPr>
              <p:nvPr/>
            </p:nvSpPr>
            <p:spPr>
              <a:xfrm>
                <a:off x="1898012" y="3328951"/>
                <a:ext cx="695255" cy="36189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a:extLst>
                  <a:ext uri="{FF2B5EF4-FFF2-40B4-BE49-F238E27FC236}">
                    <a16:creationId xmlns:a16="http://schemas.microsoft.com/office/drawing/2014/main" id="{BDB855E7-AC7D-4C19-BE69-30974979D7F9}"/>
                  </a:ext>
                </a:extLst>
              </p:cNvPr>
              <p:cNvSpPr/>
              <p:nvPr/>
            </p:nvSpPr>
            <p:spPr>
              <a:xfrm>
                <a:off x="1268372" y="3325226"/>
                <a:ext cx="596189" cy="3100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0000FF"/>
                              </a:solidFill>
                              <a:latin typeface="Cambria Math" panose="02040503050406030204" pitchFamily="18" charset="0"/>
                              <a:ea typeface="黑体" panose="02010609060101010101" pitchFamily="49" charset="-122"/>
                            </a:rPr>
                          </m:ctrlPr>
                        </m:sSubPr>
                        <m:e>
                          <m:r>
                            <a:rPr lang="zh-CN" altLang="en-US" sz="1400" i="1" smtClean="0">
                              <a:solidFill>
                                <a:srgbClr val="0000FF"/>
                              </a:solidFill>
                              <a:latin typeface="Cambria Math" panose="02040503050406030204" pitchFamily="18" charset="0"/>
                              <a:ea typeface="黑体" panose="02010609060101010101" pitchFamily="49" charset="-122"/>
                            </a:rPr>
                            <m:t>𝛽</m:t>
                          </m:r>
                        </m:e>
                        <m:sub>
                          <m:sSup>
                            <m:sSupPr>
                              <m:ctrlPr>
                                <a:rPr lang="en-US" altLang="zh-CN" sz="1400" i="1">
                                  <a:solidFill>
                                    <a:srgbClr val="0000FF"/>
                                  </a:solidFill>
                                  <a:latin typeface="Cambria Math" panose="02040503050406030204" pitchFamily="18" charset="0"/>
                                </a:rPr>
                              </m:ctrlPr>
                            </m:sSupPr>
                            <m:e>
                              <m:r>
                                <a:rPr lang="en-US" altLang="zh-CN" sz="1400" i="1">
                                  <a:solidFill>
                                    <a:srgbClr val="0000FF"/>
                                  </a:solidFill>
                                  <a:latin typeface="Cambria Math" panose="02040503050406030204" pitchFamily="18" charset="0"/>
                                </a:rPr>
                                <m:t>𝑡</m:t>
                              </m:r>
                            </m:e>
                            <m:sup>
                              <m:r>
                                <a:rPr lang="en-US" altLang="zh-CN" sz="1400" b="0" i="1" smtClean="0">
                                  <a:solidFill>
                                    <a:srgbClr val="0000FF"/>
                                  </a:solidFill>
                                  <a:latin typeface="Cambria Math" panose="02040503050406030204" pitchFamily="18" charset="0"/>
                                </a:rPr>
                                <m:t>𝑚</m:t>
                              </m:r>
                              <m:r>
                                <a:rPr lang="en-US" altLang="zh-CN" sz="1400" i="1">
                                  <a:solidFill>
                                    <a:srgbClr val="0000FF"/>
                                  </a:solidFill>
                                  <a:latin typeface="Cambria Math" panose="02040503050406030204" pitchFamily="18" charset="0"/>
                                </a:rPr>
                                <m:t>,</m:t>
                              </m:r>
                              <m:r>
                                <a:rPr lang="en-US" altLang="zh-CN" sz="1400" b="0" i="1" smtClean="0">
                                  <a:solidFill>
                                    <a:srgbClr val="0000FF"/>
                                  </a:solidFill>
                                  <a:latin typeface="Cambria Math" panose="02040503050406030204" pitchFamily="18" charset="0"/>
                                </a:rPr>
                                <m:t>1</m:t>
                              </m:r>
                            </m:sup>
                          </m:sSup>
                        </m:sub>
                      </m:sSub>
                    </m:oMath>
                  </m:oMathPara>
                </a14:m>
                <a:endParaRPr lang="en-US" altLang="zh-CN" sz="1400" i="1" dirty="0">
                  <a:solidFill>
                    <a:srgbClr val="0000FF"/>
                  </a:solidFill>
                  <a:latin typeface="Cambria Math" panose="02040503050406030204" pitchFamily="18" charset="0"/>
                  <a:ea typeface="黑体" panose="02010609060101010101" pitchFamily="49" charset="-122"/>
                </a:endParaRPr>
              </a:p>
            </p:txBody>
          </p:sp>
        </mc:Choice>
        <mc:Fallback xmlns="">
          <p:sp>
            <p:nvSpPr>
              <p:cNvPr id="154" name="矩形 153">
                <a:extLst>
                  <a:ext uri="{FF2B5EF4-FFF2-40B4-BE49-F238E27FC236}">
                    <a16:creationId xmlns:a16="http://schemas.microsoft.com/office/drawing/2014/main" id="{BDB855E7-AC7D-4C19-BE69-30974979D7F9}"/>
                  </a:ext>
                </a:extLst>
              </p:cNvPr>
              <p:cNvSpPr>
                <a:spLocks noRot="1" noChangeAspect="1" noMove="1" noResize="1" noEditPoints="1" noAdjustHandles="1" noChangeArrowheads="1" noChangeShapeType="1" noTextEdit="1"/>
              </p:cNvSpPr>
              <p:nvPr/>
            </p:nvSpPr>
            <p:spPr>
              <a:xfrm>
                <a:off x="1268372" y="3325226"/>
                <a:ext cx="596189" cy="310021"/>
              </a:xfrm>
              <a:prstGeom prst="rect">
                <a:avLst/>
              </a:prstGeom>
              <a:blipFill>
                <a:blip r:embed="rId11"/>
                <a:stretch>
                  <a:fillRect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a:extLst>
                  <a:ext uri="{FF2B5EF4-FFF2-40B4-BE49-F238E27FC236}">
                    <a16:creationId xmlns:a16="http://schemas.microsoft.com/office/drawing/2014/main" id="{D855627A-A6B5-4277-830C-ED0A00242937}"/>
                  </a:ext>
                </a:extLst>
              </p:cNvPr>
              <p:cNvSpPr/>
              <p:nvPr/>
            </p:nvSpPr>
            <p:spPr>
              <a:xfrm>
                <a:off x="3163319" y="1916092"/>
                <a:ext cx="446020" cy="324384"/>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0000FF"/>
                              </a:solidFill>
                              <a:latin typeface="Cambria Math" panose="02040503050406030204" pitchFamily="18" charset="0"/>
                              <a:ea typeface="黑体" panose="02010609060101010101" pitchFamily="49" charset="-122"/>
                            </a:rPr>
                          </m:ctrlPr>
                        </m:sSubPr>
                        <m:e>
                          <m:r>
                            <a:rPr lang="en-US" altLang="zh-CN" sz="1400" b="0" i="1" smtClean="0">
                              <a:solidFill>
                                <a:srgbClr val="0000FF"/>
                              </a:solidFill>
                              <a:latin typeface="Cambria Math" panose="02040503050406030204" pitchFamily="18" charset="0"/>
                              <a:ea typeface="黑体" panose="02010609060101010101" pitchFamily="49" charset="-122"/>
                            </a:rPr>
                            <m:t>𝑊</m:t>
                          </m:r>
                        </m:e>
                        <m:sub>
                          <m:r>
                            <a:rPr lang="en-US" altLang="zh-CN" sz="1400" b="0" i="1" smtClean="0">
                              <a:solidFill>
                                <a:srgbClr val="0000FF"/>
                              </a:solidFill>
                              <a:latin typeface="Cambria Math" panose="02040503050406030204" pitchFamily="18" charset="0"/>
                              <a:ea typeface="黑体" panose="02010609060101010101" pitchFamily="49" charset="-122"/>
                            </a:rPr>
                            <m:t>𝑞</m:t>
                          </m:r>
                        </m:sub>
                      </m:sSub>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155" name="矩形 154">
                <a:extLst>
                  <a:ext uri="{FF2B5EF4-FFF2-40B4-BE49-F238E27FC236}">
                    <a16:creationId xmlns:a16="http://schemas.microsoft.com/office/drawing/2014/main" id="{D855627A-A6B5-4277-830C-ED0A00242937}"/>
                  </a:ext>
                </a:extLst>
              </p:cNvPr>
              <p:cNvSpPr>
                <a:spLocks noRot="1" noChangeAspect="1" noMove="1" noResize="1" noEditPoints="1" noAdjustHandles="1" noChangeArrowheads="1" noChangeShapeType="1" noTextEdit="1"/>
              </p:cNvSpPr>
              <p:nvPr/>
            </p:nvSpPr>
            <p:spPr>
              <a:xfrm>
                <a:off x="3163319" y="1916092"/>
                <a:ext cx="446020" cy="324384"/>
              </a:xfrm>
              <a:prstGeom prst="rect">
                <a:avLst/>
              </a:prstGeom>
              <a:blipFill>
                <a:blip r:embed="rId12"/>
                <a:stretch>
                  <a:fillRect/>
                </a:stretch>
              </a:blipFill>
              <a:ln>
                <a:noFill/>
              </a:ln>
            </p:spPr>
            <p:txBody>
              <a:bodyPr/>
              <a:lstStyle/>
              <a:p>
                <a:r>
                  <a:rPr lang="zh-CN" altLang="en-US">
                    <a:noFill/>
                  </a:rPr>
                  <a:t> </a:t>
                </a:r>
              </a:p>
            </p:txBody>
          </p:sp>
        </mc:Fallback>
      </mc:AlternateContent>
      <p:sp>
        <p:nvSpPr>
          <p:cNvPr id="156" name="矩形 155">
            <a:extLst>
              <a:ext uri="{FF2B5EF4-FFF2-40B4-BE49-F238E27FC236}">
                <a16:creationId xmlns:a16="http://schemas.microsoft.com/office/drawing/2014/main" id="{CC433567-180F-4D63-80D1-01210493B579}"/>
              </a:ext>
            </a:extLst>
          </p:cNvPr>
          <p:cNvSpPr/>
          <p:nvPr/>
        </p:nvSpPr>
        <p:spPr>
          <a:xfrm>
            <a:off x="1674379" y="2785405"/>
            <a:ext cx="338554" cy="338554"/>
          </a:xfrm>
          <a:prstGeom prst="rect">
            <a:avLst/>
          </a:prstGeom>
          <a:ln>
            <a:noFill/>
          </a:ln>
        </p:spPr>
        <p:txBody>
          <a:bodyPr wrap="none">
            <a:spAutoFit/>
          </a:bodyPr>
          <a:lstStyle/>
          <a:p>
            <a:r>
              <a:rPr lang="en-US" altLang="zh-CN" sz="1600" i="1" dirty="0">
                <a:latin typeface="Cambria Math" panose="02040503050406030204" pitchFamily="18" charset="0"/>
                <a:ea typeface="黑体" panose="02010609060101010101" pitchFamily="49" charset="-122"/>
              </a:rPr>
              <a:t>…</a:t>
            </a:r>
          </a:p>
        </p:txBody>
      </p:sp>
      <p:sp>
        <p:nvSpPr>
          <p:cNvPr id="157" name="矩形 156">
            <a:extLst>
              <a:ext uri="{FF2B5EF4-FFF2-40B4-BE49-F238E27FC236}">
                <a16:creationId xmlns:a16="http://schemas.microsoft.com/office/drawing/2014/main" id="{10445D1A-3FDD-495B-951B-86401CBD10BA}"/>
              </a:ext>
            </a:extLst>
          </p:cNvPr>
          <p:cNvSpPr/>
          <p:nvPr/>
        </p:nvSpPr>
        <p:spPr>
          <a:xfrm>
            <a:off x="2440413" y="2782502"/>
            <a:ext cx="338554" cy="338554"/>
          </a:xfrm>
          <a:prstGeom prst="rect">
            <a:avLst/>
          </a:prstGeom>
          <a:ln>
            <a:noFill/>
          </a:ln>
        </p:spPr>
        <p:txBody>
          <a:bodyPr wrap="none">
            <a:spAutoFit/>
          </a:bodyPr>
          <a:lstStyle/>
          <a:p>
            <a:r>
              <a:rPr lang="en-US" altLang="zh-CN" sz="1600" i="1" dirty="0">
                <a:latin typeface="Cambria Math" panose="02040503050406030204" pitchFamily="18" charset="0"/>
                <a:ea typeface="黑体" panose="02010609060101010101" pitchFamily="49" charset="-122"/>
              </a:rPr>
              <a:t>…</a:t>
            </a:r>
          </a:p>
        </p:txBody>
      </p:sp>
      <p:sp>
        <p:nvSpPr>
          <p:cNvPr id="62" name="文本框 61">
            <a:extLst>
              <a:ext uri="{FF2B5EF4-FFF2-40B4-BE49-F238E27FC236}">
                <a16:creationId xmlns:a16="http://schemas.microsoft.com/office/drawing/2014/main" id="{82607D4B-985C-4D65-B920-91DE925746DE}"/>
              </a:ext>
            </a:extLst>
          </p:cNvPr>
          <p:cNvSpPr txBox="1"/>
          <p:nvPr/>
        </p:nvSpPr>
        <p:spPr>
          <a:xfrm>
            <a:off x="4140204" y="1034844"/>
            <a:ext cx="1858201"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行聚合公式：</a:t>
            </a:r>
          </a:p>
        </p:txBody>
      </p:sp>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F6125AC1-DCBE-42AD-A90F-3E556757A714}"/>
                  </a:ext>
                </a:extLst>
              </p:cNvPr>
              <p:cNvSpPr/>
              <p:nvPr/>
            </p:nvSpPr>
            <p:spPr>
              <a:xfrm>
                <a:off x="1541787" y="1448198"/>
                <a:ext cx="1319528" cy="332912"/>
              </a:xfrm>
              <a:prstGeom prst="rect">
                <a:avLst/>
              </a:prstGeom>
              <a:ln>
                <a:noFill/>
              </a:ln>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ea typeface="黑体" panose="02010609060101010101" pitchFamily="49" charset="-122"/>
                          </a:rPr>
                        </m:ctrlPr>
                      </m:sSubPr>
                      <m:e>
                        <m:r>
                          <a:rPr lang="en-US" altLang="zh-CN" sz="1600" b="0" i="1" smtClean="0">
                            <a:latin typeface="Cambria Math" panose="02040503050406030204" pitchFamily="18" charset="0"/>
                            <a:ea typeface="黑体" panose="02010609060101010101" pitchFamily="49" charset="-122"/>
                          </a:rPr>
                          <m:t>𝑝</m:t>
                        </m:r>
                      </m:e>
                      <m:sub>
                        <m:r>
                          <a:rPr lang="en-US" altLang="zh-CN" sz="1600" b="0" i="1" smtClean="0">
                            <a:latin typeface="Cambria Math" panose="02040503050406030204" pitchFamily="18" charset="0"/>
                            <a:ea typeface="黑体" panose="02010609060101010101" pitchFamily="49" charset="-122"/>
                          </a:rPr>
                          <m:t>𝑘</m:t>
                        </m:r>
                      </m:sub>
                    </m:sSub>
                    <m:r>
                      <a:rPr lang="zh-CN" altLang="en-US" sz="1600" i="1">
                        <a:latin typeface="Cambria Math" panose="02040503050406030204" pitchFamily="18" charset="0"/>
                        <a:ea typeface="黑体" panose="02010609060101010101" pitchFamily="49" charset="-122"/>
                      </a:rPr>
                      <m:t>：</m:t>
                    </m:r>
                  </m:oMath>
                </a14:m>
                <a:r>
                  <a:rPr lang="zh-CN" altLang="en-US" sz="1400" dirty="0">
                    <a:latin typeface="Cambria Math" panose="02040503050406030204" pitchFamily="18" charset="0"/>
                    <a:ea typeface="黑体" panose="02010609060101010101" pitchFamily="49" charset="-122"/>
                  </a:rPr>
                  <a:t>页面主题</a:t>
                </a:r>
                <a:endParaRPr lang="en-US" altLang="zh-CN" sz="1400" dirty="0">
                  <a:latin typeface="Cambria Math" panose="02040503050406030204" pitchFamily="18" charset="0"/>
                  <a:ea typeface="黑体" panose="02010609060101010101" pitchFamily="49" charset="-122"/>
                </a:endParaRPr>
              </a:p>
            </p:txBody>
          </p:sp>
        </mc:Choice>
        <mc:Fallback xmlns="">
          <p:sp>
            <p:nvSpPr>
              <p:cNvPr id="63" name="矩形 62">
                <a:extLst>
                  <a:ext uri="{FF2B5EF4-FFF2-40B4-BE49-F238E27FC236}">
                    <a16:creationId xmlns:a16="http://schemas.microsoft.com/office/drawing/2014/main" id="{F6125AC1-DCBE-42AD-A90F-3E556757A714}"/>
                  </a:ext>
                </a:extLst>
              </p:cNvPr>
              <p:cNvSpPr>
                <a:spLocks noRot="1" noChangeAspect="1" noMove="1" noResize="1" noEditPoints="1" noAdjustHandles="1" noChangeArrowheads="1" noChangeShapeType="1" noTextEdit="1"/>
              </p:cNvSpPr>
              <p:nvPr/>
            </p:nvSpPr>
            <p:spPr>
              <a:xfrm>
                <a:off x="1541787" y="1448198"/>
                <a:ext cx="1319528" cy="332912"/>
              </a:xfrm>
              <a:prstGeom prst="rect">
                <a:avLst/>
              </a:prstGeom>
              <a:blipFill>
                <a:blip r:embed="rId13"/>
                <a:stretch>
                  <a:fillRect r="-926" b="-14815"/>
                </a:stretch>
              </a:blipFill>
              <a:ln>
                <a:noFill/>
              </a:ln>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FF5B16F-3A04-4B84-814A-20331542F552}"/>
              </a:ext>
            </a:extLst>
          </p:cNvPr>
          <p:cNvPicPr>
            <a:picLocks noChangeAspect="1"/>
          </p:cNvPicPr>
          <p:nvPr/>
        </p:nvPicPr>
        <p:blipFill>
          <a:blip r:embed="rId14"/>
          <a:stretch>
            <a:fillRect/>
          </a:stretch>
        </p:blipFill>
        <p:spPr>
          <a:xfrm>
            <a:off x="4428809" y="1902953"/>
            <a:ext cx="3850713" cy="678688"/>
          </a:xfrm>
          <a:prstGeom prst="rect">
            <a:avLst/>
          </a:prstGeom>
        </p:spPr>
      </p:pic>
      <p:pic>
        <p:nvPicPr>
          <p:cNvPr id="5" name="图片 4">
            <a:extLst>
              <a:ext uri="{FF2B5EF4-FFF2-40B4-BE49-F238E27FC236}">
                <a16:creationId xmlns:a16="http://schemas.microsoft.com/office/drawing/2014/main" id="{B203844B-5B78-4128-94DB-06494CD50ED6}"/>
              </a:ext>
            </a:extLst>
          </p:cNvPr>
          <p:cNvPicPr>
            <a:picLocks noChangeAspect="1"/>
          </p:cNvPicPr>
          <p:nvPr/>
        </p:nvPicPr>
        <p:blipFill>
          <a:blip r:embed="rId15"/>
          <a:stretch>
            <a:fillRect/>
          </a:stretch>
        </p:blipFill>
        <p:spPr>
          <a:xfrm>
            <a:off x="4467702" y="3014243"/>
            <a:ext cx="3556386" cy="892817"/>
          </a:xfrm>
          <a:prstGeom prst="rect">
            <a:avLst/>
          </a:prstGeom>
        </p:spPr>
      </p:pic>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93FAE3EB-5114-4611-A846-E51F14C959AB}"/>
                  </a:ext>
                </a:extLst>
              </p:cNvPr>
              <p:cNvSpPr/>
              <p:nvPr/>
            </p:nvSpPr>
            <p:spPr>
              <a:xfrm>
                <a:off x="4055430" y="1442723"/>
                <a:ext cx="4725165" cy="387222"/>
              </a:xfrm>
              <a:prstGeom prst="rect">
                <a:avLst/>
              </a:prstGeom>
            </p:spPr>
            <p:txBody>
              <a:bodyPr wrap="square">
                <a:spAutoFit/>
              </a:bodyPr>
              <a:lstStyle/>
              <a:p>
                <a:pPr marL="342900" indent="-342900">
                  <a:buAutoNum type="arabicPeriod"/>
                </a:pPr>
                <a:r>
                  <a:rPr lang="zh-CN" altLang="en-US" dirty="0"/>
                  <a:t>设置权重</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zh-CN" altLang="en-US" i="1" smtClean="0">
                            <a:latin typeface="Cambria Math" panose="02040503050406030204" pitchFamily="18" charset="0"/>
                            <a:ea typeface="黑体" panose="02010609060101010101" pitchFamily="49" charset="-122"/>
                          </a:rPr>
                          <m:t>𝛽</m:t>
                        </m:r>
                      </m:e>
                      <m:sub>
                        <m:sSup>
                          <m:sSupPr>
                            <m:ctrlPr>
                              <a:rPr lang="en-US" altLang="zh-CN" i="1">
                                <a:latin typeface="Cambria Math" panose="02040503050406030204" pitchFamily="18" charset="0"/>
                                <a:ea typeface="黑体" panose="02010609060101010101" pitchFamily="49" charset="-122"/>
                              </a:rPr>
                            </m:ctrlPr>
                          </m:sSupPr>
                          <m:e>
                            <m:r>
                              <a:rPr lang="en-US" altLang="zh-CN" i="1">
                                <a:latin typeface="Cambria Math" panose="02040503050406030204" pitchFamily="18" charset="0"/>
                                <a:ea typeface="黑体" panose="02010609060101010101" pitchFamily="49" charset="-122"/>
                              </a:rPr>
                              <m:t>𝑡</m:t>
                            </m:r>
                          </m:e>
                          <m:sup>
                            <m:r>
                              <a:rPr lang="en-US" altLang="zh-CN" i="1">
                                <a:latin typeface="Cambria Math" panose="02040503050406030204" pitchFamily="18" charset="0"/>
                                <a:ea typeface="黑体" panose="02010609060101010101" pitchFamily="49" charset="-122"/>
                              </a:rPr>
                              <m:t>𝑚</m:t>
                            </m:r>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𝑛</m:t>
                            </m:r>
                            <m:r>
                              <a:rPr lang="zh-CN" altLang="en-US" i="1">
                                <a:latin typeface="Cambria Math" panose="02040503050406030204" pitchFamily="18" charset="0"/>
                                <a:ea typeface="黑体" panose="02010609060101010101" pitchFamily="49" charset="-122"/>
                              </a:rPr>
                              <m:t>‘’</m:t>
                            </m:r>
                          </m:sup>
                        </m:sSup>
                      </m:sub>
                    </m:sSub>
                    <m:r>
                      <a:rPr lang="en-US" altLang="zh-CN" i="1">
                        <a:latin typeface="Cambria Math" panose="02040503050406030204" pitchFamily="18" charset="0"/>
                        <a:ea typeface="黑体" panose="02010609060101010101" pitchFamily="49" charset="-122"/>
                      </a:rPr>
                      <m:t> </m:t>
                    </m:r>
                  </m:oMath>
                </a14:m>
                <a:r>
                  <a:rPr lang="zh-CN" altLang="en-US" dirty="0"/>
                  <a:t>：</a:t>
                </a:r>
                <a:endParaRPr lang="en-US" altLang="zh-CN" dirty="0"/>
              </a:p>
            </p:txBody>
          </p:sp>
        </mc:Choice>
        <mc:Fallback xmlns="">
          <p:sp>
            <p:nvSpPr>
              <p:cNvPr id="68" name="矩形 67">
                <a:extLst>
                  <a:ext uri="{FF2B5EF4-FFF2-40B4-BE49-F238E27FC236}">
                    <a16:creationId xmlns:a16="http://schemas.microsoft.com/office/drawing/2014/main" id="{93FAE3EB-5114-4611-A846-E51F14C959AB}"/>
                  </a:ext>
                </a:extLst>
              </p:cNvPr>
              <p:cNvSpPr>
                <a:spLocks noRot="1" noChangeAspect="1" noMove="1" noResize="1" noEditPoints="1" noAdjustHandles="1" noChangeArrowheads="1" noChangeShapeType="1" noTextEdit="1"/>
              </p:cNvSpPr>
              <p:nvPr/>
            </p:nvSpPr>
            <p:spPr>
              <a:xfrm>
                <a:off x="4055430" y="1442723"/>
                <a:ext cx="4725165" cy="387222"/>
              </a:xfrm>
              <a:prstGeom prst="rect">
                <a:avLst/>
              </a:prstGeom>
              <a:blipFill>
                <a:blip r:embed="rId16"/>
                <a:stretch>
                  <a:fillRect l="-1032" t="-9524"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BF1B937-1BA1-49D3-998E-6367C6781542}"/>
                  </a:ext>
                </a:extLst>
              </p:cNvPr>
              <p:cNvSpPr/>
              <p:nvPr/>
            </p:nvSpPr>
            <p:spPr>
              <a:xfrm>
                <a:off x="4063080" y="2638243"/>
                <a:ext cx="3323859" cy="376000"/>
              </a:xfrm>
              <a:prstGeom prst="rect">
                <a:avLst/>
              </a:prstGeom>
            </p:spPr>
            <p:txBody>
              <a:bodyPr wrap="none">
                <a:spAutoFit/>
              </a:bodyPr>
              <a:lstStyle/>
              <a:p>
                <a:r>
                  <a:rPr lang="en-US" altLang="zh-CN" dirty="0"/>
                  <a:t>2.   </a:t>
                </a:r>
                <a:r>
                  <a:rPr lang="zh-CN" altLang="en-US" dirty="0"/>
                  <a:t>行聚合的上下文嵌入</a:t>
                </a:r>
                <a14:m>
                  <m:oMath xmlns:m="http://schemas.openxmlformats.org/officeDocument/2006/math">
                    <m:sSubSup>
                      <m:sSubSupPr>
                        <m:ctrlPr>
                          <a:rPr lang="en-US" altLang="zh-CN" b="1" i="1" smtClean="0">
                            <a:solidFill>
                              <a:schemeClr val="tx1"/>
                            </a:solidFill>
                            <a:latin typeface="Cambria Math" panose="02040503050406030204" pitchFamily="18" charset="0"/>
                            <a:ea typeface="黑体" panose="02010609060101010101" pitchFamily="49" charset="-122"/>
                          </a:rPr>
                        </m:ctrlPr>
                      </m:sSubSupPr>
                      <m:e>
                        <m:r>
                          <a:rPr lang="en-US" altLang="zh-CN" b="1" i="1">
                            <a:solidFill>
                              <a:schemeClr val="tx1"/>
                            </a:solidFill>
                            <a:latin typeface="Cambria Math" panose="02040503050406030204" pitchFamily="18" charset="0"/>
                            <a:ea typeface="黑体" panose="02010609060101010101" pitchFamily="49" charset="-122"/>
                          </a:rPr>
                          <m:t>𝒆</m:t>
                        </m:r>
                      </m:e>
                      <m:sub>
                        <m:sSup>
                          <m:sSupPr>
                            <m:ctrlPr>
                              <a:rPr lang="en-US" altLang="zh-CN" b="1" i="1">
                                <a:solidFill>
                                  <a:schemeClr val="tx1"/>
                                </a:solidFill>
                                <a:latin typeface="Cambria Math" panose="02040503050406030204" pitchFamily="18" charset="0"/>
                                <a:ea typeface="黑体" panose="02010609060101010101" pitchFamily="49" charset="-122"/>
                              </a:rPr>
                            </m:ctrlPr>
                          </m:sSupPr>
                          <m:e>
                            <m:r>
                              <a:rPr lang="en-US" altLang="zh-CN" b="1" i="1">
                                <a:solidFill>
                                  <a:schemeClr val="tx1"/>
                                </a:solidFill>
                                <a:latin typeface="Cambria Math" panose="02040503050406030204" pitchFamily="18" charset="0"/>
                                <a:ea typeface="黑体" panose="02010609060101010101" pitchFamily="49" charset="-122"/>
                              </a:rPr>
                              <m:t>𝒕</m:t>
                            </m:r>
                          </m:e>
                          <m:sup>
                            <m:r>
                              <a:rPr lang="en-US" altLang="zh-CN" b="1" i="1">
                                <a:solidFill>
                                  <a:schemeClr val="tx1"/>
                                </a:solidFill>
                                <a:latin typeface="Cambria Math" panose="02040503050406030204" pitchFamily="18" charset="0"/>
                                <a:ea typeface="黑体" panose="02010609060101010101" pitchFamily="49" charset="-122"/>
                              </a:rPr>
                              <m:t>𝒎</m:t>
                            </m:r>
                            <m:r>
                              <a:rPr lang="en-US" altLang="zh-CN" b="1" i="1">
                                <a:solidFill>
                                  <a:schemeClr val="tx1"/>
                                </a:solidFill>
                                <a:latin typeface="Cambria Math" panose="02040503050406030204" pitchFamily="18" charset="0"/>
                                <a:ea typeface="黑体" panose="02010609060101010101" pitchFamily="49" charset="-122"/>
                              </a:rPr>
                              <m:t>,</m:t>
                            </m:r>
                            <m:r>
                              <a:rPr lang="en-US" altLang="zh-CN" b="1" i="1">
                                <a:solidFill>
                                  <a:schemeClr val="tx1"/>
                                </a:solidFill>
                                <a:latin typeface="Cambria Math" panose="02040503050406030204" pitchFamily="18" charset="0"/>
                                <a:ea typeface="黑体" panose="02010609060101010101" pitchFamily="49" charset="-122"/>
                              </a:rPr>
                              <m:t>𝒏</m:t>
                            </m:r>
                          </m:sup>
                        </m:sSup>
                      </m:sub>
                      <m:sup>
                        <m:r>
                          <a:rPr lang="en-US" altLang="zh-CN" b="1" i="1">
                            <a:solidFill>
                              <a:schemeClr val="tx1"/>
                            </a:solidFill>
                            <a:latin typeface="Cambria Math" panose="02040503050406030204" pitchFamily="18" charset="0"/>
                            <a:ea typeface="黑体" panose="02010609060101010101" pitchFamily="49" charset="-122"/>
                          </a:rPr>
                          <m:t>𝒓</m:t>
                        </m:r>
                      </m:sup>
                    </m:sSubSup>
                    <m:r>
                      <a:rPr lang="en-US" altLang="zh-CN" i="1">
                        <a:latin typeface="Cambria Math" panose="02040503050406030204" pitchFamily="18" charset="0"/>
                        <a:ea typeface="黑体" panose="02010609060101010101" pitchFamily="49" charset="-122"/>
                      </a:rPr>
                      <m:t> </m:t>
                    </m:r>
                    <m:r>
                      <a:rPr lang="zh-CN" altLang="en-US" i="1">
                        <a:latin typeface="Cambria Math" panose="02040503050406030204" pitchFamily="18" charset="0"/>
                        <a:ea typeface="黑体" panose="02010609060101010101" pitchFamily="49" charset="-122"/>
                      </a:rPr>
                      <m:t>：</m:t>
                    </m:r>
                  </m:oMath>
                </a14:m>
                <a:endParaRPr lang="en-US" altLang="zh-CN" dirty="0"/>
              </a:p>
            </p:txBody>
          </p:sp>
        </mc:Choice>
        <mc:Fallback xmlns="">
          <p:sp>
            <p:nvSpPr>
              <p:cNvPr id="6" name="矩形 5">
                <a:extLst>
                  <a:ext uri="{FF2B5EF4-FFF2-40B4-BE49-F238E27FC236}">
                    <a16:creationId xmlns:a16="http://schemas.microsoft.com/office/drawing/2014/main" id="{DBF1B937-1BA1-49D3-998E-6367C6781542}"/>
                  </a:ext>
                </a:extLst>
              </p:cNvPr>
              <p:cNvSpPr>
                <a:spLocks noRot="1" noChangeAspect="1" noMove="1" noResize="1" noEditPoints="1" noAdjustHandles="1" noChangeArrowheads="1" noChangeShapeType="1" noTextEdit="1"/>
              </p:cNvSpPr>
              <p:nvPr/>
            </p:nvSpPr>
            <p:spPr>
              <a:xfrm>
                <a:off x="4063080" y="2638243"/>
                <a:ext cx="3323859" cy="376000"/>
              </a:xfrm>
              <a:prstGeom prst="rect">
                <a:avLst/>
              </a:prstGeom>
              <a:blipFill>
                <a:blip r:embed="rId17"/>
                <a:stretch>
                  <a:fillRect l="-1651" t="-9836" b="-26230"/>
                </a:stretch>
              </a:blipFill>
            </p:spPr>
            <p:txBody>
              <a:bodyPr/>
              <a:lstStyle/>
              <a:p>
                <a:r>
                  <a:rPr lang="zh-CN" altLang="en-US">
                    <a:noFill/>
                  </a:rPr>
                  <a:t> </a:t>
                </a:r>
              </a:p>
            </p:txBody>
          </p:sp>
        </mc:Fallback>
      </mc:AlternateContent>
      <p:sp>
        <p:nvSpPr>
          <p:cNvPr id="71" name="矩形 70">
            <a:extLst>
              <a:ext uri="{FF2B5EF4-FFF2-40B4-BE49-F238E27FC236}">
                <a16:creationId xmlns:a16="http://schemas.microsoft.com/office/drawing/2014/main" id="{570F99C4-B54A-45D2-A3D8-280F85B9F197}"/>
              </a:ext>
            </a:extLst>
          </p:cNvPr>
          <p:cNvSpPr/>
          <p:nvPr/>
        </p:nvSpPr>
        <p:spPr>
          <a:xfrm>
            <a:off x="6966072" y="1901709"/>
            <a:ext cx="835439" cy="2735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箭头连接符 71">
            <a:extLst>
              <a:ext uri="{FF2B5EF4-FFF2-40B4-BE49-F238E27FC236}">
                <a16:creationId xmlns:a16="http://schemas.microsoft.com/office/drawing/2014/main" id="{A256E6A1-04F9-4DC6-9098-464909301544}"/>
              </a:ext>
            </a:extLst>
          </p:cNvPr>
          <p:cNvCxnSpPr>
            <a:cxnSpLocks/>
          </p:cNvCxnSpPr>
          <p:nvPr/>
        </p:nvCxnSpPr>
        <p:spPr>
          <a:xfrm flipV="1">
            <a:off x="7406698" y="1613297"/>
            <a:ext cx="0" cy="28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78453198-3B59-499F-A284-3ABD5FA47E78}"/>
              </a:ext>
            </a:extLst>
          </p:cNvPr>
          <p:cNvSpPr txBox="1"/>
          <p:nvPr/>
        </p:nvSpPr>
        <p:spPr>
          <a:xfrm>
            <a:off x="6345277" y="1140226"/>
            <a:ext cx="2366193" cy="523220"/>
          </a:xfrm>
          <a:prstGeom prst="rect">
            <a:avLst/>
          </a:prstGeom>
          <a:noFill/>
        </p:spPr>
        <p:txBody>
          <a:bodyPr wrap="square">
            <a:spAutoFit/>
          </a:bodyPr>
          <a:lstStyle/>
          <a:p>
            <a:pPr algn="ctr"/>
            <a:r>
              <a:rPr lang="zh-CN" altLang="en-US" sz="1400" dirty="0">
                <a:solidFill>
                  <a:srgbClr val="02409A"/>
                </a:solidFill>
              </a:rPr>
              <a:t>合并目标单元格和页面主题向量，共同决定权重</a:t>
            </a:r>
          </a:p>
        </p:txBody>
      </p:sp>
      <p:sp>
        <p:nvSpPr>
          <p:cNvPr id="80" name="矩形 79">
            <a:extLst>
              <a:ext uri="{FF2B5EF4-FFF2-40B4-BE49-F238E27FC236}">
                <a16:creationId xmlns:a16="http://schemas.microsoft.com/office/drawing/2014/main" id="{1D9DBD63-C738-4E78-8C13-5E79C1B0F4BA}"/>
              </a:ext>
            </a:extLst>
          </p:cNvPr>
          <p:cNvSpPr/>
          <p:nvPr/>
        </p:nvSpPr>
        <p:spPr>
          <a:xfrm>
            <a:off x="6473143" y="3290759"/>
            <a:ext cx="1435360" cy="2735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箭头连接符 89">
            <a:extLst>
              <a:ext uri="{FF2B5EF4-FFF2-40B4-BE49-F238E27FC236}">
                <a16:creationId xmlns:a16="http://schemas.microsoft.com/office/drawing/2014/main" id="{B1808D9A-A086-4B6D-857F-F7167A44B693}"/>
              </a:ext>
            </a:extLst>
          </p:cNvPr>
          <p:cNvCxnSpPr>
            <a:cxnSpLocks/>
          </p:cNvCxnSpPr>
          <p:nvPr/>
        </p:nvCxnSpPr>
        <p:spPr>
          <a:xfrm>
            <a:off x="7182788" y="3574313"/>
            <a:ext cx="0" cy="231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DCDD436D-8383-44F3-9CE6-6F279984F714}"/>
              </a:ext>
            </a:extLst>
          </p:cNvPr>
          <p:cNvSpPr txBox="1"/>
          <p:nvPr/>
        </p:nvSpPr>
        <p:spPr>
          <a:xfrm>
            <a:off x="2257630" y="5358317"/>
            <a:ext cx="123250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表内聚合</a:t>
            </a:r>
          </a:p>
        </p:txBody>
      </p:sp>
      <p:cxnSp>
        <p:nvCxnSpPr>
          <p:cNvPr id="93" name="直接连接符 92">
            <a:extLst>
              <a:ext uri="{FF2B5EF4-FFF2-40B4-BE49-F238E27FC236}">
                <a16:creationId xmlns:a16="http://schemas.microsoft.com/office/drawing/2014/main" id="{E8E5D06E-6F08-4B00-8D2D-6C6E632E67DE}"/>
              </a:ext>
            </a:extLst>
          </p:cNvPr>
          <p:cNvCxnSpPr>
            <a:cxnSpLocks/>
          </p:cNvCxnSpPr>
          <p:nvPr/>
        </p:nvCxnSpPr>
        <p:spPr>
          <a:xfrm flipH="1">
            <a:off x="410603" y="4417400"/>
            <a:ext cx="8153117"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079892C-8ED6-40F9-9F77-EE7587A1AC03}"/>
              </a:ext>
            </a:extLst>
          </p:cNvPr>
          <p:cNvSpPr/>
          <p:nvPr/>
        </p:nvSpPr>
        <p:spPr>
          <a:xfrm>
            <a:off x="6061661" y="3788462"/>
            <a:ext cx="2243858" cy="523220"/>
          </a:xfrm>
          <a:prstGeom prst="rect">
            <a:avLst/>
          </a:prstGeom>
          <a:noFill/>
        </p:spPr>
        <p:txBody>
          <a:bodyPr wrap="square">
            <a:spAutoFit/>
          </a:bodyPr>
          <a:lstStyle/>
          <a:p>
            <a:pPr algn="ctr"/>
            <a:r>
              <a:rPr lang="zh-CN" altLang="en-US" sz="1400" dirty="0">
                <a:solidFill>
                  <a:srgbClr val="02409A"/>
                </a:solidFill>
              </a:rPr>
              <a:t>将页面主题作为一个伪列加在表格的最后一列</a:t>
            </a:r>
          </a:p>
        </p:txBody>
      </p:sp>
      <mc:AlternateContent xmlns:mc="http://schemas.openxmlformats.org/markup-compatibility/2006" xmlns:a14="http://schemas.microsoft.com/office/drawing/2010/main">
        <mc:Choice Requires="a14">
          <p:sp>
            <p:nvSpPr>
              <p:cNvPr id="101" name="矩形 100">
                <a:extLst>
                  <a:ext uri="{FF2B5EF4-FFF2-40B4-BE49-F238E27FC236}">
                    <a16:creationId xmlns:a16="http://schemas.microsoft.com/office/drawing/2014/main" id="{02B89D7A-5AF8-4A45-99E9-45CADCA62F9C}"/>
                  </a:ext>
                </a:extLst>
              </p:cNvPr>
              <p:cNvSpPr/>
              <p:nvPr/>
            </p:nvSpPr>
            <p:spPr>
              <a:xfrm>
                <a:off x="3523813" y="4712704"/>
                <a:ext cx="5187657" cy="656655"/>
              </a:xfrm>
              <a:prstGeom prst="rect">
                <a:avLst/>
              </a:prstGeom>
            </p:spPr>
            <p:txBody>
              <a:bodyPr wrap="square">
                <a:spAutoFit/>
              </a:bodyPr>
              <a:lstStyle/>
              <a:p>
                <a:r>
                  <a:rPr lang="zh-CN" altLang="en-US" dirty="0"/>
                  <a:t>使用</a:t>
                </a:r>
                <a:r>
                  <a:rPr lang="en-US" altLang="zh-CN" dirty="0"/>
                  <a:t>AGG</a:t>
                </a:r>
                <a:r>
                  <a:rPr lang="zh-CN" altLang="en-US" dirty="0"/>
                  <a:t>函数表示表内的行聚合和列聚合过程，则整体的表内上下文嵌入</a:t>
                </a:r>
                <a14:m>
                  <m:oMath xmlns:m="http://schemas.openxmlformats.org/officeDocument/2006/math">
                    <m:sSubSup>
                      <m:sSubSupPr>
                        <m:ctrlPr>
                          <a:rPr lang="en-US" altLang="zh-CN" b="1" i="1" smtClean="0">
                            <a:solidFill>
                              <a:schemeClr val="tx1"/>
                            </a:solidFill>
                            <a:latin typeface="Cambria Math" panose="02040503050406030204" pitchFamily="18" charset="0"/>
                            <a:ea typeface="黑体" panose="02010609060101010101" pitchFamily="49" charset="-122"/>
                          </a:rPr>
                        </m:ctrlPr>
                      </m:sSubSupPr>
                      <m:e>
                        <m:r>
                          <a:rPr lang="en-US" altLang="zh-CN" b="1" i="1">
                            <a:solidFill>
                              <a:schemeClr val="tx1"/>
                            </a:solidFill>
                            <a:latin typeface="Cambria Math" panose="02040503050406030204" pitchFamily="18" charset="0"/>
                            <a:ea typeface="黑体" panose="02010609060101010101" pitchFamily="49" charset="-122"/>
                          </a:rPr>
                          <m:t>𝒆</m:t>
                        </m:r>
                      </m:e>
                      <m:sub>
                        <m:sSup>
                          <m:sSupPr>
                            <m:ctrlPr>
                              <a:rPr lang="en-US" altLang="zh-CN" b="1" i="1">
                                <a:solidFill>
                                  <a:schemeClr val="tx1"/>
                                </a:solidFill>
                                <a:latin typeface="Cambria Math" panose="02040503050406030204" pitchFamily="18" charset="0"/>
                                <a:ea typeface="黑体" panose="02010609060101010101" pitchFamily="49" charset="-122"/>
                              </a:rPr>
                            </m:ctrlPr>
                          </m:sSupPr>
                          <m:e>
                            <m:r>
                              <a:rPr lang="en-US" altLang="zh-CN" b="1" i="1">
                                <a:solidFill>
                                  <a:schemeClr val="tx1"/>
                                </a:solidFill>
                                <a:latin typeface="Cambria Math" panose="02040503050406030204" pitchFamily="18" charset="0"/>
                                <a:ea typeface="黑体" panose="02010609060101010101" pitchFamily="49" charset="-122"/>
                              </a:rPr>
                              <m:t>𝒕</m:t>
                            </m:r>
                          </m:e>
                          <m:sup>
                            <m:r>
                              <a:rPr lang="en-US" altLang="zh-CN" b="1" i="1">
                                <a:solidFill>
                                  <a:schemeClr val="tx1"/>
                                </a:solidFill>
                                <a:latin typeface="Cambria Math" panose="02040503050406030204" pitchFamily="18" charset="0"/>
                                <a:ea typeface="黑体" panose="02010609060101010101" pitchFamily="49" charset="-122"/>
                              </a:rPr>
                              <m:t>𝒎</m:t>
                            </m:r>
                            <m:r>
                              <a:rPr lang="en-US" altLang="zh-CN" b="1" i="1">
                                <a:solidFill>
                                  <a:schemeClr val="tx1"/>
                                </a:solidFill>
                                <a:latin typeface="Cambria Math" panose="02040503050406030204" pitchFamily="18" charset="0"/>
                                <a:ea typeface="黑体" panose="02010609060101010101" pitchFamily="49" charset="-122"/>
                              </a:rPr>
                              <m:t>,</m:t>
                            </m:r>
                            <m:r>
                              <a:rPr lang="en-US" altLang="zh-CN" b="1" i="1">
                                <a:solidFill>
                                  <a:schemeClr val="tx1"/>
                                </a:solidFill>
                                <a:latin typeface="Cambria Math" panose="02040503050406030204" pitchFamily="18" charset="0"/>
                                <a:ea typeface="黑体" panose="02010609060101010101" pitchFamily="49" charset="-122"/>
                              </a:rPr>
                              <m:t>𝒏</m:t>
                            </m:r>
                          </m:sup>
                        </m:sSup>
                      </m:sub>
                      <m:sup>
                        <m:r>
                          <a:rPr lang="en-US" altLang="zh-CN" b="1" i="1" smtClean="0">
                            <a:solidFill>
                              <a:schemeClr val="tx1"/>
                            </a:solidFill>
                            <a:latin typeface="Cambria Math" panose="02040503050406030204" pitchFamily="18" charset="0"/>
                            <a:ea typeface="黑体" panose="02010609060101010101" pitchFamily="49" charset="-122"/>
                          </a:rPr>
                          <m:t>𝒂</m:t>
                        </m:r>
                      </m:sup>
                    </m:sSubSup>
                    <m:r>
                      <a:rPr lang="en-US" altLang="zh-CN" i="1">
                        <a:latin typeface="Cambria Math" panose="02040503050406030204" pitchFamily="18" charset="0"/>
                        <a:ea typeface="黑体" panose="02010609060101010101" pitchFamily="49" charset="-122"/>
                      </a:rPr>
                      <m:t> </m:t>
                    </m:r>
                    <m:r>
                      <a:rPr lang="zh-CN" altLang="en-US" i="1">
                        <a:latin typeface="Cambria Math" panose="02040503050406030204" pitchFamily="18" charset="0"/>
                        <a:ea typeface="黑体" panose="02010609060101010101" pitchFamily="49" charset="-122"/>
                      </a:rPr>
                      <m:t>：</m:t>
                    </m:r>
                  </m:oMath>
                </a14:m>
                <a:endParaRPr lang="en-US" altLang="zh-CN" dirty="0"/>
              </a:p>
            </p:txBody>
          </p:sp>
        </mc:Choice>
        <mc:Fallback xmlns="">
          <p:sp>
            <p:nvSpPr>
              <p:cNvPr id="101" name="矩形 100">
                <a:extLst>
                  <a:ext uri="{FF2B5EF4-FFF2-40B4-BE49-F238E27FC236}">
                    <a16:creationId xmlns:a16="http://schemas.microsoft.com/office/drawing/2014/main" id="{02B89D7A-5AF8-4A45-99E9-45CADCA62F9C}"/>
                  </a:ext>
                </a:extLst>
              </p:cNvPr>
              <p:cNvSpPr>
                <a:spLocks noRot="1" noChangeAspect="1" noMove="1" noResize="1" noEditPoints="1" noAdjustHandles="1" noChangeArrowheads="1" noChangeShapeType="1" noTextEdit="1"/>
              </p:cNvSpPr>
              <p:nvPr/>
            </p:nvSpPr>
            <p:spPr>
              <a:xfrm>
                <a:off x="3523813" y="4712704"/>
                <a:ext cx="5187657" cy="656655"/>
              </a:xfrm>
              <a:prstGeom prst="rect">
                <a:avLst/>
              </a:prstGeom>
              <a:blipFill>
                <a:blip r:embed="rId18"/>
                <a:stretch>
                  <a:fillRect l="-940" t="-5556" r="-1058" b="-12037"/>
                </a:stretch>
              </a:blipFill>
            </p:spPr>
            <p:txBody>
              <a:bodyPr/>
              <a:lstStyle/>
              <a:p>
                <a:r>
                  <a:rPr lang="zh-CN" altLang="en-US">
                    <a:noFill/>
                  </a:rPr>
                  <a:t> </a:t>
                </a:r>
              </a:p>
            </p:txBody>
          </p:sp>
        </mc:Fallback>
      </mc:AlternateContent>
      <p:sp>
        <p:nvSpPr>
          <p:cNvPr id="102" name="文本框 101">
            <a:extLst>
              <a:ext uri="{FF2B5EF4-FFF2-40B4-BE49-F238E27FC236}">
                <a16:creationId xmlns:a16="http://schemas.microsoft.com/office/drawing/2014/main" id="{383F70A3-EBFB-4B8B-B954-AFC0FAA99D35}"/>
              </a:ext>
            </a:extLst>
          </p:cNvPr>
          <p:cNvSpPr txBox="1"/>
          <p:nvPr/>
        </p:nvSpPr>
        <p:spPr>
          <a:xfrm>
            <a:off x="750178" y="4982838"/>
            <a:ext cx="74807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行聚合</a:t>
            </a:r>
          </a:p>
        </p:txBody>
      </p:sp>
      <p:sp>
        <p:nvSpPr>
          <p:cNvPr id="103" name="文本框 102">
            <a:extLst>
              <a:ext uri="{FF2B5EF4-FFF2-40B4-BE49-F238E27FC236}">
                <a16:creationId xmlns:a16="http://schemas.microsoft.com/office/drawing/2014/main" id="{D63E7C85-5029-46D9-95D2-B036BE0BB809}"/>
              </a:ext>
            </a:extLst>
          </p:cNvPr>
          <p:cNvSpPr txBox="1"/>
          <p:nvPr/>
        </p:nvSpPr>
        <p:spPr>
          <a:xfrm>
            <a:off x="750179" y="5715103"/>
            <a:ext cx="88416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列聚合</a:t>
            </a:r>
          </a:p>
        </p:txBody>
      </p:sp>
      <p:pic>
        <p:nvPicPr>
          <p:cNvPr id="42" name="图片 41">
            <a:extLst>
              <a:ext uri="{FF2B5EF4-FFF2-40B4-BE49-F238E27FC236}">
                <a16:creationId xmlns:a16="http://schemas.microsoft.com/office/drawing/2014/main" id="{3123666B-5D30-4458-82D0-C4EC47067A1B}"/>
              </a:ext>
            </a:extLst>
          </p:cNvPr>
          <p:cNvPicPr>
            <a:picLocks noChangeAspect="1"/>
          </p:cNvPicPr>
          <p:nvPr/>
        </p:nvPicPr>
        <p:blipFill>
          <a:blip r:embed="rId19"/>
          <a:stretch>
            <a:fillRect/>
          </a:stretch>
        </p:blipFill>
        <p:spPr>
          <a:xfrm>
            <a:off x="3852838" y="5538689"/>
            <a:ext cx="3948673" cy="422492"/>
          </a:xfrm>
          <a:prstGeom prst="rect">
            <a:avLst/>
          </a:prstGeom>
        </p:spPr>
      </p:pic>
      <p:cxnSp>
        <p:nvCxnSpPr>
          <p:cNvPr id="91" name="直接箭头连接符 90">
            <a:extLst>
              <a:ext uri="{FF2B5EF4-FFF2-40B4-BE49-F238E27FC236}">
                <a16:creationId xmlns:a16="http://schemas.microsoft.com/office/drawing/2014/main" id="{BA6BD563-E386-4081-8622-4CBD205DAA01}"/>
              </a:ext>
            </a:extLst>
          </p:cNvPr>
          <p:cNvCxnSpPr>
            <a:cxnSpLocks/>
          </p:cNvCxnSpPr>
          <p:nvPr/>
        </p:nvCxnSpPr>
        <p:spPr>
          <a:xfrm>
            <a:off x="1483390" y="5154666"/>
            <a:ext cx="677946" cy="357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675B15AA-9A75-401C-A175-2006412819FC}"/>
              </a:ext>
            </a:extLst>
          </p:cNvPr>
          <p:cNvCxnSpPr>
            <a:cxnSpLocks/>
          </p:cNvCxnSpPr>
          <p:nvPr/>
        </p:nvCxnSpPr>
        <p:spPr>
          <a:xfrm flipV="1">
            <a:off x="1464636" y="5512207"/>
            <a:ext cx="681043" cy="36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6BE8E1ED-E4A4-4B28-B9E1-7E2BF3D140F1}"/>
              </a:ext>
            </a:extLst>
          </p:cNvPr>
          <p:cNvSpPr txBox="1"/>
          <p:nvPr/>
        </p:nvSpPr>
        <p:spPr>
          <a:xfrm>
            <a:off x="425833" y="4475680"/>
            <a:ext cx="1685077"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solidFill>
                  <a:srgbClr val="FF0000"/>
                </a:solidFill>
                <a:latin typeface="微软雅黑" panose="020B0503020204020204" pitchFamily="34" charset="-122"/>
                <a:ea typeface="微软雅黑" panose="020B0503020204020204" pitchFamily="34" charset="-122"/>
              </a:rPr>
              <a:t>表内上下文</a:t>
            </a:r>
          </a:p>
        </p:txBody>
      </p:sp>
    </p:spTree>
    <p:extLst>
      <p:ext uri="{BB962C8B-B14F-4D97-AF65-F5344CB8AC3E}">
        <p14:creationId xmlns:p14="http://schemas.microsoft.com/office/powerpoint/2010/main" val="26068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500"/>
                                        <p:tgtEl>
                                          <p:spTgt spid="80"/>
                                        </p:tgtEl>
                                      </p:cBhvr>
                                    </p:animEffect>
                                  </p:childTnLst>
                                </p:cTn>
                              </p:par>
                              <p:par>
                                <p:cTn id="19" presetID="10" presetClass="entr" presetSubtype="0"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500"/>
                                        <p:tgtEl>
                                          <p:spTgt spid="9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500"/>
                                        <p:tgtEl>
                                          <p:spTgt spid="10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fade">
                                      <p:cBhvr>
                                        <p:cTn id="38" dur="500"/>
                                        <p:tgtEl>
                                          <p:spTgt spid="9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fade">
                                      <p:cBhvr>
                                        <p:cTn id="41" dur="500"/>
                                        <p:tgtEl>
                                          <p:spTgt spid="101"/>
                                        </p:tgtEl>
                                      </p:cBhvr>
                                    </p:animEffect>
                                  </p:childTnLst>
                                </p:cTn>
                              </p:par>
                              <p:par>
                                <p:cTn id="42" presetID="10"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fade">
                                      <p:cBhvr>
                                        <p:cTn id="47" dur="500"/>
                                        <p:tgtEl>
                                          <p:spTgt spid="91"/>
                                        </p:tgtEl>
                                      </p:cBhvr>
                                    </p:animEffect>
                                  </p:childTnLst>
                                </p:cTn>
                              </p:par>
                              <p:par>
                                <p:cTn id="48" presetID="10" presetClass="entr" presetSubtype="0" fill="hold" nodeType="with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fade">
                                      <p:cBhvr>
                                        <p:cTn id="5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8" grpId="0"/>
      <p:bldP spid="80" grpId="0" animBg="1"/>
      <p:bldP spid="92" grpId="0"/>
      <p:bldP spid="18" grpId="0"/>
      <p:bldP spid="101" grpId="0"/>
      <p:bldP spid="102" grpId="0"/>
      <p:bldP spid="1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429122" y="6407032"/>
            <a:ext cx="542604" cy="365125"/>
          </a:xfrm>
        </p:spPr>
        <p:txBody>
          <a:bodyPr/>
          <a:lstStyle/>
          <a:p>
            <a:fld id="{72A5E12F-523A-4D75-95A2-779F57F5D9E2}" type="slidenum">
              <a:rPr lang="zh-CN" altLang="en-US" smtClean="0"/>
              <a:t>15</a:t>
            </a:fld>
            <a:endParaRPr lang="zh-CN" altLang="en-US" dirty="0"/>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表间上下文</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23" name="矩形 122">
            <a:extLst>
              <a:ext uri="{FF2B5EF4-FFF2-40B4-BE49-F238E27FC236}">
                <a16:creationId xmlns:a16="http://schemas.microsoft.com/office/drawing/2014/main" id="{C39790EB-40E0-4A9B-BC08-13ECB072B8E2}"/>
              </a:ext>
            </a:extLst>
          </p:cNvPr>
          <p:cNvSpPr/>
          <p:nvPr/>
        </p:nvSpPr>
        <p:spPr>
          <a:xfrm>
            <a:off x="2945642" y="1120324"/>
            <a:ext cx="1671824" cy="307777"/>
          </a:xfrm>
          <a:prstGeom prst="rect">
            <a:avLst/>
          </a:prstGeom>
        </p:spPr>
        <p:txBody>
          <a:bodyPr wrap="square">
            <a:spAutoFit/>
          </a:bodyPr>
          <a:lstStyle/>
          <a:p>
            <a:r>
              <a:rPr lang="zh-CN" altLang="en-US" sz="1400" dirty="0"/>
              <a:t>单元格的值相同</a:t>
            </a:r>
            <a:endParaRPr lang="zh-CN" altLang="en-US" dirty="0"/>
          </a:p>
        </p:txBody>
      </p:sp>
      <p:sp>
        <p:nvSpPr>
          <p:cNvPr id="124" name="矩形 123">
            <a:extLst>
              <a:ext uri="{FF2B5EF4-FFF2-40B4-BE49-F238E27FC236}">
                <a16:creationId xmlns:a16="http://schemas.microsoft.com/office/drawing/2014/main" id="{7661D370-2DD5-421D-B8DD-CA8D5A7B99CE}"/>
              </a:ext>
            </a:extLst>
          </p:cNvPr>
          <p:cNvSpPr/>
          <p:nvPr/>
        </p:nvSpPr>
        <p:spPr>
          <a:xfrm>
            <a:off x="2938970" y="1468501"/>
            <a:ext cx="2314528" cy="307777"/>
          </a:xfrm>
          <a:prstGeom prst="rect">
            <a:avLst/>
          </a:prstGeom>
        </p:spPr>
        <p:txBody>
          <a:bodyPr wrap="square">
            <a:spAutoFit/>
          </a:bodyPr>
          <a:lstStyle/>
          <a:p>
            <a:r>
              <a:rPr lang="zh-CN" altLang="en-US" sz="1400" dirty="0"/>
              <a:t>表的模式相同</a:t>
            </a:r>
            <a:endParaRPr lang="zh-CN" altLang="en-US" dirty="0"/>
          </a:p>
        </p:txBody>
      </p:sp>
      <p:sp>
        <p:nvSpPr>
          <p:cNvPr id="126" name="矩形 125">
            <a:extLst>
              <a:ext uri="{FF2B5EF4-FFF2-40B4-BE49-F238E27FC236}">
                <a16:creationId xmlns:a16="http://schemas.microsoft.com/office/drawing/2014/main" id="{2F2731BB-154A-40A1-8F5A-73722B8D6A3C}"/>
              </a:ext>
            </a:extLst>
          </p:cNvPr>
          <p:cNvSpPr/>
          <p:nvPr/>
        </p:nvSpPr>
        <p:spPr>
          <a:xfrm>
            <a:off x="2924271" y="1836150"/>
            <a:ext cx="2740715" cy="307777"/>
          </a:xfrm>
          <a:prstGeom prst="rect">
            <a:avLst/>
          </a:prstGeom>
        </p:spPr>
        <p:txBody>
          <a:bodyPr wrap="square">
            <a:spAutoFit/>
          </a:bodyPr>
          <a:lstStyle/>
          <a:p>
            <a:r>
              <a:rPr lang="zh-CN" altLang="en-US" sz="1400" dirty="0"/>
              <a:t>单元格的值与目标表的主题相同</a:t>
            </a:r>
            <a:endParaRPr lang="zh-CN" altLang="en-US" dirty="0"/>
          </a:p>
        </p:txBody>
      </p:sp>
      <p:sp>
        <p:nvSpPr>
          <p:cNvPr id="127" name="矩形 126">
            <a:extLst>
              <a:ext uri="{FF2B5EF4-FFF2-40B4-BE49-F238E27FC236}">
                <a16:creationId xmlns:a16="http://schemas.microsoft.com/office/drawing/2014/main" id="{9B44B292-E83F-4624-96D5-81C58349BF8B}"/>
              </a:ext>
            </a:extLst>
          </p:cNvPr>
          <p:cNvSpPr/>
          <p:nvPr/>
        </p:nvSpPr>
        <p:spPr>
          <a:xfrm>
            <a:off x="1363173" y="1363354"/>
            <a:ext cx="1141457" cy="523220"/>
          </a:xfrm>
          <a:prstGeom prst="rect">
            <a:avLst/>
          </a:prstGeom>
        </p:spPr>
        <p:txBody>
          <a:bodyPr wrap="square">
            <a:spAutoFit/>
          </a:bodyPr>
          <a:lstStyle/>
          <a:p>
            <a:r>
              <a:rPr lang="zh-CN" altLang="en-US" sz="1400" dirty="0"/>
              <a:t>两张</a:t>
            </a:r>
            <a:r>
              <a:rPr lang="en-US" altLang="zh-CN" sz="1400" dirty="0"/>
              <a:t>web</a:t>
            </a:r>
            <a:r>
              <a:rPr lang="zh-CN" altLang="en-US" sz="1400" dirty="0"/>
              <a:t>表的隐式连接</a:t>
            </a:r>
            <a:endParaRPr lang="zh-CN" altLang="en-US" dirty="0"/>
          </a:p>
        </p:txBody>
      </p:sp>
      <p:sp>
        <p:nvSpPr>
          <p:cNvPr id="128" name="矩形 127">
            <a:extLst>
              <a:ext uri="{FF2B5EF4-FFF2-40B4-BE49-F238E27FC236}">
                <a16:creationId xmlns:a16="http://schemas.microsoft.com/office/drawing/2014/main" id="{6386BB08-FC6D-4CDE-9D95-D5B52FB7BA12}"/>
              </a:ext>
            </a:extLst>
          </p:cNvPr>
          <p:cNvSpPr/>
          <p:nvPr/>
        </p:nvSpPr>
        <p:spPr>
          <a:xfrm>
            <a:off x="5779854" y="1120324"/>
            <a:ext cx="848816" cy="307777"/>
          </a:xfrm>
          <a:prstGeom prst="rect">
            <a:avLst/>
          </a:prstGeom>
        </p:spPr>
        <p:txBody>
          <a:bodyPr wrap="square">
            <a:spAutoFit/>
          </a:bodyPr>
          <a:lstStyle/>
          <a:p>
            <a:pPr algn="ctr"/>
            <a:r>
              <a:rPr lang="zh-CN" altLang="en-US" sz="1400" dirty="0">
                <a:solidFill>
                  <a:srgbClr val="FF0000"/>
                </a:solidFill>
              </a:rPr>
              <a:t>值聚合</a:t>
            </a:r>
            <a:endParaRPr lang="zh-CN" altLang="en-US" dirty="0">
              <a:solidFill>
                <a:srgbClr val="FF0000"/>
              </a:solidFill>
            </a:endParaRPr>
          </a:p>
        </p:txBody>
      </p:sp>
      <p:sp>
        <p:nvSpPr>
          <p:cNvPr id="131" name="矩形 130">
            <a:extLst>
              <a:ext uri="{FF2B5EF4-FFF2-40B4-BE49-F238E27FC236}">
                <a16:creationId xmlns:a16="http://schemas.microsoft.com/office/drawing/2014/main" id="{01F6ED97-9731-4AE8-8CE4-3DD7B2904BAA}"/>
              </a:ext>
            </a:extLst>
          </p:cNvPr>
          <p:cNvSpPr/>
          <p:nvPr/>
        </p:nvSpPr>
        <p:spPr>
          <a:xfrm>
            <a:off x="5779854" y="1461328"/>
            <a:ext cx="1671824" cy="307777"/>
          </a:xfrm>
          <a:prstGeom prst="rect">
            <a:avLst/>
          </a:prstGeom>
        </p:spPr>
        <p:txBody>
          <a:bodyPr wrap="square">
            <a:spAutoFit/>
          </a:bodyPr>
          <a:lstStyle/>
          <a:p>
            <a:r>
              <a:rPr lang="zh-CN" altLang="en-US" sz="1400" dirty="0">
                <a:solidFill>
                  <a:srgbClr val="FF0000"/>
                </a:solidFill>
              </a:rPr>
              <a:t>位置聚合</a:t>
            </a:r>
            <a:endParaRPr lang="zh-CN" altLang="en-US" dirty="0">
              <a:solidFill>
                <a:srgbClr val="FF0000"/>
              </a:solidFill>
            </a:endParaRPr>
          </a:p>
        </p:txBody>
      </p:sp>
      <p:sp>
        <p:nvSpPr>
          <p:cNvPr id="132" name="矩形 131">
            <a:extLst>
              <a:ext uri="{FF2B5EF4-FFF2-40B4-BE49-F238E27FC236}">
                <a16:creationId xmlns:a16="http://schemas.microsoft.com/office/drawing/2014/main" id="{687EF744-4108-44CD-8E66-6538FECCE737}"/>
              </a:ext>
            </a:extLst>
          </p:cNvPr>
          <p:cNvSpPr/>
          <p:nvPr/>
        </p:nvSpPr>
        <p:spPr>
          <a:xfrm>
            <a:off x="5792758" y="1833755"/>
            <a:ext cx="1671824" cy="307777"/>
          </a:xfrm>
          <a:prstGeom prst="rect">
            <a:avLst/>
          </a:prstGeom>
        </p:spPr>
        <p:txBody>
          <a:bodyPr wrap="square">
            <a:spAutoFit/>
          </a:bodyPr>
          <a:lstStyle/>
          <a:p>
            <a:r>
              <a:rPr lang="zh-CN" altLang="en-US" sz="1400" dirty="0">
                <a:solidFill>
                  <a:srgbClr val="FF0000"/>
                </a:solidFill>
              </a:rPr>
              <a:t>主题聚合</a:t>
            </a:r>
            <a:endParaRPr lang="zh-CN" altLang="en-US" dirty="0">
              <a:solidFill>
                <a:srgbClr val="FF0000"/>
              </a:solidFill>
            </a:endParaRPr>
          </a:p>
        </p:txBody>
      </p:sp>
      <p:cxnSp>
        <p:nvCxnSpPr>
          <p:cNvPr id="4" name="连接符: 曲线 3">
            <a:extLst>
              <a:ext uri="{FF2B5EF4-FFF2-40B4-BE49-F238E27FC236}">
                <a16:creationId xmlns:a16="http://schemas.microsoft.com/office/drawing/2014/main" id="{C480034E-566C-43CB-83ED-5AB4EC1FDE88}"/>
              </a:ext>
            </a:extLst>
          </p:cNvPr>
          <p:cNvCxnSpPr>
            <a:cxnSpLocks/>
            <a:stCxn id="127" idx="3"/>
            <a:endCxn id="123" idx="1"/>
          </p:cNvCxnSpPr>
          <p:nvPr/>
        </p:nvCxnSpPr>
        <p:spPr>
          <a:xfrm flipV="1">
            <a:off x="2504630" y="1274213"/>
            <a:ext cx="441012" cy="35075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720A04FC-7FD9-481D-A63F-EE71EA2BEEC1}"/>
              </a:ext>
            </a:extLst>
          </p:cNvPr>
          <p:cNvCxnSpPr>
            <a:stCxn id="127" idx="3"/>
            <a:endCxn id="124" idx="1"/>
          </p:cNvCxnSpPr>
          <p:nvPr/>
        </p:nvCxnSpPr>
        <p:spPr>
          <a:xfrm flipV="1">
            <a:off x="2504630" y="1622390"/>
            <a:ext cx="434340" cy="25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3B07EC18-9327-43D1-AB34-045DC33B504E}"/>
              </a:ext>
            </a:extLst>
          </p:cNvPr>
          <p:cNvCxnSpPr>
            <a:stCxn id="127" idx="3"/>
            <a:endCxn id="126" idx="1"/>
          </p:cNvCxnSpPr>
          <p:nvPr/>
        </p:nvCxnSpPr>
        <p:spPr>
          <a:xfrm>
            <a:off x="2504630" y="1624964"/>
            <a:ext cx="419641" cy="3650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AFA447A-B8C7-49B6-8D52-D12A05F4E557}"/>
              </a:ext>
            </a:extLst>
          </p:cNvPr>
          <p:cNvCxnSpPr>
            <a:cxnSpLocks/>
            <a:stCxn id="123" idx="3"/>
            <a:endCxn id="128" idx="1"/>
          </p:cNvCxnSpPr>
          <p:nvPr/>
        </p:nvCxnSpPr>
        <p:spPr>
          <a:xfrm>
            <a:off x="4617466" y="1274213"/>
            <a:ext cx="1162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62C409E5-557F-4CDF-9A5F-F06A53C0092E}"/>
              </a:ext>
            </a:extLst>
          </p:cNvPr>
          <p:cNvCxnSpPr>
            <a:cxnSpLocks/>
            <a:endCxn id="131" idx="1"/>
          </p:cNvCxnSpPr>
          <p:nvPr/>
        </p:nvCxnSpPr>
        <p:spPr>
          <a:xfrm>
            <a:off x="4218995" y="1615217"/>
            <a:ext cx="1560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BEA1475C-D88B-489B-AC0E-12BD09AC7C01}"/>
              </a:ext>
            </a:extLst>
          </p:cNvPr>
          <p:cNvCxnSpPr>
            <a:cxnSpLocks/>
          </p:cNvCxnSpPr>
          <p:nvPr/>
        </p:nvCxnSpPr>
        <p:spPr>
          <a:xfrm>
            <a:off x="5590675" y="1998419"/>
            <a:ext cx="202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矩形 149">
            <a:extLst>
              <a:ext uri="{FF2B5EF4-FFF2-40B4-BE49-F238E27FC236}">
                <a16:creationId xmlns:a16="http://schemas.microsoft.com/office/drawing/2014/main" id="{E19B901C-9D7D-48CA-9256-505C8F10536D}"/>
              </a:ext>
            </a:extLst>
          </p:cNvPr>
          <p:cNvSpPr/>
          <p:nvPr/>
        </p:nvSpPr>
        <p:spPr>
          <a:xfrm>
            <a:off x="7033509" y="2646215"/>
            <a:ext cx="359961" cy="262427"/>
          </a:xfrm>
          <a:prstGeom prst="rect">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1" name="矩形 150">
            <a:extLst>
              <a:ext uri="{FF2B5EF4-FFF2-40B4-BE49-F238E27FC236}">
                <a16:creationId xmlns:a16="http://schemas.microsoft.com/office/drawing/2014/main" id="{4E6F4D4D-6FDF-4228-9227-A8C6C66EF083}"/>
              </a:ext>
            </a:extLst>
          </p:cNvPr>
          <p:cNvSpPr/>
          <p:nvPr/>
        </p:nvSpPr>
        <p:spPr>
          <a:xfrm>
            <a:off x="5574567" y="3233037"/>
            <a:ext cx="359961" cy="262427"/>
          </a:xfrm>
          <a:prstGeom prst="rect">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2" name="矩形 151">
            <a:extLst>
              <a:ext uri="{FF2B5EF4-FFF2-40B4-BE49-F238E27FC236}">
                <a16:creationId xmlns:a16="http://schemas.microsoft.com/office/drawing/2014/main" id="{F9C60095-4F27-4967-BFDD-ACB5FAC95262}"/>
              </a:ext>
            </a:extLst>
          </p:cNvPr>
          <p:cNvSpPr/>
          <p:nvPr/>
        </p:nvSpPr>
        <p:spPr>
          <a:xfrm>
            <a:off x="7233363" y="3529107"/>
            <a:ext cx="333517" cy="262427"/>
          </a:xfrm>
          <a:prstGeom prst="rect">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4" name="矩形 153">
            <a:extLst>
              <a:ext uri="{FF2B5EF4-FFF2-40B4-BE49-F238E27FC236}">
                <a16:creationId xmlns:a16="http://schemas.microsoft.com/office/drawing/2014/main" id="{B299552F-C523-429E-AA0A-E8D10ABF5843}"/>
              </a:ext>
            </a:extLst>
          </p:cNvPr>
          <p:cNvSpPr/>
          <p:nvPr/>
        </p:nvSpPr>
        <p:spPr>
          <a:xfrm>
            <a:off x="7819507" y="4821946"/>
            <a:ext cx="333517" cy="2624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AADC8515-2AE5-4CF2-9BA2-B1D01E047C1A}"/>
              </a:ext>
            </a:extLst>
          </p:cNvPr>
          <p:cNvSpPr/>
          <p:nvPr/>
        </p:nvSpPr>
        <p:spPr>
          <a:xfrm>
            <a:off x="5998947" y="5146126"/>
            <a:ext cx="343694" cy="2624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64546CB2-E162-41FA-8AE4-D6B6FAFB7484}"/>
              </a:ext>
            </a:extLst>
          </p:cNvPr>
          <p:cNvSpPr/>
          <p:nvPr/>
        </p:nvSpPr>
        <p:spPr>
          <a:xfrm>
            <a:off x="3504931" y="5475167"/>
            <a:ext cx="374977" cy="2508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a:extLst>
              <a:ext uri="{FF2B5EF4-FFF2-40B4-BE49-F238E27FC236}">
                <a16:creationId xmlns:a16="http://schemas.microsoft.com/office/drawing/2014/main" id="{0B79B142-EB90-4E56-9382-1B08024CEE59}"/>
              </a:ext>
            </a:extLst>
          </p:cNvPr>
          <p:cNvSpPr/>
          <p:nvPr/>
        </p:nvSpPr>
        <p:spPr>
          <a:xfrm>
            <a:off x="1659817" y="5094447"/>
            <a:ext cx="374977" cy="2508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a:extLst>
              <a:ext uri="{FF2B5EF4-FFF2-40B4-BE49-F238E27FC236}">
                <a16:creationId xmlns:a16="http://schemas.microsoft.com/office/drawing/2014/main" id="{1E2E205E-A57D-4D22-A505-BAC888AB7766}"/>
              </a:ext>
            </a:extLst>
          </p:cNvPr>
          <p:cNvSpPr/>
          <p:nvPr/>
        </p:nvSpPr>
        <p:spPr>
          <a:xfrm>
            <a:off x="2574479" y="3352811"/>
            <a:ext cx="423065" cy="308529"/>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a:extLst>
              <a:ext uri="{FF2B5EF4-FFF2-40B4-BE49-F238E27FC236}">
                <a16:creationId xmlns:a16="http://schemas.microsoft.com/office/drawing/2014/main" id="{17586597-006B-42F1-A04F-AC2B24EE3DAA}"/>
              </a:ext>
            </a:extLst>
          </p:cNvPr>
          <p:cNvSpPr/>
          <p:nvPr/>
        </p:nvSpPr>
        <p:spPr>
          <a:xfrm>
            <a:off x="7465940" y="4562866"/>
            <a:ext cx="691091"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a:extLst>
              <a:ext uri="{FF2B5EF4-FFF2-40B4-BE49-F238E27FC236}">
                <a16:creationId xmlns:a16="http://schemas.microsoft.com/office/drawing/2014/main" id="{5755C950-344A-4A84-BB08-9B5433BB8F74}"/>
              </a:ext>
            </a:extLst>
          </p:cNvPr>
          <p:cNvSpPr/>
          <p:nvPr/>
        </p:nvSpPr>
        <p:spPr>
          <a:xfrm>
            <a:off x="5666531" y="4891255"/>
            <a:ext cx="1369302" cy="26669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a:extLst>
              <a:ext uri="{FF2B5EF4-FFF2-40B4-BE49-F238E27FC236}">
                <a16:creationId xmlns:a16="http://schemas.microsoft.com/office/drawing/2014/main" id="{060C161B-5B84-4FD3-8559-82AF29AA62DC}"/>
              </a:ext>
            </a:extLst>
          </p:cNvPr>
          <p:cNvSpPr/>
          <p:nvPr/>
        </p:nvSpPr>
        <p:spPr>
          <a:xfrm>
            <a:off x="6878776" y="3262000"/>
            <a:ext cx="1059094"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68CE7C34-CE12-4BAC-A662-C383CC5F12C5}"/>
              </a:ext>
            </a:extLst>
          </p:cNvPr>
          <p:cNvSpPr/>
          <p:nvPr/>
        </p:nvSpPr>
        <p:spPr>
          <a:xfrm>
            <a:off x="6697205" y="2382472"/>
            <a:ext cx="1366789"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E54E7084-DFA8-405C-9AC2-C71D4BFE5988}"/>
              </a:ext>
            </a:extLst>
          </p:cNvPr>
          <p:cNvSpPr/>
          <p:nvPr/>
        </p:nvSpPr>
        <p:spPr>
          <a:xfrm>
            <a:off x="5573849" y="2710306"/>
            <a:ext cx="688512"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a:extLst>
              <a:ext uri="{FF2B5EF4-FFF2-40B4-BE49-F238E27FC236}">
                <a16:creationId xmlns:a16="http://schemas.microsoft.com/office/drawing/2014/main" id="{791F99DF-6D2C-44A2-968E-4999BA3CA9F0}"/>
              </a:ext>
            </a:extLst>
          </p:cNvPr>
          <p:cNvSpPr/>
          <p:nvPr/>
        </p:nvSpPr>
        <p:spPr>
          <a:xfrm>
            <a:off x="2838196" y="4954301"/>
            <a:ext cx="1368444"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7DF1457B-4BD9-47C6-B8FF-C22B97C141EC}"/>
              </a:ext>
            </a:extLst>
          </p:cNvPr>
          <p:cNvSpPr/>
          <p:nvPr/>
        </p:nvSpPr>
        <p:spPr>
          <a:xfrm>
            <a:off x="1001325" y="4569803"/>
            <a:ext cx="1368444" cy="2665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a:extLst>
              <a:ext uri="{FF2B5EF4-FFF2-40B4-BE49-F238E27FC236}">
                <a16:creationId xmlns:a16="http://schemas.microsoft.com/office/drawing/2014/main" id="{4C4BF1A4-536B-42F2-ADC5-52BA6225AD3B}"/>
              </a:ext>
            </a:extLst>
          </p:cNvPr>
          <p:cNvSpPr/>
          <p:nvPr/>
        </p:nvSpPr>
        <p:spPr>
          <a:xfrm>
            <a:off x="1717198" y="2708092"/>
            <a:ext cx="1703672" cy="2931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67C3AEF8-8776-4638-B8EA-881E6AAB6D6A}"/>
              </a:ext>
            </a:extLst>
          </p:cNvPr>
          <p:cNvSpPr/>
          <p:nvPr/>
        </p:nvSpPr>
        <p:spPr>
          <a:xfrm>
            <a:off x="1721119" y="2708094"/>
            <a:ext cx="1710788" cy="1275294"/>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a:extLst>
              <a:ext uri="{FF2B5EF4-FFF2-40B4-BE49-F238E27FC236}">
                <a16:creationId xmlns:a16="http://schemas.microsoft.com/office/drawing/2014/main" id="{C4CDCE91-DCD9-4869-BC2C-4A027F798FD8}"/>
              </a:ext>
            </a:extLst>
          </p:cNvPr>
          <p:cNvCxnSpPr/>
          <p:nvPr/>
        </p:nvCxnSpPr>
        <p:spPr>
          <a:xfrm>
            <a:off x="1717198" y="3015107"/>
            <a:ext cx="172212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B6C8C968-A447-492C-807A-6A604B867AB8}"/>
              </a:ext>
            </a:extLst>
          </p:cNvPr>
          <p:cNvCxnSpPr/>
          <p:nvPr/>
        </p:nvCxnSpPr>
        <p:spPr>
          <a:xfrm>
            <a:off x="1709787" y="3345741"/>
            <a:ext cx="172212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67F09D49-C83D-4642-9804-841752B8842E}"/>
              </a:ext>
            </a:extLst>
          </p:cNvPr>
          <p:cNvCxnSpPr/>
          <p:nvPr/>
        </p:nvCxnSpPr>
        <p:spPr>
          <a:xfrm>
            <a:off x="1717198" y="3670427"/>
            <a:ext cx="172212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E95B580A-BF9A-4A72-8F4D-061A41E5DD61}"/>
              </a:ext>
            </a:extLst>
          </p:cNvPr>
          <p:cNvCxnSpPr>
            <a:cxnSpLocks/>
          </p:cNvCxnSpPr>
          <p:nvPr/>
        </p:nvCxnSpPr>
        <p:spPr>
          <a:xfrm>
            <a:off x="2143918" y="2708094"/>
            <a:ext cx="0" cy="1287019"/>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EA2E6EAF-343D-46AB-A49C-1543903274AA}"/>
              </a:ext>
            </a:extLst>
          </p:cNvPr>
          <p:cNvCxnSpPr>
            <a:cxnSpLocks/>
          </p:cNvCxnSpPr>
          <p:nvPr/>
        </p:nvCxnSpPr>
        <p:spPr>
          <a:xfrm>
            <a:off x="2570847" y="2708094"/>
            <a:ext cx="0" cy="1287019"/>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19D4FC61-0DF0-44E1-BEE4-AF3490A83F45}"/>
              </a:ext>
            </a:extLst>
          </p:cNvPr>
          <p:cNvCxnSpPr>
            <a:cxnSpLocks/>
          </p:cNvCxnSpPr>
          <p:nvPr/>
        </p:nvCxnSpPr>
        <p:spPr>
          <a:xfrm>
            <a:off x="3002438" y="2708094"/>
            <a:ext cx="0" cy="1287019"/>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99AD33D-0683-480E-8E27-4125FEAF8A06}"/>
              </a:ext>
            </a:extLst>
          </p:cNvPr>
          <p:cNvCxnSpPr>
            <a:cxnSpLocks/>
          </p:cNvCxnSpPr>
          <p:nvPr/>
        </p:nvCxnSpPr>
        <p:spPr>
          <a:xfrm>
            <a:off x="3855878" y="2708094"/>
            <a:ext cx="0" cy="1287019"/>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5" name="直接连接符 184">
            <a:extLst>
              <a:ext uri="{FF2B5EF4-FFF2-40B4-BE49-F238E27FC236}">
                <a16:creationId xmlns:a16="http://schemas.microsoft.com/office/drawing/2014/main" id="{261D455A-179D-414E-B327-8EBDCAB71207}"/>
              </a:ext>
            </a:extLst>
          </p:cNvPr>
          <p:cNvCxnSpPr>
            <a:cxnSpLocks/>
          </p:cNvCxnSpPr>
          <p:nvPr/>
        </p:nvCxnSpPr>
        <p:spPr>
          <a:xfrm>
            <a:off x="3431907" y="2708094"/>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a16="http://schemas.microsoft.com/office/drawing/2014/main" id="{00AFB266-4E14-4BBE-9BF9-68C2DF0F6574}"/>
              </a:ext>
            </a:extLst>
          </p:cNvPr>
          <p:cNvCxnSpPr>
            <a:cxnSpLocks/>
          </p:cNvCxnSpPr>
          <p:nvPr/>
        </p:nvCxnSpPr>
        <p:spPr>
          <a:xfrm>
            <a:off x="3439318" y="3028134"/>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72ED1271-AD45-49C9-81B8-AB7393E4FC7D}"/>
              </a:ext>
            </a:extLst>
          </p:cNvPr>
          <p:cNvCxnSpPr>
            <a:cxnSpLocks/>
          </p:cNvCxnSpPr>
          <p:nvPr/>
        </p:nvCxnSpPr>
        <p:spPr>
          <a:xfrm>
            <a:off x="3431906" y="3345741"/>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5CBA0CC1-9364-497A-9BB3-EA4797268FCF}"/>
              </a:ext>
            </a:extLst>
          </p:cNvPr>
          <p:cNvCxnSpPr>
            <a:cxnSpLocks/>
          </p:cNvCxnSpPr>
          <p:nvPr/>
        </p:nvCxnSpPr>
        <p:spPr>
          <a:xfrm>
            <a:off x="3460426" y="3670427"/>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9" name="直接连接符 188">
            <a:extLst>
              <a:ext uri="{FF2B5EF4-FFF2-40B4-BE49-F238E27FC236}">
                <a16:creationId xmlns:a16="http://schemas.microsoft.com/office/drawing/2014/main" id="{FFABD8AE-ACA4-4006-9595-DBF6D6E5792C}"/>
              </a:ext>
            </a:extLst>
          </p:cNvPr>
          <p:cNvCxnSpPr>
            <a:cxnSpLocks/>
          </p:cNvCxnSpPr>
          <p:nvPr/>
        </p:nvCxnSpPr>
        <p:spPr>
          <a:xfrm>
            <a:off x="3460426" y="3995113"/>
            <a:ext cx="422799" cy="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0" name="矩形 189">
            <a:extLst>
              <a:ext uri="{FF2B5EF4-FFF2-40B4-BE49-F238E27FC236}">
                <a16:creationId xmlns:a16="http://schemas.microsoft.com/office/drawing/2014/main" id="{85FCE6C3-B7DA-4E6F-9276-220B79485F99}"/>
              </a:ext>
            </a:extLst>
          </p:cNvPr>
          <p:cNvSpPr/>
          <p:nvPr/>
        </p:nvSpPr>
        <p:spPr>
          <a:xfrm>
            <a:off x="992139" y="4567471"/>
            <a:ext cx="1381643" cy="1033350"/>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连接符 190">
            <a:extLst>
              <a:ext uri="{FF2B5EF4-FFF2-40B4-BE49-F238E27FC236}">
                <a16:creationId xmlns:a16="http://schemas.microsoft.com/office/drawing/2014/main" id="{D03F4819-8142-4787-B953-19A0A4BB4B0F}"/>
              </a:ext>
            </a:extLst>
          </p:cNvPr>
          <p:cNvCxnSpPr>
            <a:cxnSpLocks/>
          </p:cNvCxnSpPr>
          <p:nvPr/>
        </p:nvCxnSpPr>
        <p:spPr>
          <a:xfrm>
            <a:off x="988218" y="4836384"/>
            <a:ext cx="138556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3EA6FA54-880D-4A84-950E-52B4A4558E01}"/>
              </a:ext>
            </a:extLst>
          </p:cNvPr>
          <p:cNvCxnSpPr>
            <a:cxnSpLocks/>
          </p:cNvCxnSpPr>
          <p:nvPr/>
        </p:nvCxnSpPr>
        <p:spPr>
          <a:xfrm>
            <a:off x="980806" y="5090818"/>
            <a:ext cx="1392976"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4A720C09-9334-4DBC-91C4-0FBEE103D9BB}"/>
              </a:ext>
            </a:extLst>
          </p:cNvPr>
          <p:cNvCxnSpPr>
            <a:cxnSpLocks/>
          </p:cNvCxnSpPr>
          <p:nvPr/>
        </p:nvCxnSpPr>
        <p:spPr>
          <a:xfrm>
            <a:off x="980806" y="5331684"/>
            <a:ext cx="1392976"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E8D4B35D-252F-496D-B3A9-D715CE5D642B}"/>
              </a:ext>
            </a:extLst>
          </p:cNvPr>
          <p:cNvCxnSpPr>
            <a:cxnSpLocks/>
          </p:cNvCxnSpPr>
          <p:nvPr/>
        </p:nvCxnSpPr>
        <p:spPr>
          <a:xfrm>
            <a:off x="1342548" y="4567471"/>
            <a:ext cx="0" cy="103335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EABECC88-55BF-4442-B1B2-92D06F2F691D}"/>
              </a:ext>
            </a:extLst>
          </p:cNvPr>
          <p:cNvCxnSpPr>
            <a:cxnSpLocks/>
          </p:cNvCxnSpPr>
          <p:nvPr/>
        </p:nvCxnSpPr>
        <p:spPr>
          <a:xfrm>
            <a:off x="1674227" y="4561608"/>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A904F70B-D1D9-47B8-8C27-9EB081B124DA}"/>
              </a:ext>
            </a:extLst>
          </p:cNvPr>
          <p:cNvCxnSpPr>
            <a:cxnSpLocks/>
          </p:cNvCxnSpPr>
          <p:nvPr/>
        </p:nvCxnSpPr>
        <p:spPr>
          <a:xfrm>
            <a:off x="2037238" y="4561608"/>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65CA3A8E-F7A3-4162-A5CB-8F5F897BE49D}"/>
              </a:ext>
            </a:extLst>
          </p:cNvPr>
          <p:cNvCxnSpPr>
            <a:cxnSpLocks/>
          </p:cNvCxnSpPr>
          <p:nvPr/>
        </p:nvCxnSpPr>
        <p:spPr>
          <a:xfrm>
            <a:off x="2710337" y="4578752"/>
            <a:ext cx="0" cy="1022069"/>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D19825AD-75A0-4027-A8A4-4FB76E768D63}"/>
              </a:ext>
            </a:extLst>
          </p:cNvPr>
          <p:cNvCxnSpPr>
            <a:cxnSpLocks/>
          </p:cNvCxnSpPr>
          <p:nvPr/>
        </p:nvCxnSpPr>
        <p:spPr>
          <a:xfrm flipV="1">
            <a:off x="2371338" y="456724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A3D3DA81-3AE7-48EB-9A3C-F6C33BCFF3FA}"/>
              </a:ext>
            </a:extLst>
          </p:cNvPr>
          <p:cNvCxnSpPr>
            <a:cxnSpLocks/>
          </p:cNvCxnSpPr>
          <p:nvPr/>
        </p:nvCxnSpPr>
        <p:spPr>
          <a:xfrm flipV="1">
            <a:off x="2373781" y="4836382"/>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DE72B8C2-67BB-4FF2-9038-B9E000881AA6}"/>
              </a:ext>
            </a:extLst>
          </p:cNvPr>
          <p:cNvCxnSpPr>
            <a:cxnSpLocks/>
          </p:cNvCxnSpPr>
          <p:nvPr/>
        </p:nvCxnSpPr>
        <p:spPr>
          <a:xfrm flipV="1">
            <a:off x="2356205" y="509081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76D5B7BE-0EA8-4986-8274-D70F75DAD7DB}"/>
              </a:ext>
            </a:extLst>
          </p:cNvPr>
          <p:cNvCxnSpPr>
            <a:cxnSpLocks/>
          </p:cNvCxnSpPr>
          <p:nvPr/>
        </p:nvCxnSpPr>
        <p:spPr>
          <a:xfrm flipV="1">
            <a:off x="2368905" y="5345249"/>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114C0949-9462-4FEC-8A05-B2AE6342AE78}"/>
              </a:ext>
            </a:extLst>
          </p:cNvPr>
          <p:cNvCxnSpPr>
            <a:cxnSpLocks/>
          </p:cNvCxnSpPr>
          <p:nvPr/>
        </p:nvCxnSpPr>
        <p:spPr>
          <a:xfrm flipV="1">
            <a:off x="2385115" y="5599679"/>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3" name="矩形 202">
            <a:extLst>
              <a:ext uri="{FF2B5EF4-FFF2-40B4-BE49-F238E27FC236}">
                <a16:creationId xmlns:a16="http://schemas.microsoft.com/office/drawing/2014/main" id="{C4171CAC-8EF3-4341-A26E-158A25843B60}"/>
              </a:ext>
            </a:extLst>
          </p:cNvPr>
          <p:cNvSpPr/>
          <p:nvPr/>
        </p:nvSpPr>
        <p:spPr>
          <a:xfrm>
            <a:off x="2826019" y="4952852"/>
            <a:ext cx="1381643" cy="1033350"/>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4" name="直接连接符 203">
            <a:extLst>
              <a:ext uri="{FF2B5EF4-FFF2-40B4-BE49-F238E27FC236}">
                <a16:creationId xmlns:a16="http://schemas.microsoft.com/office/drawing/2014/main" id="{CB5A5492-9336-42A5-8349-664A84DB09E2}"/>
              </a:ext>
            </a:extLst>
          </p:cNvPr>
          <p:cNvCxnSpPr>
            <a:cxnSpLocks/>
          </p:cNvCxnSpPr>
          <p:nvPr/>
        </p:nvCxnSpPr>
        <p:spPr>
          <a:xfrm>
            <a:off x="2822098" y="5221765"/>
            <a:ext cx="138556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1B0A81CE-AD98-40D0-AF2E-25C67E06636E}"/>
              </a:ext>
            </a:extLst>
          </p:cNvPr>
          <p:cNvCxnSpPr>
            <a:cxnSpLocks/>
          </p:cNvCxnSpPr>
          <p:nvPr/>
        </p:nvCxnSpPr>
        <p:spPr>
          <a:xfrm>
            <a:off x="2814686" y="5476199"/>
            <a:ext cx="1392976"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696BB762-F71B-4245-A82C-92C608D29138}"/>
              </a:ext>
            </a:extLst>
          </p:cNvPr>
          <p:cNvCxnSpPr>
            <a:cxnSpLocks/>
          </p:cNvCxnSpPr>
          <p:nvPr/>
        </p:nvCxnSpPr>
        <p:spPr>
          <a:xfrm>
            <a:off x="2814686" y="5717065"/>
            <a:ext cx="1392976"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1705C8CA-413B-4654-B678-90B14D67E21E}"/>
              </a:ext>
            </a:extLst>
          </p:cNvPr>
          <p:cNvCxnSpPr>
            <a:cxnSpLocks/>
          </p:cNvCxnSpPr>
          <p:nvPr/>
        </p:nvCxnSpPr>
        <p:spPr>
          <a:xfrm>
            <a:off x="3176428" y="4952852"/>
            <a:ext cx="0" cy="103335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55153B29-4E6E-4244-A06F-73348816F931}"/>
              </a:ext>
            </a:extLst>
          </p:cNvPr>
          <p:cNvCxnSpPr>
            <a:cxnSpLocks/>
          </p:cNvCxnSpPr>
          <p:nvPr/>
        </p:nvCxnSpPr>
        <p:spPr>
          <a:xfrm>
            <a:off x="3508107" y="4946989"/>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336BF683-F98D-4D27-9302-84535180A160}"/>
              </a:ext>
            </a:extLst>
          </p:cNvPr>
          <p:cNvCxnSpPr>
            <a:cxnSpLocks/>
          </p:cNvCxnSpPr>
          <p:nvPr/>
        </p:nvCxnSpPr>
        <p:spPr>
          <a:xfrm>
            <a:off x="3871118" y="4946989"/>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E6758517-5231-4D7C-8274-63F43838ECD6}"/>
              </a:ext>
            </a:extLst>
          </p:cNvPr>
          <p:cNvCxnSpPr>
            <a:cxnSpLocks/>
          </p:cNvCxnSpPr>
          <p:nvPr/>
        </p:nvCxnSpPr>
        <p:spPr>
          <a:xfrm>
            <a:off x="4544217" y="4964133"/>
            <a:ext cx="0" cy="1022069"/>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80EF11E3-2B5A-447E-B96A-F1C339BB499B}"/>
              </a:ext>
            </a:extLst>
          </p:cNvPr>
          <p:cNvCxnSpPr>
            <a:cxnSpLocks/>
          </p:cNvCxnSpPr>
          <p:nvPr/>
        </p:nvCxnSpPr>
        <p:spPr>
          <a:xfrm flipV="1">
            <a:off x="4205218" y="4951965"/>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0D6583C3-7C4D-4A05-B9FF-44714125A820}"/>
              </a:ext>
            </a:extLst>
          </p:cNvPr>
          <p:cNvCxnSpPr>
            <a:cxnSpLocks/>
          </p:cNvCxnSpPr>
          <p:nvPr/>
        </p:nvCxnSpPr>
        <p:spPr>
          <a:xfrm flipV="1">
            <a:off x="4207661" y="5221763"/>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712EBDE6-A1F3-40F9-8B4B-D8E77F6CFE70}"/>
              </a:ext>
            </a:extLst>
          </p:cNvPr>
          <p:cNvCxnSpPr>
            <a:cxnSpLocks/>
          </p:cNvCxnSpPr>
          <p:nvPr/>
        </p:nvCxnSpPr>
        <p:spPr>
          <a:xfrm flipV="1">
            <a:off x="4190085" y="5476198"/>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4ECCE8AC-4279-4D73-92FF-0019182DD4F0}"/>
              </a:ext>
            </a:extLst>
          </p:cNvPr>
          <p:cNvCxnSpPr>
            <a:cxnSpLocks/>
          </p:cNvCxnSpPr>
          <p:nvPr/>
        </p:nvCxnSpPr>
        <p:spPr>
          <a:xfrm flipV="1">
            <a:off x="4202785" y="5730630"/>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DC0E4950-2287-41F3-92DE-1693123B5CB5}"/>
              </a:ext>
            </a:extLst>
          </p:cNvPr>
          <p:cNvCxnSpPr>
            <a:cxnSpLocks/>
          </p:cNvCxnSpPr>
          <p:nvPr/>
        </p:nvCxnSpPr>
        <p:spPr>
          <a:xfrm flipV="1">
            <a:off x="4218995" y="5985060"/>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6" name="矩形 215">
            <a:extLst>
              <a:ext uri="{FF2B5EF4-FFF2-40B4-BE49-F238E27FC236}">
                <a16:creationId xmlns:a16="http://schemas.microsoft.com/office/drawing/2014/main" id="{F86CC428-A420-49B3-8F2C-A1D52606542F}"/>
              </a:ext>
            </a:extLst>
          </p:cNvPr>
          <p:cNvSpPr/>
          <p:nvPr/>
        </p:nvSpPr>
        <p:spPr>
          <a:xfrm>
            <a:off x="6692425" y="2382372"/>
            <a:ext cx="1371574" cy="7641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7" name="直接连接符 216">
            <a:extLst>
              <a:ext uri="{FF2B5EF4-FFF2-40B4-BE49-F238E27FC236}">
                <a16:creationId xmlns:a16="http://schemas.microsoft.com/office/drawing/2014/main" id="{7DFF3E1D-923C-4598-9CAC-6C7B1E2EAA45}"/>
              </a:ext>
            </a:extLst>
          </p:cNvPr>
          <p:cNvCxnSpPr>
            <a:cxnSpLocks/>
          </p:cNvCxnSpPr>
          <p:nvPr/>
        </p:nvCxnSpPr>
        <p:spPr>
          <a:xfrm>
            <a:off x="6678435" y="2651285"/>
            <a:ext cx="138556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FCB66B38-4F0A-45AF-9DDD-CC5F41375D7F}"/>
              </a:ext>
            </a:extLst>
          </p:cNvPr>
          <p:cNvCxnSpPr>
            <a:cxnSpLocks/>
          </p:cNvCxnSpPr>
          <p:nvPr/>
        </p:nvCxnSpPr>
        <p:spPr>
          <a:xfrm>
            <a:off x="6678435" y="2896115"/>
            <a:ext cx="1385564" cy="9604"/>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DFABCE91-16C1-4B97-90CB-C76A71BCDDA5}"/>
              </a:ext>
            </a:extLst>
          </p:cNvPr>
          <p:cNvCxnSpPr>
            <a:cxnSpLocks/>
          </p:cNvCxnSpPr>
          <p:nvPr/>
        </p:nvCxnSpPr>
        <p:spPr>
          <a:xfrm>
            <a:off x="6678435" y="3146553"/>
            <a:ext cx="1385564" cy="3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78A39389-7ACF-4967-A160-7D31FC2C9D5C}"/>
              </a:ext>
            </a:extLst>
          </p:cNvPr>
          <p:cNvCxnSpPr>
            <a:cxnSpLocks/>
          </p:cNvCxnSpPr>
          <p:nvPr/>
        </p:nvCxnSpPr>
        <p:spPr>
          <a:xfrm>
            <a:off x="7032765" y="2382372"/>
            <a:ext cx="0" cy="76418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04F20D99-B3E1-4358-AAC7-CACF3E36B6C2}"/>
              </a:ext>
            </a:extLst>
          </p:cNvPr>
          <p:cNvCxnSpPr>
            <a:cxnSpLocks/>
            <a:stCxn id="216" idx="0"/>
            <a:endCxn id="216" idx="2"/>
          </p:cNvCxnSpPr>
          <p:nvPr/>
        </p:nvCxnSpPr>
        <p:spPr>
          <a:xfrm>
            <a:off x="7378212" y="2382372"/>
            <a:ext cx="0" cy="76418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CFFEDC8E-8C0C-43E9-9818-50C181342BC6}"/>
              </a:ext>
            </a:extLst>
          </p:cNvPr>
          <p:cNvCxnSpPr>
            <a:cxnSpLocks/>
          </p:cNvCxnSpPr>
          <p:nvPr/>
        </p:nvCxnSpPr>
        <p:spPr>
          <a:xfrm>
            <a:off x="7719835" y="2375367"/>
            <a:ext cx="0" cy="771186"/>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25A17862-ACD2-4764-8385-7D03117A26CD}"/>
              </a:ext>
            </a:extLst>
          </p:cNvPr>
          <p:cNvCxnSpPr>
            <a:cxnSpLocks/>
          </p:cNvCxnSpPr>
          <p:nvPr/>
        </p:nvCxnSpPr>
        <p:spPr>
          <a:xfrm flipH="1">
            <a:off x="8400553" y="2393653"/>
            <a:ext cx="1" cy="75176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B73FC8DD-7E80-444B-BA22-18654D423871}"/>
              </a:ext>
            </a:extLst>
          </p:cNvPr>
          <p:cNvCxnSpPr>
            <a:cxnSpLocks/>
          </p:cNvCxnSpPr>
          <p:nvPr/>
        </p:nvCxnSpPr>
        <p:spPr>
          <a:xfrm flipV="1">
            <a:off x="8063998" y="2381048"/>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直接连接符 224">
            <a:extLst>
              <a:ext uri="{FF2B5EF4-FFF2-40B4-BE49-F238E27FC236}">
                <a16:creationId xmlns:a16="http://schemas.microsoft.com/office/drawing/2014/main" id="{FD276554-2355-4D0A-9199-7697FE5079FF}"/>
              </a:ext>
            </a:extLst>
          </p:cNvPr>
          <p:cNvCxnSpPr>
            <a:cxnSpLocks/>
          </p:cNvCxnSpPr>
          <p:nvPr/>
        </p:nvCxnSpPr>
        <p:spPr>
          <a:xfrm flipV="1">
            <a:off x="8063998" y="2651283"/>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46F5E9E9-2B8B-42F0-95C4-57E587E2B3EC}"/>
              </a:ext>
            </a:extLst>
          </p:cNvPr>
          <p:cNvCxnSpPr>
            <a:cxnSpLocks/>
          </p:cNvCxnSpPr>
          <p:nvPr/>
        </p:nvCxnSpPr>
        <p:spPr>
          <a:xfrm flipV="1">
            <a:off x="8046422" y="2905718"/>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直接连接符 226">
            <a:extLst>
              <a:ext uri="{FF2B5EF4-FFF2-40B4-BE49-F238E27FC236}">
                <a16:creationId xmlns:a16="http://schemas.microsoft.com/office/drawing/2014/main" id="{EF528F7A-1981-49C8-9B50-341A029B037A}"/>
              </a:ext>
            </a:extLst>
          </p:cNvPr>
          <p:cNvCxnSpPr>
            <a:cxnSpLocks/>
          </p:cNvCxnSpPr>
          <p:nvPr/>
        </p:nvCxnSpPr>
        <p:spPr>
          <a:xfrm flipV="1">
            <a:off x="8055210" y="3145413"/>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8" name="矩形 227">
            <a:extLst>
              <a:ext uri="{FF2B5EF4-FFF2-40B4-BE49-F238E27FC236}">
                <a16:creationId xmlns:a16="http://schemas.microsoft.com/office/drawing/2014/main" id="{D65D1DC7-D14F-46C4-B977-BF2D6518EB8F}"/>
              </a:ext>
            </a:extLst>
          </p:cNvPr>
          <p:cNvSpPr/>
          <p:nvPr/>
        </p:nvSpPr>
        <p:spPr>
          <a:xfrm>
            <a:off x="5570013" y="2708094"/>
            <a:ext cx="685156" cy="1299410"/>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9" name="直接连接符 228">
            <a:extLst>
              <a:ext uri="{FF2B5EF4-FFF2-40B4-BE49-F238E27FC236}">
                <a16:creationId xmlns:a16="http://schemas.microsoft.com/office/drawing/2014/main" id="{7989BDEF-2F9B-4A70-80C3-DA25B6957E83}"/>
              </a:ext>
            </a:extLst>
          </p:cNvPr>
          <p:cNvCxnSpPr>
            <a:cxnSpLocks/>
          </p:cNvCxnSpPr>
          <p:nvPr/>
        </p:nvCxnSpPr>
        <p:spPr>
          <a:xfrm flipV="1">
            <a:off x="5566091" y="2985459"/>
            <a:ext cx="686009" cy="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F1FF5267-6A74-4911-91E6-447036ACEC07}"/>
              </a:ext>
            </a:extLst>
          </p:cNvPr>
          <p:cNvCxnSpPr>
            <a:cxnSpLocks/>
          </p:cNvCxnSpPr>
          <p:nvPr/>
        </p:nvCxnSpPr>
        <p:spPr>
          <a:xfrm>
            <a:off x="5558679" y="3239895"/>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48C296D4-0800-4F0C-8FD1-CC9F15E1FFAC}"/>
              </a:ext>
            </a:extLst>
          </p:cNvPr>
          <p:cNvCxnSpPr>
            <a:cxnSpLocks/>
          </p:cNvCxnSpPr>
          <p:nvPr/>
        </p:nvCxnSpPr>
        <p:spPr>
          <a:xfrm>
            <a:off x="5558679" y="3480761"/>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a:extLst>
              <a:ext uri="{FF2B5EF4-FFF2-40B4-BE49-F238E27FC236}">
                <a16:creationId xmlns:a16="http://schemas.microsoft.com/office/drawing/2014/main" id="{3AF230C0-8421-412E-89BA-CC0D79039E5C}"/>
              </a:ext>
            </a:extLst>
          </p:cNvPr>
          <p:cNvCxnSpPr>
            <a:cxnSpLocks/>
          </p:cNvCxnSpPr>
          <p:nvPr/>
        </p:nvCxnSpPr>
        <p:spPr>
          <a:xfrm flipH="1">
            <a:off x="5920420" y="2716548"/>
            <a:ext cx="1" cy="129941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F30F01C6-FFA2-4299-9E83-52874D65FF58}"/>
              </a:ext>
            </a:extLst>
          </p:cNvPr>
          <p:cNvCxnSpPr>
            <a:cxnSpLocks/>
          </p:cNvCxnSpPr>
          <p:nvPr/>
        </p:nvCxnSpPr>
        <p:spPr>
          <a:xfrm>
            <a:off x="6252100" y="2710685"/>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96A61B8D-B188-4042-8E37-365ADDB1F9D6}"/>
              </a:ext>
            </a:extLst>
          </p:cNvPr>
          <p:cNvCxnSpPr>
            <a:cxnSpLocks/>
          </p:cNvCxnSpPr>
          <p:nvPr/>
        </p:nvCxnSpPr>
        <p:spPr>
          <a:xfrm>
            <a:off x="6599870" y="2716321"/>
            <a:ext cx="0" cy="127879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直接连接符 234">
            <a:extLst>
              <a:ext uri="{FF2B5EF4-FFF2-40B4-BE49-F238E27FC236}">
                <a16:creationId xmlns:a16="http://schemas.microsoft.com/office/drawing/2014/main" id="{8A1FB1E2-D1AF-4ECA-ABC4-145FCBA8B4A4}"/>
              </a:ext>
            </a:extLst>
          </p:cNvPr>
          <p:cNvCxnSpPr>
            <a:cxnSpLocks/>
          </p:cNvCxnSpPr>
          <p:nvPr/>
        </p:nvCxnSpPr>
        <p:spPr>
          <a:xfrm flipV="1">
            <a:off x="6266206" y="323564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6" name="直接连接符 235">
            <a:extLst>
              <a:ext uri="{FF2B5EF4-FFF2-40B4-BE49-F238E27FC236}">
                <a16:creationId xmlns:a16="http://schemas.microsoft.com/office/drawing/2014/main" id="{235C3548-D446-4A55-ACDA-9DA6BC4FDD7A}"/>
              </a:ext>
            </a:extLst>
          </p:cNvPr>
          <p:cNvCxnSpPr>
            <a:cxnSpLocks/>
          </p:cNvCxnSpPr>
          <p:nvPr/>
        </p:nvCxnSpPr>
        <p:spPr>
          <a:xfrm flipV="1">
            <a:off x="6256022" y="348626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38C43B59-D506-458D-84D9-035254D711C1}"/>
              </a:ext>
            </a:extLst>
          </p:cNvPr>
          <p:cNvCxnSpPr>
            <a:cxnSpLocks/>
          </p:cNvCxnSpPr>
          <p:nvPr/>
        </p:nvCxnSpPr>
        <p:spPr>
          <a:xfrm flipV="1">
            <a:off x="6268746" y="374989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0A14DC5D-A60A-4589-B20D-DB02E556742E}"/>
              </a:ext>
            </a:extLst>
          </p:cNvPr>
          <p:cNvCxnSpPr>
            <a:cxnSpLocks/>
          </p:cNvCxnSpPr>
          <p:nvPr/>
        </p:nvCxnSpPr>
        <p:spPr>
          <a:xfrm flipV="1">
            <a:off x="6265849" y="2708092"/>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直接连接符 238">
            <a:extLst>
              <a:ext uri="{FF2B5EF4-FFF2-40B4-BE49-F238E27FC236}">
                <a16:creationId xmlns:a16="http://schemas.microsoft.com/office/drawing/2014/main" id="{622B9144-F00D-458A-8CCC-8082C70E972E}"/>
              </a:ext>
            </a:extLst>
          </p:cNvPr>
          <p:cNvCxnSpPr>
            <a:cxnSpLocks/>
          </p:cNvCxnSpPr>
          <p:nvPr/>
        </p:nvCxnSpPr>
        <p:spPr>
          <a:xfrm flipV="1">
            <a:off x="6265849" y="2985457"/>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22567B45-B724-42ED-897C-7332C07C6DD1}"/>
              </a:ext>
            </a:extLst>
          </p:cNvPr>
          <p:cNvCxnSpPr>
            <a:cxnSpLocks/>
          </p:cNvCxnSpPr>
          <p:nvPr/>
        </p:nvCxnSpPr>
        <p:spPr>
          <a:xfrm flipV="1">
            <a:off x="6265849" y="400750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34B7C509-CB6B-4DC8-B662-FA8BB9EFD6FF}"/>
              </a:ext>
            </a:extLst>
          </p:cNvPr>
          <p:cNvCxnSpPr>
            <a:cxnSpLocks/>
          </p:cNvCxnSpPr>
          <p:nvPr/>
        </p:nvCxnSpPr>
        <p:spPr>
          <a:xfrm>
            <a:off x="5558679" y="3749896"/>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42" name="矩形 241">
            <a:extLst>
              <a:ext uri="{FF2B5EF4-FFF2-40B4-BE49-F238E27FC236}">
                <a16:creationId xmlns:a16="http://schemas.microsoft.com/office/drawing/2014/main" id="{FEFA31C6-E47F-480F-BE2A-F989CF58769E}"/>
              </a:ext>
            </a:extLst>
          </p:cNvPr>
          <p:cNvSpPr/>
          <p:nvPr/>
        </p:nvSpPr>
        <p:spPr>
          <a:xfrm>
            <a:off x="6880083" y="3257221"/>
            <a:ext cx="1040210" cy="1039232"/>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3" name="直接连接符 242">
            <a:extLst>
              <a:ext uri="{FF2B5EF4-FFF2-40B4-BE49-F238E27FC236}">
                <a16:creationId xmlns:a16="http://schemas.microsoft.com/office/drawing/2014/main" id="{CA78B89E-5A0C-4478-8BC0-A5E46320DFF5}"/>
              </a:ext>
            </a:extLst>
          </p:cNvPr>
          <p:cNvCxnSpPr>
            <a:cxnSpLocks/>
          </p:cNvCxnSpPr>
          <p:nvPr/>
        </p:nvCxnSpPr>
        <p:spPr>
          <a:xfrm>
            <a:off x="6876161" y="3532016"/>
            <a:ext cx="1044132"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a:extLst>
              <a:ext uri="{FF2B5EF4-FFF2-40B4-BE49-F238E27FC236}">
                <a16:creationId xmlns:a16="http://schemas.microsoft.com/office/drawing/2014/main" id="{9F5F1575-2775-45C1-87F5-A16F283E2006}"/>
              </a:ext>
            </a:extLst>
          </p:cNvPr>
          <p:cNvCxnSpPr>
            <a:cxnSpLocks/>
          </p:cNvCxnSpPr>
          <p:nvPr/>
        </p:nvCxnSpPr>
        <p:spPr>
          <a:xfrm>
            <a:off x="6868749" y="3786450"/>
            <a:ext cx="105154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5" name="直接连接符 244">
            <a:extLst>
              <a:ext uri="{FF2B5EF4-FFF2-40B4-BE49-F238E27FC236}">
                <a16:creationId xmlns:a16="http://schemas.microsoft.com/office/drawing/2014/main" id="{D37E488C-A0C2-42C1-AC79-C50FDD2126D3}"/>
              </a:ext>
            </a:extLst>
          </p:cNvPr>
          <p:cNvCxnSpPr>
            <a:cxnSpLocks/>
          </p:cNvCxnSpPr>
          <p:nvPr/>
        </p:nvCxnSpPr>
        <p:spPr>
          <a:xfrm>
            <a:off x="6868749" y="4027316"/>
            <a:ext cx="105154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6" name="直接连接符 245">
            <a:extLst>
              <a:ext uri="{FF2B5EF4-FFF2-40B4-BE49-F238E27FC236}">
                <a16:creationId xmlns:a16="http://schemas.microsoft.com/office/drawing/2014/main" id="{CCD432F7-88B3-420E-BF41-B783641EB5F8}"/>
              </a:ext>
            </a:extLst>
          </p:cNvPr>
          <p:cNvCxnSpPr>
            <a:cxnSpLocks/>
          </p:cNvCxnSpPr>
          <p:nvPr/>
        </p:nvCxnSpPr>
        <p:spPr>
          <a:xfrm>
            <a:off x="7230491" y="3263103"/>
            <a:ext cx="0" cy="103335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E4F9F57A-21F0-48DF-B14C-276530DC1073}"/>
              </a:ext>
            </a:extLst>
          </p:cNvPr>
          <p:cNvCxnSpPr>
            <a:cxnSpLocks/>
          </p:cNvCxnSpPr>
          <p:nvPr/>
        </p:nvCxnSpPr>
        <p:spPr>
          <a:xfrm>
            <a:off x="7562170" y="3257240"/>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F104E39D-12C7-4F31-83D1-DD55BC55477D}"/>
              </a:ext>
            </a:extLst>
          </p:cNvPr>
          <p:cNvCxnSpPr>
            <a:cxnSpLocks/>
          </p:cNvCxnSpPr>
          <p:nvPr/>
        </p:nvCxnSpPr>
        <p:spPr>
          <a:xfrm>
            <a:off x="7925181" y="3257240"/>
            <a:ext cx="0" cy="103921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4B382B10-6DAB-4589-8CD4-B5DA930DE0F0}"/>
              </a:ext>
            </a:extLst>
          </p:cNvPr>
          <p:cNvCxnSpPr>
            <a:cxnSpLocks/>
          </p:cNvCxnSpPr>
          <p:nvPr/>
        </p:nvCxnSpPr>
        <p:spPr>
          <a:xfrm>
            <a:off x="8254415" y="3274609"/>
            <a:ext cx="0" cy="1022069"/>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0" name="直接连接符 249">
            <a:extLst>
              <a:ext uri="{FF2B5EF4-FFF2-40B4-BE49-F238E27FC236}">
                <a16:creationId xmlns:a16="http://schemas.microsoft.com/office/drawing/2014/main" id="{EEB67612-FDBF-455F-9BD7-3FC83EDF1FDC}"/>
              </a:ext>
            </a:extLst>
          </p:cNvPr>
          <p:cNvCxnSpPr>
            <a:cxnSpLocks/>
          </p:cNvCxnSpPr>
          <p:nvPr/>
        </p:nvCxnSpPr>
        <p:spPr>
          <a:xfrm flipV="1">
            <a:off x="7912983" y="325699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1" name="直接连接符 250">
            <a:extLst>
              <a:ext uri="{FF2B5EF4-FFF2-40B4-BE49-F238E27FC236}">
                <a16:creationId xmlns:a16="http://schemas.microsoft.com/office/drawing/2014/main" id="{73945767-88D0-4C85-8BDE-146A5C153547}"/>
              </a:ext>
            </a:extLst>
          </p:cNvPr>
          <p:cNvCxnSpPr>
            <a:cxnSpLocks/>
          </p:cNvCxnSpPr>
          <p:nvPr/>
        </p:nvCxnSpPr>
        <p:spPr>
          <a:xfrm flipV="1">
            <a:off x="7917859" y="3532239"/>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7FDC426B-9345-4636-8EAF-4288C053295C}"/>
              </a:ext>
            </a:extLst>
          </p:cNvPr>
          <p:cNvCxnSpPr>
            <a:cxnSpLocks/>
          </p:cNvCxnSpPr>
          <p:nvPr/>
        </p:nvCxnSpPr>
        <p:spPr>
          <a:xfrm flipV="1">
            <a:off x="7900283" y="378667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3" name="直接连接符 252">
            <a:extLst>
              <a:ext uri="{FF2B5EF4-FFF2-40B4-BE49-F238E27FC236}">
                <a16:creationId xmlns:a16="http://schemas.microsoft.com/office/drawing/2014/main" id="{39CD495A-4732-417E-8B57-9C0985A67627}"/>
              </a:ext>
            </a:extLst>
          </p:cNvPr>
          <p:cNvCxnSpPr>
            <a:cxnSpLocks/>
          </p:cNvCxnSpPr>
          <p:nvPr/>
        </p:nvCxnSpPr>
        <p:spPr>
          <a:xfrm flipV="1">
            <a:off x="7912983" y="404110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4" name="直接连接符 253">
            <a:extLst>
              <a:ext uri="{FF2B5EF4-FFF2-40B4-BE49-F238E27FC236}">
                <a16:creationId xmlns:a16="http://schemas.microsoft.com/office/drawing/2014/main" id="{88453ECA-F456-4544-B644-AD78ACEAD117}"/>
              </a:ext>
            </a:extLst>
          </p:cNvPr>
          <p:cNvCxnSpPr>
            <a:cxnSpLocks/>
          </p:cNvCxnSpPr>
          <p:nvPr/>
        </p:nvCxnSpPr>
        <p:spPr>
          <a:xfrm flipV="1">
            <a:off x="7929193" y="429553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5" name="矩形 254">
            <a:extLst>
              <a:ext uri="{FF2B5EF4-FFF2-40B4-BE49-F238E27FC236}">
                <a16:creationId xmlns:a16="http://schemas.microsoft.com/office/drawing/2014/main" id="{FAD05DC9-449E-45B7-B283-2200EBFDB39A}"/>
              </a:ext>
            </a:extLst>
          </p:cNvPr>
          <p:cNvSpPr/>
          <p:nvPr/>
        </p:nvSpPr>
        <p:spPr>
          <a:xfrm>
            <a:off x="5661191" y="4882803"/>
            <a:ext cx="1371574" cy="7641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6" name="直接连接符 255">
            <a:extLst>
              <a:ext uri="{FF2B5EF4-FFF2-40B4-BE49-F238E27FC236}">
                <a16:creationId xmlns:a16="http://schemas.microsoft.com/office/drawing/2014/main" id="{18922397-D3A9-49D1-9A6A-AD863465295A}"/>
              </a:ext>
            </a:extLst>
          </p:cNvPr>
          <p:cNvCxnSpPr>
            <a:cxnSpLocks/>
          </p:cNvCxnSpPr>
          <p:nvPr/>
        </p:nvCxnSpPr>
        <p:spPr>
          <a:xfrm>
            <a:off x="5647201" y="5151716"/>
            <a:ext cx="1385564"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57" name="直接连接符 256">
            <a:extLst>
              <a:ext uri="{FF2B5EF4-FFF2-40B4-BE49-F238E27FC236}">
                <a16:creationId xmlns:a16="http://schemas.microsoft.com/office/drawing/2014/main" id="{DA56C669-B9BA-4368-BEC8-CCBE33C4F32B}"/>
              </a:ext>
            </a:extLst>
          </p:cNvPr>
          <p:cNvCxnSpPr>
            <a:cxnSpLocks/>
          </p:cNvCxnSpPr>
          <p:nvPr/>
        </p:nvCxnSpPr>
        <p:spPr>
          <a:xfrm>
            <a:off x="5647201" y="5396546"/>
            <a:ext cx="1385564" cy="9604"/>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4838D06C-E799-420C-97AA-E172C9F49C7D}"/>
              </a:ext>
            </a:extLst>
          </p:cNvPr>
          <p:cNvCxnSpPr>
            <a:cxnSpLocks/>
          </p:cNvCxnSpPr>
          <p:nvPr/>
        </p:nvCxnSpPr>
        <p:spPr>
          <a:xfrm>
            <a:off x="5647201" y="5646984"/>
            <a:ext cx="1385564" cy="3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a:extLst>
              <a:ext uri="{FF2B5EF4-FFF2-40B4-BE49-F238E27FC236}">
                <a16:creationId xmlns:a16="http://schemas.microsoft.com/office/drawing/2014/main" id="{65E49B0A-1C3F-4FFF-88D7-1E36D4A6837D}"/>
              </a:ext>
            </a:extLst>
          </p:cNvPr>
          <p:cNvCxnSpPr>
            <a:cxnSpLocks/>
          </p:cNvCxnSpPr>
          <p:nvPr/>
        </p:nvCxnSpPr>
        <p:spPr>
          <a:xfrm>
            <a:off x="6001531" y="4882803"/>
            <a:ext cx="0" cy="76418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a:extLst>
              <a:ext uri="{FF2B5EF4-FFF2-40B4-BE49-F238E27FC236}">
                <a16:creationId xmlns:a16="http://schemas.microsoft.com/office/drawing/2014/main" id="{E20BF64E-376E-430C-999C-5537D7DB4F45}"/>
              </a:ext>
            </a:extLst>
          </p:cNvPr>
          <p:cNvCxnSpPr>
            <a:cxnSpLocks/>
            <a:stCxn id="255" idx="0"/>
            <a:endCxn id="255" idx="2"/>
          </p:cNvCxnSpPr>
          <p:nvPr/>
        </p:nvCxnSpPr>
        <p:spPr>
          <a:xfrm>
            <a:off x="6346978" y="4882803"/>
            <a:ext cx="0" cy="764181"/>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B2D720CC-21F4-4358-9E67-8BB36126C7C5}"/>
              </a:ext>
            </a:extLst>
          </p:cNvPr>
          <p:cNvCxnSpPr>
            <a:cxnSpLocks/>
          </p:cNvCxnSpPr>
          <p:nvPr/>
        </p:nvCxnSpPr>
        <p:spPr>
          <a:xfrm>
            <a:off x="6688601" y="4875798"/>
            <a:ext cx="0" cy="771186"/>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62" name="直接连接符 261">
            <a:extLst>
              <a:ext uri="{FF2B5EF4-FFF2-40B4-BE49-F238E27FC236}">
                <a16:creationId xmlns:a16="http://schemas.microsoft.com/office/drawing/2014/main" id="{484C302C-0BF6-44ED-91EE-5CE550639258}"/>
              </a:ext>
            </a:extLst>
          </p:cNvPr>
          <p:cNvCxnSpPr>
            <a:cxnSpLocks/>
          </p:cNvCxnSpPr>
          <p:nvPr/>
        </p:nvCxnSpPr>
        <p:spPr>
          <a:xfrm flipH="1">
            <a:off x="7369319" y="4894084"/>
            <a:ext cx="1" cy="751760"/>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3" name="直接连接符 262">
            <a:extLst>
              <a:ext uri="{FF2B5EF4-FFF2-40B4-BE49-F238E27FC236}">
                <a16:creationId xmlns:a16="http://schemas.microsoft.com/office/drawing/2014/main" id="{56DC351D-9964-49C9-93CE-1AF4E39B2838}"/>
              </a:ext>
            </a:extLst>
          </p:cNvPr>
          <p:cNvCxnSpPr>
            <a:cxnSpLocks/>
          </p:cNvCxnSpPr>
          <p:nvPr/>
        </p:nvCxnSpPr>
        <p:spPr>
          <a:xfrm flipV="1">
            <a:off x="7032764" y="4881479"/>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D3AB7784-342A-485E-85A4-6B585A023A0E}"/>
              </a:ext>
            </a:extLst>
          </p:cNvPr>
          <p:cNvCxnSpPr>
            <a:cxnSpLocks/>
          </p:cNvCxnSpPr>
          <p:nvPr/>
        </p:nvCxnSpPr>
        <p:spPr>
          <a:xfrm flipV="1">
            <a:off x="7032764" y="515171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F6811D8F-16A5-4E27-9ECB-9281FE20D084}"/>
              </a:ext>
            </a:extLst>
          </p:cNvPr>
          <p:cNvCxnSpPr>
            <a:cxnSpLocks/>
          </p:cNvCxnSpPr>
          <p:nvPr/>
        </p:nvCxnSpPr>
        <p:spPr>
          <a:xfrm flipV="1">
            <a:off x="7015188" y="5406149"/>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6" name="直接连接符 265">
            <a:extLst>
              <a:ext uri="{FF2B5EF4-FFF2-40B4-BE49-F238E27FC236}">
                <a16:creationId xmlns:a16="http://schemas.microsoft.com/office/drawing/2014/main" id="{DEC6B00C-494F-4A16-B790-C0A32B9E4278}"/>
              </a:ext>
            </a:extLst>
          </p:cNvPr>
          <p:cNvCxnSpPr>
            <a:cxnSpLocks/>
          </p:cNvCxnSpPr>
          <p:nvPr/>
        </p:nvCxnSpPr>
        <p:spPr>
          <a:xfrm flipV="1">
            <a:off x="7023976" y="564584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7" name="矩形 266">
            <a:extLst>
              <a:ext uri="{FF2B5EF4-FFF2-40B4-BE49-F238E27FC236}">
                <a16:creationId xmlns:a16="http://schemas.microsoft.com/office/drawing/2014/main" id="{4AA70313-0488-43B2-BD21-BD516ACC4124}"/>
              </a:ext>
            </a:extLst>
          </p:cNvPr>
          <p:cNvSpPr/>
          <p:nvPr/>
        </p:nvSpPr>
        <p:spPr>
          <a:xfrm>
            <a:off x="7464582" y="4552516"/>
            <a:ext cx="685156" cy="154341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8" name="直接连接符 267">
            <a:extLst>
              <a:ext uri="{FF2B5EF4-FFF2-40B4-BE49-F238E27FC236}">
                <a16:creationId xmlns:a16="http://schemas.microsoft.com/office/drawing/2014/main" id="{098F923D-71D4-474E-8F09-10C13F54684D}"/>
              </a:ext>
            </a:extLst>
          </p:cNvPr>
          <p:cNvCxnSpPr>
            <a:cxnSpLocks/>
          </p:cNvCxnSpPr>
          <p:nvPr/>
        </p:nvCxnSpPr>
        <p:spPr>
          <a:xfrm flipV="1">
            <a:off x="7460660" y="4829881"/>
            <a:ext cx="686009" cy="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D9D686E0-6957-453C-B7FC-C29136027F5C}"/>
              </a:ext>
            </a:extLst>
          </p:cNvPr>
          <p:cNvCxnSpPr>
            <a:cxnSpLocks/>
          </p:cNvCxnSpPr>
          <p:nvPr/>
        </p:nvCxnSpPr>
        <p:spPr>
          <a:xfrm>
            <a:off x="7453248" y="5084317"/>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70" name="直接连接符 269">
            <a:extLst>
              <a:ext uri="{FF2B5EF4-FFF2-40B4-BE49-F238E27FC236}">
                <a16:creationId xmlns:a16="http://schemas.microsoft.com/office/drawing/2014/main" id="{BBBDB031-BF69-4075-A0DB-555F24FBAB8A}"/>
              </a:ext>
            </a:extLst>
          </p:cNvPr>
          <p:cNvCxnSpPr>
            <a:cxnSpLocks/>
          </p:cNvCxnSpPr>
          <p:nvPr/>
        </p:nvCxnSpPr>
        <p:spPr>
          <a:xfrm>
            <a:off x="7453248" y="5325183"/>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71" name="直接连接符 270">
            <a:extLst>
              <a:ext uri="{FF2B5EF4-FFF2-40B4-BE49-F238E27FC236}">
                <a16:creationId xmlns:a16="http://schemas.microsoft.com/office/drawing/2014/main" id="{9804A928-5627-4ECB-802D-B28A95450BF8}"/>
              </a:ext>
            </a:extLst>
          </p:cNvPr>
          <p:cNvCxnSpPr>
            <a:cxnSpLocks/>
          </p:cNvCxnSpPr>
          <p:nvPr/>
        </p:nvCxnSpPr>
        <p:spPr>
          <a:xfrm flipH="1">
            <a:off x="7814992" y="4560970"/>
            <a:ext cx="1" cy="154087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a:extLst>
              <a:ext uri="{FF2B5EF4-FFF2-40B4-BE49-F238E27FC236}">
                <a16:creationId xmlns:a16="http://schemas.microsoft.com/office/drawing/2014/main" id="{B79E8DEF-06AD-4BBD-A1D4-FE71BDDD1BBC}"/>
              </a:ext>
            </a:extLst>
          </p:cNvPr>
          <p:cNvCxnSpPr>
            <a:cxnSpLocks/>
          </p:cNvCxnSpPr>
          <p:nvPr/>
        </p:nvCxnSpPr>
        <p:spPr>
          <a:xfrm>
            <a:off x="8146669" y="4555107"/>
            <a:ext cx="0" cy="1540827"/>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a:extLst>
              <a:ext uri="{FF2B5EF4-FFF2-40B4-BE49-F238E27FC236}">
                <a16:creationId xmlns:a16="http://schemas.microsoft.com/office/drawing/2014/main" id="{0153EAA8-0613-465A-B920-837A588333E4}"/>
              </a:ext>
            </a:extLst>
          </p:cNvPr>
          <p:cNvCxnSpPr>
            <a:cxnSpLocks/>
          </p:cNvCxnSpPr>
          <p:nvPr/>
        </p:nvCxnSpPr>
        <p:spPr>
          <a:xfrm>
            <a:off x="8494439" y="4560743"/>
            <a:ext cx="2534" cy="1535191"/>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4" name="直接连接符 273">
            <a:extLst>
              <a:ext uri="{FF2B5EF4-FFF2-40B4-BE49-F238E27FC236}">
                <a16:creationId xmlns:a16="http://schemas.microsoft.com/office/drawing/2014/main" id="{64F4240C-FC1D-4FA2-8E24-860798698472}"/>
              </a:ext>
            </a:extLst>
          </p:cNvPr>
          <p:cNvCxnSpPr>
            <a:cxnSpLocks/>
          </p:cNvCxnSpPr>
          <p:nvPr/>
        </p:nvCxnSpPr>
        <p:spPr>
          <a:xfrm flipV="1">
            <a:off x="8160775" y="508006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7B903694-C5E9-4AD1-A6FB-BD80E35E0CB7}"/>
              </a:ext>
            </a:extLst>
          </p:cNvPr>
          <p:cNvCxnSpPr>
            <a:cxnSpLocks/>
          </p:cNvCxnSpPr>
          <p:nvPr/>
        </p:nvCxnSpPr>
        <p:spPr>
          <a:xfrm flipV="1">
            <a:off x="8150591" y="5330689"/>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6" name="直接连接符 275">
            <a:extLst>
              <a:ext uri="{FF2B5EF4-FFF2-40B4-BE49-F238E27FC236}">
                <a16:creationId xmlns:a16="http://schemas.microsoft.com/office/drawing/2014/main" id="{8FEBF08D-A2BF-4941-BC9C-678F1D92DFCE}"/>
              </a:ext>
            </a:extLst>
          </p:cNvPr>
          <p:cNvCxnSpPr>
            <a:cxnSpLocks/>
          </p:cNvCxnSpPr>
          <p:nvPr/>
        </p:nvCxnSpPr>
        <p:spPr>
          <a:xfrm flipV="1">
            <a:off x="8163315" y="5594318"/>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7" name="直接连接符 276">
            <a:extLst>
              <a:ext uri="{FF2B5EF4-FFF2-40B4-BE49-F238E27FC236}">
                <a16:creationId xmlns:a16="http://schemas.microsoft.com/office/drawing/2014/main" id="{FB6BAA11-B7FE-48C3-8337-5B140C6D9A26}"/>
              </a:ext>
            </a:extLst>
          </p:cNvPr>
          <p:cNvCxnSpPr>
            <a:cxnSpLocks/>
          </p:cNvCxnSpPr>
          <p:nvPr/>
        </p:nvCxnSpPr>
        <p:spPr>
          <a:xfrm flipV="1">
            <a:off x="8160418" y="4552514"/>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8" name="直接连接符 277">
            <a:extLst>
              <a:ext uri="{FF2B5EF4-FFF2-40B4-BE49-F238E27FC236}">
                <a16:creationId xmlns:a16="http://schemas.microsoft.com/office/drawing/2014/main" id="{3CA7EEE8-C305-4198-A0A1-0A3465B0FD1C}"/>
              </a:ext>
            </a:extLst>
          </p:cNvPr>
          <p:cNvCxnSpPr>
            <a:cxnSpLocks/>
          </p:cNvCxnSpPr>
          <p:nvPr/>
        </p:nvCxnSpPr>
        <p:spPr>
          <a:xfrm flipV="1">
            <a:off x="8160418" y="4829879"/>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9" name="直接连接符 278">
            <a:extLst>
              <a:ext uri="{FF2B5EF4-FFF2-40B4-BE49-F238E27FC236}">
                <a16:creationId xmlns:a16="http://schemas.microsoft.com/office/drawing/2014/main" id="{D69EF855-01F1-4843-94F1-2DED0D1D8198}"/>
              </a:ext>
            </a:extLst>
          </p:cNvPr>
          <p:cNvCxnSpPr>
            <a:cxnSpLocks/>
          </p:cNvCxnSpPr>
          <p:nvPr/>
        </p:nvCxnSpPr>
        <p:spPr>
          <a:xfrm flipV="1">
            <a:off x="8160418" y="585192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0" name="直接连接符 279">
            <a:extLst>
              <a:ext uri="{FF2B5EF4-FFF2-40B4-BE49-F238E27FC236}">
                <a16:creationId xmlns:a16="http://schemas.microsoft.com/office/drawing/2014/main" id="{688E6A4A-DA39-4D24-8833-FE32A20E5D09}"/>
              </a:ext>
            </a:extLst>
          </p:cNvPr>
          <p:cNvCxnSpPr>
            <a:cxnSpLocks/>
          </p:cNvCxnSpPr>
          <p:nvPr/>
        </p:nvCxnSpPr>
        <p:spPr>
          <a:xfrm>
            <a:off x="7453248" y="5594318"/>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a:extLst>
              <a:ext uri="{FF2B5EF4-FFF2-40B4-BE49-F238E27FC236}">
                <a16:creationId xmlns:a16="http://schemas.microsoft.com/office/drawing/2014/main" id="{582093BB-FEF5-436E-94E1-721F826D6A8B}"/>
              </a:ext>
            </a:extLst>
          </p:cNvPr>
          <p:cNvCxnSpPr>
            <a:cxnSpLocks/>
          </p:cNvCxnSpPr>
          <p:nvPr/>
        </p:nvCxnSpPr>
        <p:spPr>
          <a:xfrm>
            <a:off x="7453248" y="5845417"/>
            <a:ext cx="693421"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a:extLst>
              <a:ext uri="{FF2B5EF4-FFF2-40B4-BE49-F238E27FC236}">
                <a16:creationId xmlns:a16="http://schemas.microsoft.com/office/drawing/2014/main" id="{F1E2CBBD-35AD-4D2D-8392-225F7D497ECA}"/>
              </a:ext>
            </a:extLst>
          </p:cNvPr>
          <p:cNvCxnSpPr>
            <a:cxnSpLocks/>
          </p:cNvCxnSpPr>
          <p:nvPr/>
        </p:nvCxnSpPr>
        <p:spPr>
          <a:xfrm flipV="1">
            <a:off x="8143601" y="6096516"/>
            <a:ext cx="336555" cy="2"/>
          </a:xfrm>
          <a:prstGeom prst="line">
            <a:avLst/>
          </a:prstGeom>
          <a:ln w="1905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6" name="矩形 285">
                <a:extLst>
                  <a:ext uri="{FF2B5EF4-FFF2-40B4-BE49-F238E27FC236}">
                    <a16:creationId xmlns:a16="http://schemas.microsoft.com/office/drawing/2014/main" id="{73A0DE81-4BD6-4AFD-95BB-5052E42C2A2B}"/>
                  </a:ext>
                </a:extLst>
              </p:cNvPr>
              <p:cNvSpPr/>
              <p:nvPr/>
            </p:nvSpPr>
            <p:spPr>
              <a:xfrm>
                <a:off x="268438" y="2651283"/>
                <a:ext cx="1408912" cy="538032"/>
              </a:xfrm>
              <a:prstGeom prst="rect">
                <a:avLst/>
              </a:prstGeom>
            </p:spPr>
            <p:txBody>
              <a:bodyPr wrap="none">
                <a:spAutoFit/>
              </a:bodyPr>
              <a:lstStyle/>
              <a:p>
                <a:r>
                  <a:rPr lang="zh-CN" altLang="en-US" sz="1400" dirty="0"/>
                  <a:t>目标</a:t>
                </a:r>
                <a14:m>
                  <m:oMath xmlns:m="http://schemas.openxmlformats.org/officeDocument/2006/math">
                    <m:r>
                      <a:rPr lang="zh-CN" altLang="en-US" sz="1400" i="1" dirty="0">
                        <a:latin typeface="Cambria Math" panose="02040503050406030204" pitchFamily="18" charset="0"/>
                      </a:rPr>
                      <m:t>单元格</m:t>
                    </m:r>
                    <m:sSubSup>
                      <m:sSubSupPr>
                        <m:ctrlPr>
                          <a:rPr lang="en-US" altLang="zh-CN" sz="1400" i="1">
                            <a:latin typeface="Cambria Math" panose="02040503050406030204" pitchFamily="18" charset="0"/>
                            <a:ea typeface="黑体" panose="02010609060101010101" pitchFamily="49" charset="-122"/>
                          </a:rPr>
                        </m:ctrlPr>
                      </m:sSubSupPr>
                      <m:e>
                        <m:r>
                          <a:rPr lang="en-US" altLang="zh-CN" sz="1400" i="1">
                            <a:latin typeface="Cambria Math" panose="02040503050406030204" pitchFamily="18" charset="0"/>
                            <a:ea typeface="黑体" panose="02010609060101010101" pitchFamily="49" charset="-122"/>
                          </a:rPr>
                          <m:t>𝑡</m:t>
                        </m:r>
                      </m:e>
                      <m:sub>
                        <m:r>
                          <a:rPr lang="en-US" altLang="zh-CN" sz="1400" i="1">
                            <a:latin typeface="Cambria Math" panose="02040503050406030204" pitchFamily="18" charset="0"/>
                            <a:ea typeface="黑体" panose="02010609060101010101" pitchFamily="49" charset="-122"/>
                          </a:rPr>
                          <m:t>𝑘</m:t>
                        </m:r>
                      </m:sub>
                      <m:sup>
                        <m:r>
                          <a:rPr lang="en-US" altLang="zh-CN" sz="1400" i="1">
                            <a:latin typeface="Cambria Math" panose="02040503050406030204" pitchFamily="18" charset="0"/>
                            <a:ea typeface="黑体" panose="02010609060101010101" pitchFamily="49" charset="-122"/>
                          </a:rPr>
                          <m:t>𝑚</m:t>
                        </m:r>
                        <m:r>
                          <a:rPr lang="en-US" altLang="zh-CN" sz="1400" i="1">
                            <a:latin typeface="Cambria Math" panose="02040503050406030204" pitchFamily="18" charset="0"/>
                            <a:ea typeface="黑体" panose="02010609060101010101" pitchFamily="49" charset="-122"/>
                          </a:rPr>
                          <m:t>,</m:t>
                        </m:r>
                        <m:r>
                          <a:rPr lang="en-US" altLang="zh-CN" sz="1400" i="1">
                            <a:latin typeface="Cambria Math" panose="02040503050406030204" pitchFamily="18" charset="0"/>
                            <a:ea typeface="黑体" panose="02010609060101010101" pitchFamily="49" charset="-122"/>
                          </a:rPr>
                          <m:t>𝑛</m:t>
                        </m:r>
                      </m:sup>
                    </m:sSubSup>
                  </m:oMath>
                </a14:m>
                <a:endParaRPr lang="en-US" altLang="zh-CN" sz="1400" i="1" dirty="0">
                  <a:latin typeface="Cambria Math" panose="02040503050406030204" pitchFamily="18" charset="0"/>
                  <a:ea typeface="黑体" panose="02010609060101010101" pitchFamily="49" charset="-122"/>
                </a:endParaRPr>
              </a:p>
              <a:p>
                <a:pPr/>
                <a14:m>
                  <m:oMathPara xmlns:m="http://schemas.openxmlformats.org/officeDocument/2006/math">
                    <m:oMathParaPr>
                      <m:jc m:val="left"/>
                    </m:oMathParaPr>
                    <m:oMath xmlns:m="http://schemas.openxmlformats.org/officeDocument/2006/math">
                      <m:r>
                        <a:rPr lang="zh-CN" altLang="en-US" sz="1400" i="1" dirty="0" smtClean="0">
                          <a:latin typeface="Cambria Math" panose="02040503050406030204" pitchFamily="18" charset="0"/>
                        </a:rPr>
                        <m:t>所在</m:t>
                      </m:r>
                      <m:r>
                        <a:rPr lang="zh-CN" altLang="en-US" sz="1400" i="1" dirty="0">
                          <a:latin typeface="Cambria Math" panose="02040503050406030204" pitchFamily="18" charset="0"/>
                        </a:rPr>
                        <m:t>的</m:t>
                      </m:r>
                      <m:r>
                        <a:rPr lang="zh-CN" altLang="en-US" sz="1400" i="1" dirty="0" smtClean="0">
                          <a:latin typeface="Cambria Math" panose="02040503050406030204" pitchFamily="18" charset="0"/>
                        </a:rPr>
                        <m:t>表格</m:t>
                      </m:r>
                      <m:sSub>
                        <m:sSubPr>
                          <m:ctrlPr>
                            <a:rPr lang="en-US" altLang="zh-CN" sz="1400" i="1">
                              <a:latin typeface="Cambria Math" panose="02040503050406030204" pitchFamily="18" charset="0"/>
                            </a:rPr>
                          </m:ctrlPr>
                        </m:sSubPr>
                        <m:e>
                          <m:r>
                            <a:rPr lang="en-US" altLang="zh-CN" sz="1400" i="1" smtClean="0">
                              <a:latin typeface="Cambria Math" panose="02040503050406030204" pitchFamily="18" charset="0"/>
                            </a:rPr>
                            <m:t>𝑇</m:t>
                          </m:r>
                        </m:e>
                        <m:sub>
                          <m:r>
                            <a:rPr lang="en-US" altLang="zh-CN" sz="1400" i="1">
                              <a:latin typeface="Cambria Math" panose="02040503050406030204" pitchFamily="18" charset="0"/>
                            </a:rPr>
                            <m:t>𝑘</m:t>
                          </m:r>
                        </m:sub>
                      </m:sSub>
                    </m:oMath>
                  </m:oMathPara>
                </a14:m>
                <a:endParaRPr lang="zh-CN" altLang="en-US" i="1" dirty="0"/>
              </a:p>
            </p:txBody>
          </p:sp>
        </mc:Choice>
        <mc:Fallback xmlns="">
          <p:sp>
            <p:nvSpPr>
              <p:cNvPr id="286" name="矩形 285">
                <a:extLst>
                  <a:ext uri="{FF2B5EF4-FFF2-40B4-BE49-F238E27FC236}">
                    <a16:creationId xmlns:a16="http://schemas.microsoft.com/office/drawing/2014/main" id="{73A0DE81-4BD6-4AFD-95BB-5052E42C2A2B}"/>
                  </a:ext>
                </a:extLst>
              </p:cNvPr>
              <p:cNvSpPr>
                <a:spLocks noRot="1" noChangeAspect="1" noMove="1" noResize="1" noEditPoints="1" noAdjustHandles="1" noChangeArrowheads="1" noChangeShapeType="1" noTextEdit="1"/>
              </p:cNvSpPr>
              <p:nvPr/>
            </p:nvSpPr>
            <p:spPr>
              <a:xfrm>
                <a:off x="268438" y="2651283"/>
                <a:ext cx="1408912" cy="538032"/>
              </a:xfrm>
              <a:prstGeom prst="rect">
                <a:avLst/>
              </a:prstGeom>
              <a:blipFill>
                <a:blip r:embed="rId3"/>
                <a:stretch>
                  <a:fillRect l="-1299" t="-1136" b="-3409"/>
                </a:stretch>
              </a:blipFill>
            </p:spPr>
            <p:txBody>
              <a:bodyPr/>
              <a:lstStyle/>
              <a:p>
                <a:r>
                  <a:rPr lang="zh-CN" altLang="en-US">
                    <a:noFill/>
                  </a:rPr>
                  <a:t> </a:t>
                </a:r>
              </a:p>
            </p:txBody>
          </p:sp>
        </mc:Fallback>
      </mc:AlternateContent>
      <p:sp>
        <p:nvSpPr>
          <p:cNvPr id="289" name="矩形 288">
            <a:extLst>
              <a:ext uri="{FF2B5EF4-FFF2-40B4-BE49-F238E27FC236}">
                <a16:creationId xmlns:a16="http://schemas.microsoft.com/office/drawing/2014/main" id="{89FF01E9-3B84-4C17-9E32-7577E7D79223}"/>
              </a:ext>
            </a:extLst>
          </p:cNvPr>
          <p:cNvSpPr/>
          <p:nvPr/>
        </p:nvSpPr>
        <p:spPr>
          <a:xfrm>
            <a:off x="2760106" y="2364797"/>
            <a:ext cx="184731" cy="369332"/>
          </a:xfrm>
          <a:prstGeom prst="rect">
            <a:avLst/>
          </a:prstGeom>
        </p:spPr>
        <p:txBody>
          <a:bodyPr wrap="none">
            <a:spAutoFit/>
          </a:bodyPr>
          <a:lstStyle/>
          <a:p>
            <a:endParaRPr lang="zh-CN" altLang="en-US" i="1" dirty="0"/>
          </a:p>
        </p:txBody>
      </p:sp>
      <mc:AlternateContent xmlns:mc="http://schemas.openxmlformats.org/markup-compatibility/2006" xmlns:a14="http://schemas.microsoft.com/office/drawing/2010/main">
        <mc:Choice Requires="a14">
          <p:sp>
            <p:nvSpPr>
              <p:cNvPr id="290" name="矩形 289">
                <a:extLst>
                  <a:ext uri="{FF2B5EF4-FFF2-40B4-BE49-F238E27FC236}">
                    <a16:creationId xmlns:a16="http://schemas.microsoft.com/office/drawing/2014/main" id="{07C7B985-5E7A-4FF2-A59C-B76C52A28564}"/>
                  </a:ext>
                </a:extLst>
              </p:cNvPr>
              <p:cNvSpPr/>
              <p:nvPr/>
            </p:nvSpPr>
            <p:spPr>
              <a:xfrm>
                <a:off x="2549605" y="3367309"/>
                <a:ext cx="501740" cy="288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200" i="1">
                              <a:latin typeface="Cambria Math" panose="02040503050406030204" pitchFamily="18" charset="0"/>
                              <a:ea typeface="黑体" panose="02010609060101010101" pitchFamily="49" charset="-122"/>
                            </a:rPr>
                          </m:ctrlPr>
                        </m:sSubSupPr>
                        <m:e>
                          <m:r>
                            <a:rPr lang="en-US" altLang="zh-CN" sz="1200" i="1">
                              <a:latin typeface="Cambria Math" panose="02040503050406030204" pitchFamily="18" charset="0"/>
                              <a:ea typeface="黑体" panose="02010609060101010101" pitchFamily="49" charset="-122"/>
                            </a:rPr>
                            <m:t>𝑡</m:t>
                          </m:r>
                        </m:e>
                        <m:sub>
                          <m:r>
                            <a:rPr lang="en-US" altLang="zh-CN" sz="1200" i="1">
                              <a:latin typeface="Cambria Math" panose="02040503050406030204" pitchFamily="18" charset="0"/>
                              <a:ea typeface="黑体" panose="02010609060101010101" pitchFamily="49" charset="-122"/>
                            </a:rPr>
                            <m:t>𝑘</m:t>
                          </m:r>
                        </m:sub>
                        <m:sup>
                          <m:r>
                            <a:rPr lang="en-US" altLang="zh-CN" sz="1200" i="1">
                              <a:latin typeface="Cambria Math" panose="02040503050406030204" pitchFamily="18" charset="0"/>
                              <a:ea typeface="黑体" panose="02010609060101010101" pitchFamily="49" charset="-122"/>
                            </a:rPr>
                            <m:t>𝑚</m:t>
                          </m:r>
                          <m:r>
                            <a:rPr lang="en-US" altLang="zh-CN" sz="1200" i="1">
                              <a:latin typeface="Cambria Math" panose="02040503050406030204" pitchFamily="18" charset="0"/>
                              <a:ea typeface="黑体" panose="02010609060101010101" pitchFamily="49" charset="-122"/>
                            </a:rPr>
                            <m:t>,</m:t>
                          </m:r>
                          <m:r>
                            <a:rPr lang="en-US" altLang="zh-CN" sz="1200" i="1">
                              <a:latin typeface="Cambria Math" panose="02040503050406030204" pitchFamily="18" charset="0"/>
                              <a:ea typeface="黑体" panose="02010609060101010101" pitchFamily="49" charset="-122"/>
                            </a:rPr>
                            <m:t>𝑛</m:t>
                          </m:r>
                        </m:sup>
                      </m:sSubSup>
                    </m:oMath>
                  </m:oMathPara>
                </a14:m>
                <a:endParaRPr lang="zh-CN" altLang="en-US" i="1" dirty="0"/>
              </a:p>
            </p:txBody>
          </p:sp>
        </mc:Choice>
        <mc:Fallback xmlns="">
          <p:sp>
            <p:nvSpPr>
              <p:cNvPr id="290" name="矩形 289">
                <a:extLst>
                  <a:ext uri="{FF2B5EF4-FFF2-40B4-BE49-F238E27FC236}">
                    <a16:creationId xmlns:a16="http://schemas.microsoft.com/office/drawing/2014/main" id="{07C7B985-5E7A-4FF2-A59C-B76C52A28564}"/>
                  </a:ext>
                </a:extLst>
              </p:cNvPr>
              <p:cNvSpPr>
                <a:spLocks noRot="1" noChangeAspect="1" noMove="1" noResize="1" noEditPoints="1" noAdjustHandles="1" noChangeArrowheads="1" noChangeShapeType="1" noTextEdit="1"/>
              </p:cNvSpPr>
              <p:nvPr/>
            </p:nvSpPr>
            <p:spPr>
              <a:xfrm>
                <a:off x="2549605" y="3367309"/>
                <a:ext cx="501740" cy="288349"/>
              </a:xfrm>
              <a:prstGeom prst="rect">
                <a:avLst/>
              </a:prstGeom>
              <a:blipFill>
                <a:blip r:embed="rId4"/>
                <a:stretch>
                  <a:fillRect/>
                </a:stretch>
              </a:blipFill>
            </p:spPr>
            <p:txBody>
              <a:bodyPr/>
              <a:lstStyle/>
              <a:p>
                <a:r>
                  <a:rPr lang="zh-CN" altLang="en-US">
                    <a:noFill/>
                  </a:rPr>
                  <a:t> </a:t>
                </a:r>
              </a:p>
            </p:txBody>
          </p:sp>
        </mc:Fallback>
      </mc:AlternateContent>
      <p:sp>
        <p:nvSpPr>
          <p:cNvPr id="307" name="矩形 306">
            <a:extLst>
              <a:ext uri="{FF2B5EF4-FFF2-40B4-BE49-F238E27FC236}">
                <a16:creationId xmlns:a16="http://schemas.microsoft.com/office/drawing/2014/main" id="{655C8948-248E-49CE-8ABA-58A6C3DD5A80}"/>
              </a:ext>
            </a:extLst>
          </p:cNvPr>
          <p:cNvSpPr/>
          <p:nvPr/>
        </p:nvSpPr>
        <p:spPr>
          <a:xfrm>
            <a:off x="3318676" y="4369037"/>
            <a:ext cx="902811" cy="307777"/>
          </a:xfrm>
          <a:prstGeom prst="rect">
            <a:avLst/>
          </a:prstGeom>
        </p:spPr>
        <p:txBody>
          <a:bodyPr wrap="none">
            <a:spAutoFit/>
          </a:bodyPr>
          <a:lstStyle/>
          <a:p>
            <a:r>
              <a:rPr lang="zh-CN" altLang="en-US" sz="1400" dirty="0">
                <a:solidFill>
                  <a:srgbClr val="7030A0"/>
                </a:solidFill>
              </a:rPr>
              <a:t>位置聚合</a:t>
            </a:r>
          </a:p>
        </p:txBody>
      </p:sp>
      <p:cxnSp>
        <p:nvCxnSpPr>
          <p:cNvPr id="308" name="直接箭头连接符 307">
            <a:extLst>
              <a:ext uri="{FF2B5EF4-FFF2-40B4-BE49-F238E27FC236}">
                <a16:creationId xmlns:a16="http://schemas.microsoft.com/office/drawing/2014/main" id="{ED44CD50-E0A9-412D-8052-2930765C714F}"/>
              </a:ext>
            </a:extLst>
          </p:cNvPr>
          <p:cNvCxnSpPr>
            <a:cxnSpLocks/>
          </p:cNvCxnSpPr>
          <p:nvPr/>
        </p:nvCxnSpPr>
        <p:spPr>
          <a:xfrm flipV="1">
            <a:off x="2030450" y="3677558"/>
            <a:ext cx="729656" cy="140250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接箭头连接符 308">
            <a:extLst>
              <a:ext uri="{FF2B5EF4-FFF2-40B4-BE49-F238E27FC236}">
                <a16:creationId xmlns:a16="http://schemas.microsoft.com/office/drawing/2014/main" id="{B47CDA77-4592-4191-99C4-C8551624AB72}"/>
              </a:ext>
            </a:extLst>
          </p:cNvPr>
          <p:cNvCxnSpPr>
            <a:cxnSpLocks/>
          </p:cNvCxnSpPr>
          <p:nvPr/>
        </p:nvCxnSpPr>
        <p:spPr>
          <a:xfrm flipH="1" flipV="1">
            <a:off x="2914380" y="3683629"/>
            <a:ext cx="699419" cy="1790121"/>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10" name="矩形 309">
            <a:extLst>
              <a:ext uri="{FF2B5EF4-FFF2-40B4-BE49-F238E27FC236}">
                <a16:creationId xmlns:a16="http://schemas.microsoft.com/office/drawing/2014/main" id="{25EE62CE-5E81-4623-85F5-24836BB75EDE}"/>
              </a:ext>
            </a:extLst>
          </p:cNvPr>
          <p:cNvSpPr/>
          <p:nvPr/>
        </p:nvSpPr>
        <p:spPr>
          <a:xfrm>
            <a:off x="5257617" y="4448419"/>
            <a:ext cx="902811" cy="307777"/>
          </a:xfrm>
          <a:prstGeom prst="rect">
            <a:avLst/>
          </a:prstGeom>
        </p:spPr>
        <p:txBody>
          <a:bodyPr wrap="none">
            <a:spAutoFit/>
          </a:bodyPr>
          <a:lstStyle/>
          <a:p>
            <a:r>
              <a:rPr lang="zh-CN" altLang="en-US" sz="1400" dirty="0">
                <a:solidFill>
                  <a:srgbClr val="00B0F0"/>
                </a:solidFill>
              </a:rPr>
              <a:t>主题聚合</a:t>
            </a:r>
          </a:p>
        </p:txBody>
      </p:sp>
      <p:sp>
        <p:nvSpPr>
          <p:cNvPr id="311" name="矩形 310">
            <a:extLst>
              <a:ext uri="{FF2B5EF4-FFF2-40B4-BE49-F238E27FC236}">
                <a16:creationId xmlns:a16="http://schemas.microsoft.com/office/drawing/2014/main" id="{D216D29E-3127-4B00-8AC8-4FE6772D4EFF}"/>
              </a:ext>
            </a:extLst>
          </p:cNvPr>
          <p:cNvSpPr/>
          <p:nvPr/>
        </p:nvSpPr>
        <p:spPr>
          <a:xfrm>
            <a:off x="4368968" y="2678868"/>
            <a:ext cx="723275" cy="307777"/>
          </a:xfrm>
          <a:prstGeom prst="rect">
            <a:avLst/>
          </a:prstGeom>
        </p:spPr>
        <p:txBody>
          <a:bodyPr wrap="none">
            <a:spAutoFit/>
          </a:bodyPr>
          <a:lstStyle/>
          <a:p>
            <a:r>
              <a:rPr lang="zh-CN" altLang="en-US" sz="1400" dirty="0">
                <a:solidFill>
                  <a:srgbClr val="002060"/>
                </a:solidFill>
              </a:rPr>
              <a:t>值聚合</a:t>
            </a:r>
          </a:p>
        </p:txBody>
      </p:sp>
      <p:cxnSp>
        <p:nvCxnSpPr>
          <p:cNvPr id="312" name="直接箭头连接符 311">
            <a:extLst>
              <a:ext uri="{FF2B5EF4-FFF2-40B4-BE49-F238E27FC236}">
                <a16:creationId xmlns:a16="http://schemas.microsoft.com/office/drawing/2014/main" id="{306BB6EB-1632-4DA5-A185-292AB48B4D5B}"/>
              </a:ext>
            </a:extLst>
          </p:cNvPr>
          <p:cNvCxnSpPr>
            <a:cxnSpLocks/>
          </p:cNvCxnSpPr>
          <p:nvPr/>
        </p:nvCxnSpPr>
        <p:spPr>
          <a:xfrm flipH="1" flipV="1">
            <a:off x="3676998" y="3636972"/>
            <a:ext cx="2332158" cy="1708278"/>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直接箭头连接符 312">
            <a:extLst>
              <a:ext uri="{FF2B5EF4-FFF2-40B4-BE49-F238E27FC236}">
                <a16:creationId xmlns:a16="http://schemas.microsoft.com/office/drawing/2014/main" id="{7C05529E-E689-4F9E-98B0-9DB60268A4C6}"/>
              </a:ext>
            </a:extLst>
          </p:cNvPr>
          <p:cNvCxnSpPr>
            <a:cxnSpLocks/>
          </p:cNvCxnSpPr>
          <p:nvPr/>
        </p:nvCxnSpPr>
        <p:spPr>
          <a:xfrm flipH="1" flipV="1">
            <a:off x="3796901" y="3632357"/>
            <a:ext cx="4022103" cy="1339520"/>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接箭头连接符 315">
            <a:extLst>
              <a:ext uri="{FF2B5EF4-FFF2-40B4-BE49-F238E27FC236}">
                <a16:creationId xmlns:a16="http://schemas.microsoft.com/office/drawing/2014/main" id="{89D5DCE5-2805-401B-96CC-50E03310C338}"/>
              </a:ext>
            </a:extLst>
          </p:cNvPr>
          <p:cNvCxnSpPr>
            <a:cxnSpLocks/>
          </p:cNvCxnSpPr>
          <p:nvPr/>
        </p:nvCxnSpPr>
        <p:spPr>
          <a:xfrm flipH="1">
            <a:off x="3004975" y="2795911"/>
            <a:ext cx="4025760" cy="569113"/>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接箭头连接符 318">
            <a:extLst>
              <a:ext uri="{FF2B5EF4-FFF2-40B4-BE49-F238E27FC236}">
                <a16:creationId xmlns:a16="http://schemas.microsoft.com/office/drawing/2014/main" id="{19B462E3-B3B7-4CA0-BF02-3AC663527BB9}"/>
              </a:ext>
            </a:extLst>
          </p:cNvPr>
          <p:cNvCxnSpPr>
            <a:cxnSpLocks/>
          </p:cNvCxnSpPr>
          <p:nvPr/>
        </p:nvCxnSpPr>
        <p:spPr>
          <a:xfrm flipH="1">
            <a:off x="3004837" y="3392472"/>
            <a:ext cx="2562907" cy="16006"/>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直接箭头连接符 319">
            <a:extLst>
              <a:ext uri="{FF2B5EF4-FFF2-40B4-BE49-F238E27FC236}">
                <a16:creationId xmlns:a16="http://schemas.microsoft.com/office/drawing/2014/main" id="{648D10A1-0952-4628-A01A-A75DF6DEF4A2}"/>
              </a:ext>
            </a:extLst>
          </p:cNvPr>
          <p:cNvCxnSpPr>
            <a:cxnSpLocks/>
            <a:endCxn id="290" idx="3"/>
          </p:cNvCxnSpPr>
          <p:nvPr/>
        </p:nvCxnSpPr>
        <p:spPr>
          <a:xfrm flipH="1" flipV="1">
            <a:off x="3051345" y="3511484"/>
            <a:ext cx="4169332" cy="147442"/>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1" name="矩形 320">
            <a:extLst>
              <a:ext uri="{FF2B5EF4-FFF2-40B4-BE49-F238E27FC236}">
                <a16:creationId xmlns:a16="http://schemas.microsoft.com/office/drawing/2014/main" id="{1904774A-B4CC-4B77-BF40-F5D852CFBB4F}"/>
              </a:ext>
            </a:extLst>
          </p:cNvPr>
          <p:cNvSpPr/>
          <p:nvPr/>
        </p:nvSpPr>
        <p:spPr>
          <a:xfrm>
            <a:off x="7093194" y="1430537"/>
            <a:ext cx="1141457" cy="307777"/>
          </a:xfrm>
          <a:prstGeom prst="rect">
            <a:avLst/>
          </a:prstGeom>
        </p:spPr>
        <p:txBody>
          <a:bodyPr wrap="square">
            <a:spAutoFit/>
          </a:bodyPr>
          <a:lstStyle/>
          <a:p>
            <a:r>
              <a:rPr lang="zh-CN" altLang="en-US" sz="1400" dirty="0"/>
              <a:t>表间聚合</a:t>
            </a:r>
            <a:endParaRPr lang="zh-CN" altLang="en-US" dirty="0"/>
          </a:p>
        </p:txBody>
      </p:sp>
      <p:cxnSp>
        <p:nvCxnSpPr>
          <p:cNvPr id="322" name="直接箭头连接符 321">
            <a:extLst>
              <a:ext uri="{FF2B5EF4-FFF2-40B4-BE49-F238E27FC236}">
                <a16:creationId xmlns:a16="http://schemas.microsoft.com/office/drawing/2014/main" id="{A4064EA0-5855-4F02-800C-A6CE1EC22CF9}"/>
              </a:ext>
            </a:extLst>
          </p:cNvPr>
          <p:cNvCxnSpPr>
            <a:cxnSpLocks/>
            <a:endCxn id="321" idx="1"/>
          </p:cNvCxnSpPr>
          <p:nvPr/>
        </p:nvCxnSpPr>
        <p:spPr>
          <a:xfrm>
            <a:off x="6652260" y="1263326"/>
            <a:ext cx="440934" cy="321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直接箭头连接符 322">
            <a:extLst>
              <a:ext uri="{FF2B5EF4-FFF2-40B4-BE49-F238E27FC236}">
                <a16:creationId xmlns:a16="http://schemas.microsoft.com/office/drawing/2014/main" id="{BBEDE783-3D81-4266-89A5-84FD6A94D803}"/>
              </a:ext>
            </a:extLst>
          </p:cNvPr>
          <p:cNvCxnSpPr>
            <a:cxnSpLocks/>
            <a:endCxn id="321" idx="1"/>
          </p:cNvCxnSpPr>
          <p:nvPr/>
        </p:nvCxnSpPr>
        <p:spPr>
          <a:xfrm flipV="1">
            <a:off x="6682185" y="1584426"/>
            <a:ext cx="411009" cy="40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4" name="直接箭头连接符 323">
            <a:extLst>
              <a:ext uri="{FF2B5EF4-FFF2-40B4-BE49-F238E27FC236}">
                <a16:creationId xmlns:a16="http://schemas.microsoft.com/office/drawing/2014/main" id="{7F8AE6FA-A496-4A2C-9E2D-FE6287DBA39E}"/>
              </a:ext>
            </a:extLst>
          </p:cNvPr>
          <p:cNvCxnSpPr>
            <a:cxnSpLocks/>
          </p:cNvCxnSpPr>
          <p:nvPr/>
        </p:nvCxnSpPr>
        <p:spPr>
          <a:xfrm flipV="1">
            <a:off x="6628670" y="1588493"/>
            <a:ext cx="464524" cy="5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6" name="矩形 325">
                <a:extLst>
                  <a:ext uri="{FF2B5EF4-FFF2-40B4-BE49-F238E27FC236}">
                    <a16:creationId xmlns:a16="http://schemas.microsoft.com/office/drawing/2014/main" id="{41C96CF2-3EDF-405C-A7DE-8AC636056FCD}"/>
                  </a:ext>
                </a:extLst>
              </p:cNvPr>
              <p:cNvSpPr/>
              <p:nvPr/>
            </p:nvSpPr>
            <p:spPr>
              <a:xfrm>
                <a:off x="3423433" y="3303253"/>
                <a:ext cx="441082" cy="338554"/>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ea typeface="黑体" panose="02010609060101010101" pitchFamily="49" charset="-122"/>
                            </a:rPr>
                          </m:ctrlPr>
                        </m:sSubPr>
                        <m:e>
                          <m:r>
                            <a:rPr lang="en-US" altLang="zh-CN" sz="1600" b="0" i="1" smtClean="0">
                              <a:latin typeface="Cambria Math" panose="02040503050406030204" pitchFamily="18" charset="0"/>
                              <a:ea typeface="黑体" panose="02010609060101010101" pitchFamily="49" charset="-122"/>
                            </a:rPr>
                            <m:t>𝑝</m:t>
                          </m:r>
                        </m:e>
                        <m:sub>
                          <m:r>
                            <a:rPr lang="en-US" altLang="zh-CN" sz="1600" b="0" i="1" smtClean="0">
                              <a:latin typeface="Cambria Math" panose="02040503050406030204" pitchFamily="18" charset="0"/>
                              <a:ea typeface="黑体" panose="02010609060101010101" pitchFamily="49" charset="-122"/>
                            </a:rPr>
                            <m:t>𝑘</m:t>
                          </m:r>
                        </m:sub>
                      </m:sSub>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326" name="矩形 325">
                <a:extLst>
                  <a:ext uri="{FF2B5EF4-FFF2-40B4-BE49-F238E27FC236}">
                    <a16:creationId xmlns:a16="http://schemas.microsoft.com/office/drawing/2014/main" id="{41C96CF2-3EDF-405C-A7DE-8AC636056FCD}"/>
                  </a:ext>
                </a:extLst>
              </p:cNvPr>
              <p:cNvSpPr>
                <a:spLocks noRot="1" noChangeAspect="1" noMove="1" noResize="1" noEditPoints="1" noAdjustHandles="1" noChangeArrowheads="1" noChangeShapeType="1" noTextEdit="1"/>
              </p:cNvSpPr>
              <p:nvPr/>
            </p:nvSpPr>
            <p:spPr>
              <a:xfrm>
                <a:off x="3423433" y="3303253"/>
                <a:ext cx="441082" cy="338554"/>
              </a:xfrm>
              <a:prstGeom prst="rect">
                <a:avLst/>
              </a:prstGeom>
              <a:blipFill>
                <a:blip r:embed="rId5"/>
                <a:stretch>
                  <a:fillRect b="-54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7" name="矩形 326">
                <a:extLst>
                  <a:ext uri="{FF2B5EF4-FFF2-40B4-BE49-F238E27FC236}">
                    <a16:creationId xmlns:a16="http://schemas.microsoft.com/office/drawing/2014/main" id="{9FC9547C-49DD-4DA5-8F53-32291D2FDF3D}"/>
                  </a:ext>
                </a:extLst>
              </p:cNvPr>
              <p:cNvSpPr/>
              <p:nvPr/>
            </p:nvSpPr>
            <p:spPr>
              <a:xfrm>
                <a:off x="2061906" y="2370637"/>
                <a:ext cx="1319528" cy="332912"/>
              </a:xfrm>
              <a:prstGeom prst="rect">
                <a:avLst/>
              </a:prstGeom>
              <a:ln>
                <a:noFill/>
              </a:ln>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ea typeface="黑体" panose="02010609060101010101" pitchFamily="49" charset="-122"/>
                          </a:rPr>
                        </m:ctrlPr>
                      </m:sSubPr>
                      <m:e>
                        <m:r>
                          <a:rPr lang="en-US" altLang="zh-CN" sz="1600" b="0" i="1" smtClean="0">
                            <a:latin typeface="Cambria Math" panose="02040503050406030204" pitchFamily="18" charset="0"/>
                            <a:ea typeface="黑体" panose="02010609060101010101" pitchFamily="49" charset="-122"/>
                          </a:rPr>
                          <m:t>𝑝</m:t>
                        </m:r>
                      </m:e>
                      <m:sub>
                        <m:r>
                          <a:rPr lang="en-US" altLang="zh-CN" sz="1600" b="0" i="1" smtClean="0">
                            <a:latin typeface="Cambria Math" panose="02040503050406030204" pitchFamily="18" charset="0"/>
                            <a:ea typeface="黑体" panose="02010609060101010101" pitchFamily="49" charset="-122"/>
                          </a:rPr>
                          <m:t>𝑘</m:t>
                        </m:r>
                      </m:sub>
                    </m:sSub>
                    <m:r>
                      <a:rPr lang="zh-CN" altLang="en-US" sz="1600" i="1">
                        <a:latin typeface="Cambria Math" panose="02040503050406030204" pitchFamily="18" charset="0"/>
                        <a:ea typeface="黑体" panose="02010609060101010101" pitchFamily="49" charset="-122"/>
                      </a:rPr>
                      <m:t>：</m:t>
                    </m:r>
                  </m:oMath>
                </a14:m>
                <a:r>
                  <a:rPr lang="zh-CN" altLang="en-US" sz="1400" dirty="0">
                    <a:latin typeface="Cambria Math" panose="02040503050406030204" pitchFamily="18" charset="0"/>
                    <a:ea typeface="黑体" panose="02010609060101010101" pitchFamily="49" charset="-122"/>
                  </a:rPr>
                  <a:t>页面主题</a:t>
                </a:r>
                <a:endParaRPr lang="en-US" altLang="zh-CN" sz="1400" dirty="0">
                  <a:latin typeface="Cambria Math" panose="02040503050406030204" pitchFamily="18" charset="0"/>
                  <a:ea typeface="黑体" panose="02010609060101010101" pitchFamily="49" charset="-122"/>
                </a:endParaRPr>
              </a:p>
            </p:txBody>
          </p:sp>
        </mc:Choice>
        <mc:Fallback xmlns="">
          <p:sp>
            <p:nvSpPr>
              <p:cNvPr id="327" name="矩形 326">
                <a:extLst>
                  <a:ext uri="{FF2B5EF4-FFF2-40B4-BE49-F238E27FC236}">
                    <a16:creationId xmlns:a16="http://schemas.microsoft.com/office/drawing/2014/main" id="{9FC9547C-49DD-4DA5-8F53-32291D2FDF3D}"/>
                  </a:ext>
                </a:extLst>
              </p:cNvPr>
              <p:cNvSpPr>
                <a:spLocks noRot="1" noChangeAspect="1" noMove="1" noResize="1" noEditPoints="1" noAdjustHandles="1" noChangeArrowheads="1" noChangeShapeType="1" noTextEdit="1"/>
              </p:cNvSpPr>
              <p:nvPr/>
            </p:nvSpPr>
            <p:spPr>
              <a:xfrm>
                <a:off x="2061906" y="2370637"/>
                <a:ext cx="1319528" cy="332912"/>
              </a:xfrm>
              <a:prstGeom prst="rect">
                <a:avLst/>
              </a:prstGeom>
              <a:blipFill>
                <a:blip r:embed="rId6"/>
                <a:stretch>
                  <a:fillRect r="-461" b="-14815"/>
                </a:stretch>
              </a:blipFill>
              <a:ln>
                <a:noFill/>
              </a:ln>
            </p:spPr>
            <p:txBody>
              <a:bodyPr/>
              <a:lstStyle/>
              <a:p>
                <a:r>
                  <a:rPr lang="zh-CN" altLang="en-US">
                    <a:noFill/>
                  </a:rPr>
                  <a:t> </a:t>
                </a:r>
              </a:p>
            </p:txBody>
          </p:sp>
        </mc:Fallback>
      </mc:AlternateContent>
      <p:sp>
        <p:nvSpPr>
          <p:cNvPr id="329" name="文本框 328">
            <a:extLst>
              <a:ext uri="{FF2B5EF4-FFF2-40B4-BE49-F238E27FC236}">
                <a16:creationId xmlns:a16="http://schemas.microsoft.com/office/drawing/2014/main" id="{64071F77-7153-424D-B872-077E6641F8C2}"/>
              </a:ext>
            </a:extLst>
          </p:cNvPr>
          <p:cNvSpPr txBox="1"/>
          <p:nvPr/>
        </p:nvSpPr>
        <p:spPr>
          <a:xfrm>
            <a:off x="511175" y="1020729"/>
            <a:ext cx="1223412"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总览：</a:t>
            </a:r>
          </a:p>
        </p:txBody>
      </p:sp>
    </p:spTree>
    <p:extLst>
      <p:ext uri="{BB962C8B-B14F-4D97-AF65-F5344CB8AC3E}">
        <p14:creationId xmlns:p14="http://schemas.microsoft.com/office/powerpoint/2010/main" val="256438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8"/>
                                        </p:tgtEl>
                                        <p:attrNameLst>
                                          <p:attrName>style.visibility</p:attrName>
                                        </p:attrNameLst>
                                      </p:cBhvr>
                                      <p:to>
                                        <p:strVal val="visible"/>
                                      </p:to>
                                    </p:set>
                                    <p:animEffect transition="in" filter="fade">
                                      <p:cBhvr>
                                        <p:cTn id="16" dur="500"/>
                                        <p:tgtEl>
                                          <p:spTgt spid="1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fade">
                                      <p:cBhvr>
                                        <p:cTn id="22" dur="500"/>
                                        <p:tgtEl>
                                          <p:spTgt spid="1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fade">
                                      <p:cBhvr>
                                        <p:cTn id="25" dur="500"/>
                                        <p:tgtEl>
                                          <p:spTgt spid="1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fade">
                                      <p:cBhvr>
                                        <p:cTn id="28" dur="500"/>
                                        <p:tgtEl>
                                          <p:spTgt spid="1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8"/>
                                        </p:tgtEl>
                                        <p:attrNameLst>
                                          <p:attrName>style.visibility</p:attrName>
                                        </p:attrNameLst>
                                      </p:cBhvr>
                                      <p:to>
                                        <p:strVal val="visible"/>
                                      </p:to>
                                    </p:set>
                                    <p:animEffect transition="in" filter="fade">
                                      <p:cBhvr>
                                        <p:cTn id="31" dur="500"/>
                                        <p:tgtEl>
                                          <p:spTgt spid="1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p:cTn id="34" dur="500"/>
                                        <p:tgtEl>
                                          <p:spTgt spid="16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6"/>
                                        </p:tgtEl>
                                        <p:attrNameLst>
                                          <p:attrName>style.visibility</p:attrName>
                                        </p:attrNameLst>
                                      </p:cBhvr>
                                      <p:to>
                                        <p:strVal val="visible"/>
                                      </p:to>
                                    </p:set>
                                    <p:animEffect transition="in" filter="fade">
                                      <p:cBhvr>
                                        <p:cTn id="37" dur="500"/>
                                        <p:tgtEl>
                                          <p:spTgt spid="216"/>
                                        </p:tgtEl>
                                      </p:cBhvr>
                                    </p:animEffect>
                                  </p:childTnLst>
                                </p:cTn>
                              </p:par>
                              <p:par>
                                <p:cTn id="38" presetID="10" presetClass="entr" presetSubtype="0" fill="hold" nodeType="withEffect">
                                  <p:stCondLst>
                                    <p:cond delay="0"/>
                                  </p:stCondLst>
                                  <p:childTnLst>
                                    <p:set>
                                      <p:cBhvr>
                                        <p:cTn id="39" dur="1" fill="hold">
                                          <p:stCondLst>
                                            <p:cond delay="0"/>
                                          </p:stCondLst>
                                        </p:cTn>
                                        <p:tgtEl>
                                          <p:spTgt spid="217"/>
                                        </p:tgtEl>
                                        <p:attrNameLst>
                                          <p:attrName>style.visibility</p:attrName>
                                        </p:attrNameLst>
                                      </p:cBhvr>
                                      <p:to>
                                        <p:strVal val="visible"/>
                                      </p:to>
                                    </p:set>
                                    <p:animEffect transition="in" filter="fade">
                                      <p:cBhvr>
                                        <p:cTn id="40" dur="500"/>
                                        <p:tgtEl>
                                          <p:spTgt spid="217"/>
                                        </p:tgtEl>
                                      </p:cBhvr>
                                    </p:animEffect>
                                  </p:childTnLst>
                                </p:cTn>
                              </p:par>
                              <p:par>
                                <p:cTn id="41" presetID="10" presetClass="entr" presetSubtype="0" fill="hold" nodeType="withEffect">
                                  <p:stCondLst>
                                    <p:cond delay="0"/>
                                  </p:stCondLst>
                                  <p:childTnLst>
                                    <p:set>
                                      <p:cBhvr>
                                        <p:cTn id="42" dur="1" fill="hold">
                                          <p:stCondLst>
                                            <p:cond delay="0"/>
                                          </p:stCondLst>
                                        </p:cTn>
                                        <p:tgtEl>
                                          <p:spTgt spid="218"/>
                                        </p:tgtEl>
                                        <p:attrNameLst>
                                          <p:attrName>style.visibility</p:attrName>
                                        </p:attrNameLst>
                                      </p:cBhvr>
                                      <p:to>
                                        <p:strVal val="visible"/>
                                      </p:to>
                                    </p:set>
                                    <p:animEffect transition="in" filter="fade">
                                      <p:cBhvr>
                                        <p:cTn id="43" dur="500"/>
                                        <p:tgtEl>
                                          <p:spTgt spid="218"/>
                                        </p:tgtEl>
                                      </p:cBhvr>
                                    </p:animEffect>
                                  </p:childTnLst>
                                </p:cTn>
                              </p:par>
                              <p:par>
                                <p:cTn id="44" presetID="10" presetClass="entr" presetSubtype="0" fill="hold" nodeType="withEffect">
                                  <p:stCondLst>
                                    <p:cond delay="0"/>
                                  </p:stCondLst>
                                  <p:childTnLst>
                                    <p:set>
                                      <p:cBhvr>
                                        <p:cTn id="45" dur="1" fill="hold">
                                          <p:stCondLst>
                                            <p:cond delay="0"/>
                                          </p:stCondLst>
                                        </p:cTn>
                                        <p:tgtEl>
                                          <p:spTgt spid="219"/>
                                        </p:tgtEl>
                                        <p:attrNameLst>
                                          <p:attrName>style.visibility</p:attrName>
                                        </p:attrNameLst>
                                      </p:cBhvr>
                                      <p:to>
                                        <p:strVal val="visible"/>
                                      </p:to>
                                    </p:set>
                                    <p:animEffect transition="in" filter="fade">
                                      <p:cBhvr>
                                        <p:cTn id="46" dur="500"/>
                                        <p:tgtEl>
                                          <p:spTgt spid="219"/>
                                        </p:tgtEl>
                                      </p:cBhvr>
                                    </p:animEffect>
                                  </p:childTnLst>
                                </p:cTn>
                              </p:par>
                              <p:par>
                                <p:cTn id="47" presetID="10" presetClass="entr" presetSubtype="0" fill="hold" nodeType="withEffect">
                                  <p:stCondLst>
                                    <p:cond delay="0"/>
                                  </p:stCondLst>
                                  <p:childTnLst>
                                    <p:set>
                                      <p:cBhvr>
                                        <p:cTn id="48" dur="1" fill="hold">
                                          <p:stCondLst>
                                            <p:cond delay="0"/>
                                          </p:stCondLst>
                                        </p:cTn>
                                        <p:tgtEl>
                                          <p:spTgt spid="220"/>
                                        </p:tgtEl>
                                        <p:attrNameLst>
                                          <p:attrName>style.visibility</p:attrName>
                                        </p:attrNameLst>
                                      </p:cBhvr>
                                      <p:to>
                                        <p:strVal val="visible"/>
                                      </p:to>
                                    </p:set>
                                    <p:animEffect transition="in" filter="fade">
                                      <p:cBhvr>
                                        <p:cTn id="49" dur="500"/>
                                        <p:tgtEl>
                                          <p:spTgt spid="220"/>
                                        </p:tgtEl>
                                      </p:cBhvr>
                                    </p:animEffect>
                                  </p:childTnLst>
                                </p:cTn>
                              </p:par>
                              <p:par>
                                <p:cTn id="50" presetID="10" presetClass="entr" presetSubtype="0" fill="hold" nodeType="withEffect">
                                  <p:stCondLst>
                                    <p:cond delay="0"/>
                                  </p:stCondLst>
                                  <p:childTnLst>
                                    <p:set>
                                      <p:cBhvr>
                                        <p:cTn id="51" dur="1" fill="hold">
                                          <p:stCondLst>
                                            <p:cond delay="0"/>
                                          </p:stCondLst>
                                        </p:cTn>
                                        <p:tgtEl>
                                          <p:spTgt spid="221"/>
                                        </p:tgtEl>
                                        <p:attrNameLst>
                                          <p:attrName>style.visibility</p:attrName>
                                        </p:attrNameLst>
                                      </p:cBhvr>
                                      <p:to>
                                        <p:strVal val="visible"/>
                                      </p:to>
                                    </p:set>
                                    <p:animEffect transition="in" filter="fade">
                                      <p:cBhvr>
                                        <p:cTn id="52" dur="500"/>
                                        <p:tgtEl>
                                          <p:spTgt spid="221"/>
                                        </p:tgtEl>
                                      </p:cBhvr>
                                    </p:animEffect>
                                  </p:childTnLst>
                                </p:cTn>
                              </p:par>
                              <p:par>
                                <p:cTn id="53" presetID="10" presetClass="entr" presetSubtype="0" fill="hold" nodeType="withEffect">
                                  <p:stCondLst>
                                    <p:cond delay="0"/>
                                  </p:stCondLst>
                                  <p:childTnLst>
                                    <p:set>
                                      <p:cBhvr>
                                        <p:cTn id="54" dur="1" fill="hold">
                                          <p:stCondLst>
                                            <p:cond delay="0"/>
                                          </p:stCondLst>
                                        </p:cTn>
                                        <p:tgtEl>
                                          <p:spTgt spid="222"/>
                                        </p:tgtEl>
                                        <p:attrNameLst>
                                          <p:attrName>style.visibility</p:attrName>
                                        </p:attrNameLst>
                                      </p:cBhvr>
                                      <p:to>
                                        <p:strVal val="visible"/>
                                      </p:to>
                                    </p:set>
                                    <p:animEffect transition="in" filter="fade">
                                      <p:cBhvr>
                                        <p:cTn id="55" dur="500"/>
                                        <p:tgtEl>
                                          <p:spTgt spid="222"/>
                                        </p:tgtEl>
                                      </p:cBhvr>
                                    </p:animEffect>
                                  </p:childTnLst>
                                </p:cTn>
                              </p:par>
                              <p:par>
                                <p:cTn id="56" presetID="10" presetClass="entr" presetSubtype="0" fill="hold" nodeType="withEffect">
                                  <p:stCondLst>
                                    <p:cond delay="0"/>
                                  </p:stCondLst>
                                  <p:childTnLst>
                                    <p:set>
                                      <p:cBhvr>
                                        <p:cTn id="57" dur="1" fill="hold">
                                          <p:stCondLst>
                                            <p:cond delay="0"/>
                                          </p:stCondLst>
                                        </p:cTn>
                                        <p:tgtEl>
                                          <p:spTgt spid="223"/>
                                        </p:tgtEl>
                                        <p:attrNameLst>
                                          <p:attrName>style.visibility</p:attrName>
                                        </p:attrNameLst>
                                      </p:cBhvr>
                                      <p:to>
                                        <p:strVal val="visible"/>
                                      </p:to>
                                    </p:set>
                                    <p:animEffect transition="in" filter="fade">
                                      <p:cBhvr>
                                        <p:cTn id="58" dur="500"/>
                                        <p:tgtEl>
                                          <p:spTgt spid="223"/>
                                        </p:tgtEl>
                                      </p:cBhvr>
                                    </p:animEffect>
                                  </p:childTnLst>
                                </p:cTn>
                              </p:par>
                              <p:par>
                                <p:cTn id="59" presetID="10" presetClass="entr" presetSubtype="0" fill="hold" nodeType="withEffect">
                                  <p:stCondLst>
                                    <p:cond delay="0"/>
                                  </p:stCondLst>
                                  <p:childTnLst>
                                    <p:set>
                                      <p:cBhvr>
                                        <p:cTn id="60" dur="1" fill="hold">
                                          <p:stCondLst>
                                            <p:cond delay="0"/>
                                          </p:stCondLst>
                                        </p:cTn>
                                        <p:tgtEl>
                                          <p:spTgt spid="224"/>
                                        </p:tgtEl>
                                        <p:attrNameLst>
                                          <p:attrName>style.visibility</p:attrName>
                                        </p:attrNameLst>
                                      </p:cBhvr>
                                      <p:to>
                                        <p:strVal val="visible"/>
                                      </p:to>
                                    </p:set>
                                    <p:animEffect transition="in" filter="fade">
                                      <p:cBhvr>
                                        <p:cTn id="61" dur="500"/>
                                        <p:tgtEl>
                                          <p:spTgt spid="224"/>
                                        </p:tgtEl>
                                      </p:cBhvr>
                                    </p:animEffect>
                                  </p:childTnLst>
                                </p:cTn>
                              </p:par>
                              <p:par>
                                <p:cTn id="62" presetID="10" presetClass="entr" presetSubtype="0" fill="hold" nodeType="withEffect">
                                  <p:stCondLst>
                                    <p:cond delay="0"/>
                                  </p:stCondLst>
                                  <p:childTnLst>
                                    <p:set>
                                      <p:cBhvr>
                                        <p:cTn id="63" dur="1" fill="hold">
                                          <p:stCondLst>
                                            <p:cond delay="0"/>
                                          </p:stCondLst>
                                        </p:cTn>
                                        <p:tgtEl>
                                          <p:spTgt spid="225"/>
                                        </p:tgtEl>
                                        <p:attrNameLst>
                                          <p:attrName>style.visibility</p:attrName>
                                        </p:attrNameLst>
                                      </p:cBhvr>
                                      <p:to>
                                        <p:strVal val="visible"/>
                                      </p:to>
                                    </p:set>
                                    <p:animEffect transition="in" filter="fade">
                                      <p:cBhvr>
                                        <p:cTn id="64" dur="500"/>
                                        <p:tgtEl>
                                          <p:spTgt spid="225"/>
                                        </p:tgtEl>
                                      </p:cBhvr>
                                    </p:animEffect>
                                  </p:childTnLst>
                                </p:cTn>
                              </p:par>
                              <p:par>
                                <p:cTn id="65" presetID="10" presetClass="entr" presetSubtype="0" fill="hold" nodeType="withEffect">
                                  <p:stCondLst>
                                    <p:cond delay="0"/>
                                  </p:stCondLst>
                                  <p:childTnLst>
                                    <p:set>
                                      <p:cBhvr>
                                        <p:cTn id="66" dur="1" fill="hold">
                                          <p:stCondLst>
                                            <p:cond delay="0"/>
                                          </p:stCondLst>
                                        </p:cTn>
                                        <p:tgtEl>
                                          <p:spTgt spid="226"/>
                                        </p:tgtEl>
                                        <p:attrNameLst>
                                          <p:attrName>style.visibility</p:attrName>
                                        </p:attrNameLst>
                                      </p:cBhvr>
                                      <p:to>
                                        <p:strVal val="visible"/>
                                      </p:to>
                                    </p:set>
                                    <p:animEffect transition="in" filter="fade">
                                      <p:cBhvr>
                                        <p:cTn id="67" dur="500"/>
                                        <p:tgtEl>
                                          <p:spTgt spid="226"/>
                                        </p:tgtEl>
                                      </p:cBhvr>
                                    </p:animEffect>
                                  </p:childTnLst>
                                </p:cTn>
                              </p:par>
                              <p:par>
                                <p:cTn id="68" presetID="10" presetClass="entr" presetSubtype="0" fill="hold" nodeType="withEffect">
                                  <p:stCondLst>
                                    <p:cond delay="0"/>
                                  </p:stCondLst>
                                  <p:childTnLst>
                                    <p:set>
                                      <p:cBhvr>
                                        <p:cTn id="69" dur="1" fill="hold">
                                          <p:stCondLst>
                                            <p:cond delay="0"/>
                                          </p:stCondLst>
                                        </p:cTn>
                                        <p:tgtEl>
                                          <p:spTgt spid="227"/>
                                        </p:tgtEl>
                                        <p:attrNameLst>
                                          <p:attrName>style.visibility</p:attrName>
                                        </p:attrNameLst>
                                      </p:cBhvr>
                                      <p:to>
                                        <p:strVal val="visible"/>
                                      </p:to>
                                    </p:set>
                                    <p:animEffect transition="in" filter="fade">
                                      <p:cBhvr>
                                        <p:cTn id="70" dur="500"/>
                                        <p:tgtEl>
                                          <p:spTgt spid="2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8"/>
                                        </p:tgtEl>
                                        <p:attrNameLst>
                                          <p:attrName>style.visibility</p:attrName>
                                        </p:attrNameLst>
                                      </p:cBhvr>
                                      <p:to>
                                        <p:strVal val="visible"/>
                                      </p:to>
                                    </p:set>
                                    <p:animEffect transition="in" filter="fade">
                                      <p:cBhvr>
                                        <p:cTn id="73" dur="500"/>
                                        <p:tgtEl>
                                          <p:spTgt spid="228"/>
                                        </p:tgtEl>
                                      </p:cBhvr>
                                    </p:animEffect>
                                  </p:childTnLst>
                                </p:cTn>
                              </p:par>
                              <p:par>
                                <p:cTn id="74" presetID="10" presetClass="entr" presetSubtype="0" fill="hold" nodeType="withEffect">
                                  <p:stCondLst>
                                    <p:cond delay="0"/>
                                  </p:stCondLst>
                                  <p:childTnLst>
                                    <p:set>
                                      <p:cBhvr>
                                        <p:cTn id="75" dur="1" fill="hold">
                                          <p:stCondLst>
                                            <p:cond delay="0"/>
                                          </p:stCondLst>
                                        </p:cTn>
                                        <p:tgtEl>
                                          <p:spTgt spid="229"/>
                                        </p:tgtEl>
                                        <p:attrNameLst>
                                          <p:attrName>style.visibility</p:attrName>
                                        </p:attrNameLst>
                                      </p:cBhvr>
                                      <p:to>
                                        <p:strVal val="visible"/>
                                      </p:to>
                                    </p:set>
                                    <p:animEffect transition="in" filter="fade">
                                      <p:cBhvr>
                                        <p:cTn id="76" dur="500"/>
                                        <p:tgtEl>
                                          <p:spTgt spid="229"/>
                                        </p:tgtEl>
                                      </p:cBhvr>
                                    </p:animEffect>
                                  </p:childTnLst>
                                </p:cTn>
                              </p:par>
                              <p:par>
                                <p:cTn id="77" presetID="10" presetClass="entr" presetSubtype="0" fill="hold" nodeType="withEffect">
                                  <p:stCondLst>
                                    <p:cond delay="0"/>
                                  </p:stCondLst>
                                  <p:childTnLst>
                                    <p:set>
                                      <p:cBhvr>
                                        <p:cTn id="78" dur="1" fill="hold">
                                          <p:stCondLst>
                                            <p:cond delay="0"/>
                                          </p:stCondLst>
                                        </p:cTn>
                                        <p:tgtEl>
                                          <p:spTgt spid="230"/>
                                        </p:tgtEl>
                                        <p:attrNameLst>
                                          <p:attrName>style.visibility</p:attrName>
                                        </p:attrNameLst>
                                      </p:cBhvr>
                                      <p:to>
                                        <p:strVal val="visible"/>
                                      </p:to>
                                    </p:set>
                                    <p:animEffect transition="in" filter="fade">
                                      <p:cBhvr>
                                        <p:cTn id="79" dur="500"/>
                                        <p:tgtEl>
                                          <p:spTgt spid="230"/>
                                        </p:tgtEl>
                                      </p:cBhvr>
                                    </p:animEffect>
                                  </p:childTnLst>
                                </p:cTn>
                              </p:par>
                              <p:par>
                                <p:cTn id="80" presetID="10" presetClass="entr" presetSubtype="0" fill="hold" nodeType="withEffect">
                                  <p:stCondLst>
                                    <p:cond delay="0"/>
                                  </p:stCondLst>
                                  <p:childTnLst>
                                    <p:set>
                                      <p:cBhvr>
                                        <p:cTn id="81" dur="1" fill="hold">
                                          <p:stCondLst>
                                            <p:cond delay="0"/>
                                          </p:stCondLst>
                                        </p:cTn>
                                        <p:tgtEl>
                                          <p:spTgt spid="231"/>
                                        </p:tgtEl>
                                        <p:attrNameLst>
                                          <p:attrName>style.visibility</p:attrName>
                                        </p:attrNameLst>
                                      </p:cBhvr>
                                      <p:to>
                                        <p:strVal val="visible"/>
                                      </p:to>
                                    </p:set>
                                    <p:animEffect transition="in" filter="fade">
                                      <p:cBhvr>
                                        <p:cTn id="82" dur="500"/>
                                        <p:tgtEl>
                                          <p:spTgt spid="231"/>
                                        </p:tgtEl>
                                      </p:cBhvr>
                                    </p:animEffect>
                                  </p:childTnLst>
                                </p:cTn>
                              </p:par>
                              <p:par>
                                <p:cTn id="83" presetID="10" presetClass="entr" presetSubtype="0" fill="hold" nodeType="withEffect">
                                  <p:stCondLst>
                                    <p:cond delay="0"/>
                                  </p:stCondLst>
                                  <p:childTnLst>
                                    <p:set>
                                      <p:cBhvr>
                                        <p:cTn id="84" dur="1" fill="hold">
                                          <p:stCondLst>
                                            <p:cond delay="0"/>
                                          </p:stCondLst>
                                        </p:cTn>
                                        <p:tgtEl>
                                          <p:spTgt spid="232"/>
                                        </p:tgtEl>
                                        <p:attrNameLst>
                                          <p:attrName>style.visibility</p:attrName>
                                        </p:attrNameLst>
                                      </p:cBhvr>
                                      <p:to>
                                        <p:strVal val="visible"/>
                                      </p:to>
                                    </p:set>
                                    <p:animEffect transition="in" filter="fade">
                                      <p:cBhvr>
                                        <p:cTn id="85" dur="500"/>
                                        <p:tgtEl>
                                          <p:spTgt spid="232"/>
                                        </p:tgtEl>
                                      </p:cBhvr>
                                    </p:animEffect>
                                  </p:childTnLst>
                                </p:cTn>
                              </p:par>
                              <p:par>
                                <p:cTn id="86" presetID="10" presetClass="entr" presetSubtype="0" fill="hold" nodeType="withEffect">
                                  <p:stCondLst>
                                    <p:cond delay="0"/>
                                  </p:stCondLst>
                                  <p:childTnLst>
                                    <p:set>
                                      <p:cBhvr>
                                        <p:cTn id="87" dur="1" fill="hold">
                                          <p:stCondLst>
                                            <p:cond delay="0"/>
                                          </p:stCondLst>
                                        </p:cTn>
                                        <p:tgtEl>
                                          <p:spTgt spid="233"/>
                                        </p:tgtEl>
                                        <p:attrNameLst>
                                          <p:attrName>style.visibility</p:attrName>
                                        </p:attrNameLst>
                                      </p:cBhvr>
                                      <p:to>
                                        <p:strVal val="visible"/>
                                      </p:to>
                                    </p:set>
                                    <p:animEffect transition="in" filter="fade">
                                      <p:cBhvr>
                                        <p:cTn id="88" dur="500"/>
                                        <p:tgtEl>
                                          <p:spTgt spid="233"/>
                                        </p:tgtEl>
                                      </p:cBhvr>
                                    </p:animEffect>
                                  </p:childTnLst>
                                </p:cTn>
                              </p:par>
                              <p:par>
                                <p:cTn id="89" presetID="10" presetClass="entr" presetSubtype="0" fill="hold" nodeType="withEffect">
                                  <p:stCondLst>
                                    <p:cond delay="0"/>
                                  </p:stCondLst>
                                  <p:childTnLst>
                                    <p:set>
                                      <p:cBhvr>
                                        <p:cTn id="90" dur="1" fill="hold">
                                          <p:stCondLst>
                                            <p:cond delay="0"/>
                                          </p:stCondLst>
                                        </p:cTn>
                                        <p:tgtEl>
                                          <p:spTgt spid="234"/>
                                        </p:tgtEl>
                                        <p:attrNameLst>
                                          <p:attrName>style.visibility</p:attrName>
                                        </p:attrNameLst>
                                      </p:cBhvr>
                                      <p:to>
                                        <p:strVal val="visible"/>
                                      </p:to>
                                    </p:set>
                                    <p:animEffect transition="in" filter="fade">
                                      <p:cBhvr>
                                        <p:cTn id="91" dur="500"/>
                                        <p:tgtEl>
                                          <p:spTgt spid="234"/>
                                        </p:tgtEl>
                                      </p:cBhvr>
                                    </p:animEffect>
                                  </p:childTnLst>
                                </p:cTn>
                              </p:par>
                              <p:par>
                                <p:cTn id="92" presetID="10" presetClass="entr" presetSubtype="0" fill="hold" nodeType="withEffect">
                                  <p:stCondLst>
                                    <p:cond delay="0"/>
                                  </p:stCondLst>
                                  <p:childTnLst>
                                    <p:set>
                                      <p:cBhvr>
                                        <p:cTn id="93" dur="1" fill="hold">
                                          <p:stCondLst>
                                            <p:cond delay="0"/>
                                          </p:stCondLst>
                                        </p:cTn>
                                        <p:tgtEl>
                                          <p:spTgt spid="235"/>
                                        </p:tgtEl>
                                        <p:attrNameLst>
                                          <p:attrName>style.visibility</p:attrName>
                                        </p:attrNameLst>
                                      </p:cBhvr>
                                      <p:to>
                                        <p:strVal val="visible"/>
                                      </p:to>
                                    </p:set>
                                    <p:animEffect transition="in" filter="fade">
                                      <p:cBhvr>
                                        <p:cTn id="94" dur="500"/>
                                        <p:tgtEl>
                                          <p:spTgt spid="235"/>
                                        </p:tgtEl>
                                      </p:cBhvr>
                                    </p:animEffect>
                                  </p:childTnLst>
                                </p:cTn>
                              </p:par>
                              <p:par>
                                <p:cTn id="95" presetID="10" presetClass="entr" presetSubtype="0" fill="hold" nodeType="withEffect">
                                  <p:stCondLst>
                                    <p:cond delay="0"/>
                                  </p:stCondLst>
                                  <p:childTnLst>
                                    <p:set>
                                      <p:cBhvr>
                                        <p:cTn id="96" dur="1" fill="hold">
                                          <p:stCondLst>
                                            <p:cond delay="0"/>
                                          </p:stCondLst>
                                        </p:cTn>
                                        <p:tgtEl>
                                          <p:spTgt spid="236"/>
                                        </p:tgtEl>
                                        <p:attrNameLst>
                                          <p:attrName>style.visibility</p:attrName>
                                        </p:attrNameLst>
                                      </p:cBhvr>
                                      <p:to>
                                        <p:strVal val="visible"/>
                                      </p:to>
                                    </p:set>
                                    <p:animEffect transition="in" filter="fade">
                                      <p:cBhvr>
                                        <p:cTn id="97" dur="500"/>
                                        <p:tgtEl>
                                          <p:spTgt spid="236"/>
                                        </p:tgtEl>
                                      </p:cBhvr>
                                    </p:animEffect>
                                  </p:childTnLst>
                                </p:cTn>
                              </p:par>
                              <p:par>
                                <p:cTn id="98" presetID="10" presetClass="entr" presetSubtype="0" fill="hold" nodeType="withEffect">
                                  <p:stCondLst>
                                    <p:cond delay="0"/>
                                  </p:stCondLst>
                                  <p:childTnLst>
                                    <p:set>
                                      <p:cBhvr>
                                        <p:cTn id="99" dur="1" fill="hold">
                                          <p:stCondLst>
                                            <p:cond delay="0"/>
                                          </p:stCondLst>
                                        </p:cTn>
                                        <p:tgtEl>
                                          <p:spTgt spid="237"/>
                                        </p:tgtEl>
                                        <p:attrNameLst>
                                          <p:attrName>style.visibility</p:attrName>
                                        </p:attrNameLst>
                                      </p:cBhvr>
                                      <p:to>
                                        <p:strVal val="visible"/>
                                      </p:to>
                                    </p:set>
                                    <p:animEffect transition="in" filter="fade">
                                      <p:cBhvr>
                                        <p:cTn id="100" dur="500"/>
                                        <p:tgtEl>
                                          <p:spTgt spid="237"/>
                                        </p:tgtEl>
                                      </p:cBhvr>
                                    </p:animEffect>
                                  </p:childTnLst>
                                </p:cTn>
                              </p:par>
                              <p:par>
                                <p:cTn id="101" presetID="10" presetClass="entr" presetSubtype="0" fill="hold" nodeType="withEffect">
                                  <p:stCondLst>
                                    <p:cond delay="0"/>
                                  </p:stCondLst>
                                  <p:childTnLst>
                                    <p:set>
                                      <p:cBhvr>
                                        <p:cTn id="102" dur="1" fill="hold">
                                          <p:stCondLst>
                                            <p:cond delay="0"/>
                                          </p:stCondLst>
                                        </p:cTn>
                                        <p:tgtEl>
                                          <p:spTgt spid="238"/>
                                        </p:tgtEl>
                                        <p:attrNameLst>
                                          <p:attrName>style.visibility</p:attrName>
                                        </p:attrNameLst>
                                      </p:cBhvr>
                                      <p:to>
                                        <p:strVal val="visible"/>
                                      </p:to>
                                    </p:set>
                                    <p:animEffect transition="in" filter="fade">
                                      <p:cBhvr>
                                        <p:cTn id="103" dur="500"/>
                                        <p:tgtEl>
                                          <p:spTgt spid="238"/>
                                        </p:tgtEl>
                                      </p:cBhvr>
                                    </p:animEffect>
                                  </p:childTnLst>
                                </p:cTn>
                              </p:par>
                              <p:par>
                                <p:cTn id="104" presetID="10" presetClass="entr" presetSubtype="0" fill="hold" nodeType="withEffect">
                                  <p:stCondLst>
                                    <p:cond delay="0"/>
                                  </p:stCondLst>
                                  <p:childTnLst>
                                    <p:set>
                                      <p:cBhvr>
                                        <p:cTn id="105" dur="1" fill="hold">
                                          <p:stCondLst>
                                            <p:cond delay="0"/>
                                          </p:stCondLst>
                                        </p:cTn>
                                        <p:tgtEl>
                                          <p:spTgt spid="239"/>
                                        </p:tgtEl>
                                        <p:attrNameLst>
                                          <p:attrName>style.visibility</p:attrName>
                                        </p:attrNameLst>
                                      </p:cBhvr>
                                      <p:to>
                                        <p:strVal val="visible"/>
                                      </p:to>
                                    </p:set>
                                    <p:animEffect transition="in" filter="fade">
                                      <p:cBhvr>
                                        <p:cTn id="106" dur="500"/>
                                        <p:tgtEl>
                                          <p:spTgt spid="239"/>
                                        </p:tgtEl>
                                      </p:cBhvr>
                                    </p:animEffect>
                                  </p:childTnLst>
                                </p:cTn>
                              </p:par>
                              <p:par>
                                <p:cTn id="107" presetID="10" presetClass="entr" presetSubtype="0" fill="hold" nodeType="withEffect">
                                  <p:stCondLst>
                                    <p:cond delay="0"/>
                                  </p:stCondLst>
                                  <p:childTnLst>
                                    <p:set>
                                      <p:cBhvr>
                                        <p:cTn id="108" dur="1" fill="hold">
                                          <p:stCondLst>
                                            <p:cond delay="0"/>
                                          </p:stCondLst>
                                        </p:cTn>
                                        <p:tgtEl>
                                          <p:spTgt spid="240"/>
                                        </p:tgtEl>
                                        <p:attrNameLst>
                                          <p:attrName>style.visibility</p:attrName>
                                        </p:attrNameLst>
                                      </p:cBhvr>
                                      <p:to>
                                        <p:strVal val="visible"/>
                                      </p:to>
                                    </p:set>
                                    <p:animEffect transition="in" filter="fade">
                                      <p:cBhvr>
                                        <p:cTn id="109" dur="500"/>
                                        <p:tgtEl>
                                          <p:spTgt spid="240"/>
                                        </p:tgtEl>
                                      </p:cBhvr>
                                    </p:animEffect>
                                  </p:childTnLst>
                                </p:cTn>
                              </p:par>
                              <p:par>
                                <p:cTn id="110" presetID="10" presetClass="entr" presetSubtype="0" fill="hold" nodeType="withEffect">
                                  <p:stCondLst>
                                    <p:cond delay="0"/>
                                  </p:stCondLst>
                                  <p:childTnLst>
                                    <p:set>
                                      <p:cBhvr>
                                        <p:cTn id="111" dur="1" fill="hold">
                                          <p:stCondLst>
                                            <p:cond delay="0"/>
                                          </p:stCondLst>
                                        </p:cTn>
                                        <p:tgtEl>
                                          <p:spTgt spid="241"/>
                                        </p:tgtEl>
                                        <p:attrNameLst>
                                          <p:attrName>style.visibility</p:attrName>
                                        </p:attrNameLst>
                                      </p:cBhvr>
                                      <p:to>
                                        <p:strVal val="visible"/>
                                      </p:to>
                                    </p:set>
                                    <p:animEffect transition="in" filter="fade">
                                      <p:cBhvr>
                                        <p:cTn id="112" dur="500"/>
                                        <p:tgtEl>
                                          <p:spTgt spid="24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42"/>
                                        </p:tgtEl>
                                        <p:attrNameLst>
                                          <p:attrName>style.visibility</p:attrName>
                                        </p:attrNameLst>
                                      </p:cBhvr>
                                      <p:to>
                                        <p:strVal val="visible"/>
                                      </p:to>
                                    </p:set>
                                    <p:animEffect transition="in" filter="fade">
                                      <p:cBhvr>
                                        <p:cTn id="115" dur="500"/>
                                        <p:tgtEl>
                                          <p:spTgt spid="242"/>
                                        </p:tgtEl>
                                      </p:cBhvr>
                                    </p:animEffect>
                                  </p:childTnLst>
                                </p:cTn>
                              </p:par>
                              <p:par>
                                <p:cTn id="116" presetID="10" presetClass="entr" presetSubtype="0" fill="hold" nodeType="withEffect">
                                  <p:stCondLst>
                                    <p:cond delay="0"/>
                                  </p:stCondLst>
                                  <p:childTnLst>
                                    <p:set>
                                      <p:cBhvr>
                                        <p:cTn id="117" dur="1" fill="hold">
                                          <p:stCondLst>
                                            <p:cond delay="0"/>
                                          </p:stCondLst>
                                        </p:cTn>
                                        <p:tgtEl>
                                          <p:spTgt spid="243"/>
                                        </p:tgtEl>
                                        <p:attrNameLst>
                                          <p:attrName>style.visibility</p:attrName>
                                        </p:attrNameLst>
                                      </p:cBhvr>
                                      <p:to>
                                        <p:strVal val="visible"/>
                                      </p:to>
                                    </p:set>
                                    <p:animEffect transition="in" filter="fade">
                                      <p:cBhvr>
                                        <p:cTn id="118" dur="500"/>
                                        <p:tgtEl>
                                          <p:spTgt spid="243"/>
                                        </p:tgtEl>
                                      </p:cBhvr>
                                    </p:animEffect>
                                  </p:childTnLst>
                                </p:cTn>
                              </p:par>
                              <p:par>
                                <p:cTn id="119" presetID="10" presetClass="entr" presetSubtype="0" fill="hold" nodeType="withEffect">
                                  <p:stCondLst>
                                    <p:cond delay="0"/>
                                  </p:stCondLst>
                                  <p:childTnLst>
                                    <p:set>
                                      <p:cBhvr>
                                        <p:cTn id="120" dur="1" fill="hold">
                                          <p:stCondLst>
                                            <p:cond delay="0"/>
                                          </p:stCondLst>
                                        </p:cTn>
                                        <p:tgtEl>
                                          <p:spTgt spid="244"/>
                                        </p:tgtEl>
                                        <p:attrNameLst>
                                          <p:attrName>style.visibility</p:attrName>
                                        </p:attrNameLst>
                                      </p:cBhvr>
                                      <p:to>
                                        <p:strVal val="visible"/>
                                      </p:to>
                                    </p:set>
                                    <p:animEffect transition="in" filter="fade">
                                      <p:cBhvr>
                                        <p:cTn id="121" dur="500"/>
                                        <p:tgtEl>
                                          <p:spTgt spid="244"/>
                                        </p:tgtEl>
                                      </p:cBhvr>
                                    </p:animEffect>
                                  </p:childTnLst>
                                </p:cTn>
                              </p:par>
                              <p:par>
                                <p:cTn id="122" presetID="10" presetClass="entr" presetSubtype="0" fill="hold" nodeType="withEffect">
                                  <p:stCondLst>
                                    <p:cond delay="0"/>
                                  </p:stCondLst>
                                  <p:childTnLst>
                                    <p:set>
                                      <p:cBhvr>
                                        <p:cTn id="123" dur="1" fill="hold">
                                          <p:stCondLst>
                                            <p:cond delay="0"/>
                                          </p:stCondLst>
                                        </p:cTn>
                                        <p:tgtEl>
                                          <p:spTgt spid="245"/>
                                        </p:tgtEl>
                                        <p:attrNameLst>
                                          <p:attrName>style.visibility</p:attrName>
                                        </p:attrNameLst>
                                      </p:cBhvr>
                                      <p:to>
                                        <p:strVal val="visible"/>
                                      </p:to>
                                    </p:set>
                                    <p:animEffect transition="in" filter="fade">
                                      <p:cBhvr>
                                        <p:cTn id="124" dur="500"/>
                                        <p:tgtEl>
                                          <p:spTgt spid="245"/>
                                        </p:tgtEl>
                                      </p:cBhvr>
                                    </p:animEffect>
                                  </p:childTnLst>
                                </p:cTn>
                              </p:par>
                              <p:par>
                                <p:cTn id="125" presetID="10" presetClass="entr" presetSubtype="0" fill="hold" nodeType="withEffect">
                                  <p:stCondLst>
                                    <p:cond delay="0"/>
                                  </p:stCondLst>
                                  <p:childTnLst>
                                    <p:set>
                                      <p:cBhvr>
                                        <p:cTn id="126" dur="1" fill="hold">
                                          <p:stCondLst>
                                            <p:cond delay="0"/>
                                          </p:stCondLst>
                                        </p:cTn>
                                        <p:tgtEl>
                                          <p:spTgt spid="246"/>
                                        </p:tgtEl>
                                        <p:attrNameLst>
                                          <p:attrName>style.visibility</p:attrName>
                                        </p:attrNameLst>
                                      </p:cBhvr>
                                      <p:to>
                                        <p:strVal val="visible"/>
                                      </p:to>
                                    </p:set>
                                    <p:animEffect transition="in" filter="fade">
                                      <p:cBhvr>
                                        <p:cTn id="127" dur="500"/>
                                        <p:tgtEl>
                                          <p:spTgt spid="246"/>
                                        </p:tgtEl>
                                      </p:cBhvr>
                                    </p:animEffect>
                                  </p:childTnLst>
                                </p:cTn>
                              </p:par>
                              <p:par>
                                <p:cTn id="128" presetID="10" presetClass="entr" presetSubtype="0" fill="hold" nodeType="withEffect">
                                  <p:stCondLst>
                                    <p:cond delay="0"/>
                                  </p:stCondLst>
                                  <p:childTnLst>
                                    <p:set>
                                      <p:cBhvr>
                                        <p:cTn id="129" dur="1" fill="hold">
                                          <p:stCondLst>
                                            <p:cond delay="0"/>
                                          </p:stCondLst>
                                        </p:cTn>
                                        <p:tgtEl>
                                          <p:spTgt spid="247"/>
                                        </p:tgtEl>
                                        <p:attrNameLst>
                                          <p:attrName>style.visibility</p:attrName>
                                        </p:attrNameLst>
                                      </p:cBhvr>
                                      <p:to>
                                        <p:strVal val="visible"/>
                                      </p:to>
                                    </p:set>
                                    <p:animEffect transition="in" filter="fade">
                                      <p:cBhvr>
                                        <p:cTn id="130" dur="500"/>
                                        <p:tgtEl>
                                          <p:spTgt spid="247"/>
                                        </p:tgtEl>
                                      </p:cBhvr>
                                    </p:animEffect>
                                  </p:childTnLst>
                                </p:cTn>
                              </p:par>
                              <p:par>
                                <p:cTn id="131" presetID="10" presetClass="entr" presetSubtype="0" fill="hold" nodeType="withEffect">
                                  <p:stCondLst>
                                    <p:cond delay="0"/>
                                  </p:stCondLst>
                                  <p:childTnLst>
                                    <p:set>
                                      <p:cBhvr>
                                        <p:cTn id="132" dur="1" fill="hold">
                                          <p:stCondLst>
                                            <p:cond delay="0"/>
                                          </p:stCondLst>
                                        </p:cTn>
                                        <p:tgtEl>
                                          <p:spTgt spid="248"/>
                                        </p:tgtEl>
                                        <p:attrNameLst>
                                          <p:attrName>style.visibility</p:attrName>
                                        </p:attrNameLst>
                                      </p:cBhvr>
                                      <p:to>
                                        <p:strVal val="visible"/>
                                      </p:to>
                                    </p:set>
                                    <p:animEffect transition="in" filter="fade">
                                      <p:cBhvr>
                                        <p:cTn id="133" dur="500"/>
                                        <p:tgtEl>
                                          <p:spTgt spid="248"/>
                                        </p:tgtEl>
                                      </p:cBhvr>
                                    </p:animEffect>
                                  </p:childTnLst>
                                </p:cTn>
                              </p:par>
                              <p:par>
                                <p:cTn id="134" presetID="10" presetClass="entr" presetSubtype="0" fill="hold" nodeType="withEffect">
                                  <p:stCondLst>
                                    <p:cond delay="0"/>
                                  </p:stCondLst>
                                  <p:childTnLst>
                                    <p:set>
                                      <p:cBhvr>
                                        <p:cTn id="135" dur="1" fill="hold">
                                          <p:stCondLst>
                                            <p:cond delay="0"/>
                                          </p:stCondLst>
                                        </p:cTn>
                                        <p:tgtEl>
                                          <p:spTgt spid="249"/>
                                        </p:tgtEl>
                                        <p:attrNameLst>
                                          <p:attrName>style.visibility</p:attrName>
                                        </p:attrNameLst>
                                      </p:cBhvr>
                                      <p:to>
                                        <p:strVal val="visible"/>
                                      </p:to>
                                    </p:set>
                                    <p:animEffect transition="in" filter="fade">
                                      <p:cBhvr>
                                        <p:cTn id="136" dur="500"/>
                                        <p:tgtEl>
                                          <p:spTgt spid="249"/>
                                        </p:tgtEl>
                                      </p:cBhvr>
                                    </p:animEffect>
                                  </p:childTnLst>
                                </p:cTn>
                              </p:par>
                              <p:par>
                                <p:cTn id="137" presetID="10" presetClass="entr" presetSubtype="0" fill="hold" nodeType="withEffect">
                                  <p:stCondLst>
                                    <p:cond delay="0"/>
                                  </p:stCondLst>
                                  <p:childTnLst>
                                    <p:set>
                                      <p:cBhvr>
                                        <p:cTn id="138" dur="1" fill="hold">
                                          <p:stCondLst>
                                            <p:cond delay="0"/>
                                          </p:stCondLst>
                                        </p:cTn>
                                        <p:tgtEl>
                                          <p:spTgt spid="250"/>
                                        </p:tgtEl>
                                        <p:attrNameLst>
                                          <p:attrName>style.visibility</p:attrName>
                                        </p:attrNameLst>
                                      </p:cBhvr>
                                      <p:to>
                                        <p:strVal val="visible"/>
                                      </p:to>
                                    </p:set>
                                    <p:animEffect transition="in" filter="fade">
                                      <p:cBhvr>
                                        <p:cTn id="139" dur="500"/>
                                        <p:tgtEl>
                                          <p:spTgt spid="250"/>
                                        </p:tgtEl>
                                      </p:cBhvr>
                                    </p:animEffect>
                                  </p:childTnLst>
                                </p:cTn>
                              </p:par>
                              <p:par>
                                <p:cTn id="140" presetID="10" presetClass="entr" presetSubtype="0" fill="hold" nodeType="withEffect">
                                  <p:stCondLst>
                                    <p:cond delay="0"/>
                                  </p:stCondLst>
                                  <p:childTnLst>
                                    <p:set>
                                      <p:cBhvr>
                                        <p:cTn id="141" dur="1" fill="hold">
                                          <p:stCondLst>
                                            <p:cond delay="0"/>
                                          </p:stCondLst>
                                        </p:cTn>
                                        <p:tgtEl>
                                          <p:spTgt spid="251"/>
                                        </p:tgtEl>
                                        <p:attrNameLst>
                                          <p:attrName>style.visibility</p:attrName>
                                        </p:attrNameLst>
                                      </p:cBhvr>
                                      <p:to>
                                        <p:strVal val="visible"/>
                                      </p:to>
                                    </p:set>
                                    <p:animEffect transition="in" filter="fade">
                                      <p:cBhvr>
                                        <p:cTn id="142" dur="500"/>
                                        <p:tgtEl>
                                          <p:spTgt spid="251"/>
                                        </p:tgtEl>
                                      </p:cBhvr>
                                    </p:animEffect>
                                  </p:childTnLst>
                                </p:cTn>
                              </p:par>
                              <p:par>
                                <p:cTn id="143" presetID="10" presetClass="entr" presetSubtype="0" fill="hold" nodeType="withEffect">
                                  <p:stCondLst>
                                    <p:cond delay="0"/>
                                  </p:stCondLst>
                                  <p:childTnLst>
                                    <p:set>
                                      <p:cBhvr>
                                        <p:cTn id="144" dur="1" fill="hold">
                                          <p:stCondLst>
                                            <p:cond delay="0"/>
                                          </p:stCondLst>
                                        </p:cTn>
                                        <p:tgtEl>
                                          <p:spTgt spid="252"/>
                                        </p:tgtEl>
                                        <p:attrNameLst>
                                          <p:attrName>style.visibility</p:attrName>
                                        </p:attrNameLst>
                                      </p:cBhvr>
                                      <p:to>
                                        <p:strVal val="visible"/>
                                      </p:to>
                                    </p:set>
                                    <p:animEffect transition="in" filter="fade">
                                      <p:cBhvr>
                                        <p:cTn id="145" dur="500"/>
                                        <p:tgtEl>
                                          <p:spTgt spid="252"/>
                                        </p:tgtEl>
                                      </p:cBhvr>
                                    </p:animEffect>
                                  </p:childTnLst>
                                </p:cTn>
                              </p:par>
                              <p:par>
                                <p:cTn id="146" presetID="10" presetClass="entr" presetSubtype="0" fill="hold" nodeType="withEffect">
                                  <p:stCondLst>
                                    <p:cond delay="0"/>
                                  </p:stCondLst>
                                  <p:childTnLst>
                                    <p:set>
                                      <p:cBhvr>
                                        <p:cTn id="147" dur="1" fill="hold">
                                          <p:stCondLst>
                                            <p:cond delay="0"/>
                                          </p:stCondLst>
                                        </p:cTn>
                                        <p:tgtEl>
                                          <p:spTgt spid="253"/>
                                        </p:tgtEl>
                                        <p:attrNameLst>
                                          <p:attrName>style.visibility</p:attrName>
                                        </p:attrNameLst>
                                      </p:cBhvr>
                                      <p:to>
                                        <p:strVal val="visible"/>
                                      </p:to>
                                    </p:set>
                                    <p:animEffect transition="in" filter="fade">
                                      <p:cBhvr>
                                        <p:cTn id="148" dur="500"/>
                                        <p:tgtEl>
                                          <p:spTgt spid="253"/>
                                        </p:tgtEl>
                                      </p:cBhvr>
                                    </p:animEffect>
                                  </p:childTnLst>
                                </p:cTn>
                              </p:par>
                              <p:par>
                                <p:cTn id="149" presetID="10" presetClass="entr" presetSubtype="0" fill="hold" nodeType="withEffect">
                                  <p:stCondLst>
                                    <p:cond delay="0"/>
                                  </p:stCondLst>
                                  <p:childTnLst>
                                    <p:set>
                                      <p:cBhvr>
                                        <p:cTn id="150" dur="1" fill="hold">
                                          <p:stCondLst>
                                            <p:cond delay="0"/>
                                          </p:stCondLst>
                                        </p:cTn>
                                        <p:tgtEl>
                                          <p:spTgt spid="254"/>
                                        </p:tgtEl>
                                        <p:attrNameLst>
                                          <p:attrName>style.visibility</p:attrName>
                                        </p:attrNameLst>
                                      </p:cBhvr>
                                      <p:to>
                                        <p:strVal val="visible"/>
                                      </p:to>
                                    </p:set>
                                    <p:animEffect transition="in" filter="fade">
                                      <p:cBhvr>
                                        <p:cTn id="151" dur="500"/>
                                        <p:tgtEl>
                                          <p:spTgt spid="25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11"/>
                                        </p:tgtEl>
                                        <p:attrNameLst>
                                          <p:attrName>style.visibility</p:attrName>
                                        </p:attrNameLst>
                                      </p:cBhvr>
                                      <p:to>
                                        <p:strVal val="visible"/>
                                      </p:to>
                                    </p:set>
                                    <p:animEffect transition="in" filter="fade">
                                      <p:cBhvr>
                                        <p:cTn id="154" dur="500"/>
                                        <p:tgtEl>
                                          <p:spTgt spid="311"/>
                                        </p:tgtEl>
                                      </p:cBhvr>
                                    </p:animEffect>
                                  </p:childTnLst>
                                </p:cTn>
                              </p:par>
                              <p:par>
                                <p:cTn id="155" presetID="10" presetClass="entr" presetSubtype="0" fill="hold" nodeType="withEffect">
                                  <p:stCondLst>
                                    <p:cond delay="0"/>
                                  </p:stCondLst>
                                  <p:childTnLst>
                                    <p:set>
                                      <p:cBhvr>
                                        <p:cTn id="156" dur="1" fill="hold">
                                          <p:stCondLst>
                                            <p:cond delay="0"/>
                                          </p:stCondLst>
                                        </p:cTn>
                                        <p:tgtEl>
                                          <p:spTgt spid="316"/>
                                        </p:tgtEl>
                                        <p:attrNameLst>
                                          <p:attrName>style.visibility</p:attrName>
                                        </p:attrNameLst>
                                      </p:cBhvr>
                                      <p:to>
                                        <p:strVal val="visible"/>
                                      </p:to>
                                    </p:set>
                                    <p:animEffect transition="in" filter="fade">
                                      <p:cBhvr>
                                        <p:cTn id="157" dur="500"/>
                                        <p:tgtEl>
                                          <p:spTgt spid="316"/>
                                        </p:tgtEl>
                                      </p:cBhvr>
                                    </p:animEffect>
                                  </p:childTnLst>
                                </p:cTn>
                              </p:par>
                              <p:par>
                                <p:cTn id="158" presetID="10" presetClass="entr" presetSubtype="0" fill="hold" nodeType="withEffect">
                                  <p:stCondLst>
                                    <p:cond delay="0"/>
                                  </p:stCondLst>
                                  <p:childTnLst>
                                    <p:set>
                                      <p:cBhvr>
                                        <p:cTn id="159" dur="1" fill="hold">
                                          <p:stCondLst>
                                            <p:cond delay="0"/>
                                          </p:stCondLst>
                                        </p:cTn>
                                        <p:tgtEl>
                                          <p:spTgt spid="319"/>
                                        </p:tgtEl>
                                        <p:attrNameLst>
                                          <p:attrName>style.visibility</p:attrName>
                                        </p:attrNameLst>
                                      </p:cBhvr>
                                      <p:to>
                                        <p:strVal val="visible"/>
                                      </p:to>
                                    </p:set>
                                    <p:animEffect transition="in" filter="fade">
                                      <p:cBhvr>
                                        <p:cTn id="160" dur="500"/>
                                        <p:tgtEl>
                                          <p:spTgt spid="319"/>
                                        </p:tgtEl>
                                      </p:cBhvr>
                                    </p:animEffect>
                                  </p:childTnLst>
                                </p:cTn>
                              </p:par>
                              <p:par>
                                <p:cTn id="161" presetID="10" presetClass="entr" presetSubtype="0" fill="hold" nodeType="withEffect">
                                  <p:stCondLst>
                                    <p:cond delay="0"/>
                                  </p:stCondLst>
                                  <p:childTnLst>
                                    <p:set>
                                      <p:cBhvr>
                                        <p:cTn id="162" dur="1" fill="hold">
                                          <p:stCondLst>
                                            <p:cond delay="0"/>
                                          </p:stCondLst>
                                        </p:cTn>
                                        <p:tgtEl>
                                          <p:spTgt spid="320"/>
                                        </p:tgtEl>
                                        <p:attrNameLst>
                                          <p:attrName>style.visibility</p:attrName>
                                        </p:attrNameLst>
                                      </p:cBhvr>
                                      <p:to>
                                        <p:strVal val="visible"/>
                                      </p:to>
                                    </p:set>
                                    <p:animEffect transition="in" filter="fade">
                                      <p:cBhvr>
                                        <p:cTn id="163" dur="500"/>
                                        <p:tgtEl>
                                          <p:spTgt spid="32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11"/>
                                        </p:tgtEl>
                                        <p:attrNameLst>
                                          <p:attrName>style.visibility</p:attrName>
                                        </p:attrNameLst>
                                      </p:cBhvr>
                                      <p:to>
                                        <p:strVal val="visible"/>
                                      </p:to>
                                    </p:set>
                                    <p:animEffect transition="in" filter="fade">
                                      <p:cBhvr>
                                        <p:cTn id="168" dur="500"/>
                                        <p:tgtEl>
                                          <p:spTgt spid="11"/>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24"/>
                                        </p:tgtEl>
                                        <p:attrNameLst>
                                          <p:attrName>style.visibility</p:attrName>
                                        </p:attrNameLst>
                                      </p:cBhvr>
                                      <p:to>
                                        <p:strVal val="visible"/>
                                      </p:to>
                                    </p:set>
                                    <p:animEffect transition="in" filter="fade">
                                      <p:cBhvr>
                                        <p:cTn id="171" dur="500"/>
                                        <p:tgtEl>
                                          <p:spTgt spid="124"/>
                                        </p:tgtEl>
                                      </p:cBhvr>
                                    </p:animEffect>
                                  </p:childTnLst>
                                </p:cTn>
                              </p:par>
                              <p:par>
                                <p:cTn id="172" presetID="10" presetClass="entr" presetSubtype="0" fill="hold" nodeType="withEffect">
                                  <p:stCondLst>
                                    <p:cond delay="0"/>
                                  </p:stCondLst>
                                  <p:childTnLst>
                                    <p:set>
                                      <p:cBhvr>
                                        <p:cTn id="173" dur="1" fill="hold">
                                          <p:stCondLst>
                                            <p:cond delay="0"/>
                                          </p:stCondLst>
                                        </p:cTn>
                                        <p:tgtEl>
                                          <p:spTgt spid="56"/>
                                        </p:tgtEl>
                                        <p:attrNameLst>
                                          <p:attrName>style.visibility</p:attrName>
                                        </p:attrNameLst>
                                      </p:cBhvr>
                                      <p:to>
                                        <p:strVal val="visible"/>
                                      </p:to>
                                    </p:set>
                                    <p:animEffect transition="in" filter="fade">
                                      <p:cBhvr>
                                        <p:cTn id="174" dur="500"/>
                                        <p:tgtEl>
                                          <p:spTgt spid="5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31"/>
                                        </p:tgtEl>
                                        <p:attrNameLst>
                                          <p:attrName>style.visibility</p:attrName>
                                        </p:attrNameLst>
                                      </p:cBhvr>
                                      <p:to>
                                        <p:strVal val="visible"/>
                                      </p:to>
                                    </p:set>
                                    <p:animEffect transition="in" filter="fade">
                                      <p:cBhvr>
                                        <p:cTn id="177" dur="500"/>
                                        <p:tgtEl>
                                          <p:spTgt spid="131"/>
                                        </p:tgtEl>
                                      </p:cBhvr>
                                    </p:animEffect>
                                  </p:childTnLst>
                                </p:cTn>
                              </p:par>
                              <p:par>
                                <p:cTn id="178" presetID="10" presetClass="entr" presetSubtype="0" fill="hold" nodeType="withEffect">
                                  <p:stCondLst>
                                    <p:cond delay="0"/>
                                  </p:stCondLst>
                                  <p:childTnLst>
                                    <p:set>
                                      <p:cBhvr>
                                        <p:cTn id="179" dur="1" fill="hold">
                                          <p:stCondLst>
                                            <p:cond delay="0"/>
                                          </p:stCondLst>
                                        </p:cTn>
                                        <p:tgtEl>
                                          <p:spTgt spid="308"/>
                                        </p:tgtEl>
                                        <p:attrNameLst>
                                          <p:attrName>style.visibility</p:attrName>
                                        </p:attrNameLst>
                                      </p:cBhvr>
                                      <p:to>
                                        <p:strVal val="visible"/>
                                      </p:to>
                                    </p:set>
                                    <p:animEffect transition="in" filter="fade">
                                      <p:cBhvr>
                                        <p:cTn id="180" dur="500"/>
                                        <p:tgtEl>
                                          <p:spTgt spid="308"/>
                                        </p:tgtEl>
                                      </p:cBhvr>
                                    </p:animEffect>
                                  </p:childTnLst>
                                </p:cTn>
                              </p:par>
                              <p:par>
                                <p:cTn id="181" presetID="10" presetClass="entr" presetSubtype="0" fill="hold" nodeType="withEffect">
                                  <p:stCondLst>
                                    <p:cond delay="0"/>
                                  </p:stCondLst>
                                  <p:childTnLst>
                                    <p:set>
                                      <p:cBhvr>
                                        <p:cTn id="182" dur="1" fill="hold">
                                          <p:stCondLst>
                                            <p:cond delay="0"/>
                                          </p:stCondLst>
                                        </p:cTn>
                                        <p:tgtEl>
                                          <p:spTgt spid="309"/>
                                        </p:tgtEl>
                                        <p:attrNameLst>
                                          <p:attrName>style.visibility</p:attrName>
                                        </p:attrNameLst>
                                      </p:cBhvr>
                                      <p:to>
                                        <p:strVal val="visible"/>
                                      </p:to>
                                    </p:set>
                                    <p:animEffect transition="in" filter="fade">
                                      <p:cBhvr>
                                        <p:cTn id="183" dur="500"/>
                                        <p:tgtEl>
                                          <p:spTgt spid="309"/>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56"/>
                                        </p:tgtEl>
                                        <p:attrNameLst>
                                          <p:attrName>style.visibility</p:attrName>
                                        </p:attrNameLst>
                                      </p:cBhvr>
                                      <p:to>
                                        <p:strVal val="visible"/>
                                      </p:to>
                                    </p:set>
                                    <p:animEffect transition="in" filter="fade">
                                      <p:cBhvr>
                                        <p:cTn id="186" dur="500"/>
                                        <p:tgtEl>
                                          <p:spTgt spid="156"/>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57"/>
                                        </p:tgtEl>
                                        <p:attrNameLst>
                                          <p:attrName>style.visibility</p:attrName>
                                        </p:attrNameLst>
                                      </p:cBhvr>
                                      <p:to>
                                        <p:strVal val="visible"/>
                                      </p:to>
                                    </p:set>
                                    <p:animEffect transition="in" filter="fade">
                                      <p:cBhvr>
                                        <p:cTn id="189" dur="500"/>
                                        <p:tgtEl>
                                          <p:spTgt spid="157"/>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70"/>
                                        </p:tgtEl>
                                        <p:attrNameLst>
                                          <p:attrName>style.visibility</p:attrName>
                                        </p:attrNameLst>
                                      </p:cBhvr>
                                      <p:to>
                                        <p:strVal val="visible"/>
                                      </p:to>
                                    </p:set>
                                    <p:animEffect transition="in" filter="fade">
                                      <p:cBhvr>
                                        <p:cTn id="192" dur="500"/>
                                        <p:tgtEl>
                                          <p:spTgt spid="170"/>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71"/>
                                        </p:tgtEl>
                                        <p:attrNameLst>
                                          <p:attrName>style.visibility</p:attrName>
                                        </p:attrNameLst>
                                      </p:cBhvr>
                                      <p:to>
                                        <p:strVal val="visible"/>
                                      </p:to>
                                    </p:set>
                                    <p:animEffect transition="in" filter="fade">
                                      <p:cBhvr>
                                        <p:cTn id="195" dur="500"/>
                                        <p:tgtEl>
                                          <p:spTgt spid="171"/>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90"/>
                                        </p:tgtEl>
                                        <p:attrNameLst>
                                          <p:attrName>style.visibility</p:attrName>
                                        </p:attrNameLst>
                                      </p:cBhvr>
                                      <p:to>
                                        <p:strVal val="visible"/>
                                      </p:to>
                                    </p:set>
                                    <p:animEffect transition="in" filter="fade">
                                      <p:cBhvr>
                                        <p:cTn id="198" dur="500"/>
                                        <p:tgtEl>
                                          <p:spTgt spid="190"/>
                                        </p:tgtEl>
                                      </p:cBhvr>
                                    </p:animEffect>
                                  </p:childTnLst>
                                </p:cTn>
                              </p:par>
                              <p:par>
                                <p:cTn id="199" presetID="10" presetClass="entr" presetSubtype="0" fill="hold" nodeType="withEffect">
                                  <p:stCondLst>
                                    <p:cond delay="0"/>
                                  </p:stCondLst>
                                  <p:childTnLst>
                                    <p:set>
                                      <p:cBhvr>
                                        <p:cTn id="200" dur="1" fill="hold">
                                          <p:stCondLst>
                                            <p:cond delay="0"/>
                                          </p:stCondLst>
                                        </p:cTn>
                                        <p:tgtEl>
                                          <p:spTgt spid="191"/>
                                        </p:tgtEl>
                                        <p:attrNameLst>
                                          <p:attrName>style.visibility</p:attrName>
                                        </p:attrNameLst>
                                      </p:cBhvr>
                                      <p:to>
                                        <p:strVal val="visible"/>
                                      </p:to>
                                    </p:set>
                                    <p:animEffect transition="in" filter="fade">
                                      <p:cBhvr>
                                        <p:cTn id="201" dur="500"/>
                                        <p:tgtEl>
                                          <p:spTgt spid="191"/>
                                        </p:tgtEl>
                                      </p:cBhvr>
                                    </p:animEffect>
                                  </p:childTnLst>
                                </p:cTn>
                              </p:par>
                              <p:par>
                                <p:cTn id="202" presetID="10" presetClass="entr" presetSubtype="0" fill="hold" nodeType="withEffect">
                                  <p:stCondLst>
                                    <p:cond delay="0"/>
                                  </p:stCondLst>
                                  <p:childTnLst>
                                    <p:set>
                                      <p:cBhvr>
                                        <p:cTn id="203" dur="1" fill="hold">
                                          <p:stCondLst>
                                            <p:cond delay="0"/>
                                          </p:stCondLst>
                                        </p:cTn>
                                        <p:tgtEl>
                                          <p:spTgt spid="192"/>
                                        </p:tgtEl>
                                        <p:attrNameLst>
                                          <p:attrName>style.visibility</p:attrName>
                                        </p:attrNameLst>
                                      </p:cBhvr>
                                      <p:to>
                                        <p:strVal val="visible"/>
                                      </p:to>
                                    </p:set>
                                    <p:animEffect transition="in" filter="fade">
                                      <p:cBhvr>
                                        <p:cTn id="204" dur="500"/>
                                        <p:tgtEl>
                                          <p:spTgt spid="192"/>
                                        </p:tgtEl>
                                      </p:cBhvr>
                                    </p:animEffect>
                                  </p:childTnLst>
                                </p:cTn>
                              </p:par>
                              <p:par>
                                <p:cTn id="205" presetID="10" presetClass="entr" presetSubtype="0" fill="hold" nodeType="withEffect">
                                  <p:stCondLst>
                                    <p:cond delay="0"/>
                                  </p:stCondLst>
                                  <p:childTnLst>
                                    <p:set>
                                      <p:cBhvr>
                                        <p:cTn id="206" dur="1" fill="hold">
                                          <p:stCondLst>
                                            <p:cond delay="0"/>
                                          </p:stCondLst>
                                        </p:cTn>
                                        <p:tgtEl>
                                          <p:spTgt spid="193"/>
                                        </p:tgtEl>
                                        <p:attrNameLst>
                                          <p:attrName>style.visibility</p:attrName>
                                        </p:attrNameLst>
                                      </p:cBhvr>
                                      <p:to>
                                        <p:strVal val="visible"/>
                                      </p:to>
                                    </p:set>
                                    <p:animEffect transition="in" filter="fade">
                                      <p:cBhvr>
                                        <p:cTn id="207" dur="500"/>
                                        <p:tgtEl>
                                          <p:spTgt spid="193"/>
                                        </p:tgtEl>
                                      </p:cBhvr>
                                    </p:animEffect>
                                  </p:childTnLst>
                                </p:cTn>
                              </p:par>
                              <p:par>
                                <p:cTn id="208" presetID="10" presetClass="entr" presetSubtype="0" fill="hold" nodeType="withEffect">
                                  <p:stCondLst>
                                    <p:cond delay="0"/>
                                  </p:stCondLst>
                                  <p:childTnLst>
                                    <p:set>
                                      <p:cBhvr>
                                        <p:cTn id="209" dur="1" fill="hold">
                                          <p:stCondLst>
                                            <p:cond delay="0"/>
                                          </p:stCondLst>
                                        </p:cTn>
                                        <p:tgtEl>
                                          <p:spTgt spid="194"/>
                                        </p:tgtEl>
                                        <p:attrNameLst>
                                          <p:attrName>style.visibility</p:attrName>
                                        </p:attrNameLst>
                                      </p:cBhvr>
                                      <p:to>
                                        <p:strVal val="visible"/>
                                      </p:to>
                                    </p:set>
                                    <p:animEffect transition="in" filter="fade">
                                      <p:cBhvr>
                                        <p:cTn id="210" dur="500"/>
                                        <p:tgtEl>
                                          <p:spTgt spid="194"/>
                                        </p:tgtEl>
                                      </p:cBhvr>
                                    </p:animEffect>
                                  </p:childTnLst>
                                </p:cTn>
                              </p:par>
                              <p:par>
                                <p:cTn id="211" presetID="10" presetClass="entr" presetSubtype="0" fill="hold" nodeType="withEffect">
                                  <p:stCondLst>
                                    <p:cond delay="0"/>
                                  </p:stCondLst>
                                  <p:childTnLst>
                                    <p:set>
                                      <p:cBhvr>
                                        <p:cTn id="212" dur="1" fill="hold">
                                          <p:stCondLst>
                                            <p:cond delay="0"/>
                                          </p:stCondLst>
                                        </p:cTn>
                                        <p:tgtEl>
                                          <p:spTgt spid="195"/>
                                        </p:tgtEl>
                                        <p:attrNameLst>
                                          <p:attrName>style.visibility</p:attrName>
                                        </p:attrNameLst>
                                      </p:cBhvr>
                                      <p:to>
                                        <p:strVal val="visible"/>
                                      </p:to>
                                    </p:set>
                                    <p:animEffect transition="in" filter="fade">
                                      <p:cBhvr>
                                        <p:cTn id="213" dur="500"/>
                                        <p:tgtEl>
                                          <p:spTgt spid="195"/>
                                        </p:tgtEl>
                                      </p:cBhvr>
                                    </p:animEffect>
                                  </p:childTnLst>
                                </p:cTn>
                              </p:par>
                              <p:par>
                                <p:cTn id="214" presetID="10" presetClass="entr" presetSubtype="0" fill="hold" nodeType="withEffect">
                                  <p:stCondLst>
                                    <p:cond delay="0"/>
                                  </p:stCondLst>
                                  <p:childTnLst>
                                    <p:set>
                                      <p:cBhvr>
                                        <p:cTn id="215" dur="1" fill="hold">
                                          <p:stCondLst>
                                            <p:cond delay="0"/>
                                          </p:stCondLst>
                                        </p:cTn>
                                        <p:tgtEl>
                                          <p:spTgt spid="196"/>
                                        </p:tgtEl>
                                        <p:attrNameLst>
                                          <p:attrName>style.visibility</p:attrName>
                                        </p:attrNameLst>
                                      </p:cBhvr>
                                      <p:to>
                                        <p:strVal val="visible"/>
                                      </p:to>
                                    </p:set>
                                    <p:animEffect transition="in" filter="fade">
                                      <p:cBhvr>
                                        <p:cTn id="216" dur="500"/>
                                        <p:tgtEl>
                                          <p:spTgt spid="196"/>
                                        </p:tgtEl>
                                      </p:cBhvr>
                                    </p:animEffect>
                                  </p:childTnLst>
                                </p:cTn>
                              </p:par>
                              <p:par>
                                <p:cTn id="217" presetID="10" presetClass="entr" presetSubtype="0" fill="hold" nodeType="withEffect">
                                  <p:stCondLst>
                                    <p:cond delay="0"/>
                                  </p:stCondLst>
                                  <p:childTnLst>
                                    <p:set>
                                      <p:cBhvr>
                                        <p:cTn id="218" dur="1" fill="hold">
                                          <p:stCondLst>
                                            <p:cond delay="0"/>
                                          </p:stCondLst>
                                        </p:cTn>
                                        <p:tgtEl>
                                          <p:spTgt spid="197"/>
                                        </p:tgtEl>
                                        <p:attrNameLst>
                                          <p:attrName>style.visibility</p:attrName>
                                        </p:attrNameLst>
                                      </p:cBhvr>
                                      <p:to>
                                        <p:strVal val="visible"/>
                                      </p:to>
                                    </p:set>
                                    <p:animEffect transition="in" filter="fade">
                                      <p:cBhvr>
                                        <p:cTn id="219" dur="500"/>
                                        <p:tgtEl>
                                          <p:spTgt spid="197"/>
                                        </p:tgtEl>
                                      </p:cBhvr>
                                    </p:animEffect>
                                  </p:childTnLst>
                                </p:cTn>
                              </p:par>
                              <p:par>
                                <p:cTn id="220" presetID="10" presetClass="entr" presetSubtype="0" fill="hold" nodeType="withEffect">
                                  <p:stCondLst>
                                    <p:cond delay="0"/>
                                  </p:stCondLst>
                                  <p:childTnLst>
                                    <p:set>
                                      <p:cBhvr>
                                        <p:cTn id="221" dur="1" fill="hold">
                                          <p:stCondLst>
                                            <p:cond delay="0"/>
                                          </p:stCondLst>
                                        </p:cTn>
                                        <p:tgtEl>
                                          <p:spTgt spid="198"/>
                                        </p:tgtEl>
                                        <p:attrNameLst>
                                          <p:attrName>style.visibility</p:attrName>
                                        </p:attrNameLst>
                                      </p:cBhvr>
                                      <p:to>
                                        <p:strVal val="visible"/>
                                      </p:to>
                                    </p:set>
                                    <p:animEffect transition="in" filter="fade">
                                      <p:cBhvr>
                                        <p:cTn id="222" dur="500"/>
                                        <p:tgtEl>
                                          <p:spTgt spid="198"/>
                                        </p:tgtEl>
                                      </p:cBhvr>
                                    </p:animEffect>
                                  </p:childTnLst>
                                </p:cTn>
                              </p:par>
                              <p:par>
                                <p:cTn id="223" presetID="10" presetClass="entr" presetSubtype="0" fill="hold" nodeType="withEffect">
                                  <p:stCondLst>
                                    <p:cond delay="0"/>
                                  </p:stCondLst>
                                  <p:childTnLst>
                                    <p:set>
                                      <p:cBhvr>
                                        <p:cTn id="224" dur="1" fill="hold">
                                          <p:stCondLst>
                                            <p:cond delay="0"/>
                                          </p:stCondLst>
                                        </p:cTn>
                                        <p:tgtEl>
                                          <p:spTgt spid="199"/>
                                        </p:tgtEl>
                                        <p:attrNameLst>
                                          <p:attrName>style.visibility</p:attrName>
                                        </p:attrNameLst>
                                      </p:cBhvr>
                                      <p:to>
                                        <p:strVal val="visible"/>
                                      </p:to>
                                    </p:set>
                                    <p:animEffect transition="in" filter="fade">
                                      <p:cBhvr>
                                        <p:cTn id="225" dur="500"/>
                                        <p:tgtEl>
                                          <p:spTgt spid="199"/>
                                        </p:tgtEl>
                                      </p:cBhvr>
                                    </p:animEffect>
                                  </p:childTnLst>
                                </p:cTn>
                              </p:par>
                              <p:par>
                                <p:cTn id="226" presetID="10" presetClass="entr" presetSubtype="0" fill="hold" nodeType="withEffect">
                                  <p:stCondLst>
                                    <p:cond delay="0"/>
                                  </p:stCondLst>
                                  <p:childTnLst>
                                    <p:set>
                                      <p:cBhvr>
                                        <p:cTn id="227" dur="1" fill="hold">
                                          <p:stCondLst>
                                            <p:cond delay="0"/>
                                          </p:stCondLst>
                                        </p:cTn>
                                        <p:tgtEl>
                                          <p:spTgt spid="200"/>
                                        </p:tgtEl>
                                        <p:attrNameLst>
                                          <p:attrName>style.visibility</p:attrName>
                                        </p:attrNameLst>
                                      </p:cBhvr>
                                      <p:to>
                                        <p:strVal val="visible"/>
                                      </p:to>
                                    </p:set>
                                    <p:animEffect transition="in" filter="fade">
                                      <p:cBhvr>
                                        <p:cTn id="228" dur="500"/>
                                        <p:tgtEl>
                                          <p:spTgt spid="200"/>
                                        </p:tgtEl>
                                      </p:cBhvr>
                                    </p:animEffect>
                                  </p:childTnLst>
                                </p:cTn>
                              </p:par>
                              <p:par>
                                <p:cTn id="229" presetID="10" presetClass="entr" presetSubtype="0" fill="hold" nodeType="withEffect">
                                  <p:stCondLst>
                                    <p:cond delay="0"/>
                                  </p:stCondLst>
                                  <p:childTnLst>
                                    <p:set>
                                      <p:cBhvr>
                                        <p:cTn id="230" dur="1" fill="hold">
                                          <p:stCondLst>
                                            <p:cond delay="0"/>
                                          </p:stCondLst>
                                        </p:cTn>
                                        <p:tgtEl>
                                          <p:spTgt spid="201"/>
                                        </p:tgtEl>
                                        <p:attrNameLst>
                                          <p:attrName>style.visibility</p:attrName>
                                        </p:attrNameLst>
                                      </p:cBhvr>
                                      <p:to>
                                        <p:strVal val="visible"/>
                                      </p:to>
                                    </p:set>
                                    <p:animEffect transition="in" filter="fade">
                                      <p:cBhvr>
                                        <p:cTn id="231" dur="500"/>
                                        <p:tgtEl>
                                          <p:spTgt spid="201"/>
                                        </p:tgtEl>
                                      </p:cBhvr>
                                    </p:animEffect>
                                  </p:childTnLst>
                                </p:cTn>
                              </p:par>
                              <p:par>
                                <p:cTn id="232" presetID="10" presetClass="entr" presetSubtype="0" fill="hold" nodeType="withEffect">
                                  <p:stCondLst>
                                    <p:cond delay="0"/>
                                  </p:stCondLst>
                                  <p:childTnLst>
                                    <p:set>
                                      <p:cBhvr>
                                        <p:cTn id="233" dur="1" fill="hold">
                                          <p:stCondLst>
                                            <p:cond delay="0"/>
                                          </p:stCondLst>
                                        </p:cTn>
                                        <p:tgtEl>
                                          <p:spTgt spid="202"/>
                                        </p:tgtEl>
                                        <p:attrNameLst>
                                          <p:attrName>style.visibility</p:attrName>
                                        </p:attrNameLst>
                                      </p:cBhvr>
                                      <p:to>
                                        <p:strVal val="visible"/>
                                      </p:to>
                                    </p:set>
                                    <p:animEffect transition="in" filter="fade">
                                      <p:cBhvr>
                                        <p:cTn id="234" dur="500"/>
                                        <p:tgtEl>
                                          <p:spTgt spid="202"/>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203"/>
                                        </p:tgtEl>
                                        <p:attrNameLst>
                                          <p:attrName>style.visibility</p:attrName>
                                        </p:attrNameLst>
                                      </p:cBhvr>
                                      <p:to>
                                        <p:strVal val="visible"/>
                                      </p:to>
                                    </p:set>
                                    <p:animEffect transition="in" filter="fade">
                                      <p:cBhvr>
                                        <p:cTn id="237" dur="500"/>
                                        <p:tgtEl>
                                          <p:spTgt spid="203"/>
                                        </p:tgtEl>
                                      </p:cBhvr>
                                    </p:animEffect>
                                  </p:childTnLst>
                                </p:cTn>
                              </p:par>
                              <p:par>
                                <p:cTn id="238" presetID="10" presetClass="entr" presetSubtype="0" fill="hold" nodeType="withEffect">
                                  <p:stCondLst>
                                    <p:cond delay="0"/>
                                  </p:stCondLst>
                                  <p:childTnLst>
                                    <p:set>
                                      <p:cBhvr>
                                        <p:cTn id="239" dur="1" fill="hold">
                                          <p:stCondLst>
                                            <p:cond delay="0"/>
                                          </p:stCondLst>
                                        </p:cTn>
                                        <p:tgtEl>
                                          <p:spTgt spid="204"/>
                                        </p:tgtEl>
                                        <p:attrNameLst>
                                          <p:attrName>style.visibility</p:attrName>
                                        </p:attrNameLst>
                                      </p:cBhvr>
                                      <p:to>
                                        <p:strVal val="visible"/>
                                      </p:to>
                                    </p:set>
                                    <p:animEffect transition="in" filter="fade">
                                      <p:cBhvr>
                                        <p:cTn id="240" dur="500"/>
                                        <p:tgtEl>
                                          <p:spTgt spid="204"/>
                                        </p:tgtEl>
                                      </p:cBhvr>
                                    </p:animEffect>
                                  </p:childTnLst>
                                </p:cTn>
                              </p:par>
                              <p:par>
                                <p:cTn id="241" presetID="10" presetClass="entr" presetSubtype="0" fill="hold" nodeType="withEffect">
                                  <p:stCondLst>
                                    <p:cond delay="0"/>
                                  </p:stCondLst>
                                  <p:childTnLst>
                                    <p:set>
                                      <p:cBhvr>
                                        <p:cTn id="242" dur="1" fill="hold">
                                          <p:stCondLst>
                                            <p:cond delay="0"/>
                                          </p:stCondLst>
                                        </p:cTn>
                                        <p:tgtEl>
                                          <p:spTgt spid="205"/>
                                        </p:tgtEl>
                                        <p:attrNameLst>
                                          <p:attrName>style.visibility</p:attrName>
                                        </p:attrNameLst>
                                      </p:cBhvr>
                                      <p:to>
                                        <p:strVal val="visible"/>
                                      </p:to>
                                    </p:set>
                                    <p:animEffect transition="in" filter="fade">
                                      <p:cBhvr>
                                        <p:cTn id="243" dur="500"/>
                                        <p:tgtEl>
                                          <p:spTgt spid="205"/>
                                        </p:tgtEl>
                                      </p:cBhvr>
                                    </p:animEffect>
                                  </p:childTnLst>
                                </p:cTn>
                              </p:par>
                              <p:par>
                                <p:cTn id="244" presetID="10" presetClass="entr" presetSubtype="0" fill="hold" nodeType="withEffect">
                                  <p:stCondLst>
                                    <p:cond delay="0"/>
                                  </p:stCondLst>
                                  <p:childTnLst>
                                    <p:set>
                                      <p:cBhvr>
                                        <p:cTn id="245" dur="1" fill="hold">
                                          <p:stCondLst>
                                            <p:cond delay="0"/>
                                          </p:stCondLst>
                                        </p:cTn>
                                        <p:tgtEl>
                                          <p:spTgt spid="206"/>
                                        </p:tgtEl>
                                        <p:attrNameLst>
                                          <p:attrName>style.visibility</p:attrName>
                                        </p:attrNameLst>
                                      </p:cBhvr>
                                      <p:to>
                                        <p:strVal val="visible"/>
                                      </p:to>
                                    </p:set>
                                    <p:animEffect transition="in" filter="fade">
                                      <p:cBhvr>
                                        <p:cTn id="246" dur="500"/>
                                        <p:tgtEl>
                                          <p:spTgt spid="206"/>
                                        </p:tgtEl>
                                      </p:cBhvr>
                                    </p:animEffect>
                                  </p:childTnLst>
                                </p:cTn>
                              </p:par>
                              <p:par>
                                <p:cTn id="247" presetID="10" presetClass="entr" presetSubtype="0" fill="hold" nodeType="withEffect">
                                  <p:stCondLst>
                                    <p:cond delay="0"/>
                                  </p:stCondLst>
                                  <p:childTnLst>
                                    <p:set>
                                      <p:cBhvr>
                                        <p:cTn id="248" dur="1" fill="hold">
                                          <p:stCondLst>
                                            <p:cond delay="0"/>
                                          </p:stCondLst>
                                        </p:cTn>
                                        <p:tgtEl>
                                          <p:spTgt spid="207"/>
                                        </p:tgtEl>
                                        <p:attrNameLst>
                                          <p:attrName>style.visibility</p:attrName>
                                        </p:attrNameLst>
                                      </p:cBhvr>
                                      <p:to>
                                        <p:strVal val="visible"/>
                                      </p:to>
                                    </p:set>
                                    <p:animEffect transition="in" filter="fade">
                                      <p:cBhvr>
                                        <p:cTn id="249" dur="500"/>
                                        <p:tgtEl>
                                          <p:spTgt spid="207"/>
                                        </p:tgtEl>
                                      </p:cBhvr>
                                    </p:animEffect>
                                  </p:childTnLst>
                                </p:cTn>
                              </p:par>
                              <p:par>
                                <p:cTn id="250" presetID="10" presetClass="entr" presetSubtype="0" fill="hold" nodeType="withEffect">
                                  <p:stCondLst>
                                    <p:cond delay="0"/>
                                  </p:stCondLst>
                                  <p:childTnLst>
                                    <p:set>
                                      <p:cBhvr>
                                        <p:cTn id="251" dur="1" fill="hold">
                                          <p:stCondLst>
                                            <p:cond delay="0"/>
                                          </p:stCondLst>
                                        </p:cTn>
                                        <p:tgtEl>
                                          <p:spTgt spid="208"/>
                                        </p:tgtEl>
                                        <p:attrNameLst>
                                          <p:attrName>style.visibility</p:attrName>
                                        </p:attrNameLst>
                                      </p:cBhvr>
                                      <p:to>
                                        <p:strVal val="visible"/>
                                      </p:to>
                                    </p:set>
                                    <p:animEffect transition="in" filter="fade">
                                      <p:cBhvr>
                                        <p:cTn id="252" dur="500"/>
                                        <p:tgtEl>
                                          <p:spTgt spid="208"/>
                                        </p:tgtEl>
                                      </p:cBhvr>
                                    </p:animEffect>
                                  </p:childTnLst>
                                </p:cTn>
                              </p:par>
                              <p:par>
                                <p:cTn id="253" presetID="10" presetClass="entr" presetSubtype="0" fill="hold" nodeType="withEffect">
                                  <p:stCondLst>
                                    <p:cond delay="0"/>
                                  </p:stCondLst>
                                  <p:childTnLst>
                                    <p:set>
                                      <p:cBhvr>
                                        <p:cTn id="254" dur="1" fill="hold">
                                          <p:stCondLst>
                                            <p:cond delay="0"/>
                                          </p:stCondLst>
                                        </p:cTn>
                                        <p:tgtEl>
                                          <p:spTgt spid="209"/>
                                        </p:tgtEl>
                                        <p:attrNameLst>
                                          <p:attrName>style.visibility</p:attrName>
                                        </p:attrNameLst>
                                      </p:cBhvr>
                                      <p:to>
                                        <p:strVal val="visible"/>
                                      </p:to>
                                    </p:set>
                                    <p:animEffect transition="in" filter="fade">
                                      <p:cBhvr>
                                        <p:cTn id="255" dur="500"/>
                                        <p:tgtEl>
                                          <p:spTgt spid="209"/>
                                        </p:tgtEl>
                                      </p:cBhvr>
                                    </p:animEffect>
                                  </p:childTnLst>
                                </p:cTn>
                              </p:par>
                              <p:par>
                                <p:cTn id="256" presetID="10" presetClass="entr" presetSubtype="0" fill="hold" nodeType="withEffect">
                                  <p:stCondLst>
                                    <p:cond delay="0"/>
                                  </p:stCondLst>
                                  <p:childTnLst>
                                    <p:set>
                                      <p:cBhvr>
                                        <p:cTn id="257" dur="1" fill="hold">
                                          <p:stCondLst>
                                            <p:cond delay="0"/>
                                          </p:stCondLst>
                                        </p:cTn>
                                        <p:tgtEl>
                                          <p:spTgt spid="210"/>
                                        </p:tgtEl>
                                        <p:attrNameLst>
                                          <p:attrName>style.visibility</p:attrName>
                                        </p:attrNameLst>
                                      </p:cBhvr>
                                      <p:to>
                                        <p:strVal val="visible"/>
                                      </p:to>
                                    </p:set>
                                    <p:animEffect transition="in" filter="fade">
                                      <p:cBhvr>
                                        <p:cTn id="258" dur="500"/>
                                        <p:tgtEl>
                                          <p:spTgt spid="210"/>
                                        </p:tgtEl>
                                      </p:cBhvr>
                                    </p:animEffect>
                                  </p:childTnLst>
                                </p:cTn>
                              </p:par>
                              <p:par>
                                <p:cTn id="259" presetID="10" presetClass="entr" presetSubtype="0" fill="hold" nodeType="withEffect">
                                  <p:stCondLst>
                                    <p:cond delay="0"/>
                                  </p:stCondLst>
                                  <p:childTnLst>
                                    <p:set>
                                      <p:cBhvr>
                                        <p:cTn id="260" dur="1" fill="hold">
                                          <p:stCondLst>
                                            <p:cond delay="0"/>
                                          </p:stCondLst>
                                        </p:cTn>
                                        <p:tgtEl>
                                          <p:spTgt spid="211"/>
                                        </p:tgtEl>
                                        <p:attrNameLst>
                                          <p:attrName>style.visibility</p:attrName>
                                        </p:attrNameLst>
                                      </p:cBhvr>
                                      <p:to>
                                        <p:strVal val="visible"/>
                                      </p:to>
                                    </p:set>
                                    <p:animEffect transition="in" filter="fade">
                                      <p:cBhvr>
                                        <p:cTn id="261" dur="500"/>
                                        <p:tgtEl>
                                          <p:spTgt spid="211"/>
                                        </p:tgtEl>
                                      </p:cBhvr>
                                    </p:animEffect>
                                  </p:childTnLst>
                                </p:cTn>
                              </p:par>
                              <p:par>
                                <p:cTn id="262" presetID="10" presetClass="entr" presetSubtype="0" fill="hold" nodeType="withEffect">
                                  <p:stCondLst>
                                    <p:cond delay="0"/>
                                  </p:stCondLst>
                                  <p:childTnLst>
                                    <p:set>
                                      <p:cBhvr>
                                        <p:cTn id="263" dur="1" fill="hold">
                                          <p:stCondLst>
                                            <p:cond delay="0"/>
                                          </p:stCondLst>
                                        </p:cTn>
                                        <p:tgtEl>
                                          <p:spTgt spid="212"/>
                                        </p:tgtEl>
                                        <p:attrNameLst>
                                          <p:attrName>style.visibility</p:attrName>
                                        </p:attrNameLst>
                                      </p:cBhvr>
                                      <p:to>
                                        <p:strVal val="visible"/>
                                      </p:to>
                                    </p:set>
                                    <p:animEffect transition="in" filter="fade">
                                      <p:cBhvr>
                                        <p:cTn id="264" dur="500"/>
                                        <p:tgtEl>
                                          <p:spTgt spid="212"/>
                                        </p:tgtEl>
                                      </p:cBhvr>
                                    </p:animEffect>
                                  </p:childTnLst>
                                </p:cTn>
                              </p:par>
                              <p:par>
                                <p:cTn id="265" presetID="10" presetClass="entr" presetSubtype="0" fill="hold" nodeType="withEffect">
                                  <p:stCondLst>
                                    <p:cond delay="0"/>
                                  </p:stCondLst>
                                  <p:childTnLst>
                                    <p:set>
                                      <p:cBhvr>
                                        <p:cTn id="266" dur="1" fill="hold">
                                          <p:stCondLst>
                                            <p:cond delay="0"/>
                                          </p:stCondLst>
                                        </p:cTn>
                                        <p:tgtEl>
                                          <p:spTgt spid="213"/>
                                        </p:tgtEl>
                                        <p:attrNameLst>
                                          <p:attrName>style.visibility</p:attrName>
                                        </p:attrNameLst>
                                      </p:cBhvr>
                                      <p:to>
                                        <p:strVal val="visible"/>
                                      </p:to>
                                    </p:set>
                                    <p:animEffect transition="in" filter="fade">
                                      <p:cBhvr>
                                        <p:cTn id="267" dur="500"/>
                                        <p:tgtEl>
                                          <p:spTgt spid="213"/>
                                        </p:tgtEl>
                                      </p:cBhvr>
                                    </p:animEffect>
                                  </p:childTnLst>
                                </p:cTn>
                              </p:par>
                              <p:par>
                                <p:cTn id="268" presetID="10" presetClass="entr" presetSubtype="0" fill="hold" nodeType="withEffect">
                                  <p:stCondLst>
                                    <p:cond delay="0"/>
                                  </p:stCondLst>
                                  <p:childTnLst>
                                    <p:set>
                                      <p:cBhvr>
                                        <p:cTn id="269" dur="1" fill="hold">
                                          <p:stCondLst>
                                            <p:cond delay="0"/>
                                          </p:stCondLst>
                                        </p:cTn>
                                        <p:tgtEl>
                                          <p:spTgt spid="214"/>
                                        </p:tgtEl>
                                        <p:attrNameLst>
                                          <p:attrName>style.visibility</p:attrName>
                                        </p:attrNameLst>
                                      </p:cBhvr>
                                      <p:to>
                                        <p:strVal val="visible"/>
                                      </p:to>
                                    </p:set>
                                    <p:animEffect transition="in" filter="fade">
                                      <p:cBhvr>
                                        <p:cTn id="270" dur="500"/>
                                        <p:tgtEl>
                                          <p:spTgt spid="214"/>
                                        </p:tgtEl>
                                      </p:cBhvr>
                                    </p:animEffect>
                                  </p:childTnLst>
                                </p:cTn>
                              </p:par>
                              <p:par>
                                <p:cTn id="271" presetID="10" presetClass="entr" presetSubtype="0" fill="hold" nodeType="withEffect">
                                  <p:stCondLst>
                                    <p:cond delay="0"/>
                                  </p:stCondLst>
                                  <p:childTnLst>
                                    <p:set>
                                      <p:cBhvr>
                                        <p:cTn id="272" dur="1" fill="hold">
                                          <p:stCondLst>
                                            <p:cond delay="0"/>
                                          </p:stCondLst>
                                        </p:cTn>
                                        <p:tgtEl>
                                          <p:spTgt spid="215"/>
                                        </p:tgtEl>
                                        <p:attrNameLst>
                                          <p:attrName>style.visibility</p:attrName>
                                        </p:attrNameLst>
                                      </p:cBhvr>
                                      <p:to>
                                        <p:strVal val="visible"/>
                                      </p:to>
                                    </p:set>
                                    <p:animEffect transition="in" filter="fade">
                                      <p:cBhvr>
                                        <p:cTn id="273" dur="500"/>
                                        <p:tgtEl>
                                          <p:spTgt spid="215"/>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307"/>
                                        </p:tgtEl>
                                        <p:attrNameLst>
                                          <p:attrName>style.visibility</p:attrName>
                                        </p:attrNameLst>
                                      </p:cBhvr>
                                      <p:to>
                                        <p:strVal val="visible"/>
                                      </p:to>
                                    </p:set>
                                    <p:animEffect transition="in" filter="fade">
                                      <p:cBhvr>
                                        <p:cTn id="276" dur="500"/>
                                        <p:tgtEl>
                                          <p:spTgt spid="307"/>
                                        </p:tgtEl>
                                      </p:cBhvr>
                                    </p:animEffect>
                                  </p:childTnLst>
                                </p:cTn>
                              </p:par>
                            </p:childTnLst>
                          </p:cTn>
                        </p:par>
                      </p:childTnLst>
                    </p:cTn>
                  </p:par>
                  <p:par>
                    <p:cTn id="277" fill="hold">
                      <p:stCondLst>
                        <p:cond delay="indefinite"/>
                      </p:stCondLst>
                      <p:childTnLst>
                        <p:par>
                          <p:cTn id="278" fill="hold">
                            <p:stCondLst>
                              <p:cond delay="0"/>
                            </p:stCondLst>
                            <p:childTnLst>
                              <p:par>
                                <p:cTn id="279" presetID="10" presetClass="entr" presetSubtype="0" fill="hold" grpId="0" nodeType="clickEffect">
                                  <p:stCondLst>
                                    <p:cond delay="0"/>
                                  </p:stCondLst>
                                  <p:childTnLst>
                                    <p:set>
                                      <p:cBhvr>
                                        <p:cTn id="280" dur="1" fill="hold">
                                          <p:stCondLst>
                                            <p:cond delay="0"/>
                                          </p:stCondLst>
                                        </p:cTn>
                                        <p:tgtEl>
                                          <p:spTgt spid="154"/>
                                        </p:tgtEl>
                                        <p:attrNameLst>
                                          <p:attrName>style.visibility</p:attrName>
                                        </p:attrNameLst>
                                      </p:cBhvr>
                                      <p:to>
                                        <p:strVal val="visible"/>
                                      </p:to>
                                    </p:set>
                                    <p:animEffect transition="in" filter="fade">
                                      <p:cBhvr>
                                        <p:cTn id="281" dur="500"/>
                                        <p:tgtEl>
                                          <p:spTgt spid="154"/>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155"/>
                                        </p:tgtEl>
                                        <p:attrNameLst>
                                          <p:attrName>style.visibility</p:attrName>
                                        </p:attrNameLst>
                                      </p:cBhvr>
                                      <p:to>
                                        <p:strVal val="visible"/>
                                      </p:to>
                                    </p:set>
                                    <p:animEffect transition="in" filter="fade">
                                      <p:cBhvr>
                                        <p:cTn id="284" dur="500"/>
                                        <p:tgtEl>
                                          <p:spTgt spid="155"/>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61"/>
                                        </p:tgtEl>
                                        <p:attrNameLst>
                                          <p:attrName>style.visibility</p:attrName>
                                        </p:attrNameLst>
                                      </p:cBhvr>
                                      <p:to>
                                        <p:strVal val="visible"/>
                                      </p:to>
                                    </p:set>
                                    <p:animEffect transition="in" filter="fade">
                                      <p:cBhvr>
                                        <p:cTn id="287" dur="500"/>
                                        <p:tgtEl>
                                          <p:spTgt spid="161"/>
                                        </p:tgtEl>
                                      </p:cBhvr>
                                    </p:animEffect>
                                  </p:childTnLst>
                                </p:cTn>
                              </p:par>
                              <p:par>
                                <p:cTn id="288" presetID="10" presetClass="entr" presetSubtype="0" fill="hold" grpId="0" nodeType="withEffect">
                                  <p:stCondLst>
                                    <p:cond delay="0"/>
                                  </p:stCondLst>
                                  <p:childTnLst>
                                    <p:set>
                                      <p:cBhvr>
                                        <p:cTn id="289" dur="1" fill="hold">
                                          <p:stCondLst>
                                            <p:cond delay="0"/>
                                          </p:stCondLst>
                                        </p:cTn>
                                        <p:tgtEl>
                                          <p:spTgt spid="163"/>
                                        </p:tgtEl>
                                        <p:attrNameLst>
                                          <p:attrName>style.visibility</p:attrName>
                                        </p:attrNameLst>
                                      </p:cBhvr>
                                      <p:to>
                                        <p:strVal val="visible"/>
                                      </p:to>
                                    </p:set>
                                    <p:animEffect transition="in" filter="fade">
                                      <p:cBhvr>
                                        <p:cTn id="290" dur="500"/>
                                        <p:tgtEl>
                                          <p:spTgt spid="163"/>
                                        </p:tgtEl>
                                      </p:cBhvr>
                                    </p:animEffect>
                                  </p:childTnLst>
                                </p:cTn>
                              </p:par>
                              <p:par>
                                <p:cTn id="291" presetID="10" presetClass="entr" presetSubtype="0" fill="hold" grpId="0" nodeType="withEffect">
                                  <p:stCondLst>
                                    <p:cond delay="0"/>
                                  </p:stCondLst>
                                  <p:childTnLst>
                                    <p:set>
                                      <p:cBhvr>
                                        <p:cTn id="292" dur="1" fill="hold">
                                          <p:stCondLst>
                                            <p:cond delay="0"/>
                                          </p:stCondLst>
                                        </p:cTn>
                                        <p:tgtEl>
                                          <p:spTgt spid="255"/>
                                        </p:tgtEl>
                                        <p:attrNameLst>
                                          <p:attrName>style.visibility</p:attrName>
                                        </p:attrNameLst>
                                      </p:cBhvr>
                                      <p:to>
                                        <p:strVal val="visible"/>
                                      </p:to>
                                    </p:set>
                                    <p:animEffect transition="in" filter="fade">
                                      <p:cBhvr>
                                        <p:cTn id="293" dur="500"/>
                                        <p:tgtEl>
                                          <p:spTgt spid="255"/>
                                        </p:tgtEl>
                                      </p:cBhvr>
                                    </p:animEffect>
                                  </p:childTnLst>
                                </p:cTn>
                              </p:par>
                              <p:par>
                                <p:cTn id="294" presetID="10" presetClass="entr" presetSubtype="0" fill="hold" nodeType="withEffect">
                                  <p:stCondLst>
                                    <p:cond delay="0"/>
                                  </p:stCondLst>
                                  <p:childTnLst>
                                    <p:set>
                                      <p:cBhvr>
                                        <p:cTn id="295" dur="1" fill="hold">
                                          <p:stCondLst>
                                            <p:cond delay="0"/>
                                          </p:stCondLst>
                                        </p:cTn>
                                        <p:tgtEl>
                                          <p:spTgt spid="256"/>
                                        </p:tgtEl>
                                        <p:attrNameLst>
                                          <p:attrName>style.visibility</p:attrName>
                                        </p:attrNameLst>
                                      </p:cBhvr>
                                      <p:to>
                                        <p:strVal val="visible"/>
                                      </p:to>
                                    </p:set>
                                    <p:animEffect transition="in" filter="fade">
                                      <p:cBhvr>
                                        <p:cTn id="296" dur="500"/>
                                        <p:tgtEl>
                                          <p:spTgt spid="256"/>
                                        </p:tgtEl>
                                      </p:cBhvr>
                                    </p:animEffect>
                                  </p:childTnLst>
                                </p:cTn>
                              </p:par>
                              <p:par>
                                <p:cTn id="297" presetID="10" presetClass="entr" presetSubtype="0" fill="hold" nodeType="withEffect">
                                  <p:stCondLst>
                                    <p:cond delay="0"/>
                                  </p:stCondLst>
                                  <p:childTnLst>
                                    <p:set>
                                      <p:cBhvr>
                                        <p:cTn id="298" dur="1" fill="hold">
                                          <p:stCondLst>
                                            <p:cond delay="0"/>
                                          </p:stCondLst>
                                        </p:cTn>
                                        <p:tgtEl>
                                          <p:spTgt spid="257"/>
                                        </p:tgtEl>
                                        <p:attrNameLst>
                                          <p:attrName>style.visibility</p:attrName>
                                        </p:attrNameLst>
                                      </p:cBhvr>
                                      <p:to>
                                        <p:strVal val="visible"/>
                                      </p:to>
                                    </p:set>
                                    <p:animEffect transition="in" filter="fade">
                                      <p:cBhvr>
                                        <p:cTn id="299" dur="500"/>
                                        <p:tgtEl>
                                          <p:spTgt spid="257"/>
                                        </p:tgtEl>
                                      </p:cBhvr>
                                    </p:animEffect>
                                  </p:childTnLst>
                                </p:cTn>
                              </p:par>
                              <p:par>
                                <p:cTn id="300" presetID="10" presetClass="entr" presetSubtype="0" fill="hold" nodeType="withEffect">
                                  <p:stCondLst>
                                    <p:cond delay="0"/>
                                  </p:stCondLst>
                                  <p:childTnLst>
                                    <p:set>
                                      <p:cBhvr>
                                        <p:cTn id="301" dur="1" fill="hold">
                                          <p:stCondLst>
                                            <p:cond delay="0"/>
                                          </p:stCondLst>
                                        </p:cTn>
                                        <p:tgtEl>
                                          <p:spTgt spid="258"/>
                                        </p:tgtEl>
                                        <p:attrNameLst>
                                          <p:attrName>style.visibility</p:attrName>
                                        </p:attrNameLst>
                                      </p:cBhvr>
                                      <p:to>
                                        <p:strVal val="visible"/>
                                      </p:to>
                                    </p:set>
                                    <p:animEffect transition="in" filter="fade">
                                      <p:cBhvr>
                                        <p:cTn id="302" dur="500"/>
                                        <p:tgtEl>
                                          <p:spTgt spid="258"/>
                                        </p:tgtEl>
                                      </p:cBhvr>
                                    </p:animEffect>
                                  </p:childTnLst>
                                </p:cTn>
                              </p:par>
                              <p:par>
                                <p:cTn id="303" presetID="10" presetClass="entr" presetSubtype="0" fill="hold" nodeType="withEffect">
                                  <p:stCondLst>
                                    <p:cond delay="0"/>
                                  </p:stCondLst>
                                  <p:childTnLst>
                                    <p:set>
                                      <p:cBhvr>
                                        <p:cTn id="304" dur="1" fill="hold">
                                          <p:stCondLst>
                                            <p:cond delay="0"/>
                                          </p:stCondLst>
                                        </p:cTn>
                                        <p:tgtEl>
                                          <p:spTgt spid="259"/>
                                        </p:tgtEl>
                                        <p:attrNameLst>
                                          <p:attrName>style.visibility</p:attrName>
                                        </p:attrNameLst>
                                      </p:cBhvr>
                                      <p:to>
                                        <p:strVal val="visible"/>
                                      </p:to>
                                    </p:set>
                                    <p:animEffect transition="in" filter="fade">
                                      <p:cBhvr>
                                        <p:cTn id="305" dur="500"/>
                                        <p:tgtEl>
                                          <p:spTgt spid="259"/>
                                        </p:tgtEl>
                                      </p:cBhvr>
                                    </p:animEffect>
                                  </p:childTnLst>
                                </p:cTn>
                              </p:par>
                              <p:par>
                                <p:cTn id="306" presetID="10" presetClass="entr" presetSubtype="0" fill="hold" nodeType="withEffect">
                                  <p:stCondLst>
                                    <p:cond delay="0"/>
                                  </p:stCondLst>
                                  <p:childTnLst>
                                    <p:set>
                                      <p:cBhvr>
                                        <p:cTn id="307" dur="1" fill="hold">
                                          <p:stCondLst>
                                            <p:cond delay="0"/>
                                          </p:stCondLst>
                                        </p:cTn>
                                        <p:tgtEl>
                                          <p:spTgt spid="260"/>
                                        </p:tgtEl>
                                        <p:attrNameLst>
                                          <p:attrName>style.visibility</p:attrName>
                                        </p:attrNameLst>
                                      </p:cBhvr>
                                      <p:to>
                                        <p:strVal val="visible"/>
                                      </p:to>
                                    </p:set>
                                    <p:animEffect transition="in" filter="fade">
                                      <p:cBhvr>
                                        <p:cTn id="308" dur="500"/>
                                        <p:tgtEl>
                                          <p:spTgt spid="260"/>
                                        </p:tgtEl>
                                      </p:cBhvr>
                                    </p:animEffect>
                                  </p:childTnLst>
                                </p:cTn>
                              </p:par>
                              <p:par>
                                <p:cTn id="309" presetID="10" presetClass="entr" presetSubtype="0" fill="hold" nodeType="withEffect">
                                  <p:stCondLst>
                                    <p:cond delay="0"/>
                                  </p:stCondLst>
                                  <p:childTnLst>
                                    <p:set>
                                      <p:cBhvr>
                                        <p:cTn id="310" dur="1" fill="hold">
                                          <p:stCondLst>
                                            <p:cond delay="0"/>
                                          </p:stCondLst>
                                        </p:cTn>
                                        <p:tgtEl>
                                          <p:spTgt spid="261"/>
                                        </p:tgtEl>
                                        <p:attrNameLst>
                                          <p:attrName>style.visibility</p:attrName>
                                        </p:attrNameLst>
                                      </p:cBhvr>
                                      <p:to>
                                        <p:strVal val="visible"/>
                                      </p:to>
                                    </p:set>
                                    <p:animEffect transition="in" filter="fade">
                                      <p:cBhvr>
                                        <p:cTn id="311" dur="500"/>
                                        <p:tgtEl>
                                          <p:spTgt spid="261"/>
                                        </p:tgtEl>
                                      </p:cBhvr>
                                    </p:animEffect>
                                  </p:childTnLst>
                                </p:cTn>
                              </p:par>
                              <p:par>
                                <p:cTn id="312" presetID="10" presetClass="entr" presetSubtype="0" fill="hold" nodeType="withEffect">
                                  <p:stCondLst>
                                    <p:cond delay="0"/>
                                  </p:stCondLst>
                                  <p:childTnLst>
                                    <p:set>
                                      <p:cBhvr>
                                        <p:cTn id="313" dur="1" fill="hold">
                                          <p:stCondLst>
                                            <p:cond delay="0"/>
                                          </p:stCondLst>
                                        </p:cTn>
                                        <p:tgtEl>
                                          <p:spTgt spid="262"/>
                                        </p:tgtEl>
                                        <p:attrNameLst>
                                          <p:attrName>style.visibility</p:attrName>
                                        </p:attrNameLst>
                                      </p:cBhvr>
                                      <p:to>
                                        <p:strVal val="visible"/>
                                      </p:to>
                                    </p:set>
                                    <p:animEffect transition="in" filter="fade">
                                      <p:cBhvr>
                                        <p:cTn id="314" dur="500"/>
                                        <p:tgtEl>
                                          <p:spTgt spid="262"/>
                                        </p:tgtEl>
                                      </p:cBhvr>
                                    </p:animEffect>
                                  </p:childTnLst>
                                </p:cTn>
                              </p:par>
                              <p:par>
                                <p:cTn id="315" presetID="10" presetClass="entr" presetSubtype="0" fill="hold" nodeType="withEffect">
                                  <p:stCondLst>
                                    <p:cond delay="0"/>
                                  </p:stCondLst>
                                  <p:childTnLst>
                                    <p:set>
                                      <p:cBhvr>
                                        <p:cTn id="316" dur="1" fill="hold">
                                          <p:stCondLst>
                                            <p:cond delay="0"/>
                                          </p:stCondLst>
                                        </p:cTn>
                                        <p:tgtEl>
                                          <p:spTgt spid="263"/>
                                        </p:tgtEl>
                                        <p:attrNameLst>
                                          <p:attrName>style.visibility</p:attrName>
                                        </p:attrNameLst>
                                      </p:cBhvr>
                                      <p:to>
                                        <p:strVal val="visible"/>
                                      </p:to>
                                    </p:set>
                                    <p:animEffect transition="in" filter="fade">
                                      <p:cBhvr>
                                        <p:cTn id="317" dur="500"/>
                                        <p:tgtEl>
                                          <p:spTgt spid="263"/>
                                        </p:tgtEl>
                                      </p:cBhvr>
                                    </p:animEffect>
                                  </p:childTnLst>
                                </p:cTn>
                              </p:par>
                              <p:par>
                                <p:cTn id="318" presetID="10" presetClass="entr" presetSubtype="0" fill="hold" nodeType="withEffect">
                                  <p:stCondLst>
                                    <p:cond delay="0"/>
                                  </p:stCondLst>
                                  <p:childTnLst>
                                    <p:set>
                                      <p:cBhvr>
                                        <p:cTn id="319" dur="1" fill="hold">
                                          <p:stCondLst>
                                            <p:cond delay="0"/>
                                          </p:stCondLst>
                                        </p:cTn>
                                        <p:tgtEl>
                                          <p:spTgt spid="264"/>
                                        </p:tgtEl>
                                        <p:attrNameLst>
                                          <p:attrName>style.visibility</p:attrName>
                                        </p:attrNameLst>
                                      </p:cBhvr>
                                      <p:to>
                                        <p:strVal val="visible"/>
                                      </p:to>
                                    </p:set>
                                    <p:animEffect transition="in" filter="fade">
                                      <p:cBhvr>
                                        <p:cTn id="320" dur="500"/>
                                        <p:tgtEl>
                                          <p:spTgt spid="264"/>
                                        </p:tgtEl>
                                      </p:cBhvr>
                                    </p:animEffect>
                                  </p:childTnLst>
                                </p:cTn>
                              </p:par>
                              <p:par>
                                <p:cTn id="321" presetID="10" presetClass="entr" presetSubtype="0" fill="hold" nodeType="withEffect">
                                  <p:stCondLst>
                                    <p:cond delay="0"/>
                                  </p:stCondLst>
                                  <p:childTnLst>
                                    <p:set>
                                      <p:cBhvr>
                                        <p:cTn id="322" dur="1" fill="hold">
                                          <p:stCondLst>
                                            <p:cond delay="0"/>
                                          </p:stCondLst>
                                        </p:cTn>
                                        <p:tgtEl>
                                          <p:spTgt spid="265"/>
                                        </p:tgtEl>
                                        <p:attrNameLst>
                                          <p:attrName>style.visibility</p:attrName>
                                        </p:attrNameLst>
                                      </p:cBhvr>
                                      <p:to>
                                        <p:strVal val="visible"/>
                                      </p:to>
                                    </p:set>
                                    <p:animEffect transition="in" filter="fade">
                                      <p:cBhvr>
                                        <p:cTn id="323" dur="500"/>
                                        <p:tgtEl>
                                          <p:spTgt spid="265"/>
                                        </p:tgtEl>
                                      </p:cBhvr>
                                    </p:animEffect>
                                  </p:childTnLst>
                                </p:cTn>
                              </p:par>
                              <p:par>
                                <p:cTn id="324" presetID="10" presetClass="entr" presetSubtype="0" fill="hold" nodeType="withEffect">
                                  <p:stCondLst>
                                    <p:cond delay="0"/>
                                  </p:stCondLst>
                                  <p:childTnLst>
                                    <p:set>
                                      <p:cBhvr>
                                        <p:cTn id="325" dur="1" fill="hold">
                                          <p:stCondLst>
                                            <p:cond delay="0"/>
                                          </p:stCondLst>
                                        </p:cTn>
                                        <p:tgtEl>
                                          <p:spTgt spid="266"/>
                                        </p:tgtEl>
                                        <p:attrNameLst>
                                          <p:attrName>style.visibility</p:attrName>
                                        </p:attrNameLst>
                                      </p:cBhvr>
                                      <p:to>
                                        <p:strVal val="visible"/>
                                      </p:to>
                                    </p:set>
                                    <p:animEffect transition="in" filter="fade">
                                      <p:cBhvr>
                                        <p:cTn id="326" dur="500"/>
                                        <p:tgtEl>
                                          <p:spTgt spid="266"/>
                                        </p:tgtEl>
                                      </p:cBhvr>
                                    </p:animEffect>
                                  </p:childTnLst>
                                </p:cTn>
                              </p:par>
                              <p:par>
                                <p:cTn id="327" presetID="10" presetClass="entr" presetSubtype="0" fill="hold" grpId="0" nodeType="withEffect">
                                  <p:stCondLst>
                                    <p:cond delay="0"/>
                                  </p:stCondLst>
                                  <p:childTnLst>
                                    <p:set>
                                      <p:cBhvr>
                                        <p:cTn id="328" dur="1" fill="hold">
                                          <p:stCondLst>
                                            <p:cond delay="0"/>
                                          </p:stCondLst>
                                        </p:cTn>
                                        <p:tgtEl>
                                          <p:spTgt spid="267"/>
                                        </p:tgtEl>
                                        <p:attrNameLst>
                                          <p:attrName>style.visibility</p:attrName>
                                        </p:attrNameLst>
                                      </p:cBhvr>
                                      <p:to>
                                        <p:strVal val="visible"/>
                                      </p:to>
                                    </p:set>
                                    <p:animEffect transition="in" filter="fade">
                                      <p:cBhvr>
                                        <p:cTn id="329" dur="500"/>
                                        <p:tgtEl>
                                          <p:spTgt spid="267"/>
                                        </p:tgtEl>
                                      </p:cBhvr>
                                    </p:animEffect>
                                  </p:childTnLst>
                                </p:cTn>
                              </p:par>
                              <p:par>
                                <p:cTn id="330" presetID="10" presetClass="entr" presetSubtype="0" fill="hold" nodeType="withEffect">
                                  <p:stCondLst>
                                    <p:cond delay="0"/>
                                  </p:stCondLst>
                                  <p:childTnLst>
                                    <p:set>
                                      <p:cBhvr>
                                        <p:cTn id="331" dur="1" fill="hold">
                                          <p:stCondLst>
                                            <p:cond delay="0"/>
                                          </p:stCondLst>
                                        </p:cTn>
                                        <p:tgtEl>
                                          <p:spTgt spid="268"/>
                                        </p:tgtEl>
                                        <p:attrNameLst>
                                          <p:attrName>style.visibility</p:attrName>
                                        </p:attrNameLst>
                                      </p:cBhvr>
                                      <p:to>
                                        <p:strVal val="visible"/>
                                      </p:to>
                                    </p:set>
                                    <p:animEffect transition="in" filter="fade">
                                      <p:cBhvr>
                                        <p:cTn id="332" dur="500"/>
                                        <p:tgtEl>
                                          <p:spTgt spid="268"/>
                                        </p:tgtEl>
                                      </p:cBhvr>
                                    </p:animEffect>
                                  </p:childTnLst>
                                </p:cTn>
                              </p:par>
                              <p:par>
                                <p:cTn id="333" presetID="10" presetClass="entr" presetSubtype="0" fill="hold" nodeType="withEffect">
                                  <p:stCondLst>
                                    <p:cond delay="0"/>
                                  </p:stCondLst>
                                  <p:childTnLst>
                                    <p:set>
                                      <p:cBhvr>
                                        <p:cTn id="334" dur="1" fill="hold">
                                          <p:stCondLst>
                                            <p:cond delay="0"/>
                                          </p:stCondLst>
                                        </p:cTn>
                                        <p:tgtEl>
                                          <p:spTgt spid="269"/>
                                        </p:tgtEl>
                                        <p:attrNameLst>
                                          <p:attrName>style.visibility</p:attrName>
                                        </p:attrNameLst>
                                      </p:cBhvr>
                                      <p:to>
                                        <p:strVal val="visible"/>
                                      </p:to>
                                    </p:set>
                                    <p:animEffect transition="in" filter="fade">
                                      <p:cBhvr>
                                        <p:cTn id="335" dur="500"/>
                                        <p:tgtEl>
                                          <p:spTgt spid="269"/>
                                        </p:tgtEl>
                                      </p:cBhvr>
                                    </p:animEffect>
                                  </p:childTnLst>
                                </p:cTn>
                              </p:par>
                              <p:par>
                                <p:cTn id="336" presetID="10" presetClass="entr" presetSubtype="0" fill="hold" nodeType="withEffect">
                                  <p:stCondLst>
                                    <p:cond delay="0"/>
                                  </p:stCondLst>
                                  <p:childTnLst>
                                    <p:set>
                                      <p:cBhvr>
                                        <p:cTn id="337" dur="1" fill="hold">
                                          <p:stCondLst>
                                            <p:cond delay="0"/>
                                          </p:stCondLst>
                                        </p:cTn>
                                        <p:tgtEl>
                                          <p:spTgt spid="270"/>
                                        </p:tgtEl>
                                        <p:attrNameLst>
                                          <p:attrName>style.visibility</p:attrName>
                                        </p:attrNameLst>
                                      </p:cBhvr>
                                      <p:to>
                                        <p:strVal val="visible"/>
                                      </p:to>
                                    </p:set>
                                    <p:animEffect transition="in" filter="fade">
                                      <p:cBhvr>
                                        <p:cTn id="338" dur="500"/>
                                        <p:tgtEl>
                                          <p:spTgt spid="270"/>
                                        </p:tgtEl>
                                      </p:cBhvr>
                                    </p:animEffect>
                                  </p:childTnLst>
                                </p:cTn>
                              </p:par>
                              <p:par>
                                <p:cTn id="339" presetID="10" presetClass="entr" presetSubtype="0" fill="hold" nodeType="withEffect">
                                  <p:stCondLst>
                                    <p:cond delay="0"/>
                                  </p:stCondLst>
                                  <p:childTnLst>
                                    <p:set>
                                      <p:cBhvr>
                                        <p:cTn id="340" dur="1" fill="hold">
                                          <p:stCondLst>
                                            <p:cond delay="0"/>
                                          </p:stCondLst>
                                        </p:cTn>
                                        <p:tgtEl>
                                          <p:spTgt spid="271"/>
                                        </p:tgtEl>
                                        <p:attrNameLst>
                                          <p:attrName>style.visibility</p:attrName>
                                        </p:attrNameLst>
                                      </p:cBhvr>
                                      <p:to>
                                        <p:strVal val="visible"/>
                                      </p:to>
                                    </p:set>
                                    <p:animEffect transition="in" filter="fade">
                                      <p:cBhvr>
                                        <p:cTn id="341" dur="500"/>
                                        <p:tgtEl>
                                          <p:spTgt spid="271"/>
                                        </p:tgtEl>
                                      </p:cBhvr>
                                    </p:animEffect>
                                  </p:childTnLst>
                                </p:cTn>
                              </p:par>
                              <p:par>
                                <p:cTn id="342" presetID="10" presetClass="entr" presetSubtype="0" fill="hold" nodeType="withEffect">
                                  <p:stCondLst>
                                    <p:cond delay="0"/>
                                  </p:stCondLst>
                                  <p:childTnLst>
                                    <p:set>
                                      <p:cBhvr>
                                        <p:cTn id="343" dur="1" fill="hold">
                                          <p:stCondLst>
                                            <p:cond delay="0"/>
                                          </p:stCondLst>
                                        </p:cTn>
                                        <p:tgtEl>
                                          <p:spTgt spid="272"/>
                                        </p:tgtEl>
                                        <p:attrNameLst>
                                          <p:attrName>style.visibility</p:attrName>
                                        </p:attrNameLst>
                                      </p:cBhvr>
                                      <p:to>
                                        <p:strVal val="visible"/>
                                      </p:to>
                                    </p:set>
                                    <p:animEffect transition="in" filter="fade">
                                      <p:cBhvr>
                                        <p:cTn id="344" dur="500"/>
                                        <p:tgtEl>
                                          <p:spTgt spid="272"/>
                                        </p:tgtEl>
                                      </p:cBhvr>
                                    </p:animEffect>
                                  </p:childTnLst>
                                </p:cTn>
                              </p:par>
                              <p:par>
                                <p:cTn id="345" presetID="10" presetClass="entr" presetSubtype="0" fill="hold" nodeType="withEffect">
                                  <p:stCondLst>
                                    <p:cond delay="0"/>
                                  </p:stCondLst>
                                  <p:childTnLst>
                                    <p:set>
                                      <p:cBhvr>
                                        <p:cTn id="346" dur="1" fill="hold">
                                          <p:stCondLst>
                                            <p:cond delay="0"/>
                                          </p:stCondLst>
                                        </p:cTn>
                                        <p:tgtEl>
                                          <p:spTgt spid="273"/>
                                        </p:tgtEl>
                                        <p:attrNameLst>
                                          <p:attrName>style.visibility</p:attrName>
                                        </p:attrNameLst>
                                      </p:cBhvr>
                                      <p:to>
                                        <p:strVal val="visible"/>
                                      </p:to>
                                    </p:set>
                                    <p:animEffect transition="in" filter="fade">
                                      <p:cBhvr>
                                        <p:cTn id="347" dur="500"/>
                                        <p:tgtEl>
                                          <p:spTgt spid="273"/>
                                        </p:tgtEl>
                                      </p:cBhvr>
                                    </p:animEffect>
                                  </p:childTnLst>
                                </p:cTn>
                              </p:par>
                              <p:par>
                                <p:cTn id="348" presetID="10" presetClass="entr" presetSubtype="0" fill="hold" nodeType="withEffect">
                                  <p:stCondLst>
                                    <p:cond delay="0"/>
                                  </p:stCondLst>
                                  <p:childTnLst>
                                    <p:set>
                                      <p:cBhvr>
                                        <p:cTn id="349" dur="1" fill="hold">
                                          <p:stCondLst>
                                            <p:cond delay="0"/>
                                          </p:stCondLst>
                                        </p:cTn>
                                        <p:tgtEl>
                                          <p:spTgt spid="274"/>
                                        </p:tgtEl>
                                        <p:attrNameLst>
                                          <p:attrName>style.visibility</p:attrName>
                                        </p:attrNameLst>
                                      </p:cBhvr>
                                      <p:to>
                                        <p:strVal val="visible"/>
                                      </p:to>
                                    </p:set>
                                    <p:animEffect transition="in" filter="fade">
                                      <p:cBhvr>
                                        <p:cTn id="350" dur="500"/>
                                        <p:tgtEl>
                                          <p:spTgt spid="274"/>
                                        </p:tgtEl>
                                      </p:cBhvr>
                                    </p:animEffect>
                                  </p:childTnLst>
                                </p:cTn>
                              </p:par>
                              <p:par>
                                <p:cTn id="351" presetID="10" presetClass="entr" presetSubtype="0" fill="hold" nodeType="withEffect">
                                  <p:stCondLst>
                                    <p:cond delay="0"/>
                                  </p:stCondLst>
                                  <p:childTnLst>
                                    <p:set>
                                      <p:cBhvr>
                                        <p:cTn id="352" dur="1" fill="hold">
                                          <p:stCondLst>
                                            <p:cond delay="0"/>
                                          </p:stCondLst>
                                        </p:cTn>
                                        <p:tgtEl>
                                          <p:spTgt spid="275"/>
                                        </p:tgtEl>
                                        <p:attrNameLst>
                                          <p:attrName>style.visibility</p:attrName>
                                        </p:attrNameLst>
                                      </p:cBhvr>
                                      <p:to>
                                        <p:strVal val="visible"/>
                                      </p:to>
                                    </p:set>
                                    <p:animEffect transition="in" filter="fade">
                                      <p:cBhvr>
                                        <p:cTn id="353" dur="500"/>
                                        <p:tgtEl>
                                          <p:spTgt spid="275"/>
                                        </p:tgtEl>
                                      </p:cBhvr>
                                    </p:animEffect>
                                  </p:childTnLst>
                                </p:cTn>
                              </p:par>
                              <p:par>
                                <p:cTn id="354" presetID="10" presetClass="entr" presetSubtype="0" fill="hold" nodeType="withEffect">
                                  <p:stCondLst>
                                    <p:cond delay="0"/>
                                  </p:stCondLst>
                                  <p:childTnLst>
                                    <p:set>
                                      <p:cBhvr>
                                        <p:cTn id="355" dur="1" fill="hold">
                                          <p:stCondLst>
                                            <p:cond delay="0"/>
                                          </p:stCondLst>
                                        </p:cTn>
                                        <p:tgtEl>
                                          <p:spTgt spid="276"/>
                                        </p:tgtEl>
                                        <p:attrNameLst>
                                          <p:attrName>style.visibility</p:attrName>
                                        </p:attrNameLst>
                                      </p:cBhvr>
                                      <p:to>
                                        <p:strVal val="visible"/>
                                      </p:to>
                                    </p:set>
                                    <p:animEffect transition="in" filter="fade">
                                      <p:cBhvr>
                                        <p:cTn id="356" dur="500"/>
                                        <p:tgtEl>
                                          <p:spTgt spid="276"/>
                                        </p:tgtEl>
                                      </p:cBhvr>
                                    </p:animEffect>
                                  </p:childTnLst>
                                </p:cTn>
                              </p:par>
                              <p:par>
                                <p:cTn id="357" presetID="10" presetClass="entr" presetSubtype="0" fill="hold" nodeType="withEffect">
                                  <p:stCondLst>
                                    <p:cond delay="0"/>
                                  </p:stCondLst>
                                  <p:childTnLst>
                                    <p:set>
                                      <p:cBhvr>
                                        <p:cTn id="358" dur="1" fill="hold">
                                          <p:stCondLst>
                                            <p:cond delay="0"/>
                                          </p:stCondLst>
                                        </p:cTn>
                                        <p:tgtEl>
                                          <p:spTgt spid="277"/>
                                        </p:tgtEl>
                                        <p:attrNameLst>
                                          <p:attrName>style.visibility</p:attrName>
                                        </p:attrNameLst>
                                      </p:cBhvr>
                                      <p:to>
                                        <p:strVal val="visible"/>
                                      </p:to>
                                    </p:set>
                                    <p:animEffect transition="in" filter="fade">
                                      <p:cBhvr>
                                        <p:cTn id="359" dur="500"/>
                                        <p:tgtEl>
                                          <p:spTgt spid="277"/>
                                        </p:tgtEl>
                                      </p:cBhvr>
                                    </p:animEffect>
                                  </p:childTnLst>
                                </p:cTn>
                              </p:par>
                              <p:par>
                                <p:cTn id="360" presetID="10" presetClass="entr" presetSubtype="0" fill="hold" nodeType="withEffect">
                                  <p:stCondLst>
                                    <p:cond delay="0"/>
                                  </p:stCondLst>
                                  <p:childTnLst>
                                    <p:set>
                                      <p:cBhvr>
                                        <p:cTn id="361" dur="1" fill="hold">
                                          <p:stCondLst>
                                            <p:cond delay="0"/>
                                          </p:stCondLst>
                                        </p:cTn>
                                        <p:tgtEl>
                                          <p:spTgt spid="278"/>
                                        </p:tgtEl>
                                        <p:attrNameLst>
                                          <p:attrName>style.visibility</p:attrName>
                                        </p:attrNameLst>
                                      </p:cBhvr>
                                      <p:to>
                                        <p:strVal val="visible"/>
                                      </p:to>
                                    </p:set>
                                    <p:animEffect transition="in" filter="fade">
                                      <p:cBhvr>
                                        <p:cTn id="362" dur="500"/>
                                        <p:tgtEl>
                                          <p:spTgt spid="278"/>
                                        </p:tgtEl>
                                      </p:cBhvr>
                                    </p:animEffect>
                                  </p:childTnLst>
                                </p:cTn>
                              </p:par>
                              <p:par>
                                <p:cTn id="363" presetID="10" presetClass="entr" presetSubtype="0" fill="hold" nodeType="withEffect">
                                  <p:stCondLst>
                                    <p:cond delay="0"/>
                                  </p:stCondLst>
                                  <p:childTnLst>
                                    <p:set>
                                      <p:cBhvr>
                                        <p:cTn id="364" dur="1" fill="hold">
                                          <p:stCondLst>
                                            <p:cond delay="0"/>
                                          </p:stCondLst>
                                        </p:cTn>
                                        <p:tgtEl>
                                          <p:spTgt spid="279"/>
                                        </p:tgtEl>
                                        <p:attrNameLst>
                                          <p:attrName>style.visibility</p:attrName>
                                        </p:attrNameLst>
                                      </p:cBhvr>
                                      <p:to>
                                        <p:strVal val="visible"/>
                                      </p:to>
                                    </p:set>
                                    <p:animEffect transition="in" filter="fade">
                                      <p:cBhvr>
                                        <p:cTn id="365" dur="500"/>
                                        <p:tgtEl>
                                          <p:spTgt spid="279"/>
                                        </p:tgtEl>
                                      </p:cBhvr>
                                    </p:animEffect>
                                  </p:childTnLst>
                                </p:cTn>
                              </p:par>
                              <p:par>
                                <p:cTn id="366" presetID="10" presetClass="entr" presetSubtype="0" fill="hold" nodeType="withEffect">
                                  <p:stCondLst>
                                    <p:cond delay="0"/>
                                  </p:stCondLst>
                                  <p:childTnLst>
                                    <p:set>
                                      <p:cBhvr>
                                        <p:cTn id="367" dur="1" fill="hold">
                                          <p:stCondLst>
                                            <p:cond delay="0"/>
                                          </p:stCondLst>
                                        </p:cTn>
                                        <p:tgtEl>
                                          <p:spTgt spid="280"/>
                                        </p:tgtEl>
                                        <p:attrNameLst>
                                          <p:attrName>style.visibility</p:attrName>
                                        </p:attrNameLst>
                                      </p:cBhvr>
                                      <p:to>
                                        <p:strVal val="visible"/>
                                      </p:to>
                                    </p:set>
                                    <p:animEffect transition="in" filter="fade">
                                      <p:cBhvr>
                                        <p:cTn id="368" dur="500"/>
                                        <p:tgtEl>
                                          <p:spTgt spid="280"/>
                                        </p:tgtEl>
                                      </p:cBhvr>
                                    </p:animEffect>
                                  </p:childTnLst>
                                </p:cTn>
                              </p:par>
                              <p:par>
                                <p:cTn id="369" presetID="10" presetClass="entr" presetSubtype="0" fill="hold" nodeType="withEffect">
                                  <p:stCondLst>
                                    <p:cond delay="0"/>
                                  </p:stCondLst>
                                  <p:childTnLst>
                                    <p:set>
                                      <p:cBhvr>
                                        <p:cTn id="370" dur="1" fill="hold">
                                          <p:stCondLst>
                                            <p:cond delay="0"/>
                                          </p:stCondLst>
                                        </p:cTn>
                                        <p:tgtEl>
                                          <p:spTgt spid="281"/>
                                        </p:tgtEl>
                                        <p:attrNameLst>
                                          <p:attrName>style.visibility</p:attrName>
                                        </p:attrNameLst>
                                      </p:cBhvr>
                                      <p:to>
                                        <p:strVal val="visible"/>
                                      </p:to>
                                    </p:set>
                                    <p:animEffect transition="in" filter="fade">
                                      <p:cBhvr>
                                        <p:cTn id="371" dur="500"/>
                                        <p:tgtEl>
                                          <p:spTgt spid="281"/>
                                        </p:tgtEl>
                                      </p:cBhvr>
                                    </p:animEffect>
                                  </p:childTnLst>
                                </p:cTn>
                              </p:par>
                              <p:par>
                                <p:cTn id="372" presetID="10" presetClass="entr" presetSubtype="0" fill="hold" nodeType="withEffect">
                                  <p:stCondLst>
                                    <p:cond delay="0"/>
                                  </p:stCondLst>
                                  <p:childTnLst>
                                    <p:set>
                                      <p:cBhvr>
                                        <p:cTn id="373" dur="1" fill="hold">
                                          <p:stCondLst>
                                            <p:cond delay="0"/>
                                          </p:stCondLst>
                                        </p:cTn>
                                        <p:tgtEl>
                                          <p:spTgt spid="282"/>
                                        </p:tgtEl>
                                        <p:attrNameLst>
                                          <p:attrName>style.visibility</p:attrName>
                                        </p:attrNameLst>
                                      </p:cBhvr>
                                      <p:to>
                                        <p:strVal val="visible"/>
                                      </p:to>
                                    </p:set>
                                    <p:animEffect transition="in" filter="fade">
                                      <p:cBhvr>
                                        <p:cTn id="374" dur="500"/>
                                        <p:tgtEl>
                                          <p:spTgt spid="282"/>
                                        </p:tgtEl>
                                      </p:cBhvr>
                                    </p:animEffect>
                                  </p:childTnLst>
                                </p:cTn>
                              </p:par>
                              <p:par>
                                <p:cTn id="375" presetID="10" presetClass="entr" presetSubtype="0" fill="hold" grpId="0" nodeType="withEffect">
                                  <p:stCondLst>
                                    <p:cond delay="0"/>
                                  </p:stCondLst>
                                  <p:childTnLst>
                                    <p:set>
                                      <p:cBhvr>
                                        <p:cTn id="376" dur="1" fill="hold">
                                          <p:stCondLst>
                                            <p:cond delay="0"/>
                                          </p:stCondLst>
                                        </p:cTn>
                                        <p:tgtEl>
                                          <p:spTgt spid="310"/>
                                        </p:tgtEl>
                                        <p:attrNameLst>
                                          <p:attrName>style.visibility</p:attrName>
                                        </p:attrNameLst>
                                      </p:cBhvr>
                                      <p:to>
                                        <p:strVal val="visible"/>
                                      </p:to>
                                    </p:set>
                                    <p:animEffect transition="in" filter="fade">
                                      <p:cBhvr>
                                        <p:cTn id="377" dur="500"/>
                                        <p:tgtEl>
                                          <p:spTgt spid="310"/>
                                        </p:tgtEl>
                                      </p:cBhvr>
                                    </p:animEffect>
                                  </p:childTnLst>
                                </p:cTn>
                              </p:par>
                              <p:par>
                                <p:cTn id="378" presetID="10" presetClass="entr" presetSubtype="0" fill="hold" nodeType="withEffect">
                                  <p:stCondLst>
                                    <p:cond delay="0"/>
                                  </p:stCondLst>
                                  <p:childTnLst>
                                    <p:set>
                                      <p:cBhvr>
                                        <p:cTn id="379" dur="1" fill="hold">
                                          <p:stCondLst>
                                            <p:cond delay="0"/>
                                          </p:stCondLst>
                                        </p:cTn>
                                        <p:tgtEl>
                                          <p:spTgt spid="313"/>
                                        </p:tgtEl>
                                        <p:attrNameLst>
                                          <p:attrName>style.visibility</p:attrName>
                                        </p:attrNameLst>
                                      </p:cBhvr>
                                      <p:to>
                                        <p:strVal val="visible"/>
                                      </p:to>
                                    </p:set>
                                    <p:animEffect transition="in" filter="fade">
                                      <p:cBhvr>
                                        <p:cTn id="380" dur="500"/>
                                        <p:tgtEl>
                                          <p:spTgt spid="313"/>
                                        </p:tgtEl>
                                      </p:cBhvr>
                                    </p:animEffect>
                                  </p:childTnLst>
                                </p:cTn>
                              </p:par>
                              <p:par>
                                <p:cTn id="381" presetID="10" presetClass="entr" presetSubtype="0" fill="hold" nodeType="withEffect">
                                  <p:stCondLst>
                                    <p:cond delay="0"/>
                                  </p:stCondLst>
                                  <p:childTnLst>
                                    <p:set>
                                      <p:cBhvr>
                                        <p:cTn id="382" dur="1" fill="hold">
                                          <p:stCondLst>
                                            <p:cond delay="0"/>
                                          </p:stCondLst>
                                        </p:cTn>
                                        <p:tgtEl>
                                          <p:spTgt spid="312"/>
                                        </p:tgtEl>
                                        <p:attrNameLst>
                                          <p:attrName>style.visibility</p:attrName>
                                        </p:attrNameLst>
                                      </p:cBhvr>
                                      <p:to>
                                        <p:strVal val="visible"/>
                                      </p:to>
                                    </p:set>
                                    <p:animEffect transition="in" filter="fade">
                                      <p:cBhvr>
                                        <p:cTn id="383" dur="500"/>
                                        <p:tgtEl>
                                          <p:spTgt spid="312"/>
                                        </p:tgtEl>
                                      </p:cBhvr>
                                    </p:animEffect>
                                  </p:childTnLst>
                                </p:cTn>
                              </p:par>
                              <p:par>
                                <p:cTn id="384" presetID="10" presetClass="entr" presetSubtype="0" fill="hold" grpId="0" nodeType="withEffect">
                                  <p:stCondLst>
                                    <p:cond delay="0"/>
                                  </p:stCondLst>
                                  <p:childTnLst>
                                    <p:set>
                                      <p:cBhvr>
                                        <p:cTn id="385" dur="1" fill="hold">
                                          <p:stCondLst>
                                            <p:cond delay="0"/>
                                          </p:stCondLst>
                                        </p:cTn>
                                        <p:tgtEl>
                                          <p:spTgt spid="126"/>
                                        </p:tgtEl>
                                        <p:attrNameLst>
                                          <p:attrName>style.visibility</p:attrName>
                                        </p:attrNameLst>
                                      </p:cBhvr>
                                      <p:to>
                                        <p:strVal val="visible"/>
                                      </p:to>
                                    </p:set>
                                    <p:animEffect transition="in" filter="fade">
                                      <p:cBhvr>
                                        <p:cTn id="386" dur="500"/>
                                        <p:tgtEl>
                                          <p:spTgt spid="126"/>
                                        </p:tgtEl>
                                      </p:cBhvr>
                                    </p:animEffect>
                                  </p:childTnLst>
                                </p:cTn>
                              </p:par>
                              <p:par>
                                <p:cTn id="387" presetID="10" presetClass="entr" presetSubtype="0" fill="hold" nodeType="withEffect">
                                  <p:stCondLst>
                                    <p:cond delay="0"/>
                                  </p:stCondLst>
                                  <p:childTnLst>
                                    <p:set>
                                      <p:cBhvr>
                                        <p:cTn id="388" dur="1" fill="hold">
                                          <p:stCondLst>
                                            <p:cond delay="0"/>
                                          </p:stCondLst>
                                        </p:cTn>
                                        <p:tgtEl>
                                          <p:spTgt spid="146"/>
                                        </p:tgtEl>
                                        <p:attrNameLst>
                                          <p:attrName>style.visibility</p:attrName>
                                        </p:attrNameLst>
                                      </p:cBhvr>
                                      <p:to>
                                        <p:strVal val="visible"/>
                                      </p:to>
                                    </p:set>
                                    <p:animEffect transition="in" filter="fade">
                                      <p:cBhvr>
                                        <p:cTn id="389" dur="500"/>
                                        <p:tgtEl>
                                          <p:spTgt spid="146"/>
                                        </p:tgtEl>
                                      </p:cBhvr>
                                    </p:animEffect>
                                  </p:childTnLst>
                                </p:cTn>
                              </p:par>
                              <p:par>
                                <p:cTn id="390" presetID="10" presetClass="entr" presetSubtype="0" fill="hold" grpId="0" nodeType="withEffect">
                                  <p:stCondLst>
                                    <p:cond delay="0"/>
                                  </p:stCondLst>
                                  <p:childTnLst>
                                    <p:set>
                                      <p:cBhvr>
                                        <p:cTn id="391" dur="1" fill="hold">
                                          <p:stCondLst>
                                            <p:cond delay="0"/>
                                          </p:stCondLst>
                                        </p:cTn>
                                        <p:tgtEl>
                                          <p:spTgt spid="132"/>
                                        </p:tgtEl>
                                        <p:attrNameLst>
                                          <p:attrName>style.visibility</p:attrName>
                                        </p:attrNameLst>
                                      </p:cBhvr>
                                      <p:to>
                                        <p:strVal val="visible"/>
                                      </p:to>
                                    </p:set>
                                    <p:animEffect transition="in" filter="fade">
                                      <p:cBhvr>
                                        <p:cTn id="392" dur="500"/>
                                        <p:tgtEl>
                                          <p:spTgt spid="132"/>
                                        </p:tgtEl>
                                      </p:cBhvr>
                                    </p:animEffect>
                                  </p:childTnLst>
                                </p:cTn>
                              </p:par>
                              <p:par>
                                <p:cTn id="393" presetID="10" presetClass="entr" presetSubtype="0" fill="hold" nodeType="withEffect">
                                  <p:stCondLst>
                                    <p:cond delay="0"/>
                                  </p:stCondLst>
                                  <p:childTnLst>
                                    <p:set>
                                      <p:cBhvr>
                                        <p:cTn id="394" dur="1" fill="hold">
                                          <p:stCondLst>
                                            <p:cond delay="0"/>
                                          </p:stCondLst>
                                        </p:cTn>
                                        <p:tgtEl>
                                          <p:spTgt spid="21"/>
                                        </p:tgtEl>
                                        <p:attrNameLst>
                                          <p:attrName>style.visibility</p:attrName>
                                        </p:attrNameLst>
                                      </p:cBhvr>
                                      <p:to>
                                        <p:strVal val="visible"/>
                                      </p:to>
                                    </p:set>
                                    <p:animEffect transition="in" filter="fade">
                                      <p:cBhvr>
                                        <p:cTn id="395" dur="500"/>
                                        <p:tgtEl>
                                          <p:spTgt spid="21"/>
                                        </p:tgtEl>
                                      </p:cBhvr>
                                    </p:animEffect>
                                  </p:childTnLst>
                                </p:cTn>
                              </p:par>
                            </p:childTnLst>
                          </p:cTn>
                        </p:par>
                      </p:childTnLst>
                    </p:cTn>
                  </p:par>
                  <p:par>
                    <p:cTn id="396" fill="hold">
                      <p:stCondLst>
                        <p:cond delay="indefinite"/>
                      </p:stCondLst>
                      <p:childTnLst>
                        <p:par>
                          <p:cTn id="397" fill="hold">
                            <p:stCondLst>
                              <p:cond delay="0"/>
                            </p:stCondLst>
                            <p:childTnLst>
                              <p:par>
                                <p:cTn id="398" presetID="10" presetClass="entr" presetSubtype="0" fill="hold" grpId="0" nodeType="clickEffect">
                                  <p:stCondLst>
                                    <p:cond delay="0"/>
                                  </p:stCondLst>
                                  <p:childTnLst>
                                    <p:set>
                                      <p:cBhvr>
                                        <p:cTn id="399" dur="1" fill="hold">
                                          <p:stCondLst>
                                            <p:cond delay="0"/>
                                          </p:stCondLst>
                                        </p:cTn>
                                        <p:tgtEl>
                                          <p:spTgt spid="321"/>
                                        </p:tgtEl>
                                        <p:attrNameLst>
                                          <p:attrName>style.visibility</p:attrName>
                                        </p:attrNameLst>
                                      </p:cBhvr>
                                      <p:to>
                                        <p:strVal val="visible"/>
                                      </p:to>
                                    </p:set>
                                    <p:animEffect transition="in" filter="fade">
                                      <p:cBhvr>
                                        <p:cTn id="400" dur="500"/>
                                        <p:tgtEl>
                                          <p:spTgt spid="321"/>
                                        </p:tgtEl>
                                      </p:cBhvr>
                                    </p:animEffect>
                                  </p:childTnLst>
                                </p:cTn>
                              </p:par>
                              <p:par>
                                <p:cTn id="401" presetID="10" presetClass="entr" presetSubtype="0" fill="hold" nodeType="withEffect">
                                  <p:stCondLst>
                                    <p:cond delay="0"/>
                                  </p:stCondLst>
                                  <p:childTnLst>
                                    <p:set>
                                      <p:cBhvr>
                                        <p:cTn id="402" dur="1" fill="hold">
                                          <p:stCondLst>
                                            <p:cond delay="0"/>
                                          </p:stCondLst>
                                        </p:cTn>
                                        <p:tgtEl>
                                          <p:spTgt spid="322"/>
                                        </p:tgtEl>
                                        <p:attrNameLst>
                                          <p:attrName>style.visibility</p:attrName>
                                        </p:attrNameLst>
                                      </p:cBhvr>
                                      <p:to>
                                        <p:strVal val="visible"/>
                                      </p:to>
                                    </p:set>
                                    <p:animEffect transition="in" filter="fade">
                                      <p:cBhvr>
                                        <p:cTn id="403" dur="500"/>
                                        <p:tgtEl>
                                          <p:spTgt spid="322"/>
                                        </p:tgtEl>
                                      </p:cBhvr>
                                    </p:animEffect>
                                  </p:childTnLst>
                                </p:cTn>
                              </p:par>
                              <p:par>
                                <p:cTn id="404" presetID="10" presetClass="entr" presetSubtype="0" fill="hold" nodeType="withEffect">
                                  <p:stCondLst>
                                    <p:cond delay="0"/>
                                  </p:stCondLst>
                                  <p:childTnLst>
                                    <p:set>
                                      <p:cBhvr>
                                        <p:cTn id="405" dur="1" fill="hold">
                                          <p:stCondLst>
                                            <p:cond delay="0"/>
                                          </p:stCondLst>
                                        </p:cTn>
                                        <p:tgtEl>
                                          <p:spTgt spid="324"/>
                                        </p:tgtEl>
                                        <p:attrNameLst>
                                          <p:attrName>style.visibility</p:attrName>
                                        </p:attrNameLst>
                                      </p:cBhvr>
                                      <p:to>
                                        <p:strVal val="visible"/>
                                      </p:to>
                                    </p:set>
                                    <p:animEffect transition="in" filter="fade">
                                      <p:cBhvr>
                                        <p:cTn id="406" dur="500"/>
                                        <p:tgtEl>
                                          <p:spTgt spid="324"/>
                                        </p:tgtEl>
                                      </p:cBhvr>
                                    </p:animEffect>
                                  </p:childTnLst>
                                </p:cTn>
                              </p:par>
                              <p:par>
                                <p:cTn id="407" presetID="10" presetClass="entr" presetSubtype="0" fill="hold" nodeType="withEffect">
                                  <p:stCondLst>
                                    <p:cond delay="0"/>
                                  </p:stCondLst>
                                  <p:childTnLst>
                                    <p:set>
                                      <p:cBhvr>
                                        <p:cTn id="408" dur="1" fill="hold">
                                          <p:stCondLst>
                                            <p:cond delay="0"/>
                                          </p:stCondLst>
                                        </p:cTn>
                                        <p:tgtEl>
                                          <p:spTgt spid="323"/>
                                        </p:tgtEl>
                                        <p:attrNameLst>
                                          <p:attrName>style.visibility</p:attrName>
                                        </p:attrNameLst>
                                      </p:cBhvr>
                                      <p:to>
                                        <p:strVal val="visible"/>
                                      </p:to>
                                    </p:set>
                                    <p:animEffect transition="in" filter="fade">
                                      <p:cBhvr>
                                        <p:cTn id="409"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6" grpId="0"/>
      <p:bldP spid="128" grpId="0"/>
      <p:bldP spid="131" grpId="0"/>
      <p:bldP spid="132" grpId="0"/>
      <p:bldP spid="150" grpId="0" animBg="1"/>
      <p:bldP spid="151" grpId="0" animBg="1"/>
      <p:bldP spid="152" grpId="0" animBg="1"/>
      <p:bldP spid="154" grpId="0" animBg="1"/>
      <p:bldP spid="155" grpId="0" animBg="1"/>
      <p:bldP spid="156" grpId="0" animBg="1"/>
      <p:bldP spid="157" grpId="0" animBg="1"/>
      <p:bldP spid="161" grpId="0" animBg="1"/>
      <p:bldP spid="163" grpId="0" animBg="1"/>
      <p:bldP spid="167" grpId="0" animBg="1"/>
      <p:bldP spid="168" grpId="0" animBg="1"/>
      <p:bldP spid="169" grpId="0" animBg="1"/>
      <p:bldP spid="170" grpId="0" animBg="1"/>
      <p:bldP spid="171" grpId="0" animBg="1"/>
      <p:bldP spid="190" grpId="0" animBg="1"/>
      <p:bldP spid="203" grpId="0" animBg="1"/>
      <p:bldP spid="216" grpId="0" animBg="1"/>
      <p:bldP spid="228" grpId="0" animBg="1"/>
      <p:bldP spid="242" grpId="0" animBg="1"/>
      <p:bldP spid="255" grpId="0" animBg="1"/>
      <p:bldP spid="267" grpId="0" animBg="1"/>
      <p:bldP spid="307" grpId="0"/>
      <p:bldP spid="310" grpId="0"/>
      <p:bldP spid="311" grpId="0"/>
      <p:bldP spid="3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矩形 165">
            <a:extLst>
              <a:ext uri="{FF2B5EF4-FFF2-40B4-BE49-F238E27FC236}">
                <a16:creationId xmlns:a16="http://schemas.microsoft.com/office/drawing/2014/main" id="{4F62DC4F-8505-4A88-A3FC-5FB4497D365D}"/>
              </a:ext>
            </a:extLst>
          </p:cNvPr>
          <p:cNvSpPr/>
          <p:nvPr/>
        </p:nvSpPr>
        <p:spPr>
          <a:xfrm>
            <a:off x="3625776" y="3685391"/>
            <a:ext cx="1065728" cy="24801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a:extLst>
              <a:ext uri="{FF2B5EF4-FFF2-40B4-BE49-F238E27FC236}">
                <a16:creationId xmlns:a16="http://schemas.microsoft.com/office/drawing/2014/main" id="{12FFAB99-4AB2-49C8-97E0-FCE4EE6550FC}"/>
              </a:ext>
            </a:extLst>
          </p:cNvPr>
          <p:cNvSpPr/>
          <p:nvPr/>
        </p:nvSpPr>
        <p:spPr>
          <a:xfrm>
            <a:off x="3822153" y="2718580"/>
            <a:ext cx="1392525" cy="24801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a:extLst>
              <a:ext uri="{FF2B5EF4-FFF2-40B4-BE49-F238E27FC236}">
                <a16:creationId xmlns:a16="http://schemas.microsoft.com/office/drawing/2014/main" id="{743A05DC-266D-45BD-A459-E8484973C7C4}"/>
              </a:ext>
            </a:extLst>
          </p:cNvPr>
          <p:cNvSpPr/>
          <p:nvPr/>
        </p:nvSpPr>
        <p:spPr>
          <a:xfrm>
            <a:off x="2359088" y="2872583"/>
            <a:ext cx="696263" cy="24801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335FAC2F-8C69-4E78-A06E-64EEFE4F25DC}"/>
              </a:ext>
            </a:extLst>
          </p:cNvPr>
          <p:cNvSpPr/>
          <p:nvPr/>
        </p:nvSpPr>
        <p:spPr>
          <a:xfrm>
            <a:off x="3983755" y="3937221"/>
            <a:ext cx="350517" cy="2630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D0520D6-7E05-4851-84C0-87CF94BD4D44}"/>
              </a:ext>
            </a:extLst>
          </p:cNvPr>
          <p:cNvSpPr/>
          <p:nvPr/>
        </p:nvSpPr>
        <p:spPr>
          <a:xfrm>
            <a:off x="4166568" y="2981546"/>
            <a:ext cx="350517" cy="2630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15B7ACB2-FB04-4BD2-99BB-F718C15EA852}"/>
              </a:ext>
            </a:extLst>
          </p:cNvPr>
          <p:cNvSpPr/>
          <p:nvPr/>
        </p:nvSpPr>
        <p:spPr>
          <a:xfrm>
            <a:off x="2348713" y="3381443"/>
            <a:ext cx="350517" cy="2630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DDDDA5FF-F89A-44DA-A399-06E2F5178CE9}"/>
              </a:ext>
            </a:extLst>
          </p:cNvPr>
          <p:cNvSpPr/>
          <p:nvPr/>
        </p:nvSpPr>
        <p:spPr>
          <a:xfrm>
            <a:off x="3741543" y="1916591"/>
            <a:ext cx="350517" cy="263062"/>
          </a:xfrm>
          <a:prstGeom prst="rect">
            <a:avLst/>
          </a:prstGeom>
          <a:solidFill>
            <a:srgbClr val="E599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B872CCEC-F976-4D7C-9F5F-E52A96EA153F}"/>
              </a:ext>
            </a:extLst>
          </p:cNvPr>
          <p:cNvSpPr/>
          <p:nvPr/>
        </p:nvSpPr>
        <p:spPr>
          <a:xfrm>
            <a:off x="3044978" y="1401990"/>
            <a:ext cx="1392524" cy="24801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表间上下文</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5" name="矩形 4">
            <a:extLst>
              <a:ext uri="{FF2B5EF4-FFF2-40B4-BE49-F238E27FC236}">
                <a16:creationId xmlns:a16="http://schemas.microsoft.com/office/drawing/2014/main" id="{0FE19418-B2E8-4D9D-809D-6D8A5EB60441}"/>
              </a:ext>
            </a:extLst>
          </p:cNvPr>
          <p:cNvSpPr/>
          <p:nvPr/>
        </p:nvSpPr>
        <p:spPr>
          <a:xfrm>
            <a:off x="3044977" y="1390061"/>
            <a:ext cx="1392525" cy="105929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6E439AC-D86C-44DA-ADD5-798A310DE630}"/>
              </a:ext>
            </a:extLst>
          </p:cNvPr>
          <p:cNvSpPr/>
          <p:nvPr/>
        </p:nvSpPr>
        <p:spPr>
          <a:xfrm>
            <a:off x="2348714" y="2853101"/>
            <a:ext cx="696263" cy="131837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2B9DBD8-675A-41DE-AC5F-033033C412D9}"/>
              </a:ext>
            </a:extLst>
          </p:cNvPr>
          <p:cNvSpPr/>
          <p:nvPr/>
        </p:nvSpPr>
        <p:spPr>
          <a:xfrm>
            <a:off x="3811754" y="2715941"/>
            <a:ext cx="1392525" cy="79005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0D3B75C-AF49-4861-9F93-6FA733D8724C}"/>
              </a:ext>
            </a:extLst>
          </p:cNvPr>
          <p:cNvSpPr/>
          <p:nvPr/>
        </p:nvSpPr>
        <p:spPr>
          <a:xfrm>
            <a:off x="3626525" y="3686221"/>
            <a:ext cx="1064978" cy="105929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11732058-80C2-4010-A11C-C90DCD7E04EA}"/>
              </a:ext>
            </a:extLst>
          </p:cNvPr>
          <p:cNvCxnSpPr>
            <a:cxnSpLocks/>
          </p:cNvCxnSpPr>
          <p:nvPr/>
        </p:nvCxnSpPr>
        <p:spPr>
          <a:xfrm>
            <a:off x="3044977" y="1650063"/>
            <a:ext cx="139252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F5CE21A-1D7E-4A16-BC40-2E17FA860F01}"/>
              </a:ext>
            </a:extLst>
          </p:cNvPr>
          <p:cNvCxnSpPr>
            <a:cxnSpLocks/>
          </p:cNvCxnSpPr>
          <p:nvPr/>
        </p:nvCxnSpPr>
        <p:spPr>
          <a:xfrm>
            <a:off x="3044977" y="1920573"/>
            <a:ext cx="139252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8A81F6E-9867-45A1-ADD6-14AE93E71C42}"/>
              </a:ext>
            </a:extLst>
          </p:cNvPr>
          <p:cNvCxnSpPr>
            <a:cxnSpLocks/>
          </p:cNvCxnSpPr>
          <p:nvPr/>
        </p:nvCxnSpPr>
        <p:spPr>
          <a:xfrm>
            <a:off x="3044977" y="2179653"/>
            <a:ext cx="139252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DAAC8DC-8F44-4521-99F8-58EBC65DD59A}"/>
              </a:ext>
            </a:extLst>
          </p:cNvPr>
          <p:cNvCxnSpPr>
            <a:cxnSpLocks/>
          </p:cNvCxnSpPr>
          <p:nvPr/>
        </p:nvCxnSpPr>
        <p:spPr>
          <a:xfrm>
            <a:off x="3383402" y="1390061"/>
            <a:ext cx="0" cy="1059292"/>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74201D5-A403-48A6-B05C-8C97474180E2}"/>
              </a:ext>
            </a:extLst>
          </p:cNvPr>
          <p:cNvCxnSpPr>
            <a:cxnSpLocks/>
          </p:cNvCxnSpPr>
          <p:nvPr/>
        </p:nvCxnSpPr>
        <p:spPr>
          <a:xfrm>
            <a:off x="3741542" y="1390061"/>
            <a:ext cx="0" cy="1059292"/>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42E7182-460E-4CF1-9542-4554831C0C8F}"/>
              </a:ext>
            </a:extLst>
          </p:cNvPr>
          <p:cNvCxnSpPr>
            <a:cxnSpLocks/>
          </p:cNvCxnSpPr>
          <p:nvPr/>
        </p:nvCxnSpPr>
        <p:spPr>
          <a:xfrm>
            <a:off x="4092062" y="1390927"/>
            <a:ext cx="0" cy="1059292"/>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8C7204A-59D0-4FC9-A58D-46A87609E149}"/>
              </a:ext>
            </a:extLst>
          </p:cNvPr>
          <p:cNvCxnSpPr>
            <a:cxnSpLocks/>
          </p:cNvCxnSpPr>
          <p:nvPr/>
        </p:nvCxnSpPr>
        <p:spPr>
          <a:xfrm>
            <a:off x="4793102" y="1390927"/>
            <a:ext cx="0" cy="1059292"/>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AAE7A2B-C9BF-4C8B-9353-D2C963AB9D99}"/>
              </a:ext>
            </a:extLst>
          </p:cNvPr>
          <p:cNvCxnSpPr>
            <a:cxnSpLocks/>
          </p:cNvCxnSpPr>
          <p:nvPr/>
        </p:nvCxnSpPr>
        <p:spPr>
          <a:xfrm>
            <a:off x="4441312" y="1390927"/>
            <a:ext cx="35179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4935574B-EEC2-4455-BE12-7B5A5B9ED892}"/>
              </a:ext>
            </a:extLst>
          </p:cNvPr>
          <p:cNvCxnSpPr>
            <a:cxnSpLocks/>
          </p:cNvCxnSpPr>
          <p:nvPr/>
        </p:nvCxnSpPr>
        <p:spPr>
          <a:xfrm>
            <a:off x="4441312" y="1650063"/>
            <a:ext cx="35179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1908F17-699A-4321-BA21-3D9A99328734}"/>
              </a:ext>
            </a:extLst>
          </p:cNvPr>
          <p:cNvCxnSpPr>
            <a:cxnSpLocks/>
          </p:cNvCxnSpPr>
          <p:nvPr/>
        </p:nvCxnSpPr>
        <p:spPr>
          <a:xfrm>
            <a:off x="4441312" y="1920573"/>
            <a:ext cx="35179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160DC30-5CF1-4B0D-BF55-147E0161B416}"/>
              </a:ext>
            </a:extLst>
          </p:cNvPr>
          <p:cNvCxnSpPr>
            <a:cxnSpLocks/>
          </p:cNvCxnSpPr>
          <p:nvPr/>
        </p:nvCxnSpPr>
        <p:spPr>
          <a:xfrm>
            <a:off x="4441312" y="2179653"/>
            <a:ext cx="35179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4F789E4-5E06-45BE-8A73-1CC97BF9C42F}"/>
              </a:ext>
            </a:extLst>
          </p:cNvPr>
          <p:cNvCxnSpPr>
            <a:cxnSpLocks/>
          </p:cNvCxnSpPr>
          <p:nvPr/>
        </p:nvCxnSpPr>
        <p:spPr>
          <a:xfrm>
            <a:off x="4441312" y="2449353"/>
            <a:ext cx="351790"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1ED7B52B-4DDB-4FB8-A952-8283B53FB59A}"/>
                  </a:ext>
                </a:extLst>
              </p:cNvPr>
              <p:cNvSpPr/>
              <p:nvPr/>
            </p:nvSpPr>
            <p:spPr>
              <a:xfrm>
                <a:off x="3641148" y="1887661"/>
                <a:ext cx="551305" cy="320922"/>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smtClean="0">
                              <a:latin typeface="Cambria Math" panose="02040503050406030204" pitchFamily="18" charset="0"/>
                              <a:ea typeface="黑体" panose="02010609060101010101" pitchFamily="49" charset="-122"/>
                            </a:rPr>
                          </m:ctrlPr>
                        </m:sSubSupPr>
                        <m:e>
                          <m:r>
                            <a:rPr lang="en-US" altLang="zh-CN" sz="1400" b="0" i="1" smtClean="0">
                              <a:latin typeface="Cambria Math" panose="02040503050406030204" pitchFamily="18" charset="0"/>
                              <a:ea typeface="黑体" panose="02010609060101010101" pitchFamily="49" charset="-122"/>
                            </a:rPr>
                            <m:t>𝑡</m:t>
                          </m:r>
                        </m:e>
                        <m:sub>
                          <m:r>
                            <a:rPr lang="en-US" altLang="zh-CN" sz="1400" b="0" i="1" smtClean="0">
                              <a:latin typeface="Cambria Math" panose="02040503050406030204" pitchFamily="18" charset="0"/>
                              <a:ea typeface="黑体" panose="02010609060101010101" pitchFamily="49" charset="-122"/>
                            </a:rPr>
                            <m:t>𝑘</m:t>
                          </m:r>
                        </m:sub>
                        <m:sup>
                          <m:r>
                            <a:rPr lang="en-US" altLang="zh-CN" sz="1400" b="0" i="1" smtClean="0">
                              <a:latin typeface="Cambria Math" panose="02040503050406030204" pitchFamily="18" charset="0"/>
                              <a:ea typeface="黑体" panose="02010609060101010101" pitchFamily="49" charset="-122"/>
                            </a:rPr>
                            <m:t>𝑚</m:t>
                          </m:r>
                          <m:r>
                            <a:rPr lang="en-US" altLang="zh-CN" sz="1400" b="0" i="1" smtClean="0">
                              <a:latin typeface="Cambria Math" panose="02040503050406030204" pitchFamily="18" charset="0"/>
                              <a:ea typeface="黑体" panose="02010609060101010101" pitchFamily="49" charset="-122"/>
                            </a:rPr>
                            <m:t>,</m:t>
                          </m:r>
                          <m:r>
                            <a:rPr lang="en-US" altLang="zh-CN" sz="1400" b="0" i="1" smtClean="0">
                              <a:latin typeface="Cambria Math" panose="02040503050406030204" pitchFamily="18" charset="0"/>
                              <a:ea typeface="黑体" panose="02010609060101010101" pitchFamily="49" charset="-122"/>
                            </a:rPr>
                            <m:t>𝑛</m:t>
                          </m:r>
                        </m:sup>
                      </m:sSub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29" name="矩形 28">
                <a:extLst>
                  <a:ext uri="{FF2B5EF4-FFF2-40B4-BE49-F238E27FC236}">
                    <a16:creationId xmlns:a16="http://schemas.microsoft.com/office/drawing/2014/main" id="{1ED7B52B-4DDB-4FB8-A952-8283B53FB59A}"/>
                  </a:ext>
                </a:extLst>
              </p:cNvPr>
              <p:cNvSpPr>
                <a:spLocks noRot="1" noChangeAspect="1" noMove="1" noResize="1" noEditPoints="1" noAdjustHandles="1" noChangeArrowheads="1" noChangeShapeType="1" noTextEdit="1"/>
              </p:cNvSpPr>
              <p:nvPr/>
            </p:nvSpPr>
            <p:spPr>
              <a:xfrm>
                <a:off x="3641148" y="1887661"/>
                <a:ext cx="551305" cy="320922"/>
              </a:xfrm>
              <a:prstGeom prst="rect">
                <a:avLst/>
              </a:prstGeom>
              <a:blipFill>
                <a:blip r:embed="rId3"/>
                <a:stretch>
                  <a:fillRect b="-1923"/>
                </a:stretch>
              </a:blipFill>
              <a:ln>
                <a:noFill/>
              </a:ln>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10CBE12F-CE01-4ED7-A796-9D509DEDD0B7}"/>
              </a:ext>
            </a:extLst>
          </p:cNvPr>
          <p:cNvCxnSpPr>
            <a:cxnSpLocks/>
          </p:cNvCxnSpPr>
          <p:nvPr/>
        </p:nvCxnSpPr>
        <p:spPr>
          <a:xfrm>
            <a:off x="2348714" y="3120723"/>
            <a:ext cx="696263"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DCC140C-F2E6-4DF2-B8E0-D1D281DAF736}"/>
              </a:ext>
            </a:extLst>
          </p:cNvPr>
          <p:cNvCxnSpPr>
            <a:cxnSpLocks/>
          </p:cNvCxnSpPr>
          <p:nvPr/>
        </p:nvCxnSpPr>
        <p:spPr>
          <a:xfrm>
            <a:off x="2348714" y="3379803"/>
            <a:ext cx="696263"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10CBE12F-CE01-4ED7-A796-9D509DEDD0B7}"/>
              </a:ext>
            </a:extLst>
          </p:cNvPr>
          <p:cNvCxnSpPr>
            <a:cxnSpLocks/>
          </p:cNvCxnSpPr>
          <p:nvPr/>
        </p:nvCxnSpPr>
        <p:spPr>
          <a:xfrm>
            <a:off x="2348714" y="3905583"/>
            <a:ext cx="696263"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7352F6A-6A4D-44F1-B50A-010CA0316D74}"/>
              </a:ext>
            </a:extLst>
          </p:cNvPr>
          <p:cNvCxnSpPr>
            <a:cxnSpLocks/>
          </p:cNvCxnSpPr>
          <p:nvPr/>
        </p:nvCxnSpPr>
        <p:spPr>
          <a:xfrm>
            <a:off x="2348714" y="3635073"/>
            <a:ext cx="696263"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0B2206D-FC05-443C-A0E4-2B25EEAB051C}"/>
              </a:ext>
            </a:extLst>
          </p:cNvPr>
          <p:cNvCxnSpPr>
            <a:cxnSpLocks/>
            <a:stCxn id="7" idx="0"/>
            <a:endCxn id="7" idx="2"/>
          </p:cNvCxnSpPr>
          <p:nvPr/>
        </p:nvCxnSpPr>
        <p:spPr>
          <a:xfrm>
            <a:off x="2696846" y="2853101"/>
            <a:ext cx="0" cy="1318372"/>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4E7C5D3-47F6-4549-80EF-37A174D63123}"/>
              </a:ext>
            </a:extLst>
          </p:cNvPr>
          <p:cNvCxnSpPr>
            <a:cxnSpLocks/>
          </p:cNvCxnSpPr>
          <p:nvPr/>
        </p:nvCxnSpPr>
        <p:spPr>
          <a:xfrm>
            <a:off x="3399791" y="2853101"/>
            <a:ext cx="0" cy="1318372"/>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177C34B-D40F-437F-8582-EC9A23E05504}"/>
              </a:ext>
            </a:extLst>
          </p:cNvPr>
          <p:cNvCxnSpPr>
            <a:cxnSpLocks/>
          </p:cNvCxnSpPr>
          <p:nvPr/>
        </p:nvCxnSpPr>
        <p:spPr>
          <a:xfrm>
            <a:off x="3044977" y="2853101"/>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6247EFF-AE9C-4D91-A5D9-F2B2A02565FA}"/>
              </a:ext>
            </a:extLst>
          </p:cNvPr>
          <p:cNvCxnSpPr>
            <a:cxnSpLocks/>
          </p:cNvCxnSpPr>
          <p:nvPr/>
        </p:nvCxnSpPr>
        <p:spPr>
          <a:xfrm>
            <a:off x="3044977" y="3120723"/>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46BF832-53BD-4D61-A844-5C5F1D0381E0}"/>
              </a:ext>
            </a:extLst>
          </p:cNvPr>
          <p:cNvCxnSpPr>
            <a:cxnSpLocks/>
          </p:cNvCxnSpPr>
          <p:nvPr/>
        </p:nvCxnSpPr>
        <p:spPr>
          <a:xfrm>
            <a:off x="3044977" y="3382866"/>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5D052BB-21C9-4A99-B1F6-11402D8F5379}"/>
              </a:ext>
            </a:extLst>
          </p:cNvPr>
          <p:cNvCxnSpPr>
            <a:cxnSpLocks/>
          </p:cNvCxnSpPr>
          <p:nvPr/>
        </p:nvCxnSpPr>
        <p:spPr>
          <a:xfrm>
            <a:off x="3044977" y="3636406"/>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177C34B-D40F-437F-8582-EC9A23E05504}"/>
              </a:ext>
            </a:extLst>
          </p:cNvPr>
          <p:cNvCxnSpPr>
            <a:cxnSpLocks/>
          </p:cNvCxnSpPr>
          <p:nvPr/>
        </p:nvCxnSpPr>
        <p:spPr>
          <a:xfrm>
            <a:off x="3044977" y="3912456"/>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177C34B-D40F-437F-8582-EC9A23E05504}"/>
              </a:ext>
            </a:extLst>
          </p:cNvPr>
          <p:cNvCxnSpPr>
            <a:cxnSpLocks/>
          </p:cNvCxnSpPr>
          <p:nvPr/>
        </p:nvCxnSpPr>
        <p:spPr>
          <a:xfrm>
            <a:off x="4691503" y="4466636"/>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F144A2FC-6171-41AE-9181-E4D01784A737}"/>
              </a:ext>
            </a:extLst>
          </p:cNvPr>
          <p:cNvCxnSpPr>
            <a:cxnSpLocks/>
          </p:cNvCxnSpPr>
          <p:nvPr/>
        </p:nvCxnSpPr>
        <p:spPr>
          <a:xfrm>
            <a:off x="3044977" y="4171473"/>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BEF80543-AB24-4F72-8D68-69C7685953E8}"/>
              </a:ext>
            </a:extLst>
          </p:cNvPr>
          <p:cNvCxnSpPr>
            <a:cxnSpLocks/>
          </p:cNvCxnSpPr>
          <p:nvPr/>
        </p:nvCxnSpPr>
        <p:spPr>
          <a:xfrm>
            <a:off x="4166568" y="2715941"/>
            <a:ext cx="0" cy="790052"/>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3614975A-5CEC-4C43-9140-D6E9B13F1A49}"/>
              </a:ext>
            </a:extLst>
          </p:cNvPr>
          <p:cNvCxnSpPr>
            <a:cxnSpLocks/>
          </p:cNvCxnSpPr>
          <p:nvPr/>
        </p:nvCxnSpPr>
        <p:spPr>
          <a:xfrm>
            <a:off x="4517085" y="2715941"/>
            <a:ext cx="0" cy="790052"/>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E544D0BE-E91F-4704-BDE0-619B0DDFDD7A}"/>
              </a:ext>
            </a:extLst>
          </p:cNvPr>
          <p:cNvCxnSpPr>
            <a:cxnSpLocks/>
          </p:cNvCxnSpPr>
          <p:nvPr/>
        </p:nvCxnSpPr>
        <p:spPr>
          <a:xfrm>
            <a:off x="4868910" y="2715941"/>
            <a:ext cx="0" cy="790052"/>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BEF80543-AB24-4F72-8D68-69C7685953E8}"/>
              </a:ext>
            </a:extLst>
          </p:cNvPr>
          <p:cNvCxnSpPr>
            <a:cxnSpLocks/>
          </p:cNvCxnSpPr>
          <p:nvPr/>
        </p:nvCxnSpPr>
        <p:spPr>
          <a:xfrm>
            <a:off x="3983755" y="3673726"/>
            <a:ext cx="0" cy="1071787"/>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3848A67-CEAF-458E-A966-631E27BF6BCF}"/>
              </a:ext>
            </a:extLst>
          </p:cNvPr>
          <p:cNvCxnSpPr>
            <a:cxnSpLocks/>
          </p:cNvCxnSpPr>
          <p:nvPr/>
        </p:nvCxnSpPr>
        <p:spPr>
          <a:xfrm>
            <a:off x="4334272" y="3686221"/>
            <a:ext cx="0" cy="1071787"/>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3B049FC3-E6E2-4198-AD23-A77B0D11462B}"/>
              </a:ext>
            </a:extLst>
          </p:cNvPr>
          <p:cNvCxnSpPr>
            <a:cxnSpLocks/>
          </p:cNvCxnSpPr>
          <p:nvPr/>
        </p:nvCxnSpPr>
        <p:spPr>
          <a:xfrm>
            <a:off x="5037070" y="3673726"/>
            <a:ext cx="0" cy="1071787"/>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C75530F3-16EE-4D18-AD4E-2E0B5BAD72A4}"/>
              </a:ext>
            </a:extLst>
          </p:cNvPr>
          <p:cNvCxnSpPr>
            <a:cxnSpLocks/>
          </p:cNvCxnSpPr>
          <p:nvPr/>
        </p:nvCxnSpPr>
        <p:spPr>
          <a:xfrm>
            <a:off x="4691503" y="4740956"/>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991C34B-0C58-45D8-8851-5E2161B788EC}"/>
              </a:ext>
            </a:extLst>
          </p:cNvPr>
          <p:cNvCxnSpPr>
            <a:cxnSpLocks/>
          </p:cNvCxnSpPr>
          <p:nvPr/>
        </p:nvCxnSpPr>
        <p:spPr>
          <a:xfrm>
            <a:off x="4691503" y="4207602"/>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C996F32-25FF-48AF-BD27-CFBC4CED9476}"/>
              </a:ext>
            </a:extLst>
          </p:cNvPr>
          <p:cNvCxnSpPr>
            <a:cxnSpLocks/>
          </p:cNvCxnSpPr>
          <p:nvPr/>
        </p:nvCxnSpPr>
        <p:spPr>
          <a:xfrm>
            <a:off x="4682256" y="3937221"/>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6E8456DC-B267-42E6-B8A8-37EC63BA12EC}"/>
              </a:ext>
            </a:extLst>
          </p:cNvPr>
          <p:cNvCxnSpPr>
            <a:cxnSpLocks/>
          </p:cNvCxnSpPr>
          <p:nvPr/>
        </p:nvCxnSpPr>
        <p:spPr>
          <a:xfrm>
            <a:off x="4682256" y="3684409"/>
            <a:ext cx="35481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D0BDFCAA-60D6-43B5-A676-DC1799884E80}"/>
              </a:ext>
            </a:extLst>
          </p:cNvPr>
          <p:cNvCxnSpPr>
            <a:cxnSpLocks/>
          </p:cNvCxnSpPr>
          <p:nvPr/>
        </p:nvCxnSpPr>
        <p:spPr>
          <a:xfrm>
            <a:off x="3626525" y="3937221"/>
            <a:ext cx="105573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0591B11-5209-466F-974C-16E84517AB25}"/>
              </a:ext>
            </a:extLst>
          </p:cNvPr>
          <p:cNvCxnSpPr>
            <a:cxnSpLocks/>
          </p:cNvCxnSpPr>
          <p:nvPr/>
        </p:nvCxnSpPr>
        <p:spPr>
          <a:xfrm>
            <a:off x="3635772" y="4207602"/>
            <a:ext cx="105573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C9B2980-542E-4F16-8B5E-2F2CD5AA5E36}"/>
              </a:ext>
            </a:extLst>
          </p:cNvPr>
          <p:cNvCxnSpPr>
            <a:cxnSpLocks/>
          </p:cNvCxnSpPr>
          <p:nvPr/>
        </p:nvCxnSpPr>
        <p:spPr>
          <a:xfrm>
            <a:off x="3626524" y="4466636"/>
            <a:ext cx="105573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57BAF851-60E8-4AD3-8028-EBEBC69ABDA6}"/>
              </a:ext>
            </a:extLst>
          </p:cNvPr>
          <p:cNvCxnSpPr>
            <a:cxnSpLocks/>
          </p:cNvCxnSpPr>
          <p:nvPr/>
        </p:nvCxnSpPr>
        <p:spPr>
          <a:xfrm>
            <a:off x="5562330" y="2725697"/>
            <a:ext cx="0" cy="790052"/>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130288AD-7BE2-4923-98AF-05F48FAED5E0}"/>
              </a:ext>
            </a:extLst>
          </p:cNvPr>
          <p:cNvCxnSpPr>
            <a:cxnSpLocks/>
          </p:cNvCxnSpPr>
          <p:nvPr/>
        </p:nvCxnSpPr>
        <p:spPr>
          <a:xfrm>
            <a:off x="3811753" y="2976006"/>
            <a:ext cx="139252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A18DE01-D926-4A9E-8C6E-362C40239357}"/>
              </a:ext>
            </a:extLst>
          </p:cNvPr>
          <p:cNvCxnSpPr>
            <a:cxnSpLocks/>
          </p:cNvCxnSpPr>
          <p:nvPr/>
        </p:nvCxnSpPr>
        <p:spPr>
          <a:xfrm>
            <a:off x="3811752" y="3269720"/>
            <a:ext cx="1392525"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BD360D3C-DDC4-4F5F-82F7-09EAB371B564}"/>
              </a:ext>
            </a:extLst>
          </p:cNvPr>
          <p:cNvCxnSpPr>
            <a:cxnSpLocks/>
          </p:cNvCxnSpPr>
          <p:nvPr/>
        </p:nvCxnSpPr>
        <p:spPr>
          <a:xfrm>
            <a:off x="5204277" y="2720224"/>
            <a:ext cx="35805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37EE55C9-1043-40BC-8A45-910F4A1F94D1}"/>
              </a:ext>
            </a:extLst>
          </p:cNvPr>
          <p:cNvCxnSpPr>
            <a:cxnSpLocks/>
          </p:cNvCxnSpPr>
          <p:nvPr/>
        </p:nvCxnSpPr>
        <p:spPr>
          <a:xfrm>
            <a:off x="5204277" y="2976006"/>
            <a:ext cx="35805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BD360D3C-DDC4-4F5F-82F7-09EAB371B564}"/>
              </a:ext>
            </a:extLst>
          </p:cNvPr>
          <p:cNvCxnSpPr>
            <a:cxnSpLocks/>
          </p:cNvCxnSpPr>
          <p:nvPr/>
        </p:nvCxnSpPr>
        <p:spPr>
          <a:xfrm>
            <a:off x="5204277" y="3244608"/>
            <a:ext cx="35805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D360D3C-DDC4-4F5F-82F7-09EAB371B564}"/>
              </a:ext>
            </a:extLst>
          </p:cNvPr>
          <p:cNvCxnSpPr>
            <a:cxnSpLocks/>
          </p:cNvCxnSpPr>
          <p:nvPr/>
        </p:nvCxnSpPr>
        <p:spPr>
          <a:xfrm>
            <a:off x="5204277" y="3501528"/>
            <a:ext cx="35805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AA7C74A1-3001-4694-86BE-F218FC98C133}"/>
              </a:ext>
            </a:extLst>
          </p:cNvPr>
          <p:cNvSpPr/>
          <p:nvPr/>
        </p:nvSpPr>
        <p:spPr>
          <a:xfrm>
            <a:off x="6360921" y="4409112"/>
            <a:ext cx="1286869" cy="230657"/>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B5D6A4DD-AD49-40C0-8DAC-42F06F2926CC}"/>
              </a:ext>
            </a:extLst>
          </p:cNvPr>
          <p:cNvSpPr/>
          <p:nvPr/>
        </p:nvSpPr>
        <p:spPr>
          <a:xfrm>
            <a:off x="6403939" y="4435810"/>
            <a:ext cx="181126" cy="172272"/>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7F5ADE20-7E5F-4824-9CD6-184FED5C26F1}"/>
              </a:ext>
            </a:extLst>
          </p:cNvPr>
          <p:cNvSpPr/>
          <p:nvPr/>
        </p:nvSpPr>
        <p:spPr>
          <a:xfrm>
            <a:off x="6671900" y="4435810"/>
            <a:ext cx="181126" cy="172272"/>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BE2726DC-54D7-4794-8C12-EC17C23E48EE}"/>
              </a:ext>
            </a:extLst>
          </p:cNvPr>
          <p:cNvSpPr/>
          <p:nvPr/>
        </p:nvSpPr>
        <p:spPr>
          <a:xfrm>
            <a:off x="6921247" y="4435810"/>
            <a:ext cx="181126" cy="172272"/>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3E4557BB-071C-490E-8576-6AD93F2C8F8F}"/>
              </a:ext>
            </a:extLst>
          </p:cNvPr>
          <p:cNvSpPr/>
          <p:nvPr/>
        </p:nvSpPr>
        <p:spPr>
          <a:xfrm>
            <a:off x="7172407" y="4435810"/>
            <a:ext cx="181126" cy="172272"/>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椭圆 80">
            <a:extLst>
              <a:ext uri="{FF2B5EF4-FFF2-40B4-BE49-F238E27FC236}">
                <a16:creationId xmlns:a16="http://schemas.microsoft.com/office/drawing/2014/main" id="{FEA87D5F-8C31-486D-AAF6-99B217764467}"/>
              </a:ext>
            </a:extLst>
          </p:cNvPr>
          <p:cNvSpPr/>
          <p:nvPr/>
        </p:nvSpPr>
        <p:spPr>
          <a:xfrm>
            <a:off x="7419663" y="4435810"/>
            <a:ext cx="181126" cy="172272"/>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mc:AlternateContent xmlns:mc="http://schemas.openxmlformats.org/markup-compatibility/2006" xmlns:a14="http://schemas.microsoft.com/office/drawing/2010/main">
        <mc:Choice Requires="a14">
          <p:sp>
            <p:nvSpPr>
              <p:cNvPr id="82" name="矩形 81">
                <a:extLst>
                  <a:ext uri="{FF2B5EF4-FFF2-40B4-BE49-F238E27FC236}">
                    <a16:creationId xmlns:a16="http://schemas.microsoft.com/office/drawing/2014/main" id="{A9E57822-212B-4980-85E4-41F358728798}"/>
                  </a:ext>
                </a:extLst>
              </p:cNvPr>
              <p:cNvSpPr/>
              <p:nvPr/>
            </p:nvSpPr>
            <p:spPr>
              <a:xfrm>
                <a:off x="4084203" y="2939437"/>
                <a:ext cx="500137" cy="330283"/>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𝑡</m:t>
                          </m:r>
                        </m:e>
                        <m:sub>
                          <m:sSup>
                            <m:sSupPr>
                              <m:ctrlPr>
                                <a:rPr lang="en-US" altLang="zh-CN" sz="1200" i="1" smtClean="0">
                                  <a:latin typeface="Cambria Math" panose="02040503050406030204" pitchFamily="18" charset="0"/>
                                </a:rPr>
                              </m:ctrlPr>
                            </m:sSupPr>
                            <m:e>
                              <m:r>
                                <a:rPr lang="en-US" altLang="zh-CN" sz="1200" i="1" smtClean="0">
                                  <a:latin typeface="Cambria Math" panose="02040503050406030204" pitchFamily="18" charset="0"/>
                                </a:rPr>
                                <m:t>𝑘</m:t>
                              </m:r>
                            </m:e>
                            <m:sup>
                              <m:r>
                                <a:rPr lang="en-US" altLang="zh-CN" sz="1200" i="1" smtClean="0">
                                  <a:latin typeface="Cambria Math" panose="02040503050406030204" pitchFamily="18" charset="0"/>
                                </a:rPr>
                                <m:t>2</m:t>
                              </m:r>
                            </m:sup>
                          </m:sSup>
                        </m:sub>
                        <m:sup>
                          <m:acc>
                            <m:accPr>
                              <m:chr m:val="̃"/>
                              <m:ctrlPr>
                                <a:rPr lang="en-US" altLang="zh-CN" sz="1200" b="0" i="1" smtClean="0">
                                  <a:latin typeface="Cambria Math" panose="02040503050406030204" pitchFamily="18" charset="0"/>
                                </a:rPr>
                              </m:ctrlPr>
                            </m:accPr>
                            <m:e>
                              <m:r>
                                <a:rPr lang="en-US" altLang="zh-CN" sz="1200" b="0" i="1" smtClean="0">
                                  <a:latin typeface="Cambria Math" panose="02040503050406030204" pitchFamily="18" charset="0"/>
                                </a:rPr>
                                <m:t>𝑚</m:t>
                              </m:r>
                            </m:e>
                          </m:acc>
                          <m:r>
                            <a:rPr lang="en-US" altLang="zh-CN" sz="1200" b="0" i="1" smtClean="0">
                              <a:latin typeface="Cambria Math" panose="02040503050406030204" pitchFamily="18" charset="0"/>
                            </a:rPr>
                            <m:t>,</m:t>
                          </m:r>
                          <m:acc>
                            <m:accPr>
                              <m:chr m:val="̃"/>
                              <m:ctrlPr>
                                <a:rPr lang="en-US" altLang="zh-CN" sz="1200" i="1" smtClean="0">
                                  <a:latin typeface="Cambria Math" panose="02040503050406030204" pitchFamily="18" charset="0"/>
                                </a:rPr>
                              </m:ctrlPr>
                            </m:accPr>
                            <m:e>
                              <m:r>
                                <a:rPr lang="en-US" altLang="zh-CN" sz="1200" i="1" smtClean="0">
                                  <a:latin typeface="Cambria Math" panose="02040503050406030204" pitchFamily="18" charset="0"/>
                                </a:rPr>
                                <m:t>𝑛</m:t>
                              </m:r>
                            </m:e>
                          </m:acc>
                        </m:sup>
                      </m:sSub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82" name="矩形 81">
                <a:extLst>
                  <a:ext uri="{FF2B5EF4-FFF2-40B4-BE49-F238E27FC236}">
                    <a16:creationId xmlns:a16="http://schemas.microsoft.com/office/drawing/2014/main" id="{A9E57822-212B-4980-85E4-41F358728798}"/>
                  </a:ext>
                </a:extLst>
              </p:cNvPr>
              <p:cNvSpPr>
                <a:spLocks noRot="1" noChangeAspect="1" noMove="1" noResize="1" noEditPoints="1" noAdjustHandles="1" noChangeArrowheads="1" noChangeShapeType="1" noTextEdit="1"/>
              </p:cNvSpPr>
              <p:nvPr/>
            </p:nvSpPr>
            <p:spPr>
              <a:xfrm>
                <a:off x="4084203" y="2939437"/>
                <a:ext cx="500137" cy="330283"/>
              </a:xfrm>
              <a:prstGeom prst="rect">
                <a:avLst/>
              </a:prstGeom>
              <a:blipFill>
                <a:blip r:embed="rId4"/>
                <a:stretch>
                  <a:fillRect r="-609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a:extLst>
                  <a:ext uri="{FF2B5EF4-FFF2-40B4-BE49-F238E27FC236}">
                    <a16:creationId xmlns:a16="http://schemas.microsoft.com/office/drawing/2014/main" id="{4AA21173-3BC2-43FD-8CEA-BD60F53D4A9E}"/>
                  </a:ext>
                </a:extLst>
              </p:cNvPr>
              <p:cNvSpPr/>
              <p:nvPr/>
            </p:nvSpPr>
            <p:spPr>
              <a:xfrm>
                <a:off x="3904320" y="3910872"/>
                <a:ext cx="500137" cy="330283"/>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𝑡</m:t>
                          </m:r>
                        </m:e>
                        <m:sub>
                          <m:sSup>
                            <m:sSupPr>
                              <m:ctrlPr>
                                <a:rPr lang="en-US" altLang="zh-CN" sz="1200" i="1" smtClean="0">
                                  <a:latin typeface="Cambria Math" panose="02040503050406030204" pitchFamily="18" charset="0"/>
                                </a:rPr>
                              </m:ctrlPr>
                            </m:sSupPr>
                            <m:e>
                              <m:r>
                                <a:rPr lang="en-US" altLang="zh-CN" sz="1200" i="1" smtClean="0">
                                  <a:latin typeface="Cambria Math" panose="02040503050406030204" pitchFamily="18" charset="0"/>
                                </a:rPr>
                                <m:t>𝑘</m:t>
                              </m:r>
                            </m:e>
                            <m:sup>
                              <m:r>
                                <a:rPr lang="en-US" altLang="zh-CN" sz="1200" b="0" i="1" smtClean="0">
                                  <a:latin typeface="Cambria Math" panose="02040503050406030204" pitchFamily="18" charset="0"/>
                                </a:rPr>
                                <m:t>3</m:t>
                              </m:r>
                            </m:sup>
                          </m:sSup>
                        </m:sub>
                        <m:sup>
                          <m:acc>
                            <m:accPr>
                              <m:chr m:val="̃"/>
                              <m:ctrlPr>
                                <a:rPr lang="en-US" altLang="zh-CN" sz="1200" b="0" i="1" smtClean="0">
                                  <a:latin typeface="Cambria Math" panose="02040503050406030204" pitchFamily="18" charset="0"/>
                                </a:rPr>
                              </m:ctrlPr>
                            </m:accPr>
                            <m:e>
                              <m:r>
                                <a:rPr lang="en-US" altLang="zh-CN" sz="1200" b="0" i="1" smtClean="0">
                                  <a:latin typeface="Cambria Math" panose="02040503050406030204" pitchFamily="18" charset="0"/>
                                </a:rPr>
                                <m:t>𝑚</m:t>
                              </m:r>
                            </m:e>
                          </m:acc>
                          <m:r>
                            <a:rPr lang="en-US" altLang="zh-CN" sz="1200" b="0" i="1" smtClean="0">
                              <a:latin typeface="Cambria Math" panose="02040503050406030204" pitchFamily="18" charset="0"/>
                            </a:rPr>
                            <m:t>,</m:t>
                          </m:r>
                          <m:acc>
                            <m:accPr>
                              <m:chr m:val="̃"/>
                              <m:ctrlPr>
                                <a:rPr lang="en-US" altLang="zh-CN" sz="1200" i="1" smtClean="0">
                                  <a:latin typeface="Cambria Math" panose="02040503050406030204" pitchFamily="18" charset="0"/>
                                </a:rPr>
                              </m:ctrlPr>
                            </m:accPr>
                            <m:e>
                              <m:r>
                                <a:rPr lang="en-US" altLang="zh-CN" sz="1200" i="1" smtClean="0">
                                  <a:latin typeface="Cambria Math" panose="02040503050406030204" pitchFamily="18" charset="0"/>
                                </a:rPr>
                                <m:t>𝑛</m:t>
                              </m:r>
                            </m:e>
                          </m:acc>
                        </m:sup>
                      </m:sSub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83" name="矩形 82">
                <a:extLst>
                  <a:ext uri="{FF2B5EF4-FFF2-40B4-BE49-F238E27FC236}">
                    <a16:creationId xmlns:a16="http://schemas.microsoft.com/office/drawing/2014/main" id="{4AA21173-3BC2-43FD-8CEA-BD60F53D4A9E}"/>
                  </a:ext>
                </a:extLst>
              </p:cNvPr>
              <p:cNvSpPr>
                <a:spLocks noRot="1" noChangeAspect="1" noMove="1" noResize="1" noEditPoints="1" noAdjustHandles="1" noChangeArrowheads="1" noChangeShapeType="1" noTextEdit="1"/>
              </p:cNvSpPr>
              <p:nvPr/>
            </p:nvSpPr>
            <p:spPr>
              <a:xfrm>
                <a:off x="3904320" y="3910872"/>
                <a:ext cx="500137" cy="330283"/>
              </a:xfrm>
              <a:prstGeom prst="rect">
                <a:avLst/>
              </a:prstGeom>
              <a:blipFill>
                <a:blip r:embed="rId5"/>
                <a:stretch>
                  <a:fillRect r="-60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a:extLst>
                  <a:ext uri="{FF2B5EF4-FFF2-40B4-BE49-F238E27FC236}">
                    <a16:creationId xmlns:a16="http://schemas.microsoft.com/office/drawing/2014/main" id="{D5B92ED9-C390-43EC-B933-BEF5D50E875D}"/>
                  </a:ext>
                </a:extLst>
              </p:cNvPr>
              <p:cNvSpPr/>
              <p:nvPr/>
            </p:nvSpPr>
            <p:spPr>
              <a:xfrm>
                <a:off x="2273902" y="3330764"/>
                <a:ext cx="500137" cy="32989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𝑡</m:t>
                          </m:r>
                        </m:e>
                        <m:sub>
                          <m:sSup>
                            <m:sSupPr>
                              <m:ctrlPr>
                                <a:rPr lang="en-US" altLang="zh-CN" sz="1200" i="1" smtClean="0">
                                  <a:latin typeface="Cambria Math" panose="02040503050406030204" pitchFamily="18" charset="0"/>
                                </a:rPr>
                              </m:ctrlPr>
                            </m:sSupPr>
                            <m:e>
                              <m:r>
                                <a:rPr lang="en-US" altLang="zh-CN" sz="1200" i="1" smtClean="0">
                                  <a:latin typeface="Cambria Math" panose="02040503050406030204" pitchFamily="18" charset="0"/>
                                </a:rPr>
                                <m:t>𝑘</m:t>
                              </m:r>
                            </m:e>
                            <m:sup>
                              <m:r>
                                <a:rPr lang="en-US" altLang="zh-CN" sz="1200" b="0" i="1" smtClean="0">
                                  <a:latin typeface="Cambria Math" panose="02040503050406030204" pitchFamily="18" charset="0"/>
                                </a:rPr>
                                <m:t>1</m:t>
                              </m:r>
                            </m:sup>
                          </m:sSup>
                        </m:sub>
                        <m:sup>
                          <m:acc>
                            <m:accPr>
                              <m:chr m:val="̃"/>
                              <m:ctrlPr>
                                <a:rPr lang="en-US" altLang="zh-CN" sz="1200" b="0" i="1" smtClean="0">
                                  <a:latin typeface="Cambria Math" panose="02040503050406030204" pitchFamily="18" charset="0"/>
                                </a:rPr>
                              </m:ctrlPr>
                            </m:accPr>
                            <m:e>
                              <m:r>
                                <a:rPr lang="en-US" altLang="zh-CN" sz="1200" b="0" i="1" smtClean="0">
                                  <a:latin typeface="Cambria Math" panose="02040503050406030204" pitchFamily="18" charset="0"/>
                                </a:rPr>
                                <m:t>𝑚</m:t>
                              </m:r>
                            </m:e>
                          </m:acc>
                          <m:r>
                            <a:rPr lang="en-US" altLang="zh-CN" sz="1200" b="0" i="1" smtClean="0">
                              <a:latin typeface="Cambria Math" panose="02040503050406030204" pitchFamily="18" charset="0"/>
                            </a:rPr>
                            <m:t>,</m:t>
                          </m:r>
                          <m:acc>
                            <m:accPr>
                              <m:chr m:val="̃"/>
                              <m:ctrlPr>
                                <a:rPr lang="en-US" altLang="zh-CN" sz="1200" i="1" smtClean="0">
                                  <a:latin typeface="Cambria Math" panose="02040503050406030204" pitchFamily="18" charset="0"/>
                                </a:rPr>
                              </m:ctrlPr>
                            </m:accPr>
                            <m:e>
                              <m:r>
                                <a:rPr lang="en-US" altLang="zh-CN" sz="1200" i="1" smtClean="0">
                                  <a:latin typeface="Cambria Math" panose="02040503050406030204" pitchFamily="18" charset="0"/>
                                </a:rPr>
                                <m:t>𝑛</m:t>
                              </m:r>
                            </m:e>
                          </m:acc>
                        </m:sup>
                      </m:sSub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84" name="矩形 83">
                <a:extLst>
                  <a:ext uri="{FF2B5EF4-FFF2-40B4-BE49-F238E27FC236}">
                    <a16:creationId xmlns:a16="http://schemas.microsoft.com/office/drawing/2014/main" id="{D5B92ED9-C390-43EC-B933-BEF5D50E875D}"/>
                  </a:ext>
                </a:extLst>
              </p:cNvPr>
              <p:cNvSpPr>
                <a:spLocks noRot="1" noChangeAspect="1" noMove="1" noResize="1" noEditPoints="1" noAdjustHandles="1" noChangeArrowheads="1" noChangeShapeType="1" noTextEdit="1"/>
              </p:cNvSpPr>
              <p:nvPr/>
            </p:nvSpPr>
            <p:spPr>
              <a:xfrm>
                <a:off x="2273902" y="3330764"/>
                <a:ext cx="500137" cy="329899"/>
              </a:xfrm>
              <a:prstGeom prst="rect">
                <a:avLst/>
              </a:prstGeom>
              <a:blipFill>
                <a:blip r:embed="rId6"/>
                <a:stretch>
                  <a:fillRect r="-7317"/>
                </a:stretch>
              </a:blipFill>
              <a:ln>
                <a:noFill/>
              </a:ln>
            </p:spPr>
            <p:txBody>
              <a:bodyPr/>
              <a:lstStyle/>
              <a:p>
                <a:r>
                  <a:rPr lang="zh-CN" altLang="en-US">
                    <a:noFill/>
                  </a:rPr>
                  <a:t> </a:t>
                </a:r>
              </a:p>
            </p:txBody>
          </p:sp>
        </mc:Fallback>
      </mc:AlternateContent>
      <p:sp>
        <p:nvSpPr>
          <p:cNvPr id="85" name="矩形 84">
            <a:extLst>
              <a:ext uri="{FF2B5EF4-FFF2-40B4-BE49-F238E27FC236}">
                <a16:creationId xmlns:a16="http://schemas.microsoft.com/office/drawing/2014/main" id="{84E17FF6-042A-49B6-A094-B4388A9D93D3}"/>
              </a:ext>
            </a:extLst>
          </p:cNvPr>
          <p:cNvSpPr/>
          <p:nvPr/>
        </p:nvSpPr>
        <p:spPr>
          <a:xfrm>
            <a:off x="2317491" y="2831535"/>
            <a:ext cx="392110" cy="136874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7E03B6B6-F7DD-447C-9D0D-D0A828BD8943}"/>
              </a:ext>
            </a:extLst>
          </p:cNvPr>
          <p:cNvSpPr/>
          <p:nvPr/>
        </p:nvSpPr>
        <p:spPr>
          <a:xfrm>
            <a:off x="2293569" y="3348024"/>
            <a:ext cx="1131301" cy="3298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6AB41202-38BB-41A4-B24C-688E41A1FA0F}"/>
              </a:ext>
            </a:extLst>
          </p:cNvPr>
          <p:cNvSpPr/>
          <p:nvPr/>
        </p:nvSpPr>
        <p:spPr>
          <a:xfrm>
            <a:off x="3776175" y="2946910"/>
            <a:ext cx="1824646" cy="3298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矩形 88">
            <a:extLst>
              <a:ext uri="{FF2B5EF4-FFF2-40B4-BE49-F238E27FC236}">
                <a16:creationId xmlns:a16="http://schemas.microsoft.com/office/drawing/2014/main" id="{573AE15B-DDA6-4536-AB7C-DC0D9B2CCDA4}"/>
              </a:ext>
            </a:extLst>
          </p:cNvPr>
          <p:cNvSpPr/>
          <p:nvPr/>
        </p:nvSpPr>
        <p:spPr>
          <a:xfrm>
            <a:off x="4133994" y="2685525"/>
            <a:ext cx="417806" cy="84840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矩形 89">
            <a:extLst>
              <a:ext uri="{FF2B5EF4-FFF2-40B4-BE49-F238E27FC236}">
                <a16:creationId xmlns:a16="http://schemas.microsoft.com/office/drawing/2014/main" id="{6FC8A88D-49B2-4A39-92CF-3B5188473B49}"/>
              </a:ext>
            </a:extLst>
          </p:cNvPr>
          <p:cNvSpPr/>
          <p:nvPr/>
        </p:nvSpPr>
        <p:spPr>
          <a:xfrm>
            <a:off x="3950864" y="3651062"/>
            <a:ext cx="417806" cy="110693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矩形 90">
            <a:extLst>
              <a:ext uri="{FF2B5EF4-FFF2-40B4-BE49-F238E27FC236}">
                <a16:creationId xmlns:a16="http://schemas.microsoft.com/office/drawing/2014/main" id="{A1EEDE97-2FE2-49D4-92AD-9E5B4B105F01}"/>
              </a:ext>
            </a:extLst>
          </p:cNvPr>
          <p:cNvSpPr/>
          <p:nvPr/>
        </p:nvSpPr>
        <p:spPr>
          <a:xfrm>
            <a:off x="3595690" y="3904237"/>
            <a:ext cx="1469185" cy="3298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F96BD8EC-774E-4FF8-B4CA-5575573A265F}"/>
              </a:ext>
            </a:extLst>
          </p:cNvPr>
          <p:cNvSpPr/>
          <p:nvPr/>
        </p:nvSpPr>
        <p:spPr>
          <a:xfrm>
            <a:off x="7111880" y="3276548"/>
            <a:ext cx="776847" cy="231224"/>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5A502523-1B03-4047-9FB0-770D71E4D93C}"/>
              </a:ext>
            </a:extLst>
          </p:cNvPr>
          <p:cNvSpPr/>
          <p:nvPr/>
        </p:nvSpPr>
        <p:spPr>
          <a:xfrm>
            <a:off x="7160140" y="3308840"/>
            <a:ext cx="181126" cy="172272"/>
          </a:xfrm>
          <a:prstGeom prst="ellipse">
            <a:avLst/>
          </a:prstGeom>
          <a:solidFill>
            <a:schemeClr val="bg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CC5A218E-9A45-438E-BB5E-B9C2DA0D7C0B}"/>
              </a:ext>
            </a:extLst>
          </p:cNvPr>
          <p:cNvSpPr/>
          <p:nvPr/>
        </p:nvSpPr>
        <p:spPr>
          <a:xfrm>
            <a:off x="7416545" y="3308840"/>
            <a:ext cx="181126" cy="172272"/>
          </a:xfrm>
          <a:prstGeom prst="ellipse">
            <a:avLst/>
          </a:prstGeom>
          <a:solidFill>
            <a:schemeClr val="bg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A1487ACA-FC7C-47E7-A30A-9B2B514CD75D}"/>
              </a:ext>
            </a:extLst>
          </p:cNvPr>
          <p:cNvSpPr/>
          <p:nvPr/>
        </p:nvSpPr>
        <p:spPr>
          <a:xfrm>
            <a:off x="7667041" y="3311906"/>
            <a:ext cx="181126" cy="172272"/>
          </a:xfrm>
          <a:prstGeom prst="ellipse">
            <a:avLst/>
          </a:prstGeom>
          <a:solidFill>
            <a:schemeClr val="bg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66E7FD33-0BF6-4C69-9592-9736A0FE3111}"/>
              </a:ext>
            </a:extLst>
          </p:cNvPr>
          <p:cNvSpPr/>
          <p:nvPr/>
        </p:nvSpPr>
        <p:spPr>
          <a:xfrm>
            <a:off x="7111881" y="3507104"/>
            <a:ext cx="776846" cy="230664"/>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A3C32EFF-D693-4215-8CEB-F75AE44A32D6}"/>
              </a:ext>
            </a:extLst>
          </p:cNvPr>
          <p:cNvSpPr/>
          <p:nvPr/>
        </p:nvSpPr>
        <p:spPr>
          <a:xfrm>
            <a:off x="7160140" y="3537656"/>
            <a:ext cx="181126" cy="172272"/>
          </a:xfrm>
          <a:prstGeom prst="ellipse">
            <a:avLst/>
          </a:prstGeom>
          <a:solidFill>
            <a:schemeClr val="bg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96F216E1-4B81-4911-AC2F-80BADC38FA6D}"/>
              </a:ext>
            </a:extLst>
          </p:cNvPr>
          <p:cNvSpPr/>
          <p:nvPr/>
        </p:nvSpPr>
        <p:spPr>
          <a:xfrm>
            <a:off x="7421722" y="3535844"/>
            <a:ext cx="181126" cy="172272"/>
          </a:xfrm>
          <a:prstGeom prst="ellipse">
            <a:avLst/>
          </a:prstGeom>
          <a:solidFill>
            <a:schemeClr val="bg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19E729A4-55CD-4D2C-8D49-56B50D10BC1E}"/>
              </a:ext>
            </a:extLst>
          </p:cNvPr>
          <p:cNvSpPr/>
          <p:nvPr/>
        </p:nvSpPr>
        <p:spPr>
          <a:xfrm>
            <a:off x="7667041" y="3534715"/>
            <a:ext cx="181126" cy="172272"/>
          </a:xfrm>
          <a:prstGeom prst="ellipse">
            <a:avLst/>
          </a:prstGeom>
          <a:solidFill>
            <a:schemeClr val="bg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FE0A1D40-FCD9-45EB-AEB4-2AFE1CC92B86}"/>
              </a:ext>
            </a:extLst>
          </p:cNvPr>
          <p:cNvSpPr/>
          <p:nvPr/>
        </p:nvSpPr>
        <p:spPr>
          <a:xfrm>
            <a:off x="6360921" y="1952645"/>
            <a:ext cx="1286874" cy="213498"/>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D226F470-0311-4FB0-8728-1A4ABB114058}"/>
              </a:ext>
            </a:extLst>
          </p:cNvPr>
          <p:cNvSpPr/>
          <p:nvPr/>
        </p:nvSpPr>
        <p:spPr>
          <a:xfrm>
            <a:off x="6419097" y="1974819"/>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988D906C-CB96-49FF-8457-C6AC0339B8F7}"/>
              </a:ext>
            </a:extLst>
          </p:cNvPr>
          <p:cNvSpPr/>
          <p:nvPr/>
        </p:nvSpPr>
        <p:spPr>
          <a:xfrm>
            <a:off x="6678234" y="1974819"/>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91255711-1828-4257-A8D4-8E3E71A6CEF7}"/>
              </a:ext>
            </a:extLst>
          </p:cNvPr>
          <p:cNvSpPr/>
          <p:nvPr/>
        </p:nvSpPr>
        <p:spPr>
          <a:xfrm>
            <a:off x="6927581" y="1976813"/>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D8B4C880-B649-4FCD-97B6-8C324732489D}"/>
              </a:ext>
            </a:extLst>
          </p:cNvPr>
          <p:cNvSpPr/>
          <p:nvPr/>
        </p:nvSpPr>
        <p:spPr>
          <a:xfrm>
            <a:off x="7172407" y="1976901"/>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6705D01F-A231-4CFA-A7D6-1816BEB9287F}"/>
              </a:ext>
            </a:extLst>
          </p:cNvPr>
          <p:cNvSpPr/>
          <p:nvPr/>
        </p:nvSpPr>
        <p:spPr>
          <a:xfrm>
            <a:off x="7431544" y="1974819"/>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3F6F2548-62FF-4C1E-BAE1-082CE85BBD1C}"/>
              </a:ext>
            </a:extLst>
          </p:cNvPr>
          <p:cNvSpPr/>
          <p:nvPr/>
        </p:nvSpPr>
        <p:spPr>
          <a:xfrm>
            <a:off x="6360921" y="2166143"/>
            <a:ext cx="1286874" cy="213498"/>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E834048A-55D8-479A-9FCD-920D33B4EB16}"/>
              </a:ext>
            </a:extLst>
          </p:cNvPr>
          <p:cNvSpPr/>
          <p:nvPr/>
        </p:nvSpPr>
        <p:spPr>
          <a:xfrm>
            <a:off x="6360921" y="2379640"/>
            <a:ext cx="1286874" cy="245257"/>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DCF152A8-0876-4AB0-BA73-937FA915F036}"/>
              </a:ext>
            </a:extLst>
          </p:cNvPr>
          <p:cNvSpPr/>
          <p:nvPr/>
        </p:nvSpPr>
        <p:spPr>
          <a:xfrm>
            <a:off x="6419097" y="2197360"/>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A639F8A0-5B87-44B1-804F-69BAEF078129}"/>
              </a:ext>
            </a:extLst>
          </p:cNvPr>
          <p:cNvSpPr/>
          <p:nvPr/>
        </p:nvSpPr>
        <p:spPr>
          <a:xfrm>
            <a:off x="6678234" y="2197360"/>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9391AD17-385D-4FE4-B214-7EA915F1C189}"/>
              </a:ext>
            </a:extLst>
          </p:cNvPr>
          <p:cNvSpPr/>
          <p:nvPr/>
        </p:nvSpPr>
        <p:spPr>
          <a:xfrm>
            <a:off x="6927581" y="2199354"/>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348AB9FF-BC27-420F-AA24-308308E9A5E7}"/>
              </a:ext>
            </a:extLst>
          </p:cNvPr>
          <p:cNvSpPr/>
          <p:nvPr/>
        </p:nvSpPr>
        <p:spPr>
          <a:xfrm>
            <a:off x="7172407" y="2199442"/>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315682BA-92BF-42E1-8A7F-94068419EE24}"/>
              </a:ext>
            </a:extLst>
          </p:cNvPr>
          <p:cNvSpPr/>
          <p:nvPr/>
        </p:nvSpPr>
        <p:spPr>
          <a:xfrm>
            <a:off x="7431544" y="2197360"/>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FED2326B-2319-4F99-B8F9-39328D50DB84}"/>
              </a:ext>
            </a:extLst>
          </p:cNvPr>
          <p:cNvSpPr/>
          <p:nvPr/>
        </p:nvSpPr>
        <p:spPr>
          <a:xfrm>
            <a:off x="6412763" y="2412852"/>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E3E0CC72-5246-4849-9DC8-1FDF5EEDBDB6}"/>
              </a:ext>
            </a:extLst>
          </p:cNvPr>
          <p:cNvSpPr/>
          <p:nvPr/>
        </p:nvSpPr>
        <p:spPr>
          <a:xfrm>
            <a:off x="6671900" y="2412852"/>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D5EF7276-847A-465B-8B13-8ECA9D16879A}"/>
              </a:ext>
            </a:extLst>
          </p:cNvPr>
          <p:cNvSpPr/>
          <p:nvPr/>
        </p:nvSpPr>
        <p:spPr>
          <a:xfrm>
            <a:off x="6921247" y="2414846"/>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20">
            <a:extLst>
              <a:ext uri="{FF2B5EF4-FFF2-40B4-BE49-F238E27FC236}">
                <a16:creationId xmlns:a16="http://schemas.microsoft.com/office/drawing/2014/main" id="{4C200F9D-1720-4F83-AC52-13152CA0BDE3}"/>
              </a:ext>
            </a:extLst>
          </p:cNvPr>
          <p:cNvCxnSpPr/>
          <p:nvPr/>
        </p:nvCxnSpPr>
        <p:spPr>
          <a:xfrm flipH="1">
            <a:off x="2527422" y="2197360"/>
            <a:ext cx="1284330" cy="1150664"/>
          </a:xfrm>
          <a:prstGeom prst="straightConnector1">
            <a:avLst/>
          </a:prstGeom>
          <a:ln w="127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55E113A-5ECF-485A-AF56-FDF6BC387A5D}"/>
              </a:ext>
            </a:extLst>
          </p:cNvPr>
          <p:cNvCxnSpPr>
            <a:cxnSpLocks/>
            <a:endCxn id="83" idx="0"/>
          </p:cNvCxnSpPr>
          <p:nvPr/>
        </p:nvCxnSpPr>
        <p:spPr>
          <a:xfrm>
            <a:off x="3904320" y="2208583"/>
            <a:ext cx="250069" cy="1702289"/>
          </a:xfrm>
          <a:prstGeom prst="straightConnector1">
            <a:avLst/>
          </a:prstGeom>
          <a:ln w="127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927E2A6D-7EC8-4DA5-A39C-D17755659583}"/>
              </a:ext>
            </a:extLst>
          </p:cNvPr>
          <p:cNvCxnSpPr>
            <a:cxnSpLocks/>
            <a:endCxn id="82" idx="0"/>
          </p:cNvCxnSpPr>
          <p:nvPr/>
        </p:nvCxnSpPr>
        <p:spPr>
          <a:xfrm>
            <a:off x="4036182" y="2208583"/>
            <a:ext cx="298090" cy="730854"/>
          </a:xfrm>
          <a:prstGeom prst="straightConnector1">
            <a:avLst/>
          </a:prstGeom>
          <a:ln w="127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矩形 128">
                <a:extLst>
                  <a:ext uri="{FF2B5EF4-FFF2-40B4-BE49-F238E27FC236}">
                    <a16:creationId xmlns:a16="http://schemas.microsoft.com/office/drawing/2014/main" id="{A86568F1-A777-486E-9EB1-4CC82B2D696E}"/>
                  </a:ext>
                </a:extLst>
              </p:cNvPr>
              <p:cNvSpPr/>
              <p:nvPr/>
            </p:nvSpPr>
            <p:spPr>
              <a:xfrm>
                <a:off x="6630451" y="3336728"/>
                <a:ext cx="460319" cy="30777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黑体" panose="02010609060101010101" pitchFamily="49" charset="-122"/>
                            </a:rPr>
                          </m:ctrlPr>
                        </m:sSubPr>
                        <m:e>
                          <m:r>
                            <a:rPr lang="en-US" altLang="zh-CN" sz="1400" b="0" i="1" smtClean="0">
                              <a:latin typeface="Cambria Math" panose="02040503050406030204" pitchFamily="18" charset="0"/>
                              <a:ea typeface="黑体" panose="02010609060101010101" pitchFamily="49" charset="-122"/>
                            </a:rPr>
                            <m:t>𝑊</m:t>
                          </m:r>
                        </m:e>
                        <m:sub>
                          <m:r>
                            <a:rPr lang="en-US" altLang="zh-CN" sz="1400" b="0" i="1" smtClean="0">
                              <a:latin typeface="Cambria Math" panose="02040503050406030204" pitchFamily="18" charset="0"/>
                              <a:ea typeface="黑体" panose="02010609060101010101" pitchFamily="49" charset="-122"/>
                            </a:rPr>
                            <m:t>𝑏</m:t>
                          </m:r>
                        </m:sub>
                      </m:sSub>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129" name="矩形 128">
                <a:extLst>
                  <a:ext uri="{FF2B5EF4-FFF2-40B4-BE49-F238E27FC236}">
                    <a16:creationId xmlns:a16="http://schemas.microsoft.com/office/drawing/2014/main" id="{A86568F1-A777-486E-9EB1-4CC82B2D696E}"/>
                  </a:ext>
                </a:extLst>
              </p:cNvPr>
              <p:cNvSpPr>
                <a:spLocks noRot="1" noChangeAspect="1" noMove="1" noResize="1" noEditPoints="1" noAdjustHandles="1" noChangeArrowheads="1" noChangeShapeType="1" noTextEdit="1"/>
              </p:cNvSpPr>
              <p:nvPr/>
            </p:nvSpPr>
            <p:spPr>
              <a:xfrm>
                <a:off x="6630451" y="3336728"/>
                <a:ext cx="460319" cy="307777"/>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矩形 129">
                <a:extLst>
                  <a:ext uri="{FF2B5EF4-FFF2-40B4-BE49-F238E27FC236}">
                    <a16:creationId xmlns:a16="http://schemas.microsoft.com/office/drawing/2014/main" id="{DD325507-A05D-4E67-910D-770D8F6033D8}"/>
                  </a:ext>
                </a:extLst>
              </p:cNvPr>
              <p:cNvSpPr/>
              <p:nvPr/>
            </p:nvSpPr>
            <p:spPr>
              <a:xfrm>
                <a:off x="7204162" y="2743018"/>
                <a:ext cx="430310" cy="30777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黑体" panose="02010609060101010101" pitchFamily="49" charset="-122"/>
                            </a:rPr>
                          </m:ctrlPr>
                        </m:sSubPr>
                        <m:e>
                          <m:r>
                            <a:rPr lang="en-US" altLang="zh-CN" sz="1400" b="0" i="1" smtClean="0">
                              <a:latin typeface="Cambria Math" panose="02040503050406030204" pitchFamily="18" charset="0"/>
                              <a:ea typeface="黑体" panose="02010609060101010101" pitchFamily="49" charset="-122"/>
                            </a:rPr>
                            <m:t>𝑊</m:t>
                          </m:r>
                        </m:e>
                        <m:sub>
                          <m:r>
                            <a:rPr lang="en-US" altLang="zh-CN" sz="1400" b="0" i="1" smtClean="0">
                              <a:latin typeface="Cambria Math" panose="02040503050406030204" pitchFamily="18" charset="0"/>
                              <a:ea typeface="黑体" panose="02010609060101010101" pitchFamily="49" charset="-122"/>
                            </a:rPr>
                            <m:t>𝑠</m:t>
                          </m:r>
                        </m:sub>
                      </m:sSub>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130" name="矩形 129">
                <a:extLst>
                  <a:ext uri="{FF2B5EF4-FFF2-40B4-BE49-F238E27FC236}">
                    <a16:creationId xmlns:a16="http://schemas.microsoft.com/office/drawing/2014/main" id="{DD325507-A05D-4E67-910D-770D8F6033D8}"/>
                  </a:ext>
                </a:extLst>
              </p:cNvPr>
              <p:cNvSpPr>
                <a:spLocks noRot="1" noChangeAspect="1" noMove="1" noResize="1" noEditPoints="1" noAdjustHandles="1" noChangeArrowheads="1" noChangeShapeType="1" noTextEdit="1"/>
              </p:cNvSpPr>
              <p:nvPr/>
            </p:nvSpPr>
            <p:spPr>
              <a:xfrm>
                <a:off x="7204162" y="2743018"/>
                <a:ext cx="430310" cy="307777"/>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矩形 132">
                <a:extLst>
                  <a:ext uri="{FF2B5EF4-FFF2-40B4-BE49-F238E27FC236}">
                    <a16:creationId xmlns:a16="http://schemas.microsoft.com/office/drawing/2014/main" id="{7498DFDF-CBBE-4EDE-BC45-AAA607E6485A}"/>
                  </a:ext>
                </a:extLst>
              </p:cNvPr>
              <p:cNvSpPr/>
              <p:nvPr/>
            </p:nvSpPr>
            <p:spPr>
              <a:xfrm>
                <a:off x="7907512" y="3330764"/>
                <a:ext cx="628825" cy="37734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smtClean="0">
                              <a:latin typeface="Cambria Math" panose="02040503050406030204" pitchFamily="18" charset="0"/>
                              <a:ea typeface="黑体" panose="02010609060101010101" pitchFamily="49" charset="-122"/>
                            </a:rPr>
                          </m:ctrlPr>
                        </m:sSubSupPr>
                        <m:e>
                          <m:r>
                            <a:rPr lang="en-US" altLang="zh-CN" sz="1400" i="1" smtClean="0">
                              <a:latin typeface="Cambria Math" panose="02040503050406030204" pitchFamily="18" charset="0"/>
                            </a:rPr>
                            <m:t>𝛺</m:t>
                          </m:r>
                        </m:e>
                        <m:sub>
                          <m:sSubSup>
                            <m:sSubSupPr>
                              <m:ctrlPr>
                                <a:rPr lang="en-US" altLang="zh-CN" sz="1400" i="1">
                                  <a:latin typeface="Cambria Math" panose="02040503050406030204" pitchFamily="18" charset="0"/>
                                  <a:ea typeface="黑体" panose="02010609060101010101" pitchFamily="49" charset="-122"/>
                                </a:rPr>
                              </m:ctrlPr>
                            </m:sSubSupPr>
                            <m:e>
                              <m:r>
                                <a:rPr lang="en-US" altLang="zh-CN" sz="1400" i="1">
                                  <a:latin typeface="Cambria Math" panose="02040503050406030204" pitchFamily="18" charset="0"/>
                                  <a:ea typeface="黑体" panose="02010609060101010101" pitchFamily="49" charset="-122"/>
                                </a:rPr>
                                <m:t>𝑡</m:t>
                              </m:r>
                            </m:e>
                            <m:sub>
                              <m:r>
                                <a:rPr lang="en-US" altLang="zh-CN" sz="1400" i="1">
                                  <a:latin typeface="Cambria Math" panose="02040503050406030204" pitchFamily="18" charset="0"/>
                                  <a:ea typeface="黑体" panose="02010609060101010101" pitchFamily="49" charset="-122"/>
                                </a:rPr>
                                <m:t>𝑘</m:t>
                              </m:r>
                            </m:sub>
                            <m:sup>
                              <m:r>
                                <a:rPr lang="en-US" altLang="zh-CN" sz="1400" i="1">
                                  <a:latin typeface="Cambria Math" panose="02040503050406030204" pitchFamily="18" charset="0"/>
                                  <a:ea typeface="黑体" panose="02010609060101010101" pitchFamily="49" charset="-122"/>
                                </a:rPr>
                                <m:t>𝑚</m:t>
                              </m:r>
                              <m:r>
                                <a:rPr lang="en-US" altLang="zh-CN" sz="1400" i="1">
                                  <a:latin typeface="Cambria Math" panose="02040503050406030204" pitchFamily="18" charset="0"/>
                                  <a:ea typeface="黑体" panose="02010609060101010101" pitchFamily="49" charset="-122"/>
                                </a:rPr>
                                <m:t>,</m:t>
                              </m:r>
                              <m:r>
                                <a:rPr lang="en-US" altLang="zh-CN" sz="1400" i="1">
                                  <a:latin typeface="Cambria Math" panose="02040503050406030204" pitchFamily="18" charset="0"/>
                                  <a:ea typeface="黑体" panose="02010609060101010101" pitchFamily="49" charset="-122"/>
                                </a:rPr>
                                <m:t>𝑛</m:t>
                              </m:r>
                            </m:sup>
                          </m:sSubSup>
                        </m:sub>
                        <m:sup>
                          <m:r>
                            <a:rPr lang="en-US" altLang="zh-CN" sz="1400" b="0" i="1" smtClean="0">
                              <a:latin typeface="Cambria Math" panose="02040503050406030204" pitchFamily="18" charset="0"/>
                              <a:ea typeface="黑体" panose="02010609060101010101" pitchFamily="49" charset="-122"/>
                            </a:rPr>
                            <m:t>𝑣</m:t>
                          </m:r>
                        </m:sup>
                      </m:sSub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133" name="矩形 132">
                <a:extLst>
                  <a:ext uri="{FF2B5EF4-FFF2-40B4-BE49-F238E27FC236}">
                    <a16:creationId xmlns:a16="http://schemas.microsoft.com/office/drawing/2014/main" id="{7498DFDF-CBBE-4EDE-BC45-AAA607E6485A}"/>
                  </a:ext>
                </a:extLst>
              </p:cNvPr>
              <p:cNvSpPr>
                <a:spLocks noRot="1" noChangeAspect="1" noMove="1" noResize="1" noEditPoints="1" noAdjustHandles="1" noChangeArrowheads="1" noChangeShapeType="1" noTextEdit="1"/>
              </p:cNvSpPr>
              <p:nvPr/>
            </p:nvSpPr>
            <p:spPr>
              <a:xfrm>
                <a:off x="7907512" y="3330764"/>
                <a:ext cx="628825" cy="377347"/>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矩形 133">
                <a:extLst>
                  <a:ext uri="{FF2B5EF4-FFF2-40B4-BE49-F238E27FC236}">
                    <a16:creationId xmlns:a16="http://schemas.microsoft.com/office/drawing/2014/main" id="{5F581CDB-E522-42EB-82B8-726AC5984132}"/>
                  </a:ext>
                </a:extLst>
              </p:cNvPr>
              <p:cNvSpPr/>
              <p:nvPr/>
            </p:nvSpPr>
            <p:spPr>
              <a:xfrm>
                <a:off x="5831856" y="1816935"/>
                <a:ext cx="536108" cy="380425"/>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𝑒</m:t>
                          </m:r>
                        </m:e>
                        <m:sub>
                          <m:sSubSup>
                            <m:sSubSupPr>
                              <m:ctrlPr>
                                <a:rPr lang="en-US" altLang="zh-CN" sz="1200" i="1">
                                  <a:latin typeface="Cambria Math" panose="02040503050406030204" pitchFamily="18" charset="0"/>
                                  <a:ea typeface="黑体" panose="02010609060101010101" pitchFamily="49" charset="-122"/>
                                </a:rPr>
                              </m:ctrlPr>
                            </m:sSubSupPr>
                            <m:e>
                              <m:r>
                                <a:rPr lang="en-US" altLang="zh-CN" sz="1200" i="1">
                                  <a:latin typeface="Cambria Math" panose="02040503050406030204" pitchFamily="18" charset="0"/>
                                  <a:ea typeface="黑体" panose="02010609060101010101" pitchFamily="49" charset="-122"/>
                                </a:rPr>
                                <m:t>𝑡</m:t>
                              </m:r>
                            </m:e>
                            <m:sub>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𝑘</m:t>
                                  </m:r>
                                </m:e>
                                <m:sup>
                                  <m:r>
                                    <a:rPr lang="en-US" altLang="zh-CN" sz="1200" i="1">
                                      <a:latin typeface="Cambria Math" panose="02040503050406030204" pitchFamily="18" charset="0"/>
                                    </a:rPr>
                                    <m:t>1</m:t>
                                  </m:r>
                                </m:sup>
                              </m:sSup>
                            </m:sub>
                            <m:sup>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𝑚</m:t>
                                  </m:r>
                                </m:e>
                              </m:acc>
                              <m:r>
                                <a:rPr lang="en-US" altLang="zh-CN" sz="1200" i="1">
                                  <a:latin typeface="Cambria Math" panose="02040503050406030204" pitchFamily="18" charset="0"/>
                                </a:rPr>
                                <m:t>,</m:t>
                              </m:r>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𝑛</m:t>
                                  </m:r>
                                </m:e>
                              </m:acc>
                            </m:sup>
                          </m:sSubSup>
                        </m:sub>
                        <m:sup>
                          <m:r>
                            <a:rPr lang="en-US" altLang="zh-CN" sz="1200" b="0" i="1" smtClean="0">
                              <a:latin typeface="Cambria Math" panose="02040503050406030204" pitchFamily="18" charset="0"/>
                              <a:ea typeface="黑体" panose="02010609060101010101" pitchFamily="49" charset="-122"/>
                            </a:rPr>
                            <m:t>𝑎</m:t>
                          </m:r>
                        </m:sup>
                      </m:sSub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134" name="矩形 133">
                <a:extLst>
                  <a:ext uri="{FF2B5EF4-FFF2-40B4-BE49-F238E27FC236}">
                    <a16:creationId xmlns:a16="http://schemas.microsoft.com/office/drawing/2014/main" id="{5F581CDB-E522-42EB-82B8-726AC5984132}"/>
                  </a:ext>
                </a:extLst>
              </p:cNvPr>
              <p:cNvSpPr>
                <a:spLocks noRot="1" noChangeAspect="1" noMove="1" noResize="1" noEditPoints="1" noAdjustHandles="1" noChangeArrowheads="1" noChangeShapeType="1" noTextEdit="1"/>
              </p:cNvSpPr>
              <p:nvPr/>
            </p:nvSpPr>
            <p:spPr>
              <a:xfrm>
                <a:off x="5831856" y="1816935"/>
                <a:ext cx="536108" cy="380425"/>
              </a:xfrm>
              <a:prstGeom prst="rect">
                <a:avLst/>
              </a:prstGeom>
              <a:blipFill>
                <a:blip r:embed="rId10"/>
                <a:stretch>
                  <a:fillRect r="-170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矩形 134">
                <a:extLst>
                  <a:ext uri="{FF2B5EF4-FFF2-40B4-BE49-F238E27FC236}">
                    <a16:creationId xmlns:a16="http://schemas.microsoft.com/office/drawing/2014/main" id="{9A7D7AFB-A9A7-4C66-BC6E-91F363FD49FB}"/>
                  </a:ext>
                </a:extLst>
              </p:cNvPr>
              <p:cNvSpPr/>
              <p:nvPr/>
            </p:nvSpPr>
            <p:spPr>
              <a:xfrm>
                <a:off x="5740297" y="4379261"/>
                <a:ext cx="704198" cy="380811"/>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b="1" i="1" smtClean="0">
                              <a:latin typeface="Cambria Math" panose="02040503050406030204" pitchFamily="18" charset="0"/>
                              <a:ea typeface="黑体" panose="02010609060101010101" pitchFamily="49" charset="-122"/>
                            </a:rPr>
                          </m:ctrlPr>
                        </m:sSubSupPr>
                        <m:e>
                          <m:r>
                            <a:rPr lang="en-US" altLang="zh-CN" sz="1400" b="1" i="1" smtClean="0">
                              <a:latin typeface="Cambria Math" panose="02040503050406030204" pitchFamily="18" charset="0"/>
                              <a:ea typeface="黑体" panose="02010609060101010101" pitchFamily="49" charset="-122"/>
                            </a:rPr>
                            <m:t>𝒆</m:t>
                          </m:r>
                        </m:e>
                        <m:sub>
                          <m:sSubSup>
                            <m:sSubSupPr>
                              <m:ctrlPr>
                                <a:rPr lang="en-US" altLang="zh-CN" sz="1400" b="1" i="1">
                                  <a:latin typeface="Cambria Math" panose="02040503050406030204" pitchFamily="18" charset="0"/>
                                  <a:ea typeface="黑体" panose="02010609060101010101" pitchFamily="49" charset="-122"/>
                                </a:rPr>
                              </m:ctrlPr>
                            </m:sSubSupPr>
                            <m:e>
                              <m:r>
                                <a:rPr lang="en-US" altLang="zh-CN" sz="1400" b="1" i="1">
                                  <a:latin typeface="Cambria Math" panose="02040503050406030204" pitchFamily="18" charset="0"/>
                                  <a:ea typeface="黑体" panose="02010609060101010101" pitchFamily="49" charset="-122"/>
                                </a:rPr>
                                <m:t>𝒕</m:t>
                              </m:r>
                            </m:e>
                            <m:sub>
                              <m:r>
                                <a:rPr lang="en-US" altLang="zh-CN" sz="1400" b="1" i="1">
                                  <a:latin typeface="Cambria Math" panose="02040503050406030204" pitchFamily="18" charset="0"/>
                                  <a:ea typeface="黑体" panose="02010609060101010101" pitchFamily="49" charset="-122"/>
                                </a:rPr>
                                <m:t>𝒌</m:t>
                              </m:r>
                            </m:sub>
                            <m:sup>
                              <m:r>
                                <a:rPr lang="en-US" altLang="zh-CN" sz="1400" b="1" i="1">
                                  <a:latin typeface="Cambria Math" panose="02040503050406030204" pitchFamily="18" charset="0"/>
                                  <a:ea typeface="黑体" panose="02010609060101010101" pitchFamily="49" charset="-122"/>
                                </a:rPr>
                                <m:t>𝒎</m:t>
                              </m:r>
                              <m:r>
                                <a:rPr lang="en-US" altLang="zh-CN" sz="1400" b="1" i="1">
                                  <a:latin typeface="Cambria Math" panose="02040503050406030204" pitchFamily="18" charset="0"/>
                                  <a:ea typeface="黑体" panose="02010609060101010101" pitchFamily="49" charset="-122"/>
                                </a:rPr>
                                <m:t>,</m:t>
                              </m:r>
                              <m:r>
                                <a:rPr lang="en-US" altLang="zh-CN" sz="1400" b="1" i="1">
                                  <a:latin typeface="Cambria Math" panose="02040503050406030204" pitchFamily="18" charset="0"/>
                                  <a:ea typeface="黑体" panose="02010609060101010101" pitchFamily="49" charset="-122"/>
                                </a:rPr>
                                <m:t>𝒏</m:t>
                              </m:r>
                            </m:sup>
                          </m:sSubSup>
                        </m:sub>
                        <m:sup>
                          <m:r>
                            <a:rPr lang="en-US" altLang="zh-CN" sz="1400" b="1" i="1" smtClean="0">
                              <a:latin typeface="Cambria Math" panose="02040503050406030204" pitchFamily="18" charset="0"/>
                              <a:ea typeface="黑体" panose="02010609060101010101" pitchFamily="49" charset="-122"/>
                            </a:rPr>
                            <m:t>𝒗</m:t>
                          </m:r>
                        </m:sup>
                      </m:sSubSup>
                    </m:oMath>
                  </m:oMathPara>
                </a14:m>
                <a:endParaRPr lang="en-US" altLang="zh-CN" sz="1400" b="1" i="1" dirty="0">
                  <a:latin typeface="Cambria Math" panose="02040503050406030204" pitchFamily="18" charset="0"/>
                  <a:ea typeface="黑体" panose="02010609060101010101" pitchFamily="49" charset="-122"/>
                </a:endParaRPr>
              </a:p>
            </p:txBody>
          </p:sp>
        </mc:Choice>
        <mc:Fallback xmlns="">
          <p:sp>
            <p:nvSpPr>
              <p:cNvPr id="135" name="矩形 134">
                <a:extLst>
                  <a:ext uri="{FF2B5EF4-FFF2-40B4-BE49-F238E27FC236}">
                    <a16:creationId xmlns:a16="http://schemas.microsoft.com/office/drawing/2014/main" id="{9A7D7AFB-A9A7-4C66-BC6E-91F363FD49FB}"/>
                  </a:ext>
                </a:extLst>
              </p:cNvPr>
              <p:cNvSpPr>
                <a:spLocks noRot="1" noChangeAspect="1" noMove="1" noResize="1" noEditPoints="1" noAdjustHandles="1" noChangeArrowheads="1" noChangeShapeType="1" noTextEdit="1"/>
              </p:cNvSpPr>
              <p:nvPr/>
            </p:nvSpPr>
            <p:spPr>
              <a:xfrm>
                <a:off x="5740297" y="4379261"/>
                <a:ext cx="704198" cy="380811"/>
              </a:xfrm>
              <a:prstGeom prst="rect">
                <a:avLst/>
              </a:prstGeom>
              <a:blipFill>
                <a:blip r:embed="rId11"/>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矩形 135">
                <a:extLst>
                  <a:ext uri="{FF2B5EF4-FFF2-40B4-BE49-F238E27FC236}">
                    <a16:creationId xmlns:a16="http://schemas.microsoft.com/office/drawing/2014/main" id="{B0FF4DD8-C134-4331-AED2-7042D6F8E63F}"/>
                  </a:ext>
                </a:extLst>
              </p:cNvPr>
              <p:cNvSpPr/>
              <p:nvPr/>
            </p:nvSpPr>
            <p:spPr>
              <a:xfrm>
                <a:off x="5861337" y="2112381"/>
                <a:ext cx="536108" cy="38081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𝑒</m:t>
                          </m:r>
                        </m:e>
                        <m:sub>
                          <m:sSubSup>
                            <m:sSubSupPr>
                              <m:ctrlPr>
                                <a:rPr lang="en-US" altLang="zh-CN" sz="1200" i="1">
                                  <a:latin typeface="Cambria Math" panose="02040503050406030204" pitchFamily="18" charset="0"/>
                                  <a:ea typeface="黑体" panose="02010609060101010101" pitchFamily="49" charset="-122"/>
                                </a:rPr>
                              </m:ctrlPr>
                            </m:sSubSupPr>
                            <m:e>
                              <m:r>
                                <a:rPr lang="en-US" altLang="zh-CN" sz="1200" i="1">
                                  <a:latin typeface="Cambria Math" panose="02040503050406030204" pitchFamily="18" charset="0"/>
                                  <a:ea typeface="黑体" panose="02010609060101010101" pitchFamily="49" charset="-122"/>
                                </a:rPr>
                                <m:t>𝑡</m:t>
                              </m:r>
                            </m:e>
                            <m:sub>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𝑘</m:t>
                                  </m:r>
                                </m:e>
                                <m:sup>
                                  <m:r>
                                    <a:rPr lang="en-US" altLang="zh-CN" sz="1200" b="0" i="1" smtClean="0">
                                      <a:latin typeface="Cambria Math" panose="02040503050406030204" pitchFamily="18" charset="0"/>
                                    </a:rPr>
                                    <m:t>2</m:t>
                                  </m:r>
                                </m:sup>
                              </m:sSup>
                            </m:sub>
                            <m:sup>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𝑚</m:t>
                                  </m:r>
                                </m:e>
                              </m:acc>
                              <m:r>
                                <a:rPr lang="en-US" altLang="zh-CN" sz="1200" i="1">
                                  <a:latin typeface="Cambria Math" panose="02040503050406030204" pitchFamily="18" charset="0"/>
                                </a:rPr>
                                <m:t>,</m:t>
                              </m:r>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𝑛</m:t>
                                  </m:r>
                                </m:e>
                              </m:acc>
                            </m:sup>
                          </m:sSubSup>
                        </m:sub>
                        <m:sup>
                          <m:r>
                            <a:rPr lang="en-US" altLang="zh-CN" sz="1200" b="0" i="1" smtClean="0">
                              <a:latin typeface="Cambria Math" panose="02040503050406030204" pitchFamily="18" charset="0"/>
                              <a:ea typeface="黑体" panose="02010609060101010101" pitchFamily="49" charset="-122"/>
                            </a:rPr>
                            <m:t>𝑎</m:t>
                          </m:r>
                        </m:sup>
                      </m:sSub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136" name="矩形 135">
                <a:extLst>
                  <a:ext uri="{FF2B5EF4-FFF2-40B4-BE49-F238E27FC236}">
                    <a16:creationId xmlns:a16="http://schemas.microsoft.com/office/drawing/2014/main" id="{B0FF4DD8-C134-4331-AED2-7042D6F8E63F}"/>
                  </a:ext>
                </a:extLst>
              </p:cNvPr>
              <p:cNvSpPr>
                <a:spLocks noRot="1" noChangeAspect="1" noMove="1" noResize="1" noEditPoints="1" noAdjustHandles="1" noChangeArrowheads="1" noChangeShapeType="1" noTextEdit="1"/>
              </p:cNvSpPr>
              <p:nvPr/>
            </p:nvSpPr>
            <p:spPr>
              <a:xfrm>
                <a:off x="5861337" y="2112381"/>
                <a:ext cx="536108" cy="380810"/>
              </a:xfrm>
              <a:prstGeom prst="rect">
                <a:avLst/>
              </a:prstGeom>
              <a:blipFill>
                <a:blip r:embed="rId12"/>
                <a:stretch>
                  <a:fillRect r="-1839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矩形 136">
                <a:extLst>
                  <a:ext uri="{FF2B5EF4-FFF2-40B4-BE49-F238E27FC236}">
                    <a16:creationId xmlns:a16="http://schemas.microsoft.com/office/drawing/2014/main" id="{D560E0FC-C957-4AE6-BE9C-E3BDBD40BC43}"/>
                  </a:ext>
                </a:extLst>
              </p:cNvPr>
              <p:cNvSpPr/>
              <p:nvPr/>
            </p:nvSpPr>
            <p:spPr>
              <a:xfrm>
                <a:off x="5875377" y="2417659"/>
                <a:ext cx="536108" cy="38081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𝑒</m:t>
                          </m:r>
                        </m:e>
                        <m:sub>
                          <m:sSubSup>
                            <m:sSubSupPr>
                              <m:ctrlPr>
                                <a:rPr lang="en-US" altLang="zh-CN" sz="1200" i="1">
                                  <a:latin typeface="Cambria Math" panose="02040503050406030204" pitchFamily="18" charset="0"/>
                                  <a:ea typeface="黑体" panose="02010609060101010101" pitchFamily="49" charset="-122"/>
                                </a:rPr>
                              </m:ctrlPr>
                            </m:sSubSupPr>
                            <m:e>
                              <m:r>
                                <a:rPr lang="en-US" altLang="zh-CN" sz="1200" i="1">
                                  <a:latin typeface="Cambria Math" panose="02040503050406030204" pitchFamily="18" charset="0"/>
                                  <a:ea typeface="黑体" panose="02010609060101010101" pitchFamily="49" charset="-122"/>
                                </a:rPr>
                                <m:t>𝑡</m:t>
                              </m:r>
                            </m:e>
                            <m:sub>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𝑘</m:t>
                                  </m:r>
                                </m:e>
                                <m:sup>
                                  <m:r>
                                    <a:rPr lang="en-US" altLang="zh-CN" sz="1200" b="0" i="1" smtClean="0">
                                      <a:latin typeface="Cambria Math" panose="02040503050406030204" pitchFamily="18" charset="0"/>
                                    </a:rPr>
                                    <m:t>3</m:t>
                                  </m:r>
                                </m:sup>
                              </m:sSup>
                            </m:sub>
                            <m:sup>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𝑚</m:t>
                                  </m:r>
                                </m:e>
                              </m:acc>
                              <m:r>
                                <a:rPr lang="en-US" altLang="zh-CN" sz="1200" i="1">
                                  <a:latin typeface="Cambria Math" panose="02040503050406030204" pitchFamily="18" charset="0"/>
                                </a:rPr>
                                <m:t>,</m:t>
                              </m:r>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𝑛</m:t>
                                  </m:r>
                                </m:e>
                              </m:acc>
                            </m:sup>
                          </m:sSubSup>
                        </m:sub>
                        <m:sup>
                          <m:r>
                            <a:rPr lang="en-US" altLang="zh-CN" sz="1200" b="0" i="1" smtClean="0">
                              <a:latin typeface="Cambria Math" panose="02040503050406030204" pitchFamily="18" charset="0"/>
                              <a:ea typeface="黑体" panose="02010609060101010101" pitchFamily="49" charset="-122"/>
                            </a:rPr>
                            <m:t>𝑎</m:t>
                          </m:r>
                        </m:sup>
                      </m:sSub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137" name="矩形 136">
                <a:extLst>
                  <a:ext uri="{FF2B5EF4-FFF2-40B4-BE49-F238E27FC236}">
                    <a16:creationId xmlns:a16="http://schemas.microsoft.com/office/drawing/2014/main" id="{D560E0FC-C957-4AE6-BE9C-E3BDBD40BC43}"/>
                  </a:ext>
                </a:extLst>
              </p:cNvPr>
              <p:cNvSpPr>
                <a:spLocks noRot="1" noChangeAspect="1" noMove="1" noResize="1" noEditPoints="1" noAdjustHandles="1" noChangeArrowheads="1" noChangeShapeType="1" noTextEdit="1"/>
              </p:cNvSpPr>
              <p:nvPr/>
            </p:nvSpPr>
            <p:spPr>
              <a:xfrm>
                <a:off x="5875377" y="2417659"/>
                <a:ext cx="536108" cy="380810"/>
              </a:xfrm>
              <a:prstGeom prst="rect">
                <a:avLst/>
              </a:prstGeom>
              <a:blipFill>
                <a:blip r:embed="rId13"/>
                <a:stretch>
                  <a:fillRect r="-17045"/>
                </a:stretch>
              </a:blipFill>
              <a:ln>
                <a:noFill/>
              </a:ln>
            </p:spPr>
            <p:txBody>
              <a:bodyPr/>
              <a:lstStyle/>
              <a:p>
                <a:r>
                  <a:rPr lang="zh-CN" altLang="en-US">
                    <a:noFill/>
                  </a:rPr>
                  <a:t> </a:t>
                </a:r>
              </a:p>
            </p:txBody>
          </p:sp>
        </mc:Fallback>
      </mc:AlternateContent>
      <p:cxnSp>
        <p:nvCxnSpPr>
          <p:cNvPr id="145" name="连接符: 曲线 144">
            <a:extLst>
              <a:ext uri="{FF2B5EF4-FFF2-40B4-BE49-F238E27FC236}">
                <a16:creationId xmlns:a16="http://schemas.microsoft.com/office/drawing/2014/main" id="{44012BF5-D19D-4A6C-A718-8C824F6E3287}"/>
              </a:ext>
            </a:extLst>
          </p:cNvPr>
          <p:cNvCxnSpPr>
            <a:cxnSpLocks/>
          </p:cNvCxnSpPr>
          <p:nvPr/>
        </p:nvCxnSpPr>
        <p:spPr>
          <a:xfrm rot="5400000" flipH="1" flipV="1">
            <a:off x="3961503" y="825636"/>
            <a:ext cx="745483" cy="3260193"/>
          </a:xfrm>
          <a:prstGeom prst="curvedConnector3">
            <a:avLst>
              <a:gd name="adj1" fmla="val 35008"/>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连接符: 曲线 148">
            <a:extLst>
              <a:ext uri="{FF2B5EF4-FFF2-40B4-BE49-F238E27FC236}">
                <a16:creationId xmlns:a16="http://schemas.microsoft.com/office/drawing/2014/main" id="{D796C779-99A8-4E78-818A-68BBD5ECD5A1}"/>
              </a:ext>
            </a:extLst>
          </p:cNvPr>
          <p:cNvCxnSpPr>
            <a:cxnSpLocks/>
          </p:cNvCxnSpPr>
          <p:nvPr/>
        </p:nvCxnSpPr>
        <p:spPr>
          <a:xfrm flipV="1">
            <a:off x="5558406" y="2360270"/>
            <a:ext cx="405935" cy="750697"/>
          </a:xfrm>
          <a:prstGeom prst="curvedConnector2">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连接符: 曲线 152">
            <a:extLst>
              <a:ext uri="{FF2B5EF4-FFF2-40B4-BE49-F238E27FC236}">
                <a16:creationId xmlns:a16="http://schemas.microsoft.com/office/drawing/2014/main" id="{D9DD6E64-499E-4982-9101-FA1612E1EF0E}"/>
              </a:ext>
            </a:extLst>
          </p:cNvPr>
          <p:cNvCxnSpPr>
            <a:cxnSpLocks/>
          </p:cNvCxnSpPr>
          <p:nvPr/>
        </p:nvCxnSpPr>
        <p:spPr>
          <a:xfrm flipV="1">
            <a:off x="5023533" y="2743885"/>
            <a:ext cx="1014128" cy="1321646"/>
          </a:xfrm>
          <a:prstGeom prst="curvedConnector2">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0D3F7BA3-7660-42EA-9302-6C663EBB928D}"/>
              </a:ext>
            </a:extLst>
          </p:cNvPr>
          <p:cNvCxnSpPr>
            <a:stCxn id="109" idx="2"/>
            <a:endCxn id="76" idx="0"/>
          </p:cNvCxnSpPr>
          <p:nvPr/>
        </p:nvCxnSpPr>
        <p:spPr>
          <a:xfrm flipH="1">
            <a:off x="7004356" y="2624897"/>
            <a:ext cx="2" cy="1784215"/>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C9DF4BD2-A85C-465C-B5D0-F99AB16E702D}"/>
              </a:ext>
            </a:extLst>
          </p:cNvPr>
          <p:cNvCxnSpPr>
            <a:cxnSpLocks/>
          </p:cNvCxnSpPr>
          <p:nvPr/>
        </p:nvCxnSpPr>
        <p:spPr>
          <a:xfrm>
            <a:off x="6999631" y="2616557"/>
            <a:ext cx="500672" cy="641905"/>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85F223A5-F26E-4CCD-8AA0-55E2346ACCDC}"/>
              </a:ext>
            </a:extLst>
          </p:cNvPr>
          <p:cNvCxnSpPr>
            <a:cxnSpLocks/>
            <a:endCxn id="76" idx="0"/>
          </p:cNvCxnSpPr>
          <p:nvPr/>
        </p:nvCxnSpPr>
        <p:spPr>
          <a:xfrm flipH="1">
            <a:off x="7004356" y="3727954"/>
            <a:ext cx="491222" cy="681158"/>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74" name="椭圆 173">
            <a:extLst>
              <a:ext uri="{FF2B5EF4-FFF2-40B4-BE49-F238E27FC236}">
                <a16:creationId xmlns:a16="http://schemas.microsoft.com/office/drawing/2014/main" id="{F99F2513-454A-411D-90D9-8EEEAB85F348}"/>
              </a:ext>
            </a:extLst>
          </p:cNvPr>
          <p:cNvSpPr/>
          <p:nvPr/>
        </p:nvSpPr>
        <p:spPr>
          <a:xfrm>
            <a:off x="7180384" y="2423400"/>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a:extLst>
              <a:ext uri="{FF2B5EF4-FFF2-40B4-BE49-F238E27FC236}">
                <a16:creationId xmlns:a16="http://schemas.microsoft.com/office/drawing/2014/main" id="{FA082264-5BD4-423F-9D08-AC05C945073F}"/>
              </a:ext>
            </a:extLst>
          </p:cNvPr>
          <p:cNvSpPr/>
          <p:nvPr/>
        </p:nvSpPr>
        <p:spPr>
          <a:xfrm>
            <a:off x="7431544" y="2419996"/>
            <a:ext cx="181126" cy="17227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0" name="矩形 179">
                <a:extLst>
                  <a:ext uri="{FF2B5EF4-FFF2-40B4-BE49-F238E27FC236}">
                    <a16:creationId xmlns:a16="http://schemas.microsoft.com/office/drawing/2014/main" id="{8C41DD42-47BB-465F-B8BE-B7E6A22242E7}"/>
                  </a:ext>
                </a:extLst>
              </p:cNvPr>
              <p:cNvSpPr/>
              <p:nvPr/>
            </p:nvSpPr>
            <p:spPr>
              <a:xfrm>
                <a:off x="6874178" y="1593111"/>
                <a:ext cx="612412" cy="37734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smtClean="0">
                              <a:latin typeface="Cambria Math" panose="02040503050406030204" pitchFamily="18" charset="0"/>
                              <a:ea typeface="黑体" panose="02010609060101010101" pitchFamily="49" charset="-122"/>
                            </a:rPr>
                          </m:ctrlPr>
                        </m:sSubSupPr>
                        <m:e>
                          <m:r>
                            <a:rPr lang="en-US" altLang="zh-CN" sz="1400" b="0" i="1" smtClean="0">
                              <a:latin typeface="Cambria Math" panose="02040503050406030204" pitchFamily="18" charset="0"/>
                              <a:ea typeface="黑体" panose="02010609060101010101" pitchFamily="49" charset="-122"/>
                            </a:rPr>
                            <m:t>𝐸</m:t>
                          </m:r>
                        </m:e>
                        <m:sub>
                          <m:sSubSup>
                            <m:sSubSupPr>
                              <m:ctrlPr>
                                <a:rPr lang="en-US" altLang="zh-CN" sz="1400" i="1">
                                  <a:latin typeface="Cambria Math" panose="02040503050406030204" pitchFamily="18" charset="0"/>
                                  <a:ea typeface="黑体" panose="02010609060101010101" pitchFamily="49" charset="-122"/>
                                </a:rPr>
                              </m:ctrlPr>
                            </m:sSubSupPr>
                            <m:e>
                              <m:r>
                                <a:rPr lang="en-US" altLang="zh-CN" sz="1400" i="1">
                                  <a:latin typeface="Cambria Math" panose="02040503050406030204" pitchFamily="18" charset="0"/>
                                  <a:ea typeface="黑体" panose="02010609060101010101" pitchFamily="49" charset="-122"/>
                                </a:rPr>
                                <m:t>𝑡</m:t>
                              </m:r>
                            </m:e>
                            <m:sub>
                              <m:r>
                                <a:rPr lang="en-US" altLang="zh-CN" sz="1400" i="1">
                                  <a:latin typeface="Cambria Math" panose="02040503050406030204" pitchFamily="18" charset="0"/>
                                  <a:ea typeface="黑体" panose="02010609060101010101" pitchFamily="49" charset="-122"/>
                                </a:rPr>
                                <m:t>𝑘</m:t>
                              </m:r>
                            </m:sub>
                            <m:sup>
                              <m:r>
                                <a:rPr lang="en-US" altLang="zh-CN" sz="1400" i="1">
                                  <a:latin typeface="Cambria Math" panose="02040503050406030204" pitchFamily="18" charset="0"/>
                                  <a:ea typeface="黑体" panose="02010609060101010101" pitchFamily="49" charset="-122"/>
                                </a:rPr>
                                <m:t>𝑚</m:t>
                              </m:r>
                              <m:r>
                                <a:rPr lang="en-US" altLang="zh-CN" sz="1400" i="1">
                                  <a:latin typeface="Cambria Math" panose="02040503050406030204" pitchFamily="18" charset="0"/>
                                  <a:ea typeface="黑体" panose="02010609060101010101" pitchFamily="49" charset="-122"/>
                                </a:rPr>
                                <m:t>,</m:t>
                              </m:r>
                              <m:r>
                                <a:rPr lang="en-US" altLang="zh-CN" sz="1400" i="1">
                                  <a:latin typeface="Cambria Math" panose="02040503050406030204" pitchFamily="18" charset="0"/>
                                  <a:ea typeface="黑体" panose="02010609060101010101" pitchFamily="49" charset="-122"/>
                                </a:rPr>
                                <m:t>𝑛</m:t>
                              </m:r>
                            </m:sup>
                          </m:sSubSup>
                        </m:sub>
                        <m:sup>
                          <m:r>
                            <a:rPr lang="en-US" altLang="zh-CN" sz="1400" b="0" i="1" smtClean="0">
                              <a:latin typeface="Cambria Math" panose="02040503050406030204" pitchFamily="18" charset="0"/>
                              <a:ea typeface="黑体" panose="02010609060101010101" pitchFamily="49" charset="-122"/>
                            </a:rPr>
                            <m:t>𝑣</m:t>
                          </m:r>
                        </m:sup>
                      </m:sSubSup>
                    </m:oMath>
                  </m:oMathPara>
                </a14:m>
                <a:endParaRPr lang="en-US" altLang="zh-CN" sz="1400" i="1" dirty="0">
                  <a:latin typeface="Cambria Math" panose="02040503050406030204" pitchFamily="18" charset="0"/>
                  <a:ea typeface="黑体" panose="02010609060101010101" pitchFamily="49" charset="-122"/>
                </a:endParaRPr>
              </a:p>
            </p:txBody>
          </p:sp>
        </mc:Choice>
        <mc:Fallback xmlns="">
          <p:sp>
            <p:nvSpPr>
              <p:cNvPr id="180" name="矩形 179">
                <a:extLst>
                  <a:ext uri="{FF2B5EF4-FFF2-40B4-BE49-F238E27FC236}">
                    <a16:creationId xmlns:a16="http://schemas.microsoft.com/office/drawing/2014/main" id="{8C41DD42-47BB-465F-B8BE-B7E6A22242E7}"/>
                  </a:ext>
                </a:extLst>
              </p:cNvPr>
              <p:cNvSpPr>
                <a:spLocks noRot="1" noChangeAspect="1" noMove="1" noResize="1" noEditPoints="1" noAdjustHandles="1" noChangeArrowheads="1" noChangeShapeType="1" noTextEdit="1"/>
              </p:cNvSpPr>
              <p:nvPr/>
            </p:nvSpPr>
            <p:spPr>
              <a:xfrm>
                <a:off x="6874178" y="1593111"/>
                <a:ext cx="612412" cy="377347"/>
              </a:xfrm>
              <a:prstGeom prst="rect">
                <a:avLst/>
              </a:prstGeom>
              <a:blipFill>
                <a:blip r:embed="rId14"/>
                <a:stretch>
                  <a:fillRect/>
                </a:stretch>
              </a:blipFill>
              <a:ln>
                <a:noFill/>
              </a:ln>
            </p:spPr>
            <p:txBody>
              <a:bodyPr/>
              <a:lstStyle/>
              <a:p>
                <a:r>
                  <a:rPr lang="zh-CN" altLang="en-US">
                    <a:noFill/>
                  </a:rPr>
                  <a:t> </a:t>
                </a:r>
              </a:p>
            </p:txBody>
          </p:sp>
        </mc:Fallback>
      </mc:AlternateContent>
      <p:sp>
        <p:nvSpPr>
          <p:cNvPr id="181" name="矩形 180">
            <a:extLst>
              <a:ext uri="{FF2B5EF4-FFF2-40B4-BE49-F238E27FC236}">
                <a16:creationId xmlns:a16="http://schemas.microsoft.com/office/drawing/2014/main" id="{95B25F80-A4C8-4323-B969-9433E1BCCFF5}"/>
              </a:ext>
            </a:extLst>
          </p:cNvPr>
          <p:cNvSpPr/>
          <p:nvPr/>
        </p:nvSpPr>
        <p:spPr>
          <a:xfrm>
            <a:off x="1955700" y="1665457"/>
            <a:ext cx="1141457" cy="523220"/>
          </a:xfrm>
          <a:prstGeom prst="rect">
            <a:avLst/>
          </a:prstGeom>
        </p:spPr>
        <p:txBody>
          <a:bodyPr wrap="square">
            <a:spAutoFit/>
          </a:bodyPr>
          <a:lstStyle/>
          <a:p>
            <a:r>
              <a:rPr lang="zh-CN" altLang="en-US" sz="1400" dirty="0"/>
              <a:t>目标单元格所在的表</a:t>
            </a:r>
            <a:endParaRPr lang="zh-CN" altLang="en-US" dirty="0"/>
          </a:p>
        </p:txBody>
      </p:sp>
      <p:sp>
        <p:nvSpPr>
          <p:cNvPr id="142" name="文本框 141">
            <a:extLst>
              <a:ext uri="{FF2B5EF4-FFF2-40B4-BE49-F238E27FC236}">
                <a16:creationId xmlns:a16="http://schemas.microsoft.com/office/drawing/2014/main" id="{3F37248F-2ECE-43FE-AC7A-760D90DC9A35}"/>
              </a:ext>
            </a:extLst>
          </p:cNvPr>
          <p:cNvSpPr txBox="1"/>
          <p:nvPr/>
        </p:nvSpPr>
        <p:spPr>
          <a:xfrm>
            <a:off x="511175" y="1020729"/>
            <a:ext cx="3701783"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值聚合 </a:t>
            </a:r>
            <a:r>
              <a:rPr lang="en-US" altLang="zh-CN" b="1" dirty="0">
                <a:latin typeface="微软雅黑" panose="020B0503020204020204" pitchFamily="34" charset="-122"/>
                <a:ea typeface="微软雅黑" panose="020B0503020204020204" pitchFamily="34" charset="-122"/>
              </a:rPr>
              <a:t>Value aggregation </a:t>
            </a:r>
            <a:r>
              <a:rPr lang="zh-CN" altLang="en-US" b="1" dirty="0">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id="{65D2E221-5027-4018-84C9-21D9932EE30B}"/>
              </a:ext>
            </a:extLst>
          </p:cNvPr>
          <p:cNvPicPr>
            <a:picLocks noChangeAspect="1"/>
          </p:cNvPicPr>
          <p:nvPr/>
        </p:nvPicPr>
        <p:blipFill>
          <a:blip r:embed="rId15"/>
          <a:stretch>
            <a:fillRect/>
          </a:stretch>
        </p:blipFill>
        <p:spPr>
          <a:xfrm>
            <a:off x="2208661" y="4977943"/>
            <a:ext cx="3013919" cy="628921"/>
          </a:xfrm>
          <a:prstGeom prst="rect">
            <a:avLst/>
          </a:prstGeom>
        </p:spPr>
      </p:pic>
      <p:pic>
        <p:nvPicPr>
          <p:cNvPr id="6" name="图片 5">
            <a:extLst>
              <a:ext uri="{FF2B5EF4-FFF2-40B4-BE49-F238E27FC236}">
                <a16:creationId xmlns:a16="http://schemas.microsoft.com/office/drawing/2014/main" id="{16B83971-D768-4018-A48D-A3309BC2FDE3}"/>
              </a:ext>
            </a:extLst>
          </p:cNvPr>
          <p:cNvPicPr>
            <a:picLocks noChangeAspect="1"/>
          </p:cNvPicPr>
          <p:nvPr/>
        </p:nvPicPr>
        <p:blipFill>
          <a:blip r:embed="rId16"/>
          <a:stretch>
            <a:fillRect/>
          </a:stretch>
        </p:blipFill>
        <p:spPr>
          <a:xfrm>
            <a:off x="2676709" y="5594376"/>
            <a:ext cx="3452682" cy="553166"/>
          </a:xfrm>
          <a:prstGeom prst="rect">
            <a:avLst/>
          </a:prstGeom>
        </p:spPr>
      </p:pic>
      <mc:AlternateContent xmlns:mc="http://schemas.openxmlformats.org/markup-compatibility/2006" xmlns:a14="http://schemas.microsoft.com/office/drawing/2010/main">
        <mc:Choice Requires="a14">
          <p:sp>
            <p:nvSpPr>
              <p:cNvPr id="143" name="矩形 142">
                <a:extLst>
                  <a:ext uri="{FF2B5EF4-FFF2-40B4-BE49-F238E27FC236}">
                    <a16:creationId xmlns:a16="http://schemas.microsoft.com/office/drawing/2014/main" id="{5BC4937E-9375-4A2B-85FE-8DAE487DC206}"/>
                  </a:ext>
                </a:extLst>
              </p:cNvPr>
              <p:cNvSpPr/>
              <p:nvPr/>
            </p:nvSpPr>
            <p:spPr>
              <a:xfrm>
                <a:off x="587941" y="3047535"/>
                <a:ext cx="1465026" cy="923330"/>
              </a:xfrm>
              <a:prstGeom prst="rect">
                <a:avLst/>
              </a:prstGeom>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v</m:t>
                        </m:r>
                      </m:sub>
                    </m:sSub>
                    <m:r>
                      <a:rPr lang="zh-CN" altLang="en-US" i="1">
                        <a:latin typeface="Cambria Math" panose="02040503050406030204" pitchFamily="18" charset="0"/>
                      </a:rPr>
                      <m:t>：</m:t>
                    </m:r>
                  </m:oMath>
                </a14:m>
                <a:r>
                  <a:rPr lang="zh-CN" altLang="en-US" dirty="0"/>
                  <a:t>其他表中包含相同值的单元格</a:t>
                </a:r>
              </a:p>
            </p:txBody>
          </p:sp>
        </mc:Choice>
        <mc:Fallback xmlns="">
          <p:sp>
            <p:nvSpPr>
              <p:cNvPr id="143" name="矩形 142">
                <a:extLst>
                  <a:ext uri="{FF2B5EF4-FFF2-40B4-BE49-F238E27FC236}">
                    <a16:creationId xmlns:a16="http://schemas.microsoft.com/office/drawing/2014/main" id="{5BC4937E-9375-4A2B-85FE-8DAE487DC206}"/>
                  </a:ext>
                </a:extLst>
              </p:cNvPr>
              <p:cNvSpPr>
                <a:spLocks noRot="1" noChangeAspect="1" noMove="1" noResize="1" noEditPoints="1" noAdjustHandles="1" noChangeArrowheads="1" noChangeShapeType="1" noTextEdit="1"/>
              </p:cNvSpPr>
              <p:nvPr/>
            </p:nvSpPr>
            <p:spPr>
              <a:xfrm>
                <a:off x="587941" y="3047535"/>
                <a:ext cx="1465026" cy="923330"/>
              </a:xfrm>
              <a:prstGeom prst="rect">
                <a:avLst/>
              </a:prstGeom>
              <a:blipFill>
                <a:blip r:embed="rId17"/>
                <a:stretch>
                  <a:fillRect l="-3320" t="-3974" b="-92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矩形 143">
                <a:extLst>
                  <a:ext uri="{FF2B5EF4-FFF2-40B4-BE49-F238E27FC236}">
                    <a16:creationId xmlns:a16="http://schemas.microsoft.com/office/drawing/2014/main" id="{5E7EBED0-33C9-4DA0-AC06-3EBAF97E3A19}"/>
                  </a:ext>
                </a:extLst>
              </p:cNvPr>
              <p:cNvSpPr/>
              <p:nvPr/>
            </p:nvSpPr>
            <p:spPr>
              <a:xfrm>
                <a:off x="5276145" y="793970"/>
                <a:ext cx="3260192" cy="923843"/>
              </a:xfrm>
              <a:prstGeom prst="rect">
                <a:avLst/>
              </a:prstGeom>
            </p:spPr>
            <p:txBody>
              <a:bodyPr wrap="square">
                <a:spAutoFit/>
              </a:bodyPr>
              <a:lstStyle/>
              <a:p>
                <a14:m>
                  <m:oMath xmlns:m="http://schemas.openxmlformats.org/officeDocument/2006/math">
                    <m:r>
                      <a:rPr lang="zh-CN" altLang="en-US" i="1" smtClean="0">
                        <a:latin typeface="Cambria Math" panose="02040503050406030204" pitchFamily="18" charset="0"/>
                      </a:rPr>
                      <m:t>使用</m:t>
                    </m:r>
                  </m:oMath>
                </a14:m>
                <a:r>
                  <a:rPr lang="en-US" altLang="zh-CN" dirty="0"/>
                  <a:t>AGG</a:t>
                </a:r>
                <a:r>
                  <a:rPr lang="zh-CN" altLang="en-US" dirty="0"/>
                  <a:t>函数，获得</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v</m:t>
                        </m:r>
                      </m:sub>
                    </m:sSub>
                    <m:r>
                      <a:rPr lang="zh-CN" altLang="en-US" i="1">
                        <a:latin typeface="Cambria Math" panose="02040503050406030204" pitchFamily="18" charset="0"/>
                      </a:rPr>
                      <m:t>中</m:t>
                    </m:r>
                  </m:oMath>
                </a14:m>
                <a:r>
                  <a:rPr lang="zh-CN" altLang="en-US" dirty="0"/>
                  <a:t>每个单元格的表内上下文，并将其排列成一个矩阵</a:t>
                </a:r>
              </a:p>
            </p:txBody>
          </p:sp>
        </mc:Choice>
        <mc:Fallback xmlns="">
          <p:sp>
            <p:nvSpPr>
              <p:cNvPr id="144" name="矩形 143">
                <a:extLst>
                  <a:ext uri="{FF2B5EF4-FFF2-40B4-BE49-F238E27FC236}">
                    <a16:creationId xmlns:a16="http://schemas.microsoft.com/office/drawing/2014/main" id="{5E7EBED0-33C9-4DA0-AC06-3EBAF97E3A19}"/>
                  </a:ext>
                </a:extLst>
              </p:cNvPr>
              <p:cNvSpPr>
                <a:spLocks noRot="1" noChangeAspect="1" noMove="1" noResize="1" noEditPoints="1" noAdjustHandles="1" noChangeArrowheads="1" noChangeShapeType="1" noTextEdit="1"/>
              </p:cNvSpPr>
              <p:nvPr/>
            </p:nvSpPr>
            <p:spPr>
              <a:xfrm>
                <a:off x="5276145" y="793970"/>
                <a:ext cx="3260192" cy="923843"/>
              </a:xfrm>
              <a:prstGeom prst="rect">
                <a:avLst/>
              </a:prstGeom>
              <a:blipFill>
                <a:blip r:embed="rId18"/>
                <a:stretch>
                  <a:fillRect l="-1685" t="-3289" b="-85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矩形 146">
                <a:extLst>
                  <a:ext uri="{FF2B5EF4-FFF2-40B4-BE49-F238E27FC236}">
                    <a16:creationId xmlns:a16="http://schemas.microsoft.com/office/drawing/2014/main" id="{5080F139-8BCF-46CC-8D2C-BBCDEA4069FD}"/>
                  </a:ext>
                </a:extLst>
              </p:cNvPr>
              <p:cNvSpPr/>
              <p:nvPr/>
            </p:nvSpPr>
            <p:spPr>
              <a:xfrm>
                <a:off x="-260883" y="5107738"/>
                <a:ext cx="253478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1. </m:t>
                      </m:r>
                      <m:r>
                        <a:rPr lang="zh-CN" altLang="en-US" i="1" smtClean="0">
                          <a:latin typeface="Cambria Math" panose="02040503050406030204" pitchFamily="18" charset="0"/>
                        </a:rPr>
                        <m:t>权重</m:t>
                      </m:r>
                      <m:r>
                        <a:rPr lang="zh-CN" altLang="en-US" i="1">
                          <a:latin typeface="Cambria Math" panose="02040503050406030204" pitchFamily="18" charset="0"/>
                        </a:rPr>
                        <m:t>矩阵</m:t>
                      </m:r>
                      <m:r>
                        <a:rPr lang="zh-CN" altLang="en-US" i="1" smtClean="0">
                          <a:latin typeface="Cambria Math" panose="02040503050406030204" pitchFamily="18" charset="0"/>
                        </a:rPr>
                        <m:t>：</m:t>
                      </m:r>
                    </m:oMath>
                  </m:oMathPara>
                </a14:m>
                <a:endParaRPr lang="zh-CN" altLang="en-US" dirty="0"/>
              </a:p>
            </p:txBody>
          </p:sp>
        </mc:Choice>
        <mc:Fallback xmlns="">
          <p:sp>
            <p:nvSpPr>
              <p:cNvPr id="147" name="矩形 146">
                <a:extLst>
                  <a:ext uri="{FF2B5EF4-FFF2-40B4-BE49-F238E27FC236}">
                    <a16:creationId xmlns:a16="http://schemas.microsoft.com/office/drawing/2014/main" id="{5080F139-8BCF-46CC-8D2C-BBCDEA4069FD}"/>
                  </a:ext>
                </a:extLst>
              </p:cNvPr>
              <p:cNvSpPr>
                <a:spLocks noRot="1" noChangeAspect="1" noMove="1" noResize="1" noEditPoints="1" noAdjustHandles="1" noChangeArrowheads="1" noChangeShapeType="1" noTextEdit="1"/>
              </p:cNvSpPr>
              <p:nvPr/>
            </p:nvSpPr>
            <p:spPr>
              <a:xfrm>
                <a:off x="-260883" y="5107738"/>
                <a:ext cx="2534785" cy="369332"/>
              </a:xfrm>
              <a:prstGeom prst="rect">
                <a:avLst/>
              </a:prstGeom>
              <a:blipFill>
                <a:blip r:embed="rId19"/>
                <a:stretch>
                  <a:fillRect b="-11667"/>
                </a:stretch>
              </a:blipFill>
            </p:spPr>
            <p:txBody>
              <a:bodyPr/>
              <a:lstStyle/>
              <a:p>
                <a:r>
                  <a:rPr lang="zh-CN" altLang="en-US">
                    <a:noFill/>
                  </a:rPr>
                  <a:t> </a:t>
                </a:r>
              </a:p>
            </p:txBody>
          </p:sp>
        </mc:Fallback>
      </mc:AlternateContent>
      <p:sp>
        <p:nvSpPr>
          <p:cNvPr id="148" name="矩形 147">
            <a:extLst>
              <a:ext uri="{FF2B5EF4-FFF2-40B4-BE49-F238E27FC236}">
                <a16:creationId xmlns:a16="http://schemas.microsoft.com/office/drawing/2014/main" id="{4821DD36-711D-4CD3-A2FC-02EED6D9E378}"/>
              </a:ext>
            </a:extLst>
          </p:cNvPr>
          <p:cNvSpPr/>
          <p:nvPr/>
        </p:nvSpPr>
        <p:spPr>
          <a:xfrm>
            <a:off x="239254" y="5653216"/>
            <a:ext cx="2534785" cy="369332"/>
          </a:xfrm>
          <a:prstGeom prst="rect">
            <a:avLst/>
          </a:prstGeom>
        </p:spPr>
        <p:txBody>
          <a:bodyPr wrap="square">
            <a:spAutoFit/>
          </a:bodyPr>
          <a:lstStyle/>
          <a:p>
            <a:r>
              <a:rPr lang="en-US" altLang="zh-CN" dirty="0"/>
              <a:t>2. </a:t>
            </a:r>
            <a:r>
              <a:rPr lang="zh-CN" altLang="en-US" dirty="0"/>
              <a:t>值聚合上下文嵌入：</a:t>
            </a:r>
          </a:p>
        </p:txBody>
      </p:sp>
      <p:pic>
        <p:nvPicPr>
          <p:cNvPr id="16" name="图片 15">
            <a:extLst>
              <a:ext uri="{FF2B5EF4-FFF2-40B4-BE49-F238E27FC236}">
                <a16:creationId xmlns:a16="http://schemas.microsoft.com/office/drawing/2014/main" id="{3328EE7D-7332-4AD4-8AA2-6243CE1B49E4}"/>
              </a:ext>
            </a:extLst>
          </p:cNvPr>
          <p:cNvPicPr>
            <a:picLocks noChangeAspect="1"/>
          </p:cNvPicPr>
          <p:nvPr/>
        </p:nvPicPr>
        <p:blipFill>
          <a:blip r:embed="rId20"/>
          <a:stretch>
            <a:fillRect/>
          </a:stretch>
        </p:blipFill>
        <p:spPr>
          <a:xfrm>
            <a:off x="6239715" y="4942756"/>
            <a:ext cx="2534785" cy="686504"/>
          </a:xfrm>
          <a:prstGeom prst="rect">
            <a:avLst/>
          </a:prstGeom>
        </p:spPr>
      </p:pic>
      <p:cxnSp>
        <p:nvCxnSpPr>
          <p:cNvPr id="31" name="连接符: 曲线 30">
            <a:extLst>
              <a:ext uri="{FF2B5EF4-FFF2-40B4-BE49-F238E27FC236}">
                <a16:creationId xmlns:a16="http://schemas.microsoft.com/office/drawing/2014/main" id="{F953FA86-1B3C-489F-8A28-CF79AFE71AC2}"/>
              </a:ext>
            </a:extLst>
          </p:cNvPr>
          <p:cNvCxnSpPr>
            <a:cxnSpLocks/>
            <a:stCxn id="3" idx="3"/>
            <a:endCxn id="16" idx="1"/>
          </p:cNvCxnSpPr>
          <p:nvPr/>
        </p:nvCxnSpPr>
        <p:spPr>
          <a:xfrm flipV="1">
            <a:off x="5222580" y="5286008"/>
            <a:ext cx="1017135" cy="63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07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par>
                                <p:cTn id="11" presetID="10" presetClass="entr" presetSubtype="0" fill="hold" nodeType="with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fade">
                                      <p:cBhvr>
                                        <p:cTn id="13" dur="500"/>
                                        <p:tgtEl>
                                          <p:spTgt spid="1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4"/>
                                        </p:tgtEl>
                                        <p:attrNameLst>
                                          <p:attrName>style.visibility</p:attrName>
                                        </p:attrNameLst>
                                      </p:cBhvr>
                                      <p:to>
                                        <p:strVal val="visible"/>
                                      </p:to>
                                    </p:set>
                                    <p:animEffect transition="in" filter="fade">
                                      <p:cBhvr>
                                        <p:cTn id="18" dur="500"/>
                                        <p:tgtEl>
                                          <p:spTgt spid="1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0"/>
                                        </p:tgtEl>
                                        <p:attrNameLst>
                                          <p:attrName>style.visibility</p:attrName>
                                        </p:attrNameLst>
                                      </p:cBhvr>
                                      <p:to>
                                        <p:strVal val="visible"/>
                                      </p:to>
                                    </p:set>
                                    <p:animEffect transition="in" filter="fade">
                                      <p:cBhvr>
                                        <p:cTn id="21" dur="500"/>
                                        <p:tgtEl>
                                          <p:spTgt spid="18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fade">
                                      <p:cBhvr>
                                        <p:cTn id="27" dur="500"/>
                                        <p:tgtEl>
                                          <p:spTgt spid="10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5"/>
                                        </p:tgtEl>
                                        <p:attrNameLst>
                                          <p:attrName>style.visibility</p:attrName>
                                        </p:attrNameLst>
                                      </p:cBhvr>
                                      <p:to>
                                        <p:strVal val="visible"/>
                                      </p:to>
                                    </p:set>
                                    <p:animEffect transition="in" filter="fade">
                                      <p:cBhvr>
                                        <p:cTn id="33" dur="500"/>
                                        <p:tgtEl>
                                          <p:spTgt spid="10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500"/>
                                        <p:tgtEl>
                                          <p:spTgt spid="10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500"/>
                                        <p:tgtEl>
                                          <p:spTgt spid="10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fade">
                                      <p:cBhvr>
                                        <p:cTn id="42" dur="500"/>
                                        <p:tgtEl>
                                          <p:spTgt spid="10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animEffect transition="in" filter="fade">
                                      <p:cBhvr>
                                        <p:cTn id="45" dur="500"/>
                                        <p:tgtEl>
                                          <p:spTgt spid="10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0"/>
                                        </p:tgtEl>
                                        <p:attrNameLst>
                                          <p:attrName>style.visibility</p:attrName>
                                        </p:attrNameLst>
                                      </p:cBhvr>
                                      <p:to>
                                        <p:strVal val="visible"/>
                                      </p:to>
                                    </p:set>
                                    <p:animEffect transition="in" filter="fade">
                                      <p:cBhvr>
                                        <p:cTn id="48" dur="500"/>
                                        <p:tgtEl>
                                          <p:spTgt spid="1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fade">
                                      <p:cBhvr>
                                        <p:cTn id="54" dur="500"/>
                                        <p:tgtEl>
                                          <p:spTgt spid="1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3"/>
                                        </p:tgtEl>
                                        <p:attrNameLst>
                                          <p:attrName>style.visibility</p:attrName>
                                        </p:attrNameLst>
                                      </p:cBhvr>
                                      <p:to>
                                        <p:strVal val="visible"/>
                                      </p:to>
                                    </p:set>
                                    <p:animEffect transition="in" filter="fade">
                                      <p:cBhvr>
                                        <p:cTn id="57" dur="500"/>
                                        <p:tgtEl>
                                          <p:spTgt spid="11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4"/>
                                        </p:tgtEl>
                                        <p:attrNameLst>
                                          <p:attrName>style.visibility</p:attrName>
                                        </p:attrNameLst>
                                      </p:cBhvr>
                                      <p:to>
                                        <p:strVal val="visible"/>
                                      </p:to>
                                    </p:set>
                                    <p:animEffect transition="in" filter="fade">
                                      <p:cBhvr>
                                        <p:cTn id="60" dur="500"/>
                                        <p:tgtEl>
                                          <p:spTgt spid="11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15"/>
                                        </p:tgtEl>
                                        <p:attrNameLst>
                                          <p:attrName>style.visibility</p:attrName>
                                        </p:attrNameLst>
                                      </p:cBhvr>
                                      <p:to>
                                        <p:strVal val="visible"/>
                                      </p:to>
                                    </p:set>
                                    <p:animEffect transition="in" filter="fade">
                                      <p:cBhvr>
                                        <p:cTn id="63" dur="500"/>
                                        <p:tgtEl>
                                          <p:spTgt spid="11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6"/>
                                        </p:tgtEl>
                                        <p:attrNameLst>
                                          <p:attrName>style.visibility</p:attrName>
                                        </p:attrNameLst>
                                      </p:cBhvr>
                                      <p:to>
                                        <p:strVal val="visible"/>
                                      </p:to>
                                    </p:set>
                                    <p:animEffect transition="in" filter="fade">
                                      <p:cBhvr>
                                        <p:cTn id="66" dur="500"/>
                                        <p:tgtEl>
                                          <p:spTgt spid="11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7"/>
                                        </p:tgtEl>
                                        <p:attrNameLst>
                                          <p:attrName>style.visibility</p:attrName>
                                        </p:attrNameLst>
                                      </p:cBhvr>
                                      <p:to>
                                        <p:strVal val="visible"/>
                                      </p:to>
                                    </p:set>
                                    <p:animEffect transition="in" filter="fade">
                                      <p:cBhvr>
                                        <p:cTn id="69" dur="500"/>
                                        <p:tgtEl>
                                          <p:spTgt spid="11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74"/>
                                        </p:tgtEl>
                                        <p:attrNameLst>
                                          <p:attrName>style.visibility</p:attrName>
                                        </p:attrNameLst>
                                      </p:cBhvr>
                                      <p:to>
                                        <p:strVal val="visible"/>
                                      </p:to>
                                    </p:set>
                                    <p:animEffect transition="in" filter="fade">
                                      <p:cBhvr>
                                        <p:cTn id="72" dur="500"/>
                                        <p:tgtEl>
                                          <p:spTgt spid="17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9"/>
                                        </p:tgtEl>
                                        <p:attrNameLst>
                                          <p:attrName>style.visibility</p:attrName>
                                        </p:attrNameLst>
                                      </p:cBhvr>
                                      <p:to>
                                        <p:strVal val="visible"/>
                                      </p:to>
                                    </p:set>
                                    <p:animEffect transition="in" filter="fade">
                                      <p:cBhvr>
                                        <p:cTn id="75" dur="500"/>
                                        <p:tgtEl>
                                          <p:spTgt spid="17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fade">
                                      <p:cBhvr>
                                        <p:cTn id="78" dur="500"/>
                                        <p:tgtEl>
                                          <p:spTgt spid="1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6"/>
                                        </p:tgtEl>
                                        <p:attrNameLst>
                                          <p:attrName>style.visibility</p:attrName>
                                        </p:attrNameLst>
                                      </p:cBhvr>
                                      <p:to>
                                        <p:strVal val="visible"/>
                                      </p:to>
                                    </p:set>
                                    <p:animEffect transition="in" filter="fade">
                                      <p:cBhvr>
                                        <p:cTn id="81" dur="500"/>
                                        <p:tgtEl>
                                          <p:spTgt spid="13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37"/>
                                        </p:tgtEl>
                                        <p:attrNameLst>
                                          <p:attrName>style.visibility</p:attrName>
                                        </p:attrNameLst>
                                      </p:cBhvr>
                                      <p:to>
                                        <p:strVal val="visible"/>
                                      </p:to>
                                    </p:set>
                                    <p:animEffect transition="in" filter="fade">
                                      <p:cBhvr>
                                        <p:cTn id="84" dur="500"/>
                                        <p:tgtEl>
                                          <p:spTgt spid="137"/>
                                        </p:tgtEl>
                                      </p:cBhvr>
                                    </p:animEffect>
                                  </p:childTnLst>
                                </p:cTn>
                              </p:par>
                              <p:par>
                                <p:cTn id="85" presetID="10" presetClass="entr" presetSubtype="0" fill="hold" nodeType="withEffect">
                                  <p:stCondLst>
                                    <p:cond delay="0"/>
                                  </p:stCondLst>
                                  <p:childTnLst>
                                    <p:set>
                                      <p:cBhvr>
                                        <p:cTn id="86" dur="1" fill="hold">
                                          <p:stCondLst>
                                            <p:cond delay="0"/>
                                          </p:stCondLst>
                                        </p:cTn>
                                        <p:tgtEl>
                                          <p:spTgt spid="153"/>
                                        </p:tgtEl>
                                        <p:attrNameLst>
                                          <p:attrName>style.visibility</p:attrName>
                                        </p:attrNameLst>
                                      </p:cBhvr>
                                      <p:to>
                                        <p:strVal val="visible"/>
                                      </p:to>
                                    </p:set>
                                    <p:animEffect transition="in" filter="fade">
                                      <p:cBhvr>
                                        <p:cTn id="87" dur="500"/>
                                        <p:tgtEl>
                                          <p:spTgt spid="153"/>
                                        </p:tgtEl>
                                      </p:cBhvr>
                                    </p:animEffect>
                                  </p:childTnLst>
                                </p:cTn>
                              </p:par>
                              <p:par>
                                <p:cTn id="88" presetID="10" presetClass="entr" presetSubtype="0" fill="hold" nodeType="withEffect">
                                  <p:stCondLst>
                                    <p:cond delay="0"/>
                                  </p:stCondLst>
                                  <p:childTnLst>
                                    <p:set>
                                      <p:cBhvr>
                                        <p:cTn id="89" dur="1" fill="hold">
                                          <p:stCondLst>
                                            <p:cond delay="0"/>
                                          </p:stCondLst>
                                        </p:cTn>
                                        <p:tgtEl>
                                          <p:spTgt spid="149"/>
                                        </p:tgtEl>
                                        <p:attrNameLst>
                                          <p:attrName>style.visibility</p:attrName>
                                        </p:attrNameLst>
                                      </p:cBhvr>
                                      <p:to>
                                        <p:strVal val="visible"/>
                                      </p:to>
                                    </p:set>
                                    <p:animEffect transition="in" filter="fade">
                                      <p:cBhvr>
                                        <p:cTn id="90" dur="500"/>
                                        <p:tgtEl>
                                          <p:spTgt spid="149"/>
                                        </p:tgtEl>
                                      </p:cBhvr>
                                    </p:animEffect>
                                  </p:childTnLst>
                                </p:cTn>
                              </p:par>
                              <p:par>
                                <p:cTn id="91" presetID="10" presetClass="entr" presetSubtype="0" fill="hold" nodeType="withEffect">
                                  <p:stCondLst>
                                    <p:cond delay="0"/>
                                  </p:stCondLst>
                                  <p:childTnLst>
                                    <p:set>
                                      <p:cBhvr>
                                        <p:cTn id="92" dur="1" fill="hold">
                                          <p:stCondLst>
                                            <p:cond delay="0"/>
                                          </p:stCondLst>
                                        </p:cTn>
                                        <p:tgtEl>
                                          <p:spTgt spid="145"/>
                                        </p:tgtEl>
                                        <p:attrNameLst>
                                          <p:attrName>style.visibility</p:attrName>
                                        </p:attrNameLst>
                                      </p:cBhvr>
                                      <p:to>
                                        <p:strVal val="visible"/>
                                      </p:to>
                                    </p:set>
                                    <p:animEffect transition="in" filter="fade">
                                      <p:cBhvr>
                                        <p:cTn id="93" dur="500"/>
                                        <p:tgtEl>
                                          <p:spTgt spid="14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500"/>
                                        <p:tgtEl>
                                          <p:spTgt spid="8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fade">
                                      <p:cBhvr>
                                        <p:cTn id="99" dur="500"/>
                                        <p:tgtEl>
                                          <p:spTgt spid="8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500"/>
                                        <p:tgtEl>
                                          <p:spTgt spid="9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1"/>
                                        </p:tgtEl>
                                        <p:attrNameLst>
                                          <p:attrName>style.visibility</p:attrName>
                                        </p:attrNameLst>
                                      </p:cBhvr>
                                      <p:to>
                                        <p:strVal val="visible"/>
                                      </p:to>
                                    </p:set>
                                    <p:animEffect transition="in" filter="fade">
                                      <p:cBhvr>
                                        <p:cTn id="111" dur="500"/>
                                        <p:tgtEl>
                                          <p:spTgt spid="9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fade">
                                      <p:cBhvr>
                                        <p:cTn id="116" dur="500"/>
                                        <p:tgtEl>
                                          <p:spTgt spid="92"/>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3"/>
                                        </p:tgtEl>
                                        <p:attrNameLst>
                                          <p:attrName>style.visibility</p:attrName>
                                        </p:attrNameLst>
                                      </p:cBhvr>
                                      <p:to>
                                        <p:strVal val="visible"/>
                                      </p:to>
                                    </p:set>
                                    <p:animEffect transition="in" filter="fade">
                                      <p:cBhvr>
                                        <p:cTn id="119" dur="500"/>
                                        <p:tgtEl>
                                          <p:spTgt spid="9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94"/>
                                        </p:tgtEl>
                                        <p:attrNameLst>
                                          <p:attrName>style.visibility</p:attrName>
                                        </p:attrNameLst>
                                      </p:cBhvr>
                                      <p:to>
                                        <p:strVal val="visible"/>
                                      </p:to>
                                    </p:set>
                                    <p:animEffect transition="in" filter="fade">
                                      <p:cBhvr>
                                        <p:cTn id="122" dur="500"/>
                                        <p:tgtEl>
                                          <p:spTgt spid="94"/>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95"/>
                                        </p:tgtEl>
                                        <p:attrNameLst>
                                          <p:attrName>style.visibility</p:attrName>
                                        </p:attrNameLst>
                                      </p:cBhvr>
                                      <p:to>
                                        <p:strVal val="visible"/>
                                      </p:to>
                                    </p:set>
                                    <p:animEffect transition="in" filter="fade">
                                      <p:cBhvr>
                                        <p:cTn id="125" dur="500"/>
                                        <p:tgtEl>
                                          <p:spTgt spid="9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98"/>
                                        </p:tgtEl>
                                        <p:attrNameLst>
                                          <p:attrName>style.visibility</p:attrName>
                                        </p:attrNameLst>
                                      </p:cBhvr>
                                      <p:to>
                                        <p:strVal val="visible"/>
                                      </p:to>
                                    </p:set>
                                    <p:animEffect transition="in" filter="fade">
                                      <p:cBhvr>
                                        <p:cTn id="128" dur="500"/>
                                        <p:tgtEl>
                                          <p:spTgt spid="98"/>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99"/>
                                        </p:tgtEl>
                                        <p:attrNameLst>
                                          <p:attrName>style.visibility</p:attrName>
                                        </p:attrNameLst>
                                      </p:cBhvr>
                                      <p:to>
                                        <p:strVal val="visible"/>
                                      </p:to>
                                    </p:set>
                                    <p:animEffect transition="in" filter="fade">
                                      <p:cBhvr>
                                        <p:cTn id="131" dur="500"/>
                                        <p:tgtEl>
                                          <p:spTgt spid="9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00"/>
                                        </p:tgtEl>
                                        <p:attrNameLst>
                                          <p:attrName>style.visibility</p:attrName>
                                        </p:attrNameLst>
                                      </p:cBhvr>
                                      <p:to>
                                        <p:strVal val="visible"/>
                                      </p:to>
                                    </p:set>
                                    <p:animEffect transition="in" filter="fade">
                                      <p:cBhvr>
                                        <p:cTn id="134" dur="500"/>
                                        <p:tgtEl>
                                          <p:spTgt spid="10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01"/>
                                        </p:tgtEl>
                                        <p:attrNameLst>
                                          <p:attrName>style.visibility</p:attrName>
                                        </p:attrNameLst>
                                      </p:cBhvr>
                                      <p:to>
                                        <p:strVal val="visible"/>
                                      </p:to>
                                    </p:set>
                                    <p:animEffect transition="in" filter="fade">
                                      <p:cBhvr>
                                        <p:cTn id="137" dur="500"/>
                                        <p:tgtEl>
                                          <p:spTgt spid="101"/>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30"/>
                                        </p:tgtEl>
                                        <p:attrNameLst>
                                          <p:attrName>style.visibility</p:attrName>
                                        </p:attrNameLst>
                                      </p:cBhvr>
                                      <p:to>
                                        <p:strVal val="visible"/>
                                      </p:to>
                                    </p:set>
                                    <p:animEffect transition="in" filter="fade">
                                      <p:cBhvr>
                                        <p:cTn id="140" dur="500"/>
                                        <p:tgtEl>
                                          <p:spTgt spid="130"/>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33"/>
                                        </p:tgtEl>
                                        <p:attrNameLst>
                                          <p:attrName>style.visibility</p:attrName>
                                        </p:attrNameLst>
                                      </p:cBhvr>
                                      <p:to>
                                        <p:strVal val="visible"/>
                                      </p:to>
                                    </p:set>
                                    <p:animEffect transition="in" filter="fade">
                                      <p:cBhvr>
                                        <p:cTn id="143" dur="500"/>
                                        <p:tgtEl>
                                          <p:spTgt spid="133"/>
                                        </p:tgtEl>
                                      </p:cBhvr>
                                    </p:animEffect>
                                  </p:childTnLst>
                                </p:cTn>
                              </p:par>
                              <p:par>
                                <p:cTn id="144" presetID="10" presetClass="entr" presetSubtype="0" fill="hold" nodeType="withEffect">
                                  <p:stCondLst>
                                    <p:cond delay="0"/>
                                  </p:stCondLst>
                                  <p:childTnLst>
                                    <p:set>
                                      <p:cBhvr>
                                        <p:cTn id="145" dur="1" fill="hold">
                                          <p:stCondLst>
                                            <p:cond delay="0"/>
                                          </p:stCondLst>
                                        </p:cTn>
                                        <p:tgtEl>
                                          <p:spTgt spid="160"/>
                                        </p:tgtEl>
                                        <p:attrNameLst>
                                          <p:attrName>style.visibility</p:attrName>
                                        </p:attrNameLst>
                                      </p:cBhvr>
                                      <p:to>
                                        <p:strVal val="visible"/>
                                      </p:to>
                                    </p:set>
                                    <p:animEffect transition="in" filter="fade">
                                      <p:cBhvr>
                                        <p:cTn id="146" dur="500"/>
                                        <p:tgtEl>
                                          <p:spTgt spid="160"/>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162"/>
                                        </p:tgtEl>
                                        <p:attrNameLst>
                                          <p:attrName>style.visibility</p:attrName>
                                        </p:attrNameLst>
                                      </p:cBhvr>
                                      <p:to>
                                        <p:strVal val="visible"/>
                                      </p:to>
                                    </p:set>
                                    <p:animEffect transition="in" filter="fade">
                                      <p:cBhvr>
                                        <p:cTn id="151" dur="500"/>
                                        <p:tgtEl>
                                          <p:spTgt spid="162"/>
                                        </p:tgtEl>
                                      </p:cBhvr>
                                    </p:animEffect>
                                  </p:childTnLst>
                                </p:cTn>
                              </p:par>
                              <p:par>
                                <p:cTn id="152" presetID="10" presetClass="entr" presetSubtype="0" fill="hold" nodeType="withEffect">
                                  <p:stCondLst>
                                    <p:cond delay="0"/>
                                  </p:stCondLst>
                                  <p:childTnLst>
                                    <p:set>
                                      <p:cBhvr>
                                        <p:cTn id="153" dur="1" fill="hold">
                                          <p:stCondLst>
                                            <p:cond delay="0"/>
                                          </p:stCondLst>
                                        </p:cTn>
                                        <p:tgtEl>
                                          <p:spTgt spid="159"/>
                                        </p:tgtEl>
                                        <p:attrNameLst>
                                          <p:attrName>style.visibility</p:attrName>
                                        </p:attrNameLst>
                                      </p:cBhvr>
                                      <p:to>
                                        <p:strVal val="visible"/>
                                      </p:to>
                                    </p:set>
                                    <p:animEffect transition="in" filter="fade">
                                      <p:cBhvr>
                                        <p:cTn id="154" dur="500"/>
                                        <p:tgtEl>
                                          <p:spTgt spid="159"/>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9"/>
                                        </p:tgtEl>
                                        <p:attrNameLst>
                                          <p:attrName>style.visibility</p:attrName>
                                        </p:attrNameLst>
                                      </p:cBhvr>
                                      <p:to>
                                        <p:strVal val="visible"/>
                                      </p:to>
                                    </p:set>
                                    <p:animEffect transition="in" filter="fade">
                                      <p:cBhvr>
                                        <p:cTn id="157" dur="500"/>
                                        <p:tgtEl>
                                          <p:spTgt spid="12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76"/>
                                        </p:tgtEl>
                                        <p:attrNameLst>
                                          <p:attrName>style.visibility</p:attrName>
                                        </p:attrNameLst>
                                      </p:cBhvr>
                                      <p:to>
                                        <p:strVal val="visible"/>
                                      </p:to>
                                    </p:set>
                                    <p:animEffect transition="in" filter="fade">
                                      <p:cBhvr>
                                        <p:cTn id="160" dur="500"/>
                                        <p:tgtEl>
                                          <p:spTgt spid="76"/>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78"/>
                                        </p:tgtEl>
                                        <p:attrNameLst>
                                          <p:attrName>style.visibility</p:attrName>
                                        </p:attrNameLst>
                                      </p:cBhvr>
                                      <p:to>
                                        <p:strVal val="visible"/>
                                      </p:to>
                                    </p:set>
                                    <p:animEffect transition="in" filter="fade">
                                      <p:cBhvr>
                                        <p:cTn id="166" dur="500"/>
                                        <p:tgtEl>
                                          <p:spTgt spid="78"/>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79"/>
                                        </p:tgtEl>
                                        <p:attrNameLst>
                                          <p:attrName>style.visibility</p:attrName>
                                        </p:attrNameLst>
                                      </p:cBhvr>
                                      <p:to>
                                        <p:strVal val="visible"/>
                                      </p:to>
                                    </p:set>
                                    <p:animEffect transition="in" filter="fade">
                                      <p:cBhvr>
                                        <p:cTn id="169" dur="500"/>
                                        <p:tgtEl>
                                          <p:spTgt spid="7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0"/>
                                        </p:tgtEl>
                                        <p:attrNameLst>
                                          <p:attrName>style.visibility</p:attrName>
                                        </p:attrNameLst>
                                      </p:cBhvr>
                                      <p:to>
                                        <p:strVal val="visible"/>
                                      </p:to>
                                    </p:set>
                                    <p:animEffect transition="in" filter="fade">
                                      <p:cBhvr>
                                        <p:cTn id="172" dur="500"/>
                                        <p:tgtEl>
                                          <p:spTgt spid="80"/>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1"/>
                                        </p:tgtEl>
                                        <p:attrNameLst>
                                          <p:attrName>style.visibility</p:attrName>
                                        </p:attrNameLst>
                                      </p:cBhvr>
                                      <p:to>
                                        <p:strVal val="visible"/>
                                      </p:to>
                                    </p:set>
                                    <p:animEffect transition="in" filter="fade">
                                      <p:cBhvr>
                                        <p:cTn id="175" dur="500"/>
                                        <p:tgtEl>
                                          <p:spTgt spid="81"/>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35"/>
                                        </p:tgtEl>
                                        <p:attrNameLst>
                                          <p:attrName>style.visibility</p:attrName>
                                        </p:attrNameLst>
                                      </p:cBhvr>
                                      <p:to>
                                        <p:strVal val="visible"/>
                                      </p:to>
                                    </p:set>
                                    <p:animEffect transition="in" filter="fade">
                                      <p:cBhvr>
                                        <p:cTn id="178"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85" grpId="0" animBg="1"/>
      <p:bldP spid="86" grpId="0" animBg="1"/>
      <p:bldP spid="87" grpId="0" animBg="1"/>
      <p:bldP spid="89" grpId="0" animBg="1"/>
      <p:bldP spid="90" grpId="0" animBg="1"/>
      <p:bldP spid="91" grpId="0" animBg="1"/>
      <p:bldP spid="92" grpId="0" animBg="1"/>
      <p:bldP spid="93" grpId="0" animBg="1"/>
      <p:bldP spid="94" grpId="0" animBg="1"/>
      <p:bldP spid="95"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29" grpId="0"/>
      <p:bldP spid="130" grpId="0"/>
      <p:bldP spid="133" grpId="0"/>
      <p:bldP spid="134" grpId="0"/>
      <p:bldP spid="135" grpId="0"/>
      <p:bldP spid="136" grpId="0"/>
      <p:bldP spid="137" grpId="0"/>
      <p:bldP spid="174" grpId="0" animBg="1"/>
      <p:bldP spid="179" grpId="0" animBg="1"/>
      <p:bldP spid="180" grpId="0"/>
      <p:bldP spid="1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表间上下文</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4" name="文本框 13">
            <a:extLst>
              <a:ext uri="{FF2B5EF4-FFF2-40B4-BE49-F238E27FC236}">
                <a16:creationId xmlns:a16="http://schemas.microsoft.com/office/drawing/2014/main" id="{0928F9BD-3D96-46A8-8BD8-50E9F333465E}"/>
              </a:ext>
            </a:extLst>
          </p:cNvPr>
          <p:cNvSpPr txBox="1"/>
          <p:nvPr/>
        </p:nvSpPr>
        <p:spPr>
          <a:xfrm>
            <a:off x="511175" y="1020729"/>
            <a:ext cx="396371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位置聚合 </a:t>
            </a:r>
            <a:r>
              <a:rPr lang="en-US" altLang="zh-CN" b="1" dirty="0">
                <a:latin typeface="微软雅黑" panose="020B0503020204020204" pitchFamily="34" charset="-122"/>
                <a:ea typeface="微软雅黑" panose="020B0503020204020204" pitchFamily="34" charset="-122"/>
              </a:rPr>
              <a:t>Position</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aggregation</a:t>
            </a:r>
          </a:p>
        </p:txBody>
      </p:sp>
      <p:sp>
        <p:nvSpPr>
          <p:cNvPr id="19" name="矩形 18">
            <a:extLst>
              <a:ext uri="{FF2B5EF4-FFF2-40B4-BE49-F238E27FC236}">
                <a16:creationId xmlns:a16="http://schemas.microsoft.com/office/drawing/2014/main" id="{38C85DEF-5B74-4A52-BD5A-FFECFE12C3E1}"/>
              </a:ext>
            </a:extLst>
          </p:cNvPr>
          <p:cNvSpPr/>
          <p:nvPr/>
        </p:nvSpPr>
        <p:spPr>
          <a:xfrm>
            <a:off x="252383" y="1503470"/>
            <a:ext cx="2534785" cy="369332"/>
          </a:xfrm>
          <a:prstGeom prst="rect">
            <a:avLst/>
          </a:prstGeom>
        </p:spPr>
        <p:txBody>
          <a:bodyPr wrap="square">
            <a:spAutoFit/>
          </a:bodyPr>
          <a:lstStyle/>
          <a:p>
            <a:endParaRPr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3D133D1-70D3-4BCB-9F12-09A9ED9343C5}"/>
                  </a:ext>
                </a:extLst>
              </p:cNvPr>
              <p:cNvSpPr/>
              <p:nvPr/>
            </p:nvSpPr>
            <p:spPr>
              <a:xfrm>
                <a:off x="807843" y="1421313"/>
                <a:ext cx="7697802" cy="736868"/>
              </a:xfrm>
              <a:prstGeom prst="rect">
                <a:avLst/>
              </a:prstGeom>
            </p:spPr>
            <p:txBody>
              <a:bodyPr wrap="square">
                <a:spAutoFit/>
              </a:bodyPr>
              <a:lstStyle/>
              <a:p>
                <a:pPr lvl="0" defTabSz="914400">
                  <a:defRPr/>
                </a:pPr>
                <a:r>
                  <a:rPr lang="zh-CN" altLang="en-US" dirty="0"/>
                  <a:t>使用</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s</m:t>
                        </m:r>
                      </m:sub>
                    </m:sSub>
                    <m:r>
                      <a:rPr lang="zh-CN" altLang="en-US" i="1">
                        <a:latin typeface="Cambria Math" panose="02040503050406030204" pitchFamily="18" charset="0"/>
                      </a:rPr>
                      <m:t>表示</m:t>
                    </m:r>
                  </m:oMath>
                </a14:m>
                <a:r>
                  <a:rPr lang="zh-CN" altLang="en-US" dirty="0"/>
                  <a:t>相同模式的表格中与目标单元格位置相同的单元格。聚合方法与值聚合相似，位置聚合上下文</a:t>
                </a:r>
                <a14:m>
                  <m:oMath xmlns:m="http://schemas.openxmlformats.org/officeDocument/2006/math">
                    <m:r>
                      <a:rPr lang="zh-CN" altLang="en-US" b="1" i="1" dirty="0">
                        <a:latin typeface="Cambria Math" panose="02040503050406030204" pitchFamily="18" charset="0"/>
                        <a:ea typeface="黑体" panose="02010609060101010101" pitchFamily="49" charset="-122"/>
                      </a:rPr>
                      <m:t>嵌入</m:t>
                    </m:r>
                    <m:r>
                      <a:rPr lang="zh-CN" altLang="en-US" b="1" i="1" dirty="0" smtClean="0">
                        <a:latin typeface="Cambria Math" panose="02040503050406030204" pitchFamily="18" charset="0"/>
                        <a:ea typeface="黑体" panose="02010609060101010101" pitchFamily="49" charset="-122"/>
                      </a:rPr>
                      <m:t>为</m:t>
                    </m:r>
                    <m:sSubSup>
                      <m:sSubSupPr>
                        <m:ctrlPr>
                          <a:rPr lang="en-US" altLang="zh-CN" b="1" i="1">
                            <a:latin typeface="Cambria Math" panose="02040503050406030204" pitchFamily="18" charset="0"/>
                            <a:ea typeface="黑体" panose="02010609060101010101" pitchFamily="49" charset="-122"/>
                          </a:rPr>
                        </m:ctrlPr>
                      </m:sSubSupPr>
                      <m:e>
                        <m:r>
                          <a:rPr lang="en-US" altLang="zh-CN" b="1" i="1">
                            <a:latin typeface="Cambria Math" panose="02040503050406030204" pitchFamily="18" charset="0"/>
                            <a:ea typeface="黑体" panose="02010609060101010101" pitchFamily="49" charset="-122"/>
                          </a:rPr>
                          <m:t>𝒆</m:t>
                        </m:r>
                      </m:e>
                      <m:sub>
                        <m:sSubSup>
                          <m:sSubSupPr>
                            <m:ctrlPr>
                              <a:rPr lang="en-US" altLang="zh-CN" b="1" i="1">
                                <a:latin typeface="Cambria Math" panose="02040503050406030204" pitchFamily="18" charset="0"/>
                                <a:ea typeface="黑体" panose="02010609060101010101" pitchFamily="49" charset="-122"/>
                              </a:rPr>
                            </m:ctrlPr>
                          </m:sSubSupPr>
                          <m:e>
                            <m:r>
                              <a:rPr lang="en-US" altLang="zh-CN" b="1" i="1">
                                <a:latin typeface="Cambria Math" panose="02040503050406030204" pitchFamily="18" charset="0"/>
                                <a:ea typeface="黑体" panose="02010609060101010101" pitchFamily="49" charset="-122"/>
                              </a:rPr>
                              <m:t>𝒕</m:t>
                            </m:r>
                          </m:e>
                          <m:sub>
                            <m:r>
                              <a:rPr lang="en-US" altLang="zh-CN" b="1" i="1">
                                <a:latin typeface="Cambria Math" panose="02040503050406030204" pitchFamily="18" charset="0"/>
                                <a:ea typeface="黑体" panose="02010609060101010101" pitchFamily="49" charset="-122"/>
                              </a:rPr>
                              <m:t>𝒌</m:t>
                            </m:r>
                          </m:sub>
                          <m:sup>
                            <m:r>
                              <a:rPr lang="en-US" altLang="zh-CN" b="1" i="1">
                                <a:latin typeface="Cambria Math" panose="02040503050406030204" pitchFamily="18" charset="0"/>
                                <a:ea typeface="黑体" panose="02010609060101010101" pitchFamily="49" charset="-122"/>
                              </a:rPr>
                              <m:t>𝒎</m:t>
                            </m:r>
                            <m:r>
                              <a:rPr lang="en-US" altLang="zh-CN" b="1" i="1">
                                <a:latin typeface="Cambria Math" panose="02040503050406030204" pitchFamily="18" charset="0"/>
                                <a:ea typeface="黑体" panose="02010609060101010101" pitchFamily="49" charset="-122"/>
                              </a:rPr>
                              <m:t>,</m:t>
                            </m:r>
                            <m:r>
                              <a:rPr lang="en-US" altLang="zh-CN" b="1" i="1">
                                <a:latin typeface="Cambria Math" panose="02040503050406030204" pitchFamily="18" charset="0"/>
                                <a:ea typeface="黑体" panose="02010609060101010101" pitchFamily="49" charset="-122"/>
                              </a:rPr>
                              <m:t>𝒏</m:t>
                            </m:r>
                          </m:sup>
                        </m:sSubSup>
                      </m:sub>
                      <m:sup>
                        <m:r>
                          <m:rPr>
                            <m:sty m:val="p"/>
                          </m:rPr>
                          <a:rPr lang="en-US" altLang="zh-CN" b="1" i="1">
                            <a:latin typeface="Cambria Math" panose="02040503050406030204" pitchFamily="18" charset="0"/>
                            <a:ea typeface="黑体" panose="02010609060101010101" pitchFamily="49" charset="-122"/>
                          </a:rPr>
                          <m:t>s</m:t>
                        </m:r>
                      </m:sup>
                    </m:sSubSup>
                  </m:oMath>
                </a14:m>
                <a:endParaRPr lang="en-US" altLang="zh-CN" dirty="0"/>
              </a:p>
            </p:txBody>
          </p:sp>
        </mc:Choice>
        <mc:Fallback xmlns="">
          <p:sp>
            <p:nvSpPr>
              <p:cNvPr id="4" name="矩形 3">
                <a:extLst>
                  <a:ext uri="{FF2B5EF4-FFF2-40B4-BE49-F238E27FC236}">
                    <a16:creationId xmlns:a16="http://schemas.microsoft.com/office/drawing/2014/main" id="{E3D133D1-70D3-4BCB-9F12-09A9ED9343C5}"/>
                  </a:ext>
                </a:extLst>
              </p:cNvPr>
              <p:cNvSpPr>
                <a:spLocks noRot="1" noChangeAspect="1" noMove="1" noResize="1" noEditPoints="1" noAdjustHandles="1" noChangeArrowheads="1" noChangeShapeType="1" noTextEdit="1"/>
              </p:cNvSpPr>
              <p:nvPr/>
            </p:nvSpPr>
            <p:spPr>
              <a:xfrm>
                <a:off x="807843" y="1421313"/>
                <a:ext cx="7697802" cy="736868"/>
              </a:xfrm>
              <a:prstGeom prst="rect">
                <a:avLst/>
              </a:prstGeom>
              <a:blipFill>
                <a:blip r:embed="rId3"/>
                <a:stretch>
                  <a:fillRect l="-713" t="-4132" b="-1653"/>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0EABFA78-8882-4AD7-9896-6F38A765E8F7}"/>
              </a:ext>
            </a:extLst>
          </p:cNvPr>
          <p:cNvSpPr txBox="1"/>
          <p:nvPr/>
        </p:nvSpPr>
        <p:spPr>
          <a:xfrm>
            <a:off x="511175" y="2148193"/>
            <a:ext cx="363285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主题聚合 </a:t>
            </a:r>
            <a:r>
              <a:rPr lang="en-US" altLang="zh-CN" b="1" dirty="0">
                <a:latin typeface="微软雅黑" panose="020B0503020204020204" pitchFamily="34" charset="-122"/>
                <a:ea typeface="微软雅黑" panose="020B0503020204020204" pitchFamily="34" charset="-122"/>
              </a:rPr>
              <a:t>Topic aggregation</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14D2C7BF-F9F8-47AD-843C-0B1B426F3C5F}"/>
                  </a:ext>
                </a:extLst>
              </p:cNvPr>
              <p:cNvSpPr/>
              <p:nvPr/>
            </p:nvSpPr>
            <p:spPr>
              <a:xfrm>
                <a:off x="807843" y="2567998"/>
                <a:ext cx="7697802" cy="1086964"/>
              </a:xfrm>
              <a:prstGeom prst="rect">
                <a:avLst/>
              </a:prstGeom>
            </p:spPr>
            <p:txBody>
              <a:bodyPr wrap="square">
                <a:spAutoFit/>
              </a:bodyPr>
              <a:lstStyle/>
              <a:p>
                <a:pPr lvl="0" defTabSz="914400">
                  <a:defRPr/>
                </a:pPr>
                <a:r>
                  <a:rPr lang="zh-CN" altLang="en-US" dirty="0"/>
                  <a:t>使用</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p</m:t>
                        </m:r>
                      </m:sub>
                    </m:sSub>
                    <m:r>
                      <a:rPr lang="zh-CN" altLang="en-US" i="1">
                        <a:latin typeface="Cambria Math" panose="02040503050406030204" pitchFamily="18" charset="0"/>
                      </a:rPr>
                      <m:t>表示与</m:t>
                    </m:r>
                  </m:oMath>
                </a14:m>
                <a:r>
                  <a:rPr lang="zh-CN" altLang="en-US" dirty="0"/>
                  <a:t>目标单元格页面主题的值相同的单元格。聚合方法与值聚合和位置聚合相似，但是主题聚合是与页面主题</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𝑝</m:t>
                        </m:r>
                      </m:e>
                      <m:sub>
                        <m:r>
                          <a:rPr lang="en-US" altLang="zh-CN" i="1">
                            <a:latin typeface="Cambria Math" panose="02040503050406030204" pitchFamily="18" charset="0"/>
                            <a:ea typeface="黑体" panose="02010609060101010101" pitchFamily="49" charset="-122"/>
                          </a:rPr>
                          <m:t>𝑘</m:t>
                        </m:r>
                      </m:sub>
                    </m:sSub>
                  </m:oMath>
                </a14:m>
                <a:r>
                  <a:rPr lang="zh-CN" altLang="en-US" dirty="0"/>
                  <a:t>相连，而不是与目标单元格</a:t>
                </a:r>
                <a14:m>
                  <m:oMath xmlns:m="http://schemas.openxmlformats.org/officeDocument/2006/math">
                    <m:sSubSup>
                      <m:sSubSupPr>
                        <m:ctrlPr>
                          <a:rPr lang="en-US" altLang="zh-CN" i="1">
                            <a:latin typeface="Cambria Math" panose="02040503050406030204" pitchFamily="18" charset="0"/>
                            <a:ea typeface="黑体" panose="02010609060101010101" pitchFamily="49" charset="-122"/>
                          </a:rPr>
                        </m:ctrlPr>
                      </m:sSubSupPr>
                      <m:e>
                        <m:r>
                          <a:rPr lang="en-US" altLang="zh-CN" i="1">
                            <a:latin typeface="Cambria Math" panose="02040503050406030204" pitchFamily="18" charset="0"/>
                            <a:ea typeface="黑体" panose="02010609060101010101" pitchFamily="49" charset="-122"/>
                          </a:rPr>
                          <m:t>𝑡</m:t>
                        </m:r>
                      </m:e>
                      <m:sub>
                        <m:r>
                          <a:rPr lang="en-US" altLang="zh-CN" i="1">
                            <a:latin typeface="Cambria Math" panose="02040503050406030204" pitchFamily="18" charset="0"/>
                            <a:ea typeface="黑体" panose="02010609060101010101" pitchFamily="49" charset="-122"/>
                          </a:rPr>
                          <m:t>𝑘</m:t>
                        </m:r>
                      </m:sub>
                      <m:sup>
                        <m:r>
                          <a:rPr lang="en-US" altLang="zh-CN" i="1">
                            <a:latin typeface="Cambria Math" panose="02040503050406030204" pitchFamily="18" charset="0"/>
                            <a:ea typeface="黑体" panose="02010609060101010101" pitchFamily="49" charset="-122"/>
                          </a:rPr>
                          <m:t>𝑚</m:t>
                        </m:r>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𝑛</m:t>
                        </m:r>
                      </m:sup>
                    </m:sSubSup>
                  </m:oMath>
                </a14:m>
                <a:r>
                  <a:rPr lang="zh-CN" altLang="en-US" dirty="0"/>
                  <a:t>相连。主题聚合上下文</a:t>
                </a:r>
                <a14:m>
                  <m:oMath xmlns:m="http://schemas.openxmlformats.org/officeDocument/2006/math">
                    <m:r>
                      <a:rPr lang="zh-CN" altLang="en-US" b="1" i="1" dirty="0">
                        <a:latin typeface="Cambria Math" panose="02040503050406030204" pitchFamily="18" charset="0"/>
                        <a:ea typeface="黑体" panose="02010609060101010101" pitchFamily="49" charset="-122"/>
                      </a:rPr>
                      <m:t>嵌入为</m:t>
                    </m:r>
                    <m:sSubSup>
                      <m:sSubSupPr>
                        <m:ctrlPr>
                          <a:rPr lang="en-US" altLang="zh-CN" b="1" i="1" smtClean="0">
                            <a:latin typeface="Cambria Math" panose="02040503050406030204" pitchFamily="18" charset="0"/>
                            <a:ea typeface="黑体" panose="02010609060101010101" pitchFamily="49" charset="-122"/>
                          </a:rPr>
                        </m:ctrlPr>
                      </m:sSubSupPr>
                      <m:e>
                        <m:r>
                          <a:rPr lang="en-US" altLang="zh-CN" b="1" i="1">
                            <a:latin typeface="Cambria Math" panose="02040503050406030204" pitchFamily="18" charset="0"/>
                            <a:ea typeface="黑体" panose="02010609060101010101" pitchFamily="49" charset="-122"/>
                          </a:rPr>
                          <m:t>𝒆</m:t>
                        </m:r>
                      </m:e>
                      <m:sub>
                        <m:sSubSup>
                          <m:sSubSupPr>
                            <m:ctrlPr>
                              <a:rPr lang="en-US" altLang="zh-CN" b="1" i="1">
                                <a:latin typeface="Cambria Math" panose="02040503050406030204" pitchFamily="18" charset="0"/>
                                <a:ea typeface="黑体" panose="02010609060101010101" pitchFamily="49" charset="-122"/>
                              </a:rPr>
                            </m:ctrlPr>
                          </m:sSubSupPr>
                          <m:e>
                            <m:r>
                              <a:rPr lang="en-US" altLang="zh-CN" b="1" i="1">
                                <a:latin typeface="Cambria Math" panose="02040503050406030204" pitchFamily="18" charset="0"/>
                                <a:ea typeface="黑体" panose="02010609060101010101" pitchFamily="49" charset="-122"/>
                              </a:rPr>
                              <m:t>𝒕</m:t>
                            </m:r>
                          </m:e>
                          <m:sub>
                            <m:r>
                              <a:rPr lang="en-US" altLang="zh-CN" b="1" i="1">
                                <a:latin typeface="Cambria Math" panose="02040503050406030204" pitchFamily="18" charset="0"/>
                                <a:ea typeface="黑体" panose="02010609060101010101" pitchFamily="49" charset="-122"/>
                              </a:rPr>
                              <m:t>𝒌</m:t>
                            </m:r>
                          </m:sub>
                          <m:sup>
                            <m:r>
                              <a:rPr lang="en-US" altLang="zh-CN" b="1" i="1">
                                <a:latin typeface="Cambria Math" panose="02040503050406030204" pitchFamily="18" charset="0"/>
                                <a:ea typeface="黑体" panose="02010609060101010101" pitchFamily="49" charset="-122"/>
                              </a:rPr>
                              <m:t>𝒎</m:t>
                            </m:r>
                            <m:r>
                              <a:rPr lang="en-US" altLang="zh-CN" b="1" i="1">
                                <a:latin typeface="Cambria Math" panose="02040503050406030204" pitchFamily="18" charset="0"/>
                                <a:ea typeface="黑体" panose="02010609060101010101" pitchFamily="49" charset="-122"/>
                              </a:rPr>
                              <m:t>,</m:t>
                            </m:r>
                            <m:r>
                              <a:rPr lang="en-US" altLang="zh-CN" b="1" i="1">
                                <a:latin typeface="Cambria Math" panose="02040503050406030204" pitchFamily="18" charset="0"/>
                                <a:ea typeface="黑体" panose="02010609060101010101" pitchFamily="49" charset="-122"/>
                              </a:rPr>
                              <m:t>𝒏</m:t>
                            </m:r>
                          </m:sup>
                        </m:sSubSup>
                      </m:sub>
                      <m:sup>
                        <m:r>
                          <a:rPr lang="en-US" altLang="zh-CN" b="1" i="1">
                            <a:latin typeface="Cambria Math" panose="02040503050406030204" pitchFamily="18" charset="0"/>
                            <a:ea typeface="黑体" panose="02010609060101010101" pitchFamily="49" charset="-122"/>
                          </a:rPr>
                          <m:t>𝒑</m:t>
                        </m:r>
                      </m:sup>
                    </m:sSubSup>
                  </m:oMath>
                </a14:m>
                <a:endParaRPr lang="en-US" altLang="zh-CN" dirty="0"/>
              </a:p>
            </p:txBody>
          </p:sp>
        </mc:Choice>
        <mc:Fallback xmlns="">
          <p:sp>
            <p:nvSpPr>
              <p:cNvPr id="21" name="矩形 20">
                <a:extLst>
                  <a:ext uri="{FF2B5EF4-FFF2-40B4-BE49-F238E27FC236}">
                    <a16:creationId xmlns:a16="http://schemas.microsoft.com/office/drawing/2014/main" id="{14D2C7BF-F9F8-47AD-843C-0B1B426F3C5F}"/>
                  </a:ext>
                </a:extLst>
              </p:cNvPr>
              <p:cNvSpPr>
                <a:spLocks noRot="1" noChangeAspect="1" noMove="1" noResize="1" noEditPoints="1" noAdjustHandles="1" noChangeArrowheads="1" noChangeShapeType="1" noTextEdit="1"/>
              </p:cNvSpPr>
              <p:nvPr/>
            </p:nvSpPr>
            <p:spPr>
              <a:xfrm>
                <a:off x="807843" y="2567998"/>
                <a:ext cx="7697802" cy="1086964"/>
              </a:xfrm>
              <a:prstGeom prst="rect">
                <a:avLst/>
              </a:prstGeom>
              <a:blipFill>
                <a:blip r:embed="rId4"/>
                <a:stretch>
                  <a:fillRect l="-713" t="-2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562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监督模式</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803F2EE-D74E-4A33-A22F-2896645E74A9}"/>
                  </a:ext>
                </a:extLst>
              </p:cNvPr>
              <p:cNvSpPr/>
              <p:nvPr/>
            </p:nvSpPr>
            <p:spPr>
              <a:xfrm>
                <a:off x="550077" y="992695"/>
                <a:ext cx="4756441" cy="386837"/>
              </a:xfrm>
              <a:prstGeom prst="rect">
                <a:avLst/>
              </a:prstGeom>
            </p:spPr>
            <p:txBody>
              <a:bodyPr wrap="square">
                <a:spAutoFit/>
              </a:bodyPr>
              <a:lstStyle/>
              <a:p>
                <a:pPr marL="285750" indent="-285750">
                  <a:buFont typeface="Wingdings" panose="05000000000000000000" pitchFamily="2" charset="2"/>
                  <a:buChar char="Ø"/>
                </a:pPr>
                <a:r>
                  <a:rPr lang="zh-CN" altLang="en-US" i="0" dirty="0">
                    <a:latin typeface="+mj-lt"/>
                  </a:rPr>
                  <a:t>目标单元格</a:t>
                </a:r>
                <a14:m>
                  <m:oMath xmlns:m="http://schemas.openxmlformats.org/officeDocument/2006/math">
                    <m:sSubSup>
                      <m:sSubSupPr>
                        <m:ctrlPr>
                          <a:rPr lang="en-US" altLang="zh-CN" i="1">
                            <a:latin typeface="Cambria Math" panose="02040503050406030204" pitchFamily="18" charset="0"/>
                            <a:ea typeface="黑体" panose="02010609060101010101" pitchFamily="49" charset="-122"/>
                          </a:rPr>
                        </m:ctrlPr>
                      </m:sSubSupPr>
                      <m:e>
                        <m:r>
                          <a:rPr lang="en-US" altLang="zh-CN" i="1">
                            <a:latin typeface="Cambria Math" panose="02040503050406030204" pitchFamily="18" charset="0"/>
                            <a:ea typeface="黑体" panose="02010609060101010101" pitchFamily="49" charset="-122"/>
                          </a:rPr>
                          <m:t>𝑡</m:t>
                        </m:r>
                      </m:e>
                      <m:sub>
                        <m:r>
                          <a:rPr lang="en-US" altLang="zh-CN" i="1">
                            <a:latin typeface="Cambria Math" panose="02040503050406030204" pitchFamily="18" charset="0"/>
                            <a:ea typeface="黑体" panose="02010609060101010101" pitchFamily="49" charset="-122"/>
                          </a:rPr>
                          <m:t>𝑘</m:t>
                        </m:r>
                      </m:sub>
                      <m:sup>
                        <m:r>
                          <a:rPr lang="en-US" altLang="zh-CN" i="1">
                            <a:latin typeface="Cambria Math" panose="02040503050406030204" pitchFamily="18" charset="0"/>
                            <a:ea typeface="黑体" panose="02010609060101010101" pitchFamily="49" charset="-122"/>
                          </a:rPr>
                          <m:t>𝑚</m:t>
                        </m:r>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𝑛</m:t>
                        </m:r>
                      </m:sup>
                    </m:sSubSup>
                  </m:oMath>
                </a14:m>
                <a:r>
                  <a:rPr lang="zh-CN" altLang="en-US" dirty="0"/>
                  <a:t>的最终潜在表示为：</a:t>
                </a:r>
              </a:p>
            </p:txBody>
          </p:sp>
        </mc:Choice>
        <mc:Fallback xmlns="">
          <p:sp>
            <p:nvSpPr>
              <p:cNvPr id="7" name="矩形 6">
                <a:extLst>
                  <a:ext uri="{FF2B5EF4-FFF2-40B4-BE49-F238E27FC236}">
                    <a16:creationId xmlns:a16="http://schemas.microsoft.com/office/drawing/2014/main" id="{F803F2EE-D74E-4A33-A22F-2896645E74A9}"/>
                  </a:ext>
                </a:extLst>
              </p:cNvPr>
              <p:cNvSpPr>
                <a:spLocks noRot="1" noChangeAspect="1" noMove="1" noResize="1" noEditPoints="1" noAdjustHandles="1" noChangeArrowheads="1" noChangeShapeType="1" noTextEdit="1"/>
              </p:cNvSpPr>
              <p:nvPr/>
            </p:nvSpPr>
            <p:spPr>
              <a:xfrm>
                <a:off x="550077" y="992695"/>
                <a:ext cx="4756441" cy="386837"/>
              </a:xfrm>
              <a:prstGeom prst="rect">
                <a:avLst/>
              </a:prstGeom>
              <a:blipFill>
                <a:blip r:embed="rId3"/>
                <a:stretch>
                  <a:fillRect l="-769" t="-7937" b="-22222"/>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EE87E863-B35A-48B6-9905-7DB0CB60DF46}"/>
              </a:ext>
            </a:extLst>
          </p:cNvPr>
          <p:cNvPicPr>
            <a:picLocks noChangeAspect="1"/>
          </p:cNvPicPr>
          <p:nvPr/>
        </p:nvPicPr>
        <p:blipFill>
          <a:blip r:embed="rId4"/>
          <a:stretch>
            <a:fillRect/>
          </a:stretch>
        </p:blipFill>
        <p:spPr>
          <a:xfrm>
            <a:off x="2268560" y="3454666"/>
            <a:ext cx="4097871" cy="832228"/>
          </a:xfrm>
          <a:prstGeom prst="rect">
            <a:avLst/>
          </a:prstGeom>
        </p:spPr>
      </p:pic>
      <p:pic>
        <p:nvPicPr>
          <p:cNvPr id="17" name="图片 16">
            <a:extLst>
              <a:ext uri="{FF2B5EF4-FFF2-40B4-BE49-F238E27FC236}">
                <a16:creationId xmlns:a16="http://schemas.microsoft.com/office/drawing/2014/main" id="{F5465FBB-AA67-4528-9040-1278B7DB3071}"/>
              </a:ext>
            </a:extLst>
          </p:cNvPr>
          <p:cNvPicPr>
            <a:picLocks noChangeAspect="1"/>
          </p:cNvPicPr>
          <p:nvPr/>
        </p:nvPicPr>
        <p:blipFill>
          <a:blip r:embed="rId5"/>
          <a:stretch>
            <a:fillRect/>
          </a:stretch>
        </p:blipFill>
        <p:spPr>
          <a:xfrm>
            <a:off x="1869579" y="4493534"/>
            <a:ext cx="4704384" cy="910196"/>
          </a:xfrm>
          <a:prstGeom prst="rect">
            <a:avLst/>
          </a:prstGeom>
        </p:spPr>
      </p:pic>
      <p:pic>
        <p:nvPicPr>
          <p:cNvPr id="19" name="图片 18">
            <a:extLst>
              <a:ext uri="{FF2B5EF4-FFF2-40B4-BE49-F238E27FC236}">
                <a16:creationId xmlns:a16="http://schemas.microsoft.com/office/drawing/2014/main" id="{0A103A32-129E-4258-84B0-4069F7A1CFD6}"/>
              </a:ext>
            </a:extLst>
          </p:cNvPr>
          <p:cNvPicPr>
            <a:picLocks noChangeAspect="1"/>
          </p:cNvPicPr>
          <p:nvPr/>
        </p:nvPicPr>
        <p:blipFill>
          <a:blip r:embed="rId6"/>
          <a:stretch>
            <a:fillRect/>
          </a:stretch>
        </p:blipFill>
        <p:spPr>
          <a:xfrm>
            <a:off x="2988771" y="5610370"/>
            <a:ext cx="2465999" cy="571021"/>
          </a:xfrm>
          <a:prstGeom prst="rect">
            <a:avLst/>
          </a:prstGeom>
        </p:spPr>
      </p:pic>
      <p:pic>
        <p:nvPicPr>
          <p:cNvPr id="21" name="图片 20">
            <a:extLst>
              <a:ext uri="{FF2B5EF4-FFF2-40B4-BE49-F238E27FC236}">
                <a16:creationId xmlns:a16="http://schemas.microsoft.com/office/drawing/2014/main" id="{00BBDCD9-F0B5-49BB-A17C-FC997BA2C62C}"/>
              </a:ext>
            </a:extLst>
          </p:cNvPr>
          <p:cNvPicPr>
            <a:picLocks noChangeAspect="1"/>
          </p:cNvPicPr>
          <p:nvPr/>
        </p:nvPicPr>
        <p:blipFill>
          <a:blip r:embed="rId7"/>
          <a:stretch>
            <a:fillRect/>
          </a:stretch>
        </p:blipFill>
        <p:spPr>
          <a:xfrm>
            <a:off x="2104413" y="1353462"/>
            <a:ext cx="4643715" cy="505219"/>
          </a:xfrm>
          <a:prstGeom prst="rect">
            <a:avLst/>
          </a:prstGeom>
        </p:spPr>
      </p:pic>
      <p:sp>
        <p:nvSpPr>
          <p:cNvPr id="23" name="矩形 22">
            <a:extLst>
              <a:ext uri="{FF2B5EF4-FFF2-40B4-BE49-F238E27FC236}">
                <a16:creationId xmlns:a16="http://schemas.microsoft.com/office/drawing/2014/main" id="{67AFC5A5-2C0E-4A04-8911-78D66858B76F}"/>
              </a:ext>
            </a:extLst>
          </p:cNvPr>
          <p:cNvSpPr/>
          <p:nvPr/>
        </p:nvSpPr>
        <p:spPr>
          <a:xfrm>
            <a:off x="2928297" y="1886569"/>
            <a:ext cx="1934821" cy="369332"/>
          </a:xfrm>
          <a:prstGeom prst="rect">
            <a:avLst/>
          </a:prstGeom>
        </p:spPr>
        <p:txBody>
          <a:bodyPr wrap="square">
            <a:spAutoFit/>
          </a:bodyPr>
          <a:lstStyle/>
          <a:p>
            <a:r>
              <a:rPr lang="zh-CN" altLang="en-US" dirty="0"/>
              <a:t>表内上下文嵌入</a:t>
            </a:r>
          </a:p>
        </p:txBody>
      </p:sp>
      <p:sp>
        <p:nvSpPr>
          <p:cNvPr id="24" name="矩形 23">
            <a:extLst>
              <a:ext uri="{FF2B5EF4-FFF2-40B4-BE49-F238E27FC236}">
                <a16:creationId xmlns:a16="http://schemas.microsoft.com/office/drawing/2014/main" id="{DB68B484-9F1F-4D7D-B20C-234070043102}"/>
              </a:ext>
            </a:extLst>
          </p:cNvPr>
          <p:cNvSpPr/>
          <p:nvPr/>
        </p:nvSpPr>
        <p:spPr>
          <a:xfrm>
            <a:off x="4945709" y="1911456"/>
            <a:ext cx="1934821" cy="369332"/>
          </a:xfrm>
          <a:prstGeom prst="rect">
            <a:avLst/>
          </a:prstGeom>
        </p:spPr>
        <p:txBody>
          <a:bodyPr wrap="square">
            <a:spAutoFit/>
          </a:bodyPr>
          <a:lstStyle/>
          <a:p>
            <a:r>
              <a:rPr lang="zh-CN" altLang="en-US" dirty="0"/>
              <a:t>表间上下文嵌入</a:t>
            </a:r>
          </a:p>
        </p:txBody>
      </p:sp>
      <p:cxnSp>
        <p:nvCxnSpPr>
          <p:cNvPr id="27" name="直接连接符 26">
            <a:extLst>
              <a:ext uri="{FF2B5EF4-FFF2-40B4-BE49-F238E27FC236}">
                <a16:creationId xmlns:a16="http://schemas.microsoft.com/office/drawing/2014/main" id="{3F3198F0-57D3-4590-A475-E433955FA419}"/>
              </a:ext>
            </a:extLst>
          </p:cNvPr>
          <p:cNvCxnSpPr/>
          <p:nvPr/>
        </p:nvCxnSpPr>
        <p:spPr>
          <a:xfrm>
            <a:off x="3895707" y="1764461"/>
            <a:ext cx="6051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C6403F42-4E2E-4838-881B-C85DD76660D8}"/>
              </a:ext>
            </a:extLst>
          </p:cNvPr>
          <p:cNvCxnSpPr>
            <a:cxnSpLocks/>
          </p:cNvCxnSpPr>
          <p:nvPr/>
        </p:nvCxnSpPr>
        <p:spPr>
          <a:xfrm>
            <a:off x="4657344" y="1764461"/>
            <a:ext cx="212158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034E9F9-51E3-4939-84E5-1F6C5D7BAB6E}"/>
              </a:ext>
            </a:extLst>
          </p:cNvPr>
          <p:cNvCxnSpPr>
            <a:cxnSpLocks/>
          </p:cNvCxnSpPr>
          <p:nvPr/>
        </p:nvCxnSpPr>
        <p:spPr>
          <a:xfrm flipH="1">
            <a:off x="4071655" y="1772935"/>
            <a:ext cx="126638" cy="1221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6BD5ED4-5812-47EC-9B2B-33AB9A4D7B50}"/>
              </a:ext>
            </a:extLst>
          </p:cNvPr>
          <p:cNvCxnSpPr>
            <a:cxnSpLocks/>
            <a:endCxn id="24" idx="0"/>
          </p:cNvCxnSpPr>
          <p:nvPr/>
        </p:nvCxnSpPr>
        <p:spPr>
          <a:xfrm>
            <a:off x="5913120" y="1764461"/>
            <a:ext cx="0" cy="1469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49" name="图片 48">
            <a:extLst>
              <a:ext uri="{FF2B5EF4-FFF2-40B4-BE49-F238E27FC236}">
                <a16:creationId xmlns:a16="http://schemas.microsoft.com/office/drawing/2014/main" id="{BFDA385E-D1F9-45BC-B239-A20454319468}"/>
              </a:ext>
            </a:extLst>
          </p:cNvPr>
          <p:cNvPicPr>
            <a:picLocks noChangeAspect="1"/>
          </p:cNvPicPr>
          <p:nvPr/>
        </p:nvPicPr>
        <p:blipFill>
          <a:blip r:embed="rId8"/>
          <a:stretch>
            <a:fillRect/>
          </a:stretch>
        </p:blipFill>
        <p:spPr>
          <a:xfrm>
            <a:off x="2779835" y="2540150"/>
            <a:ext cx="2775146" cy="525471"/>
          </a:xfrm>
          <a:prstGeom prst="rect">
            <a:avLst/>
          </a:prstGeom>
        </p:spPr>
      </p:pic>
      <p:sp>
        <p:nvSpPr>
          <p:cNvPr id="69" name="矩形 68">
            <a:extLst>
              <a:ext uri="{FF2B5EF4-FFF2-40B4-BE49-F238E27FC236}">
                <a16:creationId xmlns:a16="http://schemas.microsoft.com/office/drawing/2014/main" id="{60F62A63-0B48-48BA-91E7-BD2B6DAB0664}"/>
              </a:ext>
            </a:extLst>
          </p:cNvPr>
          <p:cNvSpPr/>
          <p:nvPr/>
        </p:nvSpPr>
        <p:spPr>
          <a:xfrm>
            <a:off x="561816" y="2176139"/>
            <a:ext cx="4756441" cy="369332"/>
          </a:xfrm>
          <a:prstGeom prst="rect">
            <a:avLst/>
          </a:prstGeom>
        </p:spPr>
        <p:txBody>
          <a:bodyPr wrap="square">
            <a:spAutoFit/>
          </a:bodyPr>
          <a:lstStyle/>
          <a:p>
            <a:pPr marL="285750" indent="-285750">
              <a:buFont typeface="Wingdings" panose="05000000000000000000" pitchFamily="2" charset="2"/>
              <a:buChar char="Ø"/>
            </a:pPr>
            <a:r>
              <a:rPr lang="zh-CN" altLang="en-US" dirty="0"/>
              <a:t> 扩展到列的层面：</a:t>
            </a:r>
          </a:p>
        </p:txBody>
      </p:sp>
      <p:sp>
        <p:nvSpPr>
          <p:cNvPr id="70" name="矩形 69">
            <a:extLst>
              <a:ext uri="{FF2B5EF4-FFF2-40B4-BE49-F238E27FC236}">
                <a16:creationId xmlns:a16="http://schemas.microsoft.com/office/drawing/2014/main" id="{311500FF-F602-479D-A58A-D77A04D6F4DC}"/>
              </a:ext>
            </a:extLst>
          </p:cNvPr>
          <p:cNvSpPr/>
          <p:nvPr/>
        </p:nvSpPr>
        <p:spPr>
          <a:xfrm>
            <a:off x="561816" y="3204595"/>
            <a:ext cx="4756441" cy="369332"/>
          </a:xfrm>
          <a:prstGeom prst="rect">
            <a:avLst/>
          </a:prstGeom>
        </p:spPr>
        <p:txBody>
          <a:bodyPr wrap="square">
            <a:spAutoFit/>
          </a:bodyPr>
          <a:lstStyle/>
          <a:p>
            <a:pPr marL="285750" indent="-285750">
              <a:buFont typeface="Wingdings" panose="05000000000000000000" pitchFamily="2" charset="2"/>
              <a:buChar char="Ø"/>
            </a:pPr>
            <a:r>
              <a:rPr lang="zh-CN" altLang="en-US" dirty="0"/>
              <a:t>列类型检测的目标：</a:t>
            </a:r>
          </a:p>
        </p:txBody>
      </p:sp>
      <p:sp>
        <p:nvSpPr>
          <p:cNvPr id="71" name="矩形 70">
            <a:extLst>
              <a:ext uri="{FF2B5EF4-FFF2-40B4-BE49-F238E27FC236}">
                <a16:creationId xmlns:a16="http://schemas.microsoft.com/office/drawing/2014/main" id="{C0A8AB7A-BA0F-4E54-8E2C-BB381E8E77B4}"/>
              </a:ext>
            </a:extLst>
          </p:cNvPr>
          <p:cNvSpPr/>
          <p:nvPr/>
        </p:nvSpPr>
        <p:spPr>
          <a:xfrm>
            <a:off x="561816" y="4175725"/>
            <a:ext cx="4756441" cy="369332"/>
          </a:xfrm>
          <a:prstGeom prst="rect">
            <a:avLst/>
          </a:prstGeom>
        </p:spPr>
        <p:txBody>
          <a:bodyPr wrap="square">
            <a:spAutoFit/>
          </a:bodyPr>
          <a:lstStyle/>
          <a:p>
            <a:pPr marL="285750" indent="-285750">
              <a:buFont typeface="Wingdings" panose="05000000000000000000" pitchFamily="2" charset="2"/>
              <a:buChar char="Ø"/>
            </a:pPr>
            <a:r>
              <a:rPr lang="zh-CN" altLang="en-US" dirty="0"/>
              <a:t>列关系预测的目标：</a:t>
            </a:r>
          </a:p>
        </p:txBody>
      </p:sp>
      <p:sp>
        <p:nvSpPr>
          <p:cNvPr id="72" name="矩形 71">
            <a:extLst>
              <a:ext uri="{FF2B5EF4-FFF2-40B4-BE49-F238E27FC236}">
                <a16:creationId xmlns:a16="http://schemas.microsoft.com/office/drawing/2014/main" id="{0B19B64E-8741-48FD-B845-6957EB3BE2C3}"/>
              </a:ext>
            </a:extLst>
          </p:cNvPr>
          <p:cNvSpPr/>
          <p:nvPr/>
        </p:nvSpPr>
        <p:spPr>
          <a:xfrm>
            <a:off x="561816" y="5276106"/>
            <a:ext cx="4756441" cy="369332"/>
          </a:xfrm>
          <a:prstGeom prst="rect">
            <a:avLst/>
          </a:prstGeom>
        </p:spPr>
        <p:txBody>
          <a:bodyPr wrap="square">
            <a:spAutoFit/>
          </a:bodyPr>
          <a:lstStyle/>
          <a:p>
            <a:pPr marL="285750" indent="-285750">
              <a:buFont typeface="Wingdings" panose="05000000000000000000" pitchFamily="2" charset="2"/>
              <a:buChar char="Ø"/>
            </a:pPr>
            <a:r>
              <a:rPr lang="zh-CN" altLang="en-US"/>
              <a:t>总训练目标：</a:t>
            </a:r>
            <a:endParaRPr lang="zh-CN" altLang="en-US" dirty="0"/>
          </a:p>
        </p:txBody>
      </p:sp>
    </p:spTree>
    <p:extLst>
      <p:ext uri="{BB962C8B-B14F-4D97-AF65-F5344CB8AC3E}">
        <p14:creationId xmlns:p14="http://schemas.microsoft.com/office/powerpoint/2010/main" val="326091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无监督预训练</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5" name="图片 4">
            <a:extLst>
              <a:ext uri="{FF2B5EF4-FFF2-40B4-BE49-F238E27FC236}">
                <a16:creationId xmlns:a16="http://schemas.microsoft.com/office/drawing/2014/main" id="{830ED764-3FCF-4639-AFE3-4D007CB4ACB7}"/>
              </a:ext>
            </a:extLst>
          </p:cNvPr>
          <p:cNvPicPr>
            <a:picLocks noChangeAspect="1"/>
          </p:cNvPicPr>
          <p:nvPr/>
        </p:nvPicPr>
        <p:blipFill>
          <a:blip r:embed="rId3"/>
          <a:stretch>
            <a:fillRect/>
          </a:stretch>
        </p:blipFill>
        <p:spPr>
          <a:xfrm>
            <a:off x="1890678" y="2979075"/>
            <a:ext cx="5189670" cy="807790"/>
          </a:xfrm>
          <a:prstGeom prst="rect">
            <a:avLst/>
          </a:prstGeom>
        </p:spPr>
      </p:pic>
      <p:sp>
        <p:nvSpPr>
          <p:cNvPr id="7" name="矩形 6">
            <a:extLst>
              <a:ext uri="{FF2B5EF4-FFF2-40B4-BE49-F238E27FC236}">
                <a16:creationId xmlns:a16="http://schemas.microsoft.com/office/drawing/2014/main" id="{E9788E46-846D-443E-9018-7E73B07309CE}"/>
              </a:ext>
            </a:extLst>
          </p:cNvPr>
          <p:cNvSpPr/>
          <p:nvPr/>
        </p:nvSpPr>
        <p:spPr>
          <a:xfrm>
            <a:off x="541904" y="1088119"/>
            <a:ext cx="7887218" cy="646331"/>
          </a:xfrm>
          <a:prstGeom prst="rect">
            <a:avLst/>
          </a:prstGeom>
        </p:spPr>
        <p:txBody>
          <a:bodyPr wrap="square">
            <a:spAutoFit/>
          </a:bodyPr>
          <a:lstStyle/>
          <a:p>
            <a:pPr marL="285750" indent="-285750">
              <a:buFont typeface="Wingdings" panose="05000000000000000000" pitchFamily="2" charset="2"/>
              <a:buChar char="Ø"/>
            </a:pPr>
            <a:r>
              <a:rPr lang="zh-CN" altLang="en-US" dirty="0"/>
              <a:t>首先根据预训练目标对</a:t>
            </a:r>
            <a:r>
              <a:rPr lang="en-US" altLang="zh-CN" dirty="0"/>
              <a:t>TCN</a:t>
            </a:r>
            <a:r>
              <a:rPr lang="zh-CN" altLang="en-US" dirty="0"/>
              <a:t>进行</a:t>
            </a:r>
            <a:r>
              <a:rPr lang="zh-CN" altLang="en-US" dirty="0">
                <a:solidFill>
                  <a:srgbClr val="FF0000"/>
                </a:solidFill>
              </a:rPr>
              <a:t>预训练</a:t>
            </a:r>
            <a:r>
              <a:rPr lang="zh-CN" altLang="en-US" dirty="0"/>
              <a:t>，然后针对联合预测列类型和列关系的下游任务进行</a:t>
            </a:r>
            <a:r>
              <a:rPr lang="zh-CN" altLang="en-US" dirty="0">
                <a:solidFill>
                  <a:srgbClr val="FF0000"/>
                </a:solidFill>
              </a:rPr>
              <a:t>模型微调</a:t>
            </a:r>
            <a:r>
              <a:rPr lang="zh-CN" altLang="en-US" dirty="0"/>
              <a:t>。</a:t>
            </a:r>
          </a:p>
        </p:txBody>
      </p:sp>
      <p:sp>
        <p:nvSpPr>
          <p:cNvPr id="8" name="矩形 7">
            <a:extLst>
              <a:ext uri="{FF2B5EF4-FFF2-40B4-BE49-F238E27FC236}">
                <a16:creationId xmlns:a16="http://schemas.microsoft.com/office/drawing/2014/main" id="{E853E9DD-30DC-4A6C-82C9-1BCE1911DD99}"/>
              </a:ext>
            </a:extLst>
          </p:cNvPr>
          <p:cNvSpPr/>
          <p:nvPr/>
        </p:nvSpPr>
        <p:spPr>
          <a:xfrm>
            <a:off x="541904" y="2099915"/>
            <a:ext cx="7887218" cy="923330"/>
          </a:xfrm>
          <a:prstGeom prst="rect">
            <a:avLst/>
          </a:prstGeom>
        </p:spPr>
        <p:txBody>
          <a:bodyPr wrap="square">
            <a:spAutoFit/>
          </a:bodyPr>
          <a:lstStyle/>
          <a:p>
            <a:pPr marL="285750" indent="-285750">
              <a:buFont typeface="Wingdings" panose="05000000000000000000" pitchFamily="2" charset="2"/>
              <a:buChar char="Ø"/>
            </a:pPr>
            <a:r>
              <a:rPr lang="zh-CN" altLang="en-US" dirty="0"/>
              <a:t>类似于</a:t>
            </a:r>
            <a:r>
              <a:rPr lang="en-US" altLang="zh-CN" dirty="0"/>
              <a:t>BERT</a:t>
            </a:r>
            <a:r>
              <a:rPr lang="zh-CN" altLang="en-US" dirty="0"/>
              <a:t>的</a:t>
            </a:r>
            <a:r>
              <a:rPr lang="en-US" altLang="zh-CN" dirty="0"/>
              <a:t>Masked Language Model(MLM)</a:t>
            </a:r>
            <a:r>
              <a:rPr lang="zh-CN" altLang="en-US" dirty="0"/>
              <a:t>目标，随机遮盖</a:t>
            </a:r>
            <a:r>
              <a:rPr lang="en-US" altLang="zh-CN" dirty="0"/>
              <a:t>10%</a:t>
            </a:r>
            <a:r>
              <a:rPr lang="zh-CN" altLang="en-US" dirty="0"/>
              <a:t>的单元格。给定一个被遮盖的单元格          和</a:t>
            </a:r>
            <a:r>
              <a:rPr lang="en-US" altLang="zh-CN" dirty="0"/>
              <a:t>TCN</a:t>
            </a:r>
            <a:r>
              <a:rPr lang="zh-CN" altLang="en-US" dirty="0"/>
              <a:t>学习到的全局上下文嵌入，       ，预测原始单元格值的目标是：</a:t>
            </a:r>
          </a:p>
        </p:txBody>
      </p:sp>
      <p:pic>
        <p:nvPicPr>
          <p:cNvPr id="10" name="图片 9">
            <a:extLst>
              <a:ext uri="{FF2B5EF4-FFF2-40B4-BE49-F238E27FC236}">
                <a16:creationId xmlns:a16="http://schemas.microsoft.com/office/drawing/2014/main" id="{E464DC32-81E3-49AB-B99D-4F703018214C}"/>
              </a:ext>
            </a:extLst>
          </p:cNvPr>
          <p:cNvPicPr>
            <a:picLocks noChangeAspect="1"/>
          </p:cNvPicPr>
          <p:nvPr/>
        </p:nvPicPr>
        <p:blipFill>
          <a:blip r:embed="rId4"/>
          <a:stretch>
            <a:fillRect/>
          </a:stretch>
        </p:blipFill>
        <p:spPr>
          <a:xfrm>
            <a:off x="3441378" y="2393538"/>
            <a:ext cx="492396" cy="341662"/>
          </a:xfrm>
          <a:prstGeom prst="rect">
            <a:avLst/>
          </a:prstGeom>
        </p:spPr>
      </p:pic>
      <p:pic>
        <p:nvPicPr>
          <p:cNvPr id="12" name="图片 11">
            <a:extLst>
              <a:ext uri="{FF2B5EF4-FFF2-40B4-BE49-F238E27FC236}">
                <a16:creationId xmlns:a16="http://schemas.microsoft.com/office/drawing/2014/main" id="{1C831887-E1D0-424E-8BCC-9BCA013EF3AB}"/>
              </a:ext>
            </a:extLst>
          </p:cNvPr>
          <p:cNvPicPr>
            <a:picLocks noChangeAspect="1"/>
          </p:cNvPicPr>
          <p:nvPr/>
        </p:nvPicPr>
        <p:blipFill>
          <a:blip r:embed="rId5"/>
          <a:stretch>
            <a:fillRect/>
          </a:stretch>
        </p:blipFill>
        <p:spPr>
          <a:xfrm>
            <a:off x="7101571" y="2393538"/>
            <a:ext cx="593436" cy="363719"/>
          </a:xfrm>
          <a:prstGeom prst="rect">
            <a:avLst/>
          </a:prstGeom>
        </p:spPr>
      </p:pic>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41861B20-B137-4CF4-BEFA-76A7E00960F0}"/>
                  </a:ext>
                </a:extLst>
              </p:cNvPr>
              <p:cNvSpPr/>
              <p:nvPr/>
            </p:nvSpPr>
            <p:spPr>
              <a:xfrm>
                <a:off x="541904" y="4030740"/>
                <a:ext cx="7887218" cy="930768"/>
              </a:xfrm>
              <a:prstGeom prst="rect">
                <a:avLst/>
              </a:prstGeom>
            </p:spPr>
            <p:txBody>
              <a:bodyPr wrap="square">
                <a:spAutoFit/>
              </a:bodyPr>
              <a:lstStyle/>
              <a:p>
                <a:pPr marL="285750" indent="-285750">
                  <a:buFont typeface="Wingdings" panose="05000000000000000000" pitchFamily="2" charset="2"/>
                  <a:buChar char="Ø"/>
                </a:pP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acc>
                          <m:accPr>
                            <m:chr m:val="̂"/>
                            <m:ctrlPr>
                              <a:rPr lang="zh-CN" altLang="en-US" i="1" dirty="0" smtClean="0">
                                <a:solidFill>
                                  <a:srgbClr val="836967"/>
                                </a:solidFill>
                                <a:latin typeface="Cambria Math" panose="02040503050406030204" pitchFamily="18" charset="0"/>
                              </a:rPr>
                            </m:ctrlPr>
                          </m:accPr>
                          <m:e>
                            <m:r>
                              <a:rPr lang="zh-CN" altLang="en-US" i="1" dirty="0" smtClean="0">
                                <a:latin typeface="Cambria Math" panose="02040503050406030204" pitchFamily="18" charset="0"/>
                              </a:rPr>
                              <m:t>𝑇</m:t>
                            </m:r>
                          </m:e>
                        </m:acc>
                      </m:e>
                      <m:sub>
                        <m:r>
                          <a:rPr lang="zh-CN" altLang="en-US" i="1" dirty="0" smtClean="0">
                            <a:latin typeface="Cambria Math" panose="02040503050406030204" pitchFamily="18" charset="0"/>
                          </a:rPr>
                          <m:t>𝑘</m:t>
                        </m:r>
                      </m:sub>
                    </m:sSub>
                  </m:oMath>
                </a14:m>
                <a:r>
                  <a:rPr lang="zh-CN" altLang="en-US" dirty="0"/>
                  <a:t>：第</a:t>
                </a:r>
                <a:r>
                  <a:rPr lang="en-US" altLang="zh-CN" dirty="0"/>
                  <a:t>k</a:t>
                </a:r>
                <a:r>
                  <a:rPr lang="zh-CN" altLang="en-US" dirty="0"/>
                  <a:t>个表格中所有被遮盖的单元格</a:t>
                </a:r>
                <a:endParaRPr lang="en-US" altLang="zh-CN" dirty="0"/>
              </a:p>
              <a:p>
                <a:pPr marL="285750" indent="-285750">
                  <a:buFont typeface="Wingdings" panose="05000000000000000000" pitchFamily="2" charset="2"/>
                  <a:buChar char="Ø"/>
                </a:pPr>
                <a14:m>
                  <m:oMath xmlns:m="http://schemas.openxmlformats.org/officeDocument/2006/math">
                    <m:r>
                      <a:rPr lang="en-US" altLang="zh-CN" i="1" dirty="0" smtClean="0">
                        <a:latin typeface="Cambria Math" panose="02040503050406030204" pitchFamily="18" charset="0"/>
                      </a:rPr>
                      <m:t>𝑉</m:t>
                    </m:r>
                  </m:oMath>
                </a14:m>
                <a:r>
                  <a:rPr lang="zh-CN" altLang="en-US" dirty="0"/>
                  <a:t>：数据集</a:t>
                </a:r>
                <a14:m>
                  <m:oMath xmlns:m="http://schemas.openxmlformats.org/officeDocument/2006/math">
                    <m:r>
                      <a:rPr lang="en-US" altLang="zh-CN" i="1" dirty="0" smtClean="0">
                        <a:latin typeface="Cambria Math" panose="02040503050406030204" pitchFamily="18" charset="0"/>
                      </a:rPr>
                      <m:t>𝐷</m:t>
                    </m:r>
                  </m:oMath>
                </a14:m>
                <a:r>
                  <a:rPr lang="zh-CN" altLang="en-US" dirty="0"/>
                  <a:t>中所有的单元格值</a:t>
                </a:r>
                <a:endParaRPr lang="en-US" altLang="zh-CN" dirty="0"/>
              </a:p>
              <a:p>
                <a:pPr marL="285750" indent="-285750">
                  <a:buFont typeface="Wingdings" panose="05000000000000000000" pitchFamily="2" charset="2"/>
                  <a:buChar char="Ø"/>
                </a:pP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𝑀</m:t>
                        </m:r>
                      </m:e>
                      <m:sub>
                        <m:r>
                          <a:rPr lang="zh-CN" altLang="en-US" i="1" smtClean="0">
                            <a:latin typeface="Cambria Math" panose="02040503050406030204" pitchFamily="18" charset="0"/>
                          </a:rPr>
                          <m:t>𝑣</m:t>
                        </m:r>
                      </m:sub>
                    </m:sSub>
                  </m:oMath>
                </a14:m>
                <a:r>
                  <a:rPr lang="zh-CN" altLang="en-US" dirty="0"/>
                  <a:t>：针对单元格值</a:t>
                </a:r>
                <a14:m>
                  <m:oMath xmlns:m="http://schemas.openxmlformats.org/officeDocument/2006/math">
                    <m:r>
                      <a:rPr lang="zh-CN" altLang="en-US" i="1" dirty="0" smtClean="0">
                        <a:latin typeface="Cambria Math" panose="02040503050406030204" pitchFamily="18" charset="0"/>
                      </a:rPr>
                      <m:t>𝜗</m:t>
                    </m:r>
                    <m:r>
                      <a:rPr lang="zh-CN" altLang="en-US" i="1" dirty="0">
                        <a:latin typeface="Cambria Math" panose="02040503050406030204" pitchFamily="18" charset="0"/>
                      </a:rPr>
                      <m:t>的</m:t>
                    </m:r>
                  </m:oMath>
                </a14:m>
                <a:r>
                  <a:rPr lang="zh-CN" altLang="en-US" dirty="0"/>
                  <a:t>参数矩阵</a:t>
                </a:r>
              </a:p>
            </p:txBody>
          </p:sp>
        </mc:Choice>
        <mc:Fallback xmlns="">
          <p:sp>
            <p:nvSpPr>
              <p:cNvPr id="15" name="矩形 14">
                <a:extLst>
                  <a:ext uri="{FF2B5EF4-FFF2-40B4-BE49-F238E27FC236}">
                    <a16:creationId xmlns:a16="http://schemas.microsoft.com/office/drawing/2014/main" id="{41861B20-B137-4CF4-BEFA-76A7E00960F0}"/>
                  </a:ext>
                </a:extLst>
              </p:cNvPr>
              <p:cNvSpPr>
                <a:spLocks noRot="1" noChangeAspect="1" noMove="1" noResize="1" noEditPoints="1" noAdjustHandles="1" noChangeArrowheads="1" noChangeShapeType="1" noTextEdit="1"/>
              </p:cNvSpPr>
              <p:nvPr/>
            </p:nvSpPr>
            <p:spPr>
              <a:xfrm>
                <a:off x="541904" y="4030740"/>
                <a:ext cx="7887218" cy="930768"/>
              </a:xfrm>
              <a:prstGeom prst="rect">
                <a:avLst/>
              </a:prstGeom>
              <a:blipFill>
                <a:blip r:embed="rId6"/>
                <a:stretch>
                  <a:fillRect l="-541" t="-2614" b="-9150"/>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8DDB10A4-7C53-4A1F-AE8A-43B3EED02092}"/>
              </a:ext>
            </a:extLst>
          </p:cNvPr>
          <p:cNvSpPr/>
          <p:nvPr/>
        </p:nvSpPr>
        <p:spPr>
          <a:xfrm>
            <a:off x="541904" y="5205383"/>
            <a:ext cx="7887218" cy="369332"/>
          </a:xfrm>
          <a:prstGeom prst="rect">
            <a:avLst/>
          </a:prstGeom>
        </p:spPr>
        <p:txBody>
          <a:bodyPr wrap="square">
            <a:spAutoFit/>
          </a:bodyPr>
          <a:lstStyle/>
          <a:p>
            <a:pPr marL="285750" indent="-285750">
              <a:buFont typeface="Wingdings" panose="05000000000000000000" pitchFamily="2" charset="2"/>
              <a:buChar char="Ø"/>
            </a:pPr>
            <a:r>
              <a:rPr lang="zh-CN" altLang="en-US" dirty="0">
                <a:solidFill>
                  <a:srgbClr val="FF0000"/>
                </a:solidFill>
              </a:rPr>
              <a:t>预训练阶段</a:t>
            </a:r>
            <a:r>
              <a:rPr lang="zh-CN" altLang="en-US" dirty="0"/>
              <a:t>得到的单元格嵌入之后作为</a:t>
            </a:r>
            <a:r>
              <a:rPr lang="zh-CN" altLang="en-US" dirty="0">
                <a:solidFill>
                  <a:srgbClr val="FF0000"/>
                </a:solidFill>
              </a:rPr>
              <a:t>模型微调阶段</a:t>
            </a:r>
            <a:r>
              <a:rPr lang="zh-CN" altLang="en-US" dirty="0"/>
              <a:t>的初始值</a:t>
            </a:r>
          </a:p>
        </p:txBody>
      </p:sp>
    </p:spTree>
    <p:extLst>
      <p:ext uri="{BB962C8B-B14F-4D97-AF65-F5344CB8AC3E}">
        <p14:creationId xmlns:p14="http://schemas.microsoft.com/office/powerpoint/2010/main" val="176005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3" name="组合 2"/>
          <p:cNvGrpSpPr/>
          <p:nvPr/>
        </p:nvGrpSpPr>
        <p:grpSpPr>
          <a:xfrm>
            <a:off x="2131902" y="1681394"/>
            <a:ext cx="4880195" cy="3493921"/>
            <a:chOff x="2131902" y="1751811"/>
            <a:chExt cx="4880195" cy="3493921"/>
          </a:xfrm>
        </p:grpSpPr>
        <p:grpSp>
          <p:nvGrpSpPr>
            <p:cNvPr id="64" name="组合 63"/>
            <p:cNvGrpSpPr/>
            <p:nvPr/>
          </p:nvGrpSpPr>
          <p:grpSpPr>
            <a:xfrm>
              <a:off x="2131902" y="1751811"/>
              <a:ext cx="4880195" cy="460375"/>
              <a:chOff x="2318742" y="2198492"/>
              <a:chExt cx="4880195" cy="460375"/>
            </a:xfrm>
          </p:grpSpPr>
          <p:sp>
            <p:nvSpPr>
              <p:cNvPr id="53" name="文本框 52"/>
              <p:cNvSpPr txBox="1"/>
              <p:nvPr/>
            </p:nvSpPr>
            <p:spPr>
              <a:xfrm>
                <a:off x="2692422" y="2198492"/>
                <a:ext cx="4132835" cy="460375"/>
              </a:xfrm>
              <a:prstGeom prst="rect">
                <a:avLst/>
              </a:prstGeom>
              <a:noFill/>
              <a:ln w="19050">
                <a:solidFill>
                  <a:srgbClr val="02409A"/>
                </a:solidFill>
              </a:ln>
            </p:spPr>
            <p:txBody>
              <a:bodyPr wrap="square" rtlCol="0">
                <a:spAutoFit/>
              </a:bodyPr>
              <a:lstStyle/>
              <a:p>
                <a:pPr lvl="0" algn="ctr">
                  <a:defRPr/>
                </a:pPr>
                <a:r>
                  <a:rPr lang="zh-CN" altLang="en-US" sz="2400" b="1">
                    <a:solidFill>
                      <a:schemeClr val="tx1">
                        <a:lumMod val="85000"/>
                        <a:lumOff val="15000"/>
                      </a:schemeClr>
                    </a:solidFill>
                    <a:latin typeface="思源黑体 CN" panose="020B0500000000000000" pitchFamily="34" charset="-122"/>
                    <a:ea typeface="思源黑体 CN" panose="020B0500000000000000" pitchFamily="34" charset="-122"/>
                    <a:cs typeface="+mn-ea"/>
                  </a:rPr>
                  <a:t>研究背景</a:t>
                </a: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组合 64"/>
            <p:cNvGrpSpPr/>
            <p:nvPr/>
          </p:nvGrpSpPr>
          <p:grpSpPr>
            <a:xfrm>
              <a:off x="2131902" y="2762993"/>
              <a:ext cx="4880195" cy="443930"/>
              <a:chOff x="2318742" y="2198492"/>
              <a:chExt cx="4880195" cy="443930"/>
            </a:xfrm>
          </p:grpSpPr>
          <p:sp>
            <p:nvSpPr>
              <p:cNvPr id="66" name="文本框 65"/>
              <p:cNvSpPr txBox="1"/>
              <p:nvPr/>
            </p:nvSpPr>
            <p:spPr>
              <a:xfrm>
                <a:off x="2692422" y="2198492"/>
                <a:ext cx="4132835" cy="443930"/>
              </a:xfrm>
              <a:prstGeom prst="rect">
                <a:avLst/>
              </a:prstGeom>
              <a:noFill/>
              <a:ln w="19050">
                <a:solidFill>
                  <a:srgbClr val="02409A"/>
                </a:solidFill>
              </a:ln>
            </p:spPr>
            <p:txBody>
              <a:bodyPr wrap="square" rtlCol="0">
                <a:spAutoFit/>
              </a:bodyPr>
              <a:lstStyle/>
              <a:p>
                <a:pPr lvl="0" algn="ctr">
                  <a:defRPr/>
                </a:pPr>
                <a:r>
                  <a:rPr lang="zh-CN" altLang="en-US" sz="2400" b="1">
                    <a:solidFill>
                      <a:schemeClr val="tx1">
                        <a:lumMod val="85000"/>
                        <a:lumOff val="15000"/>
                      </a:schemeClr>
                    </a:solidFill>
                    <a:latin typeface="思源黑体 CN" panose="020B0500000000000000" pitchFamily="34" charset="-122"/>
                    <a:ea typeface="思源黑体 CN" panose="020B0500000000000000" pitchFamily="34" charset="-122"/>
                    <a:cs typeface="+mn-ea"/>
                  </a:rPr>
                  <a:t>方法建模</a:t>
                </a:r>
              </a:p>
            </p:txBody>
          </p:sp>
          <p:grpSp>
            <p:nvGrpSpPr>
              <p:cNvPr id="67" name="Google Shape;863;p65"/>
              <p:cNvGrpSpPr>
                <a:grpSpLocks noChangeAspect="1"/>
              </p:cNvGrpSpPr>
              <p:nvPr/>
            </p:nvGrpSpPr>
            <p:grpSpPr>
              <a:xfrm>
                <a:off x="2318742" y="2339325"/>
                <a:ext cx="190147" cy="180000"/>
                <a:chOff x="4660325" y="1866850"/>
                <a:chExt cx="68350" cy="58100"/>
              </a:xfrm>
            </p:grpSpPr>
            <p:sp>
              <p:nvSpPr>
                <p:cNvPr id="7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63;p65"/>
              <p:cNvGrpSpPr>
                <a:grpSpLocks noChangeAspect="1"/>
              </p:cNvGrpSpPr>
              <p:nvPr/>
            </p:nvGrpSpPr>
            <p:grpSpPr>
              <a:xfrm flipH="1">
                <a:off x="7008790" y="2339325"/>
                <a:ext cx="190147" cy="180000"/>
                <a:chOff x="4660325" y="1866850"/>
                <a:chExt cx="68350" cy="58100"/>
              </a:xfrm>
            </p:grpSpPr>
            <p:sp>
              <p:nvSpPr>
                <p:cNvPr id="69"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组合 73"/>
            <p:cNvGrpSpPr/>
            <p:nvPr/>
          </p:nvGrpSpPr>
          <p:grpSpPr>
            <a:xfrm>
              <a:off x="2131902" y="3774175"/>
              <a:ext cx="4880195" cy="514894"/>
              <a:chOff x="2318742" y="2198492"/>
              <a:chExt cx="4880195" cy="514894"/>
            </a:xfrm>
          </p:grpSpPr>
          <p:sp>
            <p:nvSpPr>
              <p:cNvPr id="75" name="文本框 74"/>
              <p:cNvSpPr txBox="1"/>
              <p:nvPr/>
            </p:nvSpPr>
            <p:spPr>
              <a:xfrm>
                <a:off x="2692422" y="2198492"/>
                <a:ext cx="4132835" cy="514894"/>
              </a:xfrm>
              <a:prstGeom prst="rect">
                <a:avLst/>
              </a:prstGeom>
              <a:noFill/>
              <a:ln w="19050">
                <a:solidFill>
                  <a:srgbClr val="02409A"/>
                </a:solidFill>
              </a:ln>
            </p:spPr>
            <p:txBody>
              <a:bodyPr wrap="square" rtlCol="0">
                <a:spAutoFit/>
              </a:bodyPr>
              <a:lstStyle/>
              <a:p>
                <a:pPr lvl="0" algn="ctr">
                  <a:defRPr/>
                </a:pPr>
                <a:r>
                  <a:rPr lang="zh-CN" altLang="en-US" sz="2400" b="1">
                    <a:solidFill>
                      <a:schemeClr val="tx1">
                        <a:lumMod val="85000"/>
                        <a:lumOff val="15000"/>
                      </a:schemeClr>
                    </a:solidFill>
                    <a:latin typeface="思源黑体 CN" panose="020B0500000000000000" pitchFamily="34" charset="-122"/>
                    <a:ea typeface="思源黑体 CN" panose="020B0500000000000000" pitchFamily="34" charset="-122"/>
                    <a:cs typeface="+mn-ea"/>
                  </a:rPr>
                  <a:t>实验结果</a:t>
                </a:r>
              </a:p>
            </p:txBody>
          </p:sp>
          <p:grpSp>
            <p:nvGrpSpPr>
              <p:cNvPr id="76" name="Google Shape;863;p65"/>
              <p:cNvGrpSpPr>
                <a:grpSpLocks noChangeAspect="1"/>
              </p:cNvGrpSpPr>
              <p:nvPr/>
            </p:nvGrpSpPr>
            <p:grpSpPr>
              <a:xfrm>
                <a:off x="2318742" y="2339325"/>
                <a:ext cx="190147" cy="180000"/>
                <a:chOff x="4660325" y="1866850"/>
                <a:chExt cx="68350" cy="58100"/>
              </a:xfrm>
            </p:grpSpPr>
            <p:sp>
              <p:nvSpPr>
                <p:cNvPr id="80"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863;p65"/>
              <p:cNvGrpSpPr>
                <a:grpSpLocks noChangeAspect="1"/>
              </p:cNvGrpSpPr>
              <p:nvPr/>
            </p:nvGrpSpPr>
            <p:grpSpPr>
              <a:xfrm flipH="1">
                <a:off x="7008790" y="2339325"/>
                <a:ext cx="190147" cy="180000"/>
                <a:chOff x="4660325" y="1866850"/>
                <a:chExt cx="68350" cy="58100"/>
              </a:xfrm>
            </p:grpSpPr>
            <p:sp>
              <p:nvSpPr>
                <p:cNvPr id="78"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组合 27"/>
            <p:cNvGrpSpPr/>
            <p:nvPr/>
          </p:nvGrpSpPr>
          <p:grpSpPr>
            <a:xfrm>
              <a:off x="2131902" y="4785357"/>
              <a:ext cx="4880195" cy="460375"/>
              <a:chOff x="2318742" y="2198492"/>
              <a:chExt cx="4880195" cy="460375"/>
            </a:xfrm>
          </p:grpSpPr>
          <p:sp>
            <p:nvSpPr>
              <p:cNvPr id="29" name="文本框 28"/>
              <p:cNvSpPr txBox="1"/>
              <p:nvPr/>
            </p:nvSpPr>
            <p:spPr>
              <a:xfrm>
                <a:off x="2692422" y="2198492"/>
                <a:ext cx="4132835" cy="46037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总结与思考</a:t>
                </a:r>
              </a:p>
            </p:txBody>
          </p:sp>
          <p:grpSp>
            <p:nvGrpSpPr>
              <p:cNvPr id="30" name="Google Shape;863;p65"/>
              <p:cNvGrpSpPr>
                <a:grpSpLocks noChangeAspect="1"/>
              </p:cNvGrpSpPr>
              <p:nvPr/>
            </p:nvGrpSpPr>
            <p:grpSpPr>
              <a:xfrm>
                <a:off x="2318742" y="233932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863;p65"/>
              <p:cNvGrpSpPr>
                <a:grpSpLocks noChangeAspect="1"/>
              </p:cNvGrpSpPr>
              <p:nvPr/>
            </p:nvGrpSpPr>
            <p:grpSpPr>
              <a:xfrm flipH="1">
                <a:off x="7008790" y="233932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38" name="组合 37">
            <a:extLst>
              <a:ext uri="{FF2B5EF4-FFF2-40B4-BE49-F238E27FC236}">
                <a16:creationId xmlns:a16="http://schemas.microsoft.com/office/drawing/2014/main" id="{9A1F7301-FE62-430E-936C-E36BFB4603FC}"/>
              </a:ext>
            </a:extLst>
          </p:cNvPr>
          <p:cNvGrpSpPr/>
          <p:nvPr/>
        </p:nvGrpSpPr>
        <p:grpSpPr>
          <a:xfrm>
            <a:off x="2122163" y="2348556"/>
            <a:ext cx="5644450" cy="2248317"/>
            <a:chOff x="1549246" y="2331574"/>
            <a:chExt cx="5644450" cy="2248317"/>
          </a:xfrm>
        </p:grpSpPr>
        <p:grpSp>
          <p:nvGrpSpPr>
            <p:cNvPr id="39" name="组合 38">
              <a:extLst>
                <a:ext uri="{FF2B5EF4-FFF2-40B4-BE49-F238E27FC236}">
                  <a16:creationId xmlns:a16="http://schemas.microsoft.com/office/drawing/2014/main" id="{80846726-3222-471E-B546-44018946E2CF}"/>
                </a:ext>
              </a:extLst>
            </p:cNvPr>
            <p:cNvGrpSpPr/>
            <p:nvPr/>
          </p:nvGrpSpPr>
          <p:grpSpPr>
            <a:xfrm>
              <a:off x="1549246" y="3167389"/>
              <a:ext cx="2520169" cy="523220"/>
              <a:chOff x="1104898" y="1549242"/>
              <a:chExt cx="2520169" cy="523220"/>
            </a:xfrm>
          </p:grpSpPr>
          <p:sp>
            <p:nvSpPr>
              <p:cNvPr id="44" name="文本框 43">
                <a:extLst>
                  <a:ext uri="{FF2B5EF4-FFF2-40B4-BE49-F238E27FC236}">
                    <a16:creationId xmlns:a16="http://schemas.microsoft.com/office/drawing/2014/main" id="{19FBE6F7-64D2-43D9-9D56-F406DC540F9C}"/>
                  </a:ext>
                </a:extLst>
              </p:cNvPr>
              <p:cNvSpPr txBox="1"/>
              <p:nvPr/>
            </p:nvSpPr>
            <p:spPr>
              <a:xfrm>
                <a:off x="1463656" y="1549242"/>
                <a:ext cx="2161411"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实验结果</a:t>
                </a:r>
              </a:p>
            </p:txBody>
          </p:sp>
          <p:grpSp>
            <p:nvGrpSpPr>
              <p:cNvPr id="45" name="Google Shape;1483;p78">
                <a:extLst>
                  <a:ext uri="{FF2B5EF4-FFF2-40B4-BE49-F238E27FC236}">
                    <a16:creationId xmlns:a16="http://schemas.microsoft.com/office/drawing/2014/main" id="{B3A2D1C0-B7D6-4A50-8964-F9DDCCC5032E}"/>
                  </a:ext>
                </a:extLst>
              </p:cNvPr>
              <p:cNvGrpSpPr/>
              <p:nvPr/>
            </p:nvGrpSpPr>
            <p:grpSpPr>
              <a:xfrm>
                <a:off x="1104898" y="1661974"/>
                <a:ext cx="206582" cy="297757"/>
                <a:chOff x="5083925" y="2066350"/>
                <a:chExt cx="28825" cy="41550"/>
              </a:xfrm>
            </p:grpSpPr>
            <p:sp>
              <p:nvSpPr>
                <p:cNvPr id="46" name="Google Shape;1484;p78">
                  <a:extLst>
                    <a:ext uri="{FF2B5EF4-FFF2-40B4-BE49-F238E27FC236}">
                      <a16:creationId xmlns:a16="http://schemas.microsoft.com/office/drawing/2014/main" id="{0F8B5536-2B2E-4DB7-B5E6-526CE60425E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a:extLst>
                    <a:ext uri="{FF2B5EF4-FFF2-40B4-BE49-F238E27FC236}">
                      <a16:creationId xmlns:a16="http://schemas.microsoft.com/office/drawing/2014/main" id="{E34210D9-5DBF-4ED7-BC03-1B67B3654EBC}"/>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文本框 39">
              <a:extLst>
                <a:ext uri="{FF2B5EF4-FFF2-40B4-BE49-F238E27FC236}">
                  <a16:creationId xmlns:a16="http://schemas.microsoft.com/office/drawing/2014/main" id="{E6AD9950-EBC2-48DD-8A90-547E7D4AEE0E}"/>
                </a:ext>
              </a:extLst>
            </p:cNvPr>
            <p:cNvSpPr txBox="1"/>
            <p:nvPr/>
          </p:nvSpPr>
          <p:spPr>
            <a:xfrm>
              <a:off x="4426210" y="4118226"/>
              <a:ext cx="2767482"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无监督预训练</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AF2D0F9E-2F34-4780-AD70-3D63DB8460AB}"/>
                </a:ext>
              </a:extLst>
            </p:cNvPr>
            <p:cNvSpPr txBox="1"/>
            <p:nvPr/>
          </p:nvSpPr>
          <p:spPr>
            <a:xfrm>
              <a:off x="4426211" y="3239730"/>
              <a:ext cx="2767485"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消融实验</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6F26D89F-6C6F-4D07-A881-D8855DE7CF7F}"/>
                </a:ext>
              </a:extLst>
            </p:cNvPr>
            <p:cNvSpPr txBox="1"/>
            <p:nvPr/>
          </p:nvSpPr>
          <p:spPr>
            <a:xfrm>
              <a:off x="4426210" y="2361234"/>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整体性能</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C357AD28-5538-42BC-83AE-EF44F5E6C88E}"/>
                </a:ext>
              </a:extLst>
            </p:cNvPr>
            <p:cNvCxnSpPr>
              <a:cxnSpLocks/>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实验设置</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5" name="文本框 4">
            <a:extLst>
              <a:ext uri="{FF2B5EF4-FFF2-40B4-BE49-F238E27FC236}">
                <a16:creationId xmlns:a16="http://schemas.microsoft.com/office/drawing/2014/main" id="{E81E9CD3-0D68-427B-B445-D26ECC5AB7B1}"/>
              </a:ext>
            </a:extLst>
          </p:cNvPr>
          <p:cNvSpPr txBox="1"/>
          <p:nvPr/>
        </p:nvSpPr>
        <p:spPr>
          <a:xfrm>
            <a:off x="511175" y="1129093"/>
            <a:ext cx="145424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实验数据</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844C84D-5E49-4BE5-9CC3-83E22279A0D6}"/>
                  </a:ext>
                </a:extLst>
              </p:cNvPr>
              <p:cNvSpPr txBox="1"/>
              <p:nvPr/>
            </p:nvSpPr>
            <p:spPr>
              <a:xfrm>
                <a:off x="885219" y="1661508"/>
                <a:ext cx="7741197" cy="83984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从音乐领域的</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个主流半结构化网站收集了包含</a:t>
                </a:r>
                <a:r>
                  <a:rPr lang="en-US" altLang="zh-CN" sz="1600" dirty="0">
                    <a:latin typeface="微软雅黑" panose="020B0503020204020204" pitchFamily="34" charset="-122"/>
                    <a:ea typeface="微软雅黑" panose="020B0503020204020204" pitchFamily="34" charset="-122"/>
                  </a:rPr>
                  <a:t>128K</a:t>
                </a:r>
                <a:r>
                  <a:rPr lang="zh-CN" altLang="en-US" sz="1600" dirty="0">
                    <a:latin typeface="微软雅黑" panose="020B0503020204020204" pitchFamily="34" charset="-122"/>
                    <a:ea typeface="微软雅黑" panose="020B0503020204020204" pitchFamily="34" charset="-122"/>
                  </a:rPr>
                  <a:t>个关系型</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表的数据集</a:t>
                </a:r>
                <a14:m>
                  <m:oMath xmlns:m="http://schemas.openxmlformats.org/officeDocument/2006/math">
                    <m:sSup>
                      <m:sSupPr>
                        <m:ctrlPr>
                          <a:rPr lang="en-US" altLang="zh-CN" sz="1600" i="1" smtClean="0">
                            <a:latin typeface="Cambria Math" panose="02040503050406030204" pitchFamily="18" charset="0"/>
                            <a:ea typeface="微软雅黑" panose="020B0503020204020204" pitchFamily="34" charset="-122"/>
                          </a:rPr>
                        </m:ctrlPr>
                      </m:sSupPr>
                      <m:e>
                        <m:r>
                          <m:rPr>
                            <m:sty m:val="p"/>
                          </m:rPr>
                          <a:rPr lang="en-US" altLang="zh-CN" sz="1600" i="1">
                            <a:latin typeface="Cambria Math" panose="02040503050406030204" pitchFamily="18" charset="0"/>
                            <a:ea typeface="微软雅黑" panose="020B0503020204020204" pitchFamily="34" charset="-122"/>
                          </a:rPr>
                          <m:t>D</m:t>
                        </m:r>
                      </m:e>
                      <m:sup>
                        <m:r>
                          <m:rPr>
                            <m:sty m:val="p"/>
                          </m:rPr>
                          <a:rPr lang="en-US" altLang="zh-CN" sz="1600" i="1">
                            <a:latin typeface="Cambria Math" panose="02040503050406030204" pitchFamily="18" charset="0"/>
                            <a:ea typeface="微软雅黑" panose="020B0503020204020204" pitchFamily="34" charset="-122"/>
                          </a:rPr>
                          <m:t>M</m:t>
                        </m:r>
                      </m:sup>
                    </m:sSup>
                  </m:oMath>
                </a14:m>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对于通用领域，从</a:t>
                </a:r>
                <a:r>
                  <a:rPr lang="en-US" altLang="zh-CN" sz="1600" dirty="0">
                    <a:latin typeface="微软雅黑" panose="020B0503020204020204" pitchFamily="34" charset="-122"/>
                    <a:ea typeface="微软雅黑" panose="020B0503020204020204" pitchFamily="34" charset="-122"/>
                  </a:rPr>
                  <a:t>Deng</a:t>
                </a:r>
                <a:r>
                  <a:rPr lang="zh-CN" altLang="en-US" sz="1600" dirty="0">
                    <a:latin typeface="微软雅黑" panose="020B0503020204020204" pitchFamily="34" charset="-122"/>
                    <a:ea typeface="微软雅黑" panose="020B0503020204020204" pitchFamily="34" charset="-122"/>
                  </a:rPr>
                  <a:t>等人</a:t>
                </a:r>
                <a:r>
                  <a:rPr lang="en-US" altLang="zh-CN" sz="1600" baseline="300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提供的数据集中抽取包含</a:t>
                </a:r>
                <a:r>
                  <a:rPr lang="en-US" altLang="zh-CN" sz="1600" dirty="0">
                    <a:latin typeface="微软雅黑" panose="020B0503020204020204" pitchFamily="34" charset="-122"/>
                    <a:ea typeface="微软雅黑" panose="020B0503020204020204" pitchFamily="34" charset="-122"/>
                  </a:rPr>
                  <a:t>5.5K</a:t>
                </a:r>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表的数据集</a:t>
                </a:r>
                <a:r>
                  <a:rPr lang="en-US" altLang="zh-CN" sz="1600" dirty="0">
                    <a:ea typeface="微软雅黑" panose="020B0503020204020204" pitchFamily="34" charset="-122"/>
                  </a:rPr>
                  <a:t> </a:t>
                </a:r>
                <a14:m>
                  <m:oMath xmlns:m="http://schemas.openxmlformats.org/officeDocument/2006/math">
                    <m:sSup>
                      <m:sSupPr>
                        <m:ctrlPr>
                          <a:rPr lang="en-US" altLang="zh-CN" sz="1600" i="1">
                            <a:latin typeface="Cambria Math" panose="02040503050406030204" pitchFamily="18" charset="0"/>
                            <a:ea typeface="微软雅黑" panose="020B0503020204020204" pitchFamily="34" charset="-122"/>
                          </a:rPr>
                        </m:ctrlPr>
                      </m:sSupPr>
                      <m:e>
                        <m:r>
                          <m:rPr>
                            <m:sty m:val="p"/>
                          </m:rPr>
                          <a:rPr lang="en-US" altLang="zh-CN" sz="1600" i="1">
                            <a:latin typeface="Cambria Math" panose="02040503050406030204" pitchFamily="18" charset="0"/>
                            <a:ea typeface="微软雅黑" panose="020B0503020204020204" pitchFamily="34" charset="-122"/>
                          </a:rPr>
                          <m:t>D</m:t>
                        </m:r>
                      </m:e>
                      <m:sup>
                        <m:r>
                          <m:rPr>
                            <m:sty m:val="p"/>
                          </m:rPr>
                          <a:rPr lang="en-US" altLang="zh-CN" sz="1600" i="1">
                            <a:latin typeface="Cambria Math" panose="02040503050406030204" pitchFamily="18" charset="0"/>
                            <a:ea typeface="微软雅黑" panose="020B0503020204020204" pitchFamily="34" charset="-122"/>
                          </a:rPr>
                          <m:t>W</m:t>
                        </m:r>
                      </m:sup>
                    </m:sSup>
                  </m:oMath>
                </a14:m>
                <a:endParaRPr lang="zh-CN" altLang="en-US" sz="1600"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9844C84D-5E49-4BE5-9CC3-83E22279A0D6}"/>
                  </a:ext>
                </a:extLst>
              </p:cNvPr>
              <p:cNvSpPr txBox="1">
                <a:spLocks noRot="1" noChangeAspect="1" noMove="1" noResize="1" noEditPoints="1" noAdjustHandles="1" noChangeArrowheads="1" noChangeShapeType="1" noTextEdit="1"/>
              </p:cNvSpPr>
              <p:nvPr/>
            </p:nvSpPr>
            <p:spPr>
              <a:xfrm>
                <a:off x="885219" y="1661508"/>
                <a:ext cx="7741197" cy="839845"/>
              </a:xfrm>
              <a:prstGeom prst="rect">
                <a:avLst/>
              </a:prstGeom>
              <a:blipFill>
                <a:blip r:embed="rId3"/>
                <a:stretch>
                  <a:fillRect l="-315" t="-1460"/>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17BBF008-4B55-4BD1-998A-B4707224C9C8}"/>
              </a:ext>
            </a:extLst>
          </p:cNvPr>
          <p:cNvSpPr/>
          <p:nvPr/>
        </p:nvSpPr>
        <p:spPr>
          <a:xfrm>
            <a:off x="428281" y="4728388"/>
            <a:ext cx="7845807" cy="1680075"/>
          </a:xfrm>
          <a:prstGeom prst="rect">
            <a:avLst/>
          </a:prstGeom>
        </p:spPr>
        <p:txBody>
          <a:bodyPr wrap="square">
            <a:spAutoFit/>
          </a:bodyPr>
          <a:lstStyle/>
          <a:p>
            <a:pPr marL="800100" lvl="1" indent="-342900">
              <a:lnSpc>
                <a:spcPct val="125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平均准确率 </a:t>
            </a:r>
            <a:r>
              <a:rPr lang="en-US" altLang="zh-CN" sz="1600" b="1" dirty="0">
                <a:latin typeface="微软雅黑" panose="020B0503020204020204" pitchFamily="34" charset="-122"/>
                <a:ea typeface="微软雅黑" panose="020B0503020204020204" pitchFamily="34" charset="-122"/>
              </a:rPr>
              <a:t>ACC</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25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F1</a:t>
            </a:r>
            <a:r>
              <a:rPr lang="zh-CN" altLang="en-US" sz="1600" b="1" dirty="0">
                <a:latin typeface="微软雅黑" panose="020B0503020204020204" pitchFamily="34" charset="-122"/>
                <a:ea typeface="微软雅黑" panose="020B0503020204020204" pitchFamily="34" charset="-122"/>
              </a:rPr>
              <a:t>分数</a:t>
            </a:r>
            <a:endParaRPr lang="en-US" altLang="zh-CN" dirty="0">
              <a:solidFill>
                <a:srgbClr val="FF0000"/>
              </a:solidFill>
            </a:endParaRPr>
          </a:p>
          <a:p>
            <a:pPr marL="800100" lvl="1" indent="-342900">
              <a:lnSpc>
                <a:spcPct val="125000"/>
              </a:lnSpc>
              <a:buFont typeface="Arial" panose="020B0604020202020204" pitchFamily="34" charset="0"/>
              <a:buChar char="•"/>
            </a:pPr>
            <a:r>
              <a:rPr lang="en-US" altLang="zh-CN" b="1" dirty="0"/>
              <a:t>Cohen’s kappa </a:t>
            </a:r>
            <a:r>
              <a:rPr lang="zh-CN" altLang="en-US" b="1" dirty="0"/>
              <a:t>系数</a:t>
            </a:r>
            <a:r>
              <a:rPr lang="zh-CN" altLang="en-US" dirty="0"/>
              <a:t>：检测模型预测结果和实际分类结果的一致性和分类的效果，值越大效果越好。</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25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7C0309D-6BE0-435B-B923-141211B9F4D0}"/>
              </a:ext>
            </a:extLst>
          </p:cNvPr>
          <p:cNvSpPr/>
          <p:nvPr/>
        </p:nvSpPr>
        <p:spPr>
          <a:xfrm>
            <a:off x="540029" y="4133277"/>
            <a:ext cx="1396536" cy="562783"/>
          </a:xfrm>
          <a:prstGeom prst="rect">
            <a:avLst/>
          </a:prstGeom>
        </p:spPr>
        <p:txBody>
          <a:bodyPr wrap="none">
            <a:spAutoFit/>
          </a:bodyPr>
          <a:lstStyle/>
          <a:p>
            <a:pPr marL="285750" indent="-285750">
              <a:lnSpc>
                <a:spcPct val="20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评测指标</a:t>
            </a:r>
            <a:endParaRPr lang="en-US" altLang="zh-CN"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E1CA2E4-9BA9-44C1-B544-764368936413}"/>
              </a:ext>
            </a:extLst>
          </p:cNvPr>
          <p:cNvSpPr txBox="1"/>
          <p:nvPr/>
        </p:nvSpPr>
        <p:spPr>
          <a:xfrm>
            <a:off x="511175" y="2492515"/>
            <a:ext cx="145424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对比算法</a:t>
            </a:r>
          </a:p>
        </p:txBody>
      </p:sp>
      <p:sp>
        <p:nvSpPr>
          <p:cNvPr id="11" name="文本框 10">
            <a:extLst>
              <a:ext uri="{FF2B5EF4-FFF2-40B4-BE49-F238E27FC236}">
                <a16:creationId xmlns:a16="http://schemas.microsoft.com/office/drawing/2014/main" id="{CC371134-02EC-468B-8F19-310679C81136}"/>
              </a:ext>
            </a:extLst>
          </p:cNvPr>
          <p:cNvSpPr txBox="1"/>
          <p:nvPr/>
        </p:nvSpPr>
        <p:spPr>
          <a:xfrm>
            <a:off x="885219" y="2929549"/>
            <a:ext cx="4085616"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TABLE2VEC</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TABERT</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TURL</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HNN</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SHERLOCK</a:t>
            </a:r>
            <a:endParaRPr lang="zh-CN" altLang="en-US" sz="16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15ED28D-72CF-48B8-B7E7-F7CB7E199785}"/>
              </a:ext>
            </a:extLst>
          </p:cNvPr>
          <p:cNvSpPr/>
          <p:nvPr/>
        </p:nvSpPr>
        <p:spPr>
          <a:xfrm>
            <a:off x="641017" y="6327984"/>
            <a:ext cx="8229599" cy="523220"/>
          </a:xfrm>
          <a:prstGeom prst="rect">
            <a:avLst/>
          </a:prstGeom>
        </p:spPr>
        <p:txBody>
          <a:bodyPr wrap="square">
            <a:spAutoFit/>
          </a:bodyPr>
          <a:lstStyle/>
          <a:p>
            <a:r>
              <a:rPr lang="en-US" altLang="zh-CN" sz="1400" dirty="0"/>
              <a:t>[4] </a:t>
            </a:r>
            <a:r>
              <a:rPr lang="zh-CN" altLang="en-US" sz="1400" dirty="0"/>
              <a:t>Xiang Deng, Huan Sun, A. Lees, Yingfang Wu, and Cong Yu. 2020. TURL: Table Understanding through Representation Learning. ArXiv abs/2006.14806 (2020).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6" name="图片 5">
            <a:extLst>
              <a:ext uri="{FF2B5EF4-FFF2-40B4-BE49-F238E27FC236}">
                <a16:creationId xmlns:a16="http://schemas.microsoft.com/office/drawing/2014/main" id="{410B9925-FB08-47F0-A476-7B6097F03195}"/>
              </a:ext>
            </a:extLst>
          </p:cNvPr>
          <p:cNvPicPr>
            <a:picLocks noChangeAspect="1"/>
          </p:cNvPicPr>
          <p:nvPr/>
        </p:nvPicPr>
        <p:blipFill>
          <a:blip r:embed="rId3"/>
          <a:stretch>
            <a:fillRect/>
          </a:stretch>
        </p:blipFill>
        <p:spPr>
          <a:xfrm>
            <a:off x="294169" y="1649934"/>
            <a:ext cx="8555661" cy="3592675"/>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3D40BB8-C862-4832-829C-CD1E96C9EA53}"/>
                  </a:ext>
                </a:extLst>
              </p:cNvPr>
              <p:cNvSpPr txBox="1"/>
              <p:nvPr/>
            </p:nvSpPr>
            <p:spPr>
              <a:xfrm>
                <a:off x="511175" y="1020729"/>
                <a:ext cx="1561581"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数据集</a:t>
                </a:r>
                <a14:m>
                  <m:oMath xmlns:m="http://schemas.openxmlformats.org/officeDocument/2006/math">
                    <m:sSup>
                      <m:sSupPr>
                        <m:ctrlPr>
                          <a:rPr lang="en-US" altLang="zh-CN" b="1" i="1" smtClean="0">
                            <a:latin typeface="Cambria Math" panose="02040503050406030204" pitchFamily="18" charset="0"/>
                            <a:ea typeface="微软雅黑" panose="020B0503020204020204" pitchFamily="34" charset="-122"/>
                          </a:rPr>
                        </m:ctrlPr>
                      </m:sSupPr>
                      <m:e>
                        <m:r>
                          <a:rPr lang="en-US" altLang="zh-CN" b="1" i="1" smtClean="0">
                            <a:latin typeface="Cambria Math" panose="02040503050406030204" pitchFamily="18" charset="0"/>
                            <a:ea typeface="微软雅黑" panose="020B0503020204020204" pitchFamily="34" charset="-122"/>
                          </a:rPr>
                          <m:t>𝑫</m:t>
                        </m:r>
                      </m:e>
                      <m:sup>
                        <m:r>
                          <a:rPr lang="en-US" altLang="zh-CN" b="1" i="1" smtClean="0">
                            <a:latin typeface="Cambria Math" panose="02040503050406030204" pitchFamily="18" charset="0"/>
                            <a:ea typeface="微软雅黑" panose="020B0503020204020204" pitchFamily="34" charset="-122"/>
                          </a:rPr>
                          <m:t>𝒎</m:t>
                        </m:r>
                      </m:sup>
                    </m:sSup>
                  </m:oMath>
                </a14:m>
                <a:endParaRPr lang="en-US" altLang="zh-CN" b="1" dirty="0">
                  <a:latin typeface="微软雅黑" panose="020B0503020204020204" pitchFamily="34" charset="-122"/>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73D40BB8-C862-4832-829C-CD1E96C9EA53}"/>
                  </a:ext>
                </a:extLst>
              </p:cNvPr>
              <p:cNvSpPr txBox="1">
                <a:spLocks noRot="1" noChangeAspect="1" noMove="1" noResize="1" noEditPoints="1" noAdjustHandles="1" noChangeArrowheads="1" noChangeShapeType="1" noTextEdit="1"/>
              </p:cNvSpPr>
              <p:nvPr/>
            </p:nvSpPr>
            <p:spPr>
              <a:xfrm>
                <a:off x="511175" y="1020729"/>
                <a:ext cx="1561581" cy="369332"/>
              </a:xfrm>
              <a:prstGeom prst="rect">
                <a:avLst/>
              </a:prstGeom>
              <a:blipFill>
                <a:blip r:embed="rId4"/>
                <a:stretch>
                  <a:fillRect l="-2734" t="-8197" b="-24590"/>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5AC5349F-EE34-48CE-A6BD-09A5FC9E4BBD}"/>
              </a:ext>
            </a:extLst>
          </p:cNvPr>
          <p:cNvSpPr/>
          <p:nvPr/>
        </p:nvSpPr>
        <p:spPr>
          <a:xfrm>
            <a:off x="1463040" y="4919218"/>
            <a:ext cx="6252210" cy="260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曲线 12">
            <a:extLst>
              <a:ext uri="{FF2B5EF4-FFF2-40B4-BE49-F238E27FC236}">
                <a16:creationId xmlns:a16="http://schemas.microsoft.com/office/drawing/2014/main" id="{097E01DF-BA92-4B20-9B59-07918D61ED43}"/>
              </a:ext>
            </a:extLst>
          </p:cNvPr>
          <p:cNvCxnSpPr>
            <a:cxnSpLocks/>
            <a:stCxn id="8" idx="1"/>
            <a:endCxn id="14" idx="1"/>
          </p:cNvCxnSpPr>
          <p:nvPr/>
        </p:nvCxnSpPr>
        <p:spPr>
          <a:xfrm rot="10800000">
            <a:off x="1463040" y="3422010"/>
            <a:ext cx="12700" cy="1627511"/>
          </a:xfrm>
          <a:prstGeom prst="curvedConnector3">
            <a:avLst>
              <a:gd name="adj1" fmla="val 4296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188C35F-D9B6-4B0B-A5DE-8F384CB12E3B}"/>
              </a:ext>
            </a:extLst>
          </p:cNvPr>
          <p:cNvSpPr/>
          <p:nvPr/>
        </p:nvSpPr>
        <p:spPr>
          <a:xfrm>
            <a:off x="1463040" y="2865157"/>
            <a:ext cx="6252210" cy="1113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91C0A2B5-C19B-4219-AEE6-9AD484554E87}"/>
              </a:ext>
            </a:extLst>
          </p:cNvPr>
          <p:cNvSpPr/>
          <p:nvPr/>
        </p:nvSpPr>
        <p:spPr>
          <a:xfrm>
            <a:off x="1463040" y="4029453"/>
            <a:ext cx="6252210" cy="858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连接符: 曲线 20">
            <a:extLst>
              <a:ext uri="{FF2B5EF4-FFF2-40B4-BE49-F238E27FC236}">
                <a16:creationId xmlns:a16="http://schemas.microsoft.com/office/drawing/2014/main" id="{89DC6410-EA5A-4F1C-88D9-87B63FCD4077}"/>
              </a:ext>
            </a:extLst>
          </p:cNvPr>
          <p:cNvCxnSpPr>
            <a:cxnSpLocks/>
            <a:stCxn id="8" idx="1"/>
            <a:endCxn id="15" idx="1"/>
          </p:cNvCxnSpPr>
          <p:nvPr/>
        </p:nvCxnSpPr>
        <p:spPr>
          <a:xfrm rot="10800000">
            <a:off x="1463040" y="4458634"/>
            <a:ext cx="12700" cy="590887"/>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FCFE6C37-D694-427E-89C3-E1CA56FC4A7B}"/>
              </a:ext>
            </a:extLst>
          </p:cNvPr>
          <p:cNvCxnSpPr>
            <a:cxnSpLocks/>
          </p:cNvCxnSpPr>
          <p:nvPr/>
        </p:nvCxnSpPr>
        <p:spPr>
          <a:xfrm rot="10800000">
            <a:off x="1463040" y="3422009"/>
            <a:ext cx="12700" cy="1627511"/>
          </a:xfrm>
          <a:prstGeom prst="curvedConnector3">
            <a:avLst>
              <a:gd name="adj1" fmla="val 4296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D6342F0D-302B-4F08-A71B-71C31C66E8B2}"/>
              </a:ext>
            </a:extLst>
          </p:cNvPr>
          <p:cNvCxnSpPr>
            <a:cxnSpLocks/>
          </p:cNvCxnSpPr>
          <p:nvPr/>
        </p:nvCxnSpPr>
        <p:spPr>
          <a:xfrm rot="10800000">
            <a:off x="1463040" y="4458635"/>
            <a:ext cx="12700" cy="590884"/>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067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23</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BB3AA5F-86DD-4FC6-B32E-A298C92F4E71}"/>
                  </a:ext>
                </a:extLst>
              </p:cNvPr>
              <p:cNvSpPr txBox="1"/>
              <p:nvPr/>
            </p:nvSpPr>
            <p:spPr>
              <a:xfrm>
                <a:off x="511175" y="1020729"/>
                <a:ext cx="1539139"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数据集</a:t>
                </a:r>
                <a14:m>
                  <m:oMath xmlns:m="http://schemas.openxmlformats.org/officeDocument/2006/math">
                    <m:sSup>
                      <m:sSupPr>
                        <m:ctrlPr>
                          <a:rPr lang="en-US" altLang="zh-CN" b="1" i="1" smtClean="0">
                            <a:latin typeface="Cambria Math" panose="02040503050406030204" pitchFamily="18" charset="0"/>
                            <a:ea typeface="微软雅黑" panose="020B0503020204020204" pitchFamily="34" charset="-122"/>
                          </a:rPr>
                        </m:ctrlPr>
                      </m:sSupPr>
                      <m:e>
                        <m:r>
                          <a:rPr lang="en-US" altLang="zh-CN" b="1" i="1" smtClean="0">
                            <a:latin typeface="Cambria Math" panose="02040503050406030204" pitchFamily="18" charset="0"/>
                            <a:ea typeface="微软雅黑" panose="020B0503020204020204" pitchFamily="34" charset="-122"/>
                          </a:rPr>
                          <m:t>𝑫</m:t>
                        </m:r>
                      </m:e>
                      <m:sup>
                        <m:r>
                          <a:rPr lang="en-US" altLang="zh-CN" b="1" i="1" smtClean="0">
                            <a:latin typeface="Cambria Math" panose="02040503050406030204" pitchFamily="18" charset="0"/>
                            <a:ea typeface="微软雅黑" panose="020B0503020204020204" pitchFamily="34" charset="-122"/>
                          </a:rPr>
                          <m:t>𝒘</m:t>
                        </m:r>
                      </m:sup>
                    </m:sSup>
                  </m:oMath>
                </a14:m>
                <a:endParaRPr lang="en-US" altLang="zh-CN" b="1"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8BB3AA5F-86DD-4FC6-B32E-A298C92F4E71}"/>
                  </a:ext>
                </a:extLst>
              </p:cNvPr>
              <p:cNvSpPr txBox="1">
                <a:spLocks noRot="1" noChangeAspect="1" noMove="1" noResize="1" noEditPoints="1" noAdjustHandles="1" noChangeArrowheads="1" noChangeShapeType="1" noTextEdit="1"/>
              </p:cNvSpPr>
              <p:nvPr/>
            </p:nvSpPr>
            <p:spPr>
              <a:xfrm>
                <a:off x="511175" y="1020729"/>
                <a:ext cx="1539139" cy="369332"/>
              </a:xfrm>
              <a:prstGeom prst="rect">
                <a:avLst/>
              </a:prstGeom>
              <a:blipFill>
                <a:blip r:embed="rId3"/>
                <a:stretch>
                  <a:fillRect l="-2778" t="-8197" b="-2459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ECE99DFF-6FC5-4905-B71E-E9B1C2D971B6}"/>
              </a:ext>
            </a:extLst>
          </p:cNvPr>
          <p:cNvPicPr>
            <a:picLocks noChangeAspect="1"/>
          </p:cNvPicPr>
          <p:nvPr/>
        </p:nvPicPr>
        <p:blipFill>
          <a:blip r:embed="rId4"/>
          <a:stretch>
            <a:fillRect/>
          </a:stretch>
        </p:blipFill>
        <p:spPr>
          <a:xfrm>
            <a:off x="338456" y="1538626"/>
            <a:ext cx="3747310" cy="4408126"/>
          </a:xfrm>
          <a:prstGeom prst="rect">
            <a:avLst/>
          </a:prstGeom>
        </p:spPr>
      </p:pic>
      <p:pic>
        <p:nvPicPr>
          <p:cNvPr id="18" name="图片 17">
            <a:extLst>
              <a:ext uri="{FF2B5EF4-FFF2-40B4-BE49-F238E27FC236}">
                <a16:creationId xmlns:a16="http://schemas.microsoft.com/office/drawing/2014/main" id="{2EF96454-A457-4C2B-BD4D-86465DAF3011}"/>
              </a:ext>
            </a:extLst>
          </p:cNvPr>
          <p:cNvPicPr>
            <a:picLocks noChangeAspect="1"/>
          </p:cNvPicPr>
          <p:nvPr/>
        </p:nvPicPr>
        <p:blipFill>
          <a:blip r:embed="rId5"/>
          <a:stretch>
            <a:fillRect/>
          </a:stretch>
        </p:blipFill>
        <p:spPr>
          <a:xfrm>
            <a:off x="4214888" y="1930400"/>
            <a:ext cx="4603307" cy="3083697"/>
          </a:xfrm>
          <a:prstGeom prst="rect">
            <a:avLst/>
          </a:prstGeom>
        </p:spPr>
      </p:pic>
    </p:spTree>
    <p:extLst>
      <p:ext uri="{BB962C8B-B14F-4D97-AF65-F5344CB8AC3E}">
        <p14:creationId xmlns:p14="http://schemas.microsoft.com/office/powerpoint/2010/main" val="236132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无监督预训练</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4" name="图片 3">
            <a:extLst>
              <a:ext uri="{FF2B5EF4-FFF2-40B4-BE49-F238E27FC236}">
                <a16:creationId xmlns:a16="http://schemas.microsoft.com/office/drawing/2014/main" id="{030067BA-3187-4961-A7E1-92A9A986BCDE}"/>
              </a:ext>
            </a:extLst>
          </p:cNvPr>
          <p:cNvPicPr>
            <a:picLocks noChangeAspect="1"/>
          </p:cNvPicPr>
          <p:nvPr/>
        </p:nvPicPr>
        <p:blipFill>
          <a:blip r:embed="rId3"/>
          <a:stretch>
            <a:fillRect/>
          </a:stretch>
        </p:blipFill>
        <p:spPr>
          <a:xfrm>
            <a:off x="2226935" y="1373247"/>
            <a:ext cx="4690129" cy="3281272"/>
          </a:xfrm>
          <a:prstGeom prst="rect">
            <a:avLst/>
          </a:prstGeom>
        </p:spPr>
      </p:pic>
    </p:spTree>
    <p:extLst>
      <p:ext uri="{BB962C8B-B14F-4D97-AF65-F5344CB8AC3E}">
        <p14:creationId xmlns:p14="http://schemas.microsoft.com/office/powerpoint/2010/main" val="372563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25</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48" name="组合 47">
            <a:extLst>
              <a:ext uri="{FF2B5EF4-FFF2-40B4-BE49-F238E27FC236}">
                <a16:creationId xmlns:a16="http://schemas.microsoft.com/office/drawing/2014/main" id="{C3C85CC3-74F3-4EAB-AC53-C0D0B16E37FB}"/>
              </a:ext>
            </a:extLst>
          </p:cNvPr>
          <p:cNvGrpSpPr/>
          <p:nvPr/>
        </p:nvGrpSpPr>
        <p:grpSpPr>
          <a:xfrm>
            <a:off x="2122163" y="2348556"/>
            <a:ext cx="5644450" cy="2233913"/>
            <a:chOff x="1549246" y="2331574"/>
            <a:chExt cx="5644450" cy="2233913"/>
          </a:xfrm>
        </p:grpSpPr>
        <p:grpSp>
          <p:nvGrpSpPr>
            <p:cNvPr id="49" name="组合 48">
              <a:extLst>
                <a:ext uri="{FF2B5EF4-FFF2-40B4-BE49-F238E27FC236}">
                  <a16:creationId xmlns:a16="http://schemas.microsoft.com/office/drawing/2014/main" id="{B7062801-5AA3-4D93-BF8D-F61154C24EDA}"/>
                </a:ext>
              </a:extLst>
            </p:cNvPr>
            <p:cNvGrpSpPr/>
            <p:nvPr/>
          </p:nvGrpSpPr>
          <p:grpSpPr>
            <a:xfrm>
              <a:off x="1549246" y="3150408"/>
              <a:ext cx="2306323" cy="523220"/>
              <a:chOff x="1104898" y="1532261"/>
              <a:chExt cx="2306323" cy="523220"/>
            </a:xfrm>
          </p:grpSpPr>
          <p:sp>
            <p:nvSpPr>
              <p:cNvPr id="58" name="文本框 57">
                <a:extLst>
                  <a:ext uri="{FF2B5EF4-FFF2-40B4-BE49-F238E27FC236}">
                    <a16:creationId xmlns:a16="http://schemas.microsoft.com/office/drawing/2014/main" id="{F830A971-1266-43E7-A27A-CFB294792E88}"/>
                  </a:ext>
                </a:extLst>
              </p:cNvPr>
              <p:cNvSpPr txBox="1"/>
              <p:nvPr/>
            </p:nvSpPr>
            <p:spPr>
              <a:xfrm>
                <a:off x="1249810" y="1532261"/>
                <a:ext cx="2161411"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总结与思考</a:t>
                </a:r>
              </a:p>
            </p:txBody>
          </p:sp>
          <p:grpSp>
            <p:nvGrpSpPr>
              <p:cNvPr id="59" name="Google Shape;1483;p78">
                <a:extLst>
                  <a:ext uri="{FF2B5EF4-FFF2-40B4-BE49-F238E27FC236}">
                    <a16:creationId xmlns:a16="http://schemas.microsoft.com/office/drawing/2014/main" id="{418774A6-6F68-4B06-BB65-FB98030C5248}"/>
                  </a:ext>
                </a:extLst>
              </p:cNvPr>
              <p:cNvGrpSpPr/>
              <p:nvPr/>
            </p:nvGrpSpPr>
            <p:grpSpPr>
              <a:xfrm>
                <a:off x="1104898" y="1661974"/>
                <a:ext cx="206582" cy="297757"/>
                <a:chOff x="5083925" y="2066350"/>
                <a:chExt cx="28825" cy="41550"/>
              </a:xfrm>
            </p:grpSpPr>
            <p:sp>
              <p:nvSpPr>
                <p:cNvPr id="60" name="Google Shape;1484;p78">
                  <a:extLst>
                    <a:ext uri="{FF2B5EF4-FFF2-40B4-BE49-F238E27FC236}">
                      <a16:creationId xmlns:a16="http://schemas.microsoft.com/office/drawing/2014/main" id="{ED42DEF3-94EE-4AEF-90C4-37DAB470A101}"/>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85;p78">
                  <a:extLst>
                    <a:ext uri="{FF2B5EF4-FFF2-40B4-BE49-F238E27FC236}">
                      <a16:creationId xmlns:a16="http://schemas.microsoft.com/office/drawing/2014/main" id="{6DF029AD-561A-4C1B-9B64-F18061BE5B87}"/>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文本框 50">
              <a:extLst>
                <a:ext uri="{FF2B5EF4-FFF2-40B4-BE49-F238E27FC236}">
                  <a16:creationId xmlns:a16="http://schemas.microsoft.com/office/drawing/2014/main" id="{1DC6392E-F98E-457D-8C34-E6E48D2D10FB}"/>
                </a:ext>
              </a:extLst>
            </p:cNvPr>
            <p:cNvSpPr txBox="1"/>
            <p:nvPr/>
          </p:nvSpPr>
          <p:spPr>
            <a:xfrm>
              <a:off x="4426211" y="3577878"/>
              <a:ext cx="2767485"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思考</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B1AA4BC9-8C5C-4136-AF95-AE1A13125456}"/>
                </a:ext>
              </a:extLst>
            </p:cNvPr>
            <p:cNvSpPr txBox="1"/>
            <p:nvPr/>
          </p:nvSpPr>
          <p:spPr>
            <a:xfrm>
              <a:off x="4426211" y="2818456"/>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7" name="直接连接符 56">
              <a:extLst>
                <a:ext uri="{FF2B5EF4-FFF2-40B4-BE49-F238E27FC236}">
                  <a16:creationId xmlns:a16="http://schemas.microsoft.com/office/drawing/2014/main" id="{21A565D2-DD4E-44BF-8EDB-25B912783DAF}"/>
                </a:ext>
              </a:extLst>
            </p:cNvPr>
            <p:cNvCxnSpPr>
              <a:cxnSpLocks/>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26</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总结与思考</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42850DF9-A6BC-435D-8F82-3FC5AE79543C}"/>
              </a:ext>
            </a:extLst>
          </p:cNvPr>
          <p:cNvSpPr txBox="1"/>
          <p:nvPr/>
        </p:nvSpPr>
        <p:spPr>
          <a:xfrm>
            <a:off x="428281" y="1106887"/>
            <a:ext cx="8552341" cy="5355312"/>
          </a:xfrm>
          <a:prstGeom prst="rect">
            <a:avLst/>
          </a:prstGeom>
          <a:noFill/>
        </p:spPr>
        <p:txBody>
          <a:bodyPr wrap="none" rtlCol="0">
            <a:spAutoFit/>
          </a:bodyPr>
          <a:lstStyle/>
          <a:p>
            <a:pPr marL="285750" indent="-285750">
              <a:buFont typeface="Wingdings" panose="05000000000000000000" pitchFamily="2" charset="2"/>
              <a:buChar char="n"/>
            </a:pPr>
            <a:r>
              <a:rPr lang="zh-CN" altLang="en-US" b="1" dirty="0">
                <a:latin typeface="+mn-ea"/>
              </a:rPr>
              <a:t>本文总结</a:t>
            </a:r>
            <a:endParaRPr lang="en-US" altLang="zh-CN" b="1" dirty="0">
              <a:latin typeface="+mn-ea"/>
            </a:endParaRPr>
          </a:p>
          <a:p>
            <a:pPr marL="285750" indent="-285750">
              <a:buFont typeface="Wingdings" panose="05000000000000000000" pitchFamily="2" charset="2"/>
              <a:buChar char="ü"/>
            </a:pPr>
            <a:r>
              <a:rPr lang="zh-CN" altLang="en-US" dirty="0">
                <a:latin typeface="+mn-ea"/>
              </a:rPr>
              <a:t>提出了一种新的表示学习框架</a:t>
            </a:r>
            <a:endParaRPr lang="en-US" altLang="zh-CN" dirty="0">
              <a:latin typeface="+mn-ea"/>
            </a:endParaRPr>
          </a:p>
          <a:p>
            <a:pPr marL="285750" indent="-285750">
              <a:buFont typeface="Wingdings" panose="05000000000000000000" pitchFamily="2" charset="2"/>
              <a:buChar char="ü"/>
            </a:pPr>
            <a:r>
              <a:rPr lang="zh-CN" altLang="en-US" dirty="0">
                <a:latin typeface="+mn-ea"/>
              </a:rPr>
              <a:t>扩展了三种类型的表间上下文</a:t>
            </a:r>
            <a:endParaRPr lang="en-US" altLang="zh-CN" dirty="0">
              <a:latin typeface="+mn-ea"/>
            </a:endParaRPr>
          </a:p>
          <a:p>
            <a:pPr marL="285750" indent="-285750">
              <a:buFont typeface="Wingdings" panose="05000000000000000000" pitchFamily="2" charset="2"/>
              <a:buChar char="ü"/>
            </a:pPr>
            <a:r>
              <a:rPr lang="zh-CN" altLang="en-US" dirty="0">
                <a:latin typeface="+mn-ea"/>
              </a:rPr>
              <a:t>使用了监督和无监督模式训练网络的方法</a:t>
            </a:r>
            <a:endParaRPr lang="en-US" altLang="zh-CN" dirty="0">
              <a:latin typeface="+mn-ea"/>
            </a:endParaRPr>
          </a:p>
          <a:p>
            <a:pPr marL="285750" indent="-285750">
              <a:buFont typeface="Wingdings" panose="05000000000000000000" pitchFamily="2" charset="2"/>
              <a:buChar char="ü"/>
            </a:pPr>
            <a:r>
              <a:rPr lang="zh-CN" altLang="en-US" dirty="0">
                <a:latin typeface="+mn-ea"/>
              </a:rPr>
              <a:t>改善了列类型检测和列关系预测的结果</a:t>
            </a:r>
            <a:endParaRPr lang="en-US" altLang="zh-CN" dirty="0">
              <a:latin typeface="+mn-ea"/>
            </a:endParaRPr>
          </a:p>
          <a:p>
            <a:pPr marL="285750" indent="-285750">
              <a:buFont typeface="Wingdings" panose="05000000000000000000" pitchFamily="2" charset="2"/>
              <a:buChar char="ü"/>
            </a:pPr>
            <a:r>
              <a:rPr lang="zh-CN" altLang="en-US" dirty="0">
                <a:latin typeface="+mn-ea"/>
              </a:rPr>
              <a:t>做了丰富的实验</a:t>
            </a:r>
            <a:endParaRPr lang="en-US" altLang="zh-CN" dirty="0">
              <a:latin typeface="+mn-ea"/>
            </a:endParaRPr>
          </a:p>
          <a:p>
            <a:pPr marL="285750" indent="-285750">
              <a:buFont typeface="Wingdings" panose="05000000000000000000" pitchFamily="2" charset="2"/>
              <a:buChar char="ü"/>
            </a:pPr>
            <a:endParaRPr lang="en-US" altLang="zh-CN" dirty="0">
              <a:latin typeface="+mn-ea"/>
            </a:endParaRPr>
          </a:p>
          <a:p>
            <a:pPr marL="285750" indent="-285750">
              <a:buFont typeface="Wingdings" panose="05000000000000000000" pitchFamily="2" charset="2"/>
              <a:buChar char="ü"/>
            </a:pPr>
            <a:endParaRPr lang="en-US" altLang="zh-CN" dirty="0">
              <a:latin typeface="+mn-ea"/>
            </a:endParaRPr>
          </a:p>
          <a:p>
            <a:pPr marL="285750" indent="-285750">
              <a:buFont typeface="Wingdings" panose="05000000000000000000" pitchFamily="2" charset="2"/>
              <a:buChar char="n"/>
            </a:pPr>
            <a:r>
              <a:rPr lang="zh-CN" altLang="en-US" b="1" dirty="0">
                <a:latin typeface="+mn-ea"/>
              </a:rPr>
              <a:t>留下的思考</a:t>
            </a:r>
            <a:endParaRPr lang="en-US" altLang="zh-CN" b="1" dirty="0">
              <a:latin typeface="+mn-ea"/>
            </a:endParaRPr>
          </a:p>
          <a:p>
            <a:pPr marL="285750" indent="-285750">
              <a:buFont typeface="Wingdings" panose="05000000000000000000" pitchFamily="2" charset="2"/>
              <a:buChar char="ü"/>
            </a:pPr>
            <a:r>
              <a:rPr lang="zh-CN" altLang="en-US" dirty="0">
                <a:latin typeface="+mn-ea"/>
              </a:rPr>
              <a:t>这篇文章开发了一种新的思路，不再局限于表内的上下文信息，而是将其与表间</a:t>
            </a:r>
            <a:endParaRPr lang="en-US" altLang="zh-CN" dirty="0">
              <a:latin typeface="+mn-ea"/>
            </a:endParaRPr>
          </a:p>
          <a:p>
            <a:r>
              <a:rPr lang="zh-CN" altLang="en-US" dirty="0">
                <a:latin typeface="+mn-ea"/>
              </a:rPr>
              <a:t>隐式信息融合，从一定程度上缓解了某些</a:t>
            </a:r>
            <a:r>
              <a:rPr lang="en-US" altLang="zh-CN" dirty="0">
                <a:latin typeface="+mn-ea"/>
              </a:rPr>
              <a:t>web</a:t>
            </a:r>
            <a:r>
              <a:rPr lang="zh-CN" altLang="en-US" dirty="0">
                <a:latin typeface="+mn-ea"/>
              </a:rPr>
              <a:t>表单元格上下文稀疏的问题。</a:t>
            </a:r>
            <a:endParaRPr lang="en-US" altLang="zh-CN" dirty="0">
              <a:latin typeface="+mn-ea"/>
            </a:endParaRPr>
          </a:p>
          <a:p>
            <a:pPr marL="285750" indent="-285750">
              <a:buFont typeface="Wingdings" panose="05000000000000000000" pitchFamily="2" charset="2"/>
              <a:buChar char="ü"/>
            </a:pPr>
            <a:r>
              <a:rPr lang="zh-CN" altLang="en-US" dirty="0">
                <a:latin typeface="+mn-ea"/>
              </a:rPr>
              <a:t>这篇文章做的实验很详实，对于每种表间上下文对的贡献都做了相应实验，此外</a:t>
            </a:r>
            <a:endParaRPr lang="en-US" altLang="zh-CN" dirty="0">
              <a:latin typeface="+mn-ea"/>
            </a:endParaRPr>
          </a:p>
          <a:p>
            <a:r>
              <a:rPr lang="zh-CN" altLang="en-US" dirty="0">
                <a:latin typeface="+mn-ea"/>
              </a:rPr>
              <a:t>文章的图画的很多，读者能清晰的理解文章思想。</a:t>
            </a:r>
            <a:endParaRPr lang="en-US" altLang="zh-CN" dirty="0">
              <a:latin typeface="+mn-ea"/>
            </a:endParaRPr>
          </a:p>
          <a:p>
            <a:endParaRPr lang="en-US" altLang="zh-CN" b="1"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zh-CN" altLang="en-US" dirty="0">
              <a:latin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0390A8-A470-4C3C-81BD-F9C2724E6670}"/>
              </a:ext>
            </a:extLst>
          </p:cNvPr>
          <p:cNvSpPr>
            <a:spLocks noGrp="1"/>
          </p:cNvSpPr>
          <p:nvPr>
            <p:ph type="sldNum" sz="quarter" idx="12"/>
          </p:nvPr>
        </p:nvSpPr>
        <p:spPr/>
        <p:txBody>
          <a:bodyPr/>
          <a:lstStyle/>
          <a:p>
            <a:fld id="{72A5E12F-523A-4D75-95A2-779F57F5D9E2}" type="slidenum">
              <a:rPr lang="zh-CN" altLang="en-US" smtClean="0"/>
              <a:t>27</a:t>
            </a:fld>
            <a:endParaRPr lang="zh-CN" altLang="en-US"/>
          </a:p>
        </p:txBody>
      </p:sp>
    </p:spTree>
    <p:extLst>
      <p:ext uri="{BB962C8B-B14F-4D97-AF65-F5344CB8AC3E}">
        <p14:creationId xmlns:p14="http://schemas.microsoft.com/office/powerpoint/2010/main" val="346621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28</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附：其他参数</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0" name="文本框 9">
            <a:extLst>
              <a:ext uri="{FF2B5EF4-FFF2-40B4-BE49-F238E27FC236}">
                <a16:creationId xmlns:a16="http://schemas.microsoft.com/office/drawing/2014/main" id="{7424C304-439D-446D-A077-2F44D708E205}"/>
              </a:ext>
            </a:extLst>
          </p:cNvPr>
          <p:cNvSpPr txBox="1"/>
          <p:nvPr/>
        </p:nvSpPr>
        <p:spPr>
          <a:xfrm>
            <a:off x="511175" y="1020729"/>
            <a:ext cx="1685077"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其他参数：</a:t>
            </a:r>
          </a:p>
        </p:txBody>
      </p:sp>
      <mc:AlternateContent xmlns:mc="http://schemas.openxmlformats.org/markup-compatibility/2006">
        <mc:Choice xmlns:a14="http://schemas.microsoft.com/office/drawing/2010/main" Requires="a14">
          <p:graphicFrame>
            <p:nvGraphicFramePr>
              <p:cNvPr id="12" name="表格 11">
                <a:extLst>
                  <a:ext uri="{FF2B5EF4-FFF2-40B4-BE49-F238E27FC236}">
                    <a16:creationId xmlns:a16="http://schemas.microsoft.com/office/drawing/2014/main" id="{A35F9C67-3E79-4605-A066-594013BCDF57}"/>
                  </a:ext>
                </a:extLst>
              </p:cNvPr>
              <p:cNvGraphicFramePr>
                <a:graphicFrameLocks noGrp="1"/>
              </p:cNvGraphicFramePr>
              <p:nvPr>
                <p:extLst>
                  <p:ext uri="{D42A27DB-BD31-4B8C-83A1-F6EECF244321}">
                    <p14:modId xmlns:p14="http://schemas.microsoft.com/office/powerpoint/2010/main" val="4013977503"/>
                  </p:ext>
                </p:extLst>
              </p:nvPr>
            </p:nvGraphicFramePr>
            <p:xfrm>
              <a:off x="1621332" y="2208642"/>
              <a:ext cx="5576216" cy="2440715"/>
            </p:xfrm>
            <a:graphic>
              <a:graphicData uri="http://schemas.openxmlformats.org/drawingml/2006/table">
                <a:tbl>
                  <a:tblPr firstRow="1" bandRow="1">
                    <a:tableStyleId>{5C22544A-7EE6-4342-B048-85BDC9FD1C3A}</a:tableStyleId>
                  </a:tblPr>
                  <a:tblGrid>
                    <a:gridCol w="1115590">
                      <a:extLst>
                        <a:ext uri="{9D8B030D-6E8A-4147-A177-3AD203B41FA5}">
                          <a16:colId xmlns:a16="http://schemas.microsoft.com/office/drawing/2014/main" val="667428283"/>
                        </a:ext>
                      </a:extLst>
                    </a:gridCol>
                    <a:gridCol w="1672518">
                      <a:extLst>
                        <a:ext uri="{9D8B030D-6E8A-4147-A177-3AD203B41FA5}">
                          <a16:colId xmlns:a16="http://schemas.microsoft.com/office/drawing/2014/main" val="3765805647"/>
                        </a:ext>
                      </a:extLst>
                    </a:gridCol>
                    <a:gridCol w="1044266">
                      <a:extLst>
                        <a:ext uri="{9D8B030D-6E8A-4147-A177-3AD203B41FA5}">
                          <a16:colId xmlns:a16="http://schemas.microsoft.com/office/drawing/2014/main" val="1687895933"/>
                        </a:ext>
                      </a:extLst>
                    </a:gridCol>
                    <a:gridCol w="1743842">
                      <a:extLst>
                        <a:ext uri="{9D8B030D-6E8A-4147-A177-3AD203B41FA5}">
                          <a16:colId xmlns:a16="http://schemas.microsoft.com/office/drawing/2014/main" val="1733842229"/>
                        </a:ext>
                      </a:extLst>
                    </a:gridCol>
                  </a:tblGrid>
                  <a:tr h="309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extLst>
                      <a:ext uri="{0D108BD9-81ED-4DB2-BD59-A6C34878D82A}">
                        <a16:rowId xmlns:a16="http://schemas.microsoft.com/office/drawing/2014/main" val="605181547"/>
                      </a:ext>
                    </a:extLst>
                  </a:tr>
                  <a:tr h="3812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i="1" kern="1200" dirty="0">
                              <a:solidFill>
                                <a:schemeClr val="dk1"/>
                              </a:solidFill>
                              <a:ea typeface="微软雅黑" panose="020B0503020204020204" pitchFamily="34" charset="-122"/>
                              <a:cs typeface="+mn-cs"/>
                            </a:rPr>
                            <a:t>C</a:t>
                          </a:r>
                          <a14:m>
                            <m:oMath xmlns:m="http://schemas.openxmlformats.org/officeDocument/2006/math">
                              <m:r>
                                <a:rPr lang="en-US" altLang="zh-CN" sz="1200" i="1" kern="1200" dirty="0" smtClean="0">
                                  <a:solidFill>
                                    <a:schemeClr val="dk1"/>
                                  </a:solidFill>
                                  <a:latin typeface="Cambria Math" panose="02040503050406030204" pitchFamily="18" charset="0"/>
                                  <a:ea typeface="微软雅黑" panose="020B0503020204020204" pitchFamily="34" charset="-122"/>
                                  <a:cs typeface="+mn-cs"/>
                                </a:rPr>
                                <m:t>,</m:t>
                              </m:r>
                              <m:r>
                                <a:rPr lang="en-US" altLang="zh-CN" sz="1200" i="1" kern="1200" dirty="0" smtClean="0">
                                  <a:solidFill>
                                    <a:schemeClr val="dk1"/>
                                  </a:solidFill>
                                  <a:latin typeface="Cambria Math" panose="02040503050406030204" pitchFamily="18" charset="0"/>
                                  <a:ea typeface="微软雅黑" panose="020B0503020204020204" pitchFamily="34" charset="-122"/>
                                  <a:cs typeface="+mn-cs"/>
                                </a:rPr>
                                <m:t>𝑅</m:t>
                              </m:r>
                            </m:oMath>
                          </a14:m>
                          <a:endParaRPr lang="zh-CN" altLang="en-US" sz="1200" i="1" kern="1200" dirty="0">
                            <a:solidFill>
                              <a:schemeClr val="dk1"/>
                            </a:solidFill>
                            <a:latin typeface="微软雅黑" panose="020B0503020204020204" pitchFamily="34" charset="-122"/>
                            <a:ea typeface="微软雅黑" panose="020B0503020204020204" pitchFamily="34" charset="-122"/>
                            <a:cs typeface="+mn-cs"/>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目标列类型集合，主列和宾语列之间的关系集合</a:t>
                          </a:r>
                        </a:p>
                      </a:txBody>
                      <a:tcPr anchor="ctr" anchorCtr="1"/>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𝑒</m:t>
                                    </m:r>
                                  </m:e>
                                  <m:sub>
                                    <m:sSup>
                                      <m:sSupPr>
                                        <m:ctrlPr>
                                          <a:rPr lang="en-US" altLang="zh-CN" sz="1200" i="1" smtClean="0">
                                            <a:latin typeface="Cambria Math" panose="02040503050406030204" pitchFamily="18" charset="0"/>
                                            <a:ea typeface="黑体" panose="02010609060101010101" pitchFamily="49" charset="-122"/>
                                          </a:rPr>
                                        </m:ctrlPr>
                                      </m:sSupPr>
                                      <m:e>
                                        <m:r>
                                          <a:rPr lang="en-US" altLang="zh-CN" sz="1200" b="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sub>
                                  <m:sup>
                                    <m:r>
                                      <a:rPr lang="en-US" altLang="zh-CN" sz="1200" b="0" i="1" smtClean="0">
                                        <a:latin typeface="Cambria Math" panose="02040503050406030204" pitchFamily="18" charset="0"/>
                                        <a:ea typeface="黑体" panose="02010609060101010101" pitchFamily="49" charset="-122"/>
                                      </a:rPr>
                                      <m:t>𝑎</m:t>
                                    </m:r>
                                  </m:sup>
                                </m:sSubSup>
                              </m:oMath>
                            </m:oMathPara>
                          </a14:m>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zh-CN" altLang="en-US" sz="1200" kern="1200" dirty="0">
                              <a:solidFill>
                                <a:schemeClr val="dk1"/>
                              </a:solidFill>
                              <a:latin typeface="微软雅黑" panose="020B0503020204020204" pitchFamily="34" charset="-122"/>
                              <a:ea typeface="微软雅黑" panose="020B0503020204020204" pitchFamily="34" charset="-122"/>
                              <a:cs typeface="+mn-cs"/>
                            </a:rPr>
                            <a:t>单元格</a:t>
                          </a:r>
                          <a14:m>
                            <m:oMath xmlns:m="http://schemas.openxmlformats.org/officeDocument/2006/math">
                              <m:sSup>
                                <m:sSupPr>
                                  <m:ctrlPr>
                                    <a:rPr lang="en-US" altLang="zh-CN" sz="1200" i="1" smtClean="0">
                                      <a:latin typeface="Cambria Math" panose="02040503050406030204" pitchFamily="18" charset="0"/>
                                      <a:ea typeface="黑体" panose="02010609060101010101" pitchFamily="49" charset="-122"/>
                                    </a:rPr>
                                  </m:ctrlPr>
                                </m:sSupPr>
                                <m:e>
                                  <m:r>
                                    <a:rPr lang="en-US" altLang="zh-CN" sz="120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oMath>
                          </a14:m>
                          <a:r>
                            <a:rPr lang="zh-CN" altLang="en-US" sz="1200" kern="1200" dirty="0">
                              <a:solidFill>
                                <a:schemeClr val="dk1"/>
                              </a:solidFill>
                              <a:latin typeface="微软雅黑" panose="020B0503020204020204" pitchFamily="34" charset="-122"/>
                              <a:ea typeface="微软雅黑" panose="020B0503020204020204" pitchFamily="34" charset="-122"/>
                              <a:cs typeface="+mn-cs"/>
                            </a:rPr>
                            <a:t>的表内上下文</a:t>
                          </a:r>
                          <a:r>
                            <a:rPr lang="en-US" altLang="zh-CN" sz="1200" kern="1200" dirty="0">
                              <a:solidFill>
                                <a:schemeClr val="dk1"/>
                              </a:solidFill>
                              <a:latin typeface="微软雅黑" panose="020B0503020204020204" pitchFamily="34" charset="-122"/>
                              <a:ea typeface="微软雅黑" panose="020B0503020204020204" pitchFamily="34" charset="-122"/>
                              <a:cs typeface="+mn-cs"/>
                            </a:rPr>
                            <a:t>embedding</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3453866932"/>
                      </a:ext>
                    </a:extLst>
                  </a:tr>
                  <a:tr h="309255">
                    <a:tc>
                      <a:txBody>
                        <a:bodyPr/>
                        <a:lstStyle/>
                        <a:p>
                          <a:pPr algn="ctr"/>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ea typeface="黑体" panose="02010609060101010101" pitchFamily="49" charset="-122"/>
                                      </a:rPr>
                                    </m:ctrlPr>
                                  </m:sSubPr>
                                  <m:e>
                                    <m:r>
                                      <m:rPr>
                                        <m:sty m:val="p"/>
                                      </m:rPr>
                                      <a:rPr lang="en-US" altLang="zh-CN" sz="1200" i="1" smtClean="0">
                                        <a:latin typeface="Cambria Math" panose="02040503050406030204" pitchFamily="18" charset="0"/>
                                        <a:ea typeface="黑体" panose="02010609060101010101" pitchFamily="49" charset="-122"/>
                                      </a:rPr>
                                      <m:t>e</m:t>
                                    </m:r>
                                  </m:e>
                                  <m:sub>
                                    <m:sSup>
                                      <m:sSupPr>
                                        <m:ctrlPr>
                                          <a:rPr lang="en-US" altLang="zh-CN" sz="1200" i="1" smtClean="0">
                                            <a:latin typeface="Cambria Math" panose="02040503050406030204" pitchFamily="18" charset="0"/>
                                            <a:ea typeface="黑体" panose="02010609060101010101" pitchFamily="49" charset="-122"/>
                                          </a:rPr>
                                        </m:ctrlPr>
                                      </m:sSupPr>
                                      <m:e>
                                        <m:r>
                                          <a:rPr lang="en-US" altLang="zh-CN" sz="1200" b="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单元格</a:t>
                          </a:r>
                          <a14:m>
                            <m:oMath xmlns:m="http://schemas.openxmlformats.org/officeDocument/2006/math">
                              <m:sSup>
                                <m:sSupPr>
                                  <m:ctrlPr>
                                    <a:rPr lang="en-US" altLang="zh-CN" sz="1200" i="1" smtClean="0">
                                      <a:latin typeface="Cambria Math" panose="02040503050406030204" pitchFamily="18" charset="0"/>
                                      <a:ea typeface="黑体" panose="02010609060101010101" pitchFamily="49" charset="-122"/>
                                    </a:rPr>
                                  </m:ctrlPr>
                                </m:sSupPr>
                                <m:e>
                                  <m:r>
                                    <a:rPr lang="en-US" altLang="zh-CN" sz="120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oMath>
                          </a14:m>
                          <a:r>
                            <a:rPr lang="zh-CN" altLang="en-US" sz="1200" dirty="0">
                              <a:latin typeface="微软雅黑" panose="020B0503020204020204" pitchFamily="34" charset="-122"/>
                              <a:ea typeface="微软雅黑" panose="020B0503020204020204" pitchFamily="34" charset="-122"/>
                            </a:rPr>
                            <a:t>的初始</a:t>
                          </a:r>
                          <a:r>
                            <a:rPr lang="zh-CN" altLang="en-US" sz="1200" dirty="0">
                              <a:solidFill>
                                <a:schemeClr val="tx1"/>
                              </a:solidFill>
                              <a:latin typeface="微软雅黑" panose="020B0503020204020204" pitchFamily="34" charset="-122"/>
                              <a:ea typeface="微软雅黑" panose="020B0503020204020204" pitchFamily="34" charset="-122"/>
                            </a:rPr>
                            <a:t>嵌入向量（词嵌入或独热编码）</a:t>
                          </a:r>
                          <a:endParaRPr lang="en-US" altLang="zh-CN" sz="1200" dirty="0">
                            <a:solidFill>
                              <a:schemeClr val="tx1"/>
                            </a:solidFill>
                            <a:latin typeface="微软雅黑" panose="020B0503020204020204" pitchFamily="34" charset="-122"/>
                            <a:ea typeface="微软雅黑" panose="020B0503020204020204" pitchFamily="34"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ea typeface="黑体" panose="02010609060101010101" pitchFamily="49" charset="-122"/>
                                      </a:rPr>
                                    </m:ctrlPr>
                                  </m:sSubPr>
                                  <m:e>
                                    <m:r>
                                      <a:rPr lang="en-US" altLang="zh-CN" sz="1200" b="0" i="1" smtClean="0">
                                        <a:latin typeface="Cambria Math" panose="02040503050406030204" pitchFamily="18" charset="0"/>
                                        <a:ea typeface="黑体" panose="02010609060101010101" pitchFamily="49" charset="-122"/>
                                      </a:rPr>
                                      <m:t>𝑁</m:t>
                                    </m:r>
                                  </m:e>
                                  <m:sub>
                                    <m:r>
                                      <a:rPr lang="en-US" altLang="zh-CN" sz="1200" b="0" i="1" smtClean="0">
                                        <a:latin typeface="Cambria Math" panose="02040503050406030204" pitchFamily="18" charset="0"/>
                                        <a:ea typeface="黑体" panose="02010609060101010101" pitchFamily="49" charset="-122"/>
                                      </a:rPr>
                                      <m:t>𝑣</m:t>
                                    </m:r>
                                  </m:sub>
                                </m:sSub>
                                <m:r>
                                  <a:rPr lang="en-US" altLang="zh-CN" sz="1200" b="0" i="1" smtClean="0">
                                    <a:latin typeface="Cambria Math" panose="02040503050406030204" pitchFamily="18" charset="0"/>
                                    <a:ea typeface="黑体" panose="02010609060101010101" pitchFamily="49" charset="-122"/>
                                  </a:rPr>
                                  <m:t>,</m:t>
                                </m:r>
                                <m:sSub>
                                  <m:sSubPr>
                                    <m:ctrlPr>
                                      <a:rPr lang="en-US" altLang="zh-CN" sz="1200" i="1" smtClean="0">
                                        <a:latin typeface="Cambria Math" panose="02040503050406030204" pitchFamily="18" charset="0"/>
                                        <a:ea typeface="黑体" panose="02010609060101010101" pitchFamily="49" charset="-122"/>
                                      </a:rPr>
                                    </m:ctrlPr>
                                  </m:sSubPr>
                                  <m:e>
                                    <m:r>
                                      <a:rPr lang="en-US" altLang="zh-CN" sz="1200" b="0" i="1" smtClean="0">
                                        <a:latin typeface="Cambria Math" panose="02040503050406030204" pitchFamily="18" charset="0"/>
                                        <a:ea typeface="黑体" panose="02010609060101010101" pitchFamily="49" charset="-122"/>
                                      </a:rPr>
                                      <m:t>𝑁</m:t>
                                    </m:r>
                                  </m:e>
                                  <m:sub>
                                    <m:r>
                                      <a:rPr lang="en-US" altLang="zh-CN" sz="1200" b="0" i="1" smtClean="0">
                                        <a:latin typeface="Cambria Math" panose="02040503050406030204" pitchFamily="18" charset="0"/>
                                        <a:ea typeface="黑体" panose="02010609060101010101" pitchFamily="49" charset="-122"/>
                                      </a:rPr>
                                      <m:t>𝑠</m:t>
                                    </m:r>
                                  </m:sub>
                                </m:sSub>
                                <m:r>
                                  <a:rPr lang="en-US" altLang="zh-CN" sz="1200" b="0" i="1" smtClean="0">
                                    <a:latin typeface="Cambria Math" panose="02040503050406030204" pitchFamily="18" charset="0"/>
                                    <a:ea typeface="黑体" panose="02010609060101010101" pitchFamily="49" charset="-122"/>
                                  </a:rPr>
                                  <m:t>,</m:t>
                                </m:r>
                                <m:sSub>
                                  <m:sSubPr>
                                    <m:ctrlPr>
                                      <a:rPr lang="en-US" altLang="zh-CN" sz="1200" i="1" smtClean="0">
                                        <a:latin typeface="Cambria Math" panose="02040503050406030204" pitchFamily="18" charset="0"/>
                                        <a:ea typeface="黑体" panose="02010609060101010101" pitchFamily="49" charset="-122"/>
                                      </a:rPr>
                                    </m:ctrlPr>
                                  </m:sSubPr>
                                  <m:e>
                                    <m:r>
                                      <a:rPr lang="en-US" altLang="zh-CN" sz="1200" b="0" i="1" smtClean="0">
                                        <a:latin typeface="Cambria Math" panose="02040503050406030204" pitchFamily="18" charset="0"/>
                                        <a:ea typeface="黑体" panose="02010609060101010101" pitchFamily="49" charset="-122"/>
                                      </a:rPr>
                                      <m:t>𝑁</m:t>
                                    </m:r>
                                  </m:e>
                                  <m:sub>
                                    <m:r>
                                      <a:rPr lang="en-US" altLang="zh-CN" sz="1200" b="0" i="1" smtClean="0">
                                        <a:latin typeface="Cambria Math" panose="02040503050406030204" pitchFamily="18" charset="0"/>
                                        <a:ea typeface="黑体" panose="02010609060101010101" pitchFamily="49" charset="-122"/>
                                      </a:rPr>
                                      <m:t>𝑝</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effectLst/>
                              <a:latin typeface="+mn-lt"/>
                              <a:ea typeface="+mn-ea"/>
                              <a:cs typeface="+mn-cs"/>
                            </a:rPr>
                            <a:t>值单元格的集合、位置单元格的集合以及和主题单元格的集合</a:t>
                          </a:r>
                          <a:endParaRPr lang="zh-CN" altLang="en-US" sz="1200" i="1" dirty="0">
                            <a:latin typeface="黑体" panose="02010609060101010101" pitchFamily="49" charset="-122"/>
                            <a:ea typeface="黑体" panose="02010609060101010101" pitchFamily="49" charset="-122"/>
                          </a:endParaRPr>
                        </a:p>
                      </a:txBody>
                      <a:tcPr anchor="ctr" anchorCtr="1"/>
                    </a:tc>
                    <a:extLst>
                      <a:ext uri="{0D108BD9-81ED-4DB2-BD59-A6C34878D82A}">
                        <a16:rowId xmlns:a16="http://schemas.microsoft.com/office/drawing/2014/main" val="549117580"/>
                      </a:ext>
                    </a:extLst>
                  </a:tr>
                  <a:tr h="381273">
                    <a:tc>
                      <a:txBody>
                        <a:bodyPr/>
                        <a:lstStyle/>
                        <a:p>
                          <a:pPr algn="ctr"/>
                          <a14:m>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𝑒</m:t>
                                  </m:r>
                                </m:e>
                                <m:sub>
                                  <m:sSup>
                                    <m:sSupPr>
                                      <m:ctrlPr>
                                        <a:rPr lang="en-US" altLang="zh-CN" sz="1200" i="1" smtClean="0">
                                          <a:latin typeface="Cambria Math" panose="02040503050406030204" pitchFamily="18" charset="0"/>
                                          <a:ea typeface="黑体" panose="02010609060101010101" pitchFamily="49" charset="-122"/>
                                        </a:rPr>
                                      </m:ctrlPr>
                                    </m:sSupPr>
                                    <m:e>
                                      <m:r>
                                        <a:rPr lang="en-US" altLang="zh-CN" sz="1200" b="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sub>
                                <m:sup>
                                  <m:r>
                                    <a:rPr lang="en-US" altLang="zh-CN" sz="1200" b="0" i="1" smtClean="0">
                                      <a:latin typeface="Cambria Math" panose="02040503050406030204" pitchFamily="18" charset="0"/>
                                      <a:ea typeface="黑体" panose="02010609060101010101" pitchFamily="49" charset="-122"/>
                                    </a:rPr>
                                    <m:t>𝑐</m:t>
                                  </m:r>
                                </m:sup>
                              </m:sSubSup>
                            </m:oMath>
                          </a14:m>
                          <a:r>
                            <a:rPr lang="en-US" altLang="zh-CN" sz="1200" i="1" dirty="0">
                              <a:latin typeface="黑体" panose="02010609060101010101" pitchFamily="49" charset="-122"/>
                              <a:ea typeface="黑体" panose="02010609060101010101" pitchFamily="49" charset="-122"/>
                            </a:rPr>
                            <a:t>,</a:t>
                          </a:r>
                          <a:r>
                            <a:rPr lang="en-US" altLang="zh-CN" sz="1200" dirty="0">
                              <a:ea typeface="黑体" panose="02010609060101010101" pitchFamily="49" charset="-122"/>
                            </a:rPr>
                            <a:t> </a:t>
                          </a:r>
                          <a14:m>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𝑒</m:t>
                                  </m:r>
                                </m:e>
                                <m:sub>
                                  <m:sSup>
                                    <m:sSupPr>
                                      <m:ctrlPr>
                                        <a:rPr lang="en-US" altLang="zh-CN" sz="1200" i="1" smtClean="0">
                                          <a:latin typeface="Cambria Math" panose="02040503050406030204" pitchFamily="18" charset="0"/>
                                          <a:ea typeface="黑体" panose="02010609060101010101" pitchFamily="49" charset="-122"/>
                                        </a:rPr>
                                      </m:ctrlPr>
                                    </m:sSupPr>
                                    <m:e>
                                      <m:r>
                                        <a:rPr lang="en-US" altLang="zh-CN" sz="1200" b="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sub>
                                <m:sup>
                                  <m:r>
                                    <a:rPr lang="en-US" altLang="zh-CN" sz="1200" b="0" i="1" smtClean="0">
                                      <a:latin typeface="Cambria Math" panose="02040503050406030204" pitchFamily="18" charset="0"/>
                                      <a:ea typeface="黑体" panose="02010609060101010101" pitchFamily="49" charset="-122"/>
                                    </a:rPr>
                                    <m:t>𝑟</m:t>
                                  </m:r>
                                </m:sup>
                              </m:sSubSup>
                            </m:oMath>
                          </a14:m>
                          <a:endParaRPr lang="zh-CN" altLang="en-US" sz="10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表内上下文嵌入</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𝑒</m:t>
                                  </m:r>
                                </m:e>
                                <m:sub>
                                  <m:sSup>
                                    <m:sSupPr>
                                      <m:ctrlPr>
                                        <a:rPr lang="en-US" altLang="zh-CN" sz="1200" i="1" smtClean="0">
                                          <a:latin typeface="Cambria Math" panose="02040503050406030204" pitchFamily="18" charset="0"/>
                                          <a:ea typeface="黑体" panose="02010609060101010101" pitchFamily="49" charset="-122"/>
                                        </a:rPr>
                                      </m:ctrlPr>
                                    </m:sSupPr>
                                    <m:e>
                                      <m:r>
                                        <a:rPr lang="en-US" altLang="zh-CN" sz="1200" b="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sub>
                                <m:sup>
                                  <m:r>
                                    <a:rPr lang="en-US" altLang="zh-CN" sz="1200" b="0" i="1" smtClean="0">
                                      <a:latin typeface="Cambria Math" panose="02040503050406030204" pitchFamily="18" charset="0"/>
                                      <a:ea typeface="黑体" panose="02010609060101010101" pitchFamily="49" charset="-122"/>
                                    </a:rPr>
                                    <m:t>𝑐</m:t>
                                  </m:r>
                                </m:sup>
                              </m:sSubSup>
                            </m:oMath>
                          </a14:m>
                          <a:r>
                            <a:rPr lang="en-US" altLang="zh-CN" sz="1200" i="1" dirty="0">
                              <a:latin typeface="黑体" panose="02010609060101010101" pitchFamily="49" charset="-122"/>
                              <a:ea typeface="黑体" panose="02010609060101010101" pitchFamily="49" charset="-122"/>
                            </a:rPr>
                            <a:t>,</a:t>
                          </a:r>
                          <a:r>
                            <a:rPr lang="en-US" altLang="zh-CN" sz="1200" dirty="0">
                              <a:ea typeface="黑体" panose="02010609060101010101" pitchFamily="49" charset="-122"/>
                            </a:rPr>
                            <a:t> </a:t>
                          </a:r>
                          <a14:m>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𝑒</m:t>
                                  </m:r>
                                </m:e>
                                <m:sub>
                                  <m:sSup>
                                    <m:sSupPr>
                                      <m:ctrlPr>
                                        <a:rPr lang="en-US" altLang="zh-CN" sz="1200" i="1" smtClean="0">
                                          <a:latin typeface="Cambria Math" panose="02040503050406030204" pitchFamily="18" charset="0"/>
                                          <a:ea typeface="黑体" panose="02010609060101010101" pitchFamily="49" charset="-122"/>
                                        </a:rPr>
                                      </m:ctrlPr>
                                    </m:sSupPr>
                                    <m:e>
                                      <m:r>
                                        <a:rPr lang="en-US" altLang="zh-CN" sz="1200" b="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sub>
                                <m:sup>
                                  <m:r>
                                    <a:rPr lang="en-US" altLang="zh-CN" sz="1200" b="0" i="1" smtClean="0">
                                      <a:latin typeface="Cambria Math" panose="02040503050406030204" pitchFamily="18" charset="0"/>
                                      <a:ea typeface="黑体" panose="02010609060101010101" pitchFamily="49" charset="-122"/>
                                    </a:rPr>
                                    <m:t>𝑟</m:t>
                                  </m:r>
                                </m:sup>
                              </m:sSubSup>
                            </m:oMath>
                          </a14:m>
                          <a:r>
                            <a:rPr lang="en-US" altLang="zh-CN" sz="1200" i="1" dirty="0">
                              <a:latin typeface="黑体" panose="02010609060101010101" pitchFamily="49" charset="-122"/>
                              <a:ea typeface="黑体" panose="02010609060101010101" pitchFamily="49" charset="-122"/>
                            </a:rPr>
                            <a:t>,</a:t>
                          </a:r>
                          <a:r>
                            <a:rPr lang="en-US" altLang="zh-CN" sz="1200" dirty="0">
                              <a:ea typeface="黑体" panose="02010609060101010101" pitchFamily="49" charset="-122"/>
                            </a:rPr>
                            <a:t> </a:t>
                          </a:r>
                          <a14:m>
                            <m:oMath xmlns:m="http://schemas.openxmlformats.org/officeDocument/2006/math">
                              <m:sSubSup>
                                <m:sSubSupPr>
                                  <m:ctrlPr>
                                    <a:rPr lang="en-US" altLang="zh-CN" sz="1200" i="1" smtClean="0">
                                      <a:latin typeface="Cambria Math" panose="02040503050406030204" pitchFamily="18" charset="0"/>
                                      <a:ea typeface="黑体" panose="02010609060101010101" pitchFamily="49" charset="-122"/>
                                    </a:rPr>
                                  </m:ctrlPr>
                                </m:sSubSupPr>
                                <m:e>
                                  <m:r>
                                    <a:rPr lang="en-US" altLang="zh-CN" sz="1200" b="0" i="1" smtClean="0">
                                      <a:latin typeface="Cambria Math" panose="02040503050406030204" pitchFamily="18" charset="0"/>
                                      <a:ea typeface="黑体" panose="02010609060101010101" pitchFamily="49" charset="-122"/>
                                    </a:rPr>
                                    <m:t>𝑒</m:t>
                                  </m:r>
                                </m:e>
                                <m:sub>
                                  <m:sSup>
                                    <m:sSupPr>
                                      <m:ctrlPr>
                                        <a:rPr lang="en-US" altLang="zh-CN" sz="1200" i="1" smtClean="0">
                                          <a:latin typeface="Cambria Math" panose="02040503050406030204" pitchFamily="18" charset="0"/>
                                          <a:ea typeface="黑体" panose="02010609060101010101" pitchFamily="49" charset="-122"/>
                                        </a:rPr>
                                      </m:ctrlPr>
                                    </m:sSupPr>
                                    <m:e>
                                      <m:r>
                                        <a:rPr lang="en-US" altLang="zh-CN" sz="1200" b="0" i="1" smtClean="0">
                                          <a:latin typeface="Cambria Math" panose="02040503050406030204" pitchFamily="18" charset="0"/>
                                          <a:ea typeface="黑体" panose="02010609060101010101" pitchFamily="49" charset="-122"/>
                                        </a:rPr>
                                        <m:t>𝑡</m:t>
                                      </m:r>
                                    </m:e>
                                    <m:sup>
                                      <m:r>
                                        <a:rPr lang="en-US" altLang="zh-CN" sz="1200" b="0" i="1" smtClean="0">
                                          <a:latin typeface="Cambria Math" panose="02040503050406030204" pitchFamily="18" charset="0"/>
                                          <a:ea typeface="黑体" panose="02010609060101010101" pitchFamily="49" charset="-122"/>
                                        </a:rPr>
                                        <m:t>𝑚</m:t>
                                      </m:r>
                                      <m:r>
                                        <a:rPr lang="en-US" altLang="zh-CN" sz="1200" b="0" i="1" smtClean="0">
                                          <a:latin typeface="Cambria Math" panose="02040503050406030204" pitchFamily="18" charset="0"/>
                                          <a:ea typeface="黑体" panose="02010609060101010101" pitchFamily="49" charset="-122"/>
                                        </a:rPr>
                                        <m:t>,</m:t>
                                      </m:r>
                                      <m:r>
                                        <a:rPr lang="en-US" altLang="zh-CN" sz="1200" b="0" i="1" smtClean="0">
                                          <a:latin typeface="Cambria Math" panose="02040503050406030204" pitchFamily="18" charset="0"/>
                                          <a:ea typeface="黑体" panose="02010609060101010101" pitchFamily="49" charset="-122"/>
                                        </a:rPr>
                                        <m:t>𝑛</m:t>
                                      </m:r>
                                    </m:sup>
                                  </m:sSup>
                                </m:sub>
                                <m:sup>
                                  <m:r>
                                    <a:rPr lang="en-US" altLang="zh-CN" sz="1200" b="0" i="1" smtClean="0">
                                      <a:latin typeface="Cambria Math" panose="02040503050406030204" pitchFamily="18" charset="0"/>
                                      <a:ea typeface="黑体" panose="02010609060101010101" pitchFamily="49" charset="-122"/>
                                    </a:rPr>
                                    <m:t>𝑟</m:t>
                                  </m:r>
                                </m:sup>
                              </m:sSubSup>
                            </m:oMath>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表间上下文嵌入</a:t>
                          </a:r>
                        </a:p>
                      </a:txBody>
                      <a:tcPr anchor="ctr" anchorCtr="1"/>
                    </a:tc>
                    <a:extLst>
                      <a:ext uri="{0D108BD9-81ED-4DB2-BD59-A6C34878D82A}">
                        <a16:rowId xmlns:a16="http://schemas.microsoft.com/office/drawing/2014/main" val="1516817963"/>
                      </a:ext>
                    </a:extLst>
                  </a:tr>
                  <a:tr h="3812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ea typeface="黑体" panose="02010609060101010101" pitchFamily="49" charset="-122"/>
                                      </a:rPr>
                                    </m:ctrlPr>
                                  </m:sSubPr>
                                  <m:e>
                                    <m:r>
                                      <a:rPr lang="en-US" altLang="zh-CN" sz="1200" b="0" i="1" smtClean="0">
                                        <a:latin typeface="Cambria Math" panose="02040503050406030204" pitchFamily="18" charset="0"/>
                                        <a:ea typeface="黑体" panose="02010609060101010101" pitchFamily="49" charset="-122"/>
                                      </a:rPr>
                                      <m:t>𝐴𝐺𝐺</m:t>
                                    </m:r>
                                  </m:e>
                                  <m:sub>
                                    <m:r>
                                      <a:rPr lang="en-US" altLang="zh-CN" sz="1200" b="0" i="1" smtClean="0">
                                        <a:latin typeface="Cambria Math" panose="02040503050406030204" pitchFamily="18" charset="0"/>
                                        <a:ea typeface="黑体" panose="02010609060101010101" pitchFamily="49" charset="-122"/>
                                      </a:rPr>
                                      <m:t>𝑎</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a:latin typeface="微软雅黑" panose="020B0503020204020204" pitchFamily="34" charset="-122"/>
                              <a:ea typeface="微软雅黑" panose="020B0503020204020204" pitchFamily="34" charset="-122"/>
                            </a:rPr>
                            <a:t>表内聚合函数</a:t>
                          </a:r>
                        </a:p>
                      </a:txBody>
                      <a:tcPr anchor="ctr" anchorCtr="1"/>
                    </a:tc>
                    <a:tc>
                      <a:txBody>
                        <a:bodyPr/>
                        <a:lstStyle/>
                        <a:p>
                          <a:pPr/>
                          <a14:m>
                            <m:oMathPara xmlns:m="http://schemas.openxmlformats.org/officeDocument/2006/math">
                              <m:oMathParaPr>
                                <m:jc m:val="centerGroup"/>
                              </m:oMathParaPr>
                              <m:oMath xmlns:m="http://schemas.openxmlformats.org/officeDocument/2006/math">
                                <m:r>
                                  <a:rPr lang="en-US" altLang="zh-CN" sz="1200" i="1" kern="1200" dirty="0" smtClean="0">
                                    <a:solidFill>
                                      <a:schemeClr val="dk1"/>
                                    </a:solidFill>
                                    <a:latin typeface="Cambria Math" panose="02040503050406030204" pitchFamily="18" charset="0"/>
                                    <a:ea typeface="微软雅黑" panose="020B0503020204020204" pitchFamily="34" charset="-122"/>
                                    <a:cs typeface="+mn-cs"/>
                                  </a:rPr>
                                  <m:t>𝐷</m:t>
                                </m:r>
                                <m:r>
                                  <a:rPr lang="en-US" altLang="zh-CN" sz="1200" kern="1200" dirty="0" smtClean="0">
                                    <a:solidFill>
                                      <a:schemeClr val="dk1"/>
                                    </a:solidFill>
                                    <a:latin typeface="Cambria Math" panose="02040503050406030204" pitchFamily="18" charset="0"/>
                                    <a:ea typeface="微软雅黑" panose="020B0503020204020204" pitchFamily="34" charset="-122"/>
                                    <a:cs typeface="+mn-cs"/>
                                  </a:rPr>
                                  <m:t>,</m:t>
                                </m:r>
                                <m:r>
                                  <a:rPr lang="en-US" altLang="zh-CN" sz="1200" kern="1200" dirty="0" smtClean="0">
                                    <a:solidFill>
                                      <a:schemeClr val="dk1"/>
                                    </a:solidFill>
                                    <a:latin typeface="Cambria Math" panose="02040503050406030204" pitchFamily="18" charset="0"/>
                                    <a:ea typeface="微软雅黑" panose="020B0503020204020204" pitchFamily="34" charset="-122"/>
                                    <a:cs typeface="+mn-cs"/>
                                  </a:rPr>
                                  <m:t>𝑊</m:t>
                                </m:r>
                              </m:oMath>
                            </m:oMathPara>
                          </a14:m>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zh-CN" altLang="en-US" sz="1200" kern="1200" dirty="0">
                              <a:solidFill>
                                <a:schemeClr val="dk1"/>
                              </a:solidFill>
                              <a:latin typeface="微软雅黑" panose="020B0503020204020204" pitchFamily="34" charset="-122"/>
                              <a:ea typeface="微软雅黑" panose="020B0503020204020204" pitchFamily="34" charset="-122"/>
                              <a:cs typeface="+mn-cs"/>
                            </a:rPr>
                            <a:t>向量的维数和参数矩阵 </a:t>
                          </a:r>
                        </a:p>
                      </a:txBody>
                      <a:tcPr anchor="ctr" anchorCtr="1"/>
                    </a:tc>
                    <a:extLst>
                      <a:ext uri="{0D108BD9-81ED-4DB2-BD59-A6C34878D82A}">
                        <a16:rowId xmlns:a16="http://schemas.microsoft.com/office/drawing/2014/main" val="3465163070"/>
                      </a:ext>
                    </a:extLst>
                  </a:tr>
                </a:tbl>
              </a:graphicData>
            </a:graphic>
          </p:graphicFrame>
        </mc:Choice>
        <mc:Fallback>
          <p:graphicFrame>
            <p:nvGraphicFramePr>
              <p:cNvPr id="12" name="表格 11">
                <a:extLst>
                  <a:ext uri="{FF2B5EF4-FFF2-40B4-BE49-F238E27FC236}">
                    <a16:creationId xmlns:a16="http://schemas.microsoft.com/office/drawing/2014/main" id="{A35F9C67-3E79-4605-A066-594013BCDF57}"/>
                  </a:ext>
                </a:extLst>
              </p:cNvPr>
              <p:cNvGraphicFramePr>
                <a:graphicFrameLocks noGrp="1"/>
              </p:cNvGraphicFramePr>
              <p:nvPr>
                <p:extLst>
                  <p:ext uri="{D42A27DB-BD31-4B8C-83A1-F6EECF244321}">
                    <p14:modId xmlns:p14="http://schemas.microsoft.com/office/powerpoint/2010/main" val="4013977503"/>
                  </p:ext>
                </p:extLst>
              </p:nvPr>
            </p:nvGraphicFramePr>
            <p:xfrm>
              <a:off x="1621332" y="2208642"/>
              <a:ext cx="5576216" cy="2440715"/>
            </p:xfrm>
            <a:graphic>
              <a:graphicData uri="http://schemas.openxmlformats.org/drawingml/2006/table">
                <a:tbl>
                  <a:tblPr firstRow="1" bandRow="1">
                    <a:tableStyleId>{5C22544A-7EE6-4342-B048-85BDC9FD1C3A}</a:tableStyleId>
                  </a:tblPr>
                  <a:tblGrid>
                    <a:gridCol w="1115590">
                      <a:extLst>
                        <a:ext uri="{9D8B030D-6E8A-4147-A177-3AD203B41FA5}">
                          <a16:colId xmlns:a16="http://schemas.microsoft.com/office/drawing/2014/main" val="667428283"/>
                        </a:ext>
                      </a:extLst>
                    </a:gridCol>
                    <a:gridCol w="1672518">
                      <a:extLst>
                        <a:ext uri="{9D8B030D-6E8A-4147-A177-3AD203B41FA5}">
                          <a16:colId xmlns:a16="http://schemas.microsoft.com/office/drawing/2014/main" val="3765805647"/>
                        </a:ext>
                      </a:extLst>
                    </a:gridCol>
                    <a:gridCol w="1044266">
                      <a:extLst>
                        <a:ext uri="{9D8B030D-6E8A-4147-A177-3AD203B41FA5}">
                          <a16:colId xmlns:a16="http://schemas.microsoft.com/office/drawing/2014/main" val="1687895933"/>
                        </a:ext>
                      </a:extLst>
                    </a:gridCol>
                    <a:gridCol w="1743842">
                      <a:extLst>
                        <a:ext uri="{9D8B030D-6E8A-4147-A177-3AD203B41FA5}">
                          <a16:colId xmlns:a16="http://schemas.microsoft.com/office/drawing/2014/main" val="1733842229"/>
                        </a:ext>
                      </a:extLst>
                    </a:gridCol>
                  </a:tblGrid>
                  <a:tr h="309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extLst>
                      <a:ext uri="{0D108BD9-81ED-4DB2-BD59-A6C34878D82A}">
                        <a16:rowId xmlns:a16="http://schemas.microsoft.com/office/drawing/2014/main" val="605181547"/>
                      </a:ext>
                    </a:extLst>
                  </a:tr>
                  <a:tr h="640080">
                    <a:tc>
                      <a:txBody>
                        <a:bodyPr/>
                        <a:lstStyle/>
                        <a:p>
                          <a:endParaRPr lang="zh-CN"/>
                        </a:p>
                      </a:txBody>
                      <a:tcPr anchor="ctr" anchorCtr="1">
                        <a:blipFill>
                          <a:blip r:embed="rId3"/>
                          <a:stretch>
                            <a:fillRect l="-546" t="-49524" r="-402732" b="-235238"/>
                          </a:stretch>
                        </a:blipFill>
                      </a:tcPr>
                    </a:tc>
                    <a:tc>
                      <a:txBody>
                        <a:bodyPr/>
                        <a:lstStyle/>
                        <a:p>
                          <a:pPr algn="ctr"/>
                          <a:r>
                            <a:rPr lang="zh-CN" altLang="en-US" sz="1200" dirty="0">
                              <a:latin typeface="微软雅黑" panose="020B0503020204020204" pitchFamily="34" charset="-122"/>
                              <a:ea typeface="微软雅黑" panose="020B0503020204020204" pitchFamily="34" charset="-122"/>
                            </a:rPr>
                            <a:t>目标列类型集合，主列和宾语列之间的关系集合</a:t>
                          </a:r>
                        </a:p>
                      </a:txBody>
                      <a:tcPr anchor="ctr" anchorCtr="1"/>
                    </a:tc>
                    <a:tc>
                      <a:txBody>
                        <a:bodyPr/>
                        <a:lstStyle/>
                        <a:p>
                          <a:endParaRPr lang="zh-CN"/>
                        </a:p>
                      </a:txBody>
                      <a:tcPr anchor="ctr" anchorCtr="1">
                        <a:blipFill>
                          <a:blip r:embed="rId3"/>
                          <a:stretch>
                            <a:fillRect l="-266860" t="-49524" r="-168605" b="-235238"/>
                          </a:stretch>
                        </a:blipFill>
                      </a:tcPr>
                    </a:tc>
                    <a:tc>
                      <a:txBody>
                        <a:bodyPr/>
                        <a:lstStyle/>
                        <a:p>
                          <a:endParaRPr lang="zh-CN"/>
                        </a:p>
                      </a:txBody>
                      <a:tcPr anchor="ctr" anchorCtr="1">
                        <a:blipFill>
                          <a:blip r:embed="rId3"/>
                          <a:stretch>
                            <a:fillRect l="-220629" t="-49524" r="-1399" b="-235238"/>
                          </a:stretch>
                        </a:blipFill>
                      </a:tcPr>
                    </a:tc>
                    <a:extLst>
                      <a:ext uri="{0D108BD9-81ED-4DB2-BD59-A6C34878D82A}">
                        <a16:rowId xmlns:a16="http://schemas.microsoft.com/office/drawing/2014/main" val="3453866932"/>
                      </a:ext>
                    </a:extLst>
                  </a:tr>
                  <a:tr h="640080">
                    <a:tc>
                      <a:txBody>
                        <a:bodyPr/>
                        <a:lstStyle/>
                        <a:p>
                          <a:endParaRPr lang="zh-CN"/>
                        </a:p>
                      </a:txBody>
                      <a:tcPr anchor="ctr" anchorCtr="1">
                        <a:blipFill>
                          <a:blip r:embed="rId3"/>
                          <a:stretch>
                            <a:fillRect l="-546" t="-149524" r="-402732" b="-135238"/>
                          </a:stretch>
                        </a:blipFill>
                      </a:tcPr>
                    </a:tc>
                    <a:tc>
                      <a:txBody>
                        <a:bodyPr/>
                        <a:lstStyle/>
                        <a:p>
                          <a:endParaRPr lang="zh-CN"/>
                        </a:p>
                      </a:txBody>
                      <a:tcPr anchor="ctr" anchorCtr="1">
                        <a:blipFill>
                          <a:blip r:embed="rId3"/>
                          <a:stretch>
                            <a:fillRect l="-66909" t="-149524" r="-168000" b="-135238"/>
                          </a:stretch>
                        </a:blipFill>
                      </a:tcPr>
                    </a:tc>
                    <a:tc>
                      <a:txBody>
                        <a:bodyPr/>
                        <a:lstStyle/>
                        <a:p>
                          <a:endParaRPr lang="zh-CN"/>
                        </a:p>
                      </a:txBody>
                      <a:tcPr anchor="ctr" anchorCtr="1">
                        <a:blipFill>
                          <a:blip r:embed="rId3"/>
                          <a:stretch>
                            <a:fillRect l="-266860" t="-149524" r="-168605" b="-13523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effectLst/>
                              <a:latin typeface="+mn-lt"/>
                              <a:ea typeface="+mn-ea"/>
                              <a:cs typeface="+mn-cs"/>
                            </a:rPr>
                            <a:t>值单元格的集合、位置单元格的集合以及和主题单元格的集合</a:t>
                          </a:r>
                          <a:endParaRPr lang="zh-CN" altLang="en-US" sz="1200" i="1" dirty="0">
                            <a:latin typeface="黑体" panose="02010609060101010101" pitchFamily="49" charset="-122"/>
                            <a:ea typeface="黑体" panose="02010609060101010101" pitchFamily="49" charset="-122"/>
                          </a:endParaRPr>
                        </a:p>
                      </a:txBody>
                      <a:tcPr anchor="ctr" anchorCtr="1"/>
                    </a:tc>
                    <a:extLst>
                      <a:ext uri="{0D108BD9-81ED-4DB2-BD59-A6C34878D82A}">
                        <a16:rowId xmlns:a16="http://schemas.microsoft.com/office/drawing/2014/main" val="549117580"/>
                      </a:ext>
                    </a:extLst>
                  </a:tr>
                  <a:tr h="470027">
                    <a:tc>
                      <a:txBody>
                        <a:bodyPr/>
                        <a:lstStyle/>
                        <a:p>
                          <a:endParaRPr lang="zh-CN"/>
                        </a:p>
                      </a:txBody>
                      <a:tcPr anchor="ctr" anchorCtr="1">
                        <a:blipFill>
                          <a:blip r:embed="rId3"/>
                          <a:stretch>
                            <a:fillRect l="-546" t="-340260" r="-402732" b="-84416"/>
                          </a:stretch>
                        </a:blipFill>
                      </a:tcPr>
                    </a:tc>
                    <a:tc>
                      <a:txBody>
                        <a:bodyPr/>
                        <a:lstStyle/>
                        <a:p>
                          <a:pPr algn="ctr"/>
                          <a:r>
                            <a:rPr lang="zh-CN" altLang="en-US" sz="1200" dirty="0">
                              <a:latin typeface="微软雅黑" panose="020B0503020204020204" pitchFamily="34" charset="-122"/>
                              <a:ea typeface="微软雅黑" panose="020B0503020204020204" pitchFamily="34" charset="-122"/>
                            </a:rPr>
                            <a:t>表内上下文嵌入</a:t>
                          </a:r>
                        </a:p>
                      </a:txBody>
                      <a:tcPr anchor="ctr" anchorCtr="1"/>
                    </a:tc>
                    <a:tc>
                      <a:txBody>
                        <a:bodyPr/>
                        <a:lstStyle/>
                        <a:p>
                          <a:endParaRPr lang="zh-CN"/>
                        </a:p>
                      </a:txBody>
                      <a:tcPr anchor="ctr" anchorCtr="1">
                        <a:blipFill>
                          <a:blip r:embed="rId3"/>
                          <a:stretch>
                            <a:fillRect l="-266860" t="-340260" r="-168605" b="-84416"/>
                          </a:stretch>
                        </a:blipFill>
                      </a:tcPr>
                    </a:tc>
                    <a:tc>
                      <a:txBody>
                        <a:bodyPr/>
                        <a:lstStyle/>
                        <a:p>
                          <a:pPr algn="ctr"/>
                          <a:r>
                            <a:rPr lang="zh-CN" altLang="en-US" sz="1200" dirty="0">
                              <a:latin typeface="微软雅黑" panose="020B0503020204020204" pitchFamily="34" charset="-122"/>
                              <a:ea typeface="微软雅黑" panose="020B0503020204020204" pitchFamily="34" charset="-122"/>
                            </a:rPr>
                            <a:t>表间上下文嵌入</a:t>
                          </a:r>
                        </a:p>
                      </a:txBody>
                      <a:tcPr anchor="ctr" anchorCtr="1"/>
                    </a:tc>
                    <a:extLst>
                      <a:ext uri="{0D108BD9-81ED-4DB2-BD59-A6C34878D82A}">
                        <a16:rowId xmlns:a16="http://schemas.microsoft.com/office/drawing/2014/main" val="1516817963"/>
                      </a:ext>
                    </a:extLst>
                  </a:tr>
                  <a:tr h="381273">
                    <a:tc>
                      <a:txBody>
                        <a:bodyPr/>
                        <a:lstStyle/>
                        <a:p>
                          <a:endParaRPr lang="zh-CN"/>
                        </a:p>
                      </a:txBody>
                      <a:tcPr anchor="ctr" anchorCtr="1">
                        <a:blipFill>
                          <a:blip r:embed="rId3"/>
                          <a:stretch>
                            <a:fillRect l="-546" t="-538095" r="-402732" b="-3175"/>
                          </a:stretch>
                        </a:blipFill>
                      </a:tcPr>
                    </a:tc>
                    <a:tc>
                      <a:txBody>
                        <a:bodyPr/>
                        <a:lstStyle/>
                        <a:p>
                          <a:pPr algn="ctr"/>
                          <a:r>
                            <a:rPr lang="zh-CN" altLang="en-US" sz="1200" dirty="0">
                              <a:latin typeface="微软雅黑" panose="020B0503020204020204" pitchFamily="34" charset="-122"/>
                              <a:ea typeface="微软雅黑" panose="020B0503020204020204" pitchFamily="34" charset="-122"/>
                            </a:rPr>
                            <a:t>表内聚合函数</a:t>
                          </a:r>
                        </a:p>
                      </a:txBody>
                      <a:tcPr anchor="ctr" anchorCtr="1"/>
                    </a:tc>
                    <a:tc>
                      <a:txBody>
                        <a:bodyPr/>
                        <a:lstStyle/>
                        <a:p>
                          <a:endParaRPr lang="zh-CN"/>
                        </a:p>
                      </a:txBody>
                      <a:tcPr anchor="ctr" anchorCtr="1">
                        <a:blipFill>
                          <a:blip r:embed="rId3"/>
                          <a:stretch>
                            <a:fillRect l="-266860" t="-538095" r="-168605" b="-3175"/>
                          </a:stretch>
                        </a:blipFill>
                      </a:tcPr>
                    </a:tc>
                    <a:tc>
                      <a:txBody>
                        <a:bodyPr/>
                        <a:lstStyle/>
                        <a:p>
                          <a:r>
                            <a:rPr lang="zh-CN" altLang="en-US" sz="1200" kern="1200" dirty="0">
                              <a:solidFill>
                                <a:schemeClr val="dk1"/>
                              </a:solidFill>
                              <a:latin typeface="微软雅黑" panose="020B0503020204020204" pitchFamily="34" charset="-122"/>
                              <a:ea typeface="微软雅黑" panose="020B0503020204020204" pitchFamily="34" charset="-122"/>
                              <a:cs typeface="+mn-cs"/>
                            </a:rPr>
                            <a:t>向量的维数和参数矩阵 </a:t>
                          </a:r>
                        </a:p>
                      </a:txBody>
                      <a:tcPr anchor="ctr" anchorCtr="1"/>
                    </a:tc>
                    <a:extLst>
                      <a:ext uri="{0D108BD9-81ED-4DB2-BD59-A6C34878D82A}">
                        <a16:rowId xmlns:a16="http://schemas.microsoft.com/office/drawing/2014/main" val="3465163070"/>
                      </a:ext>
                    </a:extLst>
                  </a:tr>
                </a:tbl>
              </a:graphicData>
            </a:graphic>
          </p:graphicFrame>
        </mc:Fallback>
      </mc:AlternateContent>
    </p:spTree>
    <p:extLst>
      <p:ext uri="{BB962C8B-B14F-4D97-AF65-F5344CB8AC3E}">
        <p14:creationId xmlns:p14="http://schemas.microsoft.com/office/powerpoint/2010/main" val="229689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22" name="组合 21">
            <a:extLst>
              <a:ext uri="{FF2B5EF4-FFF2-40B4-BE49-F238E27FC236}">
                <a16:creationId xmlns:a16="http://schemas.microsoft.com/office/drawing/2014/main" id="{CC399192-5FE5-4228-92DF-B87720108D6D}"/>
              </a:ext>
            </a:extLst>
          </p:cNvPr>
          <p:cNvGrpSpPr/>
          <p:nvPr/>
        </p:nvGrpSpPr>
        <p:grpSpPr>
          <a:xfrm>
            <a:off x="2122163" y="2312043"/>
            <a:ext cx="5851403" cy="2233913"/>
            <a:chOff x="1549246" y="2295061"/>
            <a:chExt cx="5851403" cy="2233913"/>
          </a:xfrm>
        </p:grpSpPr>
        <p:grpSp>
          <p:nvGrpSpPr>
            <p:cNvPr id="23" name="组合 22">
              <a:extLst>
                <a:ext uri="{FF2B5EF4-FFF2-40B4-BE49-F238E27FC236}">
                  <a16:creationId xmlns:a16="http://schemas.microsoft.com/office/drawing/2014/main" id="{AFEAEA0E-7D17-47DD-9A49-65F4E98737ED}"/>
                </a:ext>
              </a:extLst>
            </p:cNvPr>
            <p:cNvGrpSpPr/>
            <p:nvPr/>
          </p:nvGrpSpPr>
          <p:grpSpPr>
            <a:xfrm>
              <a:off x="1549246" y="3167389"/>
              <a:ext cx="2323652" cy="523220"/>
              <a:chOff x="1104898" y="1549242"/>
              <a:chExt cx="2323652" cy="523220"/>
            </a:xfrm>
          </p:grpSpPr>
          <p:sp>
            <p:nvSpPr>
              <p:cNvPr id="28" name="文本框 27">
                <a:extLst>
                  <a:ext uri="{FF2B5EF4-FFF2-40B4-BE49-F238E27FC236}">
                    <a16:creationId xmlns:a16="http://schemas.microsoft.com/office/drawing/2014/main" id="{D1CA3B81-BF9B-417D-B0F2-4D1A5AF00FD4}"/>
                  </a:ext>
                </a:extLst>
              </p:cNvPr>
              <p:cNvSpPr txBox="1"/>
              <p:nvPr/>
            </p:nvSpPr>
            <p:spPr>
              <a:xfrm>
                <a:off x="1463657" y="1549242"/>
                <a:ext cx="1964893" cy="523220"/>
              </a:xfrm>
              <a:prstGeom prst="rect">
                <a:avLst/>
              </a:prstGeom>
              <a:noFill/>
            </p:spPr>
            <p:txBody>
              <a:bodyPr wrap="square" rtlCol="0">
                <a:spAutoFit/>
              </a:bodyPr>
              <a:lstStyle/>
              <a:p>
                <a:r>
                  <a:rPr lang="zh-CN" altLang="en-US" sz="2800" b="1" spc="200">
                    <a:latin typeface="微软雅黑" panose="020B0503020204020204" pitchFamily="34" charset="-122"/>
                    <a:ea typeface="微软雅黑" panose="020B0503020204020204" pitchFamily="34" charset="-122"/>
                  </a:rPr>
                  <a:t>研究背景</a:t>
                </a:r>
              </a:p>
            </p:txBody>
          </p:sp>
          <p:grpSp>
            <p:nvGrpSpPr>
              <p:cNvPr id="29" name="Google Shape;1483;p78">
                <a:extLst>
                  <a:ext uri="{FF2B5EF4-FFF2-40B4-BE49-F238E27FC236}">
                    <a16:creationId xmlns:a16="http://schemas.microsoft.com/office/drawing/2014/main" id="{E65DDAE4-FF4E-43D1-A653-6661960A3064}"/>
                  </a:ext>
                </a:extLst>
              </p:cNvPr>
              <p:cNvGrpSpPr/>
              <p:nvPr/>
            </p:nvGrpSpPr>
            <p:grpSpPr>
              <a:xfrm>
                <a:off x="1104898" y="1661974"/>
                <a:ext cx="206582" cy="297757"/>
                <a:chOff x="5083925" y="2066350"/>
                <a:chExt cx="28825" cy="41550"/>
              </a:xfrm>
            </p:grpSpPr>
            <p:sp>
              <p:nvSpPr>
                <p:cNvPr id="30" name="Google Shape;1484;p78">
                  <a:extLst>
                    <a:ext uri="{FF2B5EF4-FFF2-40B4-BE49-F238E27FC236}">
                      <a16:creationId xmlns:a16="http://schemas.microsoft.com/office/drawing/2014/main" id="{3CC906EF-68BE-4E6B-BBA6-CA1FEC0AEAA9}"/>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5;p78">
                  <a:extLst>
                    <a:ext uri="{FF2B5EF4-FFF2-40B4-BE49-F238E27FC236}">
                      <a16:creationId xmlns:a16="http://schemas.microsoft.com/office/drawing/2014/main" id="{6CC32271-43AA-4E34-AB81-FD6634AEB2DA}"/>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文本框 23">
              <a:extLst>
                <a:ext uri="{FF2B5EF4-FFF2-40B4-BE49-F238E27FC236}">
                  <a16:creationId xmlns:a16="http://schemas.microsoft.com/office/drawing/2014/main" id="{3921245F-2ECF-46E8-87C1-F363A255CEAD}"/>
                </a:ext>
              </a:extLst>
            </p:cNvPr>
            <p:cNvSpPr txBox="1"/>
            <p:nvPr/>
          </p:nvSpPr>
          <p:spPr>
            <a:xfrm>
              <a:off x="4426208" y="4030798"/>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主要贡献</a:t>
              </a:r>
            </a:p>
          </p:txBody>
        </p:sp>
        <p:sp>
          <p:nvSpPr>
            <p:cNvPr id="25" name="文本框 24">
              <a:extLst>
                <a:ext uri="{FF2B5EF4-FFF2-40B4-BE49-F238E27FC236}">
                  <a16:creationId xmlns:a16="http://schemas.microsoft.com/office/drawing/2014/main" id="{CFF8C696-A5D1-4897-80EF-75EA44EE7E14}"/>
                </a:ext>
              </a:extLst>
            </p:cNvPr>
            <p:cNvSpPr txBox="1"/>
            <p:nvPr/>
          </p:nvSpPr>
          <p:spPr>
            <a:xfrm>
              <a:off x="4426208" y="3144673"/>
              <a:ext cx="2974441"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表示学习</a:t>
              </a:r>
            </a:p>
          </p:txBody>
        </p:sp>
        <p:sp>
          <p:nvSpPr>
            <p:cNvPr id="26" name="文本框 25">
              <a:extLst>
                <a:ext uri="{FF2B5EF4-FFF2-40B4-BE49-F238E27FC236}">
                  <a16:creationId xmlns:a16="http://schemas.microsoft.com/office/drawing/2014/main" id="{5DAEC49C-A0C9-4566-BF46-4E3D614A174C}"/>
                </a:ext>
              </a:extLst>
            </p:cNvPr>
            <p:cNvSpPr txBox="1"/>
            <p:nvPr/>
          </p:nvSpPr>
          <p:spPr>
            <a:xfrm>
              <a:off x="4426207" y="2331574"/>
              <a:ext cx="2974439" cy="461665"/>
            </a:xfrm>
            <a:prstGeom prst="rect">
              <a:avLst/>
            </a:prstGeom>
            <a:noFill/>
          </p:spPr>
          <p:txBody>
            <a:bodyPr wrap="square" rtlCol="0">
              <a:spAutoFit/>
            </a:bodyPr>
            <a:lstStyle/>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表语义解释</a:t>
              </a:r>
            </a:p>
          </p:txBody>
        </p:sp>
        <p:cxnSp>
          <p:nvCxnSpPr>
            <p:cNvPr id="27" name="直接连接符 26">
              <a:extLst>
                <a:ext uri="{FF2B5EF4-FFF2-40B4-BE49-F238E27FC236}">
                  <a16:creationId xmlns:a16="http://schemas.microsoft.com/office/drawing/2014/main" id="{EE2AF55E-8850-41C0-AE13-EC22642C0A2B}"/>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关系型</a:t>
            </a:r>
            <a:r>
              <a:rPr lang="en-US" altLang="zh-CN" sz="2800" b="1" spc="200" dirty="0">
                <a:solidFill>
                  <a:schemeClr val="bg1"/>
                </a:solidFill>
                <a:latin typeface="Calibri" panose="020F0502020204030204" pitchFamily="34" charset="0"/>
                <a:ea typeface="微软雅黑" panose="020B0503020204020204" pitchFamily="34" charset="-122"/>
              </a:rPr>
              <a:t>Web</a:t>
            </a:r>
            <a:r>
              <a:rPr lang="zh-CN" altLang="en-US" sz="2800" b="1" spc="200" dirty="0">
                <a:solidFill>
                  <a:schemeClr val="bg1"/>
                </a:solidFill>
                <a:latin typeface="Calibri" panose="020F0502020204030204" pitchFamily="34" charset="0"/>
                <a:ea typeface="微软雅黑" panose="020B0503020204020204" pitchFamily="34" charset="-122"/>
              </a:rPr>
              <a:t>表格</a:t>
            </a:r>
          </a:p>
        </p:txBody>
      </p:sp>
      <p:sp>
        <p:nvSpPr>
          <p:cNvPr id="7" name="文本框 6">
            <a:extLst>
              <a:ext uri="{FF2B5EF4-FFF2-40B4-BE49-F238E27FC236}">
                <a16:creationId xmlns:a16="http://schemas.microsoft.com/office/drawing/2014/main" id="{2C733C3D-2922-47AF-96B5-4B4558780D81}"/>
              </a:ext>
            </a:extLst>
          </p:cNvPr>
          <p:cNvSpPr txBox="1"/>
          <p:nvPr/>
        </p:nvSpPr>
        <p:spPr>
          <a:xfrm>
            <a:off x="428281" y="853491"/>
            <a:ext cx="3934287"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以音乐网站中的表格为例：</a:t>
            </a:r>
            <a:endParaRPr lang="en-US" altLang="zh-CN" sz="2000" b="1" dirty="0">
              <a:latin typeface="Calibri" panose="020F0502020204030204" pitchFamily="34" charset="0"/>
              <a:ea typeface="微软雅黑" panose="020B0503020204020204" pitchFamily="34" charset="-122"/>
            </a:endParaRPr>
          </a:p>
        </p:txBody>
      </p:sp>
      <p:pic>
        <p:nvPicPr>
          <p:cNvPr id="8" name="图片 7">
            <a:extLst>
              <a:ext uri="{FF2B5EF4-FFF2-40B4-BE49-F238E27FC236}">
                <a16:creationId xmlns:a16="http://schemas.microsoft.com/office/drawing/2014/main" id="{1EA70FA6-6D0F-46C5-A0E1-EF7819D6B483}"/>
              </a:ext>
            </a:extLst>
          </p:cNvPr>
          <p:cNvPicPr>
            <a:picLocks noChangeAspect="1"/>
          </p:cNvPicPr>
          <p:nvPr/>
        </p:nvPicPr>
        <p:blipFill>
          <a:blip r:embed="rId3"/>
          <a:stretch>
            <a:fillRect/>
          </a:stretch>
        </p:blipFill>
        <p:spPr>
          <a:xfrm>
            <a:off x="738906" y="1579315"/>
            <a:ext cx="7703165" cy="4387897"/>
          </a:xfrm>
          <a:prstGeom prst="rect">
            <a:avLst/>
          </a:prstGeom>
        </p:spPr>
      </p:pic>
      <p:sp>
        <p:nvSpPr>
          <p:cNvPr id="11" name="矩形 10">
            <a:extLst>
              <a:ext uri="{FF2B5EF4-FFF2-40B4-BE49-F238E27FC236}">
                <a16:creationId xmlns:a16="http://schemas.microsoft.com/office/drawing/2014/main" id="{06E43576-C703-493C-BDC0-50550FD9D93C}"/>
              </a:ext>
            </a:extLst>
          </p:cNvPr>
          <p:cNvSpPr/>
          <p:nvPr/>
        </p:nvSpPr>
        <p:spPr>
          <a:xfrm>
            <a:off x="2641600" y="1930400"/>
            <a:ext cx="1534160" cy="45720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69090F0F-5D38-4F97-834E-F22D89E7E6B5}"/>
              </a:ext>
            </a:extLst>
          </p:cNvPr>
          <p:cNvCxnSpPr>
            <a:stCxn id="11" idx="0"/>
          </p:cNvCxnSpPr>
          <p:nvPr/>
        </p:nvCxnSpPr>
        <p:spPr>
          <a:xfrm rot="5400000" flipH="1" flipV="1">
            <a:off x="4014776" y="1130108"/>
            <a:ext cx="194197" cy="1406388"/>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37A5454-2172-4150-8FCF-E355CA06B18A}"/>
              </a:ext>
            </a:extLst>
          </p:cNvPr>
          <p:cNvSpPr txBox="1"/>
          <p:nvPr/>
        </p:nvSpPr>
        <p:spPr>
          <a:xfrm>
            <a:off x="4815069" y="1519393"/>
            <a:ext cx="1107996" cy="369332"/>
          </a:xfrm>
          <a:prstGeom prst="rect">
            <a:avLst/>
          </a:prstGeom>
          <a:noFill/>
        </p:spPr>
        <p:txBody>
          <a:bodyPr wrap="none" rtlCol="0">
            <a:spAutoFit/>
          </a:bodyPr>
          <a:lstStyle/>
          <a:p>
            <a:r>
              <a:rPr lang="zh-CN" altLang="en-US" b="1" dirty="0">
                <a:solidFill>
                  <a:srgbClr val="FF0000"/>
                </a:solidFill>
              </a:rPr>
              <a:t>网页主题</a:t>
            </a:r>
          </a:p>
        </p:txBody>
      </p:sp>
      <p:sp>
        <p:nvSpPr>
          <p:cNvPr id="15" name="矩形 14">
            <a:extLst>
              <a:ext uri="{FF2B5EF4-FFF2-40B4-BE49-F238E27FC236}">
                <a16:creationId xmlns:a16="http://schemas.microsoft.com/office/drawing/2014/main" id="{FDDF2743-54E4-4C6A-9301-72542B80898A}"/>
              </a:ext>
            </a:extLst>
          </p:cNvPr>
          <p:cNvSpPr/>
          <p:nvPr/>
        </p:nvSpPr>
        <p:spPr>
          <a:xfrm>
            <a:off x="738906" y="3915683"/>
            <a:ext cx="7942107" cy="2208417"/>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10E7B3B-EF9E-4AA5-81DC-CC4B55AC848C}"/>
              </a:ext>
            </a:extLst>
          </p:cNvPr>
          <p:cNvSpPr txBox="1"/>
          <p:nvPr/>
        </p:nvSpPr>
        <p:spPr>
          <a:xfrm>
            <a:off x="3298597" y="4229892"/>
            <a:ext cx="877163" cy="369332"/>
          </a:xfrm>
          <a:prstGeom prst="rect">
            <a:avLst/>
          </a:prstGeom>
          <a:noFill/>
        </p:spPr>
        <p:txBody>
          <a:bodyPr wrap="none" rtlCol="0">
            <a:spAutoFit/>
          </a:bodyPr>
          <a:lstStyle/>
          <a:p>
            <a:r>
              <a:rPr lang="zh-CN" altLang="en-US" b="1" dirty="0">
                <a:solidFill>
                  <a:srgbClr val="FF0000"/>
                </a:solidFill>
              </a:rPr>
              <a:t>关系表</a:t>
            </a:r>
          </a:p>
        </p:txBody>
      </p:sp>
      <p:sp>
        <p:nvSpPr>
          <p:cNvPr id="19" name="矩形 18">
            <a:extLst>
              <a:ext uri="{FF2B5EF4-FFF2-40B4-BE49-F238E27FC236}">
                <a16:creationId xmlns:a16="http://schemas.microsoft.com/office/drawing/2014/main" id="{AA64A523-DE1D-4351-B5E8-C4087F1C3379}"/>
              </a:ext>
            </a:extLst>
          </p:cNvPr>
          <p:cNvSpPr/>
          <p:nvPr/>
        </p:nvSpPr>
        <p:spPr>
          <a:xfrm>
            <a:off x="837579" y="3980407"/>
            <a:ext cx="2498843" cy="2078967"/>
          </a:xfrm>
          <a:prstGeom prst="rect">
            <a:avLst/>
          </a:prstGeom>
          <a:noFill/>
          <a:ln w="2857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D7103505-87A7-4721-A531-EC79B662003F}"/>
              </a:ext>
            </a:extLst>
          </p:cNvPr>
          <p:cNvSpPr/>
          <p:nvPr/>
        </p:nvSpPr>
        <p:spPr>
          <a:xfrm>
            <a:off x="4133418" y="3979316"/>
            <a:ext cx="3197483" cy="2078967"/>
          </a:xfrm>
          <a:prstGeom prst="rect">
            <a:avLst/>
          </a:prstGeom>
          <a:noFill/>
          <a:ln w="2857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BC60F0E8-6B23-4634-9473-491DECD60C59}"/>
              </a:ext>
            </a:extLst>
          </p:cNvPr>
          <p:cNvSpPr/>
          <p:nvPr/>
        </p:nvSpPr>
        <p:spPr>
          <a:xfrm>
            <a:off x="7569843" y="3972813"/>
            <a:ext cx="1051887" cy="2078967"/>
          </a:xfrm>
          <a:prstGeom prst="rect">
            <a:avLst/>
          </a:prstGeom>
          <a:noFill/>
          <a:ln w="2857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36232AFB-2D57-4736-A2E2-0AF497A21C3C}"/>
              </a:ext>
            </a:extLst>
          </p:cNvPr>
          <p:cNvCxnSpPr>
            <a:cxnSpLocks/>
          </p:cNvCxnSpPr>
          <p:nvPr/>
        </p:nvCxnSpPr>
        <p:spPr>
          <a:xfrm flipV="1">
            <a:off x="2192322" y="3733540"/>
            <a:ext cx="0" cy="245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414836A-0706-4608-868C-1C79C31272DD}"/>
              </a:ext>
            </a:extLst>
          </p:cNvPr>
          <p:cNvSpPr txBox="1"/>
          <p:nvPr/>
        </p:nvSpPr>
        <p:spPr>
          <a:xfrm>
            <a:off x="1764437" y="3363663"/>
            <a:ext cx="1635832" cy="369332"/>
          </a:xfrm>
          <a:prstGeom prst="rect">
            <a:avLst/>
          </a:prstGeom>
          <a:noFill/>
        </p:spPr>
        <p:txBody>
          <a:bodyPr wrap="none" rtlCol="0">
            <a:spAutoFit/>
          </a:bodyPr>
          <a:lstStyle/>
          <a:p>
            <a:r>
              <a:rPr lang="en-US" altLang="zh-CN" b="1" dirty="0">
                <a:solidFill>
                  <a:srgbClr val="FF0000"/>
                </a:solidFill>
              </a:rPr>
              <a:t>subject column</a:t>
            </a:r>
            <a:endParaRPr lang="zh-CN" altLang="en-US" b="1" dirty="0">
              <a:solidFill>
                <a:srgbClr val="FF0000"/>
              </a:solidFill>
            </a:endParaRPr>
          </a:p>
        </p:txBody>
      </p:sp>
      <p:sp>
        <p:nvSpPr>
          <p:cNvPr id="22" name="文本框 21">
            <a:extLst>
              <a:ext uri="{FF2B5EF4-FFF2-40B4-BE49-F238E27FC236}">
                <a16:creationId xmlns:a16="http://schemas.microsoft.com/office/drawing/2014/main" id="{3E6F37F6-EC30-4424-828A-B89ECD7AA524}"/>
              </a:ext>
            </a:extLst>
          </p:cNvPr>
          <p:cNvSpPr txBox="1"/>
          <p:nvPr/>
        </p:nvSpPr>
        <p:spPr>
          <a:xfrm>
            <a:off x="6215208" y="3178997"/>
            <a:ext cx="1544462" cy="369332"/>
          </a:xfrm>
          <a:prstGeom prst="rect">
            <a:avLst/>
          </a:prstGeom>
          <a:noFill/>
        </p:spPr>
        <p:txBody>
          <a:bodyPr wrap="none" rtlCol="0">
            <a:spAutoFit/>
          </a:bodyPr>
          <a:lstStyle/>
          <a:p>
            <a:r>
              <a:rPr lang="en-US" altLang="zh-CN" b="1" dirty="0">
                <a:solidFill>
                  <a:srgbClr val="FF0000"/>
                </a:solidFill>
              </a:rPr>
              <a:t>object column</a:t>
            </a:r>
            <a:endParaRPr lang="zh-CN" altLang="en-US" b="1" dirty="0">
              <a:solidFill>
                <a:srgbClr val="FF0000"/>
              </a:solidFill>
            </a:endParaRPr>
          </a:p>
        </p:txBody>
      </p:sp>
      <p:cxnSp>
        <p:nvCxnSpPr>
          <p:cNvPr id="4" name="连接符: 曲线 3">
            <a:extLst>
              <a:ext uri="{FF2B5EF4-FFF2-40B4-BE49-F238E27FC236}">
                <a16:creationId xmlns:a16="http://schemas.microsoft.com/office/drawing/2014/main" id="{0E806BF6-47E9-43C6-AA99-716E40A47C18}"/>
              </a:ext>
            </a:extLst>
          </p:cNvPr>
          <p:cNvCxnSpPr>
            <a:stCxn id="20" idx="0"/>
            <a:endCxn id="22" idx="2"/>
          </p:cNvCxnSpPr>
          <p:nvPr/>
        </p:nvCxnSpPr>
        <p:spPr>
          <a:xfrm rot="5400000" flipH="1" flipV="1">
            <a:off x="6144306" y="3136184"/>
            <a:ext cx="430987" cy="1255279"/>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连接符: 曲线 5">
            <a:extLst>
              <a:ext uri="{FF2B5EF4-FFF2-40B4-BE49-F238E27FC236}">
                <a16:creationId xmlns:a16="http://schemas.microsoft.com/office/drawing/2014/main" id="{11B310FD-E517-4ADC-AE8B-88EF2866FA7B}"/>
              </a:ext>
            </a:extLst>
          </p:cNvPr>
          <p:cNvCxnSpPr>
            <a:stCxn id="21" idx="0"/>
            <a:endCxn id="22" idx="2"/>
          </p:cNvCxnSpPr>
          <p:nvPr/>
        </p:nvCxnSpPr>
        <p:spPr>
          <a:xfrm rot="16200000" flipV="1">
            <a:off x="7329371" y="3206397"/>
            <a:ext cx="424484" cy="1108348"/>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02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Web</a:t>
            </a:r>
            <a:r>
              <a:rPr lang="zh-CN" altLang="en-US" sz="2800" b="1" spc="200" dirty="0">
                <a:solidFill>
                  <a:schemeClr val="bg1"/>
                </a:solidFill>
                <a:latin typeface="Calibri" panose="020F0502020204030204" pitchFamily="34" charset="0"/>
                <a:ea typeface="微软雅黑" panose="020B0503020204020204" pitchFamily="34" charset="-122"/>
              </a:rPr>
              <a:t>表格语义解释</a:t>
            </a:r>
          </a:p>
        </p:txBody>
      </p:sp>
      <p:sp>
        <p:nvSpPr>
          <p:cNvPr id="6" name="矩形 5">
            <a:extLst>
              <a:ext uri="{FF2B5EF4-FFF2-40B4-BE49-F238E27FC236}">
                <a16:creationId xmlns:a16="http://schemas.microsoft.com/office/drawing/2014/main" id="{45A5BEBE-72CC-459C-BD12-AAE53222C0E8}"/>
              </a:ext>
            </a:extLst>
          </p:cNvPr>
          <p:cNvSpPr/>
          <p:nvPr/>
        </p:nvSpPr>
        <p:spPr>
          <a:xfrm>
            <a:off x="562749" y="1702196"/>
            <a:ext cx="7193525" cy="1218026"/>
          </a:xfrm>
          <a:prstGeom prst="rect">
            <a:avLst/>
          </a:prstGeom>
        </p:spPr>
        <p:txBody>
          <a:bodyPr wrap="square">
            <a:spAutoFit/>
          </a:bodyPr>
          <a:lstStyle/>
          <a:p>
            <a:pPr marL="342900" indent="-342900">
              <a:lnSpc>
                <a:spcPct val="125000"/>
              </a:lnSpc>
              <a:buFont typeface="Arial" panose="020B0604020202020204" pitchFamily="34" charset="0"/>
              <a:buChar char="•"/>
            </a:pPr>
            <a:r>
              <a:rPr lang="zh-CN" altLang="en-US" sz="2000" b="1" dirty="0"/>
              <a:t>列类型分析</a:t>
            </a:r>
            <a:endParaRPr lang="en-US" altLang="zh-CN" sz="2000" b="1" dirty="0"/>
          </a:p>
          <a:p>
            <a:pPr marL="342900" indent="-342900">
              <a:lnSpc>
                <a:spcPct val="125000"/>
              </a:lnSpc>
              <a:buFont typeface="Arial" panose="020B0604020202020204" pitchFamily="34" charset="0"/>
              <a:buChar char="•"/>
            </a:pPr>
            <a:r>
              <a:rPr lang="zh-CN" altLang="en-US" sz="2000" b="1" dirty="0"/>
              <a:t>列关系检测</a:t>
            </a:r>
          </a:p>
          <a:p>
            <a:pPr marL="342900" indent="-342900">
              <a:lnSpc>
                <a:spcPct val="125000"/>
              </a:lnSpc>
              <a:buFont typeface="Arial" panose="020B0604020202020204" pitchFamily="34" charset="0"/>
              <a:buChar char="•"/>
            </a:pPr>
            <a:r>
              <a:rPr lang="zh-CN" altLang="en-US" sz="2000" b="1" dirty="0"/>
              <a:t>单元格实体链接</a:t>
            </a:r>
            <a:endParaRPr lang="en-US" altLang="zh-CN" sz="2000" b="1" dirty="0"/>
          </a:p>
        </p:txBody>
      </p:sp>
      <p:sp>
        <p:nvSpPr>
          <p:cNvPr id="7" name="文本框 6">
            <a:extLst>
              <a:ext uri="{FF2B5EF4-FFF2-40B4-BE49-F238E27FC236}">
                <a16:creationId xmlns:a16="http://schemas.microsoft.com/office/drawing/2014/main" id="{2C733C3D-2922-47AF-96B5-4B4558780D81}"/>
              </a:ext>
            </a:extLst>
          </p:cNvPr>
          <p:cNvSpPr txBox="1"/>
          <p:nvPr/>
        </p:nvSpPr>
        <p:spPr>
          <a:xfrm>
            <a:off x="428281" y="853491"/>
            <a:ext cx="5082503" cy="830997"/>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关系型</a:t>
            </a:r>
            <a:r>
              <a:rPr lang="en-US" altLang="zh-CN" sz="2400" b="1" dirty="0">
                <a:latin typeface="Calibri" panose="020F0502020204030204" pitchFamily="34" charset="0"/>
                <a:ea typeface="微软雅黑" panose="020B0503020204020204" pitchFamily="34" charset="-122"/>
              </a:rPr>
              <a:t>Web</a:t>
            </a:r>
            <a:r>
              <a:rPr lang="zh-CN" altLang="en-US" sz="2400" b="1" dirty="0">
                <a:latin typeface="Calibri" panose="020F0502020204030204" pitchFamily="34" charset="0"/>
                <a:ea typeface="微软雅黑" panose="020B0503020204020204" pitchFamily="34" charset="-122"/>
              </a:rPr>
              <a:t>表格解释</a:t>
            </a:r>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Relational Web Table Interpretation</a:t>
            </a:r>
            <a:endParaRPr lang="en-US" altLang="zh-CN" sz="2000" b="1" dirty="0">
              <a:latin typeface="Calibri" panose="020F0502020204030204" pitchFamily="34" charset="0"/>
              <a:ea typeface="微软雅黑" panose="020B0503020204020204" pitchFamily="34" charset="-122"/>
            </a:endParaRPr>
          </a:p>
        </p:txBody>
      </p:sp>
      <p:graphicFrame>
        <p:nvGraphicFramePr>
          <p:cNvPr id="5" name="表格 7">
            <a:extLst>
              <a:ext uri="{FF2B5EF4-FFF2-40B4-BE49-F238E27FC236}">
                <a16:creationId xmlns:a16="http://schemas.microsoft.com/office/drawing/2014/main" id="{652D78AA-2C33-4238-A009-D5A0B92D76C6}"/>
              </a:ext>
            </a:extLst>
          </p:cNvPr>
          <p:cNvGraphicFramePr>
            <a:graphicFrameLocks noGrp="1"/>
          </p:cNvGraphicFramePr>
          <p:nvPr>
            <p:extLst>
              <p:ext uri="{D42A27DB-BD31-4B8C-83A1-F6EECF244321}">
                <p14:modId xmlns:p14="http://schemas.microsoft.com/office/powerpoint/2010/main" val="1140565713"/>
              </p:ext>
            </p:extLst>
          </p:nvPr>
        </p:nvGraphicFramePr>
        <p:xfrm>
          <a:off x="395050" y="3691711"/>
          <a:ext cx="4214649" cy="1280160"/>
        </p:xfrm>
        <a:graphic>
          <a:graphicData uri="http://schemas.openxmlformats.org/drawingml/2006/table">
            <a:tbl>
              <a:tblPr firstRow="1" bandRow="1">
                <a:tableStyleId>{0505E3EF-67EA-436B-97B2-0124C06EBD24}</a:tableStyleId>
              </a:tblPr>
              <a:tblGrid>
                <a:gridCol w="1273678">
                  <a:extLst>
                    <a:ext uri="{9D8B030D-6E8A-4147-A177-3AD203B41FA5}">
                      <a16:colId xmlns:a16="http://schemas.microsoft.com/office/drawing/2014/main" val="49460755"/>
                    </a:ext>
                  </a:extLst>
                </a:gridCol>
                <a:gridCol w="1774779">
                  <a:extLst>
                    <a:ext uri="{9D8B030D-6E8A-4147-A177-3AD203B41FA5}">
                      <a16:colId xmlns:a16="http://schemas.microsoft.com/office/drawing/2014/main" val="1265130584"/>
                    </a:ext>
                  </a:extLst>
                </a:gridCol>
                <a:gridCol w="1166192">
                  <a:extLst>
                    <a:ext uri="{9D8B030D-6E8A-4147-A177-3AD203B41FA5}">
                      <a16:colId xmlns:a16="http://schemas.microsoft.com/office/drawing/2014/main" val="4082128564"/>
                    </a:ext>
                  </a:extLst>
                </a:gridCol>
              </a:tblGrid>
              <a:tr h="304507">
                <a:tc>
                  <a:txBody>
                    <a:bodyPr/>
                    <a:lstStyle/>
                    <a:p>
                      <a:pPr algn="ctr"/>
                      <a:r>
                        <a:rPr lang="en-US" altLang="zh-CN" dirty="0"/>
                        <a:t>release</a:t>
                      </a:r>
                    </a:p>
                  </a:txBody>
                  <a:tcPr/>
                </a:tc>
                <a:tc>
                  <a:txBody>
                    <a:bodyPr/>
                    <a:lstStyle/>
                    <a:p>
                      <a:pPr algn="ctr"/>
                      <a:r>
                        <a:rPr lang="en-US" altLang="zh-CN" dirty="0"/>
                        <a:t>publisher</a:t>
                      </a:r>
                      <a:endParaRPr lang="zh-CN" altLang="en-US" dirty="0"/>
                    </a:p>
                  </a:txBody>
                  <a:tcPr/>
                </a:tc>
                <a:tc>
                  <a:txBody>
                    <a:bodyPr/>
                    <a:lstStyle/>
                    <a:p>
                      <a:pPr algn="ctr"/>
                      <a:r>
                        <a:rPr lang="en-US" altLang="zh-CN"/>
                        <a:t>year</a:t>
                      </a:r>
                      <a:endParaRPr lang="zh-CN" altLang="en-US" dirty="0"/>
                    </a:p>
                  </a:txBody>
                  <a:tcPr/>
                </a:tc>
                <a:extLst>
                  <a:ext uri="{0D108BD9-81ED-4DB2-BD59-A6C34878D82A}">
                    <a16:rowId xmlns:a16="http://schemas.microsoft.com/office/drawing/2014/main" val="4026894872"/>
                  </a:ext>
                </a:extLst>
              </a:tr>
              <a:tr h="304507">
                <a:tc>
                  <a:txBody>
                    <a:bodyPr/>
                    <a:lstStyle/>
                    <a:p>
                      <a:pPr algn="ctr"/>
                      <a:r>
                        <a:rPr lang="en-US" altLang="zh-CN" sz="1400" dirty="0"/>
                        <a:t>1989</a:t>
                      </a:r>
                      <a:endParaRPr lang="zh-CN" altLang="en-US" sz="1400" dirty="0"/>
                    </a:p>
                  </a:txBody>
                  <a:tcPr/>
                </a:tc>
                <a:tc>
                  <a:txBody>
                    <a:bodyPr/>
                    <a:lstStyle/>
                    <a:p>
                      <a:pPr algn="ctr"/>
                      <a:r>
                        <a:rPr lang="en-US" altLang="zh-CN" sz="1400" dirty="0"/>
                        <a:t>Big Machine Records</a:t>
                      </a:r>
                      <a:endParaRPr lang="zh-CN" altLang="en-US" sz="1400" dirty="0"/>
                    </a:p>
                  </a:txBody>
                  <a:tcPr/>
                </a:tc>
                <a:tc>
                  <a:txBody>
                    <a:bodyPr/>
                    <a:lstStyle/>
                    <a:p>
                      <a:pPr algn="ctr"/>
                      <a:r>
                        <a:rPr lang="en-US" altLang="zh-CN" sz="1400" dirty="0"/>
                        <a:t>2014</a:t>
                      </a:r>
                      <a:endParaRPr lang="zh-CN" altLang="en-US" sz="1400" dirty="0"/>
                    </a:p>
                  </a:txBody>
                  <a:tcPr/>
                </a:tc>
                <a:extLst>
                  <a:ext uri="{0D108BD9-81ED-4DB2-BD59-A6C34878D82A}">
                    <a16:rowId xmlns:a16="http://schemas.microsoft.com/office/drawing/2014/main" val="3904697357"/>
                  </a:ext>
                </a:extLst>
              </a:tr>
              <a:tr h="304507">
                <a:tc>
                  <a:txBody>
                    <a:bodyPr/>
                    <a:lstStyle/>
                    <a:p>
                      <a:pPr algn="ctr"/>
                      <a:r>
                        <a:rPr lang="en-US" altLang="zh-CN" sz="1400" dirty="0"/>
                        <a:t>Lover</a:t>
                      </a:r>
                      <a:endParaRPr lang="zh-CN" altLang="en-US" sz="1400" dirty="0"/>
                    </a:p>
                  </a:txBody>
                  <a:tcPr/>
                </a:tc>
                <a:tc>
                  <a:txBody>
                    <a:bodyPr/>
                    <a:lstStyle/>
                    <a:p>
                      <a:pPr algn="ctr"/>
                      <a:r>
                        <a:rPr lang="en-US" altLang="zh-CN" sz="1400" dirty="0"/>
                        <a:t>Republic Records</a:t>
                      </a:r>
                      <a:endParaRPr lang="zh-CN" altLang="en-US" sz="1400" dirty="0"/>
                    </a:p>
                  </a:txBody>
                  <a:tcPr/>
                </a:tc>
                <a:tc>
                  <a:txBody>
                    <a:bodyPr/>
                    <a:lstStyle/>
                    <a:p>
                      <a:pPr algn="ctr"/>
                      <a:r>
                        <a:rPr lang="en-US" altLang="zh-CN" sz="1400" dirty="0"/>
                        <a:t>2019</a:t>
                      </a:r>
                      <a:endParaRPr lang="zh-CN" altLang="en-US" sz="1400" dirty="0"/>
                    </a:p>
                  </a:txBody>
                  <a:tcPr/>
                </a:tc>
                <a:extLst>
                  <a:ext uri="{0D108BD9-81ED-4DB2-BD59-A6C34878D82A}">
                    <a16:rowId xmlns:a16="http://schemas.microsoft.com/office/drawing/2014/main" val="3433148238"/>
                  </a:ext>
                </a:extLst>
              </a:tr>
              <a:tr h="304507">
                <a:tc>
                  <a:txBody>
                    <a:bodyPr/>
                    <a:lstStyle/>
                    <a:p>
                      <a:pPr algn="ctr"/>
                      <a:r>
                        <a:rPr lang="en-US" altLang="zh-CN" sz="1400" dirty="0"/>
                        <a:t>Red</a:t>
                      </a:r>
                      <a:endParaRPr lang="zh-CN" altLang="en-US" sz="1400" dirty="0"/>
                    </a:p>
                  </a:txBody>
                  <a:tcPr/>
                </a:tc>
                <a:tc>
                  <a:txBody>
                    <a:bodyPr/>
                    <a:lstStyle/>
                    <a:p>
                      <a:pPr algn="ctr"/>
                      <a:r>
                        <a:rPr lang="en-US" altLang="zh-CN" sz="1400" dirty="0"/>
                        <a:t>Big Machine Records</a:t>
                      </a:r>
                      <a:endParaRPr lang="zh-CN" altLang="en-US" sz="1400" dirty="0"/>
                    </a:p>
                  </a:txBody>
                  <a:tcPr/>
                </a:tc>
                <a:tc>
                  <a:txBody>
                    <a:bodyPr/>
                    <a:lstStyle/>
                    <a:p>
                      <a:pPr algn="ctr"/>
                      <a:r>
                        <a:rPr lang="en-US" altLang="zh-CN" sz="1400" dirty="0"/>
                        <a:t>2012</a:t>
                      </a:r>
                      <a:endParaRPr lang="zh-CN" altLang="en-US" sz="1400" dirty="0"/>
                    </a:p>
                  </a:txBody>
                  <a:tcPr/>
                </a:tc>
                <a:extLst>
                  <a:ext uri="{0D108BD9-81ED-4DB2-BD59-A6C34878D82A}">
                    <a16:rowId xmlns:a16="http://schemas.microsoft.com/office/drawing/2014/main" val="3847138898"/>
                  </a:ext>
                </a:extLst>
              </a:tr>
            </a:tbl>
          </a:graphicData>
        </a:graphic>
      </p:graphicFrame>
      <p:sp>
        <p:nvSpPr>
          <p:cNvPr id="8" name="流程图: 磁盘 7">
            <a:extLst>
              <a:ext uri="{FF2B5EF4-FFF2-40B4-BE49-F238E27FC236}">
                <a16:creationId xmlns:a16="http://schemas.microsoft.com/office/drawing/2014/main" id="{B3FC0509-E656-4D2E-8EDD-C23841EC55A1}"/>
              </a:ext>
            </a:extLst>
          </p:cNvPr>
          <p:cNvSpPr/>
          <p:nvPr/>
        </p:nvSpPr>
        <p:spPr>
          <a:xfrm>
            <a:off x="6849689" y="3599161"/>
            <a:ext cx="1813169" cy="1363532"/>
          </a:xfrm>
          <a:prstGeom prst="flowChartMagneticDisk">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34370A0D-E81E-481D-84A0-35B6F4888EA5}"/>
              </a:ext>
            </a:extLst>
          </p:cNvPr>
          <p:cNvPicPr>
            <a:picLocks noChangeAspect="1"/>
          </p:cNvPicPr>
          <p:nvPr/>
        </p:nvPicPr>
        <p:blipFill>
          <a:blip r:embed="rId3"/>
          <a:stretch>
            <a:fillRect/>
          </a:stretch>
        </p:blipFill>
        <p:spPr>
          <a:xfrm>
            <a:off x="7043741" y="4162664"/>
            <a:ext cx="1425063" cy="541067"/>
          </a:xfrm>
          <a:prstGeom prst="rect">
            <a:avLst/>
          </a:prstGeom>
        </p:spPr>
      </p:pic>
      <p:sp>
        <p:nvSpPr>
          <p:cNvPr id="12" name="文本框 11">
            <a:extLst>
              <a:ext uri="{FF2B5EF4-FFF2-40B4-BE49-F238E27FC236}">
                <a16:creationId xmlns:a16="http://schemas.microsoft.com/office/drawing/2014/main" id="{9973EE12-3F14-49DA-AD98-784CE7812866}"/>
              </a:ext>
            </a:extLst>
          </p:cNvPr>
          <p:cNvSpPr txBox="1"/>
          <p:nvPr/>
        </p:nvSpPr>
        <p:spPr>
          <a:xfrm>
            <a:off x="7490526" y="3632224"/>
            <a:ext cx="531492" cy="369332"/>
          </a:xfrm>
          <a:prstGeom prst="rect">
            <a:avLst/>
          </a:prstGeom>
          <a:noFill/>
        </p:spPr>
        <p:txBody>
          <a:bodyPr wrap="none" rtlCol="0">
            <a:spAutoFit/>
          </a:bodyPr>
          <a:lstStyle/>
          <a:p>
            <a:r>
              <a:rPr lang="en-US" altLang="zh-CN" dirty="0"/>
              <a:t>KGs</a:t>
            </a:r>
            <a:endParaRPr lang="zh-CN" altLang="en-US" dirty="0"/>
          </a:p>
        </p:txBody>
      </p:sp>
      <p:sp>
        <p:nvSpPr>
          <p:cNvPr id="3" name="矩形 2">
            <a:extLst>
              <a:ext uri="{FF2B5EF4-FFF2-40B4-BE49-F238E27FC236}">
                <a16:creationId xmlns:a16="http://schemas.microsoft.com/office/drawing/2014/main" id="{13942CD7-8890-499E-BE6C-5B15DA1F4C12}"/>
              </a:ext>
            </a:extLst>
          </p:cNvPr>
          <p:cNvSpPr/>
          <p:nvPr/>
        </p:nvSpPr>
        <p:spPr>
          <a:xfrm>
            <a:off x="2969532" y="2455977"/>
            <a:ext cx="3005951" cy="447174"/>
          </a:xfrm>
          <a:prstGeom prst="rect">
            <a:avLst/>
          </a:prstGeom>
        </p:spPr>
        <p:txBody>
          <a:bodyPr wrap="none">
            <a:spAutoFit/>
          </a:bodyPr>
          <a:lstStyle/>
          <a:p>
            <a:pPr>
              <a:lnSpc>
                <a:spcPct val="125000"/>
              </a:lnSpc>
            </a:pPr>
            <a:r>
              <a:rPr lang="zh-CN" altLang="en-US" sz="2000" b="1" dirty="0">
                <a:solidFill>
                  <a:srgbClr val="FF0000"/>
                </a:solidFill>
              </a:rPr>
              <a:t>本文假设不执行实体链接</a:t>
            </a:r>
            <a:endParaRPr lang="en-US" altLang="zh-CN" sz="2000" b="1" dirty="0">
              <a:solidFill>
                <a:srgbClr val="FF0000"/>
              </a:solidFill>
            </a:endParaRPr>
          </a:p>
        </p:txBody>
      </p:sp>
      <p:sp>
        <p:nvSpPr>
          <p:cNvPr id="4" name="矩形 3">
            <a:extLst>
              <a:ext uri="{FF2B5EF4-FFF2-40B4-BE49-F238E27FC236}">
                <a16:creationId xmlns:a16="http://schemas.microsoft.com/office/drawing/2014/main" id="{7B609CBE-ABC5-4C3B-8854-0A91A5BA5E75}"/>
              </a:ext>
            </a:extLst>
          </p:cNvPr>
          <p:cNvSpPr/>
          <p:nvPr/>
        </p:nvSpPr>
        <p:spPr>
          <a:xfrm>
            <a:off x="395050" y="3691711"/>
            <a:ext cx="1267548" cy="12801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3849CA24-56DB-4F27-8BF9-A822C7474E86}"/>
              </a:ext>
            </a:extLst>
          </p:cNvPr>
          <p:cNvCxnSpPr>
            <a:cxnSpLocks/>
          </p:cNvCxnSpPr>
          <p:nvPr/>
        </p:nvCxnSpPr>
        <p:spPr>
          <a:xfrm flipV="1">
            <a:off x="993184" y="4971871"/>
            <a:ext cx="0" cy="3616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92B2351-3B93-4051-A9A2-64E2D7728F7D}"/>
              </a:ext>
            </a:extLst>
          </p:cNvPr>
          <p:cNvSpPr/>
          <p:nvPr/>
        </p:nvSpPr>
        <p:spPr>
          <a:xfrm>
            <a:off x="323770" y="5318631"/>
            <a:ext cx="1338828" cy="369332"/>
          </a:xfrm>
          <a:prstGeom prst="rect">
            <a:avLst/>
          </a:prstGeom>
        </p:spPr>
        <p:txBody>
          <a:bodyPr wrap="none">
            <a:spAutoFit/>
          </a:bodyPr>
          <a:lstStyle/>
          <a:p>
            <a:r>
              <a:rPr lang="zh-CN" altLang="en-US" dirty="0"/>
              <a:t>列类型分析</a:t>
            </a:r>
          </a:p>
        </p:txBody>
      </p:sp>
      <p:sp>
        <p:nvSpPr>
          <p:cNvPr id="16" name="矩形 15">
            <a:extLst>
              <a:ext uri="{FF2B5EF4-FFF2-40B4-BE49-F238E27FC236}">
                <a16:creationId xmlns:a16="http://schemas.microsoft.com/office/drawing/2014/main" id="{6AEF495C-014F-4986-9359-9A7745C91D11}"/>
              </a:ext>
            </a:extLst>
          </p:cNvPr>
          <p:cNvSpPr/>
          <p:nvPr/>
        </p:nvSpPr>
        <p:spPr>
          <a:xfrm>
            <a:off x="993184" y="3084203"/>
            <a:ext cx="1338828" cy="369332"/>
          </a:xfrm>
          <a:prstGeom prst="rect">
            <a:avLst/>
          </a:prstGeom>
        </p:spPr>
        <p:txBody>
          <a:bodyPr wrap="none">
            <a:spAutoFit/>
          </a:bodyPr>
          <a:lstStyle/>
          <a:p>
            <a:r>
              <a:rPr lang="zh-CN" altLang="en-US" dirty="0"/>
              <a:t>列关系检测</a:t>
            </a:r>
          </a:p>
        </p:txBody>
      </p:sp>
      <p:cxnSp>
        <p:nvCxnSpPr>
          <p:cNvPr id="18" name="连接符: 肘形 17">
            <a:extLst>
              <a:ext uri="{FF2B5EF4-FFF2-40B4-BE49-F238E27FC236}">
                <a16:creationId xmlns:a16="http://schemas.microsoft.com/office/drawing/2014/main" id="{97EC3508-0FD7-4A64-BC64-A2A083A87F6A}"/>
              </a:ext>
            </a:extLst>
          </p:cNvPr>
          <p:cNvCxnSpPr>
            <a:cxnSpLocks/>
            <a:stCxn id="4" idx="0"/>
            <a:endCxn id="5" idx="0"/>
          </p:cNvCxnSpPr>
          <p:nvPr/>
        </p:nvCxnSpPr>
        <p:spPr>
          <a:xfrm rot="5400000" flipH="1" flipV="1">
            <a:off x="1765599" y="2954936"/>
            <a:ext cx="12700" cy="1473550"/>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ADBD1069-69E9-4B2F-98A4-C810770D13E7}"/>
              </a:ext>
            </a:extLst>
          </p:cNvPr>
          <p:cNvSpPr/>
          <p:nvPr/>
        </p:nvSpPr>
        <p:spPr>
          <a:xfrm>
            <a:off x="1725649" y="3694073"/>
            <a:ext cx="1717953" cy="12801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16AD3CA7-F4D8-4B4A-8975-37BE30593E7C}"/>
              </a:ext>
            </a:extLst>
          </p:cNvPr>
          <p:cNvCxnSpPr>
            <a:cxnSpLocks/>
          </p:cNvCxnSpPr>
          <p:nvPr/>
        </p:nvCxnSpPr>
        <p:spPr>
          <a:xfrm>
            <a:off x="4684818" y="4280927"/>
            <a:ext cx="2028498" cy="0"/>
          </a:xfrm>
          <a:prstGeom prst="straightConnector1">
            <a:avLst/>
          </a:prstGeom>
          <a:ln>
            <a:solidFill>
              <a:srgbClr val="02409A"/>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5A4DC1C3-8918-442F-B459-84A599ADD8F4}"/>
              </a:ext>
            </a:extLst>
          </p:cNvPr>
          <p:cNvSpPr/>
          <p:nvPr/>
        </p:nvSpPr>
        <p:spPr>
          <a:xfrm>
            <a:off x="4911252" y="3414494"/>
            <a:ext cx="369333" cy="369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D1692F7-FDAB-437F-A809-948CC4A4369F}"/>
              </a:ext>
            </a:extLst>
          </p:cNvPr>
          <p:cNvSpPr/>
          <p:nvPr/>
        </p:nvSpPr>
        <p:spPr>
          <a:xfrm>
            <a:off x="6266158" y="3423350"/>
            <a:ext cx="369334" cy="369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0C04FC02-9E55-42F4-BAD5-5532815B5B74}"/>
              </a:ext>
            </a:extLst>
          </p:cNvPr>
          <p:cNvCxnSpPr>
            <a:cxnSpLocks/>
            <a:stCxn id="21" idx="6"/>
            <a:endCxn id="23" idx="2"/>
          </p:cNvCxnSpPr>
          <p:nvPr/>
        </p:nvCxnSpPr>
        <p:spPr>
          <a:xfrm>
            <a:off x="5280585" y="3599161"/>
            <a:ext cx="985573" cy="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32C50F45-B8B9-48B9-8C5A-D87E85E976C4}"/>
              </a:ext>
            </a:extLst>
          </p:cNvPr>
          <p:cNvSpPr txBox="1"/>
          <p:nvPr/>
        </p:nvSpPr>
        <p:spPr>
          <a:xfrm>
            <a:off x="4684818" y="3847415"/>
            <a:ext cx="1027446" cy="338554"/>
          </a:xfrm>
          <a:prstGeom prst="rect">
            <a:avLst/>
          </a:prstGeom>
          <a:noFill/>
        </p:spPr>
        <p:txBody>
          <a:bodyPr wrap="square" rtlCol="0">
            <a:spAutoFit/>
          </a:bodyPr>
          <a:lstStyle/>
          <a:p>
            <a:r>
              <a:rPr lang="en-US" altLang="zh-CN" sz="1600" dirty="0">
                <a:latin typeface="Calibri" panose="020F0502020204030204" pitchFamily="34" charset="0"/>
                <a:ea typeface="微软雅黑" panose="020B0503020204020204" pitchFamily="34" charset="-122"/>
                <a:cs typeface="Calibri" panose="020F0502020204030204" pitchFamily="34" charset="0"/>
              </a:rPr>
              <a:t>Subject</a:t>
            </a:r>
            <a:endParaRPr lang="en-US" altLang="zh-CN" sz="2000" dirty="0">
              <a:latin typeface="Calibri" panose="020F0502020204030204" pitchFamily="34" charset="0"/>
              <a:ea typeface="微软雅黑" panose="020B0503020204020204" pitchFamily="34" charset="-122"/>
              <a:cs typeface="Calibri" panose="020F0502020204030204" pitchFamily="34" charset="0"/>
            </a:endParaRPr>
          </a:p>
        </p:txBody>
      </p:sp>
      <p:sp>
        <p:nvSpPr>
          <p:cNvPr id="27" name="文本框 26">
            <a:extLst>
              <a:ext uri="{FF2B5EF4-FFF2-40B4-BE49-F238E27FC236}">
                <a16:creationId xmlns:a16="http://schemas.microsoft.com/office/drawing/2014/main" id="{DE1B9EF5-E927-4224-8982-CC22789CB1EE}"/>
              </a:ext>
            </a:extLst>
          </p:cNvPr>
          <p:cNvSpPr txBox="1"/>
          <p:nvPr/>
        </p:nvSpPr>
        <p:spPr>
          <a:xfrm>
            <a:off x="6121769" y="3853336"/>
            <a:ext cx="1027446" cy="338554"/>
          </a:xfrm>
          <a:prstGeom prst="rect">
            <a:avLst/>
          </a:prstGeom>
          <a:noFill/>
        </p:spPr>
        <p:txBody>
          <a:bodyPr wrap="square" rtlCol="0">
            <a:spAutoFit/>
          </a:bodyPr>
          <a:lstStyle/>
          <a:p>
            <a:r>
              <a:rPr lang="en-US" altLang="zh-CN" sz="1600" dirty="0">
                <a:latin typeface="Calibri" panose="020F0502020204030204" pitchFamily="34" charset="0"/>
                <a:ea typeface="微软雅黑" panose="020B0503020204020204" pitchFamily="34" charset="-122"/>
              </a:rPr>
              <a:t>Object</a:t>
            </a:r>
          </a:p>
        </p:txBody>
      </p:sp>
      <p:sp>
        <p:nvSpPr>
          <p:cNvPr id="28" name="文本框 27">
            <a:extLst>
              <a:ext uri="{FF2B5EF4-FFF2-40B4-BE49-F238E27FC236}">
                <a16:creationId xmlns:a16="http://schemas.microsoft.com/office/drawing/2014/main" id="{C3884728-3B77-4545-9619-2EEE02F30A6C}"/>
              </a:ext>
            </a:extLst>
          </p:cNvPr>
          <p:cNvSpPr txBox="1"/>
          <p:nvPr/>
        </p:nvSpPr>
        <p:spPr>
          <a:xfrm>
            <a:off x="5331279" y="3232041"/>
            <a:ext cx="1391091" cy="338554"/>
          </a:xfrm>
          <a:prstGeom prst="rect">
            <a:avLst/>
          </a:prstGeom>
          <a:noFill/>
        </p:spPr>
        <p:txBody>
          <a:bodyPr wrap="square" rtlCol="0">
            <a:spAutoFit/>
          </a:bodyPr>
          <a:lstStyle/>
          <a:p>
            <a:r>
              <a:rPr lang="en-US" altLang="zh-CN" sz="1600" dirty="0">
                <a:latin typeface="Calibri" panose="020F0502020204030204" pitchFamily="34" charset="0"/>
                <a:ea typeface="微软雅黑" panose="020B0503020204020204" pitchFamily="34" charset="-122"/>
              </a:rPr>
              <a:t>Predicate</a:t>
            </a:r>
          </a:p>
        </p:txBody>
      </p:sp>
      <p:sp>
        <p:nvSpPr>
          <p:cNvPr id="45" name="矩形 44">
            <a:extLst>
              <a:ext uri="{FF2B5EF4-FFF2-40B4-BE49-F238E27FC236}">
                <a16:creationId xmlns:a16="http://schemas.microsoft.com/office/drawing/2014/main" id="{26E9435D-AE95-4449-AA72-C350B1D74B55}"/>
              </a:ext>
            </a:extLst>
          </p:cNvPr>
          <p:cNvSpPr/>
          <p:nvPr/>
        </p:nvSpPr>
        <p:spPr>
          <a:xfrm>
            <a:off x="5380493" y="4369965"/>
            <a:ext cx="646331" cy="369332"/>
          </a:xfrm>
          <a:prstGeom prst="rect">
            <a:avLst/>
          </a:prstGeom>
        </p:spPr>
        <p:txBody>
          <a:bodyPr wrap="none">
            <a:spAutoFit/>
          </a:bodyPr>
          <a:lstStyle/>
          <a:p>
            <a:r>
              <a:rPr lang="zh-CN" altLang="en-US" dirty="0"/>
              <a:t>扩充</a:t>
            </a:r>
          </a:p>
        </p:txBody>
      </p:sp>
    </p:spTree>
    <p:extLst>
      <p:ext uri="{BB962C8B-B14F-4D97-AF65-F5344CB8AC3E}">
        <p14:creationId xmlns:p14="http://schemas.microsoft.com/office/powerpoint/2010/main" val="411670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表示学习</a:t>
            </a:r>
          </a:p>
        </p:txBody>
      </p:sp>
      <p:sp>
        <p:nvSpPr>
          <p:cNvPr id="7" name="文本框 6">
            <a:extLst>
              <a:ext uri="{FF2B5EF4-FFF2-40B4-BE49-F238E27FC236}">
                <a16:creationId xmlns:a16="http://schemas.microsoft.com/office/drawing/2014/main" id="{9169133B-31AF-4DD9-B67C-F0629B9667DE}"/>
              </a:ext>
            </a:extLst>
          </p:cNvPr>
          <p:cNvSpPr txBox="1"/>
          <p:nvPr/>
        </p:nvSpPr>
        <p:spPr>
          <a:xfrm>
            <a:off x="412968" y="1450253"/>
            <a:ext cx="8287456" cy="1200329"/>
          </a:xfrm>
          <a:prstGeom prst="rect">
            <a:avLst/>
          </a:prstGeom>
          <a:noFill/>
        </p:spPr>
        <p:txBody>
          <a:bodyPr wrap="square">
            <a:spAutoFit/>
          </a:bodyPr>
          <a:lstStyle/>
          <a:p>
            <a:r>
              <a:rPr lang="en-US" altLang="zh-CN" dirty="0"/>
              <a:t>	</a:t>
            </a:r>
            <a:r>
              <a:rPr lang="zh-CN" altLang="en-US" dirty="0"/>
              <a:t>从原始输入数据中自动地学习出有效的特征，并提高最终机器学习模型的性能的方法。表示学习采用模型自动学习数据的</a:t>
            </a:r>
            <a:r>
              <a:rPr lang="zh-CN" altLang="en-US" b="1" dirty="0">
                <a:effectLst/>
              </a:rPr>
              <a:t>隐式特征，</a:t>
            </a:r>
            <a:r>
              <a:rPr lang="zh-CN" altLang="en-US" dirty="0"/>
              <a:t>不依赖于专家经验，但需要较大的训练数据集。在深度学习时代，往往使用表示学习，将数据自动转换成有意义的表示。</a:t>
            </a:r>
          </a:p>
        </p:txBody>
      </p:sp>
      <p:sp>
        <p:nvSpPr>
          <p:cNvPr id="10" name="文本框 9">
            <a:extLst>
              <a:ext uri="{FF2B5EF4-FFF2-40B4-BE49-F238E27FC236}">
                <a16:creationId xmlns:a16="http://schemas.microsoft.com/office/drawing/2014/main" id="{4812F0B6-492D-4445-93EF-94ADD651DDBF}"/>
              </a:ext>
            </a:extLst>
          </p:cNvPr>
          <p:cNvSpPr txBox="1"/>
          <p:nvPr/>
        </p:nvSpPr>
        <p:spPr>
          <a:xfrm>
            <a:off x="511175" y="1020729"/>
            <a:ext cx="2146742"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表示学习定义：</a:t>
            </a:r>
          </a:p>
        </p:txBody>
      </p:sp>
      <p:sp>
        <p:nvSpPr>
          <p:cNvPr id="11" name="矩形 10">
            <a:extLst>
              <a:ext uri="{FF2B5EF4-FFF2-40B4-BE49-F238E27FC236}">
                <a16:creationId xmlns:a16="http://schemas.microsoft.com/office/drawing/2014/main" id="{D31B91DF-353B-4783-A0A8-EFE248109814}"/>
              </a:ext>
            </a:extLst>
          </p:cNvPr>
          <p:cNvSpPr/>
          <p:nvPr/>
        </p:nvSpPr>
        <p:spPr>
          <a:xfrm>
            <a:off x="729205" y="2828835"/>
            <a:ext cx="7279815" cy="137858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处</a:t>
            </a:r>
          </a:p>
        </p:txBody>
      </p:sp>
      <p:sp>
        <p:nvSpPr>
          <p:cNvPr id="12" name="矩形 11">
            <a:extLst>
              <a:ext uri="{FF2B5EF4-FFF2-40B4-BE49-F238E27FC236}">
                <a16:creationId xmlns:a16="http://schemas.microsoft.com/office/drawing/2014/main" id="{A0676A36-B3D6-4282-A519-CDE0A3F6C4E9}"/>
              </a:ext>
            </a:extLst>
          </p:cNvPr>
          <p:cNvSpPr/>
          <p:nvPr/>
        </p:nvSpPr>
        <p:spPr>
          <a:xfrm>
            <a:off x="729205" y="4347048"/>
            <a:ext cx="7279815" cy="13824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a:extLst>
              <a:ext uri="{FF2B5EF4-FFF2-40B4-BE49-F238E27FC236}">
                <a16:creationId xmlns:a16="http://schemas.microsoft.com/office/drawing/2014/main" id="{49961591-688F-47E8-9EFC-9C29D588091C}"/>
              </a:ext>
            </a:extLst>
          </p:cNvPr>
          <p:cNvGraphicFramePr>
            <a:graphicFrameLocks noGrp="1"/>
          </p:cNvGraphicFramePr>
          <p:nvPr>
            <p:extLst>
              <p:ext uri="{D42A27DB-BD31-4B8C-83A1-F6EECF244321}">
                <p14:modId xmlns:p14="http://schemas.microsoft.com/office/powerpoint/2010/main" val="2599022263"/>
              </p:ext>
            </p:extLst>
          </p:nvPr>
        </p:nvGraphicFramePr>
        <p:xfrm>
          <a:off x="1324261" y="2969487"/>
          <a:ext cx="1333656" cy="1097280"/>
        </p:xfrm>
        <a:graphic>
          <a:graphicData uri="http://schemas.openxmlformats.org/drawingml/2006/table">
            <a:tbl>
              <a:tblPr firstRow="1" bandRow="1">
                <a:tableStyleId>{5C22544A-7EE6-4342-B048-85BDC9FD1C3A}</a:tableStyleId>
              </a:tblPr>
              <a:tblGrid>
                <a:gridCol w="444552">
                  <a:extLst>
                    <a:ext uri="{9D8B030D-6E8A-4147-A177-3AD203B41FA5}">
                      <a16:colId xmlns:a16="http://schemas.microsoft.com/office/drawing/2014/main" val="1719031856"/>
                    </a:ext>
                  </a:extLst>
                </a:gridCol>
                <a:gridCol w="444552">
                  <a:extLst>
                    <a:ext uri="{9D8B030D-6E8A-4147-A177-3AD203B41FA5}">
                      <a16:colId xmlns:a16="http://schemas.microsoft.com/office/drawing/2014/main" val="3572284565"/>
                    </a:ext>
                  </a:extLst>
                </a:gridCol>
                <a:gridCol w="444552">
                  <a:extLst>
                    <a:ext uri="{9D8B030D-6E8A-4147-A177-3AD203B41FA5}">
                      <a16:colId xmlns:a16="http://schemas.microsoft.com/office/drawing/2014/main" val="2681894786"/>
                    </a:ext>
                  </a:extLst>
                </a:gridCol>
              </a:tblGrid>
              <a:tr h="259472">
                <a:tc>
                  <a:txBody>
                    <a:bodyPr/>
                    <a:lstStyle/>
                    <a:p>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636151898"/>
                  </a:ext>
                </a:extLst>
              </a:tr>
              <a:tr h="259472">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571381041"/>
                  </a:ext>
                </a:extLst>
              </a:tr>
              <a:tr h="259472">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72153703"/>
                  </a:ext>
                </a:extLst>
              </a:tr>
            </a:tbl>
          </a:graphicData>
        </a:graphic>
      </p:graphicFrame>
      <p:graphicFrame>
        <p:nvGraphicFramePr>
          <p:cNvPr id="15" name="表格 14">
            <a:extLst>
              <a:ext uri="{FF2B5EF4-FFF2-40B4-BE49-F238E27FC236}">
                <a16:creationId xmlns:a16="http://schemas.microsoft.com/office/drawing/2014/main" id="{E4F4824A-818C-477D-BE2D-96502D01A1D7}"/>
              </a:ext>
            </a:extLst>
          </p:cNvPr>
          <p:cNvGraphicFramePr>
            <a:graphicFrameLocks noGrp="1"/>
          </p:cNvGraphicFramePr>
          <p:nvPr>
            <p:extLst>
              <p:ext uri="{D42A27DB-BD31-4B8C-83A1-F6EECF244321}">
                <p14:modId xmlns:p14="http://schemas.microsoft.com/office/powerpoint/2010/main" val="3458538461"/>
              </p:ext>
            </p:extLst>
          </p:nvPr>
        </p:nvGraphicFramePr>
        <p:xfrm>
          <a:off x="1347236" y="4489618"/>
          <a:ext cx="1333656" cy="1097280"/>
        </p:xfrm>
        <a:graphic>
          <a:graphicData uri="http://schemas.openxmlformats.org/drawingml/2006/table">
            <a:tbl>
              <a:tblPr firstRow="1" bandRow="1">
                <a:tableStyleId>{5C22544A-7EE6-4342-B048-85BDC9FD1C3A}</a:tableStyleId>
              </a:tblPr>
              <a:tblGrid>
                <a:gridCol w="444552">
                  <a:extLst>
                    <a:ext uri="{9D8B030D-6E8A-4147-A177-3AD203B41FA5}">
                      <a16:colId xmlns:a16="http://schemas.microsoft.com/office/drawing/2014/main" val="1719031856"/>
                    </a:ext>
                  </a:extLst>
                </a:gridCol>
                <a:gridCol w="444552">
                  <a:extLst>
                    <a:ext uri="{9D8B030D-6E8A-4147-A177-3AD203B41FA5}">
                      <a16:colId xmlns:a16="http://schemas.microsoft.com/office/drawing/2014/main" val="3572284565"/>
                    </a:ext>
                  </a:extLst>
                </a:gridCol>
                <a:gridCol w="444552">
                  <a:extLst>
                    <a:ext uri="{9D8B030D-6E8A-4147-A177-3AD203B41FA5}">
                      <a16:colId xmlns:a16="http://schemas.microsoft.com/office/drawing/2014/main" val="2681894786"/>
                    </a:ext>
                  </a:extLst>
                </a:gridCol>
              </a:tblGrid>
              <a:tr h="259472">
                <a:tc>
                  <a:txBody>
                    <a:bodyPr/>
                    <a:lstStyle/>
                    <a:p>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636151898"/>
                  </a:ext>
                </a:extLst>
              </a:tr>
              <a:tr h="259472">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571381041"/>
                  </a:ext>
                </a:extLst>
              </a:tr>
              <a:tr h="259472">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72153703"/>
                  </a:ext>
                </a:extLst>
              </a:tr>
            </a:tbl>
          </a:graphicData>
        </a:graphic>
      </p:graphicFrame>
      <p:sp>
        <p:nvSpPr>
          <p:cNvPr id="16" name="矩形 15">
            <a:extLst>
              <a:ext uri="{FF2B5EF4-FFF2-40B4-BE49-F238E27FC236}">
                <a16:creationId xmlns:a16="http://schemas.microsoft.com/office/drawing/2014/main" id="{9CF3D8CF-9408-4B7C-B197-45E93AFDA4A2}"/>
              </a:ext>
            </a:extLst>
          </p:cNvPr>
          <p:cNvSpPr/>
          <p:nvPr/>
        </p:nvSpPr>
        <p:spPr>
          <a:xfrm>
            <a:off x="746188" y="2946003"/>
            <a:ext cx="428246" cy="1200329"/>
          </a:xfrm>
          <a:prstGeom prst="rect">
            <a:avLst/>
          </a:prstGeom>
        </p:spPr>
        <p:txBody>
          <a:bodyPr wrap="square">
            <a:spAutoFit/>
          </a:bodyPr>
          <a:lstStyle/>
          <a:p>
            <a:r>
              <a:rPr lang="zh-CN" altLang="en-US" dirty="0"/>
              <a:t>传统做法</a:t>
            </a:r>
          </a:p>
        </p:txBody>
      </p:sp>
      <p:sp>
        <p:nvSpPr>
          <p:cNvPr id="17" name="矩形 16">
            <a:extLst>
              <a:ext uri="{FF2B5EF4-FFF2-40B4-BE49-F238E27FC236}">
                <a16:creationId xmlns:a16="http://schemas.microsoft.com/office/drawing/2014/main" id="{2C38BE5F-516C-4FE9-B158-8786A08CD8F4}"/>
              </a:ext>
            </a:extLst>
          </p:cNvPr>
          <p:cNvSpPr/>
          <p:nvPr/>
        </p:nvSpPr>
        <p:spPr>
          <a:xfrm>
            <a:off x="745527" y="4438093"/>
            <a:ext cx="428246" cy="1200329"/>
          </a:xfrm>
          <a:prstGeom prst="rect">
            <a:avLst/>
          </a:prstGeom>
        </p:spPr>
        <p:txBody>
          <a:bodyPr wrap="square">
            <a:spAutoFit/>
          </a:bodyPr>
          <a:lstStyle/>
          <a:p>
            <a:r>
              <a:rPr lang="zh-CN" altLang="en-US" dirty="0"/>
              <a:t>深度学习</a:t>
            </a:r>
          </a:p>
        </p:txBody>
      </p:sp>
      <p:sp>
        <p:nvSpPr>
          <p:cNvPr id="3" name="箭头: 右 2">
            <a:extLst>
              <a:ext uri="{FF2B5EF4-FFF2-40B4-BE49-F238E27FC236}">
                <a16:creationId xmlns:a16="http://schemas.microsoft.com/office/drawing/2014/main" id="{B41CD52F-6447-47D7-A5E2-7124CE4AD4FE}"/>
              </a:ext>
            </a:extLst>
          </p:cNvPr>
          <p:cNvSpPr/>
          <p:nvPr/>
        </p:nvSpPr>
        <p:spPr>
          <a:xfrm>
            <a:off x="2857429" y="3484000"/>
            <a:ext cx="601884" cy="425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5FBDB576-F902-4A7D-AA52-D1AF641AB049}"/>
              </a:ext>
            </a:extLst>
          </p:cNvPr>
          <p:cNvSpPr/>
          <p:nvPr/>
        </p:nvSpPr>
        <p:spPr>
          <a:xfrm>
            <a:off x="2920157" y="5033628"/>
            <a:ext cx="601884" cy="425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CF3C15D0-17CE-4D4D-B2D0-8677868ECCA9}"/>
              </a:ext>
            </a:extLst>
          </p:cNvPr>
          <p:cNvSpPr/>
          <p:nvPr/>
        </p:nvSpPr>
        <p:spPr>
          <a:xfrm>
            <a:off x="3628532" y="2828835"/>
            <a:ext cx="2076782" cy="646331"/>
          </a:xfrm>
          <a:prstGeom prst="rect">
            <a:avLst/>
          </a:prstGeom>
        </p:spPr>
        <p:txBody>
          <a:bodyPr wrap="square">
            <a:spAutoFit/>
          </a:bodyPr>
          <a:lstStyle/>
          <a:p>
            <a:pPr algn="ctr"/>
            <a:r>
              <a:rPr lang="zh-CN" altLang="en-US" dirty="0"/>
              <a:t>特征工程 </a:t>
            </a:r>
            <a:endParaRPr lang="en-US" altLang="zh-CN" dirty="0"/>
          </a:p>
          <a:p>
            <a:pPr algn="ctr"/>
            <a:r>
              <a:rPr lang="en-US" altLang="zh-CN" dirty="0"/>
              <a:t>Feature Engineering</a:t>
            </a:r>
            <a:endParaRPr lang="zh-CN" altLang="en-US" dirty="0"/>
          </a:p>
        </p:txBody>
      </p:sp>
      <p:sp>
        <p:nvSpPr>
          <p:cNvPr id="23" name="矩形 22">
            <a:extLst>
              <a:ext uri="{FF2B5EF4-FFF2-40B4-BE49-F238E27FC236}">
                <a16:creationId xmlns:a16="http://schemas.microsoft.com/office/drawing/2014/main" id="{E703A25E-21C6-4199-89B0-4F47A24C8FC7}"/>
              </a:ext>
            </a:extLst>
          </p:cNvPr>
          <p:cNvSpPr/>
          <p:nvPr/>
        </p:nvSpPr>
        <p:spPr>
          <a:xfrm>
            <a:off x="4014716" y="3432259"/>
            <a:ext cx="1483483" cy="63450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D8C73EAB-E39D-4C53-8650-F5B1497CC429}"/>
              </a:ext>
            </a:extLst>
          </p:cNvPr>
          <p:cNvSpPr/>
          <p:nvPr/>
        </p:nvSpPr>
        <p:spPr>
          <a:xfrm>
            <a:off x="3718066" y="3561180"/>
            <a:ext cx="2076782" cy="369332"/>
          </a:xfrm>
          <a:prstGeom prst="rect">
            <a:avLst/>
          </a:prstGeom>
        </p:spPr>
        <p:txBody>
          <a:bodyPr wrap="square">
            <a:spAutoFit/>
          </a:bodyPr>
          <a:lstStyle/>
          <a:p>
            <a:pPr algn="ctr"/>
            <a:r>
              <a:rPr lang="zh-CN" altLang="en-US" dirty="0"/>
              <a:t>人工设计特征</a:t>
            </a:r>
          </a:p>
        </p:txBody>
      </p:sp>
      <p:sp>
        <p:nvSpPr>
          <p:cNvPr id="26" name="箭头: 右 25">
            <a:extLst>
              <a:ext uri="{FF2B5EF4-FFF2-40B4-BE49-F238E27FC236}">
                <a16:creationId xmlns:a16="http://schemas.microsoft.com/office/drawing/2014/main" id="{44DD8186-E833-4A00-86E6-822874CCE15E}"/>
              </a:ext>
            </a:extLst>
          </p:cNvPr>
          <p:cNvSpPr/>
          <p:nvPr/>
        </p:nvSpPr>
        <p:spPr>
          <a:xfrm>
            <a:off x="5722073" y="3475166"/>
            <a:ext cx="601884" cy="425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A45A1F7-44AE-4341-A2F5-C22232EA1691}"/>
              </a:ext>
            </a:extLst>
          </p:cNvPr>
          <p:cNvSpPr/>
          <p:nvPr/>
        </p:nvSpPr>
        <p:spPr>
          <a:xfrm>
            <a:off x="6523469" y="3379431"/>
            <a:ext cx="1331833" cy="63450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8C681D2A-6A6B-45E5-AD73-8790EB03B37D}"/>
              </a:ext>
            </a:extLst>
          </p:cNvPr>
          <p:cNvSpPr/>
          <p:nvPr/>
        </p:nvSpPr>
        <p:spPr>
          <a:xfrm>
            <a:off x="6600424" y="3546167"/>
            <a:ext cx="1161186" cy="369332"/>
          </a:xfrm>
          <a:prstGeom prst="rect">
            <a:avLst/>
          </a:prstGeom>
        </p:spPr>
        <p:txBody>
          <a:bodyPr wrap="square">
            <a:spAutoFit/>
          </a:bodyPr>
          <a:lstStyle/>
          <a:p>
            <a:pPr algn="ctr"/>
            <a:r>
              <a:rPr lang="zh-CN" altLang="en-US" dirty="0"/>
              <a:t>学习分类</a:t>
            </a:r>
          </a:p>
        </p:txBody>
      </p:sp>
      <p:sp>
        <p:nvSpPr>
          <p:cNvPr id="31" name="矩形 30">
            <a:extLst>
              <a:ext uri="{FF2B5EF4-FFF2-40B4-BE49-F238E27FC236}">
                <a16:creationId xmlns:a16="http://schemas.microsoft.com/office/drawing/2014/main" id="{35EF15C2-9D14-4584-B101-2FF8FD7A90D1}"/>
              </a:ext>
            </a:extLst>
          </p:cNvPr>
          <p:cNvSpPr/>
          <p:nvPr/>
        </p:nvSpPr>
        <p:spPr>
          <a:xfrm>
            <a:off x="4028495" y="4952390"/>
            <a:ext cx="1483483" cy="6345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3" name="矩形 32">
            <a:extLst>
              <a:ext uri="{FF2B5EF4-FFF2-40B4-BE49-F238E27FC236}">
                <a16:creationId xmlns:a16="http://schemas.microsoft.com/office/drawing/2014/main" id="{B0837D51-C5E7-42F0-A4FD-57E0F750CE9F}"/>
              </a:ext>
            </a:extLst>
          </p:cNvPr>
          <p:cNvSpPr/>
          <p:nvPr/>
        </p:nvSpPr>
        <p:spPr>
          <a:xfrm>
            <a:off x="4103408" y="5084978"/>
            <a:ext cx="1333656" cy="369332"/>
          </a:xfrm>
          <a:prstGeom prst="rect">
            <a:avLst/>
          </a:prstGeom>
          <a:ln>
            <a:noFill/>
          </a:ln>
        </p:spPr>
        <p:txBody>
          <a:bodyPr wrap="square">
            <a:spAutoFit/>
          </a:bodyPr>
          <a:lstStyle/>
          <a:p>
            <a:pPr algn="ctr"/>
            <a:r>
              <a:rPr lang="zh-CN" altLang="en-US" dirty="0">
                <a:solidFill>
                  <a:srgbClr val="FF0000"/>
                </a:solidFill>
              </a:rPr>
              <a:t>学习特征</a:t>
            </a:r>
          </a:p>
        </p:txBody>
      </p:sp>
      <p:sp>
        <p:nvSpPr>
          <p:cNvPr id="34" name="矩形 33">
            <a:extLst>
              <a:ext uri="{FF2B5EF4-FFF2-40B4-BE49-F238E27FC236}">
                <a16:creationId xmlns:a16="http://schemas.microsoft.com/office/drawing/2014/main" id="{26B1AFEE-74D9-4F21-837C-3E37D7EE6C99}"/>
              </a:ext>
            </a:extLst>
          </p:cNvPr>
          <p:cNvSpPr/>
          <p:nvPr/>
        </p:nvSpPr>
        <p:spPr>
          <a:xfrm>
            <a:off x="3426611" y="4347046"/>
            <a:ext cx="2636381" cy="646331"/>
          </a:xfrm>
          <a:prstGeom prst="rect">
            <a:avLst/>
          </a:prstGeom>
        </p:spPr>
        <p:txBody>
          <a:bodyPr wrap="square">
            <a:spAutoFit/>
          </a:bodyPr>
          <a:lstStyle/>
          <a:p>
            <a:pPr algn="ctr"/>
            <a:r>
              <a:rPr lang="zh-CN" altLang="en-US" dirty="0">
                <a:solidFill>
                  <a:srgbClr val="FF0000"/>
                </a:solidFill>
              </a:rPr>
              <a:t>表示学习</a:t>
            </a:r>
            <a:endParaRPr lang="en-US" altLang="zh-CN" dirty="0">
              <a:solidFill>
                <a:srgbClr val="FF0000"/>
              </a:solidFill>
            </a:endParaRPr>
          </a:p>
          <a:p>
            <a:pPr algn="ctr"/>
            <a:r>
              <a:rPr lang="en-US" altLang="zh-CN" dirty="0">
                <a:solidFill>
                  <a:srgbClr val="FF0000"/>
                </a:solidFill>
              </a:rPr>
              <a:t>Representation learning</a:t>
            </a:r>
            <a:endParaRPr lang="zh-CN" altLang="en-US" dirty="0">
              <a:solidFill>
                <a:srgbClr val="FF0000"/>
              </a:solidFill>
            </a:endParaRPr>
          </a:p>
        </p:txBody>
      </p:sp>
      <p:sp>
        <p:nvSpPr>
          <p:cNvPr id="4" name="箭头: 左右 3">
            <a:extLst>
              <a:ext uri="{FF2B5EF4-FFF2-40B4-BE49-F238E27FC236}">
                <a16:creationId xmlns:a16="http://schemas.microsoft.com/office/drawing/2014/main" id="{12A15F90-75E1-411C-A134-3C549094464A}"/>
              </a:ext>
            </a:extLst>
          </p:cNvPr>
          <p:cNvSpPr/>
          <p:nvPr/>
        </p:nvSpPr>
        <p:spPr>
          <a:xfrm>
            <a:off x="5705314" y="5084978"/>
            <a:ext cx="707061"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E063B87-8094-464C-B5F9-3BC240EAE3ED}"/>
              </a:ext>
            </a:extLst>
          </p:cNvPr>
          <p:cNvSpPr/>
          <p:nvPr/>
        </p:nvSpPr>
        <p:spPr>
          <a:xfrm>
            <a:off x="6523469" y="4918242"/>
            <a:ext cx="1331833" cy="63450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C97969E2-5FDE-4C5C-B448-7611E5D7A1CE}"/>
              </a:ext>
            </a:extLst>
          </p:cNvPr>
          <p:cNvSpPr/>
          <p:nvPr/>
        </p:nvSpPr>
        <p:spPr>
          <a:xfrm>
            <a:off x="6600424" y="5084978"/>
            <a:ext cx="1161186" cy="369332"/>
          </a:xfrm>
          <a:prstGeom prst="rect">
            <a:avLst/>
          </a:prstGeom>
        </p:spPr>
        <p:txBody>
          <a:bodyPr wrap="square">
            <a:spAutoFit/>
          </a:bodyPr>
          <a:lstStyle/>
          <a:p>
            <a:pPr algn="ctr"/>
            <a:r>
              <a:rPr lang="zh-CN" altLang="en-US" dirty="0"/>
              <a:t>学习分类</a:t>
            </a:r>
          </a:p>
        </p:txBody>
      </p:sp>
    </p:spTree>
    <p:extLst>
      <p:ext uri="{BB962C8B-B14F-4D97-AF65-F5344CB8AC3E}">
        <p14:creationId xmlns:p14="http://schemas.microsoft.com/office/powerpoint/2010/main" val="110171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现有研究及其问题</a:t>
            </a:r>
          </a:p>
        </p:txBody>
      </p:sp>
      <p:grpSp>
        <p:nvGrpSpPr>
          <p:cNvPr id="8" name="组合 7">
            <a:extLst>
              <a:ext uri="{FF2B5EF4-FFF2-40B4-BE49-F238E27FC236}">
                <a16:creationId xmlns:a16="http://schemas.microsoft.com/office/drawing/2014/main" id="{6BD9C801-E0D9-41FF-9D73-14B79ADA8585}"/>
              </a:ext>
            </a:extLst>
          </p:cNvPr>
          <p:cNvGrpSpPr/>
          <p:nvPr/>
        </p:nvGrpSpPr>
        <p:grpSpPr>
          <a:xfrm>
            <a:off x="370390" y="1000294"/>
            <a:ext cx="8403220" cy="3929926"/>
            <a:chOff x="370390" y="1000294"/>
            <a:chExt cx="8403220" cy="4703097"/>
          </a:xfrm>
        </p:grpSpPr>
        <p:sp>
          <p:nvSpPr>
            <p:cNvPr id="10" name="矩形 9">
              <a:extLst>
                <a:ext uri="{FF2B5EF4-FFF2-40B4-BE49-F238E27FC236}">
                  <a16:creationId xmlns:a16="http://schemas.microsoft.com/office/drawing/2014/main" id="{ADE202B0-90F8-40C5-937A-A6367B90CE96}"/>
                </a:ext>
              </a:extLst>
            </p:cNvPr>
            <p:cNvSpPr/>
            <p:nvPr/>
          </p:nvSpPr>
          <p:spPr>
            <a:xfrm>
              <a:off x="370390" y="1523510"/>
              <a:ext cx="8403220" cy="4166742"/>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143F063-DE8D-42E5-8354-09F17B2CC489}"/>
                </a:ext>
              </a:extLst>
            </p:cNvPr>
            <p:cNvSpPr/>
            <p:nvPr/>
          </p:nvSpPr>
          <p:spPr>
            <a:xfrm>
              <a:off x="370390" y="1000294"/>
              <a:ext cx="3832334" cy="523220"/>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Web</a:t>
              </a:r>
              <a:r>
                <a:rPr lang="zh-CN" altLang="en-US" b="1" dirty="0"/>
                <a:t> </a:t>
              </a:r>
              <a:r>
                <a:rPr lang="en-US" altLang="zh-CN" b="1" dirty="0"/>
                <a:t>table interpretation </a:t>
              </a:r>
              <a:r>
                <a:rPr lang="zh-CN" altLang="en-US" b="1" dirty="0"/>
                <a:t>现有方法</a:t>
              </a:r>
            </a:p>
          </p:txBody>
        </p:sp>
        <p:sp>
          <p:nvSpPr>
            <p:cNvPr id="12" name="页脚占位符 2">
              <a:extLst>
                <a:ext uri="{FF2B5EF4-FFF2-40B4-BE49-F238E27FC236}">
                  <a16:creationId xmlns:a16="http://schemas.microsoft.com/office/drawing/2014/main" id="{FD4D00DC-9679-47B0-8749-A82D9071C327}"/>
                </a:ext>
              </a:extLst>
            </p:cNvPr>
            <p:cNvSpPr txBox="1">
              <a:spLocks/>
            </p:cNvSpPr>
            <p:nvPr/>
          </p:nvSpPr>
          <p:spPr>
            <a:xfrm>
              <a:off x="370390" y="1563699"/>
              <a:ext cx="8209257" cy="4139692"/>
            </a:xfrm>
            <a:prstGeom prst="rect">
              <a:avLst/>
            </a:prstGeom>
          </p:spPr>
          <p:txBody>
            <a:bodyPr vert="horz" lIns="91440" tIns="45720" rIns="91440" bIns="45720" rtlCol="0" anchor="t" anchorCtr="0"/>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34000" indent="-457200" algn="l">
                <a:spcBef>
                  <a:spcPts val="600"/>
                </a:spcBef>
                <a:spcAft>
                  <a:spcPts val="600"/>
                </a:spcAft>
              </a:pPr>
              <a:r>
                <a:rPr lang="zh-CN" altLang="en-US" sz="1600" b="1" dirty="0">
                  <a:solidFill>
                    <a:srgbClr val="6B2D0B"/>
                  </a:solidFill>
                  <a:latin typeface="微软雅黑" panose="020B0503020204020204" pitchFamily="34" charset="-122"/>
                  <a:ea typeface="微软雅黑" panose="020B0503020204020204" pitchFamily="34" charset="-122"/>
                </a:rPr>
                <a:t>概率图模型</a:t>
              </a:r>
              <a:endParaRPr lang="en-US" altLang="zh-CN" sz="1600" b="1" dirty="0">
                <a:solidFill>
                  <a:srgbClr val="6B2D0B"/>
                </a:solidFill>
                <a:latin typeface="微软雅黑" panose="020B0503020204020204" pitchFamily="34" charset="-122"/>
                <a:ea typeface="微软雅黑" panose="020B0503020204020204" pitchFamily="34" charset="-122"/>
              </a:endParaRPr>
            </a:p>
            <a:p>
              <a:pPr marL="234000" indent="-457200" algn="l">
                <a:spcBef>
                  <a:spcPts val="600"/>
                </a:spcBef>
                <a:spcAft>
                  <a:spcPts val="600"/>
                </a:spcAft>
              </a:pPr>
              <a:r>
                <a:rPr lang="en-US" altLang="zh-CN" sz="1600" dirty="0">
                  <a:solidFill>
                    <a:schemeClr val="tx1"/>
                  </a:solidFill>
                </a:rPr>
                <a:t>[1] </a:t>
              </a:r>
              <a:r>
                <a:rPr lang="en-US" altLang="zh-CN" sz="1600" dirty="0" err="1">
                  <a:solidFill>
                    <a:schemeClr val="tx1"/>
                  </a:solidFill>
                </a:rPr>
                <a:t>Girija</a:t>
              </a:r>
              <a:r>
                <a:rPr lang="en-US" altLang="zh-CN" sz="1600" dirty="0">
                  <a:solidFill>
                    <a:schemeClr val="tx1"/>
                  </a:solidFill>
                </a:rPr>
                <a:t> Limaye, Sunita </a:t>
              </a:r>
              <a:r>
                <a:rPr lang="en-US" altLang="zh-CN" sz="1600" dirty="0" err="1">
                  <a:solidFill>
                    <a:schemeClr val="tx1"/>
                  </a:solidFill>
                </a:rPr>
                <a:t>Sarawagi</a:t>
              </a:r>
              <a:r>
                <a:rPr lang="en-US" altLang="zh-CN" sz="1600" dirty="0">
                  <a:solidFill>
                    <a:schemeClr val="tx1"/>
                  </a:solidFill>
                </a:rPr>
                <a:t>, and </a:t>
              </a:r>
              <a:r>
                <a:rPr lang="en-US" altLang="zh-CN" sz="1600" dirty="0" err="1">
                  <a:solidFill>
                    <a:schemeClr val="tx1"/>
                  </a:solidFill>
                </a:rPr>
                <a:t>Soumen</a:t>
              </a:r>
              <a:r>
                <a:rPr lang="en-US" altLang="zh-CN" sz="1600" dirty="0">
                  <a:solidFill>
                    <a:schemeClr val="tx1"/>
                  </a:solidFill>
                </a:rPr>
                <a:t> Chakrabarti. </a:t>
              </a:r>
              <a:r>
                <a:rPr lang="en-US" altLang="zh-CN" sz="1600" b="1" i="1" dirty="0">
                  <a:solidFill>
                    <a:srgbClr val="02409A"/>
                  </a:solidFill>
                </a:rPr>
                <a:t>Annotating and searching web tables using entities, types and relationships</a:t>
              </a:r>
              <a:r>
                <a:rPr lang="en-US" altLang="zh-CN" sz="1600" dirty="0">
                  <a:solidFill>
                    <a:schemeClr val="tx1"/>
                  </a:solidFill>
                </a:rPr>
                <a:t>. VLDB 2010.</a:t>
              </a:r>
              <a:endParaRPr lang="en-US" altLang="zh-CN" sz="1600" b="1" dirty="0">
                <a:solidFill>
                  <a:srgbClr val="6B2D0B"/>
                </a:solidFill>
                <a:latin typeface="微软雅黑" panose="020B0503020204020204" pitchFamily="34" charset="-122"/>
                <a:ea typeface="微软雅黑" panose="020B0503020204020204" pitchFamily="34" charset="-122"/>
              </a:endParaRPr>
            </a:p>
            <a:p>
              <a:pPr marL="234000" indent="-457200" algn="l">
                <a:lnSpc>
                  <a:spcPct val="125000"/>
                </a:lnSpc>
                <a:spcBef>
                  <a:spcPts val="600"/>
                </a:spcBef>
                <a:spcAft>
                  <a:spcPts val="600"/>
                </a:spcAft>
              </a:pPr>
              <a:r>
                <a:rPr lang="zh-CN" altLang="en-US" sz="1600" b="1" dirty="0">
                  <a:solidFill>
                    <a:srgbClr val="6B2D0B"/>
                  </a:solidFill>
                  <a:latin typeface="微软雅黑" panose="020B0503020204020204" pitchFamily="34" charset="-122"/>
                  <a:ea typeface="微软雅黑" panose="020B0503020204020204" pitchFamily="34" charset="-122"/>
                </a:rPr>
                <a:t>词向量模型 </a:t>
              </a:r>
              <a:r>
                <a:rPr lang="en-US" altLang="zh-CN" sz="1600" b="1" dirty="0">
                  <a:solidFill>
                    <a:srgbClr val="6B2D0B"/>
                  </a:solidFill>
                  <a:latin typeface="微软雅黑" panose="020B0503020204020204" pitchFamily="34" charset="-122"/>
                  <a:ea typeface="微软雅黑" panose="020B0503020204020204" pitchFamily="34" charset="-122"/>
                </a:rPr>
                <a:t>WORD2VEC</a:t>
              </a:r>
            </a:p>
            <a:p>
              <a:pPr marL="234000" indent="-457200" algn="l">
                <a:lnSpc>
                  <a:spcPct val="125000"/>
                </a:lnSpc>
                <a:spcBef>
                  <a:spcPts val="600"/>
                </a:spcBef>
                <a:spcAft>
                  <a:spcPts val="600"/>
                </a:spcAft>
              </a:pPr>
              <a:r>
                <a:rPr lang="en-US" altLang="zh-CN" sz="1600" dirty="0">
                  <a:solidFill>
                    <a:schemeClr val="tx1"/>
                  </a:solidFill>
                </a:rPr>
                <a:t>[2] Li Zhang, </a:t>
              </a:r>
              <a:r>
                <a:rPr lang="en-US" altLang="zh-CN" sz="1600" dirty="0" err="1">
                  <a:solidFill>
                    <a:schemeClr val="tx1"/>
                  </a:solidFill>
                </a:rPr>
                <a:t>Shuo</a:t>
              </a:r>
              <a:r>
                <a:rPr lang="en-US" altLang="zh-CN" sz="1600" dirty="0">
                  <a:solidFill>
                    <a:schemeClr val="tx1"/>
                  </a:solidFill>
                </a:rPr>
                <a:t> Zhang, and </a:t>
              </a:r>
              <a:r>
                <a:rPr lang="en-US" altLang="zh-CN" sz="1600" dirty="0" err="1">
                  <a:solidFill>
                    <a:schemeClr val="tx1"/>
                  </a:solidFill>
                </a:rPr>
                <a:t>Krisztian</a:t>
              </a:r>
              <a:r>
                <a:rPr lang="en-US" altLang="zh-CN" sz="1600" dirty="0">
                  <a:solidFill>
                    <a:schemeClr val="tx1"/>
                  </a:solidFill>
                </a:rPr>
                <a:t> Balog. </a:t>
              </a:r>
              <a:r>
                <a:rPr lang="en-US" altLang="zh-CN" sz="1600" b="1" i="1" dirty="0">
                  <a:solidFill>
                    <a:srgbClr val="02409A"/>
                  </a:solidFill>
                </a:rPr>
                <a:t>Table2Vec: neural word and entity embeddings for table population and retrieval. </a:t>
              </a:r>
              <a:r>
                <a:rPr lang="en-US" altLang="zh-CN" sz="1600" dirty="0">
                  <a:solidFill>
                    <a:schemeClr val="tx1"/>
                  </a:solidFill>
                </a:rPr>
                <a:t>ACM SIGIR 2019. </a:t>
              </a:r>
            </a:p>
            <a:p>
              <a:pPr marL="234000" indent="-457200" algn="l">
                <a:lnSpc>
                  <a:spcPct val="125000"/>
                </a:lnSpc>
                <a:spcBef>
                  <a:spcPts val="600"/>
                </a:spcBef>
                <a:spcAft>
                  <a:spcPts val="600"/>
                </a:spcAft>
              </a:pPr>
              <a:r>
                <a:rPr lang="zh-CN" altLang="en-US" sz="1600" b="1" dirty="0">
                  <a:solidFill>
                    <a:srgbClr val="6B2D0B"/>
                  </a:solidFill>
                  <a:latin typeface="微软雅黑" panose="020B0503020204020204" pitchFamily="34" charset="-122"/>
                  <a:ea typeface="微软雅黑" panose="020B0503020204020204" pitchFamily="34" charset="-122"/>
                </a:rPr>
                <a:t>深度神经语言模型 </a:t>
              </a:r>
              <a:r>
                <a:rPr lang="en-US" altLang="zh-CN" sz="1600" b="1" dirty="0">
                  <a:solidFill>
                    <a:srgbClr val="6B2D0B"/>
                  </a:solidFill>
                  <a:latin typeface="微软雅黑" panose="020B0503020204020204" pitchFamily="34" charset="-122"/>
                  <a:ea typeface="微软雅黑" panose="020B0503020204020204" pitchFamily="34" charset="-122"/>
                </a:rPr>
                <a:t>BERT</a:t>
              </a:r>
            </a:p>
            <a:p>
              <a:pPr marL="234000" indent="-457200" algn="l">
                <a:lnSpc>
                  <a:spcPct val="125000"/>
                </a:lnSpc>
                <a:spcBef>
                  <a:spcPts val="600"/>
                </a:spcBef>
                <a:spcAft>
                  <a:spcPts val="600"/>
                </a:spcAft>
              </a:pPr>
              <a:r>
                <a:rPr lang="en-US" altLang="zh-CN" sz="1600" dirty="0">
                  <a:solidFill>
                    <a:schemeClr val="tx1"/>
                  </a:solidFill>
                </a:rPr>
                <a:t>[3] </a:t>
              </a:r>
              <a:r>
                <a:rPr lang="en-US" altLang="zh-CN" sz="1600" dirty="0" err="1">
                  <a:solidFill>
                    <a:schemeClr val="tx1"/>
                  </a:solidFill>
                </a:rPr>
                <a:t>Pengcheng</a:t>
              </a:r>
              <a:r>
                <a:rPr lang="en-US" altLang="zh-CN" sz="1600" dirty="0">
                  <a:solidFill>
                    <a:schemeClr val="tx1"/>
                  </a:solidFill>
                </a:rPr>
                <a:t> Yin, G. </a:t>
              </a:r>
              <a:r>
                <a:rPr lang="en-US" altLang="zh-CN" sz="1600" dirty="0" err="1">
                  <a:solidFill>
                    <a:schemeClr val="tx1"/>
                  </a:solidFill>
                </a:rPr>
                <a:t>Neubig</a:t>
              </a:r>
              <a:r>
                <a:rPr lang="en-US" altLang="zh-CN" sz="1600" dirty="0">
                  <a:solidFill>
                    <a:schemeClr val="tx1"/>
                  </a:solidFill>
                </a:rPr>
                <a:t>, W. </a:t>
              </a:r>
              <a:r>
                <a:rPr lang="en-US" altLang="zh-CN" sz="1600" dirty="0" err="1">
                  <a:solidFill>
                    <a:schemeClr val="tx1"/>
                  </a:solidFill>
                </a:rPr>
                <a:t>Yih</a:t>
              </a:r>
              <a:r>
                <a:rPr lang="en-US" altLang="zh-CN" sz="1600" dirty="0">
                  <a:solidFill>
                    <a:schemeClr val="tx1"/>
                  </a:solidFill>
                </a:rPr>
                <a:t>, and S. Riedel. </a:t>
              </a:r>
              <a:r>
                <a:rPr lang="en-US" altLang="zh-CN" sz="1600" b="1" i="1" dirty="0" err="1">
                  <a:solidFill>
                    <a:srgbClr val="02409A"/>
                  </a:solidFill>
                </a:rPr>
                <a:t>TaBERT</a:t>
              </a:r>
              <a:r>
                <a:rPr lang="en-US" altLang="zh-CN" sz="1600" b="1" i="1" dirty="0">
                  <a:solidFill>
                    <a:srgbClr val="02409A"/>
                  </a:solidFill>
                </a:rPr>
                <a:t>: Pretraining for Joint Understanding of Textual and Tabular Data</a:t>
              </a:r>
              <a:r>
                <a:rPr lang="en-US" altLang="zh-CN" sz="1600" dirty="0">
                  <a:solidFill>
                    <a:schemeClr val="tx1"/>
                  </a:solidFill>
                </a:rPr>
                <a:t>. ALC 2020.</a:t>
              </a:r>
            </a:p>
          </p:txBody>
        </p:sp>
      </p:grpSp>
      <p:grpSp>
        <p:nvGrpSpPr>
          <p:cNvPr id="13" name="组合 12">
            <a:extLst>
              <a:ext uri="{FF2B5EF4-FFF2-40B4-BE49-F238E27FC236}">
                <a16:creationId xmlns:a16="http://schemas.microsoft.com/office/drawing/2014/main" id="{7CA14E7D-ABB8-4F58-99A5-AE9FEB0617C1}"/>
              </a:ext>
            </a:extLst>
          </p:cNvPr>
          <p:cNvGrpSpPr/>
          <p:nvPr/>
        </p:nvGrpSpPr>
        <p:grpSpPr>
          <a:xfrm>
            <a:off x="370390" y="5127584"/>
            <a:ext cx="8495129" cy="1053297"/>
            <a:chOff x="370390" y="5369887"/>
            <a:chExt cx="8495129" cy="777249"/>
          </a:xfrm>
        </p:grpSpPr>
        <p:grpSp>
          <p:nvGrpSpPr>
            <p:cNvPr id="14" name="组合 13">
              <a:extLst>
                <a:ext uri="{FF2B5EF4-FFF2-40B4-BE49-F238E27FC236}">
                  <a16:creationId xmlns:a16="http://schemas.microsoft.com/office/drawing/2014/main" id="{25690F03-D38D-4599-9C15-62DA8F602795}"/>
                </a:ext>
              </a:extLst>
            </p:cNvPr>
            <p:cNvGrpSpPr/>
            <p:nvPr/>
          </p:nvGrpSpPr>
          <p:grpSpPr>
            <a:xfrm>
              <a:off x="370390" y="5379355"/>
              <a:ext cx="8403220" cy="767781"/>
              <a:chOff x="370390" y="5162115"/>
              <a:chExt cx="8403220" cy="767781"/>
            </a:xfrm>
          </p:grpSpPr>
          <p:sp>
            <p:nvSpPr>
              <p:cNvPr id="16" name="矩形 15">
                <a:extLst>
                  <a:ext uri="{FF2B5EF4-FFF2-40B4-BE49-F238E27FC236}">
                    <a16:creationId xmlns:a16="http://schemas.microsoft.com/office/drawing/2014/main" id="{23550FFF-F717-42D4-8DB0-9479306772F9}"/>
                  </a:ext>
                </a:extLst>
              </p:cNvPr>
              <p:cNvSpPr/>
              <p:nvPr/>
            </p:nvSpPr>
            <p:spPr>
              <a:xfrm>
                <a:off x="370390" y="5162115"/>
                <a:ext cx="878005" cy="767780"/>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问题</a:t>
                </a:r>
              </a:p>
            </p:txBody>
          </p:sp>
          <p:sp>
            <p:nvSpPr>
              <p:cNvPr id="17" name="矩形 16">
                <a:extLst>
                  <a:ext uri="{FF2B5EF4-FFF2-40B4-BE49-F238E27FC236}">
                    <a16:creationId xmlns:a16="http://schemas.microsoft.com/office/drawing/2014/main" id="{351A49D8-1621-4B2C-B3B5-ED0D837B683E}"/>
                  </a:ext>
                </a:extLst>
              </p:cNvPr>
              <p:cNvSpPr/>
              <p:nvPr/>
            </p:nvSpPr>
            <p:spPr>
              <a:xfrm>
                <a:off x="1248395" y="5162116"/>
                <a:ext cx="7525215" cy="767780"/>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页脚占位符 2">
              <a:extLst>
                <a:ext uri="{FF2B5EF4-FFF2-40B4-BE49-F238E27FC236}">
                  <a16:creationId xmlns:a16="http://schemas.microsoft.com/office/drawing/2014/main" id="{6131ADD7-7486-4088-9543-EDA8FE4AD4F3}"/>
                </a:ext>
              </a:extLst>
            </p:cNvPr>
            <p:cNvSpPr txBox="1">
              <a:spLocks/>
            </p:cNvSpPr>
            <p:nvPr/>
          </p:nvSpPr>
          <p:spPr>
            <a:xfrm>
              <a:off x="1340304" y="5369887"/>
              <a:ext cx="7525215" cy="777248"/>
            </a:xfrm>
            <a:prstGeom prst="rect">
              <a:avLst/>
            </a:prstGeom>
          </p:spPr>
          <p:txBody>
            <a:bodyPr vert="horz" lIns="91440" tIns="45720" rIns="91440" bIns="45720" rtlCol="0" anchor="t" anchorCtr="0"/>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180000" algn="l">
                <a:lnSpc>
                  <a:spcPct val="125000"/>
                </a:lnSpc>
                <a:buFont typeface="Arial" panose="020B0604020202020204" pitchFamily="34" charset="0"/>
                <a:buChar char="•"/>
              </a:pPr>
              <a:r>
                <a:rPr lang="zh-CN" altLang="en-US" sz="1600" b="1" dirty="0">
                  <a:solidFill>
                    <a:srgbClr val="6B2D0B"/>
                  </a:solidFill>
                </a:rPr>
                <a:t>概率图模型准确率较低</a:t>
              </a:r>
              <a:endParaRPr lang="en-US" altLang="zh-CN" sz="1600" b="1" dirty="0">
                <a:solidFill>
                  <a:srgbClr val="6B2D0B"/>
                </a:solidFill>
              </a:endParaRPr>
            </a:p>
            <a:p>
              <a:pPr indent="180000" algn="l">
                <a:lnSpc>
                  <a:spcPct val="125000"/>
                </a:lnSpc>
                <a:buFont typeface="Arial" panose="020B0604020202020204" pitchFamily="34" charset="0"/>
                <a:buChar char="•"/>
              </a:pPr>
              <a:r>
                <a:rPr lang="zh-CN" altLang="en-US" sz="1600" b="1" dirty="0">
                  <a:solidFill>
                    <a:srgbClr val="6B2D0B"/>
                  </a:solidFill>
                </a:rPr>
                <a:t>像</a:t>
              </a:r>
              <a:r>
                <a:rPr lang="en-US" altLang="zh-CN" sz="1600" b="1" dirty="0">
                  <a:solidFill>
                    <a:srgbClr val="6B2D0B"/>
                  </a:solidFill>
                </a:rPr>
                <a:t>word2vec</a:t>
              </a:r>
              <a:r>
                <a:rPr lang="zh-CN" altLang="en-US" sz="1600" b="1" dirty="0">
                  <a:solidFill>
                    <a:srgbClr val="6B2D0B"/>
                  </a:solidFill>
                </a:rPr>
                <a:t>这样的浅层神经模型表达能力有限，难以有效捕获关系表的语义</a:t>
              </a:r>
              <a:endParaRPr lang="en-US" altLang="zh-CN" sz="1600" b="1" dirty="0">
                <a:solidFill>
                  <a:srgbClr val="6B2D0B"/>
                </a:solidFill>
              </a:endParaRPr>
            </a:p>
            <a:p>
              <a:pPr indent="180000" algn="l">
                <a:lnSpc>
                  <a:spcPct val="125000"/>
                </a:lnSpc>
                <a:buFont typeface="Arial" panose="020B0604020202020204" pitchFamily="34" charset="0"/>
                <a:buChar char="•"/>
              </a:pPr>
              <a:r>
                <a:rPr lang="en-US" altLang="zh-CN" sz="1600" b="1" dirty="0">
                  <a:solidFill>
                    <a:srgbClr val="02409A"/>
                  </a:solidFill>
                </a:rPr>
                <a:t>BERT</a:t>
              </a:r>
              <a:r>
                <a:rPr lang="zh-CN" altLang="en-US" sz="1600" b="1" dirty="0">
                  <a:solidFill>
                    <a:srgbClr val="02409A"/>
                  </a:solidFill>
                </a:rPr>
                <a:t>导致表格中隐含的结构信息丢失</a:t>
              </a:r>
              <a:endParaRPr lang="en-US" altLang="zh-CN" sz="1600" b="1" dirty="0">
                <a:solidFill>
                  <a:srgbClr val="02409A"/>
                </a:solidFill>
              </a:endParaRPr>
            </a:p>
          </p:txBody>
        </p:sp>
      </p:grpSp>
    </p:spTree>
    <p:extLst>
      <p:ext uri="{BB962C8B-B14F-4D97-AF65-F5344CB8AC3E}">
        <p14:creationId xmlns:p14="http://schemas.microsoft.com/office/powerpoint/2010/main" val="334102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表格 7">
            <a:extLst>
              <a:ext uri="{FF2B5EF4-FFF2-40B4-BE49-F238E27FC236}">
                <a16:creationId xmlns:a16="http://schemas.microsoft.com/office/drawing/2014/main" id="{26C29F68-0548-47C1-B9C7-3A5936C2C3A7}"/>
              </a:ext>
            </a:extLst>
          </p:cNvPr>
          <p:cNvGraphicFramePr>
            <a:graphicFrameLocks noGrp="1"/>
          </p:cNvGraphicFramePr>
          <p:nvPr>
            <p:extLst>
              <p:ext uri="{D42A27DB-BD31-4B8C-83A1-F6EECF244321}">
                <p14:modId xmlns:p14="http://schemas.microsoft.com/office/powerpoint/2010/main" val="649624627"/>
              </p:ext>
            </p:extLst>
          </p:nvPr>
        </p:nvGraphicFramePr>
        <p:xfrm>
          <a:off x="617178" y="2385455"/>
          <a:ext cx="3563395" cy="1434340"/>
        </p:xfrm>
        <a:graphic>
          <a:graphicData uri="http://schemas.openxmlformats.org/drawingml/2006/table">
            <a:tbl>
              <a:tblPr firstRow="1" bandRow="1">
                <a:tableStyleId>{0505E3EF-67EA-436B-97B2-0124C06EBD24}</a:tableStyleId>
              </a:tblPr>
              <a:tblGrid>
                <a:gridCol w="968945">
                  <a:extLst>
                    <a:ext uri="{9D8B030D-6E8A-4147-A177-3AD203B41FA5}">
                      <a16:colId xmlns:a16="http://schemas.microsoft.com/office/drawing/2014/main" val="49460755"/>
                    </a:ext>
                  </a:extLst>
                </a:gridCol>
                <a:gridCol w="1814348">
                  <a:extLst>
                    <a:ext uri="{9D8B030D-6E8A-4147-A177-3AD203B41FA5}">
                      <a16:colId xmlns:a16="http://schemas.microsoft.com/office/drawing/2014/main" val="1265130584"/>
                    </a:ext>
                  </a:extLst>
                </a:gridCol>
                <a:gridCol w="780102">
                  <a:extLst>
                    <a:ext uri="{9D8B030D-6E8A-4147-A177-3AD203B41FA5}">
                      <a16:colId xmlns:a16="http://schemas.microsoft.com/office/drawing/2014/main" val="4082128564"/>
                    </a:ext>
                  </a:extLst>
                </a:gridCol>
              </a:tblGrid>
              <a:tr h="349663">
                <a:tc>
                  <a:txBody>
                    <a:bodyPr/>
                    <a:lstStyle/>
                    <a:p>
                      <a:pPr algn="ctr"/>
                      <a:r>
                        <a:rPr lang="en-US" altLang="zh-CN" dirty="0"/>
                        <a:t>release</a:t>
                      </a:r>
                    </a:p>
                  </a:txBody>
                  <a:tcPr>
                    <a:solidFill>
                      <a:schemeClr val="bg1">
                        <a:lumMod val="95000"/>
                      </a:schemeClr>
                    </a:solidFill>
                  </a:tcPr>
                </a:tc>
                <a:tc>
                  <a:txBody>
                    <a:bodyPr/>
                    <a:lstStyle/>
                    <a:p>
                      <a:pPr algn="ctr"/>
                      <a:r>
                        <a:rPr lang="en-US" altLang="zh-CN" dirty="0"/>
                        <a:t>publisher</a:t>
                      </a:r>
                      <a:endParaRPr lang="zh-CN" altLang="en-US" dirty="0"/>
                    </a:p>
                  </a:txBody>
                  <a:tcPr>
                    <a:solidFill>
                      <a:schemeClr val="bg1">
                        <a:lumMod val="95000"/>
                      </a:schemeClr>
                    </a:solidFill>
                  </a:tcPr>
                </a:tc>
                <a:tc>
                  <a:txBody>
                    <a:bodyPr/>
                    <a:lstStyle/>
                    <a:p>
                      <a:pPr algn="ctr"/>
                      <a:r>
                        <a:rPr lang="en-US" altLang="zh-CN"/>
                        <a:t>year</a:t>
                      </a:r>
                      <a:endParaRPr lang="zh-CN" altLang="en-US" dirty="0"/>
                    </a:p>
                  </a:txBody>
                  <a:tcPr>
                    <a:solidFill>
                      <a:schemeClr val="bg1">
                        <a:lumMod val="95000"/>
                      </a:schemeClr>
                    </a:solidFill>
                  </a:tcPr>
                </a:tc>
                <a:extLst>
                  <a:ext uri="{0D108BD9-81ED-4DB2-BD59-A6C34878D82A}">
                    <a16:rowId xmlns:a16="http://schemas.microsoft.com/office/drawing/2014/main" val="4026894872"/>
                  </a:ext>
                </a:extLst>
              </a:tr>
              <a:tr h="380470">
                <a:tc>
                  <a:txBody>
                    <a:bodyPr/>
                    <a:lstStyle/>
                    <a:p>
                      <a:pPr algn="ctr"/>
                      <a:r>
                        <a:rPr lang="en-US" altLang="zh-CN" sz="1400" dirty="0"/>
                        <a:t>1989</a:t>
                      </a:r>
                      <a:endParaRPr lang="zh-CN" altLang="en-US" sz="1400" dirty="0"/>
                    </a:p>
                  </a:txBody>
                  <a:tcPr>
                    <a:solidFill>
                      <a:schemeClr val="bg1">
                        <a:lumMod val="95000"/>
                      </a:schemeClr>
                    </a:solidFill>
                  </a:tcPr>
                </a:tc>
                <a:tc>
                  <a:txBody>
                    <a:bodyPr/>
                    <a:lstStyle/>
                    <a:p>
                      <a:pPr algn="ctr"/>
                      <a:r>
                        <a:rPr lang="en-US" altLang="zh-CN" sz="1400" dirty="0"/>
                        <a:t>Big Machine Records</a:t>
                      </a:r>
                      <a:endParaRPr lang="zh-CN" altLang="en-US" sz="1400" dirty="0"/>
                    </a:p>
                  </a:txBody>
                  <a:tcPr>
                    <a:solidFill>
                      <a:schemeClr val="bg1">
                        <a:lumMod val="95000"/>
                      </a:schemeClr>
                    </a:solidFill>
                  </a:tcPr>
                </a:tc>
                <a:tc>
                  <a:txBody>
                    <a:bodyPr/>
                    <a:lstStyle/>
                    <a:p>
                      <a:pPr algn="ctr"/>
                      <a:r>
                        <a:rPr lang="en-US" altLang="zh-CN" sz="1400" dirty="0"/>
                        <a:t>2014</a:t>
                      </a:r>
                      <a:endParaRPr lang="zh-CN" altLang="en-US" sz="1400" dirty="0"/>
                    </a:p>
                  </a:txBody>
                  <a:tcPr>
                    <a:solidFill>
                      <a:schemeClr val="bg1">
                        <a:lumMod val="95000"/>
                      </a:schemeClr>
                    </a:solidFill>
                  </a:tcPr>
                </a:tc>
                <a:extLst>
                  <a:ext uri="{0D108BD9-81ED-4DB2-BD59-A6C34878D82A}">
                    <a16:rowId xmlns:a16="http://schemas.microsoft.com/office/drawing/2014/main" val="3904697357"/>
                  </a:ext>
                </a:extLst>
              </a:tr>
              <a:tr h="344055">
                <a:tc>
                  <a:txBody>
                    <a:bodyPr/>
                    <a:lstStyle/>
                    <a:p>
                      <a:pPr algn="ctr"/>
                      <a:r>
                        <a:rPr lang="en-US" altLang="zh-CN" sz="1400" dirty="0"/>
                        <a:t>Lover</a:t>
                      </a:r>
                      <a:endParaRPr lang="zh-CN" altLang="en-US" sz="1400" dirty="0"/>
                    </a:p>
                  </a:txBody>
                  <a:tcPr>
                    <a:solidFill>
                      <a:schemeClr val="bg1">
                        <a:lumMod val="95000"/>
                      </a:schemeClr>
                    </a:solidFill>
                  </a:tcPr>
                </a:tc>
                <a:tc>
                  <a:txBody>
                    <a:bodyPr/>
                    <a:lstStyle/>
                    <a:p>
                      <a:pPr algn="ctr"/>
                      <a:r>
                        <a:rPr lang="en-US" altLang="zh-CN" sz="1400" dirty="0"/>
                        <a:t>Republic Records</a:t>
                      </a:r>
                      <a:endParaRPr lang="zh-CN" altLang="en-US" sz="1400" dirty="0"/>
                    </a:p>
                  </a:txBody>
                  <a:tcPr>
                    <a:solidFill>
                      <a:schemeClr val="bg1">
                        <a:lumMod val="95000"/>
                      </a:schemeClr>
                    </a:solidFill>
                  </a:tcPr>
                </a:tc>
                <a:tc>
                  <a:txBody>
                    <a:bodyPr/>
                    <a:lstStyle/>
                    <a:p>
                      <a:pPr algn="ctr"/>
                      <a:r>
                        <a:rPr lang="en-US" altLang="zh-CN" sz="1400" dirty="0"/>
                        <a:t>2019</a:t>
                      </a:r>
                      <a:endParaRPr lang="zh-CN" altLang="en-US" sz="1400" dirty="0"/>
                    </a:p>
                  </a:txBody>
                  <a:tcPr>
                    <a:solidFill>
                      <a:schemeClr val="bg1">
                        <a:lumMod val="95000"/>
                      </a:schemeClr>
                    </a:solidFill>
                  </a:tcPr>
                </a:tc>
                <a:extLst>
                  <a:ext uri="{0D108BD9-81ED-4DB2-BD59-A6C34878D82A}">
                    <a16:rowId xmlns:a16="http://schemas.microsoft.com/office/drawing/2014/main" val="3433148238"/>
                  </a:ext>
                </a:extLst>
              </a:tr>
              <a:tr h="344055">
                <a:tc>
                  <a:txBody>
                    <a:bodyPr/>
                    <a:lstStyle/>
                    <a:p>
                      <a:pPr algn="ctr"/>
                      <a:r>
                        <a:rPr lang="en-US" altLang="zh-CN" sz="1400" dirty="0"/>
                        <a:t>Red</a:t>
                      </a:r>
                      <a:endParaRPr lang="zh-CN" altLang="en-US" sz="1400" dirty="0"/>
                    </a:p>
                  </a:txBody>
                  <a:tcPr>
                    <a:solidFill>
                      <a:schemeClr val="bg1">
                        <a:lumMod val="95000"/>
                      </a:schemeClr>
                    </a:solidFill>
                  </a:tcPr>
                </a:tc>
                <a:tc>
                  <a:txBody>
                    <a:bodyPr/>
                    <a:lstStyle/>
                    <a:p>
                      <a:pPr algn="ctr"/>
                      <a:r>
                        <a:rPr lang="en-US" altLang="zh-CN" sz="1400" dirty="0"/>
                        <a:t>Big Machine Records</a:t>
                      </a:r>
                      <a:endParaRPr lang="zh-CN" altLang="en-US" sz="1400" dirty="0"/>
                    </a:p>
                  </a:txBody>
                  <a:tcPr>
                    <a:solidFill>
                      <a:schemeClr val="bg1">
                        <a:lumMod val="95000"/>
                      </a:schemeClr>
                    </a:solidFill>
                  </a:tcPr>
                </a:tc>
                <a:tc>
                  <a:txBody>
                    <a:bodyPr/>
                    <a:lstStyle/>
                    <a:p>
                      <a:pPr algn="ctr"/>
                      <a:r>
                        <a:rPr lang="en-US" altLang="zh-CN" sz="1400" dirty="0"/>
                        <a:t>2012</a:t>
                      </a:r>
                      <a:endParaRPr lang="zh-CN" altLang="en-US" sz="1400" dirty="0"/>
                    </a:p>
                  </a:txBody>
                  <a:tcPr>
                    <a:solidFill>
                      <a:schemeClr val="bg1">
                        <a:lumMod val="95000"/>
                      </a:schemeClr>
                    </a:solidFill>
                  </a:tcPr>
                </a:tc>
                <a:extLst>
                  <a:ext uri="{0D108BD9-81ED-4DB2-BD59-A6C34878D82A}">
                    <a16:rowId xmlns:a16="http://schemas.microsoft.com/office/drawing/2014/main" val="3847138898"/>
                  </a:ext>
                </a:extLst>
              </a:tr>
            </a:tbl>
          </a:graphicData>
        </a:graphic>
      </p:graphicFrame>
      <p:sp>
        <p:nvSpPr>
          <p:cNvPr id="2" name="灯片编号占位符 1"/>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表格上下文信息</a:t>
            </a:r>
          </a:p>
        </p:txBody>
      </p:sp>
      <p:sp>
        <p:nvSpPr>
          <p:cNvPr id="3" name="矩形 2">
            <a:extLst>
              <a:ext uri="{FF2B5EF4-FFF2-40B4-BE49-F238E27FC236}">
                <a16:creationId xmlns:a16="http://schemas.microsoft.com/office/drawing/2014/main" id="{4FB7ED85-99D4-4E69-90F5-E11A93EBA81D}"/>
              </a:ext>
            </a:extLst>
          </p:cNvPr>
          <p:cNvSpPr/>
          <p:nvPr/>
        </p:nvSpPr>
        <p:spPr>
          <a:xfrm>
            <a:off x="460328" y="1198094"/>
            <a:ext cx="2262158" cy="369332"/>
          </a:xfrm>
          <a:prstGeom prst="rect">
            <a:avLst/>
          </a:prstGeom>
        </p:spPr>
        <p:txBody>
          <a:bodyPr wrap="none">
            <a:spAutoFit/>
          </a:bodyPr>
          <a:lstStyle/>
          <a:p>
            <a:r>
              <a:rPr lang="zh-CN" altLang="en-US" dirty="0"/>
              <a:t>表格中的隐含的信息</a:t>
            </a:r>
            <a:endParaRPr lang="en-US" altLang="zh-CN" dirty="0"/>
          </a:p>
        </p:txBody>
      </p:sp>
      <p:sp>
        <p:nvSpPr>
          <p:cNvPr id="18" name="矩形 17">
            <a:extLst>
              <a:ext uri="{FF2B5EF4-FFF2-40B4-BE49-F238E27FC236}">
                <a16:creationId xmlns:a16="http://schemas.microsoft.com/office/drawing/2014/main" id="{1E79FB0E-90B5-4585-A12D-876B9EA7F954}"/>
              </a:ext>
            </a:extLst>
          </p:cNvPr>
          <p:cNvSpPr/>
          <p:nvPr/>
        </p:nvSpPr>
        <p:spPr>
          <a:xfrm>
            <a:off x="3564483" y="977588"/>
            <a:ext cx="1338828" cy="369332"/>
          </a:xfrm>
          <a:prstGeom prst="rect">
            <a:avLst/>
          </a:prstGeom>
        </p:spPr>
        <p:txBody>
          <a:bodyPr wrap="none">
            <a:spAutoFit/>
          </a:bodyPr>
          <a:lstStyle/>
          <a:p>
            <a:r>
              <a:rPr lang="zh-CN" altLang="en-US" dirty="0"/>
              <a:t>表内上下文</a:t>
            </a:r>
          </a:p>
        </p:txBody>
      </p:sp>
      <p:sp>
        <p:nvSpPr>
          <p:cNvPr id="19" name="矩形 18">
            <a:extLst>
              <a:ext uri="{FF2B5EF4-FFF2-40B4-BE49-F238E27FC236}">
                <a16:creationId xmlns:a16="http://schemas.microsoft.com/office/drawing/2014/main" id="{1726D0BF-826B-4648-BDC3-C60ED0CA4F91}"/>
              </a:ext>
            </a:extLst>
          </p:cNvPr>
          <p:cNvSpPr/>
          <p:nvPr/>
        </p:nvSpPr>
        <p:spPr>
          <a:xfrm>
            <a:off x="3564483" y="1560867"/>
            <a:ext cx="1338828" cy="369332"/>
          </a:xfrm>
          <a:prstGeom prst="rect">
            <a:avLst/>
          </a:prstGeom>
        </p:spPr>
        <p:txBody>
          <a:bodyPr wrap="none">
            <a:spAutoFit/>
          </a:bodyPr>
          <a:lstStyle/>
          <a:p>
            <a:r>
              <a:rPr lang="zh-CN" altLang="en-US" dirty="0"/>
              <a:t>表间上下文</a:t>
            </a:r>
          </a:p>
        </p:txBody>
      </p:sp>
      <p:cxnSp>
        <p:nvCxnSpPr>
          <p:cNvPr id="5" name="连接符: 曲线 4">
            <a:extLst>
              <a:ext uri="{FF2B5EF4-FFF2-40B4-BE49-F238E27FC236}">
                <a16:creationId xmlns:a16="http://schemas.microsoft.com/office/drawing/2014/main" id="{0E526889-739F-4A62-8AD2-67BC0826B190}"/>
              </a:ext>
            </a:extLst>
          </p:cNvPr>
          <p:cNvCxnSpPr>
            <a:stCxn id="3" idx="3"/>
            <a:endCxn id="18" idx="1"/>
          </p:cNvCxnSpPr>
          <p:nvPr/>
        </p:nvCxnSpPr>
        <p:spPr>
          <a:xfrm flipV="1">
            <a:off x="2722486" y="1162254"/>
            <a:ext cx="841997" cy="2205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连接符: 曲线 6">
            <a:extLst>
              <a:ext uri="{FF2B5EF4-FFF2-40B4-BE49-F238E27FC236}">
                <a16:creationId xmlns:a16="http://schemas.microsoft.com/office/drawing/2014/main" id="{174F292D-D890-43A6-BC3B-213B16054A83}"/>
              </a:ext>
            </a:extLst>
          </p:cNvPr>
          <p:cNvCxnSpPr>
            <a:stCxn id="3" idx="3"/>
            <a:endCxn id="19" idx="1"/>
          </p:cNvCxnSpPr>
          <p:nvPr/>
        </p:nvCxnSpPr>
        <p:spPr>
          <a:xfrm>
            <a:off x="2722486" y="1382760"/>
            <a:ext cx="841997" cy="3627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15CA7B9-99F1-4A63-AF5E-A65F0F23C4A9}"/>
              </a:ext>
            </a:extLst>
          </p:cNvPr>
          <p:cNvCxnSpPr/>
          <p:nvPr/>
        </p:nvCxnSpPr>
        <p:spPr>
          <a:xfrm>
            <a:off x="4457700" y="2233246"/>
            <a:ext cx="0" cy="37719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CB729B3E-B87E-48B6-BDA4-A653618DFC68}"/>
              </a:ext>
            </a:extLst>
          </p:cNvPr>
          <p:cNvSpPr/>
          <p:nvPr/>
        </p:nvSpPr>
        <p:spPr>
          <a:xfrm>
            <a:off x="753410" y="3934530"/>
            <a:ext cx="3054041" cy="369332"/>
          </a:xfrm>
          <a:prstGeom prst="rect">
            <a:avLst/>
          </a:prstGeom>
        </p:spPr>
        <p:txBody>
          <a:bodyPr wrap="none">
            <a:spAutoFit/>
          </a:bodyPr>
          <a:lstStyle/>
          <a:p>
            <a:r>
              <a:rPr lang="zh-CN" altLang="en-US" dirty="0"/>
              <a:t>来自</a:t>
            </a:r>
            <a:r>
              <a:rPr lang="en-US" altLang="zh-CN" dirty="0"/>
              <a:t>discogs.com</a:t>
            </a:r>
            <a:r>
              <a:rPr lang="zh-CN" altLang="en-US" dirty="0"/>
              <a:t>的</a:t>
            </a:r>
            <a:r>
              <a:rPr lang="en-US" altLang="zh-CN" dirty="0"/>
              <a:t>artists</a:t>
            </a:r>
            <a:r>
              <a:rPr lang="zh-CN" altLang="en-US" dirty="0"/>
              <a:t>表格</a:t>
            </a:r>
          </a:p>
        </p:txBody>
      </p:sp>
      <p:sp>
        <p:nvSpPr>
          <p:cNvPr id="30" name="矩形 29">
            <a:extLst>
              <a:ext uri="{FF2B5EF4-FFF2-40B4-BE49-F238E27FC236}">
                <a16:creationId xmlns:a16="http://schemas.microsoft.com/office/drawing/2014/main" id="{C381AB1C-9D89-43D3-8337-69215F070D27}"/>
              </a:ext>
            </a:extLst>
          </p:cNvPr>
          <p:cNvSpPr/>
          <p:nvPr/>
        </p:nvSpPr>
        <p:spPr>
          <a:xfrm>
            <a:off x="5239654" y="3463239"/>
            <a:ext cx="3054041" cy="369332"/>
          </a:xfrm>
          <a:prstGeom prst="rect">
            <a:avLst/>
          </a:prstGeom>
        </p:spPr>
        <p:txBody>
          <a:bodyPr wrap="none">
            <a:spAutoFit/>
          </a:bodyPr>
          <a:lstStyle/>
          <a:p>
            <a:r>
              <a:rPr lang="zh-CN" altLang="en-US" dirty="0"/>
              <a:t>来自</a:t>
            </a:r>
            <a:r>
              <a:rPr lang="en-US" altLang="zh-CN" dirty="0"/>
              <a:t>discogs.com</a:t>
            </a:r>
            <a:r>
              <a:rPr lang="zh-CN" altLang="en-US" dirty="0"/>
              <a:t>的</a:t>
            </a:r>
            <a:r>
              <a:rPr lang="en-US" altLang="zh-CN" dirty="0"/>
              <a:t>artists</a:t>
            </a:r>
            <a:r>
              <a:rPr lang="zh-CN" altLang="en-US" dirty="0"/>
              <a:t>表格</a:t>
            </a:r>
          </a:p>
        </p:txBody>
      </p:sp>
      <p:sp>
        <p:nvSpPr>
          <p:cNvPr id="31" name="矩形 30">
            <a:extLst>
              <a:ext uri="{FF2B5EF4-FFF2-40B4-BE49-F238E27FC236}">
                <a16:creationId xmlns:a16="http://schemas.microsoft.com/office/drawing/2014/main" id="{3C363909-F0E9-46AB-ACCF-41F2475B9811}"/>
              </a:ext>
            </a:extLst>
          </p:cNvPr>
          <p:cNvSpPr/>
          <p:nvPr/>
        </p:nvSpPr>
        <p:spPr>
          <a:xfrm>
            <a:off x="5219883" y="5705578"/>
            <a:ext cx="3399457" cy="369332"/>
          </a:xfrm>
          <a:prstGeom prst="rect">
            <a:avLst/>
          </a:prstGeom>
        </p:spPr>
        <p:txBody>
          <a:bodyPr wrap="none">
            <a:spAutoFit/>
          </a:bodyPr>
          <a:lstStyle/>
          <a:p>
            <a:r>
              <a:rPr lang="zh-CN" altLang="en-US" dirty="0"/>
              <a:t>来自</a:t>
            </a:r>
            <a:r>
              <a:rPr lang="en-US" altLang="zh-CN" dirty="0"/>
              <a:t>musicbrainz.org</a:t>
            </a:r>
            <a:r>
              <a:rPr lang="zh-CN" altLang="en-US" dirty="0"/>
              <a:t>的</a:t>
            </a:r>
            <a:r>
              <a:rPr lang="en-US" altLang="zh-CN" dirty="0"/>
              <a:t>artists</a:t>
            </a:r>
            <a:r>
              <a:rPr lang="zh-CN" altLang="en-US" dirty="0"/>
              <a:t>表格</a:t>
            </a:r>
          </a:p>
        </p:txBody>
      </p:sp>
      <p:sp>
        <p:nvSpPr>
          <p:cNvPr id="32" name="矩形 31">
            <a:extLst>
              <a:ext uri="{FF2B5EF4-FFF2-40B4-BE49-F238E27FC236}">
                <a16:creationId xmlns:a16="http://schemas.microsoft.com/office/drawing/2014/main" id="{AE907B5B-585D-4DD0-9173-319BDC50BAA7}"/>
              </a:ext>
            </a:extLst>
          </p:cNvPr>
          <p:cNvSpPr/>
          <p:nvPr/>
        </p:nvSpPr>
        <p:spPr>
          <a:xfrm>
            <a:off x="627678" y="2385455"/>
            <a:ext cx="963729" cy="143000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40699B72-B4CC-4253-922F-D408B3413D81}"/>
              </a:ext>
            </a:extLst>
          </p:cNvPr>
          <p:cNvSpPr/>
          <p:nvPr/>
        </p:nvSpPr>
        <p:spPr>
          <a:xfrm>
            <a:off x="315243" y="4927801"/>
            <a:ext cx="2954655" cy="369332"/>
          </a:xfrm>
          <a:prstGeom prst="rect">
            <a:avLst/>
          </a:prstGeom>
        </p:spPr>
        <p:txBody>
          <a:bodyPr wrap="none">
            <a:spAutoFit/>
          </a:bodyPr>
          <a:lstStyle/>
          <a:p>
            <a:r>
              <a:rPr lang="zh-CN" altLang="en-US" dirty="0">
                <a:solidFill>
                  <a:schemeClr val="accent2"/>
                </a:solidFill>
              </a:rPr>
              <a:t>同一列的值：描述相同类型</a:t>
            </a:r>
          </a:p>
        </p:txBody>
      </p:sp>
      <p:sp>
        <p:nvSpPr>
          <p:cNvPr id="35" name="矩形 34">
            <a:extLst>
              <a:ext uri="{FF2B5EF4-FFF2-40B4-BE49-F238E27FC236}">
                <a16:creationId xmlns:a16="http://schemas.microsoft.com/office/drawing/2014/main" id="{BCC57995-CABA-40B0-8A3D-1EF2BCA7B661}"/>
              </a:ext>
            </a:extLst>
          </p:cNvPr>
          <p:cNvSpPr/>
          <p:nvPr/>
        </p:nvSpPr>
        <p:spPr>
          <a:xfrm>
            <a:off x="627678" y="2734575"/>
            <a:ext cx="3552895" cy="38454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DE3BE972-72A7-4132-9479-0F45EA2E7950}"/>
              </a:ext>
            </a:extLst>
          </p:cNvPr>
          <p:cNvSpPr/>
          <p:nvPr/>
        </p:nvSpPr>
        <p:spPr>
          <a:xfrm>
            <a:off x="315243" y="5264493"/>
            <a:ext cx="4108817" cy="369332"/>
          </a:xfrm>
          <a:prstGeom prst="rect">
            <a:avLst/>
          </a:prstGeom>
        </p:spPr>
        <p:txBody>
          <a:bodyPr wrap="none">
            <a:spAutoFit/>
          </a:bodyPr>
          <a:lstStyle/>
          <a:p>
            <a:r>
              <a:rPr lang="zh-CN" altLang="en-US" dirty="0">
                <a:solidFill>
                  <a:schemeClr val="accent1"/>
                </a:solidFill>
              </a:rPr>
              <a:t>同一行的值：描述同一个实体的各属性</a:t>
            </a:r>
          </a:p>
        </p:txBody>
      </p:sp>
      <p:graphicFrame>
        <p:nvGraphicFramePr>
          <p:cNvPr id="38" name="表格 7">
            <a:extLst>
              <a:ext uri="{FF2B5EF4-FFF2-40B4-BE49-F238E27FC236}">
                <a16:creationId xmlns:a16="http://schemas.microsoft.com/office/drawing/2014/main" id="{ADFA46F5-1564-4CE7-B363-A4905BE15D3A}"/>
              </a:ext>
            </a:extLst>
          </p:cNvPr>
          <p:cNvGraphicFramePr>
            <a:graphicFrameLocks noGrp="1"/>
          </p:cNvGraphicFramePr>
          <p:nvPr>
            <p:extLst>
              <p:ext uri="{D42A27DB-BD31-4B8C-83A1-F6EECF244321}">
                <p14:modId xmlns:p14="http://schemas.microsoft.com/office/powerpoint/2010/main" val="4195448339"/>
              </p:ext>
            </p:extLst>
          </p:nvPr>
        </p:nvGraphicFramePr>
        <p:xfrm>
          <a:off x="5011954" y="1930198"/>
          <a:ext cx="3428304" cy="1405579"/>
        </p:xfrm>
        <a:graphic>
          <a:graphicData uri="http://schemas.openxmlformats.org/drawingml/2006/table">
            <a:tbl>
              <a:tblPr firstRow="1" bandRow="1">
                <a:tableStyleId>{0505E3EF-67EA-436B-97B2-0124C06EBD24}</a:tableStyleId>
              </a:tblPr>
              <a:tblGrid>
                <a:gridCol w="1230142">
                  <a:extLst>
                    <a:ext uri="{9D8B030D-6E8A-4147-A177-3AD203B41FA5}">
                      <a16:colId xmlns:a16="http://schemas.microsoft.com/office/drawing/2014/main" val="49460755"/>
                    </a:ext>
                  </a:extLst>
                </a:gridCol>
                <a:gridCol w="1521919">
                  <a:extLst>
                    <a:ext uri="{9D8B030D-6E8A-4147-A177-3AD203B41FA5}">
                      <a16:colId xmlns:a16="http://schemas.microsoft.com/office/drawing/2014/main" val="1265130584"/>
                    </a:ext>
                  </a:extLst>
                </a:gridCol>
                <a:gridCol w="676243">
                  <a:extLst>
                    <a:ext uri="{9D8B030D-6E8A-4147-A177-3AD203B41FA5}">
                      <a16:colId xmlns:a16="http://schemas.microsoft.com/office/drawing/2014/main" val="4082128564"/>
                    </a:ext>
                  </a:extLst>
                </a:gridCol>
              </a:tblGrid>
              <a:tr h="381681">
                <a:tc>
                  <a:txBody>
                    <a:bodyPr/>
                    <a:lstStyle/>
                    <a:p>
                      <a:pPr algn="ctr"/>
                      <a:r>
                        <a:rPr lang="en-US" altLang="zh-CN" dirty="0"/>
                        <a:t>release</a:t>
                      </a:r>
                    </a:p>
                  </a:txBody>
                  <a:tcPr>
                    <a:solidFill>
                      <a:schemeClr val="bg1">
                        <a:lumMod val="95000"/>
                      </a:schemeClr>
                    </a:solidFill>
                  </a:tcPr>
                </a:tc>
                <a:tc>
                  <a:txBody>
                    <a:bodyPr/>
                    <a:lstStyle/>
                    <a:p>
                      <a:pPr marL="0" algn="ctr" defTabSz="914400" rtl="0" eaLnBrk="1" latinLnBrk="0" hangingPunct="1"/>
                      <a:r>
                        <a:rPr lang="en-US" altLang="zh-CN" sz="1800" b="1" kern="1200" dirty="0">
                          <a:solidFill>
                            <a:schemeClr val="dk1"/>
                          </a:solidFill>
                          <a:latin typeface="+mn-lt"/>
                          <a:ea typeface="+mn-ea"/>
                          <a:cs typeface="+mn-cs"/>
                        </a:rPr>
                        <a:t>publisher</a:t>
                      </a:r>
                      <a:endParaRPr lang="zh-CN" altLang="en-US" sz="1800" b="1" kern="1200" dirty="0">
                        <a:solidFill>
                          <a:schemeClr val="dk1"/>
                        </a:solidFill>
                        <a:latin typeface="+mn-lt"/>
                        <a:ea typeface="+mn-ea"/>
                        <a:cs typeface="+mn-cs"/>
                      </a:endParaRPr>
                    </a:p>
                  </a:txBody>
                  <a:tcPr>
                    <a:solidFill>
                      <a:schemeClr val="bg1">
                        <a:lumMod val="95000"/>
                      </a:schemeClr>
                    </a:solidFill>
                  </a:tcPr>
                </a:tc>
                <a:tc>
                  <a:txBody>
                    <a:bodyPr/>
                    <a:lstStyle/>
                    <a:p>
                      <a:pPr algn="ctr"/>
                      <a:r>
                        <a:rPr lang="en-US" altLang="zh-CN" dirty="0"/>
                        <a:t>year</a:t>
                      </a:r>
                      <a:endParaRPr lang="zh-CN" altLang="en-US" dirty="0"/>
                    </a:p>
                  </a:txBody>
                  <a:tcPr>
                    <a:solidFill>
                      <a:schemeClr val="bg1">
                        <a:lumMod val="95000"/>
                      </a:schemeClr>
                    </a:solidFill>
                  </a:tcPr>
                </a:tc>
                <a:extLst>
                  <a:ext uri="{0D108BD9-81ED-4DB2-BD59-A6C34878D82A}">
                    <a16:rowId xmlns:a16="http://schemas.microsoft.com/office/drawing/2014/main" val="4026894872"/>
                  </a:ext>
                </a:extLst>
              </a:tr>
              <a:tr h="353683">
                <a:tc>
                  <a:txBody>
                    <a:bodyPr/>
                    <a:lstStyle/>
                    <a:p>
                      <a:pPr algn="ctr"/>
                      <a:r>
                        <a:rPr lang="en-US" altLang="zh-CN" sz="1400" kern="1200" dirty="0">
                          <a:solidFill>
                            <a:schemeClr val="dk1"/>
                          </a:solidFill>
                          <a:latin typeface="+mn-lt"/>
                          <a:ea typeface="+mn-ea"/>
                          <a:cs typeface="+mn-cs"/>
                        </a:rPr>
                        <a:t>Yours Truly</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Republic Records</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algn="ctr"/>
                      <a:r>
                        <a:rPr lang="en-US" altLang="zh-CN" sz="1400" kern="1200" dirty="0">
                          <a:solidFill>
                            <a:schemeClr val="dk1"/>
                          </a:solidFill>
                          <a:latin typeface="+mn-lt"/>
                          <a:ea typeface="+mn-ea"/>
                          <a:cs typeface="+mn-cs"/>
                        </a:rPr>
                        <a:t>2013</a:t>
                      </a:r>
                      <a:endParaRPr lang="zh-CN" altLang="en-US" sz="1400" kern="1200" dirty="0">
                        <a:solidFill>
                          <a:schemeClr val="dk1"/>
                        </a:solidFill>
                        <a:latin typeface="+mn-lt"/>
                        <a:ea typeface="+mn-ea"/>
                        <a:cs typeface="+mn-cs"/>
                      </a:endParaRPr>
                    </a:p>
                  </a:txBody>
                  <a:tcPr>
                    <a:solidFill>
                      <a:schemeClr val="bg1">
                        <a:lumMod val="95000"/>
                      </a:schemeClr>
                    </a:solidFill>
                  </a:tcPr>
                </a:tc>
                <a:extLst>
                  <a:ext uri="{0D108BD9-81ED-4DB2-BD59-A6C34878D82A}">
                    <a16:rowId xmlns:a16="http://schemas.microsoft.com/office/drawing/2014/main" val="3904697357"/>
                  </a:ext>
                </a:extLst>
              </a:tr>
              <a:tr h="337025">
                <a:tc>
                  <a:txBody>
                    <a:bodyPr/>
                    <a:lstStyle/>
                    <a:p>
                      <a:pPr algn="ctr"/>
                      <a:r>
                        <a:rPr lang="en-US" altLang="zh-CN" sz="1400" kern="1200" dirty="0">
                          <a:solidFill>
                            <a:schemeClr val="dk1"/>
                          </a:solidFill>
                          <a:latin typeface="+mn-lt"/>
                          <a:ea typeface="+mn-ea"/>
                          <a:cs typeface="+mn-cs"/>
                        </a:rPr>
                        <a:t>Thank U, Next</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Republic Records</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algn="ctr"/>
                      <a:r>
                        <a:rPr lang="en-US" altLang="zh-CN" sz="1400" kern="1200" dirty="0">
                          <a:solidFill>
                            <a:schemeClr val="dk1"/>
                          </a:solidFill>
                          <a:latin typeface="+mn-lt"/>
                          <a:ea typeface="+mn-ea"/>
                          <a:cs typeface="+mn-cs"/>
                        </a:rPr>
                        <a:t>2019</a:t>
                      </a:r>
                      <a:endParaRPr lang="zh-CN" altLang="en-US" sz="1400" kern="1200" dirty="0">
                        <a:solidFill>
                          <a:schemeClr val="dk1"/>
                        </a:solidFill>
                        <a:latin typeface="+mn-lt"/>
                        <a:ea typeface="+mn-ea"/>
                        <a:cs typeface="+mn-cs"/>
                      </a:endParaRPr>
                    </a:p>
                  </a:txBody>
                  <a:tcPr>
                    <a:solidFill>
                      <a:schemeClr val="bg1">
                        <a:lumMod val="95000"/>
                      </a:schemeClr>
                    </a:solidFill>
                  </a:tcPr>
                </a:tc>
                <a:extLst>
                  <a:ext uri="{0D108BD9-81ED-4DB2-BD59-A6C34878D82A}">
                    <a16:rowId xmlns:a16="http://schemas.microsoft.com/office/drawing/2014/main" val="3433148238"/>
                  </a:ext>
                </a:extLst>
              </a:tr>
              <a:tr h="333190">
                <a:tc>
                  <a:txBody>
                    <a:bodyPr/>
                    <a:lstStyle/>
                    <a:p>
                      <a:pPr algn="ctr"/>
                      <a:r>
                        <a:rPr lang="en-US" altLang="zh-CN" sz="1400" kern="1200" dirty="0">
                          <a:solidFill>
                            <a:schemeClr val="dk1"/>
                          </a:solidFill>
                          <a:latin typeface="+mn-lt"/>
                          <a:ea typeface="+mn-ea"/>
                          <a:cs typeface="+mn-cs"/>
                        </a:rPr>
                        <a:t>Positions</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Republic Records</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algn="ctr"/>
                      <a:r>
                        <a:rPr lang="en-US" altLang="zh-CN" sz="1400" kern="1200" dirty="0">
                          <a:solidFill>
                            <a:schemeClr val="dk1"/>
                          </a:solidFill>
                          <a:latin typeface="+mn-lt"/>
                          <a:ea typeface="+mn-ea"/>
                          <a:cs typeface="+mn-cs"/>
                        </a:rPr>
                        <a:t>2020</a:t>
                      </a:r>
                      <a:endParaRPr lang="zh-CN" altLang="en-US" sz="1400" kern="1200" dirty="0">
                        <a:solidFill>
                          <a:schemeClr val="dk1"/>
                        </a:solidFill>
                        <a:latin typeface="+mn-lt"/>
                        <a:ea typeface="+mn-ea"/>
                        <a:cs typeface="+mn-cs"/>
                      </a:endParaRPr>
                    </a:p>
                  </a:txBody>
                  <a:tcPr>
                    <a:solidFill>
                      <a:schemeClr val="bg1">
                        <a:lumMod val="95000"/>
                      </a:schemeClr>
                    </a:solidFill>
                  </a:tcPr>
                </a:tc>
                <a:extLst>
                  <a:ext uri="{0D108BD9-81ED-4DB2-BD59-A6C34878D82A}">
                    <a16:rowId xmlns:a16="http://schemas.microsoft.com/office/drawing/2014/main" val="3847138898"/>
                  </a:ext>
                </a:extLst>
              </a:tr>
            </a:tbl>
          </a:graphicData>
        </a:graphic>
      </p:graphicFrame>
      <p:graphicFrame>
        <p:nvGraphicFramePr>
          <p:cNvPr id="39" name="表格 7">
            <a:extLst>
              <a:ext uri="{FF2B5EF4-FFF2-40B4-BE49-F238E27FC236}">
                <a16:creationId xmlns:a16="http://schemas.microsoft.com/office/drawing/2014/main" id="{4E3DB996-1670-4725-B3C4-119A5BC8BCC1}"/>
              </a:ext>
            </a:extLst>
          </p:cNvPr>
          <p:cNvGraphicFramePr>
            <a:graphicFrameLocks noGrp="1"/>
          </p:cNvGraphicFramePr>
          <p:nvPr>
            <p:extLst>
              <p:ext uri="{D42A27DB-BD31-4B8C-83A1-F6EECF244321}">
                <p14:modId xmlns:p14="http://schemas.microsoft.com/office/powerpoint/2010/main" val="4010510328"/>
              </p:ext>
            </p:extLst>
          </p:nvPr>
        </p:nvGraphicFramePr>
        <p:xfrm>
          <a:off x="5093092" y="4164693"/>
          <a:ext cx="3347166" cy="1402080"/>
        </p:xfrm>
        <a:graphic>
          <a:graphicData uri="http://schemas.openxmlformats.org/drawingml/2006/table">
            <a:tbl>
              <a:tblPr firstRow="1" bandRow="1">
                <a:tableStyleId>{0505E3EF-67EA-436B-97B2-0124C06EBD24}</a:tableStyleId>
              </a:tblPr>
              <a:tblGrid>
                <a:gridCol w="976508">
                  <a:extLst>
                    <a:ext uri="{9D8B030D-6E8A-4147-A177-3AD203B41FA5}">
                      <a16:colId xmlns:a16="http://schemas.microsoft.com/office/drawing/2014/main" val="49460755"/>
                    </a:ext>
                  </a:extLst>
                </a:gridCol>
                <a:gridCol w="907200">
                  <a:extLst>
                    <a:ext uri="{9D8B030D-6E8A-4147-A177-3AD203B41FA5}">
                      <a16:colId xmlns:a16="http://schemas.microsoft.com/office/drawing/2014/main" val="1265130584"/>
                    </a:ext>
                  </a:extLst>
                </a:gridCol>
                <a:gridCol w="1463458">
                  <a:extLst>
                    <a:ext uri="{9D8B030D-6E8A-4147-A177-3AD203B41FA5}">
                      <a16:colId xmlns:a16="http://schemas.microsoft.com/office/drawing/2014/main" val="4082128564"/>
                    </a:ext>
                  </a:extLst>
                </a:gridCol>
              </a:tblGrid>
              <a:tr h="325333">
                <a:tc>
                  <a:txBody>
                    <a:bodyPr/>
                    <a:lstStyle/>
                    <a:p>
                      <a:pPr algn="ctr"/>
                      <a:r>
                        <a:rPr lang="en-US" altLang="zh-CN" dirty="0"/>
                        <a:t>title</a:t>
                      </a:r>
                    </a:p>
                  </a:txBody>
                  <a:tcPr>
                    <a:solidFill>
                      <a:schemeClr val="bg1">
                        <a:lumMod val="95000"/>
                      </a:schemeClr>
                    </a:solidFill>
                  </a:tcPr>
                </a:tc>
                <a:tc>
                  <a:txBody>
                    <a:bodyPr/>
                    <a:lstStyle/>
                    <a:p>
                      <a:pPr algn="ctr"/>
                      <a:r>
                        <a:rPr lang="en-US" altLang="zh-CN" dirty="0"/>
                        <a:t>artist</a:t>
                      </a:r>
                      <a:endParaRPr lang="zh-CN" altLang="en-US" dirty="0"/>
                    </a:p>
                  </a:txBody>
                  <a:tcPr>
                    <a:solidFill>
                      <a:schemeClr val="bg1">
                        <a:lumMod val="95000"/>
                      </a:schemeClr>
                    </a:solidFill>
                  </a:tcPr>
                </a:tc>
                <a:tc>
                  <a:txBody>
                    <a:bodyPr/>
                    <a:lstStyle/>
                    <a:p>
                      <a:pPr algn="ctr"/>
                      <a:r>
                        <a:rPr lang="en-US" altLang="zh-CN" dirty="0"/>
                        <a:t>label</a:t>
                      </a:r>
                      <a:endParaRPr lang="zh-CN" altLang="en-US" dirty="0"/>
                    </a:p>
                  </a:txBody>
                  <a:tcPr>
                    <a:solidFill>
                      <a:schemeClr val="bg1">
                        <a:lumMod val="95000"/>
                      </a:schemeClr>
                    </a:solidFill>
                  </a:tcPr>
                </a:tc>
                <a:extLst>
                  <a:ext uri="{0D108BD9-81ED-4DB2-BD59-A6C34878D82A}">
                    <a16:rowId xmlns:a16="http://schemas.microsoft.com/office/drawing/2014/main" val="4026894872"/>
                  </a:ext>
                </a:extLst>
              </a:tr>
              <a:tr h="302320">
                <a:tc>
                  <a:txBody>
                    <a:bodyPr/>
                    <a:lstStyle/>
                    <a:p>
                      <a:pPr algn="ctr"/>
                      <a:r>
                        <a:rPr lang="en-US" altLang="zh-CN" sz="1400" kern="1200" dirty="0">
                          <a:solidFill>
                            <a:schemeClr val="dk1"/>
                          </a:solidFill>
                          <a:latin typeface="+mn-lt"/>
                          <a:ea typeface="+mn-ea"/>
                          <a:cs typeface="+mn-cs"/>
                        </a:rPr>
                        <a:t>Mobile Orchestra</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algn="ctr"/>
                      <a:r>
                        <a:rPr lang="en-US" altLang="zh-CN" sz="1400" kern="1200" dirty="0">
                          <a:solidFill>
                            <a:schemeClr val="dk1"/>
                          </a:solidFill>
                          <a:latin typeface="+mn-lt"/>
                          <a:ea typeface="+mn-ea"/>
                          <a:cs typeface="+mn-cs"/>
                        </a:rPr>
                        <a:t>Owl City</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Republic Records</a:t>
                      </a:r>
                      <a:endParaRPr lang="zh-CN" altLang="en-US" sz="1400" kern="1200" dirty="0">
                        <a:solidFill>
                          <a:schemeClr val="dk1"/>
                        </a:solidFill>
                        <a:latin typeface="+mn-lt"/>
                        <a:ea typeface="+mn-ea"/>
                        <a:cs typeface="+mn-cs"/>
                      </a:endParaRPr>
                    </a:p>
                  </a:txBody>
                  <a:tcPr>
                    <a:solidFill>
                      <a:schemeClr val="bg1">
                        <a:lumMod val="95000"/>
                      </a:schemeClr>
                    </a:solidFill>
                  </a:tcPr>
                </a:tc>
                <a:extLst>
                  <a:ext uri="{0D108BD9-81ED-4DB2-BD59-A6C34878D82A}">
                    <a16:rowId xmlns:a16="http://schemas.microsoft.com/office/drawing/2014/main" val="3904697357"/>
                  </a:ext>
                </a:extLst>
              </a:tr>
              <a:tr h="325333">
                <a:tc>
                  <a:txBody>
                    <a:bodyPr/>
                    <a:lstStyle/>
                    <a:p>
                      <a:pPr algn="ctr"/>
                      <a:r>
                        <a:rPr lang="en-US" altLang="zh-CN" sz="1400" kern="1200" dirty="0">
                          <a:solidFill>
                            <a:schemeClr val="dk1"/>
                          </a:solidFill>
                          <a:latin typeface="+mn-lt"/>
                          <a:ea typeface="+mn-ea"/>
                          <a:cs typeface="+mn-cs"/>
                        </a:rPr>
                        <a:t>Ocean Eyes</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Owl City</a:t>
                      </a:r>
                      <a:endParaRPr lang="zh-CN" altLang="en-US" sz="1400" kern="1200" dirty="0">
                        <a:solidFill>
                          <a:schemeClr val="dk1"/>
                        </a:solidFill>
                        <a:latin typeface="+mn-lt"/>
                        <a:ea typeface="+mn-ea"/>
                        <a:cs typeface="+mn-cs"/>
                      </a:endParaRPr>
                    </a:p>
                  </a:txBody>
                  <a:tcPr>
                    <a:solidFill>
                      <a:schemeClr val="bg1">
                        <a:lumMod val="95000"/>
                      </a:schemeClr>
                    </a:solidFill>
                  </a:tcPr>
                </a:tc>
                <a:tc>
                  <a:txBody>
                    <a:bodyPr/>
                    <a:lstStyle/>
                    <a:p>
                      <a:pPr algn="ctr"/>
                      <a:r>
                        <a:rPr lang="en-US" altLang="zh-CN" sz="1400" kern="1200" dirty="0">
                          <a:solidFill>
                            <a:schemeClr val="dk1"/>
                          </a:solidFill>
                          <a:latin typeface="+mn-lt"/>
                          <a:ea typeface="+mn-ea"/>
                          <a:cs typeface="+mn-cs"/>
                        </a:rPr>
                        <a:t>Universal Republic Records</a:t>
                      </a:r>
                      <a:endParaRPr lang="zh-CN" altLang="en-US" sz="1400" kern="1200" dirty="0">
                        <a:solidFill>
                          <a:schemeClr val="dk1"/>
                        </a:solidFill>
                        <a:latin typeface="+mn-lt"/>
                        <a:ea typeface="+mn-ea"/>
                        <a:cs typeface="+mn-cs"/>
                      </a:endParaRPr>
                    </a:p>
                  </a:txBody>
                  <a:tcPr>
                    <a:solidFill>
                      <a:schemeClr val="bg1">
                        <a:lumMod val="95000"/>
                      </a:schemeClr>
                    </a:solidFill>
                  </a:tcPr>
                </a:tc>
                <a:extLst>
                  <a:ext uri="{0D108BD9-81ED-4DB2-BD59-A6C34878D82A}">
                    <a16:rowId xmlns:a16="http://schemas.microsoft.com/office/drawing/2014/main" val="3433148238"/>
                  </a:ext>
                </a:extLst>
              </a:tr>
            </a:tbl>
          </a:graphicData>
        </a:graphic>
      </p:graphicFrame>
      <p:sp>
        <p:nvSpPr>
          <p:cNvPr id="42" name="矩形 41">
            <a:extLst>
              <a:ext uri="{FF2B5EF4-FFF2-40B4-BE49-F238E27FC236}">
                <a16:creationId xmlns:a16="http://schemas.microsoft.com/office/drawing/2014/main" id="{468BDC60-68DA-4E4B-8A07-7BA464F19EBC}"/>
              </a:ext>
            </a:extLst>
          </p:cNvPr>
          <p:cNvSpPr/>
          <p:nvPr/>
        </p:nvSpPr>
        <p:spPr>
          <a:xfrm flipH="1">
            <a:off x="8509401" y="1612572"/>
            <a:ext cx="445604" cy="2031325"/>
          </a:xfrm>
          <a:prstGeom prst="rect">
            <a:avLst/>
          </a:prstGeom>
        </p:spPr>
        <p:txBody>
          <a:bodyPr wrap="square">
            <a:spAutoFit/>
          </a:bodyPr>
          <a:lstStyle/>
          <a:p>
            <a:r>
              <a:rPr lang="zh-CN" altLang="en-US" dirty="0"/>
              <a:t>共享模式上下文</a:t>
            </a:r>
          </a:p>
        </p:txBody>
      </p:sp>
      <p:sp>
        <p:nvSpPr>
          <p:cNvPr id="43" name="矩形 42">
            <a:extLst>
              <a:ext uri="{FF2B5EF4-FFF2-40B4-BE49-F238E27FC236}">
                <a16:creationId xmlns:a16="http://schemas.microsoft.com/office/drawing/2014/main" id="{792814EF-96D8-422A-9F04-93A3F30D30C2}"/>
              </a:ext>
            </a:extLst>
          </p:cNvPr>
          <p:cNvSpPr/>
          <p:nvPr/>
        </p:nvSpPr>
        <p:spPr>
          <a:xfrm>
            <a:off x="8528287" y="4250820"/>
            <a:ext cx="426718" cy="1754326"/>
          </a:xfrm>
          <a:prstGeom prst="rect">
            <a:avLst/>
          </a:prstGeom>
        </p:spPr>
        <p:txBody>
          <a:bodyPr wrap="square">
            <a:spAutoFit/>
          </a:bodyPr>
          <a:lstStyle/>
          <a:p>
            <a:r>
              <a:rPr lang="zh-CN" altLang="en-US" dirty="0"/>
              <a:t>跨模式上下文</a:t>
            </a:r>
          </a:p>
        </p:txBody>
      </p:sp>
      <p:cxnSp>
        <p:nvCxnSpPr>
          <p:cNvPr id="45" name="连接符: 曲线 44">
            <a:extLst>
              <a:ext uri="{FF2B5EF4-FFF2-40B4-BE49-F238E27FC236}">
                <a16:creationId xmlns:a16="http://schemas.microsoft.com/office/drawing/2014/main" id="{CDCB4969-C2E1-47CF-9F16-ABE798A797EB}"/>
              </a:ext>
            </a:extLst>
          </p:cNvPr>
          <p:cNvCxnSpPr>
            <a:cxnSpLocks/>
          </p:cNvCxnSpPr>
          <p:nvPr/>
        </p:nvCxnSpPr>
        <p:spPr>
          <a:xfrm flipV="1">
            <a:off x="3291759" y="2778827"/>
            <a:ext cx="2936320" cy="485949"/>
          </a:xfrm>
          <a:prstGeom prst="curvedConnector3">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21F35448-6AFA-41DB-8526-07039E3F6BB1}"/>
              </a:ext>
            </a:extLst>
          </p:cNvPr>
          <p:cNvCxnSpPr>
            <a:cxnSpLocks/>
          </p:cNvCxnSpPr>
          <p:nvPr/>
        </p:nvCxnSpPr>
        <p:spPr>
          <a:xfrm>
            <a:off x="3291759" y="3379230"/>
            <a:ext cx="3685041" cy="1445259"/>
          </a:xfrm>
          <a:prstGeom prst="curvedConnector3">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06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本文贡献</a:t>
            </a:r>
          </a:p>
        </p:txBody>
      </p:sp>
      <p:sp>
        <p:nvSpPr>
          <p:cNvPr id="18" name="文本框 17">
            <a:extLst>
              <a:ext uri="{FF2B5EF4-FFF2-40B4-BE49-F238E27FC236}">
                <a16:creationId xmlns:a16="http://schemas.microsoft.com/office/drawing/2014/main" id="{BAE1158E-A114-4EB1-87AF-B1F0AAB1839E}"/>
              </a:ext>
            </a:extLst>
          </p:cNvPr>
          <p:cNvSpPr txBox="1"/>
          <p:nvPr/>
        </p:nvSpPr>
        <p:spPr>
          <a:xfrm>
            <a:off x="428281" y="1070514"/>
            <a:ext cx="8251695" cy="3170099"/>
          </a:xfrm>
          <a:prstGeom prst="rect">
            <a:avLst/>
          </a:prstGeom>
          <a:noFill/>
        </p:spPr>
        <p:txBody>
          <a:bodyPr wrap="square" rtlCol="0">
            <a:spAutoFit/>
          </a:bodyPr>
          <a:lstStyle/>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针对</a:t>
            </a:r>
            <a:r>
              <a:rPr lang="en-US" altLang="zh-CN" sz="2000" dirty="0"/>
              <a:t>Web</a:t>
            </a:r>
            <a:r>
              <a:rPr lang="zh-CN" altLang="en-US" sz="2000" dirty="0"/>
              <a:t>表的列类型分析和列关系检测任务提出了一个新的表示学习框架</a:t>
            </a:r>
            <a:r>
              <a:rPr lang="en-US" altLang="en-US" sz="2000" dirty="0"/>
              <a:t>Table Convolutional Network </a:t>
            </a:r>
            <a:r>
              <a:rPr lang="en-US" altLang="zh-CN" sz="2000" dirty="0"/>
              <a:t>(TCN)</a:t>
            </a:r>
            <a:r>
              <a:rPr lang="zh-CN" altLang="en-US" sz="2000" dirty="0"/>
              <a:t>，</a:t>
            </a:r>
            <a:r>
              <a:rPr lang="en-US" altLang="zh-CN" sz="2000" dirty="0"/>
              <a:t>TCN</a:t>
            </a:r>
            <a:r>
              <a:rPr lang="zh-CN" altLang="en-US" sz="2000" dirty="0"/>
              <a:t>的核心是可以充分利用表内和表间上下文。</a:t>
            </a:r>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提出了两种训练方法，有监督和无监督训练</a:t>
            </a:r>
            <a:r>
              <a:rPr lang="en-US" altLang="zh-CN" sz="2000" dirty="0"/>
              <a:t>.</a:t>
            </a:r>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a:t>和最先进的几个</a:t>
            </a:r>
            <a:r>
              <a:rPr lang="en-US" altLang="zh-CN" sz="2000" dirty="0"/>
              <a:t>baseline</a:t>
            </a:r>
            <a:r>
              <a:rPr lang="zh-CN" altLang="en-US" sz="2000" dirty="0"/>
              <a:t>做了对比实验，</a:t>
            </a:r>
            <a:r>
              <a:rPr lang="en-US" altLang="zh-CN" sz="2000" dirty="0"/>
              <a:t>TCN</a:t>
            </a:r>
            <a:r>
              <a:rPr lang="zh-CN" altLang="en-US" sz="2000" dirty="0"/>
              <a:t>在列类型检测上的</a:t>
            </a:r>
            <a:r>
              <a:rPr lang="en-US" altLang="zh-CN" sz="2000" dirty="0"/>
              <a:t>F1 score</a:t>
            </a:r>
            <a:r>
              <a:rPr lang="zh-CN" altLang="en-US" sz="2000" dirty="0"/>
              <a:t>达到</a:t>
            </a:r>
            <a:r>
              <a:rPr lang="en-US" altLang="zh-CN" sz="2000" dirty="0"/>
              <a:t>93.8%</a:t>
            </a:r>
            <a:r>
              <a:rPr lang="zh-CN" altLang="en-US" sz="2000" dirty="0"/>
              <a:t>，相对提高</a:t>
            </a:r>
            <a:r>
              <a:rPr lang="en-US" altLang="zh-CN" sz="2000" dirty="0"/>
              <a:t>4.8%</a:t>
            </a:r>
            <a:r>
              <a:rPr lang="zh-CN" altLang="en-US" sz="2000" dirty="0"/>
              <a:t>。在关系预测上的</a:t>
            </a:r>
            <a:r>
              <a:rPr lang="en-US" altLang="zh-CN" sz="2000" dirty="0"/>
              <a:t>F1 score</a:t>
            </a:r>
            <a:r>
              <a:rPr lang="zh-CN" altLang="en-US" sz="2000" dirty="0"/>
              <a:t>达到</a:t>
            </a:r>
            <a:r>
              <a:rPr lang="en-US" altLang="zh-CN" sz="2000" dirty="0"/>
              <a:t>93.3%</a:t>
            </a:r>
            <a:r>
              <a:rPr lang="zh-CN" altLang="en-US" sz="2000" dirty="0"/>
              <a:t>，相对提高</a:t>
            </a:r>
            <a:r>
              <a:rPr lang="en-US" altLang="zh-CN" sz="2000" dirty="0"/>
              <a:t>4.1%</a:t>
            </a:r>
            <a:r>
              <a:rPr lang="zh-CN" altLang="en-US" sz="2000" dirty="0"/>
              <a:t>。</a:t>
            </a:r>
            <a:endParaRPr lang="en-US" altLang="zh-CN" sz="2000" b="1"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50137762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3575</TotalTime>
  <Words>4572</Words>
  <Application>Microsoft Office PowerPoint</Application>
  <PresentationFormat>全屏显示(4:3)</PresentationFormat>
  <Paragraphs>519</Paragraphs>
  <Slides>28</Slides>
  <Notes>26</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等线</vt:lpstr>
      <vt:lpstr>黑体</vt:lpstr>
      <vt:lpstr>思源黑体 CN</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丁 婧伊</cp:lastModifiedBy>
  <cp:revision>2993</cp:revision>
  <dcterms:created xsi:type="dcterms:W3CDTF">2021-05-16T02:35:00Z</dcterms:created>
  <dcterms:modified xsi:type="dcterms:W3CDTF">2022-03-04T08:02:15Z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964AEE1AC5894263A2F91DECAF4939F2</vt:lpwstr>
  </property>
  <property fmtid="{D5CDD505-2E9C-101B-9397-08002B2CF9AE}" pid="3" name="KSOProductBuildVer">
    <vt:lpwstr>2052-11.1.0.11194</vt:lpwstr>
  </property>
</Properties>
</file>