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9" r:id="rId3"/>
  </p:sldMasterIdLst>
  <p:notesMasterIdLst>
    <p:notesMasterId r:id="rId5"/>
  </p:notesMasterIdLst>
  <p:handoutMasterIdLst>
    <p:handoutMasterId r:id="rId28"/>
  </p:handoutMasterIdLst>
  <p:sldIdLst>
    <p:sldId id="329" r:id="rId4"/>
    <p:sldId id="549" r:id="rId6"/>
    <p:sldId id="558" r:id="rId7"/>
    <p:sldId id="565" r:id="rId8"/>
    <p:sldId id="628" r:id="rId9"/>
    <p:sldId id="629" r:id="rId10"/>
    <p:sldId id="550" r:id="rId11"/>
    <p:sldId id="630" r:id="rId12"/>
    <p:sldId id="631" r:id="rId13"/>
    <p:sldId id="632" r:id="rId14"/>
    <p:sldId id="580" r:id="rId15"/>
    <p:sldId id="627" r:id="rId16"/>
    <p:sldId id="548" r:id="rId17"/>
    <p:sldId id="555" r:id="rId18"/>
    <p:sldId id="582" r:id="rId19"/>
    <p:sldId id="620" r:id="rId20"/>
    <p:sldId id="622" r:id="rId21"/>
    <p:sldId id="623" r:id="rId22"/>
    <p:sldId id="624" r:id="rId23"/>
    <p:sldId id="625" r:id="rId24"/>
    <p:sldId id="546" r:id="rId25"/>
    <p:sldId id="567" r:id="rId26"/>
    <p:sldId id="547" r:id="rId27"/>
  </p:sldIdLst>
  <p:sldSz cx="12192000" cy="6858000"/>
  <p:notesSz cx="6858000" cy="9144000"/>
  <p:custDataLst>
    <p:tags r:id="rId3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封面" id="{BD7EDEDA-3131-7949-8239-8CA971DCFB00}">
          <p14:sldIdLst>
            <p14:sldId id="329"/>
          </p14:sldIdLst>
        </p14:section>
        <p14:section name="背景" id="{6239882C-1867-5044-9C33-A342B749DC88}">
          <p14:sldIdLst>
            <p14:sldId id="549"/>
            <p14:sldId id="558"/>
            <p14:sldId id="565"/>
            <p14:sldId id="628"/>
            <p14:sldId id="629"/>
          </p14:sldIdLst>
        </p14:section>
        <p14:section name="方法" id="{909DBB52-EF79-4759-9F33-4522A9E2446C}">
          <p14:sldIdLst>
            <p14:sldId id="550"/>
            <p14:sldId id="630"/>
            <p14:sldId id="631"/>
            <p14:sldId id="632"/>
            <p14:sldId id="580"/>
            <p14:sldId id="627"/>
          </p14:sldIdLst>
        </p14:section>
        <p14:section name="实验" id="{4CAC141F-35A1-2145-BCFC-86B67474C327}">
          <p14:sldIdLst>
            <p14:sldId id="548"/>
            <p14:sldId id="555"/>
            <p14:sldId id="582"/>
            <p14:sldId id="620"/>
            <p14:sldId id="622"/>
            <p14:sldId id="623"/>
            <p14:sldId id="624"/>
            <p14:sldId id="625"/>
          </p14:sldIdLst>
        </p14:section>
        <p14:section name="总结思考" id="{1F62F844-C486-4C5A-BD00-0D749C205D98}">
          <p14:sldIdLst>
            <p14:sldId id="546"/>
            <p14:sldId id="567"/>
            <p14:sldId id="547"/>
          </p14:sldIdLst>
        </p14:section>
      </p14:sectionLst>
    </p:ext>
    <p:ext uri="{EFAFB233-063F-42B5-8137-9DF3F51BA10A}">
      <p15:sldGuideLst xmlns:p15="http://schemas.microsoft.com/office/powerpoint/2012/main">
        <p15:guide id="1" orient="horz" pos="2262" userDrawn="1">
          <p15:clr>
            <a:srgbClr val="A4A3A4"/>
          </p15:clr>
        </p15:guide>
        <p15:guide id="2" pos="3840" userDrawn="1">
          <p15:clr>
            <a:srgbClr val="A4A3A4"/>
          </p15:clr>
        </p15:guide>
        <p15:guide id="3" pos="1050" userDrawn="1">
          <p15:clr>
            <a:srgbClr val="A4A3A4"/>
          </p15:clr>
        </p15:guide>
        <p15:guide id="4" pos="6630" userDrawn="1">
          <p15:clr>
            <a:srgbClr val="A4A3A4"/>
          </p15:clr>
        </p15:guide>
        <p15:guide id="5" orient="horz" pos="648" userDrawn="1">
          <p15:clr>
            <a:srgbClr val="A4A3A4"/>
          </p15:clr>
        </p15:guide>
        <p15:guide id="6" orient="horz" pos="731" userDrawn="1">
          <p15:clr>
            <a:srgbClr val="A4A3A4"/>
          </p15:clr>
        </p15:guide>
        <p15:guide id="7" orient="horz" pos="3952" userDrawn="1">
          <p15:clr>
            <a:srgbClr val="A4A3A4"/>
          </p15:clr>
        </p15:guide>
        <p15:guide id="8" orient="horz" pos="383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叶 丁" initials="叶"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B908"/>
    <a:srgbClr val="515223"/>
    <a:srgbClr val="4B7D2B"/>
    <a:srgbClr val="817222"/>
    <a:srgbClr val="FECD54"/>
    <a:srgbClr val="9A8B3D"/>
    <a:srgbClr val="141213"/>
    <a:srgbClr val="D3D1D2"/>
    <a:srgbClr val="565656"/>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659" autoAdjust="0"/>
    <p:restoredTop sz="85165" autoAdjust="0"/>
  </p:normalViewPr>
  <p:slideViewPr>
    <p:cSldViewPr snapToGrid="0" showGuides="1">
      <p:cViewPr varScale="1">
        <p:scale>
          <a:sx n="81" d="100"/>
          <a:sy n="81" d="100"/>
        </p:scale>
        <p:origin x="756" y="68"/>
      </p:cViewPr>
      <p:guideLst>
        <p:guide orient="horz" pos="2262"/>
        <p:guide pos="3840"/>
        <p:guide pos="1050"/>
        <p:guide pos="6630"/>
        <p:guide orient="horz" pos="648"/>
        <p:guide orient="horz" pos="731"/>
        <p:guide orient="horz" pos="3952"/>
        <p:guide orient="horz" pos="3838"/>
      </p:guideLst>
    </p:cSldViewPr>
  </p:slideViewPr>
  <p:outlineViewPr>
    <p:cViewPr>
      <p:scale>
        <a:sx n="33" d="100"/>
        <a:sy n="33" d="100"/>
      </p:scale>
      <p:origin x="0" y="0"/>
    </p:cViewPr>
  </p:outlineViewPr>
  <p:notesTextViewPr>
    <p:cViewPr>
      <p:scale>
        <a:sx n="1" d="1"/>
        <a:sy n="1" d="1"/>
      </p:scale>
      <p:origin x="0" y="0"/>
    </p:cViewPr>
  </p:notesTextViewPr>
  <p:sorterViewPr>
    <p:cViewPr>
      <p:scale>
        <a:sx n="122" d="100"/>
        <a:sy n="122" d="100"/>
      </p:scale>
      <p:origin x="0" y="-1392"/>
    </p:cViewPr>
  </p:sorterViewPr>
  <p:notesViewPr>
    <p:cSldViewPr snapToGrid="0">
      <p:cViewPr varScale="1">
        <p:scale>
          <a:sx n="84" d="100"/>
          <a:sy n="84" d="100"/>
        </p:scale>
        <p:origin x="3960" y="192"/>
      </p:cViewPr>
      <p:guideLst/>
    </p:cSldViewPr>
  </p:notesViewPr>
  <p:gridSpacing cx="46800" cy="468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3" Type="http://schemas.openxmlformats.org/officeDocument/2006/relationships/tags" Target="tags/tag39.xml"/><Relationship Id="rId32" Type="http://schemas.openxmlformats.org/officeDocument/2006/relationships/commentAuthors" Target="commentAuthors.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Master" Target="slideMasters/slideMaster2.xml"/><Relationship Id="rId29" Type="http://schemas.openxmlformats.org/officeDocument/2006/relationships/presProps" Target="presProps.xml"/><Relationship Id="rId28" Type="http://schemas.openxmlformats.org/officeDocument/2006/relationships/handoutMaster" Target="handoutMasters/handoutMaster1.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01325C-51CE-41A1-8630-1A52C13085BB}"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7E3C29-C726-4695-AB77-50247DBF3DA6}"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3B8505-E7BC-4327-812D-12C5E82484F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71B729-817F-448C-AF52-5327A956947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EE634212-A9A7-4B0A-843A-3259CA58953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371B729-817F-448C-AF52-5327A9569471}"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371B729-817F-448C-AF52-5327A9569471}"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371B729-817F-448C-AF52-5327A9569471}"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371B729-817F-448C-AF52-5327A9569471}"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371B729-817F-448C-AF52-5327A9569471}"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推荐系统的目的是挖掘用户的独特兴趣，按需为用户提供</a:t>
            </a:r>
            <a:r>
              <a:rPr lang="zh-CN" altLang="en-US" dirty="0"/>
              <a:t>推荐。相同的</a:t>
            </a:r>
            <a:r>
              <a:rPr lang="en-US" altLang="zh-CN" dirty="0"/>
              <a:t>item embedding</a:t>
            </a:r>
            <a:r>
              <a:rPr lang="zh-CN" altLang="en-US" dirty="0"/>
              <a:t>表示，没有表现出不同用户的偏好，从而导致对部分用户的推荐结果</a:t>
            </a:r>
            <a:r>
              <a:rPr lang="zh-CN" altLang="en-US" dirty="0"/>
              <a:t>并不合适。</a:t>
            </a:r>
            <a:endParaRPr lang="zh-CN" altLang="en-US" dirty="0"/>
          </a:p>
          <a:p>
            <a:r>
              <a:rPr lang="en-US" altLang="zh-CN" dirty="0"/>
              <a:t>ML-100K</a:t>
            </a:r>
            <a:r>
              <a:rPr lang="zh-CN" altLang="en-US" dirty="0"/>
              <a:t>中随机选择一个用户，利用</a:t>
            </a:r>
            <a:r>
              <a:rPr lang="en-US" altLang="zh-CN" dirty="0"/>
              <a:t>TSNE</a:t>
            </a:r>
            <a:r>
              <a:rPr lang="zh-CN" altLang="en-US" dirty="0"/>
              <a:t>方法把所有</a:t>
            </a:r>
            <a:r>
              <a:rPr lang="en-US" altLang="zh-CN" dirty="0"/>
              <a:t>item embedding</a:t>
            </a:r>
            <a:r>
              <a:rPr lang="zh-CN" altLang="en-US" dirty="0"/>
              <a:t>投射到二维空间。隐式反馈推荐（是否有交互），关注</a:t>
            </a:r>
            <a:r>
              <a:rPr lang="en-US" altLang="zh-CN" dirty="0"/>
              <a:t>item embedding</a:t>
            </a:r>
            <a:r>
              <a:rPr lang="zh-CN" altLang="en-US" dirty="0"/>
              <a:t>的正负。蓝色是正样本，紫色是负样本，</a:t>
            </a:r>
            <a:r>
              <a:rPr lang="en-US" altLang="zh-CN" dirty="0"/>
              <a:t>baseline</a:t>
            </a:r>
            <a:r>
              <a:rPr lang="zh-CN" altLang="en-US" dirty="0"/>
              <a:t>使用</a:t>
            </a:r>
            <a:r>
              <a:rPr lang="en-US" altLang="zh-CN" dirty="0"/>
              <a:t>global item embedding</a:t>
            </a:r>
            <a:r>
              <a:rPr lang="zh-CN" altLang="en-US" dirty="0"/>
              <a:t>，</a:t>
            </a:r>
            <a:r>
              <a:rPr lang="zh-CN" altLang="en-US" dirty="0"/>
              <a:t>很难分开</a:t>
            </a:r>
            <a:r>
              <a:rPr lang="zh-CN" altLang="en-US" dirty="0"/>
              <a:t>正负样本。</a:t>
            </a:r>
            <a:endParaRPr lang="zh-CN" altLang="en-US" dirty="0"/>
          </a:p>
        </p:txBody>
      </p:sp>
      <p:sp>
        <p:nvSpPr>
          <p:cNvPr id="4" name="灯片编号占位符 3"/>
          <p:cNvSpPr>
            <a:spLocks noGrp="1"/>
          </p:cNvSpPr>
          <p:nvPr>
            <p:ph type="sldNum" sz="quarter" idx="5"/>
          </p:nvPr>
        </p:nvSpPr>
        <p:spPr/>
        <p:txBody>
          <a:bodyPr/>
          <a:lstStyle/>
          <a:p>
            <a:fld id="{6371B729-817F-448C-AF52-5327A9569471}"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371B729-817F-448C-AF52-5327A9569471}"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[Choi et al., 2018] Woo-Seok Choi, Matthew Tomei, Jose</a:t>
            </a:r>
            <a:r>
              <a:rPr lang="en-US" altLang="zh-CN" dirty="0"/>
              <a:t> </a:t>
            </a:r>
            <a:r>
              <a:rPr lang="zh-CN" altLang="en-US" dirty="0"/>
              <a:t>Rodrigo Sanchez Vicarte, Pavan Kumar Hanumolu, and</a:t>
            </a:r>
            <a:r>
              <a:rPr lang="en-US" altLang="zh-CN" dirty="0"/>
              <a:t> </a:t>
            </a:r>
            <a:r>
              <a:rPr lang="zh-CN" altLang="en-US" dirty="0"/>
              <a:t>Rakesh Kumar. Guaranteeing local differential privacy on</a:t>
            </a:r>
            <a:r>
              <a:rPr lang="en-US" altLang="zh-CN" dirty="0"/>
              <a:t> </a:t>
            </a:r>
            <a:r>
              <a:rPr lang="zh-CN" altLang="en-US" dirty="0"/>
              <a:t>ultra-low-power systems. In 2018 ACM/IEEE 45th Annual International Symposium on Comp</a:t>
            </a:r>
            <a:endParaRPr lang="zh-CN" altLang="en-US" dirty="0"/>
          </a:p>
        </p:txBody>
      </p:sp>
      <p:sp>
        <p:nvSpPr>
          <p:cNvPr id="4" name="灯片编号占位符 3"/>
          <p:cNvSpPr>
            <a:spLocks noGrp="1"/>
          </p:cNvSpPr>
          <p:nvPr>
            <p:ph type="sldNum" sz="quarter" idx="5"/>
          </p:nvPr>
        </p:nvSpPr>
        <p:spPr/>
        <p:txBody>
          <a:bodyPr/>
          <a:lstStyle/>
          <a:p>
            <a:fld id="{6371B729-817F-448C-AF52-5327A9569471}"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121212"/>
                </a:solidFill>
                <a:effectLst/>
                <a:latin typeface="-apple-system"/>
              </a:rPr>
              <a:t>[1] </a:t>
            </a:r>
            <a:r>
              <a:rPr lang="en-US" altLang="zh-CN" b="0" i="0" dirty="0">
                <a:solidFill>
                  <a:srgbClr val="222222"/>
                </a:solidFill>
                <a:effectLst/>
                <a:latin typeface="Arial" panose="020B0604020202020204" pitchFamily="34" charset="0"/>
              </a:rPr>
              <a:t>He X, Chua T S. Neural factorization machines for sparse predictive analytics[C]//Proceedings of the 40th International ACM SIGIR conference on Research and Development in Information Retrieval. 2017: 355-364.</a:t>
            </a:r>
            <a:endParaRPr lang="en-US" altLang="zh-CN" b="0" i="0" dirty="0">
              <a:solidFill>
                <a:srgbClr val="121212"/>
              </a:solidFill>
              <a:effectLst/>
              <a:latin typeface="-apple-system"/>
            </a:endParaRPr>
          </a:p>
          <a:p>
            <a:r>
              <a:rPr lang="en-US" altLang="zh-CN" b="0" i="0" dirty="0">
                <a:solidFill>
                  <a:srgbClr val="121212"/>
                </a:solidFill>
                <a:effectLst/>
                <a:latin typeface="-apple-system"/>
              </a:rPr>
              <a:t>[2]</a:t>
            </a:r>
            <a:r>
              <a:rPr lang="en-US" altLang="zh-CN" b="0" i="0" dirty="0">
                <a:solidFill>
                  <a:srgbClr val="222222"/>
                </a:solidFill>
                <a:effectLst/>
                <a:latin typeface="Arial" panose="020B0604020202020204" pitchFamily="34" charset="0"/>
              </a:rPr>
              <a:t> </a:t>
            </a:r>
            <a:r>
              <a:rPr lang="en-US" altLang="zh-CN" b="0" i="0" dirty="0" err="1">
                <a:solidFill>
                  <a:srgbClr val="222222"/>
                </a:solidFill>
                <a:effectLst/>
                <a:latin typeface="Arial" panose="020B0604020202020204" pitchFamily="34" charset="0"/>
              </a:rPr>
              <a:t>Beutel</a:t>
            </a:r>
            <a:r>
              <a:rPr lang="en-US" altLang="zh-CN" b="0" i="0" dirty="0">
                <a:solidFill>
                  <a:srgbClr val="222222"/>
                </a:solidFill>
                <a:effectLst/>
                <a:latin typeface="Arial" panose="020B0604020202020204" pitchFamily="34" charset="0"/>
              </a:rPr>
              <a:t> A, Covington P, Jain S, et al. Latent cross: Making use of context in recurrent recommender systems[C]//Proceedings of the Eleventh ACM International Conference on Web Search and Data Mining. 2018: 46-54.</a:t>
            </a:r>
            <a:endParaRPr lang="en-US" altLang="zh-CN" b="0" i="0" dirty="0">
              <a:solidFill>
                <a:srgbClr val="121212"/>
              </a:solidFill>
              <a:effectLst/>
              <a:latin typeface="-apple-system"/>
            </a:endParaRPr>
          </a:p>
          <a:p>
            <a:pPr algn="l"/>
            <a:r>
              <a:rPr lang="en-US" altLang="zh-CN" b="0" i="0" dirty="0">
                <a:solidFill>
                  <a:srgbClr val="121212"/>
                </a:solidFill>
                <a:effectLst/>
                <a:latin typeface="-apple-system"/>
              </a:rPr>
              <a:t>[3]</a:t>
            </a:r>
            <a:r>
              <a:rPr lang="en-US" altLang="zh-CN" b="1" i="0" dirty="0">
                <a:solidFill>
                  <a:srgbClr val="000000"/>
                </a:solidFill>
                <a:effectLst/>
                <a:latin typeface="Lucida Grande"/>
              </a:rPr>
              <a:t> Neural Collaborative Filtering vs. Matrix Factorization Revisited, </a:t>
            </a:r>
            <a:r>
              <a:rPr lang="en-US" altLang="zh-CN" b="0" i="0" u="none" strike="noStrike" dirty="0">
                <a:solidFill>
                  <a:srgbClr val="000000"/>
                </a:solidFill>
                <a:effectLst/>
                <a:latin typeface="Lucida Grande"/>
              </a:rPr>
              <a:t>Steffen </a:t>
            </a:r>
            <a:r>
              <a:rPr lang="en-US" altLang="zh-CN" b="0" i="0" u="none" strike="noStrike" dirty="0" err="1">
                <a:solidFill>
                  <a:srgbClr val="000000"/>
                </a:solidFill>
                <a:effectLst/>
                <a:latin typeface="Lucida Grande"/>
              </a:rPr>
              <a:t>Rendle</a:t>
            </a:r>
            <a:r>
              <a:rPr lang="en-US" altLang="zh-CN" b="0" i="0" dirty="0">
                <a:solidFill>
                  <a:srgbClr val="000000"/>
                </a:solidFill>
                <a:effectLst/>
                <a:latin typeface="Lucida Grande"/>
              </a:rPr>
              <a:t>, </a:t>
            </a:r>
            <a:r>
              <a:rPr lang="en-US" altLang="zh-CN" b="0" i="0" u="none" strike="noStrike" dirty="0">
                <a:solidFill>
                  <a:srgbClr val="000000"/>
                </a:solidFill>
                <a:effectLst/>
                <a:latin typeface="Lucida Grande"/>
              </a:rPr>
              <a:t>Walid </a:t>
            </a:r>
            <a:r>
              <a:rPr lang="en-US" altLang="zh-CN" b="0" i="0" u="none" strike="noStrike" dirty="0" err="1">
                <a:solidFill>
                  <a:srgbClr val="000000"/>
                </a:solidFill>
                <a:effectLst/>
                <a:latin typeface="Lucida Grande"/>
              </a:rPr>
              <a:t>Krichene</a:t>
            </a:r>
            <a:r>
              <a:rPr lang="en-US" altLang="zh-CN" b="0" i="0" dirty="0">
                <a:solidFill>
                  <a:srgbClr val="000000"/>
                </a:solidFill>
                <a:effectLst/>
                <a:latin typeface="Lucida Grande"/>
              </a:rPr>
              <a:t>, </a:t>
            </a:r>
            <a:r>
              <a:rPr lang="en-US" altLang="zh-CN" b="0" i="0" u="none" strike="noStrike" dirty="0">
                <a:solidFill>
                  <a:srgbClr val="000000"/>
                </a:solidFill>
                <a:effectLst/>
                <a:latin typeface="Lucida Grande"/>
              </a:rPr>
              <a:t>Li Zhang</a:t>
            </a:r>
            <a:r>
              <a:rPr lang="en-US" altLang="zh-CN" b="0" i="0" dirty="0">
                <a:solidFill>
                  <a:srgbClr val="000000"/>
                </a:solidFill>
                <a:effectLst/>
                <a:latin typeface="Lucida Grande"/>
              </a:rPr>
              <a:t>, </a:t>
            </a:r>
            <a:r>
              <a:rPr lang="en-US" altLang="zh-CN" b="0" i="0" u="none" strike="noStrike" dirty="0">
                <a:solidFill>
                  <a:srgbClr val="000000"/>
                </a:solidFill>
                <a:effectLst/>
                <a:latin typeface="Lucida Grande"/>
              </a:rPr>
              <a:t>et al. 2020</a:t>
            </a:r>
            <a:endParaRPr lang="en-US" altLang="zh-CN" b="0" i="0" dirty="0">
              <a:solidFill>
                <a:srgbClr val="000000"/>
              </a:solidFill>
              <a:effectLst/>
              <a:latin typeface="Lucida Grande"/>
            </a:endParaRPr>
          </a:p>
          <a:p>
            <a:endParaRPr lang="zh-CN" altLang="en-US" dirty="0"/>
          </a:p>
        </p:txBody>
      </p:sp>
      <p:sp>
        <p:nvSpPr>
          <p:cNvPr id="4" name="灯片编号占位符 3"/>
          <p:cNvSpPr>
            <a:spLocks noGrp="1"/>
          </p:cNvSpPr>
          <p:nvPr>
            <p:ph type="sldNum" sz="quarter" idx="5"/>
          </p:nvPr>
        </p:nvSpPr>
        <p:spPr/>
        <p:txBody>
          <a:bodyPr/>
          <a:lstStyle/>
          <a:p>
            <a:fld id="{6371B729-817F-448C-AF52-5327A956947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 </a:t>
            </a:r>
            <a:r>
              <a:rPr lang="en-US" altLang="zh-CN" dirty="0" err="1"/>
              <a:t>Bhagoji</a:t>
            </a:r>
            <a:r>
              <a:rPr lang="en-US" altLang="zh-CN" dirty="0"/>
              <a:t>, A. N.; Chakraborty, S.; Mittal, P.; and Calo, S. 2019. Analyzing Federated Learning through an Adversarial Lens. In Proceedings of the 36th International Conference on Machine Learning, volume 97, 634–643.</a:t>
            </a:r>
            <a:endParaRPr lang="en-US" altLang="zh-CN" dirty="0"/>
          </a:p>
          <a:p>
            <a:r>
              <a:rPr lang="en-US" altLang="zh-CN" dirty="0"/>
              <a:t>[2] </a:t>
            </a:r>
            <a:r>
              <a:rPr lang="en-US" altLang="zh-CN" dirty="0" err="1"/>
              <a:t>Bagdasaryan</a:t>
            </a:r>
            <a:r>
              <a:rPr lang="en-US" altLang="zh-CN" dirty="0"/>
              <a:t>, E.; </a:t>
            </a:r>
            <a:r>
              <a:rPr lang="en-US" altLang="zh-CN" dirty="0" err="1"/>
              <a:t>Veit</a:t>
            </a:r>
            <a:r>
              <a:rPr lang="en-US" altLang="zh-CN" dirty="0"/>
              <a:t>, A.; Hua, Y.; Estrin, D.; and </a:t>
            </a:r>
            <a:r>
              <a:rPr lang="en-US" altLang="zh-CN" dirty="0" err="1"/>
              <a:t>Shmatikov</a:t>
            </a:r>
            <a:r>
              <a:rPr lang="en-US" altLang="zh-CN" dirty="0"/>
              <a:t>, V. 2020. How To Backdoor Federated Learning. In Proceedings of the 23rd International Conference on Artificial Intelligence and Statistics, volume 108, 2938– 2948.</a:t>
            </a:r>
            <a:endParaRPr lang="en-US" altLang="zh-CN" dirty="0"/>
          </a:p>
          <a:p>
            <a:r>
              <a:rPr lang="en-US" altLang="zh-CN" dirty="0"/>
              <a:t>[3] Cao, X.; Jia, J.; and Gong, N. Z. 2021. Provably Secure Federated Learning against Malicious Clients. Proceedings of the AAAI Conference on Artificial Intelligence, 35(8): 6885– 6893.</a:t>
            </a:r>
            <a:endParaRPr lang="zh-CN" altLang="en-US" dirty="0"/>
          </a:p>
        </p:txBody>
      </p:sp>
      <p:sp>
        <p:nvSpPr>
          <p:cNvPr id="4" name="灯片编号占位符 3"/>
          <p:cNvSpPr>
            <a:spLocks noGrp="1"/>
          </p:cNvSpPr>
          <p:nvPr>
            <p:ph type="sldNum" sz="quarter" idx="5"/>
          </p:nvPr>
        </p:nvSpPr>
        <p:spPr/>
        <p:txBody>
          <a:bodyPr/>
          <a:lstStyle/>
          <a:p>
            <a:fld id="{6371B729-817F-448C-AF52-5327A956947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371B729-817F-448C-AF52-5327A956947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371B729-817F-448C-AF52-5327A956947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371B729-817F-448C-AF52-5327A956947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371B729-817F-448C-AF52-5327A956947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371B729-817F-448C-AF52-5327A9569471}"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371B729-817F-448C-AF52-5327A9569471}"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371B729-817F-448C-AF52-5327A956947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幻灯片1">
    <p:bg>
      <p:bgPr>
        <a:solidFill>
          <a:schemeClr val="bg1"/>
        </a:solidFill>
        <a:effectLst/>
      </p:bgPr>
    </p:bg>
    <p:spTree>
      <p:nvGrpSpPr>
        <p:cNvPr id="1" name=""/>
        <p:cNvGrpSpPr/>
        <p:nvPr/>
      </p:nvGrpSpPr>
      <p:grpSpPr>
        <a:xfrm>
          <a:off x="0" y="0"/>
          <a:ext cx="0" cy="0"/>
          <a:chOff x="0" y="0"/>
          <a:chExt cx="0" cy="0"/>
        </a:xfrm>
      </p:grpSpPr>
      <p:sp>
        <p:nvSpPr>
          <p:cNvPr id="47" name="箭头: 五边形 46"/>
          <p:cNvSpPr/>
          <p:nvPr userDrawn="1"/>
        </p:nvSpPr>
        <p:spPr>
          <a:xfrm rot="5400000">
            <a:off x="-1070579" y="2025798"/>
            <a:ext cx="6858002" cy="2806406"/>
          </a:xfrm>
          <a:prstGeom prst="homePlate">
            <a:avLst>
              <a:gd name="adj" fmla="val 3223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solidFill>
            </a:endParaRPr>
          </a:p>
        </p:txBody>
      </p:sp>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93142" y="2263721"/>
            <a:ext cx="2330560" cy="233056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转场-长标题">
    <p:spTree>
      <p:nvGrpSpPr>
        <p:cNvPr id="1" name=""/>
        <p:cNvGrpSpPr/>
        <p:nvPr/>
      </p:nvGrpSpPr>
      <p:grpSpPr>
        <a:xfrm>
          <a:off x="0" y="0"/>
          <a:ext cx="0" cy="0"/>
          <a:chOff x="0" y="0"/>
          <a:chExt cx="0" cy="0"/>
        </a:xfrm>
      </p:grpSpPr>
      <p:sp>
        <p:nvSpPr>
          <p:cNvPr id="7" name="箭头: 五边形 6"/>
          <p:cNvSpPr/>
          <p:nvPr userDrawn="1"/>
        </p:nvSpPr>
        <p:spPr>
          <a:xfrm rot="19659736">
            <a:off x="-59387" y="6355211"/>
            <a:ext cx="1593667" cy="240022"/>
          </a:xfrm>
          <a:prstGeom prst="homePlate">
            <a:avLst>
              <a:gd name="adj" fmla="val 62948"/>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箭头: 五边形 24"/>
          <p:cNvSpPr/>
          <p:nvPr userDrawn="1"/>
        </p:nvSpPr>
        <p:spPr>
          <a:xfrm rot="19659736">
            <a:off x="501875" y="5626509"/>
            <a:ext cx="1198809" cy="202681"/>
          </a:xfrm>
          <a:prstGeom prst="homePlate">
            <a:avLst>
              <a:gd name="adj" fmla="val 62948"/>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箭头: 五边形 25"/>
          <p:cNvSpPr/>
          <p:nvPr userDrawn="1"/>
        </p:nvSpPr>
        <p:spPr>
          <a:xfrm rot="19659736">
            <a:off x="11343042" y="442070"/>
            <a:ext cx="869215" cy="124045"/>
          </a:xfrm>
          <a:prstGeom prst="homePlate">
            <a:avLst>
              <a:gd name="adj" fmla="val 62948"/>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箭头: 五边形 26"/>
          <p:cNvSpPr/>
          <p:nvPr userDrawn="1"/>
        </p:nvSpPr>
        <p:spPr>
          <a:xfrm rot="19659736">
            <a:off x="10829985" y="427917"/>
            <a:ext cx="542830" cy="99029"/>
          </a:xfrm>
          <a:prstGeom prst="homePlate">
            <a:avLst>
              <a:gd name="adj" fmla="val 62948"/>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cxnSp>
        <p:nvCxnSpPr>
          <p:cNvPr id="5" name="直接连接符 4"/>
          <p:cNvCxnSpPr/>
          <p:nvPr userDrawn="1"/>
        </p:nvCxnSpPr>
        <p:spPr>
          <a:xfrm>
            <a:off x="660400" y="6238240"/>
            <a:ext cx="10858500" cy="0"/>
          </a:xfrm>
          <a:prstGeom prst="line">
            <a:avLst/>
          </a:prstGeom>
          <a:ln w="3175" cap="rnd">
            <a:solidFill>
              <a:schemeClr val="bg1">
                <a:lumMod val="75000"/>
                <a:alpha val="47000"/>
              </a:schemeClr>
            </a:solidFill>
            <a:prstDash val="solid"/>
          </a:ln>
        </p:spPr>
        <p:style>
          <a:lnRef idx="1">
            <a:schemeClr val="accent1"/>
          </a:lnRef>
          <a:fillRef idx="0">
            <a:schemeClr val="accent1"/>
          </a:fillRef>
          <a:effectRef idx="0">
            <a:schemeClr val="accent1"/>
          </a:effectRef>
          <a:fontRef idx="minor">
            <a:schemeClr val="tx1"/>
          </a:fontRef>
        </p:style>
      </p:cxnSp>
      <p:sp>
        <p:nvSpPr>
          <p:cNvPr id="12" name="任意多边形: 形状 11"/>
          <p:cNvSpPr/>
          <p:nvPr/>
        </p:nvSpPr>
        <p:spPr bwMode="auto">
          <a:xfrm rot="5400000">
            <a:off x="93484" y="218081"/>
            <a:ext cx="1133344" cy="494119"/>
          </a:xfrm>
          <a:custGeom>
            <a:avLst/>
            <a:gdLst>
              <a:gd name="connsiteX0" fmla="*/ 0 w 4641513"/>
              <a:gd name="connsiteY0" fmla="*/ 0 h 2088000"/>
              <a:gd name="connsiteX1" fmla="*/ 3814008 w 4641513"/>
              <a:gd name="connsiteY1" fmla="*/ 0 h 2088000"/>
              <a:gd name="connsiteX2" fmla="*/ 4641513 w 4641513"/>
              <a:gd name="connsiteY2" fmla="*/ 1044000 h 2088000"/>
              <a:gd name="connsiteX3" fmla="*/ 3814008 w 4641513"/>
              <a:gd name="connsiteY3" fmla="*/ 2087999 h 2088000"/>
              <a:gd name="connsiteX4" fmla="*/ 3814008 w 4641513"/>
              <a:gd name="connsiteY4" fmla="*/ 2088000 h 2088000"/>
              <a:gd name="connsiteX5" fmla="*/ 0 w 4641513"/>
              <a:gd name="connsiteY5"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1513" h="2088000">
                <a:moveTo>
                  <a:pt x="0" y="0"/>
                </a:moveTo>
                <a:lnTo>
                  <a:pt x="3814008" y="0"/>
                </a:lnTo>
                <a:lnTo>
                  <a:pt x="4641513" y="1044000"/>
                </a:lnTo>
                <a:lnTo>
                  <a:pt x="3814008" y="2087999"/>
                </a:lnTo>
                <a:lnTo>
                  <a:pt x="3814008" y="2088000"/>
                </a:lnTo>
                <a:lnTo>
                  <a:pt x="0" y="2088000"/>
                </a:lnTo>
                <a:close/>
              </a:path>
            </a:pathLst>
          </a:custGeom>
          <a:solidFill>
            <a:schemeClr val="accent1"/>
          </a:solidFill>
          <a:ln>
            <a:noFill/>
          </a:ln>
          <a:effectLst/>
        </p:spPr>
        <p:txBody>
          <a:bodyPr vert="horz" wrap="square" lIns="91440" tIns="45720" rIns="91440" bIns="45720" numCol="1" anchor="ctr" anchorCtr="0" compatLnSpc="1">
            <a:noAutofit/>
          </a:bodyPr>
          <a:lstStyle/>
          <a:p>
            <a:pPr algn="ctr">
              <a:lnSpc>
                <a:spcPct val="130000"/>
              </a:lnSpc>
            </a:pPr>
            <a:endParaRPr lang="en-US" sz="4000" dirty="0">
              <a:solidFill>
                <a:schemeClr val="accent3"/>
              </a:solidFill>
              <a:cs typeface="+mn-ea"/>
              <a:sym typeface="+mn-lt"/>
            </a:endParaRPr>
          </a:p>
        </p:txBody>
      </p:sp>
      <p:sp>
        <p:nvSpPr>
          <p:cNvPr id="7" name="灯片编号占位符 6"/>
          <p:cNvSpPr>
            <a:spLocks noGrp="1"/>
          </p:cNvSpPr>
          <p:nvPr userDrawn="1">
            <p:ph type="sldNum" sz="quarter" idx="12"/>
          </p:nvPr>
        </p:nvSpPr>
        <p:spPr>
          <a:xfrm>
            <a:off x="8746825" y="6356349"/>
            <a:ext cx="2743200" cy="365125"/>
          </a:xfrm>
        </p:spPr>
        <p:txBody>
          <a:bodyPr/>
          <a:lstStyle>
            <a:lvl1pPr>
              <a:defRPr>
                <a:solidFill>
                  <a:schemeClr val="tx1"/>
                </a:solidFill>
              </a:defRPr>
            </a:lvl1pPr>
          </a:lstStyle>
          <a:p>
            <a:fld id="{2515AB8F-1C56-49E9-90C8-78D22B0C1B97}" type="slidenum">
              <a:rPr lang="zh-CN" altLang="en-US" smtClean="0"/>
            </a:fld>
            <a:endParaRPr lang="zh-CN" altLang="en-US" dirty="0"/>
          </a:p>
        </p:txBody>
      </p:sp>
      <p:pic>
        <p:nvPicPr>
          <p:cNvPr id="6" name="图片 5"/>
          <p:cNvPicPr>
            <a:picLocks noChangeAspect="1"/>
          </p:cNvPicPr>
          <p:nvPr userDrawn="1"/>
        </p:nvPicPr>
        <p:blipFill>
          <a:blip r:embed="rId2"/>
          <a:stretch>
            <a:fillRect/>
          </a:stretch>
        </p:blipFill>
        <p:spPr>
          <a:xfrm>
            <a:off x="744128" y="6420492"/>
            <a:ext cx="958362" cy="236837"/>
          </a:xfrm>
          <a:prstGeom prst="rect">
            <a:avLst/>
          </a:prstGeom>
        </p:spPr>
      </p:pic>
      <p:pic>
        <p:nvPicPr>
          <p:cNvPr id="11" name="图片 10"/>
          <p:cNvPicPr>
            <a:picLocks noChangeAspect="1"/>
          </p:cNvPicPr>
          <p:nvPr userDrawn="1"/>
        </p:nvPicPr>
        <p:blipFill>
          <a:blip r:embed="rId3"/>
          <a:stretch>
            <a:fillRect/>
          </a:stretch>
        </p:blipFill>
        <p:spPr>
          <a:xfrm>
            <a:off x="9966201" y="381027"/>
            <a:ext cx="1552699" cy="494974"/>
          </a:xfrm>
          <a:prstGeom prst="rect">
            <a:avLst/>
          </a:prstGeom>
        </p:spPr>
      </p:pic>
      <p:sp>
        <p:nvSpPr>
          <p:cNvPr id="8" name="标题 1"/>
          <p:cNvSpPr>
            <a:spLocks noGrp="1"/>
          </p:cNvSpPr>
          <p:nvPr>
            <p:ph type="title"/>
          </p:nvPr>
        </p:nvSpPr>
        <p:spPr>
          <a:xfrm>
            <a:off x="1091255" y="237834"/>
            <a:ext cx="8168208" cy="790865"/>
          </a:xfrm>
        </p:spPr>
        <p:txBody>
          <a:bodyPr wrap="square" lIns="0" tIns="0" rIns="0" bIns="0">
            <a:normAutofit/>
          </a:bodyPr>
          <a:lstStyle>
            <a:lvl1pPr>
              <a:defRPr sz="3600" b="1">
                <a:solidFill>
                  <a:schemeClr val="accent1"/>
                </a:solidFill>
              </a:defRPr>
            </a:lvl1pPr>
          </a:lstStyle>
          <a:p>
            <a:r>
              <a:rPr lang="zh-CN" altLang="en-US" dirty="0"/>
              <a:t>单击此处编辑母版标题样式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横向图片">
    <p:spTree>
      <p:nvGrpSpPr>
        <p:cNvPr id="1" name=""/>
        <p:cNvGrpSpPr/>
        <p:nvPr/>
      </p:nvGrpSpPr>
      <p:grpSpPr>
        <a:xfrm>
          <a:off x="0" y="0"/>
          <a:ext cx="0" cy="0"/>
          <a:chOff x="0" y="0"/>
          <a:chExt cx="0" cy="0"/>
        </a:xfrm>
      </p:grpSpPr>
      <p:cxnSp>
        <p:nvCxnSpPr>
          <p:cNvPr id="5" name="直接连接符 4"/>
          <p:cNvCxnSpPr/>
          <p:nvPr userDrawn="1"/>
        </p:nvCxnSpPr>
        <p:spPr>
          <a:xfrm>
            <a:off x="660400" y="6238240"/>
            <a:ext cx="10858500" cy="0"/>
          </a:xfrm>
          <a:prstGeom prst="line">
            <a:avLst/>
          </a:prstGeom>
          <a:ln w="3175" cap="rnd">
            <a:solidFill>
              <a:schemeClr val="bg1">
                <a:lumMod val="75000"/>
                <a:alpha val="47000"/>
              </a:schemeClr>
            </a:solidFill>
            <a:prstDash val="solid"/>
          </a:ln>
        </p:spPr>
        <p:style>
          <a:lnRef idx="1">
            <a:schemeClr val="accent1"/>
          </a:lnRef>
          <a:fillRef idx="0">
            <a:schemeClr val="accent1"/>
          </a:fillRef>
          <a:effectRef idx="0">
            <a:schemeClr val="accent1"/>
          </a:effectRef>
          <a:fontRef idx="minor">
            <a:schemeClr val="tx1"/>
          </a:fontRef>
        </p:style>
      </p:cxnSp>
      <p:sp>
        <p:nvSpPr>
          <p:cNvPr id="7" name="灯片编号占位符 6"/>
          <p:cNvSpPr>
            <a:spLocks noGrp="1"/>
          </p:cNvSpPr>
          <p:nvPr userDrawn="1">
            <p:ph type="sldNum" sz="quarter" idx="12"/>
          </p:nvPr>
        </p:nvSpPr>
        <p:spPr>
          <a:xfrm>
            <a:off x="8746825" y="6356349"/>
            <a:ext cx="2743200" cy="365125"/>
          </a:xfrm>
        </p:spPr>
        <p:txBody>
          <a:bodyPr/>
          <a:lstStyle>
            <a:lvl1pPr>
              <a:defRPr>
                <a:solidFill>
                  <a:schemeClr val="tx1"/>
                </a:solidFill>
              </a:defRPr>
            </a:lvl1pPr>
          </a:lstStyle>
          <a:p>
            <a:fld id="{2515AB8F-1C56-49E9-90C8-78D22B0C1B97}" type="slidenum">
              <a:rPr lang="zh-CN" altLang="en-US" smtClean="0"/>
            </a:fld>
            <a:endParaRPr lang="zh-CN" altLang="en-US" dirty="0"/>
          </a:p>
        </p:txBody>
      </p:sp>
      <p:sp>
        <p:nvSpPr>
          <p:cNvPr id="91" name="图片占位符 90"/>
          <p:cNvSpPr>
            <a:spLocks noGrp="1" noChangeAspect="1"/>
          </p:cNvSpPr>
          <p:nvPr>
            <p:ph type="pic" sz="quarter" idx="13"/>
          </p:nvPr>
        </p:nvSpPr>
        <p:spPr>
          <a:xfrm>
            <a:off x="862171" y="1825888"/>
            <a:ext cx="4826535" cy="2736000"/>
          </a:xfrm>
          <a:custGeom>
            <a:avLst/>
            <a:gdLst>
              <a:gd name="connsiteX0" fmla="*/ 0 w 4241800"/>
              <a:gd name="connsiteY0" fmla="*/ 0 h 2404533"/>
              <a:gd name="connsiteX1" fmla="*/ 4241800 w 4241800"/>
              <a:gd name="connsiteY1" fmla="*/ 0 h 2404533"/>
              <a:gd name="connsiteX2" fmla="*/ 4241800 w 4241800"/>
              <a:gd name="connsiteY2" fmla="*/ 2404533 h 2404533"/>
              <a:gd name="connsiteX3" fmla="*/ 0 w 4241800"/>
              <a:gd name="connsiteY3" fmla="*/ 2404533 h 2404533"/>
            </a:gdLst>
            <a:ahLst/>
            <a:cxnLst>
              <a:cxn ang="0">
                <a:pos x="connsiteX0" y="connsiteY0"/>
              </a:cxn>
              <a:cxn ang="0">
                <a:pos x="connsiteX1" y="connsiteY1"/>
              </a:cxn>
              <a:cxn ang="0">
                <a:pos x="connsiteX2" y="connsiteY2"/>
              </a:cxn>
              <a:cxn ang="0">
                <a:pos x="connsiteX3" y="connsiteY3"/>
              </a:cxn>
            </a:cxnLst>
            <a:rect l="l" t="t" r="r" b="b"/>
            <a:pathLst>
              <a:path w="4241800" h="2404533">
                <a:moveTo>
                  <a:pt x="0" y="0"/>
                </a:moveTo>
                <a:lnTo>
                  <a:pt x="4241800" y="0"/>
                </a:lnTo>
                <a:lnTo>
                  <a:pt x="4241800" y="2404533"/>
                </a:lnTo>
                <a:lnTo>
                  <a:pt x="0" y="2404533"/>
                </a:lnTo>
                <a:close/>
              </a:path>
            </a:pathLst>
          </a:custGeom>
        </p:spPr>
        <p:txBody>
          <a:bodyPr wrap="square">
            <a:noAutofit/>
          </a:bodyPr>
          <a:lstStyle/>
          <a:p>
            <a:endParaRPr lang="zh-CN" altLang="en-US"/>
          </a:p>
        </p:txBody>
      </p:sp>
      <p:sp>
        <p:nvSpPr>
          <p:cNvPr id="90" name="任意多边形: 形状 89"/>
          <p:cNvSpPr/>
          <p:nvPr userDrawn="1"/>
        </p:nvSpPr>
        <p:spPr bwMode="auto">
          <a:xfrm rot="5400000">
            <a:off x="93484" y="218081"/>
            <a:ext cx="1133344" cy="494119"/>
          </a:xfrm>
          <a:custGeom>
            <a:avLst/>
            <a:gdLst>
              <a:gd name="connsiteX0" fmla="*/ 0 w 4641513"/>
              <a:gd name="connsiteY0" fmla="*/ 0 h 2088000"/>
              <a:gd name="connsiteX1" fmla="*/ 3814008 w 4641513"/>
              <a:gd name="connsiteY1" fmla="*/ 0 h 2088000"/>
              <a:gd name="connsiteX2" fmla="*/ 4641513 w 4641513"/>
              <a:gd name="connsiteY2" fmla="*/ 1044000 h 2088000"/>
              <a:gd name="connsiteX3" fmla="*/ 3814008 w 4641513"/>
              <a:gd name="connsiteY3" fmla="*/ 2087999 h 2088000"/>
              <a:gd name="connsiteX4" fmla="*/ 3814008 w 4641513"/>
              <a:gd name="connsiteY4" fmla="*/ 2088000 h 2088000"/>
              <a:gd name="connsiteX5" fmla="*/ 0 w 4641513"/>
              <a:gd name="connsiteY5"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1513" h="2088000">
                <a:moveTo>
                  <a:pt x="0" y="0"/>
                </a:moveTo>
                <a:lnTo>
                  <a:pt x="3814008" y="0"/>
                </a:lnTo>
                <a:lnTo>
                  <a:pt x="4641513" y="1044000"/>
                </a:lnTo>
                <a:lnTo>
                  <a:pt x="3814008" y="2087999"/>
                </a:lnTo>
                <a:lnTo>
                  <a:pt x="3814008" y="2088000"/>
                </a:lnTo>
                <a:lnTo>
                  <a:pt x="0" y="2088000"/>
                </a:lnTo>
                <a:close/>
              </a:path>
            </a:pathLst>
          </a:custGeom>
          <a:solidFill>
            <a:schemeClr val="accent1"/>
          </a:solidFill>
          <a:ln>
            <a:noFill/>
          </a:ln>
          <a:effectLst/>
        </p:spPr>
        <p:txBody>
          <a:bodyPr vert="horz" wrap="square" lIns="91440" tIns="45720" rIns="91440" bIns="45720" numCol="1" anchor="ctr" anchorCtr="0" compatLnSpc="1">
            <a:noAutofit/>
          </a:bodyPr>
          <a:lstStyle/>
          <a:p>
            <a:pPr algn="ctr">
              <a:lnSpc>
                <a:spcPct val="130000"/>
              </a:lnSpc>
            </a:pPr>
            <a:endParaRPr lang="en-US" sz="4000" dirty="0">
              <a:solidFill>
                <a:schemeClr val="accent3"/>
              </a:solidFill>
              <a:cs typeface="+mn-ea"/>
              <a:sym typeface="+mn-lt"/>
            </a:endParaRPr>
          </a:p>
        </p:txBody>
      </p:sp>
      <p:sp>
        <p:nvSpPr>
          <p:cNvPr id="92" name="标题 1"/>
          <p:cNvSpPr>
            <a:spLocks noGrp="1"/>
          </p:cNvSpPr>
          <p:nvPr>
            <p:ph type="title"/>
          </p:nvPr>
        </p:nvSpPr>
        <p:spPr>
          <a:xfrm>
            <a:off x="1091255" y="237834"/>
            <a:ext cx="8168208" cy="790865"/>
          </a:xfrm>
        </p:spPr>
        <p:txBody>
          <a:bodyPr wrap="square" lIns="0" tIns="0" rIns="0" bIns="0">
            <a:normAutofit/>
          </a:bodyPr>
          <a:lstStyle>
            <a:lvl1pPr>
              <a:defRPr sz="3600" b="1">
                <a:solidFill>
                  <a:schemeClr val="accent1"/>
                </a:solidFill>
              </a:defRPr>
            </a:lvl1pPr>
          </a:lstStyle>
          <a:p>
            <a:r>
              <a:rPr lang="zh-CN" altLang="en-US" dirty="0"/>
              <a:t>单击此处编辑母版标题样式</a:t>
            </a:r>
            <a:endParaRPr lang="zh-CN" altLang="en-US" dirty="0"/>
          </a:p>
        </p:txBody>
      </p:sp>
      <p:pic>
        <p:nvPicPr>
          <p:cNvPr id="93" name="图片 92"/>
          <p:cNvPicPr>
            <a:picLocks noChangeAspect="1"/>
          </p:cNvPicPr>
          <p:nvPr userDrawn="1"/>
        </p:nvPicPr>
        <p:blipFill>
          <a:blip r:embed="rId2"/>
          <a:stretch>
            <a:fillRect/>
          </a:stretch>
        </p:blipFill>
        <p:spPr>
          <a:xfrm>
            <a:off x="744128" y="6420492"/>
            <a:ext cx="958362" cy="236837"/>
          </a:xfrm>
          <a:prstGeom prst="rect">
            <a:avLst/>
          </a:prstGeom>
        </p:spPr>
      </p:pic>
      <p:pic>
        <p:nvPicPr>
          <p:cNvPr id="97" name="图片 96"/>
          <p:cNvPicPr>
            <a:picLocks noChangeAspect="1"/>
          </p:cNvPicPr>
          <p:nvPr userDrawn="1"/>
        </p:nvPicPr>
        <p:blipFill>
          <a:blip r:embed="rId3"/>
          <a:stretch>
            <a:fillRect/>
          </a:stretch>
        </p:blipFill>
        <p:spPr>
          <a:xfrm>
            <a:off x="9966201" y="381027"/>
            <a:ext cx="1552699" cy="494974"/>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图片">
    <p:spTree>
      <p:nvGrpSpPr>
        <p:cNvPr id="1" name=""/>
        <p:cNvGrpSpPr/>
        <p:nvPr/>
      </p:nvGrpSpPr>
      <p:grpSpPr>
        <a:xfrm>
          <a:off x="0" y="0"/>
          <a:ext cx="0" cy="0"/>
          <a:chOff x="0" y="0"/>
          <a:chExt cx="0" cy="0"/>
        </a:xfrm>
      </p:grpSpPr>
      <p:cxnSp>
        <p:nvCxnSpPr>
          <p:cNvPr id="5" name="直接连接符 4"/>
          <p:cNvCxnSpPr/>
          <p:nvPr userDrawn="1"/>
        </p:nvCxnSpPr>
        <p:spPr>
          <a:xfrm>
            <a:off x="660400" y="6238240"/>
            <a:ext cx="10858500" cy="0"/>
          </a:xfrm>
          <a:prstGeom prst="line">
            <a:avLst/>
          </a:prstGeom>
          <a:ln w="3175" cap="rnd">
            <a:solidFill>
              <a:schemeClr val="bg1">
                <a:lumMod val="75000"/>
                <a:alpha val="47000"/>
              </a:schemeClr>
            </a:solidFill>
            <a:prstDash val="solid"/>
          </a:ln>
        </p:spPr>
        <p:style>
          <a:lnRef idx="1">
            <a:schemeClr val="accent1"/>
          </a:lnRef>
          <a:fillRef idx="0">
            <a:schemeClr val="accent1"/>
          </a:fillRef>
          <a:effectRef idx="0">
            <a:schemeClr val="accent1"/>
          </a:effectRef>
          <a:fontRef idx="minor">
            <a:schemeClr val="tx1"/>
          </a:fontRef>
        </p:style>
      </p:cxnSp>
      <p:sp>
        <p:nvSpPr>
          <p:cNvPr id="7" name="灯片编号占位符 6"/>
          <p:cNvSpPr>
            <a:spLocks noGrp="1"/>
          </p:cNvSpPr>
          <p:nvPr userDrawn="1">
            <p:ph type="sldNum" sz="quarter" idx="12"/>
          </p:nvPr>
        </p:nvSpPr>
        <p:spPr>
          <a:xfrm>
            <a:off x="8746825" y="6356349"/>
            <a:ext cx="2743200" cy="365125"/>
          </a:xfrm>
        </p:spPr>
        <p:txBody>
          <a:bodyPr/>
          <a:lstStyle>
            <a:lvl1pPr>
              <a:defRPr>
                <a:solidFill>
                  <a:schemeClr val="tx1"/>
                </a:solidFill>
              </a:defRPr>
            </a:lvl1pPr>
          </a:lstStyle>
          <a:p>
            <a:fld id="{2515AB8F-1C56-49E9-90C8-78D22B0C1B97}" type="slidenum">
              <a:rPr lang="zh-CN" altLang="en-US" smtClean="0"/>
            </a:fld>
            <a:endParaRPr lang="zh-CN" altLang="en-US" dirty="0"/>
          </a:p>
        </p:txBody>
      </p:sp>
      <p:sp>
        <p:nvSpPr>
          <p:cNvPr id="90" name="图片占位符 6"/>
          <p:cNvSpPr>
            <a:spLocks noGrp="1" noChangeAspect="1"/>
          </p:cNvSpPr>
          <p:nvPr>
            <p:ph type="pic" sz="quarter" idx="10"/>
          </p:nvPr>
        </p:nvSpPr>
        <p:spPr>
          <a:xfrm>
            <a:off x="1692274" y="1541374"/>
            <a:ext cx="3238088" cy="4320000"/>
          </a:xfrm>
        </p:spPr>
        <p:txBody>
          <a:bodyPr/>
          <a:lstStyle/>
          <a:p>
            <a:endParaRPr lang="zh-CN" altLang="en-US" dirty="0"/>
          </a:p>
        </p:txBody>
      </p:sp>
      <p:sp>
        <p:nvSpPr>
          <p:cNvPr id="91" name="任意多边形: 形状 90"/>
          <p:cNvSpPr/>
          <p:nvPr userDrawn="1"/>
        </p:nvSpPr>
        <p:spPr bwMode="auto">
          <a:xfrm rot="5400000">
            <a:off x="93484" y="218081"/>
            <a:ext cx="1133344" cy="494119"/>
          </a:xfrm>
          <a:custGeom>
            <a:avLst/>
            <a:gdLst>
              <a:gd name="connsiteX0" fmla="*/ 0 w 4641513"/>
              <a:gd name="connsiteY0" fmla="*/ 0 h 2088000"/>
              <a:gd name="connsiteX1" fmla="*/ 3814008 w 4641513"/>
              <a:gd name="connsiteY1" fmla="*/ 0 h 2088000"/>
              <a:gd name="connsiteX2" fmla="*/ 4641513 w 4641513"/>
              <a:gd name="connsiteY2" fmla="*/ 1044000 h 2088000"/>
              <a:gd name="connsiteX3" fmla="*/ 3814008 w 4641513"/>
              <a:gd name="connsiteY3" fmla="*/ 2087999 h 2088000"/>
              <a:gd name="connsiteX4" fmla="*/ 3814008 w 4641513"/>
              <a:gd name="connsiteY4" fmla="*/ 2088000 h 2088000"/>
              <a:gd name="connsiteX5" fmla="*/ 0 w 4641513"/>
              <a:gd name="connsiteY5"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1513" h="2088000">
                <a:moveTo>
                  <a:pt x="0" y="0"/>
                </a:moveTo>
                <a:lnTo>
                  <a:pt x="3814008" y="0"/>
                </a:lnTo>
                <a:lnTo>
                  <a:pt x="4641513" y="1044000"/>
                </a:lnTo>
                <a:lnTo>
                  <a:pt x="3814008" y="2087999"/>
                </a:lnTo>
                <a:lnTo>
                  <a:pt x="3814008" y="2088000"/>
                </a:lnTo>
                <a:lnTo>
                  <a:pt x="0" y="2088000"/>
                </a:lnTo>
                <a:close/>
              </a:path>
            </a:pathLst>
          </a:custGeom>
          <a:solidFill>
            <a:schemeClr val="accent1"/>
          </a:solidFill>
          <a:ln>
            <a:noFill/>
          </a:ln>
          <a:effectLst/>
        </p:spPr>
        <p:txBody>
          <a:bodyPr vert="horz" wrap="square" lIns="91440" tIns="45720" rIns="91440" bIns="45720" numCol="1" anchor="ctr" anchorCtr="0" compatLnSpc="1">
            <a:noAutofit/>
          </a:bodyPr>
          <a:lstStyle/>
          <a:p>
            <a:pPr algn="ctr">
              <a:lnSpc>
                <a:spcPct val="130000"/>
              </a:lnSpc>
            </a:pPr>
            <a:endParaRPr lang="en-US" sz="4000" dirty="0">
              <a:solidFill>
                <a:schemeClr val="accent3"/>
              </a:solidFill>
              <a:cs typeface="+mn-ea"/>
              <a:sym typeface="+mn-lt"/>
            </a:endParaRPr>
          </a:p>
        </p:txBody>
      </p:sp>
      <p:sp>
        <p:nvSpPr>
          <p:cNvPr id="92" name="标题 1"/>
          <p:cNvSpPr>
            <a:spLocks noGrp="1"/>
          </p:cNvSpPr>
          <p:nvPr>
            <p:ph type="title"/>
          </p:nvPr>
        </p:nvSpPr>
        <p:spPr>
          <a:xfrm>
            <a:off x="1091255" y="237834"/>
            <a:ext cx="8168208" cy="790865"/>
          </a:xfrm>
        </p:spPr>
        <p:txBody>
          <a:bodyPr wrap="square" lIns="0" tIns="0" rIns="0" bIns="0">
            <a:normAutofit/>
          </a:bodyPr>
          <a:lstStyle>
            <a:lvl1pPr>
              <a:defRPr sz="3600" b="1">
                <a:solidFill>
                  <a:schemeClr val="accent1"/>
                </a:solidFill>
              </a:defRPr>
            </a:lvl1pPr>
          </a:lstStyle>
          <a:p>
            <a:r>
              <a:rPr lang="zh-CN" altLang="en-US" dirty="0"/>
              <a:t>单击此处编辑母版标题样式</a:t>
            </a:r>
            <a:endParaRPr lang="zh-CN" altLang="en-US" dirty="0"/>
          </a:p>
        </p:txBody>
      </p:sp>
      <p:pic>
        <p:nvPicPr>
          <p:cNvPr id="93" name="图片 92"/>
          <p:cNvPicPr>
            <a:picLocks noChangeAspect="1"/>
          </p:cNvPicPr>
          <p:nvPr userDrawn="1"/>
        </p:nvPicPr>
        <p:blipFill>
          <a:blip r:embed="rId2"/>
          <a:stretch>
            <a:fillRect/>
          </a:stretch>
        </p:blipFill>
        <p:spPr>
          <a:xfrm>
            <a:off x="744128" y="6420492"/>
            <a:ext cx="958362" cy="236837"/>
          </a:xfrm>
          <a:prstGeom prst="rect">
            <a:avLst/>
          </a:prstGeom>
        </p:spPr>
      </p:pic>
      <p:pic>
        <p:nvPicPr>
          <p:cNvPr id="97" name="图片 96"/>
          <p:cNvPicPr>
            <a:picLocks noChangeAspect="1"/>
          </p:cNvPicPr>
          <p:nvPr userDrawn="1"/>
        </p:nvPicPr>
        <p:blipFill>
          <a:blip r:embed="rId3"/>
          <a:stretch>
            <a:fillRect/>
          </a:stretch>
        </p:blipFill>
        <p:spPr>
          <a:xfrm>
            <a:off x="9966201" y="381027"/>
            <a:ext cx="1552699" cy="494974"/>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图片-圆形">
    <p:spTree>
      <p:nvGrpSpPr>
        <p:cNvPr id="1" name=""/>
        <p:cNvGrpSpPr/>
        <p:nvPr/>
      </p:nvGrpSpPr>
      <p:grpSpPr>
        <a:xfrm>
          <a:off x="0" y="0"/>
          <a:ext cx="0" cy="0"/>
          <a:chOff x="0" y="0"/>
          <a:chExt cx="0" cy="0"/>
        </a:xfrm>
      </p:grpSpPr>
      <p:sp>
        <p:nvSpPr>
          <p:cNvPr id="93" name="任意多边形: 形状 92"/>
          <p:cNvSpPr/>
          <p:nvPr userDrawn="1"/>
        </p:nvSpPr>
        <p:spPr>
          <a:xfrm>
            <a:off x="660400" y="1531871"/>
            <a:ext cx="10858500" cy="4491875"/>
          </a:xfrm>
          <a:custGeom>
            <a:avLst/>
            <a:gdLst>
              <a:gd name="connsiteX0" fmla="*/ 2682382 w 10858500"/>
              <a:gd name="connsiteY0" fmla="*/ 0 h 4491875"/>
              <a:gd name="connsiteX1" fmla="*/ 4661514 w 10858500"/>
              <a:gd name="connsiteY1" fmla="*/ 1979131 h 4491875"/>
              <a:gd name="connsiteX2" fmla="*/ 4081840 w 10858500"/>
              <a:gd name="connsiteY2" fmla="*/ 3378588 h 4491875"/>
              <a:gd name="connsiteX3" fmla="*/ 3948253 w 10858500"/>
              <a:gd name="connsiteY3" fmla="*/ 3500000 h 4491875"/>
              <a:gd name="connsiteX4" fmla="*/ 10858500 w 10858500"/>
              <a:gd name="connsiteY4" fmla="*/ 3500000 h 4491875"/>
              <a:gd name="connsiteX5" fmla="*/ 10858500 w 10858500"/>
              <a:gd name="connsiteY5" fmla="*/ 4491875 h 4491875"/>
              <a:gd name="connsiteX6" fmla="*/ 0 w 10858500"/>
              <a:gd name="connsiteY6" fmla="*/ 4491875 h 4491875"/>
              <a:gd name="connsiteX7" fmla="*/ 0 w 10858500"/>
              <a:gd name="connsiteY7" fmla="*/ 3500000 h 4491875"/>
              <a:gd name="connsiteX8" fmla="*/ 1416512 w 10858500"/>
              <a:gd name="connsiteY8" fmla="*/ 3500000 h 4491875"/>
              <a:gd name="connsiteX9" fmla="*/ 1282925 w 10858500"/>
              <a:gd name="connsiteY9" fmla="*/ 3378588 h 4491875"/>
              <a:gd name="connsiteX10" fmla="*/ 703250 w 10858500"/>
              <a:gd name="connsiteY10" fmla="*/ 1979131 h 4491875"/>
              <a:gd name="connsiteX11" fmla="*/ 2682382 w 10858500"/>
              <a:gd name="connsiteY11" fmla="*/ 0 h 449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858500" h="4491875">
                <a:moveTo>
                  <a:pt x="2682382" y="0"/>
                </a:moveTo>
                <a:cubicBezTo>
                  <a:pt x="3775426" y="0"/>
                  <a:pt x="4661514" y="886087"/>
                  <a:pt x="4661514" y="1979131"/>
                </a:cubicBezTo>
                <a:cubicBezTo>
                  <a:pt x="4661514" y="2525653"/>
                  <a:pt x="4439992" y="3020436"/>
                  <a:pt x="4081840" y="3378588"/>
                </a:cubicBezTo>
                <a:lnTo>
                  <a:pt x="3948253" y="3500000"/>
                </a:lnTo>
                <a:lnTo>
                  <a:pt x="10858500" y="3500000"/>
                </a:lnTo>
                <a:lnTo>
                  <a:pt x="10858500" y="4491875"/>
                </a:lnTo>
                <a:lnTo>
                  <a:pt x="0" y="4491875"/>
                </a:lnTo>
                <a:lnTo>
                  <a:pt x="0" y="3500000"/>
                </a:lnTo>
                <a:lnTo>
                  <a:pt x="1416512" y="3500000"/>
                </a:lnTo>
                <a:lnTo>
                  <a:pt x="1282925" y="3378588"/>
                </a:lnTo>
                <a:cubicBezTo>
                  <a:pt x="924772" y="3020436"/>
                  <a:pt x="703250" y="2525653"/>
                  <a:pt x="703250" y="1979131"/>
                </a:cubicBezTo>
                <a:cubicBezTo>
                  <a:pt x="703250" y="886087"/>
                  <a:pt x="1589338" y="0"/>
                  <a:pt x="2682382" y="0"/>
                </a:cubicBezTo>
                <a:close/>
              </a:path>
            </a:pathLst>
          </a:custGeom>
          <a:solidFill>
            <a:schemeClr val="accent1"/>
          </a:solidFill>
          <a:ln w="19050">
            <a:noFill/>
          </a:ln>
          <a:effectLst>
            <a:outerShdw blurRad="127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cxnSp>
        <p:nvCxnSpPr>
          <p:cNvPr id="5" name="直接连接符 4"/>
          <p:cNvCxnSpPr/>
          <p:nvPr userDrawn="1"/>
        </p:nvCxnSpPr>
        <p:spPr>
          <a:xfrm>
            <a:off x="660400" y="6238240"/>
            <a:ext cx="10858500" cy="0"/>
          </a:xfrm>
          <a:prstGeom prst="line">
            <a:avLst/>
          </a:prstGeom>
          <a:ln w="3175" cap="rnd">
            <a:solidFill>
              <a:schemeClr val="bg1">
                <a:lumMod val="75000"/>
                <a:alpha val="47000"/>
              </a:schemeClr>
            </a:solidFill>
            <a:prstDash val="solid"/>
          </a:ln>
        </p:spPr>
        <p:style>
          <a:lnRef idx="1">
            <a:schemeClr val="accent1"/>
          </a:lnRef>
          <a:fillRef idx="0">
            <a:schemeClr val="accent1"/>
          </a:fillRef>
          <a:effectRef idx="0">
            <a:schemeClr val="accent1"/>
          </a:effectRef>
          <a:fontRef idx="minor">
            <a:schemeClr val="tx1"/>
          </a:fontRef>
        </p:style>
      </p:cxnSp>
      <p:sp>
        <p:nvSpPr>
          <p:cNvPr id="7" name="灯片编号占位符 6"/>
          <p:cNvSpPr>
            <a:spLocks noGrp="1"/>
          </p:cNvSpPr>
          <p:nvPr userDrawn="1">
            <p:ph type="sldNum" sz="quarter" idx="12"/>
          </p:nvPr>
        </p:nvSpPr>
        <p:spPr>
          <a:xfrm>
            <a:off x="8746825" y="6356349"/>
            <a:ext cx="2743200" cy="365125"/>
          </a:xfrm>
        </p:spPr>
        <p:txBody>
          <a:bodyPr/>
          <a:lstStyle>
            <a:lvl1pPr>
              <a:defRPr>
                <a:solidFill>
                  <a:schemeClr val="tx1"/>
                </a:solidFill>
              </a:defRPr>
            </a:lvl1pPr>
          </a:lstStyle>
          <a:p>
            <a:fld id="{2515AB8F-1C56-49E9-90C8-78D22B0C1B97}" type="slidenum">
              <a:rPr lang="zh-CN" altLang="en-US" smtClean="0"/>
            </a:fld>
            <a:endParaRPr lang="zh-CN" altLang="en-US" dirty="0"/>
          </a:p>
        </p:txBody>
      </p:sp>
      <p:sp>
        <p:nvSpPr>
          <p:cNvPr id="91" name="任意多边形: 形状 90"/>
          <p:cNvSpPr/>
          <p:nvPr userDrawn="1"/>
        </p:nvSpPr>
        <p:spPr bwMode="auto">
          <a:xfrm rot="5400000">
            <a:off x="93484" y="218081"/>
            <a:ext cx="1133344" cy="494119"/>
          </a:xfrm>
          <a:custGeom>
            <a:avLst/>
            <a:gdLst>
              <a:gd name="connsiteX0" fmla="*/ 0 w 4641513"/>
              <a:gd name="connsiteY0" fmla="*/ 0 h 2088000"/>
              <a:gd name="connsiteX1" fmla="*/ 3814008 w 4641513"/>
              <a:gd name="connsiteY1" fmla="*/ 0 h 2088000"/>
              <a:gd name="connsiteX2" fmla="*/ 4641513 w 4641513"/>
              <a:gd name="connsiteY2" fmla="*/ 1044000 h 2088000"/>
              <a:gd name="connsiteX3" fmla="*/ 3814008 w 4641513"/>
              <a:gd name="connsiteY3" fmla="*/ 2087999 h 2088000"/>
              <a:gd name="connsiteX4" fmla="*/ 3814008 w 4641513"/>
              <a:gd name="connsiteY4" fmla="*/ 2088000 h 2088000"/>
              <a:gd name="connsiteX5" fmla="*/ 0 w 4641513"/>
              <a:gd name="connsiteY5"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1513" h="2088000">
                <a:moveTo>
                  <a:pt x="0" y="0"/>
                </a:moveTo>
                <a:lnTo>
                  <a:pt x="3814008" y="0"/>
                </a:lnTo>
                <a:lnTo>
                  <a:pt x="4641513" y="1044000"/>
                </a:lnTo>
                <a:lnTo>
                  <a:pt x="3814008" y="2087999"/>
                </a:lnTo>
                <a:lnTo>
                  <a:pt x="3814008" y="2088000"/>
                </a:lnTo>
                <a:lnTo>
                  <a:pt x="0" y="2088000"/>
                </a:lnTo>
                <a:close/>
              </a:path>
            </a:pathLst>
          </a:custGeom>
          <a:solidFill>
            <a:schemeClr val="accent1"/>
          </a:solidFill>
          <a:ln>
            <a:noFill/>
          </a:ln>
          <a:effectLst/>
        </p:spPr>
        <p:txBody>
          <a:bodyPr vert="horz" wrap="square" lIns="91440" tIns="45720" rIns="91440" bIns="45720" numCol="1" anchor="ctr" anchorCtr="0" compatLnSpc="1">
            <a:noAutofit/>
          </a:bodyPr>
          <a:lstStyle/>
          <a:p>
            <a:pPr algn="ctr">
              <a:lnSpc>
                <a:spcPct val="130000"/>
              </a:lnSpc>
            </a:pPr>
            <a:endParaRPr lang="en-US" sz="4000" dirty="0">
              <a:solidFill>
                <a:schemeClr val="accent3"/>
              </a:solidFill>
              <a:cs typeface="+mn-ea"/>
              <a:sym typeface="+mn-lt"/>
            </a:endParaRPr>
          </a:p>
        </p:txBody>
      </p:sp>
      <p:sp>
        <p:nvSpPr>
          <p:cNvPr id="92" name="图片占位符 91"/>
          <p:cNvSpPr>
            <a:spLocks noGrp="1" noChangeAspect="1"/>
          </p:cNvSpPr>
          <p:nvPr>
            <p:ph type="pic" sz="quarter" idx="13"/>
          </p:nvPr>
        </p:nvSpPr>
        <p:spPr>
          <a:xfrm>
            <a:off x="1451524" y="1608975"/>
            <a:ext cx="3780000" cy="3780000"/>
          </a:xfrm>
          <a:custGeom>
            <a:avLst/>
            <a:gdLst>
              <a:gd name="connsiteX0" fmla="*/ 1657350 w 3314700"/>
              <a:gd name="connsiteY0" fmla="*/ 0 h 3314700"/>
              <a:gd name="connsiteX1" fmla="*/ 3314700 w 3314700"/>
              <a:gd name="connsiteY1" fmla="*/ 1657350 h 3314700"/>
              <a:gd name="connsiteX2" fmla="*/ 1657350 w 3314700"/>
              <a:gd name="connsiteY2" fmla="*/ 3314700 h 3314700"/>
              <a:gd name="connsiteX3" fmla="*/ 0 w 3314700"/>
              <a:gd name="connsiteY3" fmla="*/ 1657350 h 3314700"/>
              <a:gd name="connsiteX4" fmla="*/ 1657350 w 3314700"/>
              <a:gd name="connsiteY4" fmla="*/ 0 h 3314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700" h="3314700">
                <a:moveTo>
                  <a:pt x="1657350" y="0"/>
                </a:moveTo>
                <a:cubicBezTo>
                  <a:pt x="2572679" y="0"/>
                  <a:pt x="3314700" y="742021"/>
                  <a:pt x="3314700" y="1657350"/>
                </a:cubicBezTo>
                <a:cubicBezTo>
                  <a:pt x="3314700" y="2572679"/>
                  <a:pt x="2572679" y="3314700"/>
                  <a:pt x="1657350" y="3314700"/>
                </a:cubicBezTo>
                <a:cubicBezTo>
                  <a:pt x="742021" y="3314700"/>
                  <a:pt x="0" y="2572679"/>
                  <a:pt x="0" y="1657350"/>
                </a:cubicBezTo>
                <a:cubicBezTo>
                  <a:pt x="0" y="742021"/>
                  <a:pt x="742021" y="0"/>
                  <a:pt x="1657350" y="0"/>
                </a:cubicBezTo>
                <a:close/>
              </a:path>
            </a:pathLst>
          </a:custGeom>
        </p:spPr>
        <p:txBody>
          <a:bodyPr wrap="square" anchor="ctr" anchorCtr="0">
            <a:noAutofit/>
          </a:bodyPr>
          <a:lstStyle/>
          <a:p>
            <a:endParaRPr lang="zh-CN" altLang="en-US" dirty="0"/>
          </a:p>
        </p:txBody>
      </p:sp>
      <p:sp>
        <p:nvSpPr>
          <p:cNvPr id="90" name="标题 1"/>
          <p:cNvSpPr>
            <a:spLocks noGrp="1"/>
          </p:cNvSpPr>
          <p:nvPr>
            <p:ph type="title"/>
          </p:nvPr>
        </p:nvSpPr>
        <p:spPr>
          <a:xfrm>
            <a:off x="1091255" y="237834"/>
            <a:ext cx="8168208" cy="790865"/>
          </a:xfrm>
        </p:spPr>
        <p:txBody>
          <a:bodyPr wrap="square" lIns="0" tIns="0" rIns="0" bIns="0">
            <a:normAutofit/>
          </a:bodyPr>
          <a:lstStyle>
            <a:lvl1pPr>
              <a:defRPr sz="3600" b="1">
                <a:solidFill>
                  <a:schemeClr val="accent1"/>
                </a:solidFill>
              </a:defRPr>
            </a:lvl1pPr>
          </a:lstStyle>
          <a:p>
            <a:r>
              <a:rPr lang="zh-CN" altLang="en-US" dirty="0"/>
              <a:t>单击此处编辑母版标题样式</a:t>
            </a:r>
            <a:endParaRPr lang="zh-CN" altLang="en-US" dirty="0"/>
          </a:p>
        </p:txBody>
      </p:sp>
      <p:pic>
        <p:nvPicPr>
          <p:cNvPr id="94" name="图片 93"/>
          <p:cNvPicPr>
            <a:picLocks noChangeAspect="1"/>
          </p:cNvPicPr>
          <p:nvPr userDrawn="1"/>
        </p:nvPicPr>
        <p:blipFill>
          <a:blip r:embed="rId2"/>
          <a:stretch>
            <a:fillRect/>
          </a:stretch>
        </p:blipFill>
        <p:spPr>
          <a:xfrm>
            <a:off x="744128" y="6420492"/>
            <a:ext cx="958362" cy="236837"/>
          </a:xfrm>
          <a:prstGeom prst="rect">
            <a:avLst/>
          </a:prstGeom>
        </p:spPr>
      </p:pic>
      <p:pic>
        <p:nvPicPr>
          <p:cNvPr id="98" name="图片 97"/>
          <p:cNvPicPr>
            <a:picLocks noChangeAspect="1"/>
          </p:cNvPicPr>
          <p:nvPr userDrawn="1"/>
        </p:nvPicPr>
        <p:blipFill>
          <a:blip r:embed="rId3"/>
          <a:stretch>
            <a:fillRect/>
          </a:stretch>
        </p:blipFill>
        <p:spPr>
          <a:xfrm>
            <a:off x="9966201" y="381027"/>
            <a:ext cx="1552699" cy="494974"/>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图片">
    <p:spTree>
      <p:nvGrpSpPr>
        <p:cNvPr id="1" name=""/>
        <p:cNvGrpSpPr/>
        <p:nvPr/>
      </p:nvGrpSpPr>
      <p:grpSpPr>
        <a:xfrm>
          <a:off x="0" y="0"/>
          <a:ext cx="0" cy="0"/>
          <a:chOff x="0" y="0"/>
          <a:chExt cx="0" cy="0"/>
        </a:xfrm>
      </p:grpSpPr>
      <p:cxnSp>
        <p:nvCxnSpPr>
          <p:cNvPr id="5" name="直接连接符 4"/>
          <p:cNvCxnSpPr/>
          <p:nvPr userDrawn="1"/>
        </p:nvCxnSpPr>
        <p:spPr>
          <a:xfrm>
            <a:off x="660400" y="6238240"/>
            <a:ext cx="10858500" cy="0"/>
          </a:xfrm>
          <a:prstGeom prst="line">
            <a:avLst/>
          </a:prstGeom>
          <a:ln w="3175" cap="rnd">
            <a:solidFill>
              <a:schemeClr val="bg1">
                <a:lumMod val="75000"/>
                <a:alpha val="47000"/>
              </a:schemeClr>
            </a:solidFill>
            <a:prstDash val="solid"/>
          </a:ln>
        </p:spPr>
        <p:style>
          <a:lnRef idx="1">
            <a:schemeClr val="accent1"/>
          </a:lnRef>
          <a:fillRef idx="0">
            <a:schemeClr val="accent1"/>
          </a:fillRef>
          <a:effectRef idx="0">
            <a:schemeClr val="accent1"/>
          </a:effectRef>
          <a:fontRef idx="minor">
            <a:schemeClr val="tx1"/>
          </a:fontRef>
        </p:style>
      </p:cxnSp>
      <p:sp>
        <p:nvSpPr>
          <p:cNvPr id="7" name="灯片编号占位符 6"/>
          <p:cNvSpPr>
            <a:spLocks noGrp="1"/>
          </p:cNvSpPr>
          <p:nvPr userDrawn="1">
            <p:ph type="sldNum" sz="quarter" idx="12"/>
          </p:nvPr>
        </p:nvSpPr>
        <p:spPr>
          <a:xfrm>
            <a:off x="8746825" y="6356349"/>
            <a:ext cx="2743200" cy="365125"/>
          </a:xfrm>
        </p:spPr>
        <p:txBody>
          <a:bodyPr/>
          <a:lstStyle>
            <a:lvl1pPr>
              <a:defRPr>
                <a:solidFill>
                  <a:schemeClr val="tx1"/>
                </a:solidFill>
              </a:defRPr>
            </a:lvl1pPr>
          </a:lstStyle>
          <a:p>
            <a:fld id="{2515AB8F-1C56-49E9-90C8-78D22B0C1B97}" type="slidenum">
              <a:rPr lang="zh-CN" altLang="en-US" smtClean="0"/>
            </a:fld>
            <a:endParaRPr lang="zh-CN" altLang="en-US" dirty="0"/>
          </a:p>
        </p:txBody>
      </p:sp>
      <p:sp>
        <p:nvSpPr>
          <p:cNvPr id="90" name="图片占位符 6"/>
          <p:cNvSpPr>
            <a:spLocks noGrp="1" noChangeAspect="1"/>
          </p:cNvSpPr>
          <p:nvPr>
            <p:ph type="pic" sz="quarter" idx="10"/>
          </p:nvPr>
        </p:nvSpPr>
        <p:spPr>
          <a:xfrm>
            <a:off x="1114722" y="1132945"/>
            <a:ext cx="1735608" cy="2315510"/>
          </a:xfrm>
        </p:spPr>
        <p:txBody>
          <a:bodyPr/>
          <a:lstStyle/>
          <a:p>
            <a:endParaRPr lang="zh-CN" altLang="en-US" dirty="0"/>
          </a:p>
        </p:txBody>
      </p:sp>
      <p:sp>
        <p:nvSpPr>
          <p:cNvPr id="91" name="图片占位符 6"/>
          <p:cNvSpPr>
            <a:spLocks noGrp="1" noChangeAspect="1"/>
          </p:cNvSpPr>
          <p:nvPr>
            <p:ph type="pic" sz="quarter" idx="13"/>
          </p:nvPr>
        </p:nvSpPr>
        <p:spPr>
          <a:xfrm>
            <a:off x="9351363" y="3674135"/>
            <a:ext cx="1755000" cy="2341381"/>
          </a:xfrm>
        </p:spPr>
        <p:txBody>
          <a:bodyPr/>
          <a:lstStyle/>
          <a:p>
            <a:endParaRPr lang="zh-CN" altLang="en-US" dirty="0"/>
          </a:p>
        </p:txBody>
      </p:sp>
      <p:sp>
        <p:nvSpPr>
          <p:cNvPr id="92" name="任意多边形: 形状 91"/>
          <p:cNvSpPr/>
          <p:nvPr userDrawn="1"/>
        </p:nvSpPr>
        <p:spPr bwMode="auto">
          <a:xfrm rot="5400000">
            <a:off x="93484" y="218081"/>
            <a:ext cx="1133344" cy="494119"/>
          </a:xfrm>
          <a:custGeom>
            <a:avLst/>
            <a:gdLst>
              <a:gd name="connsiteX0" fmla="*/ 0 w 4641513"/>
              <a:gd name="connsiteY0" fmla="*/ 0 h 2088000"/>
              <a:gd name="connsiteX1" fmla="*/ 3814008 w 4641513"/>
              <a:gd name="connsiteY1" fmla="*/ 0 h 2088000"/>
              <a:gd name="connsiteX2" fmla="*/ 4641513 w 4641513"/>
              <a:gd name="connsiteY2" fmla="*/ 1044000 h 2088000"/>
              <a:gd name="connsiteX3" fmla="*/ 3814008 w 4641513"/>
              <a:gd name="connsiteY3" fmla="*/ 2087999 h 2088000"/>
              <a:gd name="connsiteX4" fmla="*/ 3814008 w 4641513"/>
              <a:gd name="connsiteY4" fmla="*/ 2088000 h 2088000"/>
              <a:gd name="connsiteX5" fmla="*/ 0 w 4641513"/>
              <a:gd name="connsiteY5"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1513" h="2088000">
                <a:moveTo>
                  <a:pt x="0" y="0"/>
                </a:moveTo>
                <a:lnTo>
                  <a:pt x="3814008" y="0"/>
                </a:lnTo>
                <a:lnTo>
                  <a:pt x="4641513" y="1044000"/>
                </a:lnTo>
                <a:lnTo>
                  <a:pt x="3814008" y="2087999"/>
                </a:lnTo>
                <a:lnTo>
                  <a:pt x="3814008" y="2088000"/>
                </a:lnTo>
                <a:lnTo>
                  <a:pt x="0" y="2088000"/>
                </a:lnTo>
                <a:close/>
              </a:path>
            </a:pathLst>
          </a:custGeom>
          <a:solidFill>
            <a:schemeClr val="accent1"/>
          </a:solidFill>
          <a:ln>
            <a:noFill/>
          </a:ln>
          <a:effectLst/>
        </p:spPr>
        <p:txBody>
          <a:bodyPr vert="horz" wrap="square" lIns="91440" tIns="45720" rIns="91440" bIns="45720" numCol="1" anchor="ctr" anchorCtr="0" compatLnSpc="1">
            <a:noAutofit/>
          </a:bodyPr>
          <a:lstStyle/>
          <a:p>
            <a:pPr algn="ctr">
              <a:lnSpc>
                <a:spcPct val="130000"/>
              </a:lnSpc>
            </a:pPr>
            <a:endParaRPr lang="en-US" sz="4000" dirty="0">
              <a:solidFill>
                <a:schemeClr val="accent3"/>
              </a:solidFill>
              <a:cs typeface="+mn-ea"/>
              <a:sym typeface="+mn-lt"/>
            </a:endParaRPr>
          </a:p>
        </p:txBody>
      </p:sp>
      <p:sp>
        <p:nvSpPr>
          <p:cNvPr id="93" name="标题 1"/>
          <p:cNvSpPr>
            <a:spLocks noGrp="1"/>
          </p:cNvSpPr>
          <p:nvPr>
            <p:ph type="title"/>
          </p:nvPr>
        </p:nvSpPr>
        <p:spPr>
          <a:xfrm>
            <a:off x="1091255" y="237834"/>
            <a:ext cx="8168208" cy="790865"/>
          </a:xfrm>
        </p:spPr>
        <p:txBody>
          <a:bodyPr wrap="square" lIns="0" tIns="0" rIns="0" bIns="0">
            <a:normAutofit/>
          </a:bodyPr>
          <a:lstStyle>
            <a:lvl1pPr>
              <a:defRPr sz="3600" b="1">
                <a:solidFill>
                  <a:schemeClr val="accent1"/>
                </a:solidFill>
              </a:defRPr>
            </a:lvl1pPr>
          </a:lstStyle>
          <a:p>
            <a:r>
              <a:rPr lang="zh-CN" altLang="en-US" dirty="0"/>
              <a:t>单击此处编辑母版标题样式</a:t>
            </a:r>
            <a:endParaRPr lang="zh-CN" altLang="en-US" dirty="0"/>
          </a:p>
        </p:txBody>
      </p:sp>
      <p:pic>
        <p:nvPicPr>
          <p:cNvPr id="94" name="图片 93"/>
          <p:cNvPicPr>
            <a:picLocks noChangeAspect="1"/>
          </p:cNvPicPr>
          <p:nvPr userDrawn="1"/>
        </p:nvPicPr>
        <p:blipFill>
          <a:blip r:embed="rId2"/>
          <a:stretch>
            <a:fillRect/>
          </a:stretch>
        </p:blipFill>
        <p:spPr>
          <a:xfrm>
            <a:off x="744128" y="6420492"/>
            <a:ext cx="958362" cy="236837"/>
          </a:xfrm>
          <a:prstGeom prst="rect">
            <a:avLst/>
          </a:prstGeom>
        </p:spPr>
      </p:pic>
      <p:pic>
        <p:nvPicPr>
          <p:cNvPr id="98" name="图片 97"/>
          <p:cNvPicPr>
            <a:picLocks noChangeAspect="1"/>
          </p:cNvPicPr>
          <p:nvPr userDrawn="1"/>
        </p:nvPicPr>
        <p:blipFill>
          <a:blip r:embed="rId3"/>
          <a:stretch>
            <a:fillRect/>
          </a:stretch>
        </p:blipFill>
        <p:spPr>
          <a:xfrm>
            <a:off x="9966201" y="381027"/>
            <a:ext cx="1552699" cy="494974"/>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图片">
    <p:spTree>
      <p:nvGrpSpPr>
        <p:cNvPr id="1" name=""/>
        <p:cNvGrpSpPr/>
        <p:nvPr/>
      </p:nvGrpSpPr>
      <p:grpSpPr>
        <a:xfrm>
          <a:off x="0" y="0"/>
          <a:ext cx="0" cy="0"/>
          <a:chOff x="0" y="0"/>
          <a:chExt cx="0" cy="0"/>
        </a:xfrm>
      </p:grpSpPr>
      <p:cxnSp>
        <p:nvCxnSpPr>
          <p:cNvPr id="5" name="直接连接符 4"/>
          <p:cNvCxnSpPr/>
          <p:nvPr userDrawn="1"/>
        </p:nvCxnSpPr>
        <p:spPr>
          <a:xfrm>
            <a:off x="660400" y="6238240"/>
            <a:ext cx="10858500" cy="0"/>
          </a:xfrm>
          <a:prstGeom prst="line">
            <a:avLst/>
          </a:prstGeom>
          <a:ln w="3175" cap="rnd">
            <a:solidFill>
              <a:schemeClr val="bg1">
                <a:lumMod val="75000"/>
                <a:alpha val="47000"/>
              </a:schemeClr>
            </a:solidFill>
            <a:prstDash val="solid"/>
          </a:ln>
        </p:spPr>
        <p:style>
          <a:lnRef idx="1">
            <a:schemeClr val="accent1"/>
          </a:lnRef>
          <a:fillRef idx="0">
            <a:schemeClr val="accent1"/>
          </a:fillRef>
          <a:effectRef idx="0">
            <a:schemeClr val="accent1"/>
          </a:effectRef>
          <a:fontRef idx="minor">
            <a:schemeClr val="tx1"/>
          </a:fontRef>
        </p:style>
      </p:cxnSp>
      <p:sp>
        <p:nvSpPr>
          <p:cNvPr id="7" name="灯片编号占位符 6"/>
          <p:cNvSpPr>
            <a:spLocks noGrp="1"/>
          </p:cNvSpPr>
          <p:nvPr userDrawn="1">
            <p:ph type="sldNum" sz="quarter" idx="12"/>
          </p:nvPr>
        </p:nvSpPr>
        <p:spPr>
          <a:xfrm>
            <a:off x="8746825" y="6356349"/>
            <a:ext cx="2743200" cy="365125"/>
          </a:xfrm>
        </p:spPr>
        <p:txBody>
          <a:bodyPr/>
          <a:lstStyle>
            <a:lvl1pPr>
              <a:defRPr>
                <a:solidFill>
                  <a:schemeClr val="tx1"/>
                </a:solidFill>
              </a:defRPr>
            </a:lvl1pPr>
          </a:lstStyle>
          <a:p>
            <a:fld id="{2515AB8F-1C56-49E9-90C8-78D22B0C1B97}" type="slidenum">
              <a:rPr lang="zh-CN" altLang="en-US" smtClean="0"/>
            </a:fld>
            <a:endParaRPr lang="zh-CN" altLang="en-US" dirty="0"/>
          </a:p>
        </p:txBody>
      </p:sp>
      <p:sp>
        <p:nvSpPr>
          <p:cNvPr id="91" name="图片占位符 90"/>
          <p:cNvSpPr>
            <a:spLocks noGrp="1"/>
          </p:cNvSpPr>
          <p:nvPr>
            <p:ph type="pic" sz="quarter" idx="13"/>
          </p:nvPr>
        </p:nvSpPr>
        <p:spPr>
          <a:xfrm>
            <a:off x="1219984" y="1645829"/>
            <a:ext cx="1755000" cy="1755000"/>
          </a:xfrm>
          <a:custGeom>
            <a:avLst/>
            <a:gdLst>
              <a:gd name="connsiteX0" fmla="*/ 877500 w 1755000"/>
              <a:gd name="connsiteY0" fmla="*/ 0 h 1755000"/>
              <a:gd name="connsiteX1" fmla="*/ 1755000 w 1755000"/>
              <a:gd name="connsiteY1" fmla="*/ 877500 h 1755000"/>
              <a:gd name="connsiteX2" fmla="*/ 877500 w 1755000"/>
              <a:gd name="connsiteY2" fmla="*/ 1755000 h 1755000"/>
              <a:gd name="connsiteX3" fmla="*/ 0 w 1755000"/>
              <a:gd name="connsiteY3" fmla="*/ 877500 h 1755000"/>
              <a:gd name="connsiteX4" fmla="*/ 877500 w 1755000"/>
              <a:gd name="connsiteY4" fmla="*/ 0 h 1755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5000" h="1755000">
                <a:moveTo>
                  <a:pt x="877500" y="0"/>
                </a:moveTo>
                <a:cubicBezTo>
                  <a:pt x="1362130" y="0"/>
                  <a:pt x="1755000" y="392870"/>
                  <a:pt x="1755000" y="877500"/>
                </a:cubicBezTo>
                <a:cubicBezTo>
                  <a:pt x="1755000" y="1362130"/>
                  <a:pt x="1362130" y="1755000"/>
                  <a:pt x="877500" y="1755000"/>
                </a:cubicBezTo>
                <a:cubicBezTo>
                  <a:pt x="392870" y="1755000"/>
                  <a:pt x="0" y="1362130"/>
                  <a:pt x="0" y="877500"/>
                </a:cubicBezTo>
                <a:cubicBezTo>
                  <a:pt x="0" y="392870"/>
                  <a:pt x="392870" y="0"/>
                  <a:pt x="877500" y="0"/>
                </a:cubicBezTo>
                <a:close/>
              </a:path>
            </a:pathLst>
          </a:custGeom>
          <a:ln w="47625">
            <a:gradFill flip="none" rotWithShape="1">
              <a:gsLst>
                <a:gs pos="0">
                  <a:schemeClr val="accent1">
                    <a:alpha val="0"/>
                  </a:schemeClr>
                </a:gs>
                <a:gs pos="100000">
                  <a:schemeClr val="accent1"/>
                </a:gs>
              </a:gsLst>
              <a:lin ang="2700000" scaled="1"/>
              <a:tileRect/>
            </a:gradFill>
          </a:ln>
        </p:spPr>
        <p:txBody>
          <a:bodyPr wrap="square">
            <a:noAutofit/>
          </a:bodyPr>
          <a:lstStyle/>
          <a:p>
            <a:endParaRPr lang="zh-CN" altLang="en-US"/>
          </a:p>
        </p:txBody>
      </p:sp>
      <p:sp>
        <p:nvSpPr>
          <p:cNvPr id="95" name="图片占位符 94"/>
          <p:cNvSpPr>
            <a:spLocks noGrp="1"/>
          </p:cNvSpPr>
          <p:nvPr>
            <p:ph type="pic" sz="quarter" idx="14"/>
          </p:nvPr>
        </p:nvSpPr>
        <p:spPr>
          <a:xfrm>
            <a:off x="9369946" y="1645829"/>
            <a:ext cx="1755000" cy="1755000"/>
          </a:xfrm>
          <a:custGeom>
            <a:avLst/>
            <a:gdLst>
              <a:gd name="connsiteX0" fmla="*/ 877500 w 1755000"/>
              <a:gd name="connsiteY0" fmla="*/ 0 h 1755000"/>
              <a:gd name="connsiteX1" fmla="*/ 1755000 w 1755000"/>
              <a:gd name="connsiteY1" fmla="*/ 877500 h 1755000"/>
              <a:gd name="connsiteX2" fmla="*/ 877500 w 1755000"/>
              <a:gd name="connsiteY2" fmla="*/ 1755000 h 1755000"/>
              <a:gd name="connsiteX3" fmla="*/ 0 w 1755000"/>
              <a:gd name="connsiteY3" fmla="*/ 877500 h 1755000"/>
              <a:gd name="connsiteX4" fmla="*/ 877500 w 1755000"/>
              <a:gd name="connsiteY4" fmla="*/ 0 h 1755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5000" h="1755000">
                <a:moveTo>
                  <a:pt x="877500" y="0"/>
                </a:moveTo>
                <a:cubicBezTo>
                  <a:pt x="1362130" y="0"/>
                  <a:pt x="1755000" y="392870"/>
                  <a:pt x="1755000" y="877500"/>
                </a:cubicBezTo>
                <a:cubicBezTo>
                  <a:pt x="1755000" y="1362130"/>
                  <a:pt x="1362130" y="1755000"/>
                  <a:pt x="877500" y="1755000"/>
                </a:cubicBezTo>
                <a:cubicBezTo>
                  <a:pt x="392870" y="1755000"/>
                  <a:pt x="0" y="1362130"/>
                  <a:pt x="0" y="877500"/>
                </a:cubicBezTo>
                <a:cubicBezTo>
                  <a:pt x="0" y="392870"/>
                  <a:pt x="392870" y="0"/>
                  <a:pt x="877500" y="0"/>
                </a:cubicBezTo>
                <a:close/>
              </a:path>
            </a:pathLst>
          </a:custGeom>
          <a:ln w="47625">
            <a:gradFill flip="none" rotWithShape="1">
              <a:gsLst>
                <a:gs pos="0">
                  <a:schemeClr val="accent1">
                    <a:alpha val="0"/>
                  </a:schemeClr>
                </a:gs>
                <a:gs pos="100000">
                  <a:schemeClr val="accent1"/>
                </a:gs>
              </a:gsLst>
              <a:lin ang="2700000" scaled="1"/>
              <a:tileRect/>
            </a:gradFill>
          </a:ln>
        </p:spPr>
        <p:txBody>
          <a:bodyPr wrap="square">
            <a:noAutofit/>
          </a:bodyPr>
          <a:lstStyle/>
          <a:p>
            <a:endParaRPr lang="zh-CN" altLang="en-US"/>
          </a:p>
        </p:txBody>
      </p:sp>
      <p:sp>
        <p:nvSpPr>
          <p:cNvPr id="98" name="图片占位符 97"/>
          <p:cNvSpPr>
            <a:spLocks noGrp="1"/>
          </p:cNvSpPr>
          <p:nvPr>
            <p:ph type="pic" sz="quarter" idx="15"/>
          </p:nvPr>
        </p:nvSpPr>
        <p:spPr>
          <a:xfrm>
            <a:off x="3936638" y="1645829"/>
            <a:ext cx="1755000" cy="1755000"/>
          </a:xfrm>
          <a:custGeom>
            <a:avLst/>
            <a:gdLst>
              <a:gd name="connsiteX0" fmla="*/ 877500 w 1755000"/>
              <a:gd name="connsiteY0" fmla="*/ 0 h 1755000"/>
              <a:gd name="connsiteX1" fmla="*/ 1755000 w 1755000"/>
              <a:gd name="connsiteY1" fmla="*/ 877500 h 1755000"/>
              <a:gd name="connsiteX2" fmla="*/ 877500 w 1755000"/>
              <a:gd name="connsiteY2" fmla="*/ 1755000 h 1755000"/>
              <a:gd name="connsiteX3" fmla="*/ 0 w 1755000"/>
              <a:gd name="connsiteY3" fmla="*/ 877500 h 1755000"/>
              <a:gd name="connsiteX4" fmla="*/ 877500 w 1755000"/>
              <a:gd name="connsiteY4" fmla="*/ 0 h 1755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5000" h="1755000">
                <a:moveTo>
                  <a:pt x="877500" y="0"/>
                </a:moveTo>
                <a:cubicBezTo>
                  <a:pt x="1362130" y="0"/>
                  <a:pt x="1755000" y="392870"/>
                  <a:pt x="1755000" y="877500"/>
                </a:cubicBezTo>
                <a:cubicBezTo>
                  <a:pt x="1755000" y="1362130"/>
                  <a:pt x="1362130" y="1755000"/>
                  <a:pt x="877500" y="1755000"/>
                </a:cubicBezTo>
                <a:cubicBezTo>
                  <a:pt x="392870" y="1755000"/>
                  <a:pt x="0" y="1362130"/>
                  <a:pt x="0" y="877500"/>
                </a:cubicBezTo>
                <a:cubicBezTo>
                  <a:pt x="0" y="392870"/>
                  <a:pt x="392870" y="0"/>
                  <a:pt x="877500" y="0"/>
                </a:cubicBezTo>
                <a:close/>
              </a:path>
            </a:pathLst>
          </a:custGeom>
          <a:ln w="47625">
            <a:gradFill flip="none" rotWithShape="1">
              <a:gsLst>
                <a:gs pos="0">
                  <a:schemeClr val="accent1">
                    <a:alpha val="0"/>
                  </a:schemeClr>
                </a:gs>
                <a:gs pos="100000">
                  <a:schemeClr val="accent1"/>
                </a:gs>
              </a:gsLst>
              <a:lin ang="2700000" scaled="1"/>
              <a:tileRect/>
            </a:gradFill>
          </a:ln>
        </p:spPr>
        <p:txBody>
          <a:bodyPr wrap="square">
            <a:noAutofit/>
          </a:bodyPr>
          <a:lstStyle/>
          <a:p>
            <a:endParaRPr lang="zh-CN" altLang="en-US"/>
          </a:p>
        </p:txBody>
      </p:sp>
      <p:sp>
        <p:nvSpPr>
          <p:cNvPr id="99" name="图片占位符 98"/>
          <p:cNvSpPr>
            <a:spLocks noGrp="1"/>
          </p:cNvSpPr>
          <p:nvPr>
            <p:ph type="pic" sz="quarter" idx="16"/>
          </p:nvPr>
        </p:nvSpPr>
        <p:spPr>
          <a:xfrm>
            <a:off x="6653292" y="1645829"/>
            <a:ext cx="1755000" cy="1755000"/>
          </a:xfrm>
          <a:custGeom>
            <a:avLst/>
            <a:gdLst>
              <a:gd name="connsiteX0" fmla="*/ 877500 w 1755000"/>
              <a:gd name="connsiteY0" fmla="*/ 0 h 1755000"/>
              <a:gd name="connsiteX1" fmla="*/ 1755000 w 1755000"/>
              <a:gd name="connsiteY1" fmla="*/ 877500 h 1755000"/>
              <a:gd name="connsiteX2" fmla="*/ 877500 w 1755000"/>
              <a:gd name="connsiteY2" fmla="*/ 1755000 h 1755000"/>
              <a:gd name="connsiteX3" fmla="*/ 0 w 1755000"/>
              <a:gd name="connsiteY3" fmla="*/ 877500 h 1755000"/>
              <a:gd name="connsiteX4" fmla="*/ 877500 w 1755000"/>
              <a:gd name="connsiteY4" fmla="*/ 0 h 1755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5000" h="1755000">
                <a:moveTo>
                  <a:pt x="877500" y="0"/>
                </a:moveTo>
                <a:cubicBezTo>
                  <a:pt x="1362130" y="0"/>
                  <a:pt x="1755000" y="392870"/>
                  <a:pt x="1755000" y="877500"/>
                </a:cubicBezTo>
                <a:cubicBezTo>
                  <a:pt x="1755000" y="1362130"/>
                  <a:pt x="1362130" y="1755000"/>
                  <a:pt x="877500" y="1755000"/>
                </a:cubicBezTo>
                <a:cubicBezTo>
                  <a:pt x="392870" y="1755000"/>
                  <a:pt x="0" y="1362130"/>
                  <a:pt x="0" y="877500"/>
                </a:cubicBezTo>
                <a:cubicBezTo>
                  <a:pt x="0" y="392870"/>
                  <a:pt x="392870" y="0"/>
                  <a:pt x="877500" y="0"/>
                </a:cubicBezTo>
                <a:close/>
              </a:path>
            </a:pathLst>
          </a:custGeom>
          <a:ln w="47625">
            <a:gradFill flip="none" rotWithShape="1">
              <a:gsLst>
                <a:gs pos="0">
                  <a:schemeClr val="accent1">
                    <a:alpha val="0"/>
                  </a:schemeClr>
                </a:gs>
                <a:gs pos="100000">
                  <a:schemeClr val="accent1"/>
                </a:gs>
              </a:gsLst>
              <a:lin ang="2700000" scaled="1"/>
              <a:tileRect/>
            </a:gradFill>
          </a:ln>
        </p:spPr>
        <p:txBody>
          <a:bodyPr wrap="square">
            <a:noAutofit/>
          </a:bodyPr>
          <a:lstStyle/>
          <a:p>
            <a:endParaRPr lang="zh-CN" altLang="en-US"/>
          </a:p>
        </p:txBody>
      </p:sp>
      <p:sp>
        <p:nvSpPr>
          <p:cNvPr id="90" name="任意多边形: 形状 89"/>
          <p:cNvSpPr/>
          <p:nvPr userDrawn="1"/>
        </p:nvSpPr>
        <p:spPr bwMode="auto">
          <a:xfrm rot="5400000">
            <a:off x="93484" y="218081"/>
            <a:ext cx="1133344" cy="494119"/>
          </a:xfrm>
          <a:custGeom>
            <a:avLst/>
            <a:gdLst>
              <a:gd name="connsiteX0" fmla="*/ 0 w 4641513"/>
              <a:gd name="connsiteY0" fmla="*/ 0 h 2088000"/>
              <a:gd name="connsiteX1" fmla="*/ 3814008 w 4641513"/>
              <a:gd name="connsiteY1" fmla="*/ 0 h 2088000"/>
              <a:gd name="connsiteX2" fmla="*/ 4641513 w 4641513"/>
              <a:gd name="connsiteY2" fmla="*/ 1044000 h 2088000"/>
              <a:gd name="connsiteX3" fmla="*/ 3814008 w 4641513"/>
              <a:gd name="connsiteY3" fmla="*/ 2087999 h 2088000"/>
              <a:gd name="connsiteX4" fmla="*/ 3814008 w 4641513"/>
              <a:gd name="connsiteY4" fmla="*/ 2088000 h 2088000"/>
              <a:gd name="connsiteX5" fmla="*/ 0 w 4641513"/>
              <a:gd name="connsiteY5"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1513" h="2088000">
                <a:moveTo>
                  <a:pt x="0" y="0"/>
                </a:moveTo>
                <a:lnTo>
                  <a:pt x="3814008" y="0"/>
                </a:lnTo>
                <a:lnTo>
                  <a:pt x="4641513" y="1044000"/>
                </a:lnTo>
                <a:lnTo>
                  <a:pt x="3814008" y="2087999"/>
                </a:lnTo>
                <a:lnTo>
                  <a:pt x="3814008" y="2088000"/>
                </a:lnTo>
                <a:lnTo>
                  <a:pt x="0" y="2088000"/>
                </a:lnTo>
                <a:close/>
              </a:path>
            </a:pathLst>
          </a:custGeom>
          <a:solidFill>
            <a:schemeClr val="accent1"/>
          </a:solidFill>
          <a:ln>
            <a:noFill/>
          </a:ln>
          <a:effectLst/>
        </p:spPr>
        <p:txBody>
          <a:bodyPr vert="horz" wrap="square" lIns="91440" tIns="45720" rIns="91440" bIns="45720" numCol="1" anchor="ctr" anchorCtr="0" compatLnSpc="1">
            <a:noAutofit/>
          </a:bodyPr>
          <a:lstStyle/>
          <a:p>
            <a:pPr algn="ctr">
              <a:lnSpc>
                <a:spcPct val="130000"/>
              </a:lnSpc>
            </a:pPr>
            <a:endParaRPr lang="en-US" sz="4000" dirty="0">
              <a:solidFill>
                <a:schemeClr val="accent3"/>
              </a:solidFill>
              <a:cs typeface="+mn-ea"/>
              <a:sym typeface="+mn-lt"/>
            </a:endParaRPr>
          </a:p>
        </p:txBody>
      </p:sp>
      <p:sp>
        <p:nvSpPr>
          <p:cNvPr id="92" name="标题 1"/>
          <p:cNvSpPr>
            <a:spLocks noGrp="1"/>
          </p:cNvSpPr>
          <p:nvPr>
            <p:ph type="title"/>
          </p:nvPr>
        </p:nvSpPr>
        <p:spPr>
          <a:xfrm>
            <a:off x="1091255" y="237834"/>
            <a:ext cx="8168208" cy="790865"/>
          </a:xfrm>
        </p:spPr>
        <p:txBody>
          <a:bodyPr wrap="square" lIns="0" tIns="0" rIns="0" bIns="0">
            <a:normAutofit/>
          </a:bodyPr>
          <a:lstStyle>
            <a:lvl1pPr>
              <a:defRPr sz="3600" b="1">
                <a:solidFill>
                  <a:schemeClr val="accent1"/>
                </a:solidFill>
              </a:defRPr>
            </a:lvl1pPr>
          </a:lstStyle>
          <a:p>
            <a:r>
              <a:rPr lang="zh-CN" altLang="en-US" dirty="0"/>
              <a:t>单击此处编辑母版标题样式</a:t>
            </a:r>
            <a:endParaRPr lang="zh-CN" altLang="en-US" dirty="0"/>
          </a:p>
        </p:txBody>
      </p:sp>
      <p:pic>
        <p:nvPicPr>
          <p:cNvPr id="93" name="图片 92"/>
          <p:cNvPicPr>
            <a:picLocks noChangeAspect="1"/>
          </p:cNvPicPr>
          <p:nvPr userDrawn="1"/>
        </p:nvPicPr>
        <p:blipFill>
          <a:blip r:embed="rId2"/>
          <a:stretch>
            <a:fillRect/>
          </a:stretch>
        </p:blipFill>
        <p:spPr>
          <a:xfrm>
            <a:off x="744128" y="6420492"/>
            <a:ext cx="958362" cy="236837"/>
          </a:xfrm>
          <a:prstGeom prst="rect">
            <a:avLst/>
          </a:prstGeom>
        </p:spPr>
      </p:pic>
      <p:pic>
        <p:nvPicPr>
          <p:cNvPr id="97" name="图片 96"/>
          <p:cNvPicPr>
            <a:picLocks noChangeAspect="1"/>
          </p:cNvPicPr>
          <p:nvPr userDrawn="1"/>
        </p:nvPicPr>
        <p:blipFill>
          <a:blip r:embed="rId3"/>
          <a:stretch>
            <a:fillRect/>
          </a:stretch>
        </p:blipFill>
        <p:spPr>
          <a:xfrm>
            <a:off x="9966201" y="381027"/>
            <a:ext cx="1552699" cy="494974"/>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空白版式">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结束页 幻灯片">
    <p:bg>
      <p:bgPr>
        <a:solidFill>
          <a:schemeClr val="bg1"/>
        </a:solidFill>
        <a:effectLst/>
      </p:bgPr>
    </p:bg>
    <p:spTree>
      <p:nvGrpSpPr>
        <p:cNvPr id="1" name=""/>
        <p:cNvGrpSpPr/>
        <p:nvPr/>
      </p:nvGrpSpPr>
      <p:grpSpPr>
        <a:xfrm>
          <a:off x="0" y="0"/>
          <a:ext cx="0" cy="0"/>
          <a:chOff x="0" y="0"/>
          <a:chExt cx="0" cy="0"/>
        </a:xfrm>
      </p:grpSpPr>
      <p:sp>
        <p:nvSpPr>
          <p:cNvPr id="7" name="文本占位符 6"/>
          <p:cNvSpPr>
            <a:spLocks noGrp="1"/>
          </p:cNvSpPr>
          <p:nvPr>
            <p:ph type="body" sz="quarter" idx="10" hasCustomPrompt="1"/>
          </p:nvPr>
        </p:nvSpPr>
        <p:spPr>
          <a:xfrm>
            <a:off x="3735420" y="2971800"/>
            <a:ext cx="7783479" cy="914400"/>
          </a:xfrm>
        </p:spPr>
        <p:txBody>
          <a:bodyPr anchor="ctr" anchorCtr="0">
            <a:normAutofit/>
          </a:bodyPr>
          <a:lstStyle>
            <a:lvl1pPr marL="0" indent="0" algn="ctr">
              <a:buNone/>
              <a:defRPr sz="5400">
                <a:solidFill>
                  <a:schemeClr val="accent1"/>
                </a:solidFill>
              </a:defRPr>
            </a:lvl1pPr>
          </a:lstStyle>
          <a:p>
            <a:pPr lvl="0"/>
            <a:r>
              <a:rPr lang="zh-CN" altLang="en-US" dirty="0"/>
              <a:t>编辑母版文本样式</a:t>
            </a:r>
            <a:endParaRPr lang="zh-CN" altLang="en-US" dirty="0"/>
          </a:p>
        </p:txBody>
      </p:sp>
      <p:sp>
        <p:nvSpPr>
          <p:cNvPr id="6" name="箭头: 五边形 5"/>
          <p:cNvSpPr/>
          <p:nvPr userDrawn="1"/>
        </p:nvSpPr>
        <p:spPr>
          <a:xfrm rot="16200000">
            <a:off x="10605854" y="5156200"/>
            <a:ext cx="2879387" cy="3403600"/>
          </a:xfrm>
          <a:prstGeom prst="homePlat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箭头: 五边形 7"/>
          <p:cNvSpPr/>
          <p:nvPr userDrawn="1"/>
        </p:nvSpPr>
        <p:spPr>
          <a:xfrm>
            <a:off x="-2680781" y="0"/>
            <a:ext cx="5753100" cy="9620654"/>
          </a:xfrm>
          <a:prstGeom prst="homePlate">
            <a:avLst>
              <a:gd name="adj" fmla="val 508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箭头: 五边形 4"/>
          <p:cNvSpPr/>
          <p:nvPr userDrawn="1"/>
        </p:nvSpPr>
        <p:spPr>
          <a:xfrm rot="5400000">
            <a:off x="7310335" y="-1872573"/>
            <a:ext cx="2616740" cy="4241259"/>
          </a:xfrm>
          <a:prstGeom prst="homePlat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结束页2">
    <p:spTree>
      <p:nvGrpSpPr>
        <p:cNvPr id="1" name=""/>
        <p:cNvGrpSpPr/>
        <p:nvPr/>
      </p:nvGrpSpPr>
      <p:grpSpPr>
        <a:xfrm>
          <a:off x="0" y="0"/>
          <a:ext cx="0" cy="0"/>
          <a:chOff x="0" y="0"/>
          <a:chExt cx="0" cy="0"/>
        </a:xfrm>
      </p:grpSpPr>
      <p:sp>
        <p:nvSpPr>
          <p:cNvPr id="6" name="椭圆 5"/>
          <p:cNvSpPr/>
          <p:nvPr userDrawn="1"/>
        </p:nvSpPr>
        <p:spPr>
          <a:xfrm>
            <a:off x="-2319371" y="4211980"/>
            <a:ext cx="5113371" cy="511337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userDrawn="1"/>
        </p:nvSpPr>
        <p:spPr>
          <a:xfrm>
            <a:off x="10560051" y="-2647819"/>
            <a:ext cx="4418254" cy="441825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版式">
    <p:bg>
      <p:bgPr>
        <a:solidFill>
          <a:schemeClr val="bg1"/>
        </a:solidFill>
        <a:effectLst/>
      </p:bgPr>
    </p:bg>
    <p:spTree>
      <p:nvGrpSpPr>
        <p:cNvPr id="1" name=""/>
        <p:cNvGrpSpPr/>
        <p:nvPr/>
      </p:nvGrpSpPr>
      <p:grpSpPr>
        <a:xfrm>
          <a:off x="0" y="0"/>
          <a:ext cx="0" cy="0"/>
          <a:chOff x="0" y="0"/>
          <a:chExt cx="0" cy="0"/>
        </a:xfrm>
      </p:grpSpPr>
      <p:sp>
        <p:nvSpPr>
          <p:cNvPr id="85" name="任意多边形: 形状 84"/>
          <p:cNvSpPr/>
          <p:nvPr userDrawn="1"/>
        </p:nvSpPr>
        <p:spPr bwMode="auto">
          <a:xfrm rot="5400000">
            <a:off x="4539448" y="-380490"/>
            <a:ext cx="3113105" cy="2609911"/>
          </a:xfrm>
          <a:custGeom>
            <a:avLst/>
            <a:gdLst>
              <a:gd name="connsiteX0" fmla="*/ 0 w 3113105"/>
              <a:gd name="connsiteY0" fmla="*/ 2609911 h 2609911"/>
              <a:gd name="connsiteX1" fmla="*/ 0 w 3113105"/>
              <a:gd name="connsiteY1" fmla="*/ 0 h 2609911"/>
              <a:gd name="connsiteX2" fmla="*/ 2301594 w 3113105"/>
              <a:gd name="connsiteY2" fmla="*/ 0 h 2609911"/>
              <a:gd name="connsiteX3" fmla="*/ 3113105 w 3113105"/>
              <a:gd name="connsiteY3" fmla="*/ 1304956 h 2609911"/>
              <a:gd name="connsiteX4" fmla="*/ 2301594 w 3113105"/>
              <a:gd name="connsiteY4" fmla="*/ 2609910 h 2609911"/>
              <a:gd name="connsiteX5" fmla="*/ 2301594 w 3113105"/>
              <a:gd name="connsiteY5" fmla="*/ 2609911 h 2609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3105" h="2609911">
                <a:moveTo>
                  <a:pt x="0" y="2609911"/>
                </a:moveTo>
                <a:lnTo>
                  <a:pt x="0" y="0"/>
                </a:lnTo>
                <a:lnTo>
                  <a:pt x="2301594" y="0"/>
                </a:lnTo>
                <a:lnTo>
                  <a:pt x="3113105" y="1304956"/>
                </a:lnTo>
                <a:lnTo>
                  <a:pt x="2301594" y="2609910"/>
                </a:lnTo>
                <a:lnTo>
                  <a:pt x="2301594" y="2609911"/>
                </a:lnTo>
                <a:close/>
              </a:path>
            </a:pathLst>
          </a:custGeom>
          <a:solidFill>
            <a:schemeClr val="accent1"/>
          </a:solidFill>
          <a:ln>
            <a:noFill/>
          </a:ln>
          <a:effectLst/>
        </p:spPr>
        <p:txBody>
          <a:bodyPr vert="horz" wrap="square" lIns="91440" tIns="45720" rIns="91440" bIns="45720" numCol="1" anchor="ctr" anchorCtr="0" compatLnSpc="1">
            <a:noAutofit/>
          </a:bodyPr>
          <a:lstStyle/>
          <a:p>
            <a:pPr algn="ctr">
              <a:lnSpc>
                <a:spcPct val="130000"/>
              </a:lnSpc>
            </a:pPr>
            <a:endParaRPr lang="en-US" sz="4000" dirty="0">
              <a:solidFill>
                <a:schemeClr val="bg1"/>
              </a:solidFill>
              <a:cs typeface="+mn-ea"/>
              <a:sym typeface="+mn-lt"/>
            </a:endParaRPr>
          </a:p>
        </p:txBody>
      </p:sp>
      <p:sp>
        <p:nvSpPr>
          <p:cNvPr id="86" name="文本框 85"/>
          <p:cNvSpPr txBox="1"/>
          <p:nvPr userDrawn="1"/>
        </p:nvSpPr>
        <p:spPr>
          <a:xfrm>
            <a:off x="5127626" y="543216"/>
            <a:ext cx="1936749" cy="1174168"/>
          </a:xfrm>
          <a:prstGeom prst="rect">
            <a:avLst/>
          </a:prstGeom>
          <a:noFill/>
        </p:spPr>
        <p:txBody>
          <a:bodyPr wrap="none" rtlCol="0">
            <a:spAutoFit/>
          </a:bodyPr>
          <a:lstStyle/>
          <a:p>
            <a:pPr>
              <a:lnSpc>
                <a:spcPct val="130000"/>
              </a:lnSpc>
            </a:pPr>
            <a:r>
              <a:rPr lang="zh-CN" altLang="en-US" sz="6000" dirty="0">
                <a:solidFill>
                  <a:schemeClr val="bg1"/>
                </a:solidFill>
                <a:cs typeface="+mn-ea"/>
                <a:sym typeface="+mn-lt"/>
              </a:rPr>
              <a:t>目 录</a:t>
            </a:r>
            <a:endParaRPr lang="zh-CN" altLang="en-US" sz="6000" dirty="0">
              <a:solidFill>
                <a:schemeClr val="bg1"/>
              </a:solidFill>
              <a:cs typeface="+mn-ea"/>
              <a:sym typeface="+mn-lt"/>
            </a:endParaRPr>
          </a:p>
        </p:txBody>
      </p:sp>
      <p:sp>
        <p:nvSpPr>
          <p:cNvPr id="87" name="任意多边形: 形状 86"/>
          <p:cNvSpPr/>
          <p:nvPr userDrawn="1"/>
        </p:nvSpPr>
        <p:spPr bwMode="auto">
          <a:xfrm rot="5400000">
            <a:off x="4384812" y="-485285"/>
            <a:ext cx="3422377" cy="3128773"/>
          </a:xfrm>
          <a:custGeom>
            <a:avLst/>
            <a:gdLst>
              <a:gd name="connsiteX0" fmla="*/ 0 w 3422377"/>
              <a:gd name="connsiteY0" fmla="*/ 3128773 h 3128773"/>
              <a:gd name="connsiteX1" fmla="*/ 0 w 3422377"/>
              <a:gd name="connsiteY1" fmla="*/ 0 h 3128773"/>
              <a:gd name="connsiteX2" fmla="*/ 2449535 w 3422377"/>
              <a:gd name="connsiteY2" fmla="*/ 0 h 3128773"/>
              <a:gd name="connsiteX3" fmla="*/ 3422377 w 3422377"/>
              <a:gd name="connsiteY3" fmla="*/ 1564387 h 3128773"/>
              <a:gd name="connsiteX4" fmla="*/ 2449535 w 3422377"/>
              <a:gd name="connsiteY4" fmla="*/ 3128772 h 3128773"/>
              <a:gd name="connsiteX5" fmla="*/ 2449535 w 3422377"/>
              <a:gd name="connsiteY5" fmla="*/ 3128773 h 3128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22377" h="3128773">
                <a:moveTo>
                  <a:pt x="0" y="3128773"/>
                </a:moveTo>
                <a:lnTo>
                  <a:pt x="0" y="0"/>
                </a:lnTo>
                <a:lnTo>
                  <a:pt x="2449535" y="0"/>
                </a:lnTo>
                <a:lnTo>
                  <a:pt x="3422377" y="1564387"/>
                </a:lnTo>
                <a:lnTo>
                  <a:pt x="2449535" y="3128772"/>
                </a:lnTo>
                <a:lnTo>
                  <a:pt x="2449535" y="3128773"/>
                </a:lnTo>
                <a:close/>
              </a:path>
            </a:pathLst>
          </a:custGeom>
          <a:noFill/>
          <a:ln w="12700">
            <a:solidFill>
              <a:schemeClr val="accent1"/>
            </a:solidFill>
            <a:prstDash val="lgDash"/>
          </a:ln>
          <a:effectLst/>
        </p:spPr>
        <p:txBody>
          <a:bodyPr vert="horz" wrap="square" lIns="91440" tIns="45720" rIns="91440" bIns="45720" numCol="1" anchor="ctr" anchorCtr="0" compatLnSpc="1">
            <a:noAutofit/>
          </a:bodyPr>
          <a:lstStyle/>
          <a:p>
            <a:pPr algn="ctr">
              <a:lnSpc>
                <a:spcPct val="130000"/>
              </a:lnSpc>
            </a:pPr>
            <a:endParaRPr lang="en-US" sz="4000" dirty="0">
              <a:solidFill>
                <a:schemeClr val="bg1"/>
              </a:solidFill>
              <a:cs typeface="+mn-ea"/>
              <a:sym typeface="+mn-lt"/>
            </a:endParaRPr>
          </a:p>
        </p:txBody>
      </p:sp>
      <p:pic>
        <p:nvPicPr>
          <p:cNvPr id="89" name="图片 88"/>
          <p:cNvPicPr>
            <a:picLocks noChangeAspect="1"/>
          </p:cNvPicPr>
          <p:nvPr userDrawn="1"/>
        </p:nvPicPr>
        <p:blipFill>
          <a:blip r:embed="rId2">
            <a:alphaModFix amt="2000"/>
            <a:extLst>
              <a:ext uri="{28A0092B-C50C-407E-A947-70E740481C1C}">
                <a14:useLocalDpi xmlns:a14="http://schemas.microsoft.com/office/drawing/2010/main" val="0"/>
              </a:ext>
            </a:extLst>
          </a:blip>
          <a:stretch>
            <a:fillRect/>
          </a:stretch>
        </p:blipFill>
        <p:spPr>
          <a:xfrm>
            <a:off x="-3429000" y="0"/>
            <a:ext cx="6858000" cy="6858000"/>
          </a:xfrm>
          <a:prstGeom prst="rect">
            <a:avLst/>
          </a:prstGeom>
        </p:spPr>
      </p:pic>
      <p:pic>
        <p:nvPicPr>
          <p:cNvPr id="90" name="图片 89"/>
          <p:cNvPicPr>
            <a:picLocks noChangeAspect="1"/>
          </p:cNvPicPr>
          <p:nvPr userDrawn="1"/>
        </p:nvPicPr>
        <p:blipFill>
          <a:blip r:embed="rId2">
            <a:alphaModFix amt="2000"/>
            <a:extLst>
              <a:ext uri="{28A0092B-C50C-407E-A947-70E740481C1C}">
                <a14:useLocalDpi xmlns:a14="http://schemas.microsoft.com/office/drawing/2010/main" val="0"/>
              </a:ext>
            </a:extLst>
          </a:blip>
          <a:stretch>
            <a:fillRect/>
          </a:stretch>
        </p:blipFill>
        <p:spPr>
          <a:xfrm>
            <a:off x="8763000" y="0"/>
            <a:ext cx="6858000" cy="6858000"/>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24" name="Footer Placeholder 4"/>
          <p:cNvSpPr txBox="1"/>
          <p:nvPr userDrawn="1"/>
        </p:nvSpPr>
        <p:spPr>
          <a:xfrm>
            <a:off x="4048376" y="6413479"/>
            <a:ext cx="4114800" cy="365125"/>
          </a:xfrm>
          <a:prstGeom prst="rect">
            <a:avLst/>
          </a:prstGeom>
        </p:spPr>
        <p:txBody>
          <a:bodyPr vert="horz" lIns="91440" tIns="45720" rIns="91440" bIns="45720" rtlCol="0" anchor="ctr"/>
          <a:lstStyle>
            <a:defPPr>
              <a:defRPr lang="en-US"/>
            </a:defPPr>
            <a:lvl1pPr marL="0" algn="ctr" defTabSz="457200" rtl="0" eaLnBrk="1" latinLnBrk="0" hangingPunct="1">
              <a:defRPr lang="en-US" altLang="zh-CN" sz="1200" kern="1200" smtClean="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200">
                <a:solidFill>
                  <a:schemeClr val="tx1"/>
                </a:solidFill>
              </a:rPr>
              <a:t>Southeast University</a:t>
            </a:r>
            <a:endParaRPr lang="en-US" sz="1200">
              <a:solidFill>
                <a:schemeClr val="tx1"/>
              </a:solidFill>
            </a:endParaRPr>
          </a:p>
        </p:txBody>
      </p:sp>
      <p:sp>
        <p:nvSpPr>
          <p:cNvPr id="25" name="日期占位符 3"/>
          <p:cNvSpPr txBox="1"/>
          <p:nvPr userDrawn="1"/>
        </p:nvSpPr>
        <p:spPr>
          <a:xfrm>
            <a:off x="838200" y="6413478"/>
            <a:ext cx="27432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E650424-F945-4EC2-8594-4948CA017EDA}" type="datetime1">
              <a:rPr lang="zh-CN" altLang="en-US" sz="1200" smtClean="0">
                <a:solidFill>
                  <a:schemeClr val="tx1"/>
                </a:solidFill>
                <a:latin typeface="+mn-lt"/>
              </a:rPr>
            </a:fld>
            <a:endParaRPr lang="zh-CN" altLang="en-US" sz="1200">
              <a:solidFill>
                <a:schemeClr val="tx1"/>
              </a:solidFill>
              <a:latin typeface="+mn-lt"/>
            </a:endParaRPr>
          </a:p>
        </p:txBody>
      </p:sp>
      <p:pic>
        <p:nvPicPr>
          <p:cNvPr id="5" name="图片 4"/>
          <p:cNvPicPr>
            <a:picLocks noChangeAspect="1"/>
          </p:cNvPicPr>
          <p:nvPr userDrawn="1"/>
        </p:nvPicPr>
        <p:blipFill>
          <a:blip r:embed="rId2"/>
          <a:stretch>
            <a:fillRect/>
          </a:stretch>
        </p:blipFill>
        <p:spPr>
          <a:xfrm>
            <a:off x="0" y="1823422"/>
            <a:ext cx="12192000" cy="228191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转场-短标题1">
    <p:spTree>
      <p:nvGrpSpPr>
        <p:cNvPr id="1" name=""/>
        <p:cNvGrpSpPr/>
        <p:nvPr/>
      </p:nvGrpSpPr>
      <p:grpSpPr>
        <a:xfrm>
          <a:off x="0" y="0"/>
          <a:ext cx="0" cy="0"/>
          <a:chOff x="0" y="0"/>
          <a:chExt cx="0" cy="0"/>
        </a:xfrm>
      </p:grpSpPr>
      <p:sp>
        <p:nvSpPr>
          <p:cNvPr id="6" name="椭圆 5"/>
          <p:cNvSpPr/>
          <p:nvPr userDrawn="1"/>
        </p:nvSpPr>
        <p:spPr>
          <a:xfrm>
            <a:off x="3997387" y="1330387"/>
            <a:ext cx="4197226" cy="419722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p:cNvSpPr txBox="1"/>
          <p:nvPr userDrawn="1"/>
        </p:nvSpPr>
        <p:spPr>
          <a:xfrm>
            <a:off x="5093161" y="3044279"/>
            <a:ext cx="2005677" cy="769441"/>
          </a:xfrm>
          <a:prstGeom prst="rect">
            <a:avLst/>
          </a:prstGeom>
          <a:noFill/>
        </p:spPr>
        <p:txBody>
          <a:bodyPr wrap="none" rtlCol="0">
            <a:spAutoFit/>
          </a:bodyPr>
          <a:lstStyle/>
          <a:p>
            <a:r>
              <a:rPr lang="en-US" altLang="zh-CN" sz="4400" dirty="0">
                <a:solidFill>
                  <a:schemeClr val="bg1"/>
                </a:solidFill>
                <a:latin typeface="Arial" panose="020B0604020202020204" pitchFamily="34" charset="0"/>
                <a:cs typeface="Arial" panose="020B0604020202020204" pitchFamily="34" charset="0"/>
              </a:rPr>
              <a:t>Part 01</a:t>
            </a:r>
            <a:endParaRPr lang="zh-CN" altLang="en-US" sz="4400" dirty="0">
              <a:solidFill>
                <a:schemeClr val="bg1"/>
              </a:solidFill>
              <a:latin typeface="Arial" panose="020B0604020202020204" pitchFamily="34" charset="0"/>
              <a:cs typeface="Arial" panose="020B0604020202020204" pitchFamily="34" charset="0"/>
            </a:endParaRPr>
          </a:p>
        </p:txBody>
      </p:sp>
      <p:cxnSp>
        <p:nvCxnSpPr>
          <p:cNvPr id="8" name="直接连接符 7"/>
          <p:cNvCxnSpPr/>
          <p:nvPr userDrawn="1"/>
        </p:nvCxnSpPr>
        <p:spPr>
          <a:xfrm>
            <a:off x="4908550" y="3851820"/>
            <a:ext cx="23749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椭圆 9"/>
          <p:cNvSpPr/>
          <p:nvPr userDrawn="1"/>
        </p:nvSpPr>
        <p:spPr>
          <a:xfrm>
            <a:off x="3775702" y="1108702"/>
            <a:ext cx="4640596" cy="4640596"/>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9613900" y="5273613"/>
            <a:ext cx="764381" cy="76438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userDrawn="1"/>
        </p:nvSpPr>
        <p:spPr>
          <a:xfrm>
            <a:off x="2209800" y="6134100"/>
            <a:ext cx="1130300" cy="113030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0818188" y="-911691"/>
            <a:ext cx="2092326" cy="2092326"/>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1048048" y="-250249"/>
            <a:ext cx="2861767" cy="2861767"/>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占位符 16"/>
          <p:cNvSpPr>
            <a:spLocks noGrp="1"/>
          </p:cNvSpPr>
          <p:nvPr>
            <p:ph type="body" sz="quarter" idx="10" hasCustomPrompt="1"/>
          </p:nvPr>
        </p:nvSpPr>
        <p:spPr>
          <a:xfrm>
            <a:off x="4098000" y="3951320"/>
            <a:ext cx="3996000" cy="914400"/>
          </a:xfrm>
        </p:spPr>
        <p:txBody>
          <a:bodyPr anchor="ctr" anchorCtr="0">
            <a:normAutofit/>
          </a:bodyPr>
          <a:lstStyle>
            <a:lvl1pPr marL="0" indent="0" algn="ctr">
              <a:buNone/>
              <a:defRPr sz="2800">
                <a:solidFill>
                  <a:schemeClr val="bg1"/>
                </a:solidFill>
              </a:defRPr>
            </a:lvl1pPr>
          </a:lstStyle>
          <a:p>
            <a:pPr lvl="0"/>
            <a:r>
              <a:rPr lang="zh-CN" altLang="en-US" dirty="0"/>
              <a:t>编辑母版文本样式</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转场-短标题2">
    <p:spTree>
      <p:nvGrpSpPr>
        <p:cNvPr id="1" name=""/>
        <p:cNvGrpSpPr/>
        <p:nvPr/>
      </p:nvGrpSpPr>
      <p:grpSpPr>
        <a:xfrm>
          <a:off x="0" y="0"/>
          <a:ext cx="0" cy="0"/>
          <a:chOff x="0" y="0"/>
          <a:chExt cx="0" cy="0"/>
        </a:xfrm>
      </p:grpSpPr>
      <p:sp>
        <p:nvSpPr>
          <p:cNvPr id="6" name="等腰三角形 5"/>
          <p:cNvSpPr/>
          <p:nvPr userDrawn="1"/>
        </p:nvSpPr>
        <p:spPr>
          <a:xfrm>
            <a:off x="4000500" y="1050677"/>
            <a:ext cx="4191000" cy="409786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userDrawn="1"/>
        </p:nvSpPr>
        <p:spPr>
          <a:xfrm>
            <a:off x="5093162" y="3044279"/>
            <a:ext cx="2005677" cy="769441"/>
          </a:xfrm>
          <a:prstGeom prst="rect">
            <a:avLst/>
          </a:prstGeom>
          <a:noFill/>
        </p:spPr>
        <p:txBody>
          <a:bodyPr wrap="none" rtlCol="0">
            <a:spAutoFit/>
          </a:bodyPr>
          <a:lstStyle/>
          <a:p>
            <a:r>
              <a:rPr lang="en-US" altLang="zh-CN" sz="4400" dirty="0">
                <a:solidFill>
                  <a:schemeClr val="bg1"/>
                </a:solidFill>
                <a:latin typeface="+mj-lt"/>
                <a:cs typeface="Segoe UI" panose="020B0502040204020203" pitchFamily="34" charset="0"/>
              </a:rPr>
              <a:t>Part 02</a:t>
            </a:r>
            <a:endParaRPr lang="zh-CN" altLang="en-US" sz="4400" dirty="0">
              <a:solidFill>
                <a:schemeClr val="bg1"/>
              </a:solidFill>
              <a:latin typeface="+mj-lt"/>
              <a:cs typeface="Segoe UI" panose="020B0502040204020203" pitchFamily="34" charset="0"/>
            </a:endParaRPr>
          </a:p>
        </p:txBody>
      </p:sp>
      <p:cxnSp>
        <p:nvCxnSpPr>
          <p:cNvPr id="8" name="直接连接符 7"/>
          <p:cNvCxnSpPr/>
          <p:nvPr userDrawn="1"/>
        </p:nvCxnSpPr>
        <p:spPr>
          <a:xfrm>
            <a:off x="4908550" y="3851820"/>
            <a:ext cx="23749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等腰三角形 8"/>
          <p:cNvSpPr/>
          <p:nvPr userDrawn="1"/>
        </p:nvSpPr>
        <p:spPr>
          <a:xfrm>
            <a:off x="3564087" y="505131"/>
            <a:ext cx="5063826" cy="4951296"/>
          </a:xfrm>
          <a:prstGeom prst="triangle">
            <a:avLst/>
          </a:prstGeom>
          <a:noFill/>
          <a:ln>
            <a:solidFill>
              <a:srgbClr val="18388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userDrawn="1"/>
        </p:nvSpPr>
        <p:spPr>
          <a:xfrm rot="10800000">
            <a:off x="1390650" y="6496115"/>
            <a:ext cx="1493560" cy="1460370"/>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userDrawn="1"/>
        </p:nvSpPr>
        <p:spPr>
          <a:xfrm>
            <a:off x="11153775" y="1013971"/>
            <a:ext cx="2076450" cy="2030307"/>
          </a:xfrm>
          <a:prstGeom prs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userDrawn="1"/>
        </p:nvSpPr>
        <p:spPr>
          <a:xfrm rot="10800000">
            <a:off x="-414337" y="-187450"/>
            <a:ext cx="2386788" cy="2333749"/>
          </a:xfrm>
          <a:prstGeom prst="triangl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userDrawn="1"/>
        </p:nvSpPr>
        <p:spPr>
          <a:xfrm rot="5400000">
            <a:off x="9449232" y="5270665"/>
            <a:ext cx="883117" cy="863492"/>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占位符 17"/>
          <p:cNvSpPr>
            <a:spLocks noGrp="1"/>
          </p:cNvSpPr>
          <p:nvPr>
            <p:ph type="body" sz="quarter" idx="11" hasCustomPrompt="1"/>
          </p:nvPr>
        </p:nvSpPr>
        <p:spPr>
          <a:xfrm>
            <a:off x="4098000" y="3959372"/>
            <a:ext cx="3996000" cy="914400"/>
          </a:xfrm>
        </p:spPr>
        <p:txBody>
          <a:bodyPr anchor="ctr" anchorCtr="0"/>
          <a:lstStyle>
            <a:lvl1pPr marL="0" indent="0" algn="ctr">
              <a:buNone/>
              <a:defRPr>
                <a:solidFill>
                  <a:schemeClr val="bg1"/>
                </a:solidFill>
              </a:defRPr>
            </a:lvl1pPr>
            <a:lvl3pPr marL="914400" indent="0">
              <a:buNone/>
              <a:defRPr/>
            </a:lvl3pPr>
          </a:lstStyle>
          <a:p>
            <a:pPr lvl="0"/>
            <a:r>
              <a:rPr lang="zh-CN" altLang="en-US" dirty="0"/>
              <a:t>编辑母版文本样式</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转场-短标题3">
    <p:spTree>
      <p:nvGrpSpPr>
        <p:cNvPr id="1" name=""/>
        <p:cNvGrpSpPr/>
        <p:nvPr/>
      </p:nvGrpSpPr>
      <p:grpSpPr>
        <a:xfrm>
          <a:off x="0" y="0"/>
          <a:ext cx="0" cy="0"/>
          <a:chOff x="0" y="0"/>
          <a:chExt cx="0" cy="0"/>
        </a:xfrm>
      </p:grpSpPr>
      <p:sp>
        <p:nvSpPr>
          <p:cNvPr id="6" name="矩形 5"/>
          <p:cNvSpPr/>
          <p:nvPr userDrawn="1"/>
        </p:nvSpPr>
        <p:spPr>
          <a:xfrm rot="18893364">
            <a:off x="4380710" y="1706822"/>
            <a:ext cx="3444573" cy="344457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rot="18893364">
            <a:off x="4161891" y="1495013"/>
            <a:ext cx="3868219" cy="3868219"/>
          </a:xfrm>
          <a:prstGeom prst="rect">
            <a:avLst/>
          </a:prstGeom>
          <a:noFill/>
          <a:ln>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userDrawn="1"/>
        </p:nvSpPr>
        <p:spPr>
          <a:xfrm>
            <a:off x="5093162" y="3044279"/>
            <a:ext cx="2005677" cy="769441"/>
          </a:xfrm>
          <a:prstGeom prst="rect">
            <a:avLst/>
          </a:prstGeom>
          <a:noFill/>
        </p:spPr>
        <p:txBody>
          <a:bodyPr wrap="none" rtlCol="0">
            <a:spAutoFit/>
          </a:bodyPr>
          <a:lstStyle/>
          <a:p>
            <a:r>
              <a:rPr lang="en-US" altLang="zh-CN" sz="4400" dirty="0">
                <a:solidFill>
                  <a:schemeClr val="bg1"/>
                </a:solidFill>
                <a:latin typeface="+mj-lt"/>
                <a:cs typeface="Segoe UI" panose="020B0502040204020203" pitchFamily="34" charset="0"/>
              </a:rPr>
              <a:t>Part 03</a:t>
            </a:r>
            <a:endParaRPr lang="zh-CN" altLang="en-US" sz="4400" dirty="0">
              <a:solidFill>
                <a:schemeClr val="bg1"/>
              </a:solidFill>
              <a:latin typeface="+mj-lt"/>
              <a:cs typeface="Segoe UI" panose="020B0502040204020203" pitchFamily="34" charset="0"/>
            </a:endParaRPr>
          </a:p>
        </p:txBody>
      </p:sp>
      <p:cxnSp>
        <p:nvCxnSpPr>
          <p:cNvPr id="9" name="直接连接符 8"/>
          <p:cNvCxnSpPr/>
          <p:nvPr userDrawn="1"/>
        </p:nvCxnSpPr>
        <p:spPr>
          <a:xfrm>
            <a:off x="4908550" y="3851820"/>
            <a:ext cx="23749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矩形 9"/>
          <p:cNvSpPr/>
          <p:nvPr userDrawn="1"/>
        </p:nvSpPr>
        <p:spPr>
          <a:xfrm rot="18893364">
            <a:off x="-897505" y="-513190"/>
            <a:ext cx="2663805" cy="2663805"/>
          </a:xfrm>
          <a:prstGeom prst="rect">
            <a:avLst/>
          </a:prstGeom>
          <a:solidFill>
            <a:srgbClr val="A4A8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rot="18893364">
            <a:off x="725976" y="6497388"/>
            <a:ext cx="1300124" cy="1300124"/>
          </a:xfrm>
          <a:prstGeom prst="rect">
            <a:avLst/>
          </a:prstGeom>
          <a:solidFill>
            <a:srgbClr val="C3C7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rot="18893364">
            <a:off x="11407699" y="1261300"/>
            <a:ext cx="1568601" cy="1568601"/>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rot="18893364">
            <a:off x="9270159" y="5188596"/>
            <a:ext cx="861175" cy="861175"/>
          </a:xfrm>
          <a:prstGeom prst="rect">
            <a:avLst/>
          </a:prstGeom>
          <a:solidFill>
            <a:srgbClr val="858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占位符 16"/>
          <p:cNvSpPr>
            <a:spLocks noGrp="1"/>
          </p:cNvSpPr>
          <p:nvPr userDrawn="1">
            <p:ph type="body" sz="quarter" idx="10" hasCustomPrompt="1"/>
          </p:nvPr>
        </p:nvSpPr>
        <p:spPr>
          <a:xfrm>
            <a:off x="4098000" y="3947897"/>
            <a:ext cx="3996000" cy="914400"/>
          </a:xfrm>
        </p:spPr>
        <p:txBody>
          <a:bodyPr anchor="ctr" anchorCtr="0"/>
          <a:lstStyle>
            <a:lvl1pPr marL="0" indent="0" algn="ctr">
              <a:buNone/>
              <a:defRPr>
                <a:solidFill>
                  <a:schemeClr val="bg1"/>
                </a:solidFill>
              </a:defRPr>
            </a:lvl1pPr>
            <a:lvl2pPr marL="457200" indent="0">
              <a:buNone/>
              <a:defRPr/>
            </a:lvl2pPr>
          </a:lstStyle>
          <a:p>
            <a:pPr lvl="0"/>
            <a:r>
              <a:rPr lang="zh-CN" altLang="en-US" dirty="0"/>
              <a:t>编辑母版文本样式</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转场-短标题4">
    <p:spTree>
      <p:nvGrpSpPr>
        <p:cNvPr id="1" name=""/>
        <p:cNvGrpSpPr/>
        <p:nvPr/>
      </p:nvGrpSpPr>
      <p:grpSpPr>
        <a:xfrm>
          <a:off x="0" y="0"/>
          <a:ext cx="0" cy="0"/>
          <a:chOff x="0" y="0"/>
          <a:chExt cx="0" cy="0"/>
        </a:xfrm>
      </p:grpSpPr>
      <p:sp>
        <p:nvSpPr>
          <p:cNvPr id="6" name="五边形 5"/>
          <p:cNvSpPr>
            <a:spLocks noChangeAspect="1"/>
          </p:cNvSpPr>
          <p:nvPr userDrawn="1"/>
        </p:nvSpPr>
        <p:spPr>
          <a:xfrm>
            <a:off x="3870642" y="1106412"/>
            <a:ext cx="4450715" cy="4238776"/>
          </a:xfrm>
          <a:prstGeom prst="pent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userDrawn="1"/>
        </p:nvSpPr>
        <p:spPr>
          <a:xfrm>
            <a:off x="5093162" y="3044279"/>
            <a:ext cx="2005677" cy="769441"/>
          </a:xfrm>
          <a:prstGeom prst="rect">
            <a:avLst/>
          </a:prstGeom>
          <a:noFill/>
        </p:spPr>
        <p:txBody>
          <a:bodyPr wrap="none" rtlCol="0">
            <a:spAutoFit/>
          </a:bodyPr>
          <a:lstStyle/>
          <a:p>
            <a:r>
              <a:rPr lang="en-US" altLang="zh-CN" sz="4400" dirty="0">
                <a:solidFill>
                  <a:schemeClr val="bg1"/>
                </a:solidFill>
                <a:latin typeface="+mj-lt"/>
                <a:cs typeface="Segoe UI" panose="020B0502040204020203" pitchFamily="34" charset="0"/>
              </a:rPr>
              <a:t>Part 04</a:t>
            </a:r>
            <a:endParaRPr lang="zh-CN" altLang="en-US" sz="4400" dirty="0">
              <a:solidFill>
                <a:schemeClr val="bg1"/>
              </a:solidFill>
              <a:latin typeface="+mj-lt"/>
              <a:cs typeface="Segoe UI" panose="020B0502040204020203" pitchFamily="34" charset="0"/>
            </a:endParaRPr>
          </a:p>
        </p:txBody>
      </p:sp>
      <p:cxnSp>
        <p:nvCxnSpPr>
          <p:cNvPr id="8" name="直接连接符 7"/>
          <p:cNvCxnSpPr/>
          <p:nvPr userDrawn="1"/>
        </p:nvCxnSpPr>
        <p:spPr>
          <a:xfrm>
            <a:off x="4908550" y="3851820"/>
            <a:ext cx="23749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五边形 8"/>
          <p:cNvSpPr>
            <a:spLocks noChangeAspect="1"/>
          </p:cNvSpPr>
          <p:nvPr userDrawn="1"/>
        </p:nvSpPr>
        <p:spPr>
          <a:xfrm>
            <a:off x="3575685" y="806045"/>
            <a:ext cx="5040628" cy="4800598"/>
          </a:xfrm>
          <a:prstGeom prst="pentagon">
            <a:avLst/>
          </a:prstGeom>
          <a:noFill/>
          <a:ln>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五边形 9"/>
          <p:cNvSpPr>
            <a:spLocks noChangeAspect="1"/>
          </p:cNvSpPr>
          <p:nvPr userDrawn="1"/>
        </p:nvSpPr>
        <p:spPr>
          <a:xfrm rot="18978551">
            <a:off x="1199607" y="5189314"/>
            <a:ext cx="1114961" cy="1061868"/>
          </a:xfrm>
          <a:prstGeom prst="pentagon">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五边形 10"/>
          <p:cNvSpPr>
            <a:spLocks noChangeAspect="1"/>
          </p:cNvSpPr>
          <p:nvPr userDrawn="1"/>
        </p:nvSpPr>
        <p:spPr>
          <a:xfrm>
            <a:off x="-1122630" y="516786"/>
            <a:ext cx="2245259" cy="2138343"/>
          </a:xfrm>
          <a:prstGeom prst="pentagon">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五边形 11"/>
          <p:cNvSpPr>
            <a:spLocks noChangeAspect="1"/>
          </p:cNvSpPr>
          <p:nvPr userDrawn="1"/>
        </p:nvSpPr>
        <p:spPr>
          <a:xfrm rot="6589711">
            <a:off x="10153440" y="4944146"/>
            <a:ext cx="2774574" cy="2642453"/>
          </a:xfrm>
          <a:prstGeom prst="pentagon">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五边形 12"/>
          <p:cNvSpPr>
            <a:spLocks noChangeAspect="1"/>
          </p:cNvSpPr>
          <p:nvPr userDrawn="1"/>
        </p:nvSpPr>
        <p:spPr>
          <a:xfrm rot="10800000">
            <a:off x="9654125" y="-530934"/>
            <a:ext cx="1114961" cy="1061868"/>
          </a:xfrm>
          <a:prstGeom prst="pentagon">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占位符 16"/>
          <p:cNvSpPr>
            <a:spLocks noGrp="1"/>
          </p:cNvSpPr>
          <p:nvPr>
            <p:ph type="body" sz="quarter" idx="10" hasCustomPrompt="1"/>
          </p:nvPr>
        </p:nvSpPr>
        <p:spPr>
          <a:xfrm>
            <a:off x="4098000" y="3947897"/>
            <a:ext cx="3996000" cy="914400"/>
          </a:xfrm>
        </p:spPr>
        <p:txBody>
          <a:bodyPr anchor="ctr" anchorCtr="0"/>
          <a:lstStyle>
            <a:lvl1pPr marL="0" indent="0" algn="ctr">
              <a:buNone/>
              <a:defRPr>
                <a:solidFill>
                  <a:schemeClr val="bg1"/>
                </a:solidFill>
              </a:defRPr>
            </a:lvl1pPr>
          </a:lstStyle>
          <a:p>
            <a:pPr lvl="0"/>
            <a:r>
              <a:rPr lang="zh-CN" altLang="en-US" dirty="0"/>
              <a:t>编辑母版文本样式</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转场-短标题5">
    <p:spTree>
      <p:nvGrpSpPr>
        <p:cNvPr id="1" name=""/>
        <p:cNvGrpSpPr/>
        <p:nvPr/>
      </p:nvGrpSpPr>
      <p:grpSpPr>
        <a:xfrm>
          <a:off x="0" y="0"/>
          <a:ext cx="0" cy="0"/>
          <a:chOff x="0" y="0"/>
          <a:chExt cx="0" cy="0"/>
        </a:xfrm>
      </p:grpSpPr>
      <p:sp>
        <p:nvSpPr>
          <p:cNvPr id="6" name="六边形 5"/>
          <p:cNvSpPr>
            <a:spLocks noChangeAspect="1"/>
          </p:cNvSpPr>
          <p:nvPr userDrawn="1"/>
        </p:nvSpPr>
        <p:spPr>
          <a:xfrm rot="16200000">
            <a:off x="3978962" y="1603967"/>
            <a:ext cx="4234076" cy="365006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userDrawn="1"/>
        </p:nvSpPr>
        <p:spPr>
          <a:xfrm>
            <a:off x="5093162" y="3044279"/>
            <a:ext cx="2005677" cy="769441"/>
          </a:xfrm>
          <a:prstGeom prst="rect">
            <a:avLst/>
          </a:prstGeom>
          <a:noFill/>
        </p:spPr>
        <p:txBody>
          <a:bodyPr wrap="none" rtlCol="0">
            <a:spAutoFit/>
          </a:bodyPr>
          <a:lstStyle/>
          <a:p>
            <a:r>
              <a:rPr lang="en-US" altLang="zh-CN" sz="4400" dirty="0">
                <a:solidFill>
                  <a:schemeClr val="bg1"/>
                </a:solidFill>
                <a:latin typeface="+mj-lt"/>
                <a:cs typeface="Segoe UI" panose="020B0502040204020203" pitchFamily="34" charset="0"/>
              </a:rPr>
              <a:t>Part 05</a:t>
            </a:r>
            <a:endParaRPr lang="zh-CN" altLang="en-US" sz="4400" dirty="0">
              <a:solidFill>
                <a:schemeClr val="bg1"/>
              </a:solidFill>
              <a:latin typeface="+mj-lt"/>
              <a:cs typeface="Segoe UI" panose="020B0502040204020203" pitchFamily="34" charset="0"/>
            </a:endParaRPr>
          </a:p>
        </p:txBody>
      </p:sp>
      <p:cxnSp>
        <p:nvCxnSpPr>
          <p:cNvPr id="9" name="直接连接符 8"/>
          <p:cNvCxnSpPr/>
          <p:nvPr userDrawn="1"/>
        </p:nvCxnSpPr>
        <p:spPr>
          <a:xfrm>
            <a:off x="4908550" y="3851820"/>
            <a:ext cx="23749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六边形 9"/>
          <p:cNvSpPr/>
          <p:nvPr userDrawn="1"/>
        </p:nvSpPr>
        <p:spPr>
          <a:xfrm rot="16200000">
            <a:off x="3695701" y="1359776"/>
            <a:ext cx="4800598" cy="4138446"/>
          </a:xfrm>
          <a:prstGeom prst="hexagon">
            <a:avLst/>
          </a:prstGeom>
          <a:noFill/>
          <a:ln>
            <a:solidFill>
              <a:srgbClr val="18388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p:cNvSpPr>
            <a:spLocks noChangeAspect="1"/>
          </p:cNvSpPr>
          <p:nvPr userDrawn="1"/>
        </p:nvSpPr>
        <p:spPr>
          <a:xfrm rot="16200000">
            <a:off x="-687663" y="4872077"/>
            <a:ext cx="2798353" cy="2412373"/>
          </a:xfrm>
          <a:prstGeom prst="hexag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六边形 11"/>
          <p:cNvSpPr>
            <a:spLocks noChangeAspect="1"/>
          </p:cNvSpPr>
          <p:nvPr userDrawn="1"/>
        </p:nvSpPr>
        <p:spPr>
          <a:xfrm rot="16200000">
            <a:off x="9480973" y="5159003"/>
            <a:ext cx="1015781" cy="875673"/>
          </a:xfrm>
          <a:prstGeom prst="hexagon">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六边形 12"/>
          <p:cNvSpPr>
            <a:spLocks noChangeAspect="1"/>
          </p:cNvSpPr>
          <p:nvPr userDrawn="1"/>
        </p:nvSpPr>
        <p:spPr>
          <a:xfrm rot="16200000">
            <a:off x="11493500" y="210644"/>
            <a:ext cx="1397000" cy="1204310"/>
          </a:xfrm>
          <a:prstGeom prst="hexagon">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六边形 13"/>
          <p:cNvSpPr>
            <a:spLocks noChangeAspect="1"/>
          </p:cNvSpPr>
          <p:nvPr userDrawn="1"/>
        </p:nvSpPr>
        <p:spPr>
          <a:xfrm rot="16200000">
            <a:off x="641459" y="-437837"/>
            <a:ext cx="1015781" cy="875673"/>
          </a:xfrm>
          <a:prstGeom prst="hexagon">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占位符 16"/>
          <p:cNvSpPr>
            <a:spLocks noGrp="1"/>
          </p:cNvSpPr>
          <p:nvPr>
            <p:ph type="body" sz="quarter" idx="10" hasCustomPrompt="1"/>
          </p:nvPr>
        </p:nvSpPr>
        <p:spPr>
          <a:xfrm>
            <a:off x="4098000" y="3947897"/>
            <a:ext cx="3996000" cy="914400"/>
          </a:xfrm>
        </p:spPr>
        <p:txBody>
          <a:bodyPr anchor="ctr" anchorCtr="0"/>
          <a:lstStyle>
            <a:lvl1pPr marL="0" indent="0" algn="ctr">
              <a:buNone/>
              <a:defRPr>
                <a:solidFill>
                  <a:schemeClr val="bg1"/>
                </a:solidFill>
              </a:defRPr>
            </a:lvl1pPr>
          </a:lstStyle>
          <a:p>
            <a:pPr lvl="0"/>
            <a:r>
              <a:rPr lang="zh-CN" altLang="en-US" dirty="0"/>
              <a:t>编辑母版文本样式</a:t>
            </a: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转场-短标题6">
    <p:spTree>
      <p:nvGrpSpPr>
        <p:cNvPr id="1" name=""/>
        <p:cNvGrpSpPr/>
        <p:nvPr/>
      </p:nvGrpSpPr>
      <p:grpSpPr>
        <a:xfrm>
          <a:off x="0" y="0"/>
          <a:ext cx="0" cy="0"/>
          <a:chOff x="0" y="0"/>
          <a:chExt cx="0" cy="0"/>
        </a:xfrm>
      </p:grpSpPr>
      <p:sp>
        <p:nvSpPr>
          <p:cNvPr id="6" name="七边形 5"/>
          <p:cNvSpPr>
            <a:spLocks noChangeAspect="1"/>
          </p:cNvSpPr>
          <p:nvPr userDrawn="1"/>
        </p:nvSpPr>
        <p:spPr>
          <a:xfrm>
            <a:off x="3972000" y="1047224"/>
            <a:ext cx="4248000" cy="4248000"/>
          </a:xfrm>
          <a:prstGeom prst="hept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userDrawn="1"/>
        </p:nvSpPr>
        <p:spPr>
          <a:xfrm>
            <a:off x="5093161" y="3044279"/>
            <a:ext cx="2005677" cy="769441"/>
          </a:xfrm>
          <a:prstGeom prst="rect">
            <a:avLst/>
          </a:prstGeom>
          <a:noFill/>
        </p:spPr>
        <p:txBody>
          <a:bodyPr wrap="none" rtlCol="0">
            <a:spAutoFit/>
          </a:bodyPr>
          <a:lstStyle/>
          <a:p>
            <a:r>
              <a:rPr lang="en-US" altLang="zh-CN" sz="4400" dirty="0">
                <a:solidFill>
                  <a:schemeClr val="bg1"/>
                </a:solidFill>
                <a:latin typeface="+mj-lt"/>
                <a:cs typeface="Segoe UI" panose="020B0502040204020203" pitchFamily="34" charset="0"/>
              </a:rPr>
              <a:t>Part 06</a:t>
            </a:r>
            <a:endParaRPr lang="zh-CN" altLang="en-US" sz="4400" dirty="0">
              <a:solidFill>
                <a:schemeClr val="bg1"/>
              </a:solidFill>
              <a:latin typeface="+mj-lt"/>
              <a:cs typeface="Segoe UI" panose="020B0502040204020203" pitchFamily="34" charset="0"/>
            </a:endParaRPr>
          </a:p>
        </p:txBody>
      </p:sp>
      <p:cxnSp>
        <p:nvCxnSpPr>
          <p:cNvPr id="9" name="直接连接符 8"/>
          <p:cNvCxnSpPr/>
          <p:nvPr userDrawn="1"/>
        </p:nvCxnSpPr>
        <p:spPr>
          <a:xfrm>
            <a:off x="4908550" y="3851820"/>
            <a:ext cx="23749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七边形 9"/>
          <p:cNvSpPr/>
          <p:nvPr userDrawn="1"/>
        </p:nvSpPr>
        <p:spPr>
          <a:xfrm rot="1563509">
            <a:off x="10682028" y="-776191"/>
            <a:ext cx="3268663" cy="3268663"/>
          </a:xfrm>
          <a:prstGeom prst="heptagon">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七边形 10"/>
          <p:cNvSpPr/>
          <p:nvPr userDrawn="1"/>
        </p:nvSpPr>
        <p:spPr>
          <a:xfrm>
            <a:off x="1384129" y="5078241"/>
            <a:ext cx="1047921" cy="1047921"/>
          </a:xfrm>
          <a:prstGeom prst="heptagon">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七边形 11"/>
          <p:cNvSpPr/>
          <p:nvPr userDrawn="1"/>
        </p:nvSpPr>
        <p:spPr>
          <a:xfrm rot="20151602">
            <a:off x="-1111336" y="360448"/>
            <a:ext cx="2222671" cy="2222671"/>
          </a:xfrm>
          <a:prstGeom prst="heptagon">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七边形 12"/>
          <p:cNvSpPr/>
          <p:nvPr userDrawn="1"/>
        </p:nvSpPr>
        <p:spPr>
          <a:xfrm rot="20592885">
            <a:off x="8879510" y="6235700"/>
            <a:ext cx="2222671" cy="2222671"/>
          </a:xfrm>
          <a:prstGeom prst="heptagon">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七边形 13"/>
          <p:cNvSpPr>
            <a:spLocks noChangeAspect="1"/>
          </p:cNvSpPr>
          <p:nvPr userDrawn="1"/>
        </p:nvSpPr>
        <p:spPr>
          <a:xfrm>
            <a:off x="3683000" y="774700"/>
            <a:ext cx="4826000" cy="4826000"/>
          </a:xfrm>
          <a:prstGeom prst="heptagon">
            <a:avLst/>
          </a:prstGeom>
          <a:noFill/>
          <a:ln>
            <a:solidFill>
              <a:srgbClr val="18388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占位符 16"/>
          <p:cNvSpPr>
            <a:spLocks noGrp="1"/>
          </p:cNvSpPr>
          <p:nvPr>
            <p:ph type="body" sz="quarter" idx="10" hasCustomPrompt="1"/>
          </p:nvPr>
        </p:nvSpPr>
        <p:spPr>
          <a:xfrm>
            <a:off x="4098000" y="3966909"/>
            <a:ext cx="3996000" cy="914400"/>
          </a:xfrm>
        </p:spPr>
        <p:txBody>
          <a:bodyPr anchor="ctr" anchorCtr="0"/>
          <a:lstStyle>
            <a:lvl1pPr marL="0" indent="0" algn="ctr">
              <a:buNone/>
              <a:defRPr>
                <a:solidFill>
                  <a:schemeClr val="bg1"/>
                </a:solidFill>
              </a:defRPr>
            </a:lvl1pPr>
          </a:lstStyle>
          <a:p>
            <a:pPr lvl="0"/>
            <a:r>
              <a:rPr lang="zh-CN" altLang="en-US" dirty="0"/>
              <a:t>编辑母版文本样式</a:t>
            </a:r>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目录页-长标题">
    <p:bg>
      <p:bgPr>
        <a:solidFill>
          <a:schemeClr val="bg1"/>
        </a:solidFill>
        <a:effectLst/>
      </p:bgPr>
    </p:bg>
    <p:spTree>
      <p:nvGrpSpPr>
        <p:cNvPr id="1" name=""/>
        <p:cNvGrpSpPr/>
        <p:nvPr/>
      </p:nvGrpSpPr>
      <p:grpSpPr>
        <a:xfrm>
          <a:off x="0" y="0"/>
          <a:ext cx="0" cy="0"/>
          <a:chOff x="0" y="0"/>
          <a:chExt cx="0" cy="0"/>
        </a:xfrm>
      </p:grpSpPr>
      <p:sp>
        <p:nvSpPr>
          <p:cNvPr id="6" name="箭头: 五边形 5"/>
          <p:cNvSpPr/>
          <p:nvPr userDrawn="1"/>
        </p:nvSpPr>
        <p:spPr>
          <a:xfrm>
            <a:off x="2" y="0"/>
            <a:ext cx="2835871" cy="6858000"/>
          </a:xfrm>
          <a:prstGeom prst="homePlat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4" name="矩形 53"/>
          <p:cNvSpPr/>
          <p:nvPr/>
        </p:nvSpPr>
        <p:spPr>
          <a:xfrm>
            <a:off x="609314" y="1962606"/>
            <a:ext cx="1617246" cy="2932788"/>
          </a:xfrm>
          <a:prstGeom prst="rect">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 name="矩形 1"/>
          <p:cNvSpPr/>
          <p:nvPr userDrawn="1"/>
        </p:nvSpPr>
        <p:spPr>
          <a:xfrm>
            <a:off x="2782511" y="612708"/>
            <a:ext cx="8695230" cy="5632585"/>
          </a:xfrm>
          <a:prstGeom prst="rect">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文本框 49"/>
          <p:cNvSpPr txBox="1"/>
          <p:nvPr/>
        </p:nvSpPr>
        <p:spPr>
          <a:xfrm>
            <a:off x="730724" y="2258512"/>
            <a:ext cx="1374427" cy="2340976"/>
          </a:xfrm>
          <a:prstGeom prst="rect">
            <a:avLst/>
          </a:prstGeom>
          <a:noFill/>
        </p:spPr>
        <p:txBody>
          <a:bodyPr wrap="square" lIns="0" tIns="0" rIns="0" bIns="0" rtlCol="0" anchor="ctr" anchorCtr="0">
            <a:normAutofit lnSpcReduction="10000"/>
          </a:bodyPr>
          <a:lstStyle/>
          <a:p>
            <a:pPr algn="ctr"/>
            <a:r>
              <a:rPr lang="zh-CN" altLang="en-US" sz="5400" b="1" dirty="0">
                <a:solidFill>
                  <a:schemeClr val="bg1"/>
                </a:solidFill>
                <a:latin typeface="+mj-ea"/>
                <a:ea typeface="+mj-ea"/>
              </a:rPr>
              <a:t>目</a:t>
            </a:r>
            <a:endParaRPr lang="en-US" altLang="zh-CN" sz="5400" b="1" dirty="0">
              <a:solidFill>
                <a:schemeClr val="bg1"/>
              </a:solidFill>
              <a:latin typeface="+mj-ea"/>
              <a:ea typeface="+mj-ea"/>
            </a:endParaRPr>
          </a:p>
          <a:p>
            <a:pPr algn="ctr"/>
            <a:endParaRPr lang="en-US" altLang="zh-CN" sz="5400" b="1" dirty="0">
              <a:solidFill>
                <a:schemeClr val="bg1"/>
              </a:solidFill>
              <a:latin typeface="+mj-ea"/>
              <a:ea typeface="+mj-ea"/>
            </a:endParaRPr>
          </a:p>
          <a:p>
            <a:pPr algn="ctr"/>
            <a:r>
              <a:rPr lang="zh-CN" altLang="en-US" sz="5400" b="1" dirty="0">
                <a:solidFill>
                  <a:schemeClr val="bg1"/>
                </a:solidFill>
                <a:latin typeface="+mj-ea"/>
                <a:ea typeface="+mj-ea"/>
              </a:rPr>
              <a:t>录</a:t>
            </a:r>
            <a:endParaRPr lang="zh-CN" altLang="en-US" sz="4800" b="1" dirty="0">
              <a:solidFill>
                <a:schemeClr val="bg1"/>
              </a:solidFill>
              <a:latin typeface="+mj-ea"/>
              <a:ea typeface="+mj-ea"/>
            </a:endParaRPr>
          </a:p>
        </p:txBody>
      </p:sp>
      <p:pic>
        <p:nvPicPr>
          <p:cNvPr id="47" name="图片 46"/>
          <p:cNvPicPr>
            <a:picLocks noChangeAspect="1"/>
          </p:cNvPicPr>
          <p:nvPr userDrawn="1"/>
        </p:nvPicPr>
        <p:blipFill>
          <a:blip r:embed="rId2">
            <a:alphaModFix amt="2000"/>
            <a:extLst>
              <a:ext uri="{28A0092B-C50C-407E-A947-70E740481C1C}">
                <a14:useLocalDpi xmlns:a14="http://schemas.microsoft.com/office/drawing/2010/main" val="0"/>
              </a:ext>
            </a:extLst>
          </a:blip>
          <a:stretch>
            <a:fillRect/>
          </a:stretch>
        </p:blipFill>
        <p:spPr>
          <a:xfrm>
            <a:off x="5334000" y="0"/>
            <a:ext cx="6858000" cy="68580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1" Type="http://schemas.openxmlformats.org/officeDocument/2006/relationships/theme" Target="../theme/theme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0400" y="217487"/>
            <a:ext cx="10858500" cy="811213"/>
          </a:xfrm>
          <a:prstGeom prst="rect">
            <a:avLst/>
          </a:prstGeom>
        </p:spPr>
        <p:txBody>
          <a:bodyPr vert="horz" lIns="0" tIns="0" rIns="0" bIns="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660400" y="1130300"/>
            <a:ext cx="10858500" cy="5003800"/>
          </a:xfrm>
          <a:prstGeom prst="rect">
            <a:avLst/>
          </a:prstGeom>
        </p:spPr>
        <p:txBody>
          <a:bodyPr vert="horz" lIns="91440" tIns="45720" rIns="91440" bIns="45720" rtlCol="0">
            <a:normAutofit/>
          </a:body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6604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75700"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15AB8F-1C56-49E9-90C8-78D22B0C1B97}" type="slidenum">
              <a:rPr lang="zh-CN" altLang="en-US" smtClean="0"/>
            </a:fld>
            <a:endParaRPr lang="zh-CN" altLang="en-US"/>
          </a:p>
        </p:txBody>
      </p:sp>
      <p:sp>
        <p:nvSpPr>
          <p:cNvPr id="7" name="椭圆 6"/>
          <p:cNvSpPr/>
          <p:nvPr userDrawn="1"/>
        </p:nvSpPr>
        <p:spPr>
          <a:xfrm>
            <a:off x="4749800" y="-4572000"/>
            <a:ext cx="1168400" cy="8112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userDrawn="1"/>
        </p:nvSpPr>
        <p:spPr>
          <a:xfrm>
            <a:off x="4572000" y="9093200"/>
            <a:ext cx="1168400" cy="8112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hdr="0" ftr="0" dt="0"/>
  <p:txStyles>
    <p:title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0.xml"/><Relationship Id="rId1" Type="http://schemas.openxmlformats.org/officeDocument/2006/relationships/image" Target="../media/image6.png"/></Relationships>
</file>

<file path=ppt/slides/_rels/slide10.xml.rels><?xml version="1.0" encoding="UTF-8" standalone="yes"?>
<Relationships xmlns="http://schemas.openxmlformats.org/package/2006/relationships"><Relationship Id="rId9" Type="http://schemas.openxmlformats.org/officeDocument/2006/relationships/image" Target="../media/image25.png"/><Relationship Id="rId8" Type="http://schemas.openxmlformats.org/officeDocument/2006/relationships/tags" Target="../tags/tag18.xml"/><Relationship Id="rId7" Type="http://schemas.openxmlformats.org/officeDocument/2006/relationships/image" Target="../media/image24.png"/><Relationship Id="rId6" Type="http://schemas.openxmlformats.org/officeDocument/2006/relationships/tags" Target="../tags/tag17.xml"/><Relationship Id="rId5" Type="http://schemas.openxmlformats.org/officeDocument/2006/relationships/image" Target="../media/image23.png"/><Relationship Id="rId4" Type="http://schemas.openxmlformats.org/officeDocument/2006/relationships/tags" Target="../tags/tag16.xml"/><Relationship Id="rId3" Type="http://schemas.openxmlformats.org/officeDocument/2006/relationships/image" Target="../media/image22.png"/><Relationship Id="rId2" Type="http://schemas.openxmlformats.org/officeDocument/2006/relationships/tags" Target="../tags/tag15.xml"/><Relationship Id="rId13" Type="http://schemas.openxmlformats.org/officeDocument/2006/relationships/notesSlide" Target="../notesSlides/notesSlide8.xml"/><Relationship Id="rId12" Type="http://schemas.openxmlformats.org/officeDocument/2006/relationships/slideLayout" Target="../slideLayouts/slideLayout11.xml"/><Relationship Id="rId11" Type="http://schemas.openxmlformats.org/officeDocument/2006/relationships/tags" Target="../tags/tag20.xml"/><Relationship Id="rId10" Type="http://schemas.openxmlformats.org/officeDocument/2006/relationships/tags" Target="../tags/tag19.xml"/><Relationship Id="rId1" Type="http://schemas.openxmlformats.org/officeDocument/2006/relationships/tags" Target="../tags/tag14.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1.xml"/><Relationship Id="rId2" Type="http://schemas.openxmlformats.org/officeDocument/2006/relationships/image" Target="../media/image26.png"/><Relationship Id="rId1" Type="http://schemas.openxmlformats.org/officeDocument/2006/relationships/tags" Target="../tags/tag21.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1.xml"/><Relationship Id="rId3" Type="http://schemas.openxmlformats.org/officeDocument/2006/relationships/tags" Target="../tags/tag23.xml"/><Relationship Id="rId2" Type="http://schemas.openxmlformats.org/officeDocument/2006/relationships/image" Target="../media/image26.png"/><Relationship Id="rId1" Type="http://schemas.openxmlformats.org/officeDocument/2006/relationships/tags" Target="../tags/tag2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11.xml"/><Relationship Id="rId5" Type="http://schemas.openxmlformats.org/officeDocument/2006/relationships/tags" Target="../tags/tag26.xml"/><Relationship Id="rId4" Type="http://schemas.openxmlformats.org/officeDocument/2006/relationships/image" Target="../media/image28.png"/><Relationship Id="rId3" Type="http://schemas.openxmlformats.org/officeDocument/2006/relationships/tags" Target="../tags/tag25.xml"/><Relationship Id="rId2" Type="http://schemas.openxmlformats.org/officeDocument/2006/relationships/image" Target="../media/image27.png"/><Relationship Id="rId1" Type="http://schemas.openxmlformats.org/officeDocument/2006/relationships/tags" Target="../tags/tag24.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1.xml"/><Relationship Id="rId2" Type="http://schemas.openxmlformats.org/officeDocument/2006/relationships/image" Target="../media/image30.png"/><Relationship Id="rId1" Type="http://schemas.openxmlformats.org/officeDocument/2006/relationships/image" Target="../media/image29.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11.xml"/><Relationship Id="rId3" Type="http://schemas.openxmlformats.org/officeDocument/2006/relationships/tags" Target="../tags/tag28.xml"/><Relationship Id="rId2" Type="http://schemas.openxmlformats.org/officeDocument/2006/relationships/image" Target="../media/image31.png"/><Relationship Id="rId1" Type="http://schemas.openxmlformats.org/officeDocument/2006/relationships/tags" Target="../tags/tag27.xml"/></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11.xml"/><Relationship Id="rId3" Type="http://schemas.openxmlformats.org/officeDocument/2006/relationships/tags" Target="../tags/tag30.xml"/><Relationship Id="rId2" Type="http://schemas.openxmlformats.org/officeDocument/2006/relationships/image" Target="../media/image32.png"/><Relationship Id="rId1" Type="http://schemas.openxmlformats.org/officeDocument/2006/relationships/tags" Target="../tags/tag29.xml"/></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11.xml"/><Relationship Id="rId3" Type="http://schemas.openxmlformats.org/officeDocument/2006/relationships/tags" Target="../tags/tag32.xml"/><Relationship Id="rId2" Type="http://schemas.openxmlformats.org/officeDocument/2006/relationships/image" Target="../media/image33.png"/><Relationship Id="rId1" Type="http://schemas.openxmlformats.org/officeDocument/2006/relationships/tags" Target="../tags/tag31.xml"/></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11.xml"/><Relationship Id="rId4" Type="http://schemas.openxmlformats.org/officeDocument/2006/relationships/tags" Target="../tags/tag35.xml"/><Relationship Id="rId3" Type="http://schemas.openxmlformats.org/officeDocument/2006/relationships/image" Target="../media/image34.png"/><Relationship Id="rId2" Type="http://schemas.openxmlformats.org/officeDocument/2006/relationships/tags" Target="../tags/tag34.xml"/><Relationship Id="rId1" Type="http://schemas.openxmlformats.org/officeDocument/2006/relationships/tags" Target="../tags/tag3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7" Type="http://schemas.openxmlformats.org/officeDocument/2006/relationships/notesSlide" Target="../notesSlides/notesSlide17.xml"/><Relationship Id="rId6" Type="http://schemas.openxmlformats.org/officeDocument/2006/relationships/slideLayout" Target="../slideLayouts/slideLayout11.xml"/><Relationship Id="rId5" Type="http://schemas.openxmlformats.org/officeDocument/2006/relationships/image" Target="../media/image36.png"/><Relationship Id="rId4" Type="http://schemas.openxmlformats.org/officeDocument/2006/relationships/tags" Target="../tags/tag38.xml"/><Relationship Id="rId3" Type="http://schemas.openxmlformats.org/officeDocument/2006/relationships/image" Target="../media/image35.png"/><Relationship Id="rId2" Type="http://schemas.openxmlformats.org/officeDocument/2006/relationships/tags" Target="../tags/tag37.xml"/><Relationship Id="rId1" Type="http://schemas.openxmlformats.org/officeDocument/2006/relationships/tags" Target="../tags/tag3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1.xml"/><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1.xml"/><Relationship Id="rId2" Type="http://schemas.openxmlformats.org/officeDocument/2006/relationships/image" Target="../media/image9.png"/><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2.xml"/><Relationship Id="rId3" Type="http://schemas.openxmlformats.org/officeDocument/2006/relationships/tags" Target="../tags/tag3.xml"/><Relationship Id="rId2" Type="http://schemas.openxmlformats.org/officeDocument/2006/relationships/image" Target="../media/image10.png"/><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1.xml"/><Relationship Id="rId2" Type="http://schemas.openxmlformats.org/officeDocument/2006/relationships/image" Target="../media/image12.png"/><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9" Type="http://schemas.openxmlformats.org/officeDocument/2006/relationships/image" Target="../media/image16.png"/><Relationship Id="rId8" Type="http://schemas.openxmlformats.org/officeDocument/2006/relationships/tags" Target="../tags/tag8.xml"/><Relationship Id="rId7" Type="http://schemas.openxmlformats.org/officeDocument/2006/relationships/image" Target="../media/image15.png"/><Relationship Id="rId6" Type="http://schemas.openxmlformats.org/officeDocument/2006/relationships/tags" Target="../tags/tag7.xml"/><Relationship Id="rId5" Type="http://schemas.openxmlformats.org/officeDocument/2006/relationships/image" Target="../media/image14.png"/><Relationship Id="rId4" Type="http://schemas.openxmlformats.org/officeDocument/2006/relationships/tags" Target="../tags/tag6.xml"/><Relationship Id="rId3" Type="http://schemas.openxmlformats.org/officeDocument/2006/relationships/tags" Target="../tags/tag5.xml"/><Relationship Id="rId21" Type="http://schemas.openxmlformats.org/officeDocument/2006/relationships/notesSlide" Target="../notesSlides/notesSlide7.xml"/><Relationship Id="rId20" Type="http://schemas.openxmlformats.org/officeDocument/2006/relationships/slideLayout" Target="../slideLayouts/slideLayout11.xml"/><Relationship Id="rId2" Type="http://schemas.openxmlformats.org/officeDocument/2006/relationships/image" Target="../media/image13.png"/><Relationship Id="rId19" Type="http://schemas.openxmlformats.org/officeDocument/2006/relationships/image" Target="../media/image21.png"/><Relationship Id="rId18" Type="http://schemas.openxmlformats.org/officeDocument/2006/relationships/tags" Target="../tags/tag13.xml"/><Relationship Id="rId17" Type="http://schemas.openxmlformats.org/officeDocument/2006/relationships/image" Target="../media/image20.png"/><Relationship Id="rId16" Type="http://schemas.openxmlformats.org/officeDocument/2006/relationships/tags" Target="../tags/tag12.xml"/><Relationship Id="rId15" Type="http://schemas.openxmlformats.org/officeDocument/2006/relationships/image" Target="../media/image19.png"/><Relationship Id="rId14" Type="http://schemas.openxmlformats.org/officeDocument/2006/relationships/tags" Target="../tags/tag11.xml"/><Relationship Id="rId13" Type="http://schemas.openxmlformats.org/officeDocument/2006/relationships/image" Target="../media/image18.png"/><Relationship Id="rId12" Type="http://schemas.openxmlformats.org/officeDocument/2006/relationships/tags" Target="../tags/tag10.xml"/><Relationship Id="rId11" Type="http://schemas.openxmlformats.org/officeDocument/2006/relationships/image" Target="../media/image17.png"/><Relationship Id="rId10" Type="http://schemas.openxmlformats.org/officeDocument/2006/relationships/tags" Target="../tags/tag9.xml"/><Relationship Id="rId1"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940371" y="2151086"/>
            <a:ext cx="10311258" cy="1076325"/>
          </a:xfrm>
          <a:prstGeom prst="rect">
            <a:avLst/>
          </a:prstGeom>
          <a:noFill/>
        </p:spPr>
        <p:txBody>
          <a:bodyPr wrap="square" rtlCol="0">
            <a:spAutoFit/>
          </a:bodyPr>
          <a:lstStyle/>
          <a:p>
            <a:pPr algn="ctr"/>
            <a:r>
              <a:rPr lang="en-US" altLang="zh-CN" sz="3200" b="1" dirty="0">
                <a:gradFill>
                  <a:gsLst>
                    <a:gs pos="50000">
                      <a:schemeClr val="accent5"/>
                    </a:gs>
                    <a:gs pos="0">
                      <a:schemeClr val="accent5">
                        <a:lumMod val="25000"/>
                        <a:lumOff val="75000"/>
                      </a:schemeClr>
                    </a:gs>
                    <a:gs pos="100000">
                      <a:schemeClr val="accent5">
                        <a:lumMod val="85000"/>
                      </a:schemeClr>
                    </a:gs>
                  </a:gsLst>
                  <a:lin ang="5400000" scaled="1"/>
                </a:gradFill>
              </a:rPr>
              <a:t>Dual Personalization</a:t>
            </a:r>
            <a:r>
              <a:rPr lang="en-US" altLang="zh-CN" sz="3200" b="1" dirty="0"/>
              <a:t> on Federated Recommendation</a:t>
            </a:r>
            <a:endParaRPr lang="en-US" altLang="zh-CN" sz="3200" b="1" dirty="0"/>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08455" y="607866"/>
            <a:ext cx="2017186" cy="641190"/>
          </a:xfrm>
          <a:prstGeom prst="rect">
            <a:avLst/>
          </a:prstGeom>
        </p:spPr>
      </p:pic>
      <p:sp>
        <p:nvSpPr>
          <p:cNvPr id="6" name="文本框 5"/>
          <p:cNvSpPr txBox="1"/>
          <p:nvPr/>
        </p:nvSpPr>
        <p:spPr>
          <a:xfrm>
            <a:off x="940371" y="4218809"/>
            <a:ext cx="9736802" cy="2153285"/>
          </a:xfrm>
          <a:prstGeom prst="rect">
            <a:avLst/>
          </a:prstGeom>
          <a:noFill/>
        </p:spPr>
        <p:txBody>
          <a:bodyPr wrap="square" rtlCol="0">
            <a:spAutoFit/>
          </a:bodyPr>
          <a:lstStyle/>
          <a:p>
            <a:pPr algn="ctr">
              <a:lnSpc>
                <a:spcPct val="130000"/>
              </a:lnSpc>
            </a:pPr>
            <a:r>
              <a:rPr lang="en-US" altLang="zh-CN" sz="2000" b="1" dirty="0">
                <a:solidFill>
                  <a:srgbClr val="6B2D0B"/>
                </a:solidFill>
                <a:ea typeface="微软雅黑" panose="020B0503020204020204" pitchFamily="34" charset="-122"/>
              </a:rPr>
              <a:t>IJCAI-2023</a:t>
            </a:r>
            <a:endParaRPr lang="en-US" altLang="zh-CN" sz="2000" b="1" dirty="0">
              <a:solidFill>
                <a:srgbClr val="6B2D0B"/>
              </a:solidFill>
              <a:ea typeface="微软雅黑" panose="020B0503020204020204" pitchFamily="34" charset="-122"/>
            </a:endParaRPr>
          </a:p>
          <a:p>
            <a:pPr algn="ctr"/>
            <a:r>
              <a:rPr lang="en-US" altLang="zh-CN" sz="2000" b="1" dirty="0">
                <a:solidFill>
                  <a:srgbClr val="6B2D0B"/>
                </a:solidFill>
                <a:ea typeface="微软雅黑" panose="020B0503020204020204" pitchFamily="34" charset="-122"/>
              </a:rPr>
              <a:t>Chunxu Zhang</a:t>
            </a:r>
            <a:r>
              <a:rPr lang="en-US" altLang="zh-CN" sz="2000" b="1" baseline="30000" dirty="0">
                <a:solidFill>
                  <a:srgbClr val="6B2D0B"/>
                </a:solidFill>
                <a:ea typeface="微软雅黑" panose="020B0503020204020204" pitchFamily="34" charset="-122"/>
              </a:rPr>
              <a:t>1,2</a:t>
            </a:r>
            <a:r>
              <a:rPr lang="en-US" altLang="zh-CN" sz="2000" b="1" dirty="0">
                <a:solidFill>
                  <a:srgbClr val="6B2D0B"/>
                </a:solidFill>
                <a:ea typeface="微软雅黑" panose="020B0503020204020204" pitchFamily="34" charset="-122"/>
              </a:rPr>
              <a:t>, Guodong Long</a:t>
            </a:r>
            <a:r>
              <a:rPr lang="en-US" altLang="zh-CN" sz="2000" b="1" baseline="30000" dirty="0">
                <a:solidFill>
                  <a:srgbClr val="6B2D0B"/>
                </a:solidFill>
                <a:ea typeface="微软雅黑" panose="020B0503020204020204" pitchFamily="34" charset="-122"/>
              </a:rPr>
              <a:t>3</a:t>
            </a:r>
            <a:r>
              <a:rPr lang="en-US" altLang="zh-CN" sz="2000" b="1" dirty="0">
                <a:solidFill>
                  <a:srgbClr val="6B2D0B"/>
                </a:solidFill>
                <a:ea typeface="微软雅黑" panose="020B0503020204020204" pitchFamily="34" charset="-122"/>
              </a:rPr>
              <a:t>, Tianyi Zhou</a:t>
            </a:r>
            <a:r>
              <a:rPr lang="en-US" altLang="zh-CN" sz="2000" b="1" baseline="30000" dirty="0">
                <a:solidFill>
                  <a:srgbClr val="6B2D0B"/>
                </a:solidFill>
                <a:ea typeface="微软雅黑" panose="020B0503020204020204" pitchFamily="34" charset="-122"/>
              </a:rPr>
              <a:t>4</a:t>
            </a:r>
            <a:r>
              <a:rPr lang="en-US" altLang="zh-CN" sz="2000" b="1" dirty="0">
                <a:solidFill>
                  <a:srgbClr val="6B2D0B"/>
                </a:solidFill>
                <a:ea typeface="微软雅黑" panose="020B0503020204020204" pitchFamily="34" charset="-122"/>
              </a:rPr>
              <a:t>, Peng Yan</a:t>
            </a:r>
            <a:r>
              <a:rPr lang="en-US" altLang="zh-CN" sz="2000" b="1" baseline="30000" dirty="0">
                <a:solidFill>
                  <a:srgbClr val="6B2D0B"/>
                </a:solidFill>
                <a:ea typeface="微软雅黑" panose="020B0503020204020204" pitchFamily="34" charset="-122"/>
              </a:rPr>
              <a:t>3</a:t>
            </a:r>
            <a:r>
              <a:rPr lang="en-US" altLang="zh-CN" sz="2000" b="1" dirty="0">
                <a:solidFill>
                  <a:srgbClr val="6B2D0B"/>
                </a:solidFill>
                <a:ea typeface="微软雅黑" panose="020B0503020204020204" pitchFamily="34" charset="-122"/>
              </a:rPr>
              <a:t>, Zijian Zhang</a:t>
            </a:r>
            <a:r>
              <a:rPr lang="en-US" altLang="zh-CN" sz="2000" b="1" baseline="30000" dirty="0">
                <a:solidFill>
                  <a:srgbClr val="6B2D0B"/>
                </a:solidFill>
                <a:ea typeface="微软雅黑" panose="020B0503020204020204" pitchFamily="34" charset="-122"/>
              </a:rPr>
              <a:t>1,2</a:t>
            </a:r>
            <a:r>
              <a:rPr lang="en-US" altLang="zh-CN" sz="2000" b="1" dirty="0">
                <a:solidFill>
                  <a:srgbClr val="6B2D0B"/>
                </a:solidFill>
                <a:ea typeface="微软雅黑" panose="020B0503020204020204" pitchFamily="34" charset="-122"/>
              </a:rPr>
              <a:t>, Chengqi Zhang</a:t>
            </a:r>
            <a:r>
              <a:rPr lang="en-US" altLang="zh-CN" sz="2000" b="1" baseline="30000" dirty="0">
                <a:solidFill>
                  <a:srgbClr val="6B2D0B"/>
                </a:solidFill>
                <a:ea typeface="微软雅黑" panose="020B0503020204020204" pitchFamily="34" charset="-122"/>
              </a:rPr>
              <a:t>3</a:t>
            </a:r>
            <a:r>
              <a:rPr lang="en-US" altLang="zh-CN" sz="2000" b="1" dirty="0">
                <a:solidFill>
                  <a:srgbClr val="6B2D0B"/>
                </a:solidFill>
                <a:ea typeface="微软雅黑" panose="020B0503020204020204" pitchFamily="34" charset="-122"/>
              </a:rPr>
              <a:t> and Bo Yang</a:t>
            </a:r>
            <a:r>
              <a:rPr lang="en-US" altLang="zh-CN" sz="2000" b="1" baseline="30000" dirty="0">
                <a:solidFill>
                  <a:srgbClr val="6B2D0B"/>
                </a:solidFill>
                <a:ea typeface="微软雅黑" panose="020B0503020204020204" pitchFamily="34" charset="-122"/>
              </a:rPr>
              <a:t>1,2</a:t>
            </a:r>
            <a:r>
              <a:rPr lang="en-US" altLang="zh-CN" sz="2000" b="1" dirty="0">
                <a:solidFill>
                  <a:srgbClr val="6B2D0B"/>
                </a:solidFill>
                <a:ea typeface="微软雅黑" panose="020B0503020204020204" pitchFamily="34" charset="-122"/>
              </a:rPr>
              <a:t>∗</a:t>
            </a:r>
            <a:endParaRPr lang="en-US" altLang="zh-CN" sz="2000" b="1" dirty="0">
              <a:solidFill>
                <a:srgbClr val="6B2D0B"/>
              </a:solidFill>
              <a:ea typeface="微软雅黑" panose="020B0503020204020204" pitchFamily="34" charset="-122"/>
            </a:endParaRPr>
          </a:p>
          <a:p>
            <a:pPr algn="ctr"/>
            <a:endParaRPr lang="en-US" altLang="zh-CN" sz="1600" b="1" dirty="0">
              <a:solidFill>
                <a:srgbClr val="6B2D0B"/>
              </a:solidFill>
              <a:ea typeface="微软雅黑" panose="020B0503020204020204" pitchFamily="34" charset="-122"/>
            </a:endParaRPr>
          </a:p>
          <a:p>
            <a:pPr algn="ctr">
              <a:lnSpc>
                <a:spcPct val="100000"/>
              </a:lnSpc>
              <a:buClrTx/>
              <a:buSzTx/>
              <a:buFontTx/>
              <a:buNone/>
            </a:pPr>
            <a:r>
              <a:rPr lang="en-US" altLang="zh-CN" sz="2000" b="1" baseline="30000" dirty="0">
                <a:solidFill>
                  <a:srgbClr val="6B2D0B"/>
                </a:solidFill>
                <a:ea typeface="微软雅黑" panose="020B0503020204020204" pitchFamily="34" charset="-122"/>
              </a:rPr>
              <a:t>1 Key Laboratory of Symbolic Computation and Knowledge Engineering of Ministry of Education, China</a:t>
            </a:r>
            <a:endParaRPr lang="en-US" altLang="zh-CN" sz="2000" b="1" baseline="30000" dirty="0">
              <a:solidFill>
                <a:srgbClr val="6B2D0B"/>
              </a:solidFill>
              <a:ea typeface="微软雅黑" panose="020B0503020204020204" pitchFamily="34" charset="-122"/>
            </a:endParaRPr>
          </a:p>
          <a:p>
            <a:pPr algn="ctr">
              <a:buClrTx/>
              <a:buSzTx/>
              <a:buNone/>
            </a:pPr>
            <a:r>
              <a:rPr lang="en-US" altLang="zh-CN" sz="2000" b="1" baseline="30000" dirty="0">
                <a:solidFill>
                  <a:srgbClr val="6B2D0B"/>
                </a:solidFill>
                <a:ea typeface="微软雅黑" panose="020B0503020204020204" pitchFamily="34" charset="-122"/>
              </a:rPr>
              <a:t>2 College of Computer Science and Technology, Jilin University, China</a:t>
            </a:r>
            <a:endParaRPr lang="en-US" altLang="zh-CN" sz="2000" b="1" baseline="30000" dirty="0">
              <a:solidFill>
                <a:srgbClr val="6B2D0B"/>
              </a:solidFill>
              <a:ea typeface="微软雅黑" panose="020B0503020204020204" pitchFamily="34" charset="-122"/>
            </a:endParaRPr>
          </a:p>
          <a:p>
            <a:pPr algn="ctr">
              <a:buClrTx/>
              <a:buSzTx/>
              <a:buNone/>
            </a:pPr>
            <a:r>
              <a:rPr lang="en-US" altLang="zh-CN" sz="2000" b="1" baseline="30000" dirty="0">
                <a:solidFill>
                  <a:srgbClr val="6B2D0B"/>
                </a:solidFill>
                <a:ea typeface="微软雅黑" panose="020B0503020204020204" pitchFamily="34" charset="-122"/>
              </a:rPr>
              <a:t>3 Australian Artifcial Intelligence Institute, FEIT, University of Technology Sydney</a:t>
            </a:r>
            <a:endParaRPr lang="en-US" altLang="zh-CN" sz="2000" b="1" baseline="30000" dirty="0">
              <a:solidFill>
                <a:srgbClr val="6B2D0B"/>
              </a:solidFill>
              <a:ea typeface="微软雅黑" panose="020B0503020204020204" pitchFamily="34" charset="-122"/>
            </a:endParaRPr>
          </a:p>
          <a:p>
            <a:pPr algn="ctr">
              <a:buClrTx/>
              <a:buSzTx/>
              <a:buNone/>
            </a:pPr>
            <a:r>
              <a:rPr lang="en-US" altLang="zh-CN" sz="2000" b="1" baseline="30000" dirty="0">
                <a:solidFill>
                  <a:srgbClr val="6B2D0B"/>
                </a:solidFill>
                <a:ea typeface="微软雅黑" panose="020B0503020204020204" pitchFamily="34" charset="-122"/>
              </a:rPr>
              <a:t>4 Computer Science and UMIACS, University of Maryland</a:t>
            </a:r>
            <a:endParaRPr lang="en-US" altLang="zh-CN" sz="2000" b="1" baseline="30000" dirty="0">
              <a:solidFill>
                <a:srgbClr val="6B2D0B"/>
              </a:solidFill>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515AB8F-1C56-49E9-90C8-78D22B0C1B97}" type="slidenum">
              <a:rPr lang="zh-CN" altLang="en-US" smtClean="0"/>
            </a:fld>
            <a:endParaRPr lang="zh-CN" altLang="en-US" dirty="0"/>
          </a:p>
        </p:txBody>
      </p:sp>
      <p:sp>
        <p:nvSpPr>
          <p:cNvPr id="3" name="标题 2"/>
          <p:cNvSpPr>
            <a:spLocks noGrp="1"/>
          </p:cNvSpPr>
          <p:nvPr>
            <p:ph type="title"/>
          </p:nvPr>
        </p:nvSpPr>
        <p:spPr>
          <a:xfrm>
            <a:off x="1091254" y="237834"/>
            <a:ext cx="8588773" cy="790865"/>
          </a:xfrm>
        </p:spPr>
        <p:txBody>
          <a:bodyPr>
            <a:normAutofit/>
          </a:bodyPr>
          <a:lstStyle/>
          <a:p>
            <a:r>
              <a:rPr lang="en-US" altLang="zh-CN" dirty="0"/>
              <a:t>l</a:t>
            </a:r>
            <a:r>
              <a:rPr lang="en-US" altLang="zh-CN" dirty="0"/>
              <a:t>oss function</a:t>
            </a:r>
            <a:endParaRPr lang="en-US" altLang="zh-CN" dirty="0"/>
          </a:p>
        </p:txBody>
      </p:sp>
      <p:sp>
        <p:nvSpPr>
          <p:cNvPr id="7" name="文本框 6"/>
          <p:cNvSpPr txBox="1"/>
          <p:nvPr>
            <p:custDataLst>
              <p:tags r:id="rId1"/>
            </p:custDataLst>
          </p:nvPr>
        </p:nvSpPr>
        <p:spPr>
          <a:xfrm>
            <a:off x="1209040" y="1982470"/>
            <a:ext cx="9533255" cy="2893695"/>
          </a:xfrm>
          <a:prstGeom prst="rect">
            <a:avLst/>
          </a:prstGeom>
          <a:noFill/>
        </p:spPr>
        <p:txBody>
          <a:bodyPr wrap="square" rtlCol="0" anchor="t">
            <a:noAutofit/>
          </a:bodyPr>
          <a:p>
            <a:pPr marL="12700" indent="0">
              <a:spcBef>
                <a:spcPts val="550"/>
              </a:spcBef>
              <a:buClr>
                <a:srgbClr val="475A2C"/>
              </a:buClr>
              <a:buFont typeface="Wingdings" panose="05000000000000000000"/>
              <a:buNone/>
              <a:tabLst>
                <a:tab pos="374015" algn="l"/>
                <a:tab pos="374650" algn="l"/>
              </a:tabLst>
            </a:pPr>
            <a:r>
              <a:rPr lang="zh-CN" altLang="en-US" sz="2000">
                <a:solidFill>
                  <a:srgbClr val="121212"/>
                </a:solidFill>
                <a:latin typeface="-apple-system"/>
                <a:cs typeface="Arial" panose="020B0604020202020204"/>
                <a:sym typeface="+mn-ea"/>
              </a:rPr>
              <a:t>本文对用户</a:t>
            </a:r>
            <a:r>
              <a:rPr lang="en-US" altLang="zh-CN" sz="2000">
                <a:solidFill>
                  <a:srgbClr val="121212"/>
                </a:solidFill>
                <a:latin typeface="-apple-system"/>
                <a:cs typeface="Arial" panose="020B0604020202020204"/>
                <a:sym typeface="+mn-ea"/>
              </a:rPr>
              <a:t>i</a:t>
            </a:r>
            <a:r>
              <a:rPr lang="zh-CN" altLang="en-US" sz="2000">
                <a:solidFill>
                  <a:srgbClr val="121212"/>
                </a:solidFill>
                <a:latin typeface="-apple-system"/>
                <a:cs typeface="Arial" panose="020B0604020202020204"/>
                <a:sym typeface="+mn-ea"/>
              </a:rPr>
              <a:t>和物品</a:t>
            </a:r>
            <a:r>
              <a:rPr lang="en-US" altLang="zh-CN" sz="2000">
                <a:solidFill>
                  <a:srgbClr val="121212"/>
                </a:solidFill>
                <a:latin typeface="-apple-system"/>
                <a:cs typeface="Arial" panose="020B0604020202020204"/>
                <a:sym typeface="+mn-ea"/>
              </a:rPr>
              <a:t>j</a:t>
            </a:r>
            <a:r>
              <a:rPr lang="zh-CN" altLang="en-US" sz="2000">
                <a:solidFill>
                  <a:srgbClr val="121212"/>
                </a:solidFill>
                <a:latin typeface="-apple-system"/>
                <a:cs typeface="Arial" panose="020B0604020202020204"/>
                <a:sym typeface="+mn-ea"/>
              </a:rPr>
              <a:t>的推荐预测</a:t>
            </a:r>
            <a:r>
              <a:rPr lang="zh-CN" altLang="en-US" sz="2000">
                <a:solidFill>
                  <a:srgbClr val="121212"/>
                </a:solidFill>
                <a:latin typeface="-apple-system"/>
                <a:cs typeface="Arial" panose="020B0604020202020204"/>
                <a:sym typeface="+mn-ea"/>
              </a:rPr>
              <a:t>表示为：</a:t>
            </a:r>
            <a:endParaRPr lang="zh-CN" altLang="en-US" sz="2000">
              <a:solidFill>
                <a:srgbClr val="121212"/>
              </a:solidFill>
              <a:latin typeface="-apple-system"/>
              <a:cs typeface="Arial" panose="020B0604020202020204"/>
              <a:sym typeface="+mn-ea"/>
            </a:endParaRPr>
          </a:p>
          <a:p>
            <a:pPr marL="12700" indent="0">
              <a:spcBef>
                <a:spcPts val="550"/>
              </a:spcBef>
              <a:buClr>
                <a:srgbClr val="475A2C"/>
              </a:buClr>
              <a:buFont typeface="Wingdings" panose="05000000000000000000"/>
              <a:buNone/>
              <a:tabLst>
                <a:tab pos="374015" algn="l"/>
                <a:tab pos="374650" algn="l"/>
              </a:tabLst>
            </a:pPr>
            <a:r>
              <a:rPr lang="zh-CN" altLang="en-US" sz="2000">
                <a:solidFill>
                  <a:srgbClr val="121212"/>
                </a:solidFill>
                <a:latin typeface="-apple-system"/>
                <a:cs typeface="Arial" panose="020B0604020202020204"/>
                <a:sym typeface="+mn-ea"/>
              </a:rPr>
              <a:t>隐式反馈认为，</a:t>
            </a:r>
            <a:r>
              <a:rPr lang="en-US" altLang="zh-CN" sz="2000">
                <a:solidFill>
                  <a:srgbClr val="121212"/>
                </a:solidFill>
                <a:latin typeface="-apple-system"/>
                <a:cs typeface="Arial" panose="020B0604020202020204"/>
                <a:sym typeface="+mn-ea"/>
              </a:rPr>
              <a:t>r</a:t>
            </a:r>
            <a:r>
              <a:rPr lang="en-US" altLang="zh-CN" sz="2000" baseline="-25000">
                <a:solidFill>
                  <a:srgbClr val="121212"/>
                </a:solidFill>
                <a:latin typeface="-apple-system"/>
                <a:cs typeface="Arial" panose="020B0604020202020204"/>
                <a:sym typeface="+mn-ea"/>
              </a:rPr>
              <a:t>ij</a:t>
            </a:r>
            <a:r>
              <a:rPr lang="en-US" altLang="zh-CN" sz="2000">
                <a:solidFill>
                  <a:srgbClr val="121212"/>
                </a:solidFill>
                <a:latin typeface="-apple-system"/>
                <a:cs typeface="Arial" panose="020B0604020202020204"/>
                <a:sym typeface="+mn-ea"/>
              </a:rPr>
              <a:t>=1(</a:t>
            </a:r>
            <a:r>
              <a:rPr lang="zh-CN" altLang="en-US" sz="2000">
                <a:solidFill>
                  <a:srgbClr val="121212"/>
                </a:solidFill>
                <a:latin typeface="-apple-system"/>
                <a:cs typeface="Arial" panose="020B0604020202020204"/>
                <a:sym typeface="+mn-ea"/>
              </a:rPr>
              <a:t>交互</a:t>
            </a:r>
            <a:r>
              <a:rPr lang="en-US" altLang="zh-CN" sz="2000">
                <a:solidFill>
                  <a:srgbClr val="121212"/>
                </a:solidFill>
                <a:latin typeface="-apple-system"/>
                <a:cs typeface="Arial" panose="020B0604020202020204"/>
                <a:sym typeface="+mn-ea"/>
              </a:rPr>
              <a:t>); r</a:t>
            </a:r>
            <a:r>
              <a:rPr lang="en-US" altLang="zh-CN" sz="2000" baseline="-25000">
                <a:solidFill>
                  <a:srgbClr val="121212"/>
                </a:solidFill>
                <a:latin typeface="-apple-system"/>
                <a:cs typeface="Arial" panose="020B0604020202020204"/>
                <a:sym typeface="+mn-ea"/>
              </a:rPr>
              <a:t>ij</a:t>
            </a:r>
            <a:r>
              <a:rPr lang="en-US" altLang="zh-CN" sz="2000">
                <a:solidFill>
                  <a:srgbClr val="121212"/>
                </a:solidFill>
                <a:latin typeface="-apple-system"/>
                <a:cs typeface="Arial" panose="020B0604020202020204"/>
                <a:sym typeface="+mn-ea"/>
              </a:rPr>
              <a:t>=0(</a:t>
            </a:r>
            <a:r>
              <a:rPr lang="zh-CN" altLang="en-US" sz="2000">
                <a:solidFill>
                  <a:srgbClr val="121212"/>
                </a:solidFill>
                <a:latin typeface="-apple-system"/>
                <a:cs typeface="Arial" panose="020B0604020202020204"/>
                <a:sym typeface="+mn-ea"/>
              </a:rPr>
              <a:t>不交互</a:t>
            </a:r>
            <a:r>
              <a:rPr lang="en-US" altLang="zh-CN" sz="2000">
                <a:solidFill>
                  <a:srgbClr val="121212"/>
                </a:solidFill>
                <a:latin typeface="-apple-system"/>
                <a:cs typeface="Arial" panose="020B0604020202020204"/>
                <a:sym typeface="+mn-ea"/>
              </a:rPr>
              <a:t>)</a:t>
            </a:r>
            <a:endParaRPr lang="en-US" altLang="zh-CN" sz="2000">
              <a:solidFill>
                <a:srgbClr val="121212"/>
              </a:solidFill>
              <a:latin typeface="-apple-system"/>
              <a:cs typeface="Arial" panose="020B0604020202020204"/>
              <a:sym typeface="+mn-ea"/>
            </a:endParaRPr>
          </a:p>
          <a:p>
            <a:pPr marL="12700" indent="0">
              <a:spcBef>
                <a:spcPts val="550"/>
              </a:spcBef>
              <a:buClr>
                <a:srgbClr val="475A2C"/>
              </a:buClr>
              <a:buFont typeface="Wingdings" panose="05000000000000000000"/>
              <a:buNone/>
              <a:tabLst>
                <a:tab pos="374015" algn="l"/>
                <a:tab pos="374650" algn="l"/>
              </a:tabLst>
            </a:pPr>
            <a:endParaRPr lang="zh-CN" altLang="en-US" sz="2000">
              <a:solidFill>
                <a:srgbClr val="121212"/>
              </a:solidFill>
              <a:latin typeface="-apple-system"/>
              <a:cs typeface="Arial" panose="020B0604020202020204"/>
              <a:sym typeface="+mn-ea"/>
            </a:endParaRPr>
          </a:p>
          <a:p>
            <a:pPr marL="12700" indent="0">
              <a:spcBef>
                <a:spcPts val="550"/>
              </a:spcBef>
              <a:buClr>
                <a:srgbClr val="475A2C"/>
              </a:buClr>
              <a:buFont typeface="Wingdings" panose="05000000000000000000"/>
              <a:buNone/>
              <a:tabLst>
                <a:tab pos="374015" algn="l"/>
                <a:tab pos="374650" algn="l"/>
              </a:tabLst>
            </a:pPr>
            <a:r>
              <a:rPr lang="zh-CN" altLang="en-US" sz="2000">
                <a:solidFill>
                  <a:srgbClr val="121212"/>
                </a:solidFill>
                <a:latin typeface="-apple-system"/>
                <a:cs typeface="Arial" panose="020B0604020202020204"/>
                <a:sym typeface="+mn-ea"/>
              </a:rPr>
              <a:t>实验使用</a:t>
            </a:r>
            <a:r>
              <a:rPr lang="zh-CN" altLang="en-US" sz="2000">
                <a:solidFill>
                  <a:srgbClr val="121212"/>
                </a:solidFill>
                <a:latin typeface="-apple-system"/>
                <a:cs typeface="Arial" panose="020B0604020202020204"/>
                <a:sym typeface="+mn-ea"/>
              </a:rPr>
              <a:t>的损失函数</a:t>
            </a:r>
            <a:r>
              <a:rPr lang="zh-CN" altLang="en-US" sz="2000">
                <a:solidFill>
                  <a:srgbClr val="121212"/>
                </a:solidFill>
                <a:latin typeface="-apple-system"/>
                <a:cs typeface="Arial" panose="020B0604020202020204"/>
                <a:sym typeface="+mn-ea"/>
              </a:rPr>
              <a:t>：</a:t>
            </a:r>
            <a:endParaRPr lang="zh-CN" altLang="en-US" sz="2000">
              <a:solidFill>
                <a:srgbClr val="121212"/>
              </a:solidFill>
              <a:latin typeface="-apple-system"/>
              <a:cs typeface="Arial" panose="020B0604020202020204"/>
              <a:sym typeface="+mn-ea"/>
            </a:endParaRPr>
          </a:p>
          <a:p>
            <a:pPr marL="12700" indent="0">
              <a:spcBef>
                <a:spcPts val="550"/>
              </a:spcBef>
              <a:buClr>
                <a:srgbClr val="475A2C"/>
              </a:buClr>
              <a:buFont typeface="Wingdings" panose="05000000000000000000"/>
              <a:buNone/>
              <a:tabLst>
                <a:tab pos="374015" algn="l"/>
                <a:tab pos="374650" algn="l"/>
              </a:tabLst>
            </a:pPr>
            <a:endParaRPr lang="zh-CN" altLang="en-US" sz="2000">
              <a:solidFill>
                <a:srgbClr val="121212"/>
              </a:solidFill>
              <a:latin typeface="-apple-system"/>
              <a:cs typeface="Arial" panose="020B0604020202020204"/>
              <a:sym typeface="+mn-ea"/>
            </a:endParaRPr>
          </a:p>
          <a:p>
            <a:pPr marL="12700" indent="0">
              <a:spcBef>
                <a:spcPts val="550"/>
              </a:spcBef>
              <a:buClr>
                <a:srgbClr val="475A2C"/>
              </a:buClr>
              <a:buFont typeface="Wingdings" panose="05000000000000000000"/>
              <a:buNone/>
              <a:tabLst>
                <a:tab pos="374015" algn="l"/>
                <a:tab pos="374650" algn="l"/>
              </a:tabLst>
            </a:pPr>
            <a:r>
              <a:rPr lang="en-US" altLang="zh-CN" sz="2000">
                <a:solidFill>
                  <a:srgbClr val="121212"/>
                </a:solidFill>
                <a:latin typeface="-apple-system"/>
                <a:cs typeface="Arial" panose="020B0604020202020204"/>
                <a:sym typeface="+mn-ea"/>
              </a:rPr>
              <a:t>    </a:t>
            </a:r>
            <a:r>
              <a:rPr lang="zh-CN" altLang="en-US" sz="2000">
                <a:solidFill>
                  <a:srgbClr val="121212"/>
                </a:solidFill>
                <a:latin typeface="-apple-system"/>
                <a:cs typeface="Arial" panose="020B0604020202020204"/>
                <a:sym typeface="+mn-ea"/>
              </a:rPr>
              <a:t>是用户</a:t>
            </a:r>
            <a:r>
              <a:rPr lang="en-US" altLang="zh-CN" sz="2000">
                <a:solidFill>
                  <a:srgbClr val="121212"/>
                </a:solidFill>
                <a:latin typeface="-apple-system"/>
                <a:cs typeface="Arial" panose="020B0604020202020204"/>
                <a:sym typeface="+mn-ea"/>
              </a:rPr>
              <a:t>i</a:t>
            </a:r>
            <a:r>
              <a:rPr lang="zh-CN" altLang="en-US" sz="2000">
                <a:solidFill>
                  <a:srgbClr val="121212"/>
                </a:solidFill>
                <a:latin typeface="-apple-system"/>
                <a:cs typeface="Arial" panose="020B0604020202020204"/>
                <a:sym typeface="+mn-ea"/>
              </a:rPr>
              <a:t>的负样本集合，</a:t>
            </a:r>
            <a:r>
              <a:rPr lang="en-US" altLang="zh-CN" sz="2000">
                <a:solidFill>
                  <a:srgbClr val="121212"/>
                </a:solidFill>
                <a:latin typeface="-apple-system"/>
                <a:cs typeface="Arial" panose="020B0604020202020204"/>
                <a:sym typeface="+mn-ea"/>
              </a:rPr>
              <a:t>             </a:t>
            </a:r>
            <a:r>
              <a:rPr lang="zh-CN" altLang="en-US" sz="2000">
                <a:solidFill>
                  <a:srgbClr val="121212"/>
                </a:solidFill>
                <a:latin typeface="-apple-system"/>
                <a:cs typeface="Arial" panose="020B0604020202020204"/>
                <a:sym typeface="+mn-ea"/>
              </a:rPr>
              <a:t>是数据集中用户</a:t>
            </a:r>
            <a:r>
              <a:rPr lang="en-US" altLang="zh-CN" sz="2000">
                <a:solidFill>
                  <a:srgbClr val="121212"/>
                </a:solidFill>
                <a:latin typeface="-apple-system"/>
                <a:cs typeface="Arial" panose="020B0604020202020204"/>
                <a:sym typeface="+mn-ea"/>
              </a:rPr>
              <a:t>i</a:t>
            </a:r>
            <a:r>
              <a:rPr lang="zh-CN" altLang="en-US" sz="2000">
                <a:solidFill>
                  <a:srgbClr val="121212"/>
                </a:solidFill>
                <a:latin typeface="-apple-system"/>
                <a:cs typeface="Arial" panose="020B0604020202020204"/>
                <a:sym typeface="+mn-ea"/>
              </a:rPr>
              <a:t>所有未发生交互的物品集合。</a:t>
            </a:r>
            <a:endParaRPr lang="zh-CN" altLang="en-US" sz="2000">
              <a:solidFill>
                <a:srgbClr val="121212"/>
              </a:solidFill>
              <a:latin typeface="-apple-system"/>
              <a:cs typeface="Arial" panose="020B0604020202020204"/>
              <a:sym typeface="+mn-ea"/>
            </a:endParaRPr>
          </a:p>
          <a:p>
            <a:pPr marL="12700" indent="0">
              <a:spcBef>
                <a:spcPts val="550"/>
              </a:spcBef>
              <a:buClr>
                <a:srgbClr val="475A2C"/>
              </a:buClr>
              <a:buFont typeface="Wingdings" panose="05000000000000000000"/>
              <a:buNone/>
              <a:tabLst>
                <a:tab pos="374015" algn="l"/>
                <a:tab pos="374650" algn="l"/>
              </a:tabLst>
            </a:pPr>
            <a:r>
              <a:rPr lang="en-US" altLang="zh-CN" sz="2000">
                <a:solidFill>
                  <a:srgbClr val="121212"/>
                </a:solidFill>
                <a:latin typeface="-apple-system"/>
                <a:cs typeface="Arial" panose="020B0604020202020204"/>
                <a:sym typeface="+mn-ea"/>
              </a:rPr>
              <a:t>    </a:t>
            </a:r>
            <a:r>
              <a:rPr lang="zh-CN" altLang="en-US" sz="2000">
                <a:solidFill>
                  <a:srgbClr val="121212"/>
                </a:solidFill>
                <a:latin typeface="-apple-system"/>
                <a:cs typeface="Arial" panose="020B0604020202020204"/>
                <a:sym typeface="+mn-ea"/>
              </a:rPr>
              <a:t>是根据一定比例从</a:t>
            </a:r>
            <a:r>
              <a:rPr lang="en-US" altLang="zh-CN" sz="2000">
                <a:solidFill>
                  <a:srgbClr val="121212"/>
                </a:solidFill>
                <a:latin typeface="-apple-system"/>
                <a:cs typeface="Arial" panose="020B0604020202020204"/>
                <a:sym typeface="+mn-ea"/>
              </a:rPr>
              <a:t>       </a:t>
            </a:r>
            <a:r>
              <a:rPr lang="zh-CN" altLang="en-US" sz="2000">
                <a:solidFill>
                  <a:srgbClr val="121212"/>
                </a:solidFill>
                <a:latin typeface="-apple-system"/>
                <a:cs typeface="Arial" panose="020B0604020202020204"/>
                <a:sym typeface="+mn-ea"/>
              </a:rPr>
              <a:t>中采样得到</a:t>
            </a:r>
            <a:r>
              <a:rPr lang="zh-CN" altLang="en-US" sz="2000">
                <a:solidFill>
                  <a:srgbClr val="121212"/>
                </a:solidFill>
                <a:latin typeface="-apple-system"/>
                <a:cs typeface="Arial" panose="020B0604020202020204"/>
                <a:sym typeface="+mn-ea"/>
              </a:rPr>
              <a:t>的。</a:t>
            </a:r>
            <a:endParaRPr lang="zh-CN" altLang="en-US" sz="2000">
              <a:solidFill>
                <a:srgbClr val="121212"/>
              </a:solidFill>
              <a:latin typeface="-apple-system"/>
              <a:cs typeface="Arial" panose="020B0604020202020204"/>
              <a:sym typeface="+mn-ea"/>
            </a:endParaRPr>
          </a:p>
        </p:txBody>
      </p:sp>
      <p:pic>
        <p:nvPicPr>
          <p:cNvPr id="5" name="图片 4"/>
          <p:cNvPicPr>
            <a:picLocks noChangeAspect="1"/>
          </p:cNvPicPr>
          <p:nvPr>
            <p:custDataLst>
              <p:tags r:id="rId2"/>
            </p:custDataLst>
          </p:nvPr>
        </p:nvPicPr>
        <p:blipFill>
          <a:blip r:embed="rId3"/>
          <a:stretch>
            <a:fillRect/>
          </a:stretch>
        </p:blipFill>
        <p:spPr>
          <a:xfrm>
            <a:off x="5701665" y="1982470"/>
            <a:ext cx="1631950" cy="381000"/>
          </a:xfrm>
          <a:prstGeom prst="rect">
            <a:avLst/>
          </a:prstGeom>
        </p:spPr>
      </p:pic>
      <p:pic>
        <p:nvPicPr>
          <p:cNvPr id="11" name="图片 10"/>
          <p:cNvPicPr>
            <a:picLocks noChangeAspect="1"/>
          </p:cNvPicPr>
          <p:nvPr>
            <p:custDataLst>
              <p:tags r:id="rId4"/>
            </p:custDataLst>
          </p:nvPr>
        </p:nvPicPr>
        <p:blipFill>
          <a:blip r:embed="rId5"/>
          <a:stretch>
            <a:fillRect/>
          </a:stretch>
        </p:blipFill>
        <p:spPr>
          <a:xfrm>
            <a:off x="3698875" y="3070860"/>
            <a:ext cx="5048250" cy="717550"/>
          </a:xfrm>
          <a:prstGeom prst="rect">
            <a:avLst/>
          </a:prstGeom>
        </p:spPr>
      </p:pic>
      <p:pic>
        <p:nvPicPr>
          <p:cNvPr id="17" name="图片 16"/>
          <p:cNvPicPr>
            <a:picLocks noChangeAspect="1"/>
          </p:cNvPicPr>
          <p:nvPr>
            <p:custDataLst>
              <p:tags r:id="rId6"/>
            </p:custDataLst>
          </p:nvPr>
        </p:nvPicPr>
        <p:blipFill>
          <a:blip r:embed="rId7"/>
          <a:stretch>
            <a:fillRect/>
          </a:stretch>
        </p:blipFill>
        <p:spPr>
          <a:xfrm>
            <a:off x="4281170" y="3872230"/>
            <a:ext cx="1289050" cy="387350"/>
          </a:xfrm>
          <a:prstGeom prst="rect">
            <a:avLst/>
          </a:prstGeom>
        </p:spPr>
      </p:pic>
      <p:pic>
        <p:nvPicPr>
          <p:cNvPr id="18" name="图片 17"/>
          <p:cNvPicPr>
            <a:picLocks noChangeAspect="1"/>
          </p:cNvPicPr>
          <p:nvPr>
            <p:custDataLst>
              <p:tags r:id="rId8"/>
            </p:custDataLst>
          </p:nvPr>
        </p:nvPicPr>
        <p:blipFill>
          <a:blip r:embed="rId9"/>
          <a:stretch>
            <a:fillRect/>
          </a:stretch>
        </p:blipFill>
        <p:spPr>
          <a:xfrm>
            <a:off x="1306830" y="3891915"/>
            <a:ext cx="393700" cy="292100"/>
          </a:xfrm>
          <a:prstGeom prst="rect">
            <a:avLst/>
          </a:prstGeom>
        </p:spPr>
      </p:pic>
      <p:pic>
        <p:nvPicPr>
          <p:cNvPr id="19" name="图片 18"/>
          <p:cNvPicPr>
            <a:picLocks noChangeAspect="1"/>
          </p:cNvPicPr>
          <p:nvPr>
            <p:custDataLst>
              <p:tags r:id="rId10"/>
            </p:custDataLst>
          </p:nvPr>
        </p:nvPicPr>
        <p:blipFill>
          <a:blip r:embed="rId9"/>
          <a:stretch>
            <a:fillRect/>
          </a:stretch>
        </p:blipFill>
        <p:spPr>
          <a:xfrm>
            <a:off x="1262380" y="4259580"/>
            <a:ext cx="393700" cy="292100"/>
          </a:xfrm>
          <a:prstGeom prst="rect">
            <a:avLst/>
          </a:prstGeom>
        </p:spPr>
      </p:pic>
      <p:pic>
        <p:nvPicPr>
          <p:cNvPr id="20" name="图片 19"/>
          <p:cNvPicPr>
            <a:picLocks noChangeAspect="1"/>
          </p:cNvPicPr>
          <p:nvPr>
            <p:custDataLst>
              <p:tags r:id="rId11"/>
            </p:custDataLst>
          </p:nvPr>
        </p:nvPicPr>
        <p:blipFill>
          <a:blip r:embed="rId7"/>
          <a:srcRect r="61576" b="-3607"/>
          <a:stretch>
            <a:fillRect/>
          </a:stretch>
        </p:blipFill>
        <p:spPr>
          <a:xfrm>
            <a:off x="3785870" y="4259580"/>
            <a:ext cx="495300" cy="4013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custDataLst>
              <p:tags r:id="rId1"/>
            </p:custDataLst>
          </p:nvPr>
        </p:nvPicPr>
        <p:blipFill>
          <a:blip r:embed="rId2"/>
          <a:stretch>
            <a:fillRect/>
          </a:stretch>
        </p:blipFill>
        <p:spPr>
          <a:xfrm>
            <a:off x="6167120" y="858520"/>
            <a:ext cx="4822190" cy="5305425"/>
          </a:xfrm>
          <a:prstGeom prst="rect">
            <a:avLst/>
          </a:prstGeom>
        </p:spPr>
      </p:pic>
      <p:sp>
        <p:nvSpPr>
          <p:cNvPr id="2" name="灯片编号占位符 1"/>
          <p:cNvSpPr>
            <a:spLocks noGrp="1"/>
          </p:cNvSpPr>
          <p:nvPr>
            <p:ph type="sldNum" sz="quarter" idx="12"/>
          </p:nvPr>
        </p:nvSpPr>
        <p:spPr/>
        <p:txBody>
          <a:bodyPr/>
          <a:lstStyle/>
          <a:p>
            <a:fld id="{2515AB8F-1C56-49E9-90C8-78D22B0C1B97}" type="slidenum">
              <a:rPr lang="zh-CN" altLang="en-US" smtClean="0"/>
            </a:fld>
            <a:endParaRPr lang="zh-CN" altLang="en-US" dirty="0"/>
          </a:p>
        </p:txBody>
      </p:sp>
      <p:sp>
        <p:nvSpPr>
          <p:cNvPr id="3" name="标题 2"/>
          <p:cNvSpPr>
            <a:spLocks noGrp="1"/>
          </p:cNvSpPr>
          <p:nvPr>
            <p:ph type="title"/>
          </p:nvPr>
        </p:nvSpPr>
        <p:spPr/>
        <p:txBody>
          <a:bodyPr>
            <a:normAutofit/>
          </a:bodyPr>
          <a:lstStyle/>
          <a:p>
            <a:r>
              <a:rPr lang="en-US" altLang="zh-CN" dirty="0"/>
              <a:t>PFedRec algorithm</a:t>
            </a:r>
            <a:endParaRPr lang="en-US" altLang="zh-CN" dirty="0"/>
          </a:p>
        </p:txBody>
      </p:sp>
      <p:sp>
        <p:nvSpPr>
          <p:cNvPr id="4" name="object 5"/>
          <p:cNvSpPr txBox="1"/>
          <p:nvPr/>
        </p:nvSpPr>
        <p:spPr>
          <a:xfrm>
            <a:off x="653415" y="1287145"/>
            <a:ext cx="5151120" cy="5276215"/>
          </a:xfrm>
          <a:prstGeom prst="rect">
            <a:avLst/>
          </a:prstGeom>
        </p:spPr>
        <p:txBody>
          <a:bodyPr vert="horz" wrap="square" lIns="0" tIns="69850" rIns="0" bIns="0" rtlCol="0">
            <a:spAutoFit/>
          </a:bodyPr>
          <a:lstStyle/>
          <a:p>
            <a:pPr marL="374650" indent="-361950">
              <a:spcBef>
                <a:spcPts val="550"/>
              </a:spcBef>
              <a:buClr>
                <a:srgbClr val="475A2C"/>
              </a:buClr>
              <a:buFont typeface="Wingdings" panose="05000000000000000000"/>
              <a:buChar char=""/>
              <a:tabLst>
                <a:tab pos="374015" algn="l"/>
                <a:tab pos="374650" algn="l"/>
              </a:tabLst>
            </a:pPr>
            <a:r>
              <a:rPr lang="zh-CN" altLang="en-US" sz="2000" dirty="0">
                <a:latin typeface="Arial" panose="020B0604020202020204"/>
                <a:cs typeface="Arial" panose="020B0604020202020204"/>
              </a:rPr>
              <a:t>工作流程：</a:t>
            </a:r>
            <a:r>
              <a:rPr lang="en-US" altLang="zh-CN" sz="2000" dirty="0">
                <a:latin typeface="Arial" panose="020B0604020202020204"/>
                <a:cs typeface="Arial" panose="020B0604020202020204"/>
              </a:rPr>
              <a:t>server</a:t>
            </a:r>
            <a:r>
              <a:rPr lang="zh-CN" altLang="en-US" sz="2000" dirty="0">
                <a:latin typeface="Arial" panose="020B0604020202020204"/>
                <a:cs typeface="Arial" panose="020B0604020202020204"/>
              </a:rPr>
              <a:t>负责更新共享参数，以及组织客户端参与</a:t>
            </a:r>
            <a:r>
              <a:rPr lang="en-US" altLang="zh-CN" sz="2000" dirty="0">
                <a:latin typeface="Arial" panose="020B0604020202020204"/>
                <a:cs typeface="Arial" panose="020B0604020202020204"/>
              </a:rPr>
              <a:t>FL</a:t>
            </a:r>
            <a:r>
              <a:rPr lang="zh-CN" altLang="en-US" sz="2000" dirty="0">
                <a:latin typeface="Arial" panose="020B0604020202020204"/>
                <a:cs typeface="Arial" panose="020B0604020202020204"/>
              </a:rPr>
              <a:t>的聚合训练。在开始</a:t>
            </a:r>
            <a:r>
              <a:rPr lang="en-US" altLang="zh-CN" sz="2000" dirty="0">
                <a:latin typeface="Arial" panose="020B0604020202020204"/>
                <a:cs typeface="Arial" panose="020B0604020202020204"/>
              </a:rPr>
              <a:t>federated</a:t>
            </a:r>
            <a:r>
              <a:rPr lang="zh-CN" altLang="en-US" sz="2000" dirty="0">
                <a:latin typeface="Arial" panose="020B0604020202020204"/>
                <a:cs typeface="Arial" panose="020B0604020202020204"/>
              </a:rPr>
              <a:t>优化时，</a:t>
            </a:r>
            <a:r>
              <a:rPr lang="en-US" altLang="zh-CN" sz="2000" dirty="0">
                <a:latin typeface="Arial" panose="020B0604020202020204"/>
                <a:cs typeface="Arial" panose="020B0604020202020204"/>
              </a:rPr>
              <a:t>server</a:t>
            </a:r>
            <a:r>
              <a:rPr lang="zh-CN" altLang="en-US" sz="2000" dirty="0">
                <a:latin typeface="Arial" panose="020B0604020202020204"/>
                <a:cs typeface="Arial" panose="020B0604020202020204"/>
              </a:rPr>
              <a:t>初始化模型参数。之后每一轮中，</a:t>
            </a:r>
            <a:r>
              <a:rPr lang="en-US" altLang="zh-CN" sz="2000" dirty="0">
                <a:latin typeface="Arial" panose="020B0604020202020204"/>
                <a:cs typeface="Arial" panose="020B0604020202020204"/>
              </a:rPr>
              <a:t>server</a:t>
            </a:r>
            <a:r>
              <a:rPr lang="zh-CN" altLang="en-US" sz="2000" dirty="0">
                <a:latin typeface="Arial" panose="020B0604020202020204"/>
                <a:cs typeface="Arial" panose="020B0604020202020204"/>
              </a:rPr>
              <a:t>随机选择</a:t>
            </a:r>
            <a:r>
              <a:rPr lang="en-US" altLang="zh-CN" sz="2000" dirty="0">
                <a:latin typeface="Arial" panose="020B0604020202020204"/>
                <a:cs typeface="Arial" panose="020B0604020202020204"/>
              </a:rPr>
              <a:t>n</a:t>
            </a:r>
            <a:r>
              <a:rPr lang="zh-CN" altLang="en-US" sz="2000" dirty="0">
                <a:latin typeface="Arial" panose="020B0604020202020204"/>
                <a:cs typeface="Arial" panose="020B0604020202020204"/>
              </a:rPr>
              <a:t>个客户端参与训练。聚合</a:t>
            </a:r>
            <a:r>
              <a:rPr lang="en-US" altLang="zh-CN" sz="2000" dirty="0">
                <a:latin typeface="Arial" panose="020B0604020202020204"/>
                <a:cs typeface="Arial" panose="020B0604020202020204"/>
              </a:rPr>
              <a:t>item embedding</a:t>
            </a:r>
            <a:r>
              <a:rPr lang="zh-CN" altLang="en-US" sz="2000" dirty="0">
                <a:latin typeface="Arial" panose="020B0604020202020204"/>
                <a:cs typeface="Arial" panose="020B0604020202020204"/>
              </a:rPr>
              <a:t>时，对比</a:t>
            </a:r>
            <a:r>
              <a:rPr lang="en-US" altLang="zh-CN" sz="2000" dirty="0">
                <a:latin typeface="Arial" panose="020B0604020202020204"/>
                <a:cs typeface="Arial" panose="020B0604020202020204"/>
              </a:rPr>
              <a:t>FedAvg</a:t>
            </a:r>
            <a:r>
              <a:rPr lang="zh-CN" altLang="en-US" sz="2000" dirty="0">
                <a:latin typeface="Arial" panose="020B0604020202020204"/>
                <a:cs typeface="Arial" panose="020B0604020202020204"/>
              </a:rPr>
              <a:t>按照客户端数据集占比加权平均，这里直接取了</a:t>
            </a:r>
            <a:r>
              <a:rPr lang="zh-CN" altLang="en-US" sz="2000" dirty="0">
                <a:latin typeface="Arial" panose="020B0604020202020204"/>
                <a:cs typeface="Arial" panose="020B0604020202020204"/>
              </a:rPr>
              <a:t>平均。</a:t>
            </a:r>
            <a:endParaRPr lang="zh-CN" altLang="en-US" sz="2000" dirty="0">
              <a:latin typeface="Arial" panose="020B0604020202020204"/>
              <a:cs typeface="Arial" panose="020B0604020202020204"/>
            </a:endParaRPr>
          </a:p>
          <a:p>
            <a:pPr marL="374650" indent="-361950">
              <a:spcBef>
                <a:spcPts val="550"/>
              </a:spcBef>
              <a:buClr>
                <a:srgbClr val="475A2C"/>
              </a:buClr>
              <a:buFont typeface="Wingdings" panose="05000000000000000000"/>
              <a:buChar char=""/>
              <a:tabLst>
                <a:tab pos="374015" algn="l"/>
                <a:tab pos="374650" algn="l"/>
              </a:tabLst>
            </a:pPr>
            <a:endParaRPr lang="zh-CN" altLang="en-US" sz="2000" dirty="0">
              <a:latin typeface="Arial" panose="020B0604020202020204"/>
              <a:cs typeface="Arial" panose="020B0604020202020204"/>
            </a:endParaRPr>
          </a:p>
          <a:p>
            <a:pPr marL="374650" indent="-361950">
              <a:spcBef>
                <a:spcPts val="550"/>
              </a:spcBef>
              <a:buClr>
                <a:srgbClr val="475A2C"/>
              </a:buClr>
              <a:buFont typeface="Wingdings" panose="05000000000000000000"/>
              <a:buChar char=""/>
              <a:tabLst>
                <a:tab pos="374015" algn="l"/>
                <a:tab pos="374650" algn="l"/>
              </a:tabLst>
            </a:pPr>
            <a:r>
              <a:rPr lang="zh-CN" altLang="en-US" sz="2000" dirty="0">
                <a:latin typeface="Arial" panose="020B0604020202020204"/>
                <a:cs typeface="Arial" panose="020B0604020202020204"/>
              </a:rPr>
              <a:t>本地高效更新：客户端上只需保留一个完整</a:t>
            </a:r>
            <a:r>
              <a:rPr lang="en-US" altLang="zh-CN" sz="2000" dirty="0">
                <a:latin typeface="Arial" panose="020B0604020202020204"/>
                <a:cs typeface="Arial" panose="020B0604020202020204"/>
              </a:rPr>
              <a:t>item embedding</a:t>
            </a:r>
            <a:r>
              <a:rPr lang="zh-CN" altLang="en-US" sz="2000" dirty="0">
                <a:latin typeface="Arial" panose="020B0604020202020204"/>
                <a:cs typeface="Arial" panose="020B0604020202020204"/>
              </a:rPr>
              <a:t>的子集。数据集中，物品数量远大于用户数量。用户实际上发生交互的物品数也远远小于全部物品数量，在用户设备上保留全部物品的</a:t>
            </a:r>
            <a:r>
              <a:rPr lang="en-US" altLang="zh-CN" sz="2000" dirty="0">
                <a:latin typeface="Arial" panose="020B0604020202020204"/>
                <a:cs typeface="Arial" panose="020B0604020202020204"/>
              </a:rPr>
              <a:t>item embedding</a:t>
            </a:r>
            <a:r>
              <a:rPr lang="zh-CN" altLang="en-US" sz="2000" dirty="0">
                <a:latin typeface="Arial" panose="020B0604020202020204"/>
                <a:cs typeface="Arial" panose="020B0604020202020204"/>
              </a:rPr>
              <a:t>占用</a:t>
            </a:r>
            <a:r>
              <a:rPr lang="zh-CN" altLang="en-US" sz="2000" dirty="0">
                <a:latin typeface="Arial" panose="020B0604020202020204"/>
                <a:cs typeface="Arial" panose="020B0604020202020204"/>
              </a:rPr>
              <a:t>太多空间</a:t>
            </a:r>
            <a:r>
              <a:rPr lang="zh-CN" altLang="en-US" sz="2000" dirty="0">
                <a:latin typeface="Arial" panose="020B0604020202020204"/>
                <a:cs typeface="Arial" panose="020B0604020202020204"/>
              </a:rPr>
              <a:t>。</a:t>
            </a:r>
            <a:endParaRPr lang="en-US" altLang="zh-CN" sz="2000" dirty="0">
              <a:latin typeface="Arial" panose="020B0604020202020204"/>
              <a:cs typeface="Arial" panose="020B0604020202020204"/>
            </a:endParaRPr>
          </a:p>
          <a:p>
            <a:pPr marL="374650" indent="-361950">
              <a:spcBef>
                <a:spcPts val="550"/>
              </a:spcBef>
              <a:buClr>
                <a:srgbClr val="475A2C"/>
              </a:buClr>
              <a:buFont typeface="Wingdings" panose="05000000000000000000"/>
              <a:buChar char=""/>
              <a:tabLst>
                <a:tab pos="374015" algn="l"/>
                <a:tab pos="374650" algn="l"/>
              </a:tabLst>
            </a:pPr>
            <a:endParaRPr lang="en-US" altLang="zh-CN" sz="2000" dirty="0">
              <a:latin typeface="Arial" panose="020B0604020202020204"/>
              <a:cs typeface="Arial" panose="020B0604020202020204"/>
            </a:endParaRPr>
          </a:p>
          <a:p>
            <a:pPr marL="374650" indent="-361950">
              <a:lnSpc>
                <a:spcPct val="100000"/>
              </a:lnSpc>
              <a:spcBef>
                <a:spcPts val="550"/>
              </a:spcBef>
              <a:buClr>
                <a:srgbClr val="475A2C"/>
              </a:buClr>
              <a:buFont typeface="Wingdings" panose="05000000000000000000"/>
              <a:buChar char=""/>
              <a:tabLst>
                <a:tab pos="374015" algn="l"/>
                <a:tab pos="374650" algn="l"/>
              </a:tabLst>
            </a:pPr>
            <a:endParaRPr sz="2000" dirty="0">
              <a:latin typeface="Arial" panose="020B0604020202020204"/>
              <a:cs typeface="Arial" panose="020B060402020202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custDataLst>
              <p:tags r:id="rId1"/>
            </p:custDataLst>
          </p:nvPr>
        </p:nvPicPr>
        <p:blipFill>
          <a:blip r:embed="rId2"/>
          <a:stretch>
            <a:fillRect/>
          </a:stretch>
        </p:blipFill>
        <p:spPr>
          <a:xfrm>
            <a:off x="1091565" y="984250"/>
            <a:ext cx="4822190" cy="5305425"/>
          </a:xfrm>
          <a:prstGeom prst="rect">
            <a:avLst/>
          </a:prstGeom>
        </p:spPr>
      </p:pic>
      <p:sp>
        <p:nvSpPr>
          <p:cNvPr id="2" name="灯片编号占位符 1"/>
          <p:cNvSpPr>
            <a:spLocks noGrp="1"/>
          </p:cNvSpPr>
          <p:nvPr>
            <p:ph type="sldNum" sz="quarter" idx="12"/>
          </p:nvPr>
        </p:nvSpPr>
        <p:spPr/>
        <p:txBody>
          <a:bodyPr/>
          <a:lstStyle/>
          <a:p>
            <a:fld id="{2515AB8F-1C56-49E9-90C8-78D22B0C1B97}" type="slidenum">
              <a:rPr lang="zh-CN" altLang="en-US" smtClean="0"/>
            </a:fld>
            <a:endParaRPr lang="zh-CN" altLang="en-US" dirty="0"/>
          </a:p>
        </p:txBody>
      </p:sp>
      <p:sp>
        <p:nvSpPr>
          <p:cNvPr id="3" name="标题 2"/>
          <p:cNvSpPr>
            <a:spLocks noGrp="1"/>
          </p:cNvSpPr>
          <p:nvPr>
            <p:ph type="title"/>
          </p:nvPr>
        </p:nvSpPr>
        <p:spPr/>
        <p:txBody>
          <a:bodyPr>
            <a:normAutofit/>
          </a:bodyPr>
          <a:lstStyle/>
          <a:p>
            <a:r>
              <a:rPr lang="en-US" altLang="zh-CN" dirty="0"/>
              <a:t>PFedRec algorithm</a:t>
            </a:r>
            <a:endParaRPr lang="en-US" altLang="zh-CN" dirty="0"/>
          </a:p>
        </p:txBody>
      </p:sp>
      <p:sp>
        <p:nvSpPr>
          <p:cNvPr id="6" name="object 5"/>
          <p:cNvSpPr txBox="1"/>
          <p:nvPr>
            <p:custDataLst>
              <p:tags r:id="rId3"/>
            </p:custDataLst>
          </p:nvPr>
        </p:nvSpPr>
        <p:spPr>
          <a:xfrm>
            <a:off x="6097270" y="1903730"/>
            <a:ext cx="5151120" cy="3051175"/>
          </a:xfrm>
          <a:prstGeom prst="rect">
            <a:avLst/>
          </a:prstGeom>
        </p:spPr>
        <p:txBody>
          <a:bodyPr vert="horz" wrap="square" lIns="0" tIns="69850" rIns="0" bIns="0" rtlCol="0">
            <a:spAutoFit/>
          </a:bodyPr>
          <a:p>
            <a:pPr marL="374650" indent="-361950">
              <a:spcBef>
                <a:spcPts val="550"/>
              </a:spcBef>
              <a:buClr>
                <a:srgbClr val="475A2C"/>
              </a:buClr>
              <a:buFont typeface="Wingdings" panose="05000000000000000000"/>
              <a:buChar char=""/>
              <a:tabLst>
                <a:tab pos="374015" algn="l"/>
                <a:tab pos="374650" algn="l"/>
              </a:tabLst>
            </a:pPr>
            <a:r>
              <a:rPr lang="zh-CN" altLang="en-US" sz="2000" dirty="0">
                <a:latin typeface="Arial" panose="020B0604020202020204"/>
                <a:cs typeface="Arial" panose="020B0604020202020204"/>
              </a:rPr>
              <a:t>客户端执行优化：收到</a:t>
            </a:r>
            <a:r>
              <a:rPr lang="en-US" altLang="zh-CN" sz="2000" dirty="0">
                <a:latin typeface="Arial" panose="020B0604020202020204"/>
                <a:cs typeface="Arial" panose="020B0604020202020204"/>
              </a:rPr>
              <a:t>server</a:t>
            </a:r>
            <a:r>
              <a:rPr lang="zh-CN" altLang="en-US" sz="2000" dirty="0">
                <a:latin typeface="Arial" panose="020B0604020202020204"/>
                <a:cs typeface="Arial" panose="020B0604020202020204"/>
              </a:rPr>
              <a:t>发送的最新</a:t>
            </a:r>
            <a:r>
              <a:rPr lang="en-US" altLang="zh-CN" sz="2000" dirty="0">
                <a:latin typeface="Arial" panose="020B0604020202020204"/>
                <a:cs typeface="Arial" panose="020B0604020202020204"/>
              </a:rPr>
              <a:t>item embedding</a:t>
            </a:r>
            <a:r>
              <a:rPr lang="zh-CN" altLang="en-US" sz="2000" dirty="0">
                <a:latin typeface="Arial" panose="020B0604020202020204"/>
                <a:cs typeface="Arial" panose="020B0604020202020204"/>
              </a:rPr>
              <a:t>时，先更新</a:t>
            </a:r>
            <a:r>
              <a:rPr lang="en-US" altLang="zh-CN" sz="2000" dirty="0">
                <a:latin typeface="Arial" panose="020B0604020202020204"/>
                <a:cs typeface="Arial" panose="020B0604020202020204"/>
              </a:rPr>
              <a:t>item embedding</a:t>
            </a:r>
            <a:r>
              <a:rPr lang="zh-CN" altLang="en-US" sz="2000" dirty="0">
                <a:latin typeface="Arial" panose="020B0604020202020204"/>
                <a:cs typeface="Arial" panose="020B0604020202020204"/>
              </a:rPr>
              <a:t>，然后固定</a:t>
            </a:r>
            <a:r>
              <a:rPr lang="en-US" altLang="zh-CN" sz="2000" dirty="0">
                <a:latin typeface="Arial" panose="020B0604020202020204"/>
                <a:cs typeface="Arial" panose="020B0604020202020204"/>
              </a:rPr>
              <a:t>item embedding</a:t>
            </a:r>
            <a:r>
              <a:rPr lang="zh-CN" altLang="en-US" sz="2000" dirty="0">
                <a:latin typeface="Arial" panose="020B0604020202020204"/>
                <a:cs typeface="Arial" panose="020B0604020202020204"/>
              </a:rPr>
              <a:t>的同时更新</a:t>
            </a:r>
            <a:r>
              <a:rPr lang="en-US" altLang="zh-CN" sz="2000" dirty="0">
                <a:latin typeface="Arial" panose="020B0604020202020204"/>
                <a:cs typeface="Arial" panose="020B0604020202020204"/>
              </a:rPr>
              <a:t>score function</a:t>
            </a:r>
            <a:r>
              <a:rPr lang="zh-CN" altLang="en-US" sz="2000" dirty="0">
                <a:latin typeface="Arial" panose="020B0604020202020204"/>
                <a:cs typeface="Arial" panose="020B0604020202020204"/>
              </a:rPr>
              <a:t>。之后，利用更新好的</a:t>
            </a:r>
            <a:r>
              <a:rPr lang="en-US" altLang="zh-CN" sz="2000" dirty="0">
                <a:latin typeface="Arial" panose="020B0604020202020204"/>
                <a:cs typeface="Arial" panose="020B0604020202020204"/>
              </a:rPr>
              <a:t>score function</a:t>
            </a:r>
            <a:r>
              <a:rPr lang="zh-CN" altLang="en-US" sz="2000" dirty="0">
                <a:latin typeface="Arial" panose="020B0604020202020204"/>
                <a:cs typeface="Arial" panose="020B0604020202020204"/>
              </a:rPr>
              <a:t>计算得到新</a:t>
            </a:r>
            <a:r>
              <a:rPr lang="en-US" altLang="zh-CN" sz="2000" dirty="0">
                <a:latin typeface="Arial" panose="020B0604020202020204"/>
                <a:cs typeface="Arial" panose="020B0604020202020204"/>
              </a:rPr>
              <a:t>item embedding</a:t>
            </a:r>
            <a:r>
              <a:rPr lang="zh-CN" altLang="en-US" sz="2000" dirty="0">
                <a:latin typeface="Arial" panose="020B0604020202020204"/>
                <a:cs typeface="Arial" panose="020B0604020202020204"/>
              </a:rPr>
              <a:t>，发送给</a:t>
            </a:r>
            <a:r>
              <a:rPr lang="en-US" altLang="zh-CN" sz="2000" dirty="0">
                <a:latin typeface="Arial" panose="020B0604020202020204"/>
                <a:cs typeface="Arial" panose="020B0604020202020204"/>
              </a:rPr>
              <a:t>server</a:t>
            </a:r>
            <a:r>
              <a:rPr lang="zh-CN" altLang="en-US" sz="2000" dirty="0">
                <a:latin typeface="Arial" panose="020B0604020202020204"/>
                <a:cs typeface="Arial" panose="020B0604020202020204"/>
              </a:rPr>
              <a:t>。</a:t>
            </a:r>
            <a:endParaRPr lang="zh-CN" altLang="en-US" sz="2000" dirty="0">
              <a:latin typeface="Arial" panose="020B0604020202020204"/>
              <a:cs typeface="Arial" panose="020B0604020202020204"/>
            </a:endParaRPr>
          </a:p>
          <a:p>
            <a:pPr marL="374650" indent="-361950">
              <a:spcBef>
                <a:spcPts val="550"/>
              </a:spcBef>
              <a:buClr>
                <a:srgbClr val="475A2C"/>
              </a:buClr>
              <a:buFont typeface="Wingdings" panose="05000000000000000000"/>
              <a:buChar char=""/>
              <a:tabLst>
                <a:tab pos="374015" algn="l"/>
                <a:tab pos="374650" algn="l"/>
              </a:tabLst>
            </a:pPr>
            <a:endParaRPr lang="zh-CN" altLang="en-US" sz="2000" dirty="0">
              <a:latin typeface="Arial" panose="020B0604020202020204"/>
              <a:cs typeface="Arial" panose="020B0604020202020204"/>
            </a:endParaRPr>
          </a:p>
          <a:p>
            <a:pPr marL="374650" indent="-361950">
              <a:spcBef>
                <a:spcPts val="550"/>
              </a:spcBef>
              <a:buClr>
                <a:srgbClr val="475A2C"/>
              </a:buClr>
              <a:buFont typeface="Wingdings" panose="05000000000000000000"/>
              <a:buChar char=""/>
              <a:tabLst>
                <a:tab pos="374015" algn="l"/>
                <a:tab pos="374650" algn="l"/>
              </a:tabLst>
            </a:pPr>
            <a:endParaRPr lang="en-US" altLang="zh-CN" sz="2000" dirty="0">
              <a:latin typeface="Arial" panose="020B0604020202020204"/>
              <a:cs typeface="Arial" panose="020B0604020202020204"/>
            </a:endParaRPr>
          </a:p>
          <a:p>
            <a:pPr marL="374650" indent="-361950">
              <a:lnSpc>
                <a:spcPct val="100000"/>
              </a:lnSpc>
              <a:spcBef>
                <a:spcPts val="550"/>
              </a:spcBef>
              <a:buClr>
                <a:srgbClr val="475A2C"/>
              </a:buClr>
              <a:buFont typeface="Wingdings" panose="05000000000000000000"/>
              <a:buChar char=""/>
              <a:tabLst>
                <a:tab pos="374015" algn="l"/>
                <a:tab pos="374650" algn="l"/>
              </a:tabLst>
            </a:pPr>
            <a:endParaRPr sz="2000" dirty="0">
              <a:latin typeface="Arial" panose="020B0604020202020204"/>
              <a:cs typeface="Arial" panose="020B060402020202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25765" y="1056333"/>
            <a:ext cx="7644263" cy="4666549"/>
            <a:chOff x="3426679" y="1095244"/>
            <a:chExt cx="7644263" cy="3056486"/>
          </a:xfrm>
        </p:grpSpPr>
        <p:sp>
          <p:nvSpPr>
            <p:cNvPr id="129" name="文本框 128"/>
            <p:cNvSpPr txBox="1"/>
            <p:nvPr/>
          </p:nvSpPr>
          <p:spPr>
            <a:xfrm>
              <a:off x="3426679" y="1095244"/>
              <a:ext cx="7644263" cy="523220"/>
            </a:xfrm>
            <a:prstGeom prst="rect">
              <a:avLst/>
            </a:prstGeom>
            <a:noFill/>
          </p:spPr>
          <p:txBody>
            <a:bodyPr wrap="square" tIns="0" bIns="0" rtlCol="0" anchor="ctr" anchorCtr="0">
              <a:normAutofit/>
            </a:bodyPr>
            <a:lstStyle/>
            <a:p>
              <a:pPr marL="0" marR="0" lvl="0" indent="0" defTabSz="914400" rtl="0" eaLnBrk="1" fontAlgn="auto" latinLnBrk="0" hangingPunct="1">
                <a:lnSpc>
                  <a:spcPct val="100000"/>
                </a:lnSpc>
                <a:spcBef>
                  <a:spcPts val="0"/>
                </a:spcBef>
                <a:spcAft>
                  <a:spcPts val="0"/>
                </a:spcAft>
                <a:buClrTx/>
                <a:buSzTx/>
                <a:buFontTx/>
                <a:buNone/>
                <a:defRPr/>
              </a:pPr>
              <a:r>
                <a:rPr lang="en-US" altLang="zh-CN" sz="3200" spc="400" dirty="0">
                  <a:cs typeface="+mn-ea"/>
                  <a:sym typeface="+mn-lt"/>
                </a:rPr>
                <a:t>01 Background</a:t>
              </a:r>
              <a:endParaRPr kumimoji="0" lang="zh-CN" altLang="en-US" sz="3200" i="0" u="none" strike="noStrike" kern="1200" cap="none" spc="400" normalizeH="0" noProof="0" dirty="0">
                <a:ln>
                  <a:noFill/>
                </a:ln>
                <a:effectLst/>
                <a:uLnTx/>
                <a:uFillTx/>
                <a:cs typeface="+mn-ea"/>
                <a:sym typeface="+mn-lt"/>
              </a:endParaRPr>
            </a:p>
          </p:txBody>
        </p:sp>
        <p:sp>
          <p:nvSpPr>
            <p:cNvPr id="134" name="文本框 133"/>
            <p:cNvSpPr txBox="1"/>
            <p:nvPr/>
          </p:nvSpPr>
          <p:spPr>
            <a:xfrm>
              <a:off x="3426679" y="1939666"/>
              <a:ext cx="7644263" cy="523220"/>
            </a:xfrm>
            <a:prstGeom prst="rect">
              <a:avLst/>
            </a:prstGeom>
            <a:noFill/>
          </p:spPr>
          <p:txBody>
            <a:bodyPr wrap="square" rtlCol="0" anchor="ctr" anchorCtr="0">
              <a:normAutofit/>
            </a:bodyPr>
            <a:lstStyle/>
            <a:p>
              <a:pPr>
                <a:defRPr/>
              </a:pPr>
              <a:r>
                <a:rPr lang="en-US" altLang="zh-CN" sz="3200" spc="400" dirty="0">
                  <a:cs typeface="+mn-ea"/>
                  <a:sym typeface="+mn-lt"/>
                </a:rPr>
                <a:t>02</a:t>
              </a:r>
              <a:r>
                <a:rPr lang="zh-CN" altLang="en-US" sz="3200" spc="400" dirty="0">
                  <a:cs typeface="+mn-ea"/>
                  <a:sym typeface="+mn-lt"/>
                </a:rPr>
                <a:t> </a:t>
              </a:r>
              <a:r>
                <a:rPr lang="en-US" altLang="zh-CN" sz="3200" spc="400" dirty="0">
                  <a:cs typeface="+mn-ea"/>
                  <a:sym typeface="+mn-lt"/>
                </a:rPr>
                <a:t>Methodology</a:t>
              </a:r>
              <a:endParaRPr lang="zh-CN" altLang="en-US" sz="3200" spc="400" dirty="0">
                <a:cs typeface="+mn-ea"/>
                <a:sym typeface="+mn-lt"/>
              </a:endParaRPr>
            </a:p>
          </p:txBody>
        </p:sp>
        <p:sp>
          <p:nvSpPr>
            <p:cNvPr id="139" name="文本框 138"/>
            <p:cNvSpPr txBox="1"/>
            <p:nvPr/>
          </p:nvSpPr>
          <p:spPr>
            <a:xfrm>
              <a:off x="3426679" y="2784088"/>
              <a:ext cx="7644263" cy="523220"/>
            </a:xfrm>
            <a:prstGeom prst="rect">
              <a:avLst/>
            </a:prstGeom>
            <a:noFill/>
          </p:spPr>
          <p:txBody>
            <a:bodyPr wrap="square" rtlCol="0" anchor="ctr" anchorCtr="0">
              <a:normAutofit/>
            </a:bodyPr>
            <a:lstStyle/>
            <a:p>
              <a:pPr lvl="0">
                <a:defRPr/>
              </a:pPr>
              <a:r>
                <a:rPr lang="en-US" altLang="zh-CN" sz="3200" b="1" spc="400" dirty="0">
                  <a:solidFill>
                    <a:srgbClr val="4B7D2B"/>
                  </a:solidFill>
                  <a:cs typeface="+mn-ea"/>
                  <a:sym typeface="+mn-lt"/>
                </a:rPr>
                <a:t>03</a:t>
              </a:r>
              <a:r>
                <a:rPr lang="zh-CN" altLang="en-US" sz="3200" b="1" spc="400" dirty="0">
                  <a:solidFill>
                    <a:srgbClr val="4B7D2B"/>
                  </a:solidFill>
                  <a:cs typeface="+mn-ea"/>
                  <a:sym typeface="+mn-lt"/>
                </a:rPr>
                <a:t> </a:t>
              </a:r>
              <a:r>
                <a:rPr lang="en-US" altLang="zh-CN" sz="3200" b="1" spc="400" dirty="0">
                  <a:solidFill>
                    <a:srgbClr val="4B7D2B"/>
                  </a:solidFill>
                  <a:cs typeface="+mn-ea"/>
                  <a:sym typeface="+mn-lt"/>
                </a:rPr>
                <a:t>Experiments</a:t>
              </a:r>
              <a:endParaRPr kumimoji="0" lang="zh-CN" altLang="en-US" sz="3200" b="1" i="0" u="none" strike="noStrike" kern="1200" cap="none" spc="400" normalizeH="0" noProof="0" dirty="0">
                <a:ln>
                  <a:noFill/>
                </a:ln>
                <a:solidFill>
                  <a:srgbClr val="4B7D2B"/>
                </a:solidFill>
                <a:effectLst/>
                <a:uLnTx/>
                <a:uFillTx/>
                <a:cs typeface="+mn-ea"/>
                <a:sym typeface="+mn-lt"/>
              </a:endParaRPr>
            </a:p>
          </p:txBody>
        </p:sp>
        <p:sp>
          <p:nvSpPr>
            <p:cNvPr id="144" name="文本框 143"/>
            <p:cNvSpPr txBox="1"/>
            <p:nvPr/>
          </p:nvSpPr>
          <p:spPr>
            <a:xfrm>
              <a:off x="3426679" y="3628510"/>
              <a:ext cx="7642800" cy="523220"/>
            </a:xfrm>
            <a:prstGeom prst="rect">
              <a:avLst/>
            </a:prstGeom>
            <a:noFill/>
          </p:spPr>
          <p:txBody>
            <a:bodyPr wrap="square" rtlCol="0" anchor="ctr" anchorCtr="0">
              <a:normAutofit/>
            </a:bodyPr>
            <a:lstStyle/>
            <a:p>
              <a:pPr lvl="0">
                <a:defRPr/>
              </a:pPr>
              <a:r>
                <a:rPr lang="en-US" altLang="zh-CN" sz="3200" spc="400" dirty="0">
                  <a:cs typeface="+mn-ea"/>
                  <a:sym typeface="+mn-lt"/>
                </a:rPr>
                <a:t>04</a:t>
              </a:r>
              <a:r>
                <a:rPr lang="zh-CN" altLang="en-US" sz="3200" spc="400" dirty="0">
                  <a:cs typeface="+mn-ea"/>
                  <a:sym typeface="+mn-lt"/>
                </a:rPr>
                <a:t> </a:t>
              </a:r>
              <a:r>
                <a:rPr lang="en-US" altLang="zh-CN" sz="3200" spc="400" dirty="0">
                  <a:cs typeface="+mn-ea"/>
                  <a:sym typeface="+mn-lt"/>
                </a:rPr>
                <a:t>Conclusions</a:t>
              </a:r>
              <a:endParaRPr lang="zh-CN" altLang="en-US" sz="3200" spc="400" dirty="0">
                <a:cs typeface="+mn-ea"/>
                <a:sym typeface="+mn-lt"/>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515AB8F-1C56-49E9-90C8-78D22B0C1B97}" type="slidenum">
              <a:rPr lang="zh-CN" altLang="en-US" smtClean="0"/>
            </a:fld>
            <a:endParaRPr lang="zh-CN" altLang="en-US" dirty="0"/>
          </a:p>
        </p:txBody>
      </p:sp>
      <p:sp>
        <p:nvSpPr>
          <p:cNvPr id="3" name="标题 2"/>
          <p:cNvSpPr>
            <a:spLocks noGrp="1"/>
          </p:cNvSpPr>
          <p:nvPr>
            <p:ph type="title"/>
          </p:nvPr>
        </p:nvSpPr>
        <p:spPr/>
        <p:txBody>
          <a:bodyPr/>
          <a:lstStyle/>
          <a:p>
            <a:r>
              <a:rPr lang="zh-CN" altLang="en-US" dirty="0"/>
              <a:t>实验设置</a:t>
            </a:r>
            <a:endParaRPr lang="zh-CN" altLang="en-US" dirty="0"/>
          </a:p>
        </p:txBody>
      </p:sp>
      <p:sp>
        <p:nvSpPr>
          <p:cNvPr id="6" name="object 5"/>
          <p:cNvSpPr txBox="1"/>
          <p:nvPr/>
        </p:nvSpPr>
        <p:spPr>
          <a:xfrm>
            <a:off x="6784975" y="1423035"/>
            <a:ext cx="4949190" cy="4005580"/>
          </a:xfrm>
          <a:prstGeom prst="rect">
            <a:avLst/>
          </a:prstGeom>
        </p:spPr>
        <p:txBody>
          <a:bodyPr vert="horz" wrap="square" lIns="0" tIns="69850" rIns="0" bIns="0" rtlCol="0">
            <a:noAutofit/>
          </a:bodyPr>
          <a:lstStyle/>
          <a:p>
            <a:pPr marL="374650" indent="-361950">
              <a:spcBef>
                <a:spcPts val="550"/>
              </a:spcBef>
              <a:buClr>
                <a:srgbClr val="475A2C"/>
              </a:buClr>
              <a:buFont typeface="Wingdings" panose="05000000000000000000"/>
              <a:buChar char=""/>
              <a:tabLst>
                <a:tab pos="374015" algn="l"/>
                <a:tab pos="374650" algn="l"/>
              </a:tabLst>
            </a:pPr>
            <a:r>
              <a:rPr lang="en-US" altLang="zh-CN" dirty="0">
                <a:solidFill>
                  <a:srgbClr val="121212"/>
                </a:solidFill>
                <a:latin typeface="-apple-system"/>
              </a:rPr>
              <a:t>4</a:t>
            </a:r>
            <a:r>
              <a:rPr lang="zh-CN" altLang="en-US" dirty="0">
                <a:solidFill>
                  <a:srgbClr val="121212"/>
                </a:solidFill>
                <a:latin typeface="-apple-system"/>
              </a:rPr>
              <a:t>个公开数据集：</a:t>
            </a:r>
            <a:endParaRPr lang="en-US" altLang="zh-CN" dirty="0">
              <a:solidFill>
                <a:srgbClr val="121212"/>
              </a:solidFill>
              <a:latin typeface="-apple-system"/>
            </a:endParaRPr>
          </a:p>
          <a:p>
            <a:pPr marL="374650" indent="-361950">
              <a:spcBef>
                <a:spcPts val="550"/>
              </a:spcBef>
              <a:buClr>
                <a:srgbClr val="475A2C"/>
              </a:buClr>
              <a:buFont typeface="Wingdings" panose="05000000000000000000"/>
              <a:buChar char=""/>
              <a:tabLst>
                <a:tab pos="374015" algn="l"/>
                <a:tab pos="374650" algn="l"/>
              </a:tabLst>
            </a:pPr>
            <a:r>
              <a:rPr lang="en-US" altLang="zh-CN" dirty="0">
                <a:solidFill>
                  <a:srgbClr val="121212"/>
                </a:solidFill>
                <a:latin typeface="-apple-system"/>
              </a:rPr>
              <a:t>ML</a:t>
            </a:r>
            <a:r>
              <a:rPr lang="zh-CN" altLang="en-US" dirty="0">
                <a:solidFill>
                  <a:srgbClr val="121212"/>
                </a:solidFill>
                <a:latin typeface="-apple-system"/>
              </a:rPr>
              <a:t>电影推荐数据集</a:t>
            </a:r>
            <a:r>
              <a:rPr lang="en-US" altLang="zh-CN" dirty="0">
                <a:solidFill>
                  <a:srgbClr val="121212"/>
                </a:solidFill>
                <a:latin typeface="-apple-system"/>
              </a:rPr>
              <a:t>:</a:t>
            </a:r>
            <a:r>
              <a:rPr lang="zh-CN" altLang="en-US" dirty="0">
                <a:solidFill>
                  <a:srgbClr val="121212"/>
                </a:solidFill>
                <a:latin typeface="-apple-system"/>
              </a:rPr>
              <a:t>保留</a:t>
            </a:r>
            <a:r>
              <a:rPr lang="en-US" altLang="zh-CN" dirty="0">
                <a:solidFill>
                  <a:srgbClr val="121212"/>
                </a:solidFill>
                <a:latin typeface="-apple-system"/>
              </a:rPr>
              <a:t>20+</a:t>
            </a:r>
            <a:r>
              <a:rPr lang="zh-CN" altLang="en-US" dirty="0">
                <a:solidFill>
                  <a:srgbClr val="121212"/>
                </a:solidFill>
                <a:latin typeface="-apple-system"/>
              </a:rPr>
              <a:t>评价的数据</a:t>
            </a:r>
            <a:endParaRPr lang="en-US" altLang="zh-CN" dirty="0">
              <a:solidFill>
                <a:srgbClr val="121212"/>
              </a:solidFill>
              <a:latin typeface="-apple-system"/>
            </a:endParaRPr>
          </a:p>
          <a:p>
            <a:pPr marL="374650" indent="-361950">
              <a:spcBef>
                <a:spcPts val="550"/>
              </a:spcBef>
              <a:buClr>
                <a:srgbClr val="475A2C"/>
              </a:buClr>
              <a:buFont typeface="Wingdings" panose="05000000000000000000"/>
              <a:buChar char=""/>
              <a:tabLst>
                <a:tab pos="374015" algn="l"/>
                <a:tab pos="374650" algn="l"/>
              </a:tabLst>
            </a:pPr>
            <a:r>
              <a:rPr lang="en-US" altLang="zh-CN" dirty="0">
                <a:solidFill>
                  <a:srgbClr val="121212"/>
                </a:solidFill>
                <a:latin typeface="-apple-system"/>
              </a:rPr>
              <a:t>lastfm</a:t>
            </a:r>
            <a:r>
              <a:rPr lang="zh-CN" altLang="en-US" dirty="0">
                <a:solidFill>
                  <a:srgbClr val="121212"/>
                </a:solidFill>
                <a:latin typeface="-apple-system"/>
              </a:rPr>
              <a:t>音乐推荐数据集、</a:t>
            </a:r>
            <a:r>
              <a:rPr lang="en-US" altLang="zh-CN" dirty="0">
                <a:solidFill>
                  <a:srgbClr val="121212"/>
                </a:solidFill>
                <a:latin typeface="-apple-system"/>
              </a:rPr>
              <a:t>amazon</a:t>
            </a:r>
            <a:r>
              <a:rPr lang="zh-CN" altLang="en-US" dirty="0">
                <a:solidFill>
                  <a:srgbClr val="121212"/>
                </a:solidFill>
                <a:latin typeface="-apple-system"/>
              </a:rPr>
              <a:t>视频点播数据集：保留</a:t>
            </a:r>
            <a:r>
              <a:rPr lang="en-US" altLang="zh-CN" dirty="0">
                <a:solidFill>
                  <a:srgbClr val="121212"/>
                </a:solidFill>
                <a:latin typeface="-apple-system"/>
              </a:rPr>
              <a:t>5+</a:t>
            </a:r>
            <a:r>
              <a:rPr lang="zh-CN" altLang="en-US" dirty="0">
                <a:solidFill>
                  <a:srgbClr val="121212"/>
                </a:solidFill>
                <a:latin typeface="-apple-system"/>
              </a:rPr>
              <a:t>交互记录的数据</a:t>
            </a:r>
            <a:endParaRPr lang="en-US" altLang="zh-CN" dirty="0">
              <a:solidFill>
                <a:srgbClr val="121212"/>
              </a:solidFill>
              <a:latin typeface="-apple-system"/>
            </a:endParaRPr>
          </a:p>
          <a:p>
            <a:pPr marL="374650" indent="-361950">
              <a:spcBef>
                <a:spcPts val="550"/>
              </a:spcBef>
              <a:buClr>
                <a:srgbClr val="475A2C"/>
              </a:buClr>
              <a:buFont typeface="Wingdings" panose="05000000000000000000"/>
              <a:buChar char=""/>
              <a:tabLst>
                <a:tab pos="374015" algn="l"/>
                <a:tab pos="374650" algn="l"/>
              </a:tabLst>
            </a:pPr>
            <a:endParaRPr lang="en-US" altLang="zh-CN" dirty="0">
              <a:solidFill>
                <a:srgbClr val="121212"/>
              </a:solidFill>
              <a:latin typeface="-apple-system"/>
            </a:endParaRPr>
          </a:p>
          <a:p>
            <a:pPr marL="374650" indent="-361950">
              <a:spcBef>
                <a:spcPts val="550"/>
              </a:spcBef>
              <a:buClr>
                <a:srgbClr val="475A2C"/>
              </a:buClr>
              <a:buFont typeface="Wingdings" panose="05000000000000000000"/>
              <a:buChar char=""/>
              <a:tabLst>
                <a:tab pos="374015" algn="l"/>
                <a:tab pos="374650" algn="l"/>
              </a:tabLst>
            </a:pPr>
            <a:r>
              <a:rPr lang="en-US" altLang="zh-CN" dirty="0">
                <a:solidFill>
                  <a:srgbClr val="121212"/>
                </a:solidFill>
                <a:latin typeface="-apple-system"/>
              </a:rPr>
              <a:t>2</a:t>
            </a:r>
            <a:r>
              <a:rPr lang="zh-CN" altLang="en-US" dirty="0">
                <a:solidFill>
                  <a:srgbClr val="121212"/>
                </a:solidFill>
                <a:latin typeface="-apple-system"/>
              </a:rPr>
              <a:t>个</a:t>
            </a:r>
            <a:r>
              <a:rPr lang="en-US" altLang="zh-CN" dirty="0">
                <a:solidFill>
                  <a:srgbClr val="121212"/>
                </a:solidFill>
                <a:latin typeface="-apple-system"/>
              </a:rPr>
              <a:t>cenrec+6</a:t>
            </a:r>
            <a:r>
              <a:rPr lang="zh-CN" altLang="en-US" dirty="0">
                <a:solidFill>
                  <a:srgbClr val="121212"/>
                </a:solidFill>
                <a:latin typeface="-apple-system"/>
              </a:rPr>
              <a:t>个</a:t>
            </a:r>
            <a:r>
              <a:rPr lang="en-US" altLang="zh-CN" dirty="0">
                <a:solidFill>
                  <a:srgbClr val="121212"/>
                </a:solidFill>
                <a:latin typeface="-apple-system"/>
              </a:rPr>
              <a:t>fedrec baseline</a:t>
            </a:r>
            <a:endParaRPr lang="en-US" altLang="zh-CN" dirty="0">
              <a:solidFill>
                <a:srgbClr val="121212"/>
              </a:solidFill>
              <a:latin typeface="-apple-system"/>
            </a:endParaRPr>
          </a:p>
          <a:p>
            <a:pPr marL="374650" indent="-361950">
              <a:spcBef>
                <a:spcPts val="550"/>
              </a:spcBef>
              <a:buClr>
                <a:srgbClr val="475A2C"/>
              </a:buClr>
              <a:buFont typeface="Wingdings" panose="05000000000000000000"/>
              <a:buChar char=""/>
              <a:tabLst>
                <a:tab pos="374015" algn="l"/>
                <a:tab pos="374650" algn="l"/>
              </a:tabLst>
            </a:pPr>
            <a:endParaRPr lang="en-US" altLang="zh-CN" dirty="0">
              <a:solidFill>
                <a:srgbClr val="121212"/>
              </a:solidFill>
              <a:latin typeface="-apple-system"/>
            </a:endParaRPr>
          </a:p>
          <a:p>
            <a:pPr marL="374650" indent="-361950">
              <a:spcBef>
                <a:spcPts val="550"/>
              </a:spcBef>
              <a:buClr>
                <a:srgbClr val="475A2C"/>
              </a:buClr>
              <a:buFont typeface="Wingdings" panose="05000000000000000000"/>
              <a:buChar char=""/>
              <a:tabLst>
                <a:tab pos="374015" algn="l"/>
                <a:tab pos="374650" algn="l"/>
              </a:tabLst>
            </a:pPr>
            <a:r>
              <a:rPr lang="zh-CN" altLang="en-US" dirty="0">
                <a:solidFill>
                  <a:srgbClr val="121212"/>
                </a:solidFill>
                <a:latin typeface="-apple-system"/>
              </a:rPr>
              <a:t>测试集：留一法，最新交互记录为测试数据。</a:t>
            </a:r>
            <a:endParaRPr lang="en-US" altLang="zh-CN" dirty="0">
              <a:solidFill>
                <a:srgbClr val="121212"/>
              </a:solidFill>
              <a:latin typeface="-apple-system"/>
            </a:endParaRPr>
          </a:p>
          <a:p>
            <a:pPr marL="374650" indent="-361950">
              <a:spcBef>
                <a:spcPts val="550"/>
              </a:spcBef>
              <a:buClr>
                <a:srgbClr val="475A2C"/>
              </a:buClr>
              <a:buFont typeface="Wingdings" panose="05000000000000000000"/>
              <a:buChar char=""/>
              <a:tabLst>
                <a:tab pos="374015" algn="l"/>
                <a:tab pos="374650" algn="l"/>
              </a:tabLst>
            </a:pPr>
            <a:r>
              <a:rPr lang="zh-CN" altLang="en-US" dirty="0">
                <a:solidFill>
                  <a:srgbClr val="121212"/>
                </a:solidFill>
                <a:latin typeface="-apple-system"/>
              </a:rPr>
              <a:t>验证集：次新的交互记录。</a:t>
            </a:r>
            <a:endParaRPr lang="zh-CN" altLang="en-US" dirty="0">
              <a:solidFill>
                <a:srgbClr val="121212"/>
              </a:solidFill>
              <a:latin typeface="-apple-system"/>
            </a:endParaRPr>
          </a:p>
          <a:p>
            <a:pPr marL="374650" indent="-361950">
              <a:spcBef>
                <a:spcPts val="550"/>
              </a:spcBef>
              <a:buClr>
                <a:srgbClr val="475A2C"/>
              </a:buClr>
              <a:buFont typeface="Wingdings" panose="05000000000000000000"/>
              <a:buChar char=""/>
              <a:tabLst>
                <a:tab pos="374015" algn="l"/>
                <a:tab pos="374650" algn="l"/>
              </a:tabLst>
            </a:pPr>
            <a:r>
              <a:rPr lang="zh-CN" altLang="en-US" dirty="0">
                <a:solidFill>
                  <a:srgbClr val="121212"/>
                </a:solidFill>
                <a:latin typeface="-apple-system"/>
              </a:rPr>
              <a:t>训练集：剩下的所有数据。</a:t>
            </a:r>
            <a:endParaRPr lang="en-US" altLang="zh-CN" dirty="0">
              <a:solidFill>
                <a:srgbClr val="121212"/>
              </a:solidFill>
              <a:latin typeface="-apple-system"/>
            </a:endParaRPr>
          </a:p>
          <a:p>
            <a:pPr marL="374650" indent="-361950">
              <a:spcBef>
                <a:spcPts val="550"/>
              </a:spcBef>
              <a:buClr>
                <a:srgbClr val="475A2C"/>
              </a:buClr>
              <a:buFont typeface="Wingdings" panose="05000000000000000000"/>
              <a:buChar char=""/>
              <a:tabLst>
                <a:tab pos="374015" algn="l"/>
                <a:tab pos="374650" algn="l"/>
              </a:tabLst>
            </a:pPr>
            <a:endParaRPr lang="en-US" altLang="zh-CN" sz="2000" dirty="0">
              <a:solidFill>
                <a:srgbClr val="121212"/>
              </a:solidFill>
              <a:latin typeface="-apple-system"/>
            </a:endParaRPr>
          </a:p>
          <a:p>
            <a:pPr marL="12700">
              <a:lnSpc>
                <a:spcPct val="100000"/>
              </a:lnSpc>
              <a:spcBef>
                <a:spcPts val="550"/>
              </a:spcBef>
              <a:buClr>
                <a:srgbClr val="475A2C"/>
              </a:buClr>
              <a:tabLst>
                <a:tab pos="374015" algn="l"/>
                <a:tab pos="374650" algn="l"/>
              </a:tabLst>
            </a:pPr>
            <a:r>
              <a:rPr lang="zh-CN" altLang="en-US" sz="2000" dirty="0">
                <a:solidFill>
                  <a:srgbClr val="121212"/>
                </a:solidFill>
                <a:latin typeface="-apple-system"/>
              </a:rPr>
              <a:t>	</a:t>
            </a:r>
            <a:endParaRPr lang="zh-CN" altLang="en-US" sz="2000" dirty="0">
              <a:latin typeface="Arial" panose="020B0604020202020204"/>
              <a:cs typeface="Arial" panose="020B0604020202020204"/>
            </a:endParaRPr>
          </a:p>
        </p:txBody>
      </p:sp>
      <p:pic>
        <p:nvPicPr>
          <p:cNvPr id="4" name="图片 3"/>
          <p:cNvPicPr>
            <a:picLocks noChangeAspect="1"/>
          </p:cNvPicPr>
          <p:nvPr>
            <p:custDataLst>
              <p:tags r:id="rId1"/>
            </p:custDataLst>
          </p:nvPr>
        </p:nvPicPr>
        <p:blipFill>
          <a:blip r:embed="rId2"/>
          <a:stretch>
            <a:fillRect/>
          </a:stretch>
        </p:blipFill>
        <p:spPr>
          <a:xfrm>
            <a:off x="443230" y="1330960"/>
            <a:ext cx="6025515" cy="1878965"/>
          </a:xfrm>
          <a:prstGeom prst="rect">
            <a:avLst/>
          </a:prstGeom>
        </p:spPr>
      </p:pic>
      <p:pic>
        <p:nvPicPr>
          <p:cNvPr id="5" name="图片 4"/>
          <p:cNvPicPr>
            <a:picLocks noChangeAspect="1"/>
          </p:cNvPicPr>
          <p:nvPr>
            <p:custDataLst>
              <p:tags r:id="rId3"/>
            </p:custDataLst>
          </p:nvPr>
        </p:nvPicPr>
        <p:blipFill>
          <a:blip r:embed="rId4"/>
          <a:stretch>
            <a:fillRect/>
          </a:stretch>
        </p:blipFill>
        <p:spPr>
          <a:xfrm>
            <a:off x="2071370" y="3576955"/>
            <a:ext cx="2260600" cy="501650"/>
          </a:xfrm>
          <a:prstGeom prst="rect">
            <a:avLst/>
          </a:prstGeom>
        </p:spPr>
      </p:pic>
      <p:sp>
        <p:nvSpPr>
          <p:cNvPr id="7" name="object 5"/>
          <p:cNvSpPr txBox="1"/>
          <p:nvPr>
            <p:custDataLst>
              <p:tags r:id="rId5"/>
            </p:custDataLst>
          </p:nvPr>
        </p:nvSpPr>
        <p:spPr>
          <a:xfrm>
            <a:off x="1748790" y="4266565"/>
            <a:ext cx="4017010" cy="1207135"/>
          </a:xfrm>
          <a:prstGeom prst="rect">
            <a:avLst/>
          </a:prstGeom>
        </p:spPr>
        <p:txBody>
          <a:bodyPr vert="horz" wrap="square" lIns="0" tIns="69850" rIns="0" bIns="0" rtlCol="0">
            <a:noAutofit/>
          </a:bodyPr>
          <a:p>
            <a:pPr marL="374650" indent="-361950">
              <a:spcBef>
                <a:spcPts val="550"/>
              </a:spcBef>
              <a:buClr>
                <a:srgbClr val="475A2C"/>
              </a:buClr>
              <a:buFont typeface="Wingdings" panose="05000000000000000000"/>
              <a:buChar char=""/>
              <a:tabLst>
                <a:tab pos="374015" algn="l"/>
                <a:tab pos="374650" algn="l"/>
              </a:tabLst>
            </a:pPr>
            <a:r>
              <a:rPr lang="en-US" altLang="zh-CN" sz="2000" dirty="0">
                <a:solidFill>
                  <a:srgbClr val="121212"/>
                </a:solidFill>
                <a:latin typeface="-apple-system"/>
              </a:rPr>
              <a:t>U:</a:t>
            </a:r>
            <a:r>
              <a:rPr lang="zh-CN" altLang="en-US" sz="2000" dirty="0">
                <a:solidFill>
                  <a:srgbClr val="121212"/>
                </a:solidFill>
                <a:latin typeface="-apple-system"/>
              </a:rPr>
              <a:t>所有用户数</a:t>
            </a:r>
            <a:endParaRPr lang="en-US" altLang="zh-CN" sz="2000" dirty="0">
              <a:solidFill>
                <a:srgbClr val="121212"/>
              </a:solidFill>
              <a:latin typeface="-apple-system"/>
            </a:endParaRPr>
          </a:p>
          <a:p>
            <a:pPr marL="374650" indent="-361950">
              <a:spcBef>
                <a:spcPts val="550"/>
              </a:spcBef>
              <a:buClr>
                <a:srgbClr val="475A2C"/>
              </a:buClr>
              <a:buFont typeface="Wingdings" panose="05000000000000000000"/>
              <a:buChar char=""/>
              <a:tabLst>
                <a:tab pos="374015" algn="l"/>
                <a:tab pos="374650" algn="l"/>
              </a:tabLst>
            </a:pPr>
            <a:r>
              <a:rPr lang="en-US" altLang="zh-CN" sz="2000" dirty="0">
                <a:solidFill>
                  <a:srgbClr val="121212"/>
                </a:solidFill>
                <a:latin typeface="-apple-system"/>
              </a:rPr>
              <a:t>I:</a:t>
            </a:r>
            <a:r>
              <a:rPr lang="zh-CN" altLang="en-US" sz="2000" dirty="0">
                <a:solidFill>
                  <a:srgbClr val="121212"/>
                </a:solidFill>
                <a:latin typeface="-apple-system"/>
              </a:rPr>
              <a:t>所有物品数</a:t>
            </a:r>
            <a:endParaRPr lang="en-US" altLang="zh-CN" sz="2000" dirty="0">
              <a:solidFill>
                <a:srgbClr val="121212"/>
              </a:solidFill>
              <a:latin typeface="-apple-system"/>
            </a:endParaRPr>
          </a:p>
          <a:p>
            <a:pPr marL="374650" indent="-361950">
              <a:spcBef>
                <a:spcPts val="550"/>
              </a:spcBef>
              <a:buClr>
                <a:srgbClr val="475A2C"/>
              </a:buClr>
              <a:buFont typeface="Wingdings" panose="05000000000000000000"/>
              <a:buChar char=""/>
              <a:tabLst>
                <a:tab pos="374015" algn="l"/>
                <a:tab pos="374650" algn="l"/>
              </a:tabLst>
            </a:pPr>
            <a:r>
              <a:rPr lang="en-US" altLang="zh-CN" sz="2000" dirty="0">
                <a:solidFill>
                  <a:srgbClr val="121212"/>
                </a:solidFill>
                <a:latin typeface="-apple-system"/>
              </a:rPr>
              <a:t>interactions:</a:t>
            </a:r>
            <a:r>
              <a:rPr lang="zh-CN" altLang="en-US" sz="2000" dirty="0">
                <a:solidFill>
                  <a:srgbClr val="121212"/>
                </a:solidFill>
                <a:latin typeface="-apple-system"/>
              </a:rPr>
              <a:t>所有交互关系</a:t>
            </a:r>
            <a:endParaRPr lang="en-US" altLang="zh-CN" sz="2000" dirty="0">
              <a:solidFill>
                <a:srgbClr val="121212"/>
              </a:solidFill>
              <a:latin typeface="-apple-system"/>
            </a:endParaRPr>
          </a:p>
          <a:p>
            <a:pPr marL="12700">
              <a:lnSpc>
                <a:spcPct val="100000"/>
              </a:lnSpc>
              <a:spcBef>
                <a:spcPts val="550"/>
              </a:spcBef>
              <a:buClr>
                <a:srgbClr val="475A2C"/>
              </a:buClr>
              <a:tabLst>
                <a:tab pos="374015" algn="l"/>
                <a:tab pos="374650" algn="l"/>
              </a:tabLst>
            </a:pPr>
            <a:r>
              <a:rPr lang="zh-CN" altLang="en-US" sz="2000" dirty="0">
                <a:solidFill>
                  <a:srgbClr val="121212"/>
                </a:solidFill>
                <a:latin typeface="-apple-system"/>
              </a:rPr>
              <a:t>	</a:t>
            </a:r>
            <a:endParaRPr lang="zh-CN" altLang="en-US" sz="2000" dirty="0">
              <a:latin typeface="Arial" panose="020B0604020202020204"/>
              <a:cs typeface="Arial" panose="020B06040202020202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515AB8F-1C56-49E9-90C8-78D22B0C1B97}" type="slidenum">
              <a:rPr lang="zh-CN" altLang="en-US" smtClean="0"/>
            </a:fld>
            <a:endParaRPr lang="zh-CN" altLang="en-US" dirty="0"/>
          </a:p>
        </p:txBody>
      </p:sp>
      <p:sp>
        <p:nvSpPr>
          <p:cNvPr id="3" name="标题 2"/>
          <p:cNvSpPr>
            <a:spLocks noGrp="1"/>
          </p:cNvSpPr>
          <p:nvPr>
            <p:ph type="title"/>
          </p:nvPr>
        </p:nvSpPr>
        <p:spPr/>
        <p:txBody>
          <a:bodyPr/>
          <a:lstStyle/>
          <a:p>
            <a:r>
              <a:rPr lang="zh-CN" altLang="en-US" dirty="0"/>
              <a:t>评价指标</a:t>
            </a:r>
            <a:endParaRPr lang="zh-CN" altLang="en-US" dirty="0"/>
          </a:p>
        </p:txBody>
      </p:sp>
      <p:sp>
        <p:nvSpPr>
          <p:cNvPr id="6" name="object 5"/>
          <p:cNvSpPr txBox="1"/>
          <p:nvPr/>
        </p:nvSpPr>
        <p:spPr>
          <a:xfrm>
            <a:off x="512177" y="898055"/>
            <a:ext cx="11162189" cy="4846955"/>
          </a:xfrm>
          <a:prstGeom prst="rect">
            <a:avLst/>
          </a:prstGeom>
        </p:spPr>
        <p:txBody>
          <a:bodyPr vert="horz" wrap="square" lIns="0" tIns="69850" rIns="0" bIns="0" rtlCol="0">
            <a:spAutoFit/>
          </a:bodyPr>
          <a:lstStyle/>
          <a:p>
            <a:pPr marL="12700">
              <a:spcBef>
                <a:spcPts val="550"/>
              </a:spcBef>
              <a:buClr>
                <a:srgbClr val="475A2C"/>
              </a:buClr>
              <a:tabLst>
                <a:tab pos="374015" algn="l"/>
                <a:tab pos="374650" algn="l"/>
              </a:tabLst>
            </a:pPr>
            <a:r>
              <a:rPr lang="en-US" altLang="zh-CN" sz="2000" dirty="0">
                <a:solidFill>
                  <a:srgbClr val="121212"/>
                </a:solidFill>
                <a:latin typeface="-apple-system"/>
              </a:rPr>
              <a:t>	</a:t>
            </a:r>
            <a:endParaRPr lang="en-US" altLang="zh-CN" sz="2000" dirty="0">
              <a:solidFill>
                <a:srgbClr val="121212"/>
              </a:solidFill>
              <a:latin typeface="-apple-system"/>
            </a:endParaRPr>
          </a:p>
          <a:p>
            <a:pPr marL="374650" indent="-361950">
              <a:spcBef>
                <a:spcPts val="550"/>
              </a:spcBef>
              <a:buClr>
                <a:srgbClr val="475A2C"/>
              </a:buClr>
              <a:buFont typeface="Wingdings" panose="05000000000000000000"/>
              <a:buChar char=""/>
              <a:tabLst>
                <a:tab pos="374015" algn="l"/>
                <a:tab pos="374650" algn="l"/>
              </a:tabLst>
            </a:pPr>
            <a:r>
              <a:rPr lang="zh-CN" altLang="en-US" sz="2000" dirty="0">
                <a:solidFill>
                  <a:srgbClr val="121212"/>
                </a:solidFill>
                <a:latin typeface="-apple-system"/>
              </a:rPr>
              <a:t>推荐效果：</a:t>
            </a:r>
            <a:endParaRPr lang="en-US" altLang="zh-CN" sz="2000" dirty="0">
              <a:solidFill>
                <a:srgbClr val="121212"/>
              </a:solidFill>
              <a:latin typeface="-apple-system"/>
            </a:endParaRPr>
          </a:p>
          <a:p>
            <a:pPr marL="374650" indent="-361950">
              <a:spcBef>
                <a:spcPts val="550"/>
              </a:spcBef>
              <a:buClr>
                <a:srgbClr val="475A2C"/>
              </a:buClr>
              <a:buFont typeface="Wingdings" panose="05000000000000000000"/>
              <a:buChar char=""/>
              <a:tabLst>
                <a:tab pos="374015" algn="l"/>
                <a:tab pos="374650" algn="l"/>
              </a:tabLst>
            </a:pPr>
            <a:r>
              <a:rPr lang="en-US" altLang="zh-CN" sz="2000" dirty="0">
                <a:solidFill>
                  <a:srgbClr val="121212"/>
                </a:solidFill>
                <a:latin typeface="-apple-system"/>
              </a:rPr>
              <a:t>HR@K</a:t>
            </a:r>
            <a:r>
              <a:rPr lang="zh-CN" altLang="en-US" sz="2000" dirty="0">
                <a:solidFill>
                  <a:srgbClr val="121212"/>
                </a:solidFill>
                <a:latin typeface="-apple-system"/>
              </a:rPr>
              <a:t>（</a:t>
            </a:r>
            <a:r>
              <a:rPr lang="en-US" altLang="zh-CN" sz="2000" dirty="0">
                <a:solidFill>
                  <a:srgbClr val="121212"/>
                </a:solidFill>
                <a:latin typeface="-apple-system"/>
              </a:rPr>
              <a:t>Hit ratio at rank K</a:t>
            </a:r>
            <a:r>
              <a:rPr lang="zh-CN" altLang="en-US" sz="2000" dirty="0">
                <a:solidFill>
                  <a:srgbClr val="121212"/>
                </a:solidFill>
                <a:latin typeface="-apple-system"/>
              </a:rPr>
              <a:t>）</a:t>
            </a:r>
            <a:r>
              <a:rPr lang="en-US" altLang="zh-CN" sz="2000" dirty="0">
                <a:solidFill>
                  <a:srgbClr val="121212"/>
                </a:solidFill>
                <a:latin typeface="-apple-system"/>
              </a:rPr>
              <a:t>: </a:t>
            </a:r>
            <a:r>
              <a:rPr lang="zh-CN" altLang="en-US" sz="2000" dirty="0">
                <a:solidFill>
                  <a:srgbClr val="121212"/>
                </a:solidFill>
                <a:latin typeface="-apple-system"/>
              </a:rPr>
              <a:t>衡量推荐结果前</a:t>
            </a:r>
            <a:r>
              <a:rPr lang="en-US" altLang="zh-CN" sz="2000" dirty="0">
                <a:solidFill>
                  <a:srgbClr val="121212"/>
                </a:solidFill>
                <a:latin typeface="-apple-system"/>
              </a:rPr>
              <a:t>K</a:t>
            </a:r>
            <a:r>
              <a:rPr lang="zh-CN" altLang="en-US" sz="2000" dirty="0">
                <a:solidFill>
                  <a:srgbClr val="121212"/>
                </a:solidFill>
                <a:latin typeface="-apple-system"/>
              </a:rPr>
              <a:t>个的命中率。</a:t>
            </a:r>
            <a:endParaRPr lang="en-US" altLang="zh-CN" sz="2000" dirty="0">
              <a:solidFill>
                <a:srgbClr val="121212"/>
              </a:solidFill>
              <a:latin typeface="-apple-system"/>
            </a:endParaRPr>
          </a:p>
          <a:p>
            <a:pPr marL="374650" indent="-361950">
              <a:spcBef>
                <a:spcPts val="550"/>
              </a:spcBef>
              <a:buClr>
                <a:srgbClr val="475A2C"/>
              </a:buClr>
              <a:buFont typeface="Wingdings" panose="05000000000000000000"/>
              <a:buChar char=""/>
              <a:tabLst>
                <a:tab pos="374015" algn="l"/>
                <a:tab pos="374650" algn="l"/>
              </a:tabLst>
            </a:pPr>
            <a:endParaRPr lang="en-US" altLang="zh-CN" sz="2000" dirty="0">
              <a:solidFill>
                <a:srgbClr val="121212"/>
              </a:solidFill>
              <a:latin typeface="-apple-system"/>
            </a:endParaRPr>
          </a:p>
          <a:p>
            <a:pPr marL="374650" indent="-361950">
              <a:spcBef>
                <a:spcPts val="550"/>
              </a:spcBef>
              <a:buClr>
                <a:srgbClr val="475A2C"/>
              </a:buClr>
              <a:buFont typeface="Wingdings" panose="05000000000000000000"/>
              <a:buChar char=""/>
              <a:tabLst>
                <a:tab pos="374015" algn="l"/>
                <a:tab pos="374650" algn="l"/>
              </a:tabLst>
            </a:pPr>
            <a:endParaRPr lang="en-US" altLang="zh-CN" sz="2000" dirty="0">
              <a:solidFill>
                <a:srgbClr val="121212"/>
              </a:solidFill>
              <a:latin typeface="-apple-system"/>
            </a:endParaRPr>
          </a:p>
          <a:p>
            <a:pPr marL="374650" indent="-361950">
              <a:spcBef>
                <a:spcPts val="550"/>
              </a:spcBef>
              <a:buClr>
                <a:srgbClr val="475A2C"/>
              </a:buClr>
              <a:buFont typeface="Wingdings" panose="05000000000000000000"/>
              <a:buChar char=""/>
              <a:tabLst>
                <a:tab pos="374015" algn="l"/>
                <a:tab pos="374650" algn="l"/>
              </a:tabLst>
            </a:pPr>
            <a:r>
              <a:rPr lang="en-US" altLang="zh-CN" sz="2000" dirty="0">
                <a:solidFill>
                  <a:srgbClr val="121212"/>
                </a:solidFill>
                <a:latin typeface="-apple-system"/>
              </a:rPr>
              <a:t>NDCG@K</a:t>
            </a:r>
            <a:r>
              <a:rPr lang="zh-CN" altLang="en-US" sz="2000" dirty="0">
                <a:solidFill>
                  <a:srgbClr val="121212"/>
                </a:solidFill>
                <a:latin typeface="-apple-system"/>
              </a:rPr>
              <a:t>（</a:t>
            </a:r>
            <a:r>
              <a:rPr lang="en-US" altLang="zh-CN" sz="2000" dirty="0">
                <a:solidFill>
                  <a:srgbClr val="121212"/>
                </a:solidFill>
                <a:latin typeface="-apple-system"/>
              </a:rPr>
              <a:t>Normalized Discounted Cumulative Gain at rank K</a:t>
            </a:r>
            <a:r>
              <a:rPr lang="zh-CN" altLang="en-US" sz="2000" dirty="0">
                <a:solidFill>
                  <a:srgbClr val="121212"/>
                </a:solidFill>
                <a:latin typeface="-apple-system"/>
              </a:rPr>
              <a:t>）</a:t>
            </a:r>
            <a:r>
              <a:rPr lang="en-US" altLang="zh-CN" sz="2000" dirty="0">
                <a:solidFill>
                  <a:srgbClr val="121212"/>
                </a:solidFill>
                <a:latin typeface="-apple-system"/>
              </a:rPr>
              <a:t>: </a:t>
            </a:r>
            <a:r>
              <a:rPr lang="zh-CN" altLang="en-US" sz="2000" dirty="0">
                <a:solidFill>
                  <a:srgbClr val="121212"/>
                </a:solidFill>
                <a:latin typeface="-apple-system"/>
              </a:rPr>
              <a:t>衡量推荐结果前</a:t>
            </a:r>
            <a:r>
              <a:rPr lang="en-US" altLang="zh-CN" sz="2000" dirty="0">
                <a:solidFill>
                  <a:srgbClr val="121212"/>
                </a:solidFill>
                <a:latin typeface="-apple-system"/>
              </a:rPr>
              <a:t>K</a:t>
            </a:r>
            <a:r>
              <a:rPr lang="zh-CN" altLang="en-US" sz="2000" dirty="0">
                <a:solidFill>
                  <a:srgbClr val="121212"/>
                </a:solidFill>
                <a:latin typeface="-apple-system"/>
              </a:rPr>
              <a:t>个的相关性和位置。</a:t>
            </a:r>
            <a:endParaRPr lang="en-US" altLang="zh-CN" sz="2000" dirty="0">
              <a:solidFill>
                <a:srgbClr val="121212"/>
              </a:solidFill>
              <a:latin typeface="-apple-system"/>
            </a:endParaRPr>
          </a:p>
          <a:p>
            <a:pPr marL="374650" indent="-361950">
              <a:spcBef>
                <a:spcPts val="550"/>
              </a:spcBef>
              <a:buClr>
                <a:srgbClr val="475A2C"/>
              </a:buClr>
              <a:buFont typeface="Wingdings" panose="05000000000000000000"/>
              <a:buChar char=""/>
              <a:tabLst>
                <a:tab pos="374015" algn="l"/>
                <a:tab pos="374650" algn="l"/>
              </a:tabLst>
            </a:pPr>
            <a:endParaRPr lang="en-US" altLang="zh-CN" sz="2000" dirty="0">
              <a:solidFill>
                <a:srgbClr val="121212"/>
              </a:solidFill>
              <a:latin typeface="-apple-system"/>
            </a:endParaRPr>
          </a:p>
          <a:p>
            <a:pPr marL="374650" indent="-361950">
              <a:spcBef>
                <a:spcPts val="550"/>
              </a:spcBef>
              <a:buClr>
                <a:srgbClr val="475A2C"/>
              </a:buClr>
              <a:buFont typeface="Wingdings" panose="05000000000000000000"/>
              <a:buChar char=""/>
              <a:tabLst>
                <a:tab pos="374015" algn="l"/>
                <a:tab pos="374650" algn="l"/>
              </a:tabLst>
            </a:pPr>
            <a:endParaRPr lang="en-US" altLang="zh-CN" sz="2000" dirty="0">
              <a:solidFill>
                <a:srgbClr val="121212"/>
              </a:solidFill>
              <a:latin typeface="-apple-system"/>
            </a:endParaRPr>
          </a:p>
          <a:p>
            <a:pPr marL="374650" indent="-361950">
              <a:spcBef>
                <a:spcPts val="550"/>
              </a:spcBef>
              <a:buClr>
                <a:srgbClr val="475A2C"/>
              </a:buClr>
              <a:buFont typeface="Wingdings" panose="05000000000000000000"/>
              <a:buChar char=""/>
              <a:tabLst>
                <a:tab pos="374015" algn="l"/>
                <a:tab pos="374650" algn="l"/>
              </a:tabLst>
            </a:pPr>
            <a:r>
              <a:rPr lang="en-US" altLang="zh-CN" sz="2000" b="0" i="0" dirty="0">
                <a:effectLst/>
                <a:latin typeface="-apple-system"/>
              </a:rPr>
              <a:t>N</a:t>
            </a:r>
            <a:r>
              <a:rPr lang="zh-CN" altLang="en-US" sz="2000" b="0" i="0" dirty="0">
                <a:effectLst/>
                <a:latin typeface="-apple-system"/>
              </a:rPr>
              <a:t>：</a:t>
            </a:r>
            <a:r>
              <a:rPr lang="zh-CN" altLang="en-US" sz="2000" dirty="0">
                <a:latin typeface="-apple-system"/>
              </a:rPr>
              <a:t>用户总数</a:t>
            </a:r>
            <a:endParaRPr lang="en-US" altLang="zh-CN" sz="2000" dirty="0">
              <a:latin typeface="-apple-system"/>
            </a:endParaRPr>
          </a:p>
          <a:p>
            <a:pPr marL="374650" indent="-361950">
              <a:spcBef>
                <a:spcPts val="550"/>
              </a:spcBef>
              <a:buClr>
                <a:srgbClr val="475A2C"/>
              </a:buClr>
              <a:buFont typeface="Wingdings" panose="05000000000000000000"/>
              <a:buChar char=""/>
              <a:tabLst>
                <a:tab pos="374015" algn="l"/>
                <a:tab pos="374650" algn="l"/>
              </a:tabLst>
            </a:pPr>
            <a:r>
              <a:rPr lang="en-US" altLang="zh-CN" sz="2000" b="0" i="0" dirty="0">
                <a:effectLst/>
                <a:latin typeface="-apple-system"/>
              </a:rPr>
              <a:t>hits(</a:t>
            </a:r>
            <a:r>
              <a:rPr lang="en-US" altLang="zh-CN" sz="2000" b="0" i="0" dirty="0" err="1">
                <a:effectLst/>
                <a:latin typeface="-apple-system"/>
              </a:rPr>
              <a:t>i</a:t>
            </a:r>
            <a:r>
              <a:rPr lang="en-US" altLang="zh-CN" sz="2000" b="0" i="0" dirty="0">
                <a:effectLst/>
                <a:latin typeface="-apple-system"/>
              </a:rPr>
              <a:t>): </a:t>
            </a:r>
            <a:r>
              <a:rPr lang="zh-CN" altLang="en-US" sz="2000" b="0" i="0" dirty="0">
                <a:effectLst/>
                <a:latin typeface="-apple-system"/>
              </a:rPr>
              <a:t>用户</a:t>
            </a:r>
            <a:r>
              <a:rPr lang="en-US" altLang="zh-CN" sz="2000" b="0" i="0" dirty="0" err="1">
                <a:effectLst/>
                <a:latin typeface="-apple-system"/>
              </a:rPr>
              <a:t>i</a:t>
            </a:r>
            <a:r>
              <a:rPr lang="zh-CN" altLang="en-US" sz="2000" b="0" i="0" dirty="0">
                <a:effectLst/>
                <a:latin typeface="-apple-system"/>
              </a:rPr>
              <a:t>访问的值是否在推荐列表中，是为</a:t>
            </a:r>
            <a:r>
              <a:rPr lang="en-US" altLang="zh-CN" sz="2000" b="0" i="0" dirty="0">
                <a:effectLst/>
                <a:latin typeface="-apple-system"/>
              </a:rPr>
              <a:t>1</a:t>
            </a:r>
            <a:r>
              <a:rPr lang="zh-CN" altLang="en-US" sz="2000" b="0" i="0" dirty="0">
                <a:effectLst/>
                <a:latin typeface="-apple-system"/>
              </a:rPr>
              <a:t>，否为</a:t>
            </a:r>
            <a:r>
              <a:rPr lang="en-US" altLang="zh-CN" sz="2000" b="0" i="0" dirty="0">
                <a:effectLst/>
                <a:latin typeface="-apple-system"/>
              </a:rPr>
              <a:t>0</a:t>
            </a:r>
            <a:endParaRPr lang="en-US" altLang="zh-CN" sz="2000" b="0" i="0" dirty="0">
              <a:effectLst/>
              <a:latin typeface="-apple-system"/>
            </a:endParaRPr>
          </a:p>
          <a:p>
            <a:pPr marL="374650" indent="-361950">
              <a:spcBef>
                <a:spcPts val="550"/>
              </a:spcBef>
              <a:buClr>
                <a:srgbClr val="475A2C"/>
              </a:buClr>
              <a:buFont typeface="Wingdings" panose="05000000000000000000"/>
              <a:buChar char=""/>
              <a:tabLst>
                <a:tab pos="374015" algn="l"/>
                <a:tab pos="374650" algn="l"/>
              </a:tabLst>
            </a:pPr>
            <a:r>
              <a:rPr lang="en-US" altLang="zh-CN" sz="2000" b="0" i="0" dirty="0">
                <a:effectLst/>
                <a:latin typeface="-apple-system"/>
              </a:rPr>
              <a:t> </a:t>
            </a:r>
            <a:r>
              <a:rPr lang="en-US" altLang="zh-CN" sz="2000" b="0" i="0" dirty="0">
                <a:effectLst/>
                <a:latin typeface="Arial" panose="020B0604020202020204" pitchFamily="34" charset="0"/>
                <a:cs typeface="Arial" panose="020B0604020202020204" pitchFamily="34" charset="0"/>
              </a:rPr>
              <a:t>p</a:t>
            </a:r>
            <a:r>
              <a:rPr lang="en-US" altLang="zh-CN" sz="2000" b="0" i="0" baseline="-25000" dirty="0">
                <a:effectLst/>
                <a:latin typeface="Calibri" panose="020F0502020204030204" pitchFamily="34" charset="0"/>
                <a:ea typeface="Calibri" panose="020F0502020204030204" pitchFamily="34" charset="0"/>
                <a:cs typeface="Calibri" panose="020F0502020204030204" pitchFamily="34" charset="0"/>
              </a:rPr>
              <a:t>i</a:t>
            </a:r>
            <a:r>
              <a:rPr lang="en-US" altLang="zh-CN" sz="2000" b="0" i="0" baseline="-25000" dirty="0">
                <a:effectLst/>
                <a:latin typeface="Arial" panose="020B0604020202020204" pitchFamily="34" charset="0"/>
                <a:cs typeface="Arial" panose="020B0604020202020204" pitchFamily="34" charset="0"/>
              </a:rPr>
              <a:t>​</a:t>
            </a:r>
            <a:r>
              <a:rPr lang="en-US" altLang="zh-CN" sz="2000" b="0" i="0" dirty="0">
                <a:effectLst/>
                <a:latin typeface="KaTeX_Main"/>
              </a:rPr>
              <a:t>:</a:t>
            </a:r>
            <a:r>
              <a:rPr lang="zh-CN" altLang="en-US" sz="2000" dirty="0">
                <a:latin typeface="KaTeX_Main"/>
              </a:rPr>
              <a:t> </a:t>
            </a:r>
            <a:r>
              <a:rPr lang="zh-CN" altLang="en-US" sz="2000" b="0" i="0" dirty="0">
                <a:effectLst/>
                <a:latin typeface="KaTeX_Main"/>
              </a:rPr>
              <a:t>用户</a:t>
            </a:r>
            <a:r>
              <a:rPr lang="en-US" altLang="zh-CN" sz="2000" b="0" i="0" dirty="0" err="1">
                <a:effectLst/>
                <a:latin typeface="KaTeX_Main"/>
              </a:rPr>
              <a:t>i</a:t>
            </a:r>
            <a:r>
              <a:rPr lang="zh-CN" altLang="en-US" sz="2000" b="0" i="0" dirty="0">
                <a:effectLst/>
                <a:latin typeface="KaTeX_Main"/>
              </a:rPr>
              <a:t>的真实访问值在推荐列表的位置，若推荐列表不存在该值，则</a:t>
            </a:r>
            <a:r>
              <a:rPr lang="en-US" altLang="zh-CN" sz="2000" b="0" i="0" dirty="0">
                <a:effectLst/>
                <a:latin typeface="Arial" panose="020B0604020202020204" pitchFamily="34" charset="0"/>
                <a:cs typeface="Arial" panose="020B0604020202020204" pitchFamily="34" charset="0"/>
              </a:rPr>
              <a:t>p</a:t>
            </a:r>
            <a:r>
              <a:rPr lang="en-US" altLang="zh-CN" sz="2000" b="0" i="0" baseline="-25000" dirty="0">
                <a:effectLst/>
                <a:latin typeface="Calibri" panose="020F0502020204030204" pitchFamily="34" charset="0"/>
                <a:ea typeface="Calibri" panose="020F0502020204030204" pitchFamily="34" charset="0"/>
                <a:cs typeface="Calibri" panose="020F0502020204030204" pitchFamily="34" charset="0"/>
              </a:rPr>
              <a:t>i</a:t>
            </a:r>
            <a:r>
              <a:rPr lang="en-US" altLang="zh-CN" sz="2000" b="0" i="0" baseline="-25000" dirty="0">
                <a:effectLst/>
                <a:latin typeface="Arial" panose="020B0604020202020204" pitchFamily="34" charset="0"/>
                <a:cs typeface="Arial" panose="020B0604020202020204" pitchFamily="34" charset="0"/>
              </a:rPr>
              <a:t>​ </a:t>
            </a:r>
            <a:r>
              <a:rPr lang="en-US" altLang="zh-CN" sz="2000" b="0" i="0" dirty="0">
                <a:effectLst/>
                <a:latin typeface="KaTeX_Main"/>
              </a:rPr>
              <a:t>​→∞</a:t>
            </a:r>
            <a:endParaRPr lang="zh-CN" altLang="en-US" sz="2000" dirty="0">
              <a:latin typeface="-apple-system"/>
            </a:endParaRPr>
          </a:p>
          <a:p>
            <a:pPr marL="12700">
              <a:lnSpc>
                <a:spcPct val="100000"/>
              </a:lnSpc>
              <a:spcBef>
                <a:spcPts val="550"/>
              </a:spcBef>
              <a:buClr>
                <a:srgbClr val="475A2C"/>
              </a:buClr>
              <a:tabLst>
                <a:tab pos="374015" algn="l"/>
                <a:tab pos="374650" algn="l"/>
              </a:tabLst>
            </a:pPr>
            <a:r>
              <a:rPr lang="zh-CN" altLang="en-US" sz="2000" dirty="0">
                <a:solidFill>
                  <a:srgbClr val="121212"/>
                </a:solidFill>
                <a:latin typeface="-apple-system"/>
              </a:rPr>
              <a:t>	</a:t>
            </a:r>
            <a:endParaRPr lang="zh-CN" altLang="en-US" sz="2000" dirty="0">
              <a:solidFill>
                <a:srgbClr val="121212"/>
              </a:solidFill>
              <a:latin typeface="-apple-system"/>
            </a:endParaRPr>
          </a:p>
        </p:txBody>
      </p:sp>
      <p:pic>
        <p:nvPicPr>
          <p:cNvPr id="7" name="图片 6"/>
          <p:cNvPicPr>
            <a:picLocks noChangeAspect="1"/>
          </p:cNvPicPr>
          <p:nvPr/>
        </p:nvPicPr>
        <p:blipFill>
          <a:blip r:embed="rId1"/>
          <a:stretch>
            <a:fillRect/>
          </a:stretch>
        </p:blipFill>
        <p:spPr>
          <a:xfrm>
            <a:off x="873607" y="3518165"/>
            <a:ext cx="2514729" cy="730288"/>
          </a:xfrm>
          <a:prstGeom prst="rect">
            <a:avLst/>
          </a:prstGeom>
        </p:spPr>
      </p:pic>
      <p:pic>
        <p:nvPicPr>
          <p:cNvPr id="9" name="图片 8"/>
          <p:cNvPicPr>
            <a:picLocks noChangeAspect="1"/>
          </p:cNvPicPr>
          <p:nvPr/>
        </p:nvPicPr>
        <p:blipFill>
          <a:blip r:embed="rId2"/>
          <a:stretch>
            <a:fillRect/>
          </a:stretch>
        </p:blipFill>
        <p:spPr>
          <a:xfrm>
            <a:off x="873607" y="2101287"/>
            <a:ext cx="1701887" cy="60328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515AB8F-1C56-49E9-90C8-78D22B0C1B97}" type="slidenum">
              <a:rPr lang="zh-CN" altLang="en-US" smtClean="0"/>
            </a:fld>
            <a:endParaRPr lang="zh-CN" altLang="en-US" dirty="0"/>
          </a:p>
        </p:txBody>
      </p:sp>
      <p:sp>
        <p:nvSpPr>
          <p:cNvPr id="3" name="标题 2"/>
          <p:cNvSpPr>
            <a:spLocks noGrp="1"/>
          </p:cNvSpPr>
          <p:nvPr>
            <p:ph type="title"/>
          </p:nvPr>
        </p:nvSpPr>
        <p:spPr/>
        <p:txBody>
          <a:bodyPr/>
          <a:lstStyle/>
          <a:p>
            <a:r>
              <a:rPr lang="zh-CN" altLang="en-US" dirty="0"/>
              <a:t>对比</a:t>
            </a:r>
            <a:r>
              <a:rPr lang="zh-CN" altLang="en-US" dirty="0"/>
              <a:t>实验</a:t>
            </a:r>
            <a:endParaRPr lang="zh-CN" altLang="en-US" dirty="0"/>
          </a:p>
        </p:txBody>
      </p:sp>
      <p:pic>
        <p:nvPicPr>
          <p:cNvPr id="4" name="图片 3"/>
          <p:cNvPicPr>
            <a:picLocks noChangeAspect="1"/>
          </p:cNvPicPr>
          <p:nvPr>
            <p:custDataLst>
              <p:tags r:id="rId1"/>
            </p:custDataLst>
          </p:nvPr>
        </p:nvPicPr>
        <p:blipFill>
          <a:blip r:embed="rId2"/>
          <a:stretch>
            <a:fillRect/>
          </a:stretch>
        </p:blipFill>
        <p:spPr>
          <a:xfrm>
            <a:off x="284480" y="1106170"/>
            <a:ext cx="11449050" cy="2762250"/>
          </a:xfrm>
          <a:prstGeom prst="rect">
            <a:avLst/>
          </a:prstGeom>
        </p:spPr>
      </p:pic>
      <p:sp>
        <p:nvSpPr>
          <p:cNvPr id="8" name="文本框 7"/>
          <p:cNvSpPr txBox="1"/>
          <p:nvPr>
            <p:custDataLst>
              <p:tags r:id="rId3"/>
            </p:custDataLst>
          </p:nvPr>
        </p:nvSpPr>
        <p:spPr>
          <a:xfrm>
            <a:off x="764540" y="4300855"/>
            <a:ext cx="10725150" cy="1638300"/>
          </a:xfrm>
          <a:prstGeom prst="rect">
            <a:avLst/>
          </a:prstGeom>
          <a:noFill/>
        </p:spPr>
        <p:txBody>
          <a:bodyPr wrap="square" rtlCol="0" anchor="t">
            <a:noAutofit/>
          </a:bodyPr>
          <a:p>
            <a:r>
              <a:rPr lang="en-US" altLang="zh-CN" dirty="0">
                <a:sym typeface="+mn-ea"/>
              </a:rPr>
              <a:t>conclusion: </a:t>
            </a:r>
            <a:endParaRPr lang="zh-CN" altLang="en-US" dirty="0">
              <a:sym typeface="+mn-ea"/>
            </a:endParaRPr>
          </a:p>
          <a:p>
            <a:r>
              <a:rPr lang="en-US" altLang="zh-CN" dirty="0">
                <a:sym typeface="+mn-ea"/>
              </a:rPr>
              <a:t>PFedRec</a:t>
            </a:r>
            <a:r>
              <a:rPr lang="zh-CN" altLang="en-US" dirty="0">
                <a:sym typeface="+mn-ea"/>
              </a:rPr>
              <a:t>在某些情况下优于</a:t>
            </a:r>
            <a:r>
              <a:rPr lang="en-US" altLang="zh-CN" dirty="0">
                <a:sym typeface="+mn-ea"/>
              </a:rPr>
              <a:t>CenRec</a:t>
            </a:r>
            <a:r>
              <a:rPr lang="zh-CN" altLang="en-US" dirty="0">
                <a:sym typeface="+mn-ea"/>
              </a:rPr>
              <a:t>模型。</a:t>
            </a:r>
            <a:r>
              <a:rPr lang="en-US" altLang="zh-CN" dirty="0">
                <a:sym typeface="+mn-ea"/>
              </a:rPr>
              <a:t>CenRec</a:t>
            </a:r>
            <a:r>
              <a:rPr lang="zh-CN" altLang="en-US" dirty="0">
                <a:sym typeface="+mn-ea"/>
              </a:rPr>
              <a:t>模型中只有</a:t>
            </a:r>
            <a:r>
              <a:rPr lang="en-US" altLang="zh-CN" dirty="0">
                <a:sym typeface="+mn-ea"/>
              </a:rPr>
              <a:t>user embedding</a:t>
            </a:r>
            <a:r>
              <a:rPr lang="zh-CN" altLang="en-US" dirty="0">
                <a:sym typeface="+mn-ea"/>
              </a:rPr>
              <a:t>一重个性化，其他数据通用，但优势是可以利用涉及用户隐私的</a:t>
            </a:r>
            <a:r>
              <a:rPr lang="zh-CN" altLang="en-US" dirty="0">
                <a:sym typeface="+mn-ea"/>
              </a:rPr>
              <a:t>元数据。</a:t>
            </a:r>
            <a:endParaRPr lang="zh-CN" altLang="en-US" dirty="0">
              <a:sym typeface="+mn-ea"/>
            </a:endParaRPr>
          </a:p>
          <a:p>
            <a:r>
              <a:rPr lang="en-US" altLang="zh-CN" dirty="0">
                <a:sym typeface="+mn-ea"/>
              </a:rPr>
              <a:t>PFedRec</a:t>
            </a:r>
            <a:r>
              <a:rPr lang="zh-CN" altLang="en-US" dirty="0">
                <a:sym typeface="+mn-ea"/>
              </a:rPr>
              <a:t>效果在</a:t>
            </a:r>
            <a:r>
              <a:rPr lang="en-US" altLang="zh-CN" dirty="0">
                <a:sym typeface="+mn-ea"/>
              </a:rPr>
              <a:t>FedRec</a:t>
            </a:r>
            <a:r>
              <a:rPr lang="zh-CN" altLang="en-US" dirty="0">
                <a:sym typeface="+mn-ea"/>
              </a:rPr>
              <a:t>模型中最好。通用表示的</a:t>
            </a:r>
            <a:r>
              <a:rPr lang="en-US" altLang="zh-CN" dirty="0">
                <a:sym typeface="+mn-ea"/>
              </a:rPr>
              <a:t>item embedding</a:t>
            </a:r>
            <a:r>
              <a:rPr lang="zh-CN" altLang="en-US" dirty="0">
                <a:sym typeface="+mn-ea"/>
              </a:rPr>
              <a:t>可以在不同客户端中分享全局信息，在聚合时方便训练。另一方面，所有客户端使用同一</a:t>
            </a:r>
            <a:r>
              <a:rPr lang="en-US" altLang="zh-CN" dirty="0">
                <a:sym typeface="+mn-ea"/>
              </a:rPr>
              <a:t>item embedding</a:t>
            </a:r>
            <a:r>
              <a:rPr lang="zh-CN" altLang="en-US" dirty="0">
                <a:sym typeface="+mn-ea"/>
              </a:rPr>
              <a:t>忽略了用户对于</a:t>
            </a:r>
            <a:r>
              <a:rPr lang="zh-CN" altLang="en-US" dirty="0">
                <a:sym typeface="+mn-ea"/>
              </a:rPr>
              <a:t>物品的个性化</a:t>
            </a:r>
            <a:r>
              <a:rPr lang="zh-CN" altLang="en-US" dirty="0">
                <a:sym typeface="+mn-ea"/>
              </a:rPr>
              <a:t>偏好。</a:t>
            </a:r>
            <a:endParaRPr lang="zh-CN" altLang="en-US" dirty="0">
              <a:sym typeface="+mn-ea"/>
            </a:endParaRPr>
          </a:p>
          <a:p>
            <a:endParaRPr lang="zh-CN" altLang="en-US" dirty="0">
              <a:sym typeface="+mn-ea"/>
            </a:endParaRPr>
          </a:p>
          <a:p>
            <a:endParaRPr lang="zh-CN" altLang="en-US" dirty="0">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515AB8F-1C56-49E9-90C8-78D22B0C1B97}" type="slidenum">
              <a:rPr lang="zh-CN" altLang="en-US" smtClean="0"/>
            </a:fld>
            <a:endParaRPr lang="zh-CN" altLang="en-US" dirty="0"/>
          </a:p>
        </p:txBody>
      </p:sp>
      <p:sp>
        <p:nvSpPr>
          <p:cNvPr id="3" name="标题 2"/>
          <p:cNvSpPr>
            <a:spLocks noGrp="1"/>
          </p:cNvSpPr>
          <p:nvPr>
            <p:ph type="title"/>
          </p:nvPr>
        </p:nvSpPr>
        <p:spPr/>
        <p:txBody>
          <a:bodyPr/>
          <a:lstStyle/>
          <a:p>
            <a:r>
              <a:rPr lang="zh-CN" altLang="en-US" dirty="0"/>
              <a:t>消融</a:t>
            </a:r>
            <a:r>
              <a:rPr lang="zh-CN" altLang="en-US" dirty="0"/>
              <a:t>实验</a:t>
            </a:r>
            <a:endParaRPr lang="zh-CN" altLang="en-US" dirty="0"/>
          </a:p>
        </p:txBody>
      </p:sp>
      <p:pic>
        <p:nvPicPr>
          <p:cNvPr id="5" name="图片 4"/>
          <p:cNvPicPr>
            <a:picLocks noChangeAspect="1"/>
          </p:cNvPicPr>
          <p:nvPr>
            <p:custDataLst>
              <p:tags r:id="rId1"/>
            </p:custDataLst>
          </p:nvPr>
        </p:nvPicPr>
        <p:blipFill>
          <a:blip r:embed="rId2"/>
          <a:stretch>
            <a:fillRect/>
          </a:stretch>
        </p:blipFill>
        <p:spPr>
          <a:xfrm>
            <a:off x="271780" y="1306195"/>
            <a:ext cx="11328400" cy="2857500"/>
          </a:xfrm>
          <a:prstGeom prst="rect">
            <a:avLst/>
          </a:prstGeom>
        </p:spPr>
      </p:pic>
      <p:sp>
        <p:nvSpPr>
          <p:cNvPr id="8" name="文本框 7"/>
          <p:cNvSpPr txBox="1"/>
          <p:nvPr>
            <p:custDataLst>
              <p:tags r:id="rId3"/>
            </p:custDataLst>
          </p:nvPr>
        </p:nvSpPr>
        <p:spPr>
          <a:xfrm>
            <a:off x="764540" y="4300855"/>
            <a:ext cx="10725150" cy="1638300"/>
          </a:xfrm>
          <a:prstGeom prst="rect">
            <a:avLst/>
          </a:prstGeom>
          <a:noFill/>
        </p:spPr>
        <p:txBody>
          <a:bodyPr wrap="square" rtlCol="0" anchor="t">
            <a:noAutofit/>
          </a:bodyPr>
          <a:p>
            <a:r>
              <a:rPr lang="en-US" altLang="zh-CN" dirty="0">
                <a:sym typeface="+mn-ea"/>
              </a:rPr>
              <a:t>conclusion: </a:t>
            </a:r>
            <a:endParaRPr lang="zh-CN" altLang="en-US" dirty="0">
              <a:sym typeface="+mn-ea"/>
            </a:endParaRPr>
          </a:p>
          <a:p>
            <a:r>
              <a:rPr lang="zh-CN" altLang="en-US" dirty="0">
                <a:sym typeface="+mn-ea"/>
              </a:rPr>
              <a:t>所选的三种方法，</a:t>
            </a:r>
            <a:r>
              <a:rPr lang="zh-CN" altLang="en-US" dirty="0">
                <a:sym typeface="+mn-ea"/>
              </a:rPr>
              <a:t>推荐效果都有一定幅度的</a:t>
            </a:r>
            <a:r>
              <a:rPr lang="zh-CN" altLang="en-US" dirty="0">
                <a:sym typeface="+mn-ea"/>
              </a:rPr>
              <a:t>提升。</a:t>
            </a:r>
            <a:endParaRPr lang="zh-CN" altLang="en-US" dirty="0">
              <a:sym typeface="+mn-ea"/>
            </a:endParaRPr>
          </a:p>
          <a:p>
            <a:r>
              <a:rPr lang="en-US" altLang="zh-CN" dirty="0">
                <a:sym typeface="+mn-ea"/>
              </a:rPr>
              <a:t>FedNCF</a:t>
            </a:r>
            <a:r>
              <a:rPr lang="zh-CN" altLang="en-US" dirty="0">
                <a:sym typeface="+mn-ea"/>
              </a:rPr>
              <a:t>的提升比例最显著。</a:t>
            </a:r>
            <a:endParaRPr lang="zh-CN" altLang="en-US" dirty="0">
              <a:sym typeface="+mn-ea"/>
            </a:endParaRPr>
          </a:p>
          <a:p>
            <a:r>
              <a:rPr lang="en-US" altLang="zh-CN" dirty="0">
                <a:sym typeface="+mn-ea"/>
              </a:rPr>
              <a:t>2</a:t>
            </a:r>
            <a:r>
              <a:rPr lang="zh-CN" altLang="en-US" dirty="0">
                <a:sym typeface="+mn-ea"/>
              </a:rPr>
              <a:t>个</a:t>
            </a:r>
            <a:r>
              <a:rPr lang="en-US" altLang="zh-CN" dirty="0">
                <a:sym typeface="+mn-ea"/>
              </a:rPr>
              <a:t>ML</a:t>
            </a:r>
            <a:r>
              <a:rPr lang="zh-CN" altLang="en-US" dirty="0">
                <a:sym typeface="+mn-ea"/>
              </a:rPr>
              <a:t>数据集上的效果提升更好。</a:t>
            </a:r>
            <a:r>
              <a:rPr lang="en-US" altLang="zh-CN" dirty="0">
                <a:sym typeface="+mn-ea"/>
              </a:rPr>
              <a:t>ML</a:t>
            </a:r>
            <a:r>
              <a:rPr lang="zh-CN" altLang="en-US" dirty="0">
                <a:sym typeface="+mn-ea"/>
              </a:rPr>
              <a:t>数据集用户和物品的交互关系更多，用户本地数据集上数据更多，便于学习指向用户兴趣的个性化</a:t>
            </a:r>
            <a:r>
              <a:rPr lang="en-US" altLang="zh-CN" dirty="0">
                <a:sym typeface="+mn-ea"/>
              </a:rPr>
              <a:t>item embedding</a:t>
            </a:r>
            <a:r>
              <a:rPr lang="zh-CN" altLang="en-US" dirty="0">
                <a:sym typeface="+mn-ea"/>
              </a:rPr>
              <a:t>。</a:t>
            </a:r>
            <a:endParaRPr lang="zh-CN" altLang="en-US" dirty="0">
              <a:sym typeface="+mn-ea"/>
            </a:endParaRPr>
          </a:p>
          <a:p>
            <a:endParaRPr lang="zh-CN" altLang="en-US" dirty="0">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515AB8F-1C56-49E9-90C8-78D22B0C1B97}" type="slidenum">
              <a:rPr lang="zh-CN" altLang="en-US" smtClean="0"/>
            </a:fld>
            <a:endParaRPr lang="zh-CN" altLang="en-US" dirty="0"/>
          </a:p>
        </p:txBody>
      </p:sp>
      <p:sp>
        <p:nvSpPr>
          <p:cNvPr id="3" name="标题 2"/>
          <p:cNvSpPr>
            <a:spLocks noGrp="1"/>
          </p:cNvSpPr>
          <p:nvPr>
            <p:ph type="title"/>
          </p:nvPr>
        </p:nvSpPr>
        <p:spPr/>
        <p:txBody>
          <a:bodyPr/>
          <a:lstStyle/>
          <a:p>
            <a:r>
              <a:rPr lang="en-US" altLang="zh-CN" dirty="0"/>
              <a:t>a close look of personalization</a:t>
            </a:r>
            <a:endParaRPr lang="en-US" altLang="zh-CN" dirty="0"/>
          </a:p>
        </p:txBody>
      </p:sp>
      <p:pic>
        <p:nvPicPr>
          <p:cNvPr id="6" name="图片 5"/>
          <p:cNvPicPr>
            <a:picLocks noChangeAspect="1"/>
          </p:cNvPicPr>
          <p:nvPr>
            <p:custDataLst>
              <p:tags r:id="rId1"/>
            </p:custDataLst>
          </p:nvPr>
        </p:nvPicPr>
        <p:blipFill>
          <a:blip r:embed="rId2"/>
          <a:stretch>
            <a:fillRect/>
          </a:stretch>
        </p:blipFill>
        <p:spPr>
          <a:xfrm>
            <a:off x="402590" y="1945005"/>
            <a:ext cx="11442700" cy="3251200"/>
          </a:xfrm>
          <a:prstGeom prst="rect">
            <a:avLst/>
          </a:prstGeom>
        </p:spPr>
      </p:pic>
      <p:sp>
        <p:nvSpPr>
          <p:cNvPr id="7" name="object 5"/>
          <p:cNvSpPr txBox="1"/>
          <p:nvPr>
            <p:custDataLst>
              <p:tags r:id="rId3"/>
            </p:custDataLst>
          </p:nvPr>
        </p:nvSpPr>
        <p:spPr>
          <a:xfrm>
            <a:off x="1289685" y="1137285"/>
            <a:ext cx="9669145" cy="760730"/>
          </a:xfrm>
          <a:prstGeom prst="rect">
            <a:avLst/>
          </a:prstGeom>
        </p:spPr>
        <p:txBody>
          <a:bodyPr vert="horz" wrap="square" lIns="0" tIns="69850" rIns="0" bIns="0" rtlCol="0">
            <a:noAutofit/>
          </a:bodyPr>
          <a:p>
            <a:pPr marL="374650" indent="-361950">
              <a:spcBef>
                <a:spcPts val="550"/>
              </a:spcBef>
              <a:buClr>
                <a:srgbClr val="475A2C"/>
              </a:buClr>
              <a:buFont typeface="Wingdings" panose="05000000000000000000"/>
              <a:buChar char=""/>
              <a:tabLst>
                <a:tab pos="374015" algn="l"/>
                <a:tab pos="374650" algn="l"/>
              </a:tabLst>
            </a:pPr>
            <a:r>
              <a:rPr lang="en-US" altLang="zh-CN" sz="2000" dirty="0">
                <a:solidFill>
                  <a:srgbClr val="121212"/>
                </a:solidFill>
                <a:latin typeface="-apple-system"/>
              </a:rPr>
              <a:t>Q1: Why personalized item embeddings benefit recommendation more than the global one?</a:t>
            </a:r>
            <a:r>
              <a:rPr lang="zh-CN" altLang="en-US" sz="2000" dirty="0">
                <a:solidFill>
                  <a:srgbClr val="121212"/>
                </a:solidFill>
                <a:latin typeface="-apple-system"/>
              </a:rPr>
              <a:t>	</a:t>
            </a:r>
            <a:endParaRPr lang="zh-CN" altLang="en-US" sz="2000" dirty="0">
              <a:latin typeface="Arial" panose="020B0604020202020204"/>
              <a:cs typeface="Arial" panose="020B0604020202020204"/>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515AB8F-1C56-49E9-90C8-78D22B0C1B97}" type="slidenum">
              <a:rPr lang="zh-CN" altLang="en-US" smtClean="0"/>
            </a:fld>
            <a:endParaRPr lang="zh-CN" altLang="en-US" dirty="0"/>
          </a:p>
        </p:txBody>
      </p:sp>
      <p:sp>
        <p:nvSpPr>
          <p:cNvPr id="3" name="标题 2"/>
          <p:cNvSpPr>
            <a:spLocks noGrp="1"/>
          </p:cNvSpPr>
          <p:nvPr>
            <p:ph type="title"/>
          </p:nvPr>
        </p:nvSpPr>
        <p:spPr/>
        <p:txBody>
          <a:bodyPr/>
          <a:lstStyle/>
          <a:p>
            <a:r>
              <a:rPr lang="en-US" altLang="zh-CN" dirty="0"/>
              <a:t>a close look of personalization</a:t>
            </a:r>
            <a:endParaRPr lang="en-US" altLang="zh-CN" dirty="0"/>
          </a:p>
        </p:txBody>
      </p:sp>
      <p:sp>
        <p:nvSpPr>
          <p:cNvPr id="7" name="object 5"/>
          <p:cNvSpPr txBox="1"/>
          <p:nvPr>
            <p:custDataLst>
              <p:tags r:id="rId1"/>
            </p:custDataLst>
          </p:nvPr>
        </p:nvSpPr>
        <p:spPr>
          <a:xfrm>
            <a:off x="1289685" y="1137285"/>
            <a:ext cx="9669145" cy="1647825"/>
          </a:xfrm>
          <a:prstGeom prst="rect">
            <a:avLst/>
          </a:prstGeom>
        </p:spPr>
        <p:txBody>
          <a:bodyPr vert="horz" wrap="square" lIns="0" tIns="69850" rIns="0" bIns="0" rtlCol="0">
            <a:noAutofit/>
          </a:bodyPr>
          <a:p>
            <a:pPr marL="374650" indent="-361950">
              <a:spcBef>
                <a:spcPts val="550"/>
              </a:spcBef>
              <a:buClr>
                <a:srgbClr val="475A2C"/>
              </a:buClr>
              <a:buFont typeface="Wingdings" panose="05000000000000000000"/>
              <a:buChar char=""/>
              <a:tabLst>
                <a:tab pos="374015" algn="l"/>
                <a:tab pos="374650" algn="l"/>
              </a:tabLst>
            </a:pPr>
            <a:r>
              <a:rPr lang="en-US" altLang="zh-CN" sz="2000" dirty="0">
                <a:solidFill>
                  <a:srgbClr val="121212"/>
                </a:solidFill>
                <a:latin typeface="-apple-system"/>
              </a:rPr>
              <a:t>Q2: How specific are the personalized item embeddings among users?</a:t>
            </a:r>
            <a:endParaRPr lang="en-US" altLang="zh-CN" sz="2000" dirty="0">
              <a:solidFill>
                <a:srgbClr val="121212"/>
              </a:solidFill>
              <a:latin typeface="-apple-system"/>
            </a:endParaRPr>
          </a:p>
          <a:p>
            <a:pPr marL="12700">
              <a:lnSpc>
                <a:spcPct val="100000"/>
              </a:lnSpc>
              <a:spcBef>
                <a:spcPts val="550"/>
              </a:spcBef>
              <a:buClr>
                <a:srgbClr val="475A2C"/>
              </a:buClr>
              <a:tabLst>
                <a:tab pos="374015" algn="l"/>
                <a:tab pos="374650" algn="l"/>
              </a:tabLst>
            </a:pPr>
            <a:r>
              <a:rPr lang="zh-CN" altLang="en-US" sz="2000" dirty="0">
                <a:solidFill>
                  <a:srgbClr val="121212"/>
                </a:solidFill>
                <a:latin typeface="-apple-system"/>
              </a:rPr>
              <a:t>	</a:t>
            </a:r>
            <a:endParaRPr lang="zh-CN" altLang="en-US" sz="2000" dirty="0">
              <a:latin typeface="Arial" panose="020B0604020202020204"/>
              <a:cs typeface="Arial" panose="020B0604020202020204"/>
            </a:endParaRPr>
          </a:p>
        </p:txBody>
      </p:sp>
      <p:pic>
        <p:nvPicPr>
          <p:cNvPr id="4" name="图片 3"/>
          <p:cNvPicPr>
            <a:picLocks noChangeAspect="1"/>
          </p:cNvPicPr>
          <p:nvPr>
            <p:custDataLst>
              <p:tags r:id="rId2"/>
            </p:custDataLst>
          </p:nvPr>
        </p:nvPicPr>
        <p:blipFill>
          <a:blip r:embed="rId3"/>
          <a:stretch>
            <a:fillRect/>
          </a:stretch>
        </p:blipFill>
        <p:spPr>
          <a:xfrm>
            <a:off x="827405" y="1820545"/>
            <a:ext cx="5575300" cy="2647950"/>
          </a:xfrm>
          <a:prstGeom prst="rect">
            <a:avLst/>
          </a:prstGeom>
        </p:spPr>
      </p:pic>
      <p:sp>
        <p:nvSpPr>
          <p:cNvPr id="5" name="文本框 4"/>
          <p:cNvSpPr txBox="1"/>
          <p:nvPr/>
        </p:nvSpPr>
        <p:spPr>
          <a:xfrm>
            <a:off x="6563995" y="1732915"/>
            <a:ext cx="5032375" cy="2446020"/>
          </a:xfrm>
          <a:prstGeom prst="rect">
            <a:avLst/>
          </a:prstGeom>
          <a:noFill/>
        </p:spPr>
        <p:txBody>
          <a:bodyPr wrap="square" rtlCol="0" anchor="t">
            <a:noAutofit/>
          </a:bodyPr>
          <a:p>
            <a:r>
              <a:rPr lang="en-US" altLang="zh-CN" dirty="0">
                <a:sym typeface="+mn-ea"/>
              </a:rPr>
              <a:t>random: </a:t>
            </a:r>
            <a:r>
              <a:rPr lang="zh-CN" altLang="en-US" dirty="0">
                <a:sym typeface="+mn-ea"/>
              </a:rPr>
              <a:t>所有客户端都使用</a:t>
            </a:r>
            <a:r>
              <a:rPr lang="zh-CN" altLang="en-US" dirty="0">
                <a:solidFill>
                  <a:srgbClr val="FF0000"/>
                </a:solidFill>
                <a:sym typeface="+mn-ea"/>
              </a:rPr>
              <a:t>随机选择</a:t>
            </a:r>
            <a:r>
              <a:rPr lang="zh-CN" altLang="en-US" dirty="0">
                <a:sym typeface="+mn-ea"/>
              </a:rPr>
              <a:t>的一个用户的</a:t>
            </a:r>
            <a:r>
              <a:rPr lang="en-US" altLang="zh-CN" dirty="0">
                <a:sym typeface="+mn-ea"/>
              </a:rPr>
              <a:t>item embedding</a:t>
            </a:r>
            <a:endParaRPr lang="zh-CN" altLang="en-US" dirty="0">
              <a:sym typeface="+mn-ea"/>
            </a:endParaRPr>
          </a:p>
          <a:p>
            <a:endParaRPr lang="en-US" altLang="zh-CN" dirty="0">
              <a:sym typeface="+mn-ea"/>
            </a:endParaRPr>
          </a:p>
          <a:p>
            <a:r>
              <a:rPr lang="en-US" altLang="zh-CN" dirty="0">
                <a:sym typeface="+mn-ea"/>
              </a:rPr>
              <a:t>global: </a:t>
            </a:r>
            <a:r>
              <a:rPr lang="zh-CN" altLang="en-US" dirty="0">
                <a:sym typeface="+mn-ea"/>
              </a:rPr>
              <a:t>所有客户端使用</a:t>
            </a:r>
            <a:r>
              <a:rPr lang="zh-CN" altLang="en-US" dirty="0">
                <a:solidFill>
                  <a:srgbClr val="FF0000"/>
                </a:solidFill>
                <a:sym typeface="+mn-ea"/>
              </a:rPr>
              <a:t>通用表示</a:t>
            </a:r>
            <a:r>
              <a:rPr lang="zh-CN" altLang="en-US" dirty="0">
                <a:sym typeface="+mn-ea"/>
              </a:rPr>
              <a:t>的</a:t>
            </a:r>
            <a:r>
              <a:rPr lang="en-US" altLang="zh-CN" dirty="0">
                <a:sym typeface="+mn-ea"/>
              </a:rPr>
              <a:t>item embedding</a:t>
            </a:r>
            <a:endParaRPr lang="en-US" altLang="zh-CN" dirty="0">
              <a:sym typeface="+mn-ea"/>
            </a:endParaRPr>
          </a:p>
          <a:p>
            <a:endParaRPr lang="en-US" altLang="zh-CN" dirty="0">
              <a:sym typeface="+mn-ea"/>
            </a:endParaRPr>
          </a:p>
          <a:p>
            <a:r>
              <a:rPr lang="en-US" altLang="zh-CN" dirty="0">
                <a:sym typeface="+mn-ea"/>
              </a:rPr>
              <a:t>own: </a:t>
            </a:r>
            <a:r>
              <a:rPr lang="zh-CN" altLang="en-US" dirty="0">
                <a:sym typeface="+mn-ea"/>
              </a:rPr>
              <a:t>每个客户端应用本文方法得到的</a:t>
            </a:r>
            <a:r>
              <a:rPr lang="en-US" altLang="zh-CN" dirty="0">
                <a:solidFill>
                  <a:srgbClr val="FF0000"/>
                </a:solidFill>
                <a:sym typeface="+mn-ea"/>
              </a:rPr>
              <a:t>own</a:t>
            </a:r>
            <a:r>
              <a:rPr lang="en-US" altLang="zh-CN" dirty="0">
                <a:sym typeface="+mn-ea"/>
              </a:rPr>
              <a:t> item embedding</a:t>
            </a:r>
            <a:endParaRPr lang="en-US" altLang="zh-CN" dirty="0">
              <a:sym typeface="+mn-ea"/>
            </a:endParaRPr>
          </a:p>
          <a:p>
            <a:endParaRPr lang="en-US" altLang="zh-CN" dirty="0">
              <a:sym typeface="+mn-ea"/>
            </a:endParaRPr>
          </a:p>
        </p:txBody>
      </p:sp>
      <p:sp>
        <p:nvSpPr>
          <p:cNvPr id="8" name="文本框 7"/>
          <p:cNvSpPr txBox="1"/>
          <p:nvPr>
            <p:custDataLst>
              <p:tags r:id="rId4"/>
            </p:custDataLst>
          </p:nvPr>
        </p:nvSpPr>
        <p:spPr>
          <a:xfrm>
            <a:off x="1242695" y="4627245"/>
            <a:ext cx="10121900" cy="1297940"/>
          </a:xfrm>
          <a:prstGeom prst="rect">
            <a:avLst/>
          </a:prstGeom>
          <a:noFill/>
        </p:spPr>
        <p:txBody>
          <a:bodyPr wrap="square" rtlCol="0" anchor="t">
            <a:noAutofit/>
          </a:bodyPr>
          <a:p>
            <a:r>
              <a:rPr lang="en-US" altLang="zh-CN" dirty="0">
                <a:sym typeface="+mn-ea"/>
              </a:rPr>
              <a:t>conclusion: </a:t>
            </a:r>
            <a:r>
              <a:rPr lang="zh-CN" altLang="en-US" dirty="0">
                <a:sym typeface="+mn-ea"/>
              </a:rPr>
              <a:t>随机的</a:t>
            </a:r>
            <a:r>
              <a:rPr lang="en-US" altLang="zh-CN" dirty="0">
                <a:sym typeface="+mn-ea"/>
              </a:rPr>
              <a:t>item embedding</a:t>
            </a:r>
            <a:r>
              <a:rPr lang="zh-CN" altLang="en-US" dirty="0">
                <a:sym typeface="+mn-ea"/>
              </a:rPr>
              <a:t>对其他客户端的推荐结果几乎没有帮助，通用表示没有</a:t>
            </a:r>
            <a:r>
              <a:rPr lang="en-US" altLang="zh-CN" dirty="0">
                <a:sym typeface="+mn-ea"/>
              </a:rPr>
              <a:t>PFedRec</a:t>
            </a:r>
            <a:r>
              <a:rPr lang="zh-CN" altLang="en-US" dirty="0">
                <a:sym typeface="+mn-ea"/>
              </a:rPr>
              <a:t>的</a:t>
            </a:r>
            <a:r>
              <a:rPr lang="en-US" altLang="zh-CN" dirty="0">
                <a:sym typeface="+mn-ea"/>
              </a:rPr>
              <a:t>own item embedding</a:t>
            </a:r>
            <a:r>
              <a:rPr lang="zh-CN" altLang="en-US" dirty="0">
                <a:sym typeface="+mn-ea"/>
              </a:rPr>
              <a:t>对每个用户兴趣的捕获</a:t>
            </a:r>
            <a:r>
              <a:rPr lang="zh-CN" altLang="en-US" dirty="0">
                <a:sym typeface="+mn-ea"/>
              </a:rPr>
              <a:t>效果好。</a:t>
            </a:r>
            <a:endParaRPr lang="zh-CN" altLang="en-US" dirty="0">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25765" y="1056333"/>
            <a:ext cx="7644263" cy="4666549"/>
            <a:chOff x="3426679" y="1095244"/>
            <a:chExt cx="7644263" cy="3056486"/>
          </a:xfrm>
        </p:grpSpPr>
        <p:sp>
          <p:nvSpPr>
            <p:cNvPr id="129" name="文本框 128"/>
            <p:cNvSpPr txBox="1"/>
            <p:nvPr/>
          </p:nvSpPr>
          <p:spPr>
            <a:xfrm>
              <a:off x="3426679" y="1095244"/>
              <a:ext cx="7644263" cy="523220"/>
            </a:xfrm>
            <a:prstGeom prst="rect">
              <a:avLst/>
            </a:prstGeom>
            <a:noFill/>
          </p:spPr>
          <p:txBody>
            <a:bodyPr wrap="square" tIns="0" bIns="0" rtlCol="0" anchor="ctr" anchorCtr="0">
              <a:normAutofit/>
            </a:bodyPr>
            <a:lstStyle/>
            <a:p>
              <a:pPr marL="0" marR="0" lvl="0" indent="0" defTabSz="914400" rtl="0" eaLnBrk="1" fontAlgn="auto" latinLnBrk="0" hangingPunct="1">
                <a:lnSpc>
                  <a:spcPct val="100000"/>
                </a:lnSpc>
                <a:spcBef>
                  <a:spcPts val="0"/>
                </a:spcBef>
                <a:spcAft>
                  <a:spcPts val="0"/>
                </a:spcAft>
                <a:buClrTx/>
                <a:buSzTx/>
                <a:buFontTx/>
                <a:buNone/>
                <a:defRPr/>
              </a:pPr>
              <a:r>
                <a:rPr lang="en-US" altLang="zh-CN" sz="3200" b="1" spc="400" dirty="0">
                  <a:solidFill>
                    <a:srgbClr val="4B7D2B"/>
                  </a:solidFill>
                  <a:cs typeface="+mn-ea"/>
                  <a:sym typeface="+mn-lt"/>
                </a:rPr>
                <a:t>01 Background</a:t>
              </a:r>
              <a:endParaRPr kumimoji="0" lang="zh-CN" altLang="en-US" sz="3200" b="1" i="0" u="none" strike="noStrike" kern="1200" cap="none" spc="400" normalizeH="0" noProof="0" dirty="0">
                <a:ln>
                  <a:noFill/>
                </a:ln>
                <a:solidFill>
                  <a:srgbClr val="4B7D2B"/>
                </a:solidFill>
                <a:effectLst/>
                <a:uLnTx/>
                <a:uFillTx/>
                <a:cs typeface="+mn-ea"/>
                <a:sym typeface="+mn-lt"/>
              </a:endParaRPr>
            </a:p>
          </p:txBody>
        </p:sp>
        <p:sp>
          <p:nvSpPr>
            <p:cNvPr id="134" name="文本框 133"/>
            <p:cNvSpPr txBox="1"/>
            <p:nvPr/>
          </p:nvSpPr>
          <p:spPr>
            <a:xfrm>
              <a:off x="3426679" y="1939666"/>
              <a:ext cx="7644263" cy="523220"/>
            </a:xfrm>
            <a:prstGeom prst="rect">
              <a:avLst/>
            </a:prstGeom>
            <a:noFill/>
          </p:spPr>
          <p:txBody>
            <a:bodyPr wrap="square" rtlCol="0" anchor="ctr" anchorCtr="0">
              <a:normAutofit/>
            </a:bodyPr>
            <a:lstStyle/>
            <a:p>
              <a:pPr>
                <a:defRPr/>
              </a:pPr>
              <a:r>
                <a:rPr lang="en-US" altLang="zh-CN" sz="3200" spc="400" dirty="0">
                  <a:cs typeface="+mn-ea"/>
                  <a:sym typeface="+mn-lt"/>
                </a:rPr>
                <a:t>02</a:t>
              </a:r>
              <a:r>
                <a:rPr lang="zh-CN" altLang="en-US" sz="3200" spc="400" dirty="0">
                  <a:cs typeface="+mn-ea"/>
                  <a:sym typeface="+mn-lt"/>
                </a:rPr>
                <a:t> </a:t>
              </a:r>
              <a:r>
                <a:rPr lang="en-US" altLang="zh-CN" sz="3200" spc="400" dirty="0">
                  <a:cs typeface="+mn-ea"/>
                  <a:sym typeface="+mn-lt"/>
                </a:rPr>
                <a:t>Methodology</a:t>
              </a:r>
              <a:endParaRPr lang="zh-CN" altLang="en-US" sz="3200" spc="400" dirty="0">
                <a:cs typeface="+mn-ea"/>
                <a:sym typeface="+mn-lt"/>
              </a:endParaRPr>
            </a:p>
          </p:txBody>
        </p:sp>
        <p:sp>
          <p:nvSpPr>
            <p:cNvPr id="139" name="文本框 138"/>
            <p:cNvSpPr txBox="1"/>
            <p:nvPr/>
          </p:nvSpPr>
          <p:spPr>
            <a:xfrm>
              <a:off x="3426679" y="2784088"/>
              <a:ext cx="7644263" cy="523220"/>
            </a:xfrm>
            <a:prstGeom prst="rect">
              <a:avLst/>
            </a:prstGeom>
            <a:noFill/>
          </p:spPr>
          <p:txBody>
            <a:bodyPr wrap="square" rtlCol="0" anchor="ctr" anchorCtr="0">
              <a:normAutofit/>
            </a:bodyPr>
            <a:lstStyle/>
            <a:p>
              <a:pPr lvl="0">
                <a:defRPr/>
              </a:pPr>
              <a:r>
                <a:rPr lang="en-US" altLang="zh-CN" sz="3200" spc="400" dirty="0">
                  <a:cs typeface="+mn-ea"/>
                  <a:sym typeface="+mn-lt"/>
                </a:rPr>
                <a:t>03</a:t>
              </a:r>
              <a:r>
                <a:rPr lang="zh-CN" altLang="en-US" sz="3200" spc="400" dirty="0">
                  <a:cs typeface="+mn-ea"/>
                  <a:sym typeface="+mn-lt"/>
                </a:rPr>
                <a:t> </a:t>
              </a:r>
              <a:r>
                <a:rPr lang="en-US" altLang="zh-CN" sz="3200" spc="400" dirty="0">
                  <a:cs typeface="+mn-ea"/>
                  <a:sym typeface="+mn-lt"/>
                </a:rPr>
                <a:t>Experiments</a:t>
              </a:r>
              <a:endParaRPr kumimoji="0" lang="zh-CN" altLang="en-US" sz="3200" i="0" u="none" strike="noStrike" kern="1200" cap="none" spc="400" normalizeH="0" noProof="0" dirty="0">
                <a:ln>
                  <a:noFill/>
                </a:ln>
                <a:effectLst/>
                <a:uLnTx/>
                <a:uFillTx/>
                <a:cs typeface="+mn-ea"/>
                <a:sym typeface="+mn-lt"/>
              </a:endParaRPr>
            </a:p>
          </p:txBody>
        </p:sp>
        <p:sp>
          <p:nvSpPr>
            <p:cNvPr id="144" name="文本框 143"/>
            <p:cNvSpPr txBox="1"/>
            <p:nvPr/>
          </p:nvSpPr>
          <p:spPr>
            <a:xfrm>
              <a:off x="3426679" y="3628510"/>
              <a:ext cx="7642800" cy="523220"/>
            </a:xfrm>
            <a:prstGeom prst="rect">
              <a:avLst/>
            </a:prstGeom>
            <a:noFill/>
          </p:spPr>
          <p:txBody>
            <a:bodyPr wrap="square" rtlCol="0" anchor="ctr" anchorCtr="0">
              <a:normAutofit/>
            </a:bodyPr>
            <a:lstStyle/>
            <a:p>
              <a:pPr lvl="0">
                <a:defRPr/>
              </a:pPr>
              <a:r>
                <a:rPr lang="en-US" altLang="zh-CN" sz="3200" spc="400" dirty="0">
                  <a:cs typeface="+mn-ea"/>
                  <a:sym typeface="+mn-lt"/>
                </a:rPr>
                <a:t>04</a:t>
              </a:r>
              <a:r>
                <a:rPr lang="zh-CN" altLang="en-US" sz="3200" spc="400" dirty="0">
                  <a:cs typeface="+mn-ea"/>
                  <a:sym typeface="+mn-lt"/>
                </a:rPr>
                <a:t> </a:t>
              </a:r>
              <a:r>
                <a:rPr lang="en-US" altLang="zh-CN" sz="3200" spc="400" dirty="0">
                  <a:cs typeface="+mn-ea"/>
                  <a:sym typeface="+mn-lt"/>
                </a:rPr>
                <a:t>Conclusions</a:t>
              </a:r>
              <a:endParaRPr lang="zh-CN" altLang="en-US" sz="3200" spc="400" dirty="0">
                <a:cs typeface="+mn-ea"/>
                <a:sym typeface="+mn-lt"/>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515AB8F-1C56-49E9-90C8-78D22B0C1B97}" type="slidenum">
              <a:rPr lang="zh-CN" altLang="en-US" smtClean="0"/>
            </a:fld>
            <a:endParaRPr lang="zh-CN" altLang="en-US" dirty="0"/>
          </a:p>
        </p:txBody>
      </p:sp>
      <p:sp>
        <p:nvSpPr>
          <p:cNvPr id="3" name="标题 2"/>
          <p:cNvSpPr>
            <a:spLocks noGrp="1"/>
          </p:cNvSpPr>
          <p:nvPr>
            <p:ph type="title"/>
          </p:nvPr>
        </p:nvSpPr>
        <p:spPr/>
        <p:txBody>
          <a:bodyPr/>
          <a:lstStyle/>
          <a:p>
            <a:r>
              <a:rPr lang="en-US" altLang="zh-CN" dirty="0"/>
              <a:t>LDP protection </a:t>
            </a:r>
            <a:r>
              <a:rPr lang="zh-CN" altLang="en-US" dirty="0">
                <a:sym typeface="+mn-ea"/>
              </a:rPr>
              <a:t>[Choi et al., 2018] </a:t>
            </a:r>
            <a:endParaRPr lang="en-US" altLang="zh-CN" dirty="0"/>
          </a:p>
        </p:txBody>
      </p:sp>
      <p:sp>
        <p:nvSpPr>
          <p:cNvPr id="7" name="object 5"/>
          <p:cNvSpPr txBox="1"/>
          <p:nvPr>
            <p:custDataLst>
              <p:tags r:id="rId1"/>
            </p:custDataLst>
          </p:nvPr>
        </p:nvSpPr>
        <p:spPr>
          <a:xfrm>
            <a:off x="1289685" y="4344670"/>
            <a:ext cx="9669145" cy="1647825"/>
          </a:xfrm>
          <a:prstGeom prst="rect">
            <a:avLst/>
          </a:prstGeom>
        </p:spPr>
        <p:txBody>
          <a:bodyPr vert="horz" wrap="square" lIns="0" tIns="69850" rIns="0" bIns="0" rtlCol="0">
            <a:noAutofit/>
          </a:bodyPr>
          <a:p>
            <a:pPr marL="374650" indent="-361950">
              <a:spcBef>
                <a:spcPts val="550"/>
              </a:spcBef>
              <a:buClr>
                <a:srgbClr val="475A2C"/>
              </a:buClr>
              <a:buFont typeface="Wingdings" panose="05000000000000000000"/>
              <a:buChar char=""/>
              <a:tabLst>
                <a:tab pos="374015" algn="l"/>
                <a:tab pos="374650" algn="l"/>
              </a:tabLst>
            </a:pPr>
            <a:r>
              <a:rPr lang="zh-CN" altLang="en-US" sz="2000" dirty="0">
                <a:latin typeface="Arial" panose="020B0604020202020204"/>
                <a:cs typeface="Arial" panose="020B0604020202020204"/>
              </a:rPr>
              <a:t>使用一种已经提出的</a:t>
            </a:r>
            <a:r>
              <a:rPr lang="en-US" altLang="zh-CN" sz="2000" dirty="0">
                <a:latin typeface="Arial" panose="020B0604020202020204"/>
                <a:cs typeface="Arial" panose="020B0604020202020204"/>
              </a:rPr>
              <a:t>LDP</a:t>
            </a:r>
            <a:r>
              <a:rPr lang="zh-CN" altLang="en-US" sz="2000" dirty="0">
                <a:latin typeface="Arial" panose="020B0604020202020204"/>
                <a:cs typeface="Arial" panose="020B0604020202020204"/>
              </a:rPr>
              <a:t>（</a:t>
            </a:r>
            <a:r>
              <a:rPr lang="en-US" altLang="zh-CN" sz="2000" dirty="0">
                <a:latin typeface="Arial" panose="020B0604020202020204"/>
                <a:cs typeface="Arial" panose="020B0604020202020204"/>
              </a:rPr>
              <a:t>local differential privacy</a:t>
            </a:r>
            <a:r>
              <a:rPr lang="zh-CN" altLang="en-US" sz="2000" dirty="0">
                <a:latin typeface="Arial" panose="020B0604020202020204"/>
                <a:cs typeface="Arial" panose="020B0604020202020204"/>
              </a:rPr>
              <a:t>）方法</a:t>
            </a:r>
            <a:endParaRPr lang="zh-CN" altLang="en-US" sz="2000" dirty="0">
              <a:latin typeface="Arial" panose="020B0604020202020204"/>
              <a:cs typeface="Arial" panose="020B0604020202020204"/>
            </a:endParaRPr>
          </a:p>
          <a:p>
            <a:pPr marL="374650" indent="-361950">
              <a:spcBef>
                <a:spcPts val="550"/>
              </a:spcBef>
              <a:buClr>
                <a:srgbClr val="475A2C"/>
              </a:buClr>
              <a:buFont typeface="Wingdings" panose="05000000000000000000"/>
              <a:buChar char=""/>
              <a:tabLst>
                <a:tab pos="374015" algn="l"/>
                <a:tab pos="374650" algn="l"/>
              </a:tabLst>
            </a:pPr>
            <a:r>
              <a:rPr lang="zh-CN" altLang="en-US" sz="2000" dirty="0">
                <a:latin typeface="Arial" panose="020B0604020202020204"/>
                <a:cs typeface="Arial" panose="020B0604020202020204"/>
              </a:rPr>
              <a:t>上传</a:t>
            </a:r>
            <a:r>
              <a:rPr lang="en-US" altLang="zh-CN" sz="2000" dirty="0">
                <a:latin typeface="Arial" panose="020B0604020202020204"/>
                <a:cs typeface="Arial" panose="020B0604020202020204"/>
              </a:rPr>
              <a:t>server</a:t>
            </a:r>
            <a:r>
              <a:rPr lang="zh-CN" altLang="en-US" sz="2000" dirty="0">
                <a:latin typeface="Arial" panose="020B0604020202020204"/>
                <a:cs typeface="Arial" panose="020B0604020202020204"/>
              </a:rPr>
              <a:t>之前，添加</a:t>
            </a:r>
            <a:r>
              <a:rPr lang="en-US" altLang="zh-CN" sz="2000" dirty="0">
                <a:latin typeface="Arial" panose="020B0604020202020204"/>
                <a:cs typeface="Arial" panose="020B0604020202020204"/>
              </a:rPr>
              <a:t>L</a:t>
            </a:r>
            <a:r>
              <a:rPr lang="en-US" altLang="zh-CN" sz="2000" dirty="0">
                <a:latin typeface="Arial" panose="020B0604020202020204"/>
                <a:cs typeface="Arial" panose="020B0604020202020204"/>
              </a:rPr>
              <a:t>aplacian noise</a:t>
            </a:r>
            <a:r>
              <a:rPr lang="zh-CN" altLang="en-US" sz="2000" dirty="0">
                <a:latin typeface="Arial" panose="020B0604020202020204"/>
                <a:cs typeface="Arial" panose="020B0604020202020204"/>
              </a:rPr>
              <a:t>到</a:t>
            </a:r>
            <a:r>
              <a:rPr lang="en-US" altLang="zh-CN" sz="2000" dirty="0">
                <a:latin typeface="Arial" panose="020B0604020202020204"/>
                <a:cs typeface="Arial" panose="020B0604020202020204"/>
              </a:rPr>
              <a:t>item embedding</a:t>
            </a:r>
            <a:r>
              <a:rPr lang="zh-CN" altLang="en-US" sz="2000" dirty="0">
                <a:latin typeface="Arial" panose="020B0604020202020204"/>
                <a:cs typeface="Arial" panose="020B0604020202020204"/>
              </a:rPr>
              <a:t>中：</a:t>
            </a:r>
            <a:endParaRPr lang="zh-CN" altLang="en-US" sz="2000" dirty="0">
              <a:latin typeface="Arial" panose="020B0604020202020204"/>
              <a:cs typeface="Arial" panose="020B0604020202020204"/>
            </a:endParaRPr>
          </a:p>
          <a:p>
            <a:pPr marL="374650" indent="-361950">
              <a:spcBef>
                <a:spcPts val="550"/>
              </a:spcBef>
              <a:buClr>
                <a:srgbClr val="475A2C"/>
              </a:buClr>
              <a:buFont typeface="Wingdings" panose="05000000000000000000"/>
              <a:buChar char=""/>
              <a:tabLst>
                <a:tab pos="374015" algn="l"/>
                <a:tab pos="374650" algn="l"/>
              </a:tabLst>
            </a:pPr>
            <a:r>
              <a:rPr lang="en-US" altLang="zh-CN" sz="2000" dirty="0">
                <a:latin typeface="Arial" panose="020B0604020202020204"/>
                <a:cs typeface="Arial" panose="020B0604020202020204"/>
              </a:rPr>
              <a:t>FedMF+PFedRec</a:t>
            </a:r>
            <a:r>
              <a:rPr lang="zh-CN" altLang="en-US" sz="2000" dirty="0">
                <a:latin typeface="Arial" panose="020B0604020202020204"/>
                <a:cs typeface="Arial" panose="020B0604020202020204"/>
              </a:rPr>
              <a:t>做的</a:t>
            </a:r>
            <a:r>
              <a:rPr lang="zh-CN" altLang="en-US" sz="2000" dirty="0">
                <a:latin typeface="Arial" panose="020B0604020202020204"/>
                <a:cs typeface="Arial" panose="020B0604020202020204"/>
              </a:rPr>
              <a:t>实验</a:t>
            </a:r>
            <a:endParaRPr lang="zh-CN" altLang="en-US" sz="2000" dirty="0">
              <a:latin typeface="Arial" panose="020B0604020202020204"/>
              <a:cs typeface="Arial" panose="020B0604020202020204"/>
            </a:endParaRPr>
          </a:p>
        </p:txBody>
      </p:sp>
      <p:pic>
        <p:nvPicPr>
          <p:cNvPr id="5" name="图片 4"/>
          <p:cNvPicPr>
            <a:picLocks noChangeAspect="1"/>
          </p:cNvPicPr>
          <p:nvPr>
            <p:custDataLst>
              <p:tags r:id="rId2"/>
            </p:custDataLst>
          </p:nvPr>
        </p:nvPicPr>
        <p:blipFill>
          <a:blip r:embed="rId3"/>
          <a:stretch>
            <a:fillRect/>
          </a:stretch>
        </p:blipFill>
        <p:spPr>
          <a:xfrm>
            <a:off x="1223010" y="1028700"/>
            <a:ext cx="7004685" cy="3151505"/>
          </a:xfrm>
          <a:prstGeom prst="rect">
            <a:avLst/>
          </a:prstGeom>
        </p:spPr>
      </p:pic>
      <p:pic>
        <p:nvPicPr>
          <p:cNvPr id="6" name="图片 5"/>
          <p:cNvPicPr>
            <a:picLocks noChangeAspect="1"/>
          </p:cNvPicPr>
          <p:nvPr>
            <p:custDataLst>
              <p:tags r:id="rId4"/>
            </p:custDataLst>
          </p:nvPr>
        </p:nvPicPr>
        <p:blipFill>
          <a:blip r:embed="rId5"/>
          <a:stretch>
            <a:fillRect/>
          </a:stretch>
        </p:blipFill>
        <p:spPr>
          <a:xfrm>
            <a:off x="8503285" y="4850130"/>
            <a:ext cx="2406650" cy="24765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25765" y="1056333"/>
            <a:ext cx="7644263" cy="4666549"/>
            <a:chOff x="3426679" y="1095244"/>
            <a:chExt cx="7644263" cy="3056486"/>
          </a:xfrm>
        </p:grpSpPr>
        <p:sp>
          <p:nvSpPr>
            <p:cNvPr id="129" name="文本框 128"/>
            <p:cNvSpPr txBox="1"/>
            <p:nvPr/>
          </p:nvSpPr>
          <p:spPr>
            <a:xfrm>
              <a:off x="3426679" y="1095244"/>
              <a:ext cx="7644263" cy="523220"/>
            </a:xfrm>
            <a:prstGeom prst="rect">
              <a:avLst/>
            </a:prstGeom>
            <a:noFill/>
          </p:spPr>
          <p:txBody>
            <a:bodyPr wrap="square" tIns="0" bIns="0" rtlCol="0" anchor="ctr" anchorCtr="0">
              <a:normAutofit/>
            </a:bodyPr>
            <a:lstStyle/>
            <a:p>
              <a:pPr marL="0" marR="0" lvl="0" indent="0" defTabSz="914400" rtl="0" eaLnBrk="1" fontAlgn="auto" latinLnBrk="0" hangingPunct="1">
                <a:lnSpc>
                  <a:spcPct val="100000"/>
                </a:lnSpc>
                <a:spcBef>
                  <a:spcPts val="0"/>
                </a:spcBef>
                <a:spcAft>
                  <a:spcPts val="0"/>
                </a:spcAft>
                <a:buClrTx/>
                <a:buSzTx/>
                <a:buFontTx/>
                <a:buNone/>
                <a:defRPr/>
              </a:pPr>
              <a:r>
                <a:rPr lang="en-US" altLang="zh-CN" sz="3200" spc="400" dirty="0">
                  <a:cs typeface="+mn-ea"/>
                  <a:sym typeface="+mn-lt"/>
                </a:rPr>
                <a:t>01 Background</a:t>
              </a:r>
              <a:endParaRPr kumimoji="0" lang="zh-CN" altLang="en-US" sz="3200" i="0" u="none" strike="noStrike" kern="1200" cap="none" spc="400" normalizeH="0" noProof="0" dirty="0">
                <a:ln>
                  <a:noFill/>
                </a:ln>
                <a:effectLst/>
                <a:uLnTx/>
                <a:uFillTx/>
                <a:cs typeface="+mn-ea"/>
                <a:sym typeface="+mn-lt"/>
              </a:endParaRPr>
            </a:p>
          </p:txBody>
        </p:sp>
        <p:sp>
          <p:nvSpPr>
            <p:cNvPr id="134" name="文本框 133"/>
            <p:cNvSpPr txBox="1"/>
            <p:nvPr/>
          </p:nvSpPr>
          <p:spPr>
            <a:xfrm>
              <a:off x="3426679" y="1939666"/>
              <a:ext cx="7644263" cy="523220"/>
            </a:xfrm>
            <a:prstGeom prst="rect">
              <a:avLst/>
            </a:prstGeom>
            <a:noFill/>
          </p:spPr>
          <p:txBody>
            <a:bodyPr wrap="square" rtlCol="0" anchor="ctr" anchorCtr="0">
              <a:normAutofit/>
            </a:bodyPr>
            <a:lstStyle/>
            <a:p>
              <a:pPr>
                <a:defRPr/>
              </a:pPr>
              <a:r>
                <a:rPr lang="en-US" altLang="zh-CN" sz="3200" spc="400" dirty="0">
                  <a:cs typeface="+mn-ea"/>
                  <a:sym typeface="+mn-lt"/>
                </a:rPr>
                <a:t>02</a:t>
              </a:r>
              <a:r>
                <a:rPr lang="zh-CN" altLang="en-US" sz="3200" spc="400" dirty="0">
                  <a:cs typeface="+mn-ea"/>
                  <a:sym typeface="+mn-lt"/>
                </a:rPr>
                <a:t> </a:t>
              </a:r>
              <a:r>
                <a:rPr lang="en-US" altLang="zh-CN" sz="3200" spc="400" dirty="0">
                  <a:cs typeface="+mn-ea"/>
                  <a:sym typeface="+mn-lt"/>
                </a:rPr>
                <a:t>Methodology</a:t>
              </a:r>
              <a:endParaRPr lang="zh-CN" altLang="en-US" sz="3200" spc="400" dirty="0">
                <a:cs typeface="+mn-ea"/>
                <a:sym typeface="+mn-lt"/>
              </a:endParaRPr>
            </a:p>
          </p:txBody>
        </p:sp>
        <p:sp>
          <p:nvSpPr>
            <p:cNvPr id="139" name="文本框 138"/>
            <p:cNvSpPr txBox="1"/>
            <p:nvPr/>
          </p:nvSpPr>
          <p:spPr>
            <a:xfrm>
              <a:off x="3426679" y="2784088"/>
              <a:ext cx="7644263" cy="523220"/>
            </a:xfrm>
            <a:prstGeom prst="rect">
              <a:avLst/>
            </a:prstGeom>
            <a:noFill/>
          </p:spPr>
          <p:txBody>
            <a:bodyPr wrap="square" rtlCol="0" anchor="ctr" anchorCtr="0">
              <a:normAutofit/>
            </a:bodyPr>
            <a:lstStyle/>
            <a:p>
              <a:pPr lvl="0">
                <a:defRPr/>
              </a:pPr>
              <a:r>
                <a:rPr lang="en-US" altLang="zh-CN" sz="3200" spc="400" dirty="0">
                  <a:cs typeface="+mn-ea"/>
                  <a:sym typeface="+mn-lt"/>
                </a:rPr>
                <a:t>03</a:t>
              </a:r>
              <a:r>
                <a:rPr lang="zh-CN" altLang="en-US" sz="3200" spc="400" dirty="0">
                  <a:cs typeface="+mn-ea"/>
                  <a:sym typeface="+mn-lt"/>
                </a:rPr>
                <a:t> </a:t>
              </a:r>
              <a:r>
                <a:rPr lang="en-US" altLang="zh-CN" sz="3200" spc="400" dirty="0">
                  <a:cs typeface="+mn-ea"/>
                  <a:sym typeface="+mn-lt"/>
                </a:rPr>
                <a:t>Experiments</a:t>
              </a:r>
              <a:endParaRPr kumimoji="0" lang="zh-CN" altLang="en-US" sz="3200" b="0" i="0" u="none" strike="noStrike" kern="1200" cap="none" spc="400" normalizeH="0" noProof="0" dirty="0">
                <a:ln>
                  <a:noFill/>
                </a:ln>
                <a:effectLst/>
                <a:uLnTx/>
                <a:uFillTx/>
                <a:cs typeface="+mn-ea"/>
                <a:sym typeface="+mn-lt"/>
              </a:endParaRPr>
            </a:p>
          </p:txBody>
        </p:sp>
        <p:sp>
          <p:nvSpPr>
            <p:cNvPr id="144" name="文本框 143"/>
            <p:cNvSpPr txBox="1"/>
            <p:nvPr/>
          </p:nvSpPr>
          <p:spPr>
            <a:xfrm>
              <a:off x="3426679" y="3628510"/>
              <a:ext cx="7642800" cy="523220"/>
            </a:xfrm>
            <a:prstGeom prst="rect">
              <a:avLst/>
            </a:prstGeom>
            <a:noFill/>
          </p:spPr>
          <p:txBody>
            <a:bodyPr wrap="square" rtlCol="0" anchor="ctr" anchorCtr="0">
              <a:normAutofit/>
            </a:bodyPr>
            <a:lstStyle/>
            <a:p>
              <a:pPr lvl="0">
                <a:defRPr/>
              </a:pPr>
              <a:r>
                <a:rPr lang="en-US" altLang="zh-CN" sz="3200" b="1" spc="400" dirty="0">
                  <a:solidFill>
                    <a:srgbClr val="4B7D2B"/>
                  </a:solidFill>
                  <a:cs typeface="+mn-ea"/>
                  <a:sym typeface="+mn-lt"/>
                </a:rPr>
                <a:t>04</a:t>
              </a:r>
              <a:r>
                <a:rPr lang="zh-CN" altLang="en-US" sz="3200" b="1" spc="400" dirty="0">
                  <a:solidFill>
                    <a:srgbClr val="4B7D2B"/>
                  </a:solidFill>
                  <a:cs typeface="+mn-ea"/>
                  <a:sym typeface="+mn-lt"/>
                </a:rPr>
                <a:t> </a:t>
              </a:r>
              <a:r>
                <a:rPr lang="en-US" altLang="zh-CN" sz="3200" b="1" spc="400" dirty="0">
                  <a:solidFill>
                    <a:srgbClr val="4B7D2B"/>
                  </a:solidFill>
                  <a:cs typeface="+mn-ea"/>
                  <a:sym typeface="+mn-lt"/>
                </a:rPr>
                <a:t>Conclusions</a:t>
              </a:r>
              <a:endParaRPr lang="zh-CN" altLang="en-US" sz="3200" b="1" spc="400" dirty="0">
                <a:solidFill>
                  <a:srgbClr val="4B7D2B"/>
                </a:solidFill>
                <a:cs typeface="+mn-ea"/>
                <a:sym typeface="+mn-lt"/>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515AB8F-1C56-49E9-90C8-78D22B0C1B97}" type="slidenum">
              <a:rPr lang="zh-CN" altLang="en-US" smtClean="0"/>
            </a:fld>
            <a:endParaRPr lang="zh-CN" altLang="en-US" dirty="0"/>
          </a:p>
        </p:txBody>
      </p:sp>
      <p:sp>
        <p:nvSpPr>
          <p:cNvPr id="4" name="标题 3"/>
          <p:cNvSpPr>
            <a:spLocks noGrp="1"/>
          </p:cNvSpPr>
          <p:nvPr>
            <p:ph type="title"/>
          </p:nvPr>
        </p:nvSpPr>
        <p:spPr/>
        <p:txBody>
          <a:bodyPr/>
          <a:lstStyle/>
          <a:p>
            <a:r>
              <a:rPr lang="zh-CN" altLang="en-US" dirty="0"/>
              <a:t>结果分析</a:t>
            </a:r>
            <a:endParaRPr lang="zh-CN" altLang="en-US" dirty="0"/>
          </a:p>
        </p:txBody>
      </p:sp>
      <p:sp>
        <p:nvSpPr>
          <p:cNvPr id="6" name="文本框 5"/>
          <p:cNvSpPr txBox="1"/>
          <p:nvPr/>
        </p:nvSpPr>
        <p:spPr>
          <a:xfrm>
            <a:off x="510735" y="1129133"/>
            <a:ext cx="11242457" cy="1534160"/>
          </a:xfrm>
          <a:prstGeom prst="rect">
            <a:avLst/>
          </a:prstGeom>
          <a:noFill/>
        </p:spPr>
        <p:txBody>
          <a:bodyPr wrap="square">
            <a:spAutoFit/>
          </a:bodyPr>
          <a:lstStyle/>
          <a:p>
            <a:pPr marL="12700">
              <a:spcBef>
                <a:spcPts val="550"/>
              </a:spcBef>
              <a:buClr>
                <a:srgbClr val="475A2C"/>
              </a:buClr>
              <a:tabLst>
                <a:tab pos="374015" algn="l"/>
                <a:tab pos="374650" algn="l"/>
              </a:tabLst>
            </a:pPr>
            <a:r>
              <a:rPr lang="zh-CN" altLang="en-US" sz="2000" dirty="0">
                <a:solidFill>
                  <a:srgbClr val="121212"/>
                </a:solidFill>
                <a:latin typeface="-apple-system"/>
              </a:rPr>
              <a:t>优点：</a:t>
            </a:r>
            <a:endParaRPr lang="en-US" altLang="zh-CN" sz="2000" dirty="0">
              <a:solidFill>
                <a:srgbClr val="121212"/>
              </a:solidFill>
              <a:latin typeface="-apple-system"/>
            </a:endParaRPr>
          </a:p>
          <a:p>
            <a:pPr marL="374650" indent="-361950">
              <a:spcBef>
                <a:spcPts val="550"/>
              </a:spcBef>
              <a:buClr>
                <a:srgbClr val="475A2C"/>
              </a:buClr>
              <a:buFont typeface="Wingdings" panose="05000000000000000000"/>
              <a:buChar char=""/>
              <a:tabLst>
                <a:tab pos="374015" algn="l"/>
                <a:tab pos="374650" algn="l"/>
              </a:tabLst>
            </a:pPr>
            <a:r>
              <a:rPr lang="zh-CN" altLang="en-US" sz="2000" dirty="0">
                <a:solidFill>
                  <a:srgbClr val="121212"/>
                </a:solidFill>
                <a:latin typeface="-apple-system"/>
              </a:rPr>
              <a:t>利用</a:t>
            </a:r>
            <a:r>
              <a:rPr lang="en-US" altLang="zh-CN" sz="2000" dirty="0">
                <a:solidFill>
                  <a:srgbClr val="121212"/>
                </a:solidFill>
                <a:latin typeface="-apple-system"/>
              </a:rPr>
              <a:t>score function</a:t>
            </a:r>
            <a:r>
              <a:rPr lang="zh-CN" altLang="en-US" sz="2000" dirty="0">
                <a:solidFill>
                  <a:srgbClr val="121212"/>
                </a:solidFill>
                <a:latin typeface="-apple-system"/>
              </a:rPr>
              <a:t>替代</a:t>
            </a:r>
            <a:r>
              <a:rPr lang="en-US" altLang="zh-CN" sz="2000" dirty="0">
                <a:solidFill>
                  <a:srgbClr val="121212"/>
                </a:solidFill>
                <a:latin typeface="-apple-system"/>
              </a:rPr>
              <a:t>user embedding</a:t>
            </a:r>
            <a:r>
              <a:rPr lang="zh-CN" altLang="en-US" sz="2000" dirty="0">
                <a:solidFill>
                  <a:srgbClr val="121212"/>
                </a:solidFill>
                <a:latin typeface="-apple-system"/>
              </a:rPr>
              <a:t>，在联邦场景下做</a:t>
            </a:r>
            <a:r>
              <a:rPr lang="zh-CN" altLang="en-US" sz="2000" dirty="0">
                <a:solidFill>
                  <a:srgbClr val="121212"/>
                </a:solidFill>
                <a:latin typeface="-apple-system"/>
              </a:rPr>
              <a:t>推荐比较新颖</a:t>
            </a:r>
            <a:endParaRPr lang="zh-CN" altLang="en-US" sz="2000" dirty="0">
              <a:solidFill>
                <a:srgbClr val="121212"/>
              </a:solidFill>
              <a:latin typeface="-apple-system"/>
            </a:endParaRPr>
          </a:p>
          <a:p>
            <a:pPr marL="374650" indent="-361950">
              <a:spcBef>
                <a:spcPts val="550"/>
              </a:spcBef>
              <a:buClr>
                <a:srgbClr val="475A2C"/>
              </a:buClr>
              <a:buFont typeface="Wingdings" panose="05000000000000000000"/>
              <a:buChar char=""/>
              <a:tabLst>
                <a:tab pos="374015" algn="l"/>
                <a:tab pos="374650" algn="l"/>
              </a:tabLst>
            </a:pPr>
            <a:endParaRPr lang="en-US" altLang="zh-CN" sz="2000" dirty="0">
              <a:solidFill>
                <a:srgbClr val="121212"/>
              </a:solidFill>
              <a:latin typeface="-apple-system"/>
            </a:endParaRPr>
          </a:p>
          <a:p>
            <a:pPr marL="374650" indent="-361950">
              <a:spcBef>
                <a:spcPts val="550"/>
              </a:spcBef>
              <a:buClr>
                <a:srgbClr val="475A2C"/>
              </a:buClr>
              <a:buFont typeface="Wingdings" panose="05000000000000000000"/>
              <a:buChar char=""/>
              <a:tabLst>
                <a:tab pos="374015" algn="l"/>
                <a:tab pos="374650" algn="l"/>
              </a:tabLst>
            </a:pPr>
            <a:r>
              <a:rPr lang="zh-CN" altLang="en-US" sz="2000" dirty="0">
                <a:solidFill>
                  <a:srgbClr val="121212"/>
                </a:solidFill>
                <a:latin typeface="-apple-system"/>
              </a:rPr>
              <a:t>实验充分、有说服力，比较全面地验证了所提方法的效果。</a:t>
            </a:r>
            <a:endParaRPr lang="en-US" altLang="zh-CN" sz="2000" dirty="0">
              <a:solidFill>
                <a:srgbClr val="121212"/>
              </a:solidFill>
              <a:latin typeface="-apple-system"/>
            </a:endParaRPr>
          </a:p>
        </p:txBody>
      </p:sp>
      <p:sp>
        <p:nvSpPr>
          <p:cNvPr id="5" name="文本框 4"/>
          <p:cNvSpPr txBox="1"/>
          <p:nvPr/>
        </p:nvSpPr>
        <p:spPr>
          <a:xfrm>
            <a:off x="510735" y="2950216"/>
            <a:ext cx="11242457" cy="2136775"/>
          </a:xfrm>
          <a:prstGeom prst="rect">
            <a:avLst/>
          </a:prstGeom>
          <a:noFill/>
        </p:spPr>
        <p:txBody>
          <a:bodyPr wrap="square">
            <a:spAutoFit/>
          </a:bodyPr>
          <a:lstStyle/>
          <a:p>
            <a:pPr marL="12700">
              <a:spcBef>
                <a:spcPts val="550"/>
              </a:spcBef>
              <a:buClr>
                <a:srgbClr val="475A2C"/>
              </a:buClr>
              <a:tabLst>
                <a:tab pos="374015" algn="l"/>
                <a:tab pos="374650" algn="l"/>
              </a:tabLst>
            </a:pPr>
            <a:r>
              <a:rPr lang="zh-CN" altLang="en-US" sz="2000" dirty="0">
                <a:solidFill>
                  <a:srgbClr val="121212"/>
                </a:solidFill>
                <a:latin typeface="-apple-system"/>
              </a:rPr>
              <a:t>思考总结：</a:t>
            </a:r>
            <a:endParaRPr lang="en-US" altLang="zh-CN" sz="2000" dirty="0">
              <a:solidFill>
                <a:srgbClr val="121212"/>
              </a:solidFill>
              <a:latin typeface="-apple-system"/>
            </a:endParaRPr>
          </a:p>
          <a:p>
            <a:pPr marL="374650" indent="-361950">
              <a:spcBef>
                <a:spcPts val="550"/>
              </a:spcBef>
              <a:buClr>
                <a:srgbClr val="475A2C"/>
              </a:buClr>
              <a:buFont typeface="Wingdings" panose="05000000000000000000"/>
              <a:buChar char=""/>
              <a:tabLst>
                <a:tab pos="374015" algn="l"/>
                <a:tab pos="374650" algn="l"/>
              </a:tabLst>
            </a:pPr>
            <a:r>
              <a:rPr lang="zh-CN" altLang="en-US" dirty="0">
                <a:solidFill>
                  <a:srgbClr val="121212"/>
                </a:solidFill>
                <a:latin typeface="-apple-system"/>
              </a:rPr>
              <a:t>利用可视化</a:t>
            </a:r>
            <a:r>
              <a:rPr lang="zh-CN" altLang="en-US" dirty="0">
                <a:solidFill>
                  <a:srgbClr val="121212"/>
                </a:solidFill>
                <a:latin typeface="-apple-system"/>
              </a:rPr>
              <a:t>方法解释效果好的原因，</a:t>
            </a:r>
            <a:r>
              <a:rPr lang="zh-CN" altLang="en-US" dirty="0">
                <a:solidFill>
                  <a:srgbClr val="121212"/>
                </a:solidFill>
                <a:latin typeface="-apple-system"/>
              </a:rPr>
              <a:t>可读性更好</a:t>
            </a:r>
            <a:endParaRPr lang="zh-CN" altLang="en-US" dirty="0">
              <a:solidFill>
                <a:srgbClr val="121212"/>
              </a:solidFill>
              <a:latin typeface="-apple-system"/>
            </a:endParaRPr>
          </a:p>
          <a:p>
            <a:pPr marL="374650" indent="-361950">
              <a:spcBef>
                <a:spcPts val="550"/>
              </a:spcBef>
              <a:buClr>
                <a:srgbClr val="475A2C"/>
              </a:buClr>
              <a:buFont typeface="Wingdings" panose="05000000000000000000"/>
              <a:buChar char=""/>
              <a:tabLst>
                <a:tab pos="374015" algn="l"/>
                <a:tab pos="374650" algn="l"/>
              </a:tabLst>
            </a:pPr>
            <a:endParaRPr lang="zh-CN" altLang="en-US" dirty="0">
              <a:solidFill>
                <a:srgbClr val="121212"/>
              </a:solidFill>
              <a:latin typeface="-apple-system"/>
            </a:endParaRPr>
          </a:p>
          <a:p>
            <a:pPr marL="374650" indent="-361950">
              <a:spcBef>
                <a:spcPts val="550"/>
              </a:spcBef>
              <a:buClr>
                <a:srgbClr val="475A2C"/>
              </a:buClr>
              <a:buFont typeface="Wingdings" panose="05000000000000000000"/>
              <a:buChar char=""/>
              <a:tabLst>
                <a:tab pos="374015" algn="l"/>
                <a:tab pos="374650" algn="l"/>
              </a:tabLst>
            </a:pPr>
            <a:r>
              <a:rPr lang="zh-CN" altLang="en-US" dirty="0">
                <a:solidFill>
                  <a:srgbClr val="121212"/>
                </a:solidFill>
                <a:latin typeface="-apple-system"/>
              </a:rPr>
              <a:t>使用</a:t>
            </a:r>
            <a:r>
              <a:rPr lang="en-US" altLang="zh-CN" dirty="0">
                <a:solidFill>
                  <a:srgbClr val="121212"/>
                </a:solidFill>
                <a:latin typeface="-apple-system"/>
              </a:rPr>
              <a:t>ldp</a:t>
            </a:r>
            <a:r>
              <a:rPr lang="zh-CN" altLang="en-US" dirty="0">
                <a:solidFill>
                  <a:srgbClr val="121212"/>
                </a:solidFill>
                <a:latin typeface="-apple-system"/>
              </a:rPr>
              <a:t>等方法做隐私保护，更符合联邦推荐的</a:t>
            </a:r>
            <a:r>
              <a:rPr lang="zh-CN" altLang="en-US" dirty="0">
                <a:solidFill>
                  <a:srgbClr val="121212"/>
                </a:solidFill>
                <a:latin typeface="-apple-system"/>
              </a:rPr>
              <a:t>场景</a:t>
            </a:r>
            <a:endParaRPr lang="zh-CN" altLang="en-US" dirty="0">
              <a:solidFill>
                <a:srgbClr val="121212"/>
              </a:solidFill>
              <a:latin typeface="-apple-system"/>
            </a:endParaRPr>
          </a:p>
          <a:p>
            <a:pPr marL="374650" indent="-361950">
              <a:spcBef>
                <a:spcPts val="550"/>
              </a:spcBef>
              <a:buClr>
                <a:srgbClr val="475A2C"/>
              </a:buClr>
              <a:buFont typeface="Wingdings" panose="05000000000000000000"/>
              <a:buChar char=""/>
              <a:tabLst>
                <a:tab pos="374015" algn="l"/>
                <a:tab pos="374650" algn="l"/>
              </a:tabLst>
            </a:pPr>
            <a:endParaRPr lang="zh-CN" altLang="en-US" dirty="0">
              <a:solidFill>
                <a:srgbClr val="121212"/>
              </a:solidFill>
              <a:latin typeface="-apple-system"/>
            </a:endParaRPr>
          </a:p>
          <a:p>
            <a:pPr marL="374650" indent="-361950">
              <a:spcBef>
                <a:spcPts val="550"/>
              </a:spcBef>
              <a:buClr>
                <a:srgbClr val="475A2C"/>
              </a:buClr>
              <a:buFont typeface="Wingdings" panose="05000000000000000000"/>
              <a:buChar char=""/>
              <a:tabLst>
                <a:tab pos="374015" algn="l"/>
                <a:tab pos="374650" algn="l"/>
              </a:tabLst>
            </a:pPr>
            <a:endParaRPr lang="zh-CN" altLang="en-US" dirty="0">
              <a:solidFill>
                <a:srgbClr val="121212"/>
              </a:solidFill>
              <a:latin typeface="-apple-system"/>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占位符 13"/>
          <p:cNvSpPr>
            <a:spLocks noGrp="1"/>
          </p:cNvSpPr>
          <p:nvPr>
            <p:ph type="body" sz="quarter" idx="10"/>
          </p:nvPr>
        </p:nvSpPr>
        <p:spPr>
          <a:xfrm>
            <a:off x="3540868" y="2606037"/>
            <a:ext cx="7978032" cy="914400"/>
          </a:xfrm>
        </p:spPr>
        <p:txBody>
          <a:bodyPr/>
          <a:lstStyle/>
          <a:p>
            <a:r>
              <a:rPr lang="zh-CN" altLang="en-US" b="1" dirty="0"/>
              <a:t>感谢各位老师和同学！</a:t>
            </a:r>
            <a:endParaRPr lang="zh-CN" altLang="en-US" b="1" dirty="0"/>
          </a:p>
        </p:txBody>
      </p:sp>
      <p:grpSp>
        <p:nvGrpSpPr>
          <p:cNvPr id="15" name="组合 14"/>
          <p:cNvGrpSpPr/>
          <p:nvPr/>
        </p:nvGrpSpPr>
        <p:grpSpPr>
          <a:xfrm>
            <a:off x="7351967" y="4746442"/>
            <a:ext cx="3093812" cy="597921"/>
            <a:chOff x="4567377" y="3869996"/>
            <a:chExt cx="3093812" cy="597921"/>
          </a:xfrm>
        </p:grpSpPr>
        <p:sp>
          <p:nvSpPr>
            <p:cNvPr id="16" name="文本框 15"/>
            <p:cNvSpPr txBox="1"/>
            <p:nvPr/>
          </p:nvSpPr>
          <p:spPr>
            <a:xfrm>
              <a:off x="4567377" y="3869996"/>
              <a:ext cx="1519187" cy="597921"/>
            </a:xfrm>
            <a:prstGeom prst="rect">
              <a:avLst/>
            </a:prstGeom>
            <a:noFill/>
          </p:spPr>
          <p:txBody>
            <a:bodyPr wrap="square" lIns="0" rIns="0" rtlCol="0">
              <a:spAutoFit/>
            </a:bodyPr>
            <a:lstStyle/>
            <a:p>
              <a:pPr algn="dist">
                <a:lnSpc>
                  <a:spcPct val="130000"/>
                </a:lnSpc>
              </a:pPr>
              <a:r>
                <a:rPr lang="zh-CN" altLang="en-US" sz="2800" dirty="0">
                  <a:solidFill>
                    <a:schemeClr val="accent1"/>
                  </a:solidFill>
                  <a:cs typeface="+mn-ea"/>
                  <a:sym typeface="+mn-lt"/>
                </a:rPr>
                <a:t>汇报人   </a:t>
              </a:r>
              <a:endParaRPr lang="zh-CN" altLang="en-US" sz="2800" dirty="0">
                <a:solidFill>
                  <a:schemeClr val="accent1"/>
                </a:solidFill>
                <a:cs typeface="+mn-ea"/>
                <a:sym typeface="+mn-lt"/>
              </a:endParaRPr>
            </a:p>
          </p:txBody>
        </p:sp>
        <p:sp>
          <p:nvSpPr>
            <p:cNvPr id="17" name="矩形 16"/>
            <p:cNvSpPr/>
            <p:nvPr/>
          </p:nvSpPr>
          <p:spPr>
            <a:xfrm>
              <a:off x="6362700" y="3869996"/>
              <a:ext cx="1298489" cy="597921"/>
            </a:xfrm>
            <a:prstGeom prst="rect">
              <a:avLst/>
            </a:prstGeom>
          </p:spPr>
          <p:txBody>
            <a:bodyPr wrap="square">
              <a:spAutoFit/>
            </a:bodyPr>
            <a:lstStyle/>
            <a:p>
              <a:pPr algn="dist">
                <a:lnSpc>
                  <a:spcPct val="130000"/>
                </a:lnSpc>
              </a:pPr>
              <a:r>
                <a:rPr lang="zh-CN" altLang="en-US" sz="2800" dirty="0">
                  <a:solidFill>
                    <a:schemeClr val="accent1"/>
                  </a:solidFill>
                  <a:cs typeface="+mn-ea"/>
                  <a:sym typeface="+mn-lt"/>
                </a:rPr>
                <a:t>张芷涵</a:t>
              </a:r>
              <a:endParaRPr lang="en-US" altLang="zh-CN" sz="2800" dirty="0">
                <a:solidFill>
                  <a:schemeClr val="accent1"/>
                </a:solidFill>
                <a:cs typeface="+mn-ea"/>
                <a:sym typeface="+mn-lt"/>
              </a:endParaRPr>
            </a:p>
          </p:txBody>
        </p:sp>
        <p:sp>
          <p:nvSpPr>
            <p:cNvPr id="18" name="文本框 17"/>
            <p:cNvSpPr txBox="1"/>
            <p:nvPr/>
          </p:nvSpPr>
          <p:spPr>
            <a:xfrm>
              <a:off x="6028867" y="3906993"/>
              <a:ext cx="543739" cy="523220"/>
            </a:xfrm>
            <a:prstGeom prst="rect">
              <a:avLst/>
            </a:prstGeom>
            <a:noFill/>
          </p:spPr>
          <p:txBody>
            <a:bodyPr wrap="none" rtlCol="0">
              <a:spAutoFit/>
            </a:bodyPr>
            <a:lstStyle/>
            <a:p>
              <a:r>
                <a:rPr lang="zh-CN" altLang="en-US" sz="2800" dirty="0">
                  <a:solidFill>
                    <a:schemeClr val="accent1"/>
                  </a:solidFill>
                  <a:cs typeface="+mn-ea"/>
                  <a:sym typeface="+mn-lt"/>
                </a:rPr>
                <a:t>：</a:t>
              </a:r>
              <a:endParaRPr lang="zh-CN" altLang="en-US" sz="2800" dirty="0">
                <a:solidFill>
                  <a:schemeClr val="accent1"/>
                </a:solidFill>
                <a:cs typeface="+mn-ea"/>
                <a:sym typeface="+mn-lt"/>
              </a:endParaRPr>
            </a:p>
          </p:txBody>
        </p:sp>
      </p:grpSp>
      <p:cxnSp>
        <p:nvCxnSpPr>
          <p:cNvPr id="23" name="直接连接符 2"/>
          <p:cNvCxnSpPr/>
          <p:nvPr/>
        </p:nvCxnSpPr>
        <p:spPr>
          <a:xfrm>
            <a:off x="10599536" y="4343403"/>
            <a:ext cx="0" cy="1404000"/>
          </a:xfrm>
          <a:prstGeom prst="line">
            <a:avLst/>
          </a:prstGeom>
          <a:ln w="50800" cmpd="thickThi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515AB8F-1C56-49E9-90C8-78D22B0C1B97}" type="slidenum">
              <a:rPr lang="zh-CN" altLang="en-US" smtClean="0"/>
            </a:fld>
            <a:endParaRPr lang="zh-CN" altLang="en-US" dirty="0"/>
          </a:p>
        </p:txBody>
      </p:sp>
      <p:sp>
        <p:nvSpPr>
          <p:cNvPr id="4" name="标题 3"/>
          <p:cNvSpPr>
            <a:spLocks noGrp="1"/>
          </p:cNvSpPr>
          <p:nvPr>
            <p:ph type="title"/>
          </p:nvPr>
        </p:nvSpPr>
        <p:spPr/>
        <p:txBody>
          <a:bodyPr/>
          <a:lstStyle/>
          <a:p>
            <a:r>
              <a:rPr lang="zh-CN" altLang="en-US" dirty="0"/>
              <a:t>联邦推荐</a:t>
            </a:r>
            <a:endParaRPr lang="zh-CN" altLang="en-US" dirty="0"/>
          </a:p>
        </p:txBody>
      </p:sp>
      <p:pic>
        <p:nvPicPr>
          <p:cNvPr id="5" name="Picture 2"/>
          <p:cNvPicPr>
            <a:picLocks noGrp="1" noChangeAspect="1" noChangeArrowheads="1"/>
          </p:cNvPicPr>
          <p:nvPr>
            <p:ph type="pic" sz="quarter" idx="13"/>
          </p:nvPr>
        </p:nvPicPr>
        <p:blipFill>
          <a:blip r:embed="rId1">
            <a:extLst>
              <a:ext uri="{28A0092B-C50C-407E-A947-70E740481C1C}">
                <a14:useLocalDpi xmlns:a14="http://schemas.microsoft.com/office/drawing/2010/main" val="0"/>
              </a:ext>
            </a:extLst>
          </a:blip>
          <a:srcRect t="1516" b="1516"/>
          <a:stretch>
            <a:fillRect/>
          </a:stretch>
        </p:blipFill>
        <p:spPr bwMode="auto">
          <a:xfrm>
            <a:off x="-1" y="1484556"/>
            <a:ext cx="7055069" cy="4000769"/>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p:cNvSpPr txBox="1"/>
          <p:nvPr/>
        </p:nvSpPr>
        <p:spPr>
          <a:xfrm>
            <a:off x="6858000" y="4389555"/>
            <a:ext cx="4498018" cy="1476375"/>
          </a:xfrm>
          <a:prstGeom prst="rect">
            <a:avLst/>
          </a:prstGeom>
          <a:noFill/>
        </p:spPr>
        <p:txBody>
          <a:bodyPr wrap="square">
            <a:spAutoFit/>
          </a:bodyPr>
          <a:lstStyle/>
          <a:p>
            <a:r>
              <a:rPr lang="zh-CN" altLang="en-US" dirty="0">
                <a:solidFill>
                  <a:srgbClr val="333333"/>
                </a:solidFill>
                <a:latin typeface="pingfang SC"/>
              </a:rPr>
              <a:t>联邦推荐（</a:t>
            </a:r>
            <a:r>
              <a:rPr lang="en-US" altLang="zh-CN" dirty="0" err="1">
                <a:solidFill>
                  <a:srgbClr val="333333"/>
                </a:solidFill>
                <a:latin typeface="pingfang SC"/>
              </a:rPr>
              <a:t>FedRec</a:t>
            </a:r>
            <a:r>
              <a:rPr lang="zh-CN" altLang="en-US" dirty="0">
                <a:solidFill>
                  <a:srgbClr val="333333"/>
                </a:solidFill>
                <a:latin typeface="pingfang SC"/>
              </a:rPr>
              <a:t>）中，训练的多个参与方的用户</a:t>
            </a:r>
            <a:r>
              <a:rPr lang="zh-CN" altLang="en-US" b="0" i="0" dirty="0">
                <a:solidFill>
                  <a:srgbClr val="333333"/>
                </a:solidFill>
                <a:effectLst/>
                <a:latin typeface="pingfang SC"/>
              </a:rPr>
              <a:t>私有数据留在本地不上传，只上传训练需要的梯度，因而实现了隐私保护。</a:t>
            </a:r>
            <a:endParaRPr lang="en-US" altLang="zh-CN" dirty="0">
              <a:solidFill>
                <a:srgbClr val="333333"/>
              </a:solidFill>
              <a:latin typeface="pingfang SC"/>
            </a:endParaRPr>
          </a:p>
          <a:p>
            <a:endParaRPr lang="en-US" altLang="zh-CN" b="0" i="0" dirty="0">
              <a:solidFill>
                <a:srgbClr val="333333"/>
              </a:solidFill>
              <a:effectLst/>
              <a:latin typeface="pingfang SC"/>
            </a:endParaRPr>
          </a:p>
          <a:p>
            <a:endParaRPr lang="en-US" altLang="zh-CN" b="0" i="0" dirty="0">
              <a:solidFill>
                <a:srgbClr val="333333"/>
              </a:solidFill>
              <a:effectLst/>
              <a:latin typeface="pingfang SC"/>
            </a:endParaRPr>
          </a:p>
        </p:txBody>
      </p:sp>
      <p:sp>
        <p:nvSpPr>
          <p:cNvPr id="8" name="文本框 7"/>
          <p:cNvSpPr txBox="1"/>
          <p:nvPr/>
        </p:nvSpPr>
        <p:spPr>
          <a:xfrm>
            <a:off x="6469397" y="1237093"/>
            <a:ext cx="5275536" cy="369332"/>
          </a:xfrm>
          <a:prstGeom prst="rect">
            <a:avLst/>
          </a:prstGeom>
          <a:noFill/>
        </p:spPr>
        <p:txBody>
          <a:bodyPr wrap="square">
            <a:spAutoFit/>
          </a:bodyPr>
          <a:lstStyle/>
          <a:p>
            <a:r>
              <a:rPr lang="zh-CN" altLang="en-US" dirty="0"/>
              <a:t>数据泄露、隐私泄露</a:t>
            </a:r>
            <a:r>
              <a:rPr lang="en-US" altLang="zh-CN" dirty="0"/>
              <a:t>+GDPR</a:t>
            </a:r>
            <a:r>
              <a:rPr lang="zh-CN" altLang="en-US" dirty="0"/>
              <a:t>、</a:t>
            </a:r>
            <a:r>
              <a:rPr lang="en-US" altLang="zh-CN" dirty="0"/>
              <a:t>CCPA </a:t>
            </a:r>
            <a:r>
              <a:rPr lang="zh-CN" altLang="en-US" dirty="0"/>
              <a:t>等法律法规</a:t>
            </a:r>
            <a:endParaRPr lang="en-US" altLang="zh-CN" dirty="0">
              <a:solidFill>
                <a:srgbClr val="333333"/>
              </a:solidFill>
              <a:latin typeface="pingfang SC"/>
            </a:endParaRPr>
          </a:p>
        </p:txBody>
      </p:sp>
      <p:sp>
        <p:nvSpPr>
          <p:cNvPr id="10" name="矩形 9"/>
          <p:cNvSpPr/>
          <p:nvPr/>
        </p:nvSpPr>
        <p:spPr>
          <a:xfrm>
            <a:off x="7677366" y="3308031"/>
            <a:ext cx="2441694" cy="769441"/>
          </a:xfrm>
          <a:prstGeom prst="rect">
            <a:avLst/>
          </a:prstGeom>
          <a:ln>
            <a:noFill/>
          </a:ln>
        </p:spPr>
        <p:style>
          <a:lnRef idx="2">
            <a:schemeClr val="accent1"/>
          </a:lnRef>
          <a:fillRef idx="1">
            <a:schemeClr val="lt1"/>
          </a:fillRef>
          <a:effectRef idx="0">
            <a:schemeClr val="accent1"/>
          </a:effectRef>
          <a:fontRef idx="minor">
            <a:schemeClr val="dk1"/>
          </a:fontRef>
        </p:style>
        <p:txBody>
          <a:bodyPr wrap="none" lIns="91440" tIns="45720" rIns="91440" bIns="45720">
            <a:spAutoFit/>
          </a:bodyPr>
          <a:lstStyle/>
          <a:p>
            <a:pPr algn="ctr"/>
            <a:r>
              <a:rPr lang="zh-CN" altLang="en-US" sz="4400" dirty="0">
                <a:ln w="0"/>
                <a:solidFill>
                  <a:schemeClr val="accent1"/>
                </a:solidFill>
                <a:effectLst>
                  <a:outerShdw blurRad="38100" dist="25400" dir="5400000" algn="ctr" rotWithShape="0">
                    <a:srgbClr val="6E747A">
                      <a:alpha val="43000"/>
                    </a:srgbClr>
                  </a:outerShdw>
                </a:effectLst>
              </a:rPr>
              <a:t>联邦推荐</a:t>
            </a:r>
            <a:endParaRPr lang="zh-CN" altLang="en-US" sz="4400" dirty="0">
              <a:ln w="0"/>
              <a:solidFill>
                <a:schemeClr val="accent1"/>
              </a:solidFill>
              <a:effectLst>
                <a:outerShdw blurRad="38100" dist="25400" dir="5400000" algn="ctr" rotWithShape="0">
                  <a:srgbClr val="6E747A">
                    <a:alpha val="43000"/>
                  </a:srgbClr>
                </a:outerShdw>
              </a:effectLst>
            </a:endParaRPr>
          </a:p>
        </p:txBody>
      </p:sp>
      <p:sp>
        <p:nvSpPr>
          <p:cNvPr id="11" name="箭头: 下 10"/>
          <p:cNvSpPr/>
          <p:nvPr/>
        </p:nvSpPr>
        <p:spPr>
          <a:xfrm>
            <a:off x="8261350" y="1946275"/>
            <a:ext cx="1115695" cy="1166495"/>
          </a:xfrm>
          <a:prstGeom prst="downArrow">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515AB8F-1C56-49E9-90C8-78D22B0C1B97}" type="slidenum">
              <a:rPr lang="zh-CN" altLang="en-US" smtClean="0"/>
            </a:fld>
            <a:endParaRPr lang="zh-CN" altLang="en-US" dirty="0"/>
          </a:p>
        </p:txBody>
      </p:sp>
      <p:sp>
        <p:nvSpPr>
          <p:cNvPr id="3" name="标题 2"/>
          <p:cNvSpPr>
            <a:spLocks noGrp="1"/>
          </p:cNvSpPr>
          <p:nvPr>
            <p:ph type="title"/>
          </p:nvPr>
        </p:nvSpPr>
        <p:spPr/>
        <p:txBody>
          <a:bodyPr>
            <a:normAutofit/>
          </a:bodyPr>
          <a:lstStyle/>
          <a:p>
            <a:r>
              <a:rPr lang="zh-CN" altLang="en-US" dirty="0"/>
              <a:t>推荐模型</a:t>
            </a:r>
            <a:r>
              <a:rPr lang="en-US" altLang="zh-CN" dirty="0"/>
              <a:t>-Matrix</a:t>
            </a:r>
            <a:r>
              <a:rPr lang="zh-CN" altLang="en-US" dirty="0"/>
              <a:t> </a:t>
            </a:r>
            <a:r>
              <a:rPr lang="en-US" altLang="zh-CN" dirty="0"/>
              <a:t>Factorization</a:t>
            </a:r>
            <a:endParaRPr lang="zh-CN" altLang="en-US" dirty="0"/>
          </a:p>
        </p:txBody>
      </p:sp>
      <p:sp>
        <p:nvSpPr>
          <p:cNvPr id="4" name="object 5"/>
          <p:cNvSpPr txBox="1"/>
          <p:nvPr/>
        </p:nvSpPr>
        <p:spPr>
          <a:xfrm>
            <a:off x="606973" y="1240438"/>
            <a:ext cx="11193884" cy="1455527"/>
          </a:xfrm>
          <a:prstGeom prst="rect">
            <a:avLst/>
          </a:prstGeom>
        </p:spPr>
        <p:txBody>
          <a:bodyPr vert="horz" wrap="square" lIns="0" tIns="69850" rIns="0" bIns="0" rtlCol="0">
            <a:spAutoFit/>
          </a:bodyPr>
          <a:lstStyle/>
          <a:p>
            <a:pPr marL="374650" indent="-361950">
              <a:lnSpc>
                <a:spcPct val="100000"/>
              </a:lnSpc>
              <a:spcBef>
                <a:spcPts val="550"/>
              </a:spcBef>
              <a:buClr>
                <a:srgbClr val="475A2C"/>
              </a:buClr>
              <a:buFont typeface="Wingdings" panose="05000000000000000000"/>
              <a:buChar char=""/>
              <a:tabLst>
                <a:tab pos="374015" algn="l"/>
                <a:tab pos="374650" algn="l"/>
              </a:tabLst>
            </a:pPr>
            <a:r>
              <a:rPr lang="en-US" altLang="zh-CN" sz="2000" dirty="0">
                <a:solidFill>
                  <a:srgbClr val="121212"/>
                </a:solidFill>
                <a:latin typeface="-apple-system"/>
                <a:cs typeface="Arial" panose="020B0604020202020204"/>
              </a:rPr>
              <a:t>Matrix</a:t>
            </a:r>
            <a:r>
              <a:rPr lang="zh-CN" altLang="en-US" sz="2000" dirty="0">
                <a:solidFill>
                  <a:srgbClr val="121212"/>
                </a:solidFill>
                <a:latin typeface="-apple-system"/>
                <a:cs typeface="Arial" panose="020B0604020202020204"/>
              </a:rPr>
              <a:t> </a:t>
            </a:r>
            <a:r>
              <a:rPr lang="en-US" altLang="zh-CN" sz="2000" dirty="0">
                <a:solidFill>
                  <a:srgbClr val="121212"/>
                </a:solidFill>
                <a:latin typeface="-apple-system"/>
                <a:cs typeface="Arial" panose="020B0604020202020204"/>
              </a:rPr>
              <a:t>Factorization</a:t>
            </a:r>
            <a:r>
              <a:rPr lang="zh-CN" altLang="en-US" sz="2000" dirty="0">
                <a:solidFill>
                  <a:srgbClr val="121212"/>
                </a:solidFill>
                <a:latin typeface="-apple-system"/>
                <a:cs typeface="Arial" panose="020B0604020202020204"/>
              </a:rPr>
              <a:t>（矩阵分解算法）</a:t>
            </a:r>
            <a:endParaRPr lang="en-US" altLang="zh-CN" sz="2000" dirty="0">
              <a:solidFill>
                <a:srgbClr val="121212"/>
              </a:solidFill>
              <a:latin typeface="-apple-system"/>
              <a:cs typeface="Arial" panose="020B0604020202020204"/>
            </a:endParaRPr>
          </a:p>
          <a:p>
            <a:pPr marL="374650" indent="-361950">
              <a:spcBef>
                <a:spcPts val="550"/>
              </a:spcBef>
              <a:buClr>
                <a:srgbClr val="475A2C"/>
              </a:buClr>
              <a:buFont typeface="Wingdings" panose="05000000000000000000"/>
              <a:buChar char=""/>
              <a:tabLst>
                <a:tab pos="374015" algn="l"/>
                <a:tab pos="374650" algn="l"/>
              </a:tabLst>
            </a:pPr>
            <a:r>
              <a:rPr lang="zh-CN" altLang="en-US" sz="2000" dirty="0">
                <a:solidFill>
                  <a:srgbClr val="121212"/>
                </a:solidFill>
                <a:latin typeface="-apple-system"/>
                <a:cs typeface="Arial" panose="020B0604020202020204"/>
              </a:rPr>
              <a:t>把</a:t>
            </a:r>
            <a:r>
              <a:rPr lang="en-US" altLang="zh-CN" sz="2000" dirty="0" err="1">
                <a:solidFill>
                  <a:srgbClr val="121212"/>
                </a:solidFill>
                <a:latin typeface="-apple-system"/>
                <a:cs typeface="Arial" panose="020B0604020202020204"/>
              </a:rPr>
              <a:t>mⅹn</a:t>
            </a:r>
            <a:r>
              <a:rPr lang="zh-CN" altLang="en-US" sz="2000" dirty="0">
                <a:solidFill>
                  <a:srgbClr val="121212"/>
                </a:solidFill>
                <a:latin typeface="-apple-system"/>
                <a:cs typeface="Arial" panose="020B0604020202020204"/>
              </a:rPr>
              <a:t>维的评分矩阵</a:t>
            </a:r>
            <a:r>
              <a:rPr lang="en-US" altLang="zh-CN" sz="2000" dirty="0">
                <a:solidFill>
                  <a:srgbClr val="121212"/>
                </a:solidFill>
                <a:latin typeface="-apple-system"/>
                <a:cs typeface="Arial" panose="020B0604020202020204"/>
              </a:rPr>
              <a:t>R</a:t>
            </a:r>
            <a:r>
              <a:rPr lang="zh-CN" altLang="en-US" sz="2000" dirty="0">
                <a:solidFill>
                  <a:srgbClr val="121212"/>
                </a:solidFill>
                <a:latin typeface="-apple-system"/>
                <a:cs typeface="Arial" panose="020B0604020202020204"/>
              </a:rPr>
              <a:t>分解成</a:t>
            </a:r>
            <a:r>
              <a:rPr lang="en-US" altLang="zh-CN" sz="2000" dirty="0" err="1">
                <a:solidFill>
                  <a:srgbClr val="121212"/>
                </a:solidFill>
                <a:latin typeface="-apple-system"/>
                <a:cs typeface="Arial" panose="020B0604020202020204"/>
              </a:rPr>
              <a:t>mⅹk</a:t>
            </a:r>
            <a:r>
              <a:rPr lang="zh-CN" altLang="en-US" sz="2000" dirty="0">
                <a:solidFill>
                  <a:srgbClr val="121212"/>
                </a:solidFill>
                <a:latin typeface="-apple-system"/>
                <a:cs typeface="Arial" panose="020B0604020202020204"/>
              </a:rPr>
              <a:t>维的用户矩阵</a:t>
            </a:r>
            <a:r>
              <a:rPr lang="en-US" altLang="zh-CN" sz="2000" dirty="0">
                <a:solidFill>
                  <a:srgbClr val="121212"/>
                </a:solidFill>
                <a:latin typeface="-apple-system"/>
                <a:cs typeface="Arial" panose="020B0604020202020204"/>
              </a:rPr>
              <a:t>P</a:t>
            </a:r>
            <a:r>
              <a:rPr lang="zh-CN" altLang="en-US" sz="2000" dirty="0">
                <a:solidFill>
                  <a:srgbClr val="121212"/>
                </a:solidFill>
                <a:latin typeface="-apple-system"/>
                <a:cs typeface="Arial" panose="020B0604020202020204"/>
              </a:rPr>
              <a:t>和</a:t>
            </a:r>
            <a:r>
              <a:rPr lang="en-US" altLang="zh-CN" sz="2000" dirty="0" err="1">
                <a:solidFill>
                  <a:srgbClr val="121212"/>
                </a:solidFill>
                <a:latin typeface="-apple-system"/>
                <a:cs typeface="Arial" panose="020B0604020202020204"/>
              </a:rPr>
              <a:t>kⅹn</a:t>
            </a:r>
            <a:r>
              <a:rPr lang="zh-CN" altLang="en-US" sz="2000" dirty="0">
                <a:solidFill>
                  <a:srgbClr val="121212"/>
                </a:solidFill>
                <a:latin typeface="-apple-system"/>
                <a:cs typeface="Arial" panose="020B0604020202020204"/>
              </a:rPr>
              <a:t>维的物品矩阵</a:t>
            </a:r>
            <a:r>
              <a:rPr lang="en-US" altLang="zh-CN" sz="2000" dirty="0">
                <a:solidFill>
                  <a:srgbClr val="121212"/>
                </a:solidFill>
                <a:latin typeface="-apple-system"/>
                <a:cs typeface="Arial" panose="020B0604020202020204"/>
              </a:rPr>
              <a:t>Q</a:t>
            </a:r>
            <a:r>
              <a:rPr lang="zh-CN" altLang="en-US" sz="2000" dirty="0">
                <a:solidFill>
                  <a:srgbClr val="121212"/>
                </a:solidFill>
                <a:latin typeface="-apple-system"/>
                <a:cs typeface="Arial" panose="020B0604020202020204"/>
              </a:rPr>
              <a:t>乘积的形式， 然后基于这两个矩阵去预测某个用户对某个物品的评分。</a:t>
            </a:r>
            <a:endParaRPr lang="en-US" altLang="zh-CN" sz="2000" dirty="0">
              <a:solidFill>
                <a:srgbClr val="121212"/>
              </a:solidFill>
              <a:latin typeface="-apple-system"/>
              <a:cs typeface="Arial" panose="020B0604020202020204"/>
            </a:endParaRPr>
          </a:p>
          <a:p>
            <a:pPr marL="374650" indent="-361950">
              <a:spcBef>
                <a:spcPts val="550"/>
              </a:spcBef>
              <a:buClr>
                <a:srgbClr val="475A2C"/>
              </a:buClr>
              <a:buFont typeface="Wingdings" panose="05000000000000000000"/>
              <a:buChar char=""/>
              <a:tabLst>
                <a:tab pos="374015" algn="l"/>
                <a:tab pos="374650" algn="l"/>
              </a:tabLst>
            </a:pPr>
            <a:r>
              <a:rPr lang="en-US" altLang="zh-CN" sz="2000" dirty="0">
                <a:solidFill>
                  <a:srgbClr val="121212"/>
                </a:solidFill>
                <a:latin typeface="-apple-system"/>
                <a:cs typeface="Arial" panose="020B0604020202020204"/>
              </a:rPr>
              <a:t>m</a:t>
            </a:r>
            <a:r>
              <a:rPr lang="zh-CN" altLang="en-US" sz="2000" dirty="0">
                <a:solidFill>
                  <a:srgbClr val="121212"/>
                </a:solidFill>
                <a:latin typeface="-apple-system"/>
                <a:cs typeface="Arial" panose="020B0604020202020204"/>
              </a:rPr>
              <a:t>是用户数量，</a:t>
            </a:r>
            <a:r>
              <a:rPr lang="en-US" altLang="zh-CN" sz="2000" dirty="0">
                <a:solidFill>
                  <a:srgbClr val="121212"/>
                </a:solidFill>
                <a:latin typeface="-apple-system"/>
                <a:cs typeface="Arial" panose="020B0604020202020204"/>
              </a:rPr>
              <a:t>n</a:t>
            </a:r>
            <a:r>
              <a:rPr lang="zh-CN" altLang="en-US" sz="2000" dirty="0">
                <a:solidFill>
                  <a:srgbClr val="121212"/>
                </a:solidFill>
                <a:latin typeface="-apple-system"/>
                <a:cs typeface="Arial" panose="020B0604020202020204"/>
              </a:rPr>
              <a:t>是物品数量，</a:t>
            </a:r>
            <a:r>
              <a:rPr lang="en-US" altLang="zh-CN" sz="2000" dirty="0">
                <a:solidFill>
                  <a:srgbClr val="121212"/>
                </a:solidFill>
                <a:latin typeface="-apple-system"/>
                <a:cs typeface="Arial" panose="020B0604020202020204"/>
              </a:rPr>
              <a:t>k</a:t>
            </a:r>
            <a:r>
              <a:rPr lang="zh-CN" altLang="en-US" sz="2000" dirty="0">
                <a:solidFill>
                  <a:srgbClr val="121212"/>
                </a:solidFill>
                <a:latin typeface="-apple-system"/>
                <a:cs typeface="Arial" panose="020B0604020202020204"/>
              </a:rPr>
              <a:t>是隐向量维度（隐含特征个数）。</a:t>
            </a:r>
            <a:endParaRPr lang="en-US" altLang="zh-CN" sz="2000" dirty="0">
              <a:solidFill>
                <a:srgbClr val="121212"/>
              </a:solidFill>
              <a:latin typeface="-apple-system"/>
              <a:cs typeface="Arial" panose="020B0604020202020204"/>
            </a:endParaRPr>
          </a:p>
        </p:txBody>
      </p:sp>
      <p:pic>
        <p:nvPicPr>
          <p:cNvPr id="6" name="图片 5"/>
          <p:cNvPicPr>
            <a:picLocks noChangeAspect="1"/>
          </p:cNvPicPr>
          <p:nvPr/>
        </p:nvPicPr>
        <p:blipFill>
          <a:blip r:embed="rId1"/>
          <a:stretch>
            <a:fillRect/>
          </a:stretch>
        </p:blipFill>
        <p:spPr>
          <a:xfrm>
            <a:off x="2641195" y="2871073"/>
            <a:ext cx="6909609" cy="279941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515AB8F-1C56-49E9-90C8-78D22B0C1B97}" type="slidenum">
              <a:rPr lang="zh-CN" altLang="en-US" smtClean="0"/>
            </a:fld>
            <a:endParaRPr lang="zh-CN" altLang="en-US" dirty="0"/>
          </a:p>
        </p:txBody>
      </p:sp>
      <p:sp>
        <p:nvSpPr>
          <p:cNvPr id="3" name="标题 2"/>
          <p:cNvSpPr>
            <a:spLocks noGrp="1"/>
          </p:cNvSpPr>
          <p:nvPr>
            <p:ph type="title"/>
          </p:nvPr>
        </p:nvSpPr>
        <p:spPr/>
        <p:txBody>
          <a:bodyPr>
            <a:normAutofit/>
          </a:bodyPr>
          <a:lstStyle/>
          <a:p>
            <a:r>
              <a:rPr lang="zh-CN" altLang="en-US" dirty="0"/>
              <a:t>推荐模型</a:t>
            </a:r>
            <a:r>
              <a:rPr lang="en-US" altLang="zh-CN" dirty="0"/>
              <a:t>-</a:t>
            </a:r>
            <a:r>
              <a:rPr lang="en-US" altLang="zh-CN" dirty="0"/>
              <a:t>NCF</a:t>
            </a:r>
            <a:endParaRPr lang="en-US" altLang="zh-CN" dirty="0"/>
          </a:p>
        </p:txBody>
      </p:sp>
      <p:sp>
        <p:nvSpPr>
          <p:cNvPr id="4" name="object 5"/>
          <p:cNvSpPr txBox="1"/>
          <p:nvPr/>
        </p:nvSpPr>
        <p:spPr>
          <a:xfrm>
            <a:off x="725718" y="1111533"/>
            <a:ext cx="11193884" cy="755650"/>
          </a:xfrm>
          <a:prstGeom prst="rect">
            <a:avLst/>
          </a:prstGeom>
        </p:spPr>
        <p:txBody>
          <a:bodyPr vert="horz" wrap="square" lIns="0" tIns="69850" rIns="0" bIns="0" rtlCol="0">
            <a:spAutoFit/>
          </a:bodyPr>
          <a:lstStyle/>
          <a:p>
            <a:pPr marL="374650" indent="-361950">
              <a:lnSpc>
                <a:spcPct val="100000"/>
              </a:lnSpc>
              <a:spcBef>
                <a:spcPts val="550"/>
              </a:spcBef>
              <a:buClr>
                <a:srgbClr val="475A2C"/>
              </a:buClr>
              <a:buFont typeface="Wingdings" panose="05000000000000000000"/>
              <a:buChar char=""/>
              <a:tabLst>
                <a:tab pos="374015" algn="l"/>
                <a:tab pos="374650" algn="l"/>
              </a:tabLst>
            </a:pPr>
            <a:r>
              <a:rPr lang="en-US" altLang="zh-CN" sz="2000" dirty="0">
                <a:solidFill>
                  <a:srgbClr val="121212"/>
                </a:solidFill>
                <a:latin typeface="-apple-system"/>
                <a:cs typeface="Arial" panose="020B0604020202020204"/>
              </a:rPr>
              <a:t>Neural Collaborative Filtering</a:t>
            </a:r>
            <a:r>
              <a:rPr lang="zh-CN" altLang="en-US" sz="2000" dirty="0">
                <a:solidFill>
                  <a:srgbClr val="121212"/>
                </a:solidFill>
                <a:latin typeface="-apple-system"/>
                <a:cs typeface="Arial" panose="020B0604020202020204"/>
              </a:rPr>
              <a:t>（神经</a:t>
            </a:r>
            <a:r>
              <a:rPr lang="zh-CN" altLang="en-US" sz="2000" dirty="0">
                <a:solidFill>
                  <a:srgbClr val="121212"/>
                </a:solidFill>
                <a:latin typeface="-apple-system"/>
                <a:cs typeface="Arial" panose="020B0604020202020204"/>
              </a:rPr>
              <a:t>协同过滤算法）</a:t>
            </a:r>
            <a:endParaRPr lang="en-US" altLang="zh-CN" sz="2000" dirty="0">
              <a:solidFill>
                <a:srgbClr val="121212"/>
              </a:solidFill>
              <a:latin typeface="-apple-system"/>
              <a:cs typeface="Arial" panose="020B0604020202020204"/>
            </a:endParaRPr>
          </a:p>
          <a:p>
            <a:pPr marL="374650" indent="-361950">
              <a:spcBef>
                <a:spcPts val="550"/>
              </a:spcBef>
              <a:buClr>
                <a:srgbClr val="475A2C"/>
              </a:buClr>
              <a:buFont typeface="Wingdings" panose="05000000000000000000"/>
              <a:buChar char=""/>
              <a:tabLst>
                <a:tab pos="374015" algn="l"/>
                <a:tab pos="374650" algn="l"/>
              </a:tabLst>
            </a:pPr>
            <a:endParaRPr lang="en-US" altLang="zh-CN" sz="2000" dirty="0">
              <a:solidFill>
                <a:srgbClr val="121212"/>
              </a:solidFill>
              <a:latin typeface="-apple-system"/>
              <a:cs typeface="Arial" panose="020B0604020202020204"/>
            </a:endParaRPr>
          </a:p>
        </p:txBody>
      </p:sp>
      <p:pic>
        <p:nvPicPr>
          <p:cNvPr id="5" name="图片 4"/>
          <p:cNvPicPr>
            <a:picLocks noChangeAspect="1"/>
          </p:cNvPicPr>
          <p:nvPr>
            <p:custDataLst>
              <p:tags r:id="rId1"/>
            </p:custDataLst>
          </p:nvPr>
        </p:nvPicPr>
        <p:blipFill>
          <a:blip r:embed="rId2"/>
          <a:stretch>
            <a:fillRect/>
          </a:stretch>
        </p:blipFill>
        <p:spPr>
          <a:xfrm>
            <a:off x="458470" y="1654175"/>
            <a:ext cx="6057265" cy="3549650"/>
          </a:xfrm>
          <a:prstGeom prst="rect">
            <a:avLst/>
          </a:prstGeom>
        </p:spPr>
      </p:pic>
      <p:sp>
        <p:nvSpPr>
          <p:cNvPr id="7" name="文本框 6"/>
          <p:cNvSpPr txBox="1"/>
          <p:nvPr/>
        </p:nvSpPr>
        <p:spPr>
          <a:xfrm>
            <a:off x="6563995" y="1610995"/>
            <a:ext cx="5244465" cy="4619625"/>
          </a:xfrm>
          <a:prstGeom prst="rect">
            <a:avLst/>
          </a:prstGeom>
          <a:noFill/>
        </p:spPr>
        <p:txBody>
          <a:bodyPr wrap="square" rtlCol="0" anchor="t">
            <a:noAutofit/>
          </a:bodyPr>
          <a:p>
            <a:pPr marL="374650" indent="-361950">
              <a:spcBef>
                <a:spcPts val="550"/>
              </a:spcBef>
              <a:buClr>
                <a:srgbClr val="475A2C"/>
              </a:buClr>
              <a:buFont typeface="Wingdings" panose="05000000000000000000"/>
              <a:buChar char=""/>
              <a:tabLst>
                <a:tab pos="374015" algn="l"/>
                <a:tab pos="374650" algn="l"/>
              </a:tabLst>
            </a:pPr>
            <a:r>
              <a:rPr sz="2000">
                <a:solidFill>
                  <a:srgbClr val="121212"/>
                </a:solidFill>
                <a:latin typeface="-apple-system"/>
                <a:cs typeface="Arial" panose="020B0604020202020204"/>
                <a:sym typeface="+mn-ea"/>
              </a:rPr>
              <a:t>输入由一个用户向量和一个物品向量构成</a:t>
            </a:r>
            <a:r>
              <a:rPr lang="en-US" sz="2000">
                <a:solidFill>
                  <a:srgbClr val="121212"/>
                </a:solidFill>
                <a:latin typeface="-apple-system"/>
                <a:cs typeface="Arial" panose="020B0604020202020204"/>
                <a:sym typeface="+mn-ea"/>
              </a:rPr>
              <a:t>,one-hot</a:t>
            </a:r>
            <a:r>
              <a:rPr lang="zh-CN" altLang="en-US" sz="2000">
                <a:solidFill>
                  <a:srgbClr val="121212"/>
                </a:solidFill>
                <a:latin typeface="-apple-system"/>
                <a:cs typeface="Arial" panose="020B0604020202020204"/>
                <a:sym typeface="+mn-ea"/>
              </a:rPr>
              <a:t>编码。</a:t>
            </a:r>
            <a:r>
              <a:rPr sz="2000">
                <a:solidFill>
                  <a:srgbClr val="121212"/>
                </a:solidFill>
                <a:latin typeface="-apple-system"/>
                <a:cs typeface="Arial" panose="020B0604020202020204"/>
                <a:sym typeface="+mn-ea"/>
              </a:rPr>
              <a:t>输入层上面的是Embedding层，是一个全连接层，用于将输入层的稀疏表示映射成一个稠密向量。它所获得的用户(物品)稠密向量可以看做就是MF算法中用来描述用户(物品)的潜在特征向量。</a:t>
            </a:r>
            <a:endParaRPr sz="2000">
              <a:solidFill>
                <a:srgbClr val="121212"/>
              </a:solidFill>
              <a:latin typeface="-apple-system"/>
              <a:cs typeface="Arial" panose="020B0604020202020204"/>
              <a:sym typeface="+mn-ea"/>
            </a:endParaRPr>
          </a:p>
          <a:p>
            <a:pPr marL="374650" indent="-361950">
              <a:spcBef>
                <a:spcPts val="550"/>
              </a:spcBef>
              <a:buClr>
                <a:srgbClr val="475A2C"/>
              </a:buClr>
              <a:buFont typeface="Wingdings" panose="05000000000000000000"/>
              <a:buChar char=""/>
              <a:tabLst>
                <a:tab pos="374015" algn="l"/>
                <a:tab pos="374650" algn="l"/>
              </a:tabLst>
            </a:pPr>
            <a:r>
              <a:rPr sz="2000">
                <a:solidFill>
                  <a:srgbClr val="121212"/>
                </a:solidFill>
                <a:latin typeface="-apple-system"/>
                <a:cs typeface="Arial" panose="020B0604020202020204"/>
                <a:sym typeface="+mn-ea"/>
              </a:rPr>
              <a:t>接着</a:t>
            </a:r>
            <a:r>
              <a:rPr lang="zh-CN" sz="2000">
                <a:solidFill>
                  <a:srgbClr val="121212"/>
                </a:solidFill>
                <a:latin typeface="-apple-system"/>
                <a:cs typeface="Arial" panose="020B0604020202020204"/>
                <a:sym typeface="+mn-ea"/>
              </a:rPr>
              <a:t>，</a:t>
            </a:r>
            <a:r>
              <a:rPr sz="2000">
                <a:solidFill>
                  <a:srgbClr val="121212"/>
                </a:solidFill>
                <a:latin typeface="-apple-system"/>
                <a:cs typeface="Arial" panose="020B0604020202020204"/>
                <a:sym typeface="+mn-ea"/>
              </a:rPr>
              <a:t>用户和物品embedding向量被送入多层神经网络架结构中，</a:t>
            </a:r>
            <a:r>
              <a:rPr lang="zh-CN" sz="2000">
                <a:solidFill>
                  <a:srgbClr val="121212"/>
                </a:solidFill>
                <a:latin typeface="-apple-system"/>
                <a:cs typeface="Arial" panose="020B0604020202020204"/>
                <a:sym typeface="+mn-ea"/>
              </a:rPr>
              <a:t>也就是</a:t>
            </a:r>
            <a:r>
              <a:rPr sz="2000">
                <a:solidFill>
                  <a:srgbClr val="121212"/>
                </a:solidFill>
                <a:latin typeface="-apple-system"/>
                <a:cs typeface="Arial" panose="020B0604020202020204"/>
                <a:sym typeface="+mn-ea"/>
              </a:rPr>
              <a:t>神经协同过滤层(Neural CF Layer)，它用于将潜在特征向量映射成预测分数(Score)。神经协同过滤层中的每一层可以被认为是用来发掘用户物品交互中的某些隐含结构。</a:t>
            </a:r>
            <a:endParaRPr sz="2000">
              <a:solidFill>
                <a:srgbClr val="121212"/>
              </a:solidFill>
              <a:latin typeface="-apple-system"/>
              <a:cs typeface="Arial" panose="020B0604020202020204"/>
              <a:sym typeface="+mn-ea"/>
            </a:endParaRPr>
          </a:p>
          <a:p>
            <a:pPr marL="374650" indent="-361950">
              <a:spcBef>
                <a:spcPts val="550"/>
              </a:spcBef>
              <a:buClr>
                <a:srgbClr val="475A2C"/>
              </a:buClr>
              <a:buFont typeface="Wingdings" panose="05000000000000000000"/>
              <a:buChar char=""/>
              <a:tabLst>
                <a:tab pos="374015" algn="l"/>
                <a:tab pos="374650" algn="l"/>
              </a:tabLst>
            </a:pPr>
            <a:endParaRPr sz="2000">
              <a:solidFill>
                <a:srgbClr val="121212"/>
              </a:solidFill>
              <a:latin typeface="-apple-system"/>
              <a:cs typeface="Arial" panose="020B0604020202020204"/>
              <a:sym typeface="+mn-ea"/>
            </a:endParaRPr>
          </a:p>
          <a:p>
            <a:pPr marL="374650" indent="-361950">
              <a:spcBef>
                <a:spcPts val="550"/>
              </a:spcBef>
              <a:buClr>
                <a:srgbClr val="475A2C"/>
              </a:buClr>
              <a:buFont typeface="Wingdings" panose="05000000000000000000"/>
              <a:buChar char=""/>
              <a:tabLst>
                <a:tab pos="374015" algn="l"/>
                <a:tab pos="374650" algn="l"/>
              </a:tabLst>
            </a:pPr>
            <a:endParaRPr sz="2000">
              <a:solidFill>
                <a:srgbClr val="121212"/>
              </a:solidFill>
              <a:latin typeface="-apple-system"/>
              <a:cs typeface="Arial" panose="020B0604020202020204"/>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515AB8F-1C56-49E9-90C8-78D22B0C1B97}" type="slidenum">
              <a:rPr lang="zh-CN" altLang="en-US" smtClean="0"/>
            </a:fld>
            <a:endParaRPr lang="zh-CN" altLang="en-US" dirty="0"/>
          </a:p>
        </p:txBody>
      </p:sp>
      <p:sp>
        <p:nvSpPr>
          <p:cNvPr id="4" name="标题 3"/>
          <p:cNvSpPr>
            <a:spLocks noGrp="1"/>
          </p:cNvSpPr>
          <p:nvPr>
            <p:ph type="title"/>
          </p:nvPr>
        </p:nvSpPr>
        <p:spPr/>
        <p:txBody>
          <a:bodyPr>
            <a:normAutofit/>
          </a:bodyPr>
          <a:lstStyle/>
          <a:p>
            <a:r>
              <a:rPr lang="en-US" altLang="zh-CN" dirty="0"/>
              <a:t>dual personalization</a:t>
            </a:r>
            <a:r>
              <a:rPr lang="zh-CN" altLang="en-US" dirty="0"/>
              <a:t>（</a:t>
            </a:r>
            <a:r>
              <a:rPr lang="zh-CN" altLang="en-US" dirty="0"/>
              <a:t>本文提出）</a:t>
            </a:r>
            <a:endParaRPr lang="zh-CN" altLang="en-US" dirty="0"/>
          </a:p>
        </p:txBody>
      </p:sp>
      <p:pic>
        <p:nvPicPr>
          <p:cNvPr id="9" name="图片 8"/>
          <p:cNvPicPr>
            <a:picLocks noChangeAspect="1"/>
          </p:cNvPicPr>
          <p:nvPr>
            <p:custDataLst>
              <p:tags r:id="rId1"/>
            </p:custDataLst>
          </p:nvPr>
        </p:nvPicPr>
        <p:blipFill>
          <a:blip r:embed="rId2"/>
          <a:stretch>
            <a:fillRect/>
          </a:stretch>
        </p:blipFill>
        <p:spPr>
          <a:xfrm>
            <a:off x="594995" y="1488440"/>
            <a:ext cx="5594350" cy="3657600"/>
          </a:xfrm>
          <a:prstGeom prst="rect">
            <a:avLst/>
          </a:prstGeom>
        </p:spPr>
      </p:pic>
      <p:sp>
        <p:nvSpPr>
          <p:cNvPr id="7" name="文本框 6"/>
          <p:cNvSpPr txBox="1"/>
          <p:nvPr>
            <p:custDataLst>
              <p:tags r:id="rId3"/>
            </p:custDataLst>
          </p:nvPr>
        </p:nvSpPr>
        <p:spPr>
          <a:xfrm>
            <a:off x="6364605" y="1867535"/>
            <a:ext cx="5244465" cy="3278505"/>
          </a:xfrm>
          <a:prstGeom prst="rect">
            <a:avLst/>
          </a:prstGeom>
          <a:noFill/>
        </p:spPr>
        <p:txBody>
          <a:bodyPr wrap="square" rtlCol="0" anchor="t">
            <a:noAutofit/>
          </a:bodyPr>
          <a:p>
            <a:pPr marL="374650" indent="-361950">
              <a:spcBef>
                <a:spcPts val="550"/>
              </a:spcBef>
              <a:buClr>
                <a:srgbClr val="475A2C"/>
              </a:buClr>
              <a:buFont typeface="Wingdings" panose="05000000000000000000"/>
              <a:buChar char=""/>
              <a:tabLst>
                <a:tab pos="374015" algn="l"/>
                <a:tab pos="374650" algn="l"/>
              </a:tabLst>
            </a:pPr>
            <a:r>
              <a:rPr lang="zh-CN" sz="2000">
                <a:solidFill>
                  <a:srgbClr val="121212"/>
                </a:solidFill>
                <a:latin typeface="-apple-system"/>
                <a:cs typeface="Arial" panose="020B0604020202020204"/>
                <a:sym typeface="+mn-ea"/>
              </a:rPr>
              <a:t>使用</a:t>
            </a:r>
            <a:r>
              <a:rPr lang="en-US" altLang="zh-CN" sz="2000">
                <a:solidFill>
                  <a:srgbClr val="121212"/>
                </a:solidFill>
                <a:latin typeface="-apple-system"/>
                <a:cs typeface="Arial" panose="020B0604020202020204"/>
                <a:sym typeface="+mn-ea"/>
              </a:rPr>
              <a:t>score function</a:t>
            </a:r>
            <a:r>
              <a:rPr lang="zh-CN" altLang="en-US" sz="2000">
                <a:solidFill>
                  <a:srgbClr val="121212"/>
                </a:solidFill>
                <a:latin typeface="-apple-system"/>
                <a:cs typeface="Arial" panose="020B0604020202020204"/>
                <a:sym typeface="+mn-ea"/>
              </a:rPr>
              <a:t>代替</a:t>
            </a:r>
            <a:r>
              <a:rPr lang="en-US" altLang="zh-CN" sz="2000">
                <a:solidFill>
                  <a:srgbClr val="121212"/>
                </a:solidFill>
                <a:latin typeface="-apple-system"/>
                <a:cs typeface="Arial" panose="020B0604020202020204"/>
                <a:sym typeface="+mn-ea"/>
              </a:rPr>
              <a:t> user embedding</a:t>
            </a:r>
            <a:r>
              <a:rPr lang="zh-CN" altLang="en-US" sz="2000">
                <a:solidFill>
                  <a:srgbClr val="121212"/>
                </a:solidFill>
                <a:latin typeface="-apple-system"/>
                <a:cs typeface="Arial" panose="020B0604020202020204"/>
                <a:sym typeface="+mn-ea"/>
              </a:rPr>
              <a:t>。</a:t>
            </a:r>
            <a:endParaRPr lang="zh-CN" altLang="en-US" sz="2000">
              <a:solidFill>
                <a:srgbClr val="121212"/>
              </a:solidFill>
              <a:latin typeface="-apple-system"/>
              <a:cs typeface="Arial" panose="020B0604020202020204"/>
              <a:sym typeface="+mn-ea"/>
            </a:endParaRPr>
          </a:p>
          <a:p>
            <a:pPr marL="374650" indent="-361950">
              <a:spcBef>
                <a:spcPts val="550"/>
              </a:spcBef>
              <a:buClr>
                <a:srgbClr val="475A2C"/>
              </a:buClr>
              <a:buFont typeface="Wingdings" panose="05000000000000000000"/>
              <a:buChar char=""/>
              <a:tabLst>
                <a:tab pos="374015" algn="l"/>
                <a:tab pos="374650" algn="l"/>
              </a:tabLst>
            </a:pPr>
            <a:r>
              <a:rPr lang="zh-CN" altLang="en-US" sz="2000">
                <a:solidFill>
                  <a:srgbClr val="121212"/>
                </a:solidFill>
                <a:latin typeface="-apple-system"/>
                <a:cs typeface="Arial" panose="020B0604020202020204"/>
                <a:sym typeface="+mn-ea"/>
              </a:rPr>
              <a:t>当</a:t>
            </a:r>
            <a:r>
              <a:rPr lang="en-US" altLang="zh-CN" sz="2000">
                <a:solidFill>
                  <a:srgbClr val="121212"/>
                </a:solidFill>
                <a:latin typeface="-apple-system"/>
                <a:cs typeface="Arial" panose="020B0604020202020204"/>
                <a:sym typeface="+mn-ea"/>
              </a:rPr>
              <a:t>score funtion</a:t>
            </a:r>
            <a:r>
              <a:rPr lang="zh-CN" altLang="en-US" sz="2000">
                <a:solidFill>
                  <a:srgbClr val="121212"/>
                </a:solidFill>
                <a:latin typeface="-apple-system"/>
                <a:cs typeface="Arial" panose="020B0604020202020204"/>
                <a:sym typeface="+mn-ea"/>
              </a:rPr>
              <a:t>只采取内积形式，</a:t>
            </a:r>
            <a:r>
              <a:rPr lang="en-US" altLang="zh-CN" sz="2000">
                <a:solidFill>
                  <a:srgbClr val="121212"/>
                </a:solidFill>
                <a:latin typeface="-apple-system"/>
                <a:cs typeface="Arial" panose="020B0604020202020204"/>
                <a:sym typeface="+mn-ea"/>
              </a:rPr>
              <a:t>embedding</a:t>
            </a:r>
            <a:r>
              <a:rPr lang="zh-CN" altLang="en-US" sz="2000">
                <a:solidFill>
                  <a:srgbClr val="121212"/>
                </a:solidFill>
                <a:latin typeface="-apple-system"/>
                <a:cs typeface="Arial" panose="020B0604020202020204"/>
                <a:sym typeface="+mn-ea"/>
              </a:rPr>
              <a:t>通过</a:t>
            </a:r>
            <a:r>
              <a:rPr lang="zh-CN" altLang="en-US" sz="2000">
                <a:solidFill>
                  <a:srgbClr val="121212"/>
                </a:solidFill>
                <a:latin typeface="-apple-system"/>
                <a:cs typeface="Arial" panose="020B0604020202020204"/>
                <a:sym typeface="+mn-ea"/>
              </a:rPr>
              <a:t>交互矩阵分解得到，</a:t>
            </a:r>
            <a:r>
              <a:rPr lang="en-US" altLang="zh-CN" sz="2000">
                <a:solidFill>
                  <a:srgbClr val="121212"/>
                </a:solidFill>
                <a:latin typeface="-apple-system"/>
                <a:cs typeface="Arial" panose="020B0604020202020204"/>
                <a:sym typeface="+mn-ea"/>
              </a:rPr>
              <a:t>PFedRec</a:t>
            </a:r>
            <a:r>
              <a:rPr lang="zh-CN" altLang="en-US" sz="2000">
                <a:solidFill>
                  <a:srgbClr val="121212"/>
                </a:solidFill>
                <a:latin typeface="-apple-system"/>
                <a:cs typeface="Arial" panose="020B0604020202020204"/>
                <a:sym typeface="+mn-ea"/>
              </a:rPr>
              <a:t>就相当于</a:t>
            </a:r>
            <a:r>
              <a:rPr lang="en-US" altLang="zh-CN" sz="2000">
                <a:solidFill>
                  <a:srgbClr val="121212"/>
                </a:solidFill>
                <a:latin typeface="-apple-system"/>
                <a:cs typeface="Arial" panose="020B0604020202020204"/>
                <a:sym typeface="+mn-ea"/>
              </a:rPr>
              <a:t>FedMF</a:t>
            </a:r>
            <a:r>
              <a:rPr lang="zh-CN" altLang="en-US" sz="2000">
                <a:solidFill>
                  <a:srgbClr val="121212"/>
                </a:solidFill>
                <a:latin typeface="-apple-system"/>
                <a:cs typeface="Arial" panose="020B0604020202020204"/>
                <a:sym typeface="+mn-ea"/>
              </a:rPr>
              <a:t>。</a:t>
            </a:r>
            <a:endParaRPr lang="zh-CN" altLang="en-US" sz="2000">
              <a:solidFill>
                <a:srgbClr val="121212"/>
              </a:solidFill>
              <a:latin typeface="-apple-system"/>
              <a:cs typeface="Arial" panose="020B0604020202020204"/>
              <a:sym typeface="+mn-ea"/>
            </a:endParaRPr>
          </a:p>
          <a:p>
            <a:pPr marL="374650" indent="-361950">
              <a:spcBef>
                <a:spcPts val="550"/>
              </a:spcBef>
              <a:buClr>
                <a:srgbClr val="475A2C"/>
              </a:buClr>
              <a:buFont typeface="Wingdings" panose="05000000000000000000"/>
              <a:buChar char=""/>
              <a:tabLst>
                <a:tab pos="374015" algn="l"/>
                <a:tab pos="374650" algn="l"/>
              </a:tabLst>
            </a:pPr>
            <a:r>
              <a:rPr lang="zh-CN" sz="2000">
                <a:solidFill>
                  <a:srgbClr val="121212"/>
                </a:solidFill>
                <a:latin typeface="-apple-system"/>
                <a:cs typeface="Arial" panose="020B0604020202020204"/>
                <a:sym typeface="+mn-ea"/>
              </a:rPr>
              <a:t>当</a:t>
            </a:r>
            <a:r>
              <a:rPr lang="en-US" altLang="zh-CN" sz="2000">
                <a:solidFill>
                  <a:srgbClr val="121212"/>
                </a:solidFill>
                <a:latin typeface="-apple-system"/>
                <a:cs typeface="Arial" panose="020B0604020202020204"/>
                <a:sym typeface="+mn-ea"/>
              </a:rPr>
              <a:t>score function</a:t>
            </a:r>
            <a:r>
              <a:rPr lang="zh-CN" altLang="en-US" sz="2000">
                <a:solidFill>
                  <a:srgbClr val="121212"/>
                </a:solidFill>
                <a:latin typeface="-apple-system"/>
                <a:cs typeface="Arial" panose="020B0604020202020204"/>
                <a:sym typeface="+mn-ea"/>
              </a:rPr>
              <a:t>的完全个性化定制（每个客户端的</a:t>
            </a:r>
            <a:r>
              <a:rPr lang="en-US" altLang="zh-CN" sz="2000">
                <a:solidFill>
                  <a:srgbClr val="121212"/>
                </a:solidFill>
                <a:latin typeface="-apple-system"/>
                <a:cs typeface="Arial" panose="020B0604020202020204"/>
                <a:sym typeface="+mn-ea"/>
              </a:rPr>
              <a:t>score function</a:t>
            </a:r>
            <a:r>
              <a:rPr lang="zh-CN" altLang="en-US" sz="2000">
                <a:solidFill>
                  <a:srgbClr val="121212"/>
                </a:solidFill>
                <a:latin typeface="-apple-system"/>
                <a:cs typeface="Arial" panose="020B0604020202020204"/>
                <a:sym typeface="+mn-ea"/>
              </a:rPr>
              <a:t>都不同）变成部分个性化，每个客户端共享神经网络的部分</a:t>
            </a:r>
            <a:r>
              <a:rPr lang="zh-CN" altLang="en-US" sz="2000">
                <a:solidFill>
                  <a:srgbClr val="121212"/>
                </a:solidFill>
                <a:latin typeface="-apple-system"/>
                <a:cs typeface="Arial" panose="020B0604020202020204"/>
                <a:sym typeface="+mn-ea"/>
              </a:rPr>
              <a:t>层，</a:t>
            </a:r>
            <a:r>
              <a:rPr lang="en-US" altLang="zh-CN" sz="2000">
                <a:solidFill>
                  <a:srgbClr val="121212"/>
                </a:solidFill>
                <a:latin typeface="-apple-system"/>
                <a:cs typeface="Arial" panose="020B0604020202020204"/>
                <a:sym typeface="+mn-ea"/>
              </a:rPr>
              <a:t>PFedRec</a:t>
            </a:r>
            <a:r>
              <a:rPr lang="zh-CN" altLang="en-US" sz="2000">
                <a:solidFill>
                  <a:srgbClr val="121212"/>
                </a:solidFill>
                <a:latin typeface="-apple-system"/>
                <a:cs typeface="Arial" panose="020B0604020202020204"/>
                <a:sym typeface="+mn-ea"/>
              </a:rPr>
              <a:t>的作用相当于</a:t>
            </a:r>
            <a:r>
              <a:rPr lang="en-US" altLang="zh-CN" sz="2000">
                <a:solidFill>
                  <a:srgbClr val="121212"/>
                </a:solidFill>
                <a:latin typeface="-apple-system"/>
                <a:cs typeface="Arial" panose="020B0604020202020204"/>
                <a:sym typeface="+mn-ea"/>
              </a:rPr>
              <a:t>FedNCF</a:t>
            </a:r>
            <a:r>
              <a:rPr lang="zh-CN" altLang="en-US" sz="2000">
                <a:solidFill>
                  <a:srgbClr val="121212"/>
                </a:solidFill>
                <a:latin typeface="-apple-system"/>
                <a:cs typeface="Arial" panose="020B0604020202020204"/>
                <a:sym typeface="+mn-ea"/>
              </a:rPr>
              <a:t>。</a:t>
            </a:r>
            <a:endParaRPr sz="2000">
              <a:solidFill>
                <a:srgbClr val="121212"/>
              </a:solidFill>
              <a:latin typeface="-apple-system"/>
              <a:cs typeface="Arial" panose="020B0604020202020204"/>
              <a:sym typeface="+mn-ea"/>
            </a:endParaRPr>
          </a:p>
          <a:p>
            <a:pPr marL="374650" indent="-361950">
              <a:spcBef>
                <a:spcPts val="550"/>
              </a:spcBef>
              <a:buClr>
                <a:srgbClr val="475A2C"/>
              </a:buClr>
              <a:buFont typeface="Wingdings" panose="05000000000000000000"/>
              <a:buChar char=""/>
              <a:tabLst>
                <a:tab pos="374015" algn="l"/>
                <a:tab pos="374650" algn="l"/>
              </a:tabLst>
            </a:pPr>
            <a:endParaRPr sz="2000">
              <a:solidFill>
                <a:srgbClr val="121212"/>
              </a:solidFill>
              <a:latin typeface="-apple-system"/>
              <a:cs typeface="Arial" panose="020B0604020202020204"/>
              <a:sym typeface="+mn-ea"/>
            </a:endParaRPr>
          </a:p>
          <a:p>
            <a:pPr marL="374650" indent="-361950">
              <a:spcBef>
                <a:spcPts val="550"/>
              </a:spcBef>
              <a:buClr>
                <a:srgbClr val="475A2C"/>
              </a:buClr>
              <a:buFont typeface="Wingdings" panose="05000000000000000000"/>
              <a:buChar char=""/>
              <a:tabLst>
                <a:tab pos="374015" algn="l"/>
                <a:tab pos="374650" algn="l"/>
              </a:tabLst>
            </a:pPr>
            <a:endParaRPr sz="2000">
              <a:solidFill>
                <a:srgbClr val="121212"/>
              </a:solidFill>
              <a:latin typeface="-apple-system"/>
              <a:cs typeface="Arial" panose="020B0604020202020204"/>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25765" y="1056333"/>
            <a:ext cx="7644263" cy="4666549"/>
            <a:chOff x="3426679" y="1095244"/>
            <a:chExt cx="7644263" cy="3056486"/>
          </a:xfrm>
        </p:grpSpPr>
        <p:sp>
          <p:nvSpPr>
            <p:cNvPr id="129" name="文本框 128"/>
            <p:cNvSpPr txBox="1"/>
            <p:nvPr/>
          </p:nvSpPr>
          <p:spPr>
            <a:xfrm>
              <a:off x="3426679" y="1095244"/>
              <a:ext cx="7644263" cy="523220"/>
            </a:xfrm>
            <a:prstGeom prst="rect">
              <a:avLst/>
            </a:prstGeom>
            <a:noFill/>
          </p:spPr>
          <p:txBody>
            <a:bodyPr wrap="square" tIns="0" bIns="0" rtlCol="0" anchor="ctr" anchorCtr="0">
              <a:normAutofit/>
            </a:bodyPr>
            <a:lstStyle/>
            <a:p>
              <a:pPr marL="0" marR="0" lvl="0" indent="0" defTabSz="914400" rtl="0" eaLnBrk="1" fontAlgn="auto" latinLnBrk="0" hangingPunct="1">
                <a:lnSpc>
                  <a:spcPct val="100000"/>
                </a:lnSpc>
                <a:spcBef>
                  <a:spcPts val="0"/>
                </a:spcBef>
                <a:spcAft>
                  <a:spcPts val="0"/>
                </a:spcAft>
                <a:buClrTx/>
                <a:buSzTx/>
                <a:buFontTx/>
                <a:buNone/>
                <a:defRPr/>
              </a:pPr>
              <a:r>
                <a:rPr lang="en-US" altLang="zh-CN" sz="3200" spc="400" dirty="0">
                  <a:cs typeface="+mn-ea"/>
                  <a:sym typeface="+mn-lt"/>
                </a:rPr>
                <a:t>01 Background</a:t>
              </a:r>
              <a:endParaRPr kumimoji="0" lang="zh-CN" altLang="en-US" sz="3200" i="0" u="none" strike="noStrike" kern="1200" cap="none" spc="400" normalizeH="0" noProof="0" dirty="0">
                <a:ln>
                  <a:noFill/>
                </a:ln>
                <a:effectLst/>
                <a:uLnTx/>
                <a:uFillTx/>
                <a:cs typeface="+mn-ea"/>
                <a:sym typeface="+mn-lt"/>
              </a:endParaRPr>
            </a:p>
          </p:txBody>
        </p:sp>
        <p:sp>
          <p:nvSpPr>
            <p:cNvPr id="134" name="文本框 133"/>
            <p:cNvSpPr txBox="1"/>
            <p:nvPr/>
          </p:nvSpPr>
          <p:spPr>
            <a:xfrm>
              <a:off x="3426679" y="1939666"/>
              <a:ext cx="7644263" cy="523220"/>
            </a:xfrm>
            <a:prstGeom prst="rect">
              <a:avLst/>
            </a:prstGeom>
            <a:noFill/>
          </p:spPr>
          <p:txBody>
            <a:bodyPr wrap="square" rtlCol="0" anchor="ctr" anchorCtr="0">
              <a:normAutofit/>
            </a:bodyPr>
            <a:lstStyle/>
            <a:p>
              <a:pPr>
                <a:defRPr/>
              </a:pPr>
              <a:r>
                <a:rPr lang="en-US" altLang="zh-CN" sz="3200" b="1" spc="400" dirty="0">
                  <a:solidFill>
                    <a:srgbClr val="4B7D2B"/>
                  </a:solidFill>
                  <a:cs typeface="+mn-ea"/>
                  <a:sym typeface="+mn-lt"/>
                </a:rPr>
                <a:t>02</a:t>
              </a:r>
              <a:r>
                <a:rPr lang="zh-CN" altLang="en-US" sz="3200" b="1" spc="400" dirty="0">
                  <a:solidFill>
                    <a:srgbClr val="4B7D2B"/>
                  </a:solidFill>
                  <a:cs typeface="+mn-ea"/>
                  <a:sym typeface="+mn-lt"/>
                </a:rPr>
                <a:t> </a:t>
              </a:r>
              <a:r>
                <a:rPr lang="en-US" altLang="zh-CN" sz="3200" b="1" spc="400" dirty="0">
                  <a:solidFill>
                    <a:srgbClr val="4B7D2B"/>
                  </a:solidFill>
                  <a:cs typeface="+mn-ea"/>
                  <a:sym typeface="+mn-lt"/>
                </a:rPr>
                <a:t>Methodology</a:t>
              </a:r>
              <a:endParaRPr lang="zh-CN" altLang="en-US" sz="3200" b="1" spc="400" dirty="0">
                <a:solidFill>
                  <a:srgbClr val="4B7D2B"/>
                </a:solidFill>
                <a:cs typeface="+mn-ea"/>
                <a:sym typeface="+mn-lt"/>
              </a:endParaRPr>
            </a:p>
          </p:txBody>
        </p:sp>
        <p:sp>
          <p:nvSpPr>
            <p:cNvPr id="139" name="文本框 138"/>
            <p:cNvSpPr txBox="1"/>
            <p:nvPr/>
          </p:nvSpPr>
          <p:spPr>
            <a:xfrm>
              <a:off x="3426679" y="2784088"/>
              <a:ext cx="7644263" cy="523220"/>
            </a:xfrm>
            <a:prstGeom prst="rect">
              <a:avLst/>
            </a:prstGeom>
            <a:noFill/>
          </p:spPr>
          <p:txBody>
            <a:bodyPr wrap="square" rtlCol="0" anchor="ctr" anchorCtr="0">
              <a:normAutofit/>
            </a:bodyPr>
            <a:lstStyle/>
            <a:p>
              <a:pPr lvl="0">
                <a:defRPr/>
              </a:pPr>
              <a:r>
                <a:rPr lang="en-US" altLang="zh-CN" sz="3200" spc="400" dirty="0">
                  <a:cs typeface="+mn-ea"/>
                  <a:sym typeface="+mn-lt"/>
                </a:rPr>
                <a:t>03</a:t>
              </a:r>
              <a:r>
                <a:rPr lang="zh-CN" altLang="en-US" sz="3200" spc="400" dirty="0">
                  <a:cs typeface="+mn-ea"/>
                  <a:sym typeface="+mn-lt"/>
                </a:rPr>
                <a:t> </a:t>
              </a:r>
              <a:r>
                <a:rPr lang="en-US" altLang="zh-CN" sz="3200" spc="400" dirty="0">
                  <a:cs typeface="+mn-ea"/>
                  <a:sym typeface="+mn-lt"/>
                </a:rPr>
                <a:t>Experiments</a:t>
              </a:r>
              <a:endParaRPr kumimoji="0" lang="zh-CN" altLang="en-US" sz="3200" i="0" u="none" strike="noStrike" kern="1200" cap="none" spc="400" normalizeH="0" noProof="0" dirty="0">
                <a:ln>
                  <a:noFill/>
                </a:ln>
                <a:effectLst/>
                <a:uLnTx/>
                <a:uFillTx/>
                <a:cs typeface="+mn-ea"/>
                <a:sym typeface="+mn-lt"/>
              </a:endParaRPr>
            </a:p>
          </p:txBody>
        </p:sp>
        <p:sp>
          <p:nvSpPr>
            <p:cNvPr id="144" name="文本框 143"/>
            <p:cNvSpPr txBox="1"/>
            <p:nvPr/>
          </p:nvSpPr>
          <p:spPr>
            <a:xfrm>
              <a:off x="3426679" y="3628510"/>
              <a:ext cx="7642800" cy="523220"/>
            </a:xfrm>
            <a:prstGeom prst="rect">
              <a:avLst/>
            </a:prstGeom>
            <a:noFill/>
          </p:spPr>
          <p:txBody>
            <a:bodyPr wrap="square" rtlCol="0" anchor="ctr" anchorCtr="0">
              <a:normAutofit/>
            </a:bodyPr>
            <a:lstStyle/>
            <a:p>
              <a:pPr lvl="0">
                <a:defRPr/>
              </a:pPr>
              <a:r>
                <a:rPr lang="en-US" altLang="zh-CN" sz="3200" spc="400" dirty="0">
                  <a:cs typeface="+mn-ea"/>
                  <a:sym typeface="+mn-lt"/>
                </a:rPr>
                <a:t>04</a:t>
              </a:r>
              <a:r>
                <a:rPr lang="zh-CN" altLang="en-US" sz="3200" spc="400" dirty="0">
                  <a:cs typeface="+mn-ea"/>
                  <a:sym typeface="+mn-lt"/>
                </a:rPr>
                <a:t> </a:t>
              </a:r>
              <a:r>
                <a:rPr lang="en-US" altLang="zh-CN" sz="3200" spc="400" dirty="0">
                  <a:cs typeface="+mn-ea"/>
                  <a:sym typeface="+mn-lt"/>
                </a:rPr>
                <a:t>Conclusions</a:t>
              </a:r>
              <a:endParaRPr lang="zh-CN" altLang="en-US" sz="3200" spc="400" dirty="0">
                <a:cs typeface="+mn-ea"/>
                <a:sym typeface="+mn-lt"/>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515AB8F-1C56-49E9-90C8-78D22B0C1B97}" type="slidenum">
              <a:rPr lang="zh-CN" altLang="en-US" smtClean="0"/>
            </a:fld>
            <a:endParaRPr lang="zh-CN" altLang="en-US" dirty="0"/>
          </a:p>
        </p:txBody>
      </p:sp>
      <p:sp>
        <p:nvSpPr>
          <p:cNvPr id="3" name="标题 2"/>
          <p:cNvSpPr>
            <a:spLocks noGrp="1"/>
          </p:cNvSpPr>
          <p:nvPr>
            <p:ph type="title"/>
          </p:nvPr>
        </p:nvSpPr>
        <p:spPr>
          <a:xfrm>
            <a:off x="1091254" y="237834"/>
            <a:ext cx="8588773" cy="790865"/>
          </a:xfrm>
        </p:spPr>
        <p:txBody>
          <a:bodyPr>
            <a:normAutofit fontScale="90000"/>
          </a:bodyPr>
          <a:lstStyle/>
          <a:p>
            <a:r>
              <a:rPr lang="zh-CN" altLang="en-US" dirty="0"/>
              <a:t>聚合规则</a:t>
            </a:r>
            <a:r>
              <a:rPr lang="en-US" altLang="zh-CN" dirty="0"/>
              <a:t>-</a:t>
            </a:r>
            <a:r>
              <a:rPr lang="en-US" altLang="zh-CN" dirty="0" err="1"/>
              <a:t>FedAvg</a:t>
            </a:r>
            <a:r>
              <a:rPr lang="zh-CN" altLang="en-US" dirty="0"/>
              <a:t>（</a:t>
            </a:r>
            <a:r>
              <a:rPr lang="en-US" altLang="zh-CN" dirty="0"/>
              <a:t>Federated </a:t>
            </a:r>
            <a:r>
              <a:rPr lang="en-US" altLang="zh-CN" dirty="0" err="1"/>
              <a:t>Averageing</a:t>
            </a:r>
            <a:r>
              <a:rPr lang="zh-CN" altLang="en-US" dirty="0"/>
              <a:t>）</a:t>
            </a:r>
            <a:endParaRPr lang="zh-CN" altLang="en-US" dirty="0"/>
          </a:p>
        </p:txBody>
      </p:sp>
      <p:pic>
        <p:nvPicPr>
          <p:cNvPr id="2050" name="Picture 2" descr="Basic Federated Learning Architecture: Users use local data to train local models, the local models are used to update the global model in the base station. The aggregated global model is passed to the local models for further training. These steps are repeated until the global model converge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68808" y="1342202"/>
            <a:ext cx="4727191" cy="4489209"/>
          </a:xfrm>
          <a:prstGeom prst="rect">
            <a:avLst/>
          </a:prstGeom>
          <a:noFill/>
          <a:extLst>
            <a:ext uri="{909E8E84-426E-40DD-AFC4-6F175D3DCCD1}">
              <a14:hiddenFill xmlns:a14="http://schemas.microsoft.com/office/drawing/2010/main">
                <a:solidFill>
                  <a:srgbClr val="FFFFFF"/>
                </a:solidFill>
              </a14:hiddenFill>
            </a:ext>
          </a:extLst>
        </p:spPr>
      </p:pic>
      <p:pic>
        <p:nvPicPr>
          <p:cNvPr id="11" name="图片 10"/>
          <p:cNvPicPr>
            <a:picLocks noChangeAspect="1"/>
          </p:cNvPicPr>
          <p:nvPr/>
        </p:nvPicPr>
        <p:blipFill>
          <a:blip r:embed="rId2"/>
          <a:stretch>
            <a:fillRect/>
          </a:stretch>
        </p:blipFill>
        <p:spPr>
          <a:xfrm>
            <a:off x="6096000" y="1028699"/>
            <a:ext cx="4491458" cy="499801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515AB8F-1C56-49E9-90C8-78D22B0C1B97}" type="slidenum">
              <a:rPr lang="zh-CN" altLang="en-US" smtClean="0"/>
            </a:fld>
            <a:endParaRPr lang="zh-CN" altLang="en-US" dirty="0"/>
          </a:p>
        </p:txBody>
      </p:sp>
      <p:sp>
        <p:nvSpPr>
          <p:cNvPr id="3" name="标题 2"/>
          <p:cNvSpPr>
            <a:spLocks noGrp="1"/>
          </p:cNvSpPr>
          <p:nvPr>
            <p:ph type="title"/>
          </p:nvPr>
        </p:nvSpPr>
        <p:spPr>
          <a:xfrm>
            <a:off x="1091254" y="237834"/>
            <a:ext cx="8588773" cy="790865"/>
          </a:xfrm>
        </p:spPr>
        <p:txBody>
          <a:bodyPr>
            <a:normAutofit/>
          </a:bodyPr>
          <a:lstStyle/>
          <a:p>
            <a:r>
              <a:rPr lang="en-US" altLang="zh-CN" dirty="0"/>
              <a:t>learning objective</a:t>
            </a:r>
            <a:r>
              <a:rPr lang="zh-CN" altLang="en-US" dirty="0"/>
              <a:t>）</a:t>
            </a:r>
            <a:endParaRPr lang="zh-CN" altLang="en-US" dirty="0"/>
          </a:p>
        </p:txBody>
      </p:sp>
      <p:pic>
        <p:nvPicPr>
          <p:cNvPr id="4" name="图片 3"/>
          <p:cNvPicPr>
            <a:picLocks noChangeAspect="1"/>
          </p:cNvPicPr>
          <p:nvPr>
            <p:custDataLst>
              <p:tags r:id="rId1"/>
            </p:custDataLst>
          </p:nvPr>
        </p:nvPicPr>
        <p:blipFill>
          <a:blip r:embed="rId2"/>
          <a:stretch>
            <a:fillRect/>
          </a:stretch>
        </p:blipFill>
        <p:spPr>
          <a:xfrm>
            <a:off x="2934970" y="1094105"/>
            <a:ext cx="1670050" cy="793750"/>
          </a:xfrm>
          <a:prstGeom prst="rect">
            <a:avLst/>
          </a:prstGeom>
        </p:spPr>
      </p:pic>
      <p:sp>
        <p:nvSpPr>
          <p:cNvPr id="7" name="文本框 6"/>
          <p:cNvSpPr txBox="1"/>
          <p:nvPr>
            <p:custDataLst>
              <p:tags r:id="rId3"/>
            </p:custDataLst>
          </p:nvPr>
        </p:nvSpPr>
        <p:spPr>
          <a:xfrm>
            <a:off x="513080" y="1282065"/>
            <a:ext cx="11073765" cy="4759960"/>
          </a:xfrm>
          <a:prstGeom prst="rect">
            <a:avLst/>
          </a:prstGeom>
          <a:noFill/>
        </p:spPr>
        <p:txBody>
          <a:bodyPr wrap="square" rtlCol="0" anchor="t">
            <a:noAutofit/>
          </a:bodyPr>
          <a:p>
            <a:pPr marL="374650" indent="-361950">
              <a:spcBef>
                <a:spcPts val="550"/>
              </a:spcBef>
              <a:buClr>
                <a:srgbClr val="475A2C"/>
              </a:buClr>
              <a:buFont typeface="Wingdings" panose="05000000000000000000"/>
              <a:buChar char=""/>
              <a:tabLst>
                <a:tab pos="374015" algn="l"/>
                <a:tab pos="374650" algn="l"/>
              </a:tabLst>
            </a:pPr>
            <a:r>
              <a:rPr lang="zh-CN" sz="2000">
                <a:solidFill>
                  <a:srgbClr val="121212"/>
                </a:solidFill>
                <a:latin typeface="-apple-system"/>
                <a:cs typeface="Arial" panose="020B0604020202020204"/>
                <a:sym typeface="+mn-ea"/>
              </a:rPr>
              <a:t>联邦学习的目标：</a:t>
            </a:r>
            <a:endParaRPr lang="zh-CN" sz="2000">
              <a:solidFill>
                <a:srgbClr val="121212"/>
              </a:solidFill>
              <a:latin typeface="-apple-system"/>
              <a:cs typeface="Arial" panose="020B0604020202020204"/>
              <a:sym typeface="+mn-ea"/>
            </a:endParaRPr>
          </a:p>
          <a:p>
            <a:pPr marL="374650" indent="-361950">
              <a:spcBef>
                <a:spcPts val="550"/>
              </a:spcBef>
              <a:buClr>
                <a:srgbClr val="475A2C"/>
              </a:buClr>
              <a:buFont typeface="Wingdings" panose="05000000000000000000"/>
              <a:buChar char=""/>
              <a:tabLst>
                <a:tab pos="374015" algn="l"/>
                <a:tab pos="374650" algn="l"/>
              </a:tabLst>
            </a:pPr>
            <a:endParaRPr sz="2000">
              <a:solidFill>
                <a:srgbClr val="121212"/>
              </a:solidFill>
              <a:latin typeface="-apple-system"/>
              <a:cs typeface="Arial" panose="020B0604020202020204"/>
              <a:sym typeface="+mn-ea"/>
            </a:endParaRPr>
          </a:p>
          <a:p>
            <a:pPr marL="374650" indent="-361950">
              <a:spcBef>
                <a:spcPts val="550"/>
              </a:spcBef>
              <a:buClr>
                <a:srgbClr val="475A2C"/>
              </a:buClr>
              <a:buFont typeface="Wingdings" panose="05000000000000000000"/>
              <a:buChar char=""/>
              <a:tabLst>
                <a:tab pos="374015" algn="l"/>
                <a:tab pos="374650" algn="l"/>
              </a:tabLst>
            </a:pPr>
            <a:r>
              <a:rPr lang="zh-CN" sz="2000">
                <a:solidFill>
                  <a:srgbClr val="121212"/>
                </a:solidFill>
                <a:latin typeface="-apple-system"/>
                <a:cs typeface="Arial" panose="020B0604020202020204"/>
                <a:sym typeface="+mn-ea"/>
              </a:rPr>
              <a:t>个性化</a:t>
            </a:r>
            <a:r>
              <a:rPr lang="zh-CN" sz="2000">
                <a:solidFill>
                  <a:srgbClr val="121212"/>
                </a:solidFill>
                <a:latin typeface="-apple-system"/>
                <a:cs typeface="Arial" panose="020B0604020202020204"/>
                <a:sym typeface="+mn-ea"/>
              </a:rPr>
              <a:t>联邦学习的</a:t>
            </a:r>
            <a:r>
              <a:rPr lang="zh-CN" sz="2000">
                <a:solidFill>
                  <a:srgbClr val="121212"/>
                </a:solidFill>
                <a:latin typeface="-apple-system"/>
                <a:cs typeface="Arial" panose="020B0604020202020204"/>
                <a:sym typeface="+mn-ea"/>
              </a:rPr>
              <a:t>目标：：：</a:t>
            </a:r>
            <a:endParaRPr lang="zh-CN" sz="2000">
              <a:solidFill>
                <a:srgbClr val="121212"/>
              </a:solidFill>
              <a:latin typeface="-apple-system"/>
              <a:cs typeface="Arial" panose="020B0604020202020204"/>
              <a:sym typeface="+mn-ea"/>
            </a:endParaRPr>
          </a:p>
          <a:p>
            <a:pPr marL="374650" indent="-361950">
              <a:spcBef>
                <a:spcPts val="550"/>
              </a:spcBef>
              <a:buClr>
                <a:srgbClr val="475A2C"/>
              </a:buClr>
              <a:buFont typeface="Wingdings" panose="05000000000000000000"/>
              <a:buChar char=""/>
              <a:tabLst>
                <a:tab pos="374015" algn="l"/>
                <a:tab pos="374650" algn="l"/>
              </a:tabLst>
            </a:pPr>
            <a:endParaRPr lang="zh-CN" sz="2000">
              <a:solidFill>
                <a:srgbClr val="121212"/>
              </a:solidFill>
              <a:latin typeface="-apple-system"/>
              <a:cs typeface="Arial" panose="020B0604020202020204"/>
              <a:sym typeface="+mn-ea"/>
            </a:endParaRPr>
          </a:p>
          <a:p>
            <a:pPr marL="374650" indent="-361950">
              <a:spcBef>
                <a:spcPts val="550"/>
              </a:spcBef>
              <a:buClr>
                <a:srgbClr val="475A2C"/>
              </a:buClr>
              <a:buFont typeface="Wingdings" panose="05000000000000000000"/>
              <a:buChar char=""/>
              <a:tabLst>
                <a:tab pos="374015" algn="l"/>
                <a:tab pos="374650" algn="l"/>
              </a:tabLst>
            </a:pPr>
            <a:r>
              <a:rPr lang="zh-CN" sz="2000">
                <a:solidFill>
                  <a:srgbClr val="121212"/>
                </a:solidFill>
                <a:latin typeface="-apple-system"/>
                <a:cs typeface="Arial" panose="020B0604020202020204"/>
                <a:sym typeface="+mn-ea"/>
              </a:rPr>
              <a:t>推荐模型的</a:t>
            </a:r>
            <a:r>
              <a:rPr lang="zh-CN" sz="2000">
                <a:solidFill>
                  <a:srgbClr val="121212"/>
                </a:solidFill>
                <a:latin typeface="-apple-system"/>
                <a:cs typeface="Arial" panose="020B0604020202020204"/>
                <a:sym typeface="+mn-ea"/>
              </a:rPr>
              <a:t>学习目标：</a:t>
            </a:r>
            <a:endParaRPr lang="zh-CN" sz="2000">
              <a:solidFill>
                <a:srgbClr val="121212"/>
              </a:solidFill>
              <a:latin typeface="-apple-system"/>
              <a:cs typeface="Arial" panose="020B0604020202020204"/>
              <a:sym typeface="+mn-ea"/>
            </a:endParaRPr>
          </a:p>
          <a:p>
            <a:pPr marL="374650" indent="-361950">
              <a:spcBef>
                <a:spcPts val="550"/>
              </a:spcBef>
              <a:buClr>
                <a:srgbClr val="475A2C"/>
              </a:buClr>
              <a:buFont typeface="Wingdings" panose="05000000000000000000"/>
              <a:buChar char=""/>
              <a:tabLst>
                <a:tab pos="374015" algn="l"/>
                <a:tab pos="374650" algn="l"/>
              </a:tabLst>
            </a:pPr>
            <a:r>
              <a:rPr lang="en-US" altLang="zh-CN" sz="2000">
                <a:solidFill>
                  <a:srgbClr val="121212"/>
                </a:solidFill>
                <a:latin typeface="-apple-system"/>
                <a:cs typeface="Arial" panose="020B0604020202020204"/>
                <a:sym typeface="+mn-ea"/>
              </a:rPr>
              <a:t>  </a:t>
            </a:r>
            <a:r>
              <a:rPr lang="zh-CN" sz="2000">
                <a:solidFill>
                  <a:srgbClr val="121212"/>
                </a:solidFill>
                <a:latin typeface="-apple-system"/>
                <a:cs typeface="Arial" panose="020B0604020202020204"/>
                <a:sym typeface="+mn-ea"/>
              </a:rPr>
              <a:t>表示</a:t>
            </a:r>
            <a:r>
              <a:rPr lang="en-US" altLang="zh-CN" sz="2000">
                <a:solidFill>
                  <a:srgbClr val="121212"/>
                </a:solidFill>
                <a:latin typeface="-apple-system"/>
                <a:cs typeface="Arial" panose="020B0604020202020204"/>
                <a:sym typeface="+mn-ea"/>
              </a:rPr>
              <a:t>user embedding,    </a:t>
            </a:r>
            <a:r>
              <a:rPr lang="zh-CN" altLang="en-US" sz="2000">
                <a:solidFill>
                  <a:srgbClr val="121212"/>
                </a:solidFill>
                <a:latin typeface="-apple-system"/>
                <a:cs typeface="Arial" panose="020B0604020202020204"/>
                <a:sym typeface="+mn-ea"/>
              </a:rPr>
              <a:t>表示</a:t>
            </a:r>
            <a:r>
              <a:rPr lang="en-US" altLang="zh-CN" sz="2000">
                <a:solidFill>
                  <a:srgbClr val="121212"/>
                </a:solidFill>
                <a:latin typeface="-apple-system"/>
                <a:cs typeface="Arial" panose="020B0604020202020204"/>
                <a:sym typeface="+mn-ea"/>
              </a:rPr>
              <a:t>item embedding</a:t>
            </a:r>
            <a:endParaRPr lang="en-US" altLang="zh-CN" sz="2000">
              <a:solidFill>
                <a:srgbClr val="121212"/>
              </a:solidFill>
              <a:latin typeface="-apple-system"/>
              <a:cs typeface="Arial" panose="020B0604020202020204"/>
              <a:sym typeface="+mn-ea"/>
            </a:endParaRPr>
          </a:p>
          <a:p>
            <a:pPr marL="374650" indent="-361950">
              <a:spcBef>
                <a:spcPts val="550"/>
              </a:spcBef>
              <a:buClr>
                <a:srgbClr val="475A2C"/>
              </a:buClr>
              <a:buFont typeface="Wingdings" panose="05000000000000000000"/>
              <a:buChar char=""/>
              <a:tabLst>
                <a:tab pos="374015" algn="l"/>
                <a:tab pos="374650" algn="l"/>
              </a:tabLst>
            </a:pPr>
            <a:endParaRPr lang="en-US" altLang="zh-CN" sz="2000">
              <a:solidFill>
                <a:srgbClr val="121212"/>
              </a:solidFill>
              <a:latin typeface="-apple-system"/>
              <a:cs typeface="Arial" panose="020B0604020202020204"/>
              <a:sym typeface="+mn-ea"/>
            </a:endParaRPr>
          </a:p>
          <a:p>
            <a:pPr marL="374650" indent="-361950">
              <a:spcBef>
                <a:spcPts val="550"/>
              </a:spcBef>
              <a:buClr>
                <a:srgbClr val="475A2C"/>
              </a:buClr>
              <a:buFont typeface="Wingdings" panose="05000000000000000000"/>
              <a:buChar char=""/>
              <a:tabLst>
                <a:tab pos="374015" algn="l"/>
                <a:tab pos="374650" algn="l"/>
              </a:tabLst>
            </a:pPr>
            <a:r>
              <a:rPr lang="zh-CN" altLang="en-US" sz="2000">
                <a:solidFill>
                  <a:srgbClr val="121212"/>
                </a:solidFill>
                <a:latin typeface="-apple-system"/>
                <a:cs typeface="Arial" panose="020B0604020202020204"/>
                <a:sym typeface="+mn-ea"/>
              </a:rPr>
              <a:t>本文的学习目标：</a:t>
            </a:r>
            <a:r>
              <a:rPr lang="en-US" altLang="zh-CN" sz="2000">
                <a:solidFill>
                  <a:srgbClr val="121212"/>
                </a:solidFill>
                <a:latin typeface="-apple-system"/>
                <a:cs typeface="Arial" panose="020B0604020202020204"/>
                <a:sym typeface="+mn-ea"/>
              </a:rPr>
              <a:t> </a:t>
            </a:r>
            <a:endParaRPr lang="zh-CN" sz="2000">
              <a:solidFill>
                <a:srgbClr val="121212"/>
              </a:solidFill>
              <a:latin typeface="-apple-system"/>
              <a:cs typeface="Arial" panose="020B0604020202020204"/>
              <a:sym typeface="+mn-ea"/>
            </a:endParaRPr>
          </a:p>
          <a:p>
            <a:pPr marL="374650" indent="-361950">
              <a:spcBef>
                <a:spcPts val="550"/>
              </a:spcBef>
              <a:buClr>
                <a:srgbClr val="475A2C"/>
              </a:buClr>
              <a:buFont typeface="Wingdings" panose="05000000000000000000"/>
              <a:buChar char=""/>
              <a:tabLst>
                <a:tab pos="374015" algn="l"/>
                <a:tab pos="374650" algn="l"/>
              </a:tabLst>
            </a:pPr>
            <a:endParaRPr lang="zh-CN" sz="2000">
              <a:solidFill>
                <a:srgbClr val="121212"/>
              </a:solidFill>
              <a:latin typeface="-apple-system"/>
              <a:cs typeface="Arial" panose="020B0604020202020204"/>
              <a:sym typeface="+mn-ea"/>
            </a:endParaRPr>
          </a:p>
          <a:p>
            <a:pPr marL="374650" indent="-361950">
              <a:spcBef>
                <a:spcPts val="550"/>
              </a:spcBef>
              <a:buClr>
                <a:srgbClr val="475A2C"/>
              </a:buClr>
              <a:buFont typeface="Wingdings" panose="05000000000000000000"/>
              <a:buChar char=""/>
              <a:tabLst>
                <a:tab pos="374015" algn="l"/>
                <a:tab pos="374650" algn="l"/>
              </a:tabLst>
            </a:pPr>
            <a:endParaRPr lang="zh-CN" sz="2000">
              <a:solidFill>
                <a:srgbClr val="121212"/>
              </a:solidFill>
              <a:latin typeface="-apple-system"/>
              <a:cs typeface="Arial" panose="020B0604020202020204"/>
              <a:sym typeface="+mn-ea"/>
            </a:endParaRPr>
          </a:p>
          <a:p>
            <a:pPr marL="374650" indent="-361950">
              <a:spcBef>
                <a:spcPts val="550"/>
              </a:spcBef>
              <a:buClr>
                <a:srgbClr val="475A2C"/>
              </a:buClr>
              <a:buFont typeface="Wingdings" panose="05000000000000000000"/>
              <a:buChar char=""/>
              <a:tabLst>
                <a:tab pos="374015" algn="l"/>
                <a:tab pos="374650" algn="l"/>
              </a:tabLst>
            </a:pPr>
            <a:r>
              <a:rPr lang="en-US" altLang="zh-CN" sz="2000">
                <a:solidFill>
                  <a:srgbClr val="121212"/>
                </a:solidFill>
                <a:latin typeface="-apple-system"/>
                <a:cs typeface="Arial" panose="020B0604020202020204"/>
                <a:sym typeface="+mn-ea"/>
              </a:rPr>
              <a:t>E</a:t>
            </a:r>
            <a:r>
              <a:rPr lang="zh-CN" altLang="en-US" sz="2000">
                <a:solidFill>
                  <a:srgbClr val="121212"/>
                </a:solidFill>
                <a:latin typeface="-apple-system"/>
                <a:cs typeface="Arial" panose="020B0604020202020204"/>
                <a:sym typeface="+mn-ea"/>
              </a:rPr>
              <a:t>在</a:t>
            </a:r>
            <a:r>
              <a:rPr lang="en-US" altLang="zh-CN" sz="2000">
                <a:solidFill>
                  <a:srgbClr val="121212"/>
                </a:solidFill>
                <a:latin typeface="-apple-system"/>
                <a:cs typeface="Arial" panose="020B0604020202020204"/>
                <a:sym typeface="+mn-ea"/>
              </a:rPr>
              <a:t>server</a:t>
            </a:r>
            <a:r>
              <a:rPr lang="zh-CN" altLang="en-US" sz="2000">
                <a:solidFill>
                  <a:srgbClr val="121212"/>
                </a:solidFill>
                <a:latin typeface="-apple-system"/>
                <a:cs typeface="Arial" panose="020B0604020202020204"/>
                <a:sym typeface="+mn-ea"/>
              </a:rPr>
              <a:t>端聚合，本地客户端使用前会先微调，然后在本地学习</a:t>
            </a:r>
            <a:r>
              <a:rPr lang="en-US" altLang="zh-CN" sz="2000">
                <a:solidFill>
                  <a:srgbClr val="121212"/>
                </a:solidFill>
                <a:latin typeface="-apple-system"/>
                <a:cs typeface="Arial" panose="020B0604020202020204"/>
                <a:sym typeface="+mn-ea"/>
              </a:rPr>
              <a:t>S</a:t>
            </a:r>
            <a:r>
              <a:rPr lang="en-US" altLang="zh-CN" sz="2000" baseline="-25000">
                <a:solidFill>
                  <a:srgbClr val="121212"/>
                </a:solidFill>
                <a:latin typeface="-apple-system"/>
                <a:cs typeface="Arial" panose="020B0604020202020204"/>
                <a:sym typeface="+mn-ea"/>
              </a:rPr>
              <a:t>i </a:t>
            </a:r>
            <a:r>
              <a:rPr lang="zh-CN" altLang="en-US" sz="2000">
                <a:solidFill>
                  <a:srgbClr val="121212"/>
                </a:solidFill>
                <a:latin typeface="-apple-system"/>
                <a:cs typeface="Arial" panose="020B0604020202020204"/>
                <a:sym typeface="+mn-ea"/>
              </a:rPr>
              <a:t>做个性化</a:t>
            </a:r>
            <a:r>
              <a:rPr lang="zh-CN" altLang="en-US" sz="2000">
                <a:solidFill>
                  <a:srgbClr val="121212"/>
                </a:solidFill>
                <a:latin typeface="-apple-system"/>
                <a:cs typeface="Arial" panose="020B0604020202020204"/>
                <a:sym typeface="+mn-ea"/>
              </a:rPr>
              <a:t>推荐。</a:t>
            </a:r>
            <a:endParaRPr lang="zh-CN" altLang="en-US" sz="2000">
              <a:solidFill>
                <a:srgbClr val="121212"/>
              </a:solidFill>
              <a:latin typeface="-apple-system"/>
              <a:cs typeface="Arial" panose="020B0604020202020204"/>
              <a:sym typeface="+mn-ea"/>
            </a:endParaRPr>
          </a:p>
        </p:txBody>
      </p:sp>
      <p:pic>
        <p:nvPicPr>
          <p:cNvPr id="6" name="图片 5"/>
          <p:cNvPicPr>
            <a:picLocks noChangeAspect="1"/>
          </p:cNvPicPr>
          <p:nvPr>
            <p:custDataLst>
              <p:tags r:id="rId4"/>
            </p:custDataLst>
          </p:nvPr>
        </p:nvPicPr>
        <p:blipFill>
          <a:blip r:embed="rId5"/>
          <a:stretch>
            <a:fillRect/>
          </a:stretch>
        </p:blipFill>
        <p:spPr>
          <a:xfrm>
            <a:off x="3702050" y="1826895"/>
            <a:ext cx="2425700" cy="774700"/>
          </a:xfrm>
          <a:prstGeom prst="rect">
            <a:avLst/>
          </a:prstGeom>
        </p:spPr>
      </p:pic>
      <p:pic>
        <p:nvPicPr>
          <p:cNvPr id="8" name="图片 7"/>
          <p:cNvPicPr>
            <a:picLocks noChangeAspect="1"/>
          </p:cNvPicPr>
          <p:nvPr>
            <p:custDataLst>
              <p:tags r:id="rId6"/>
            </p:custDataLst>
          </p:nvPr>
        </p:nvPicPr>
        <p:blipFill>
          <a:blip r:embed="rId7"/>
          <a:stretch>
            <a:fillRect/>
          </a:stretch>
        </p:blipFill>
        <p:spPr>
          <a:xfrm>
            <a:off x="8493760" y="2030095"/>
            <a:ext cx="2597150" cy="368300"/>
          </a:xfrm>
          <a:prstGeom prst="rect">
            <a:avLst/>
          </a:prstGeom>
        </p:spPr>
      </p:pic>
      <p:pic>
        <p:nvPicPr>
          <p:cNvPr id="9" name="图片 8"/>
          <p:cNvPicPr>
            <a:picLocks noChangeAspect="1"/>
          </p:cNvPicPr>
          <p:nvPr>
            <p:custDataLst>
              <p:tags r:id="rId8"/>
            </p:custDataLst>
          </p:nvPr>
        </p:nvPicPr>
        <p:blipFill>
          <a:blip r:embed="rId9"/>
          <a:stretch>
            <a:fillRect/>
          </a:stretch>
        </p:blipFill>
        <p:spPr>
          <a:xfrm>
            <a:off x="6504305" y="2125345"/>
            <a:ext cx="1612900" cy="273050"/>
          </a:xfrm>
          <a:prstGeom prst="rect">
            <a:avLst/>
          </a:prstGeom>
        </p:spPr>
      </p:pic>
      <p:pic>
        <p:nvPicPr>
          <p:cNvPr id="10" name="图片 9"/>
          <p:cNvPicPr>
            <a:picLocks noChangeAspect="1"/>
          </p:cNvPicPr>
          <p:nvPr>
            <p:custDataLst>
              <p:tags r:id="rId10"/>
            </p:custDataLst>
          </p:nvPr>
        </p:nvPicPr>
        <p:blipFill>
          <a:blip r:embed="rId11"/>
          <a:stretch>
            <a:fillRect/>
          </a:stretch>
        </p:blipFill>
        <p:spPr>
          <a:xfrm>
            <a:off x="3522980" y="2692400"/>
            <a:ext cx="4375150" cy="476250"/>
          </a:xfrm>
          <a:prstGeom prst="rect">
            <a:avLst/>
          </a:prstGeom>
        </p:spPr>
      </p:pic>
      <p:pic>
        <p:nvPicPr>
          <p:cNvPr id="12" name="图片 11"/>
          <p:cNvPicPr>
            <a:picLocks noChangeAspect="1"/>
          </p:cNvPicPr>
          <p:nvPr>
            <p:custDataLst>
              <p:tags r:id="rId12"/>
            </p:custDataLst>
          </p:nvPr>
        </p:nvPicPr>
        <p:blipFill>
          <a:blip r:embed="rId13"/>
          <a:stretch>
            <a:fillRect/>
          </a:stretch>
        </p:blipFill>
        <p:spPr>
          <a:xfrm>
            <a:off x="8302625" y="2784475"/>
            <a:ext cx="1631950" cy="292100"/>
          </a:xfrm>
          <a:prstGeom prst="rect">
            <a:avLst/>
          </a:prstGeom>
        </p:spPr>
      </p:pic>
      <p:pic>
        <p:nvPicPr>
          <p:cNvPr id="13" name="图片 12"/>
          <p:cNvPicPr>
            <a:picLocks noChangeAspect="1"/>
          </p:cNvPicPr>
          <p:nvPr>
            <p:custDataLst>
              <p:tags r:id="rId14"/>
            </p:custDataLst>
          </p:nvPr>
        </p:nvPicPr>
        <p:blipFill>
          <a:blip r:embed="rId15"/>
          <a:stretch>
            <a:fillRect/>
          </a:stretch>
        </p:blipFill>
        <p:spPr>
          <a:xfrm>
            <a:off x="965835" y="3259455"/>
            <a:ext cx="190500" cy="196850"/>
          </a:xfrm>
          <a:prstGeom prst="rect">
            <a:avLst/>
          </a:prstGeom>
        </p:spPr>
      </p:pic>
      <p:pic>
        <p:nvPicPr>
          <p:cNvPr id="14" name="图片 13"/>
          <p:cNvPicPr>
            <a:picLocks noChangeAspect="1"/>
          </p:cNvPicPr>
          <p:nvPr>
            <p:custDataLst>
              <p:tags r:id="rId16"/>
            </p:custDataLst>
          </p:nvPr>
        </p:nvPicPr>
        <p:blipFill>
          <a:blip r:embed="rId17"/>
          <a:stretch>
            <a:fillRect/>
          </a:stretch>
        </p:blipFill>
        <p:spPr>
          <a:xfrm>
            <a:off x="3904615" y="3259455"/>
            <a:ext cx="222250" cy="247650"/>
          </a:xfrm>
          <a:prstGeom prst="rect">
            <a:avLst/>
          </a:prstGeom>
        </p:spPr>
      </p:pic>
      <p:pic>
        <p:nvPicPr>
          <p:cNvPr id="15" name="图片 14"/>
          <p:cNvPicPr>
            <a:picLocks noChangeAspect="1"/>
          </p:cNvPicPr>
          <p:nvPr>
            <p:custDataLst>
              <p:tags r:id="rId18"/>
            </p:custDataLst>
          </p:nvPr>
        </p:nvPicPr>
        <p:blipFill>
          <a:blip r:embed="rId19"/>
          <a:stretch>
            <a:fillRect/>
          </a:stretch>
        </p:blipFill>
        <p:spPr>
          <a:xfrm>
            <a:off x="3019425" y="3597910"/>
            <a:ext cx="3790950" cy="1143000"/>
          </a:xfrm>
          <a:prstGeom prst="rect">
            <a:avLst/>
          </a:prstGeom>
        </p:spPr>
      </p:pic>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ISLIDE.GUIDESSETTING" val="{&quot;Id&quot;:null,&quot;Name&quot;:&quot;正常&quot;,&quot;HeaderHeight&quot;:15.0,&quot;FooterHeight&quot;:9.0,&quot;SideMargin&quot;:5.5,&quot;TopMargin&quot;:0.0,&quot;BottomMargin&quot;:0.0,&quot;IntervalMargin&quot;:1.5,&quot;SettingType&quot;:&quot;System&quot;}"/>
  <p:tag name="COMMONDATA" val="eyJoZGlkIjoiYzQyNzg5ZmEwYjYzZTJmNWEyNDBhNTg0ZDg2MzUwMjMifQ=="/>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SEU">
      <a:dk1>
        <a:srgbClr val="000000"/>
      </a:dk1>
      <a:lt1>
        <a:srgbClr val="FFFFFF"/>
      </a:lt1>
      <a:dk2>
        <a:srgbClr val="44546A"/>
      </a:dk2>
      <a:lt2>
        <a:srgbClr val="E7E6E6"/>
      </a:lt2>
      <a:accent1>
        <a:srgbClr val="505122"/>
      </a:accent1>
      <a:accent2>
        <a:srgbClr val="FDCA04"/>
      </a:accent2>
      <a:accent3>
        <a:srgbClr val="00529D"/>
      </a:accent3>
      <a:accent4>
        <a:srgbClr val="B01417"/>
      </a:accent4>
      <a:accent5>
        <a:srgbClr val="7F7611"/>
      </a:accent5>
      <a:accent6>
        <a:srgbClr val="5D6B70"/>
      </a:accent6>
      <a:hlink>
        <a:srgbClr val="868A8C"/>
      </a:hlink>
      <a:folHlink>
        <a:srgbClr val="C2C6C8"/>
      </a:folHlink>
    </a:clrScheme>
    <a:fontScheme name="ncg3nh5f">
      <a:majorFont>
        <a:latin typeface="Microsoft YaHei"/>
        <a:ea typeface="Microsoft YaHei"/>
        <a:cs typeface=""/>
      </a:majorFont>
      <a:minorFont>
        <a:latin typeface="Microsoft YaHei"/>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rgbClr val="FF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3627</Words>
  <Application>WPS 演示</Application>
  <PresentationFormat>宽屏</PresentationFormat>
  <Paragraphs>247</Paragraphs>
  <Slides>23</Slides>
  <Notes>32</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23</vt:i4>
      </vt:variant>
    </vt:vector>
  </HeadingPairs>
  <TitlesOfParts>
    <vt:vector size="40" baseType="lpstr">
      <vt:lpstr>Arial</vt:lpstr>
      <vt:lpstr>宋体</vt:lpstr>
      <vt:lpstr>Wingdings</vt:lpstr>
      <vt:lpstr>微软雅黑</vt:lpstr>
      <vt:lpstr>Segoe UI</vt:lpstr>
      <vt:lpstr>pingfang SC</vt:lpstr>
      <vt:lpstr>Segoe Print</vt:lpstr>
      <vt:lpstr>等线</vt:lpstr>
      <vt:lpstr>Wingdings</vt:lpstr>
      <vt:lpstr>-apple-system</vt:lpstr>
      <vt:lpstr>Arial</vt:lpstr>
      <vt:lpstr>Arial Unicode MS</vt:lpstr>
      <vt:lpstr>Calibri</vt:lpstr>
      <vt:lpstr>KaTeX_Main</vt:lpstr>
      <vt:lpstr>Lucida Grande</vt:lpstr>
      <vt:lpstr>Office 主题​​</vt:lpstr>
      <vt:lpstr>1_OfficePLUS</vt:lpstr>
      <vt:lpstr>PowerPoint 演示文稿</vt:lpstr>
      <vt:lpstr>PowerPoint 演示文稿</vt:lpstr>
      <vt:lpstr>联邦推荐</vt:lpstr>
      <vt:lpstr>推荐模型-Matrix Factorization</vt:lpstr>
      <vt:lpstr>推荐模型-NCF</vt:lpstr>
      <vt:lpstr>dual personalization（本文提出）</vt:lpstr>
      <vt:lpstr>PowerPoint 演示文稿</vt:lpstr>
      <vt:lpstr>聚合规则-FedAvg（Federated Averageing）</vt:lpstr>
      <vt:lpstr>learning objective）</vt:lpstr>
      <vt:lpstr>loss function</vt:lpstr>
      <vt:lpstr>PFedRec algorithm</vt:lpstr>
      <vt:lpstr>PFedRec algorithm</vt:lpstr>
      <vt:lpstr>PowerPoint 演示文稿</vt:lpstr>
      <vt:lpstr>实验设置</vt:lpstr>
      <vt:lpstr>评价指标</vt:lpstr>
      <vt:lpstr>对比实验</vt:lpstr>
      <vt:lpstr>消融实验</vt:lpstr>
      <vt:lpstr>a close look of personalization</vt:lpstr>
      <vt:lpstr>a close look of personalization</vt:lpstr>
      <vt:lpstr>LDP protection [Choi et al., 2018] </vt:lpstr>
      <vt:lpstr>PowerPoint 演示文稿</vt:lpstr>
      <vt:lpstr>结果分析</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叶 丁</dc:creator>
  <cp:lastModifiedBy>式微</cp:lastModifiedBy>
  <cp:revision>3251</cp:revision>
  <dcterms:created xsi:type="dcterms:W3CDTF">2018-12-16T05:38:00Z</dcterms:created>
  <dcterms:modified xsi:type="dcterms:W3CDTF">2023-09-22T12:48:52Z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Nuaxnuy@DESKTOP-GLORKB7</vt:lpwstr>
  </property>
  <property fmtid="{D5CDD505-2E9C-101B-9397-08002B2CF9AE}" pid="5" name="MSIP_Label_f42aa342-8706-4288-bd11-ebb85995028c_SetDate">
    <vt:lpwstr>2019-04-13T06:32:31.4153976Z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d5228a63-67d4-4fd6-959f-d3cab9a76c24</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ICV">
    <vt:lpwstr>E728887469804DDA86A628D2EC153D59_12</vt:lpwstr>
  </property>
  <property fmtid="{D5CDD505-2E9C-101B-9397-08002B2CF9AE}" pid="12" name="KSOProductBuildVer">
    <vt:lpwstr>2052-12.1.0.15358</vt:lpwstr>
  </property>
</Properties>
</file>