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5"/>
  </p:notesMasterIdLst>
  <p:sldIdLst>
    <p:sldId id="259" r:id="rId2"/>
    <p:sldId id="258" r:id="rId3"/>
    <p:sldId id="257" r:id="rId4"/>
    <p:sldId id="292" r:id="rId5"/>
    <p:sldId id="293" r:id="rId6"/>
    <p:sldId id="294" r:id="rId7"/>
    <p:sldId id="296" r:id="rId8"/>
    <p:sldId id="299" r:id="rId9"/>
    <p:sldId id="300" r:id="rId10"/>
    <p:sldId id="301" r:id="rId11"/>
    <p:sldId id="304" r:id="rId12"/>
    <p:sldId id="303" r:id="rId13"/>
    <p:sldId id="297" r:id="rId14"/>
    <p:sldId id="305" r:id="rId15"/>
    <p:sldId id="306" r:id="rId16"/>
    <p:sldId id="311" r:id="rId17"/>
    <p:sldId id="307" r:id="rId18"/>
    <p:sldId id="310" r:id="rId19"/>
    <p:sldId id="308" r:id="rId20"/>
    <p:sldId id="309" r:id="rId21"/>
    <p:sldId id="298" r:id="rId22"/>
    <p:sldId id="312" r:id="rId23"/>
    <p:sldId id="264"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chao"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5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64736" autoAdjust="0"/>
  </p:normalViewPr>
  <p:slideViewPr>
    <p:cSldViewPr snapToGrid="0">
      <p:cViewPr varScale="1">
        <p:scale>
          <a:sx n="69" d="100"/>
          <a:sy n="69" d="100"/>
        </p:scale>
        <p:origin x="14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9F892-DB35-42DA-8E38-304D998E7A39}" type="datetimeFigureOut">
              <a:rPr lang="zh-CN" altLang="en-US"/>
              <a:t>2023/9/7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896D6-D915-4F46-B5E4-AEFF08A381D1}" type="slidenum">
              <a:r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文章选取原因：</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pPr marL="228600" indent="-228600">
              <a:buAutoNum type="arabicPeriod"/>
            </a:pPr>
            <a:r>
              <a:rPr lang="zh-CN" altLang="en-US" dirty="0">
                <a:ea typeface="等线" panose="02010600030101010101" charset="-122"/>
                <a:cs typeface="Calibri" panose="020F0502020204030204"/>
              </a:rPr>
              <a:t>经过工程团队验证，</a:t>
            </a:r>
            <a:r>
              <a:rPr lang="en-US" altLang="zh-CN" dirty="0" err="1">
                <a:ea typeface="等线" panose="02010600030101010101" charset="-122"/>
                <a:cs typeface="Calibri" panose="020F0502020204030204"/>
              </a:rPr>
              <a:t>automine</a:t>
            </a:r>
            <a:r>
              <a:rPr lang="zh-CN" altLang="en-US" dirty="0">
                <a:ea typeface="等线" panose="02010600030101010101" charset="-122"/>
                <a:cs typeface="Calibri" panose="020F0502020204030204"/>
              </a:rPr>
              <a:t>在子图模式挖掘任务上效果很好。</a:t>
            </a:r>
            <a:endParaRPr lang="en-US" altLang="zh-CN" dirty="0">
              <a:ea typeface="等线" panose="02010600030101010101" charset="-122"/>
              <a:cs typeface="Calibri" panose="020F0502020204030204"/>
            </a:endParaRPr>
          </a:p>
          <a:p>
            <a:pPr marL="228600" indent="-228600">
              <a:buAutoNum type="arabicPeriod"/>
            </a:pPr>
            <a:endParaRPr lang="en-US" altLang="zh-CN" dirty="0">
              <a:ea typeface="等线" panose="02010600030101010101" charset="-122"/>
              <a:cs typeface="Calibri" panose="020F0502020204030204"/>
            </a:endParaRPr>
          </a:p>
          <a:p>
            <a:pPr marL="228600" indent="-228600">
              <a:buAutoNum type="arabicPeriod"/>
            </a:pPr>
            <a:r>
              <a:rPr lang="zh-CN" altLang="en-US" dirty="0">
                <a:ea typeface="等线" panose="02010600030101010101" charset="-122"/>
                <a:cs typeface="Calibri" panose="020F0502020204030204"/>
              </a:rPr>
              <a:t>一般图挖掘的工作会出现在</a:t>
            </a:r>
            <a:r>
              <a:rPr lang="en-US" altLang="zh-CN" dirty="0">
                <a:ea typeface="等线" panose="02010600030101010101" charset="-122"/>
                <a:cs typeface="Calibri" panose="020F0502020204030204"/>
              </a:rPr>
              <a:t>DB</a:t>
            </a:r>
            <a:r>
              <a:rPr lang="zh-CN" altLang="en-US" dirty="0">
                <a:ea typeface="等线" panose="02010600030101010101" charset="-122"/>
                <a:cs typeface="Calibri" panose="020F0502020204030204"/>
              </a:rPr>
              <a:t>和</a:t>
            </a:r>
            <a:r>
              <a:rPr lang="en-US" altLang="zh-CN" dirty="0">
                <a:ea typeface="等线" panose="02010600030101010101" charset="-122"/>
                <a:cs typeface="Calibri" panose="020F0502020204030204"/>
              </a:rPr>
              <a:t>AI</a:t>
            </a:r>
            <a:r>
              <a:rPr lang="zh-CN" altLang="en-US" dirty="0">
                <a:ea typeface="等线" panose="02010600030101010101" charset="-122"/>
                <a:cs typeface="Calibri" panose="020F0502020204030204"/>
              </a:rPr>
              <a:t>的社区，但是这篇工作算是系统社区的，平时不逛系统会议的话，很可能会错过这篇文章。</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由于基于集合操作的三角匹配具有这些优势，我们便希望将基于集合操作的匹配策略扩展到任意连通模式。</a:t>
            </a:r>
            <a:endParaRPr lang="en-US" altLang="zh-CN" dirty="0"/>
          </a:p>
          <a:p>
            <a:endParaRPr lang="en-US" altLang="zh-CN" dirty="0"/>
          </a:p>
          <a:p>
            <a:r>
              <a:rPr lang="zh-CN" altLang="en-US" dirty="0"/>
              <a:t>扩展的过程分三步，</a:t>
            </a:r>
            <a:endParaRPr lang="en-US" altLang="zh-CN" dirty="0"/>
          </a:p>
          <a:p>
            <a:endParaRPr lang="en-US" altLang="zh-CN" dirty="0"/>
          </a:p>
          <a:p>
            <a:r>
              <a:rPr lang="zh-CN" altLang="en-US" dirty="0"/>
              <a:t>首先将输入的图模式扩展成完全图，我们将原先就存在的边染成黑色，将新加入的边染成红色。</a:t>
            </a:r>
            <a:endParaRPr lang="en-US" altLang="zh-CN" dirty="0"/>
          </a:p>
          <a:p>
            <a:endParaRPr lang="en-US" altLang="zh-CN" dirty="0"/>
          </a:p>
          <a:p>
            <a:r>
              <a:rPr lang="zh-CN" altLang="en-US" dirty="0"/>
              <a:t>其次，我们需要为模式的扩展定义顺序，为此，我们给模式图中的节点分配了</a:t>
            </a:r>
            <a:r>
              <a:rPr lang="en-US" altLang="zh-CN" dirty="0"/>
              <a:t>ID</a:t>
            </a:r>
            <a:r>
              <a:rPr lang="zh-CN" altLang="en-US" dirty="0"/>
              <a:t>，并且根据</a:t>
            </a:r>
            <a:r>
              <a:rPr lang="en-US" altLang="zh-CN" dirty="0"/>
              <a:t>ID</a:t>
            </a:r>
            <a:r>
              <a:rPr lang="zh-CN" altLang="en-US" dirty="0"/>
              <a:t>将模式图中的边修改为有向边，其中</a:t>
            </a:r>
            <a:r>
              <a:rPr lang="en-US" altLang="zh-CN" dirty="0"/>
              <a:t>ID</a:t>
            </a:r>
            <a:r>
              <a:rPr lang="zh-CN" altLang="en-US" dirty="0"/>
              <a:t>小的节点永远指向</a:t>
            </a:r>
            <a:r>
              <a:rPr lang="en-US" altLang="zh-CN" dirty="0"/>
              <a:t>ID</a:t>
            </a:r>
            <a:r>
              <a:rPr lang="zh-CN" altLang="en-US" dirty="0"/>
              <a:t>大的节点，其表达的意思就是，从</a:t>
            </a:r>
            <a:r>
              <a:rPr lang="en-US" altLang="zh-CN" dirty="0"/>
              <a:t>ID</a:t>
            </a:r>
            <a:r>
              <a:rPr lang="zh-CN" altLang="en-US" dirty="0"/>
              <a:t>小的节点扩展到</a:t>
            </a:r>
            <a:r>
              <a:rPr lang="en-US" altLang="zh-CN" dirty="0"/>
              <a:t>ID</a:t>
            </a:r>
            <a:r>
              <a:rPr lang="zh-CN" altLang="en-US" dirty="0"/>
              <a:t>大的节点。</a:t>
            </a:r>
            <a:endParaRPr lang="en-US" altLang="zh-CN" dirty="0"/>
          </a:p>
          <a:p>
            <a:endParaRPr lang="en-US" altLang="zh-CN" dirty="0"/>
          </a:p>
          <a:p>
            <a:r>
              <a:rPr lang="zh-CN" altLang="en-US" dirty="0"/>
              <a:t>最后，我们可以根据上面的有向完全图定义匹配的</a:t>
            </a:r>
            <a:r>
              <a:rPr lang="en-US" altLang="zh-CN" dirty="0"/>
              <a:t>schedule</a:t>
            </a:r>
            <a:r>
              <a:rPr lang="zh-CN" altLang="en-US" dirty="0"/>
              <a:t>（</a:t>
            </a:r>
            <a:r>
              <a:rPr lang="en-US" altLang="zh-CN" dirty="0"/>
              <a:t>schedule</a:t>
            </a:r>
            <a:r>
              <a:rPr lang="zh-CN" altLang="en-US" dirty="0"/>
              <a:t>是论文中的叫法，可以简单的理解成模式扩展的顺序）。</a:t>
            </a:r>
            <a:endParaRPr lang="en-US" altLang="zh-CN" dirty="0"/>
          </a:p>
          <a:p>
            <a:r>
              <a:rPr lang="zh-CN" altLang="en-US" dirty="0"/>
              <a:t>在图中的例子中，节点</a:t>
            </a:r>
            <a:r>
              <a:rPr lang="en-US" altLang="zh-CN" dirty="0"/>
              <a:t>2</a:t>
            </a:r>
            <a:r>
              <a:rPr lang="zh-CN" altLang="en-US" dirty="0"/>
              <a:t>有两条入射边，其中</a:t>
            </a:r>
            <a:r>
              <a:rPr lang="en-US" altLang="zh-CN" dirty="0"/>
              <a:t>1-&gt;2</a:t>
            </a:r>
            <a:r>
              <a:rPr lang="zh-CN" altLang="en-US" dirty="0"/>
              <a:t>被染成了红色，意思就是，</a:t>
            </a:r>
            <a:r>
              <a:rPr lang="en-US" altLang="zh-CN" dirty="0"/>
              <a:t>1-&gt;2</a:t>
            </a:r>
            <a:r>
              <a:rPr lang="zh-CN" altLang="en-US" dirty="0"/>
              <a:t>不能有连边，因此包含节点</a:t>
            </a:r>
            <a:r>
              <a:rPr lang="en-US" altLang="zh-CN" dirty="0"/>
              <a:t>2</a:t>
            </a:r>
            <a:r>
              <a:rPr lang="zh-CN" altLang="en-US" dirty="0"/>
              <a:t>的集合被定义为：节点</a:t>
            </a:r>
            <a:r>
              <a:rPr lang="en-US" altLang="zh-CN" dirty="0"/>
              <a:t>0</a:t>
            </a:r>
            <a:r>
              <a:rPr lang="zh-CN" altLang="en-US" dirty="0"/>
              <a:t>的邻居与节点</a:t>
            </a:r>
            <a:r>
              <a:rPr lang="en-US" altLang="zh-CN" dirty="0"/>
              <a:t>1</a:t>
            </a:r>
            <a:r>
              <a:rPr lang="zh-CN" altLang="en-US" dirty="0"/>
              <a:t>的邻居的差集。</a:t>
            </a:r>
            <a:endParaRPr lang="en-US" altLang="zh-CN" dirty="0"/>
          </a:p>
          <a:p>
            <a:r>
              <a:rPr lang="zh-CN" altLang="en-US" dirty="0"/>
              <a:t>同理，节点</a:t>
            </a:r>
            <a:r>
              <a:rPr lang="en-US" altLang="zh-CN" dirty="0"/>
              <a:t>3</a:t>
            </a:r>
            <a:r>
              <a:rPr lang="zh-CN" altLang="en-US" dirty="0"/>
              <a:t>一共有三条黑色入射边，因此其集合表示就是节点</a:t>
            </a:r>
            <a:r>
              <a:rPr lang="en-US" altLang="zh-CN" dirty="0"/>
              <a:t>0</a:t>
            </a:r>
            <a:r>
              <a:rPr lang="zh-CN" altLang="en-US" dirty="0"/>
              <a:t>，节点</a:t>
            </a:r>
            <a:r>
              <a:rPr lang="en-US" altLang="zh-CN" dirty="0"/>
              <a:t>1</a:t>
            </a:r>
            <a:r>
              <a:rPr lang="zh-CN" altLang="en-US" dirty="0"/>
              <a:t>，节点</a:t>
            </a:r>
            <a:r>
              <a:rPr lang="en-US" altLang="zh-CN" dirty="0"/>
              <a:t>2</a:t>
            </a:r>
            <a:r>
              <a:rPr lang="zh-CN" altLang="en-US" dirty="0"/>
              <a:t>的交集。</a:t>
            </a:r>
            <a:endParaRPr lang="en-US" altLang="zh-CN" dirty="0"/>
          </a:p>
          <a:p>
            <a:endParaRPr lang="en-US" altLang="zh-CN" dirty="0"/>
          </a:p>
          <a:p>
            <a:r>
              <a:rPr lang="zh-CN" altLang="en-US" dirty="0"/>
              <a:t>值得注意的是，上述集合操作仅包含计算交集与差集，这两类操作都具备反单调性，即，执行这两类操作后，结果肯定不会比原先多，这个是确保收敛的一个很重要的性质。</a:t>
            </a:r>
            <a:endParaRPr lang="en-US" altLang="zh-CN" dirty="0"/>
          </a:p>
          <a:p>
            <a:endParaRPr lang="en-US" altLang="zh-CN" dirty="0"/>
          </a:p>
          <a:p>
            <a:r>
              <a:rPr lang="zh-CN" altLang="en-US" dirty="0"/>
              <a:t>在得到集合表示后，系统可以立刻生成对应的代码，随后会上提里层循环中的公共变量来优化执行效率。</a:t>
            </a:r>
            <a:endParaRPr lang="en-US" altLang="zh-CN" dirty="0"/>
          </a:p>
          <a:p>
            <a:endParaRPr lang="en-US" altLang="zh-CN" dirty="0"/>
          </a:p>
          <a:p>
            <a:r>
              <a:rPr lang="zh-CN" altLang="en-US" dirty="0"/>
              <a:t>至此，这篇文章的精髓就基本讲完了，不过目前还遗留两个问题。</a:t>
            </a:r>
            <a:endParaRPr lang="en-US" altLang="zh-CN"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10</a:t>
            </a:fld>
            <a:endParaRPr lang="zh-CN" altLang="en-US"/>
          </a:p>
        </p:txBody>
      </p:sp>
    </p:spTree>
    <p:extLst>
      <p:ext uri="{BB962C8B-B14F-4D97-AF65-F5344CB8AC3E}">
        <p14:creationId xmlns:p14="http://schemas.microsoft.com/office/powerpoint/2010/main" val="1870232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acyclic tournament</a:t>
            </a:r>
            <a:r>
              <a:rPr lang="zh-CN" altLang="en-US" dirty="0"/>
              <a:t>的生成。</a:t>
            </a:r>
            <a:endParaRPr lang="en-US" altLang="zh-CN" dirty="0"/>
          </a:p>
          <a:p>
            <a:endParaRPr lang="en-US" altLang="zh-CN" dirty="0"/>
          </a:p>
          <a:p>
            <a:r>
              <a:rPr lang="zh-CN" altLang="en-US" dirty="0"/>
              <a:t>根据定义，我们只需要保证完全图中每对节点间有且仅有一条单向边，同时这些单向边不会构成环。那么如何找到最优的</a:t>
            </a:r>
            <a:r>
              <a:rPr lang="en-US" altLang="zh-CN" dirty="0"/>
              <a:t>tournament</a:t>
            </a:r>
            <a:r>
              <a:rPr lang="zh-CN" altLang="en-US" dirty="0"/>
              <a:t>呢？</a:t>
            </a:r>
            <a:endParaRPr lang="en-US" altLang="zh-CN" dirty="0"/>
          </a:p>
          <a:p>
            <a:endParaRPr lang="en-US" altLang="zh-CN" dirty="0"/>
          </a:p>
          <a:p>
            <a:r>
              <a:rPr lang="zh-CN" altLang="en-US" dirty="0"/>
              <a:t>本文的作者为此建立了随机图模型。假设有一个包含</a:t>
            </a:r>
            <a:r>
              <a:rPr lang="en-US" altLang="zh-CN" dirty="0"/>
              <a:t>n</a:t>
            </a:r>
            <a:r>
              <a:rPr lang="zh-CN" altLang="en-US" dirty="0"/>
              <a:t>个节点的随机图，其中每一对节点之间存在连边的概率是</a:t>
            </a:r>
            <a:r>
              <a:rPr lang="en-US" altLang="zh-CN" dirty="0"/>
              <a:t>p</a:t>
            </a:r>
          </a:p>
          <a:p>
            <a:endParaRPr lang="en-US" altLang="zh-CN" dirty="0"/>
          </a:p>
          <a:p>
            <a:r>
              <a:rPr lang="zh-CN" altLang="en-US" dirty="0"/>
              <a:t>那么每个节点拥有的邻居数的期望就是</a:t>
            </a:r>
            <a:r>
              <a:rPr lang="en-US" altLang="zh-CN" dirty="0"/>
              <a:t>np</a:t>
            </a:r>
            <a:r>
              <a:rPr lang="zh-CN" altLang="en-US" dirty="0"/>
              <a:t>，由此我们可以进一步得出两个节点间邻居集合的交操作与差操作的结果集大小分别为</a:t>
            </a:r>
            <a:r>
              <a:rPr lang="en-US" altLang="zh-CN" dirty="0"/>
              <a:t>np^2</a:t>
            </a:r>
            <a:r>
              <a:rPr lang="zh-CN" altLang="en-US" dirty="0"/>
              <a:t>以及</a:t>
            </a:r>
            <a:r>
              <a:rPr lang="en-US" altLang="zh-CN" dirty="0"/>
              <a:t>np*(p-1)</a:t>
            </a:r>
            <a:r>
              <a:rPr lang="zh-CN" altLang="en-US" dirty="0"/>
              <a:t>。</a:t>
            </a:r>
            <a:endParaRPr lang="en-US" altLang="zh-CN" dirty="0"/>
          </a:p>
          <a:p>
            <a:endParaRPr lang="en-US" altLang="zh-CN" dirty="0"/>
          </a:p>
          <a:p>
            <a:r>
              <a:rPr lang="zh-CN" altLang="en-US" dirty="0"/>
              <a:t>由于每个</a:t>
            </a:r>
            <a:r>
              <a:rPr lang="en-US" altLang="zh-CN" dirty="0"/>
              <a:t>tournament</a:t>
            </a:r>
            <a:r>
              <a:rPr lang="zh-CN" altLang="en-US" dirty="0"/>
              <a:t>都能直接对应到确定的伪代码，而伪代码中仅包含上述两个集合操作，因此就可以估计每一个</a:t>
            </a:r>
            <a:r>
              <a:rPr lang="en-US" altLang="zh-CN" dirty="0"/>
              <a:t>tournament</a:t>
            </a:r>
            <a:r>
              <a:rPr lang="zh-CN" altLang="en-US" dirty="0"/>
              <a:t>的代价，最后挑选代价最低的</a:t>
            </a:r>
            <a:r>
              <a:rPr lang="en-US" altLang="zh-CN" dirty="0"/>
              <a:t>tournament</a:t>
            </a:r>
            <a:r>
              <a:rPr lang="zh-CN" altLang="en-US" dirty="0"/>
              <a:t>即可。</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11</a:t>
            </a:fld>
            <a:endParaRPr lang="zh-CN" altLang="en-US"/>
          </a:p>
        </p:txBody>
      </p:sp>
    </p:spTree>
    <p:extLst>
      <p:ext uri="{BB962C8B-B14F-4D97-AF65-F5344CB8AC3E}">
        <p14:creationId xmlns:p14="http://schemas.microsoft.com/office/powerpoint/2010/main" val="2937939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另外，基于集合的操作很容易导致重数的出现，例如在统计三角形实例的个数的时候，我们实际上将三角形模式的</a:t>
            </a:r>
            <a:r>
              <a:rPr lang="en-US" altLang="zh-CN" dirty="0"/>
              <a:t>6</a:t>
            </a:r>
            <a:r>
              <a:rPr lang="zh-CN" altLang="en-US" dirty="0"/>
              <a:t>种同构模式都统计了一遍。</a:t>
            </a:r>
            <a:endParaRPr lang="en-US" altLang="zh-CN" dirty="0"/>
          </a:p>
          <a:p>
            <a:endParaRPr lang="en-US" altLang="zh-CN" dirty="0"/>
          </a:p>
          <a:p>
            <a:r>
              <a:rPr lang="zh-CN" altLang="en-US" dirty="0"/>
              <a:t>本文提出通过</a:t>
            </a:r>
            <a:r>
              <a:rPr lang="en-US" altLang="zh-CN" dirty="0"/>
              <a:t>root symmetry</a:t>
            </a:r>
            <a:r>
              <a:rPr lang="zh-CN" altLang="en-US" dirty="0"/>
              <a:t>来解决这个问题，</a:t>
            </a:r>
            <a:r>
              <a:rPr lang="en-US" altLang="zh-CN" dirty="0"/>
              <a:t>root symmetry</a:t>
            </a:r>
            <a:r>
              <a:rPr lang="zh-CN" altLang="en-US" dirty="0"/>
              <a:t>的意思就是，如果将模式的第一条边调换端点顺序得到的模式与原先的模式同构，那么就强迫第一条边只能出现一种方向。</a:t>
            </a:r>
            <a:endParaRPr lang="en-US" altLang="zh-CN" dirty="0"/>
          </a:p>
          <a:p>
            <a:endParaRPr lang="en-US" altLang="zh-CN" dirty="0"/>
          </a:p>
          <a:p>
            <a:r>
              <a:rPr lang="zh-CN" altLang="en-US" dirty="0"/>
              <a:t>从实现的角度就是给这类边定义了一种偏序，例如首节点的</a:t>
            </a:r>
            <a:r>
              <a:rPr lang="en-US" altLang="zh-CN" dirty="0"/>
              <a:t>id</a:t>
            </a:r>
            <a:r>
              <a:rPr lang="zh-CN" altLang="en-US" dirty="0"/>
              <a:t>要小于末节点的</a:t>
            </a:r>
            <a:r>
              <a:rPr lang="en-US" altLang="zh-CN" dirty="0"/>
              <a:t>id</a:t>
            </a:r>
            <a:r>
              <a:rPr lang="zh-CN" altLang="en-US" dirty="0"/>
              <a:t>。</a:t>
            </a:r>
            <a:endParaRPr lang="en-US" altLang="zh-CN" dirty="0"/>
          </a:p>
          <a:p>
            <a:endParaRPr lang="en-US" altLang="zh-CN" dirty="0"/>
          </a:p>
          <a:p>
            <a:r>
              <a:rPr lang="zh-CN" altLang="en-US" dirty="0"/>
              <a:t>这类策略无法消除所有模式的重数，但是能够有效的降低重数，例如对于团而言，在使用</a:t>
            </a:r>
            <a:r>
              <a:rPr lang="en-US" altLang="zh-CN" dirty="0"/>
              <a:t>root symmetry</a:t>
            </a:r>
            <a:r>
              <a:rPr lang="zh-CN" altLang="en-US" dirty="0"/>
              <a:t>之前，其重数是</a:t>
            </a:r>
            <a:r>
              <a:rPr lang="en-US" altLang="zh-CN" dirty="0"/>
              <a:t>n!</a:t>
            </a:r>
            <a:r>
              <a:rPr lang="zh-CN" altLang="en-US" dirty="0"/>
              <a:t>，但是</a:t>
            </a:r>
            <a:r>
              <a:rPr lang="en-US" altLang="zh-CN" dirty="0"/>
              <a:t>root symmetry</a:t>
            </a:r>
            <a:r>
              <a:rPr lang="zh-CN" altLang="en-US" dirty="0"/>
              <a:t>可以将其重数降为</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12</a:t>
            </a:fld>
            <a:endParaRPr lang="zh-CN" altLang="en-US"/>
          </a:p>
        </p:txBody>
      </p:sp>
    </p:spTree>
    <p:extLst>
      <p:ext uri="{BB962C8B-B14F-4D97-AF65-F5344CB8AC3E}">
        <p14:creationId xmlns:p14="http://schemas.microsoft.com/office/powerpoint/2010/main" val="423285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13</a:t>
            </a:fld>
            <a:endParaRPr lang="zh-CN" altLang="en-US"/>
          </a:p>
        </p:txBody>
      </p:sp>
    </p:spTree>
    <p:extLst>
      <p:ext uri="{BB962C8B-B14F-4D97-AF65-F5344CB8AC3E}">
        <p14:creationId xmlns:p14="http://schemas.microsoft.com/office/powerpoint/2010/main" val="3449103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两块</a:t>
            </a:r>
            <a:r>
              <a:rPr lang="en-US" altLang="zh-CN" dirty="0"/>
              <a:t>10</a:t>
            </a:r>
            <a:r>
              <a:rPr lang="zh-CN" altLang="en-US" dirty="0"/>
              <a:t>核</a:t>
            </a:r>
            <a:r>
              <a:rPr lang="en-US" altLang="zh-CN" dirty="0"/>
              <a:t>CPU</a:t>
            </a:r>
            <a:r>
              <a:rPr lang="zh-CN" altLang="en-US" dirty="0"/>
              <a:t>，包含</a:t>
            </a:r>
            <a:r>
              <a:rPr lang="en-US" altLang="zh-CN" dirty="0"/>
              <a:t>40</a:t>
            </a:r>
            <a:r>
              <a:rPr lang="zh-CN" altLang="en-US" dirty="0"/>
              <a:t>超线程，</a:t>
            </a:r>
            <a:r>
              <a:rPr lang="en-US" altLang="zh-CN" dirty="0"/>
              <a:t>64GB</a:t>
            </a:r>
            <a:r>
              <a:rPr lang="zh-CN" altLang="en-US" dirty="0"/>
              <a:t>的硬件配置</a:t>
            </a:r>
            <a:endParaRPr lang="en-US" altLang="zh-CN" dirty="0"/>
          </a:p>
          <a:p>
            <a:endParaRPr lang="en-US" altLang="zh-CN" dirty="0"/>
          </a:p>
          <a:p>
            <a:r>
              <a:rPr lang="zh-CN" altLang="en-US" dirty="0"/>
              <a:t>图数据涵盖了小图到超大规模图</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14</a:t>
            </a:fld>
            <a:endParaRPr lang="zh-CN" altLang="en-US"/>
          </a:p>
        </p:txBody>
      </p:sp>
    </p:spTree>
    <p:extLst>
      <p:ext uri="{BB962C8B-B14F-4D97-AF65-F5344CB8AC3E}">
        <p14:creationId xmlns:p14="http://schemas.microsoft.com/office/powerpoint/2010/main" val="1396298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15</a:t>
            </a:fld>
            <a:endParaRPr lang="zh-CN" altLang="en-US"/>
          </a:p>
        </p:txBody>
      </p:sp>
    </p:spTree>
    <p:extLst>
      <p:ext uri="{BB962C8B-B14F-4D97-AF65-F5344CB8AC3E}">
        <p14:creationId xmlns:p14="http://schemas.microsoft.com/office/powerpoint/2010/main" val="265344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在较小规模图上性能良好，对模式规模的扩展性比较好</a:t>
            </a:r>
            <a:endParaRPr lang="en-US" altLang="zh-CN" dirty="0"/>
          </a:p>
          <a:p>
            <a:endParaRPr lang="en-US" altLang="zh-CN" dirty="0"/>
          </a:p>
          <a:p>
            <a:r>
              <a:rPr lang="zh-CN" altLang="en-US" dirty="0"/>
              <a:t>在大规模图上，对模式规模的扩展性较弱，几乎是指数级别增长。</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20</a:t>
            </a:fld>
            <a:endParaRPr lang="zh-CN" altLang="en-US"/>
          </a:p>
        </p:txBody>
      </p:sp>
    </p:spTree>
    <p:extLst>
      <p:ext uri="{BB962C8B-B14F-4D97-AF65-F5344CB8AC3E}">
        <p14:creationId xmlns:p14="http://schemas.microsoft.com/office/powerpoint/2010/main" val="1150445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21</a:t>
            </a:fld>
            <a:endParaRPr lang="zh-CN" altLang="en-US"/>
          </a:p>
        </p:txBody>
      </p:sp>
    </p:spTree>
    <p:extLst>
      <p:ext uri="{BB962C8B-B14F-4D97-AF65-F5344CB8AC3E}">
        <p14:creationId xmlns:p14="http://schemas.microsoft.com/office/powerpoint/2010/main" val="252259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谈一下个人对这份工作的看法。</a:t>
            </a:r>
            <a:endParaRPr lang="en-US" altLang="zh-CN" dirty="0"/>
          </a:p>
          <a:p>
            <a:endParaRPr lang="en-US" altLang="zh-CN" dirty="0"/>
          </a:p>
          <a:p>
            <a:r>
              <a:rPr lang="zh-CN" altLang="en-US" dirty="0"/>
              <a:t>首先，这篇文章大体上还是谈的</a:t>
            </a:r>
            <a:r>
              <a:rPr lang="en-US" altLang="zh-CN" dirty="0"/>
              <a:t>in-memory</a:t>
            </a:r>
            <a:r>
              <a:rPr lang="zh-CN" altLang="en-US" dirty="0"/>
              <a:t>的实现，虽然在文章结尾用一小段文字说了这个系统对</a:t>
            </a:r>
            <a:r>
              <a:rPr lang="en-US" altLang="zh-CN" dirty="0"/>
              <a:t>out-of-core</a:t>
            </a:r>
            <a:r>
              <a:rPr lang="zh-CN" altLang="en-US" dirty="0"/>
              <a:t>场景的扩展，但是如何做这一类的微调是需要思考的。另外，有些时候</a:t>
            </a:r>
            <a:r>
              <a:rPr lang="en-US" altLang="zh-CN" dirty="0"/>
              <a:t>out-of-core</a:t>
            </a:r>
            <a:r>
              <a:rPr lang="zh-CN" altLang="en-US" dirty="0"/>
              <a:t>并不能解决复杂的图挖掘任务，这个时候还需要探索如何适配到分布式图挖掘系统上。</a:t>
            </a:r>
            <a:endParaRPr lang="en-US" altLang="zh-CN" dirty="0"/>
          </a:p>
          <a:p>
            <a:endParaRPr lang="en-US" altLang="zh-CN" dirty="0"/>
          </a:p>
          <a:p>
            <a:r>
              <a:rPr lang="zh-CN" altLang="en-US" dirty="0"/>
              <a:t>其次，这篇文章是基于无标签无属性的无向图讨论的。虽然文章最后提到了对带</a:t>
            </a:r>
            <a:r>
              <a:rPr lang="en-US" altLang="zh-CN" dirty="0"/>
              <a:t>label</a:t>
            </a:r>
            <a:r>
              <a:rPr lang="zh-CN" altLang="en-US" dirty="0"/>
              <a:t>的图的支持，但是也不够完善。例如在做</a:t>
            </a:r>
            <a:r>
              <a:rPr lang="en-US" altLang="zh-CN" dirty="0"/>
              <a:t>tournament</a:t>
            </a:r>
            <a:r>
              <a:rPr lang="zh-CN" altLang="en-US" dirty="0"/>
              <a:t>优化的时候，如果引入</a:t>
            </a:r>
            <a:r>
              <a:rPr lang="en-US" altLang="zh-CN" dirty="0"/>
              <a:t>label</a:t>
            </a:r>
            <a:r>
              <a:rPr lang="zh-CN" altLang="en-US" dirty="0"/>
              <a:t>，就可以通过</a:t>
            </a:r>
            <a:r>
              <a:rPr lang="en-US" altLang="zh-CN" dirty="0"/>
              <a:t>label</a:t>
            </a:r>
            <a:r>
              <a:rPr lang="zh-CN" altLang="en-US" dirty="0"/>
              <a:t>的一些统计信息（如平均出度</a:t>
            </a:r>
            <a:r>
              <a:rPr lang="en-US" altLang="zh-CN" dirty="0"/>
              <a:t>/</a:t>
            </a:r>
            <a:r>
              <a:rPr lang="zh-CN" altLang="en-US" dirty="0"/>
              <a:t>入度）来提供更加准确的启发式策略。</a:t>
            </a:r>
            <a:endParaRPr lang="en-US" altLang="zh-CN" dirty="0"/>
          </a:p>
          <a:p>
            <a:endParaRPr lang="en-US" altLang="zh-CN" dirty="0"/>
          </a:p>
          <a:p>
            <a:r>
              <a:rPr lang="zh-CN" altLang="en-US" dirty="0"/>
              <a:t>另外，集合操作一般来说都比较适合放到</a:t>
            </a:r>
            <a:r>
              <a:rPr lang="en-US" altLang="zh-CN" dirty="0"/>
              <a:t>GPU</a:t>
            </a:r>
            <a:r>
              <a:rPr lang="zh-CN" altLang="en-US" dirty="0"/>
              <a:t>上加速，因此，讨论是否可以引入</a:t>
            </a:r>
            <a:r>
              <a:rPr lang="en-US" altLang="zh-CN" dirty="0"/>
              <a:t>GPU</a:t>
            </a:r>
            <a:r>
              <a:rPr lang="zh-CN" altLang="en-US" dirty="0"/>
              <a:t>来进一步提升系统性能也是一个重要的点。</a:t>
            </a:r>
            <a:endParaRPr lang="en-US" altLang="zh-CN" dirty="0"/>
          </a:p>
          <a:p>
            <a:endParaRPr lang="en-US" altLang="zh-CN" dirty="0"/>
          </a:p>
          <a:p>
            <a:endParaRPr lang="en-US" altLang="zh-CN" dirty="0"/>
          </a:p>
          <a:p>
            <a:r>
              <a:rPr lang="zh-CN" altLang="en-US" dirty="0"/>
              <a:t>最后，精确的模式匹配无论再怎么优化，复杂度还是很高的，因此近几年有研究员致力于设计</a:t>
            </a:r>
            <a:r>
              <a:rPr lang="en-US" altLang="zh-CN" dirty="0"/>
              <a:t>GNN</a:t>
            </a:r>
            <a:r>
              <a:rPr lang="zh-CN" altLang="en-US" dirty="0"/>
              <a:t>模型来将模式嵌入到</a:t>
            </a:r>
            <a:r>
              <a:rPr lang="en-US" altLang="zh-CN" dirty="0"/>
              <a:t>order embedding space</a:t>
            </a:r>
            <a:r>
              <a:rPr lang="zh-CN" altLang="en-US" dirty="0"/>
              <a:t>，如图所示，考虑</a:t>
            </a:r>
            <a:r>
              <a:rPr lang="en-US" altLang="zh-CN" dirty="0"/>
              <a:t>2</a:t>
            </a:r>
            <a:r>
              <a:rPr lang="zh-CN" altLang="en-US" dirty="0"/>
              <a:t>维嵌入空间，假设</a:t>
            </a:r>
            <a:r>
              <a:rPr lang="en-US" altLang="zh-CN" dirty="0"/>
              <a:t>A</a:t>
            </a:r>
            <a:r>
              <a:rPr lang="zh-CN" altLang="en-US" dirty="0"/>
              <a:t>是</a:t>
            </a:r>
            <a:r>
              <a:rPr lang="en-US" altLang="zh-CN" dirty="0"/>
              <a:t>B</a:t>
            </a:r>
            <a:r>
              <a:rPr lang="zh-CN" altLang="en-US" dirty="0"/>
              <a:t>的子模式，那么</a:t>
            </a:r>
            <a:r>
              <a:rPr lang="en-US" altLang="zh-CN" dirty="0"/>
              <a:t>A</a:t>
            </a:r>
            <a:r>
              <a:rPr lang="zh-CN" altLang="en-US" dirty="0"/>
              <a:t>就会在</a:t>
            </a:r>
            <a:r>
              <a:rPr lang="en-US" altLang="zh-CN" dirty="0"/>
              <a:t>B</a:t>
            </a:r>
            <a:r>
              <a:rPr lang="zh-CN" altLang="en-US" dirty="0"/>
              <a:t>的左下角。通过深度学习模型，我们可以以精确匹配为代价，极大的优化匹配速度。因此已有模型如何与深度学习模型相结合也是一个值得讨论的话题。</a:t>
            </a:r>
            <a:endParaRPr lang="en-US" altLang="zh-CN"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22</a:t>
            </a:fld>
            <a:endParaRPr lang="zh-CN" altLang="en-US"/>
          </a:p>
        </p:txBody>
      </p:sp>
    </p:spTree>
    <p:extLst>
      <p:ext uri="{BB962C8B-B14F-4D97-AF65-F5344CB8AC3E}">
        <p14:creationId xmlns:p14="http://schemas.microsoft.com/office/powerpoint/2010/main" val="143240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大型图已经无处不在，根据统计，</a:t>
            </a:r>
            <a:r>
              <a:rPr lang="en-US" altLang="zh-CN" dirty="0" err="1">
                <a:ea typeface="等线" panose="02010600030101010101" charset="-122"/>
                <a:cs typeface="Calibri" panose="020F0502020204030204"/>
              </a:rPr>
              <a:t>facebook</a:t>
            </a:r>
            <a:r>
              <a:rPr lang="zh-CN" altLang="en-US" dirty="0">
                <a:ea typeface="等线" panose="02010600030101010101" charset="-122"/>
                <a:cs typeface="Calibri" panose="020F0502020204030204"/>
              </a:rPr>
              <a:t>有超过</a:t>
            </a:r>
            <a:r>
              <a:rPr lang="en-US" altLang="zh-CN" dirty="0">
                <a:ea typeface="等线" panose="02010600030101010101" charset="-122"/>
                <a:cs typeface="Calibri" panose="020F0502020204030204"/>
              </a:rPr>
              <a:t>20</a:t>
            </a:r>
            <a:r>
              <a:rPr lang="zh-CN" altLang="en-US" dirty="0">
                <a:ea typeface="等线" panose="02010600030101010101" charset="-122"/>
                <a:cs typeface="Calibri" panose="020F0502020204030204"/>
              </a:rPr>
              <a:t>亿的活跃用户；人类基因种包含</a:t>
            </a:r>
            <a:r>
              <a:rPr lang="en-US" altLang="zh-CN" dirty="0">
                <a:ea typeface="等线" panose="02010600030101010101" charset="-122"/>
                <a:cs typeface="Calibri" panose="020F0502020204030204"/>
              </a:rPr>
              <a:t>2·30</a:t>
            </a:r>
            <a:r>
              <a:rPr lang="zh-CN" altLang="en-US" dirty="0">
                <a:ea typeface="等线" panose="02010600030101010101" charset="-122"/>
                <a:cs typeface="Calibri" panose="020F0502020204030204"/>
              </a:rPr>
              <a:t>亿对碱基对；联网设备的数目更为庞大，无法准确统计，目前至少有</a:t>
            </a:r>
            <a:r>
              <a:rPr lang="en-US" altLang="zh-CN" dirty="0">
                <a:ea typeface="等线" panose="02010600030101010101" charset="-122"/>
                <a:cs typeface="Calibri" panose="020F0502020204030204"/>
              </a:rPr>
              <a:t>200</a:t>
            </a:r>
            <a:r>
              <a:rPr lang="zh-CN" altLang="en-US" dirty="0">
                <a:ea typeface="等线" panose="02010600030101010101" charset="-122"/>
                <a:cs typeface="Calibri" panose="020F0502020204030204"/>
              </a:rPr>
              <a:t>亿的节点。</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这些大图对于我们日常生活的重要性不言而喻，因此这些大图在科研领域也极具重要性。</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图数据挖掘在近几年得到了极大的关注，而图模式挖掘是图数据挖掘的最基本且最重要的任务之一。</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图模式挖掘不仅仅包含子图模式匹配，也包含一些扩展任务，例如</a:t>
            </a:r>
            <a:r>
              <a:rPr lang="en-US" altLang="zh-CN" dirty="0">
                <a:ea typeface="等线" panose="02010600030101010101" charset="-122"/>
                <a:cs typeface="Calibri" panose="020F0502020204030204"/>
              </a:rPr>
              <a:t>motif</a:t>
            </a:r>
            <a:r>
              <a:rPr lang="zh-CN" altLang="en-US" dirty="0">
                <a:ea typeface="等线" panose="02010600030101010101" charset="-122"/>
                <a:cs typeface="Calibri" panose="020F0502020204030204"/>
              </a:rPr>
              <a:t>计数会穷举给定节点数可以组成的所有模式并返回匹配数量，频繁子图挖掘有时会通过标签来挖掘更复杂的模式。</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图挖掘任务目前已经为多个领域赋能，例如：欺诈检测，生物信息，大规模图比较等等。因此开发高效的图挖掘系统意义重大。</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3353412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在介绍图挖掘系统前，有必要重新提一下图计算系统。</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目前主流的图计算系统大部分都是以顶点为中心或者以边为中心的计算模式，这类系统在处理</a:t>
            </a:r>
            <a:r>
              <a:rPr lang="en-US" altLang="zh-CN" dirty="0">
                <a:ea typeface="等线" panose="02010600030101010101" charset="-122"/>
                <a:cs typeface="Calibri" panose="020F0502020204030204"/>
              </a:rPr>
              <a:t>Page rank</a:t>
            </a:r>
            <a:r>
              <a:rPr lang="zh-CN" altLang="en-US" dirty="0">
                <a:ea typeface="等线" panose="02010600030101010101" charset="-122"/>
                <a:cs typeface="Calibri" panose="020F0502020204030204"/>
              </a:rPr>
              <a:t>，弱连通分量等逻辑较为简单的图任务时，无论是工程实现，还是执行效率都很出色。然而这类系统仅维护节点或边的状态，当执行较为复杂的图挖掘任务，例如子图匹配时，就无能为力了。</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当然，我上次组会时也介绍过以子图为中心的图计算系统，这类系统理论上是可以通过</a:t>
            </a:r>
            <a:r>
              <a:rPr lang="en-US" altLang="zh-CN" dirty="0">
                <a:ea typeface="等线" panose="02010600030101010101" charset="-122"/>
                <a:cs typeface="Calibri" panose="020F0502020204030204"/>
              </a:rPr>
              <a:t>PIE</a:t>
            </a:r>
            <a:r>
              <a:rPr lang="zh-CN" altLang="en-US" dirty="0">
                <a:ea typeface="等线" panose="02010600030101010101" charset="-122"/>
                <a:cs typeface="Calibri" panose="020F0502020204030204"/>
              </a:rPr>
              <a:t>原语执行复杂任务的，但实际上其消息通行机制的设计仍然比较粗糙，因此其实际应用场景仍然是</a:t>
            </a:r>
            <a:r>
              <a:rPr lang="en-US" altLang="zh-CN" dirty="0">
                <a:ea typeface="等线" panose="02010600030101010101" charset="-122"/>
                <a:cs typeface="Calibri" panose="020F0502020204030204"/>
              </a:rPr>
              <a:t>page rank, </a:t>
            </a:r>
            <a:r>
              <a:rPr lang="en-US" altLang="zh-CN" dirty="0" err="1">
                <a:ea typeface="等线" panose="02010600030101010101" charset="-122"/>
                <a:cs typeface="Calibri" panose="020F0502020204030204"/>
              </a:rPr>
              <a:t>wcc</a:t>
            </a:r>
            <a:r>
              <a:rPr lang="zh-CN" altLang="en-US" dirty="0">
                <a:ea typeface="等线" panose="02010600030101010101" charset="-122"/>
                <a:cs typeface="Calibri" panose="020F0502020204030204"/>
              </a:rPr>
              <a:t>这类简单任务。</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en-US" altLang="zh-CN" dirty="0">
                <a:ea typeface="等线" panose="02010600030101010101" charset="-122"/>
                <a:cs typeface="Calibri" panose="020F0502020204030204"/>
              </a:rPr>
              <a:t>Arabesque </a:t>
            </a:r>
            <a:r>
              <a:rPr lang="zh-CN" altLang="en-US" dirty="0">
                <a:ea typeface="等线" panose="02010600030101010101" charset="-122"/>
                <a:cs typeface="Calibri" panose="020F0502020204030204"/>
              </a:rPr>
              <a:t>以及 </a:t>
            </a:r>
            <a:r>
              <a:rPr lang="en-US" altLang="zh-CN" dirty="0" err="1">
                <a:ea typeface="等线" panose="02010600030101010101" charset="-122"/>
                <a:cs typeface="Calibri" panose="020F0502020204030204"/>
              </a:rPr>
              <a:t>RStream</a:t>
            </a:r>
            <a:r>
              <a:rPr lang="en-US" altLang="zh-CN" dirty="0">
                <a:ea typeface="等线" panose="02010600030101010101" charset="-122"/>
                <a:cs typeface="Calibri" panose="020F0502020204030204"/>
              </a:rPr>
              <a:t> </a:t>
            </a:r>
            <a:r>
              <a:rPr lang="zh-CN" altLang="en-US" dirty="0">
                <a:ea typeface="等线" panose="02010600030101010101" charset="-122"/>
                <a:cs typeface="Calibri" panose="020F0502020204030204"/>
              </a:rPr>
              <a:t>是目前两个图挖掘领域的</a:t>
            </a:r>
            <a:r>
              <a:rPr lang="en-US" altLang="zh-CN" dirty="0" err="1">
                <a:ea typeface="等线" panose="02010600030101010101" charset="-122"/>
                <a:cs typeface="Calibri" panose="020F0502020204030204"/>
              </a:rPr>
              <a:t>sota</a:t>
            </a:r>
            <a:r>
              <a:rPr lang="zh-CN" altLang="en-US" dirty="0">
                <a:ea typeface="等线" panose="02010600030101010101" charset="-122"/>
                <a:cs typeface="Calibri" panose="020F0502020204030204"/>
              </a:rPr>
              <a:t>系统，它们都为较为复杂的图挖掘任务提供了抽象级别较高的</a:t>
            </a:r>
            <a:r>
              <a:rPr lang="en-US" altLang="zh-CN" dirty="0">
                <a:ea typeface="等线" panose="02010600030101010101" charset="-122"/>
                <a:cs typeface="Calibri" panose="020F0502020204030204"/>
              </a:rPr>
              <a:t>API</a:t>
            </a:r>
            <a:r>
              <a:rPr lang="zh-CN" altLang="en-US" dirty="0">
                <a:ea typeface="等线" panose="02010600030101010101" charset="-122"/>
                <a:cs typeface="Calibri" panose="020F0502020204030204"/>
              </a:rPr>
              <a:t>，用户可以轻松的执行相应的图挖掘应用。</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这类系统的设计思路是子模式枚举。如图所示，假设我们需要在图中挖掘具备三角形拓扑结构的实例，这些系统会首先枚举出所有的边，然后扩展成长度为</a:t>
            </a:r>
            <a:r>
              <a:rPr lang="en-US" altLang="zh-CN" dirty="0">
                <a:ea typeface="等线" panose="02010600030101010101" charset="-122"/>
                <a:cs typeface="Calibri" panose="020F0502020204030204"/>
              </a:rPr>
              <a:t>2</a:t>
            </a:r>
            <a:r>
              <a:rPr lang="zh-CN" altLang="en-US" dirty="0">
                <a:ea typeface="等线" panose="02010600030101010101" charset="-122"/>
                <a:cs typeface="Calibri" panose="020F0502020204030204"/>
              </a:rPr>
              <a:t>的边，最后得到三角形实例。</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其中</a:t>
            </a:r>
            <a:r>
              <a:rPr lang="en-US" altLang="zh-CN" dirty="0">
                <a:ea typeface="等线" panose="02010600030101010101" charset="-122"/>
                <a:cs typeface="Calibri" panose="020F0502020204030204"/>
              </a:rPr>
              <a:t>arabesque</a:t>
            </a:r>
            <a:r>
              <a:rPr lang="zh-CN" altLang="en-US" dirty="0">
                <a:ea typeface="等线" panose="02010600030101010101" charset="-122"/>
                <a:cs typeface="Calibri" panose="020F0502020204030204"/>
              </a:rPr>
              <a:t>是分布式系统，而</a:t>
            </a:r>
            <a:r>
              <a:rPr lang="en-US" altLang="zh-CN" dirty="0" err="1">
                <a:ea typeface="等线" panose="02010600030101010101" charset="-122"/>
                <a:cs typeface="Calibri" panose="020F0502020204030204"/>
              </a:rPr>
              <a:t>rstream</a:t>
            </a:r>
            <a:r>
              <a:rPr lang="zh-CN" altLang="en-US" dirty="0">
                <a:ea typeface="等线" panose="02010600030101010101" charset="-122"/>
                <a:cs typeface="Calibri" panose="020F0502020204030204"/>
              </a:rPr>
              <a:t>是单机外存式系统。</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283338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虽然</a:t>
            </a:r>
            <a:r>
              <a:rPr lang="en-US" altLang="zh-CN" dirty="0">
                <a:ea typeface="等线" panose="02010600030101010101" charset="-122"/>
                <a:cs typeface="Calibri" panose="020F0502020204030204"/>
              </a:rPr>
              <a:t>arabesque</a:t>
            </a:r>
            <a:r>
              <a:rPr lang="zh-CN" altLang="en-US" dirty="0">
                <a:ea typeface="等线" panose="02010600030101010101" charset="-122"/>
                <a:cs typeface="Calibri" panose="020F0502020204030204"/>
              </a:rPr>
              <a:t>和</a:t>
            </a:r>
            <a:r>
              <a:rPr lang="en-US" altLang="zh-CN" dirty="0" err="1">
                <a:ea typeface="等线" panose="02010600030101010101" charset="-122"/>
                <a:cs typeface="Calibri" panose="020F0502020204030204"/>
              </a:rPr>
              <a:t>rstream</a:t>
            </a:r>
            <a:r>
              <a:rPr lang="zh-CN" altLang="en-US" dirty="0">
                <a:ea typeface="等线" panose="02010600030101010101" charset="-122"/>
                <a:cs typeface="Calibri" panose="020F0502020204030204"/>
              </a:rPr>
              <a:t>都提供了友好的用户接口，但是它们也存在两大问题。</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首先，虽然这些系统都通过多机或多核的手段进行了并行，但是它们均摊到单个线程的效率和最优的单线程算法相比是低效的，简单地说这些系统的并行加速比并不理想。</a:t>
            </a:r>
            <a:endParaRPr lang="en-US" altLang="zh-CN" dirty="0">
              <a:ea typeface="等线" panose="02010600030101010101" charset="-122"/>
              <a:cs typeface="Calibri" panose="020F0502020204030204"/>
            </a:endParaRPr>
          </a:p>
          <a:p>
            <a:r>
              <a:rPr lang="en-US" altLang="zh-CN" dirty="0">
                <a:ea typeface="等线" panose="02010600030101010101" charset="-122"/>
                <a:cs typeface="Calibri" panose="020F0502020204030204"/>
              </a:rPr>
              <a:t>15</a:t>
            </a:r>
            <a:r>
              <a:rPr lang="zh-CN" altLang="en-US" dirty="0">
                <a:ea typeface="等线" panose="02010600030101010101" charset="-122"/>
                <a:cs typeface="Calibri" panose="020F0502020204030204"/>
              </a:rPr>
              <a:t>年有一篇论文专门研究过这个问题，并提出了一个度量标准：</a:t>
            </a:r>
            <a:r>
              <a:rPr lang="en-US" altLang="zh-CN" dirty="0">
                <a:ea typeface="等线" panose="02010600030101010101" charset="-122"/>
                <a:cs typeface="Calibri" panose="020F0502020204030204"/>
              </a:rPr>
              <a:t>Configuration that Outperforms a Single Thread</a:t>
            </a:r>
            <a:r>
              <a:rPr lang="zh-CN" altLang="en-US" dirty="0">
                <a:ea typeface="等线" panose="02010600030101010101" charset="-122"/>
                <a:cs typeface="Calibri" panose="020F0502020204030204"/>
              </a:rPr>
              <a:t>，简称</a:t>
            </a:r>
            <a:r>
              <a:rPr lang="en-US" altLang="zh-CN" dirty="0">
                <a:ea typeface="等线" panose="02010600030101010101" charset="-122"/>
                <a:cs typeface="Calibri" panose="020F0502020204030204"/>
              </a:rPr>
              <a:t>COST</a:t>
            </a:r>
            <a:r>
              <a:rPr lang="zh-CN" altLang="en-US" dirty="0">
                <a:ea typeface="等线" panose="02010600030101010101" charset="-122"/>
                <a:cs typeface="Calibri" panose="020F0502020204030204"/>
              </a:rPr>
              <a:t>，这个标准的意思是：当一个并行系统的性能超过最优单线程系统所需要的配置。如果用</a:t>
            </a:r>
            <a:r>
              <a:rPr lang="en-US" altLang="zh-CN" dirty="0">
                <a:ea typeface="等线" panose="02010600030101010101" charset="-122"/>
                <a:cs typeface="Calibri" panose="020F0502020204030204"/>
              </a:rPr>
              <a:t>COST</a:t>
            </a:r>
            <a:r>
              <a:rPr lang="zh-CN" altLang="en-US" dirty="0">
                <a:ea typeface="等线" panose="02010600030101010101" charset="-122"/>
                <a:cs typeface="Calibri" panose="020F0502020204030204"/>
              </a:rPr>
              <a:t>来衡量</a:t>
            </a:r>
            <a:r>
              <a:rPr lang="en-US" altLang="zh-CN" dirty="0">
                <a:ea typeface="等线" panose="02010600030101010101" charset="-122"/>
                <a:cs typeface="Calibri" panose="020F0502020204030204"/>
              </a:rPr>
              <a:t>arabesque</a:t>
            </a:r>
            <a:r>
              <a:rPr lang="zh-CN" altLang="en-US" dirty="0">
                <a:ea typeface="等线" panose="02010600030101010101" charset="-122"/>
                <a:cs typeface="Calibri" panose="020F0502020204030204"/>
              </a:rPr>
              <a:t>和</a:t>
            </a:r>
            <a:r>
              <a:rPr lang="en-US" altLang="zh-CN" dirty="0" err="1">
                <a:ea typeface="等线" panose="02010600030101010101" charset="-122"/>
                <a:cs typeface="Calibri" panose="020F0502020204030204"/>
              </a:rPr>
              <a:t>rstream</a:t>
            </a:r>
            <a:r>
              <a:rPr lang="zh-CN" altLang="en-US" dirty="0">
                <a:ea typeface="等线" panose="02010600030101010101" charset="-122"/>
                <a:cs typeface="Calibri" panose="020F0502020204030204"/>
              </a:rPr>
              <a:t>，无疑它们的</a:t>
            </a:r>
            <a:r>
              <a:rPr lang="en-US" altLang="zh-CN" dirty="0">
                <a:ea typeface="等线" panose="02010600030101010101" charset="-122"/>
                <a:cs typeface="Calibri" panose="020F0502020204030204"/>
              </a:rPr>
              <a:t>COST</a:t>
            </a:r>
            <a:r>
              <a:rPr lang="zh-CN" altLang="en-US" dirty="0">
                <a:ea typeface="等线" panose="02010600030101010101" charset="-122"/>
                <a:cs typeface="Calibri" panose="020F0502020204030204"/>
              </a:rPr>
              <a:t>都是相当高的。</a:t>
            </a:r>
            <a:endParaRPr lang="en-US" altLang="zh-CN" dirty="0">
              <a:ea typeface="等线" panose="02010600030101010101" charset="-122"/>
              <a:cs typeface="Calibri" panose="020F0502020204030204"/>
            </a:endParaRPr>
          </a:p>
          <a:p>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另外，这两个系统的内存开销也很大，其原因是</a:t>
            </a:r>
            <a:r>
              <a:rPr lang="en-US" altLang="zh-CN" dirty="0">
                <a:ea typeface="等线" panose="02010600030101010101" charset="-122"/>
                <a:cs typeface="Calibri" panose="020F0502020204030204"/>
              </a:rPr>
              <a:t>embedding enumeration</a:t>
            </a:r>
            <a:r>
              <a:rPr lang="zh-CN" altLang="en-US" dirty="0">
                <a:ea typeface="等线" panose="02010600030101010101" charset="-122"/>
                <a:cs typeface="Calibri" panose="020F0502020204030204"/>
              </a:rPr>
              <a:t>需要完整地在内存中保留上一轮地匹配结果，如图所示，在第二轮迭代之前，第一轮地匹配结果是不能被释放的。</a:t>
            </a:r>
            <a:endParaRPr lang="en-US" altLang="zh-CN" dirty="0">
              <a:ea typeface="等线" panose="02010600030101010101" charset="-122"/>
              <a:cs typeface="Calibri" panose="020F0502020204030204"/>
            </a:endParaRPr>
          </a:p>
          <a:p>
            <a:r>
              <a:rPr lang="zh-CN" altLang="en-US" dirty="0">
                <a:ea typeface="等线" panose="02010600030101010101" charset="-122"/>
                <a:cs typeface="Calibri" panose="020F0502020204030204"/>
              </a:rPr>
              <a:t>过高的内存消耗也影响了这两个系统对大图的可扩展性。</a:t>
            </a:r>
            <a:endParaRPr lang="en-US" altLang="zh-CN" dirty="0">
              <a:ea typeface="等线" panose="02010600030101010101" charset="-122"/>
              <a:cs typeface="Calibri" panose="020F0502020204030204"/>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248361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7</a:t>
            </a:fld>
            <a:endParaRPr lang="zh-CN" altLang="en-US"/>
          </a:p>
        </p:txBody>
      </p:sp>
    </p:spTree>
    <p:extLst>
      <p:ext uri="{BB962C8B-B14F-4D97-AF65-F5344CB8AC3E}">
        <p14:creationId xmlns:p14="http://schemas.microsoft.com/office/powerpoint/2010/main" val="300108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为了解决上面的两个问题，我们首先考虑最简单的情况：三角计数。</a:t>
            </a:r>
            <a:endParaRPr lang="en-US" altLang="zh-CN" dirty="0"/>
          </a:p>
          <a:p>
            <a:endParaRPr lang="en-US" altLang="zh-CN" dirty="0"/>
          </a:p>
          <a:p>
            <a:r>
              <a:rPr lang="zh-CN" altLang="en-US" dirty="0"/>
              <a:t>这个任务是匹配给定的图数据种所有的三角形实例。</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8</a:t>
            </a:fld>
            <a:endParaRPr lang="zh-CN" altLang="en-US"/>
          </a:p>
        </p:txBody>
      </p:sp>
    </p:spTree>
    <p:extLst>
      <p:ext uri="{BB962C8B-B14F-4D97-AF65-F5344CB8AC3E}">
        <p14:creationId xmlns:p14="http://schemas.microsoft.com/office/powerpoint/2010/main" val="2246279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三角匹配在过去已经被充分研究过了，目前一个高效的求解策略就是通过集合操作实现的。</a:t>
            </a:r>
            <a:endParaRPr lang="en-US" altLang="zh-CN" dirty="0"/>
          </a:p>
          <a:p>
            <a:endParaRPr lang="en-US" altLang="zh-CN" dirty="0"/>
          </a:p>
          <a:p>
            <a:r>
              <a:rPr lang="zh-CN" altLang="en-US" dirty="0"/>
              <a:t>如上图所示，给定两个互为邻居的节点，将其各自的邻居集合求交，交集中的任意一个节点都可以个给定的两个节点组成一个三角形实例。</a:t>
            </a:r>
            <a:endParaRPr lang="en-US" altLang="zh-CN" dirty="0"/>
          </a:p>
          <a:p>
            <a:endParaRPr lang="en-US" altLang="zh-CN" dirty="0"/>
          </a:p>
          <a:p>
            <a:r>
              <a:rPr lang="zh-CN" altLang="en-US" dirty="0"/>
              <a:t>这种基于集合的实现策略有两个显著的优点。</a:t>
            </a:r>
            <a:endParaRPr lang="en-US" altLang="zh-CN" dirty="0"/>
          </a:p>
          <a:p>
            <a:endParaRPr lang="en-US" altLang="zh-CN" dirty="0"/>
          </a:p>
          <a:p>
            <a:r>
              <a:rPr lang="zh-CN" altLang="en-US" dirty="0"/>
              <a:t>首先，基于集合的表达方式相对于罗列一个个三角形实例，所占的内存空间是更小的。</a:t>
            </a:r>
            <a:endParaRPr lang="en-US" altLang="zh-CN" dirty="0"/>
          </a:p>
          <a:p>
            <a:r>
              <a:rPr lang="zh-CN" altLang="en-US" dirty="0"/>
              <a:t>其次，当我们计算出</a:t>
            </a:r>
            <a:r>
              <a:rPr lang="en-US" altLang="zh-CN" dirty="0"/>
              <a:t>v0</a:t>
            </a:r>
            <a:r>
              <a:rPr lang="zh-CN" altLang="en-US" dirty="0"/>
              <a:t>和</a:t>
            </a:r>
            <a:r>
              <a:rPr lang="en-US" altLang="zh-CN" dirty="0"/>
              <a:t>v1</a:t>
            </a:r>
            <a:r>
              <a:rPr lang="zh-CN" altLang="en-US" dirty="0"/>
              <a:t>的邻居交集后，我们可以直接释放掉</a:t>
            </a:r>
            <a:r>
              <a:rPr lang="en-US" altLang="zh-CN" dirty="0"/>
              <a:t>v0</a:t>
            </a:r>
            <a:r>
              <a:rPr lang="zh-CN" altLang="en-US" dirty="0"/>
              <a:t>和</a:t>
            </a:r>
            <a:r>
              <a:rPr lang="en-US" altLang="zh-CN" dirty="0"/>
              <a:t>v1</a:t>
            </a:r>
            <a:r>
              <a:rPr lang="zh-CN" altLang="en-US" dirty="0"/>
              <a:t>，而不是等到所有互为邻居的节点对都生成了，才统一的计算三角形模式的匹配。</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9</a:t>
            </a:fld>
            <a:endParaRPr lang="zh-CN" altLang="en-US"/>
          </a:p>
        </p:txBody>
      </p:sp>
    </p:spTree>
    <p:extLst>
      <p:ext uri="{BB962C8B-B14F-4D97-AF65-F5344CB8AC3E}">
        <p14:creationId xmlns:p14="http://schemas.microsoft.com/office/powerpoint/2010/main" val="1249424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4"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2023/9/7</a:t>
            </a:fld>
            <a:endParaRPr lang="zh-CN" altLang="en-US" sz="1200">
              <a:solidFill>
                <a:schemeClr val="tx1"/>
              </a:solidFill>
              <a:latin typeface="+mn-lt"/>
            </a:endParaRPr>
          </a:p>
        </p:txBody>
      </p:sp>
      <p:pic>
        <p:nvPicPr>
          <p:cNvPr id="5" name="图片 4"/>
          <p:cNvPicPr>
            <a:picLocks noChangeAspect="1"/>
          </p:cNvPicPr>
          <p:nvPr userDrawn="1"/>
        </p:nvPicPr>
        <p:blipFill>
          <a:blip r:embed="rId2"/>
          <a:stretch>
            <a:fillRect/>
          </a:stretch>
        </p:blipFill>
        <p:spPr>
          <a:xfrm>
            <a:off x="0" y="1823422"/>
            <a:ext cx="12192000" cy="228191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圆角 6"/>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1238829" y="6407033"/>
            <a:ext cx="723472" cy="365125"/>
          </a:xfrm>
        </p:spPr>
        <p:txBody>
          <a:bodyPr/>
          <a:lstStyle>
            <a:lvl1pPr>
              <a:defRPr>
                <a:solidFill>
                  <a:schemeClr val="tx1"/>
                </a:solidFill>
              </a:defRPr>
            </a:lvl1pPr>
          </a:lstStyle>
          <a:p>
            <a:fld id="{72A5E12F-523A-4D75-95A2-779F57F5D9E2}" type="slidenum">
              <a:rPr lang="zh-CN" altLang="en-US" smtClean="0"/>
              <a:t>‹#›</a:t>
            </a:fld>
            <a:endParaRPr lang="zh-CN" altLang="en-US"/>
          </a:p>
        </p:txBody>
      </p:sp>
      <p:pic>
        <p:nvPicPr>
          <p:cNvPr id="9" name="图片 8"/>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11289945" y="233289"/>
            <a:ext cx="621240" cy="621240"/>
          </a:xfrm>
          <a:prstGeom prst="rect">
            <a:avLst/>
          </a:prstGeom>
        </p:spPr>
      </p:pic>
      <p:sp>
        <p:nvSpPr>
          <p:cNvPr id="3" name="文本占位符 2"/>
          <p:cNvSpPr>
            <a:spLocks noGrp="1"/>
          </p:cNvSpPr>
          <p:nvPr>
            <p:ph type="body" sz="quarter" idx="13"/>
          </p:nvPr>
        </p:nvSpPr>
        <p:spPr>
          <a:xfrm>
            <a:off x="291114" y="258953"/>
            <a:ext cx="10122886" cy="569912"/>
          </a:xfrm>
        </p:spPr>
        <p:txBody>
          <a:bodyPr>
            <a:normAutofit/>
          </a:bodyPr>
          <a:lstStyle>
            <a:lvl1pPr marL="0" indent="0" fontAlgn="ctr">
              <a:lnSpc>
                <a:spcPct val="100000"/>
              </a:lnSpc>
              <a:spcBef>
                <a:spcPts val="0"/>
              </a:spcBef>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尾页">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11238829" y="6407033"/>
            <a:ext cx="723472" cy="365125"/>
          </a:xfrm>
        </p:spPr>
        <p:txBody>
          <a:bodyPr/>
          <a:lstStyle>
            <a:lvl1pPr>
              <a:defRPr b="0">
                <a:solidFill>
                  <a:schemeClr val="tx1"/>
                </a:solidFill>
              </a:defRPr>
            </a:lvl1pPr>
          </a:lstStyle>
          <a:p>
            <a:fld id="{72A5E12F-523A-4D75-95A2-779F57F5D9E2}" type="slidenum">
              <a:rPr lang="zh-CN" altLang="en-US" smtClean="0"/>
              <a:t>‹#›</a:t>
            </a:fld>
            <a:endParaRPr lang="zh-CN" altLang="en-US"/>
          </a:p>
        </p:txBody>
      </p:sp>
      <p:grpSp>
        <p:nvGrpSpPr>
          <p:cNvPr id="4" name="组合 3"/>
          <p:cNvGrpSpPr/>
          <p:nvPr userDrawn="1"/>
        </p:nvGrpSpPr>
        <p:grpSpPr>
          <a:xfrm>
            <a:off x="1955092" y="1369609"/>
            <a:ext cx="8291568" cy="3363240"/>
            <a:chOff x="2412000" y="1481369"/>
            <a:chExt cx="4320000" cy="3363240"/>
          </a:xfrm>
        </p:grpSpPr>
        <p:sp>
          <p:nvSpPr>
            <p:cNvPr id="6" name="Google Shape;10;p2"/>
            <p:cNvSpPr/>
            <p:nvPr/>
          </p:nvSpPr>
          <p:spPr>
            <a:xfrm>
              <a:off x="2412000" y="1481369"/>
              <a:ext cx="4320000" cy="2700000"/>
            </a:xfrm>
            <a:prstGeom prst="rect">
              <a:avLst/>
            </a:prstGeom>
            <a:noFill/>
            <a:ln w="28575" cap="flat" cmpd="sng">
              <a:solidFill>
                <a:srgbClr val="6E83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 name="矩形 7"/>
            <p:cNvSpPr/>
            <p:nvPr/>
          </p:nvSpPr>
          <p:spPr>
            <a:xfrm>
              <a:off x="2412000" y="4196609"/>
              <a:ext cx="4320000" cy="648000"/>
            </a:xfrm>
            <a:prstGeom prst="rect">
              <a:avLst/>
            </a:prstGeom>
            <a:solidFill>
              <a:srgbClr val="6E8360"/>
            </a:solidFill>
            <a:ln w="28575">
              <a:solidFill>
                <a:srgbClr val="6E83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p:nvSpPr>
          <p:spPr>
            <a:xfrm>
              <a:off x="3924649" y="2415870"/>
              <a:ext cx="1193350" cy="830997"/>
            </a:xfrm>
            <a:prstGeom prst="rect">
              <a:avLst/>
            </a:prstGeom>
            <a:noFill/>
          </p:spPr>
          <p:txBody>
            <a:bodyPr wrap="square" rtlCol="0">
              <a:spAutoFit/>
            </a:bodyPr>
            <a:lstStyle/>
            <a:p>
              <a:pPr lvl="0" algn="ctr">
                <a:defRPr/>
              </a:pPr>
              <a:r>
                <a:rPr lang="zh-CN" altLang="en-US" sz="4800" b="1" dirty="0">
                  <a:solidFill>
                    <a:srgbClr val="385723"/>
                  </a:solidFill>
                  <a:latin typeface="微软雅黑" panose="020B0503020204020204" pitchFamily="34" charset="-122"/>
                  <a:ea typeface="微软雅黑" panose="020B0503020204020204" pitchFamily="34" charset="-122"/>
                  <a:cs typeface="+mn-ea"/>
                </a:rPr>
                <a:t> </a:t>
              </a:r>
              <a:r>
                <a:rPr lang="en-US" altLang="zh-CN" sz="4800" b="1" dirty="0">
                  <a:solidFill>
                    <a:srgbClr val="385723"/>
                  </a:solidFill>
                  <a:latin typeface="微软雅黑" panose="020B0503020204020204" pitchFamily="34" charset="-122"/>
                  <a:ea typeface="微软雅黑" panose="020B0503020204020204" pitchFamily="34" charset="-122"/>
                  <a:cs typeface="+mn-ea"/>
                </a:rPr>
                <a:t>Q &amp; A</a:t>
              </a:r>
              <a:endParaRPr lang="zh-CN" altLang="en-US" sz="4800" b="1" dirty="0">
                <a:solidFill>
                  <a:srgbClr val="385723"/>
                </a:solidFill>
                <a:latin typeface="微软雅黑" panose="020B0503020204020204" pitchFamily="34" charset="-122"/>
                <a:ea typeface="微软雅黑" panose="020B0503020204020204" pitchFamily="34" charset="-122"/>
                <a:cs typeface="+mn-ea"/>
              </a:endParaRPr>
            </a:p>
          </p:txBody>
        </p:sp>
        <p:cxnSp>
          <p:nvCxnSpPr>
            <p:cNvPr id="10" name="直接连接符 9"/>
            <p:cNvCxnSpPr/>
            <p:nvPr/>
          </p:nvCxnSpPr>
          <p:spPr>
            <a:xfrm>
              <a:off x="3621324" y="3849858"/>
              <a:ext cx="1800000" cy="0"/>
            </a:xfrm>
            <a:prstGeom prst="line">
              <a:avLst/>
            </a:prstGeom>
            <a:ln w="25400" cap="rnd">
              <a:solidFill>
                <a:srgbClr val="6E836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wbai@seu.edu.cn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
        <p:nvSpPr>
          <p:cNvPr id="12"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13"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2023/9/7</a:t>
            </a:fld>
            <a:endParaRPr lang="zh-CN" altLang="en-US" sz="1200">
              <a:solidFill>
                <a:schemeClr val="tx1"/>
              </a:solidFill>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911288" y="3866330"/>
            <a:ext cx="3186947" cy="1661357"/>
          </a:xfrm>
          <a:prstGeom prst="rect">
            <a:avLst/>
          </a:prstGeom>
        </p:spPr>
      </p:pic>
      <p:pic>
        <p:nvPicPr>
          <p:cNvPr id="10" name="图片 9"/>
          <p:cNvPicPr/>
          <p:nvPr userDrawn="1"/>
        </p:nvPicPr>
        <p:blipFill>
          <a:blip r:embed="rId3"/>
          <a:stretch>
            <a:fillRect/>
          </a:stretch>
        </p:blipFill>
        <p:spPr>
          <a:xfrm>
            <a:off x="1209907" y="3866330"/>
            <a:ext cx="3101663" cy="1661363"/>
          </a:xfrm>
          <a:prstGeom prst="rect">
            <a:avLst/>
          </a:prstGeom>
        </p:spPr>
      </p:pic>
      <p:sp>
        <p:nvSpPr>
          <p:cNvPr id="11" name="文本框 10"/>
          <p:cNvSpPr txBox="1"/>
          <p:nvPr userDrawn="1"/>
        </p:nvSpPr>
        <p:spPr>
          <a:xfrm>
            <a:off x="1941161" y="3167419"/>
            <a:ext cx="1639156"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2391438" y="3708165"/>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91438"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209907" y="469321"/>
            <a:ext cx="31016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8175247" y="1165515"/>
            <a:ext cx="3101663" cy="1661363"/>
          </a:xfrm>
          <a:prstGeom prst="rect">
            <a:avLst/>
          </a:prstGeom>
        </p:spPr>
      </p:pic>
      <p:pic>
        <p:nvPicPr>
          <p:cNvPr id="16" name="图片 15"/>
          <p:cNvPicPr/>
          <p:nvPr userDrawn="1"/>
        </p:nvPicPr>
        <p:blipFill>
          <a:blip r:embed="rId5"/>
          <a:stretch>
            <a:fillRect/>
          </a:stretch>
        </p:blipFill>
        <p:spPr>
          <a:xfrm>
            <a:off x="4927970" y="1165516"/>
            <a:ext cx="3101663" cy="1661363"/>
          </a:xfrm>
          <a:prstGeom prst="rect">
            <a:avLst/>
          </a:prstGeom>
        </p:spPr>
      </p:pic>
      <p:sp>
        <p:nvSpPr>
          <p:cNvPr id="17" name="文本框 16"/>
          <p:cNvSpPr txBox="1"/>
          <p:nvPr userDrawn="1"/>
        </p:nvSpPr>
        <p:spPr>
          <a:xfrm>
            <a:off x="6919234" y="469321"/>
            <a:ext cx="25120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7805947"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1208156" y="1164020"/>
            <a:ext cx="3105165" cy="1664352"/>
          </a:xfrm>
          <a:prstGeom prst="rect">
            <a:avLst/>
          </a:prstGeom>
        </p:spPr>
      </p:pic>
      <p:pic>
        <p:nvPicPr>
          <p:cNvPr id="2" name="图片 1"/>
          <p:cNvPicPr>
            <a:picLocks noChangeAspect="1"/>
          </p:cNvPicPr>
          <p:nvPr userDrawn="1"/>
        </p:nvPicPr>
        <p:blipFill>
          <a:blip r:embed="rId7"/>
          <a:stretch>
            <a:fillRect/>
          </a:stretch>
        </p:blipFill>
        <p:spPr>
          <a:xfrm>
            <a:off x="8697953" y="4697007"/>
            <a:ext cx="19304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44549" y="3708165"/>
            <a:ext cx="2234919" cy="532800"/>
          </a:xfrm>
          <a:prstGeom prst="rect">
            <a:avLst/>
          </a:prstGeom>
        </p:spPr>
      </p:pic>
      <p:sp>
        <p:nvSpPr>
          <p:cNvPr id="21" name="矩形: 圆角 20"/>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375" y="236129"/>
            <a:ext cx="8591550" cy="638574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2023/9/7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nvSpPr>
        <p:spPr>
          <a:xfrm>
            <a:off x="1227599" y="1987834"/>
            <a:ext cx="9736802" cy="1815882"/>
          </a:xfrm>
          <a:prstGeom prst="rect">
            <a:avLst/>
          </a:prstGeom>
          <a:noFill/>
        </p:spPr>
        <p:txBody>
          <a:bodyPr wrap="square" lIns="91440" tIns="45720" rIns="91440" bIns="45720" rtlCol="0" anchor="t">
            <a:spAutoFit/>
          </a:bodyPr>
          <a:lstStyle/>
          <a:p>
            <a:pPr algn="ctr" defTabSz="457200">
              <a:defRPr/>
            </a:pPr>
            <a:r>
              <a:rPr lang="en-US" altLang="zh-CN" sz="4800" b="1" kern="0" dirty="0" err="1">
                <a:solidFill>
                  <a:schemeClr val="accent6">
                    <a:lumMod val="50000"/>
                  </a:schemeClr>
                </a:solidFill>
                <a:latin typeface="Calibri" panose="020F0502020204030204"/>
                <a:ea typeface="等线" panose="02010600030101010101" charset="-122"/>
                <a:cs typeface="Calibri" panose="020F0502020204030204"/>
              </a:rPr>
              <a:t>AutoMine</a:t>
            </a:r>
            <a:endParaRPr lang="en-US" altLang="zh-CN" sz="4800" b="1" kern="0" dirty="0">
              <a:solidFill>
                <a:schemeClr val="accent6">
                  <a:lumMod val="50000"/>
                </a:schemeClr>
              </a:solidFill>
              <a:latin typeface="Calibri" panose="020F0502020204030204"/>
              <a:ea typeface="等线" panose="02010600030101010101" charset="-122"/>
              <a:cs typeface="Calibri" panose="020F0502020204030204"/>
            </a:endParaRPr>
          </a:p>
          <a:p>
            <a:pPr algn="ctr" defTabSz="457200">
              <a:defRPr/>
            </a:pPr>
            <a:r>
              <a:rPr lang="en-US" sz="3200" kern="0" dirty="0">
                <a:solidFill>
                  <a:schemeClr val="accent6">
                    <a:lumMod val="50000"/>
                  </a:schemeClr>
                </a:solidFill>
                <a:latin typeface="Calibri" panose="020F0502020204030204"/>
                <a:ea typeface="等线" panose="02010600030101010101" charset="-122"/>
                <a:cs typeface="Calibri" panose="020F0502020204030204"/>
              </a:rPr>
              <a:t>Harmonizing </a:t>
            </a:r>
            <a:r>
              <a:rPr lang="en-US" sz="3200" kern="0" dirty="0">
                <a:solidFill>
                  <a:schemeClr val="accent2">
                    <a:lumMod val="75000"/>
                  </a:schemeClr>
                </a:solidFill>
                <a:latin typeface="Calibri" panose="020F0502020204030204"/>
                <a:ea typeface="等线" panose="02010600030101010101" charset="-122"/>
                <a:cs typeface="Calibri" panose="020F0502020204030204"/>
              </a:rPr>
              <a:t>High-Level Abstraction</a:t>
            </a:r>
            <a:r>
              <a:rPr lang="en-US" sz="3200" kern="0" dirty="0">
                <a:solidFill>
                  <a:schemeClr val="accent6">
                    <a:lumMod val="50000"/>
                  </a:schemeClr>
                </a:solidFill>
                <a:latin typeface="Calibri" panose="020F0502020204030204"/>
                <a:ea typeface="等线" panose="02010600030101010101" charset="-122"/>
                <a:cs typeface="Calibri" panose="020F0502020204030204"/>
              </a:rPr>
              <a:t> and </a:t>
            </a:r>
          </a:p>
          <a:p>
            <a:pPr algn="ctr" defTabSz="457200">
              <a:defRPr/>
            </a:pPr>
            <a:r>
              <a:rPr lang="en-US" sz="3200" kern="0" dirty="0">
                <a:solidFill>
                  <a:schemeClr val="accent2">
                    <a:lumMod val="75000"/>
                  </a:schemeClr>
                </a:solidFill>
                <a:latin typeface="Calibri" panose="020F0502020204030204"/>
                <a:ea typeface="等线" panose="02010600030101010101" charset="-122"/>
                <a:cs typeface="Calibri" panose="020F0502020204030204"/>
              </a:rPr>
              <a:t>High Performance</a:t>
            </a:r>
            <a:r>
              <a:rPr lang="en-US" sz="3200" kern="0" dirty="0">
                <a:solidFill>
                  <a:schemeClr val="accent6">
                    <a:lumMod val="50000"/>
                  </a:schemeClr>
                </a:solidFill>
                <a:latin typeface="Calibri" panose="020F0502020204030204"/>
                <a:ea typeface="等线" panose="02010600030101010101" charset="-122"/>
                <a:cs typeface="Calibri" panose="020F0502020204030204"/>
              </a:rPr>
              <a:t> for Graph</a:t>
            </a:r>
            <a:r>
              <a:rPr lang="en-US" sz="3200" kern="0" dirty="0">
                <a:solidFill>
                  <a:schemeClr val="accent2">
                    <a:lumMod val="75000"/>
                  </a:schemeClr>
                </a:solidFill>
                <a:latin typeface="Calibri" panose="020F0502020204030204"/>
                <a:ea typeface="等线" panose="02010600030101010101" charset="-122"/>
                <a:cs typeface="Calibri" panose="020F0502020204030204"/>
              </a:rPr>
              <a:t> </a:t>
            </a:r>
            <a:r>
              <a:rPr lang="en-US" sz="3200" kern="0" dirty="0">
                <a:solidFill>
                  <a:schemeClr val="accent6">
                    <a:lumMod val="50000"/>
                  </a:schemeClr>
                </a:solidFill>
                <a:latin typeface="Calibri" panose="020F0502020204030204"/>
                <a:ea typeface="等线" panose="02010600030101010101" charset="-122"/>
                <a:cs typeface="Calibri" panose="020F0502020204030204"/>
              </a:rPr>
              <a:t>Mining</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p:cNvSpPr txBox="1"/>
          <p:nvPr/>
        </p:nvSpPr>
        <p:spPr>
          <a:xfrm>
            <a:off x="1227599" y="4321700"/>
            <a:ext cx="9736802" cy="1260345"/>
          </a:xfrm>
          <a:prstGeom prst="rect">
            <a:avLst/>
          </a:prstGeom>
          <a:noFill/>
        </p:spPr>
        <p:txBody>
          <a:bodyPr wrap="square" lIns="91440" tIns="45720" rIns="91440" bIns="45720" rtlCol="0" anchor="t">
            <a:spAutoFit/>
          </a:bodyPr>
          <a:lstStyle/>
          <a:p>
            <a:pPr algn="ctr">
              <a:lnSpc>
                <a:spcPct val="130000"/>
              </a:lnSpc>
            </a:pPr>
            <a:r>
              <a:rPr lang="en-US" altLang="zh-CN" sz="2000" i="1" dirty="0">
                <a:solidFill>
                  <a:srgbClr val="6B2D0B"/>
                </a:solidFill>
                <a:ea typeface="微软雅黑" panose="020B0503020204020204" pitchFamily="34" charset="-122"/>
                <a:cs typeface="Calibri" panose="020F0502020204030204"/>
              </a:rPr>
              <a:t>SOSP-2019</a:t>
            </a:r>
          </a:p>
          <a:p>
            <a:pPr algn="ctr">
              <a:lnSpc>
                <a:spcPct val="130000"/>
              </a:lnSpc>
            </a:pPr>
            <a:r>
              <a:rPr lang="en-US" altLang="zh-CN" sz="2000" b="1" i="1" dirty="0">
                <a:solidFill>
                  <a:srgbClr val="6B2D0B"/>
                </a:solidFill>
                <a:ea typeface="微软雅黑" panose="020B0503020204020204" pitchFamily="34" charset="-122"/>
                <a:cs typeface="Calibri" panose="020F0502020204030204"/>
              </a:rPr>
              <a:t>Daniel </a:t>
            </a:r>
            <a:r>
              <a:rPr lang="en-US" altLang="zh-CN" sz="2000" b="1" i="1" dirty="0" err="1">
                <a:solidFill>
                  <a:srgbClr val="6B2D0B"/>
                </a:solidFill>
                <a:ea typeface="微软雅黑" panose="020B0503020204020204" pitchFamily="34" charset="-122"/>
                <a:cs typeface="Calibri" panose="020F0502020204030204"/>
              </a:rPr>
              <a:t>Mawhirter</a:t>
            </a:r>
            <a:r>
              <a:rPr lang="en-US" altLang="zh-CN" sz="2000" b="1" i="1" dirty="0">
                <a:solidFill>
                  <a:srgbClr val="6B2D0B"/>
                </a:solidFill>
                <a:ea typeface="微软雅黑" panose="020B0503020204020204" pitchFamily="34" charset="-122"/>
                <a:cs typeface="Calibri" panose="020F0502020204030204"/>
              </a:rPr>
              <a:t>, </a:t>
            </a:r>
            <a:r>
              <a:rPr lang="en-US" altLang="zh-CN" sz="2000" i="1" dirty="0">
                <a:solidFill>
                  <a:srgbClr val="6B2D0B"/>
                </a:solidFill>
                <a:ea typeface="微软雅黑" panose="020B0503020204020204" pitchFamily="34" charset="-122"/>
                <a:cs typeface="Calibri" panose="020F0502020204030204"/>
              </a:rPr>
              <a:t>Bo Wu</a:t>
            </a:r>
          </a:p>
          <a:p>
            <a:pPr algn="ctr">
              <a:lnSpc>
                <a:spcPct val="130000"/>
              </a:lnSpc>
            </a:pPr>
            <a:r>
              <a:rPr lang="en-US" altLang="zh-CN" sz="2000" i="1" dirty="0">
                <a:solidFill>
                  <a:srgbClr val="6B2D0B"/>
                </a:solidFill>
                <a:ea typeface="微软雅黑" panose="020B0503020204020204" pitchFamily="34" charset="-122"/>
                <a:cs typeface="Calibri" panose="020F0502020204030204"/>
              </a:rPr>
              <a:t>Colorado School of Mines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ABF17A-E9DF-40E5-C8E4-9C3724DBB9C8}"/>
              </a:ext>
            </a:extLst>
          </p:cNvPr>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3" name="文本占位符 2">
            <a:extLst>
              <a:ext uri="{FF2B5EF4-FFF2-40B4-BE49-F238E27FC236}">
                <a16:creationId xmlns:a16="http://schemas.microsoft.com/office/drawing/2014/main" id="{8572BADD-881C-5A75-BA8E-5C44AF229DE5}"/>
              </a:ext>
            </a:extLst>
          </p:cNvPr>
          <p:cNvSpPr>
            <a:spLocks noGrp="1"/>
          </p:cNvSpPr>
          <p:nvPr>
            <p:ph type="body" sz="quarter" idx="13"/>
          </p:nvPr>
        </p:nvSpPr>
        <p:spPr/>
        <p:txBody>
          <a:bodyPr/>
          <a:lstStyle/>
          <a:p>
            <a:r>
              <a:rPr lang="en-US" altLang="zh-CN" dirty="0"/>
              <a:t>Set Based Pattern Matching</a:t>
            </a:r>
            <a:endParaRPr lang="zh-CN" altLang="en-US" dirty="0"/>
          </a:p>
        </p:txBody>
      </p:sp>
      <p:sp>
        <p:nvSpPr>
          <p:cNvPr id="4" name="椭圆 3">
            <a:extLst>
              <a:ext uri="{FF2B5EF4-FFF2-40B4-BE49-F238E27FC236}">
                <a16:creationId xmlns:a16="http://schemas.microsoft.com/office/drawing/2014/main" id="{EF8ABCD6-F63E-E793-4823-C516BF211F23}"/>
              </a:ext>
            </a:extLst>
          </p:cNvPr>
          <p:cNvSpPr/>
          <p:nvPr/>
        </p:nvSpPr>
        <p:spPr>
          <a:xfrm>
            <a:off x="2080797" y="1287621"/>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155AE6E4-76BC-E70B-728B-EF22F220B311}"/>
              </a:ext>
            </a:extLst>
          </p:cNvPr>
          <p:cNvSpPr/>
          <p:nvPr/>
        </p:nvSpPr>
        <p:spPr>
          <a:xfrm>
            <a:off x="3326501" y="1287621"/>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7450769-DF91-F989-BB5A-8264E23A514E}"/>
              </a:ext>
            </a:extLst>
          </p:cNvPr>
          <p:cNvSpPr/>
          <p:nvPr/>
        </p:nvSpPr>
        <p:spPr>
          <a:xfrm>
            <a:off x="2080796" y="2327312"/>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470ACF3-E198-E235-EF60-6AA4D1272A1F}"/>
              </a:ext>
            </a:extLst>
          </p:cNvPr>
          <p:cNvSpPr/>
          <p:nvPr/>
        </p:nvSpPr>
        <p:spPr>
          <a:xfrm>
            <a:off x="3326500" y="2327311"/>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E256661E-065E-0275-E827-AB533585E818}"/>
              </a:ext>
            </a:extLst>
          </p:cNvPr>
          <p:cNvCxnSpPr>
            <a:stCxn id="4" idx="6"/>
            <a:endCxn id="5" idx="1"/>
          </p:cNvCxnSpPr>
          <p:nvPr/>
        </p:nvCxnSpPr>
        <p:spPr>
          <a:xfrm>
            <a:off x="2458484" y="1476465"/>
            <a:ext cx="868017"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E5C6F592-2695-64F1-B5B4-97D83E35B4A9}"/>
              </a:ext>
            </a:extLst>
          </p:cNvPr>
          <p:cNvCxnSpPr>
            <a:cxnSpLocks/>
            <a:stCxn id="7" idx="1"/>
            <a:endCxn id="4" idx="5"/>
          </p:cNvCxnSpPr>
          <p:nvPr/>
        </p:nvCxnSpPr>
        <p:spPr>
          <a:xfrm flipH="1" flipV="1">
            <a:off x="2403173" y="1609997"/>
            <a:ext cx="978638" cy="772625"/>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4" name="直接连接符 13">
            <a:extLst>
              <a:ext uri="{FF2B5EF4-FFF2-40B4-BE49-F238E27FC236}">
                <a16:creationId xmlns:a16="http://schemas.microsoft.com/office/drawing/2014/main" id="{1333695F-C48B-CCE3-9022-83175BF6E2B7}"/>
              </a:ext>
            </a:extLst>
          </p:cNvPr>
          <p:cNvCxnSpPr>
            <a:cxnSpLocks/>
            <a:stCxn id="6" idx="6"/>
            <a:endCxn id="7" idx="2"/>
          </p:cNvCxnSpPr>
          <p:nvPr/>
        </p:nvCxnSpPr>
        <p:spPr>
          <a:xfrm flipV="1">
            <a:off x="2458483" y="2516155"/>
            <a:ext cx="868017" cy="1"/>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7" name="直接连接符 16">
            <a:extLst>
              <a:ext uri="{FF2B5EF4-FFF2-40B4-BE49-F238E27FC236}">
                <a16:creationId xmlns:a16="http://schemas.microsoft.com/office/drawing/2014/main" id="{6E991B9B-8B43-0C57-290A-D6B55846FC91}"/>
              </a:ext>
            </a:extLst>
          </p:cNvPr>
          <p:cNvCxnSpPr>
            <a:cxnSpLocks/>
            <a:stCxn id="7" idx="0"/>
            <a:endCxn id="5" idx="4"/>
          </p:cNvCxnSpPr>
          <p:nvPr/>
        </p:nvCxnSpPr>
        <p:spPr>
          <a:xfrm flipV="1">
            <a:off x="3515344" y="1665308"/>
            <a:ext cx="1" cy="662003"/>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20" name="直接连接符 19">
            <a:extLst>
              <a:ext uri="{FF2B5EF4-FFF2-40B4-BE49-F238E27FC236}">
                <a16:creationId xmlns:a16="http://schemas.microsoft.com/office/drawing/2014/main" id="{1AC150AB-3019-7576-797A-86CBA0C1F778}"/>
              </a:ext>
            </a:extLst>
          </p:cNvPr>
          <p:cNvCxnSpPr>
            <a:cxnSpLocks/>
            <a:stCxn id="6" idx="0"/>
            <a:endCxn id="4" idx="4"/>
          </p:cNvCxnSpPr>
          <p:nvPr/>
        </p:nvCxnSpPr>
        <p:spPr>
          <a:xfrm flipV="1">
            <a:off x="2269640" y="1665308"/>
            <a:ext cx="1" cy="662004"/>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3" name="椭圆 22">
            <a:extLst>
              <a:ext uri="{FF2B5EF4-FFF2-40B4-BE49-F238E27FC236}">
                <a16:creationId xmlns:a16="http://schemas.microsoft.com/office/drawing/2014/main" id="{CF1311AA-10F3-809E-6B05-6627F99926E9}"/>
              </a:ext>
            </a:extLst>
          </p:cNvPr>
          <p:cNvSpPr/>
          <p:nvPr/>
        </p:nvSpPr>
        <p:spPr>
          <a:xfrm>
            <a:off x="5033439" y="1287621"/>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ED5A0BE-A0A8-620A-15D2-04F67C343B1A}"/>
              </a:ext>
            </a:extLst>
          </p:cNvPr>
          <p:cNvSpPr/>
          <p:nvPr/>
        </p:nvSpPr>
        <p:spPr>
          <a:xfrm>
            <a:off x="6279143" y="1287621"/>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5EA1C9C8-A497-7F11-A70A-7ADF3BA28B3C}"/>
              </a:ext>
            </a:extLst>
          </p:cNvPr>
          <p:cNvSpPr/>
          <p:nvPr/>
        </p:nvSpPr>
        <p:spPr>
          <a:xfrm>
            <a:off x="5033438" y="2327312"/>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3B002AC9-58CD-12D0-7666-FB7B33450421}"/>
              </a:ext>
            </a:extLst>
          </p:cNvPr>
          <p:cNvSpPr/>
          <p:nvPr/>
        </p:nvSpPr>
        <p:spPr>
          <a:xfrm>
            <a:off x="6279143" y="2327311"/>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BF993BE0-3B20-384C-6CB8-A8BAD0CCCFEE}"/>
              </a:ext>
            </a:extLst>
          </p:cNvPr>
          <p:cNvCxnSpPr>
            <a:stCxn id="23" idx="6"/>
            <a:endCxn id="24" idx="1"/>
          </p:cNvCxnSpPr>
          <p:nvPr/>
        </p:nvCxnSpPr>
        <p:spPr>
          <a:xfrm>
            <a:off x="5411126" y="1476465"/>
            <a:ext cx="868017" cy="0"/>
          </a:xfrm>
          <a:prstGeom prst="line">
            <a:avLst/>
          </a:prstGeom>
          <a:ln w="38100">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0CEB05B5-D1A3-A41A-7DE8-00D09FD985C8}"/>
              </a:ext>
            </a:extLst>
          </p:cNvPr>
          <p:cNvCxnSpPr>
            <a:cxnSpLocks/>
            <a:stCxn id="25" idx="6"/>
            <a:endCxn id="26" idx="2"/>
          </p:cNvCxnSpPr>
          <p:nvPr/>
        </p:nvCxnSpPr>
        <p:spPr>
          <a:xfrm flipV="1">
            <a:off x="5411125" y="2516155"/>
            <a:ext cx="868018" cy="1"/>
          </a:xfrm>
          <a:prstGeom prst="line">
            <a:avLst/>
          </a:prstGeom>
          <a:ln w="38100">
            <a:solidFill>
              <a:schemeClr val="tx1"/>
            </a:solidFill>
          </a:ln>
        </p:spPr>
        <p:style>
          <a:lnRef idx="3">
            <a:schemeClr val="accent1"/>
          </a:lnRef>
          <a:fillRef idx="0">
            <a:schemeClr val="accent1"/>
          </a:fillRef>
          <a:effectRef idx="2">
            <a:schemeClr val="accent1"/>
          </a:effectRef>
          <a:fontRef idx="minor">
            <a:schemeClr val="tx1"/>
          </a:fontRef>
        </p:style>
      </p:cxnSp>
      <p:cxnSp>
        <p:nvCxnSpPr>
          <p:cNvPr id="30" name="直接连接符 29">
            <a:extLst>
              <a:ext uri="{FF2B5EF4-FFF2-40B4-BE49-F238E27FC236}">
                <a16:creationId xmlns:a16="http://schemas.microsoft.com/office/drawing/2014/main" id="{3643F70B-B923-DB02-8D97-341FF6D57DC1}"/>
              </a:ext>
            </a:extLst>
          </p:cNvPr>
          <p:cNvCxnSpPr>
            <a:cxnSpLocks/>
            <a:stCxn id="26" idx="0"/>
            <a:endCxn id="24" idx="4"/>
          </p:cNvCxnSpPr>
          <p:nvPr/>
        </p:nvCxnSpPr>
        <p:spPr>
          <a:xfrm flipV="1">
            <a:off x="6467987" y="1665308"/>
            <a:ext cx="0" cy="662003"/>
          </a:xfrm>
          <a:prstGeom prst="line">
            <a:avLst/>
          </a:prstGeom>
          <a:ln w="38100">
            <a:solidFill>
              <a:schemeClr val="tx1"/>
            </a:solidFill>
          </a:ln>
        </p:spPr>
        <p:style>
          <a:lnRef idx="3">
            <a:schemeClr val="accent1"/>
          </a:lnRef>
          <a:fillRef idx="0">
            <a:schemeClr val="accent1"/>
          </a:fillRef>
          <a:effectRef idx="2">
            <a:schemeClr val="accent1"/>
          </a:effectRef>
          <a:fontRef idx="minor">
            <a:schemeClr val="tx1"/>
          </a:fontRef>
        </p:style>
      </p:cxnSp>
      <p:cxnSp>
        <p:nvCxnSpPr>
          <p:cNvPr id="31" name="直接连接符 30">
            <a:extLst>
              <a:ext uri="{FF2B5EF4-FFF2-40B4-BE49-F238E27FC236}">
                <a16:creationId xmlns:a16="http://schemas.microsoft.com/office/drawing/2014/main" id="{824CC028-A2FF-F036-61D4-189E85816904}"/>
              </a:ext>
            </a:extLst>
          </p:cNvPr>
          <p:cNvCxnSpPr>
            <a:cxnSpLocks/>
            <a:stCxn id="25" idx="0"/>
            <a:endCxn id="23" idx="4"/>
          </p:cNvCxnSpPr>
          <p:nvPr/>
        </p:nvCxnSpPr>
        <p:spPr>
          <a:xfrm flipV="1">
            <a:off x="5222282" y="1665308"/>
            <a:ext cx="1" cy="662004"/>
          </a:xfrm>
          <a:prstGeom prst="line">
            <a:avLst/>
          </a:prstGeom>
          <a:ln w="38100">
            <a:solidFill>
              <a:schemeClr val="tx1"/>
            </a:solidFill>
          </a:ln>
        </p:spPr>
        <p:style>
          <a:lnRef idx="3">
            <a:schemeClr val="accent1"/>
          </a:lnRef>
          <a:fillRef idx="0">
            <a:schemeClr val="accent1"/>
          </a:fillRef>
          <a:effectRef idx="2">
            <a:schemeClr val="accent1"/>
          </a:effectRef>
          <a:fontRef idx="minor">
            <a:schemeClr val="tx1"/>
          </a:fontRef>
        </p:style>
      </p:cxnSp>
      <p:cxnSp>
        <p:nvCxnSpPr>
          <p:cNvPr id="34" name="直接连接符 33">
            <a:extLst>
              <a:ext uri="{FF2B5EF4-FFF2-40B4-BE49-F238E27FC236}">
                <a16:creationId xmlns:a16="http://schemas.microsoft.com/office/drawing/2014/main" id="{C7B33BB6-1E7F-9857-7BA8-1EE73360D0D4}"/>
              </a:ext>
            </a:extLst>
          </p:cNvPr>
          <p:cNvCxnSpPr>
            <a:cxnSpLocks/>
            <a:stCxn id="26" idx="1"/>
            <a:endCxn id="23" idx="5"/>
          </p:cNvCxnSpPr>
          <p:nvPr/>
        </p:nvCxnSpPr>
        <p:spPr>
          <a:xfrm flipH="1" flipV="1">
            <a:off x="5355815" y="1609997"/>
            <a:ext cx="978639" cy="772625"/>
          </a:xfrm>
          <a:prstGeom prst="line">
            <a:avLst/>
          </a:prstGeom>
          <a:ln w="38100">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4" name="直接连接符 43">
            <a:extLst>
              <a:ext uri="{FF2B5EF4-FFF2-40B4-BE49-F238E27FC236}">
                <a16:creationId xmlns:a16="http://schemas.microsoft.com/office/drawing/2014/main" id="{11619FD0-531C-A434-7115-FFCAF1050357}"/>
              </a:ext>
            </a:extLst>
          </p:cNvPr>
          <p:cNvCxnSpPr>
            <a:cxnSpLocks/>
            <a:stCxn id="24" idx="3"/>
            <a:endCxn id="25" idx="7"/>
          </p:cNvCxnSpPr>
          <p:nvPr/>
        </p:nvCxnSpPr>
        <p:spPr>
          <a:xfrm flipH="1">
            <a:off x="5355814" y="1609997"/>
            <a:ext cx="978640" cy="772626"/>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
        <p:nvSpPr>
          <p:cNvPr id="47" name="椭圆 46">
            <a:extLst>
              <a:ext uri="{FF2B5EF4-FFF2-40B4-BE49-F238E27FC236}">
                <a16:creationId xmlns:a16="http://schemas.microsoft.com/office/drawing/2014/main" id="{5620BED5-EBDB-9299-CF0B-ABB842827B82}"/>
              </a:ext>
            </a:extLst>
          </p:cNvPr>
          <p:cNvSpPr/>
          <p:nvPr/>
        </p:nvSpPr>
        <p:spPr>
          <a:xfrm>
            <a:off x="8173582" y="1287621"/>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8" name="椭圆 47">
            <a:extLst>
              <a:ext uri="{FF2B5EF4-FFF2-40B4-BE49-F238E27FC236}">
                <a16:creationId xmlns:a16="http://schemas.microsoft.com/office/drawing/2014/main" id="{E03FF242-30A0-D9CD-FF17-5EBAAA330106}"/>
              </a:ext>
            </a:extLst>
          </p:cNvPr>
          <p:cNvSpPr/>
          <p:nvPr/>
        </p:nvSpPr>
        <p:spPr>
          <a:xfrm>
            <a:off x="9419286" y="1287621"/>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9" name="椭圆 48">
            <a:extLst>
              <a:ext uri="{FF2B5EF4-FFF2-40B4-BE49-F238E27FC236}">
                <a16:creationId xmlns:a16="http://schemas.microsoft.com/office/drawing/2014/main" id="{82DBFDA7-774C-DA0F-AE06-31BC805F728E}"/>
              </a:ext>
            </a:extLst>
          </p:cNvPr>
          <p:cNvSpPr/>
          <p:nvPr/>
        </p:nvSpPr>
        <p:spPr>
          <a:xfrm>
            <a:off x="8173581" y="2327312"/>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0" name="椭圆 49">
            <a:extLst>
              <a:ext uri="{FF2B5EF4-FFF2-40B4-BE49-F238E27FC236}">
                <a16:creationId xmlns:a16="http://schemas.microsoft.com/office/drawing/2014/main" id="{38C06BF4-2845-8E24-E86C-8EDFFC0230F4}"/>
              </a:ext>
            </a:extLst>
          </p:cNvPr>
          <p:cNvSpPr/>
          <p:nvPr/>
        </p:nvSpPr>
        <p:spPr>
          <a:xfrm>
            <a:off x="9419286" y="2327311"/>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51" name="直接连接符 50">
            <a:extLst>
              <a:ext uri="{FF2B5EF4-FFF2-40B4-BE49-F238E27FC236}">
                <a16:creationId xmlns:a16="http://schemas.microsoft.com/office/drawing/2014/main" id="{D92FE5EA-CF3F-55E2-E77A-D52A7C6CD1F5}"/>
              </a:ext>
            </a:extLst>
          </p:cNvPr>
          <p:cNvCxnSpPr>
            <a:stCxn id="47" idx="6"/>
            <a:endCxn id="48" idx="1"/>
          </p:cNvCxnSpPr>
          <p:nvPr/>
        </p:nvCxnSpPr>
        <p:spPr>
          <a:xfrm>
            <a:off x="8551269" y="1476465"/>
            <a:ext cx="868017" cy="0"/>
          </a:xfrm>
          <a:prstGeom prst="line">
            <a:avLst/>
          </a:prstGeom>
          <a:ln w="38100">
            <a:solidFill>
              <a:schemeClr val="tx1"/>
            </a:solidFill>
            <a:headEnd type="stealth"/>
          </a:ln>
        </p:spPr>
        <p:style>
          <a:lnRef idx="3">
            <a:schemeClr val="accent1"/>
          </a:lnRef>
          <a:fillRef idx="0">
            <a:schemeClr val="accent1"/>
          </a:fillRef>
          <a:effectRef idx="2">
            <a:schemeClr val="accent1"/>
          </a:effectRef>
          <a:fontRef idx="minor">
            <a:schemeClr val="tx1"/>
          </a:fontRef>
        </p:style>
      </p:cxnSp>
      <p:cxnSp>
        <p:nvCxnSpPr>
          <p:cNvPr id="52" name="直接连接符 51">
            <a:extLst>
              <a:ext uri="{FF2B5EF4-FFF2-40B4-BE49-F238E27FC236}">
                <a16:creationId xmlns:a16="http://schemas.microsoft.com/office/drawing/2014/main" id="{2A8044AA-8260-9665-DD77-883E32C79F0E}"/>
              </a:ext>
            </a:extLst>
          </p:cNvPr>
          <p:cNvCxnSpPr>
            <a:cxnSpLocks/>
            <a:stCxn id="49" idx="6"/>
            <a:endCxn id="50" idx="2"/>
          </p:cNvCxnSpPr>
          <p:nvPr/>
        </p:nvCxnSpPr>
        <p:spPr>
          <a:xfrm flipV="1">
            <a:off x="8551268" y="2516155"/>
            <a:ext cx="868018" cy="1"/>
          </a:xfrm>
          <a:prstGeom prst="line">
            <a:avLst/>
          </a:prstGeom>
          <a:ln w="38100">
            <a:solidFill>
              <a:schemeClr val="tx1"/>
            </a:solidFill>
            <a:headEnd type="stealth"/>
          </a:ln>
        </p:spPr>
        <p:style>
          <a:lnRef idx="3">
            <a:schemeClr val="accent1"/>
          </a:lnRef>
          <a:fillRef idx="0">
            <a:schemeClr val="accent1"/>
          </a:fillRef>
          <a:effectRef idx="2">
            <a:schemeClr val="accent1"/>
          </a:effectRef>
          <a:fontRef idx="minor">
            <a:schemeClr val="tx1"/>
          </a:fontRef>
        </p:style>
      </p:cxnSp>
      <p:cxnSp>
        <p:nvCxnSpPr>
          <p:cNvPr id="53" name="直接连接符 52">
            <a:extLst>
              <a:ext uri="{FF2B5EF4-FFF2-40B4-BE49-F238E27FC236}">
                <a16:creationId xmlns:a16="http://schemas.microsoft.com/office/drawing/2014/main" id="{48294C85-FDA6-B326-8E9C-C9D5DDCC9398}"/>
              </a:ext>
            </a:extLst>
          </p:cNvPr>
          <p:cNvCxnSpPr>
            <a:cxnSpLocks/>
            <a:stCxn id="50" idx="0"/>
            <a:endCxn id="48" idx="4"/>
          </p:cNvCxnSpPr>
          <p:nvPr/>
        </p:nvCxnSpPr>
        <p:spPr>
          <a:xfrm flipV="1">
            <a:off x="9608130" y="1665308"/>
            <a:ext cx="0" cy="662003"/>
          </a:xfrm>
          <a:prstGeom prst="line">
            <a:avLst/>
          </a:prstGeom>
          <a:ln w="38100">
            <a:solidFill>
              <a:schemeClr val="tx1"/>
            </a:solidFill>
            <a:headEnd type="none"/>
            <a:tailEnd type="stealth"/>
          </a:ln>
        </p:spPr>
        <p:style>
          <a:lnRef idx="3">
            <a:schemeClr val="accent1"/>
          </a:lnRef>
          <a:fillRef idx="0">
            <a:schemeClr val="accent1"/>
          </a:fillRef>
          <a:effectRef idx="2">
            <a:schemeClr val="accent1"/>
          </a:effectRef>
          <a:fontRef idx="minor">
            <a:schemeClr val="tx1"/>
          </a:fontRef>
        </p:style>
      </p:cxnSp>
      <p:cxnSp>
        <p:nvCxnSpPr>
          <p:cNvPr id="54" name="直接连接符 53">
            <a:extLst>
              <a:ext uri="{FF2B5EF4-FFF2-40B4-BE49-F238E27FC236}">
                <a16:creationId xmlns:a16="http://schemas.microsoft.com/office/drawing/2014/main" id="{ED37A08F-BF7F-B039-7641-8B9AE5CA3B36}"/>
              </a:ext>
            </a:extLst>
          </p:cNvPr>
          <p:cNvCxnSpPr>
            <a:cxnSpLocks/>
            <a:stCxn id="49" idx="0"/>
            <a:endCxn id="47" idx="4"/>
          </p:cNvCxnSpPr>
          <p:nvPr/>
        </p:nvCxnSpPr>
        <p:spPr>
          <a:xfrm flipV="1">
            <a:off x="8362425" y="1665308"/>
            <a:ext cx="1" cy="662004"/>
          </a:xfrm>
          <a:prstGeom prst="line">
            <a:avLst/>
          </a:prstGeom>
          <a:ln w="38100">
            <a:solidFill>
              <a:schemeClr val="tx1"/>
            </a:solidFill>
            <a:tailEnd type="stealth"/>
          </a:ln>
        </p:spPr>
        <p:style>
          <a:lnRef idx="3">
            <a:schemeClr val="accent1"/>
          </a:lnRef>
          <a:fillRef idx="0">
            <a:schemeClr val="accent1"/>
          </a:fillRef>
          <a:effectRef idx="2">
            <a:schemeClr val="accent1"/>
          </a:effectRef>
          <a:fontRef idx="minor">
            <a:schemeClr val="tx1"/>
          </a:fontRef>
        </p:style>
      </p:cxnSp>
      <p:cxnSp>
        <p:nvCxnSpPr>
          <p:cNvPr id="55" name="直接连接符 54">
            <a:extLst>
              <a:ext uri="{FF2B5EF4-FFF2-40B4-BE49-F238E27FC236}">
                <a16:creationId xmlns:a16="http://schemas.microsoft.com/office/drawing/2014/main" id="{65C00748-1AA6-7D61-E833-8440E340E338}"/>
              </a:ext>
            </a:extLst>
          </p:cNvPr>
          <p:cNvCxnSpPr>
            <a:cxnSpLocks/>
            <a:stCxn id="50" idx="1"/>
            <a:endCxn id="47" idx="5"/>
          </p:cNvCxnSpPr>
          <p:nvPr/>
        </p:nvCxnSpPr>
        <p:spPr>
          <a:xfrm flipH="1" flipV="1">
            <a:off x="8495958" y="1609997"/>
            <a:ext cx="978639" cy="772625"/>
          </a:xfrm>
          <a:prstGeom prst="line">
            <a:avLst/>
          </a:prstGeom>
          <a:ln w="38100">
            <a:solidFill>
              <a:schemeClr val="tx1"/>
            </a:solidFill>
            <a:tailEnd type="stealth"/>
          </a:ln>
        </p:spPr>
        <p:style>
          <a:lnRef idx="3">
            <a:schemeClr val="accent1"/>
          </a:lnRef>
          <a:fillRef idx="0">
            <a:schemeClr val="accent1"/>
          </a:fillRef>
          <a:effectRef idx="2">
            <a:schemeClr val="accent1"/>
          </a:effectRef>
          <a:fontRef idx="minor">
            <a:schemeClr val="tx1"/>
          </a:fontRef>
        </p:style>
      </p:cxnSp>
      <p:cxnSp>
        <p:nvCxnSpPr>
          <p:cNvPr id="56" name="直接连接符 55">
            <a:extLst>
              <a:ext uri="{FF2B5EF4-FFF2-40B4-BE49-F238E27FC236}">
                <a16:creationId xmlns:a16="http://schemas.microsoft.com/office/drawing/2014/main" id="{F3465D01-F3A3-D503-87BF-490D534C0655}"/>
              </a:ext>
            </a:extLst>
          </p:cNvPr>
          <p:cNvCxnSpPr>
            <a:cxnSpLocks/>
            <a:stCxn id="48" idx="3"/>
            <a:endCxn id="49" idx="7"/>
          </p:cNvCxnSpPr>
          <p:nvPr/>
        </p:nvCxnSpPr>
        <p:spPr>
          <a:xfrm flipH="1">
            <a:off x="8495957" y="1609997"/>
            <a:ext cx="978640" cy="772626"/>
          </a:xfrm>
          <a:prstGeom prst="line">
            <a:avLst/>
          </a:prstGeom>
          <a:ln w="38100">
            <a:solidFill>
              <a:srgbClr val="FF0000"/>
            </a:solidFill>
            <a:headEnd type="stealth"/>
          </a:ln>
        </p:spPr>
        <p:style>
          <a:lnRef idx="3">
            <a:schemeClr val="accent1"/>
          </a:lnRef>
          <a:fillRef idx="0">
            <a:schemeClr val="accent1"/>
          </a:fillRef>
          <a:effectRef idx="2">
            <a:schemeClr val="accent1"/>
          </a:effectRef>
          <a:fontRef idx="minor">
            <a:schemeClr val="tx1"/>
          </a:fontRef>
        </p:style>
      </p:cxnSp>
      <p:sp>
        <p:nvSpPr>
          <p:cNvPr id="57" name="文本框 56">
            <a:extLst>
              <a:ext uri="{FF2B5EF4-FFF2-40B4-BE49-F238E27FC236}">
                <a16:creationId xmlns:a16="http://schemas.microsoft.com/office/drawing/2014/main" id="{D0615FB2-E2FA-1A7B-0DAE-1EDD86419DCD}"/>
              </a:ext>
            </a:extLst>
          </p:cNvPr>
          <p:cNvSpPr txBox="1"/>
          <p:nvPr/>
        </p:nvSpPr>
        <p:spPr>
          <a:xfrm>
            <a:off x="1964660" y="2967335"/>
            <a:ext cx="1892498" cy="461665"/>
          </a:xfrm>
          <a:prstGeom prst="rect">
            <a:avLst/>
          </a:prstGeom>
          <a:noFill/>
        </p:spPr>
        <p:txBody>
          <a:bodyPr wrap="square" rtlCol="0">
            <a:spAutoFit/>
          </a:bodyPr>
          <a:lstStyle/>
          <a:p>
            <a:r>
              <a:rPr lang="en-US" altLang="zh-CN" sz="2400" dirty="0"/>
              <a:t>Input pattern</a:t>
            </a:r>
            <a:endParaRPr lang="zh-CN" altLang="en-US" sz="2400" dirty="0"/>
          </a:p>
        </p:txBody>
      </p:sp>
      <p:sp>
        <p:nvSpPr>
          <p:cNvPr id="58" name="文本框 57">
            <a:extLst>
              <a:ext uri="{FF2B5EF4-FFF2-40B4-BE49-F238E27FC236}">
                <a16:creationId xmlns:a16="http://schemas.microsoft.com/office/drawing/2014/main" id="{C38F127A-D5EE-0F32-5384-DC0EBB2884D9}"/>
              </a:ext>
            </a:extLst>
          </p:cNvPr>
          <p:cNvSpPr txBox="1"/>
          <p:nvPr/>
        </p:nvSpPr>
        <p:spPr>
          <a:xfrm>
            <a:off x="4836540" y="2943741"/>
            <a:ext cx="2356554" cy="461665"/>
          </a:xfrm>
          <a:prstGeom prst="rect">
            <a:avLst/>
          </a:prstGeom>
          <a:noFill/>
        </p:spPr>
        <p:txBody>
          <a:bodyPr wrap="square" rtlCol="0">
            <a:spAutoFit/>
          </a:bodyPr>
          <a:lstStyle/>
          <a:p>
            <a:r>
              <a:rPr lang="en-US" altLang="zh-CN" sz="2400" dirty="0"/>
              <a:t>Complete graph</a:t>
            </a:r>
            <a:endParaRPr lang="zh-CN" altLang="en-US" sz="2400" dirty="0"/>
          </a:p>
        </p:txBody>
      </p:sp>
      <p:sp>
        <p:nvSpPr>
          <p:cNvPr id="59" name="文本框 58">
            <a:extLst>
              <a:ext uri="{FF2B5EF4-FFF2-40B4-BE49-F238E27FC236}">
                <a16:creationId xmlns:a16="http://schemas.microsoft.com/office/drawing/2014/main" id="{A0048153-0213-9BE6-E1B5-255CBC69FE66}"/>
              </a:ext>
            </a:extLst>
          </p:cNvPr>
          <p:cNvSpPr txBox="1"/>
          <p:nvPr/>
        </p:nvSpPr>
        <p:spPr>
          <a:xfrm>
            <a:off x="7806999" y="2942735"/>
            <a:ext cx="2607001" cy="461665"/>
          </a:xfrm>
          <a:prstGeom prst="rect">
            <a:avLst/>
          </a:prstGeom>
          <a:noFill/>
        </p:spPr>
        <p:txBody>
          <a:bodyPr wrap="square" rtlCol="0">
            <a:spAutoFit/>
          </a:bodyPr>
          <a:lstStyle/>
          <a:p>
            <a:r>
              <a:rPr lang="en-US" altLang="zh-CN" sz="2400" dirty="0"/>
              <a:t>Acyclic tournament</a:t>
            </a:r>
            <a:endParaRPr lang="zh-CN" altLang="en-US" sz="2400" dirty="0"/>
          </a:p>
        </p:txBody>
      </p:sp>
      <p:sp>
        <p:nvSpPr>
          <p:cNvPr id="60" name="箭头: 右 59">
            <a:extLst>
              <a:ext uri="{FF2B5EF4-FFF2-40B4-BE49-F238E27FC236}">
                <a16:creationId xmlns:a16="http://schemas.microsoft.com/office/drawing/2014/main" id="{2F14C71E-B5F2-2FD1-85F9-DD378C4007AF}"/>
              </a:ext>
            </a:extLst>
          </p:cNvPr>
          <p:cNvSpPr/>
          <p:nvPr/>
        </p:nvSpPr>
        <p:spPr>
          <a:xfrm>
            <a:off x="4083627" y="1797627"/>
            <a:ext cx="678766" cy="384464"/>
          </a:xfrm>
          <a:prstGeom prst="rightArrow">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箭头: 右 60">
            <a:extLst>
              <a:ext uri="{FF2B5EF4-FFF2-40B4-BE49-F238E27FC236}">
                <a16:creationId xmlns:a16="http://schemas.microsoft.com/office/drawing/2014/main" id="{AE70623F-E07A-9B09-BD43-E698F0CDE3BA}"/>
              </a:ext>
            </a:extLst>
          </p:cNvPr>
          <p:cNvSpPr/>
          <p:nvPr/>
        </p:nvSpPr>
        <p:spPr>
          <a:xfrm>
            <a:off x="7079382" y="1808018"/>
            <a:ext cx="678766" cy="384464"/>
          </a:xfrm>
          <a:prstGeom prst="rightArrow">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CEB9DCAC-878F-3483-558F-CC2A73DC0FD7}"/>
                  </a:ext>
                </a:extLst>
              </p:cNvPr>
              <p:cNvSpPr txBox="1"/>
              <p:nvPr/>
            </p:nvSpPr>
            <p:spPr>
              <a:xfrm flipH="1">
                <a:off x="291114" y="4138976"/>
                <a:ext cx="3141487" cy="1200329"/>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oMath>
                  </m:oMathPara>
                </a14:m>
                <a:endParaRPr lang="en-US" altLang="zh-CN" b="0" dirty="0"/>
              </a:p>
              <a:p>
                <a:pPr>
                  <a:lnSpc>
                    <a:spcPct val="20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62" name="文本框 61">
                <a:extLst>
                  <a:ext uri="{FF2B5EF4-FFF2-40B4-BE49-F238E27FC236}">
                    <a16:creationId xmlns:a16="http://schemas.microsoft.com/office/drawing/2014/main" id="{CEB9DCAC-878F-3483-558F-CC2A73DC0FD7}"/>
                  </a:ext>
                </a:extLst>
              </p:cNvPr>
              <p:cNvSpPr txBox="1">
                <a:spLocks noRot="1" noChangeAspect="1" noMove="1" noResize="1" noEditPoints="1" noAdjustHandles="1" noChangeArrowheads="1" noChangeShapeType="1" noTextEdit="1"/>
              </p:cNvSpPr>
              <p:nvPr/>
            </p:nvSpPr>
            <p:spPr>
              <a:xfrm flipH="1">
                <a:off x="291114" y="4138976"/>
                <a:ext cx="3141487" cy="120032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10221C2-4618-AD93-BBD4-E8E9F795A536}"/>
                  </a:ext>
                </a:extLst>
              </p:cNvPr>
              <p:cNvSpPr txBox="1"/>
              <p:nvPr/>
            </p:nvSpPr>
            <p:spPr>
              <a:xfrm flipH="1">
                <a:off x="3857158" y="3989756"/>
                <a:ext cx="3715467" cy="1477328"/>
              </a:xfrm>
              <a:prstGeom prst="rect">
                <a:avLst/>
              </a:prstGeom>
              <a:noFill/>
            </p:spPr>
            <p:txBody>
              <a:bodyPr wrap="square" rtlCol="0">
                <a:spAutoFit/>
              </a:bodyPr>
              <a:lstStyle/>
              <a:p>
                <a:r>
                  <a:rPr lang="en-US" altLang="zh-CN" dirty="0"/>
                  <a:t>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oMath>
                </a14:m>
                <a:r>
                  <a:rPr lang="zh-CN" altLang="en-US" dirty="0"/>
                  <a:t> </a:t>
                </a:r>
                <a14:m>
                  <m:oMath xmlns:m="http://schemas.openxmlformats.org/officeDocument/2006/math">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1" smtClean="0">
                        <a:latin typeface="Cambria Math" panose="02040503050406030204" pitchFamily="18" charset="0"/>
                      </a:rPr>
                      <m:t>𝑉</m:t>
                    </m:r>
                  </m:oMath>
                </a14:m>
                <a:endParaRPr lang="en-US" altLang="zh-CN" dirty="0"/>
              </a:p>
              <a:p>
                <a:r>
                  <a:rPr lang="en-US" altLang="zh-CN" dirty="0"/>
                  <a:t>  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a:t> </a:t>
                </a:r>
              </a:p>
              <a:p>
                <a:r>
                  <a:rPr lang="en-US" altLang="zh-CN" dirty="0"/>
                  <a:t>    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oMath>
                </a14:m>
                <a:endParaRPr lang="en-US" altLang="zh-CN" b="0" dirty="0"/>
              </a:p>
              <a:p>
                <a:r>
                  <a:rPr lang="en-US" altLang="zh-CN" dirty="0"/>
                  <a:t>      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sub>
                        </m:sSub>
                      </m:e>
                    </m:d>
                  </m:oMath>
                </a14:m>
                <a:endParaRPr lang="en-US" altLang="zh-CN" dirty="0"/>
              </a:p>
              <a:p>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r>
                  <a:rPr lang="en-US" altLang="zh-CN" dirty="0"/>
                  <a:t> is an embedding.</a:t>
                </a:r>
              </a:p>
            </p:txBody>
          </p:sp>
        </mc:Choice>
        <mc:Fallback xmlns="">
          <p:sp>
            <p:nvSpPr>
              <p:cNvPr id="63" name="文本框 62">
                <a:extLst>
                  <a:ext uri="{FF2B5EF4-FFF2-40B4-BE49-F238E27FC236}">
                    <a16:creationId xmlns:a16="http://schemas.microsoft.com/office/drawing/2014/main" id="{510221C2-4618-AD93-BBD4-E8E9F795A536}"/>
                  </a:ext>
                </a:extLst>
              </p:cNvPr>
              <p:cNvSpPr txBox="1">
                <a:spLocks noRot="1" noChangeAspect="1" noMove="1" noResize="1" noEditPoints="1" noAdjustHandles="1" noChangeArrowheads="1" noChangeShapeType="1" noTextEdit="1"/>
              </p:cNvSpPr>
              <p:nvPr/>
            </p:nvSpPr>
            <p:spPr>
              <a:xfrm flipH="1">
                <a:off x="3857158" y="3989756"/>
                <a:ext cx="3715467" cy="1477328"/>
              </a:xfrm>
              <a:prstGeom prst="rect">
                <a:avLst/>
              </a:prstGeom>
              <a:blipFill>
                <a:blip r:embed="rId4"/>
                <a:stretch>
                  <a:fillRect l="-1478" t="-2058" b="-53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5BA05FF6-18BA-BD06-8759-B0779C4F21B9}"/>
                  </a:ext>
                </a:extLst>
              </p:cNvPr>
              <p:cNvSpPr txBox="1"/>
              <p:nvPr/>
            </p:nvSpPr>
            <p:spPr>
              <a:xfrm flipH="1">
                <a:off x="8208334" y="3861285"/>
                <a:ext cx="3715467" cy="1754326"/>
              </a:xfrm>
              <a:prstGeom prst="rect">
                <a:avLst/>
              </a:prstGeom>
              <a:noFill/>
            </p:spPr>
            <p:txBody>
              <a:bodyPr wrap="square" rtlCol="0">
                <a:spAutoFit/>
              </a:bodyPr>
              <a:lstStyle/>
              <a:p>
                <a:r>
                  <a:rPr lang="en-US" altLang="zh-CN" dirty="0"/>
                  <a:t>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oMath>
                </a14:m>
                <a:r>
                  <a:rPr lang="zh-CN" altLang="en-US" dirty="0"/>
                  <a:t> </a:t>
                </a:r>
                <a14:m>
                  <m:oMath xmlns:m="http://schemas.openxmlformats.org/officeDocument/2006/math">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1" smtClean="0">
                        <a:latin typeface="Cambria Math" panose="02040503050406030204" pitchFamily="18" charset="0"/>
                      </a:rPr>
                      <m:t>𝑉</m:t>
                    </m:r>
                  </m:oMath>
                </a14:m>
                <a:endParaRPr lang="en-US" altLang="zh-CN" dirty="0"/>
              </a:p>
              <a:p>
                <a:r>
                  <a:rPr lang="en-US" altLang="zh-CN" dirty="0"/>
                  <a:t>  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a:t> </a:t>
                </a:r>
              </a:p>
              <a:p>
                <a:r>
                  <a:rPr lang="en-US" altLang="zh-CN" dirty="0"/>
                  <a:t>    let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sub>
                        </m:sSub>
                      </m:e>
                    </m:d>
                  </m:oMath>
                </a14:m>
                <a:endParaRPr lang="en-US" altLang="zh-CN" dirty="0"/>
              </a:p>
              <a:p>
                <a:r>
                  <a:rPr lang="en-US" altLang="zh-CN" dirty="0"/>
                  <a:t>    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oMath>
                </a14:m>
                <a:endParaRPr lang="en-US" altLang="zh-CN" b="0" dirty="0"/>
              </a:p>
              <a:p>
                <a:r>
                  <a:rPr lang="en-US" altLang="zh-CN" dirty="0"/>
                  <a:t>      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sub>
                        </m:sSub>
                      </m:e>
                    </m:d>
                  </m:oMath>
                </a14:m>
                <a:endParaRPr lang="en-US" altLang="zh-CN" dirty="0"/>
              </a:p>
              <a:p>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r>
                  <a:rPr lang="en-US" altLang="zh-CN" dirty="0"/>
                  <a:t> is an embedding.</a:t>
                </a:r>
              </a:p>
            </p:txBody>
          </p:sp>
        </mc:Choice>
        <mc:Fallback xmlns="">
          <p:sp>
            <p:nvSpPr>
              <p:cNvPr id="64" name="文本框 63">
                <a:extLst>
                  <a:ext uri="{FF2B5EF4-FFF2-40B4-BE49-F238E27FC236}">
                    <a16:creationId xmlns:a16="http://schemas.microsoft.com/office/drawing/2014/main" id="{5BA05FF6-18BA-BD06-8759-B0779C4F21B9}"/>
                  </a:ext>
                </a:extLst>
              </p:cNvPr>
              <p:cNvSpPr txBox="1">
                <a:spLocks noRot="1" noChangeAspect="1" noMove="1" noResize="1" noEditPoints="1" noAdjustHandles="1" noChangeArrowheads="1" noChangeShapeType="1" noTextEdit="1"/>
              </p:cNvSpPr>
              <p:nvPr/>
            </p:nvSpPr>
            <p:spPr>
              <a:xfrm flipH="1">
                <a:off x="8208334" y="3861285"/>
                <a:ext cx="3715467" cy="1754326"/>
              </a:xfrm>
              <a:prstGeom prst="rect">
                <a:avLst/>
              </a:prstGeom>
              <a:blipFill>
                <a:blip r:embed="rId5"/>
                <a:stretch>
                  <a:fillRect l="-1478" t="-1736" b="-4514"/>
                </a:stretch>
              </a:blipFill>
            </p:spPr>
            <p:txBody>
              <a:bodyPr/>
              <a:lstStyle/>
              <a:p>
                <a:r>
                  <a:rPr lang="zh-CN" altLang="en-US">
                    <a:noFill/>
                  </a:rPr>
                  <a:t> </a:t>
                </a:r>
              </a:p>
            </p:txBody>
          </p:sp>
        </mc:Fallback>
      </mc:AlternateContent>
      <p:sp>
        <p:nvSpPr>
          <p:cNvPr id="65" name="矩形: 圆角 64">
            <a:extLst>
              <a:ext uri="{FF2B5EF4-FFF2-40B4-BE49-F238E27FC236}">
                <a16:creationId xmlns:a16="http://schemas.microsoft.com/office/drawing/2014/main" id="{41266FDE-A2CB-EEB5-0CAA-6D90095ED860}"/>
              </a:ext>
            </a:extLst>
          </p:cNvPr>
          <p:cNvSpPr/>
          <p:nvPr/>
        </p:nvSpPr>
        <p:spPr>
          <a:xfrm>
            <a:off x="375498" y="3864585"/>
            <a:ext cx="2951002" cy="17543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D7A091B8-C944-FE2B-F719-61F6BBE60769}"/>
              </a:ext>
            </a:extLst>
          </p:cNvPr>
          <p:cNvSpPr/>
          <p:nvPr/>
        </p:nvSpPr>
        <p:spPr>
          <a:xfrm>
            <a:off x="8084165" y="3853224"/>
            <a:ext cx="3878136" cy="17543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F570D0E0-8E3F-8C29-DC21-EE37ADDBD8E8}"/>
              </a:ext>
            </a:extLst>
          </p:cNvPr>
          <p:cNvSpPr/>
          <p:nvPr/>
        </p:nvSpPr>
        <p:spPr>
          <a:xfrm>
            <a:off x="3775823" y="3853864"/>
            <a:ext cx="3878136" cy="17543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9888921D-178D-9853-D109-886C5F3E6A0D}"/>
              </a:ext>
            </a:extLst>
          </p:cNvPr>
          <p:cNvSpPr txBox="1"/>
          <p:nvPr/>
        </p:nvSpPr>
        <p:spPr>
          <a:xfrm>
            <a:off x="1148773" y="5761705"/>
            <a:ext cx="1426167" cy="461665"/>
          </a:xfrm>
          <a:prstGeom prst="rect">
            <a:avLst/>
          </a:prstGeom>
          <a:noFill/>
        </p:spPr>
        <p:txBody>
          <a:bodyPr wrap="square" rtlCol="0">
            <a:spAutoFit/>
          </a:bodyPr>
          <a:lstStyle/>
          <a:p>
            <a:r>
              <a:rPr lang="en-US" altLang="zh-CN" sz="2400" dirty="0"/>
              <a:t>Schedule</a:t>
            </a:r>
            <a:endParaRPr lang="zh-CN" altLang="en-US" sz="2400" dirty="0"/>
          </a:p>
        </p:txBody>
      </p:sp>
      <p:sp>
        <p:nvSpPr>
          <p:cNvPr id="69" name="文本框 68">
            <a:extLst>
              <a:ext uri="{FF2B5EF4-FFF2-40B4-BE49-F238E27FC236}">
                <a16:creationId xmlns:a16="http://schemas.microsoft.com/office/drawing/2014/main" id="{C71ECAF3-E571-8060-66F1-E60C4B29E5D8}"/>
              </a:ext>
            </a:extLst>
          </p:cNvPr>
          <p:cNvSpPr txBox="1"/>
          <p:nvPr/>
        </p:nvSpPr>
        <p:spPr>
          <a:xfrm>
            <a:off x="4836540" y="5758714"/>
            <a:ext cx="1785362" cy="461665"/>
          </a:xfrm>
          <a:prstGeom prst="rect">
            <a:avLst/>
          </a:prstGeom>
          <a:noFill/>
        </p:spPr>
        <p:txBody>
          <a:bodyPr wrap="square" rtlCol="0">
            <a:spAutoFit/>
          </a:bodyPr>
          <a:lstStyle/>
          <a:p>
            <a:r>
              <a:rPr lang="en-US" altLang="zh-CN" sz="2400" dirty="0"/>
              <a:t>Pseudocode</a:t>
            </a:r>
            <a:endParaRPr lang="zh-CN" altLang="en-US" sz="2400" dirty="0"/>
          </a:p>
        </p:txBody>
      </p:sp>
      <p:sp>
        <p:nvSpPr>
          <p:cNvPr id="70" name="文本框 69">
            <a:extLst>
              <a:ext uri="{FF2B5EF4-FFF2-40B4-BE49-F238E27FC236}">
                <a16:creationId xmlns:a16="http://schemas.microsoft.com/office/drawing/2014/main" id="{F7080E84-1A61-0826-CE3A-D0AD3BC1D0F1}"/>
              </a:ext>
            </a:extLst>
          </p:cNvPr>
          <p:cNvSpPr txBox="1"/>
          <p:nvPr/>
        </p:nvSpPr>
        <p:spPr>
          <a:xfrm>
            <a:off x="8569066" y="5772428"/>
            <a:ext cx="3151749" cy="461665"/>
          </a:xfrm>
          <a:prstGeom prst="rect">
            <a:avLst/>
          </a:prstGeom>
          <a:noFill/>
        </p:spPr>
        <p:txBody>
          <a:bodyPr wrap="square" rtlCol="0">
            <a:spAutoFit/>
          </a:bodyPr>
          <a:lstStyle/>
          <a:p>
            <a:r>
              <a:rPr lang="en-US" altLang="zh-CN" sz="2400" dirty="0"/>
              <a:t>Optimized Pseudocode</a:t>
            </a:r>
            <a:endParaRPr lang="zh-CN" altLang="en-US" sz="2400" dirty="0"/>
          </a:p>
        </p:txBody>
      </p:sp>
    </p:spTree>
    <p:extLst>
      <p:ext uri="{BB962C8B-B14F-4D97-AF65-F5344CB8AC3E}">
        <p14:creationId xmlns:p14="http://schemas.microsoft.com/office/powerpoint/2010/main" val="193290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275C5DE-0670-F08C-0FD4-0D26101E23BA}"/>
              </a:ext>
            </a:extLst>
          </p:cNvPr>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3" name="文本占位符 2">
            <a:extLst>
              <a:ext uri="{FF2B5EF4-FFF2-40B4-BE49-F238E27FC236}">
                <a16:creationId xmlns:a16="http://schemas.microsoft.com/office/drawing/2014/main" id="{CE98F4C0-5A2A-D9DC-081B-D7EC409CD8EE}"/>
              </a:ext>
            </a:extLst>
          </p:cNvPr>
          <p:cNvSpPr>
            <a:spLocks noGrp="1"/>
          </p:cNvSpPr>
          <p:nvPr>
            <p:ph type="body" sz="quarter" idx="13"/>
          </p:nvPr>
        </p:nvSpPr>
        <p:spPr/>
        <p:txBody>
          <a:bodyPr/>
          <a:lstStyle/>
          <a:p>
            <a:r>
              <a:rPr lang="en-US" altLang="zh-CN" dirty="0"/>
              <a:t>Estimating Optimality</a:t>
            </a:r>
            <a:endParaRPr lang="zh-CN" altLang="en-US" dirty="0"/>
          </a:p>
        </p:txBody>
      </p:sp>
      <p:sp>
        <p:nvSpPr>
          <p:cNvPr id="4" name="椭圆 3">
            <a:extLst>
              <a:ext uri="{FF2B5EF4-FFF2-40B4-BE49-F238E27FC236}">
                <a16:creationId xmlns:a16="http://schemas.microsoft.com/office/drawing/2014/main" id="{EC19B66D-1D36-FFBC-C38F-AB23DE9ADD3F}"/>
              </a:ext>
            </a:extLst>
          </p:cNvPr>
          <p:cNvSpPr/>
          <p:nvPr/>
        </p:nvSpPr>
        <p:spPr>
          <a:xfrm>
            <a:off x="2924716" y="1268959"/>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5" name="椭圆 4">
            <a:extLst>
              <a:ext uri="{FF2B5EF4-FFF2-40B4-BE49-F238E27FC236}">
                <a16:creationId xmlns:a16="http://schemas.microsoft.com/office/drawing/2014/main" id="{B7109738-F6E7-7B1F-7E02-EFE97B4BA78E}"/>
              </a:ext>
            </a:extLst>
          </p:cNvPr>
          <p:cNvSpPr/>
          <p:nvPr/>
        </p:nvSpPr>
        <p:spPr>
          <a:xfrm>
            <a:off x="4170420" y="1268959"/>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6" name="椭圆 5">
            <a:extLst>
              <a:ext uri="{FF2B5EF4-FFF2-40B4-BE49-F238E27FC236}">
                <a16:creationId xmlns:a16="http://schemas.microsoft.com/office/drawing/2014/main" id="{229F1282-01C0-36BC-9172-7E3542C276A4}"/>
              </a:ext>
            </a:extLst>
          </p:cNvPr>
          <p:cNvSpPr/>
          <p:nvPr/>
        </p:nvSpPr>
        <p:spPr>
          <a:xfrm>
            <a:off x="2924715" y="2308650"/>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7E90A1EE-D6AC-6B12-7FCF-A56E723CDA90}"/>
              </a:ext>
            </a:extLst>
          </p:cNvPr>
          <p:cNvSpPr/>
          <p:nvPr/>
        </p:nvSpPr>
        <p:spPr>
          <a:xfrm>
            <a:off x="4170420" y="2308649"/>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8" name="直接连接符 7">
            <a:extLst>
              <a:ext uri="{FF2B5EF4-FFF2-40B4-BE49-F238E27FC236}">
                <a16:creationId xmlns:a16="http://schemas.microsoft.com/office/drawing/2014/main" id="{CB725A25-F14A-8D15-01B1-B92093309409}"/>
              </a:ext>
            </a:extLst>
          </p:cNvPr>
          <p:cNvCxnSpPr>
            <a:stCxn id="4" idx="6"/>
            <a:endCxn id="5" idx="1"/>
          </p:cNvCxnSpPr>
          <p:nvPr/>
        </p:nvCxnSpPr>
        <p:spPr>
          <a:xfrm>
            <a:off x="3302403" y="1457803"/>
            <a:ext cx="868017" cy="0"/>
          </a:xfrm>
          <a:prstGeom prst="line">
            <a:avLst/>
          </a:prstGeom>
          <a:ln w="38100">
            <a:solidFill>
              <a:schemeClr val="tx1"/>
            </a:solidFill>
            <a:headEnd type="stealth"/>
          </a:ln>
        </p:spPr>
        <p:style>
          <a:lnRef idx="3">
            <a:schemeClr val="accent1"/>
          </a:lnRef>
          <a:fillRef idx="0">
            <a:schemeClr val="accent1"/>
          </a:fillRef>
          <a:effectRef idx="2">
            <a:schemeClr val="accent1"/>
          </a:effectRef>
          <a:fontRef idx="minor">
            <a:schemeClr val="tx1"/>
          </a:fontRef>
        </p:style>
      </p:cxnSp>
      <p:cxnSp>
        <p:nvCxnSpPr>
          <p:cNvPr id="9" name="直接连接符 8">
            <a:extLst>
              <a:ext uri="{FF2B5EF4-FFF2-40B4-BE49-F238E27FC236}">
                <a16:creationId xmlns:a16="http://schemas.microsoft.com/office/drawing/2014/main" id="{EC99A64F-E2AA-B882-EB34-930A4F1D0062}"/>
              </a:ext>
            </a:extLst>
          </p:cNvPr>
          <p:cNvCxnSpPr>
            <a:cxnSpLocks/>
            <a:stCxn id="6" idx="6"/>
            <a:endCxn id="7" idx="2"/>
          </p:cNvCxnSpPr>
          <p:nvPr/>
        </p:nvCxnSpPr>
        <p:spPr>
          <a:xfrm flipV="1">
            <a:off x="3302402" y="2497493"/>
            <a:ext cx="868018" cy="1"/>
          </a:xfrm>
          <a:prstGeom prst="line">
            <a:avLst/>
          </a:prstGeom>
          <a:ln w="38100">
            <a:solidFill>
              <a:schemeClr val="tx1"/>
            </a:solidFill>
            <a:headEnd type="stealth"/>
          </a:ln>
        </p:spPr>
        <p:style>
          <a:lnRef idx="3">
            <a:schemeClr val="accent1"/>
          </a:lnRef>
          <a:fillRef idx="0">
            <a:schemeClr val="accent1"/>
          </a:fillRef>
          <a:effectRef idx="2">
            <a:schemeClr val="accent1"/>
          </a:effectRef>
          <a:fontRef idx="minor">
            <a:schemeClr val="tx1"/>
          </a:fontRef>
        </p:style>
      </p:cxnSp>
      <p:cxnSp>
        <p:nvCxnSpPr>
          <p:cNvPr id="10" name="直接连接符 9">
            <a:extLst>
              <a:ext uri="{FF2B5EF4-FFF2-40B4-BE49-F238E27FC236}">
                <a16:creationId xmlns:a16="http://schemas.microsoft.com/office/drawing/2014/main" id="{D842DF6F-A95B-E06A-9179-B304639F24CF}"/>
              </a:ext>
            </a:extLst>
          </p:cNvPr>
          <p:cNvCxnSpPr>
            <a:cxnSpLocks/>
            <a:stCxn id="7" idx="0"/>
            <a:endCxn id="5" idx="4"/>
          </p:cNvCxnSpPr>
          <p:nvPr/>
        </p:nvCxnSpPr>
        <p:spPr>
          <a:xfrm flipV="1">
            <a:off x="4359264" y="1646646"/>
            <a:ext cx="0" cy="662003"/>
          </a:xfrm>
          <a:prstGeom prst="line">
            <a:avLst/>
          </a:prstGeom>
          <a:ln w="38100">
            <a:solidFill>
              <a:schemeClr val="tx1"/>
            </a:solidFill>
            <a:headEnd type="none"/>
            <a:tailEnd type="stealth"/>
          </a:ln>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A436986B-18D2-9071-E800-B94D13F6F6AC}"/>
              </a:ext>
            </a:extLst>
          </p:cNvPr>
          <p:cNvCxnSpPr>
            <a:cxnSpLocks/>
            <a:stCxn id="6" idx="0"/>
            <a:endCxn id="4" idx="4"/>
          </p:cNvCxnSpPr>
          <p:nvPr/>
        </p:nvCxnSpPr>
        <p:spPr>
          <a:xfrm flipV="1">
            <a:off x="3113559" y="1646646"/>
            <a:ext cx="1" cy="662004"/>
          </a:xfrm>
          <a:prstGeom prst="line">
            <a:avLst/>
          </a:prstGeom>
          <a:ln w="38100">
            <a:solidFill>
              <a:schemeClr val="tx1"/>
            </a:solidFill>
            <a:tailEnd type="stealth"/>
          </a:ln>
        </p:spPr>
        <p:style>
          <a:lnRef idx="3">
            <a:schemeClr val="accent1"/>
          </a:lnRef>
          <a:fillRef idx="0">
            <a:schemeClr val="accent1"/>
          </a:fillRef>
          <a:effectRef idx="2">
            <a:schemeClr val="accent1"/>
          </a:effectRef>
          <a:fontRef idx="minor">
            <a:schemeClr val="tx1"/>
          </a:fontRef>
        </p:style>
      </p:cxnSp>
      <p:cxnSp>
        <p:nvCxnSpPr>
          <p:cNvPr id="12" name="直接连接符 11">
            <a:extLst>
              <a:ext uri="{FF2B5EF4-FFF2-40B4-BE49-F238E27FC236}">
                <a16:creationId xmlns:a16="http://schemas.microsoft.com/office/drawing/2014/main" id="{787FBA36-34FE-985D-BC50-D6CA77034EC4}"/>
              </a:ext>
            </a:extLst>
          </p:cNvPr>
          <p:cNvCxnSpPr>
            <a:cxnSpLocks/>
            <a:stCxn id="7" idx="1"/>
            <a:endCxn id="4" idx="5"/>
          </p:cNvCxnSpPr>
          <p:nvPr/>
        </p:nvCxnSpPr>
        <p:spPr>
          <a:xfrm flipH="1" flipV="1">
            <a:off x="3247092" y="1591335"/>
            <a:ext cx="978639" cy="772625"/>
          </a:xfrm>
          <a:prstGeom prst="line">
            <a:avLst/>
          </a:prstGeom>
          <a:ln w="38100">
            <a:solidFill>
              <a:schemeClr val="tx1"/>
            </a:solidFill>
            <a:tailEnd type="stealth"/>
          </a:ln>
        </p:spPr>
        <p:style>
          <a:lnRef idx="3">
            <a:schemeClr val="accent1"/>
          </a:lnRef>
          <a:fillRef idx="0">
            <a:schemeClr val="accent1"/>
          </a:fillRef>
          <a:effectRef idx="2">
            <a:schemeClr val="accent1"/>
          </a:effectRef>
          <a:fontRef idx="minor">
            <a:schemeClr val="tx1"/>
          </a:fontRef>
        </p:style>
      </p:cxnSp>
      <p:cxnSp>
        <p:nvCxnSpPr>
          <p:cNvPr id="13" name="直接连接符 12">
            <a:extLst>
              <a:ext uri="{FF2B5EF4-FFF2-40B4-BE49-F238E27FC236}">
                <a16:creationId xmlns:a16="http://schemas.microsoft.com/office/drawing/2014/main" id="{5BBF3D41-A6A4-5127-81C5-79AC9E4DBFB0}"/>
              </a:ext>
            </a:extLst>
          </p:cNvPr>
          <p:cNvCxnSpPr>
            <a:cxnSpLocks/>
            <a:stCxn id="5" idx="3"/>
            <a:endCxn id="6" idx="7"/>
          </p:cNvCxnSpPr>
          <p:nvPr/>
        </p:nvCxnSpPr>
        <p:spPr>
          <a:xfrm flipH="1">
            <a:off x="3247091" y="1591335"/>
            <a:ext cx="978640" cy="772626"/>
          </a:xfrm>
          <a:prstGeom prst="line">
            <a:avLst/>
          </a:prstGeom>
          <a:ln w="38100">
            <a:solidFill>
              <a:srgbClr val="FF0000"/>
            </a:solidFill>
            <a:headEnd type="stealth"/>
          </a:ln>
        </p:spPr>
        <p:style>
          <a:lnRef idx="3">
            <a:schemeClr val="accent1"/>
          </a:lnRef>
          <a:fillRef idx="0">
            <a:schemeClr val="accent1"/>
          </a:fillRef>
          <a:effectRef idx="2">
            <a:schemeClr val="accent1"/>
          </a:effectRef>
          <a:fontRef idx="minor">
            <a:schemeClr val="tx1"/>
          </a:fontRef>
        </p:style>
      </p:cxnSp>
      <p:sp>
        <p:nvSpPr>
          <p:cNvPr id="49" name="椭圆 48">
            <a:extLst>
              <a:ext uri="{FF2B5EF4-FFF2-40B4-BE49-F238E27FC236}">
                <a16:creationId xmlns:a16="http://schemas.microsoft.com/office/drawing/2014/main" id="{4966FA0C-4138-5941-9310-3F0AC7E2DD61}"/>
              </a:ext>
            </a:extLst>
          </p:cNvPr>
          <p:cNvSpPr/>
          <p:nvPr/>
        </p:nvSpPr>
        <p:spPr>
          <a:xfrm>
            <a:off x="5131850" y="1268959"/>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0" name="椭圆 49">
            <a:extLst>
              <a:ext uri="{FF2B5EF4-FFF2-40B4-BE49-F238E27FC236}">
                <a16:creationId xmlns:a16="http://schemas.microsoft.com/office/drawing/2014/main" id="{C59F3D24-E6C9-F7FA-AF36-489E2BF0348B}"/>
              </a:ext>
            </a:extLst>
          </p:cNvPr>
          <p:cNvSpPr/>
          <p:nvPr/>
        </p:nvSpPr>
        <p:spPr>
          <a:xfrm>
            <a:off x="6377554" y="1268959"/>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51" name="椭圆 50">
            <a:extLst>
              <a:ext uri="{FF2B5EF4-FFF2-40B4-BE49-F238E27FC236}">
                <a16:creationId xmlns:a16="http://schemas.microsoft.com/office/drawing/2014/main" id="{1C711B79-5D67-F43D-75E9-55C062C27E4F}"/>
              </a:ext>
            </a:extLst>
          </p:cNvPr>
          <p:cNvSpPr/>
          <p:nvPr/>
        </p:nvSpPr>
        <p:spPr>
          <a:xfrm>
            <a:off x="5131849" y="2308650"/>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椭圆 51">
            <a:extLst>
              <a:ext uri="{FF2B5EF4-FFF2-40B4-BE49-F238E27FC236}">
                <a16:creationId xmlns:a16="http://schemas.microsoft.com/office/drawing/2014/main" id="{281065C0-5A5A-7B07-0B96-A1A0B8F6FC7C}"/>
              </a:ext>
            </a:extLst>
          </p:cNvPr>
          <p:cNvSpPr/>
          <p:nvPr/>
        </p:nvSpPr>
        <p:spPr>
          <a:xfrm>
            <a:off x="6377554" y="2308649"/>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53" name="直接连接符 52">
            <a:extLst>
              <a:ext uri="{FF2B5EF4-FFF2-40B4-BE49-F238E27FC236}">
                <a16:creationId xmlns:a16="http://schemas.microsoft.com/office/drawing/2014/main" id="{953890CA-DBB1-4CAA-4DF0-8A5B06C38937}"/>
              </a:ext>
            </a:extLst>
          </p:cNvPr>
          <p:cNvCxnSpPr>
            <a:stCxn id="49" idx="6"/>
            <a:endCxn id="50" idx="1"/>
          </p:cNvCxnSpPr>
          <p:nvPr/>
        </p:nvCxnSpPr>
        <p:spPr>
          <a:xfrm>
            <a:off x="5509537" y="1457803"/>
            <a:ext cx="868017" cy="0"/>
          </a:xfrm>
          <a:prstGeom prst="line">
            <a:avLst/>
          </a:prstGeom>
          <a:ln w="38100">
            <a:solidFill>
              <a:schemeClr val="tx1"/>
            </a:solidFill>
            <a:headEnd type="none"/>
            <a:tailEnd type="stealth"/>
          </a:ln>
        </p:spPr>
        <p:style>
          <a:lnRef idx="3">
            <a:schemeClr val="accent1"/>
          </a:lnRef>
          <a:fillRef idx="0">
            <a:schemeClr val="accent1"/>
          </a:fillRef>
          <a:effectRef idx="2">
            <a:schemeClr val="accent1"/>
          </a:effectRef>
          <a:fontRef idx="minor">
            <a:schemeClr val="tx1"/>
          </a:fontRef>
        </p:style>
      </p:cxnSp>
      <p:cxnSp>
        <p:nvCxnSpPr>
          <p:cNvPr id="54" name="直接连接符 53">
            <a:extLst>
              <a:ext uri="{FF2B5EF4-FFF2-40B4-BE49-F238E27FC236}">
                <a16:creationId xmlns:a16="http://schemas.microsoft.com/office/drawing/2014/main" id="{BC635590-0977-9121-98D8-7B2B91F818FB}"/>
              </a:ext>
            </a:extLst>
          </p:cNvPr>
          <p:cNvCxnSpPr>
            <a:cxnSpLocks/>
            <a:stCxn id="51" idx="6"/>
            <a:endCxn id="52" idx="2"/>
          </p:cNvCxnSpPr>
          <p:nvPr/>
        </p:nvCxnSpPr>
        <p:spPr>
          <a:xfrm flipV="1">
            <a:off x="5509536" y="2497493"/>
            <a:ext cx="868018" cy="1"/>
          </a:xfrm>
          <a:prstGeom prst="line">
            <a:avLst/>
          </a:prstGeom>
          <a:ln w="38100">
            <a:solidFill>
              <a:schemeClr val="tx1"/>
            </a:solidFill>
            <a:headEnd type="stealth"/>
          </a:ln>
        </p:spPr>
        <p:style>
          <a:lnRef idx="3">
            <a:schemeClr val="accent1"/>
          </a:lnRef>
          <a:fillRef idx="0">
            <a:schemeClr val="accent1"/>
          </a:fillRef>
          <a:effectRef idx="2">
            <a:schemeClr val="accent1"/>
          </a:effectRef>
          <a:fontRef idx="minor">
            <a:schemeClr val="tx1"/>
          </a:fontRef>
        </p:style>
      </p:cxnSp>
      <p:cxnSp>
        <p:nvCxnSpPr>
          <p:cNvPr id="55" name="直接连接符 54">
            <a:extLst>
              <a:ext uri="{FF2B5EF4-FFF2-40B4-BE49-F238E27FC236}">
                <a16:creationId xmlns:a16="http://schemas.microsoft.com/office/drawing/2014/main" id="{C7344FFB-50F4-BB2F-A2C3-D76564334834}"/>
              </a:ext>
            </a:extLst>
          </p:cNvPr>
          <p:cNvCxnSpPr>
            <a:cxnSpLocks/>
            <a:stCxn id="52" idx="0"/>
            <a:endCxn id="50" idx="4"/>
          </p:cNvCxnSpPr>
          <p:nvPr/>
        </p:nvCxnSpPr>
        <p:spPr>
          <a:xfrm flipV="1">
            <a:off x="6566398" y="1646646"/>
            <a:ext cx="0" cy="662003"/>
          </a:xfrm>
          <a:prstGeom prst="line">
            <a:avLst/>
          </a:prstGeom>
          <a:ln w="38100">
            <a:solidFill>
              <a:schemeClr val="tx1"/>
            </a:solidFill>
            <a:headEnd type="none"/>
            <a:tailEnd type="stealth"/>
          </a:ln>
        </p:spPr>
        <p:style>
          <a:lnRef idx="3">
            <a:schemeClr val="accent1"/>
          </a:lnRef>
          <a:fillRef idx="0">
            <a:schemeClr val="accent1"/>
          </a:fillRef>
          <a:effectRef idx="2">
            <a:schemeClr val="accent1"/>
          </a:effectRef>
          <a:fontRef idx="minor">
            <a:schemeClr val="tx1"/>
          </a:fontRef>
        </p:style>
      </p:cxnSp>
      <p:cxnSp>
        <p:nvCxnSpPr>
          <p:cNvPr id="56" name="直接连接符 55">
            <a:extLst>
              <a:ext uri="{FF2B5EF4-FFF2-40B4-BE49-F238E27FC236}">
                <a16:creationId xmlns:a16="http://schemas.microsoft.com/office/drawing/2014/main" id="{B6A2FBF3-A928-44A4-1476-DE20E3080A06}"/>
              </a:ext>
            </a:extLst>
          </p:cNvPr>
          <p:cNvCxnSpPr>
            <a:cxnSpLocks/>
            <a:stCxn id="51" idx="0"/>
            <a:endCxn id="49" idx="4"/>
          </p:cNvCxnSpPr>
          <p:nvPr/>
        </p:nvCxnSpPr>
        <p:spPr>
          <a:xfrm flipV="1">
            <a:off x="5320693" y="1646646"/>
            <a:ext cx="1" cy="662004"/>
          </a:xfrm>
          <a:prstGeom prst="line">
            <a:avLst/>
          </a:prstGeom>
          <a:ln w="38100">
            <a:solidFill>
              <a:schemeClr val="tx1"/>
            </a:solidFill>
            <a:headEnd type="stealth"/>
            <a:tailEnd type="none"/>
          </a:ln>
        </p:spPr>
        <p:style>
          <a:lnRef idx="3">
            <a:schemeClr val="accent1"/>
          </a:lnRef>
          <a:fillRef idx="0">
            <a:schemeClr val="accent1"/>
          </a:fillRef>
          <a:effectRef idx="2">
            <a:schemeClr val="accent1"/>
          </a:effectRef>
          <a:fontRef idx="minor">
            <a:schemeClr val="tx1"/>
          </a:fontRef>
        </p:style>
      </p:cxnSp>
      <p:cxnSp>
        <p:nvCxnSpPr>
          <p:cNvPr id="57" name="直接连接符 56">
            <a:extLst>
              <a:ext uri="{FF2B5EF4-FFF2-40B4-BE49-F238E27FC236}">
                <a16:creationId xmlns:a16="http://schemas.microsoft.com/office/drawing/2014/main" id="{670F585C-1449-F2F3-DE03-CB138C9781DA}"/>
              </a:ext>
            </a:extLst>
          </p:cNvPr>
          <p:cNvCxnSpPr>
            <a:cxnSpLocks/>
            <a:stCxn id="52" idx="1"/>
            <a:endCxn id="49" idx="5"/>
          </p:cNvCxnSpPr>
          <p:nvPr/>
        </p:nvCxnSpPr>
        <p:spPr>
          <a:xfrm flipH="1" flipV="1">
            <a:off x="5454226" y="1591335"/>
            <a:ext cx="978639" cy="772625"/>
          </a:xfrm>
          <a:prstGeom prst="line">
            <a:avLst/>
          </a:prstGeom>
          <a:ln w="38100">
            <a:solidFill>
              <a:schemeClr val="tx1"/>
            </a:solidFill>
            <a:tailEnd type="stealth"/>
          </a:ln>
        </p:spPr>
        <p:style>
          <a:lnRef idx="3">
            <a:schemeClr val="accent1"/>
          </a:lnRef>
          <a:fillRef idx="0">
            <a:schemeClr val="accent1"/>
          </a:fillRef>
          <a:effectRef idx="2">
            <a:schemeClr val="accent1"/>
          </a:effectRef>
          <a:fontRef idx="minor">
            <a:schemeClr val="tx1"/>
          </a:fontRef>
        </p:style>
      </p:cxnSp>
      <p:cxnSp>
        <p:nvCxnSpPr>
          <p:cNvPr id="58" name="直接连接符 57">
            <a:extLst>
              <a:ext uri="{FF2B5EF4-FFF2-40B4-BE49-F238E27FC236}">
                <a16:creationId xmlns:a16="http://schemas.microsoft.com/office/drawing/2014/main" id="{E3E0EE29-CD09-BCC6-F07D-9CDE97AF1D5F}"/>
              </a:ext>
            </a:extLst>
          </p:cNvPr>
          <p:cNvCxnSpPr>
            <a:cxnSpLocks/>
            <a:stCxn id="50" idx="3"/>
            <a:endCxn id="51" idx="7"/>
          </p:cNvCxnSpPr>
          <p:nvPr/>
        </p:nvCxnSpPr>
        <p:spPr>
          <a:xfrm flipH="1">
            <a:off x="5454225" y="1591335"/>
            <a:ext cx="978640" cy="772626"/>
          </a:xfrm>
          <a:prstGeom prst="line">
            <a:avLst/>
          </a:prstGeom>
          <a:ln w="38100">
            <a:solidFill>
              <a:srgbClr val="FF0000"/>
            </a:solidFill>
            <a:headEnd type="stealth"/>
          </a:ln>
        </p:spPr>
        <p:style>
          <a:lnRef idx="3">
            <a:schemeClr val="accent1"/>
          </a:lnRef>
          <a:fillRef idx="0">
            <a:schemeClr val="accent1"/>
          </a:fillRef>
          <a:effectRef idx="2">
            <a:schemeClr val="accent1"/>
          </a:effectRef>
          <a:fontRef idx="minor">
            <a:schemeClr val="tx1"/>
          </a:fontRef>
        </p:style>
      </p:cxnSp>
      <p:sp>
        <p:nvSpPr>
          <p:cNvPr id="72" name="椭圆 71">
            <a:extLst>
              <a:ext uri="{FF2B5EF4-FFF2-40B4-BE49-F238E27FC236}">
                <a16:creationId xmlns:a16="http://schemas.microsoft.com/office/drawing/2014/main" id="{7A7C81F5-D4C8-228A-01C6-DE8C04E205A5}"/>
              </a:ext>
            </a:extLst>
          </p:cNvPr>
          <p:cNvSpPr/>
          <p:nvPr/>
        </p:nvSpPr>
        <p:spPr>
          <a:xfrm>
            <a:off x="851114" y="1268959"/>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3" name="椭圆 72">
            <a:extLst>
              <a:ext uri="{FF2B5EF4-FFF2-40B4-BE49-F238E27FC236}">
                <a16:creationId xmlns:a16="http://schemas.microsoft.com/office/drawing/2014/main" id="{4E28E8C9-DBE3-FE7D-23BF-EC6A4FCBCFCA}"/>
              </a:ext>
            </a:extLst>
          </p:cNvPr>
          <p:cNvSpPr/>
          <p:nvPr/>
        </p:nvSpPr>
        <p:spPr>
          <a:xfrm>
            <a:off x="2096818" y="1268959"/>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4" name="椭圆 73">
            <a:extLst>
              <a:ext uri="{FF2B5EF4-FFF2-40B4-BE49-F238E27FC236}">
                <a16:creationId xmlns:a16="http://schemas.microsoft.com/office/drawing/2014/main" id="{EE6BFCBD-9A27-BA6A-FF95-5F515F227DCC}"/>
              </a:ext>
            </a:extLst>
          </p:cNvPr>
          <p:cNvSpPr/>
          <p:nvPr/>
        </p:nvSpPr>
        <p:spPr>
          <a:xfrm>
            <a:off x="851113" y="2308650"/>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5" name="椭圆 74">
            <a:extLst>
              <a:ext uri="{FF2B5EF4-FFF2-40B4-BE49-F238E27FC236}">
                <a16:creationId xmlns:a16="http://schemas.microsoft.com/office/drawing/2014/main" id="{7393A5EC-7063-A5FF-99AF-89DD773142B4}"/>
              </a:ext>
            </a:extLst>
          </p:cNvPr>
          <p:cNvSpPr/>
          <p:nvPr/>
        </p:nvSpPr>
        <p:spPr>
          <a:xfrm>
            <a:off x="2096818" y="2308649"/>
            <a:ext cx="377687" cy="37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76" name="直接连接符 75">
            <a:extLst>
              <a:ext uri="{FF2B5EF4-FFF2-40B4-BE49-F238E27FC236}">
                <a16:creationId xmlns:a16="http://schemas.microsoft.com/office/drawing/2014/main" id="{A55826DF-9E17-B8CB-FC99-E9573A61C8D5}"/>
              </a:ext>
            </a:extLst>
          </p:cNvPr>
          <p:cNvCxnSpPr>
            <a:stCxn id="72" idx="6"/>
            <a:endCxn id="73" idx="1"/>
          </p:cNvCxnSpPr>
          <p:nvPr/>
        </p:nvCxnSpPr>
        <p:spPr>
          <a:xfrm>
            <a:off x="1228801" y="1457803"/>
            <a:ext cx="868017" cy="0"/>
          </a:xfrm>
          <a:prstGeom prst="line">
            <a:avLst/>
          </a:prstGeom>
          <a:ln w="38100">
            <a:solidFill>
              <a:schemeClr val="tx1"/>
            </a:solidFill>
            <a:headEnd type="none"/>
            <a:tailEnd type="stealth"/>
          </a:ln>
        </p:spPr>
        <p:style>
          <a:lnRef idx="3">
            <a:schemeClr val="accent1"/>
          </a:lnRef>
          <a:fillRef idx="0">
            <a:schemeClr val="accent1"/>
          </a:fillRef>
          <a:effectRef idx="2">
            <a:schemeClr val="accent1"/>
          </a:effectRef>
          <a:fontRef idx="minor">
            <a:schemeClr val="tx1"/>
          </a:fontRef>
        </p:style>
      </p:cxnSp>
      <p:cxnSp>
        <p:nvCxnSpPr>
          <p:cNvPr id="77" name="直接连接符 76">
            <a:extLst>
              <a:ext uri="{FF2B5EF4-FFF2-40B4-BE49-F238E27FC236}">
                <a16:creationId xmlns:a16="http://schemas.microsoft.com/office/drawing/2014/main" id="{032448EB-9544-46DA-AC82-0410F2D7D7C3}"/>
              </a:ext>
            </a:extLst>
          </p:cNvPr>
          <p:cNvCxnSpPr>
            <a:cxnSpLocks/>
            <a:stCxn id="74" idx="6"/>
            <a:endCxn id="75" idx="2"/>
          </p:cNvCxnSpPr>
          <p:nvPr/>
        </p:nvCxnSpPr>
        <p:spPr>
          <a:xfrm flipV="1">
            <a:off x="1228800" y="2497493"/>
            <a:ext cx="868018" cy="1"/>
          </a:xfrm>
          <a:prstGeom prst="line">
            <a:avLst/>
          </a:prstGeom>
          <a:ln w="38100">
            <a:solidFill>
              <a:schemeClr val="tx1"/>
            </a:solidFill>
            <a:headEnd type="stealth"/>
          </a:ln>
        </p:spPr>
        <p:style>
          <a:lnRef idx="3">
            <a:schemeClr val="accent1"/>
          </a:lnRef>
          <a:fillRef idx="0">
            <a:schemeClr val="accent1"/>
          </a:fillRef>
          <a:effectRef idx="2">
            <a:schemeClr val="accent1"/>
          </a:effectRef>
          <a:fontRef idx="minor">
            <a:schemeClr val="tx1"/>
          </a:fontRef>
        </p:style>
      </p:cxnSp>
      <p:cxnSp>
        <p:nvCxnSpPr>
          <p:cNvPr id="78" name="直接连接符 77">
            <a:extLst>
              <a:ext uri="{FF2B5EF4-FFF2-40B4-BE49-F238E27FC236}">
                <a16:creationId xmlns:a16="http://schemas.microsoft.com/office/drawing/2014/main" id="{B820378C-F17B-1F84-18F3-5DEC0BC827A2}"/>
              </a:ext>
            </a:extLst>
          </p:cNvPr>
          <p:cNvCxnSpPr>
            <a:cxnSpLocks/>
            <a:stCxn id="75" idx="0"/>
            <a:endCxn id="73" idx="4"/>
          </p:cNvCxnSpPr>
          <p:nvPr/>
        </p:nvCxnSpPr>
        <p:spPr>
          <a:xfrm flipV="1">
            <a:off x="2285662" y="1646646"/>
            <a:ext cx="0" cy="662003"/>
          </a:xfrm>
          <a:prstGeom prst="line">
            <a:avLst/>
          </a:prstGeom>
          <a:ln w="38100">
            <a:solidFill>
              <a:schemeClr val="tx1"/>
            </a:solidFill>
            <a:headEnd type="none"/>
            <a:tailEnd type="stealth"/>
          </a:ln>
        </p:spPr>
        <p:style>
          <a:lnRef idx="3">
            <a:schemeClr val="accent1"/>
          </a:lnRef>
          <a:fillRef idx="0">
            <a:schemeClr val="accent1"/>
          </a:fillRef>
          <a:effectRef idx="2">
            <a:schemeClr val="accent1"/>
          </a:effectRef>
          <a:fontRef idx="minor">
            <a:schemeClr val="tx1"/>
          </a:fontRef>
        </p:style>
      </p:cxnSp>
      <p:cxnSp>
        <p:nvCxnSpPr>
          <p:cNvPr id="79" name="直接连接符 78">
            <a:extLst>
              <a:ext uri="{FF2B5EF4-FFF2-40B4-BE49-F238E27FC236}">
                <a16:creationId xmlns:a16="http://schemas.microsoft.com/office/drawing/2014/main" id="{3A6C1FB6-53FC-102C-5205-F58869DF68B4}"/>
              </a:ext>
            </a:extLst>
          </p:cNvPr>
          <p:cNvCxnSpPr>
            <a:cxnSpLocks/>
            <a:stCxn id="74" idx="0"/>
            <a:endCxn id="72" idx="4"/>
          </p:cNvCxnSpPr>
          <p:nvPr/>
        </p:nvCxnSpPr>
        <p:spPr>
          <a:xfrm flipV="1">
            <a:off x="1039957" y="1646646"/>
            <a:ext cx="1" cy="662004"/>
          </a:xfrm>
          <a:prstGeom prst="line">
            <a:avLst/>
          </a:prstGeom>
          <a:ln w="38100">
            <a:solidFill>
              <a:schemeClr val="tx1"/>
            </a:solidFill>
            <a:headEnd type="none"/>
            <a:tailEnd type="stealth"/>
          </a:ln>
        </p:spPr>
        <p:style>
          <a:lnRef idx="3">
            <a:schemeClr val="accent1"/>
          </a:lnRef>
          <a:fillRef idx="0">
            <a:schemeClr val="accent1"/>
          </a:fillRef>
          <a:effectRef idx="2">
            <a:schemeClr val="accent1"/>
          </a:effectRef>
          <a:fontRef idx="minor">
            <a:schemeClr val="tx1"/>
          </a:fontRef>
        </p:style>
      </p:cxnSp>
      <p:cxnSp>
        <p:nvCxnSpPr>
          <p:cNvPr id="80" name="直接连接符 79">
            <a:extLst>
              <a:ext uri="{FF2B5EF4-FFF2-40B4-BE49-F238E27FC236}">
                <a16:creationId xmlns:a16="http://schemas.microsoft.com/office/drawing/2014/main" id="{DB17D602-8B2D-7321-4188-E617FBF29862}"/>
              </a:ext>
            </a:extLst>
          </p:cNvPr>
          <p:cNvCxnSpPr>
            <a:cxnSpLocks/>
            <a:stCxn id="75" idx="1"/>
            <a:endCxn id="72" idx="5"/>
          </p:cNvCxnSpPr>
          <p:nvPr/>
        </p:nvCxnSpPr>
        <p:spPr>
          <a:xfrm flipH="1" flipV="1">
            <a:off x="1173490" y="1591335"/>
            <a:ext cx="978639" cy="772625"/>
          </a:xfrm>
          <a:prstGeom prst="line">
            <a:avLst/>
          </a:prstGeom>
          <a:ln w="38100">
            <a:solidFill>
              <a:schemeClr val="tx1"/>
            </a:solidFill>
            <a:tailEnd type="stealth"/>
          </a:ln>
        </p:spPr>
        <p:style>
          <a:lnRef idx="3">
            <a:schemeClr val="accent1"/>
          </a:lnRef>
          <a:fillRef idx="0">
            <a:schemeClr val="accent1"/>
          </a:fillRef>
          <a:effectRef idx="2">
            <a:schemeClr val="accent1"/>
          </a:effectRef>
          <a:fontRef idx="minor">
            <a:schemeClr val="tx1"/>
          </a:fontRef>
        </p:style>
      </p:cxnSp>
      <p:cxnSp>
        <p:nvCxnSpPr>
          <p:cNvPr id="81" name="直接连接符 80">
            <a:extLst>
              <a:ext uri="{FF2B5EF4-FFF2-40B4-BE49-F238E27FC236}">
                <a16:creationId xmlns:a16="http://schemas.microsoft.com/office/drawing/2014/main" id="{29D413E3-BCDB-49AA-04E9-DB11D7FD2E22}"/>
              </a:ext>
            </a:extLst>
          </p:cNvPr>
          <p:cNvCxnSpPr>
            <a:cxnSpLocks/>
            <a:stCxn id="73" idx="3"/>
            <a:endCxn id="74" idx="7"/>
          </p:cNvCxnSpPr>
          <p:nvPr/>
        </p:nvCxnSpPr>
        <p:spPr>
          <a:xfrm flipH="1">
            <a:off x="1173489" y="1591335"/>
            <a:ext cx="978640" cy="772626"/>
          </a:xfrm>
          <a:prstGeom prst="line">
            <a:avLst/>
          </a:prstGeom>
          <a:ln w="38100">
            <a:solidFill>
              <a:srgbClr val="FF0000"/>
            </a:solidFill>
            <a:headEnd type="stealth"/>
          </a:ln>
        </p:spPr>
        <p:style>
          <a:lnRef idx="3">
            <a:schemeClr val="accent1"/>
          </a:lnRef>
          <a:fillRef idx="0">
            <a:schemeClr val="accent1"/>
          </a:fillRef>
          <a:effectRef idx="2">
            <a:schemeClr val="accent1"/>
          </a:effectRef>
          <a:fontRef idx="minor">
            <a:schemeClr val="tx1"/>
          </a:fontRef>
        </p:style>
      </p:cxnSp>
      <p:sp>
        <p:nvSpPr>
          <p:cNvPr id="82" name="矩形 81">
            <a:extLst>
              <a:ext uri="{FF2B5EF4-FFF2-40B4-BE49-F238E27FC236}">
                <a16:creationId xmlns:a16="http://schemas.microsoft.com/office/drawing/2014/main" id="{6537B8FF-0285-86E6-96BB-D04CF0840AA5}"/>
              </a:ext>
            </a:extLst>
          </p:cNvPr>
          <p:cNvSpPr/>
          <p:nvPr/>
        </p:nvSpPr>
        <p:spPr>
          <a:xfrm>
            <a:off x="7356194" y="1742058"/>
            <a:ext cx="3795849"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rPr>
              <a:t>Which one is optimal?</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C0E9A492-9F0A-BA35-30E6-5E70BE0B60BF}"/>
                  </a:ext>
                </a:extLst>
              </p:cNvPr>
              <p:cNvSpPr txBox="1"/>
              <p:nvPr/>
            </p:nvSpPr>
            <p:spPr>
              <a:xfrm>
                <a:off x="1039956" y="3523860"/>
                <a:ext cx="9895169" cy="2633413"/>
              </a:xfrm>
              <a:prstGeom prst="rect">
                <a:avLst/>
              </a:prstGeom>
              <a:noFill/>
            </p:spPr>
            <p:txBody>
              <a:bodyPr wrap="square" rtlCol="0">
                <a:spAutoFit/>
              </a:bodyPr>
              <a:lstStyle/>
              <a:p>
                <a:r>
                  <a:rPr lang="en-US" altLang="zh-CN" sz="2400" dirty="0"/>
                  <a:t>Considering a random graph of </a:t>
                </a:r>
                <a14:m>
                  <m:oMath xmlns:m="http://schemas.openxmlformats.org/officeDocument/2006/math">
                    <m:r>
                      <a:rPr lang="en-US" altLang="zh-CN" sz="2400" b="0" i="1" smtClean="0">
                        <a:latin typeface="Cambria Math" panose="02040503050406030204" pitchFamily="18" charset="0"/>
                      </a:rPr>
                      <m:t>𝑛</m:t>
                    </m:r>
                  </m:oMath>
                </a14:m>
                <a:r>
                  <a:rPr lang="zh-CN" altLang="en-US" sz="2400" dirty="0"/>
                  <a:t> </a:t>
                </a:r>
                <a:r>
                  <a:rPr lang="en-US" altLang="zh-CN" sz="2400" dirty="0"/>
                  <a:t>vertices, in which any pair of vertices are neighbors with probability </a:t>
                </a:r>
                <a14:m>
                  <m:oMath xmlns:m="http://schemas.openxmlformats.org/officeDocument/2006/math">
                    <m:r>
                      <a:rPr lang="en-US" altLang="zh-CN" sz="2400" b="0" i="1" smtClean="0">
                        <a:latin typeface="Cambria Math" panose="02040503050406030204" pitchFamily="18" charset="0"/>
                      </a:rPr>
                      <m:t>𝑝</m:t>
                    </m:r>
                  </m:oMath>
                </a14:m>
                <a:r>
                  <a:rPr lang="en-US" altLang="zh-CN" sz="2400" dirty="0"/>
                  <a:t>:</a:t>
                </a:r>
              </a:p>
              <a:p>
                <a:pPr marL="342900" indent="-342900">
                  <a:lnSpc>
                    <a:spcPct val="150000"/>
                  </a:lnSpc>
                  <a:buFont typeface="Arial" panose="020B0604020202020204" pitchFamily="34" charset="0"/>
                  <a:buChar char="•"/>
                </a:pPr>
                <a14:m>
                  <m:oMath xmlns:m="http://schemas.openxmlformats.org/officeDocument/2006/math">
                    <m:r>
                      <a:rPr lang="en-US" altLang="zh-CN" sz="2000" b="0" i="1" smtClean="0">
                        <a:latin typeface="Cambria Math" panose="02040503050406030204" pitchFamily="18" charset="0"/>
                      </a:rPr>
                      <m:t>𝐸</m:t>
                    </m:r>
                    <m:d>
                      <m:dPr>
                        <m:begChr m:val="["/>
                        <m:endChr m:val="]"/>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𝑁</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e>
                            </m:d>
                          </m:e>
                        </m:d>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oMath>
                </a14:m>
                <a:endParaRPr lang="en-US" altLang="zh-CN" sz="2000" dirty="0"/>
              </a:p>
              <a:p>
                <a:pPr marL="285750" indent="-285750">
                  <a:lnSpc>
                    <a:spcPct val="150000"/>
                  </a:lnSpc>
                  <a:buFont typeface="Arial" panose="020B0604020202020204" pitchFamily="34" charset="0"/>
                  <a:buChar char="•"/>
                </a:pPr>
                <a14:m>
                  <m:oMath xmlns:m="http://schemas.openxmlformats.org/officeDocument/2006/math">
                    <m:r>
                      <a:rPr lang="en-US" altLang="zh-CN" sz="2000" b="0" i="1" smtClean="0">
                        <a:latin typeface="Cambria Math" panose="02040503050406030204" pitchFamily="18" charset="0"/>
                      </a:rPr>
                      <m:t>𝐸</m:t>
                    </m:r>
                    <m:d>
                      <m:dPr>
                        <m:begChr m:val="["/>
                        <m:endChr m:val="]"/>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𝑁</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𝑗</m:t>
                                    </m:r>
                                  </m:sub>
                                </m:sSub>
                              </m:e>
                            </m:d>
                          </m:e>
                        </m:d>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oMath>
                </a14:m>
                <a:endParaRPr lang="en-US" altLang="zh-CN" sz="2000" dirty="0"/>
              </a:p>
              <a:p>
                <a:pPr marL="285750" indent="-285750">
                  <a:lnSpc>
                    <a:spcPct val="150000"/>
                  </a:lnSpc>
                  <a:buFont typeface="Arial" panose="020B0604020202020204" pitchFamily="34" charset="0"/>
                  <a:buChar char="•"/>
                </a:pPr>
                <a14:m>
                  <m:oMath xmlns:m="http://schemas.openxmlformats.org/officeDocument/2006/math">
                    <m:r>
                      <a:rPr lang="en-US" altLang="zh-CN" sz="2000" b="0" i="1" smtClean="0">
                        <a:latin typeface="Cambria Math" panose="02040503050406030204" pitchFamily="18" charset="0"/>
                      </a:rPr>
                      <m:t>𝐸</m:t>
                    </m:r>
                    <m:d>
                      <m:dPr>
                        <m:begChr m:val="["/>
                        <m:endChr m:val="]"/>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𝑁</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𝑗</m:t>
                                    </m:r>
                                  </m:sub>
                                </m:sSub>
                              </m:e>
                            </m:d>
                          </m:e>
                        </m:d>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oMath>
                </a14:m>
                <a:endParaRPr lang="en-US" altLang="zh-CN" sz="2000" dirty="0"/>
              </a:p>
              <a:p>
                <a:endParaRPr lang="zh-CN" altLang="en-US" dirty="0"/>
              </a:p>
            </p:txBody>
          </p:sp>
        </mc:Choice>
        <mc:Fallback xmlns="">
          <p:sp>
            <p:nvSpPr>
              <p:cNvPr id="83" name="文本框 82">
                <a:extLst>
                  <a:ext uri="{FF2B5EF4-FFF2-40B4-BE49-F238E27FC236}">
                    <a16:creationId xmlns:a16="http://schemas.microsoft.com/office/drawing/2014/main" id="{C0E9A492-9F0A-BA35-30E6-5E70BE0B60BF}"/>
                  </a:ext>
                </a:extLst>
              </p:cNvPr>
              <p:cNvSpPr txBox="1">
                <a:spLocks noRot="1" noChangeAspect="1" noMove="1" noResize="1" noEditPoints="1" noAdjustHandles="1" noChangeArrowheads="1" noChangeShapeType="1" noTextEdit="1"/>
              </p:cNvSpPr>
              <p:nvPr/>
            </p:nvSpPr>
            <p:spPr>
              <a:xfrm>
                <a:off x="1039956" y="3523860"/>
                <a:ext cx="9895169" cy="2633413"/>
              </a:xfrm>
              <a:prstGeom prst="rect">
                <a:avLst/>
              </a:prstGeom>
              <a:blipFill>
                <a:blip r:embed="rId3"/>
                <a:stretch>
                  <a:fillRect l="-986" t="-18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989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F4196F-FC95-0CD5-6CB9-B46C6066652A}"/>
              </a:ext>
            </a:extLst>
          </p:cNvPr>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3" name="文本占位符 2">
            <a:extLst>
              <a:ext uri="{FF2B5EF4-FFF2-40B4-BE49-F238E27FC236}">
                <a16:creationId xmlns:a16="http://schemas.microsoft.com/office/drawing/2014/main" id="{A9F8A898-3F3A-D4B5-070D-CB6F73A3FB72}"/>
              </a:ext>
            </a:extLst>
          </p:cNvPr>
          <p:cNvSpPr>
            <a:spLocks noGrp="1"/>
          </p:cNvSpPr>
          <p:nvPr>
            <p:ph type="body" sz="quarter" idx="13"/>
          </p:nvPr>
        </p:nvSpPr>
        <p:spPr/>
        <p:txBody>
          <a:bodyPr/>
          <a:lstStyle/>
          <a:p>
            <a:r>
              <a:rPr lang="en-US" altLang="zh-CN" dirty="0"/>
              <a:t>Multiplicity</a:t>
            </a:r>
            <a:endParaRPr lang="zh-CN" altLang="en-US" dirty="0"/>
          </a:p>
        </p:txBody>
      </p:sp>
      <p:sp>
        <p:nvSpPr>
          <p:cNvPr id="4" name="椭圆 3">
            <a:extLst>
              <a:ext uri="{FF2B5EF4-FFF2-40B4-BE49-F238E27FC236}">
                <a16:creationId xmlns:a16="http://schemas.microsoft.com/office/drawing/2014/main" id="{650A3F08-85DA-EE16-A8C8-6BF98C25F956}"/>
              </a:ext>
            </a:extLst>
          </p:cNvPr>
          <p:cNvSpPr/>
          <p:nvPr/>
        </p:nvSpPr>
        <p:spPr>
          <a:xfrm>
            <a:off x="2204151" y="1502049"/>
            <a:ext cx="395926" cy="3959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C78A1CDC-EB86-CC9C-C8E5-D9E022E06DE8}"/>
              </a:ext>
            </a:extLst>
          </p:cNvPr>
          <p:cNvSpPr/>
          <p:nvPr/>
        </p:nvSpPr>
        <p:spPr>
          <a:xfrm>
            <a:off x="1479859" y="2620258"/>
            <a:ext cx="395926" cy="39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FDDE614A-15C3-3526-C2DB-394BD22A68BE}"/>
              </a:ext>
            </a:extLst>
          </p:cNvPr>
          <p:cNvSpPr/>
          <p:nvPr/>
        </p:nvSpPr>
        <p:spPr>
          <a:xfrm>
            <a:off x="2941014" y="2620258"/>
            <a:ext cx="395926" cy="3959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BEAEA914-EF21-7C2B-211E-74697FE8A6A6}"/>
              </a:ext>
            </a:extLst>
          </p:cNvPr>
          <p:cNvCxnSpPr>
            <a:stCxn id="4" idx="3"/>
            <a:endCxn id="5" idx="7"/>
          </p:cNvCxnSpPr>
          <p:nvPr/>
        </p:nvCxnSpPr>
        <p:spPr>
          <a:xfrm flipH="1">
            <a:off x="1817803" y="1839993"/>
            <a:ext cx="444330" cy="838247"/>
          </a:xfrm>
          <a:prstGeom prst="line">
            <a:avLst/>
          </a:prstGeom>
          <a:ln w="28575"/>
        </p:spPr>
        <p:style>
          <a:lnRef idx="3">
            <a:schemeClr val="dk1"/>
          </a:lnRef>
          <a:fillRef idx="0">
            <a:schemeClr val="dk1"/>
          </a:fillRef>
          <a:effectRef idx="2">
            <a:schemeClr val="dk1"/>
          </a:effectRef>
          <a:fontRef idx="minor">
            <a:schemeClr val="tx1"/>
          </a:fontRef>
        </p:style>
      </p:cxnSp>
      <p:cxnSp>
        <p:nvCxnSpPr>
          <p:cNvPr id="9" name="直接连接符 8">
            <a:extLst>
              <a:ext uri="{FF2B5EF4-FFF2-40B4-BE49-F238E27FC236}">
                <a16:creationId xmlns:a16="http://schemas.microsoft.com/office/drawing/2014/main" id="{3DC5B9F1-CD70-F85A-A06A-669BAEC1D432}"/>
              </a:ext>
            </a:extLst>
          </p:cNvPr>
          <p:cNvCxnSpPr>
            <a:cxnSpLocks/>
            <a:stCxn id="6" idx="2"/>
            <a:endCxn id="5" idx="6"/>
          </p:cNvCxnSpPr>
          <p:nvPr/>
        </p:nvCxnSpPr>
        <p:spPr>
          <a:xfrm flipH="1">
            <a:off x="1875785" y="2818221"/>
            <a:ext cx="106522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直接连接符 11">
            <a:extLst>
              <a:ext uri="{FF2B5EF4-FFF2-40B4-BE49-F238E27FC236}">
                <a16:creationId xmlns:a16="http://schemas.microsoft.com/office/drawing/2014/main" id="{3F7B0668-654B-7B5E-CF18-0B3603C5DDF2}"/>
              </a:ext>
            </a:extLst>
          </p:cNvPr>
          <p:cNvCxnSpPr>
            <a:cxnSpLocks/>
            <a:stCxn id="4" idx="5"/>
            <a:endCxn id="6" idx="1"/>
          </p:cNvCxnSpPr>
          <p:nvPr/>
        </p:nvCxnSpPr>
        <p:spPr>
          <a:xfrm>
            <a:off x="2542095" y="1839993"/>
            <a:ext cx="456901" cy="838247"/>
          </a:xfrm>
          <a:prstGeom prst="line">
            <a:avLst/>
          </a:prstGeom>
          <a:ln w="28575"/>
        </p:spPr>
        <p:style>
          <a:lnRef idx="3">
            <a:schemeClr val="dk1"/>
          </a:lnRef>
          <a:fillRef idx="0">
            <a:schemeClr val="dk1"/>
          </a:fillRef>
          <a:effectRef idx="2">
            <a:schemeClr val="dk1"/>
          </a:effectRef>
          <a:fontRef idx="minor">
            <a:schemeClr val="tx1"/>
          </a:fontRef>
        </p:style>
      </p:cxnSp>
      <p:sp>
        <p:nvSpPr>
          <p:cNvPr id="29" name="椭圆 28">
            <a:extLst>
              <a:ext uri="{FF2B5EF4-FFF2-40B4-BE49-F238E27FC236}">
                <a16:creationId xmlns:a16="http://schemas.microsoft.com/office/drawing/2014/main" id="{8700D8C6-4771-A5EB-7C4B-6C3FD5EB0E3D}"/>
              </a:ext>
            </a:extLst>
          </p:cNvPr>
          <p:cNvSpPr/>
          <p:nvPr/>
        </p:nvSpPr>
        <p:spPr>
          <a:xfrm>
            <a:off x="4482298" y="1493166"/>
            <a:ext cx="395926" cy="3959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30" name="椭圆 29">
            <a:extLst>
              <a:ext uri="{FF2B5EF4-FFF2-40B4-BE49-F238E27FC236}">
                <a16:creationId xmlns:a16="http://schemas.microsoft.com/office/drawing/2014/main" id="{6F2A322D-778A-E2DF-29CE-F3D42B89F3BE}"/>
              </a:ext>
            </a:extLst>
          </p:cNvPr>
          <p:cNvSpPr/>
          <p:nvPr/>
        </p:nvSpPr>
        <p:spPr>
          <a:xfrm>
            <a:off x="5332282" y="1493166"/>
            <a:ext cx="395926" cy="39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a:extLst>
              <a:ext uri="{FF2B5EF4-FFF2-40B4-BE49-F238E27FC236}">
                <a16:creationId xmlns:a16="http://schemas.microsoft.com/office/drawing/2014/main" id="{425D5F82-3CB1-1A5A-C47C-8EF454C16293}"/>
              </a:ext>
            </a:extLst>
          </p:cNvPr>
          <p:cNvSpPr/>
          <p:nvPr/>
        </p:nvSpPr>
        <p:spPr>
          <a:xfrm>
            <a:off x="6182266" y="1496897"/>
            <a:ext cx="395926" cy="3959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2" name="矩形: 圆角 31">
            <a:extLst>
              <a:ext uri="{FF2B5EF4-FFF2-40B4-BE49-F238E27FC236}">
                <a16:creationId xmlns:a16="http://schemas.microsoft.com/office/drawing/2014/main" id="{3F83A4F8-BC3A-7B1A-E63C-3F12098864EF}"/>
              </a:ext>
            </a:extLst>
          </p:cNvPr>
          <p:cNvSpPr/>
          <p:nvPr/>
        </p:nvSpPr>
        <p:spPr>
          <a:xfrm>
            <a:off x="4245057" y="1386895"/>
            <a:ext cx="2579802" cy="60846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3EAF157F-0709-8940-C988-DAC83AA399C7}"/>
              </a:ext>
            </a:extLst>
          </p:cNvPr>
          <p:cNvSpPr/>
          <p:nvPr/>
        </p:nvSpPr>
        <p:spPr>
          <a:xfrm>
            <a:off x="4482298" y="2365123"/>
            <a:ext cx="395926" cy="39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椭圆 33">
            <a:extLst>
              <a:ext uri="{FF2B5EF4-FFF2-40B4-BE49-F238E27FC236}">
                <a16:creationId xmlns:a16="http://schemas.microsoft.com/office/drawing/2014/main" id="{1134B5E1-F3FA-A559-A6F2-5C12B4015D63}"/>
              </a:ext>
            </a:extLst>
          </p:cNvPr>
          <p:cNvSpPr/>
          <p:nvPr/>
        </p:nvSpPr>
        <p:spPr>
          <a:xfrm>
            <a:off x="5332282" y="2365123"/>
            <a:ext cx="395926" cy="3959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35" name="椭圆 34">
            <a:extLst>
              <a:ext uri="{FF2B5EF4-FFF2-40B4-BE49-F238E27FC236}">
                <a16:creationId xmlns:a16="http://schemas.microsoft.com/office/drawing/2014/main" id="{91E56F82-FACE-11E2-0289-CA9832CCBD5C}"/>
              </a:ext>
            </a:extLst>
          </p:cNvPr>
          <p:cNvSpPr/>
          <p:nvPr/>
        </p:nvSpPr>
        <p:spPr>
          <a:xfrm>
            <a:off x="6182266" y="2368854"/>
            <a:ext cx="395926" cy="3959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矩形: 圆角 35">
            <a:extLst>
              <a:ext uri="{FF2B5EF4-FFF2-40B4-BE49-F238E27FC236}">
                <a16:creationId xmlns:a16="http://schemas.microsoft.com/office/drawing/2014/main" id="{58DFDCCF-F6A3-84C7-B23D-2F35AD1CC17D}"/>
              </a:ext>
            </a:extLst>
          </p:cNvPr>
          <p:cNvSpPr/>
          <p:nvPr/>
        </p:nvSpPr>
        <p:spPr>
          <a:xfrm>
            <a:off x="4245057" y="2258852"/>
            <a:ext cx="2579802" cy="60846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8E1A98F4-3FD8-D68D-07BC-D6A808494596}"/>
              </a:ext>
            </a:extLst>
          </p:cNvPr>
          <p:cNvSpPr/>
          <p:nvPr/>
        </p:nvSpPr>
        <p:spPr>
          <a:xfrm>
            <a:off x="4482298" y="3237080"/>
            <a:ext cx="395926" cy="3959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8" name="椭圆 37">
            <a:extLst>
              <a:ext uri="{FF2B5EF4-FFF2-40B4-BE49-F238E27FC236}">
                <a16:creationId xmlns:a16="http://schemas.microsoft.com/office/drawing/2014/main" id="{3D16C54A-4A60-F04F-FF6A-9A8BD71985EA}"/>
              </a:ext>
            </a:extLst>
          </p:cNvPr>
          <p:cNvSpPr/>
          <p:nvPr/>
        </p:nvSpPr>
        <p:spPr>
          <a:xfrm>
            <a:off x="5332282" y="3237080"/>
            <a:ext cx="395926" cy="3959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39" name="椭圆 38">
            <a:extLst>
              <a:ext uri="{FF2B5EF4-FFF2-40B4-BE49-F238E27FC236}">
                <a16:creationId xmlns:a16="http://schemas.microsoft.com/office/drawing/2014/main" id="{69F56CA1-E0D8-EB40-C853-EBB4F907DB50}"/>
              </a:ext>
            </a:extLst>
          </p:cNvPr>
          <p:cNvSpPr/>
          <p:nvPr/>
        </p:nvSpPr>
        <p:spPr>
          <a:xfrm>
            <a:off x="6182266" y="3240811"/>
            <a:ext cx="395926" cy="39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角 39">
            <a:extLst>
              <a:ext uri="{FF2B5EF4-FFF2-40B4-BE49-F238E27FC236}">
                <a16:creationId xmlns:a16="http://schemas.microsoft.com/office/drawing/2014/main" id="{539D5062-CDA4-959D-598A-DE3E36A62D6F}"/>
              </a:ext>
            </a:extLst>
          </p:cNvPr>
          <p:cNvSpPr/>
          <p:nvPr/>
        </p:nvSpPr>
        <p:spPr>
          <a:xfrm>
            <a:off x="4245057" y="3130809"/>
            <a:ext cx="2579802" cy="60846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E607D3D7-FB5B-E779-BB8C-9D08DB202F84}"/>
              </a:ext>
            </a:extLst>
          </p:cNvPr>
          <p:cNvSpPr/>
          <p:nvPr/>
        </p:nvSpPr>
        <p:spPr>
          <a:xfrm>
            <a:off x="7733122" y="1498318"/>
            <a:ext cx="395926" cy="3959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42" name="椭圆 41">
            <a:extLst>
              <a:ext uri="{FF2B5EF4-FFF2-40B4-BE49-F238E27FC236}">
                <a16:creationId xmlns:a16="http://schemas.microsoft.com/office/drawing/2014/main" id="{43309452-9ABA-F0C5-9BD8-7837E98C940E}"/>
              </a:ext>
            </a:extLst>
          </p:cNvPr>
          <p:cNvSpPr/>
          <p:nvPr/>
        </p:nvSpPr>
        <p:spPr>
          <a:xfrm>
            <a:off x="8583106" y="1498318"/>
            <a:ext cx="395926" cy="3959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3" name="椭圆 42">
            <a:extLst>
              <a:ext uri="{FF2B5EF4-FFF2-40B4-BE49-F238E27FC236}">
                <a16:creationId xmlns:a16="http://schemas.microsoft.com/office/drawing/2014/main" id="{9CC33A6A-D162-21CC-83A5-F42B69314046}"/>
              </a:ext>
            </a:extLst>
          </p:cNvPr>
          <p:cNvSpPr/>
          <p:nvPr/>
        </p:nvSpPr>
        <p:spPr>
          <a:xfrm>
            <a:off x="9433090" y="1502049"/>
            <a:ext cx="395926" cy="39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圆角 43">
            <a:extLst>
              <a:ext uri="{FF2B5EF4-FFF2-40B4-BE49-F238E27FC236}">
                <a16:creationId xmlns:a16="http://schemas.microsoft.com/office/drawing/2014/main" id="{005A0BB0-A222-18ED-0768-91A21A188E94}"/>
              </a:ext>
            </a:extLst>
          </p:cNvPr>
          <p:cNvSpPr/>
          <p:nvPr/>
        </p:nvSpPr>
        <p:spPr>
          <a:xfrm>
            <a:off x="7495881" y="1392047"/>
            <a:ext cx="2579802" cy="60846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87983B07-8815-D3F4-781D-3E41EF349E3B}"/>
              </a:ext>
            </a:extLst>
          </p:cNvPr>
          <p:cNvSpPr/>
          <p:nvPr/>
        </p:nvSpPr>
        <p:spPr>
          <a:xfrm>
            <a:off x="7733122" y="2370275"/>
            <a:ext cx="395926" cy="39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a:extLst>
              <a:ext uri="{FF2B5EF4-FFF2-40B4-BE49-F238E27FC236}">
                <a16:creationId xmlns:a16="http://schemas.microsoft.com/office/drawing/2014/main" id="{D982D2C3-5FE6-E379-3ED8-BCF60535A75B}"/>
              </a:ext>
            </a:extLst>
          </p:cNvPr>
          <p:cNvSpPr/>
          <p:nvPr/>
        </p:nvSpPr>
        <p:spPr>
          <a:xfrm>
            <a:off x="8583106" y="2372457"/>
            <a:ext cx="395926" cy="3959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7" name="椭圆 46">
            <a:extLst>
              <a:ext uri="{FF2B5EF4-FFF2-40B4-BE49-F238E27FC236}">
                <a16:creationId xmlns:a16="http://schemas.microsoft.com/office/drawing/2014/main" id="{F0CA6973-2248-1DF3-15C1-0732ACAE7E2E}"/>
              </a:ext>
            </a:extLst>
          </p:cNvPr>
          <p:cNvSpPr/>
          <p:nvPr/>
        </p:nvSpPr>
        <p:spPr>
          <a:xfrm>
            <a:off x="9433090" y="2374006"/>
            <a:ext cx="395926" cy="3959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48" name="矩形: 圆角 47">
            <a:extLst>
              <a:ext uri="{FF2B5EF4-FFF2-40B4-BE49-F238E27FC236}">
                <a16:creationId xmlns:a16="http://schemas.microsoft.com/office/drawing/2014/main" id="{EB7C7ECC-6843-AD37-A75D-C9338D6264A5}"/>
              </a:ext>
            </a:extLst>
          </p:cNvPr>
          <p:cNvSpPr/>
          <p:nvPr/>
        </p:nvSpPr>
        <p:spPr>
          <a:xfrm>
            <a:off x="7495881" y="2264004"/>
            <a:ext cx="2579802" cy="60846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3BABBDA8-EB8E-5D5A-9BE2-0DA6776D2A9B}"/>
              </a:ext>
            </a:extLst>
          </p:cNvPr>
          <p:cNvSpPr/>
          <p:nvPr/>
        </p:nvSpPr>
        <p:spPr>
          <a:xfrm>
            <a:off x="7733122" y="3242232"/>
            <a:ext cx="395926" cy="3959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50" name="椭圆 49">
            <a:extLst>
              <a:ext uri="{FF2B5EF4-FFF2-40B4-BE49-F238E27FC236}">
                <a16:creationId xmlns:a16="http://schemas.microsoft.com/office/drawing/2014/main" id="{220267F2-4008-6868-48A1-209157FE9F8A}"/>
              </a:ext>
            </a:extLst>
          </p:cNvPr>
          <p:cNvSpPr/>
          <p:nvPr/>
        </p:nvSpPr>
        <p:spPr>
          <a:xfrm>
            <a:off x="8583106" y="3242232"/>
            <a:ext cx="395926" cy="39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a:extLst>
              <a:ext uri="{FF2B5EF4-FFF2-40B4-BE49-F238E27FC236}">
                <a16:creationId xmlns:a16="http://schemas.microsoft.com/office/drawing/2014/main" id="{04193039-691C-0B1B-1360-5BFFC3AB2971}"/>
              </a:ext>
            </a:extLst>
          </p:cNvPr>
          <p:cNvSpPr/>
          <p:nvPr/>
        </p:nvSpPr>
        <p:spPr>
          <a:xfrm>
            <a:off x="9433090" y="3245963"/>
            <a:ext cx="395926" cy="3959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52" name="矩形: 圆角 51">
            <a:extLst>
              <a:ext uri="{FF2B5EF4-FFF2-40B4-BE49-F238E27FC236}">
                <a16:creationId xmlns:a16="http://schemas.microsoft.com/office/drawing/2014/main" id="{CFEBBE7F-91EC-8268-1FD1-B2EA86B5887B}"/>
              </a:ext>
            </a:extLst>
          </p:cNvPr>
          <p:cNvSpPr/>
          <p:nvPr/>
        </p:nvSpPr>
        <p:spPr>
          <a:xfrm>
            <a:off x="7495881" y="3135961"/>
            <a:ext cx="2579802" cy="60846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71304811-BE01-6236-A309-085D415CE0BC}"/>
              </a:ext>
            </a:extLst>
          </p:cNvPr>
          <p:cNvSpPr txBox="1"/>
          <p:nvPr/>
        </p:nvSpPr>
        <p:spPr>
          <a:xfrm>
            <a:off x="1301375" y="3237080"/>
            <a:ext cx="2252591" cy="400110"/>
          </a:xfrm>
          <a:prstGeom prst="rect">
            <a:avLst/>
          </a:prstGeom>
          <a:noFill/>
        </p:spPr>
        <p:txBody>
          <a:bodyPr wrap="square" rtlCol="0">
            <a:spAutoFit/>
          </a:bodyPr>
          <a:lstStyle/>
          <a:p>
            <a:r>
              <a:rPr lang="en-US" altLang="zh-CN" sz="2000" dirty="0"/>
              <a:t>Multiplicity = 3! = 6</a:t>
            </a:r>
            <a:endParaRPr lang="zh-CN" altLang="en-US" sz="2000" dirty="0"/>
          </a:p>
        </p:txBody>
      </p:sp>
      <p:sp>
        <p:nvSpPr>
          <p:cNvPr id="54" name="椭圆 53">
            <a:extLst>
              <a:ext uri="{FF2B5EF4-FFF2-40B4-BE49-F238E27FC236}">
                <a16:creationId xmlns:a16="http://schemas.microsoft.com/office/drawing/2014/main" id="{AEBEFECD-ED18-D985-4246-6DD318B31C3B}"/>
              </a:ext>
            </a:extLst>
          </p:cNvPr>
          <p:cNvSpPr/>
          <p:nvPr/>
        </p:nvSpPr>
        <p:spPr>
          <a:xfrm>
            <a:off x="2262133" y="4101991"/>
            <a:ext cx="395926" cy="395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0</a:t>
            </a:r>
            <a:endParaRPr lang="zh-CN" altLang="en-US" dirty="0"/>
          </a:p>
        </p:txBody>
      </p:sp>
      <p:sp>
        <p:nvSpPr>
          <p:cNvPr id="55" name="椭圆 54">
            <a:extLst>
              <a:ext uri="{FF2B5EF4-FFF2-40B4-BE49-F238E27FC236}">
                <a16:creationId xmlns:a16="http://schemas.microsoft.com/office/drawing/2014/main" id="{EC12600F-3D75-9345-CD32-4256435B1831}"/>
              </a:ext>
            </a:extLst>
          </p:cNvPr>
          <p:cNvSpPr/>
          <p:nvPr/>
        </p:nvSpPr>
        <p:spPr>
          <a:xfrm>
            <a:off x="1537841" y="5220200"/>
            <a:ext cx="395926" cy="395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1</a:t>
            </a:r>
            <a:endParaRPr lang="zh-CN" altLang="en-US" dirty="0"/>
          </a:p>
        </p:txBody>
      </p:sp>
      <p:sp>
        <p:nvSpPr>
          <p:cNvPr id="56" name="椭圆 55">
            <a:extLst>
              <a:ext uri="{FF2B5EF4-FFF2-40B4-BE49-F238E27FC236}">
                <a16:creationId xmlns:a16="http://schemas.microsoft.com/office/drawing/2014/main" id="{93877C21-1435-F20C-4281-3FA63323B3A2}"/>
              </a:ext>
            </a:extLst>
          </p:cNvPr>
          <p:cNvSpPr/>
          <p:nvPr/>
        </p:nvSpPr>
        <p:spPr>
          <a:xfrm>
            <a:off x="2998996" y="5220200"/>
            <a:ext cx="395926" cy="395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2</a:t>
            </a:r>
            <a:endParaRPr lang="zh-CN" altLang="en-US" dirty="0"/>
          </a:p>
        </p:txBody>
      </p:sp>
      <p:cxnSp>
        <p:nvCxnSpPr>
          <p:cNvPr id="57" name="直接连接符 56">
            <a:extLst>
              <a:ext uri="{FF2B5EF4-FFF2-40B4-BE49-F238E27FC236}">
                <a16:creationId xmlns:a16="http://schemas.microsoft.com/office/drawing/2014/main" id="{A65623EB-5595-1D6D-49AD-865ABC55F4C2}"/>
              </a:ext>
            </a:extLst>
          </p:cNvPr>
          <p:cNvCxnSpPr>
            <a:stCxn id="54" idx="3"/>
            <a:endCxn id="55" idx="7"/>
          </p:cNvCxnSpPr>
          <p:nvPr/>
        </p:nvCxnSpPr>
        <p:spPr>
          <a:xfrm flipH="1">
            <a:off x="1875785" y="4439935"/>
            <a:ext cx="444330" cy="838247"/>
          </a:xfrm>
          <a:prstGeom prst="line">
            <a:avLst/>
          </a:prstGeom>
          <a:ln w="28575"/>
        </p:spPr>
        <p:style>
          <a:lnRef idx="3">
            <a:schemeClr val="dk1"/>
          </a:lnRef>
          <a:fillRef idx="0">
            <a:schemeClr val="dk1"/>
          </a:fillRef>
          <a:effectRef idx="2">
            <a:schemeClr val="dk1"/>
          </a:effectRef>
          <a:fontRef idx="minor">
            <a:schemeClr val="tx1"/>
          </a:fontRef>
        </p:style>
      </p:cxnSp>
      <p:cxnSp>
        <p:nvCxnSpPr>
          <p:cNvPr id="58" name="直接连接符 57">
            <a:extLst>
              <a:ext uri="{FF2B5EF4-FFF2-40B4-BE49-F238E27FC236}">
                <a16:creationId xmlns:a16="http://schemas.microsoft.com/office/drawing/2014/main" id="{5360EA80-0E53-ED51-6070-EECA70A4C323}"/>
              </a:ext>
            </a:extLst>
          </p:cNvPr>
          <p:cNvCxnSpPr>
            <a:cxnSpLocks/>
            <a:stCxn id="56" idx="2"/>
            <a:endCxn id="55" idx="6"/>
          </p:cNvCxnSpPr>
          <p:nvPr/>
        </p:nvCxnSpPr>
        <p:spPr>
          <a:xfrm flipH="1">
            <a:off x="1933767" y="5418163"/>
            <a:ext cx="106522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59" name="直接连接符 58">
            <a:extLst>
              <a:ext uri="{FF2B5EF4-FFF2-40B4-BE49-F238E27FC236}">
                <a16:creationId xmlns:a16="http://schemas.microsoft.com/office/drawing/2014/main" id="{121B55CA-7D3D-EED7-41BE-F29251B565CA}"/>
              </a:ext>
            </a:extLst>
          </p:cNvPr>
          <p:cNvCxnSpPr>
            <a:cxnSpLocks/>
            <a:stCxn id="54" idx="5"/>
            <a:endCxn id="56" idx="1"/>
          </p:cNvCxnSpPr>
          <p:nvPr/>
        </p:nvCxnSpPr>
        <p:spPr>
          <a:xfrm>
            <a:off x="2600077" y="4439935"/>
            <a:ext cx="456901" cy="838247"/>
          </a:xfrm>
          <a:prstGeom prst="line">
            <a:avLst/>
          </a:prstGeom>
          <a:ln w="28575"/>
        </p:spPr>
        <p:style>
          <a:lnRef idx="3">
            <a:schemeClr val="dk1"/>
          </a:lnRef>
          <a:fillRef idx="0">
            <a:schemeClr val="dk1"/>
          </a:fillRef>
          <a:effectRef idx="2">
            <a:schemeClr val="dk1"/>
          </a:effectRef>
          <a:fontRef idx="minor">
            <a:schemeClr val="tx1"/>
          </a:fontRef>
        </p:style>
      </p:cxnSp>
      <p:sp>
        <p:nvSpPr>
          <p:cNvPr id="62" name="椭圆 61">
            <a:extLst>
              <a:ext uri="{FF2B5EF4-FFF2-40B4-BE49-F238E27FC236}">
                <a16:creationId xmlns:a16="http://schemas.microsoft.com/office/drawing/2014/main" id="{3C6FE563-817C-9001-BFBD-12961F863555}"/>
              </a:ext>
            </a:extLst>
          </p:cNvPr>
          <p:cNvSpPr/>
          <p:nvPr/>
        </p:nvSpPr>
        <p:spPr>
          <a:xfrm>
            <a:off x="4482298" y="4689227"/>
            <a:ext cx="395926" cy="395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0</a:t>
            </a:r>
            <a:endParaRPr lang="zh-CN" altLang="en-US" dirty="0"/>
          </a:p>
        </p:txBody>
      </p:sp>
      <p:sp>
        <p:nvSpPr>
          <p:cNvPr id="63" name="椭圆 62">
            <a:extLst>
              <a:ext uri="{FF2B5EF4-FFF2-40B4-BE49-F238E27FC236}">
                <a16:creationId xmlns:a16="http://schemas.microsoft.com/office/drawing/2014/main" id="{B9E8C7AE-BF32-721E-3FC1-3E79F1DA1499}"/>
              </a:ext>
            </a:extLst>
          </p:cNvPr>
          <p:cNvSpPr/>
          <p:nvPr/>
        </p:nvSpPr>
        <p:spPr>
          <a:xfrm>
            <a:off x="5332282" y="4689227"/>
            <a:ext cx="395926" cy="395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1</a:t>
            </a:r>
            <a:endParaRPr lang="zh-CN" altLang="en-US" dirty="0"/>
          </a:p>
        </p:txBody>
      </p:sp>
      <p:sp>
        <p:nvSpPr>
          <p:cNvPr id="64" name="椭圆 63">
            <a:extLst>
              <a:ext uri="{FF2B5EF4-FFF2-40B4-BE49-F238E27FC236}">
                <a16:creationId xmlns:a16="http://schemas.microsoft.com/office/drawing/2014/main" id="{27691093-0DF7-D417-8300-56D09B4C4087}"/>
              </a:ext>
            </a:extLst>
          </p:cNvPr>
          <p:cNvSpPr/>
          <p:nvPr/>
        </p:nvSpPr>
        <p:spPr>
          <a:xfrm>
            <a:off x="6182266" y="4692958"/>
            <a:ext cx="395926" cy="395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2</a:t>
            </a:r>
            <a:endParaRPr lang="zh-CN" altLang="en-US" dirty="0"/>
          </a:p>
        </p:txBody>
      </p:sp>
      <p:sp>
        <p:nvSpPr>
          <p:cNvPr id="65" name="矩形: 圆角 64">
            <a:extLst>
              <a:ext uri="{FF2B5EF4-FFF2-40B4-BE49-F238E27FC236}">
                <a16:creationId xmlns:a16="http://schemas.microsoft.com/office/drawing/2014/main" id="{FC1F2B68-EEB1-C8CE-72FA-92FB448CA0A1}"/>
              </a:ext>
            </a:extLst>
          </p:cNvPr>
          <p:cNvSpPr/>
          <p:nvPr/>
        </p:nvSpPr>
        <p:spPr>
          <a:xfrm>
            <a:off x="4245057" y="4582956"/>
            <a:ext cx="2579802" cy="60846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785F8302-A76B-0C0E-D129-29E1A7D60DE3}"/>
              </a:ext>
            </a:extLst>
          </p:cNvPr>
          <p:cNvSpPr txBox="1"/>
          <p:nvPr/>
        </p:nvSpPr>
        <p:spPr>
          <a:xfrm>
            <a:off x="2638424" y="5945368"/>
            <a:ext cx="7087684" cy="461665"/>
          </a:xfrm>
          <a:prstGeom prst="rect">
            <a:avLst/>
          </a:prstGeom>
          <a:noFill/>
        </p:spPr>
        <p:txBody>
          <a:bodyPr wrap="square" rtlCol="0">
            <a:spAutoFit/>
          </a:bodyPr>
          <a:lstStyle/>
          <a:p>
            <a:r>
              <a:rPr lang="en-US" altLang="zh-CN" sz="2400" dirty="0"/>
              <a:t>Eliminate multiplicity after applying root symmetry!</a:t>
            </a:r>
            <a:endParaRPr lang="zh-CN" altLang="en-US" sz="2400" dirty="0"/>
          </a:p>
        </p:txBody>
      </p:sp>
    </p:spTree>
    <p:extLst>
      <p:ext uri="{BB962C8B-B14F-4D97-AF65-F5344CB8AC3E}">
        <p14:creationId xmlns:p14="http://schemas.microsoft.com/office/powerpoint/2010/main" val="254627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961640"/>
            <a:ext cx="4880195" cy="3424675"/>
            <a:chOff x="3655902" y="1961640"/>
            <a:chExt cx="4880195" cy="3424675"/>
          </a:xfrm>
        </p:grpSpPr>
        <p:grpSp>
          <p:nvGrpSpPr>
            <p:cNvPr id="40" name="组合 39"/>
            <p:cNvGrpSpPr/>
            <p:nvPr/>
          </p:nvGrpSpPr>
          <p:grpSpPr>
            <a:xfrm>
              <a:off x="3655902" y="1961640"/>
              <a:ext cx="4880195" cy="180000"/>
              <a:chOff x="3655902" y="1952115"/>
              <a:chExt cx="4880195" cy="180000"/>
            </a:xfrm>
          </p:grpSpPr>
          <p:grpSp>
            <p:nvGrpSpPr>
              <p:cNvPr id="30" name="Google Shape;863;p65"/>
              <p:cNvGrpSpPr>
                <a:grpSpLocks noChangeAspect="1"/>
              </p:cNvGrpSpPr>
              <p:nvPr/>
            </p:nvGrpSpPr>
            <p:grpSpPr>
              <a:xfrm>
                <a:off x="3655902" y="195211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1" name="Google Shape;863;p65"/>
              <p:cNvGrpSpPr>
                <a:grpSpLocks noChangeAspect="1"/>
              </p:cNvGrpSpPr>
              <p:nvPr/>
            </p:nvGrpSpPr>
            <p:grpSpPr>
              <a:xfrm flipH="1">
                <a:off x="8345950" y="195211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Discussion</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981023"/>
              <a:ext cx="4880195" cy="180000"/>
              <a:chOff x="3655902" y="1952115"/>
              <a:chExt cx="4880195" cy="180000"/>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grpSp>
          <p:nvGrpSpPr>
            <p:cNvPr id="57" name="组合 56"/>
            <p:cNvGrpSpPr/>
            <p:nvPr/>
          </p:nvGrpSpPr>
          <p:grpSpPr>
            <a:xfrm>
              <a:off x="3655902" y="4000406"/>
              <a:ext cx="4880195" cy="180000"/>
              <a:chOff x="3655902" y="1952115"/>
              <a:chExt cx="4880195" cy="180000"/>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grpSp>
      <p:sp>
        <p:nvSpPr>
          <p:cNvPr id="3" name="文本占位符 2"/>
          <p:cNvSpPr>
            <a:spLocks noGrp="1"/>
          </p:cNvSpPr>
          <p:nvPr>
            <p:ph type="body" sz="quarter" idx="13"/>
          </p:nvPr>
        </p:nvSpPr>
        <p:spPr/>
        <p:txBody>
          <a:bodyPr/>
          <a:lstStyle/>
          <a:p>
            <a:r>
              <a:rPr lang="en-US" altLang="zh-CN" dirty="0"/>
              <a:t>Outline</a:t>
            </a:r>
            <a:endParaRPr lang="zh-CN" altLang="en-US" dirty="0"/>
          </a:p>
        </p:txBody>
      </p:sp>
      <p:sp>
        <p:nvSpPr>
          <p:cNvPr id="37" name="矩形: 圆角 36">
            <a:extLst>
              <a:ext uri="{FF2B5EF4-FFF2-40B4-BE49-F238E27FC236}">
                <a16:creationId xmlns:a16="http://schemas.microsoft.com/office/drawing/2014/main" id="{24A6855C-AD8E-CBE2-482C-64DB5733B989}"/>
              </a:ext>
            </a:extLst>
          </p:cNvPr>
          <p:cNvSpPr/>
          <p:nvPr/>
        </p:nvSpPr>
        <p:spPr>
          <a:xfrm>
            <a:off x="4029581" y="1861581"/>
            <a:ext cx="4132835" cy="553054"/>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Background</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
        <p:nvSpPr>
          <p:cNvPr id="38" name="矩形: 圆角 37">
            <a:extLst>
              <a:ext uri="{FF2B5EF4-FFF2-40B4-BE49-F238E27FC236}">
                <a16:creationId xmlns:a16="http://schemas.microsoft.com/office/drawing/2014/main" id="{5231E429-2AD2-0CF3-CD89-BCEB62C48A42}"/>
              </a:ext>
            </a:extLst>
          </p:cNvPr>
          <p:cNvSpPr/>
          <p:nvPr/>
        </p:nvSpPr>
        <p:spPr>
          <a:xfrm>
            <a:off x="4029581" y="3813879"/>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spcAft>
                <a:spcPts val="1800"/>
              </a:spcAft>
              <a:defRPr/>
            </a:pPr>
            <a:r>
              <a:rPr lang="en-US" altLang="zh-CN" sz="2800" b="1" dirty="0">
                <a:solidFill>
                  <a:srgbClr val="384331"/>
                </a:solidFill>
                <a:latin typeface="微软雅黑" panose="020B0503020204020204" pitchFamily="34" charset="-122"/>
                <a:ea typeface="微软雅黑" panose="020B0503020204020204" pitchFamily="34" charset="-122"/>
                <a:cs typeface="+mn-ea"/>
              </a:rPr>
              <a:t>Evaluation</a:t>
            </a:r>
            <a:endParaRPr lang="zh-CN" altLang="en-US" sz="2800" b="1" dirty="0">
              <a:solidFill>
                <a:srgbClr val="384331"/>
              </a:solidFill>
              <a:latin typeface="微软雅黑" panose="020B0503020204020204" pitchFamily="34" charset="-122"/>
              <a:ea typeface="微软雅黑" panose="020B0503020204020204" pitchFamily="34" charset="-122"/>
              <a:cs typeface="+mn-ea"/>
            </a:endParaRPr>
          </a:p>
        </p:txBody>
      </p:sp>
      <p:sp>
        <p:nvSpPr>
          <p:cNvPr id="39" name="矩形: 圆角 38">
            <a:extLst>
              <a:ext uri="{FF2B5EF4-FFF2-40B4-BE49-F238E27FC236}">
                <a16:creationId xmlns:a16="http://schemas.microsoft.com/office/drawing/2014/main" id="{4E4BB7C0-04E5-69BC-7F91-660787C0C393}"/>
              </a:ext>
            </a:extLst>
          </p:cNvPr>
          <p:cNvSpPr/>
          <p:nvPr/>
        </p:nvSpPr>
        <p:spPr>
          <a:xfrm>
            <a:off x="4029581" y="2800644"/>
            <a:ext cx="4132835" cy="553054"/>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Methodology</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75033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483E9DC-0841-4631-3B1E-48ADA26D4CD3}"/>
              </a:ext>
            </a:extLst>
          </p:cNvPr>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3" name="文本占位符 2">
            <a:extLst>
              <a:ext uri="{FF2B5EF4-FFF2-40B4-BE49-F238E27FC236}">
                <a16:creationId xmlns:a16="http://schemas.microsoft.com/office/drawing/2014/main" id="{D58BE92D-046C-5111-6191-AEB978E7CB4C}"/>
              </a:ext>
            </a:extLst>
          </p:cNvPr>
          <p:cNvSpPr>
            <a:spLocks noGrp="1"/>
          </p:cNvSpPr>
          <p:nvPr>
            <p:ph type="body" sz="quarter" idx="13"/>
          </p:nvPr>
        </p:nvSpPr>
        <p:spPr/>
        <p:txBody>
          <a:bodyPr/>
          <a:lstStyle/>
          <a:p>
            <a:r>
              <a:rPr lang="en-US" altLang="zh-CN" dirty="0"/>
              <a:t>Configuration</a:t>
            </a:r>
            <a:endParaRPr lang="zh-CN" altLang="en-US" dirty="0"/>
          </a:p>
        </p:txBody>
      </p:sp>
      <p:sp>
        <p:nvSpPr>
          <p:cNvPr id="4" name="文本框 3">
            <a:extLst>
              <a:ext uri="{FF2B5EF4-FFF2-40B4-BE49-F238E27FC236}">
                <a16:creationId xmlns:a16="http://schemas.microsoft.com/office/drawing/2014/main" id="{F035E5D2-6F7D-432B-CB6E-78FC953EBFFE}"/>
              </a:ext>
            </a:extLst>
          </p:cNvPr>
          <p:cNvSpPr txBox="1"/>
          <p:nvPr/>
        </p:nvSpPr>
        <p:spPr>
          <a:xfrm>
            <a:off x="681134" y="1502229"/>
            <a:ext cx="10282335" cy="461665"/>
          </a:xfrm>
          <a:prstGeom prst="rect">
            <a:avLst/>
          </a:prstGeom>
          <a:noFill/>
        </p:spPr>
        <p:txBody>
          <a:bodyPr wrap="square" rtlCol="0">
            <a:spAutoFit/>
          </a:bodyPr>
          <a:lstStyle/>
          <a:p>
            <a:r>
              <a:rPr lang="en-US" altLang="zh-CN" sz="2400" b="1" dirty="0"/>
              <a:t>Hardware</a:t>
            </a:r>
            <a:r>
              <a:rPr lang="en-US" altLang="zh-CN" sz="2400" dirty="0"/>
              <a:t>: 2x 10-core Intel Xeon E5-2630 v4 CPUs (40 threads), 64GB memory</a:t>
            </a:r>
            <a:endParaRPr lang="zh-CN" altLang="en-US" sz="2400" dirty="0"/>
          </a:p>
        </p:txBody>
      </p:sp>
      <p:pic>
        <p:nvPicPr>
          <p:cNvPr id="6" name="图片 5">
            <a:extLst>
              <a:ext uri="{FF2B5EF4-FFF2-40B4-BE49-F238E27FC236}">
                <a16:creationId xmlns:a16="http://schemas.microsoft.com/office/drawing/2014/main" id="{C5D1E00A-6B56-142C-F2CA-494ABDAD46C9}"/>
              </a:ext>
            </a:extLst>
          </p:cNvPr>
          <p:cNvPicPr>
            <a:picLocks noChangeAspect="1"/>
          </p:cNvPicPr>
          <p:nvPr/>
        </p:nvPicPr>
        <p:blipFill>
          <a:blip r:embed="rId3"/>
          <a:stretch>
            <a:fillRect/>
          </a:stretch>
        </p:blipFill>
        <p:spPr>
          <a:xfrm>
            <a:off x="2113163" y="2265920"/>
            <a:ext cx="7965673" cy="3722395"/>
          </a:xfrm>
          <a:prstGeom prst="rect">
            <a:avLst/>
          </a:prstGeom>
        </p:spPr>
      </p:pic>
    </p:spTree>
    <p:extLst>
      <p:ext uri="{BB962C8B-B14F-4D97-AF65-F5344CB8AC3E}">
        <p14:creationId xmlns:p14="http://schemas.microsoft.com/office/powerpoint/2010/main" val="110238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B35038-501C-5E93-05FB-62FE165BCBF8}"/>
              </a:ext>
            </a:extLst>
          </p:cNvPr>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3" name="文本占位符 2">
            <a:extLst>
              <a:ext uri="{FF2B5EF4-FFF2-40B4-BE49-F238E27FC236}">
                <a16:creationId xmlns:a16="http://schemas.microsoft.com/office/drawing/2014/main" id="{2425B843-582B-2AEA-D755-8C4E7530B942}"/>
              </a:ext>
            </a:extLst>
          </p:cNvPr>
          <p:cNvSpPr>
            <a:spLocks noGrp="1"/>
          </p:cNvSpPr>
          <p:nvPr>
            <p:ph type="body" sz="quarter" idx="13"/>
          </p:nvPr>
        </p:nvSpPr>
        <p:spPr/>
        <p:txBody>
          <a:bodyPr/>
          <a:lstStyle/>
          <a:p>
            <a:r>
              <a:rPr lang="en-US" altLang="zh-CN" dirty="0"/>
              <a:t>Performance (Pattern with Size 3)</a:t>
            </a:r>
            <a:endParaRPr lang="zh-CN" altLang="en-US" dirty="0"/>
          </a:p>
        </p:txBody>
      </p:sp>
      <p:pic>
        <p:nvPicPr>
          <p:cNvPr id="5" name="图片 4">
            <a:extLst>
              <a:ext uri="{FF2B5EF4-FFF2-40B4-BE49-F238E27FC236}">
                <a16:creationId xmlns:a16="http://schemas.microsoft.com/office/drawing/2014/main" id="{3B2A2743-A73E-24B0-E979-358417D1BB7E}"/>
              </a:ext>
            </a:extLst>
          </p:cNvPr>
          <p:cNvPicPr>
            <a:picLocks noChangeAspect="1"/>
          </p:cNvPicPr>
          <p:nvPr/>
        </p:nvPicPr>
        <p:blipFill>
          <a:blip r:embed="rId3"/>
          <a:stretch>
            <a:fillRect/>
          </a:stretch>
        </p:blipFill>
        <p:spPr>
          <a:xfrm>
            <a:off x="1850665" y="1845707"/>
            <a:ext cx="8490670" cy="3622032"/>
          </a:xfrm>
          <a:prstGeom prst="rect">
            <a:avLst/>
          </a:prstGeom>
        </p:spPr>
      </p:pic>
    </p:spTree>
    <p:extLst>
      <p:ext uri="{BB962C8B-B14F-4D97-AF65-F5344CB8AC3E}">
        <p14:creationId xmlns:p14="http://schemas.microsoft.com/office/powerpoint/2010/main" val="335226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B35038-501C-5E93-05FB-62FE165BCBF8}"/>
              </a:ext>
            </a:extLst>
          </p:cNvPr>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3" name="文本占位符 2">
            <a:extLst>
              <a:ext uri="{FF2B5EF4-FFF2-40B4-BE49-F238E27FC236}">
                <a16:creationId xmlns:a16="http://schemas.microsoft.com/office/drawing/2014/main" id="{2425B843-582B-2AEA-D755-8C4E7530B942}"/>
              </a:ext>
            </a:extLst>
          </p:cNvPr>
          <p:cNvSpPr>
            <a:spLocks noGrp="1"/>
          </p:cNvSpPr>
          <p:nvPr>
            <p:ph type="body" sz="quarter" idx="13"/>
          </p:nvPr>
        </p:nvSpPr>
        <p:spPr/>
        <p:txBody>
          <a:bodyPr/>
          <a:lstStyle/>
          <a:p>
            <a:r>
              <a:rPr lang="en-US" altLang="zh-CN" dirty="0"/>
              <a:t>Performance vs </a:t>
            </a:r>
            <a:r>
              <a:rPr lang="en-US" altLang="zh-CN" dirty="0" err="1"/>
              <a:t>RStream</a:t>
            </a:r>
            <a:r>
              <a:rPr lang="en-US" altLang="zh-CN" dirty="0"/>
              <a:t> (Larger Graphs)</a:t>
            </a:r>
            <a:endParaRPr lang="zh-CN" altLang="en-US" dirty="0"/>
          </a:p>
        </p:txBody>
      </p:sp>
      <p:pic>
        <p:nvPicPr>
          <p:cNvPr id="7" name="图片 6">
            <a:extLst>
              <a:ext uri="{FF2B5EF4-FFF2-40B4-BE49-F238E27FC236}">
                <a16:creationId xmlns:a16="http://schemas.microsoft.com/office/drawing/2014/main" id="{BCABF88F-AFBC-583A-D0CA-C3C51A80D872}"/>
              </a:ext>
            </a:extLst>
          </p:cNvPr>
          <p:cNvPicPr>
            <a:picLocks noChangeAspect="1"/>
          </p:cNvPicPr>
          <p:nvPr/>
        </p:nvPicPr>
        <p:blipFill>
          <a:blip r:embed="rId2"/>
          <a:stretch>
            <a:fillRect/>
          </a:stretch>
        </p:blipFill>
        <p:spPr>
          <a:xfrm>
            <a:off x="1677803" y="2013264"/>
            <a:ext cx="9025384" cy="3186056"/>
          </a:xfrm>
          <a:prstGeom prst="rect">
            <a:avLst/>
          </a:prstGeom>
        </p:spPr>
      </p:pic>
    </p:spTree>
    <p:extLst>
      <p:ext uri="{BB962C8B-B14F-4D97-AF65-F5344CB8AC3E}">
        <p14:creationId xmlns:p14="http://schemas.microsoft.com/office/powerpoint/2010/main" val="177013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B35038-501C-5E93-05FB-62FE165BCBF8}"/>
              </a:ext>
            </a:extLst>
          </p:cNvPr>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3" name="文本占位符 2">
            <a:extLst>
              <a:ext uri="{FF2B5EF4-FFF2-40B4-BE49-F238E27FC236}">
                <a16:creationId xmlns:a16="http://schemas.microsoft.com/office/drawing/2014/main" id="{2425B843-582B-2AEA-D755-8C4E7530B942}"/>
              </a:ext>
            </a:extLst>
          </p:cNvPr>
          <p:cNvSpPr>
            <a:spLocks noGrp="1"/>
          </p:cNvSpPr>
          <p:nvPr>
            <p:ph type="body" sz="quarter" idx="13"/>
          </p:nvPr>
        </p:nvSpPr>
        <p:spPr/>
        <p:txBody>
          <a:bodyPr/>
          <a:lstStyle/>
          <a:p>
            <a:r>
              <a:rPr lang="en-US" altLang="zh-CN" dirty="0"/>
              <a:t>Performance vs </a:t>
            </a:r>
            <a:r>
              <a:rPr lang="en-US" altLang="zh-CN" dirty="0" err="1"/>
              <a:t>RStream</a:t>
            </a:r>
            <a:r>
              <a:rPr lang="en-US" altLang="zh-CN" dirty="0"/>
              <a:t> (4-FSM)</a:t>
            </a:r>
            <a:endParaRPr lang="zh-CN" altLang="en-US" dirty="0"/>
          </a:p>
        </p:txBody>
      </p:sp>
      <p:pic>
        <p:nvPicPr>
          <p:cNvPr id="5" name="图片 4">
            <a:extLst>
              <a:ext uri="{FF2B5EF4-FFF2-40B4-BE49-F238E27FC236}">
                <a16:creationId xmlns:a16="http://schemas.microsoft.com/office/drawing/2014/main" id="{67009EF9-D3ED-7CDB-CEE0-0F4CB3F5DA23}"/>
              </a:ext>
            </a:extLst>
          </p:cNvPr>
          <p:cNvPicPr>
            <a:picLocks noChangeAspect="1"/>
          </p:cNvPicPr>
          <p:nvPr/>
        </p:nvPicPr>
        <p:blipFill>
          <a:blip r:embed="rId2"/>
          <a:stretch>
            <a:fillRect/>
          </a:stretch>
        </p:blipFill>
        <p:spPr>
          <a:xfrm>
            <a:off x="2043751" y="1835082"/>
            <a:ext cx="8104498" cy="3187836"/>
          </a:xfrm>
          <a:prstGeom prst="rect">
            <a:avLst/>
          </a:prstGeom>
        </p:spPr>
      </p:pic>
    </p:spTree>
    <p:extLst>
      <p:ext uri="{BB962C8B-B14F-4D97-AF65-F5344CB8AC3E}">
        <p14:creationId xmlns:p14="http://schemas.microsoft.com/office/powerpoint/2010/main" val="395730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B35038-501C-5E93-05FB-62FE165BCBF8}"/>
              </a:ext>
            </a:extLst>
          </p:cNvPr>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3" name="文本占位符 2">
            <a:extLst>
              <a:ext uri="{FF2B5EF4-FFF2-40B4-BE49-F238E27FC236}">
                <a16:creationId xmlns:a16="http://schemas.microsoft.com/office/drawing/2014/main" id="{2425B843-582B-2AEA-D755-8C4E7530B942}"/>
              </a:ext>
            </a:extLst>
          </p:cNvPr>
          <p:cNvSpPr>
            <a:spLocks noGrp="1"/>
          </p:cNvSpPr>
          <p:nvPr>
            <p:ph type="body" sz="quarter" idx="13"/>
          </p:nvPr>
        </p:nvSpPr>
        <p:spPr/>
        <p:txBody>
          <a:bodyPr/>
          <a:lstStyle/>
          <a:p>
            <a:r>
              <a:rPr lang="en-US" altLang="zh-CN" dirty="0"/>
              <a:t>Performance vs ASAP</a:t>
            </a:r>
            <a:r>
              <a:rPr lang="en-US" altLang="zh-CN" baseline="30000" dirty="0"/>
              <a:t>[1]</a:t>
            </a:r>
            <a:endParaRPr lang="zh-CN" altLang="en-US" baseline="30000" dirty="0"/>
          </a:p>
        </p:txBody>
      </p:sp>
      <p:pic>
        <p:nvPicPr>
          <p:cNvPr id="5" name="图片 4">
            <a:extLst>
              <a:ext uri="{FF2B5EF4-FFF2-40B4-BE49-F238E27FC236}">
                <a16:creationId xmlns:a16="http://schemas.microsoft.com/office/drawing/2014/main" id="{C355394B-7B18-A8DD-49AC-199EACDABE7A}"/>
              </a:ext>
            </a:extLst>
          </p:cNvPr>
          <p:cNvPicPr>
            <a:picLocks noChangeAspect="1"/>
          </p:cNvPicPr>
          <p:nvPr/>
        </p:nvPicPr>
        <p:blipFill>
          <a:blip r:embed="rId2"/>
          <a:stretch>
            <a:fillRect/>
          </a:stretch>
        </p:blipFill>
        <p:spPr>
          <a:xfrm>
            <a:off x="2094245" y="1670803"/>
            <a:ext cx="8003510" cy="3516393"/>
          </a:xfrm>
          <a:prstGeom prst="rect">
            <a:avLst/>
          </a:prstGeom>
        </p:spPr>
      </p:pic>
      <p:sp>
        <p:nvSpPr>
          <p:cNvPr id="7" name="文本框 6">
            <a:extLst>
              <a:ext uri="{FF2B5EF4-FFF2-40B4-BE49-F238E27FC236}">
                <a16:creationId xmlns:a16="http://schemas.microsoft.com/office/drawing/2014/main" id="{32AC9244-77C3-F965-74C8-664B18E31881}"/>
              </a:ext>
            </a:extLst>
          </p:cNvPr>
          <p:cNvSpPr txBox="1"/>
          <p:nvPr/>
        </p:nvSpPr>
        <p:spPr>
          <a:xfrm>
            <a:off x="291114" y="6206978"/>
            <a:ext cx="6988248" cy="400110"/>
          </a:xfrm>
          <a:prstGeom prst="rect">
            <a:avLst/>
          </a:prstGeom>
          <a:noFill/>
        </p:spPr>
        <p:txBody>
          <a:bodyPr wrap="square">
            <a:spAutoFit/>
          </a:bodyPr>
          <a:lstStyle/>
          <a:p>
            <a:r>
              <a:rPr lang="en-US" altLang="zh-CN" sz="1000" b="0" i="0" dirty="0">
                <a:solidFill>
                  <a:schemeClr val="bg2">
                    <a:lumMod val="50000"/>
                  </a:schemeClr>
                </a:solidFill>
                <a:effectLst/>
                <a:latin typeface="Arial" panose="020B0604020202020204" pitchFamily="34" charset="0"/>
              </a:rPr>
              <a:t>[1] </a:t>
            </a:r>
            <a:r>
              <a:rPr lang="en-US" altLang="zh-CN" sz="1000" b="0" i="0" dirty="0" err="1">
                <a:solidFill>
                  <a:schemeClr val="bg2">
                    <a:lumMod val="50000"/>
                  </a:schemeClr>
                </a:solidFill>
                <a:effectLst/>
                <a:latin typeface="Arial" panose="020B0604020202020204" pitchFamily="34" charset="0"/>
              </a:rPr>
              <a:t>Iyer</a:t>
            </a:r>
            <a:r>
              <a:rPr lang="en-US" altLang="zh-CN" sz="1000" b="0" i="0" dirty="0">
                <a:solidFill>
                  <a:schemeClr val="bg2">
                    <a:lumMod val="50000"/>
                  </a:schemeClr>
                </a:solidFill>
                <a:effectLst/>
                <a:latin typeface="Arial" panose="020B0604020202020204" pitchFamily="34" charset="0"/>
              </a:rPr>
              <a:t>, Anand </a:t>
            </a:r>
            <a:r>
              <a:rPr lang="en-US" altLang="zh-CN" sz="1000" b="0" i="0" dirty="0" err="1">
                <a:solidFill>
                  <a:schemeClr val="bg2">
                    <a:lumMod val="50000"/>
                  </a:schemeClr>
                </a:solidFill>
                <a:effectLst/>
                <a:latin typeface="Arial" panose="020B0604020202020204" pitchFamily="34" charset="0"/>
              </a:rPr>
              <a:t>Padmanabha</a:t>
            </a:r>
            <a:r>
              <a:rPr lang="en-US" altLang="zh-CN" sz="1000" b="0" i="0" dirty="0">
                <a:solidFill>
                  <a:schemeClr val="bg2">
                    <a:lumMod val="50000"/>
                  </a:schemeClr>
                </a:solidFill>
                <a:effectLst/>
                <a:latin typeface="Arial" panose="020B0604020202020204" pitchFamily="34" charset="0"/>
              </a:rPr>
              <a:t>, et al. "{ASAP}: Fast, approximate graph pattern mining at scale." </a:t>
            </a:r>
            <a:r>
              <a:rPr lang="en-US" altLang="zh-CN" sz="1000" b="0" i="1" dirty="0">
                <a:solidFill>
                  <a:schemeClr val="bg2">
                    <a:lumMod val="50000"/>
                  </a:schemeClr>
                </a:solidFill>
                <a:effectLst/>
                <a:latin typeface="Arial" panose="020B0604020202020204" pitchFamily="34" charset="0"/>
              </a:rPr>
              <a:t>13th USENIX Symposium on Operating Systems Design and Implementation (OSDI 18)</a:t>
            </a:r>
            <a:r>
              <a:rPr lang="en-US" altLang="zh-CN" sz="1000" b="0" i="0" dirty="0">
                <a:solidFill>
                  <a:schemeClr val="bg2">
                    <a:lumMod val="50000"/>
                  </a:schemeClr>
                </a:solidFill>
                <a:effectLst/>
                <a:latin typeface="Arial" panose="020B0604020202020204" pitchFamily="34" charset="0"/>
              </a:rPr>
              <a:t>. 2018.</a:t>
            </a:r>
            <a:endParaRPr lang="zh-CN" altLang="en-US" sz="1000" dirty="0">
              <a:solidFill>
                <a:schemeClr val="bg2">
                  <a:lumMod val="50000"/>
                </a:schemeClr>
              </a:solidFill>
            </a:endParaRPr>
          </a:p>
        </p:txBody>
      </p:sp>
    </p:spTree>
    <p:extLst>
      <p:ext uri="{BB962C8B-B14F-4D97-AF65-F5344CB8AC3E}">
        <p14:creationId xmlns:p14="http://schemas.microsoft.com/office/powerpoint/2010/main" val="383995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B35038-501C-5E93-05FB-62FE165BCBF8}"/>
              </a:ext>
            </a:extLst>
          </p:cNvPr>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3" name="文本占位符 2">
            <a:extLst>
              <a:ext uri="{FF2B5EF4-FFF2-40B4-BE49-F238E27FC236}">
                <a16:creationId xmlns:a16="http://schemas.microsoft.com/office/drawing/2014/main" id="{2425B843-582B-2AEA-D755-8C4E7530B942}"/>
              </a:ext>
            </a:extLst>
          </p:cNvPr>
          <p:cNvSpPr>
            <a:spLocks noGrp="1"/>
          </p:cNvSpPr>
          <p:nvPr>
            <p:ph type="body" sz="quarter" idx="13"/>
          </p:nvPr>
        </p:nvSpPr>
        <p:spPr/>
        <p:txBody>
          <a:bodyPr/>
          <a:lstStyle/>
          <a:p>
            <a:r>
              <a:rPr lang="en-US" altLang="zh-CN" dirty="0"/>
              <a:t>Intermediate Data</a:t>
            </a:r>
            <a:endParaRPr lang="zh-CN" altLang="en-US" dirty="0"/>
          </a:p>
        </p:txBody>
      </p:sp>
      <p:pic>
        <p:nvPicPr>
          <p:cNvPr id="4" name="图片 3">
            <a:extLst>
              <a:ext uri="{FF2B5EF4-FFF2-40B4-BE49-F238E27FC236}">
                <a16:creationId xmlns:a16="http://schemas.microsoft.com/office/drawing/2014/main" id="{C5E13464-59EE-E123-3E35-EEEA2D8DEC70}"/>
              </a:ext>
            </a:extLst>
          </p:cNvPr>
          <p:cNvPicPr>
            <a:picLocks noChangeAspect="1"/>
          </p:cNvPicPr>
          <p:nvPr/>
        </p:nvPicPr>
        <p:blipFill>
          <a:blip r:embed="rId2"/>
          <a:stretch>
            <a:fillRect/>
          </a:stretch>
        </p:blipFill>
        <p:spPr>
          <a:xfrm>
            <a:off x="1017534" y="1457137"/>
            <a:ext cx="9929554" cy="4113847"/>
          </a:xfrm>
          <a:prstGeom prst="rect">
            <a:avLst/>
          </a:prstGeom>
        </p:spPr>
      </p:pic>
    </p:spTree>
    <p:extLst>
      <p:ext uri="{BB962C8B-B14F-4D97-AF65-F5344CB8AC3E}">
        <p14:creationId xmlns:p14="http://schemas.microsoft.com/office/powerpoint/2010/main" val="215526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p:grpSpPr>
          <p:grpSp>
            <p:nvGrpSpPr>
              <p:cNvPr id="30" name="Google Shape;863;p65"/>
              <p:cNvGrpSpPr>
                <a:grpSpLocks noChangeAspect="1"/>
              </p:cNvGrpSpPr>
              <p:nvPr/>
            </p:nvGrpSpPr>
            <p:grpSpPr>
              <a:xfrm>
                <a:off x="3655902" y="195211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1" name="Google Shape;863;p65"/>
              <p:cNvGrpSpPr>
                <a:grpSpLocks noChangeAspect="1"/>
              </p:cNvGrpSpPr>
              <p:nvPr/>
            </p:nvGrpSpPr>
            <p:grpSpPr>
              <a:xfrm flipH="1">
                <a:off x="8345950" y="195211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 name="矩形: 圆角 1"/>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spcAft>
                    <a:spcPts val="1800"/>
                  </a:spcAft>
                  <a:defRPr/>
                </a:pPr>
                <a:r>
                  <a:rPr lang="en-US" altLang="zh-CN" sz="2800" b="1" dirty="0">
                    <a:solidFill>
                      <a:srgbClr val="384331"/>
                    </a:solidFill>
                    <a:latin typeface="微软雅黑" panose="020B0503020204020204" pitchFamily="34" charset="-122"/>
                    <a:ea typeface="微软雅黑" panose="020B0503020204020204" pitchFamily="34" charset="-122"/>
                    <a:cs typeface="+mn-ea"/>
                  </a:rPr>
                  <a:t>Background</a:t>
                </a:r>
                <a:endParaRPr lang="zh-CN" altLang="en-US" sz="2800" b="1" dirty="0">
                  <a:solidFill>
                    <a:srgbClr val="384331"/>
                  </a:solidFill>
                  <a:latin typeface="微软雅黑" panose="020B0503020204020204" pitchFamily="34" charset="-122"/>
                  <a:ea typeface="微软雅黑" panose="020B0503020204020204" pitchFamily="34" charset="-122"/>
                  <a:cs typeface="+mn-ea"/>
                </a:endParaRP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Discussion</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Methodology</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Evaluation</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p:cNvSpPr>
            <a:spLocks noGrp="1"/>
          </p:cNvSpPr>
          <p:nvPr>
            <p:ph type="body" sz="quarter" idx="13"/>
          </p:nvPr>
        </p:nvSpPr>
        <p:spPr/>
        <p:txBody>
          <a:bodyPr/>
          <a:lstStyle/>
          <a:p>
            <a:r>
              <a:rPr lang="en-US" altLang="zh-CN" dirty="0"/>
              <a:t>Outline</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B35038-501C-5E93-05FB-62FE165BCBF8}"/>
              </a:ext>
            </a:extLst>
          </p:cNvPr>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3" name="文本占位符 2">
            <a:extLst>
              <a:ext uri="{FF2B5EF4-FFF2-40B4-BE49-F238E27FC236}">
                <a16:creationId xmlns:a16="http://schemas.microsoft.com/office/drawing/2014/main" id="{2425B843-582B-2AEA-D755-8C4E7530B942}"/>
              </a:ext>
            </a:extLst>
          </p:cNvPr>
          <p:cNvSpPr>
            <a:spLocks noGrp="1"/>
          </p:cNvSpPr>
          <p:nvPr>
            <p:ph type="body" sz="quarter" idx="13"/>
          </p:nvPr>
        </p:nvSpPr>
        <p:spPr/>
        <p:txBody>
          <a:bodyPr/>
          <a:lstStyle/>
          <a:p>
            <a:r>
              <a:rPr lang="en-US" altLang="zh-CN" dirty="0"/>
              <a:t>Performance (Large Cliques)</a:t>
            </a:r>
            <a:endParaRPr lang="zh-CN" altLang="en-US" dirty="0"/>
          </a:p>
        </p:txBody>
      </p:sp>
      <p:pic>
        <p:nvPicPr>
          <p:cNvPr id="5" name="图片 4">
            <a:extLst>
              <a:ext uri="{FF2B5EF4-FFF2-40B4-BE49-F238E27FC236}">
                <a16:creationId xmlns:a16="http://schemas.microsoft.com/office/drawing/2014/main" id="{E70A24FB-AB89-0F2E-EED3-713F86316A79}"/>
              </a:ext>
            </a:extLst>
          </p:cNvPr>
          <p:cNvPicPr>
            <a:picLocks noChangeAspect="1"/>
          </p:cNvPicPr>
          <p:nvPr/>
        </p:nvPicPr>
        <p:blipFill>
          <a:blip r:embed="rId3"/>
          <a:stretch>
            <a:fillRect/>
          </a:stretch>
        </p:blipFill>
        <p:spPr>
          <a:xfrm>
            <a:off x="1903082" y="1820331"/>
            <a:ext cx="8385835" cy="3217338"/>
          </a:xfrm>
          <a:prstGeom prst="rect">
            <a:avLst/>
          </a:prstGeom>
        </p:spPr>
      </p:pic>
    </p:spTree>
    <p:extLst>
      <p:ext uri="{BB962C8B-B14F-4D97-AF65-F5344CB8AC3E}">
        <p14:creationId xmlns:p14="http://schemas.microsoft.com/office/powerpoint/2010/main" val="2571842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961640"/>
            <a:ext cx="4880195" cy="3238148"/>
            <a:chOff x="3655902" y="1961640"/>
            <a:chExt cx="4880195" cy="3238148"/>
          </a:xfrm>
        </p:grpSpPr>
        <p:grpSp>
          <p:nvGrpSpPr>
            <p:cNvPr id="40" name="组合 39"/>
            <p:cNvGrpSpPr/>
            <p:nvPr/>
          </p:nvGrpSpPr>
          <p:grpSpPr>
            <a:xfrm>
              <a:off x="3655902" y="1961640"/>
              <a:ext cx="4880195" cy="180000"/>
              <a:chOff x="3655902" y="1952115"/>
              <a:chExt cx="4880195" cy="180000"/>
            </a:xfrm>
          </p:grpSpPr>
          <p:grpSp>
            <p:nvGrpSpPr>
              <p:cNvPr id="30" name="Google Shape;863;p65"/>
              <p:cNvGrpSpPr>
                <a:grpSpLocks noChangeAspect="1"/>
              </p:cNvGrpSpPr>
              <p:nvPr/>
            </p:nvGrpSpPr>
            <p:grpSpPr>
              <a:xfrm>
                <a:off x="3655902" y="195211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1" name="Google Shape;863;p65"/>
              <p:cNvGrpSpPr>
                <a:grpSpLocks noChangeAspect="1"/>
              </p:cNvGrpSpPr>
              <p:nvPr/>
            </p:nvGrpSpPr>
            <p:grpSpPr>
              <a:xfrm flipH="1">
                <a:off x="8345950" y="195211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41" name="组合 40"/>
            <p:cNvGrpSpPr/>
            <p:nvPr/>
          </p:nvGrpSpPr>
          <p:grpSpPr>
            <a:xfrm>
              <a:off x="3655902" y="5019788"/>
              <a:ext cx="4880195" cy="180000"/>
              <a:chOff x="3655902" y="1952115"/>
              <a:chExt cx="4880195" cy="180000"/>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grpSp>
          <p:nvGrpSpPr>
            <p:cNvPr id="49" name="组合 48"/>
            <p:cNvGrpSpPr/>
            <p:nvPr/>
          </p:nvGrpSpPr>
          <p:grpSpPr>
            <a:xfrm>
              <a:off x="3655902" y="2981023"/>
              <a:ext cx="4880195" cy="180000"/>
              <a:chOff x="3655902" y="1952115"/>
              <a:chExt cx="4880195" cy="180000"/>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grpSp>
          <p:nvGrpSpPr>
            <p:cNvPr id="57" name="组合 56"/>
            <p:cNvGrpSpPr/>
            <p:nvPr/>
          </p:nvGrpSpPr>
          <p:grpSpPr>
            <a:xfrm>
              <a:off x="3655902" y="4000406"/>
              <a:ext cx="4880195" cy="180000"/>
              <a:chOff x="3655902" y="1952115"/>
              <a:chExt cx="4880195" cy="180000"/>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grpSp>
      <p:sp>
        <p:nvSpPr>
          <p:cNvPr id="3" name="文本占位符 2"/>
          <p:cNvSpPr>
            <a:spLocks noGrp="1"/>
          </p:cNvSpPr>
          <p:nvPr>
            <p:ph type="body" sz="quarter" idx="13"/>
          </p:nvPr>
        </p:nvSpPr>
        <p:spPr/>
        <p:txBody>
          <a:bodyPr/>
          <a:lstStyle/>
          <a:p>
            <a:r>
              <a:rPr lang="en-US" altLang="zh-CN" dirty="0"/>
              <a:t>Outline</a:t>
            </a:r>
            <a:endParaRPr lang="zh-CN" altLang="en-US" dirty="0"/>
          </a:p>
        </p:txBody>
      </p:sp>
      <p:sp>
        <p:nvSpPr>
          <p:cNvPr id="37" name="矩形: 圆角 36">
            <a:extLst>
              <a:ext uri="{FF2B5EF4-FFF2-40B4-BE49-F238E27FC236}">
                <a16:creationId xmlns:a16="http://schemas.microsoft.com/office/drawing/2014/main" id="{24A6855C-AD8E-CBE2-482C-64DB5733B989}"/>
              </a:ext>
            </a:extLst>
          </p:cNvPr>
          <p:cNvSpPr/>
          <p:nvPr/>
        </p:nvSpPr>
        <p:spPr>
          <a:xfrm>
            <a:off x="4029581" y="1861581"/>
            <a:ext cx="4132835" cy="553054"/>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Background</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
        <p:nvSpPr>
          <p:cNvPr id="39" name="矩形: 圆角 38">
            <a:extLst>
              <a:ext uri="{FF2B5EF4-FFF2-40B4-BE49-F238E27FC236}">
                <a16:creationId xmlns:a16="http://schemas.microsoft.com/office/drawing/2014/main" id="{4E4BB7C0-04E5-69BC-7F91-660787C0C393}"/>
              </a:ext>
            </a:extLst>
          </p:cNvPr>
          <p:cNvSpPr/>
          <p:nvPr/>
        </p:nvSpPr>
        <p:spPr>
          <a:xfrm>
            <a:off x="4029581" y="2800644"/>
            <a:ext cx="4132835" cy="553054"/>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Methodology</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
        <p:nvSpPr>
          <p:cNvPr id="36" name="矩形: 圆角 35">
            <a:extLst>
              <a:ext uri="{FF2B5EF4-FFF2-40B4-BE49-F238E27FC236}">
                <a16:creationId xmlns:a16="http://schemas.microsoft.com/office/drawing/2014/main" id="{BC3886E1-661A-B3C1-7E44-38281646F1B5}"/>
              </a:ext>
            </a:extLst>
          </p:cNvPr>
          <p:cNvSpPr/>
          <p:nvPr/>
        </p:nvSpPr>
        <p:spPr>
          <a:xfrm>
            <a:off x="4029580" y="4833261"/>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spcAft>
                <a:spcPts val="1800"/>
              </a:spcAft>
              <a:defRPr/>
            </a:pPr>
            <a:r>
              <a:rPr lang="en-US" altLang="zh-CN" sz="2800" b="1" dirty="0">
                <a:solidFill>
                  <a:srgbClr val="384331"/>
                </a:solidFill>
                <a:latin typeface="微软雅黑" panose="020B0503020204020204" pitchFamily="34" charset="-122"/>
                <a:ea typeface="微软雅黑" panose="020B0503020204020204" pitchFamily="34" charset="-122"/>
                <a:cs typeface="+mn-ea"/>
              </a:rPr>
              <a:t>Discussion</a:t>
            </a:r>
            <a:endParaRPr lang="zh-CN" altLang="en-US" sz="2800" b="1" dirty="0">
              <a:solidFill>
                <a:srgbClr val="384331"/>
              </a:solidFill>
              <a:latin typeface="微软雅黑" panose="020B0503020204020204" pitchFamily="34" charset="-122"/>
              <a:ea typeface="微软雅黑" panose="020B0503020204020204" pitchFamily="34" charset="-122"/>
              <a:cs typeface="+mn-ea"/>
            </a:endParaRPr>
          </a:p>
        </p:txBody>
      </p:sp>
      <p:sp>
        <p:nvSpPr>
          <p:cNvPr id="52" name="矩形: 圆角 51">
            <a:extLst>
              <a:ext uri="{FF2B5EF4-FFF2-40B4-BE49-F238E27FC236}">
                <a16:creationId xmlns:a16="http://schemas.microsoft.com/office/drawing/2014/main" id="{B44B8AFE-1491-E03C-57C3-E022283E24A1}"/>
              </a:ext>
            </a:extLst>
          </p:cNvPr>
          <p:cNvSpPr/>
          <p:nvPr/>
        </p:nvSpPr>
        <p:spPr>
          <a:xfrm>
            <a:off x="4029580" y="3723879"/>
            <a:ext cx="4132835" cy="553054"/>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Evaluation</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136483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55D529D-B4C1-7740-53A6-DC79BAD28552}"/>
              </a:ext>
            </a:extLst>
          </p:cNvPr>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3" name="文本占位符 2">
            <a:extLst>
              <a:ext uri="{FF2B5EF4-FFF2-40B4-BE49-F238E27FC236}">
                <a16:creationId xmlns:a16="http://schemas.microsoft.com/office/drawing/2014/main" id="{71C0BDE4-7090-F19F-8E0B-ACA68891F6DE}"/>
              </a:ext>
            </a:extLst>
          </p:cNvPr>
          <p:cNvSpPr>
            <a:spLocks noGrp="1"/>
          </p:cNvSpPr>
          <p:nvPr>
            <p:ph type="body" sz="quarter" idx="13"/>
          </p:nvPr>
        </p:nvSpPr>
        <p:spPr/>
        <p:txBody>
          <a:bodyPr/>
          <a:lstStyle/>
          <a:p>
            <a:r>
              <a:rPr lang="en-US" altLang="zh-CN" dirty="0"/>
              <a:t>Future Work</a:t>
            </a:r>
            <a:endParaRPr lang="zh-CN" altLang="en-US" dirty="0"/>
          </a:p>
        </p:txBody>
      </p:sp>
      <p:sp>
        <p:nvSpPr>
          <p:cNvPr id="4" name="文本框 3">
            <a:extLst>
              <a:ext uri="{FF2B5EF4-FFF2-40B4-BE49-F238E27FC236}">
                <a16:creationId xmlns:a16="http://schemas.microsoft.com/office/drawing/2014/main" id="{1B1BE20B-F5AB-94C9-532D-CC9FEFAD8104}"/>
              </a:ext>
            </a:extLst>
          </p:cNvPr>
          <p:cNvSpPr txBox="1"/>
          <p:nvPr/>
        </p:nvSpPr>
        <p:spPr>
          <a:xfrm>
            <a:off x="529855" y="1213009"/>
            <a:ext cx="11132289" cy="2215991"/>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More complicated scenario</a:t>
            </a:r>
          </a:p>
          <a:p>
            <a:pPr marL="742950" lvl="1" indent="-285750">
              <a:buFont typeface="Arial" panose="020B0604020202020204" pitchFamily="34" charset="0"/>
              <a:buChar char="•"/>
            </a:pPr>
            <a:r>
              <a:rPr lang="en-US" altLang="zh-CN" dirty="0"/>
              <a:t>Extend current system to fine tuned out-of-core system or distributed system.</a:t>
            </a:r>
          </a:p>
          <a:p>
            <a:pPr marL="742950" lvl="1" indent="-285750">
              <a:buFont typeface="Arial" panose="020B0604020202020204" pitchFamily="34" charset="0"/>
              <a:buChar char="•"/>
            </a:pPr>
            <a:r>
              <a:rPr lang="en-US" altLang="zh-CN" dirty="0"/>
              <a:t>Extend current algorithm for labeled attribute graph.</a:t>
            </a:r>
          </a:p>
          <a:p>
            <a:pPr marL="742950" lvl="1" indent="-285750">
              <a:buFont typeface="Arial" panose="020B0604020202020204" pitchFamily="34" charset="0"/>
              <a:buChar char="•"/>
            </a:pPr>
            <a:r>
              <a:rPr lang="en-US" altLang="zh-CN" dirty="0"/>
              <a:t>Improve the parallelism using GPU.</a:t>
            </a:r>
          </a:p>
          <a:p>
            <a:pPr lvl="1"/>
            <a:endParaRPr lang="en-US" altLang="zh-CN" dirty="0"/>
          </a:p>
          <a:p>
            <a:pPr marL="285750" indent="-285750">
              <a:buFont typeface="Arial" panose="020B0604020202020204" pitchFamily="34" charset="0"/>
              <a:buChar char="•"/>
            </a:pPr>
            <a:r>
              <a:rPr lang="en-US" altLang="zh-CN" sz="2400" dirty="0"/>
              <a:t>Pattern matching based on order embedding</a:t>
            </a:r>
            <a:r>
              <a:rPr lang="en-US" altLang="zh-CN" sz="2400" baseline="30000" dirty="0"/>
              <a:t>[1]</a:t>
            </a:r>
          </a:p>
          <a:p>
            <a:pPr marL="742950" lvl="1" indent="-285750">
              <a:buFont typeface="Arial" panose="020B0604020202020204" pitchFamily="34" charset="0"/>
              <a:buChar char="•"/>
            </a:pPr>
            <a:endParaRPr lang="zh-CN" altLang="en-US" dirty="0"/>
          </a:p>
        </p:txBody>
      </p:sp>
      <p:pic>
        <p:nvPicPr>
          <p:cNvPr id="7" name="图片 6">
            <a:extLst>
              <a:ext uri="{FF2B5EF4-FFF2-40B4-BE49-F238E27FC236}">
                <a16:creationId xmlns:a16="http://schemas.microsoft.com/office/drawing/2014/main" id="{B02C5D33-BDA5-8A5C-0DF2-870165522DEF}"/>
              </a:ext>
            </a:extLst>
          </p:cNvPr>
          <p:cNvPicPr>
            <a:picLocks noChangeAspect="1"/>
          </p:cNvPicPr>
          <p:nvPr/>
        </p:nvPicPr>
        <p:blipFill>
          <a:blip r:embed="rId3"/>
          <a:stretch>
            <a:fillRect/>
          </a:stretch>
        </p:blipFill>
        <p:spPr>
          <a:xfrm>
            <a:off x="2544771" y="3182443"/>
            <a:ext cx="7102455" cy="3086367"/>
          </a:xfrm>
          <a:prstGeom prst="rect">
            <a:avLst/>
          </a:prstGeom>
        </p:spPr>
      </p:pic>
      <p:sp>
        <p:nvSpPr>
          <p:cNvPr id="9" name="文本框 8">
            <a:extLst>
              <a:ext uri="{FF2B5EF4-FFF2-40B4-BE49-F238E27FC236}">
                <a16:creationId xmlns:a16="http://schemas.microsoft.com/office/drawing/2014/main" id="{FFEBC005-0ADC-C904-92CD-9D23A324119D}"/>
              </a:ext>
            </a:extLst>
          </p:cNvPr>
          <p:cNvSpPr txBox="1"/>
          <p:nvPr/>
        </p:nvSpPr>
        <p:spPr>
          <a:xfrm>
            <a:off x="529855" y="6475936"/>
            <a:ext cx="6881038" cy="246221"/>
          </a:xfrm>
          <a:prstGeom prst="rect">
            <a:avLst/>
          </a:prstGeom>
          <a:noFill/>
        </p:spPr>
        <p:txBody>
          <a:bodyPr wrap="square">
            <a:spAutoFit/>
          </a:bodyPr>
          <a:lstStyle/>
          <a:p>
            <a:r>
              <a:rPr lang="en-US" altLang="zh-CN" sz="1000" b="0" i="0" dirty="0">
                <a:solidFill>
                  <a:schemeClr val="bg2">
                    <a:lumMod val="50000"/>
                  </a:schemeClr>
                </a:solidFill>
                <a:effectLst/>
                <a:latin typeface="Arial" panose="020B0604020202020204" pitchFamily="34" charset="0"/>
              </a:rPr>
              <a:t>[1] Lou, </a:t>
            </a:r>
            <a:r>
              <a:rPr lang="en-US" altLang="zh-CN" sz="1000" b="0" i="0" dirty="0" err="1">
                <a:solidFill>
                  <a:schemeClr val="bg2">
                    <a:lumMod val="50000"/>
                  </a:schemeClr>
                </a:solidFill>
                <a:effectLst/>
                <a:latin typeface="Arial" panose="020B0604020202020204" pitchFamily="34" charset="0"/>
              </a:rPr>
              <a:t>Zhaoyu</a:t>
            </a:r>
            <a:r>
              <a:rPr lang="en-US" altLang="zh-CN" sz="1000" b="0" i="0" dirty="0">
                <a:solidFill>
                  <a:schemeClr val="bg2">
                    <a:lumMod val="50000"/>
                  </a:schemeClr>
                </a:solidFill>
                <a:effectLst/>
                <a:latin typeface="Arial" panose="020B0604020202020204" pitchFamily="34" charset="0"/>
              </a:rPr>
              <a:t>, et al. "Neural subgraph matching." </a:t>
            </a:r>
            <a:r>
              <a:rPr lang="en-US" altLang="zh-CN" sz="1000" b="0" i="1" dirty="0" err="1">
                <a:solidFill>
                  <a:schemeClr val="bg2">
                    <a:lumMod val="50000"/>
                  </a:schemeClr>
                </a:solidFill>
                <a:effectLst/>
                <a:latin typeface="Arial" panose="020B0604020202020204" pitchFamily="34" charset="0"/>
              </a:rPr>
              <a:t>arXiv</a:t>
            </a:r>
            <a:r>
              <a:rPr lang="en-US" altLang="zh-CN" sz="1000" b="0" i="1" dirty="0">
                <a:solidFill>
                  <a:schemeClr val="bg2">
                    <a:lumMod val="50000"/>
                  </a:schemeClr>
                </a:solidFill>
                <a:effectLst/>
                <a:latin typeface="Arial" panose="020B0604020202020204" pitchFamily="34" charset="0"/>
              </a:rPr>
              <a:t> preprint arXiv:2007.03092</a:t>
            </a:r>
            <a:r>
              <a:rPr lang="en-US" altLang="zh-CN" sz="1000" b="0" i="0" dirty="0">
                <a:solidFill>
                  <a:schemeClr val="bg2">
                    <a:lumMod val="50000"/>
                  </a:schemeClr>
                </a:solidFill>
                <a:effectLst/>
                <a:latin typeface="Arial" panose="020B0604020202020204" pitchFamily="34" charset="0"/>
              </a:rPr>
              <a:t> (2020).</a:t>
            </a:r>
            <a:endParaRPr lang="zh-CN" altLang="en-US" sz="1000" dirty="0">
              <a:solidFill>
                <a:schemeClr val="bg2">
                  <a:lumMod val="50000"/>
                </a:schemeClr>
              </a:solidFill>
            </a:endParaRPr>
          </a:p>
        </p:txBody>
      </p:sp>
    </p:spTree>
    <p:extLst>
      <p:ext uri="{BB962C8B-B14F-4D97-AF65-F5344CB8AC3E}">
        <p14:creationId xmlns:p14="http://schemas.microsoft.com/office/powerpoint/2010/main" val="73832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23</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3" name="文本占位符 2"/>
          <p:cNvSpPr>
            <a:spLocks noGrp="1"/>
          </p:cNvSpPr>
          <p:nvPr>
            <p:ph type="body" sz="quarter" idx="13"/>
          </p:nvPr>
        </p:nvSpPr>
        <p:spPr/>
        <p:txBody>
          <a:bodyPr vert="horz" lIns="91440" tIns="45720" rIns="91440" bIns="45720" rtlCol="0" anchor="t">
            <a:normAutofit/>
          </a:bodyPr>
          <a:lstStyle/>
          <a:p>
            <a:r>
              <a:rPr lang="en-US" altLang="zh-CN" dirty="0">
                <a:latin typeface="+mn-lt"/>
                <a:cs typeface="Calibri" panose="020F0502020204030204"/>
              </a:rPr>
              <a:t>Big</a:t>
            </a:r>
            <a:r>
              <a:rPr lang="zh-CN" altLang="en-US" dirty="0">
                <a:latin typeface="+mn-lt"/>
                <a:cs typeface="Calibri" panose="020F0502020204030204"/>
              </a:rPr>
              <a:t> </a:t>
            </a:r>
            <a:r>
              <a:rPr lang="en-US" altLang="zh-CN" dirty="0">
                <a:latin typeface="+mn-lt"/>
                <a:cs typeface="Calibri" panose="020F0502020204030204"/>
              </a:rPr>
              <a:t>Graphs</a:t>
            </a:r>
            <a:endParaRPr lang="zh-CN" altLang="en-US" dirty="0">
              <a:latin typeface="+mn-lt"/>
              <a:cs typeface="Calibri" panose="020F0502020204030204"/>
            </a:endParaRPr>
          </a:p>
        </p:txBody>
      </p:sp>
      <p:sp>
        <p:nvSpPr>
          <p:cNvPr id="57" name="矩形 56"/>
          <p:cNvSpPr/>
          <p:nvPr/>
        </p:nvSpPr>
        <p:spPr>
          <a:xfrm>
            <a:off x="703127" y="1287642"/>
            <a:ext cx="2616541"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rPr>
              <a:t>Social Network</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58" name="矩形 57"/>
          <p:cNvSpPr/>
          <p:nvPr/>
        </p:nvSpPr>
        <p:spPr>
          <a:xfrm>
            <a:off x="4721015" y="1305685"/>
            <a:ext cx="2940353"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cs typeface="Open Sans"/>
              </a:rPr>
              <a:t>Genome</a:t>
            </a:r>
            <a:r>
              <a:rPr lang="zh-CN" altLang="en-US" sz="2400" b="1" dirty="0">
                <a:solidFill>
                  <a:schemeClr val="bg1"/>
                </a:solidFill>
                <a:latin typeface="微软雅黑" panose="020B0503020204020204" pitchFamily="34" charset="-122"/>
                <a:ea typeface="微软雅黑" panose="020B0503020204020204" pitchFamily="34" charset="-122"/>
                <a:cs typeface="Open Sans"/>
              </a:rPr>
              <a:t> </a:t>
            </a:r>
            <a:r>
              <a:rPr lang="en-US" altLang="zh-CN" sz="2400" b="1" dirty="0">
                <a:solidFill>
                  <a:schemeClr val="bg1"/>
                </a:solidFill>
                <a:latin typeface="微软雅黑" panose="020B0503020204020204" pitchFamily="34" charset="-122"/>
                <a:ea typeface="微软雅黑" panose="020B0503020204020204" pitchFamily="34" charset="-122"/>
                <a:cs typeface="Open Sans"/>
              </a:rPr>
              <a:t>Network</a:t>
            </a:r>
            <a:endParaRPr lang="zh-CN" altLang="en-US" sz="2400" b="1" dirty="0">
              <a:solidFill>
                <a:schemeClr val="bg1"/>
              </a:solidFill>
              <a:latin typeface="微软雅黑" panose="020B0503020204020204" pitchFamily="34" charset="-122"/>
              <a:ea typeface="微软雅黑" panose="020B0503020204020204" pitchFamily="34" charset="-122"/>
              <a:cs typeface="Open Sans"/>
            </a:endParaRPr>
          </a:p>
        </p:txBody>
      </p:sp>
      <p:sp>
        <p:nvSpPr>
          <p:cNvPr id="59" name="矩形 58"/>
          <p:cNvSpPr/>
          <p:nvPr/>
        </p:nvSpPr>
        <p:spPr>
          <a:xfrm>
            <a:off x="8872329" y="1280313"/>
            <a:ext cx="2718907"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cs typeface="Open Sans"/>
              </a:rPr>
              <a:t>Device</a:t>
            </a:r>
            <a:r>
              <a:rPr lang="zh-CN" altLang="en-US" sz="2400" b="1" dirty="0">
                <a:solidFill>
                  <a:schemeClr val="bg1"/>
                </a:solidFill>
                <a:latin typeface="微软雅黑" panose="020B0503020204020204" pitchFamily="34" charset="-122"/>
                <a:ea typeface="微软雅黑" panose="020B0503020204020204" pitchFamily="34" charset="-122"/>
                <a:cs typeface="Open Sans"/>
              </a:rPr>
              <a:t> </a:t>
            </a:r>
            <a:r>
              <a:rPr lang="en-US" altLang="zh-CN" sz="2400" b="1" dirty="0">
                <a:solidFill>
                  <a:schemeClr val="bg1"/>
                </a:solidFill>
                <a:latin typeface="微软雅黑" panose="020B0503020204020204" pitchFamily="34" charset="-122"/>
                <a:ea typeface="微软雅黑" panose="020B0503020204020204" pitchFamily="34" charset="-122"/>
                <a:cs typeface="Open Sans"/>
              </a:rPr>
              <a:t>Network</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pic>
        <p:nvPicPr>
          <p:cNvPr id="11" name="图片 11" descr="一群各种颜色的伞&#10;&#10;中度可信度描述已自动生成"/>
          <p:cNvPicPr>
            <a:picLocks noChangeAspect="1"/>
          </p:cNvPicPr>
          <p:nvPr/>
        </p:nvPicPr>
        <p:blipFill>
          <a:blip r:embed="rId3"/>
          <a:stretch>
            <a:fillRect/>
          </a:stretch>
        </p:blipFill>
        <p:spPr>
          <a:xfrm>
            <a:off x="142640" y="2254983"/>
            <a:ext cx="4062760" cy="2752399"/>
          </a:xfrm>
          <a:prstGeom prst="rect">
            <a:avLst/>
          </a:prstGeom>
        </p:spPr>
      </p:pic>
      <p:pic>
        <p:nvPicPr>
          <p:cNvPr id="1026" name="Picture 2" descr="Top 14 Network Diagram, Topology &amp; Mapping Software 2023 - Free Links!">
            <a:extLst>
              <a:ext uri="{FF2B5EF4-FFF2-40B4-BE49-F238E27FC236}">
                <a16:creationId xmlns:a16="http://schemas.microsoft.com/office/drawing/2014/main" id="{1A9EBB03-E72E-33D5-683F-036176757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7022" y="2431782"/>
            <a:ext cx="3555279" cy="23377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ing Gene Networks to Get Closer to Personalized Medicine | Genetics And  Genomics">
            <a:extLst>
              <a:ext uri="{FF2B5EF4-FFF2-40B4-BE49-F238E27FC236}">
                <a16:creationId xmlns:a16="http://schemas.microsoft.com/office/drawing/2014/main" id="{17350641-2EAD-8B2E-C712-F2DDA5ADAA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5823" y="2254982"/>
            <a:ext cx="2940353" cy="27524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EA45328-2CDA-E74E-1A7B-BCFE1246961C}"/>
              </a:ext>
            </a:extLst>
          </p:cNvPr>
          <p:cNvSpPr txBox="1"/>
          <p:nvPr/>
        </p:nvSpPr>
        <p:spPr>
          <a:xfrm>
            <a:off x="934225" y="5101078"/>
            <a:ext cx="2479590" cy="369332"/>
          </a:xfrm>
          <a:prstGeom prst="rect">
            <a:avLst/>
          </a:prstGeom>
          <a:noFill/>
        </p:spPr>
        <p:txBody>
          <a:bodyPr wrap="none" rtlCol="0">
            <a:spAutoFit/>
          </a:bodyPr>
          <a:lstStyle/>
          <a:p>
            <a:r>
              <a:rPr lang="en-US" altLang="zh-CN" dirty="0"/>
              <a:t>2 Billion Facebook users </a:t>
            </a:r>
            <a:endParaRPr lang="zh-CN" altLang="en-US" dirty="0"/>
          </a:p>
        </p:txBody>
      </p:sp>
      <p:sp>
        <p:nvSpPr>
          <p:cNvPr id="13" name="文本框 12">
            <a:extLst>
              <a:ext uri="{FF2B5EF4-FFF2-40B4-BE49-F238E27FC236}">
                <a16:creationId xmlns:a16="http://schemas.microsoft.com/office/drawing/2014/main" id="{F1106E74-F05B-1121-F295-A18CA599B69C}"/>
              </a:ext>
            </a:extLst>
          </p:cNvPr>
          <p:cNvSpPr txBox="1"/>
          <p:nvPr/>
        </p:nvSpPr>
        <p:spPr>
          <a:xfrm>
            <a:off x="4346519" y="5137559"/>
            <a:ext cx="3689343" cy="369332"/>
          </a:xfrm>
          <a:prstGeom prst="rect">
            <a:avLst/>
          </a:prstGeom>
          <a:noFill/>
        </p:spPr>
        <p:txBody>
          <a:bodyPr wrap="none" rtlCol="0">
            <a:spAutoFit/>
          </a:bodyPr>
          <a:lstStyle/>
          <a:p>
            <a:r>
              <a:rPr lang="en-US" altLang="zh-CN" dirty="0"/>
              <a:t>3 Billion base pairs in human genome</a:t>
            </a:r>
            <a:endParaRPr lang="zh-CN" altLang="en-US" dirty="0"/>
          </a:p>
        </p:txBody>
      </p:sp>
      <p:sp>
        <p:nvSpPr>
          <p:cNvPr id="15" name="文本框 14">
            <a:extLst>
              <a:ext uri="{FF2B5EF4-FFF2-40B4-BE49-F238E27FC236}">
                <a16:creationId xmlns:a16="http://schemas.microsoft.com/office/drawing/2014/main" id="{6AD44854-19D0-5106-79CC-6FE939E68EB6}"/>
              </a:ext>
            </a:extLst>
          </p:cNvPr>
          <p:cNvSpPr txBox="1"/>
          <p:nvPr/>
        </p:nvSpPr>
        <p:spPr>
          <a:xfrm>
            <a:off x="8339989" y="5137559"/>
            <a:ext cx="3689343" cy="369332"/>
          </a:xfrm>
          <a:prstGeom prst="rect">
            <a:avLst/>
          </a:prstGeom>
          <a:noFill/>
        </p:spPr>
        <p:txBody>
          <a:bodyPr wrap="square">
            <a:spAutoFit/>
          </a:bodyPr>
          <a:lstStyle/>
          <a:p>
            <a:r>
              <a:rPr lang="en-US" altLang="zh-CN" dirty="0"/>
              <a:t>20 Billion internet connected devices</a:t>
            </a:r>
            <a:endParaRPr lang="zh-CN" altLang="en-US" dirty="0"/>
          </a:p>
        </p:txBody>
      </p:sp>
      <p:sp>
        <p:nvSpPr>
          <p:cNvPr id="17" name="文本框 16">
            <a:extLst>
              <a:ext uri="{FF2B5EF4-FFF2-40B4-BE49-F238E27FC236}">
                <a16:creationId xmlns:a16="http://schemas.microsoft.com/office/drawing/2014/main" id="{336CC74F-F22A-6E73-0B19-C3712D199003}"/>
              </a:ext>
            </a:extLst>
          </p:cNvPr>
          <p:cNvSpPr txBox="1"/>
          <p:nvPr/>
        </p:nvSpPr>
        <p:spPr>
          <a:xfrm>
            <a:off x="3205055" y="5874951"/>
            <a:ext cx="5972270" cy="523220"/>
          </a:xfrm>
          <a:prstGeom prst="rect">
            <a:avLst/>
          </a:prstGeom>
          <a:noFill/>
        </p:spPr>
        <p:txBody>
          <a:bodyPr wrap="square">
            <a:spAutoFit/>
          </a:bodyPr>
          <a:lstStyle/>
          <a:p>
            <a:r>
              <a:rPr lang="en-US" altLang="zh-CN" sz="2800" dirty="0"/>
              <a:t>Trillions of connections between them!</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3" name="文本占位符 2"/>
          <p:cNvSpPr>
            <a:spLocks noGrp="1"/>
          </p:cNvSpPr>
          <p:nvPr>
            <p:ph type="body" sz="quarter" idx="13"/>
          </p:nvPr>
        </p:nvSpPr>
        <p:spPr/>
        <p:txBody>
          <a:bodyPr vert="horz" lIns="91440" tIns="45720" rIns="91440" bIns="45720" rtlCol="0" anchor="t">
            <a:normAutofit/>
          </a:bodyPr>
          <a:lstStyle/>
          <a:p>
            <a:r>
              <a:rPr lang="en-US" altLang="zh-CN" dirty="0">
                <a:latin typeface="+mn-lt"/>
                <a:cs typeface="Calibri" panose="020F0502020204030204"/>
              </a:rPr>
              <a:t>Graph Mining</a:t>
            </a:r>
            <a:endParaRPr lang="zh-CN" altLang="en-US" dirty="0">
              <a:latin typeface="+mn-lt"/>
              <a:cs typeface="Calibri" panose="020F0502020204030204"/>
            </a:endParaRPr>
          </a:p>
        </p:txBody>
      </p:sp>
      <p:sp>
        <p:nvSpPr>
          <p:cNvPr id="5" name="文本框 4">
            <a:extLst>
              <a:ext uri="{FF2B5EF4-FFF2-40B4-BE49-F238E27FC236}">
                <a16:creationId xmlns:a16="http://schemas.microsoft.com/office/drawing/2014/main" id="{ED808A84-6155-B448-8E13-BA0312EA8F64}"/>
              </a:ext>
            </a:extLst>
          </p:cNvPr>
          <p:cNvSpPr txBox="1"/>
          <p:nvPr/>
        </p:nvSpPr>
        <p:spPr>
          <a:xfrm>
            <a:off x="778716" y="1536174"/>
            <a:ext cx="9508284"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t>Aims to discover structural patterns in a graph.</a:t>
            </a:r>
          </a:p>
          <a:p>
            <a:pPr marL="285750" indent="-285750">
              <a:lnSpc>
                <a:spcPct val="150000"/>
              </a:lnSpc>
              <a:buFont typeface="Arial" panose="020B0604020202020204" pitchFamily="34" charset="0"/>
              <a:buChar char="•"/>
            </a:pPr>
            <a:endParaRPr lang="en-US" altLang="zh-CN" sz="2400" dirty="0"/>
          </a:p>
          <a:p>
            <a:pPr marL="285750" indent="-285750">
              <a:lnSpc>
                <a:spcPct val="150000"/>
              </a:lnSpc>
              <a:buFont typeface="Arial" panose="020B0604020202020204" pitchFamily="34" charset="0"/>
              <a:buChar char="•"/>
            </a:pPr>
            <a:r>
              <a:rPr lang="en-US" altLang="zh-CN" sz="2400" dirty="0"/>
              <a:t>Examples: </a:t>
            </a:r>
          </a:p>
          <a:p>
            <a:pPr marL="742950" lvl="1" indent="-285750">
              <a:buFont typeface="Arial" panose="020B0604020202020204" pitchFamily="34" charset="0"/>
              <a:buChar char="•"/>
            </a:pPr>
            <a:r>
              <a:rPr lang="en-US" altLang="zh-CN" sz="2400" dirty="0"/>
              <a:t>Motif Counting finds all subgraphs of a given size.</a:t>
            </a:r>
          </a:p>
          <a:p>
            <a:pPr marL="742950" lvl="1" indent="-285750">
              <a:buFont typeface="Arial" panose="020B0604020202020204" pitchFamily="34" charset="0"/>
              <a:buChar char="•"/>
            </a:pPr>
            <a:r>
              <a:rPr lang="en-US" altLang="zh-CN" sz="2400" dirty="0"/>
              <a:t>Frequent Subgraph Mining uses labels to further distinguish patterns.</a:t>
            </a:r>
          </a:p>
          <a:p>
            <a:pPr marL="742950" lvl="1" indent="-285750">
              <a:lnSpc>
                <a:spcPct val="150000"/>
              </a:lnSpc>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Useful in anomaly/fraud detection, bioinformatics, large scale graph comparison.</a:t>
            </a:r>
            <a:endParaRPr lang="zh-CN" altLang="en-US" sz="2400" dirty="0"/>
          </a:p>
        </p:txBody>
      </p:sp>
    </p:spTree>
    <p:extLst>
      <p:ext uri="{BB962C8B-B14F-4D97-AF65-F5344CB8AC3E}">
        <p14:creationId xmlns:p14="http://schemas.microsoft.com/office/powerpoint/2010/main" val="365695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3" name="文本占位符 2"/>
          <p:cNvSpPr>
            <a:spLocks noGrp="1"/>
          </p:cNvSpPr>
          <p:nvPr>
            <p:ph type="body" sz="quarter" idx="13"/>
          </p:nvPr>
        </p:nvSpPr>
        <p:spPr/>
        <p:txBody>
          <a:bodyPr vert="horz" lIns="91440" tIns="45720" rIns="91440" bIns="45720" rtlCol="0" anchor="t">
            <a:normAutofit/>
          </a:bodyPr>
          <a:lstStyle/>
          <a:p>
            <a:r>
              <a:rPr lang="en-US" altLang="zh-CN" dirty="0">
                <a:latin typeface="+mn-lt"/>
                <a:cs typeface="Calibri" panose="020F0502020204030204"/>
              </a:rPr>
              <a:t>Prior Graph Mining Systems</a:t>
            </a:r>
            <a:endParaRPr lang="zh-CN" altLang="en-US" dirty="0">
              <a:latin typeface="+mn-lt"/>
              <a:cs typeface="Calibri" panose="020F0502020204030204"/>
            </a:endParaRPr>
          </a:p>
        </p:txBody>
      </p:sp>
      <p:sp>
        <p:nvSpPr>
          <p:cNvPr id="5" name="文本框 4">
            <a:extLst>
              <a:ext uri="{FF2B5EF4-FFF2-40B4-BE49-F238E27FC236}">
                <a16:creationId xmlns:a16="http://schemas.microsoft.com/office/drawing/2014/main" id="{ED808A84-6155-B448-8E13-BA0312EA8F64}"/>
              </a:ext>
            </a:extLst>
          </p:cNvPr>
          <p:cNvSpPr txBox="1"/>
          <p:nvPr/>
        </p:nvSpPr>
        <p:spPr>
          <a:xfrm>
            <a:off x="392847" y="1616470"/>
            <a:ext cx="5282396"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t>Arabesque</a:t>
            </a:r>
            <a:r>
              <a:rPr lang="en-US" altLang="zh-CN" sz="2000" baseline="30000" dirty="0"/>
              <a:t>[1] </a:t>
            </a:r>
            <a:r>
              <a:rPr lang="en-US" altLang="zh-CN" sz="2000" dirty="0"/>
              <a:t>and </a:t>
            </a:r>
            <a:r>
              <a:rPr lang="en-US" altLang="zh-CN" sz="2000" b="1" dirty="0" err="1"/>
              <a:t>RStream</a:t>
            </a:r>
            <a:r>
              <a:rPr lang="en-US" altLang="zh-CN" sz="2000" baseline="30000" dirty="0"/>
              <a:t>[2] </a:t>
            </a:r>
            <a:r>
              <a:rPr lang="en-US" altLang="zh-CN" sz="2000" dirty="0"/>
              <a:t>are two state-of-the-art graph mining systems.</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b="1" dirty="0"/>
              <a:t>Idea</a:t>
            </a:r>
            <a:r>
              <a:rPr lang="en-US" altLang="zh-CN" sz="2000" dirty="0"/>
              <a:t>: Enumerate the embeddings (i.e., subgraph instances) and run isomorphism tests.</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b="1" dirty="0"/>
              <a:t>Arabesque</a:t>
            </a:r>
            <a:r>
              <a:rPr lang="en-US" altLang="zh-CN" sz="2000" dirty="0"/>
              <a:t> is a distributed system that implements an embedding-centric interface.</a:t>
            </a:r>
          </a:p>
          <a:p>
            <a:r>
              <a:rPr lang="en-US" altLang="zh-CN" sz="2000" dirty="0"/>
              <a:t> </a:t>
            </a:r>
          </a:p>
          <a:p>
            <a:pPr marL="285750" indent="-285750">
              <a:buFont typeface="Arial" panose="020B0604020202020204" pitchFamily="34" charset="0"/>
              <a:buChar char="•"/>
            </a:pPr>
            <a:r>
              <a:rPr lang="en-US" altLang="zh-CN" sz="2000" b="1" dirty="0" err="1"/>
              <a:t>RStream</a:t>
            </a:r>
            <a:r>
              <a:rPr lang="en-US" altLang="zh-CN" sz="2000" dirty="0"/>
              <a:t> runs on a single-machine and supports disk-streaming.</a:t>
            </a:r>
            <a:endParaRPr lang="zh-CN" altLang="en-US" sz="2000" dirty="0"/>
          </a:p>
        </p:txBody>
      </p:sp>
      <p:pic>
        <p:nvPicPr>
          <p:cNvPr id="6" name="图片 5">
            <a:extLst>
              <a:ext uri="{FF2B5EF4-FFF2-40B4-BE49-F238E27FC236}">
                <a16:creationId xmlns:a16="http://schemas.microsoft.com/office/drawing/2014/main" id="{A7D1283E-371B-E632-C082-AF55CB75813D}"/>
              </a:ext>
            </a:extLst>
          </p:cNvPr>
          <p:cNvPicPr>
            <a:picLocks noChangeAspect="1"/>
          </p:cNvPicPr>
          <p:nvPr/>
        </p:nvPicPr>
        <p:blipFill>
          <a:blip r:embed="rId3"/>
          <a:stretch>
            <a:fillRect/>
          </a:stretch>
        </p:blipFill>
        <p:spPr>
          <a:xfrm>
            <a:off x="5829623" y="2098726"/>
            <a:ext cx="5969530" cy="2821139"/>
          </a:xfrm>
          <a:prstGeom prst="rect">
            <a:avLst/>
          </a:prstGeom>
        </p:spPr>
      </p:pic>
      <p:sp>
        <p:nvSpPr>
          <p:cNvPr id="7" name="文本框 6">
            <a:extLst>
              <a:ext uri="{FF2B5EF4-FFF2-40B4-BE49-F238E27FC236}">
                <a16:creationId xmlns:a16="http://schemas.microsoft.com/office/drawing/2014/main" id="{646F54B9-044F-6D82-9B92-A6A32C855EBE}"/>
              </a:ext>
            </a:extLst>
          </p:cNvPr>
          <p:cNvSpPr txBox="1"/>
          <p:nvPr/>
        </p:nvSpPr>
        <p:spPr>
          <a:xfrm>
            <a:off x="392847" y="6189727"/>
            <a:ext cx="9423105" cy="553998"/>
          </a:xfrm>
          <a:prstGeom prst="rect">
            <a:avLst/>
          </a:prstGeom>
          <a:noFill/>
        </p:spPr>
        <p:txBody>
          <a:bodyPr wrap="square">
            <a:spAutoFit/>
          </a:bodyPr>
          <a:lstStyle/>
          <a:p>
            <a:r>
              <a:rPr lang="en-US" altLang="zh-CN" sz="1000" b="0" i="0" dirty="0">
                <a:solidFill>
                  <a:schemeClr val="bg2">
                    <a:lumMod val="50000"/>
                  </a:schemeClr>
                </a:solidFill>
                <a:effectLst/>
                <a:latin typeface="Arial" panose="020B0604020202020204" pitchFamily="34" charset="0"/>
              </a:rPr>
              <a:t>[1] Teixeira, Carlos HC, et al. "Arabesque: a system for distributed graph mining." </a:t>
            </a:r>
            <a:r>
              <a:rPr lang="en-US" altLang="zh-CN" sz="1000" b="0" i="1" dirty="0">
                <a:solidFill>
                  <a:schemeClr val="bg2">
                    <a:lumMod val="50000"/>
                  </a:schemeClr>
                </a:solidFill>
                <a:effectLst/>
                <a:latin typeface="Arial" panose="020B0604020202020204" pitchFamily="34" charset="0"/>
              </a:rPr>
              <a:t>Proceedings of the 25th Symposium on Operating Systems Principles</a:t>
            </a:r>
            <a:r>
              <a:rPr lang="en-US" altLang="zh-CN" sz="1000" b="0" i="0" dirty="0">
                <a:solidFill>
                  <a:schemeClr val="bg2">
                    <a:lumMod val="50000"/>
                  </a:schemeClr>
                </a:solidFill>
                <a:effectLst/>
                <a:latin typeface="Arial" panose="020B0604020202020204" pitchFamily="34" charset="0"/>
              </a:rPr>
              <a:t>. 2015.</a:t>
            </a:r>
          </a:p>
          <a:p>
            <a:r>
              <a:rPr lang="en-US" altLang="zh-CN" sz="1000" b="0" i="0" dirty="0">
                <a:solidFill>
                  <a:schemeClr val="bg2">
                    <a:lumMod val="50000"/>
                  </a:schemeClr>
                </a:solidFill>
                <a:effectLst/>
                <a:latin typeface="Arial" panose="020B0604020202020204" pitchFamily="34" charset="0"/>
              </a:rPr>
              <a:t>[2] Wang, Kai, et al. "{</a:t>
            </a:r>
            <a:r>
              <a:rPr lang="en-US" altLang="zh-CN" sz="1000" b="0" i="0" dirty="0" err="1">
                <a:solidFill>
                  <a:schemeClr val="bg2">
                    <a:lumMod val="50000"/>
                  </a:schemeClr>
                </a:solidFill>
                <a:effectLst/>
                <a:latin typeface="Arial" panose="020B0604020202020204" pitchFamily="34" charset="0"/>
              </a:rPr>
              <a:t>RStream</a:t>
            </a:r>
            <a:r>
              <a:rPr lang="en-US" altLang="zh-CN" sz="1000" b="0" i="0" dirty="0">
                <a:solidFill>
                  <a:schemeClr val="bg2">
                    <a:lumMod val="50000"/>
                  </a:schemeClr>
                </a:solidFill>
                <a:effectLst/>
                <a:latin typeface="Arial" panose="020B0604020202020204" pitchFamily="34" charset="0"/>
              </a:rPr>
              <a:t>}: Marrying relational algebra with streaming for efficient graph mining on a single machine." </a:t>
            </a:r>
            <a:r>
              <a:rPr lang="en-US" altLang="zh-CN" sz="1000" b="0" i="1" dirty="0">
                <a:solidFill>
                  <a:schemeClr val="bg2">
                    <a:lumMod val="50000"/>
                  </a:schemeClr>
                </a:solidFill>
                <a:effectLst/>
                <a:latin typeface="Arial" panose="020B0604020202020204" pitchFamily="34" charset="0"/>
              </a:rPr>
              <a:t>13th USENIX Symposium on Operating Systems Design and Implementation (OSDI 18)</a:t>
            </a:r>
            <a:r>
              <a:rPr lang="en-US" altLang="zh-CN" sz="1000" b="0" i="0" dirty="0">
                <a:solidFill>
                  <a:schemeClr val="bg2">
                    <a:lumMod val="50000"/>
                  </a:schemeClr>
                </a:solidFill>
                <a:effectLst/>
                <a:latin typeface="Arial" panose="020B0604020202020204" pitchFamily="34" charset="0"/>
              </a:rPr>
              <a:t>. 2018.</a:t>
            </a:r>
            <a:endParaRPr lang="zh-CN" altLang="en-US" sz="1000" dirty="0">
              <a:solidFill>
                <a:schemeClr val="bg2">
                  <a:lumMod val="50000"/>
                </a:schemeClr>
              </a:solidFill>
            </a:endParaRPr>
          </a:p>
        </p:txBody>
      </p:sp>
    </p:spTree>
    <p:extLst>
      <p:ext uri="{BB962C8B-B14F-4D97-AF65-F5344CB8AC3E}">
        <p14:creationId xmlns:p14="http://schemas.microsoft.com/office/powerpoint/2010/main" val="331348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3" name="文本占位符 2"/>
          <p:cNvSpPr>
            <a:spLocks noGrp="1"/>
          </p:cNvSpPr>
          <p:nvPr>
            <p:ph type="body" sz="quarter" idx="13"/>
          </p:nvPr>
        </p:nvSpPr>
        <p:spPr/>
        <p:txBody>
          <a:bodyPr vert="horz" lIns="91440" tIns="45720" rIns="91440" bIns="45720" rtlCol="0" anchor="t">
            <a:normAutofit/>
          </a:bodyPr>
          <a:lstStyle/>
          <a:p>
            <a:r>
              <a:rPr lang="en-US" altLang="zh-CN" dirty="0">
                <a:latin typeface="+mn-lt"/>
                <a:cs typeface="Calibri" panose="020F0502020204030204"/>
              </a:rPr>
              <a:t>Motivation</a:t>
            </a:r>
            <a:endParaRPr lang="zh-CN" altLang="en-US" dirty="0">
              <a:latin typeface="+mn-lt"/>
              <a:cs typeface="Calibri" panose="020F0502020204030204"/>
            </a:endParaRPr>
          </a:p>
        </p:txBody>
      </p:sp>
      <p:pic>
        <p:nvPicPr>
          <p:cNvPr id="7" name="图片 6">
            <a:extLst>
              <a:ext uri="{FF2B5EF4-FFF2-40B4-BE49-F238E27FC236}">
                <a16:creationId xmlns:a16="http://schemas.microsoft.com/office/drawing/2014/main" id="{9FD8C26C-AA71-FBB7-C4CC-471AB8BD5BC6}"/>
              </a:ext>
            </a:extLst>
          </p:cNvPr>
          <p:cNvPicPr>
            <a:picLocks noChangeAspect="1"/>
          </p:cNvPicPr>
          <p:nvPr/>
        </p:nvPicPr>
        <p:blipFill>
          <a:blip r:embed="rId3"/>
          <a:stretch>
            <a:fillRect/>
          </a:stretch>
        </p:blipFill>
        <p:spPr>
          <a:xfrm>
            <a:off x="5521425" y="1344889"/>
            <a:ext cx="5836675" cy="2090750"/>
          </a:xfrm>
          <a:prstGeom prst="rect">
            <a:avLst/>
          </a:prstGeom>
        </p:spPr>
      </p:pic>
      <p:sp>
        <p:nvSpPr>
          <p:cNvPr id="9" name="文本框 8">
            <a:extLst>
              <a:ext uri="{FF2B5EF4-FFF2-40B4-BE49-F238E27FC236}">
                <a16:creationId xmlns:a16="http://schemas.microsoft.com/office/drawing/2014/main" id="{E5767668-FB6A-3346-2660-64F929CBCFF6}"/>
              </a:ext>
            </a:extLst>
          </p:cNvPr>
          <p:cNvSpPr txBox="1"/>
          <p:nvPr/>
        </p:nvSpPr>
        <p:spPr>
          <a:xfrm>
            <a:off x="636337" y="2128654"/>
            <a:ext cx="4604230" cy="523220"/>
          </a:xfrm>
          <a:prstGeom prst="rect">
            <a:avLst/>
          </a:prstGeom>
          <a:noFill/>
        </p:spPr>
        <p:txBody>
          <a:bodyPr wrap="square">
            <a:spAutoFit/>
          </a:bodyPr>
          <a:lstStyle/>
          <a:p>
            <a:pPr marL="285750" indent="-285750">
              <a:buFont typeface="Arial" panose="020B0604020202020204" pitchFamily="34" charset="0"/>
              <a:buChar char="•"/>
            </a:pPr>
            <a:r>
              <a:rPr lang="en-US" altLang="zh-CN" sz="2800" dirty="0">
                <a:latin typeface="+mn-lt"/>
                <a:cs typeface="Calibri" panose="020F0502020204030204"/>
              </a:rPr>
              <a:t>Generic but low </a:t>
            </a:r>
            <a:r>
              <a:rPr lang="en-US" altLang="zh-CN" sz="2800" dirty="0">
                <a:cs typeface="Calibri" panose="020F0502020204030204"/>
              </a:rPr>
              <a:t>e</a:t>
            </a:r>
            <a:r>
              <a:rPr lang="en-US" altLang="zh-CN" sz="2800" dirty="0">
                <a:latin typeface="+mn-lt"/>
                <a:cs typeface="Calibri" panose="020F0502020204030204"/>
              </a:rPr>
              <a:t>fficiency</a:t>
            </a:r>
            <a:r>
              <a:rPr lang="en-US" altLang="zh-CN" sz="2800" baseline="30000" dirty="0">
                <a:latin typeface="+mn-lt"/>
                <a:cs typeface="Calibri" panose="020F0502020204030204"/>
              </a:rPr>
              <a:t>[1]</a:t>
            </a:r>
            <a:r>
              <a:rPr lang="en-US" altLang="zh-CN" sz="2800" dirty="0">
                <a:latin typeface="+mn-lt"/>
                <a:cs typeface="Calibri" panose="020F0502020204030204"/>
              </a:rPr>
              <a:t>.</a:t>
            </a:r>
            <a:endParaRPr lang="zh-CN" altLang="en-US" sz="2800" baseline="30000" dirty="0"/>
          </a:p>
        </p:txBody>
      </p:sp>
      <p:sp>
        <p:nvSpPr>
          <p:cNvPr id="10" name="文本框 9">
            <a:extLst>
              <a:ext uri="{FF2B5EF4-FFF2-40B4-BE49-F238E27FC236}">
                <a16:creationId xmlns:a16="http://schemas.microsoft.com/office/drawing/2014/main" id="{5F9C0D67-9FCC-FF2D-C9A0-59E5CC76638B}"/>
              </a:ext>
            </a:extLst>
          </p:cNvPr>
          <p:cNvSpPr txBox="1"/>
          <p:nvPr/>
        </p:nvSpPr>
        <p:spPr>
          <a:xfrm>
            <a:off x="636337" y="4882238"/>
            <a:ext cx="4604230" cy="523220"/>
          </a:xfrm>
          <a:prstGeom prst="rect">
            <a:avLst/>
          </a:prstGeom>
          <a:noFill/>
        </p:spPr>
        <p:txBody>
          <a:bodyPr wrap="square">
            <a:spAutoFit/>
          </a:bodyPr>
          <a:lstStyle/>
          <a:p>
            <a:pPr marL="285750" indent="-285750">
              <a:buFont typeface="Arial" panose="020B0604020202020204" pitchFamily="34" charset="0"/>
              <a:buChar char="•"/>
            </a:pPr>
            <a:r>
              <a:rPr lang="en-US" altLang="zh-CN" sz="2800" dirty="0">
                <a:latin typeface="+mn-lt"/>
                <a:cs typeface="Calibri" panose="020F0502020204030204"/>
              </a:rPr>
              <a:t>High memory consumption.</a:t>
            </a:r>
          </a:p>
        </p:txBody>
      </p:sp>
      <p:pic>
        <p:nvPicPr>
          <p:cNvPr id="11" name="图片 10">
            <a:extLst>
              <a:ext uri="{FF2B5EF4-FFF2-40B4-BE49-F238E27FC236}">
                <a16:creationId xmlns:a16="http://schemas.microsoft.com/office/drawing/2014/main" id="{B52AD28C-E0A8-B72F-B723-BEC083F9BFA3}"/>
              </a:ext>
            </a:extLst>
          </p:cNvPr>
          <p:cNvPicPr>
            <a:picLocks noChangeAspect="1"/>
          </p:cNvPicPr>
          <p:nvPr/>
        </p:nvPicPr>
        <p:blipFill>
          <a:blip r:embed="rId4"/>
          <a:stretch>
            <a:fillRect/>
          </a:stretch>
        </p:blipFill>
        <p:spPr>
          <a:xfrm>
            <a:off x="5766863" y="3880663"/>
            <a:ext cx="5345798" cy="2526370"/>
          </a:xfrm>
          <a:prstGeom prst="rect">
            <a:avLst/>
          </a:prstGeom>
        </p:spPr>
      </p:pic>
      <p:sp>
        <p:nvSpPr>
          <p:cNvPr id="12" name="文本框 11">
            <a:extLst>
              <a:ext uri="{FF2B5EF4-FFF2-40B4-BE49-F238E27FC236}">
                <a16:creationId xmlns:a16="http://schemas.microsoft.com/office/drawing/2014/main" id="{4693F28A-CA38-B9A0-108D-6BBD979CDA34}"/>
              </a:ext>
            </a:extLst>
          </p:cNvPr>
          <p:cNvSpPr txBox="1"/>
          <p:nvPr/>
        </p:nvSpPr>
        <p:spPr>
          <a:xfrm>
            <a:off x="636337" y="6206978"/>
            <a:ext cx="6097772" cy="400110"/>
          </a:xfrm>
          <a:prstGeom prst="rect">
            <a:avLst/>
          </a:prstGeom>
          <a:noFill/>
        </p:spPr>
        <p:txBody>
          <a:bodyPr wrap="square">
            <a:spAutoFit/>
          </a:bodyPr>
          <a:lstStyle/>
          <a:p>
            <a:r>
              <a:rPr lang="en-US" altLang="zh-CN" sz="1000" b="0" i="0" dirty="0">
                <a:solidFill>
                  <a:schemeClr val="bg2">
                    <a:lumMod val="50000"/>
                  </a:schemeClr>
                </a:solidFill>
                <a:effectLst/>
                <a:latin typeface="Arial" panose="020B0604020202020204" pitchFamily="34" charset="0"/>
              </a:rPr>
              <a:t>[1] McSherry, Frank, Michael </a:t>
            </a:r>
            <a:r>
              <a:rPr lang="en-US" altLang="zh-CN" sz="1000" b="0" i="0" dirty="0" err="1">
                <a:solidFill>
                  <a:schemeClr val="bg2">
                    <a:lumMod val="50000"/>
                  </a:schemeClr>
                </a:solidFill>
                <a:effectLst/>
                <a:latin typeface="Arial" panose="020B0604020202020204" pitchFamily="34" charset="0"/>
              </a:rPr>
              <a:t>Isard</a:t>
            </a:r>
            <a:r>
              <a:rPr lang="en-US" altLang="zh-CN" sz="1000" b="0" i="0" dirty="0">
                <a:solidFill>
                  <a:schemeClr val="bg2">
                    <a:lumMod val="50000"/>
                  </a:schemeClr>
                </a:solidFill>
                <a:effectLst/>
                <a:latin typeface="Arial" panose="020B0604020202020204" pitchFamily="34" charset="0"/>
              </a:rPr>
              <a:t>, and Derek G. Murray. "Scalability! but at what {COST}?." </a:t>
            </a:r>
            <a:r>
              <a:rPr lang="en-US" altLang="zh-CN" sz="1000" b="0" i="1" dirty="0">
                <a:solidFill>
                  <a:schemeClr val="bg2">
                    <a:lumMod val="50000"/>
                  </a:schemeClr>
                </a:solidFill>
                <a:effectLst/>
                <a:latin typeface="Arial" panose="020B0604020202020204" pitchFamily="34" charset="0"/>
              </a:rPr>
              <a:t>15th Workshop on Hot Topics in Operating Systems (</a:t>
            </a:r>
            <a:r>
              <a:rPr lang="en-US" altLang="zh-CN" sz="1000" b="0" i="1" dirty="0" err="1">
                <a:solidFill>
                  <a:schemeClr val="bg2">
                    <a:lumMod val="50000"/>
                  </a:schemeClr>
                </a:solidFill>
                <a:effectLst/>
                <a:latin typeface="Arial" panose="020B0604020202020204" pitchFamily="34" charset="0"/>
              </a:rPr>
              <a:t>HotOS</a:t>
            </a:r>
            <a:r>
              <a:rPr lang="en-US" altLang="zh-CN" sz="1000" b="0" i="1" dirty="0">
                <a:solidFill>
                  <a:schemeClr val="bg2">
                    <a:lumMod val="50000"/>
                  </a:schemeClr>
                </a:solidFill>
                <a:effectLst/>
                <a:latin typeface="Arial" panose="020B0604020202020204" pitchFamily="34" charset="0"/>
              </a:rPr>
              <a:t> XV)</a:t>
            </a:r>
            <a:r>
              <a:rPr lang="en-US" altLang="zh-CN" sz="1000" b="0" i="0" dirty="0">
                <a:solidFill>
                  <a:schemeClr val="bg2">
                    <a:lumMod val="50000"/>
                  </a:schemeClr>
                </a:solidFill>
                <a:effectLst/>
                <a:latin typeface="Arial" panose="020B0604020202020204" pitchFamily="34" charset="0"/>
              </a:rPr>
              <a:t>. 2015.</a:t>
            </a:r>
            <a:endParaRPr lang="zh-CN" altLang="en-US" sz="1000" dirty="0">
              <a:solidFill>
                <a:schemeClr val="bg2">
                  <a:lumMod val="50000"/>
                </a:schemeClr>
              </a:solidFill>
            </a:endParaRPr>
          </a:p>
        </p:txBody>
      </p:sp>
    </p:spTree>
    <p:extLst>
      <p:ext uri="{BB962C8B-B14F-4D97-AF65-F5344CB8AC3E}">
        <p14:creationId xmlns:p14="http://schemas.microsoft.com/office/powerpoint/2010/main" val="27557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961640"/>
            <a:ext cx="4880195" cy="3424675"/>
            <a:chOff x="3655902" y="1961640"/>
            <a:chExt cx="4880195" cy="3424675"/>
          </a:xfrm>
        </p:grpSpPr>
        <p:grpSp>
          <p:nvGrpSpPr>
            <p:cNvPr id="40" name="组合 39"/>
            <p:cNvGrpSpPr/>
            <p:nvPr/>
          </p:nvGrpSpPr>
          <p:grpSpPr>
            <a:xfrm>
              <a:off x="3655902" y="1961640"/>
              <a:ext cx="4880195" cy="180000"/>
              <a:chOff x="3655902" y="1952115"/>
              <a:chExt cx="4880195" cy="180000"/>
            </a:xfrm>
          </p:grpSpPr>
          <p:grpSp>
            <p:nvGrpSpPr>
              <p:cNvPr id="30" name="Google Shape;863;p65"/>
              <p:cNvGrpSpPr>
                <a:grpSpLocks noChangeAspect="1"/>
              </p:cNvGrpSpPr>
              <p:nvPr/>
            </p:nvGrpSpPr>
            <p:grpSpPr>
              <a:xfrm>
                <a:off x="3655902" y="195211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1" name="Google Shape;863;p65"/>
              <p:cNvGrpSpPr>
                <a:grpSpLocks noChangeAspect="1"/>
              </p:cNvGrpSpPr>
              <p:nvPr/>
            </p:nvGrpSpPr>
            <p:grpSpPr>
              <a:xfrm flipH="1">
                <a:off x="8345950" y="195211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Discussion</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981023"/>
              <a:ext cx="4880195" cy="180000"/>
              <a:chOff x="3655902" y="1952115"/>
              <a:chExt cx="4880195" cy="180000"/>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Evaluation</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p:cNvSpPr>
            <a:spLocks noGrp="1"/>
          </p:cNvSpPr>
          <p:nvPr>
            <p:ph type="body" sz="quarter" idx="13"/>
          </p:nvPr>
        </p:nvSpPr>
        <p:spPr/>
        <p:txBody>
          <a:bodyPr/>
          <a:lstStyle/>
          <a:p>
            <a:r>
              <a:rPr lang="en-US" altLang="zh-CN" dirty="0"/>
              <a:t>Outline</a:t>
            </a:r>
            <a:endParaRPr lang="zh-CN" altLang="en-US" dirty="0"/>
          </a:p>
        </p:txBody>
      </p:sp>
      <p:sp>
        <p:nvSpPr>
          <p:cNvPr id="36" name="矩形: 圆角 35">
            <a:extLst>
              <a:ext uri="{FF2B5EF4-FFF2-40B4-BE49-F238E27FC236}">
                <a16:creationId xmlns:a16="http://schemas.microsoft.com/office/drawing/2014/main" id="{751D8C1C-68CC-3B85-4D1A-16B253D5914F}"/>
              </a:ext>
            </a:extLst>
          </p:cNvPr>
          <p:cNvSpPr/>
          <p:nvPr/>
        </p:nvSpPr>
        <p:spPr>
          <a:xfrm>
            <a:off x="4029582" y="2794497"/>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spcAft>
                <a:spcPts val="1800"/>
              </a:spcAft>
              <a:defRPr/>
            </a:pPr>
            <a:r>
              <a:rPr lang="en-US" altLang="zh-CN" sz="2800" b="1" dirty="0">
                <a:solidFill>
                  <a:srgbClr val="384331"/>
                </a:solidFill>
                <a:latin typeface="微软雅黑" panose="020B0503020204020204" pitchFamily="34" charset="-122"/>
                <a:ea typeface="微软雅黑" panose="020B0503020204020204" pitchFamily="34" charset="-122"/>
                <a:cs typeface="+mn-ea"/>
              </a:rPr>
              <a:t>Methodology</a:t>
            </a:r>
            <a:endParaRPr lang="zh-CN" altLang="en-US" sz="2800" b="1" dirty="0">
              <a:solidFill>
                <a:srgbClr val="384331"/>
              </a:solidFill>
              <a:latin typeface="微软雅黑" panose="020B0503020204020204" pitchFamily="34" charset="-122"/>
              <a:ea typeface="微软雅黑" panose="020B0503020204020204" pitchFamily="34" charset="-122"/>
              <a:cs typeface="+mn-ea"/>
            </a:endParaRPr>
          </a:p>
        </p:txBody>
      </p:sp>
      <p:sp>
        <p:nvSpPr>
          <p:cNvPr id="37" name="矩形: 圆角 36">
            <a:extLst>
              <a:ext uri="{FF2B5EF4-FFF2-40B4-BE49-F238E27FC236}">
                <a16:creationId xmlns:a16="http://schemas.microsoft.com/office/drawing/2014/main" id="{24A6855C-AD8E-CBE2-482C-64DB5733B989}"/>
              </a:ext>
            </a:extLst>
          </p:cNvPr>
          <p:cNvSpPr/>
          <p:nvPr/>
        </p:nvSpPr>
        <p:spPr>
          <a:xfrm>
            <a:off x="4029581" y="1861581"/>
            <a:ext cx="4132835" cy="553054"/>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Background</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668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D6AF3AA-F529-20A4-40AD-9311687B3BCF}"/>
              </a:ext>
            </a:extLst>
          </p:cNvPr>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3" name="文本占位符 2">
            <a:extLst>
              <a:ext uri="{FF2B5EF4-FFF2-40B4-BE49-F238E27FC236}">
                <a16:creationId xmlns:a16="http://schemas.microsoft.com/office/drawing/2014/main" id="{4E30008A-9006-5D1E-F463-A8E8C240B7F6}"/>
              </a:ext>
            </a:extLst>
          </p:cNvPr>
          <p:cNvSpPr>
            <a:spLocks noGrp="1"/>
          </p:cNvSpPr>
          <p:nvPr>
            <p:ph type="body" sz="quarter" idx="13"/>
          </p:nvPr>
        </p:nvSpPr>
        <p:spPr/>
        <p:txBody>
          <a:bodyPr/>
          <a:lstStyle/>
          <a:p>
            <a:r>
              <a:rPr lang="en-US" altLang="zh-CN" dirty="0"/>
              <a:t>Triangle Counting</a:t>
            </a:r>
            <a:endParaRPr lang="zh-CN" altLang="en-US" dirty="0"/>
          </a:p>
        </p:txBody>
      </p:sp>
      <p:pic>
        <p:nvPicPr>
          <p:cNvPr id="7" name="图片 6">
            <a:extLst>
              <a:ext uri="{FF2B5EF4-FFF2-40B4-BE49-F238E27FC236}">
                <a16:creationId xmlns:a16="http://schemas.microsoft.com/office/drawing/2014/main" id="{6287408D-7DC1-0A00-C297-9DD0E2E6D5B9}"/>
              </a:ext>
            </a:extLst>
          </p:cNvPr>
          <p:cNvPicPr>
            <a:picLocks noChangeAspect="1"/>
          </p:cNvPicPr>
          <p:nvPr/>
        </p:nvPicPr>
        <p:blipFill>
          <a:blip r:embed="rId3"/>
          <a:stretch>
            <a:fillRect/>
          </a:stretch>
        </p:blipFill>
        <p:spPr>
          <a:xfrm>
            <a:off x="1441762" y="1155257"/>
            <a:ext cx="9646405" cy="4949603"/>
          </a:xfrm>
          <a:prstGeom prst="rect">
            <a:avLst/>
          </a:prstGeom>
        </p:spPr>
      </p:pic>
      <p:sp>
        <p:nvSpPr>
          <p:cNvPr id="11" name="文本框 10">
            <a:extLst>
              <a:ext uri="{FF2B5EF4-FFF2-40B4-BE49-F238E27FC236}">
                <a16:creationId xmlns:a16="http://schemas.microsoft.com/office/drawing/2014/main" id="{F39462B9-944F-A901-AB2F-7D141E2D8C54}"/>
              </a:ext>
            </a:extLst>
          </p:cNvPr>
          <p:cNvSpPr txBox="1"/>
          <p:nvPr/>
        </p:nvSpPr>
        <p:spPr>
          <a:xfrm>
            <a:off x="499836" y="5066688"/>
            <a:ext cx="5129546" cy="461665"/>
          </a:xfrm>
          <a:prstGeom prst="rect">
            <a:avLst/>
          </a:prstGeom>
          <a:noFill/>
        </p:spPr>
        <p:txBody>
          <a:bodyPr wrap="none" rtlCol="0">
            <a:spAutoFit/>
          </a:bodyPr>
          <a:lstStyle/>
          <a:p>
            <a:r>
              <a:rPr lang="en-US" altLang="zh-CN" sz="2400" dirty="0"/>
              <a:t>One of the simplest graph mining tasks!</a:t>
            </a:r>
            <a:endParaRPr lang="zh-CN" altLang="en-US" sz="2400" dirty="0"/>
          </a:p>
        </p:txBody>
      </p:sp>
    </p:spTree>
    <p:extLst>
      <p:ext uri="{BB962C8B-B14F-4D97-AF65-F5344CB8AC3E}">
        <p14:creationId xmlns:p14="http://schemas.microsoft.com/office/powerpoint/2010/main" val="366580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a:extLst>
              <a:ext uri="{FF2B5EF4-FFF2-40B4-BE49-F238E27FC236}">
                <a16:creationId xmlns:a16="http://schemas.microsoft.com/office/drawing/2014/main" id="{99D92F19-2EC4-E0DB-8D48-21C879C50B4E}"/>
              </a:ext>
            </a:extLst>
          </p:cNvPr>
          <p:cNvSpPr/>
          <p:nvPr/>
        </p:nvSpPr>
        <p:spPr>
          <a:xfrm rot="18732794">
            <a:off x="3909969" y="2151651"/>
            <a:ext cx="2577163" cy="1953112"/>
          </a:xfrm>
          <a:custGeom>
            <a:avLst/>
            <a:gdLst>
              <a:gd name="connsiteX0" fmla="*/ 2577163 w 2577163"/>
              <a:gd name="connsiteY0" fmla="*/ 296604 h 1953112"/>
              <a:gd name="connsiteX1" fmla="*/ 2561373 w 2577163"/>
              <a:gd name="connsiteY1" fmla="*/ 290039 h 1953112"/>
              <a:gd name="connsiteX2" fmla="*/ 2363728 w 2577163"/>
              <a:gd name="connsiteY2" fmla="*/ 257821 h 1953112"/>
              <a:gd name="connsiteX3" fmla="*/ 1383029 w 2577163"/>
              <a:gd name="connsiteY3" fmla="*/ 1843642 h 1953112"/>
              <a:gd name="connsiteX4" fmla="*/ 1386447 w 2577163"/>
              <a:gd name="connsiteY4" fmla="*/ 1953112 h 1953112"/>
              <a:gd name="connsiteX5" fmla="*/ 1310247 w 2577163"/>
              <a:gd name="connsiteY5" fmla="*/ 1942172 h 1953112"/>
              <a:gd name="connsiteX6" fmla="*/ 3829 w 2577163"/>
              <a:gd name="connsiteY6" fmla="*/ 814342 h 1953112"/>
              <a:gd name="connsiteX7" fmla="*/ 1688827 w 2577163"/>
              <a:gd name="connsiteY7" fmla="*/ 15981 h 1953112"/>
              <a:gd name="connsiteX8" fmla="*/ 2551365 w 2577163"/>
              <a:gd name="connsiteY8" fmla="*/ 280981 h 1953112"/>
              <a:gd name="connsiteX9" fmla="*/ 2577163 w 2577163"/>
              <a:gd name="connsiteY9" fmla="*/ 296604 h 195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7163" h="1953112">
                <a:moveTo>
                  <a:pt x="2577163" y="296604"/>
                </a:moveTo>
                <a:lnTo>
                  <a:pt x="2561373" y="290039"/>
                </a:lnTo>
                <a:cubicBezTo>
                  <a:pt x="2497532" y="268915"/>
                  <a:pt x="2431431" y="257821"/>
                  <a:pt x="2363728" y="257821"/>
                </a:cubicBezTo>
                <a:cubicBezTo>
                  <a:pt x="1822103" y="257822"/>
                  <a:pt x="1383029" y="967817"/>
                  <a:pt x="1383029" y="1843642"/>
                </a:cubicBezTo>
                <a:lnTo>
                  <a:pt x="1386447" y="1953112"/>
                </a:lnTo>
                <a:lnTo>
                  <a:pt x="1310247" y="1942172"/>
                </a:lnTo>
                <a:cubicBezTo>
                  <a:pt x="521124" y="1803381"/>
                  <a:pt x="-52610" y="1318969"/>
                  <a:pt x="3829" y="814342"/>
                </a:cubicBezTo>
                <a:cubicBezTo>
                  <a:pt x="64029" y="276072"/>
                  <a:pt x="818428" y="-81366"/>
                  <a:pt x="1688827" y="15981"/>
                </a:cubicBezTo>
                <a:cubicBezTo>
                  <a:pt x="2015227" y="52486"/>
                  <a:pt x="2311588" y="147761"/>
                  <a:pt x="2551365" y="280981"/>
                </a:cubicBezTo>
                <a:lnTo>
                  <a:pt x="2577163" y="296604"/>
                </a:lnTo>
                <a:close/>
              </a:path>
            </a:pathLst>
          </a:custGeom>
          <a:solidFill>
            <a:schemeClr val="accent1">
              <a:lumMod val="20000"/>
              <a:lumOff val="80000"/>
            </a:schemeClr>
          </a:solidFill>
          <a:ln>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E2192014-4D8D-FBB7-A837-1B3728C451A3}"/>
              </a:ext>
            </a:extLst>
          </p:cNvPr>
          <p:cNvSpPr/>
          <p:nvPr/>
        </p:nvSpPr>
        <p:spPr>
          <a:xfrm rot="18732794">
            <a:off x="5599660" y="1359821"/>
            <a:ext cx="1957980" cy="3132860"/>
          </a:xfrm>
          <a:custGeom>
            <a:avLst/>
            <a:gdLst>
              <a:gd name="connsiteX0" fmla="*/ 1525599 w 1957980"/>
              <a:gd name="connsiteY0" fmla="*/ 232051 h 3132860"/>
              <a:gd name="connsiteX1" fmla="*/ 1957980 w 1957980"/>
              <a:gd name="connsiteY1" fmla="*/ 1547038 h 3132860"/>
              <a:gd name="connsiteX2" fmla="*/ 977281 w 1957980"/>
              <a:gd name="connsiteY2" fmla="*/ 3132860 h 3132860"/>
              <a:gd name="connsiteX3" fmla="*/ 1646 w 1957980"/>
              <a:gd name="connsiteY3" fmla="*/ 1709180 h 3132860"/>
              <a:gd name="connsiteX4" fmla="*/ 0 w 1957980"/>
              <a:gd name="connsiteY4" fmla="*/ 1656508 h 3132860"/>
              <a:gd name="connsiteX5" fmla="*/ 84373 w 1957980"/>
              <a:gd name="connsiteY5" fmla="*/ 1668622 h 3132860"/>
              <a:gd name="connsiteX6" fmla="*/ 1769372 w 1957980"/>
              <a:gd name="connsiteY6" fmla="*/ 870261 h 3132860"/>
              <a:gd name="connsiteX7" fmla="*/ 1279968 w 1957980"/>
              <a:gd name="connsiteY7" fmla="*/ 54052 h 3132860"/>
              <a:gd name="connsiteX8" fmla="*/ 1190716 w 1957980"/>
              <a:gd name="connsiteY8" fmla="*/ 0 h 3132860"/>
              <a:gd name="connsiteX9" fmla="*/ 1268911 w 1957980"/>
              <a:gd name="connsiteY9" fmla="*/ 32512 h 3132860"/>
              <a:gd name="connsiteX10" fmla="*/ 1525599 w 1957980"/>
              <a:gd name="connsiteY10" fmla="*/ 232051 h 31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7980" h="3132860">
                <a:moveTo>
                  <a:pt x="1525599" y="232051"/>
                </a:moveTo>
                <a:cubicBezTo>
                  <a:pt x="1786467" y="517034"/>
                  <a:pt x="1957980" y="999648"/>
                  <a:pt x="1957980" y="1547038"/>
                </a:cubicBezTo>
                <a:cubicBezTo>
                  <a:pt x="1957980" y="2422863"/>
                  <a:pt x="1518906" y="3132859"/>
                  <a:pt x="977281" y="3132860"/>
                </a:cubicBezTo>
                <a:cubicBezTo>
                  <a:pt x="469508" y="3132860"/>
                  <a:pt x="51867" y="2508839"/>
                  <a:pt x="1646" y="1709180"/>
                </a:cubicBezTo>
                <a:lnTo>
                  <a:pt x="0" y="1656508"/>
                </a:lnTo>
                <a:lnTo>
                  <a:pt x="84373" y="1668622"/>
                </a:lnTo>
                <a:cubicBezTo>
                  <a:pt x="954771" y="1765969"/>
                  <a:pt x="1709170" y="1408530"/>
                  <a:pt x="1769372" y="870261"/>
                </a:cubicBezTo>
                <a:cubicBezTo>
                  <a:pt x="1803235" y="567485"/>
                  <a:pt x="1610236" y="271986"/>
                  <a:pt x="1279968" y="54052"/>
                </a:cubicBezTo>
                <a:lnTo>
                  <a:pt x="1190716" y="0"/>
                </a:lnTo>
                <a:lnTo>
                  <a:pt x="1268911" y="32512"/>
                </a:lnTo>
                <a:cubicBezTo>
                  <a:pt x="1361037" y="78847"/>
                  <a:pt x="1447339" y="146555"/>
                  <a:pt x="1525599" y="232051"/>
                </a:cubicBezTo>
                <a:close/>
              </a:path>
            </a:pathLst>
          </a:custGeom>
          <a:solidFill>
            <a:schemeClr val="accent6">
              <a:lumMod val="20000"/>
              <a:lumOff val="80000"/>
            </a:schemeClr>
          </a:solidFill>
          <a:ln>
            <a:solidFill>
              <a:schemeClr val="accent6">
                <a:lumMod val="50000"/>
              </a:schemeClr>
            </a:solidFill>
          </a:ln>
        </p:spPr>
        <p:style>
          <a:lnRef idx="1">
            <a:schemeClr val="accent1"/>
          </a:lnRef>
          <a:fillRef idx="2">
            <a:schemeClr val="accent1"/>
          </a:fillRef>
          <a:effectRef idx="1">
            <a:schemeClr val="accent1"/>
          </a:effectRef>
          <a:fontRef idx="minor">
            <a:schemeClr val="dk1"/>
          </a:fontRef>
        </p:style>
        <p:txBody>
          <a:bodyPr wrap="square" rtlCol="0" anchor="ctr">
            <a:noAutofit/>
          </a:bodyPr>
          <a:lstStyle/>
          <a:p>
            <a:pPr algn="ctr"/>
            <a:endParaRPr lang="zh-CN" altLang="en-US"/>
          </a:p>
        </p:txBody>
      </p:sp>
      <p:sp>
        <p:nvSpPr>
          <p:cNvPr id="25" name="任意多边形: 形状 24">
            <a:extLst>
              <a:ext uri="{FF2B5EF4-FFF2-40B4-BE49-F238E27FC236}">
                <a16:creationId xmlns:a16="http://schemas.microsoft.com/office/drawing/2014/main" id="{F313618C-9C71-B23D-1BB2-F1FACFE2F59B}"/>
              </a:ext>
            </a:extLst>
          </p:cNvPr>
          <p:cNvSpPr/>
          <p:nvPr/>
        </p:nvSpPr>
        <p:spPr>
          <a:xfrm rot="18732794">
            <a:off x="5076429" y="1634688"/>
            <a:ext cx="1776618" cy="1723386"/>
          </a:xfrm>
          <a:custGeom>
            <a:avLst/>
            <a:gdLst>
              <a:gd name="connsiteX0" fmla="*/ 1564579 w 1776618"/>
              <a:gd name="connsiteY0" fmla="*/ 334021 h 1723386"/>
              <a:gd name="connsiteX1" fmla="*/ 1772790 w 1776618"/>
              <a:gd name="connsiteY1" fmla="*/ 909044 h 1723386"/>
              <a:gd name="connsiteX2" fmla="*/ 87791 w 1776618"/>
              <a:gd name="connsiteY2" fmla="*/ 1707405 h 1723386"/>
              <a:gd name="connsiteX3" fmla="*/ 3418 w 1776618"/>
              <a:gd name="connsiteY3" fmla="*/ 1695291 h 1723386"/>
              <a:gd name="connsiteX4" fmla="*/ 0 w 1776618"/>
              <a:gd name="connsiteY4" fmla="*/ 1585821 h 1723386"/>
              <a:gd name="connsiteX5" fmla="*/ 980699 w 1776618"/>
              <a:gd name="connsiteY5" fmla="*/ 0 h 1723386"/>
              <a:gd name="connsiteX6" fmla="*/ 1178344 w 1776618"/>
              <a:gd name="connsiteY6" fmla="*/ 32218 h 1723386"/>
              <a:gd name="connsiteX7" fmla="*/ 1194134 w 1776618"/>
              <a:gd name="connsiteY7" fmla="*/ 38783 h 1723386"/>
              <a:gd name="connsiteX8" fmla="*/ 1283386 w 1776618"/>
              <a:gd name="connsiteY8" fmla="*/ 92835 h 1723386"/>
              <a:gd name="connsiteX9" fmla="*/ 1564579 w 1776618"/>
              <a:gd name="connsiteY9" fmla="*/ 334021 h 172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6618" h="1723386">
                <a:moveTo>
                  <a:pt x="1564579" y="334021"/>
                </a:moveTo>
                <a:cubicBezTo>
                  <a:pt x="1717113" y="508577"/>
                  <a:pt x="1795365" y="707193"/>
                  <a:pt x="1772790" y="909044"/>
                </a:cubicBezTo>
                <a:cubicBezTo>
                  <a:pt x="1712588" y="1447313"/>
                  <a:pt x="958189" y="1804752"/>
                  <a:pt x="87791" y="1707405"/>
                </a:cubicBezTo>
                <a:lnTo>
                  <a:pt x="3418" y="1695291"/>
                </a:lnTo>
                <a:lnTo>
                  <a:pt x="0" y="1585821"/>
                </a:lnTo>
                <a:cubicBezTo>
                  <a:pt x="0" y="709996"/>
                  <a:pt x="439074" y="1"/>
                  <a:pt x="980699" y="0"/>
                </a:cubicBezTo>
                <a:cubicBezTo>
                  <a:pt x="1048402" y="0"/>
                  <a:pt x="1114503" y="11094"/>
                  <a:pt x="1178344" y="32218"/>
                </a:cubicBezTo>
                <a:lnTo>
                  <a:pt x="1194134" y="38783"/>
                </a:lnTo>
                <a:lnTo>
                  <a:pt x="1283386" y="92835"/>
                </a:lnTo>
                <a:cubicBezTo>
                  <a:pt x="1393475" y="165480"/>
                  <a:pt x="1488313" y="246743"/>
                  <a:pt x="1564579" y="334021"/>
                </a:cubicBezTo>
                <a:close/>
              </a:path>
            </a:pathLst>
          </a:custGeom>
          <a:solidFill>
            <a:schemeClr val="accent4">
              <a:lumMod val="20000"/>
              <a:lumOff val="80000"/>
            </a:schemeClr>
          </a:solidFill>
          <a:ln>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rtlCol="0" anchor="ctr">
            <a:noAutofit/>
          </a:bodyPr>
          <a:lstStyle/>
          <a:p>
            <a:pPr algn="ctr"/>
            <a:endParaRPr lang="zh-CN" altLang="en-US"/>
          </a:p>
        </p:txBody>
      </p:sp>
      <p:sp>
        <p:nvSpPr>
          <p:cNvPr id="2" name="灯片编号占位符 1">
            <a:extLst>
              <a:ext uri="{FF2B5EF4-FFF2-40B4-BE49-F238E27FC236}">
                <a16:creationId xmlns:a16="http://schemas.microsoft.com/office/drawing/2014/main" id="{79E8AC59-426F-A4D7-0FE4-0DA5A6578DF1}"/>
              </a:ext>
            </a:extLst>
          </p:cNvPr>
          <p:cNvSpPr>
            <a:spLocks noGrp="1"/>
          </p:cNvSpPr>
          <p:nvPr>
            <p:ph type="sldNum" sz="quarter" idx="12"/>
          </p:nvPr>
        </p:nvSpPr>
        <p:spPr/>
        <p:txBody>
          <a:bodyPr/>
          <a:lstStyle/>
          <a:p>
            <a:fld id="{72A5E12F-523A-4D75-95A2-779F57F5D9E2}" type="slidenum">
              <a:rPr lang="zh-CN" altLang="en-US" smtClean="0"/>
              <a:pPr/>
              <a:t>9</a:t>
            </a:fld>
            <a:endParaRPr lang="zh-CN" altLang="en-US"/>
          </a:p>
        </p:txBody>
      </p:sp>
      <p:sp>
        <p:nvSpPr>
          <p:cNvPr id="3" name="文本占位符 2">
            <a:extLst>
              <a:ext uri="{FF2B5EF4-FFF2-40B4-BE49-F238E27FC236}">
                <a16:creationId xmlns:a16="http://schemas.microsoft.com/office/drawing/2014/main" id="{40A4136C-5255-589C-1A08-2B090CFC23C3}"/>
              </a:ext>
            </a:extLst>
          </p:cNvPr>
          <p:cNvSpPr>
            <a:spLocks noGrp="1"/>
          </p:cNvSpPr>
          <p:nvPr>
            <p:ph type="body" sz="quarter" idx="13"/>
          </p:nvPr>
        </p:nvSpPr>
        <p:spPr/>
        <p:txBody>
          <a:bodyPr/>
          <a:lstStyle/>
          <a:p>
            <a:r>
              <a:rPr lang="en-US" altLang="zh-CN" dirty="0"/>
              <a:t>Set Based Triangle Matching</a:t>
            </a:r>
            <a:endParaRPr lang="zh-CN" altLang="en-US" dirty="0"/>
          </a:p>
        </p:txBody>
      </p:sp>
      <p:sp>
        <p:nvSpPr>
          <p:cNvPr id="4" name="椭圆 3">
            <a:extLst>
              <a:ext uri="{FF2B5EF4-FFF2-40B4-BE49-F238E27FC236}">
                <a16:creationId xmlns:a16="http://schemas.microsoft.com/office/drawing/2014/main" id="{CC542124-9A58-6FD5-66FF-8C8D00D9B7F7}"/>
              </a:ext>
            </a:extLst>
          </p:cNvPr>
          <p:cNvSpPr/>
          <p:nvPr/>
        </p:nvSpPr>
        <p:spPr>
          <a:xfrm>
            <a:off x="5474627" y="2217576"/>
            <a:ext cx="245343" cy="24534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D816751-DF5D-19B7-3E8E-2D9F7D47B800}"/>
              </a:ext>
            </a:extLst>
          </p:cNvPr>
          <p:cNvSpPr/>
          <p:nvPr/>
        </p:nvSpPr>
        <p:spPr>
          <a:xfrm>
            <a:off x="6175513" y="2217576"/>
            <a:ext cx="245343" cy="24534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40C0505C-9316-4FEB-5009-2B254DBC48FA}"/>
                  </a:ext>
                </a:extLst>
              </p:cNvPr>
              <p:cNvSpPr txBox="1"/>
              <p:nvPr/>
            </p:nvSpPr>
            <p:spPr>
              <a:xfrm>
                <a:off x="5381567" y="2462919"/>
                <a:ext cx="467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oMath>
                  </m:oMathPara>
                </a14:m>
                <a:endParaRPr lang="zh-CN" altLang="en-US" dirty="0"/>
              </a:p>
            </p:txBody>
          </p:sp>
        </mc:Choice>
        <mc:Fallback>
          <p:sp>
            <p:nvSpPr>
              <p:cNvPr id="8" name="文本框 7">
                <a:extLst>
                  <a:ext uri="{FF2B5EF4-FFF2-40B4-BE49-F238E27FC236}">
                    <a16:creationId xmlns:a16="http://schemas.microsoft.com/office/drawing/2014/main" id="{40C0505C-9316-4FEB-5009-2B254DBC48FA}"/>
                  </a:ext>
                </a:extLst>
              </p:cNvPr>
              <p:cNvSpPr txBox="1">
                <a:spLocks noRot="1" noChangeAspect="1" noMove="1" noResize="1" noEditPoints="1" noAdjustHandles="1" noChangeArrowheads="1" noChangeShapeType="1" noTextEdit="1"/>
              </p:cNvSpPr>
              <p:nvPr/>
            </p:nvSpPr>
            <p:spPr>
              <a:xfrm>
                <a:off x="5381567" y="2462919"/>
                <a:ext cx="46769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8C71AFE-351C-1C9C-BC37-739E8B4F839C}"/>
                  </a:ext>
                </a:extLst>
              </p:cNvPr>
              <p:cNvSpPr txBox="1"/>
              <p:nvPr/>
            </p:nvSpPr>
            <p:spPr>
              <a:xfrm>
                <a:off x="6127882" y="2462919"/>
                <a:ext cx="462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9" name="文本框 8">
                <a:extLst>
                  <a:ext uri="{FF2B5EF4-FFF2-40B4-BE49-F238E27FC236}">
                    <a16:creationId xmlns:a16="http://schemas.microsoft.com/office/drawing/2014/main" id="{68C71AFE-351C-1C9C-BC37-739E8B4F839C}"/>
                  </a:ext>
                </a:extLst>
              </p:cNvPr>
              <p:cNvSpPr txBox="1">
                <a:spLocks noRot="1" noChangeAspect="1" noMove="1" noResize="1" noEditPoints="1" noAdjustHandles="1" noChangeArrowheads="1" noChangeShapeType="1" noTextEdit="1"/>
              </p:cNvSpPr>
              <p:nvPr/>
            </p:nvSpPr>
            <p:spPr>
              <a:xfrm>
                <a:off x="6127882" y="2462919"/>
                <a:ext cx="462370"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FD671D05-E988-6C52-E22B-3822C47F4B56}"/>
                  </a:ext>
                </a:extLst>
              </p:cNvPr>
              <p:cNvSpPr txBox="1"/>
              <p:nvPr/>
            </p:nvSpPr>
            <p:spPr>
              <a:xfrm>
                <a:off x="1544419" y="2832250"/>
                <a:ext cx="2489849" cy="461665"/>
              </a:xfrm>
              <a:prstGeom prst="rect">
                <a:avLst/>
              </a:prstGeom>
              <a:noFill/>
            </p:spPr>
            <p:txBody>
              <a:bodyPr wrap="none" rtlCol="0">
                <a:spAutoFit/>
              </a:bodyPr>
              <a:lstStyle/>
              <a:p>
                <a:r>
                  <a:rPr lang="en-US" altLang="zh-CN" sz="2400" dirty="0"/>
                  <a:t>Neighbor set of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oMath>
                </a14:m>
                <a:endParaRPr lang="zh-CN" altLang="en-US" sz="2400" dirty="0"/>
              </a:p>
            </p:txBody>
          </p:sp>
        </mc:Choice>
        <mc:Fallback>
          <p:sp>
            <p:nvSpPr>
              <p:cNvPr id="19" name="文本框 18">
                <a:extLst>
                  <a:ext uri="{FF2B5EF4-FFF2-40B4-BE49-F238E27FC236}">
                    <a16:creationId xmlns:a16="http://schemas.microsoft.com/office/drawing/2014/main" id="{FD671D05-E988-6C52-E22B-3822C47F4B56}"/>
                  </a:ext>
                </a:extLst>
              </p:cNvPr>
              <p:cNvSpPr txBox="1">
                <a:spLocks noRot="1" noChangeAspect="1" noMove="1" noResize="1" noEditPoints="1" noAdjustHandles="1" noChangeArrowheads="1" noChangeShapeType="1" noTextEdit="1"/>
              </p:cNvSpPr>
              <p:nvPr/>
            </p:nvSpPr>
            <p:spPr>
              <a:xfrm>
                <a:off x="1544419" y="2832250"/>
                <a:ext cx="2489849" cy="461665"/>
              </a:xfrm>
              <a:prstGeom prst="rect">
                <a:avLst/>
              </a:prstGeom>
              <a:blipFill>
                <a:blip r:embed="rId5"/>
                <a:stretch>
                  <a:fillRect l="-3667"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0B991C91-1D2A-F6BB-EC17-2D5444D65783}"/>
                  </a:ext>
                </a:extLst>
              </p:cNvPr>
              <p:cNvSpPr txBox="1"/>
              <p:nvPr/>
            </p:nvSpPr>
            <p:spPr>
              <a:xfrm>
                <a:off x="7907825" y="2832250"/>
                <a:ext cx="2482731" cy="461665"/>
              </a:xfrm>
              <a:prstGeom prst="rect">
                <a:avLst/>
              </a:prstGeom>
              <a:noFill/>
            </p:spPr>
            <p:txBody>
              <a:bodyPr wrap="none" rtlCol="0">
                <a:spAutoFit/>
              </a:bodyPr>
              <a:lstStyle/>
              <a:p>
                <a:r>
                  <a:rPr lang="en-US" altLang="zh-CN" sz="2400" dirty="0"/>
                  <a:t>Neighbor set of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oMath>
                </a14:m>
                <a:endParaRPr lang="zh-CN" altLang="en-US" sz="2400" dirty="0"/>
              </a:p>
            </p:txBody>
          </p:sp>
        </mc:Choice>
        <mc:Fallback>
          <p:sp>
            <p:nvSpPr>
              <p:cNvPr id="20" name="文本框 19">
                <a:extLst>
                  <a:ext uri="{FF2B5EF4-FFF2-40B4-BE49-F238E27FC236}">
                    <a16:creationId xmlns:a16="http://schemas.microsoft.com/office/drawing/2014/main" id="{0B991C91-1D2A-F6BB-EC17-2D5444D65783}"/>
                  </a:ext>
                </a:extLst>
              </p:cNvPr>
              <p:cNvSpPr txBox="1">
                <a:spLocks noRot="1" noChangeAspect="1" noMove="1" noResize="1" noEditPoints="1" noAdjustHandles="1" noChangeArrowheads="1" noChangeShapeType="1" noTextEdit="1"/>
              </p:cNvSpPr>
              <p:nvPr/>
            </p:nvSpPr>
            <p:spPr>
              <a:xfrm>
                <a:off x="7907825" y="2832250"/>
                <a:ext cx="2482731" cy="461665"/>
              </a:xfrm>
              <a:prstGeom prst="rect">
                <a:avLst/>
              </a:prstGeom>
              <a:blipFill>
                <a:blip r:embed="rId6"/>
                <a:stretch>
                  <a:fillRect l="-3686"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C378754D-226E-82CB-D2E6-8BB958404EFB}"/>
                  </a:ext>
                </a:extLst>
              </p:cNvPr>
              <p:cNvSpPr txBox="1"/>
              <p:nvPr/>
            </p:nvSpPr>
            <p:spPr>
              <a:xfrm>
                <a:off x="3320358" y="4497454"/>
                <a:ext cx="5551284" cy="830997"/>
              </a:xfrm>
              <a:prstGeom prst="rect">
                <a:avLst/>
              </a:prstGeom>
              <a:noFill/>
            </p:spPr>
            <p:txBody>
              <a:bodyPr wrap="square" rtlCol="0">
                <a:spAutoFit/>
              </a:bodyPr>
              <a:lstStyle/>
              <a:p>
                <a:r>
                  <a:rPr lang="en-US" altLang="zh-CN" sz="2400" dirty="0"/>
                  <a:t>Vertex in the intersection set of neighbors forms the triangle with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oMath>
                </a14:m>
                <a:r>
                  <a:rPr lang="zh-CN" altLang="en-US" sz="2400" dirty="0"/>
                  <a:t> </a:t>
                </a:r>
                <a:r>
                  <a:rPr lang="en-US" altLang="zh-CN" sz="2400" dirty="0"/>
                  <a:t>and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oMath>
                </a14:m>
                <a:r>
                  <a:rPr lang="en-US" altLang="zh-CN" sz="2400" dirty="0"/>
                  <a:t>.</a:t>
                </a:r>
                <a:endParaRPr lang="zh-CN" altLang="en-US" sz="2400" dirty="0"/>
              </a:p>
            </p:txBody>
          </p:sp>
        </mc:Choice>
        <mc:Fallback>
          <p:sp>
            <p:nvSpPr>
              <p:cNvPr id="21" name="文本框 20">
                <a:extLst>
                  <a:ext uri="{FF2B5EF4-FFF2-40B4-BE49-F238E27FC236}">
                    <a16:creationId xmlns:a16="http://schemas.microsoft.com/office/drawing/2014/main" id="{C378754D-226E-82CB-D2E6-8BB958404EFB}"/>
                  </a:ext>
                </a:extLst>
              </p:cNvPr>
              <p:cNvSpPr txBox="1">
                <a:spLocks noRot="1" noChangeAspect="1" noMove="1" noResize="1" noEditPoints="1" noAdjustHandles="1" noChangeArrowheads="1" noChangeShapeType="1" noTextEdit="1"/>
              </p:cNvSpPr>
              <p:nvPr/>
            </p:nvSpPr>
            <p:spPr>
              <a:xfrm>
                <a:off x="3320358" y="4497454"/>
                <a:ext cx="5551284" cy="830997"/>
              </a:xfrm>
              <a:prstGeom prst="rect">
                <a:avLst/>
              </a:prstGeom>
              <a:blipFill>
                <a:blip r:embed="rId7"/>
                <a:stretch>
                  <a:fillRect l="-1758" t="-5882" b="-16176"/>
                </a:stretch>
              </a:blipFill>
            </p:spPr>
            <p:txBody>
              <a:bodyPr/>
              <a:lstStyle/>
              <a:p>
                <a:r>
                  <a:rPr lang="zh-CN" altLang="en-US">
                    <a:noFill/>
                  </a:rPr>
                  <a:t> </a:t>
                </a:r>
              </a:p>
            </p:txBody>
          </p:sp>
        </mc:Fallback>
      </mc:AlternateContent>
      <p:cxnSp>
        <p:nvCxnSpPr>
          <p:cNvPr id="23" name="直接箭头连接符 22">
            <a:extLst>
              <a:ext uri="{FF2B5EF4-FFF2-40B4-BE49-F238E27FC236}">
                <a16:creationId xmlns:a16="http://schemas.microsoft.com/office/drawing/2014/main" id="{3A8B2B9D-5868-DB32-5454-1B82799E7742}"/>
              </a:ext>
            </a:extLst>
          </p:cNvPr>
          <p:cNvCxnSpPr>
            <a:cxnSpLocks/>
          </p:cNvCxnSpPr>
          <p:nvPr/>
        </p:nvCxnSpPr>
        <p:spPr>
          <a:xfrm flipV="1">
            <a:off x="5989545" y="3185639"/>
            <a:ext cx="0" cy="119497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150062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217470f-5f15-45ce-9454-2b308123b59a"/>
  <p:tag name="COMMONDATA" val="eyJoZGlkIjoiMzQwMWIyZGUzMDVjOTk0Nzk0YTMyMzZiYTAzZWM1ODM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TotalTime>
  <Words>2672</Words>
  <Application>Microsoft Office PowerPoint</Application>
  <PresentationFormat>宽屏</PresentationFormat>
  <Paragraphs>259</Paragraphs>
  <Slides>23</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思源黑体 CN</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Wenchao Bai</dc:creator>
  <cp:lastModifiedBy>Wenchao Bai</cp:lastModifiedBy>
  <cp:revision>646</cp:revision>
  <dcterms:created xsi:type="dcterms:W3CDTF">2023-05-05T06:37:00Z</dcterms:created>
  <dcterms:modified xsi:type="dcterms:W3CDTF">2023-09-07T16:51:47Z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3A4BBD38BD3B4BAEB1A2612990272867_12</vt:lpwstr>
  </property>
  <property fmtid="{D5CDD505-2E9C-101B-9397-08002B2CF9AE}" pid="3" name="KSOProductBuildVer">
    <vt:lpwstr>2052-11.1.0.14309</vt:lpwstr>
  </property>
</Properties>
</file>