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9.jpg" ContentType="image/gif"/>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5.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6.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7.xml" ContentType="application/vnd.openxmlformats-officedocument.themeOverr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359" r:id="rId2"/>
    <p:sldId id="342" r:id="rId3"/>
    <p:sldId id="322" r:id="rId4"/>
    <p:sldId id="397" r:id="rId5"/>
    <p:sldId id="446" r:id="rId6"/>
    <p:sldId id="433" r:id="rId7"/>
    <p:sldId id="411" r:id="rId8"/>
    <p:sldId id="321" r:id="rId9"/>
    <p:sldId id="448" r:id="rId10"/>
    <p:sldId id="449" r:id="rId11"/>
    <p:sldId id="447" r:id="rId12"/>
    <p:sldId id="412" r:id="rId13"/>
    <p:sldId id="450" r:id="rId14"/>
    <p:sldId id="442" r:id="rId15"/>
    <p:sldId id="357" r:id="rId16"/>
    <p:sldId id="410" r:id="rId17"/>
    <p:sldId id="408" r:id="rId18"/>
    <p:sldId id="320" r:id="rId19"/>
    <p:sldId id="406" r:id="rId20"/>
    <p:sldId id="451" r:id="rId21"/>
    <p:sldId id="452" r:id="rId22"/>
    <p:sldId id="318" r:id="rId23"/>
  </p:sldIdLst>
  <p:sldSz cx="9144000" cy="5143500" type="screen16x9"/>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p15:clr>
            <a:srgbClr val="A4A3A4"/>
          </p15:clr>
        </p15:guide>
        <p15:guide id="2" pos="2858">
          <p15:clr>
            <a:srgbClr val="A4A3A4"/>
          </p15:clr>
        </p15:guide>
      </p15:sldGuideLst>
    </p:ext>
    <p:ext uri="{2D200454-40CA-4A62-9FC3-DE9A4176ACB9}">
      <p15:notesGuideLst xmlns:p15="http://schemas.microsoft.com/office/powerpoint/2012/main">
        <p15:guide id="1" orient="horz" pos="3003">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94A"/>
    <a:srgbClr val="94CEC0"/>
    <a:srgbClr val="003142"/>
    <a:srgbClr val="0083B4"/>
    <a:srgbClr val="E8E8E9"/>
    <a:srgbClr val="3B4761"/>
    <a:srgbClr val="BFBFBF"/>
    <a:srgbClr val="2C394C"/>
    <a:srgbClr val="F1F1F1"/>
    <a:srgbClr val="D786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28" autoAdjust="0"/>
    <p:restoredTop sz="71169" autoAdjust="0"/>
  </p:normalViewPr>
  <p:slideViewPr>
    <p:cSldViewPr>
      <p:cViewPr>
        <p:scale>
          <a:sx n="66" d="100"/>
          <a:sy n="66" d="100"/>
        </p:scale>
        <p:origin x="882" y="102"/>
      </p:cViewPr>
      <p:guideLst>
        <p:guide orient="horz" pos="1032"/>
        <p:guide pos="28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6" d="100"/>
        <a:sy n="186" d="100"/>
      </p:scale>
      <p:origin x="0" y="0"/>
    </p:cViewPr>
  </p:sorterViewPr>
  <p:notesViewPr>
    <p:cSldViewPr>
      <p:cViewPr varScale="1">
        <p:scale>
          <a:sx n="86" d="100"/>
          <a:sy n="86" d="100"/>
        </p:scale>
        <p:origin x="-3810" y="-90"/>
      </p:cViewPr>
      <p:guideLst>
        <p:guide orient="horz" pos="3003"/>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2020/12/11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2020/12/11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大家好，我是苗子佳，我今天组会为大家介绍</a:t>
            </a:r>
            <a:r>
              <a:rPr lang="en-US" altLang="zh-CN" dirty="0"/>
              <a:t>2019</a:t>
            </a:r>
            <a:r>
              <a:rPr lang="zh-CN" altLang="en-US" dirty="0"/>
              <a:t>年</a:t>
            </a:r>
            <a:r>
              <a:rPr lang="en-US" altLang="zh-CN" dirty="0" err="1"/>
              <a:t>imwut</a:t>
            </a:r>
            <a:r>
              <a:rPr lang="zh-CN" altLang="en-US" dirty="0"/>
              <a:t>上的一篇文章，标题叫做</a:t>
            </a:r>
            <a:r>
              <a:rPr lang="en-US" altLang="zh-CN" dirty="0"/>
              <a:t>……</a:t>
            </a:r>
            <a:r>
              <a:rPr lang="zh-CN" altLang="en-US" dirty="0"/>
              <a:t>。看到这个标题</a:t>
            </a:r>
            <a:r>
              <a:rPr lang="zh-CN" altLang="en-US" b="0" i="0" dirty="0">
                <a:solidFill>
                  <a:srgbClr val="333333"/>
                </a:solidFill>
                <a:effectLst/>
                <a:latin typeface="Arial" panose="020B0604020202020204" pitchFamily="34" charset="0"/>
              </a:rPr>
              <a:t>大家</a:t>
            </a:r>
            <a:r>
              <a:rPr lang="zh-CN" altLang="en-US" dirty="0"/>
              <a:t>可能会觉得有点熟悉。因为我上次组会讲的是</a:t>
            </a:r>
            <a:r>
              <a:rPr lang="en-US" altLang="zh-CN" sz="1200" b="1" dirty="0" err="1">
                <a:solidFill>
                  <a:schemeClr val="bg1"/>
                </a:solidFill>
                <a:latin typeface="微软雅黑 Light" panose="020B0502040204020203" charset="-122"/>
                <a:ea typeface="微软雅黑 Light" panose="020B0502040204020203" charset="-122"/>
                <a:cs typeface="+mn-ea"/>
                <a:sym typeface="+mn-lt"/>
              </a:rPr>
              <a:t>CityTransfer</a:t>
            </a:r>
            <a:r>
              <a:rPr lang="en-US" altLang="zh-CN" sz="1200" b="1" dirty="0">
                <a:solidFill>
                  <a:schemeClr val="bg1"/>
                </a:solidFill>
                <a:latin typeface="微软雅黑 Light" panose="020B0502040204020203" charset="-122"/>
                <a:ea typeface="微软雅黑 Light" panose="020B0502040204020203" charset="-122"/>
                <a:cs typeface="+mn-ea"/>
                <a:sym typeface="+mn-lt"/>
              </a:rPr>
              <a:t>: Transferring Inter- and Intra-City Knowledge for Chain Store Site Recommendation</a:t>
            </a:r>
            <a:r>
              <a:rPr lang="zh-CN" altLang="en-US" sz="1200" b="1" dirty="0">
                <a:solidFill>
                  <a:schemeClr val="bg1"/>
                </a:solidFill>
                <a:latin typeface="微软雅黑 Light" panose="020B0502040204020203" charset="-122"/>
                <a:ea typeface="微软雅黑 Light" panose="020B0502040204020203" charset="-122"/>
                <a:cs typeface="+mn-ea"/>
                <a:sym typeface="+mn-lt"/>
              </a:rPr>
              <a:t>。</a:t>
            </a:r>
            <a:r>
              <a:rPr lang="zh-CN" altLang="en-US" b="0" i="0" dirty="0">
                <a:solidFill>
                  <a:srgbClr val="333333"/>
                </a:solidFill>
                <a:effectLst/>
                <a:latin typeface="Arial" panose="020B0604020202020204" pitchFamily="34" charset="0"/>
              </a:rPr>
              <a:t>传递城市间和城市内的知识，大概是说要在本地引进一个连锁品牌，在本城市没有该品牌，但是其他城市有的情况下，学习本地相似品牌和迁移其他城市该品牌的知识进行连锁店选址推荐。</a:t>
            </a:r>
            <a:endParaRPr lang="en-US" altLang="zh-CN" b="0"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333333"/>
                </a:solidFill>
                <a:effectLst/>
                <a:latin typeface="Arial" panose="020B0604020202020204" pitchFamily="34" charset="0"/>
              </a:rPr>
              <a:t>我今天介绍这篇文章的本意是希望自己这次的组会和之前的组会有所关联，都是迁移学习应用是连锁店推荐，这次迁移学习应用于</a:t>
            </a: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推荐，更整体化一些。结果没想到这篇文章标题的</a:t>
            </a:r>
            <a:r>
              <a:rPr lang="en-US" altLang="zh-CN" sz="1200" b="1" dirty="0">
                <a:solidFill>
                  <a:schemeClr val="bg1"/>
                </a:solidFill>
                <a:latin typeface="微软雅黑 Light" panose="020B0502040204020203" charset="-122"/>
                <a:ea typeface="微软雅黑 Light" panose="020B0502040204020203" charset="-122"/>
                <a:cs typeface="+mn-ea"/>
                <a:sym typeface="+mn-lt"/>
              </a:rPr>
              <a:t>Transfer Learning</a:t>
            </a:r>
            <a:r>
              <a:rPr lang="zh-CN" altLang="en-US" sz="1200" b="0" dirty="0">
                <a:solidFill>
                  <a:schemeClr val="bg1"/>
                </a:solidFill>
                <a:latin typeface="微软雅黑 Light" panose="020B0502040204020203" charset="-122"/>
                <a:ea typeface="微软雅黑 Light" panose="020B0502040204020203" charset="-122"/>
                <a:cs typeface="+mn-ea"/>
                <a:sym typeface="+mn-lt"/>
              </a:rPr>
              <a:t>不是指迁移学习，而是自定的一个词，意为兴趣转移。</a:t>
            </a:r>
            <a:endParaRPr lang="en-US" altLang="zh-CN" sz="1200" b="0" dirty="0">
              <a:solidFill>
                <a:schemeClr val="bg1"/>
              </a:solidFill>
              <a:latin typeface="微软雅黑 Light" panose="020B0502040204020203" charset="-122"/>
              <a:ea typeface="微软雅黑 Light" panose="020B0502040204020203"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言归正传，大家首先看这个标题，它的主干就是</a:t>
            </a:r>
            <a:r>
              <a:rPr lang="en-US" altLang="zh-CN" sz="1200" b="1" dirty="0">
                <a:solidFill>
                  <a:schemeClr val="bg1"/>
                </a:solidFill>
                <a:latin typeface="微软雅黑 Light" panose="020B0502040204020203" charset="-122"/>
                <a:ea typeface="微软雅黑 Light" panose="020B0502040204020203" charset="-122"/>
                <a:cs typeface="+mn-ea"/>
                <a:sym typeface="+mn-lt"/>
              </a:rPr>
              <a:t>Cross-city POI Recommendation</a:t>
            </a:r>
            <a:r>
              <a:rPr lang="zh-CN" altLang="en-US" sz="1200" b="1" dirty="0">
                <a:solidFill>
                  <a:schemeClr val="bg1"/>
                </a:solidFill>
                <a:latin typeface="微软雅黑 Light" panose="020B0502040204020203" charset="-122"/>
                <a:ea typeface="微软雅黑 Light" panose="020B0502040204020203" charset="-122"/>
                <a:cs typeface="+mn-ea"/>
                <a:sym typeface="+mn-lt"/>
              </a:rPr>
              <a:t>，</a:t>
            </a:r>
            <a:r>
              <a:rPr lang="zh-CN" altLang="en-US" b="0" i="0" dirty="0">
                <a:solidFill>
                  <a:srgbClr val="333333"/>
                </a:solidFill>
                <a:effectLst/>
                <a:latin typeface="Arial" panose="020B0604020202020204" pitchFamily="34" charset="0"/>
              </a:rPr>
              <a:t>跨城市</a:t>
            </a: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推荐，如何跨城市推荐呢，</a:t>
            </a:r>
            <a:r>
              <a:rPr lang="en-US" altLang="zh-CN" sz="1200" b="1" dirty="0">
                <a:solidFill>
                  <a:schemeClr val="bg1"/>
                </a:solidFill>
                <a:latin typeface="微软雅黑 Light" panose="020B0502040204020203" charset="-122"/>
                <a:ea typeface="微软雅黑 Light" panose="020B0502040204020203" charset="-122"/>
                <a:cs typeface="+mn-ea"/>
                <a:sym typeface="+mn-lt"/>
              </a:rPr>
              <a:t>via Interest Drift and Transfer Learning</a:t>
            </a:r>
            <a:r>
              <a:rPr lang="zh-CN" altLang="en-US" b="0" i="0" dirty="0">
                <a:solidFill>
                  <a:srgbClr val="333333"/>
                </a:solidFill>
                <a:effectLst/>
                <a:latin typeface="Arial" panose="020B0604020202020204" pitchFamily="34" charset="0"/>
              </a:rPr>
              <a:t>通过兴趣漂移和迁移学习，连起来就是通过兴趣漂移和迁移，从家乡和当前城市学习进行跨城市推荐</a:t>
            </a:r>
            <a:r>
              <a:rPr lang="en-US" altLang="zh-CN" b="0" i="0" dirty="0">
                <a:solidFill>
                  <a:srgbClr val="333333"/>
                </a:solidFill>
                <a:effectLst/>
                <a:latin typeface="Arial" panose="020B0604020202020204" pitchFamily="34" charset="0"/>
              </a:rPr>
              <a:t>POI</a:t>
            </a:r>
            <a:r>
              <a:rPr lang="zh-CN" altLang="en-US" b="0" i="0" dirty="0">
                <a:solidFill>
                  <a:srgbClr val="333333"/>
                </a:solidFill>
                <a:effectLst/>
                <a:latin typeface="Arial" panose="020B0604020202020204" pitchFamily="34" charset="0"/>
              </a:rPr>
              <a:t>。</a:t>
            </a:r>
            <a:endParaRPr lang="en-US" altLang="zh-CN"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effectLst/>
                <a:latin typeface="Arial" panose="020B0604020202020204" pitchFamily="34" charset="0"/>
              </a:rPr>
              <a:t>我们观察到游客在当前城市签到的</a:t>
            </a:r>
            <a:r>
              <a:rPr lang="en-US" altLang="zh-CN" dirty="0">
                <a:effectLst/>
                <a:latin typeface="Arial" panose="020B0604020202020204" pitchFamily="34" charset="0"/>
              </a:rPr>
              <a:t>POI</a:t>
            </a:r>
            <a:r>
              <a:rPr lang="zh-CN" altLang="en-US" dirty="0">
                <a:effectLst/>
                <a:latin typeface="Arial" panose="020B0604020202020204" pitchFamily="34" charset="0"/>
              </a:rPr>
              <a:t>很集中，这样如果仅利用当前城市的访问记录，就很难进行个性化的推荐。所以我们要用什么什么数据</a:t>
            </a:r>
            <a:endParaRPr lang="en-US" altLang="zh-CN" dirty="0"/>
          </a:p>
        </p:txBody>
      </p:sp>
    </p:spTree>
    <p:extLst>
      <p:ext uri="{BB962C8B-B14F-4D97-AF65-F5344CB8AC3E}">
        <p14:creationId xmlns:p14="http://schemas.microsoft.com/office/powerpoint/2010/main" val="2220740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effectLst/>
                <a:latin typeface="Arial" panose="020B0604020202020204" pitchFamily="34" charset="0"/>
              </a:rPr>
              <a:t>刚刚介绍了结合兴趣迁移和兴趣转移的想法 那么我们需要分析数据集观察是否有足够的数据支撑我们的想法和研究</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这篇文章用的是腾讯微信数据集和</a:t>
            </a:r>
            <a:r>
              <a:rPr lang="en-US" altLang="zh-CN" dirty="0"/>
              <a:t>yelp</a:t>
            </a:r>
            <a:r>
              <a:rPr lang="zh-CN" altLang="en-US" dirty="0"/>
              <a:t>数据集，国内使用了</a:t>
            </a:r>
            <a:r>
              <a:rPr lang="zh-CN" altLang="en-US" dirty="0">
                <a:effectLst/>
                <a:latin typeface="Arial" panose="020B0604020202020204" pitchFamily="34" charset="0"/>
              </a:rPr>
              <a:t>北京、上海和天津三个中国城市的用户签到记录，国外使用的是拉斯维加斯</a:t>
            </a:r>
            <a:r>
              <a:rPr lang="en-US" altLang="zh-CN" dirty="0">
                <a:effectLst/>
                <a:latin typeface="Arial" panose="020B0604020202020204" pitchFamily="34" charset="0"/>
              </a:rPr>
              <a:t>-</a:t>
            </a:r>
            <a:r>
              <a:rPr lang="zh-CN" altLang="en-US" b="0" i="0" dirty="0">
                <a:solidFill>
                  <a:srgbClr val="F73131"/>
                </a:solidFill>
                <a:effectLst/>
                <a:latin typeface="Arial" panose="020B0604020202020204" pitchFamily="34" charset="0"/>
              </a:rPr>
              <a:t>菲尼克斯城市对。</a:t>
            </a:r>
            <a:r>
              <a:rPr lang="zh-CN" altLang="en-US" dirty="0">
                <a:effectLst/>
                <a:latin typeface="Arial" panose="020B0604020202020204" pitchFamily="34" charset="0"/>
              </a:rPr>
              <a:t>对于每个跨城市对，我们首先选择居住在这两个城市中的任何一个并且曾经去过另一个城市的用户。每个用户都是其中一个城市的本地人和另一个城市的旅行者。</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对现实世界数据集的统计显示，在一个不熟悉的城市中，用户</a:t>
            </a:r>
            <a:r>
              <a:rPr lang="en-US" altLang="zh-CN" dirty="0">
                <a:effectLst/>
                <a:latin typeface="Arial" panose="020B0604020202020204" pitchFamily="34" charset="0"/>
              </a:rPr>
              <a:t>-</a:t>
            </a:r>
            <a:r>
              <a:rPr lang="zh-CN" altLang="en-US" dirty="0">
                <a:effectLst/>
                <a:latin typeface="Arial" panose="020B0604020202020204" pitchFamily="34" charset="0"/>
              </a:rPr>
              <a:t>兴趣点的交互平均比在家乡城市中少一个数量级。因此，跨城市的稀疏用户数据远远不足以训练出一个强大的推荐系统。</a:t>
            </a:r>
            <a:endParaRPr lang="zh-CN" altLang="en-US" dirty="0"/>
          </a:p>
          <a:p>
            <a:endParaRPr lang="en-US" altLang="zh-CN" dirty="0">
              <a:effectLst/>
              <a:latin typeface="Arial" panose="020B0604020202020204" pitchFamily="34" charset="0"/>
            </a:endParaRPr>
          </a:p>
          <a:p>
            <a:r>
              <a:rPr lang="zh-CN" altLang="en-US" dirty="0">
                <a:effectLst/>
                <a:latin typeface="Arial" panose="020B0604020202020204" pitchFamily="34" charset="0"/>
              </a:rPr>
              <a:t>我们可以观察到，游客在当前城市的访问数量</a:t>
            </a:r>
            <a:r>
              <a:rPr lang="en-US" altLang="zh-CN" dirty="0">
                <a:effectLst/>
                <a:latin typeface="Arial" panose="020B0604020202020204" pitchFamily="34" charset="0"/>
              </a:rPr>
              <a:t>(</a:t>
            </a:r>
            <a:r>
              <a:rPr lang="zh-CN" altLang="en-US" dirty="0">
                <a:effectLst/>
                <a:latin typeface="Arial" panose="020B0604020202020204" pitchFamily="34" charset="0"/>
              </a:rPr>
              <a:t>例如，</a:t>
            </a:r>
            <a:r>
              <a:rPr lang="en-US" altLang="zh-CN" dirty="0">
                <a:effectLst/>
                <a:latin typeface="Arial" panose="020B0604020202020204" pitchFamily="34" charset="0"/>
              </a:rPr>
              <a:t>A→B)</a:t>
            </a:r>
            <a:r>
              <a:rPr lang="zh-CN" altLang="en-US" dirty="0">
                <a:effectLst/>
                <a:latin typeface="Arial" panose="020B0604020202020204" pitchFamily="34" charset="0"/>
              </a:rPr>
              <a:t>比当地人访问的数量</a:t>
            </a:r>
            <a:r>
              <a:rPr lang="en-US" altLang="zh-CN" dirty="0">
                <a:effectLst/>
                <a:latin typeface="Arial" panose="020B0604020202020204" pitchFamily="34" charset="0"/>
              </a:rPr>
              <a:t>(</a:t>
            </a:r>
            <a:r>
              <a:rPr lang="zh-CN" altLang="en-US" dirty="0">
                <a:effectLst/>
                <a:latin typeface="Arial" panose="020B0604020202020204" pitchFamily="34" charset="0"/>
              </a:rPr>
              <a:t>例如，</a:t>
            </a:r>
            <a:r>
              <a:rPr lang="en-US" altLang="zh-CN" dirty="0">
                <a:effectLst/>
                <a:latin typeface="Arial" panose="020B0604020202020204" pitchFamily="34" charset="0"/>
              </a:rPr>
              <a:t>B→B)</a:t>
            </a:r>
            <a:r>
              <a:rPr lang="zh-CN" altLang="en-US" dirty="0">
                <a:effectLst/>
                <a:latin typeface="Arial" panose="020B0604020202020204" pitchFamily="34" charset="0"/>
              </a:rPr>
              <a:t>和他们自己在家乡访问的数量</a:t>
            </a:r>
            <a:r>
              <a:rPr lang="en-US" altLang="zh-CN" dirty="0">
                <a:effectLst/>
                <a:latin typeface="Arial" panose="020B0604020202020204" pitchFamily="34" charset="0"/>
              </a:rPr>
              <a:t>(</a:t>
            </a:r>
            <a:r>
              <a:rPr lang="zh-CN" altLang="en-US" dirty="0">
                <a:effectLst/>
                <a:latin typeface="Arial" panose="020B0604020202020204" pitchFamily="34" charset="0"/>
              </a:rPr>
              <a:t>例如，</a:t>
            </a:r>
            <a:r>
              <a:rPr lang="en-US" altLang="zh-CN" dirty="0">
                <a:effectLst/>
                <a:latin typeface="Arial" panose="020B0604020202020204" pitchFamily="34" charset="0"/>
              </a:rPr>
              <a:t>A→A)</a:t>
            </a:r>
            <a:r>
              <a:rPr lang="zh-CN" altLang="en-US" dirty="0">
                <a:effectLst/>
                <a:latin typeface="Arial" panose="020B0604020202020204" pitchFamily="34" charset="0"/>
              </a:rPr>
              <a:t>都要少一个数量级。如果这两部分信息处理得当，即旅行者在家乡的访问行为和当地人在当前城市的访问行为，那么跨城旅行者的推荐性能就可以得到很大的提高。</a:t>
            </a:r>
            <a:endParaRPr lang="en-US" altLang="zh-CN" dirty="0"/>
          </a:p>
        </p:txBody>
      </p:sp>
    </p:spTree>
    <p:extLst>
      <p:ext uri="{BB962C8B-B14F-4D97-AF65-F5344CB8AC3E}">
        <p14:creationId xmlns:p14="http://schemas.microsoft.com/office/powerpoint/2010/main" val="4048137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在本文中，我们提出了一种结合用户在家乡与当前城市之间兴趣漂移和兴趣转移的跨城市</a:t>
            </a:r>
            <a:r>
              <a:rPr lang="en-US" altLang="zh-CN" dirty="0">
                <a:effectLst/>
                <a:latin typeface="Arial" panose="020B0604020202020204" pitchFamily="34" charset="0"/>
              </a:rPr>
              <a:t>POI</a:t>
            </a:r>
            <a:r>
              <a:rPr lang="zh-CN" altLang="en-US" dirty="0">
                <a:effectLst/>
                <a:latin typeface="Arial" panose="020B0604020202020204" pitchFamily="34" charset="0"/>
              </a:rPr>
              <a:t>推荐框架。为了向这两个城市学习，除了旅行者在当前城市的签到记录外，还利用了他们以前在家乡的记录以及其他当地人的记录。</a:t>
            </a:r>
            <a:endParaRPr lang="en-US" altLang="zh-CN" dirty="0">
              <a:effectLst/>
              <a:latin typeface="Arial" panose="020B0604020202020204" pitchFamily="34" charset="0"/>
            </a:endParaRPr>
          </a:p>
          <a:p>
            <a:r>
              <a:rPr lang="zh-CN" altLang="en-US" dirty="0">
                <a:effectLst/>
                <a:latin typeface="Arial" panose="020B0604020202020204" pitchFamily="34" charset="0"/>
              </a:rPr>
              <a:t>左边的三个矩阵分别是 游客在家乡的历史签到记录</a:t>
            </a:r>
            <a:r>
              <a:rPr lang="en-US" altLang="zh-CN" dirty="0">
                <a:effectLst/>
                <a:latin typeface="Arial" panose="020B0604020202020204" pitchFamily="34" charset="0"/>
              </a:rPr>
              <a:t>A-A</a:t>
            </a:r>
            <a:r>
              <a:rPr lang="zh-CN" altLang="en-US" dirty="0">
                <a:effectLst/>
                <a:latin typeface="Arial" panose="020B0604020202020204" pitchFamily="34" charset="0"/>
              </a:rPr>
              <a:t> ，是相对密集的，游客在当前城市的历史签到记录 ，是相对稀疏的，当地人在当前城市的历史签到记录</a:t>
            </a:r>
            <a:r>
              <a:rPr lang="en-US" altLang="zh-CN" dirty="0">
                <a:effectLst/>
                <a:latin typeface="Arial" panose="020B0604020202020204" pitchFamily="34" charset="0"/>
              </a:rPr>
              <a:t>B-B</a:t>
            </a:r>
            <a:r>
              <a:rPr lang="zh-CN" altLang="en-US" dirty="0">
                <a:effectLst/>
                <a:latin typeface="Arial" panose="020B0604020202020204" pitchFamily="34" charset="0"/>
              </a:rPr>
              <a:t> ，是相对密集的。这些签到数据通过矩阵分解转化为潜在的用户向量和</a:t>
            </a:r>
            <a:r>
              <a:rPr lang="en-US" altLang="zh-CN" dirty="0">
                <a:effectLst/>
                <a:latin typeface="Arial" panose="020B0604020202020204" pitchFamily="34" charset="0"/>
              </a:rPr>
              <a:t>POI</a:t>
            </a:r>
            <a:r>
              <a:rPr lang="zh-CN" altLang="en-US" dirty="0">
                <a:effectLst/>
                <a:latin typeface="Arial" panose="020B0604020202020204" pitchFamily="34" charset="0"/>
              </a:rPr>
              <a:t>向量。</a:t>
            </a:r>
            <a:endParaRPr lang="en-US" altLang="zh-CN" dirty="0">
              <a:effectLst/>
              <a:latin typeface="Arial" panose="020B0604020202020204" pitchFamily="34" charset="0"/>
            </a:endParaRPr>
          </a:p>
          <a:p>
            <a:r>
              <a:rPr lang="zh-CN" altLang="en-US" dirty="0">
                <a:effectLst/>
                <a:latin typeface="Arial" panose="020B0604020202020204" pitchFamily="34" charset="0"/>
              </a:rPr>
              <a:t>用户向量由固有部分和漂移部分组成，用户兴趣点向量对于旅行者和本地用户是分开的。然后，将旅行者向量和当前</a:t>
            </a:r>
            <a:r>
              <a:rPr lang="en-US" altLang="zh-CN" dirty="0">
                <a:effectLst/>
                <a:latin typeface="Arial" panose="020B0604020202020204" pitchFamily="34" charset="0"/>
              </a:rPr>
              <a:t>POI</a:t>
            </a:r>
            <a:r>
              <a:rPr lang="zh-CN" altLang="en-US" dirty="0">
                <a:effectLst/>
                <a:latin typeface="Arial" panose="020B0604020202020204" pitchFamily="34" charset="0"/>
              </a:rPr>
              <a:t>向量相乘，得到预测矩阵，所有未记录的用户和</a:t>
            </a:r>
            <a:r>
              <a:rPr lang="en-US" altLang="zh-CN" dirty="0">
                <a:effectLst/>
                <a:latin typeface="Arial" panose="020B0604020202020204" pitchFamily="34" charset="0"/>
              </a:rPr>
              <a:t>POI</a:t>
            </a:r>
            <a:r>
              <a:rPr lang="zh-CN" altLang="en-US" dirty="0">
                <a:effectLst/>
                <a:latin typeface="Arial" panose="020B0604020202020204" pitchFamily="34" charset="0"/>
              </a:rPr>
              <a:t>对都会有一个偏好得分，基于此，推荐者可以构建推荐。</a:t>
            </a:r>
            <a:r>
              <a:rPr lang="en-US" altLang="zh-CN" dirty="0">
                <a:effectLst/>
                <a:latin typeface="Arial" panose="020B0604020202020204" pitchFamily="34" charset="0"/>
              </a:rPr>
              <a:t>PR-UIDT</a:t>
            </a:r>
            <a:r>
              <a:rPr lang="zh-CN" altLang="en-US" dirty="0">
                <a:effectLst/>
                <a:latin typeface="Arial" panose="020B0604020202020204" pitchFamily="34" charset="0"/>
              </a:rPr>
              <a:t>从密集的旅客家乡签到记录和当前城市本地签到记录中获取了丰富的用户兴趣知识，能够实现对当前城市旅客未来签到的更准确预测。</a:t>
            </a:r>
            <a:endParaRPr lang="en-US" altLang="zh-CN" dirty="0">
              <a:effectLst/>
              <a:latin typeface="Arial" panose="020B0604020202020204" pitchFamily="34" charset="0"/>
            </a:endParaRPr>
          </a:p>
          <a:p>
            <a:endParaRPr lang="en-US" altLang="zh-CN" dirty="0">
              <a:effectLst/>
              <a:latin typeface="Arial" panose="020B0604020202020204" pitchFamily="34" charset="0"/>
            </a:endParaRPr>
          </a:p>
          <a:p>
            <a:endParaRPr lang="en-US" altLang="zh-CN" dirty="0">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652714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PR-UIDT</a:t>
            </a:r>
            <a:r>
              <a:rPr lang="zh-CN" altLang="en-US" dirty="0"/>
              <a:t>框架中，每个用户嵌入的潜在向量被分为与城市无关的部分和与城市相关的部分，分别对应于固有兴趣和漂移兴趣。另一方面，每个</a:t>
            </a:r>
            <a:r>
              <a:rPr lang="en-US" altLang="zh-CN" dirty="0"/>
              <a:t>POI</a:t>
            </a:r>
            <a:r>
              <a:rPr lang="zh-CN" altLang="en-US" dirty="0"/>
              <a:t>的嵌入由两个独立的向量表示，这两个向量分别是为本市的出行者和本地人设计的。</a:t>
            </a:r>
            <a:r>
              <a:rPr lang="en-US" altLang="zh-CN" dirty="0" err="1">
                <a:effectLst/>
                <a:latin typeface="Arial" panose="020B0604020202020204" pitchFamily="34" charset="0"/>
              </a:rPr>
              <a:t>qil</a:t>
            </a:r>
            <a:r>
              <a:rPr lang="zh-CN" altLang="en-US" dirty="0">
                <a:effectLst/>
                <a:latin typeface="Arial" panose="020B0604020202020204" pitchFamily="34" charset="0"/>
              </a:rPr>
              <a:t>只使用当地人的记录进行培训，而</a:t>
            </a:r>
            <a:r>
              <a:rPr lang="en-US" altLang="zh-CN" dirty="0" err="1">
                <a:effectLst/>
                <a:latin typeface="Arial" panose="020B0604020202020204" pitchFamily="34" charset="0"/>
              </a:rPr>
              <a:t>qit</a:t>
            </a:r>
            <a:r>
              <a:rPr lang="zh-CN" altLang="en-US" dirty="0">
                <a:effectLst/>
                <a:latin typeface="Arial" panose="020B0604020202020204" pitchFamily="34" charset="0"/>
              </a:rPr>
              <a:t>只用游客的记录进行培训</a:t>
            </a:r>
            <a:endParaRPr lang="en-US" altLang="zh-CN" dirty="0"/>
          </a:p>
          <a:p>
            <a:r>
              <a:rPr lang="zh-CN" altLang="en-US" dirty="0"/>
              <a:t>在前面我们也提到了 游客的签到数据远小于本地人的签到数据。所以为了提升   促使这两个</a:t>
            </a:r>
            <a:r>
              <a:rPr lang="en-US" altLang="zh-CN" dirty="0"/>
              <a:t>POI</a:t>
            </a:r>
            <a:r>
              <a:rPr lang="zh-CN" altLang="en-US" dirty="0"/>
              <a:t>向量变得相似。</a:t>
            </a:r>
            <a:endParaRPr lang="en-US" altLang="zh-CN"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4111282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更具体地说，在损失函数中考虑了用户</a:t>
            </a:r>
            <a:r>
              <a:rPr lang="en-US" altLang="zh-CN" dirty="0">
                <a:effectLst/>
                <a:latin typeface="Arial" panose="020B0604020202020204" pitchFamily="34" charset="0"/>
              </a:rPr>
              <a:t>-POI</a:t>
            </a:r>
            <a:r>
              <a:rPr lang="zh-CN" altLang="en-US" dirty="0">
                <a:effectLst/>
                <a:latin typeface="Arial" panose="020B0604020202020204" pitchFamily="34" charset="0"/>
              </a:rPr>
              <a:t>交互的上述三个部分的预测误差之和。</a:t>
            </a:r>
            <a:endParaRPr lang="en-US" altLang="zh-CN" dirty="0">
              <a:effectLst/>
              <a:latin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a:effectLst/>
                <a:latin typeface="Arial" panose="020B0604020202020204" pitchFamily="34" charset="0"/>
              </a:rPr>
              <a:t>L1</a:t>
            </a:r>
            <a:r>
              <a:rPr lang="zh-CN" altLang="en-US" dirty="0">
                <a:effectLst/>
                <a:latin typeface="Arial" panose="020B0604020202020204" pitchFamily="34" charset="0"/>
              </a:rPr>
              <a:t>是给游客在当前城市推荐</a:t>
            </a:r>
            <a:r>
              <a:rPr lang="en-US" altLang="zh-CN" dirty="0">
                <a:effectLst/>
                <a:latin typeface="Arial" panose="020B0604020202020204" pitchFamily="34" charset="0"/>
              </a:rPr>
              <a:t>POI</a:t>
            </a:r>
            <a:r>
              <a:rPr lang="zh-CN" altLang="en-US" dirty="0">
                <a:effectLst/>
                <a:latin typeface="Arial" panose="020B0604020202020204" pitchFamily="34" charset="0"/>
              </a:rPr>
              <a:t>的预测误差，对应中间的矩阵。</a:t>
            </a:r>
            <a:r>
              <a:rPr lang="en-US" altLang="zh-CN" dirty="0">
                <a:effectLst/>
                <a:latin typeface="Arial" panose="020B0604020202020204" pitchFamily="34" charset="0"/>
              </a:rPr>
              <a:t>L2</a:t>
            </a:r>
            <a:r>
              <a:rPr lang="zh-CN" altLang="en-US" dirty="0">
                <a:effectLst/>
                <a:latin typeface="Arial" panose="020B0604020202020204" pitchFamily="34" charset="0"/>
              </a:rPr>
              <a:t>是给游客在家乡推荐</a:t>
            </a:r>
            <a:r>
              <a:rPr lang="en-US" altLang="zh-CN" dirty="0">
                <a:effectLst/>
                <a:latin typeface="Arial" panose="020B0604020202020204" pitchFamily="34" charset="0"/>
              </a:rPr>
              <a:t>POI</a:t>
            </a:r>
            <a:r>
              <a:rPr lang="zh-CN" altLang="en-US" dirty="0">
                <a:effectLst/>
                <a:latin typeface="Arial" panose="020B0604020202020204" pitchFamily="34" charset="0"/>
              </a:rPr>
              <a:t>的预测误差，对应上面的矩阵，</a:t>
            </a:r>
            <a:r>
              <a:rPr lang="en-US" altLang="zh-CN" dirty="0">
                <a:effectLst/>
                <a:latin typeface="Arial" panose="020B0604020202020204" pitchFamily="34" charset="0"/>
              </a:rPr>
              <a:t>L3</a:t>
            </a:r>
            <a:r>
              <a:rPr lang="zh-CN" altLang="en-US" dirty="0">
                <a:effectLst/>
                <a:latin typeface="Arial" panose="020B0604020202020204" pitchFamily="34" charset="0"/>
              </a:rPr>
              <a:t>给本地人推荐当前城市</a:t>
            </a:r>
            <a:r>
              <a:rPr lang="en-US" altLang="zh-CN" dirty="0">
                <a:effectLst/>
                <a:latin typeface="Arial" panose="020B0604020202020204" pitchFamily="34" charset="0"/>
              </a:rPr>
              <a:t>POI</a:t>
            </a:r>
            <a:r>
              <a:rPr lang="zh-CN" altLang="en-US" dirty="0">
                <a:effectLst/>
                <a:latin typeface="Arial" panose="020B0604020202020204" pitchFamily="34" charset="0"/>
              </a:rPr>
              <a:t>的预测误差，对应下面的矩阵。其中</a:t>
            </a:r>
            <a:r>
              <a:rPr lang="en-US" altLang="zh-CN" dirty="0">
                <a:effectLst/>
                <a:latin typeface="Arial" panose="020B0604020202020204" pitchFamily="34" charset="0"/>
              </a:rPr>
              <a:t>α</a:t>
            </a:r>
            <a:r>
              <a:rPr lang="zh-CN" altLang="en-US" dirty="0">
                <a:effectLst/>
                <a:latin typeface="Arial" panose="020B0604020202020204" pitchFamily="34" charset="0"/>
              </a:rPr>
              <a:t>控制我们将用户对家乡</a:t>
            </a:r>
            <a:r>
              <a:rPr lang="en-US" altLang="zh-CN" dirty="0">
                <a:effectLst/>
                <a:latin typeface="Arial" panose="020B0604020202020204" pitchFamily="34" charset="0"/>
              </a:rPr>
              <a:t>POI</a:t>
            </a:r>
            <a:r>
              <a:rPr lang="zh-CN" altLang="en-US" dirty="0">
                <a:effectLst/>
                <a:latin typeface="Arial" panose="020B0604020202020204" pitchFamily="34" charset="0"/>
              </a:rPr>
              <a:t>的偏好转移到当前城市的程度，</a:t>
            </a:r>
            <a:r>
              <a:rPr lang="en-US" altLang="zh-CN" dirty="0">
                <a:effectLst/>
                <a:latin typeface="Arial" panose="020B0604020202020204" pitchFamily="34" charset="0"/>
              </a:rPr>
              <a:t>β</a:t>
            </a:r>
            <a:r>
              <a:rPr lang="zh-CN" altLang="en-US" dirty="0">
                <a:effectLst/>
                <a:latin typeface="Arial" panose="020B0604020202020204" pitchFamily="34" charset="0"/>
              </a:rPr>
              <a:t>表示同一兴趣点上的相似性约束。</a:t>
            </a:r>
            <a:endParaRPr lang="en-US" altLang="zh-CN" dirty="0">
              <a:effectLst/>
              <a:latin typeface="Arial" panose="020B0604020202020204" pitchFamily="34" charset="0"/>
            </a:endParaRPr>
          </a:p>
          <a:p>
            <a:pPr algn="just"/>
            <a:r>
              <a:rPr lang="zh-CN" altLang="en-US" dirty="0">
                <a:effectLst/>
                <a:latin typeface="Arial" panose="020B0604020202020204" pitchFamily="34" charset="0"/>
              </a:rPr>
              <a:t>损失函数常规做法是 用用户的真实评分和预测评分的误差来进行计算。但是</a:t>
            </a:r>
            <a:r>
              <a:rPr lang="en-US" altLang="zh-CN" dirty="0">
                <a:effectLst/>
                <a:latin typeface="Arial" panose="020B0604020202020204" pitchFamily="34" charset="0"/>
              </a:rPr>
              <a:t>yelp</a:t>
            </a:r>
            <a:r>
              <a:rPr lang="zh-CN" altLang="en-US" dirty="0">
                <a:effectLst/>
                <a:latin typeface="Arial" panose="020B0604020202020204" pitchFamily="34" charset="0"/>
              </a:rPr>
              <a:t>数据集中并没有显式的用户打分信息 只有隐式访问次数来表示用户的喜好。如果我们用这种办法会存在一个问题，比如用户访问两个</a:t>
            </a:r>
            <a:r>
              <a:rPr lang="en-US" altLang="zh-CN" dirty="0">
                <a:effectLst/>
                <a:latin typeface="Arial" panose="020B0604020202020204" pitchFamily="34" charset="0"/>
              </a:rPr>
              <a:t>POI</a:t>
            </a:r>
            <a:r>
              <a:rPr lang="zh-CN" altLang="en-US" dirty="0">
                <a:effectLst/>
                <a:latin typeface="Arial" panose="020B0604020202020204" pitchFamily="34" charset="0"/>
              </a:rPr>
              <a:t>分别</a:t>
            </a:r>
            <a:r>
              <a:rPr lang="en-US" altLang="zh-CN" dirty="0">
                <a:effectLst/>
                <a:latin typeface="Arial" panose="020B0604020202020204" pitchFamily="34" charset="0"/>
              </a:rPr>
              <a:t>500</a:t>
            </a:r>
            <a:r>
              <a:rPr lang="zh-CN" altLang="en-US" dirty="0">
                <a:effectLst/>
                <a:latin typeface="Arial" panose="020B0604020202020204" pitchFamily="34" charset="0"/>
              </a:rPr>
              <a:t>和</a:t>
            </a:r>
            <a:r>
              <a:rPr lang="en-US" altLang="zh-CN" dirty="0">
                <a:effectLst/>
                <a:latin typeface="Arial" panose="020B0604020202020204" pitchFamily="34" charset="0"/>
              </a:rPr>
              <a:t>1000</a:t>
            </a:r>
            <a:r>
              <a:rPr lang="zh-CN" altLang="en-US" dirty="0">
                <a:effectLst/>
                <a:latin typeface="Arial" panose="020B0604020202020204" pitchFamily="34" charset="0"/>
              </a:rPr>
              <a:t>次，表示用户都很喜欢这两家店，但是如果我们用</a:t>
            </a:r>
            <a:r>
              <a:rPr lang="en-US" altLang="zh-CN" dirty="0">
                <a:effectLst/>
                <a:latin typeface="Arial" panose="020B0604020202020204" pitchFamily="34" charset="0"/>
              </a:rPr>
              <a:t>500</a:t>
            </a:r>
            <a:r>
              <a:rPr lang="zh-CN" altLang="en-US" dirty="0">
                <a:effectLst/>
                <a:latin typeface="Arial" panose="020B0604020202020204" pitchFamily="34" charset="0"/>
              </a:rPr>
              <a:t>和</a:t>
            </a:r>
            <a:r>
              <a:rPr lang="en-US" altLang="zh-CN" dirty="0">
                <a:effectLst/>
                <a:latin typeface="Arial" panose="020B0604020202020204" pitchFamily="34" charset="0"/>
              </a:rPr>
              <a:t>1000</a:t>
            </a:r>
            <a:r>
              <a:rPr lang="zh-CN" altLang="en-US" dirty="0">
                <a:effectLst/>
                <a:latin typeface="Arial" panose="020B0604020202020204" pitchFamily="34" charset="0"/>
              </a:rPr>
              <a:t>来代替真实评分的话，它们之间的差距就会很大，给实验结果带来过拟合问题。所以本文使用的是基于排序的损失函数，其基本思想就是负采样，要使得用户访问过的</a:t>
            </a:r>
            <a:r>
              <a:rPr lang="en-US" altLang="zh-CN" dirty="0">
                <a:effectLst/>
                <a:latin typeface="Arial" panose="020B0604020202020204" pitchFamily="34" charset="0"/>
              </a:rPr>
              <a:t>POI</a:t>
            </a:r>
            <a:r>
              <a:rPr lang="zh-CN" altLang="en-US" dirty="0">
                <a:effectLst/>
                <a:latin typeface="Arial" panose="020B0604020202020204" pitchFamily="34" charset="0"/>
              </a:rPr>
              <a:t>的预测评分尽可能高于用户没去过的</a:t>
            </a:r>
            <a:r>
              <a:rPr lang="en-US" altLang="zh-CN" dirty="0">
                <a:effectLst/>
                <a:latin typeface="Arial" panose="020B0604020202020204" pitchFamily="34" charset="0"/>
              </a:rPr>
              <a:t>POI</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algn="just"/>
            <a:r>
              <a:rPr lang="zh-CN" altLang="en-US" dirty="0">
                <a:effectLst/>
                <a:latin typeface="Arial" panose="020B0604020202020204" pitchFamily="34" charset="0"/>
              </a:rPr>
              <a:t>这个</a:t>
            </a:r>
            <a:endParaRPr lang="en-US" altLang="zh-CN" dirty="0">
              <a:effectLst/>
              <a:latin typeface="Arial" panose="020B0604020202020204" pitchFamily="34" charset="0"/>
            </a:endParaRPr>
          </a:p>
        </p:txBody>
      </p:sp>
    </p:spTree>
    <p:extLst>
      <p:ext uri="{BB962C8B-B14F-4D97-AF65-F5344CB8AC3E}">
        <p14:creationId xmlns:p14="http://schemas.microsoft.com/office/powerpoint/2010/main" val="464094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用户可以在多个城市之间旅行，而不仅仅是两个城市。接下来，我们将演示我们提出的</a:t>
            </a:r>
            <a:r>
              <a:rPr lang="en-US" altLang="zh-CN" dirty="0">
                <a:effectLst/>
                <a:latin typeface="Arial" panose="020B0604020202020204" pitchFamily="34" charset="0"/>
              </a:rPr>
              <a:t>PR-UIDT</a:t>
            </a:r>
            <a:r>
              <a:rPr lang="zh-CN" altLang="en-US" dirty="0">
                <a:effectLst/>
                <a:latin typeface="Arial" panose="020B0604020202020204" pitchFamily="34" charset="0"/>
              </a:rPr>
              <a:t>框架如何扩展到多城市场景。</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如图所示，左边的两个矩阵是所有用户在其家乡的访问记录和所有用户在非家乡的访问记录。</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用户潜在向量仍然被分为两部分，分别对应于固有兴趣和漂移兴趣。假设内在利益在不同城市之间是不变的，而漂移的利益是依赖于城市的。然而，为每个城市的用户漂移的兴趣分配一个独立的向量会带来</a:t>
            </a:r>
            <a:r>
              <a:rPr lang="en-US" altLang="zh-CN" dirty="0">
                <a:effectLst/>
                <a:latin typeface="Arial" panose="020B0604020202020204" pitchFamily="34" charset="0"/>
              </a:rPr>
              <a:t>n</a:t>
            </a:r>
            <a:r>
              <a:rPr lang="zh-CN" altLang="en-US" dirty="0">
                <a:effectLst/>
                <a:latin typeface="Arial" panose="020B0604020202020204" pitchFamily="34" charset="0"/>
              </a:rPr>
              <a:t>倍的内存使用，其中</a:t>
            </a:r>
            <a:r>
              <a:rPr lang="en-US" altLang="zh-CN" dirty="0">
                <a:effectLst/>
                <a:latin typeface="Arial" panose="020B0604020202020204" pitchFamily="34" charset="0"/>
              </a:rPr>
              <a:t>n</a:t>
            </a:r>
            <a:r>
              <a:rPr lang="zh-CN" altLang="en-US" dirty="0">
                <a:effectLst/>
                <a:latin typeface="Arial" panose="020B0604020202020204" pitchFamily="34" charset="0"/>
              </a:rPr>
              <a:t>是城市的数量。</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因此，在我们的设计中，漂移的兴趣只取决于用户在每个城市扮演的角色，即当地人或旅行者，分别表示为</a:t>
            </a:r>
            <a:r>
              <a:rPr lang="en-US" altLang="zh-CN" dirty="0">
                <a:effectLst/>
                <a:latin typeface="Arial" panose="020B0604020202020204" pitchFamily="34" charset="0"/>
              </a:rPr>
              <a:t>Ph</a:t>
            </a:r>
            <a:r>
              <a:rPr lang="zh-CN" altLang="en-US" dirty="0">
                <a:effectLst/>
                <a:latin typeface="Arial" panose="020B0604020202020204" pitchFamily="34" charset="0"/>
              </a:rPr>
              <a:t>和</a:t>
            </a:r>
            <a:r>
              <a:rPr lang="en-US" altLang="zh-CN" dirty="0">
                <a:effectLst/>
                <a:latin typeface="Arial" panose="020B0604020202020204" pitchFamily="34" charset="0"/>
              </a:rPr>
              <a:t>PT</a:t>
            </a:r>
            <a:r>
              <a:rPr lang="zh-CN" altLang="en-US" dirty="0">
                <a:effectLst/>
                <a:latin typeface="Arial" panose="020B0604020202020204" pitchFamily="34" charset="0"/>
              </a:rPr>
              <a:t>，而不取决于城市本身。根据用户角色的不同，同一</a:t>
            </a:r>
            <a:r>
              <a:rPr lang="en-US" altLang="zh-CN" dirty="0">
                <a:effectLst/>
                <a:latin typeface="Arial" panose="020B0604020202020204" pitchFamily="34" charset="0"/>
              </a:rPr>
              <a:t>POI</a:t>
            </a:r>
            <a:r>
              <a:rPr lang="zh-CN" altLang="en-US" dirty="0">
                <a:effectLst/>
                <a:latin typeface="Arial" panose="020B0604020202020204" pitchFamily="34" charset="0"/>
              </a:rPr>
              <a:t>具有不同的潜在向量，即</a:t>
            </a:r>
            <a:r>
              <a:rPr lang="en-US" altLang="zh-CN" dirty="0" err="1">
                <a:effectLst/>
                <a:latin typeface="Arial" panose="020B0604020202020204" pitchFamily="34" charset="0"/>
              </a:rPr>
              <a:t>Qh</a:t>
            </a:r>
            <a:r>
              <a:rPr lang="en-US" altLang="zh-CN" dirty="0">
                <a:effectLst/>
                <a:latin typeface="Arial" panose="020B0604020202020204" pitchFamily="34" charset="0"/>
              </a:rPr>
              <a:t>(</a:t>
            </a:r>
            <a:r>
              <a:rPr lang="zh-CN" altLang="en-US" dirty="0">
                <a:effectLst/>
                <a:latin typeface="Arial" panose="020B0604020202020204" pitchFamily="34" charset="0"/>
              </a:rPr>
              <a:t>针对本地人</a:t>
            </a:r>
            <a:r>
              <a:rPr lang="en-US" altLang="zh-CN" dirty="0">
                <a:effectLst/>
                <a:latin typeface="Arial" panose="020B0604020202020204" pitchFamily="34" charset="0"/>
              </a:rPr>
              <a:t>)</a:t>
            </a:r>
            <a:r>
              <a:rPr lang="zh-CN" altLang="en-US" dirty="0">
                <a:effectLst/>
                <a:latin typeface="Arial" panose="020B0604020202020204" pitchFamily="34" charset="0"/>
              </a:rPr>
              <a:t>和</a:t>
            </a:r>
            <a:r>
              <a:rPr lang="en-US" altLang="zh-CN" dirty="0">
                <a:effectLst/>
                <a:latin typeface="Arial" panose="020B0604020202020204" pitchFamily="34" charset="0"/>
              </a:rPr>
              <a:t>Qt(</a:t>
            </a:r>
            <a:r>
              <a:rPr lang="zh-CN" altLang="en-US" dirty="0">
                <a:effectLst/>
                <a:latin typeface="Arial" panose="020B0604020202020204" pitchFamily="34" charset="0"/>
              </a:rPr>
              <a:t>针对游客</a:t>
            </a:r>
            <a:r>
              <a:rPr lang="en-US" altLang="zh-CN" dirty="0">
                <a:effectLst/>
                <a:latin typeface="Arial" panose="020B0604020202020204" pitchFamily="34" charset="0"/>
              </a:rPr>
              <a:t>)</a:t>
            </a:r>
            <a:r>
              <a:rPr lang="zh-CN" altLang="en-US" dirty="0">
                <a:effectLst/>
                <a:latin typeface="Arial" panose="020B0604020202020204" pitchFamily="34" charset="0"/>
              </a:rPr>
              <a:t>，并具有范数约束。</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首先，从用户的所有签到中学习用户固有向量。其次，由于用户在所有非本国城市中都扮演着旅行者的相同角色，因此从这些城市的签到中共同学习了用户漂移的兴趣部分。为了更实际，推荐系统可以将多个城市标记为用户的家乡（如果她经常签入这些城市）。</a:t>
            </a:r>
          </a:p>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之前的</a:t>
            </a:r>
            <a:r>
              <a:rPr lang="en-US" altLang="zh-CN" dirty="0">
                <a:effectLst/>
                <a:latin typeface="Arial" panose="020B0604020202020204" pitchFamily="34" charset="0"/>
              </a:rPr>
              <a:t>L2 L3</a:t>
            </a:r>
            <a:r>
              <a:rPr lang="zh-CN" altLang="en-US" dirty="0">
                <a:effectLst/>
                <a:latin typeface="Arial" panose="020B0604020202020204" pitchFamily="34" charset="0"/>
              </a:rPr>
              <a:t>表示的是游客在家乡的和当地人在当前城市的预测访问， 这两个被合并到</a:t>
            </a:r>
            <a:r>
              <a:rPr lang="en-US" altLang="zh-CN" dirty="0" err="1">
                <a:effectLst/>
                <a:latin typeface="Arial" panose="020B0604020202020204" pitchFamily="34" charset="0"/>
              </a:rPr>
              <a:t>Llocal</a:t>
            </a:r>
            <a:r>
              <a:rPr lang="zh-CN" altLang="en-US" dirty="0">
                <a:effectLst/>
                <a:latin typeface="Arial" panose="020B0604020202020204" pitchFamily="34" charset="0"/>
              </a:rPr>
              <a:t>中，也就是图的上半部分。而</a:t>
            </a:r>
            <a:r>
              <a:rPr lang="en-US" altLang="zh-CN" dirty="0">
                <a:effectLst/>
                <a:latin typeface="Arial" panose="020B0604020202020204" pitchFamily="34" charset="0"/>
              </a:rPr>
              <a:t>L1</a:t>
            </a:r>
            <a:r>
              <a:rPr lang="zh-CN" altLang="en-US" dirty="0">
                <a:effectLst/>
                <a:latin typeface="Arial" panose="020B0604020202020204" pitchFamily="34" charset="0"/>
              </a:rPr>
              <a:t>也就是游客在当前城市的访问</a:t>
            </a:r>
            <a:r>
              <a:rPr lang="en-US" altLang="zh-CN" dirty="0">
                <a:effectLst/>
                <a:latin typeface="Arial" panose="020B0604020202020204" pitchFamily="34" charset="0"/>
              </a:rPr>
              <a:t>POI</a:t>
            </a:r>
            <a:r>
              <a:rPr lang="zh-CN" altLang="en-US" dirty="0">
                <a:effectLst/>
                <a:latin typeface="Arial" panose="020B0604020202020204" pitchFamily="34" charset="0"/>
              </a:rPr>
              <a:t>扩展到了</a:t>
            </a:r>
            <a:r>
              <a:rPr lang="en-US" altLang="zh-CN" dirty="0" err="1">
                <a:effectLst/>
                <a:latin typeface="Arial" panose="020B0604020202020204" pitchFamily="34" charset="0"/>
              </a:rPr>
              <a:t>Ltraveler</a:t>
            </a:r>
            <a:r>
              <a:rPr lang="zh-CN" altLang="en-US" dirty="0">
                <a:effectLst/>
                <a:latin typeface="Arial" panose="020B0604020202020204" pitchFamily="34" charset="0"/>
              </a:rPr>
              <a:t>中，它考虑了游客在多个非家乡城市，而不是当前城市中的签到。通过这种方式，扩展的</a:t>
            </a:r>
            <a:r>
              <a:rPr lang="en-US" altLang="zh-CN" dirty="0">
                <a:effectLst/>
                <a:latin typeface="Arial" panose="020B0604020202020204" pitchFamily="34" charset="0"/>
              </a:rPr>
              <a:t>PR-UIDT</a:t>
            </a:r>
            <a:r>
              <a:rPr lang="zh-CN" altLang="en-US" dirty="0">
                <a:effectLst/>
                <a:latin typeface="Arial" panose="020B0604020202020204" pitchFamily="34" charset="0"/>
              </a:rPr>
              <a:t>能够为访问多个城市的游客进行</a:t>
            </a:r>
            <a:r>
              <a:rPr lang="en-US" altLang="zh-CN" dirty="0">
                <a:effectLst/>
                <a:latin typeface="Arial" panose="020B0604020202020204" pitchFamily="34" charset="0"/>
              </a:rPr>
              <a:t>POI</a:t>
            </a:r>
            <a:r>
              <a:rPr lang="zh-CN" altLang="en-US" dirty="0">
                <a:effectLst/>
                <a:latin typeface="Arial" panose="020B0604020202020204" pitchFamily="34" charset="0"/>
              </a:rPr>
              <a:t>推荐。此外，与初始版本相比，只要用户和</a:t>
            </a:r>
            <a:r>
              <a:rPr lang="en-US" altLang="zh-CN" dirty="0">
                <a:effectLst/>
                <a:latin typeface="Arial" panose="020B0604020202020204" pitchFamily="34" charset="0"/>
              </a:rPr>
              <a:t>POI</a:t>
            </a:r>
            <a:r>
              <a:rPr lang="zh-CN" altLang="en-US" dirty="0">
                <a:effectLst/>
                <a:latin typeface="Arial" panose="020B0604020202020204" pitchFamily="34" charset="0"/>
              </a:rPr>
              <a:t>的数量固定，它就不会增加用于存储用户和</a:t>
            </a:r>
            <a:r>
              <a:rPr lang="en-US" altLang="zh-CN" dirty="0">
                <a:effectLst/>
                <a:latin typeface="Arial" panose="020B0604020202020204" pitchFamily="34" charset="0"/>
              </a:rPr>
              <a:t>POI</a:t>
            </a:r>
            <a:r>
              <a:rPr lang="zh-CN" altLang="en-US" dirty="0">
                <a:effectLst/>
                <a:latin typeface="Arial" panose="020B0604020202020204" pitchFamily="34" charset="0"/>
              </a:rPr>
              <a:t>向量的内存使用量。总的时间复杂度仍然与签到数据的大小</a:t>
            </a:r>
            <a:r>
              <a:rPr lang="zh-CN" altLang="en-US">
                <a:effectLst/>
                <a:latin typeface="Arial" panose="020B0604020202020204" pitchFamily="34" charset="0"/>
              </a:rPr>
              <a:t>呈线性关系，。</a:t>
            </a:r>
            <a:r>
              <a:rPr lang="zh-CN" altLang="en-US" dirty="0">
                <a:effectLst/>
                <a:latin typeface="Arial" panose="020B0604020202020204" pitchFamily="34" charset="0"/>
              </a:rPr>
              <a:t>基于上述框架，不仅可以在家乡和当前城市之间，而且可以在多个非家乡城市之间实现用户兴趣转移。</a:t>
            </a:r>
            <a:r>
              <a:rPr lang="zh-CN" altLang="en-US" dirty="0"/>
              <a:t>它的缺陷 矩阵大 一块块 很稀疏 </a:t>
            </a:r>
            <a:endParaRPr lang="en-US" altLang="zh-CN" dirty="0"/>
          </a:p>
          <a:p>
            <a:endParaRPr lang="en-US" altLang="zh-CN" dirty="0">
              <a:effectLst/>
              <a:latin typeface="Arial" panose="020B0604020202020204" pitchFamily="34" charset="0"/>
            </a:endParaRPr>
          </a:p>
          <a:p>
            <a:endParaRPr lang="en-US" altLang="zh-CN" sz="1200" b="0" i="0" kern="1200" dirty="0">
              <a:solidFill>
                <a:schemeClr val="tx1"/>
              </a:solidFill>
              <a:effectLst/>
              <a:latin typeface="Arial" panose="020B0604020202020204" pitchFamily="34" charset="0"/>
              <a:ea typeface="+mn-ea"/>
              <a:cs typeface="+mn-cs"/>
            </a:endParaRPr>
          </a:p>
          <a:p>
            <a:r>
              <a:rPr lang="zh-CN" altLang="en-US" dirty="0">
                <a:effectLst/>
                <a:latin typeface="Arial" panose="020B0604020202020204" pitchFamily="34" charset="0"/>
              </a:rPr>
              <a:t>我们提出的</a:t>
            </a:r>
            <a:r>
              <a:rPr lang="en-US" altLang="zh-CN" dirty="0">
                <a:effectLst/>
                <a:latin typeface="Arial" panose="020B0604020202020204" pitchFamily="34" charset="0"/>
              </a:rPr>
              <a:t>PR-UIDT</a:t>
            </a:r>
            <a:r>
              <a:rPr lang="zh-CN" altLang="en-US" dirty="0">
                <a:effectLst/>
                <a:latin typeface="Arial" panose="020B0604020202020204" pitchFamily="34" charset="0"/>
              </a:rPr>
              <a:t>框架考虑了不同城市之间（即在空间域内）的用户兴趣漂移和转移。由于用户的签到行为通常受无法解耦的空间和时间影响，因此</a:t>
            </a:r>
            <a:r>
              <a:rPr lang="en-US" altLang="zh-CN" dirty="0">
                <a:effectLst/>
                <a:latin typeface="Arial" panose="020B0604020202020204" pitchFamily="34" charset="0"/>
              </a:rPr>
              <a:t>PR-UIDT</a:t>
            </a:r>
            <a:r>
              <a:rPr lang="zh-CN" altLang="en-US" dirty="0">
                <a:effectLst/>
                <a:latin typeface="Arial" panose="020B0604020202020204" pitchFamily="34" charset="0"/>
              </a:rPr>
              <a:t>也可以扩展，以便同时考虑这两者。更具体地说，某些特定时间的兴趣可以从一个城市转移到另一城市，而其他时间可能会转移到不同的城市。例如，用户可以在晚餐时间去餐馆，而与所访问的城市无关。但是，如果她正在休假，则她日常生活的其他部分可能会发生很大变化。为了区别于此，直接解决方案可以遵循</a:t>
            </a:r>
            <a:r>
              <a:rPr lang="en-US" altLang="zh-CN" dirty="0">
                <a:effectLst/>
                <a:latin typeface="Arial" panose="020B0604020202020204" pitchFamily="34" charset="0"/>
              </a:rPr>
              <a:t>MF</a:t>
            </a:r>
            <a:r>
              <a:rPr lang="zh-CN" altLang="en-US" dirty="0">
                <a:effectLst/>
                <a:latin typeface="Arial" panose="020B0604020202020204" pitchFamily="34" charset="0"/>
              </a:rPr>
              <a:t>的类似思想，并使用潜在因素对用户签到的上下文进行建模。基于这些可学习的因素，与特定上下文相关的用户兴趣可以在不同城市之间转移或转移。</a:t>
            </a:r>
            <a:endParaRPr lang="en-US" altLang="zh-CN" sz="1200" b="0" i="0" kern="1200" dirty="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在</a:t>
            </a:r>
            <a:r>
              <a:rPr lang="en-US" altLang="zh-CN" dirty="0">
                <a:effectLst/>
                <a:latin typeface="Arial" panose="020B0604020202020204" pitchFamily="34" charset="0"/>
              </a:rPr>
              <a:t>PR-UIDT</a:t>
            </a:r>
            <a:r>
              <a:rPr lang="zh-CN" altLang="en-US" dirty="0">
                <a:effectLst/>
                <a:latin typeface="Arial" panose="020B0604020202020204" pitchFamily="34" charset="0"/>
              </a:rPr>
              <a:t>中表征用户兴趣漂移和转移有什么影响？</a:t>
            </a:r>
            <a:endParaRPr lang="en-US" altLang="zh-CN" dirty="0">
              <a:effectLst/>
              <a:latin typeface="Arial" panose="020B0604020202020204" pitchFamily="34" charset="0"/>
            </a:endParaRPr>
          </a:p>
          <a:p>
            <a:r>
              <a:rPr lang="zh-CN" altLang="en-US" dirty="0">
                <a:effectLst/>
                <a:latin typeface="Arial" panose="020B0604020202020204" pitchFamily="34" charset="0"/>
              </a:rPr>
              <a:t>进行消融研究，以研究用户兴趣漂移和转移对于跨城市</a:t>
            </a:r>
            <a:r>
              <a:rPr lang="en-US" altLang="zh-CN" dirty="0">
                <a:effectLst/>
                <a:latin typeface="Arial" panose="020B0604020202020204" pitchFamily="34" charset="0"/>
              </a:rPr>
              <a:t>POI</a:t>
            </a:r>
            <a:r>
              <a:rPr lang="zh-CN" altLang="en-US" dirty="0">
                <a:effectLst/>
                <a:latin typeface="Arial" panose="020B0604020202020204" pitchFamily="34" charset="0"/>
              </a:rPr>
              <a:t>建议是否必要。其中“</a:t>
            </a:r>
            <a:r>
              <a:rPr lang="en-US" altLang="zh-CN" dirty="0">
                <a:effectLst/>
                <a:latin typeface="Arial" panose="020B0604020202020204" pitchFamily="34" charset="0"/>
              </a:rPr>
              <a:t>+User”</a:t>
            </a:r>
            <a:r>
              <a:rPr lang="zh-CN" altLang="en-US" dirty="0">
                <a:effectLst/>
                <a:latin typeface="Arial" panose="020B0604020202020204" pitchFamily="34" charset="0"/>
              </a:rPr>
              <a:t>和“</a:t>
            </a:r>
            <a:r>
              <a:rPr lang="en-US" altLang="zh-CN" dirty="0">
                <a:effectLst/>
                <a:latin typeface="Arial" panose="020B0604020202020204" pitchFamily="34" charset="0"/>
              </a:rPr>
              <a:t>+POI”</a:t>
            </a:r>
            <a:r>
              <a:rPr lang="zh-CN" altLang="en-US" dirty="0">
                <a:effectLst/>
                <a:latin typeface="Arial" panose="020B0604020202020204" pitchFamily="34" charset="0"/>
              </a:rPr>
              <a:t>分别指利用旅行者在家乡的签到和在当地人在当前城市的签到，而“无</a:t>
            </a:r>
            <a:r>
              <a:rPr lang="en-US" altLang="zh-CN" dirty="0">
                <a:effectLst/>
                <a:latin typeface="Arial" panose="020B0604020202020204" pitchFamily="34" charset="0"/>
              </a:rPr>
              <a:t>UIDT”</a:t>
            </a:r>
            <a:r>
              <a:rPr lang="zh-CN" altLang="en-US" dirty="0">
                <a:effectLst/>
                <a:latin typeface="Arial" panose="020B0604020202020204" pitchFamily="34" charset="0"/>
              </a:rPr>
              <a:t>指的是不使用我们所提出的用户和</a:t>
            </a:r>
            <a:r>
              <a:rPr lang="en-US" altLang="zh-CN" dirty="0">
                <a:effectLst/>
                <a:latin typeface="Arial" panose="020B0604020202020204" pitchFamily="34" charset="0"/>
              </a:rPr>
              <a:t>POI</a:t>
            </a:r>
            <a:r>
              <a:rPr lang="zh-CN" altLang="en-US" dirty="0">
                <a:effectLst/>
                <a:latin typeface="Arial" panose="020B0604020202020204" pitchFamily="34" charset="0"/>
              </a:rPr>
              <a:t>向量设计。</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首先，我们重点研究了不使用</a:t>
            </a:r>
            <a:r>
              <a:rPr lang="en-US" altLang="zh-CN" dirty="0">
                <a:effectLst/>
                <a:latin typeface="Arial" panose="020B0604020202020204" pitchFamily="34" charset="0"/>
              </a:rPr>
              <a:t>UIDT</a:t>
            </a:r>
            <a:r>
              <a:rPr lang="zh-CN" altLang="en-US" dirty="0">
                <a:effectLst/>
                <a:latin typeface="Arial" panose="020B0604020202020204" pitchFamily="34" charset="0"/>
              </a:rPr>
              <a:t>的</a:t>
            </a:r>
            <a:r>
              <a:rPr lang="en-US" altLang="zh-CN" dirty="0">
                <a:effectLst/>
                <a:latin typeface="Arial" panose="020B0604020202020204" pitchFamily="34" charset="0"/>
              </a:rPr>
              <a:t>SMF</a:t>
            </a:r>
            <a:r>
              <a:rPr lang="zh-CN" altLang="en-US" dirty="0">
                <a:effectLst/>
                <a:latin typeface="Arial" panose="020B0604020202020204" pitchFamily="34" charset="0"/>
              </a:rPr>
              <a:t>和</a:t>
            </a:r>
            <a:r>
              <a:rPr lang="en-US" altLang="zh-CN" dirty="0">
                <a:effectLst/>
                <a:latin typeface="Arial" panose="020B0604020202020204" pitchFamily="34" charset="0"/>
              </a:rPr>
              <a:t>RMF</a:t>
            </a:r>
            <a:r>
              <a:rPr lang="zh-CN" altLang="en-US" dirty="0">
                <a:effectLst/>
                <a:latin typeface="Arial" panose="020B0604020202020204" pitchFamily="34" charset="0"/>
              </a:rPr>
              <a:t>在利用不同用户签入数据时的性能。直觉是在添加了家乡旅行者的签到记录或当前城市中当地人的签到记录之后，应该表现更好，并且最好同时添加两者。然而</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这种异常现象，即用户和</a:t>
            </a:r>
            <a:r>
              <a:rPr lang="en-US" altLang="zh-CN" dirty="0">
                <a:effectLst/>
                <a:latin typeface="Arial" panose="020B0604020202020204" pitchFamily="34" charset="0"/>
              </a:rPr>
              <a:t>POI</a:t>
            </a:r>
            <a:r>
              <a:rPr lang="zh-CN" altLang="en-US" dirty="0">
                <a:effectLst/>
                <a:latin typeface="Arial" panose="020B0604020202020204" pitchFamily="34" charset="0"/>
              </a:rPr>
              <a:t>信息越多，推荐结果越差，说明用户在当前城市和家乡之间，以及旅行者和当地人之间的访问不一致行为，证实了我们的观察，即在跨城市的</a:t>
            </a:r>
            <a:r>
              <a:rPr lang="en-US" altLang="zh-CN" dirty="0">
                <a:effectLst/>
                <a:latin typeface="Arial" panose="020B0604020202020204" pitchFamily="34" charset="0"/>
              </a:rPr>
              <a:t>POI</a:t>
            </a:r>
            <a:r>
              <a:rPr lang="zh-CN" altLang="en-US" dirty="0">
                <a:effectLst/>
                <a:latin typeface="Arial" panose="020B0604020202020204" pitchFamily="34" charset="0"/>
              </a:rPr>
              <a:t>推荐问题中考虑用户兴趣漂移的必要性。</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然后用相同的训练数据比较了应用</a:t>
            </a:r>
            <a:r>
              <a:rPr lang="en-US" altLang="zh-CN" dirty="0">
                <a:effectLst/>
                <a:latin typeface="Arial" panose="020B0604020202020204" pitchFamily="34" charset="0"/>
              </a:rPr>
              <a:t>PR-UIDT</a:t>
            </a:r>
            <a:r>
              <a:rPr lang="zh-CN" altLang="en-US" dirty="0">
                <a:effectLst/>
                <a:latin typeface="Arial" panose="020B0604020202020204" pitchFamily="34" charset="0"/>
              </a:rPr>
              <a:t>框架前后</a:t>
            </a:r>
            <a:r>
              <a:rPr lang="en-US" altLang="zh-CN" dirty="0">
                <a:effectLst/>
                <a:latin typeface="Arial" panose="020B0604020202020204" pitchFamily="34" charset="0"/>
              </a:rPr>
              <a:t>NDCG</a:t>
            </a:r>
            <a:r>
              <a:rPr lang="zh-CN" altLang="en-US" dirty="0">
                <a:effectLst/>
                <a:latin typeface="Arial" panose="020B0604020202020204" pitchFamily="34" charset="0"/>
              </a:rPr>
              <a:t>的性能提升。</a:t>
            </a:r>
            <a:r>
              <a:rPr lang="en-US" altLang="zh-CN" dirty="0">
                <a:effectLst/>
                <a:latin typeface="Arial" panose="020B0604020202020204" pitchFamily="34" charset="0"/>
              </a:rPr>
              <a:t>RMF-UIDT</a:t>
            </a:r>
            <a:r>
              <a:rPr lang="zh-CN" altLang="en-US" dirty="0">
                <a:effectLst/>
                <a:latin typeface="Arial" panose="020B0604020202020204" pitchFamily="34" charset="0"/>
              </a:rPr>
              <a:t>在“</a:t>
            </a:r>
            <a:r>
              <a:rPr lang="en-US" altLang="zh-CN" dirty="0">
                <a:effectLst/>
                <a:latin typeface="Arial" panose="020B0604020202020204" pitchFamily="34" charset="0"/>
              </a:rPr>
              <a:t>+</a:t>
            </a:r>
            <a:r>
              <a:rPr lang="zh-CN" altLang="en-US" dirty="0">
                <a:effectLst/>
                <a:latin typeface="Arial" panose="020B0604020202020204" pitchFamily="34" charset="0"/>
              </a:rPr>
              <a:t>用户”、“</a:t>
            </a:r>
            <a:r>
              <a:rPr lang="en-US" altLang="zh-CN" dirty="0">
                <a:effectLst/>
                <a:latin typeface="Arial" panose="020B0604020202020204" pitchFamily="34" charset="0"/>
              </a:rPr>
              <a:t>+POI”</a:t>
            </a:r>
            <a:r>
              <a:rPr lang="zh-CN" altLang="en-US" dirty="0">
                <a:effectLst/>
                <a:latin typeface="Arial" panose="020B0604020202020204" pitchFamily="34" charset="0"/>
              </a:rPr>
              <a:t>和“</a:t>
            </a:r>
            <a:r>
              <a:rPr lang="en-US" altLang="zh-CN" dirty="0">
                <a:effectLst/>
                <a:latin typeface="Arial" panose="020B0604020202020204" pitchFamily="34" charset="0"/>
              </a:rPr>
              <a:t>+</a:t>
            </a:r>
            <a:r>
              <a:rPr lang="zh-CN" altLang="en-US" dirty="0">
                <a:effectLst/>
                <a:latin typeface="Arial" panose="020B0604020202020204" pitchFamily="34" charset="0"/>
              </a:rPr>
              <a:t>两者”的平均改善分别为</a:t>
            </a:r>
            <a:r>
              <a:rPr lang="en-US" altLang="zh-CN" dirty="0">
                <a:effectLst/>
                <a:latin typeface="Arial" panose="020B0604020202020204" pitchFamily="34" charset="0"/>
              </a:rPr>
              <a:t>3.4%</a:t>
            </a:r>
            <a:r>
              <a:rPr lang="zh-CN" altLang="en-US" dirty="0">
                <a:effectLst/>
                <a:latin typeface="Arial" panose="020B0604020202020204" pitchFamily="34" charset="0"/>
              </a:rPr>
              <a:t>、</a:t>
            </a:r>
            <a:r>
              <a:rPr lang="en-US" altLang="zh-CN" dirty="0">
                <a:effectLst/>
                <a:latin typeface="Arial" panose="020B0604020202020204" pitchFamily="34" charset="0"/>
              </a:rPr>
              <a:t>13.1%</a:t>
            </a:r>
            <a:r>
              <a:rPr lang="zh-CN" altLang="en-US" dirty="0">
                <a:effectLst/>
                <a:latin typeface="Arial" panose="020B0604020202020204" pitchFamily="34" charset="0"/>
              </a:rPr>
              <a:t>和</a:t>
            </a:r>
            <a:r>
              <a:rPr lang="en-US" altLang="zh-CN" dirty="0">
                <a:effectLst/>
                <a:latin typeface="Arial" panose="020B0604020202020204" pitchFamily="34" charset="0"/>
              </a:rPr>
              <a:t>5.9%</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上述消融研究表明，</a:t>
            </a:r>
            <a:r>
              <a:rPr lang="en-US" altLang="zh-CN" dirty="0">
                <a:effectLst/>
                <a:latin typeface="Arial" panose="020B0604020202020204" pitchFamily="34" charset="0"/>
              </a:rPr>
              <a:t>SMF-UIDT</a:t>
            </a:r>
            <a:r>
              <a:rPr lang="zh-CN" altLang="en-US" dirty="0">
                <a:effectLst/>
                <a:latin typeface="Arial" panose="020B0604020202020204" pitchFamily="34" charset="0"/>
              </a:rPr>
              <a:t>的性能改善不仅来自数据的增加，也是在模型设计中结合用户兴趣漂移和转移的结果。</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latin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3895175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latin typeface="Arial" panose="020B0604020202020204" pitchFamily="34" charset="0"/>
              </a:rPr>
              <a:t>α</a:t>
            </a:r>
            <a:r>
              <a:rPr lang="zh-CN" altLang="en-US" dirty="0">
                <a:effectLst/>
                <a:latin typeface="Arial" panose="020B0604020202020204" pitchFamily="34" charset="0"/>
              </a:rPr>
              <a:t>控制家乡记录在当前城市记录中的相对权重，换句话说，</a:t>
            </a:r>
            <a:r>
              <a:rPr lang="en-US" altLang="zh-CN" dirty="0">
                <a:effectLst/>
                <a:latin typeface="Arial" panose="020B0604020202020204" pitchFamily="34" charset="0"/>
              </a:rPr>
              <a:t>α</a:t>
            </a:r>
            <a:r>
              <a:rPr lang="zh-CN" altLang="en-US" dirty="0">
                <a:effectLst/>
                <a:latin typeface="Arial" panose="020B0604020202020204" pitchFamily="34" charset="0"/>
              </a:rPr>
              <a:t>衡量我们可以在多大程度上依赖于不同城市的用户的兴趣转移，因此考虑到我们的目标是推荐当前城市的</a:t>
            </a:r>
            <a:r>
              <a:rPr lang="en-US" altLang="zh-CN" dirty="0">
                <a:effectLst/>
                <a:latin typeface="Arial" panose="020B0604020202020204" pitchFamily="34" charset="0"/>
              </a:rPr>
              <a:t>POI</a:t>
            </a:r>
            <a:r>
              <a:rPr lang="zh-CN" altLang="en-US" dirty="0">
                <a:effectLst/>
                <a:latin typeface="Arial" panose="020B0604020202020204" pitchFamily="34" charset="0"/>
              </a:rPr>
              <a:t>，它应该是一个不大于</a:t>
            </a:r>
            <a:r>
              <a:rPr lang="en-US" altLang="zh-CN" dirty="0">
                <a:effectLst/>
                <a:latin typeface="Arial" panose="020B0604020202020204" pitchFamily="34" charset="0"/>
              </a:rPr>
              <a:t>1</a:t>
            </a:r>
            <a:r>
              <a:rPr lang="zh-CN" altLang="en-US" dirty="0">
                <a:effectLst/>
                <a:latin typeface="Arial" panose="020B0604020202020204" pitchFamily="34" charset="0"/>
              </a:rPr>
              <a:t>的正数。</a:t>
            </a:r>
            <a:r>
              <a:rPr lang="en-US" altLang="zh-CN" dirty="0">
                <a:effectLst/>
                <a:latin typeface="Arial" panose="020B0604020202020204" pitchFamily="34" charset="0"/>
              </a:rPr>
              <a:t>α=0</a:t>
            </a:r>
            <a:r>
              <a:rPr lang="zh-CN" altLang="en-US" dirty="0">
                <a:effectLst/>
                <a:latin typeface="Arial" panose="020B0604020202020204" pitchFamily="34" charset="0"/>
              </a:rPr>
              <a:t>表示根本不使用家乡记录，而</a:t>
            </a:r>
            <a:r>
              <a:rPr lang="en-US" altLang="zh-CN" dirty="0">
                <a:effectLst/>
                <a:latin typeface="Arial" panose="020B0604020202020204" pitchFamily="34" charset="0"/>
              </a:rPr>
              <a:t>α=1</a:t>
            </a:r>
            <a:r>
              <a:rPr lang="zh-CN" altLang="en-US" dirty="0">
                <a:effectLst/>
                <a:latin typeface="Arial" panose="020B0604020202020204" pitchFamily="34" charset="0"/>
              </a:rPr>
              <a:t>表示使用家乡记录的重要性与当前城市记录相同。</a:t>
            </a:r>
            <a:endParaRPr lang="en-US" altLang="zh-CN" dirty="0">
              <a:effectLst/>
              <a:latin typeface="Arial" panose="020B0604020202020204" pitchFamily="34" charset="0"/>
            </a:endParaRPr>
          </a:p>
          <a:p>
            <a:r>
              <a:rPr lang="en-US" altLang="zh-CN" dirty="0">
                <a:effectLst/>
                <a:latin typeface="Arial" panose="020B0604020202020204" pitchFamily="34" charset="0"/>
              </a:rPr>
              <a:t>RMF-UIDT</a:t>
            </a:r>
            <a:r>
              <a:rPr lang="zh-CN" altLang="en-US" dirty="0">
                <a:effectLst/>
                <a:latin typeface="Arial" panose="020B0604020202020204" pitchFamily="34" charset="0"/>
              </a:rPr>
              <a:t>峰值性能出现在</a:t>
            </a:r>
            <a:r>
              <a:rPr lang="en-US" altLang="zh-CN" dirty="0">
                <a:effectLst/>
                <a:latin typeface="Arial" panose="020B0604020202020204" pitchFamily="34" charset="0"/>
              </a:rPr>
              <a:t>α=0.1</a:t>
            </a:r>
            <a:r>
              <a:rPr lang="zh-CN" altLang="en-US" dirty="0">
                <a:effectLst/>
                <a:latin typeface="Arial" panose="020B0604020202020204" pitchFamily="34" charset="0"/>
              </a:rPr>
              <a:t>左右，这大致等于当前城市记录和家乡记录之间的比值。这种相对较低的</a:t>
            </a:r>
            <a:r>
              <a:rPr lang="en-US" altLang="zh-CN" dirty="0">
                <a:effectLst/>
                <a:latin typeface="Arial" panose="020B0604020202020204" pitchFamily="34" charset="0"/>
              </a:rPr>
              <a:t>α</a:t>
            </a:r>
            <a:r>
              <a:rPr lang="zh-CN" altLang="en-US" dirty="0">
                <a:effectLst/>
                <a:latin typeface="Arial" panose="020B0604020202020204" pitchFamily="34" charset="0"/>
              </a:rPr>
              <a:t>值表明，家乡记录在跨城市</a:t>
            </a:r>
            <a:r>
              <a:rPr lang="en-US" altLang="zh-CN" dirty="0">
                <a:effectLst/>
                <a:latin typeface="Arial" panose="020B0604020202020204" pitchFamily="34" charset="0"/>
              </a:rPr>
              <a:t>POI</a:t>
            </a:r>
            <a:r>
              <a:rPr lang="zh-CN" altLang="en-US" dirty="0">
                <a:effectLst/>
                <a:latin typeface="Arial" panose="020B0604020202020204" pitchFamily="34" charset="0"/>
              </a:rPr>
              <a:t>推荐问题中的影响有限，这使得区分不同城市之间的互动是必要的。</a:t>
            </a:r>
            <a:endParaRPr lang="en-US" altLang="zh-CN" dirty="0">
              <a:effectLst/>
              <a:latin typeface="Arial" panose="020B0604020202020204" pitchFamily="34" charset="0"/>
            </a:endParaRPr>
          </a:p>
          <a:p>
            <a:r>
              <a:rPr lang="zh-CN" altLang="en-US" dirty="0">
                <a:effectLst/>
                <a:latin typeface="Arial" panose="020B0604020202020204" pitchFamily="34" charset="0"/>
              </a:rPr>
              <a:t>另一个参数</a:t>
            </a:r>
            <a:r>
              <a:rPr lang="en-US" altLang="zh-CN" dirty="0">
                <a:effectLst/>
                <a:latin typeface="Arial" panose="020B0604020202020204" pitchFamily="34" charset="0"/>
              </a:rPr>
              <a:t>β</a:t>
            </a:r>
            <a:r>
              <a:rPr lang="zh-CN" altLang="en-US" dirty="0">
                <a:effectLst/>
                <a:latin typeface="Arial" panose="020B0604020202020204" pitchFamily="34" charset="0"/>
              </a:rPr>
              <a:t>约束了当地人和旅游者的兴趣点向量的相对差异，并且随着</a:t>
            </a:r>
            <a:r>
              <a:rPr lang="en-US" altLang="zh-CN" dirty="0">
                <a:effectLst/>
                <a:latin typeface="Arial" panose="020B0604020202020204" pitchFamily="34" charset="0"/>
              </a:rPr>
              <a:t>β</a:t>
            </a:r>
            <a:r>
              <a:rPr lang="zh-CN" altLang="en-US" dirty="0">
                <a:effectLst/>
                <a:latin typeface="Arial" panose="020B0604020202020204" pitchFamily="34" charset="0"/>
              </a:rPr>
              <a:t>的增加，当地人和旅游者的访问行为之间的差异变小。</a:t>
            </a:r>
            <a:r>
              <a:rPr lang="en-US" altLang="zh-CN" dirty="0">
                <a:effectLst/>
                <a:latin typeface="Arial" panose="020B0604020202020204" pitchFamily="34" charset="0"/>
              </a:rPr>
              <a:t>β</a:t>
            </a:r>
            <a:r>
              <a:rPr lang="zh-CN" altLang="en-US" dirty="0">
                <a:effectLst/>
                <a:latin typeface="Arial" panose="020B0604020202020204" pitchFamily="34" charset="0"/>
              </a:rPr>
              <a:t>的中间值达到性能峰值，表明需要刻意描述约束。无论是强约束还是松约束，都会导致性能下降。</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7330548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为了评估</a:t>
            </a:r>
            <a:r>
              <a:rPr lang="en-US" altLang="zh-CN" dirty="0">
                <a:effectLst/>
                <a:latin typeface="Arial" panose="020B0604020202020204" pitchFamily="34" charset="0"/>
              </a:rPr>
              <a:t>PR-UIDT</a:t>
            </a:r>
            <a:r>
              <a:rPr lang="zh-CN" altLang="en-US" dirty="0">
                <a:effectLst/>
                <a:latin typeface="Arial" panose="020B0604020202020204" pitchFamily="34" charset="0"/>
              </a:rPr>
              <a:t>框架在多城市场景下的性能，我们从</a:t>
            </a:r>
            <a:r>
              <a:rPr lang="en-US" altLang="zh-CN" dirty="0">
                <a:effectLst/>
                <a:latin typeface="Arial" panose="020B0604020202020204" pitchFamily="34" charset="0"/>
              </a:rPr>
              <a:t>Yelp</a:t>
            </a:r>
            <a:r>
              <a:rPr lang="zh-CN" altLang="en-US" dirty="0">
                <a:effectLst/>
                <a:latin typeface="Arial" panose="020B0604020202020204" pitchFamily="34" charset="0"/>
              </a:rPr>
              <a:t>数据集中提取了两个子集，分别命名为</a:t>
            </a:r>
            <a:r>
              <a:rPr lang="en-US" altLang="zh-CN" dirty="0">
                <a:effectLst/>
                <a:latin typeface="Arial" panose="020B0604020202020204" pitchFamily="34" charset="0"/>
              </a:rPr>
              <a:t>Yelp-3City</a:t>
            </a:r>
            <a:r>
              <a:rPr lang="zh-CN" altLang="en-US" dirty="0">
                <a:effectLst/>
                <a:latin typeface="Arial" panose="020B0604020202020204" pitchFamily="34" charset="0"/>
              </a:rPr>
              <a:t>和</a:t>
            </a:r>
            <a:r>
              <a:rPr lang="en-US" altLang="zh-CN" dirty="0">
                <a:effectLst/>
                <a:latin typeface="Arial" panose="020B0604020202020204" pitchFamily="34" charset="0"/>
              </a:rPr>
              <a:t>Yelp-4City</a:t>
            </a:r>
            <a:r>
              <a:rPr lang="zh-CN" altLang="en-US" dirty="0">
                <a:effectLst/>
                <a:latin typeface="Arial" panose="020B0604020202020204" pitchFamily="34" charset="0"/>
              </a:rPr>
              <a:t>。</a:t>
            </a:r>
            <a:r>
              <a:rPr lang="en-US" altLang="zh-CN" dirty="0">
                <a:effectLst/>
                <a:latin typeface="Arial" panose="020B0604020202020204" pitchFamily="34" charset="0"/>
              </a:rPr>
              <a:t>Yelp-3City</a:t>
            </a:r>
            <a:r>
              <a:rPr lang="zh-CN" altLang="en-US" dirty="0">
                <a:effectLst/>
                <a:latin typeface="Arial" panose="020B0604020202020204" pitchFamily="34" charset="0"/>
              </a:rPr>
              <a:t>数据集包含拉斯维加斯、凤凰城和多伦多的所有记录</a:t>
            </a:r>
            <a:r>
              <a:rPr lang="zh-CN" altLang="en-US" dirty="0"/>
              <a:t>。</a:t>
            </a:r>
            <a:r>
              <a:rPr lang="zh-CN" altLang="en-US" dirty="0">
                <a:effectLst/>
                <a:latin typeface="Arial" panose="020B0604020202020204" pitchFamily="34" charset="0"/>
              </a:rPr>
              <a:t>在多城市数据集中，用户的家乡被定义为他交互最多的城市，所有其他城市都被定义为非家乡。与我们在两个城市场景中所做的类似，将</a:t>
            </a:r>
            <a:r>
              <a:rPr lang="en-US" altLang="zh-CN" dirty="0">
                <a:effectLst/>
                <a:latin typeface="Arial" panose="020B0604020202020204" pitchFamily="34" charset="0"/>
              </a:rPr>
              <a:t>80/20</a:t>
            </a:r>
            <a:r>
              <a:rPr lang="zh-CN" altLang="en-US" dirty="0">
                <a:effectLst/>
                <a:latin typeface="Arial" panose="020B0604020202020204" pitchFamily="34" charset="0"/>
              </a:rPr>
              <a:t>原则应用于非家乡记录以生成训练和测试集。</a:t>
            </a:r>
            <a:r>
              <a:rPr lang="en-US" altLang="zh-CN" dirty="0">
                <a:effectLst/>
                <a:latin typeface="Arial" panose="020B0604020202020204" pitchFamily="34" charset="0"/>
              </a:rPr>
              <a:t>PR-UIDT</a:t>
            </a:r>
            <a:r>
              <a:rPr lang="zh-CN" altLang="en-US" dirty="0">
                <a:effectLst/>
                <a:latin typeface="Arial" panose="020B0604020202020204" pitchFamily="34" charset="0"/>
              </a:rPr>
              <a:t>框架在多城市</a:t>
            </a:r>
            <a:r>
              <a:rPr lang="en-US" altLang="zh-CN" dirty="0">
                <a:effectLst/>
                <a:latin typeface="Arial" panose="020B0604020202020204" pitchFamily="34" charset="0"/>
              </a:rPr>
              <a:t>POI</a:t>
            </a:r>
            <a:r>
              <a:rPr lang="zh-CN" altLang="en-US" dirty="0">
                <a:effectLst/>
                <a:latin typeface="Arial" panose="020B0604020202020204" pitchFamily="34" charset="0"/>
              </a:rPr>
              <a:t>推荐中带来了</a:t>
            </a:r>
            <a:r>
              <a:rPr lang="en-US" altLang="zh-CN" dirty="0">
                <a:effectLst/>
                <a:latin typeface="Arial" panose="020B0604020202020204" pitchFamily="34" charset="0"/>
              </a:rPr>
              <a:t>6.3%∼10.7%</a:t>
            </a:r>
            <a:r>
              <a:rPr lang="zh-CN" altLang="en-US" dirty="0">
                <a:effectLst/>
                <a:latin typeface="Arial" panose="020B0604020202020204" pitchFamily="34" charset="0"/>
              </a:rPr>
              <a:t>的性能提升。</a:t>
            </a:r>
            <a:endParaRPr lang="en-US" altLang="zh-CN" dirty="0">
              <a:effectLst/>
              <a:latin typeface="Arial" panose="020B0604020202020204" pitchFamily="34" charset="0"/>
            </a:endParaRPr>
          </a:p>
          <a:p>
            <a:r>
              <a:rPr lang="zh-CN" altLang="en-US" dirty="0">
                <a:effectLst/>
                <a:latin typeface="Arial" panose="020B0604020202020204" pitchFamily="34" charset="0"/>
              </a:rPr>
              <a:t>总体而言，这些改进证明</a:t>
            </a:r>
            <a:r>
              <a:rPr lang="en-US" altLang="zh-CN" dirty="0">
                <a:effectLst/>
                <a:latin typeface="Arial" panose="020B0604020202020204" pitchFamily="34" charset="0"/>
              </a:rPr>
              <a:t>PR-UIDT</a:t>
            </a:r>
            <a:r>
              <a:rPr lang="zh-CN" altLang="en-US" dirty="0">
                <a:effectLst/>
                <a:latin typeface="Arial" panose="020B0604020202020204" pitchFamily="34" charset="0"/>
              </a:rPr>
              <a:t>框架能够准确建模用户在多个城市之间旅行时的兴趣漂移和转移，显示了该方法的通用性。</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628762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lnSpc>
                <a:spcPct val="150000"/>
              </a:lnSpc>
            </a:pPr>
            <a:r>
              <a:rPr lang="zh-CN" altLang="en-US" dirty="0">
                <a:latin typeface="+mn-ea"/>
                <a:ea typeface="+mn-ea"/>
                <a:sym typeface="+mn-ea"/>
              </a:rPr>
              <a:t>经过这么多次组会了，相信大家对于</a:t>
            </a:r>
            <a:r>
              <a:rPr lang="en-US" altLang="zh-CN" dirty="0">
                <a:latin typeface="+mn-ea"/>
                <a:ea typeface="+mn-ea"/>
                <a:sym typeface="+mn-ea"/>
              </a:rPr>
              <a:t>POI</a:t>
            </a:r>
            <a:r>
              <a:rPr lang="zh-CN" altLang="en-US" dirty="0">
                <a:latin typeface="+mn-ea"/>
                <a:ea typeface="+mn-ea"/>
                <a:sym typeface="+mn-ea"/>
              </a:rPr>
              <a:t>推荐都很熟悉了。</a:t>
            </a:r>
            <a:r>
              <a:rPr lang="en-US" altLang="zh-CN" dirty="0">
                <a:latin typeface="+mn-ea"/>
                <a:ea typeface="+mn-ea"/>
                <a:sym typeface="+mn-ea"/>
              </a:rPr>
              <a:t>POI</a:t>
            </a:r>
            <a:r>
              <a:rPr lang="zh-CN" altLang="en-US" dirty="0">
                <a:latin typeface="+mn-ea"/>
                <a:ea typeface="+mn-ea"/>
                <a:sym typeface="+mn-ea"/>
              </a:rPr>
              <a:t>，也就是兴趣点，比如如图所示的麦当劳星巴克这种餐饮店啊、酒店啊、景点等，都是地理信息系统中的坐标。而</a:t>
            </a:r>
            <a:r>
              <a:rPr lang="zh-CN" altLang="en-US" sz="1200" b="1" dirty="0">
                <a:ln w="0"/>
                <a:solidFill>
                  <a:srgbClr val="FF0000"/>
                </a:solidFill>
                <a:latin typeface="+mn-ea"/>
                <a:ea typeface="+mn-ea"/>
                <a:cs typeface="Times New Roman" panose="02020603050405020304" pitchFamily="18" charset="0"/>
              </a:rPr>
              <a:t>兴趣点推荐</a:t>
            </a:r>
            <a:r>
              <a:rPr lang="zh-CN" altLang="en-US" sz="1200" b="1" dirty="0">
                <a:ln w="0"/>
                <a:solidFill>
                  <a:schemeClr val="tx1"/>
                </a:solidFill>
                <a:latin typeface="+mn-ea"/>
                <a:ea typeface="+mn-ea"/>
                <a:cs typeface="Times New Roman" panose="02020603050405020304" pitchFamily="18" charset="0"/>
              </a:rPr>
              <a:t>就是根据用户的兴趣特点和行为特征，向用户推荐他们可能感兴趣的地点。</a:t>
            </a:r>
          </a:p>
          <a:p>
            <a:endParaRPr lang="en-US" altLang="zh-CN" b="0" dirty="0">
              <a:latin typeface="+mn-ea"/>
              <a:ea typeface="+mn-ea"/>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lnSpc>
                <a:spcPct val="150000"/>
              </a:lnSpc>
            </a:pPr>
            <a:r>
              <a:rPr lang="zh-CN" altLang="en-US" dirty="0">
                <a:effectLst/>
                <a:latin typeface="Arial" panose="020B0604020202020204" pitchFamily="34" charset="0"/>
              </a:rPr>
              <a:t>随着不同城市之间的人口流动越来越频繁，如旅行、出差或异地工作，那么如何为这些用户跨城市的</a:t>
            </a:r>
            <a:r>
              <a:rPr lang="en-US" altLang="zh-CN" dirty="0">
                <a:effectLst/>
                <a:latin typeface="Arial" panose="020B0604020202020204" pitchFamily="34" charset="0"/>
              </a:rPr>
              <a:t>POI</a:t>
            </a:r>
            <a:r>
              <a:rPr lang="zh-CN" altLang="en-US" dirty="0">
                <a:effectLst/>
                <a:latin typeface="Arial" panose="020B0604020202020204" pitchFamily="34" charset="0"/>
              </a:rPr>
              <a:t>推荐已经成为了一个实际问题，也是兴趣点推荐的一个具体场景。跨城市</a:t>
            </a:r>
            <a:r>
              <a:rPr lang="en-US" altLang="zh-CN" dirty="0">
                <a:effectLst/>
                <a:latin typeface="Arial" panose="020B0604020202020204" pitchFamily="34" charset="0"/>
              </a:rPr>
              <a:t>POI</a:t>
            </a:r>
            <a:r>
              <a:rPr lang="zh-CN" altLang="en-US" dirty="0">
                <a:effectLst/>
                <a:latin typeface="Arial" panose="020B0604020202020204" pitchFamily="34" charset="0"/>
              </a:rPr>
              <a:t>推荐，也就是给陌生城市中历史记录有限的用户推荐一个新的</a:t>
            </a:r>
            <a:r>
              <a:rPr lang="en-US" altLang="zh-CN" dirty="0">
                <a:effectLst/>
                <a:latin typeface="Arial" panose="020B0604020202020204" pitchFamily="34" charset="0"/>
              </a:rPr>
              <a:t>POI</a:t>
            </a:r>
            <a:r>
              <a:rPr lang="zh-CN" altLang="en-US" dirty="0">
                <a:effectLst/>
                <a:latin typeface="Arial" panose="020B0604020202020204" pitchFamily="34" charset="0"/>
              </a:rPr>
              <a:t>，难度更大，但是相当实用。当用户在他们熟悉的城市或地区时，比如他们的家乡或工作城市，他们对这个城市非常了解，所以他们不依赖兴趣点推荐系统来猜测他们的兴趣并帮助做出选择。相反，在不熟悉的城市，例如用户正在旅行或出差的地方，他们很少去陌生的城市，因此不能探索每个地区来找到他们最喜欢的地方。在这种情况下，他们迫切需要一个智能推荐系统来帮助找到合适的兴趣点。</a:t>
            </a:r>
            <a:endParaRPr lang="en-US" altLang="zh-CN" b="0" dirty="0">
              <a:latin typeface="+mn-ea"/>
              <a:ea typeface="+mn-ea"/>
              <a:sym typeface="+mn-ea"/>
            </a:endParaRPr>
          </a:p>
        </p:txBody>
      </p:sp>
    </p:spTree>
    <p:extLst>
      <p:ext uri="{BB962C8B-B14F-4D97-AF65-F5344CB8AC3E}">
        <p14:creationId xmlns:p14="http://schemas.microsoft.com/office/powerpoint/2010/main" val="3126906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跨城市兴趣点推荐最具挑战性的问题之一是当前陌生城市中旅行者和兴趣点之间的交互稀少。</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latin typeface="Arial" panose="020B0604020202020204" pitchFamily="34" charset="0"/>
              </a:rPr>
              <a:t>为了缓解这种稀疏性问题，考虑了三种类型的方法。直接的解决办法就是</a:t>
            </a:r>
            <a:r>
              <a:rPr lang="zh-CN" altLang="en-US" sz="1200" dirty="0">
                <a:effectLst/>
                <a:latin typeface="Arial" panose="020B0604020202020204" pitchFamily="34" charset="0"/>
              </a:rPr>
              <a:t>将知识从家乡直接迁移到现在的城市，如</a:t>
            </a:r>
            <a:r>
              <a:rPr lang="en-US" altLang="zh-CN" sz="1200" dirty="0" err="1">
                <a:effectLst/>
                <a:latin typeface="Arial" panose="020B0604020202020204" pitchFamily="34" charset="0"/>
              </a:rPr>
              <a:t>CityTransfer</a:t>
            </a:r>
            <a:r>
              <a:rPr lang="zh-CN" altLang="en-US" sz="1200" dirty="0">
                <a:effectLst/>
                <a:latin typeface="微软雅黑" panose="020B0503020204020204" pitchFamily="34" charset="-122"/>
                <a:ea typeface="微软雅黑" panose="020B0503020204020204" pitchFamily="34" charset="-122"/>
              </a:rPr>
              <a:t>。</a:t>
            </a:r>
            <a:endParaRPr lang="en-US" altLang="zh-CN" dirty="0">
              <a:effectLst/>
              <a:latin typeface="Arial" panose="020B0604020202020204" pitchFamily="34" charset="0"/>
            </a:endParaRPr>
          </a:p>
          <a:p>
            <a:r>
              <a:rPr lang="zh-CN" altLang="en-US" dirty="0">
                <a:effectLst/>
                <a:latin typeface="Arial" panose="020B0604020202020204" pitchFamily="34" charset="0"/>
              </a:rPr>
              <a:t>然而，对于跨城市的</a:t>
            </a:r>
            <a:r>
              <a:rPr lang="en-US" altLang="zh-CN" dirty="0">
                <a:effectLst/>
                <a:latin typeface="Arial" panose="020B0604020202020204" pitchFamily="34" charset="0"/>
              </a:rPr>
              <a:t>POI</a:t>
            </a:r>
            <a:r>
              <a:rPr lang="zh-CN" altLang="en-US" dirty="0">
                <a:effectLst/>
                <a:latin typeface="Arial" panose="020B0604020202020204" pitchFamily="34" charset="0"/>
              </a:rPr>
              <a:t>推荐而言，需要传递的是关于用户偏好的知识，而</a:t>
            </a:r>
            <a:r>
              <a:rPr lang="en-US" altLang="zh-CN" sz="1200" dirty="0" err="1">
                <a:effectLst/>
                <a:latin typeface="Arial" panose="020B0604020202020204" pitchFamily="34" charset="0"/>
              </a:rPr>
              <a:t>CityTransfer</a:t>
            </a:r>
            <a:r>
              <a:rPr lang="zh-CN" altLang="en-US" dirty="0">
                <a:effectLst/>
                <a:latin typeface="Arial" panose="020B0604020202020204" pitchFamily="34" charset="0"/>
              </a:rPr>
              <a:t>侧重于传递区域、</a:t>
            </a:r>
            <a:r>
              <a:rPr lang="en-US" altLang="zh-CN" dirty="0">
                <a:effectLst/>
                <a:latin typeface="Arial" panose="020B0604020202020204" pitchFamily="34" charset="0"/>
              </a:rPr>
              <a:t>POI</a:t>
            </a:r>
            <a:r>
              <a:rPr lang="zh-CN" altLang="en-US" dirty="0">
                <a:effectLst/>
                <a:latin typeface="Arial" panose="020B0604020202020204" pitchFamily="34" charset="0"/>
              </a:rPr>
              <a:t>的知识，比如连锁品牌区域的语义特征。（这里我觉得不是方法不对 是应用场景不同）</a:t>
            </a:r>
            <a:endParaRPr lang="en-US" altLang="zh-CN" dirty="0">
              <a:effectLst/>
              <a:latin typeface="Arial" panose="020B0604020202020204" pitchFamily="34" charset="0"/>
            </a:endParaRPr>
          </a:p>
          <a:p>
            <a:r>
              <a:rPr lang="zh-CN" altLang="en-US" dirty="0">
                <a:effectLst/>
                <a:latin typeface="Arial" panose="020B0604020202020204" pitchFamily="34" charset="0"/>
              </a:rPr>
              <a:t>第二种办法呢就是引入</a:t>
            </a:r>
            <a:r>
              <a:rPr lang="zh-CN" altLang="en-US" sz="1200" dirty="0">
                <a:latin typeface="微软雅黑" panose="020B0503020204020204" pitchFamily="34" charset="-122"/>
                <a:ea typeface="微软雅黑" panose="020B0503020204020204" pitchFamily="34" charset="-122"/>
              </a:rPr>
              <a:t>辅助信息缓解稀疏性，比如引入</a:t>
            </a:r>
            <a:r>
              <a:rPr lang="en-US" altLang="zh-CN" sz="1200" dirty="0">
                <a:latin typeface="微软雅黑" panose="020B0503020204020204" pitchFamily="34" charset="-122"/>
                <a:ea typeface="微软雅黑" panose="020B0503020204020204" pitchFamily="34" charset="-122"/>
              </a:rPr>
              <a:t>POI</a:t>
            </a:r>
            <a:r>
              <a:rPr lang="zh-CN" altLang="en-US" sz="1200" dirty="0">
                <a:latin typeface="微软雅黑" panose="020B0503020204020204" pitchFamily="34" charset="-122"/>
                <a:ea typeface="微软雅黑" panose="020B0503020204020204" pitchFamily="34" charset="-122"/>
              </a:rPr>
              <a:t>类别和标签，我们就可以给用户推荐他访问过的同类的</a:t>
            </a:r>
            <a:r>
              <a:rPr lang="en-US" altLang="zh-CN" sz="1200" dirty="0">
                <a:latin typeface="微软雅黑" panose="020B0503020204020204" pitchFamily="34" charset="-122"/>
                <a:ea typeface="微软雅黑" panose="020B0503020204020204" pitchFamily="34" charset="-122"/>
              </a:rPr>
              <a:t>POI</a:t>
            </a:r>
            <a:r>
              <a:rPr lang="zh-CN" altLang="en-US" sz="1200" dirty="0">
                <a:latin typeface="微软雅黑" panose="020B0503020204020204" pitchFamily="34" charset="-122"/>
                <a:ea typeface="微软雅黑" panose="020B0503020204020204" pitchFamily="34" charset="-122"/>
              </a:rPr>
              <a:t>，或者引入用户的好友信息，把用户好友访问过的</a:t>
            </a:r>
            <a:r>
              <a:rPr lang="en-US" altLang="zh-CN" sz="1200" dirty="0">
                <a:latin typeface="微软雅黑" panose="020B0503020204020204" pitchFamily="34" charset="-122"/>
                <a:ea typeface="微软雅黑" panose="020B0503020204020204" pitchFamily="34" charset="-122"/>
              </a:rPr>
              <a:t>POI</a:t>
            </a:r>
            <a:r>
              <a:rPr lang="zh-CN" altLang="en-US" sz="1200" dirty="0">
                <a:latin typeface="微软雅黑" panose="020B0503020204020204" pitchFamily="34" charset="-122"/>
                <a:ea typeface="微软雅黑" panose="020B0503020204020204" pitchFamily="34" charset="-122"/>
              </a:rPr>
              <a:t>推荐给用户。</a:t>
            </a:r>
            <a:r>
              <a:rPr lang="zh-CN" altLang="en-US" dirty="0">
                <a:effectLst/>
                <a:latin typeface="Arial" panose="020B0604020202020204" pitchFamily="34" charset="0"/>
              </a:rPr>
              <a:t>然而，当用户在不同城市旅行时，往往会有不同的兴趣</a:t>
            </a:r>
            <a:r>
              <a:rPr lang="en-US" altLang="zh-CN" dirty="0">
                <a:effectLst/>
                <a:latin typeface="Arial" panose="020B0604020202020204" pitchFamily="34" charset="0"/>
              </a:rPr>
              <a:t>(</a:t>
            </a:r>
            <a:r>
              <a:rPr lang="zh-CN" altLang="en-US" dirty="0">
                <a:effectLst/>
                <a:latin typeface="Arial" panose="020B0604020202020204" pitchFamily="34" charset="0"/>
              </a:rPr>
              <a:t>即用户兴趣漂移的现象</a:t>
            </a:r>
            <a:r>
              <a:rPr lang="en-US" altLang="zh-CN" dirty="0">
                <a:effectLst/>
                <a:latin typeface="Arial" panose="020B0604020202020204" pitchFamily="34" charset="0"/>
              </a:rPr>
              <a:t>)</a:t>
            </a:r>
            <a:r>
              <a:rPr lang="zh-CN" altLang="en-US" dirty="0">
                <a:effectLst/>
                <a:latin typeface="Arial" panose="020B0604020202020204" pitchFamily="34" charset="0"/>
              </a:rPr>
              <a:t>，而这些方法假设用户对</a:t>
            </a:r>
            <a:r>
              <a:rPr lang="en-US" altLang="zh-CN" dirty="0">
                <a:effectLst/>
                <a:latin typeface="Arial" panose="020B0604020202020204" pitchFamily="34" charset="0"/>
              </a:rPr>
              <a:t>POI</a:t>
            </a:r>
            <a:r>
              <a:rPr lang="zh-CN" altLang="en-US" dirty="0">
                <a:effectLst/>
                <a:latin typeface="Arial" panose="020B0604020202020204" pitchFamily="34" charset="0"/>
              </a:rPr>
              <a:t>的兴趣在家乡和当前城市之间不会改变，这是不正确的，</a:t>
            </a:r>
            <a:endParaRPr lang="en-US" altLang="zh-CN" dirty="0">
              <a:effectLst/>
              <a:latin typeface="Arial" panose="020B0604020202020204" pitchFamily="34" charset="0"/>
            </a:endParaRPr>
          </a:p>
          <a:p>
            <a:r>
              <a:rPr lang="zh-CN" altLang="en-US" dirty="0">
                <a:effectLst/>
                <a:latin typeface="Arial" panose="020B0604020202020204" pitchFamily="34" charset="0"/>
              </a:rPr>
              <a:t>虽然用户兴趣漂移是普遍的、合理的，但也应该看到，用户仍有一些兴趣在不同城市之间是不变的。因此，跨城市</a:t>
            </a:r>
            <a:r>
              <a:rPr lang="en-US" altLang="zh-CN" dirty="0">
                <a:effectLst/>
                <a:latin typeface="Arial" panose="020B0604020202020204" pitchFamily="34" charset="0"/>
              </a:rPr>
              <a:t>POI</a:t>
            </a:r>
            <a:r>
              <a:rPr lang="zh-CN" altLang="en-US" dirty="0">
                <a:effectLst/>
                <a:latin typeface="Arial" panose="020B0604020202020204" pitchFamily="34" charset="0"/>
              </a:rPr>
              <a:t>推荐也应该考虑这种用户兴趣转移的现象。这需要共同学习用户在两个城市的过往访问情况，而上述方法并没有捕捉到这种现象。</a:t>
            </a:r>
            <a:endParaRPr lang="en-US" altLang="zh-CN" dirty="0">
              <a:effectLst/>
              <a:latin typeface="Arial" panose="020B0604020202020204" pitchFamily="34" charset="0"/>
            </a:endParaRPr>
          </a:p>
          <a:p>
            <a:r>
              <a:rPr lang="zh-CN" altLang="en-US" dirty="0">
                <a:effectLst/>
                <a:latin typeface="Arial" panose="020B0604020202020204" pitchFamily="34" charset="0"/>
              </a:rPr>
              <a:t>因此 本文提出了结合兴趣漂移＋兴趣转移的思路来缓解稀疏性</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这里我们将兴趣漂移定义为用户在不同城市之间偏好发生改变的现象，而将兴趣转移定义为偏好不变的现象。</a:t>
            </a:r>
            <a:endParaRPr lang="en-US" altLang="zh-CN" dirty="0"/>
          </a:p>
          <a:p>
            <a:r>
              <a:rPr lang="zh-CN" altLang="en-US" dirty="0">
                <a:effectLst/>
                <a:latin typeface="Arial" panose="020B0604020202020204" pitchFamily="34" charset="0"/>
              </a:rPr>
              <a:t>一个住在上海的用户去北京旅游。对于家乡和当前城市，都提供了该用户访问次数排序的前</a:t>
            </a:r>
            <a:r>
              <a:rPr lang="en-US" altLang="zh-CN" dirty="0">
                <a:effectLst/>
                <a:latin typeface="Arial" panose="020B0604020202020204" pitchFamily="34" charset="0"/>
              </a:rPr>
              <a:t>3</a:t>
            </a:r>
            <a:r>
              <a:rPr lang="zh-CN" altLang="en-US" dirty="0">
                <a:effectLst/>
                <a:latin typeface="Arial" panose="020B0604020202020204" pitchFamily="34" charset="0"/>
              </a:rPr>
              <a:t>个</a:t>
            </a:r>
            <a:r>
              <a:rPr lang="en-US" altLang="zh-CN" dirty="0">
                <a:effectLst/>
                <a:latin typeface="Arial" panose="020B0604020202020204" pitchFamily="34" charset="0"/>
              </a:rPr>
              <a:t>POI</a:t>
            </a:r>
            <a:r>
              <a:rPr lang="zh-CN" altLang="en-US" dirty="0">
                <a:effectLst/>
                <a:latin typeface="Arial" panose="020B0604020202020204" pitchFamily="34" charset="0"/>
              </a:rPr>
              <a:t>类别，以及每个类别对应的具体访问次数和访问比例。可以清楚地观察到，这位用户在两个城市的电影院访问数量都是最高的，说明这种兴趣从家乡转移到了当前城市。然而，剩下的两个类别从学校和景点变成了住宅和公园，这表明这一用户也有不同城市之间的漂移兴趣。</a:t>
            </a:r>
            <a:endParaRPr lang="en-US" altLang="zh-CN" dirty="0">
              <a:effectLst/>
              <a:latin typeface="Arial" panose="020B0604020202020204" pitchFamily="34" charset="0"/>
            </a:endParaRPr>
          </a:p>
          <a:p>
            <a:r>
              <a:rPr lang="zh-CN" altLang="en-US" dirty="0">
                <a:effectLst/>
                <a:latin typeface="Arial" panose="020B0604020202020204" pitchFamily="34" charset="0"/>
              </a:rPr>
              <a:t>为了验证上述发现，我们考虑了每个上海用户，并比较了他</a:t>
            </a:r>
            <a:r>
              <a:rPr lang="en-US" altLang="zh-CN" dirty="0">
                <a:effectLst/>
                <a:latin typeface="Arial" panose="020B0604020202020204" pitchFamily="34" charset="0"/>
              </a:rPr>
              <a:t>/</a:t>
            </a:r>
            <a:r>
              <a:rPr lang="zh-CN" altLang="en-US" dirty="0">
                <a:effectLst/>
                <a:latin typeface="Arial" panose="020B0604020202020204" pitchFamily="34" charset="0"/>
              </a:rPr>
              <a:t>她在家乡和当前城市访问</a:t>
            </a:r>
            <a:r>
              <a:rPr lang="en-US" altLang="zh-CN" dirty="0">
                <a:effectLst/>
                <a:latin typeface="Arial" panose="020B0604020202020204" pitchFamily="34" charset="0"/>
              </a:rPr>
              <a:t>K</a:t>
            </a:r>
            <a:r>
              <a:rPr lang="zh-CN" altLang="en-US" dirty="0">
                <a:effectLst/>
                <a:latin typeface="Arial" panose="020B0604020202020204" pitchFamily="34" charset="0"/>
              </a:rPr>
              <a:t>个</a:t>
            </a:r>
            <a:r>
              <a:rPr lang="en-US" altLang="zh-CN" dirty="0">
                <a:effectLst/>
                <a:latin typeface="Arial" panose="020B0604020202020204" pitchFamily="34" charset="0"/>
              </a:rPr>
              <a:t>POI</a:t>
            </a:r>
            <a:r>
              <a:rPr lang="zh-CN" altLang="en-US" dirty="0">
                <a:effectLst/>
                <a:latin typeface="Arial" panose="020B0604020202020204" pitchFamily="34" charset="0"/>
              </a:rPr>
              <a:t>类别的比例，其中</a:t>
            </a:r>
            <a:r>
              <a:rPr lang="en-US" altLang="zh-CN" dirty="0">
                <a:effectLst/>
                <a:latin typeface="Arial" panose="020B0604020202020204" pitchFamily="34" charset="0"/>
              </a:rPr>
              <a:t>K</a:t>
            </a:r>
            <a:r>
              <a:rPr lang="zh-CN" altLang="en-US" dirty="0">
                <a:effectLst/>
                <a:latin typeface="Arial" panose="020B0604020202020204" pitchFamily="34" charset="0"/>
              </a:rPr>
              <a:t>个类别是那些在家乡访问次数排名前</a:t>
            </a:r>
            <a:r>
              <a:rPr lang="en-US" altLang="zh-CN" dirty="0">
                <a:effectLst/>
                <a:latin typeface="Arial" panose="020B0604020202020204" pitchFamily="34" charset="0"/>
              </a:rPr>
              <a:t>K</a:t>
            </a:r>
            <a:r>
              <a:rPr lang="zh-CN" altLang="en-US" dirty="0">
                <a:effectLst/>
                <a:latin typeface="Arial" panose="020B0604020202020204" pitchFamily="34" charset="0"/>
              </a:rPr>
              <a:t>的类别。图</a:t>
            </a:r>
            <a:r>
              <a:rPr lang="en-US" altLang="zh-CN" dirty="0">
                <a:effectLst/>
                <a:latin typeface="Arial" panose="020B0604020202020204" pitchFamily="34" charset="0"/>
              </a:rPr>
              <a:t>3(B)</a:t>
            </a:r>
            <a:r>
              <a:rPr lang="zh-CN" altLang="en-US" dirty="0">
                <a:effectLst/>
                <a:latin typeface="Arial" panose="020B0604020202020204" pitchFamily="34" charset="0"/>
              </a:rPr>
              <a:t>显示了所有上海用户的平均比例。通过比较当前城市</a:t>
            </a:r>
            <a:r>
              <a:rPr lang="en-US" altLang="zh-CN" dirty="0">
                <a:effectLst/>
                <a:latin typeface="Arial" panose="020B0604020202020204" pitchFamily="34" charset="0"/>
              </a:rPr>
              <a:t>(</a:t>
            </a:r>
            <a:r>
              <a:rPr lang="zh-CN" altLang="en-US" dirty="0">
                <a:effectLst/>
                <a:latin typeface="Arial" panose="020B0604020202020204" pitchFamily="34" charset="0"/>
              </a:rPr>
              <a:t>黄色</a:t>
            </a:r>
            <a:r>
              <a:rPr lang="en-US" altLang="zh-CN" dirty="0">
                <a:effectLst/>
                <a:latin typeface="Arial" panose="020B0604020202020204" pitchFamily="34" charset="0"/>
              </a:rPr>
              <a:t>)</a:t>
            </a:r>
            <a:r>
              <a:rPr lang="zh-CN" altLang="en-US" dirty="0">
                <a:effectLst/>
                <a:latin typeface="Arial" panose="020B0604020202020204" pitchFamily="34" charset="0"/>
              </a:rPr>
              <a:t>和家乡</a:t>
            </a:r>
            <a:r>
              <a:rPr lang="en-US" altLang="zh-CN" dirty="0">
                <a:effectLst/>
                <a:latin typeface="Arial" panose="020B0604020202020204" pitchFamily="34" charset="0"/>
              </a:rPr>
              <a:t>(</a:t>
            </a:r>
            <a:r>
              <a:rPr lang="zh-CN" altLang="en-US" dirty="0">
                <a:effectLst/>
                <a:latin typeface="Arial" panose="020B0604020202020204" pitchFamily="34" charset="0"/>
              </a:rPr>
              <a:t>蓝色</a:t>
            </a:r>
            <a:r>
              <a:rPr lang="en-US" altLang="zh-CN" dirty="0">
                <a:effectLst/>
                <a:latin typeface="Arial" panose="020B0604020202020204" pitchFamily="34" charset="0"/>
              </a:rPr>
              <a:t>)</a:t>
            </a:r>
            <a:r>
              <a:rPr lang="zh-CN" altLang="en-US" dirty="0">
                <a:effectLst/>
                <a:latin typeface="Arial" panose="020B0604020202020204" pitchFamily="34" charset="0"/>
              </a:rPr>
              <a:t>的结果，我们观察到，对于每个用户来说，家乡访问次数最多的</a:t>
            </a:r>
            <a:r>
              <a:rPr lang="en-US" altLang="zh-CN" dirty="0">
                <a:effectLst/>
                <a:latin typeface="Arial" panose="020B0604020202020204" pitchFamily="34" charset="0"/>
              </a:rPr>
              <a:t>POI</a:t>
            </a:r>
            <a:r>
              <a:rPr lang="zh-CN" altLang="en-US" dirty="0">
                <a:effectLst/>
                <a:latin typeface="Arial" panose="020B0604020202020204" pitchFamily="34" charset="0"/>
              </a:rPr>
              <a:t>类别在当前城市并不是同等重要的。例如，家乡的前</a:t>
            </a:r>
            <a:r>
              <a:rPr lang="en-US" altLang="zh-CN" dirty="0">
                <a:effectLst/>
                <a:latin typeface="Arial" panose="020B0604020202020204" pitchFamily="34" charset="0"/>
              </a:rPr>
              <a:t>5</a:t>
            </a:r>
            <a:r>
              <a:rPr lang="zh-CN" altLang="en-US" dirty="0">
                <a:effectLst/>
                <a:latin typeface="Arial" panose="020B0604020202020204" pitchFamily="34" charset="0"/>
              </a:rPr>
              <a:t>个类别平均占访问量的近</a:t>
            </a:r>
            <a:r>
              <a:rPr lang="en-US" altLang="zh-CN" dirty="0">
                <a:effectLst/>
                <a:latin typeface="Arial" panose="020B0604020202020204" pitchFamily="34" charset="0"/>
              </a:rPr>
              <a:t>70%</a:t>
            </a:r>
            <a:r>
              <a:rPr lang="zh-CN" altLang="en-US" dirty="0">
                <a:effectLst/>
                <a:latin typeface="Arial" panose="020B0604020202020204" pitchFamily="34" charset="0"/>
              </a:rPr>
              <a:t>，而在当前城市，这些类别的比例下降到</a:t>
            </a:r>
            <a:r>
              <a:rPr lang="en-US" altLang="zh-CN" dirty="0">
                <a:effectLst/>
                <a:latin typeface="Arial" panose="020B0604020202020204" pitchFamily="34" charset="0"/>
              </a:rPr>
              <a:t>30%</a:t>
            </a:r>
            <a:r>
              <a:rPr lang="zh-CN" altLang="en-US" dirty="0">
                <a:effectLst/>
                <a:latin typeface="Arial" panose="020B0604020202020204" pitchFamily="34" charset="0"/>
              </a:rPr>
              <a:t>左右。上述观察结果再次表明，用户兴趣漂移和迁移并存，在设计我们提出的框架时应该共同考虑这两个因素。</a:t>
            </a:r>
            <a:endParaRPr lang="en-US" altLang="zh-CN"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利用用户兴趣漂移和兴趣转移来增强</a:t>
            </a:r>
            <a:r>
              <a:rPr lang="en-US" altLang="zh-CN" dirty="0"/>
              <a:t>POI</a:t>
            </a:r>
            <a:r>
              <a:rPr lang="zh-CN" altLang="en-US" dirty="0"/>
              <a:t>推荐</a:t>
            </a:r>
            <a:r>
              <a:rPr lang="en-US" altLang="zh-CN" dirty="0"/>
              <a:t>(PR-UIDT)</a:t>
            </a:r>
            <a:r>
              <a:rPr lang="zh-CN" altLang="en-US" dirty="0"/>
              <a:t>，该框架同时学习用户在家乡和当前城市的偏好。与以往的研究不同，</a:t>
            </a:r>
            <a:r>
              <a:rPr lang="en-US" altLang="zh-CN" dirty="0"/>
              <a:t>PRUIDT</a:t>
            </a:r>
            <a:r>
              <a:rPr lang="zh-CN" altLang="en-US" dirty="0"/>
              <a:t>提出将兴趣漂移和兴趣转移结合起来，利用用户在两个城市之间的访问行为来帮助提高当前城市的</a:t>
            </a:r>
            <a:r>
              <a:rPr lang="en-US" altLang="zh-CN" dirty="0"/>
              <a:t>POI</a:t>
            </a:r>
            <a:r>
              <a:rPr lang="zh-CN" altLang="en-US" dirty="0"/>
              <a:t>推荐。</a:t>
            </a:r>
            <a:endParaRPr lang="en-US" altLang="zh-CN" dirty="0"/>
          </a:p>
          <a:p>
            <a:endParaRPr lang="en-US" altLang="zh-CN" dirty="0"/>
          </a:p>
        </p:txBody>
      </p:sp>
    </p:spTree>
    <p:extLst>
      <p:ext uri="{BB962C8B-B14F-4D97-AF65-F5344CB8AC3E}">
        <p14:creationId xmlns:p14="http://schemas.microsoft.com/office/powerpoint/2010/main" val="3062849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chemeClr val="bg1"/>
                </a:solidFill>
                <a:cs typeface="+mn-ea"/>
                <a:sym typeface="+mn-lt"/>
              </a:rPr>
              <a:t>为了缓解问题，这篇文章提出了</a:t>
            </a:r>
            <a:r>
              <a:rPr lang="en-US" altLang="zh-CN" dirty="0">
                <a:effectLst/>
                <a:latin typeface="Arial" panose="020B0604020202020204" pitchFamily="34" charset="0"/>
              </a:rPr>
              <a:t>PR-UIDT</a:t>
            </a:r>
            <a:r>
              <a:rPr lang="zh-CN" altLang="en-US" sz="1200" b="1" dirty="0">
                <a:solidFill>
                  <a:schemeClr val="bg1"/>
                </a:solidFill>
                <a:cs typeface="+mn-ea"/>
                <a:sym typeface="+mn-lt"/>
              </a:rPr>
              <a:t>框架，</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说明用户在家乡城市签到多 可以更好的描述用户的偏好和更准确的描述</a:t>
            </a:r>
            <a:r>
              <a:rPr lang="en-US" altLang="zh-CN" dirty="0"/>
              <a:t>POI</a:t>
            </a:r>
          </a:p>
        </p:txBody>
      </p:sp>
    </p:spTree>
    <p:extLst>
      <p:ext uri="{BB962C8B-B14F-4D97-AF65-F5344CB8AC3E}">
        <p14:creationId xmlns:p14="http://schemas.microsoft.com/office/powerpoint/2010/main" val="2553530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Master" Target="../slideMasters/slideMaster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a:off x="521637" y="555120"/>
            <a:ext cx="8154820" cy="45719"/>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314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4" name="Title 1"/>
          <p:cNvSpPr txBox="1"/>
          <p:nvPr userDrawn="1"/>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en-GB" altLang="zh-CN" sz="1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male-university-graduate-silhouette-with-the-cap_46143"/>
          <p:cNvSpPr>
            <a:spLocks noChangeAspect="1"/>
          </p:cNvSpPr>
          <p:nvPr userDrawn="1"/>
        </p:nvSpPr>
        <p:spPr bwMode="auto">
          <a:xfrm>
            <a:off x="100490" y="167365"/>
            <a:ext cx="388445" cy="418480"/>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rgbClr val="003142"/>
          </a:solidFill>
          <a:ln>
            <a:noFill/>
          </a:ln>
        </p:spPr>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矩形 8"/>
          <p:cNvSpPr/>
          <p:nvPr userDrawn="1"/>
        </p:nvSpPr>
        <p:spPr>
          <a:xfrm>
            <a:off x="6228184" y="17117366"/>
            <a:ext cx="827801" cy="368028"/>
          </a:xfrm>
          <a:prstGeom prst="rect">
            <a:avLst/>
          </a:prstGeom>
          <a:no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模板下载：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2"/>
              </a:rPr>
              <a:t>www.1ppt.com/moban/</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行业</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模板：</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3"/>
              </a:rPr>
              <a:t>www.1ppt.com/hangye/</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节日</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模板：</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4"/>
              </a:rPr>
              <a:t>www.1ppt.com/jieri/</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素材下载：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5"/>
              </a:rPr>
              <a:t>www.1ppt.com/sucai/</a:t>
            </a:r>
            <a:endPar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背景图片：</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6"/>
              </a:rPr>
              <a:t>www.1ppt.com/beijing/</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图表下载：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7"/>
              </a:rPr>
              <a:t>www.1ppt.com/tubiao/</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优秀</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8"/>
              </a:rPr>
              <a:t>www.1ppt.com/xiazai/</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教程： </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9"/>
              </a:rPr>
              <a:t>www.1ppt.com/powerpoint/</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Word</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教程： </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0"/>
              </a:rPr>
              <a:t>www.1ppt.com/word/</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Excel</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教程：</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1"/>
              </a:rPr>
              <a:t>www.1ppt.com/excel/</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资料下载：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2"/>
              </a:rPr>
              <a:t>www.1ppt.com/ziliao/</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PPT</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课件下载：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3"/>
              </a:rPr>
              <a:t>www.1ppt.com/kejian/</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范文下载：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4"/>
              </a:rPr>
              <a:t>www.1ppt.com/fanwen/</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试卷下载：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5"/>
              </a:rPr>
              <a:t>www.1ppt.com/shiti/</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教案下载：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6"/>
              </a:rPr>
              <a:t>www.1ppt.com/jiaoan/</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r>
              <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字体下载：</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hlinkClick r:id="rId17"/>
              </a:rPr>
              <a:t>www.1ppt.com/ziti/</a:t>
            </a: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rPr>
              <a:t>  </a:t>
            </a:r>
            <a:endParaRPr kumimoji="0" lang="zh-CN" altLang="en-US" sz="100" b="0" i="0" u="none" strike="noStrike" kern="0" cap="none" spc="0" normalizeH="0" baseline="0" noProof="0" dirty="0">
              <a:ln>
                <a:noFill/>
              </a:ln>
              <a:solidFill>
                <a:srgbClr val="EEECE1">
                  <a:lumMod val="25000"/>
                </a:srgbClr>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2020/12/11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8" name="图片 7"/>
          <p:cNvPicPr>
            <a:picLocks noChangeAspect="1"/>
          </p:cNvPicPr>
          <p:nvPr userDrawn="1"/>
        </p:nvPicPr>
        <p:blipFill>
          <a:blip r:embed="rId12" cstate="screen">
            <a:extLst>
              <a:ext uri="{BEBA8EAE-BF5A-486C-A8C5-ECC9F3942E4B}">
                <a14:imgProps xmlns:a14="http://schemas.microsoft.com/office/drawing/2010/main">
                  <a14:imgLayer r:embed="rId13">
                    <a14:imgEffect>
                      <a14:brightnessContrast contrast="-20000"/>
                    </a14:imgEffect>
                  </a14:imgLayer>
                </a14:imgProps>
              </a:ext>
            </a:extLst>
          </a:blip>
          <a:stretch>
            <a:fillRect/>
          </a:stretch>
        </p:blipFill>
        <p:spPr>
          <a:xfrm>
            <a:off x="0" y="0"/>
            <a:ext cx="9145588" cy="5145088"/>
          </a:xfrm>
          <a:prstGeom prst="rect">
            <a:avLst/>
          </a:prstGeom>
        </p:spPr>
      </p:pic>
      <p:sp>
        <p:nvSpPr>
          <p:cNvPr id="9" name="矩形 8"/>
          <p:cNvSpPr/>
          <p:nvPr userDrawn="1"/>
        </p:nvSpPr>
        <p:spPr>
          <a:xfrm>
            <a:off x="0" y="0"/>
            <a:ext cx="9145588" cy="5145088"/>
          </a:xfrm>
          <a:prstGeom prst="rect">
            <a:avLst/>
          </a:prstGeom>
          <a:gradFill flip="none" rotWithShape="1">
            <a:gsLst>
              <a:gs pos="0">
                <a:schemeClr val="bg1">
                  <a:alpha val="55000"/>
                </a:schemeClr>
              </a:gs>
              <a:gs pos="71000">
                <a:schemeClr val="bg1">
                  <a:lumMod val="95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2" tIns="45726" rIns="91452" bIns="45726" numCol="1" spcCol="0" rtlCol="0" fromWordArt="0" anchor="ctr" anchorCtr="0" forceAA="0" compatLnSpc="1">
            <a:noAutofit/>
          </a:bodyP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20.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hemeOverride" Target="../theme/themeOverride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xml"/><Relationship Id="rId1" Type="http://schemas.openxmlformats.org/officeDocument/2006/relationships/themeOverride" Target="../theme/themeOverride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gif"/><Relationship Id="rId11" Type="http://schemas.openxmlformats.org/officeDocument/2006/relationships/image" Target="../media/image12.jpeg"/><Relationship Id="rId5" Type="http://schemas.openxmlformats.org/officeDocument/2006/relationships/image" Target="../media/image6.jpg"/><Relationship Id="rId10" Type="http://schemas.openxmlformats.org/officeDocument/2006/relationships/image" Target="../media/image11.jpeg"/><Relationship Id="rId4" Type="http://schemas.openxmlformats.org/officeDocument/2006/relationships/image" Target="../media/image5.jp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1455626"/>
            <a:ext cx="8352928" cy="2052228"/>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3142"/>
              </a:solidFill>
              <a:cs typeface="+mn-ea"/>
              <a:sym typeface="+mn-lt"/>
            </a:endParaRPr>
          </a:p>
        </p:txBody>
      </p:sp>
      <p:sp>
        <p:nvSpPr>
          <p:cNvPr id="16" name="TextBox 26"/>
          <p:cNvSpPr txBox="1"/>
          <p:nvPr/>
        </p:nvSpPr>
        <p:spPr>
          <a:xfrm>
            <a:off x="1398811" y="1912202"/>
            <a:ext cx="6574401" cy="1200329"/>
          </a:xfrm>
          <a:prstGeom prst="rect">
            <a:avLst/>
          </a:prstGeom>
          <a:noFill/>
        </p:spPr>
        <p:txBody>
          <a:bodyPr wrap="square" rtlCol="0">
            <a:spAutoFit/>
          </a:bodyPr>
          <a:lstStyle/>
          <a:p>
            <a:r>
              <a:rPr lang="en-US" altLang="zh-CN" sz="2400" b="1" dirty="0">
                <a:solidFill>
                  <a:schemeClr val="bg1"/>
                </a:solidFill>
                <a:latin typeface="微软雅黑 Light" panose="020B0502040204020203" charset="-122"/>
                <a:ea typeface="微软雅黑 Light" panose="020B0502040204020203" charset="-122"/>
                <a:cs typeface="+mn-ea"/>
                <a:sym typeface="+mn-lt"/>
              </a:rPr>
              <a:t>Learning from Hometown and Current City:</a:t>
            </a:r>
          </a:p>
          <a:p>
            <a:r>
              <a:rPr lang="en-US" altLang="zh-CN" sz="2400" b="1" dirty="0">
                <a:solidFill>
                  <a:schemeClr val="bg1"/>
                </a:solidFill>
                <a:latin typeface="微软雅黑 Light" panose="020B0502040204020203" charset="-122"/>
                <a:ea typeface="微软雅黑 Light" panose="020B0502040204020203" charset="-122"/>
                <a:cs typeface="+mn-ea"/>
                <a:sym typeface="+mn-lt"/>
              </a:rPr>
              <a:t>Cross-city POI Recommendation via Interest Drift and Transfer Learning         </a:t>
            </a:r>
            <a:r>
              <a:rPr lang="en-US" altLang="zh-CN" b="1" dirty="0">
                <a:solidFill>
                  <a:schemeClr val="bg1"/>
                </a:solidFill>
                <a:latin typeface="微软雅黑 Light" panose="020B0502040204020203" charset="-122"/>
                <a:ea typeface="微软雅黑 Light" panose="020B0502040204020203" charset="-122"/>
                <a:cs typeface="+mn-ea"/>
                <a:sym typeface="+mn-lt"/>
              </a:rPr>
              <a:t>2019 </a:t>
            </a:r>
            <a:r>
              <a:rPr lang="en-US" altLang="zh-CN" b="1" dirty="0" err="1">
                <a:solidFill>
                  <a:schemeClr val="bg1"/>
                </a:solidFill>
                <a:latin typeface="微软雅黑 Light" panose="020B0502040204020203" charset="-122"/>
                <a:ea typeface="微软雅黑 Light" panose="020B0502040204020203" charset="-122"/>
                <a:cs typeface="+mn-ea"/>
                <a:sym typeface="+mn-lt"/>
              </a:rPr>
              <a:t>imwut</a:t>
            </a:r>
            <a:endParaRPr lang="en-US" altLang="zh-CN" sz="2400" b="1" dirty="0">
              <a:solidFill>
                <a:schemeClr val="bg1"/>
              </a:solidFill>
              <a:latin typeface="微软雅黑 Light" panose="020B0502040204020203" charset="-122"/>
              <a:ea typeface="微软雅黑 Light" panose="020B0502040204020203" charset="-122"/>
              <a:cs typeface="+mn-ea"/>
              <a:sym typeface="+mn-lt"/>
            </a:endParaRPr>
          </a:p>
        </p:txBody>
      </p:sp>
      <p:grpSp>
        <p:nvGrpSpPr>
          <p:cNvPr id="8" name="组合 7"/>
          <p:cNvGrpSpPr/>
          <p:nvPr/>
        </p:nvGrpSpPr>
        <p:grpSpPr>
          <a:xfrm>
            <a:off x="4427984" y="3181144"/>
            <a:ext cx="3528392" cy="531310"/>
            <a:chOff x="3563888" y="3453828"/>
            <a:chExt cx="2016224" cy="531310"/>
          </a:xfrm>
        </p:grpSpPr>
        <p:sp>
          <p:nvSpPr>
            <p:cNvPr id="11" name="矩形 10"/>
            <p:cNvSpPr/>
            <p:nvPr/>
          </p:nvSpPr>
          <p:spPr>
            <a:xfrm>
              <a:off x="3563888" y="3453828"/>
              <a:ext cx="2016224" cy="531310"/>
            </a:xfrm>
            <a:prstGeom prst="rect">
              <a:avLst/>
            </a:prstGeom>
            <a:solidFill>
              <a:srgbClr val="0083B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3803383" y="3555222"/>
              <a:ext cx="1456626" cy="369332"/>
            </a:xfrm>
            <a:prstGeom prst="rect">
              <a:avLst/>
            </a:prstGeom>
            <a:noFill/>
          </p:spPr>
          <p:txBody>
            <a:bodyPr wrap="none" rtlCol="0">
              <a:spAutoFit/>
            </a:bodyPr>
            <a:lstStyle/>
            <a:p>
              <a:r>
                <a:rPr lang="zh-CN" altLang="en-US" dirty="0">
                  <a:solidFill>
                    <a:schemeClr val="bg1"/>
                  </a:solidFill>
                  <a:latin typeface="+mn-ea"/>
                  <a:cs typeface="+mn-ea"/>
                  <a:sym typeface="+mn-lt"/>
                </a:rPr>
                <a:t>苗子佳       </a:t>
              </a:r>
              <a:r>
                <a:rPr lang="en-US" altLang="zh-CN" dirty="0">
                  <a:solidFill>
                    <a:schemeClr val="bg1"/>
                  </a:solidFill>
                  <a:latin typeface="+mn-ea"/>
                  <a:cs typeface="+mn-ea"/>
                  <a:sym typeface="+mn-lt"/>
                </a:rPr>
                <a:t>20</a:t>
              </a:r>
              <a:r>
                <a:rPr lang="en-US" dirty="0">
                  <a:solidFill>
                    <a:schemeClr val="bg1"/>
                  </a:solidFill>
                  <a:latin typeface="+mn-ea"/>
                  <a:cs typeface="+mn-ea"/>
                  <a:sym typeface="+mn-lt"/>
                </a:rPr>
                <a:t>20.</a:t>
              </a:r>
              <a:r>
                <a:rPr lang="en-US" altLang="zh-CN" dirty="0">
                  <a:solidFill>
                    <a:schemeClr val="bg1"/>
                  </a:solidFill>
                  <a:latin typeface="+mn-ea"/>
                  <a:cs typeface="+mn-ea"/>
                  <a:sym typeface="+mn-lt"/>
                </a:rPr>
                <a:t>12</a:t>
              </a:r>
              <a:r>
                <a:rPr lang="en-US" dirty="0">
                  <a:solidFill>
                    <a:schemeClr val="bg1"/>
                  </a:solidFill>
                  <a:latin typeface="+mn-ea"/>
                  <a:cs typeface="+mn-ea"/>
                  <a:sym typeface="+mn-lt"/>
                </a:rPr>
                <a:t>.</a:t>
              </a:r>
              <a:r>
                <a:rPr lang="en-US" altLang="zh-CN" dirty="0">
                  <a:solidFill>
                    <a:schemeClr val="bg1"/>
                  </a:solidFill>
                  <a:latin typeface="+mn-ea"/>
                  <a:cs typeface="+mn-ea"/>
                  <a:sym typeface="+mn-lt"/>
                </a:rPr>
                <a:t>11</a:t>
              </a:r>
              <a:endParaRPr lang="en-US" dirty="0">
                <a:solidFill>
                  <a:schemeClr val="bg1"/>
                </a:solidFill>
                <a:latin typeface="+mn-ea"/>
                <a:cs typeface="+mn-ea"/>
                <a:sym typeface="+mn-lt"/>
              </a:endParaRPr>
            </a:p>
          </p:txBody>
        </p:sp>
      </p:gr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0165" y="569595"/>
            <a:ext cx="1336040" cy="1336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250" fill="hold"/>
                                        <p:tgtEl>
                                          <p:spTgt spid="8"/>
                                        </p:tgtEl>
                                        <p:attrNameLst>
                                          <p:attrName>ppt_w</p:attrName>
                                        </p:attrNameLst>
                                      </p:cBhvr>
                                      <p:tavLst>
                                        <p:tav tm="0">
                                          <p:val>
                                            <p:fltVal val="0"/>
                                          </p:val>
                                        </p:tav>
                                        <p:tav tm="100000">
                                          <p:val>
                                            <p:strVal val="#ppt_w"/>
                                          </p:val>
                                        </p:tav>
                                      </p:tavLst>
                                    </p:anim>
                                    <p:anim calcmode="lin" valueType="num">
                                      <p:cBhvr>
                                        <p:cTn id="16" dur="250" fill="hold"/>
                                        <p:tgtEl>
                                          <p:spTgt spid="8"/>
                                        </p:tgtEl>
                                        <p:attrNameLst>
                                          <p:attrName>ppt_h</p:attrName>
                                        </p:attrNameLst>
                                      </p:cBhvr>
                                      <p:tavLst>
                                        <p:tav tm="0">
                                          <p:val>
                                            <p:fltVal val="0"/>
                                          </p:val>
                                        </p:tav>
                                        <p:tav tm="100000">
                                          <p:val>
                                            <p:strVal val="#ppt_h"/>
                                          </p:val>
                                        </p:tav>
                                      </p:tavLst>
                                    </p:anim>
                                    <p:animEffect transition="in" filter="fade">
                                      <p:cBhvr>
                                        <p:cTn id="1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1620957" cy="437043"/>
          </a:xfrm>
          <a:prstGeom prst="rect">
            <a:avLst/>
          </a:prstGeom>
        </p:spPr>
        <p:txBody>
          <a:bodyPr wrap="none">
            <a:spAutoFit/>
          </a:bodyPr>
          <a:lstStyle/>
          <a:p>
            <a:pPr>
              <a:lnSpc>
                <a:spcPct val="80000"/>
              </a:lnSpc>
            </a:pPr>
            <a:r>
              <a:rPr lang="zh-CN" altLang="en-US" sz="2800" b="1" dirty="0">
                <a:solidFill>
                  <a:srgbClr val="2C394C"/>
                </a:solidFill>
                <a:cs typeface="+mn-ea"/>
              </a:rPr>
              <a:t>数据分析</a:t>
            </a:r>
          </a:p>
        </p:txBody>
      </p:sp>
      <p:pic>
        <p:nvPicPr>
          <p:cNvPr id="5" name="图片 4">
            <a:extLst>
              <a:ext uri="{FF2B5EF4-FFF2-40B4-BE49-F238E27FC236}">
                <a16:creationId xmlns:a16="http://schemas.microsoft.com/office/drawing/2014/main" id="{FF5EDCC1-4B5D-4801-A66A-2E7AE42167D5}"/>
              </a:ext>
            </a:extLst>
          </p:cNvPr>
          <p:cNvPicPr>
            <a:picLocks noChangeAspect="1"/>
          </p:cNvPicPr>
          <p:nvPr/>
        </p:nvPicPr>
        <p:blipFill>
          <a:blip r:embed="rId3"/>
          <a:stretch>
            <a:fillRect/>
          </a:stretch>
        </p:blipFill>
        <p:spPr>
          <a:xfrm>
            <a:off x="0" y="925587"/>
            <a:ext cx="9144000" cy="3662387"/>
          </a:xfrm>
          <a:prstGeom prst="rect">
            <a:avLst/>
          </a:prstGeom>
        </p:spPr>
      </p:pic>
    </p:spTree>
    <p:extLst>
      <p:ext uri="{BB962C8B-B14F-4D97-AF65-F5344CB8AC3E}">
        <p14:creationId xmlns:p14="http://schemas.microsoft.com/office/powerpoint/2010/main" val="24341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1620957" cy="437043"/>
          </a:xfrm>
          <a:prstGeom prst="rect">
            <a:avLst/>
          </a:prstGeom>
        </p:spPr>
        <p:txBody>
          <a:bodyPr wrap="none">
            <a:spAutoFit/>
          </a:bodyPr>
          <a:lstStyle/>
          <a:p>
            <a:pPr>
              <a:lnSpc>
                <a:spcPct val="80000"/>
              </a:lnSpc>
            </a:pPr>
            <a:r>
              <a:rPr lang="zh-CN" altLang="en-US" sz="2800" b="1" dirty="0">
                <a:solidFill>
                  <a:srgbClr val="2C394C"/>
                </a:solidFill>
                <a:cs typeface="+mn-ea"/>
              </a:rPr>
              <a:t>数据分析</a:t>
            </a:r>
          </a:p>
        </p:txBody>
      </p:sp>
      <p:pic>
        <p:nvPicPr>
          <p:cNvPr id="8" name="图片 7">
            <a:extLst>
              <a:ext uri="{FF2B5EF4-FFF2-40B4-BE49-F238E27FC236}">
                <a16:creationId xmlns:a16="http://schemas.microsoft.com/office/drawing/2014/main" id="{91F84009-739D-4206-9172-EB8E13695466}"/>
              </a:ext>
            </a:extLst>
          </p:cNvPr>
          <p:cNvPicPr>
            <a:picLocks noChangeAspect="1"/>
          </p:cNvPicPr>
          <p:nvPr/>
        </p:nvPicPr>
        <p:blipFill>
          <a:blip r:embed="rId3"/>
          <a:stretch>
            <a:fillRect/>
          </a:stretch>
        </p:blipFill>
        <p:spPr>
          <a:xfrm>
            <a:off x="0" y="1001902"/>
            <a:ext cx="9144000" cy="3730088"/>
          </a:xfrm>
          <a:prstGeom prst="rect">
            <a:avLst/>
          </a:prstGeom>
        </p:spPr>
      </p:pic>
    </p:spTree>
    <p:extLst>
      <p:ext uri="{BB962C8B-B14F-4D97-AF65-F5344CB8AC3E}">
        <p14:creationId xmlns:p14="http://schemas.microsoft.com/office/powerpoint/2010/main" val="26291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cstate="screen">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20257" y="172303"/>
            <a:ext cx="1641796" cy="437043"/>
          </a:xfrm>
          <a:prstGeom prst="rect">
            <a:avLst/>
          </a:prstGeom>
        </p:spPr>
        <p:txBody>
          <a:bodyPr wrap="none">
            <a:spAutoFit/>
          </a:bodyPr>
          <a:lstStyle/>
          <a:p>
            <a:pPr>
              <a:lnSpc>
                <a:spcPct val="80000"/>
              </a:lnSpc>
            </a:pPr>
            <a:r>
              <a:rPr lang="en-US" altLang="zh-CN" sz="2800" b="1" dirty="0">
                <a:solidFill>
                  <a:srgbClr val="2C394C"/>
                </a:solidFill>
                <a:cs typeface="+mn-ea"/>
              </a:rPr>
              <a:t>PR-UIDT</a:t>
            </a:r>
          </a:p>
        </p:txBody>
      </p:sp>
      <p:pic>
        <p:nvPicPr>
          <p:cNvPr id="7" name="图片 6">
            <a:extLst>
              <a:ext uri="{FF2B5EF4-FFF2-40B4-BE49-F238E27FC236}">
                <a16:creationId xmlns:a16="http://schemas.microsoft.com/office/drawing/2014/main" id="{63FA0CF9-0E4C-4C81-8CD6-739B5510B7F1}"/>
              </a:ext>
            </a:extLst>
          </p:cNvPr>
          <p:cNvPicPr>
            <a:picLocks noChangeAspect="1"/>
          </p:cNvPicPr>
          <p:nvPr/>
        </p:nvPicPr>
        <p:blipFill>
          <a:blip r:embed="rId5"/>
          <a:stretch>
            <a:fillRect/>
          </a:stretch>
        </p:blipFill>
        <p:spPr>
          <a:xfrm>
            <a:off x="449796" y="652348"/>
            <a:ext cx="8244408" cy="4485828"/>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1641796" cy="437043"/>
          </a:xfrm>
          <a:prstGeom prst="rect">
            <a:avLst/>
          </a:prstGeom>
        </p:spPr>
        <p:txBody>
          <a:bodyPr wrap="none">
            <a:spAutoFit/>
          </a:bodyPr>
          <a:lstStyle/>
          <a:p>
            <a:pPr>
              <a:lnSpc>
                <a:spcPct val="80000"/>
              </a:lnSpc>
            </a:pPr>
            <a:r>
              <a:rPr lang="en-US" altLang="zh-CN" sz="2800" b="1" dirty="0">
                <a:solidFill>
                  <a:srgbClr val="2C394C"/>
                </a:solidFill>
                <a:cs typeface="+mn-ea"/>
              </a:rPr>
              <a:t>PR-UIDT</a:t>
            </a:r>
          </a:p>
        </p:txBody>
      </p:sp>
      <p:graphicFrame>
        <p:nvGraphicFramePr>
          <p:cNvPr id="3" name="表格 3">
            <a:extLst>
              <a:ext uri="{FF2B5EF4-FFF2-40B4-BE49-F238E27FC236}">
                <a16:creationId xmlns:a16="http://schemas.microsoft.com/office/drawing/2014/main" id="{87D170CA-725D-4A7A-A7CF-412CFFC944AC}"/>
              </a:ext>
            </a:extLst>
          </p:cNvPr>
          <p:cNvGraphicFramePr>
            <a:graphicFrameLocks noGrp="1"/>
          </p:cNvGraphicFramePr>
          <p:nvPr>
            <p:extLst>
              <p:ext uri="{D42A27DB-BD31-4B8C-83A1-F6EECF244321}">
                <p14:modId xmlns:p14="http://schemas.microsoft.com/office/powerpoint/2010/main" val="2996977897"/>
              </p:ext>
            </p:extLst>
          </p:nvPr>
        </p:nvGraphicFramePr>
        <p:xfrm>
          <a:off x="2615953" y="1419622"/>
          <a:ext cx="4248470" cy="370840"/>
        </p:xfrm>
        <a:graphic>
          <a:graphicData uri="http://schemas.openxmlformats.org/drawingml/2006/table">
            <a:tbl>
              <a:tblPr firstRow="1" bandRow="1">
                <a:tableStyleId>{5C22544A-7EE6-4342-B048-85BDC9FD1C3A}</a:tableStyleId>
              </a:tblPr>
              <a:tblGrid>
                <a:gridCol w="424847">
                  <a:extLst>
                    <a:ext uri="{9D8B030D-6E8A-4147-A177-3AD203B41FA5}">
                      <a16:colId xmlns:a16="http://schemas.microsoft.com/office/drawing/2014/main" val="137249225"/>
                    </a:ext>
                  </a:extLst>
                </a:gridCol>
                <a:gridCol w="424847">
                  <a:extLst>
                    <a:ext uri="{9D8B030D-6E8A-4147-A177-3AD203B41FA5}">
                      <a16:colId xmlns:a16="http://schemas.microsoft.com/office/drawing/2014/main" val="677253284"/>
                    </a:ext>
                  </a:extLst>
                </a:gridCol>
                <a:gridCol w="424847">
                  <a:extLst>
                    <a:ext uri="{9D8B030D-6E8A-4147-A177-3AD203B41FA5}">
                      <a16:colId xmlns:a16="http://schemas.microsoft.com/office/drawing/2014/main" val="1879665716"/>
                    </a:ext>
                  </a:extLst>
                </a:gridCol>
                <a:gridCol w="424847">
                  <a:extLst>
                    <a:ext uri="{9D8B030D-6E8A-4147-A177-3AD203B41FA5}">
                      <a16:colId xmlns:a16="http://schemas.microsoft.com/office/drawing/2014/main" val="2755773457"/>
                    </a:ext>
                  </a:extLst>
                </a:gridCol>
                <a:gridCol w="424847">
                  <a:extLst>
                    <a:ext uri="{9D8B030D-6E8A-4147-A177-3AD203B41FA5}">
                      <a16:colId xmlns:a16="http://schemas.microsoft.com/office/drawing/2014/main" val="225281621"/>
                    </a:ext>
                  </a:extLst>
                </a:gridCol>
                <a:gridCol w="424847">
                  <a:extLst>
                    <a:ext uri="{9D8B030D-6E8A-4147-A177-3AD203B41FA5}">
                      <a16:colId xmlns:a16="http://schemas.microsoft.com/office/drawing/2014/main" val="4162757736"/>
                    </a:ext>
                  </a:extLst>
                </a:gridCol>
                <a:gridCol w="424847">
                  <a:extLst>
                    <a:ext uri="{9D8B030D-6E8A-4147-A177-3AD203B41FA5}">
                      <a16:colId xmlns:a16="http://schemas.microsoft.com/office/drawing/2014/main" val="104719794"/>
                    </a:ext>
                  </a:extLst>
                </a:gridCol>
                <a:gridCol w="424847">
                  <a:extLst>
                    <a:ext uri="{9D8B030D-6E8A-4147-A177-3AD203B41FA5}">
                      <a16:colId xmlns:a16="http://schemas.microsoft.com/office/drawing/2014/main" val="3998136098"/>
                    </a:ext>
                  </a:extLst>
                </a:gridCol>
                <a:gridCol w="424847">
                  <a:extLst>
                    <a:ext uri="{9D8B030D-6E8A-4147-A177-3AD203B41FA5}">
                      <a16:colId xmlns:a16="http://schemas.microsoft.com/office/drawing/2014/main" val="3124444940"/>
                    </a:ext>
                  </a:extLst>
                </a:gridCol>
                <a:gridCol w="424847">
                  <a:extLst>
                    <a:ext uri="{9D8B030D-6E8A-4147-A177-3AD203B41FA5}">
                      <a16:colId xmlns:a16="http://schemas.microsoft.com/office/drawing/2014/main" val="2177850728"/>
                    </a:ext>
                  </a:extLst>
                </a:gridCol>
              </a:tblGrid>
              <a:tr h="370840">
                <a:tc>
                  <a:txBody>
                    <a:bodyPr/>
                    <a:lstStyle/>
                    <a:p>
                      <a:endParaRPr lang="zh-CN" altLang="en-US">
                        <a:solidFill>
                          <a:srgbClr val="0083B4"/>
                        </a:solidFill>
                        <a:highlight>
                          <a:srgbClr val="FFFF00"/>
                        </a:highlight>
                      </a:endParaRPr>
                    </a:p>
                  </a:txBody>
                  <a:tcPr>
                    <a:solidFill>
                      <a:schemeClr val="accent3">
                        <a:lumMod val="40000"/>
                        <a:lumOff val="60000"/>
                      </a:schemeClr>
                    </a:solidFill>
                  </a:tcPr>
                </a:tc>
                <a:tc>
                  <a:txBody>
                    <a:bodyPr/>
                    <a:lstStyle/>
                    <a:p>
                      <a:endParaRPr lang="zh-CN" altLang="en-US">
                        <a:solidFill>
                          <a:srgbClr val="0083B4"/>
                        </a:solidFill>
                        <a:highlight>
                          <a:srgbClr val="FFFF00"/>
                        </a:highlight>
                      </a:endParaRPr>
                    </a:p>
                  </a:txBody>
                  <a:tcPr>
                    <a:solidFill>
                      <a:schemeClr val="accent3">
                        <a:lumMod val="40000"/>
                        <a:lumOff val="60000"/>
                      </a:schemeClr>
                    </a:solidFill>
                  </a:tcPr>
                </a:tc>
                <a:tc>
                  <a:txBody>
                    <a:bodyPr/>
                    <a:lstStyle/>
                    <a:p>
                      <a:endParaRPr lang="zh-CN" altLang="en-US">
                        <a:solidFill>
                          <a:srgbClr val="0083B4"/>
                        </a:solidFill>
                        <a:highlight>
                          <a:srgbClr val="FFFF00"/>
                        </a:highlight>
                      </a:endParaRPr>
                    </a:p>
                  </a:txBody>
                  <a:tcPr>
                    <a:solidFill>
                      <a:schemeClr val="accent3">
                        <a:lumMod val="40000"/>
                        <a:lumOff val="60000"/>
                      </a:schemeClr>
                    </a:solidFill>
                  </a:tcPr>
                </a:tc>
                <a:tc>
                  <a:txBody>
                    <a:bodyPr/>
                    <a:lstStyle/>
                    <a:p>
                      <a:endParaRPr lang="zh-CN" altLang="en-US">
                        <a:solidFill>
                          <a:srgbClr val="0083B4"/>
                        </a:solidFill>
                        <a:highlight>
                          <a:srgbClr val="FFFF00"/>
                        </a:highlight>
                      </a:endParaRPr>
                    </a:p>
                  </a:txBody>
                  <a:tcPr>
                    <a:solidFill>
                      <a:schemeClr val="accent3">
                        <a:lumMod val="40000"/>
                        <a:lumOff val="60000"/>
                      </a:schemeClr>
                    </a:solidFill>
                  </a:tcPr>
                </a:tc>
                <a:tc>
                  <a:txBody>
                    <a:bodyPr/>
                    <a:lstStyle/>
                    <a:p>
                      <a:endParaRPr lang="zh-CN" altLang="en-US" dirty="0">
                        <a:solidFill>
                          <a:srgbClr val="0083B4"/>
                        </a:solidFill>
                        <a:highlight>
                          <a:srgbClr val="FFFF00"/>
                        </a:highlight>
                      </a:endParaRPr>
                    </a:p>
                  </a:txBody>
                  <a:tcPr>
                    <a:solidFill>
                      <a:schemeClr val="accent3">
                        <a:lumMod val="40000"/>
                        <a:lumOff val="60000"/>
                      </a:schemeClr>
                    </a:solidFill>
                  </a:tcPr>
                </a:tc>
                <a:tc>
                  <a:txBody>
                    <a:bodyPr/>
                    <a:lstStyle/>
                    <a:p>
                      <a:endParaRPr lang="zh-CN" altLang="en-US" dirty="0">
                        <a:solidFill>
                          <a:srgbClr val="0083B4"/>
                        </a:solidFill>
                        <a:highlight>
                          <a:srgbClr val="FFFF00"/>
                        </a:highlight>
                      </a:endParaRPr>
                    </a:p>
                  </a:txBody>
                  <a:tcPr>
                    <a:solidFill>
                      <a:schemeClr val="accent3">
                        <a:lumMod val="40000"/>
                        <a:lumOff val="60000"/>
                      </a:schemeClr>
                    </a:solidFill>
                  </a:tcPr>
                </a:tc>
                <a:tc>
                  <a:txBody>
                    <a:bodyPr/>
                    <a:lstStyle/>
                    <a:p>
                      <a:endParaRPr lang="zh-CN" altLang="en-US" dirty="0">
                        <a:solidFill>
                          <a:srgbClr val="0083B4"/>
                        </a:solidFill>
                        <a:highlight>
                          <a:srgbClr val="FFFF00"/>
                        </a:highlight>
                      </a:endParaRPr>
                    </a:p>
                  </a:txBody>
                  <a:tcPr>
                    <a:solidFill>
                      <a:schemeClr val="accent3">
                        <a:lumMod val="40000"/>
                        <a:lumOff val="60000"/>
                      </a:schemeClr>
                    </a:solidFill>
                  </a:tcPr>
                </a:tc>
                <a:tc>
                  <a:txBody>
                    <a:bodyPr/>
                    <a:lstStyle/>
                    <a:p>
                      <a:endParaRPr lang="zh-CN" altLang="en-US" dirty="0">
                        <a:solidFill>
                          <a:srgbClr val="0083B4"/>
                        </a:solidFill>
                        <a:highlight>
                          <a:srgbClr val="FFFF00"/>
                        </a:highlight>
                      </a:endParaRPr>
                    </a:p>
                  </a:txBody>
                  <a:tcPr>
                    <a:solidFill>
                      <a:schemeClr val="accent3">
                        <a:lumMod val="40000"/>
                        <a:lumOff val="60000"/>
                      </a:schemeClr>
                    </a:solidFill>
                  </a:tcPr>
                </a:tc>
                <a:tc>
                  <a:txBody>
                    <a:bodyPr/>
                    <a:lstStyle/>
                    <a:p>
                      <a:endParaRPr lang="zh-CN" altLang="en-US" dirty="0">
                        <a:solidFill>
                          <a:srgbClr val="0083B4"/>
                        </a:solidFill>
                        <a:highlight>
                          <a:srgbClr val="FFFF00"/>
                        </a:highlight>
                      </a:endParaRPr>
                    </a:p>
                  </a:txBody>
                  <a:tcPr>
                    <a:solidFill>
                      <a:schemeClr val="accent3">
                        <a:lumMod val="40000"/>
                        <a:lumOff val="60000"/>
                      </a:schemeClr>
                    </a:solidFill>
                  </a:tcPr>
                </a:tc>
                <a:tc>
                  <a:txBody>
                    <a:bodyPr/>
                    <a:lstStyle/>
                    <a:p>
                      <a:endParaRPr lang="zh-CN" altLang="en-US" dirty="0">
                        <a:solidFill>
                          <a:srgbClr val="0083B4"/>
                        </a:solidFill>
                        <a:highlight>
                          <a:srgbClr val="FFFF00"/>
                        </a:highlight>
                      </a:endParaRPr>
                    </a:p>
                  </a:txBody>
                  <a:tcPr>
                    <a:solidFill>
                      <a:schemeClr val="accent3">
                        <a:lumMod val="40000"/>
                        <a:lumOff val="60000"/>
                      </a:schemeClr>
                    </a:solidFill>
                  </a:tcPr>
                </a:tc>
                <a:extLst>
                  <a:ext uri="{0D108BD9-81ED-4DB2-BD59-A6C34878D82A}">
                    <a16:rowId xmlns:a16="http://schemas.microsoft.com/office/drawing/2014/main" val="1014009134"/>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B434354-FF87-4723-925B-74EDDA2CDB16}"/>
                  </a:ext>
                </a:extLst>
              </p:cNvPr>
              <p:cNvSpPr txBox="1"/>
              <p:nvPr/>
            </p:nvSpPr>
            <p:spPr>
              <a:xfrm>
                <a:off x="-6423" y="1260969"/>
                <a:ext cx="457200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𝑝</m:t>
                          </m:r>
                        </m:e>
                        <m:sub>
                          <m:r>
                            <a:rPr lang="en-US" altLang="zh-CN" sz="3200" b="0" i="1" smtClean="0">
                              <a:latin typeface="Cambria Math" panose="02040503050406030204" pitchFamily="18" charset="0"/>
                            </a:rPr>
                            <m:t>𝑢</m:t>
                          </m:r>
                        </m:sub>
                      </m:sSub>
                    </m:oMath>
                  </m:oMathPara>
                </a14:m>
                <a:endParaRPr lang="zh-CN" altLang="en-US" sz="4400" dirty="0"/>
              </a:p>
            </p:txBody>
          </p:sp>
        </mc:Choice>
        <mc:Fallback xmlns="">
          <p:sp>
            <p:nvSpPr>
              <p:cNvPr id="6" name="文本框 5">
                <a:extLst>
                  <a:ext uri="{FF2B5EF4-FFF2-40B4-BE49-F238E27FC236}">
                    <a16:creationId xmlns:a16="http://schemas.microsoft.com/office/drawing/2014/main" id="{EB434354-FF87-4723-925B-74EDDA2CDB16}"/>
                  </a:ext>
                </a:extLst>
              </p:cNvPr>
              <p:cNvSpPr txBox="1">
                <a:spLocks noRot="1" noChangeAspect="1" noMove="1" noResize="1" noEditPoints="1" noAdjustHandles="1" noChangeArrowheads="1" noChangeShapeType="1" noTextEdit="1"/>
              </p:cNvSpPr>
              <p:nvPr/>
            </p:nvSpPr>
            <p:spPr>
              <a:xfrm>
                <a:off x="-6423" y="1260969"/>
                <a:ext cx="4572000" cy="584775"/>
              </a:xfrm>
              <a:prstGeom prst="rect">
                <a:avLst/>
              </a:prstGeom>
              <a:blipFill>
                <a:blip r:embed="rId3"/>
                <a:stretch>
                  <a:fillRect/>
                </a:stretch>
              </a:blipFill>
            </p:spPr>
            <p:txBody>
              <a:bodyPr/>
              <a:lstStyle/>
              <a:p>
                <a:r>
                  <a:rPr lang="zh-CN" altLang="en-US">
                    <a:noFill/>
                  </a:rPr>
                  <a:t> </a:t>
                </a:r>
              </a:p>
            </p:txBody>
          </p:sp>
        </mc:Fallback>
      </mc:AlternateContent>
      <p:sp>
        <p:nvSpPr>
          <p:cNvPr id="5" name="左大括号 4">
            <a:extLst>
              <a:ext uri="{FF2B5EF4-FFF2-40B4-BE49-F238E27FC236}">
                <a16:creationId xmlns:a16="http://schemas.microsoft.com/office/drawing/2014/main" id="{5ADA32D3-89DA-472C-A9AC-03D170EF3329}"/>
              </a:ext>
            </a:extLst>
          </p:cNvPr>
          <p:cNvSpPr/>
          <p:nvPr/>
        </p:nvSpPr>
        <p:spPr>
          <a:xfrm rot="16200000">
            <a:off x="3535863" y="1008907"/>
            <a:ext cx="288033" cy="2072275"/>
          </a:xfrm>
          <a:prstGeom prst="leftBrace">
            <a:avLst>
              <a:gd name="adj1" fmla="val 79648"/>
              <a:gd name="adj2" fmla="val 49361"/>
            </a:avLst>
          </a:prstGeom>
          <a:noFill/>
          <a:ln w="127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7DEF3E91-939D-439A-A541-10062CB11E88}"/>
              </a:ext>
            </a:extLst>
          </p:cNvPr>
          <p:cNvSpPr txBox="1"/>
          <p:nvPr/>
        </p:nvSpPr>
        <p:spPr>
          <a:xfrm>
            <a:off x="3203848" y="2189063"/>
            <a:ext cx="1080120" cy="369332"/>
          </a:xfrm>
          <a:prstGeom prst="rect">
            <a:avLst/>
          </a:prstGeom>
          <a:noFill/>
        </p:spPr>
        <p:txBody>
          <a:bodyPr wrap="square">
            <a:spAutoFit/>
          </a:bodyPr>
          <a:lstStyle/>
          <a:p>
            <a:r>
              <a:rPr lang="en-US" altLang="zh-CN" dirty="0"/>
              <a:t>Intrinsic</a:t>
            </a:r>
            <a:endParaRPr lang="zh-CN" altLang="en-US" dirty="0"/>
          </a:p>
        </p:txBody>
      </p:sp>
      <p:sp>
        <p:nvSpPr>
          <p:cNvPr id="10" name="左大括号 9">
            <a:extLst>
              <a:ext uri="{FF2B5EF4-FFF2-40B4-BE49-F238E27FC236}">
                <a16:creationId xmlns:a16="http://schemas.microsoft.com/office/drawing/2014/main" id="{7E3498F3-960F-4FE9-A183-36539D64A148}"/>
              </a:ext>
            </a:extLst>
          </p:cNvPr>
          <p:cNvSpPr/>
          <p:nvPr/>
        </p:nvSpPr>
        <p:spPr>
          <a:xfrm rot="16200000">
            <a:off x="5660099" y="1044913"/>
            <a:ext cx="288033" cy="2000266"/>
          </a:xfrm>
          <a:prstGeom prst="leftBrace">
            <a:avLst>
              <a:gd name="adj1" fmla="val 79648"/>
              <a:gd name="adj2" fmla="val 49361"/>
            </a:avLst>
          </a:prstGeom>
          <a:noFill/>
          <a:ln w="127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656E3EA-BDC4-441B-A89A-31EE3CB9B8F6}"/>
              </a:ext>
            </a:extLst>
          </p:cNvPr>
          <p:cNvSpPr txBox="1"/>
          <p:nvPr/>
        </p:nvSpPr>
        <p:spPr>
          <a:xfrm>
            <a:off x="5364088" y="2189063"/>
            <a:ext cx="1008112" cy="369332"/>
          </a:xfrm>
          <a:prstGeom prst="rect">
            <a:avLst/>
          </a:prstGeom>
          <a:noFill/>
        </p:spPr>
        <p:txBody>
          <a:bodyPr wrap="square">
            <a:spAutoFit/>
          </a:bodyPr>
          <a:lstStyle/>
          <a:p>
            <a:r>
              <a:rPr lang="en-US" altLang="zh-CN" dirty="0"/>
              <a:t>Drifted</a:t>
            </a:r>
            <a:endParaRPr lang="zh-CN" altLang="en-US"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86B1501-F99A-4DF7-A96B-CCE1DFFB2B1C}"/>
                  </a:ext>
                </a:extLst>
              </p:cNvPr>
              <p:cNvSpPr txBox="1"/>
              <p:nvPr/>
            </p:nvSpPr>
            <p:spPr>
              <a:xfrm>
                <a:off x="3249825" y="896401"/>
                <a:ext cx="78809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sz="2000" i="1" dirty="0" smtClean="0">
                              <a:solidFill>
                                <a:schemeClr val="tx1">
                                  <a:lumMod val="75000"/>
                                  <a:lumOff val="25000"/>
                                </a:schemeClr>
                              </a:solidFill>
                              <a:latin typeface="Cambria Math" panose="02040503050406030204" pitchFamily="18" charset="0"/>
                            </a:rPr>
                          </m:ctrlPr>
                        </m:sSubSupPr>
                        <m:e>
                          <m:r>
                            <a:rPr lang="zh-CN" altLang="en-US" sz="2000" i="1" dirty="0" smtClean="0">
                              <a:solidFill>
                                <a:schemeClr val="tx1">
                                  <a:lumMod val="75000"/>
                                  <a:lumOff val="25000"/>
                                </a:schemeClr>
                              </a:solidFill>
                              <a:latin typeface="Cambria Math" panose="02040503050406030204" pitchFamily="18" charset="0"/>
                            </a:rPr>
                            <m:t>𝑝</m:t>
                          </m:r>
                        </m:e>
                        <m:sub>
                          <m:r>
                            <a:rPr lang="zh-CN" altLang="en-US" sz="2000" i="1" dirty="0" smtClean="0">
                              <a:solidFill>
                                <a:schemeClr val="tx1">
                                  <a:lumMod val="75000"/>
                                  <a:lumOff val="25000"/>
                                </a:schemeClr>
                              </a:solidFill>
                              <a:latin typeface="Cambria Math" panose="02040503050406030204" pitchFamily="18" charset="0"/>
                            </a:rPr>
                            <m:t>𝑢</m:t>
                          </m:r>
                        </m:sub>
                        <m:sup>
                          <m:r>
                            <a:rPr lang="zh-CN" altLang="en-US" sz="2000" i="0" dirty="0" smtClean="0">
                              <a:solidFill>
                                <a:schemeClr val="tx1">
                                  <a:lumMod val="75000"/>
                                  <a:lumOff val="25000"/>
                                </a:schemeClr>
                              </a:solidFill>
                              <a:latin typeface="Cambria Math" panose="02040503050406030204" pitchFamily="18" charset="0"/>
                            </a:rPr>
                            <m:t>0</m:t>
                          </m:r>
                        </m:sup>
                      </m:sSubSup>
                    </m:oMath>
                  </m:oMathPara>
                </a14:m>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E86B1501-F99A-4DF7-A96B-CCE1DFFB2B1C}"/>
                  </a:ext>
                </a:extLst>
              </p:cNvPr>
              <p:cNvSpPr txBox="1">
                <a:spLocks noRot="1" noChangeAspect="1" noMove="1" noResize="1" noEditPoints="1" noAdjustHandles="1" noChangeArrowheads="1" noChangeShapeType="1" noTextEdit="1"/>
              </p:cNvSpPr>
              <p:nvPr/>
            </p:nvSpPr>
            <p:spPr>
              <a:xfrm>
                <a:off x="3249825" y="896401"/>
                <a:ext cx="788099" cy="307777"/>
              </a:xfrm>
              <a:prstGeom prst="rect">
                <a:avLst/>
              </a:prstGeom>
              <a:blipFill>
                <a:blip r:embed="rId4"/>
                <a:stretch>
                  <a:fillRect b="-25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5CDD549-F0E9-4196-BA29-134B5DC8449B}"/>
                  </a:ext>
                </a:extLst>
              </p:cNvPr>
              <p:cNvSpPr txBox="1"/>
              <p:nvPr/>
            </p:nvSpPr>
            <p:spPr>
              <a:xfrm>
                <a:off x="5106078" y="918058"/>
                <a:ext cx="1568218" cy="313291"/>
              </a:xfrm>
              <a:prstGeom prst="rect">
                <a:avLst/>
              </a:prstGeom>
              <a:noFill/>
            </p:spPr>
            <p:txBody>
              <a:bodyPr wrap="square" lIns="0" tIns="0" rIns="0" bIns="0" rtlCol="0">
                <a:spAutoFit/>
              </a:bodyPr>
              <a:lstStyle/>
              <a:p>
                <a14:m>
                  <m:oMath xmlns:m="http://schemas.openxmlformats.org/officeDocument/2006/math">
                    <m:sSubSup>
                      <m:sSubSupPr>
                        <m:ctrlPr>
                          <a:rPr lang="zh-CN" altLang="en-US" sz="2000" i="1" dirty="0" smtClean="0">
                            <a:solidFill>
                              <a:schemeClr val="tx1">
                                <a:lumMod val="75000"/>
                                <a:lumOff val="25000"/>
                              </a:schemeClr>
                            </a:solidFill>
                            <a:latin typeface="Cambria Math" panose="02040503050406030204" pitchFamily="18" charset="0"/>
                          </a:rPr>
                        </m:ctrlPr>
                      </m:sSubSupPr>
                      <m:e>
                        <m:r>
                          <a:rPr lang="zh-CN" altLang="en-US" sz="2000" i="1" dirty="0" smtClean="0">
                            <a:solidFill>
                              <a:schemeClr val="tx1">
                                <a:lumMod val="75000"/>
                                <a:lumOff val="25000"/>
                              </a:schemeClr>
                            </a:solidFill>
                            <a:latin typeface="Cambria Math" panose="02040503050406030204" pitchFamily="18" charset="0"/>
                          </a:rPr>
                          <m:t>𝑝</m:t>
                        </m:r>
                      </m:e>
                      <m:sub>
                        <m:r>
                          <a:rPr lang="zh-CN" altLang="en-US" sz="2000" i="1" dirty="0" smtClean="0">
                            <a:solidFill>
                              <a:schemeClr val="tx1">
                                <a:lumMod val="75000"/>
                                <a:lumOff val="25000"/>
                              </a:schemeClr>
                            </a:solidFill>
                            <a:latin typeface="Cambria Math" panose="02040503050406030204" pitchFamily="18" charset="0"/>
                          </a:rPr>
                          <m:t>𝑢</m:t>
                        </m:r>
                      </m:sub>
                      <m:sup>
                        <m:r>
                          <a:rPr lang="en-US" altLang="zh-CN" sz="2000" b="0" i="1" dirty="0" smtClean="0">
                            <a:solidFill>
                              <a:schemeClr val="tx1">
                                <a:lumMod val="75000"/>
                                <a:lumOff val="25000"/>
                              </a:schemeClr>
                            </a:solidFill>
                            <a:latin typeface="Cambria Math" panose="02040503050406030204" pitchFamily="18" charset="0"/>
                          </a:rPr>
                          <m:t>h</m:t>
                        </m:r>
                      </m:sup>
                    </m:sSubSup>
                  </m:oMath>
                </a14:m>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or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14:m>
                  <m:oMath xmlns:m="http://schemas.openxmlformats.org/officeDocument/2006/math">
                    <m:sSubSup>
                      <m:sSubSupPr>
                        <m:ctrlPr>
                          <a:rPr lang="zh-CN" altLang="en-US" sz="2000" i="1" dirty="0">
                            <a:solidFill>
                              <a:schemeClr val="tx1">
                                <a:lumMod val="75000"/>
                                <a:lumOff val="25000"/>
                              </a:schemeClr>
                            </a:solidFill>
                            <a:latin typeface="Cambria Math" panose="02040503050406030204" pitchFamily="18" charset="0"/>
                          </a:rPr>
                        </m:ctrlPr>
                      </m:sSubSupPr>
                      <m:e>
                        <m:r>
                          <a:rPr lang="zh-CN" altLang="en-US" sz="2000" i="1" dirty="0">
                            <a:solidFill>
                              <a:schemeClr val="tx1">
                                <a:lumMod val="75000"/>
                                <a:lumOff val="25000"/>
                              </a:schemeClr>
                            </a:solidFill>
                            <a:latin typeface="Cambria Math" panose="02040503050406030204" pitchFamily="18" charset="0"/>
                          </a:rPr>
                          <m:t>𝑝</m:t>
                        </m:r>
                      </m:e>
                      <m:sub>
                        <m:r>
                          <a:rPr lang="zh-CN" altLang="en-US" sz="2000" i="1" dirty="0">
                            <a:solidFill>
                              <a:schemeClr val="tx1">
                                <a:lumMod val="75000"/>
                                <a:lumOff val="25000"/>
                              </a:schemeClr>
                            </a:solidFill>
                            <a:latin typeface="Cambria Math" panose="02040503050406030204" pitchFamily="18" charset="0"/>
                          </a:rPr>
                          <m:t>𝑢</m:t>
                        </m:r>
                      </m:sub>
                      <m:sup>
                        <m:r>
                          <a:rPr lang="en-US" altLang="zh-CN" sz="2000" b="0" i="1" dirty="0" smtClean="0">
                            <a:solidFill>
                              <a:schemeClr val="tx1">
                                <a:lumMod val="75000"/>
                                <a:lumOff val="25000"/>
                              </a:schemeClr>
                            </a:solidFill>
                            <a:latin typeface="Cambria Math" panose="02040503050406030204" pitchFamily="18" charset="0"/>
                          </a:rPr>
                          <m:t>𝑐</m:t>
                        </m:r>
                      </m:sup>
                    </m:sSubSup>
                  </m:oMath>
                </a14:m>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13" name="文本框 12">
                <a:extLst>
                  <a:ext uri="{FF2B5EF4-FFF2-40B4-BE49-F238E27FC236}">
                    <a16:creationId xmlns:a16="http://schemas.microsoft.com/office/drawing/2014/main" id="{B5CDD549-F0E9-4196-BA29-134B5DC8449B}"/>
                  </a:ext>
                </a:extLst>
              </p:cNvPr>
              <p:cNvSpPr txBox="1">
                <a:spLocks noRot="1" noChangeAspect="1" noMove="1" noResize="1" noEditPoints="1" noAdjustHandles="1" noChangeArrowheads="1" noChangeShapeType="1" noTextEdit="1"/>
              </p:cNvSpPr>
              <p:nvPr/>
            </p:nvSpPr>
            <p:spPr>
              <a:xfrm>
                <a:off x="5106078" y="918058"/>
                <a:ext cx="1568218" cy="313291"/>
              </a:xfrm>
              <a:prstGeom prst="rect">
                <a:avLst/>
              </a:prstGeom>
              <a:blipFill>
                <a:blip r:embed="rId5"/>
                <a:stretch>
                  <a:fillRect l="-5837" t="-3922" b="-35294"/>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D315CE33-534E-4ABA-99B0-2950AAAE442F}"/>
              </a:ext>
            </a:extLst>
          </p:cNvPr>
          <p:cNvSpPr txBox="1"/>
          <p:nvPr/>
        </p:nvSpPr>
        <p:spPr>
          <a:xfrm>
            <a:off x="472484" y="1476412"/>
            <a:ext cx="1807093" cy="369332"/>
          </a:xfrm>
          <a:prstGeom prst="rect">
            <a:avLst/>
          </a:prstGeom>
          <a:noFill/>
        </p:spPr>
        <p:txBody>
          <a:bodyPr wrap="square">
            <a:spAutoFit/>
          </a:bodyPr>
          <a:lstStyle/>
          <a:p>
            <a:r>
              <a:rPr lang="zh-CN" altLang="en-US" dirty="0"/>
              <a:t>User Vectors</a:t>
            </a:r>
          </a:p>
        </p:txBody>
      </p:sp>
      <p:sp>
        <p:nvSpPr>
          <p:cNvPr id="16" name="文本框 15">
            <a:extLst>
              <a:ext uri="{FF2B5EF4-FFF2-40B4-BE49-F238E27FC236}">
                <a16:creationId xmlns:a16="http://schemas.microsoft.com/office/drawing/2014/main" id="{DC6FAC77-3C57-4F36-9D8C-38D617E85DD4}"/>
              </a:ext>
            </a:extLst>
          </p:cNvPr>
          <p:cNvSpPr txBox="1"/>
          <p:nvPr/>
        </p:nvSpPr>
        <p:spPr>
          <a:xfrm>
            <a:off x="349765" y="3603451"/>
            <a:ext cx="2134003" cy="369332"/>
          </a:xfrm>
          <a:prstGeom prst="rect">
            <a:avLst/>
          </a:prstGeom>
          <a:noFill/>
        </p:spPr>
        <p:txBody>
          <a:bodyPr wrap="square">
            <a:spAutoFit/>
          </a:bodyPr>
          <a:lstStyle/>
          <a:p>
            <a:r>
              <a:rPr lang="en-US" altLang="zh-CN" dirty="0"/>
              <a:t>POI</a:t>
            </a:r>
            <a:r>
              <a:rPr lang="zh-CN" altLang="en-US" dirty="0"/>
              <a:t> Vectors</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0F11016-E6A3-4E62-9249-AF917C8D39F1}"/>
                  </a:ext>
                </a:extLst>
              </p:cNvPr>
              <p:cNvSpPr txBox="1"/>
              <p:nvPr/>
            </p:nvSpPr>
            <p:spPr>
              <a:xfrm>
                <a:off x="971600" y="3419123"/>
                <a:ext cx="2134004"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𝑞</m:t>
                          </m:r>
                        </m:e>
                        <m:sub>
                          <m:r>
                            <a:rPr lang="en-US" altLang="zh-CN" sz="3200" i="1">
                              <a:latin typeface="Cambria Math" panose="02040503050406030204" pitchFamily="18" charset="0"/>
                            </a:rPr>
                            <m:t>𝑖</m:t>
                          </m:r>
                        </m:sub>
                      </m:sSub>
                    </m:oMath>
                  </m:oMathPara>
                </a14:m>
                <a:endParaRPr lang="zh-CN" altLang="en-US" sz="3200" i="1" dirty="0">
                  <a:latin typeface="Cambria Math" panose="02040503050406030204" pitchFamily="18" charset="0"/>
                </a:endParaRPr>
              </a:p>
            </p:txBody>
          </p:sp>
        </mc:Choice>
        <mc:Fallback xmlns="">
          <p:sp>
            <p:nvSpPr>
              <p:cNvPr id="18" name="文本框 17">
                <a:extLst>
                  <a:ext uri="{FF2B5EF4-FFF2-40B4-BE49-F238E27FC236}">
                    <a16:creationId xmlns:a16="http://schemas.microsoft.com/office/drawing/2014/main" id="{C0F11016-E6A3-4E62-9249-AF917C8D39F1}"/>
                  </a:ext>
                </a:extLst>
              </p:cNvPr>
              <p:cNvSpPr txBox="1">
                <a:spLocks noRot="1" noChangeAspect="1" noMove="1" noResize="1" noEditPoints="1" noAdjustHandles="1" noChangeArrowheads="1" noChangeShapeType="1" noTextEdit="1"/>
              </p:cNvSpPr>
              <p:nvPr/>
            </p:nvSpPr>
            <p:spPr>
              <a:xfrm>
                <a:off x="971600" y="3419123"/>
                <a:ext cx="2134004" cy="584775"/>
              </a:xfrm>
              <a:prstGeom prst="rect">
                <a:avLst/>
              </a:prstGeom>
              <a:blipFill>
                <a:blip r:embed="rId6"/>
                <a:stretch>
                  <a:fillRect/>
                </a:stretch>
              </a:blipFill>
            </p:spPr>
            <p:txBody>
              <a:bodyPr/>
              <a:lstStyle/>
              <a:p>
                <a:r>
                  <a:rPr lang="zh-CN" altLang="en-US">
                    <a:noFill/>
                  </a:rPr>
                  <a:t> </a:t>
                </a:r>
              </a:p>
            </p:txBody>
          </p:sp>
        </mc:Fallback>
      </mc:AlternateContent>
      <p:sp>
        <p:nvSpPr>
          <p:cNvPr id="19" name="左大括号 18">
            <a:extLst>
              <a:ext uri="{FF2B5EF4-FFF2-40B4-BE49-F238E27FC236}">
                <a16:creationId xmlns:a16="http://schemas.microsoft.com/office/drawing/2014/main" id="{313CED40-44A5-403D-86AC-18032176992E}"/>
              </a:ext>
            </a:extLst>
          </p:cNvPr>
          <p:cNvSpPr/>
          <p:nvPr/>
        </p:nvSpPr>
        <p:spPr>
          <a:xfrm>
            <a:off x="2339752" y="3075806"/>
            <a:ext cx="288032" cy="1584176"/>
          </a:xfrm>
          <a:prstGeom prst="leftBrace">
            <a:avLst>
              <a:gd name="adj1" fmla="val 72746"/>
              <a:gd name="adj2" fmla="val 49163"/>
            </a:avLst>
          </a:prstGeom>
          <a:noFill/>
          <a:ln w="12700">
            <a:solidFill>
              <a:srgbClr val="00314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0" name="表格 3">
            <a:extLst>
              <a:ext uri="{FF2B5EF4-FFF2-40B4-BE49-F238E27FC236}">
                <a16:creationId xmlns:a16="http://schemas.microsoft.com/office/drawing/2014/main" id="{2EDEAA19-5ACD-4481-BC26-A898E90E6549}"/>
              </a:ext>
            </a:extLst>
          </p:cNvPr>
          <p:cNvGraphicFramePr>
            <a:graphicFrameLocks noGrp="1"/>
          </p:cNvGraphicFramePr>
          <p:nvPr>
            <p:extLst>
              <p:ext uri="{D42A27DB-BD31-4B8C-83A1-F6EECF244321}">
                <p14:modId xmlns:p14="http://schemas.microsoft.com/office/powerpoint/2010/main" val="3621462524"/>
              </p:ext>
            </p:extLst>
          </p:nvPr>
        </p:nvGraphicFramePr>
        <p:xfrm>
          <a:off x="2771800" y="2890386"/>
          <a:ext cx="4248470" cy="370840"/>
        </p:xfrm>
        <a:graphic>
          <a:graphicData uri="http://schemas.openxmlformats.org/drawingml/2006/table">
            <a:tbl>
              <a:tblPr firstRow="1" bandRow="1">
                <a:tableStyleId>{5C22544A-7EE6-4342-B048-85BDC9FD1C3A}</a:tableStyleId>
              </a:tblPr>
              <a:tblGrid>
                <a:gridCol w="424847">
                  <a:extLst>
                    <a:ext uri="{9D8B030D-6E8A-4147-A177-3AD203B41FA5}">
                      <a16:colId xmlns:a16="http://schemas.microsoft.com/office/drawing/2014/main" val="137249225"/>
                    </a:ext>
                  </a:extLst>
                </a:gridCol>
                <a:gridCol w="424847">
                  <a:extLst>
                    <a:ext uri="{9D8B030D-6E8A-4147-A177-3AD203B41FA5}">
                      <a16:colId xmlns:a16="http://schemas.microsoft.com/office/drawing/2014/main" val="677253284"/>
                    </a:ext>
                  </a:extLst>
                </a:gridCol>
                <a:gridCol w="424847">
                  <a:extLst>
                    <a:ext uri="{9D8B030D-6E8A-4147-A177-3AD203B41FA5}">
                      <a16:colId xmlns:a16="http://schemas.microsoft.com/office/drawing/2014/main" val="1879665716"/>
                    </a:ext>
                  </a:extLst>
                </a:gridCol>
                <a:gridCol w="424847">
                  <a:extLst>
                    <a:ext uri="{9D8B030D-6E8A-4147-A177-3AD203B41FA5}">
                      <a16:colId xmlns:a16="http://schemas.microsoft.com/office/drawing/2014/main" val="2755773457"/>
                    </a:ext>
                  </a:extLst>
                </a:gridCol>
                <a:gridCol w="424847">
                  <a:extLst>
                    <a:ext uri="{9D8B030D-6E8A-4147-A177-3AD203B41FA5}">
                      <a16:colId xmlns:a16="http://schemas.microsoft.com/office/drawing/2014/main" val="225281621"/>
                    </a:ext>
                  </a:extLst>
                </a:gridCol>
                <a:gridCol w="424847">
                  <a:extLst>
                    <a:ext uri="{9D8B030D-6E8A-4147-A177-3AD203B41FA5}">
                      <a16:colId xmlns:a16="http://schemas.microsoft.com/office/drawing/2014/main" val="4162757736"/>
                    </a:ext>
                  </a:extLst>
                </a:gridCol>
                <a:gridCol w="424847">
                  <a:extLst>
                    <a:ext uri="{9D8B030D-6E8A-4147-A177-3AD203B41FA5}">
                      <a16:colId xmlns:a16="http://schemas.microsoft.com/office/drawing/2014/main" val="104719794"/>
                    </a:ext>
                  </a:extLst>
                </a:gridCol>
                <a:gridCol w="424847">
                  <a:extLst>
                    <a:ext uri="{9D8B030D-6E8A-4147-A177-3AD203B41FA5}">
                      <a16:colId xmlns:a16="http://schemas.microsoft.com/office/drawing/2014/main" val="3998136098"/>
                    </a:ext>
                  </a:extLst>
                </a:gridCol>
                <a:gridCol w="424847">
                  <a:extLst>
                    <a:ext uri="{9D8B030D-6E8A-4147-A177-3AD203B41FA5}">
                      <a16:colId xmlns:a16="http://schemas.microsoft.com/office/drawing/2014/main" val="3124444940"/>
                    </a:ext>
                  </a:extLst>
                </a:gridCol>
                <a:gridCol w="424847">
                  <a:extLst>
                    <a:ext uri="{9D8B030D-6E8A-4147-A177-3AD203B41FA5}">
                      <a16:colId xmlns:a16="http://schemas.microsoft.com/office/drawing/2014/main" val="2177850728"/>
                    </a:ext>
                  </a:extLst>
                </a:gridCol>
              </a:tblGrid>
              <a:tr h="370840">
                <a:tc>
                  <a:txBody>
                    <a:bodyPr/>
                    <a:lstStyle/>
                    <a:p>
                      <a:endParaRPr lang="zh-CN" altLang="en-US">
                        <a:solidFill>
                          <a:srgbClr val="92D050"/>
                        </a:solidFill>
                        <a:highlight>
                          <a:srgbClr val="FFFF00"/>
                        </a:highlight>
                      </a:endParaRPr>
                    </a:p>
                  </a:txBody>
                  <a:tcPr>
                    <a:solidFill>
                      <a:srgbClr val="94CEC0"/>
                    </a:solidFill>
                  </a:tcPr>
                </a:tc>
                <a:tc>
                  <a:txBody>
                    <a:bodyPr/>
                    <a:lstStyle/>
                    <a:p>
                      <a:endParaRPr lang="zh-CN" altLang="en-US" dirty="0">
                        <a:solidFill>
                          <a:srgbClr val="92D050"/>
                        </a:solidFill>
                        <a:highlight>
                          <a:srgbClr val="FFFF00"/>
                        </a:highlight>
                      </a:endParaRPr>
                    </a:p>
                  </a:txBody>
                  <a:tcPr>
                    <a:solidFill>
                      <a:srgbClr val="94CEC0"/>
                    </a:solidFill>
                  </a:tcPr>
                </a:tc>
                <a:tc>
                  <a:txBody>
                    <a:bodyPr/>
                    <a:lstStyle/>
                    <a:p>
                      <a:endParaRPr lang="zh-CN" altLang="en-US">
                        <a:solidFill>
                          <a:srgbClr val="92D050"/>
                        </a:solidFill>
                        <a:highlight>
                          <a:srgbClr val="FFFF00"/>
                        </a:highlight>
                      </a:endParaRPr>
                    </a:p>
                  </a:txBody>
                  <a:tcPr>
                    <a:solidFill>
                      <a:srgbClr val="94CEC0"/>
                    </a:solidFill>
                  </a:tcPr>
                </a:tc>
                <a:tc>
                  <a:txBody>
                    <a:bodyPr/>
                    <a:lstStyle/>
                    <a:p>
                      <a:endParaRPr lang="zh-CN" altLang="en-US">
                        <a:solidFill>
                          <a:srgbClr val="92D050"/>
                        </a:solidFill>
                        <a:highlight>
                          <a:srgbClr val="FFFF00"/>
                        </a:highlight>
                      </a:endParaRPr>
                    </a:p>
                  </a:txBody>
                  <a:tcPr>
                    <a:solidFill>
                      <a:srgbClr val="94CEC0"/>
                    </a:solidFill>
                  </a:tcPr>
                </a:tc>
                <a:tc>
                  <a:txBody>
                    <a:bodyPr/>
                    <a:lstStyle/>
                    <a:p>
                      <a:endParaRPr lang="zh-CN" altLang="en-US" dirty="0">
                        <a:solidFill>
                          <a:srgbClr val="92D050"/>
                        </a:solidFill>
                        <a:highlight>
                          <a:srgbClr val="FFFF00"/>
                        </a:highlight>
                      </a:endParaRPr>
                    </a:p>
                  </a:txBody>
                  <a:tcPr>
                    <a:solidFill>
                      <a:srgbClr val="94CEC0"/>
                    </a:solidFill>
                  </a:tcPr>
                </a:tc>
                <a:tc>
                  <a:txBody>
                    <a:bodyPr/>
                    <a:lstStyle/>
                    <a:p>
                      <a:endParaRPr lang="zh-CN" altLang="en-US" dirty="0">
                        <a:solidFill>
                          <a:srgbClr val="92D050"/>
                        </a:solidFill>
                        <a:highlight>
                          <a:srgbClr val="FFFF00"/>
                        </a:highlight>
                      </a:endParaRPr>
                    </a:p>
                  </a:txBody>
                  <a:tcPr>
                    <a:solidFill>
                      <a:srgbClr val="94CEC0"/>
                    </a:solidFill>
                  </a:tcPr>
                </a:tc>
                <a:tc>
                  <a:txBody>
                    <a:bodyPr/>
                    <a:lstStyle/>
                    <a:p>
                      <a:endParaRPr lang="zh-CN" altLang="en-US" dirty="0">
                        <a:solidFill>
                          <a:srgbClr val="92D050"/>
                        </a:solidFill>
                        <a:highlight>
                          <a:srgbClr val="FFFF00"/>
                        </a:highlight>
                      </a:endParaRPr>
                    </a:p>
                  </a:txBody>
                  <a:tcPr>
                    <a:solidFill>
                      <a:srgbClr val="94CEC0"/>
                    </a:solidFill>
                  </a:tcPr>
                </a:tc>
                <a:tc>
                  <a:txBody>
                    <a:bodyPr/>
                    <a:lstStyle/>
                    <a:p>
                      <a:endParaRPr lang="zh-CN" altLang="en-US" dirty="0">
                        <a:solidFill>
                          <a:srgbClr val="92D050"/>
                        </a:solidFill>
                        <a:highlight>
                          <a:srgbClr val="FFFF00"/>
                        </a:highlight>
                      </a:endParaRPr>
                    </a:p>
                  </a:txBody>
                  <a:tcPr>
                    <a:solidFill>
                      <a:srgbClr val="94CEC0"/>
                    </a:solidFill>
                  </a:tcPr>
                </a:tc>
                <a:tc>
                  <a:txBody>
                    <a:bodyPr/>
                    <a:lstStyle/>
                    <a:p>
                      <a:endParaRPr lang="zh-CN" altLang="en-US" dirty="0">
                        <a:solidFill>
                          <a:srgbClr val="92D050"/>
                        </a:solidFill>
                        <a:highlight>
                          <a:srgbClr val="FFFF00"/>
                        </a:highlight>
                      </a:endParaRPr>
                    </a:p>
                  </a:txBody>
                  <a:tcPr>
                    <a:solidFill>
                      <a:srgbClr val="94CEC0"/>
                    </a:solidFill>
                  </a:tcPr>
                </a:tc>
                <a:tc>
                  <a:txBody>
                    <a:bodyPr/>
                    <a:lstStyle/>
                    <a:p>
                      <a:endParaRPr lang="zh-CN" altLang="en-US" dirty="0">
                        <a:solidFill>
                          <a:srgbClr val="92D050"/>
                        </a:solidFill>
                        <a:highlight>
                          <a:srgbClr val="FFFF00"/>
                        </a:highlight>
                      </a:endParaRPr>
                    </a:p>
                  </a:txBody>
                  <a:tcPr>
                    <a:solidFill>
                      <a:srgbClr val="94CEC0"/>
                    </a:solidFill>
                  </a:tcPr>
                </a:tc>
                <a:extLst>
                  <a:ext uri="{0D108BD9-81ED-4DB2-BD59-A6C34878D82A}">
                    <a16:rowId xmlns:a16="http://schemas.microsoft.com/office/drawing/2014/main" val="1014009134"/>
                  </a:ext>
                </a:extLst>
              </a:tr>
            </a:tbl>
          </a:graphicData>
        </a:graphic>
      </p:graphicFrame>
      <p:graphicFrame>
        <p:nvGraphicFramePr>
          <p:cNvPr id="21" name="表格 20">
            <a:extLst>
              <a:ext uri="{FF2B5EF4-FFF2-40B4-BE49-F238E27FC236}">
                <a16:creationId xmlns:a16="http://schemas.microsoft.com/office/drawing/2014/main" id="{95534DE1-217E-4FC2-8FC3-FC13164B0315}"/>
              </a:ext>
            </a:extLst>
          </p:cNvPr>
          <p:cNvGraphicFramePr>
            <a:graphicFrameLocks noGrp="1"/>
          </p:cNvGraphicFramePr>
          <p:nvPr>
            <p:extLst>
              <p:ext uri="{D42A27DB-BD31-4B8C-83A1-F6EECF244321}">
                <p14:modId xmlns:p14="http://schemas.microsoft.com/office/powerpoint/2010/main" val="33461567"/>
              </p:ext>
            </p:extLst>
          </p:nvPr>
        </p:nvGraphicFramePr>
        <p:xfrm>
          <a:off x="2771800" y="4427405"/>
          <a:ext cx="4248470" cy="370840"/>
        </p:xfrm>
        <a:graphic>
          <a:graphicData uri="http://schemas.openxmlformats.org/drawingml/2006/table">
            <a:tbl>
              <a:tblPr firstRow="1" bandRow="1">
                <a:tableStyleId>{5C22544A-7EE6-4342-B048-85BDC9FD1C3A}</a:tableStyleId>
              </a:tblPr>
              <a:tblGrid>
                <a:gridCol w="424847">
                  <a:extLst>
                    <a:ext uri="{9D8B030D-6E8A-4147-A177-3AD203B41FA5}">
                      <a16:colId xmlns:a16="http://schemas.microsoft.com/office/drawing/2014/main" val="219759419"/>
                    </a:ext>
                  </a:extLst>
                </a:gridCol>
                <a:gridCol w="424847">
                  <a:extLst>
                    <a:ext uri="{9D8B030D-6E8A-4147-A177-3AD203B41FA5}">
                      <a16:colId xmlns:a16="http://schemas.microsoft.com/office/drawing/2014/main" val="335126188"/>
                    </a:ext>
                  </a:extLst>
                </a:gridCol>
                <a:gridCol w="424847">
                  <a:extLst>
                    <a:ext uri="{9D8B030D-6E8A-4147-A177-3AD203B41FA5}">
                      <a16:colId xmlns:a16="http://schemas.microsoft.com/office/drawing/2014/main" val="1509232040"/>
                    </a:ext>
                  </a:extLst>
                </a:gridCol>
                <a:gridCol w="424847">
                  <a:extLst>
                    <a:ext uri="{9D8B030D-6E8A-4147-A177-3AD203B41FA5}">
                      <a16:colId xmlns:a16="http://schemas.microsoft.com/office/drawing/2014/main" val="2355960213"/>
                    </a:ext>
                  </a:extLst>
                </a:gridCol>
                <a:gridCol w="424847">
                  <a:extLst>
                    <a:ext uri="{9D8B030D-6E8A-4147-A177-3AD203B41FA5}">
                      <a16:colId xmlns:a16="http://schemas.microsoft.com/office/drawing/2014/main" val="3966042012"/>
                    </a:ext>
                  </a:extLst>
                </a:gridCol>
                <a:gridCol w="424847">
                  <a:extLst>
                    <a:ext uri="{9D8B030D-6E8A-4147-A177-3AD203B41FA5}">
                      <a16:colId xmlns:a16="http://schemas.microsoft.com/office/drawing/2014/main" val="3838695927"/>
                    </a:ext>
                  </a:extLst>
                </a:gridCol>
                <a:gridCol w="424847">
                  <a:extLst>
                    <a:ext uri="{9D8B030D-6E8A-4147-A177-3AD203B41FA5}">
                      <a16:colId xmlns:a16="http://schemas.microsoft.com/office/drawing/2014/main" val="671522715"/>
                    </a:ext>
                  </a:extLst>
                </a:gridCol>
                <a:gridCol w="424847">
                  <a:extLst>
                    <a:ext uri="{9D8B030D-6E8A-4147-A177-3AD203B41FA5}">
                      <a16:colId xmlns:a16="http://schemas.microsoft.com/office/drawing/2014/main" val="3501871833"/>
                    </a:ext>
                  </a:extLst>
                </a:gridCol>
                <a:gridCol w="424847">
                  <a:extLst>
                    <a:ext uri="{9D8B030D-6E8A-4147-A177-3AD203B41FA5}">
                      <a16:colId xmlns:a16="http://schemas.microsoft.com/office/drawing/2014/main" val="1001927927"/>
                    </a:ext>
                  </a:extLst>
                </a:gridCol>
                <a:gridCol w="424847">
                  <a:extLst>
                    <a:ext uri="{9D8B030D-6E8A-4147-A177-3AD203B41FA5}">
                      <a16:colId xmlns:a16="http://schemas.microsoft.com/office/drawing/2014/main" val="199673271"/>
                    </a:ext>
                  </a:extLst>
                </a:gridCol>
              </a:tblGrid>
              <a:tr h="370840">
                <a:tc>
                  <a:txBody>
                    <a:bodyPr/>
                    <a:lstStyle/>
                    <a:p>
                      <a:endParaRPr lang="zh-CN" altLang="en-US">
                        <a:solidFill>
                          <a:srgbClr val="0083B4"/>
                        </a:solidFill>
                        <a:highlight>
                          <a:srgbClr val="FFFF00"/>
                        </a:highlight>
                      </a:endParaRPr>
                    </a:p>
                  </a:txBody>
                  <a:tcPr>
                    <a:solidFill>
                      <a:srgbClr val="3B794A"/>
                    </a:solidFill>
                  </a:tcPr>
                </a:tc>
                <a:tc>
                  <a:txBody>
                    <a:bodyPr/>
                    <a:lstStyle/>
                    <a:p>
                      <a:endParaRPr lang="zh-CN" altLang="en-US">
                        <a:solidFill>
                          <a:srgbClr val="0083B4"/>
                        </a:solidFill>
                        <a:highlight>
                          <a:srgbClr val="FFFF00"/>
                        </a:highlight>
                      </a:endParaRPr>
                    </a:p>
                  </a:txBody>
                  <a:tcPr>
                    <a:solidFill>
                      <a:srgbClr val="3B794A"/>
                    </a:solidFill>
                  </a:tcPr>
                </a:tc>
                <a:tc>
                  <a:txBody>
                    <a:bodyPr/>
                    <a:lstStyle/>
                    <a:p>
                      <a:endParaRPr lang="zh-CN" altLang="en-US" dirty="0">
                        <a:solidFill>
                          <a:srgbClr val="0083B4"/>
                        </a:solidFill>
                        <a:highlight>
                          <a:srgbClr val="FFFF00"/>
                        </a:highlight>
                      </a:endParaRPr>
                    </a:p>
                  </a:txBody>
                  <a:tcPr>
                    <a:solidFill>
                      <a:srgbClr val="3B794A"/>
                    </a:solidFill>
                  </a:tcPr>
                </a:tc>
                <a:tc>
                  <a:txBody>
                    <a:bodyPr/>
                    <a:lstStyle/>
                    <a:p>
                      <a:endParaRPr lang="zh-CN" altLang="en-US" dirty="0">
                        <a:solidFill>
                          <a:srgbClr val="3B794A"/>
                        </a:solidFill>
                        <a:highlight>
                          <a:srgbClr val="FFFF00"/>
                        </a:highlight>
                      </a:endParaRPr>
                    </a:p>
                  </a:txBody>
                  <a:tcPr>
                    <a:solidFill>
                      <a:srgbClr val="3B794A"/>
                    </a:solidFill>
                  </a:tcPr>
                </a:tc>
                <a:tc>
                  <a:txBody>
                    <a:bodyPr/>
                    <a:lstStyle/>
                    <a:p>
                      <a:endParaRPr lang="zh-CN" altLang="en-US" dirty="0">
                        <a:solidFill>
                          <a:srgbClr val="0083B4"/>
                        </a:solidFill>
                        <a:highlight>
                          <a:srgbClr val="FFFF00"/>
                        </a:highlight>
                      </a:endParaRPr>
                    </a:p>
                  </a:txBody>
                  <a:tcPr>
                    <a:solidFill>
                      <a:srgbClr val="3B794A"/>
                    </a:solidFill>
                  </a:tcPr>
                </a:tc>
                <a:tc>
                  <a:txBody>
                    <a:bodyPr/>
                    <a:lstStyle/>
                    <a:p>
                      <a:endParaRPr lang="zh-CN" altLang="en-US" dirty="0">
                        <a:solidFill>
                          <a:srgbClr val="0083B4"/>
                        </a:solidFill>
                        <a:highlight>
                          <a:srgbClr val="FFFF00"/>
                        </a:highlight>
                      </a:endParaRPr>
                    </a:p>
                  </a:txBody>
                  <a:tcPr>
                    <a:solidFill>
                      <a:srgbClr val="3B794A"/>
                    </a:solidFill>
                  </a:tcPr>
                </a:tc>
                <a:tc>
                  <a:txBody>
                    <a:bodyPr/>
                    <a:lstStyle/>
                    <a:p>
                      <a:endParaRPr lang="zh-CN" altLang="en-US" dirty="0">
                        <a:solidFill>
                          <a:srgbClr val="0083B4"/>
                        </a:solidFill>
                        <a:highlight>
                          <a:srgbClr val="FFFF00"/>
                        </a:highlight>
                      </a:endParaRPr>
                    </a:p>
                  </a:txBody>
                  <a:tcPr>
                    <a:solidFill>
                      <a:srgbClr val="3B794A"/>
                    </a:solidFill>
                  </a:tcPr>
                </a:tc>
                <a:tc>
                  <a:txBody>
                    <a:bodyPr/>
                    <a:lstStyle/>
                    <a:p>
                      <a:endParaRPr lang="zh-CN" altLang="en-US" dirty="0">
                        <a:solidFill>
                          <a:srgbClr val="0083B4"/>
                        </a:solidFill>
                        <a:highlight>
                          <a:srgbClr val="FFFF00"/>
                        </a:highlight>
                      </a:endParaRPr>
                    </a:p>
                  </a:txBody>
                  <a:tcPr>
                    <a:solidFill>
                      <a:srgbClr val="3B794A"/>
                    </a:solidFill>
                  </a:tcPr>
                </a:tc>
                <a:tc>
                  <a:txBody>
                    <a:bodyPr/>
                    <a:lstStyle/>
                    <a:p>
                      <a:endParaRPr lang="zh-CN" altLang="en-US" dirty="0">
                        <a:solidFill>
                          <a:srgbClr val="0083B4"/>
                        </a:solidFill>
                        <a:highlight>
                          <a:srgbClr val="FFFF00"/>
                        </a:highlight>
                      </a:endParaRPr>
                    </a:p>
                  </a:txBody>
                  <a:tcPr>
                    <a:solidFill>
                      <a:srgbClr val="3B794A"/>
                    </a:solidFill>
                  </a:tcPr>
                </a:tc>
                <a:tc>
                  <a:txBody>
                    <a:bodyPr/>
                    <a:lstStyle/>
                    <a:p>
                      <a:endParaRPr lang="zh-CN" altLang="en-US" dirty="0">
                        <a:solidFill>
                          <a:srgbClr val="0083B4"/>
                        </a:solidFill>
                        <a:highlight>
                          <a:srgbClr val="FFFF00"/>
                        </a:highlight>
                      </a:endParaRPr>
                    </a:p>
                  </a:txBody>
                  <a:tcPr>
                    <a:solidFill>
                      <a:srgbClr val="3B794A"/>
                    </a:solidFill>
                  </a:tcPr>
                </a:tc>
                <a:extLst>
                  <a:ext uri="{0D108BD9-81ED-4DB2-BD59-A6C34878D82A}">
                    <a16:rowId xmlns:a16="http://schemas.microsoft.com/office/drawing/2014/main" val="4138074140"/>
                  </a:ext>
                </a:extLst>
              </a:tr>
            </a:tbl>
          </a:graphicData>
        </a:graphic>
      </p:graphicFrame>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E8FFC09-F50F-45C9-95EF-A506B67CE764}"/>
                  </a:ext>
                </a:extLst>
              </p:cNvPr>
              <p:cNvSpPr txBox="1"/>
              <p:nvPr/>
            </p:nvSpPr>
            <p:spPr>
              <a:xfrm>
                <a:off x="7114724" y="2859782"/>
                <a:ext cx="78809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dirty="0" smtClean="0">
                              <a:solidFill>
                                <a:schemeClr val="tx1">
                                  <a:lumMod val="75000"/>
                                  <a:lumOff val="25000"/>
                                </a:schemeClr>
                              </a:solidFill>
                              <a:latin typeface="Cambria Math" panose="02040503050406030204" pitchFamily="18" charset="0"/>
                            </a:rPr>
                          </m:ctrlPr>
                        </m:sSubSupPr>
                        <m:e>
                          <m:r>
                            <a:rPr lang="en-US" altLang="zh-CN" sz="2400" b="0" i="1" dirty="0" smtClean="0">
                              <a:solidFill>
                                <a:schemeClr val="tx1">
                                  <a:lumMod val="75000"/>
                                  <a:lumOff val="25000"/>
                                </a:schemeClr>
                              </a:solidFill>
                              <a:latin typeface="Cambria Math" panose="02040503050406030204" pitchFamily="18" charset="0"/>
                            </a:rPr>
                            <m:t>𝑞</m:t>
                          </m:r>
                        </m:e>
                        <m:sub>
                          <m:r>
                            <a:rPr lang="en-US" altLang="zh-CN" sz="2400" b="0" i="1" dirty="0" smtClean="0">
                              <a:solidFill>
                                <a:schemeClr val="tx1">
                                  <a:lumMod val="75000"/>
                                  <a:lumOff val="25000"/>
                                </a:schemeClr>
                              </a:solidFill>
                              <a:latin typeface="Cambria Math" panose="02040503050406030204" pitchFamily="18" charset="0"/>
                            </a:rPr>
                            <m:t>𝑖</m:t>
                          </m:r>
                        </m:sub>
                        <m:sup>
                          <m:r>
                            <a:rPr lang="en-US" altLang="zh-CN" sz="2400" b="0" i="1" dirty="0" smtClean="0">
                              <a:solidFill>
                                <a:schemeClr val="tx1">
                                  <a:lumMod val="75000"/>
                                  <a:lumOff val="25000"/>
                                </a:schemeClr>
                              </a:solidFill>
                              <a:latin typeface="Cambria Math" panose="02040503050406030204" pitchFamily="18" charset="0"/>
                            </a:rPr>
                            <m:t>𝑙</m:t>
                          </m:r>
                        </m:sup>
                      </m:sSubSup>
                    </m:oMath>
                  </m:oMathPara>
                </a14:m>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2" name="文本框 21">
                <a:extLst>
                  <a:ext uri="{FF2B5EF4-FFF2-40B4-BE49-F238E27FC236}">
                    <a16:creationId xmlns:a16="http://schemas.microsoft.com/office/drawing/2014/main" id="{EE8FFC09-F50F-45C9-95EF-A506B67CE764}"/>
                  </a:ext>
                </a:extLst>
              </p:cNvPr>
              <p:cNvSpPr txBox="1">
                <a:spLocks noRot="1" noChangeAspect="1" noMove="1" noResize="1" noEditPoints="1" noAdjustHandles="1" noChangeArrowheads="1" noChangeShapeType="1" noTextEdit="1"/>
              </p:cNvSpPr>
              <p:nvPr/>
            </p:nvSpPr>
            <p:spPr>
              <a:xfrm>
                <a:off x="7114724" y="2859782"/>
                <a:ext cx="788099" cy="39895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49AC87E-A352-4337-84E2-7E8CEE7EECB8}"/>
                  </a:ext>
                </a:extLst>
              </p:cNvPr>
              <p:cNvSpPr txBox="1"/>
              <p:nvPr/>
            </p:nvSpPr>
            <p:spPr>
              <a:xfrm>
                <a:off x="7114724" y="4333389"/>
                <a:ext cx="788099" cy="3867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sz="2400" i="1" dirty="0" smtClean="0">
                              <a:solidFill>
                                <a:schemeClr val="tx1">
                                  <a:lumMod val="75000"/>
                                  <a:lumOff val="25000"/>
                                </a:schemeClr>
                              </a:solidFill>
                              <a:latin typeface="Cambria Math" panose="02040503050406030204" pitchFamily="18" charset="0"/>
                            </a:rPr>
                          </m:ctrlPr>
                        </m:sSubSupPr>
                        <m:e>
                          <m:r>
                            <a:rPr lang="en-US" altLang="zh-CN" sz="2400" b="0" i="1" dirty="0" smtClean="0">
                              <a:solidFill>
                                <a:schemeClr val="tx1">
                                  <a:lumMod val="75000"/>
                                  <a:lumOff val="25000"/>
                                </a:schemeClr>
                              </a:solidFill>
                              <a:latin typeface="Cambria Math" panose="02040503050406030204" pitchFamily="18" charset="0"/>
                            </a:rPr>
                            <m:t>𝑞</m:t>
                          </m:r>
                        </m:e>
                        <m:sub>
                          <m:r>
                            <a:rPr lang="en-US" altLang="zh-CN" sz="2400" b="0" i="1" dirty="0" smtClean="0">
                              <a:solidFill>
                                <a:schemeClr val="tx1">
                                  <a:lumMod val="75000"/>
                                  <a:lumOff val="25000"/>
                                </a:schemeClr>
                              </a:solidFill>
                              <a:latin typeface="Cambria Math" panose="02040503050406030204" pitchFamily="18" charset="0"/>
                            </a:rPr>
                            <m:t>𝑖</m:t>
                          </m:r>
                        </m:sub>
                        <m:sup>
                          <m:r>
                            <a:rPr lang="en-US" altLang="zh-CN" sz="2400" b="0" i="1" dirty="0" smtClean="0">
                              <a:solidFill>
                                <a:schemeClr val="tx1">
                                  <a:lumMod val="75000"/>
                                  <a:lumOff val="25000"/>
                                </a:schemeClr>
                              </a:solidFill>
                              <a:latin typeface="Cambria Math" panose="02040503050406030204" pitchFamily="18" charset="0"/>
                            </a:rPr>
                            <m:t>𝑡</m:t>
                          </m:r>
                        </m:sup>
                      </m:sSubSup>
                    </m:oMath>
                  </m:oMathPara>
                </a14:m>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mc:Choice>
        <mc:Fallback xmlns="">
          <p:sp>
            <p:nvSpPr>
              <p:cNvPr id="23" name="文本框 22">
                <a:extLst>
                  <a:ext uri="{FF2B5EF4-FFF2-40B4-BE49-F238E27FC236}">
                    <a16:creationId xmlns:a16="http://schemas.microsoft.com/office/drawing/2014/main" id="{849AC87E-A352-4337-84E2-7E8CEE7EECB8}"/>
                  </a:ext>
                </a:extLst>
              </p:cNvPr>
              <p:cNvSpPr txBox="1">
                <a:spLocks noRot="1" noChangeAspect="1" noMove="1" noResize="1" noEditPoints="1" noAdjustHandles="1" noChangeArrowheads="1" noChangeShapeType="1" noTextEdit="1"/>
              </p:cNvSpPr>
              <p:nvPr/>
            </p:nvSpPr>
            <p:spPr>
              <a:xfrm>
                <a:off x="7114724" y="4333389"/>
                <a:ext cx="788099" cy="386773"/>
              </a:xfrm>
              <a:prstGeom prst="rect">
                <a:avLst/>
              </a:prstGeom>
              <a:blipFill>
                <a:blip r:embed="rId8"/>
                <a:stretch>
                  <a:fillRect b="-25397"/>
                </a:stretch>
              </a:blipFill>
            </p:spPr>
            <p:txBody>
              <a:bodyPr/>
              <a:lstStyle/>
              <a:p>
                <a:r>
                  <a:rPr lang="zh-CN" altLang="en-US">
                    <a:noFill/>
                  </a:rPr>
                  <a:t> </a:t>
                </a:r>
              </a:p>
            </p:txBody>
          </p:sp>
        </mc:Fallback>
      </mc:AlternateContent>
      <p:pic>
        <p:nvPicPr>
          <p:cNvPr id="24" name="图片 23">
            <a:extLst>
              <a:ext uri="{FF2B5EF4-FFF2-40B4-BE49-F238E27FC236}">
                <a16:creationId xmlns:a16="http://schemas.microsoft.com/office/drawing/2014/main" id="{B9EAD6FE-2B78-4555-8F4D-6111E7575C80}"/>
              </a:ext>
            </a:extLst>
          </p:cNvPr>
          <p:cNvPicPr>
            <a:picLocks noChangeAspect="1"/>
          </p:cNvPicPr>
          <p:nvPr/>
        </p:nvPicPr>
        <p:blipFill>
          <a:blip r:embed="rId9"/>
          <a:stretch>
            <a:fillRect/>
          </a:stretch>
        </p:blipFill>
        <p:spPr>
          <a:xfrm>
            <a:off x="4565577" y="3418328"/>
            <a:ext cx="3492388" cy="882691"/>
          </a:xfrm>
          <a:prstGeom prst="rect">
            <a:avLst/>
          </a:prstGeom>
        </p:spPr>
      </p:pic>
    </p:spTree>
    <p:extLst>
      <p:ext uri="{BB962C8B-B14F-4D97-AF65-F5344CB8AC3E}">
        <p14:creationId xmlns:p14="http://schemas.microsoft.com/office/powerpoint/2010/main" val="91917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2642070" cy="437043"/>
          </a:xfrm>
          <a:prstGeom prst="rect">
            <a:avLst/>
          </a:prstGeom>
        </p:spPr>
        <p:txBody>
          <a:bodyPr wrap="none">
            <a:spAutoFit/>
          </a:bodyPr>
          <a:lstStyle/>
          <a:p>
            <a:pPr>
              <a:lnSpc>
                <a:spcPct val="80000"/>
              </a:lnSpc>
            </a:pPr>
            <a:r>
              <a:rPr lang="en-US" altLang="zh-CN" sz="2800" b="1" dirty="0">
                <a:solidFill>
                  <a:srgbClr val="2C394C"/>
                </a:solidFill>
                <a:cs typeface="+mn-ea"/>
              </a:rPr>
              <a:t>Loss Function</a:t>
            </a:r>
          </a:p>
        </p:txBody>
      </p:sp>
      <p:pic>
        <p:nvPicPr>
          <p:cNvPr id="4" name="图片 3">
            <a:extLst>
              <a:ext uri="{FF2B5EF4-FFF2-40B4-BE49-F238E27FC236}">
                <a16:creationId xmlns:a16="http://schemas.microsoft.com/office/drawing/2014/main" id="{64EC1D67-78A9-4A27-BFD7-991E18CFA62D}"/>
              </a:ext>
            </a:extLst>
          </p:cNvPr>
          <p:cNvPicPr>
            <a:picLocks noChangeAspect="1"/>
          </p:cNvPicPr>
          <p:nvPr/>
        </p:nvPicPr>
        <p:blipFill>
          <a:blip r:embed="rId3"/>
          <a:stretch>
            <a:fillRect/>
          </a:stretch>
        </p:blipFill>
        <p:spPr>
          <a:xfrm>
            <a:off x="-4575" y="4234914"/>
            <a:ext cx="9144000" cy="877141"/>
          </a:xfrm>
          <a:prstGeom prst="rect">
            <a:avLst/>
          </a:prstGeom>
        </p:spPr>
      </p:pic>
      <p:pic>
        <p:nvPicPr>
          <p:cNvPr id="14" name="图片 13">
            <a:extLst>
              <a:ext uri="{FF2B5EF4-FFF2-40B4-BE49-F238E27FC236}">
                <a16:creationId xmlns:a16="http://schemas.microsoft.com/office/drawing/2014/main" id="{0293851A-B2FE-4CFF-A22F-EEE742A0D4E5}"/>
              </a:ext>
            </a:extLst>
          </p:cNvPr>
          <p:cNvPicPr>
            <a:picLocks noChangeAspect="1"/>
          </p:cNvPicPr>
          <p:nvPr/>
        </p:nvPicPr>
        <p:blipFill>
          <a:blip r:embed="rId4"/>
          <a:stretch>
            <a:fillRect/>
          </a:stretch>
        </p:blipFill>
        <p:spPr>
          <a:xfrm>
            <a:off x="950734" y="644853"/>
            <a:ext cx="6717610" cy="3655089"/>
          </a:xfrm>
          <a:prstGeom prst="rect">
            <a:avLst/>
          </a:prstGeom>
        </p:spPr>
      </p:pic>
    </p:spTree>
    <p:extLst>
      <p:ext uri="{BB962C8B-B14F-4D97-AF65-F5344CB8AC3E}">
        <p14:creationId xmlns:p14="http://schemas.microsoft.com/office/powerpoint/2010/main" val="365859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2890" y="-1"/>
            <a:ext cx="3261981" cy="5143501"/>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1"/>
          <p:cNvGrpSpPr/>
          <p:nvPr/>
        </p:nvGrpSpPr>
        <p:grpSpPr>
          <a:xfrm>
            <a:off x="1367259" y="1707654"/>
            <a:ext cx="3863316" cy="1440160"/>
            <a:chOff x="1367259" y="1643352"/>
            <a:chExt cx="3863316" cy="1554462"/>
          </a:xfrm>
        </p:grpSpPr>
        <p:sp>
          <p:nvSpPr>
            <p:cNvPr id="8" name="矩形 7"/>
            <p:cNvSpPr/>
            <p:nvPr/>
          </p:nvSpPr>
          <p:spPr>
            <a:xfrm>
              <a:off x="1367259" y="1643352"/>
              <a:ext cx="3838047" cy="1554462"/>
            </a:xfrm>
            <a:prstGeom prst="rect">
              <a:avLst/>
            </a:prstGeom>
            <a:solidFill>
              <a:srgbClr val="0083B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TextBox 48"/>
            <p:cNvSpPr txBox="1"/>
            <p:nvPr/>
          </p:nvSpPr>
          <p:spPr>
            <a:xfrm>
              <a:off x="1774191" y="2055159"/>
              <a:ext cx="3456384" cy="730849"/>
            </a:xfrm>
            <a:prstGeom prst="rect">
              <a:avLst/>
            </a:prstGeom>
            <a:noFill/>
          </p:spPr>
          <p:txBody>
            <a:bodyPr wrap="square" lIns="0" tIns="0" rIns="0" bIns="0" rtlCol="0">
              <a:spAutoFit/>
            </a:bodyPr>
            <a:lstStyle/>
            <a:p>
              <a:r>
                <a:rPr lang="zh-CN" altLang="en-US" sz="4400" b="1" dirty="0">
                  <a:solidFill>
                    <a:schemeClr val="bg1"/>
                  </a:solidFill>
                  <a:cs typeface="+mn-ea"/>
                  <a:sym typeface="+mn-lt"/>
                </a:rPr>
                <a:t>扩展延伸</a:t>
              </a:r>
            </a:p>
          </p:txBody>
        </p:sp>
      </p:grpSp>
      <p:sp>
        <p:nvSpPr>
          <p:cNvPr id="32" name="TextBox 48"/>
          <p:cNvSpPr txBox="1"/>
          <p:nvPr/>
        </p:nvSpPr>
        <p:spPr>
          <a:xfrm>
            <a:off x="1441587" y="166024"/>
            <a:ext cx="1484586" cy="1477328"/>
          </a:xfrm>
          <a:prstGeom prst="rect">
            <a:avLst/>
          </a:prstGeom>
          <a:noFill/>
        </p:spPr>
        <p:txBody>
          <a:bodyPr wrap="square" lIns="0" tIns="0" rIns="0" bIns="0" rtlCol="0">
            <a:spAutoFit/>
          </a:bodyPr>
          <a:lstStyle/>
          <a:p>
            <a:r>
              <a:rPr lang="en-US" altLang="zh-CN" sz="9600" dirty="0">
                <a:solidFill>
                  <a:schemeClr val="bg1"/>
                </a:solidFill>
                <a:cs typeface="+mn-ea"/>
                <a:sym typeface="+mn-lt"/>
              </a:rPr>
              <a:t>03</a:t>
            </a:r>
            <a:endParaRPr lang="en-GB" altLang="zh-CN" sz="9600" dirty="0">
              <a:solidFill>
                <a:schemeClr val="bg1"/>
              </a:solidFill>
              <a:cs typeface="+mn-ea"/>
              <a:sym typeface="+mn-lt"/>
            </a:endParaRPr>
          </a:p>
        </p:txBody>
      </p:sp>
      <p:sp>
        <p:nvSpPr>
          <p:cNvPr id="11" name="矩形 10">
            <a:extLst>
              <a:ext uri="{FF2B5EF4-FFF2-40B4-BE49-F238E27FC236}">
                <a16:creationId xmlns:a16="http://schemas.microsoft.com/office/drawing/2014/main" id="{7552165A-9DFE-4DA0-B339-973A11E0AB13}"/>
              </a:ext>
            </a:extLst>
          </p:cNvPr>
          <p:cNvSpPr/>
          <p:nvPr/>
        </p:nvSpPr>
        <p:spPr>
          <a:xfrm>
            <a:off x="4716016" y="3291830"/>
            <a:ext cx="4029115" cy="87440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t>Extension</a:t>
            </a:r>
          </a:p>
          <a:p>
            <a:pPr marL="285750" indent="-285750">
              <a:lnSpc>
                <a:spcPct val="150000"/>
              </a:lnSpc>
              <a:buFont typeface="Arial" panose="020B0604020202020204" pitchFamily="34" charset="0"/>
              <a:buChar char="•"/>
            </a:pPr>
            <a:endParaRPr lang="en-US" altLang="zh-CN" dirty="0">
              <a:solidFill>
                <a:srgbClr val="2C394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32"/>
                                        </p:tgtEl>
                                        <p:attrNameLst>
                                          <p:attrName>style.visibility</p:attrName>
                                        </p:attrNameLst>
                                      </p:cBhvr>
                                      <p:to>
                                        <p:strVal val="visible"/>
                                      </p:to>
                                    </p:set>
                                    <p:animEffect transition="in" filter="wipe(left)">
                                      <p:cBhvr>
                                        <p:cTn id="11" dur="200"/>
                                        <p:tgtEl>
                                          <p:spTgt spid="32"/>
                                        </p:tgtEl>
                                      </p:cBhvr>
                                    </p:animEffect>
                                  </p:childTnLst>
                                </p:cTn>
                              </p:par>
                            </p:childTnLst>
                          </p:cTn>
                        </p:par>
                        <p:par>
                          <p:cTn id="12" fill="hold">
                            <p:stCondLst>
                              <p:cond delay="76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26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902811" cy="437043"/>
          </a:xfrm>
          <a:prstGeom prst="rect">
            <a:avLst/>
          </a:prstGeom>
        </p:spPr>
        <p:txBody>
          <a:bodyPr wrap="none">
            <a:spAutoFit/>
          </a:bodyPr>
          <a:lstStyle/>
          <a:p>
            <a:pPr>
              <a:lnSpc>
                <a:spcPct val="80000"/>
              </a:lnSpc>
            </a:pPr>
            <a:r>
              <a:rPr lang="zh-CN" altLang="en-US" sz="2800" dirty="0">
                <a:effectLst/>
                <a:latin typeface="Arial" panose="020B0604020202020204" pitchFamily="34" charset="0"/>
              </a:rPr>
              <a:t>扩展</a:t>
            </a:r>
            <a:endParaRPr lang="zh-CN" altLang="en-US" sz="2800" b="1" dirty="0">
              <a:solidFill>
                <a:srgbClr val="2C394C"/>
              </a:solidFill>
              <a:cs typeface="+mn-ea"/>
            </a:endParaRPr>
          </a:p>
        </p:txBody>
      </p:sp>
      <p:pic>
        <p:nvPicPr>
          <p:cNvPr id="5" name="图片 4">
            <a:extLst>
              <a:ext uri="{FF2B5EF4-FFF2-40B4-BE49-F238E27FC236}">
                <a16:creationId xmlns:a16="http://schemas.microsoft.com/office/drawing/2014/main" id="{C1BE4677-D79A-4F9C-8923-0DD0B699B819}"/>
              </a:ext>
            </a:extLst>
          </p:cNvPr>
          <p:cNvPicPr>
            <a:picLocks noChangeAspect="1"/>
          </p:cNvPicPr>
          <p:nvPr/>
        </p:nvPicPr>
        <p:blipFill>
          <a:blip r:embed="rId3"/>
          <a:stretch>
            <a:fillRect/>
          </a:stretch>
        </p:blipFill>
        <p:spPr>
          <a:xfrm>
            <a:off x="0" y="771550"/>
            <a:ext cx="9144000" cy="43170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902811" cy="437043"/>
          </a:xfrm>
          <a:prstGeom prst="rect">
            <a:avLst/>
          </a:prstGeom>
        </p:spPr>
        <p:txBody>
          <a:bodyPr wrap="none">
            <a:spAutoFit/>
          </a:bodyPr>
          <a:lstStyle/>
          <a:p>
            <a:pPr>
              <a:lnSpc>
                <a:spcPct val="80000"/>
              </a:lnSpc>
            </a:pPr>
            <a:r>
              <a:rPr lang="zh-CN" altLang="en-US" sz="2800" b="1" dirty="0">
                <a:solidFill>
                  <a:srgbClr val="2C394C"/>
                </a:solidFill>
                <a:cs typeface="+mn-ea"/>
              </a:rPr>
              <a:t>扩展</a:t>
            </a:r>
          </a:p>
        </p:txBody>
      </p:sp>
      <p:pic>
        <p:nvPicPr>
          <p:cNvPr id="5" name="图片 4">
            <a:extLst>
              <a:ext uri="{FF2B5EF4-FFF2-40B4-BE49-F238E27FC236}">
                <a16:creationId xmlns:a16="http://schemas.microsoft.com/office/drawing/2014/main" id="{5D3B6F41-DFDD-4130-AF7C-A655A8342741}"/>
              </a:ext>
            </a:extLst>
          </p:cNvPr>
          <p:cNvPicPr>
            <a:picLocks noChangeAspect="1"/>
          </p:cNvPicPr>
          <p:nvPr/>
        </p:nvPicPr>
        <p:blipFill>
          <a:blip r:embed="rId3"/>
          <a:stretch>
            <a:fillRect/>
          </a:stretch>
        </p:blipFill>
        <p:spPr>
          <a:xfrm>
            <a:off x="0" y="4371950"/>
            <a:ext cx="9144000" cy="835006"/>
          </a:xfrm>
          <a:prstGeom prst="rect">
            <a:avLst/>
          </a:prstGeom>
        </p:spPr>
      </p:pic>
      <p:pic>
        <p:nvPicPr>
          <p:cNvPr id="4" name="图片 3">
            <a:extLst>
              <a:ext uri="{FF2B5EF4-FFF2-40B4-BE49-F238E27FC236}">
                <a16:creationId xmlns:a16="http://schemas.microsoft.com/office/drawing/2014/main" id="{AD2960B4-0F14-42E4-9D5E-091CB6912048}"/>
              </a:ext>
            </a:extLst>
          </p:cNvPr>
          <p:cNvPicPr>
            <a:picLocks noChangeAspect="1"/>
          </p:cNvPicPr>
          <p:nvPr/>
        </p:nvPicPr>
        <p:blipFill>
          <a:blip r:embed="rId4"/>
          <a:stretch>
            <a:fillRect/>
          </a:stretch>
        </p:blipFill>
        <p:spPr>
          <a:xfrm>
            <a:off x="899591" y="635311"/>
            <a:ext cx="7914611" cy="3736639"/>
          </a:xfrm>
          <a:prstGeom prst="rect">
            <a:avLst/>
          </a:prstGeom>
        </p:spPr>
      </p:pic>
      <p:pic>
        <p:nvPicPr>
          <p:cNvPr id="6" name="图片 5">
            <a:extLst>
              <a:ext uri="{FF2B5EF4-FFF2-40B4-BE49-F238E27FC236}">
                <a16:creationId xmlns:a16="http://schemas.microsoft.com/office/drawing/2014/main" id="{25E276A7-902A-48F0-BDCD-37B65DFD34D3}"/>
              </a:ext>
            </a:extLst>
          </p:cNvPr>
          <p:cNvPicPr>
            <a:picLocks noChangeAspect="1"/>
          </p:cNvPicPr>
          <p:nvPr/>
        </p:nvPicPr>
        <p:blipFill>
          <a:blip r:embed="rId5"/>
          <a:stretch>
            <a:fillRect/>
          </a:stretch>
        </p:blipFill>
        <p:spPr>
          <a:xfrm>
            <a:off x="-13951" y="615836"/>
            <a:ext cx="981075" cy="4044145"/>
          </a:xfrm>
          <a:prstGeom prst="rect">
            <a:avLst/>
          </a:prstGeom>
        </p:spPr>
      </p:pic>
      <p:pic>
        <p:nvPicPr>
          <p:cNvPr id="7" name="图片 6">
            <a:extLst>
              <a:ext uri="{FF2B5EF4-FFF2-40B4-BE49-F238E27FC236}">
                <a16:creationId xmlns:a16="http://schemas.microsoft.com/office/drawing/2014/main" id="{59BCB98D-D3B1-42E7-A2F2-E83C6F825449}"/>
              </a:ext>
            </a:extLst>
          </p:cNvPr>
          <p:cNvPicPr>
            <a:picLocks noChangeAspect="1"/>
          </p:cNvPicPr>
          <p:nvPr/>
        </p:nvPicPr>
        <p:blipFill>
          <a:blip r:embed="rId5"/>
          <a:stretch>
            <a:fillRect/>
          </a:stretch>
        </p:blipFill>
        <p:spPr>
          <a:xfrm>
            <a:off x="8367946" y="629320"/>
            <a:ext cx="790005" cy="40441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6723" y="14856"/>
            <a:ext cx="3261981" cy="5143501"/>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 name="组合 1"/>
          <p:cNvGrpSpPr/>
          <p:nvPr/>
        </p:nvGrpSpPr>
        <p:grpSpPr>
          <a:xfrm>
            <a:off x="1763688" y="1747931"/>
            <a:ext cx="4176464" cy="1327875"/>
            <a:chOff x="1763688" y="1747931"/>
            <a:chExt cx="4176464" cy="1327875"/>
          </a:xfrm>
        </p:grpSpPr>
        <p:sp>
          <p:nvSpPr>
            <p:cNvPr id="8" name="矩形 7"/>
            <p:cNvSpPr/>
            <p:nvPr/>
          </p:nvSpPr>
          <p:spPr>
            <a:xfrm>
              <a:off x="1763688" y="1747931"/>
              <a:ext cx="3838047" cy="1327875"/>
            </a:xfrm>
            <a:prstGeom prst="rect">
              <a:avLst/>
            </a:prstGeom>
            <a:solidFill>
              <a:srgbClr val="0083B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TextBox 48"/>
            <p:cNvSpPr txBox="1"/>
            <p:nvPr/>
          </p:nvSpPr>
          <p:spPr>
            <a:xfrm>
              <a:off x="2267744" y="1995686"/>
              <a:ext cx="3672408" cy="677108"/>
            </a:xfrm>
            <a:prstGeom prst="rect">
              <a:avLst/>
            </a:prstGeom>
            <a:noFill/>
          </p:spPr>
          <p:txBody>
            <a:bodyPr wrap="square" lIns="0" tIns="0" rIns="0" bIns="0" rtlCol="0">
              <a:spAutoFit/>
            </a:bodyPr>
            <a:lstStyle/>
            <a:p>
              <a:r>
                <a:rPr lang="zh-CN" altLang="en-US" sz="4400" b="1" dirty="0">
                  <a:solidFill>
                    <a:schemeClr val="bg1"/>
                  </a:solidFill>
                  <a:cs typeface="+mn-ea"/>
                  <a:sym typeface="+mn-lt"/>
                </a:rPr>
                <a:t>实验结果</a:t>
              </a:r>
            </a:p>
          </p:txBody>
        </p:sp>
      </p:grpSp>
      <p:sp>
        <p:nvSpPr>
          <p:cNvPr id="45" name="TextBox 48"/>
          <p:cNvSpPr txBox="1"/>
          <p:nvPr/>
        </p:nvSpPr>
        <p:spPr>
          <a:xfrm>
            <a:off x="1634437" y="153317"/>
            <a:ext cx="1484586" cy="1477328"/>
          </a:xfrm>
          <a:prstGeom prst="rect">
            <a:avLst/>
          </a:prstGeom>
          <a:noFill/>
        </p:spPr>
        <p:txBody>
          <a:bodyPr wrap="square" lIns="0" tIns="0" rIns="0" bIns="0" rtlCol="0">
            <a:spAutoFit/>
          </a:bodyPr>
          <a:lstStyle/>
          <a:p>
            <a:r>
              <a:rPr lang="en-US" altLang="zh-CN" sz="9600" dirty="0">
                <a:solidFill>
                  <a:schemeClr val="bg1"/>
                </a:solidFill>
                <a:cs typeface="+mn-ea"/>
                <a:sym typeface="+mn-lt"/>
              </a:rPr>
              <a:t>04</a:t>
            </a:r>
            <a:endParaRPr lang="en-GB" altLang="zh-CN" sz="9600" dirty="0">
              <a:solidFill>
                <a:schemeClr val="bg1"/>
              </a:solidFill>
              <a:cs typeface="+mn-ea"/>
              <a:sym typeface="+mn-lt"/>
            </a:endParaRPr>
          </a:p>
        </p:txBody>
      </p:sp>
      <p:sp>
        <p:nvSpPr>
          <p:cNvPr id="9" name="矩形 8"/>
          <p:cNvSpPr/>
          <p:nvPr/>
        </p:nvSpPr>
        <p:spPr>
          <a:xfrm>
            <a:off x="4716016" y="3291830"/>
            <a:ext cx="4029115" cy="45890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sym typeface="+mn-lt"/>
              </a:rPr>
              <a:t>Q&amp;A</a:t>
            </a:r>
            <a:endParaRPr lang="en-US" altLang="zh-CN" dirty="0">
              <a:solidFill>
                <a:srgbClr val="2C394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45"/>
                                        </p:tgtEl>
                                        <p:attrNameLst>
                                          <p:attrName>style.visibility</p:attrName>
                                        </p:attrNameLst>
                                      </p:cBhvr>
                                      <p:to>
                                        <p:strVal val="visible"/>
                                      </p:to>
                                    </p:set>
                                    <p:animEffect transition="in" filter="wipe(left)">
                                      <p:cBhvr>
                                        <p:cTn id="11" dur="200"/>
                                        <p:tgtEl>
                                          <p:spTgt spid="45"/>
                                        </p:tgtEl>
                                      </p:cBhvr>
                                    </p:animEffect>
                                  </p:childTnLst>
                                </p:cTn>
                              </p:par>
                            </p:childTnLst>
                          </p:cTn>
                        </p:par>
                        <p:par>
                          <p:cTn id="12" fill="hold">
                            <p:stCondLst>
                              <p:cond delay="76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26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5"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文本框 127"/>
          <p:cNvSpPr txBox="1"/>
          <p:nvPr/>
        </p:nvSpPr>
        <p:spPr>
          <a:xfrm>
            <a:off x="549941" y="103340"/>
            <a:ext cx="1573787" cy="880241"/>
          </a:xfrm>
          <a:prstGeom prst="rect">
            <a:avLst/>
          </a:prstGeom>
          <a:noFill/>
        </p:spPr>
        <p:txBody>
          <a:bodyPr wrap="square" rtlCol="0">
            <a:spAutoFit/>
          </a:bodyPr>
          <a:lstStyle/>
          <a:p>
            <a:pPr>
              <a:lnSpc>
                <a:spcPct val="80000"/>
              </a:lnSpc>
            </a:pPr>
            <a:r>
              <a:rPr lang="zh-CN" altLang="en-US" sz="3200" b="1" dirty="0">
                <a:solidFill>
                  <a:srgbClr val="2C394C"/>
                </a:solidFill>
                <a:cs typeface="+mn-ea"/>
              </a:rPr>
              <a:t> </a:t>
            </a:r>
            <a:r>
              <a:rPr lang="en-US" altLang="zh-CN" sz="2800" dirty="0">
                <a:solidFill>
                  <a:srgbClr val="2C394C"/>
                </a:solidFill>
                <a:latin typeface="微软雅黑" panose="020B0503020204020204" pitchFamily="34" charset="-122"/>
                <a:ea typeface="微软雅黑" panose="020B0503020204020204" pitchFamily="34" charset="-122"/>
                <a:sym typeface="+mn-lt"/>
              </a:rPr>
              <a:t>Q&amp;A</a:t>
            </a:r>
            <a:endParaRPr lang="en-US" altLang="zh-CN" sz="2800" dirty="0">
              <a:solidFill>
                <a:srgbClr val="2C394C"/>
              </a:solidFill>
              <a:latin typeface="微软雅黑" panose="020B0503020204020204" pitchFamily="34" charset="-122"/>
              <a:ea typeface="微软雅黑" panose="020B0503020204020204" pitchFamily="34" charset="-122"/>
            </a:endParaRPr>
          </a:p>
          <a:p>
            <a:pPr>
              <a:lnSpc>
                <a:spcPct val="80000"/>
              </a:lnSpc>
            </a:pPr>
            <a:endParaRPr lang="zh-CN" altLang="en-US" sz="3200" b="1" dirty="0">
              <a:solidFill>
                <a:srgbClr val="2C394C"/>
              </a:solidFill>
              <a:cs typeface="+mn-ea"/>
            </a:endParaRPr>
          </a:p>
        </p:txBody>
      </p:sp>
      <p:sp>
        <p:nvSpPr>
          <p:cNvPr id="22" name="文本框 21">
            <a:extLst>
              <a:ext uri="{FF2B5EF4-FFF2-40B4-BE49-F238E27FC236}">
                <a16:creationId xmlns:a16="http://schemas.microsoft.com/office/drawing/2014/main" id="{78116436-05E3-4FF5-B904-F916C3C6D7F4}"/>
              </a:ext>
            </a:extLst>
          </p:cNvPr>
          <p:cNvSpPr txBox="1"/>
          <p:nvPr/>
        </p:nvSpPr>
        <p:spPr>
          <a:xfrm>
            <a:off x="0" y="955674"/>
            <a:ext cx="9721080" cy="369332"/>
          </a:xfrm>
          <a:prstGeom prst="rect">
            <a:avLst/>
          </a:prstGeom>
          <a:noFill/>
        </p:spPr>
        <p:txBody>
          <a:bodyPr wrap="square">
            <a:spAutoFit/>
          </a:bodyPr>
          <a:lstStyle/>
          <a:p>
            <a:r>
              <a:rPr lang="zh-CN" altLang="en-US" dirty="0"/>
              <a:t>Q</a:t>
            </a:r>
            <a:r>
              <a:rPr lang="en-US" altLang="zh-CN" dirty="0"/>
              <a:t>1</a:t>
            </a:r>
            <a:r>
              <a:rPr lang="zh-CN" altLang="en-US" dirty="0"/>
              <a:t>: What are the effects of characterizing user interest drift and transfer in PR-UIDT?</a:t>
            </a:r>
          </a:p>
        </p:txBody>
      </p:sp>
      <p:pic>
        <p:nvPicPr>
          <p:cNvPr id="4" name="图片 3">
            <a:extLst>
              <a:ext uri="{FF2B5EF4-FFF2-40B4-BE49-F238E27FC236}">
                <a16:creationId xmlns:a16="http://schemas.microsoft.com/office/drawing/2014/main" id="{756FA1EE-B7F7-4F16-979F-A0E7B04AB264}"/>
              </a:ext>
            </a:extLst>
          </p:cNvPr>
          <p:cNvPicPr>
            <a:picLocks noChangeAspect="1"/>
          </p:cNvPicPr>
          <p:nvPr/>
        </p:nvPicPr>
        <p:blipFill rotWithShape="1">
          <a:blip r:embed="rId3">
            <a:extLst>
              <a:ext uri="{28A0092B-C50C-407E-A947-70E740481C1C}">
                <a14:useLocalDpi xmlns:a14="http://schemas.microsoft.com/office/drawing/2010/main" val="0"/>
              </a:ext>
            </a:extLst>
          </a:blip>
          <a:srcRect l="1643" b="4775"/>
          <a:stretch/>
        </p:blipFill>
        <p:spPr>
          <a:xfrm>
            <a:off x="251520" y="1398517"/>
            <a:ext cx="8618880" cy="34774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483941" y="483518"/>
            <a:ext cx="7668344" cy="4303639"/>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264" name="组合 263"/>
          <p:cNvGrpSpPr/>
          <p:nvPr/>
        </p:nvGrpSpPr>
        <p:grpSpPr>
          <a:xfrm>
            <a:off x="3419872" y="3590938"/>
            <a:ext cx="3412998" cy="554846"/>
            <a:chOff x="779510" y="2733770"/>
            <a:chExt cx="3412998" cy="554846"/>
          </a:xfrm>
        </p:grpSpPr>
        <p:sp>
          <p:nvSpPr>
            <p:cNvPr id="10" name="Diamond 286"/>
            <p:cNvSpPr/>
            <p:nvPr/>
          </p:nvSpPr>
          <p:spPr>
            <a:xfrm>
              <a:off x="779510" y="2733770"/>
              <a:ext cx="558685" cy="554846"/>
            </a:xfrm>
            <a:prstGeom prst="diamond">
              <a:avLst/>
            </a:prstGeom>
            <a:solidFill>
              <a:srgbClr val="0083B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cs typeface="+mn-ea"/>
                  <a:sym typeface="+mn-lt"/>
                </a:rPr>
                <a:t>04</a:t>
              </a:r>
            </a:p>
          </p:txBody>
        </p:sp>
        <p:grpSp>
          <p:nvGrpSpPr>
            <p:cNvPr id="11" name="Group 287"/>
            <p:cNvGrpSpPr/>
            <p:nvPr/>
          </p:nvGrpSpPr>
          <p:grpSpPr>
            <a:xfrm>
              <a:off x="1220577" y="2843273"/>
              <a:ext cx="2971931" cy="422424"/>
              <a:chOff x="6444107" y="1469392"/>
              <a:chExt cx="4232109" cy="563232"/>
            </a:xfrm>
          </p:grpSpPr>
          <p:sp>
            <p:nvSpPr>
              <p:cNvPr id="24" name="TextBox 300"/>
              <p:cNvSpPr txBox="1"/>
              <p:nvPr/>
            </p:nvSpPr>
            <p:spPr>
              <a:xfrm>
                <a:off x="6444107" y="1469392"/>
                <a:ext cx="4232109" cy="242864"/>
              </a:xfrm>
              <a:prstGeom prst="rect">
                <a:avLst/>
              </a:prstGeom>
              <a:noFill/>
            </p:spPr>
            <p:txBody>
              <a:bodyPr wrap="none" lIns="360000" tIns="0" rIns="0" bIns="0" anchor="b" anchorCtr="0">
                <a:noAutofit/>
              </a:bodyPr>
              <a:lstStyle/>
              <a:p>
                <a:r>
                  <a:rPr lang="zh-CN" altLang="en-US" sz="2000" b="1" dirty="0">
                    <a:solidFill>
                      <a:schemeClr val="bg1"/>
                    </a:solidFill>
                    <a:cs typeface="+mn-ea"/>
                    <a:sym typeface="+mn-lt"/>
                  </a:rPr>
                  <a:t>实验结果</a:t>
                </a:r>
              </a:p>
            </p:txBody>
          </p:sp>
          <p:sp>
            <p:nvSpPr>
              <p:cNvPr id="25" name="TextBox 301"/>
              <p:cNvSpPr txBox="1"/>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50" dirty="0">
                    <a:solidFill>
                      <a:schemeClr val="bg1"/>
                    </a:solidFill>
                    <a:cs typeface="+mn-ea"/>
                    <a:sym typeface="+mn-lt"/>
                  </a:rPr>
                  <a:t>Experimental Results</a:t>
                </a:r>
                <a:endParaRPr lang="zh-CN" altLang="en-US" sz="1050" dirty="0">
                  <a:solidFill>
                    <a:schemeClr val="bg1"/>
                  </a:solidFill>
                  <a:cs typeface="+mn-ea"/>
                  <a:sym typeface="+mn-lt"/>
                </a:endParaRPr>
              </a:p>
            </p:txBody>
          </p:sp>
        </p:grpSp>
      </p:grpSp>
      <p:grpSp>
        <p:nvGrpSpPr>
          <p:cNvPr id="263" name="组合 262"/>
          <p:cNvGrpSpPr/>
          <p:nvPr/>
        </p:nvGrpSpPr>
        <p:grpSpPr>
          <a:xfrm>
            <a:off x="3419870" y="1834247"/>
            <a:ext cx="3394581" cy="625733"/>
            <a:chOff x="797927" y="2003951"/>
            <a:chExt cx="3394581" cy="625733"/>
          </a:xfrm>
        </p:grpSpPr>
        <p:sp>
          <p:nvSpPr>
            <p:cNvPr id="12" name="Diamond 288"/>
            <p:cNvSpPr/>
            <p:nvPr/>
          </p:nvSpPr>
          <p:spPr>
            <a:xfrm>
              <a:off x="797927" y="2097757"/>
              <a:ext cx="540268" cy="531927"/>
            </a:xfrm>
            <a:prstGeom prst="diamond">
              <a:avLst/>
            </a:prstGeom>
            <a:solidFill>
              <a:srgbClr val="0083B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lnSpcReduction="10000"/>
            </a:bodyPr>
            <a:lstStyle/>
            <a:p>
              <a:pPr algn="ctr"/>
              <a:r>
                <a:rPr lang="en-US" altLang="zh-CN" dirty="0">
                  <a:solidFill>
                    <a:schemeClr val="bg1"/>
                  </a:solidFill>
                  <a:cs typeface="+mn-ea"/>
                  <a:sym typeface="+mn-lt"/>
                </a:rPr>
                <a:t>02</a:t>
              </a:r>
            </a:p>
          </p:txBody>
        </p:sp>
        <p:grpSp>
          <p:nvGrpSpPr>
            <p:cNvPr id="13" name="Group 289"/>
            <p:cNvGrpSpPr/>
            <p:nvPr/>
          </p:nvGrpSpPr>
          <p:grpSpPr>
            <a:xfrm>
              <a:off x="1220577" y="2003951"/>
              <a:ext cx="2971931" cy="602813"/>
              <a:chOff x="6444107" y="1228873"/>
              <a:chExt cx="4232109" cy="803751"/>
            </a:xfrm>
          </p:grpSpPr>
          <p:sp>
            <p:nvSpPr>
              <p:cNvPr id="22" name="TextBox 298"/>
              <p:cNvSpPr txBox="1"/>
              <p:nvPr/>
            </p:nvSpPr>
            <p:spPr>
              <a:xfrm>
                <a:off x="6444107" y="1228873"/>
                <a:ext cx="4232109" cy="483384"/>
              </a:xfrm>
              <a:prstGeom prst="rect">
                <a:avLst/>
              </a:prstGeom>
              <a:noFill/>
            </p:spPr>
            <p:txBody>
              <a:bodyPr wrap="none" lIns="360000" tIns="0" rIns="0" bIns="0" anchor="b" anchorCtr="0">
                <a:noAutofit/>
              </a:bodyPr>
              <a:lstStyle/>
              <a:p>
                <a:r>
                  <a:rPr lang="en-US" altLang="zh-CN" sz="2000" b="1" dirty="0">
                    <a:solidFill>
                      <a:schemeClr val="bg1"/>
                    </a:solidFill>
                    <a:cs typeface="+mn-ea"/>
                    <a:sym typeface="+mn-lt"/>
                  </a:rPr>
                  <a:t>PR-UIDT</a:t>
                </a:r>
                <a:r>
                  <a:rPr lang="zh-CN" altLang="en-US" sz="2000" b="1" dirty="0">
                    <a:solidFill>
                      <a:schemeClr val="bg1"/>
                    </a:solidFill>
                    <a:cs typeface="+mn-ea"/>
                    <a:sym typeface="+mn-lt"/>
                  </a:rPr>
                  <a:t>框架</a:t>
                </a:r>
              </a:p>
            </p:txBody>
          </p:sp>
          <p:sp>
            <p:nvSpPr>
              <p:cNvPr id="23" name="TextBox 299"/>
              <p:cNvSpPr txBox="1"/>
              <p:nvPr/>
            </p:nvSpPr>
            <p:spPr>
              <a:xfrm>
                <a:off x="6444107" y="1712256"/>
                <a:ext cx="4232109" cy="320368"/>
              </a:xfrm>
              <a:prstGeom prst="rect">
                <a:avLst/>
              </a:prstGeom>
            </p:spPr>
            <p:txBody>
              <a:bodyPr vert="horz" wrap="square" lIns="360000" tIns="0" rIns="0" bIns="0" anchor="ctr" anchorCtr="0">
                <a:normAutofit fontScale="97500"/>
              </a:bodyPr>
              <a:lstStyle/>
              <a:p>
                <a:pPr>
                  <a:lnSpc>
                    <a:spcPct val="120000"/>
                  </a:lnSpc>
                </a:pPr>
                <a:r>
                  <a:rPr lang="en-US" altLang="zh-CN" sz="1050" dirty="0">
                    <a:solidFill>
                      <a:schemeClr val="bg1"/>
                    </a:solidFill>
                    <a:cs typeface="+mn-ea"/>
                    <a:sym typeface="+mn-lt"/>
                  </a:rPr>
                  <a:t>The PR-UIDT Framework</a:t>
                </a:r>
              </a:p>
            </p:txBody>
          </p:sp>
        </p:grpSp>
      </p:grpSp>
      <p:grpSp>
        <p:nvGrpSpPr>
          <p:cNvPr id="262" name="组合 261"/>
          <p:cNvGrpSpPr/>
          <p:nvPr/>
        </p:nvGrpSpPr>
        <p:grpSpPr>
          <a:xfrm>
            <a:off x="3419872" y="2739618"/>
            <a:ext cx="3412998" cy="571682"/>
            <a:chOff x="779510" y="1399070"/>
            <a:chExt cx="3412998" cy="571682"/>
          </a:xfrm>
        </p:grpSpPr>
        <p:sp>
          <p:nvSpPr>
            <p:cNvPr id="14" name="Diamond 290"/>
            <p:cNvSpPr/>
            <p:nvPr/>
          </p:nvSpPr>
          <p:spPr>
            <a:xfrm>
              <a:off x="779510" y="1399070"/>
              <a:ext cx="558685" cy="571682"/>
            </a:xfrm>
            <a:prstGeom prst="diamond">
              <a:avLst/>
            </a:prstGeom>
            <a:solidFill>
              <a:srgbClr val="0083B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cs typeface="+mn-ea"/>
                  <a:sym typeface="+mn-lt"/>
                </a:rPr>
                <a:t>03</a:t>
              </a:r>
            </a:p>
          </p:txBody>
        </p:sp>
        <p:grpSp>
          <p:nvGrpSpPr>
            <p:cNvPr id="15" name="Group 291"/>
            <p:cNvGrpSpPr/>
            <p:nvPr/>
          </p:nvGrpSpPr>
          <p:grpSpPr>
            <a:xfrm>
              <a:off x="1220577" y="1399070"/>
              <a:ext cx="2971931" cy="548764"/>
              <a:chOff x="6444107" y="1300939"/>
              <a:chExt cx="4232109" cy="731685"/>
            </a:xfrm>
          </p:grpSpPr>
          <p:sp>
            <p:nvSpPr>
              <p:cNvPr id="20" name="TextBox 296"/>
              <p:cNvSpPr txBox="1"/>
              <p:nvPr/>
            </p:nvSpPr>
            <p:spPr>
              <a:xfrm>
                <a:off x="6444107" y="1300939"/>
                <a:ext cx="4232109" cy="411317"/>
              </a:xfrm>
              <a:prstGeom prst="rect">
                <a:avLst/>
              </a:prstGeom>
              <a:noFill/>
            </p:spPr>
            <p:txBody>
              <a:bodyPr wrap="none" lIns="360000" tIns="0" rIns="0" bIns="0" anchor="b" anchorCtr="0">
                <a:noAutofit/>
              </a:bodyPr>
              <a:lstStyle/>
              <a:p>
                <a:r>
                  <a:rPr lang="zh-CN" altLang="en-US" sz="2000" b="1" dirty="0">
                    <a:solidFill>
                      <a:schemeClr val="bg1"/>
                    </a:solidFill>
                    <a:cs typeface="+mn-ea"/>
                    <a:sym typeface="+mn-lt"/>
                  </a:rPr>
                  <a:t>扩展延伸</a:t>
                </a:r>
              </a:p>
            </p:txBody>
          </p:sp>
          <p:sp>
            <p:nvSpPr>
              <p:cNvPr id="21" name="TextBox 297"/>
              <p:cNvSpPr txBox="1"/>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50" dirty="0">
                    <a:solidFill>
                      <a:schemeClr val="bg1"/>
                    </a:solidFill>
                    <a:cs typeface="+mn-ea"/>
                    <a:sym typeface="+mn-lt"/>
                  </a:rPr>
                  <a:t>Extension</a:t>
                </a:r>
              </a:p>
            </p:txBody>
          </p:sp>
        </p:grpSp>
      </p:grpSp>
      <p:grpSp>
        <p:nvGrpSpPr>
          <p:cNvPr id="261" name="组合 260"/>
          <p:cNvGrpSpPr/>
          <p:nvPr/>
        </p:nvGrpSpPr>
        <p:grpSpPr>
          <a:xfrm>
            <a:off x="3419872" y="987574"/>
            <a:ext cx="3394579" cy="545066"/>
            <a:chOff x="797929" y="766754"/>
            <a:chExt cx="3394579" cy="545066"/>
          </a:xfrm>
        </p:grpSpPr>
        <p:sp>
          <p:nvSpPr>
            <p:cNvPr id="16" name="Diamond 292"/>
            <p:cNvSpPr/>
            <p:nvPr/>
          </p:nvSpPr>
          <p:spPr>
            <a:xfrm>
              <a:off x="797929" y="766754"/>
              <a:ext cx="540268" cy="545066"/>
            </a:xfrm>
            <a:prstGeom prst="diamond">
              <a:avLst/>
            </a:prstGeom>
            <a:solidFill>
              <a:srgbClr val="0083B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lnSpcReduction="10000"/>
            </a:bodyPr>
            <a:lstStyle/>
            <a:p>
              <a:pPr algn="ctr"/>
              <a:r>
                <a:rPr lang="en-US" altLang="zh-CN" dirty="0">
                  <a:solidFill>
                    <a:schemeClr val="bg1"/>
                  </a:solidFill>
                  <a:cs typeface="+mn-ea"/>
                  <a:sym typeface="+mn-lt"/>
                </a:rPr>
                <a:t>01</a:t>
              </a:r>
            </a:p>
          </p:txBody>
        </p:sp>
        <p:grpSp>
          <p:nvGrpSpPr>
            <p:cNvPr id="17" name="Group 293"/>
            <p:cNvGrpSpPr/>
            <p:nvPr/>
          </p:nvGrpSpPr>
          <p:grpSpPr>
            <a:xfrm>
              <a:off x="1220577" y="866477"/>
              <a:ext cx="2971931" cy="422424"/>
              <a:chOff x="6444107" y="1469392"/>
              <a:chExt cx="4232109" cy="563232"/>
            </a:xfrm>
          </p:grpSpPr>
          <p:sp>
            <p:nvSpPr>
              <p:cNvPr id="18" name="TextBox 294"/>
              <p:cNvSpPr txBox="1"/>
              <p:nvPr/>
            </p:nvSpPr>
            <p:spPr>
              <a:xfrm>
                <a:off x="6444107" y="1469392"/>
                <a:ext cx="4232109" cy="242864"/>
              </a:xfrm>
              <a:prstGeom prst="rect">
                <a:avLst/>
              </a:prstGeom>
              <a:noFill/>
            </p:spPr>
            <p:txBody>
              <a:bodyPr wrap="none" lIns="360000" tIns="0" rIns="0" bIns="0" anchor="b" anchorCtr="0">
                <a:noAutofit/>
              </a:bodyPr>
              <a:lstStyle/>
              <a:p>
                <a:r>
                  <a:rPr lang="zh-CN" altLang="en-US" sz="2000" b="1" dirty="0">
                    <a:solidFill>
                      <a:schemeClr val="bg1"/>
                    </a:solidFill>
                    <a:cs typeface="+mn-ea"/>
                    <a:sym typeface="+mn-lt"/>
                  </a:rPr>
                  <a:t>研究背景</a:t>
                </a:r>
              </a:p>
            </p:txBody>
          </p:sp>
          <p:sp>
            <p:nvSpPr>
              <p:cNvPr id="19" name="TextBox 295"/>
              <p:cNvSpPr txBox="1"/>
              <p:nvPr/>
            </p:nvSpPr>
            <p:spPr>
              <a:xfrm>
                <a:off x="6444107" y="1712256"/>
                <a:ext cx="4232109" cy="320368"/>
              </a:xfrm>
              <a:prstGeom prst="rect">
                <a:avLst/>
              </a:prstGeom>
            </p:spPr>
            <p:txBody>
              <a:bodyPr vert="horz" wrap="square" lIns="360000" tIns="0" rIns="0" bIns="0" anchor="ctr" anchorCtr="0">
                <a:normAutofit/>
              </a:bodyPr>
              <a:lstStyle/>
              <a:p>
                <a:pPr>
                  <a:lnSpc>
                    <a:spcPct val="120000"/>
                  </a:lnSpc>
                </a:pPr>
                <a:r>
                  <a:rPr lang="en-US" altLang="zh-CN" sz="1050" b="1" dirty="0">
                    <a:solidFill>
                      <a:schemeClr val="bg1"/>
                    </a:solidFill>
                    <a:latin typeface="微软雅黑 Light" panose="020B0502040204020203" charset="-122"/>
                    <a:ea typeface="微软雅黑 Light" panose="020B0502040204020203" charset="-122"/>
                    <a:cs typeface="+mn-ea"/>
                    <a:sym typeface="+mn-lt"/>
                  </a:rPr>
                  <a:t>Research Background</a:t>
                </a:r>
              </a:p>
            </p:txBody>
          </p:sp>
        </p:grpSp>
      </p:grpSp>
      <p:grpSp>
        <p:nvGrpSpPr>
          <p:cNvPr id="3" name="组合 2"/>
          <p:cNvGrpSpPr/>
          <p:nvPr/>
        </p:nvGrpSpPr>
        <p:grpSpPr>
          <a:xfrm>
            <a:off x="0" y="2019612"/>
            <a:ext cx="2987824" cy="1104275"/>
            <a:chOff x="0" y="2019612"/>
            <a:chExt cx="2987824" cy="1104275"/>
          </a:xfrm>
        </p:grpSpPr>
        <p:sp>
          <p:nvSpPr>
            <p:cNvPr id="2" name="矩形 1"/>
            <p:cNvSpPr/>
            <p:nvPr/>
          </p:nvSpPr>
          <p:spPr>
            <a:xfrm>
              <a:off x="0" y="2019612"/>
              <a:ext cx="2987824" cy="1104275"/>
            </a:xfrm>
            <a:prstGeom prst="rect">
              <a:avLst/>
            </a:prstGeom>
            <a:solidFill>
              <a:srgbClr val="0083B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Group 21"/>
            <p:cNvGrpSpPr/>
            <p:nvPr/>
          </p:nvGrpSpPr>
          <p:grpSpPr>
            <a:xfrm>
              <a:off x="971600" y="2229722"/>
              <a:ext cx="1057275" cy="754085"/>
              <a:chOff x="5069886" y="293530"/>
              <a:chExt cx="2052228" cy="1463723"/>
            </a:xfrm>
            <a:noFill/>
          </p:grpSpPr>
          <p:sp>
            <p:nvSpPr>
              <p:cNvPr id="28" name="TextBox 22"/>
              <p:cNvSpPr txBox="1"/>
              <p:nvPr/>
            </p:nvSpPr>
            <p:spPr>
              <a:xfrm>
                <a:off x="5069886" y="293530"/>
                <a:ext cx="2052228" cy="1120147"/>
              </a:xfrm>
              <a:prstGeom prst="rect">
                <a:avLst/>
              </a:prstGeom>
              <a:grpFill/>
            </p:spPr>
            <p:txBody>
              <a:bodyPr wrap="square">
                <a:normAutofit fontScale="77500" lnSpcReduction="20000"/>
              </a:bodyPr>
              <a:lstStyle/>
              <a:p>
                <a:pPr algn="ctr"/>
                <a:r>
                  <a:rPr lang="zh-CN" altLang="en-US" sz="4400" b="1" dirty="0">
                    <a:solidFill>
                      <a:schemeClr val="bg1"/>
                    </a:solidFill>
                    <a:cs typeface="+mn-ea"/>
                    <a:sym typeface="+mn-lt"/>
                  </a:rPr>
                  <a:t>目录</a:t>
                </a:r>
              </a:p>
            </p:txBody>
          </p:sp>
          <p:sp>
            <p:nvSpPr>
              <p:cNvPr id="29" name="TextBox 23"/>
              <p:cNvSpPr txBox="1"/>
              <p:nvPr/>
            </p:nvSpPr>
            <p:spPr>
              <a:xfrm>
                <a:off x="5069886" y="1309193"/>
                <a:ext cx="2052228" cy="448060"/>
              </a:xfrm>
              <a:prstGeom prst="rect">
                <a:avLst/>
              </a:prstGeom>
              <a:grpFill/>
            </p:spPr>
            <p:txBody>
              <a:bodyPr wrap="square">
                <a:normAutofit fontScale="77500" lnSpcReduction="20000"/>
              </a:bodyPr>
              <a:lstStyle/>
              <a:p>
                <a:pPr algn="ctr"/>
                <a:r>
                  <a:rPr lang="en-US" altLang="zh-CN" sz="1400" b="1">
                    <a:solidFill>
                      <a:schemeClr val="bg1"/>
                    </a:solidFill>
                    <a:cs typeface="+mn-ea"/>
                    <a:sym typeface="+mn-lt"/>
                  </a:rPr>
                  <a:t>CONTENT</a:t>
                </a: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1+#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261"/>
                                        </p:tgtEl>
                                        <p:attrNameLst>
                                          <p:attrName>style.visibility</p:attrName>
                                        </p:attrNameLst>
                                      </p:cBhvr>
                                      <p:to>
                                        <p:strVal val="visible"/>
                                      </p:to>
                                    </p:set>
                                    <p:anim calcmode="lin" valueType="num">
                                      <p:cBhvr additive="base">
                                        <p:cTn id="16" dur="500" fill="hold"/>
                                        <p:tgtEl>
                                          <p:spTgt spid="261"/>
                                        </p:tgtEl>
                                        <p:attrNameLst>
                                          <p:attrName>ppt_x</p:attrName>
                                        </p:attrNameLst>
                                      </p:cBhvr>
                                      <p:tavLst>
                                        <p:tav tm="0">
                                          <p:val>
                                            <p:strVal val="1+#ppt_w/2"/>
                                          </p:val>
                                        </p:tav>
                                        <p:tav tm="100000">
                                          <p:val>
                                            <p:strVal val="#ppt_x"/>
                                          </p:val>
                                        </p:tav>
                                      </p:tavLst>
                                    </p:anim>
                                    <p:anim calcmode="lin" valueType="num">
                                      <p:cBhvr additive="base">
                                        <p:cTn id="17" dur="500" fill="hold"/>
                                        <p:tgtEl>
                                          <p:spTgt spid="261"/>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nodeType="afterEffect">
                                  <p:stCondLst>
                                    <p:cond delay="0"/>
                                  </p:stCondLst>
                                  <p:childTnLst>
                                    <p:set>
                                      <p:cBhvr>
                                        <p:cTn id="20" dur="1" fill="hold">
                                          <p:stCondLst>
                                            <p:cond delay="0"/>
                                          </p:stCondLst>
                                        </p:cTn>
                                        <p:tgtEl>
                                          <p:spTgt spid="263"/>
                                        </p:tgtEl>
                                        <p:attrNameLst>
                                          <p:attrName>style.visibility</p:attrName>
                                        </p:attrNameLst>
                                      </p:cBhvr>
                                      <p:to>
                                        <p:strVal val="visible"/>
                                      </p:to>
                                    </p:set>
                                    <p:anim calcmode="lin" valueType="num">
                                      <p:cBhvr additive="base">
                                        <p:cTn id="21" dur="500" fill="hold"/>
                                        <p:tgtEl>
                                          <p:spTgt spid="263"/>
                                        </p:tgtEl>
                                        <p:attrNameLst>
                                          <p:attrName>ppt_x</p:attrName>
                                        </p:attrNameLst>
                                      </p:cBhvr>
                                      <p:tavLst>
                                        <p:tav tm="0">
                                          <p:val>
                                            <p:strVal val="1+#ppt_w/2"/>
                                          </p:val>
                                        </p:tav>
                                        <p:tav tm="100000">
                                          <p:val>
                                            <p:strVal val="#ppt_x"/>
                                          </p:val>
                                        </p:tav>
                                      </p:tavLst>
                                    </p:anim>
                                    <p:anim calcmode="lin" valueType="num">
                                      <p:cBhvr additive="base">
                                        <p:cTn id="22" dur="500" fill="hold"/>
                                        <p:tgtEl>
                                          <p:spTgt spid="263"/>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262"/>
                                        </p:tgtEl>
                                        <p:attrNameLst>
                                          <p:attrName>style.visibility</p:attrName>
                                        </p:attrNameLst>
                                      </p:cBhvr>
                                      <p:to>
                                        <p:strVal val="visible"/>
                                      </p:to>
                                    </p:set>
                                    <p:anim calcmode="lin" valueType="num">
                                      <p:cBhvr additive="base">
                                        <p:cTn id="26" dur="500" fill="hold"/>
                                        <p:tgtEl>
                                          <p:spTgt spid="262"/>
                                        </p:tgtEl>
                                        <p:attrNameLst>
                                          <p:attrName>ppt_x</p:attrName>
                                        </p:attrNameLst>
                                      </p:cBhvr>
                                      <p:tavLst>
                                        <p:tav tm="0">
                                          <p:val>
                                            <p:strVal val="1+#ppt_w/2"/>
                                          </p:val>
                                        </p:tav>
                                        <p:tav tm="100000">
                                          <p:val>
                                            <p:strVal val="#ppt_x"/>
                                          </p:val>
                                        </p:tav>
                                      </p:tavLst>
                                    </p:anim>
                                    <p:anim calcmode="lin" valueType="num">
                                      <p:cBhvr additive="base">
                                        <p:cTn id="27" dur="500" fill="hold"/>
                                        <p:tgtEl>
                                          <p:spTgt spid="262"/>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2" fill="hold" nodeType="afterEffect">
                                  <p:stCondLst>
                                    <p:cond delay="0"/>
                                  </p:stCondLst>
                                  <p:childTnLst>
                                    <p:set>
                                      <p:cBhvr>
                                        <p:cTn id="30" dur="1" fill="hold">
                                          <p:stCondLst>
                                            <p:cond delay="0"/>
                                          </p:stCondLst>
                                        </p:cTn>
                                        <p:tgtEl>
                                          <p:spTgt spid="264"/>
                                        </p:tgtEl>
                                        <p:attrNameLst>
                                          <p:attrName>style.visibility</p:attrName>
                                        </p:attrNameLst>
                                      </p:cBhvr>
                                      <p:to>
                                        <p:strVal val="visible"/>
                                      </p:to>
                                    </p:set>
                                    <p:anim calcmode="lin" valueType="num">
                                      <p:cBhvr additive="base">
                                        <p:cTn id="31" dur="500" fill="hold"/>
                                        <p:tgtEl>
                                          <p:spTgt spid="264"/>
                                        </p:tgtEl>
                                        <p:attrNameLst>
                                          <p:attrName>ppt_x</p:attrName>
                                        </p:attrNameLst>
                                      </p:cBhvr>
                                      <p:tavLst>
                                        <p:tav tm="0">
                                          <p:val>
                                            <p:strVal val="1+#ppt_w/2"/>
                                          </p:val>
                                        </p:tav>
                                        <p:tav tm="100000">
                                          <p:val>
                                            <p:strVal val="#ppt_x"/>
                                          </p:val>
                                        </p:tav>
                                      </p:tavLst>
                                    </p:anim>
                                    <p:anim calcmode="lin" valueType="num">
                                      <p:cBhvr additive="base">
                                        <p:cTn id="32" dur="500" fill="hold"/>
                                        <p:tgtEl>
                                          <p:spTgt spid="2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E1BFFB78-6266-46CA-9AEE-65515E3954F2}"/>
              </a:ext>
            </a:extLst>
          </p:cNvPr>
          <p:cNvSpPr txBox="1"/>
          <p:nvPr/>
        </p:nvSpPr>
        <p:spPr>
          <a:xfrm>
            <a:off x="549941" y="103340"/>
            <a:ext cx="1573787" cy="880241"/>
          </a:xfrm>
          <a:prstGeom prst="rect">
            <a:avLst/>
          </a:prstGeom>
          <a:noFill/>
        </p:spPr>
        <p:txBody>
          <a:bodyPr wrap="square" rtlCol="0">
            <a:spAutoFit/>
          </a:bodyPr>
          <a:lstStyle/>
          <a:p>
            <a:pPr>
              <a:lnSpc>
                <a:spcPct val="80000"/>
              </a:lnSpc>
            </a:pPr>
            <a:r>
              <a:rPr lang="zh-CN" altLang="en-US" sz="3200" b="1" dirty="0">
                <a:solidFill>
                  <a:srgbClr val="2C394C"/>
                </a:solidFill>
                <a:cs typeface="+mn-ea"/>
              </a:rPr>
              <a:t> </a:t>
            </a:r>
            <a:r>
              <a:rPr lang="en-US" altLang="zh-CN" sz="2800" dirty="0">
                <a:solidFill>
                  <a:srgbClr val="2C394C"/>
                </a:solidFill>
                <a:latin typeface="微软雅黑" panose="020B0503020204020204" pitchFamily="34" charset="-122"/>
                <a:ea typeface="微软雅黑" panose="020B0503020204020204" pitchFamily="34" charset="-122"/>
                <a:sym typeface="+mn-lt"/>
              </a:rPr>
              <a:t>Q&amp;A</a:t>
            </a:r>
            <a:endParaRPr lang="en-US" altLang="zh-CN" sz="2800" dirty="0">
              <a:solidFill>
                <a:srgbClr val="2C394C"/>
              </a:solidFill>
              <a:latin typeface="微软雅黑" panose="020B0503020204020204" pitchFamily="34" charset="-122"/>
              <a:ea typeface="微软雅黑" panose="020B0503020204020204" pitchFamily="34" charset="-122"/>
            </a:endParaRPr>
          </a:p>
          <a:p>
            <a:pPr>
              <a:lnSpc>
                <a:spcPct val="80000"/>
              </a:lnSpc>
            </a:pPr>
            <a:endParaRPr lang="zh-CN" altLang="en-US" sz="3200" b="1" dirty="0">
              <a:solidFill>
                <a:srgbClr val="2C394C"/>
              </a:solidFill>
              <a:cs typeface="+mn-ea"/>
            </a:endParaRPr>
          </a:p>
        </p:txBody>
      </p:sp>
      <p:sp>
        <p:nvSpPr>
          <p:cNvPr id="25" name="文本框 24">
            <a:extLst>
              <a:ext uri="{FF2B5EF4-FFF2-40B4-BE49-F238E27FC236}">
                <a16:creationId xmlns:a16="http://schemas.microsoft.com/office/drawing/2014/main" id="{19E8756D-AF15-437E-BE16-859432A48A51}"/>
              </a:ext>
            </a:extLst>
          </p:cNvPr>
          <p:cNvSpPr txBox="1"/>
          <p:nvPr/>
        </p:nvSpPr>
        <p:spPr>
          <a:xfrm>
            <a:off x="179512" y="798915"/>
            <a:ext cx="9721080" cy="369332"/>
          </a:xfrm>
          <a:prstGeom prst="rect">
            <a:avLst/>
          </a:prstGeom>
          <a:noFill/>
        </p:spPr>
        <p:txBody>
          <a:bodyPr wrap="square">
            <a:spAutoFit/>
          </a:bodyPr>
          <a:lstStyle/>
          <a:p>
            <a:r>
              <a:rPr lang="zh-CN" altLang="en-US" dirty="0"/>
              <a:t>Q</a:t>
            </a:r>
            <a:r>
              <a:rPr lang="en-US" altLang="zh-CN" dirty="0"/>
              <a:t>2</a:t>
            </a:r>
            <a:r>
              <a:rPr lang="zh-CN" altLang="en-US" dirty="0"/>
              <a:t>: </a:t>
            </a:r>
            <a:r>
              <a:rPr lang="en-US" altLang="zh-CN" dirty="0"/>
              <a:t>How do hyper-parameters (α, β) impact the performance of proposed models?</a:t>
            </a:r>
            <a:endParaRPr lang="zh-CN" altLang="en-US" dirty="0"/>
          </a:p>
        </p:txBody>
      </p:sp>
      <p:pic>
        <p:nvPicPr>
          <p:cNvPr id="3" name="图片 2">
            <a:extLst>
              <a:ext uri="{FF2B5EF4-FFF2-40B4-BE49-F238E27FC236}">
                <a16:creationId xmlns:a16="http://schemas.microsoft.com/office/drawing/2014/main" id="{C68B7859-F084-4368-B821-C6E9D269029B}"/>
              </a:ext>
            </a:extLst>
          </p:cNvPr>
          <p:cNvPicPr>
            <a:picLocks noChangeAspect="1"/>
          </p:cNvPicPr>
          <p:nvPr/>
        </p:nvPicPr>
        <p:blipFill>
          <a:blip r:embed="rId3"/>
          <a:stretch>
            <a:fillRect/>
          </a:stretch>
        </p:blipFill>
        <p:spPr>
          <a:xfrm>
            <a:off x="856464" y="1377237"/>
            <a:ext cx="3571875" cy="3505200"/>
          </a:xfrm>
          <a:prstGeom prst="rect">
            <a:avLst/>
          </a:prstGeom>
        </p:spPr>
      </p:pic>
      <p:pic>
        <p:nvPicPr>
          <p:cNvPr id="5" name="图片 4">
            <a:extLst>
              <a:ext uri="{FF2B5EF4-FFF2-40B4-BE49-F238E27FC236}">
                <a16:creationId xmlns:a16="http://schemas.microsoft.com/office/drawing/2014/main" id="{2ABFF41A-F8DC-4513-9A84-15D488930E6E}"/>
              </a:ext>
            </a:extLst>
          </p:cNvPr>
          <p:cNvPicPr>
            <a:picLocks noChangeAspect="1"/>
          </p:cNvPicPr>
          <p:nvPr/>
        </p:nvPicPr>
        <p:blipFill>
          <a:blip r:embed="rId4"/>
          <a:stretch>
            <a:fillRect/>
          </a:stretch>
        </p:blipFill>
        <p:spPr>
          <a:xfrm>
            <a:off x="4681401" y="1382122"/>
            <a:ext cx="3606135" cy="3505200"/>
          </a:xfrm>
          <a:prstGeom prst="rect">
            <a:avLst/>
          </a:prstGeom>
        </p:spPr>
      </p:pic>
    </p:spTree>
    <p:extLst>
      <p:ext uri="{BB962C8B-B14F-4D97-AF65-F5344CB8AC3E}">
        <p14:creationId xmlns:p14="http://schemas.microsoft.com/office/powerpoint/2010/main" val="207219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7E4BB934-026E-4393-8C57-B0F220A8B41E}"/>
              </a:ext>
            </a:extLst>
          </p:cNvPr>
          <p:cNvSpPr txBox="1"/>
          <p:nvPr/>
        </p:nvSpPr>
        <p:spPr>
          <a:xfrm>
            <a:off x="549941" y="103340"/>
            <a:ext cx="1573787" cy="880241"/>
          </a:xfrm>
          <a:prstGeom prst="rect">
            <a:avLst/>
          </a:prstGeom>
          <a:noFill/>
        </p:spPr>
        <p:txBody>
          <a:bodyPr wrap="square" rtlCol="0">
            <a:spAutoFit/>
          </a:bodyPr>
          <a:lstStyle/>
          <a:p>
            <a:pPr>
              <a:lnSpc>
                <a:spcPct val="80000"/>
              </a:lnSpc>
            </a:pPr>
            <a:r>
              <a:rPr lang="zh-CN" altLang="en-US" sz="3200" b="1" dirty="0">
                <a:solidFill>
                  <a:srgbClr val="2C394C"/>
                </a:solidFill>
                <a:cs typeface="+mn-ea"/>
              </a:rPr>
              <a:t> </a:t>
            </a:r>
            <a:r>
              <a:rPr lang="en-US" altLang="zh-CN" sz="2800" dirty="0">
                <a:solidFill>
                  <a:srgbClr val="2C394C"/>
                </a:solidFill>
                <a:latin typeface="微软雅黑" panose="020B0503020204020204" pitchFamily="34" charset="-122"/>
                <a:ea typeface="微软雅黑" panose="020B0503020204020204" pitchFamily="34" charset="-122"/>
                <a:sym typeface="+mn-lt"/>
              </a:rPr>
              <a:t>Q&amp;A</a:t>
            </a:r>
            <a:endParaRPr lang="en-US" altLang="zh-CN" sz="2800" dirty="0">
              <a:solidFill>
                <a:srgbClr val="2C394C"/>
              </a:solidFill>
              <a:latin typeface="微软雅黑" panose="020B0503020204020204" pitchFamily="34" charset="-122"/>
              <a:ea typeface="微软雅黑" panose="020B0503020204020204" pitchFamily="34" charset="-122"/>
            </a:endParaRPr>
          </a:p>
          <a:p>
            <a:pPr>
              <a:lnSpc>
                <a:spcPct val="80000"/>
              </a:lnSpc>
            </a:pPr>
            <a:endParaRPr lang="zh-CN" altLang="en-US" sz="3200" b="1" dirty="0">
              <a:solidFill>
                <a:srgbClr val="2C394C"/>
              </a:solidFill>
              <a:cs typeface="+mn-ea"/>
            </a:endParaRPr>
          </a:p>
        </p:txBody>
      </p:sp>
      <p:sp>
        <p:nvSpPr>
          <p:cNvPr id="22" name="文本框 21">
            <a:extLst>
              <a:ext uri="{FF2B5EF4-FFF2-40B4-BE49-F238E27FC236}">
                <a16:creationId xmlns:a16="http://schemas.microsoft.com/office/drawing/2014/main" id="{BD10C4CA-5268-466A-B52A-5638476C2B98}"/>
              </a:ext>
            </a:extLst>
          </p:cNvPr>
          <p:cNvSpPr txBox="1"/>
          <p:nvPr/>
        </p:nvSpPr>
        <p:spPr>
          <a:xfrm>
            <a:off x="323528" y="983581"/>
            <a:ext cx="7920880" cy="646331"/>
          </a:xfrm>
          <a:prstGeom prst="rect">
            <a:avLst/>
          </a:prstGeom>
          <a:noFill/>
        </p:spPr>
        <p:txBody>
          <a:bodyPr wrap="square">
            <a:spAutoFit/>
          </a:bodyPr>
          <a:lstStyle/>
          <a:p>
            <a:r>
              <a:rPr lang="zh-CN" altLang="en-US" dirty="0"/>
              <a:t>Q</a:t>
            </a:r>
            <a:r>
              <a:rPr lang="en-US" altLang="zh-CN" dirty="0"/>
              <a:t>3</a:t>
            </a:r>
            <a:r>
              <a:rPr lang="zh-CN" altLang="en-US" dirty="0"/>
              <a:t>: </a:t>
            </a:r>
            <a:r>
              <a:rPr lang="en-US" altLang="zh-CN" dirty="0"/>
              <a:t>Is this proposed PR-UIDT framework general enough for multi-city POI            recommendation scenarios?</a:t>
            </a:r>
            <a:endParaRPr lang="zh-CN" altLang="en-US" dirty="0"/>
          </a:p>
        </p:txBody>
      </p:sp>
      <p:pic>
        <p:nvPicPr>
          <p:cNvPr id="3" name="图片 2">
            <a:extLst>
              <a:ext uri="{FF2B5EF4-FFF2-40B4-BE49-F238E27FC236}">
                <a16:creationId xmlns:a16="http://schemas.microsoft.com/office/drawing/2014/main" id="{4C2DA364-5BAE-4B5F-8843-8FE89A20FAEF}"/>
              </a:ext>
            </a:extLst>
          </p:cNvPr>
          <p:cNvPicPr>
            <a:picLocks noChangeAspect="1"/>
          </p:cNvPicPr>
          <p:nvPr/>
        </p:nvPicPr>
        <p:blipFill>
          <a:blip r:embed="rId3"/>
          <a:stretch>
            <a:fillRect/>
          </a:stretch>
        </p:blipFill>
        <p:spPr>
          <a:xfrm>
            <a:off x="0" y="1838975"/>
            <a:ext cx="9144000" cy="2274120"/>
          </a:xfrm>
          <a:prstGeom prst="rect">
            <a:avLst/>
          </a:prstGeom>
        </p:spPr>
      </p:pic>
    </p:spTree>
    <p:extLst>
      <p:ext uri="{BB962C8B-B14F-4D97-AF65-F5344CB8AC3E}">
        <p14:creationId xmlns:p14="http://schemas.microsoft.com/office/powerpoint/2010/main" val="6252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403648" y="1455626"/>
            <a:ext cx="6336704" cy="2232248"/>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3419872" y="2021587"/>
            <a:ext cx="2592288" cy="769441"/>
          </a:xfrm>
          <a:prstGeom prst="rect">
            <a:avLst/>
          </a:prstGeom>
        </p:spPr>
        <p:txBody>
          <a:bodyPr wrap="square">
            <a:spAutoFit/>
          </a:bodyPr>
          <a:lstStyle/>
          <a:p>
            <a:pPr fontAlgn="auto">
              <a:spcBef>
                <a:spcPts val="0"/>
              </a:spcBef>
              <a:spcAft>
                <a:spcPts val="0"/>
              </a:spcAft>
              <a:defRPr/>
            </a:pPr>
            <a:r>
              <a:rPr lang="zh-CN" altLang="en-US" sz="4400" b="1" spc="300" dirty="0">
                <a:solidFill>
                  <a:schemeClr val="bg1"/>
                </a:solidFill>
                <a:cs typeface="+mn-ea"/>
                <a:sym typeface="+mn-lt"/>
              </a:rPr>
              <a:t>谢谢大家</a:t>
            </a:r>
          </a:p>
        </p:txBody>
      </p:sp>
      <p:sp>
        <p:nvSpPr>
          <p:cNvPr id="18" name="TextBox 27"/>
          <p:cNvSpPr txBox="1"/>
          <p:nvPr/>
        </p:nvSpPr>
        <p:spPr>
          <a:xfrm>
            <a:off x="3059831" y="3003798"/>
            <a:ext cx="3420295" cy="338554"/>
          </a:xfrm>
          <a:prstGeom prst="rect">
            <a:avLst/>
          </a:prstGeom>
          <a:noFill/>
        </p:spPr>
        <p:txBody>
          <a:bodyPr wrap="none" rtlCol="0">
            <a:spAutoFit/>
          </a:bodyPr>
          <a:lstStyle/>
          <a:p>
            <a:r>
              <a:rPr lang="zh-CN" altLang="en-US" sz="1600" dirty="0">
                <a:solidFill>
                  <a:schemeClr val="bg1"/>
                </a:solidFill>
                <a:cs typeface="+mn-ea"/>
                <a:sym typeface="+mn-lt"/>
              </a:rPr>
              <a:t>报告人：苗子佳</a:t>
            </a:r>
            <a:r>
              <a:rPr lang="en-US" altLang="zh-CN" sz="1600" dirty="0">
                <a:solidFill>
                  <a:schemeClr val="bg1"/>
                </a:solidFill>
                <a:cs typeface="+mn-ea"/>
                <a:sym typeface="+mn-lt"/>
              </a:rPr>
              <a:t>   </a:t>
            </a:r>
            <a:r>
              <a:rPr lang="zh-CN" altLang="en-US" sz="1600" dirty="0">
                <a:solidFill>
                  <a:schemeClr val="bg1"/>
                </a:solidFill>
                <a:cs typeface="+mn-ea"/>
                <a:sym typeface="+mn-lt"/>
              </a:rPr>
              <a:t>时间：</a:t>
            </a:r>
            <a:r>
              <a:rPr lang="en-US" altLang="zh-CN" sz="1600" dirty="0">
                <a:solidFill>
                  <a:schemeClr val="bg1"/>
                </a:solidFill>
                <a:cs typeface="+mn-ea"/>
                <a:sym typeface="+mn-lt"/>
              </a:rPr>
              <a:t>2020.12.11</a:t>
            </a:r>
            <a:endParaRPr lang="zh-CN" altLang="en-US" sz="1600" dirty="0">
              <a:solidFill>
                <a:schemeClr val="bg1"/>
              </a:solidFill>
              <a:cs typeface="+mn-ea"/>
              <a:sym typeface="+mn-lt"/>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165" y="569595"/>
            <a:ext cx="1336040" cy="1336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17931" y="-20538"/>
            <a:ext cx="3261981" cy="5256584"/>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C394C"/>
              </a:solidFill>
              <a:cs typeface="+mn-ea"/>
              <a:sym typeface="+mn-lt"/>
            </a:endParaRPr>
          </a:p>
        </p:txBody>
      </p:sp>
      <p:grpSp>
        <p:nvGrpSpPr>
          <p:cNvPr id="2" name="组合 1"/>
          <p:cNvGrpSpPr/>
          <p:nvPr/>
        </p:nvGrpSpPr>
        <p:grpSpPr>
          <a:xfrm>
            <a:off x="1356241" y="1851670"/>
            <a:ext cx="3838047" cy="1266430"/>
            <a:chOff x="2678168" y="1809376"/>
            <a:chExt cx="3838047" cy="1266430"/>
          </a:xfrm>
        </p:grpSpPr>
        <p:sp>
          <p:nvSpPr>
            <p:cNvPr id="12" name="矩形 11"/>
            <p:cNvSpPr/>
            <p:nvPr/>
          </p:nvSpPr>
          <p:spPr>
            <a:xfrm>
              <a:off x="2678168" y="1809376"/>
              <a:ext cx="3838047" cy="1266430"/>
            </a:xfrm>
            <a:prstGeom prst="rect">
              <a:avLst/>
            </a:prstGeom>
            <a:solidFill>
              <a:srgbClr val="0083B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TextBox 48"/>
            <p:cNvSpPr txBox="1"/>
            <p:nvPr/>
          </p:nvSpPr>
          <p:spPr>
            <a:xfrm>
              <a:off x="3275856" y="2086606"/>
              <a:ext cx="2816801" cy="676910"/>
            </a:xfrm>
            <a:prstGeom prst="rect">
              <a:avLst/>
            </a:prstGeom>
            <a:noFill/>
          </p:spPr>
          <p:txBody>
            <a:bodyPr wrap="square" lIns="0" tIns="0" rIns="0" bIns="0" rtlCol="0">
              <a:spAutoFit/>
            </a:bodyPr>
            <a:lstStyle/>
            <a:p>
              <a:r>
                <a:rPr lang="zh-CN" altLang="en-US" sz="4400" b="1" dirty="0">
                  <a:solidFill>
                    <a:schemeClr val="bg1"/>
                  </a:solidFill>
                  <a:cs typeface="+mn-ea"/>
                  <a:sym typeface="+mn-lt"/>
                </a:rPr>
                <a:t>研究背景</a:t>
              </a:r>
            </a:p>
          </p:txBody>
        </p:sp>
      </p:grpSp>
      <p:sp>
        <p:nvSpPr>
          <p:cNvPr id="64" name="TextBox 48"/>
          <p:cNvSpPr txBox="1"/>
          <p:nvPr/>
        </p:nvSpPr>
        <p:spPr>
          <a:xfrm>
            <a:off x="1356241" y="267494"/>
            <a:ext cx="1484586" cy="1477328"/>
          </a:xfrm>
          <a:prstGeom prst="rect">
            <a:avLst/>
          </a:prstGeom>
          <a:noFill/>
        </p:spPr>
        <p:txBody>
          <a:bodyPr wrap="square" lIns="0" tIns="0" rIns="0" bIns="0" rtlCol="0">
            <a:spAutoFit/>
          </a:bodyPr>
          <a:lstStyle/>
          <a:p>
            <a:r>
              <a:rPr lang="en-US" altLang="zh-CN" sz="9600" dirty="0">
                <a:solidFill>
                  <a:schemeClr val="bg1"/>
                </a:solidFill>
                <a:cs typeface="+mn-ea"/>
                <a:sym typeface="+mn-lt"/>
              </a:rPr>
              <a:t>01</a:t>
            </a:r>
            <a:endParaRPr lang="en-GB" altLang="zh-CN" sz="9600" dirty="0">
              <a:solidFill>
                <a:schemeClr val="bg1"/>
              </a:solidFill>
              <a:cs typeface="+mn-ea"/>
              <a:sym typeface="+mn-lt"/>
            </a:endParaRPr>
          </a:p>
        </p:txBody>
      </p:sp>
      <p:sp>
        <p:nvSpPr>
          <p:cNvPr id="4" name="矩形 3"/>
          <p:cNvSpPr/>
          <p:nvPr/>
        </p:nvSpPr>
        <p:spPr>
          <a:xfrm>
            <a:off x="4499992" y="3395330"/>
            <a:ext cx="4896544" cy="128990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sym typeface="+mn-lt"/>
              </a:rPr>
              <a:t>Cross-city POI Recommendation</a:t>
            </a:r>
          </a:p>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rPr>
              <a:t>Challenges &amp; Traditional Functions</a:t>
            </a:r>
          </a:p>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rPr>
              <a:t>Interest Drift &amp; Interest Transfer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Horizontal)">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64"/>
                                        </p:tgtEl>
                                        <p:attrNameLst>
                                          <p:attrName>style.visibility</p:attrName>
                                        </p:attrNameLst>
                                      </p:cBhvr>
                                      <p:to>
                                        <p:strVal val="visible"/>
                                      </p:to>
                                    </p:set>
                                    <p:animEffect transition="in" filter="wipe(left)">
                                      <p:cBhvr>
                                        <p:cTn id="11" dur="200"/>
                                        <p:tgtEl>
                                          <p:spTgt spid="64"/>
                                        </p:tgtEl>
                                      </p:cBhvr>
                                    </p:animEffect>
                                  </p:childTnLst>
                                </p:cTn>
                              </p:par>
                            </p:childTnLst>
                          </p:cTn>
                        </p:par>
                        <p:par>
                          <p:cTn id="12" fill="hold">
                            <p:stCondLst>
                              <p:cond delay="76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26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4"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63575" y="64770"/>
            <a:ext cx="2540000" cy="521970"/>
          </a:xfrm>
          <a:prstGeom prst="rect">
            <a:avLst/>
          </a:prstGeom>
          <a:noFill/>
        </p:spPr>
        <p:txBody>
          <a:bodyPr wrap="square" rtlCol="0" anchor="t">
            <a:spAutoFit/>
          </a:bodyPr>
          <a:lstStyle/>
          <a:p>
            <a:r>
              <a:rPr lang="en-US" altLang="zh-CN" sz="2800" b="1" dirty="0">
                <a:solidFill>
                  <a:srgbClr val="2C394C"/>
                </a:solidFill>
                <a:cs typeface="+mn-ea"/>
              </a:rPr>
              <a:t>POI</a:t>
            </a:r>
            <a:r>
              <a:rPr lang="zh-CN" altLang="en-US" sz="2800" b="1" dirty="0">
                <a:solidFill>
                  <a:srgbClr val="2C394C"/>
                </a:solidFill>
                <a:cs typeface="+mn-ea"/>
              </a:rPr>
              <a:t>推荐</a:t>
            </a:r>
            <a:endParaRPr lang="en-US" altLang="zh-CN" sz="2800" b="1" dirty="0">
              <a:solidFill>
                <a:srgbClr val="2C394C"/>
              </a:solidFill>
              <a:cs typeface="+mn-ea"/>
            </a:endParaRPr>
          </a:p>
        </p:txBody>
      </p:sp>
      <p:grpSp>
        <p:nvGrpSpPr>
          <p:cNvPr id="18" name="组合 17">
            <a:extLst>
              <a:ext uri="{FF2B5EF4-FFF2-40B4-BE49-F238E27FC236}">
                <a16:creationId xmlns:a16="http://schemas.microsoft.com/office/drawing/2014/main" id="{15CDF686-799E-4C4D-850F-7228771E4D8C}"/>
              </a:ext>
            </a:extLst>
          </p:cNvPr>
          <p:cNvGrpSpPr/>
          <p:nvPr/>
        </p:nvGrpSpPr>
        <p:grpSpPr>
          <a:xfrm>
            <a:off x="181641" y="983983"/>
            <a:ext cx="2615989" cy="1877590"/>
            <a:chOff x="181641" y="983983"/>
            <a:chExt cx="2615989" cy="1877590"/>
          </a:xfrm>
        </p:grpSpPr>
        <p:sp>
          <p:nvSpPr>
            <p:cNvPr id="20" name="矩形 19">
              <a:extLst>
                <a:ext uri="{FF2B5EF4-FFF2-40B4-BE49-F238E27FC236}">
                  <a16:creationId xmlns:a16="http://schemas.microsoft.com/office/drawing/2014/main" id="{C0B88300-4881-456A-B0C1-025655A2C3DD}"/>
                </a:ext>
              </a:extLst>
            </p:cNvPr>
            <p:cNvSpPr/>
            <p:nvPr/>
          </p:nvSpPr>
          <p:spPr>
            <a:xfrm>
              <a:off x="181641" y="1070730"/>
              <a:ext cx="2615989" cy="1790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3D22468-0C67-40FE-BC1A-9218AEB265A7}"/>
                </a:ext>
              </a:extLst>
            </p:cNvPr>
            <p:cNvSpPr/>
            <p:nvPr/>
          </p:nvSpPr>
          <p:spPr>
            <a:xfrm>
              <a:off x="181641" y="983983"/>
              <a:ext cx="2615989" cy="425409"/>
            </a:xfrm>
            <a:prstGeom prst="rect">
              <a:avLst/>
            </a:prstGeom>
            <a:solidFill>
              <a:srgbClr val="0083B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bg1"/>
                  </a:solidFill>
                  <a:latin typeface="黑体" panose="02010609060101010101" pitchFamily="49" charset="-122"/>
                  <a:ea typeface="黑体" panose="02010609060101010101" pitchFamily="49" charset="-122"/>
                </a:rPr>
                <a:t>餐饮</a:t>
              </a:r>
            </a:p>
          </p:txBody>
        </p:sp>
      </p:grpSp>
      <p:grpSp>
        <p:nvGrpSpPr>
          <p:cNvPr id="24" name="组合 23">
            <a:extLst>
              <a:ext uri="{FF2B5EF4-FFF2-40B4-BE49-F238E27FC236}">
                <a16:creationId xmlns:a16="http://schemas.microsoft.com/office/drawing/2014/main" id="{096846A4-030B-4669-A4A2-48CA056F3EA9}"/>
              </a:ext>
            </a:extLst>
          </p:cNvPr>
          <p:cNvGrpSpPr/>
          <p:nvPr/>
        </p:nvGrpSpPr>
        <p:grpSpPr>
          <a:xfrm>
            <a:off x="3235959" y="994213"/>
            <a:ext cx="2669997" cy="1867360"/>
            <a:chOff x="3179249" y="994213"/>
            <a:chExt cx="2669997" cy="1867360"/>
          </a:xfrm>
        </p:grpSpPr>
        <p:sp>
          <p:nvSpPr>
            <p:cNvPr id="26" name="矩形 25">
              <a:extLst>
                <a:ext uri="{FF2B5EF4-FFF2-40B4-BE49-F238E27FC236}">
                  <a16:creationId xmlns:a16="http://schemas.microsoft.com/office/drawing/2014/main" id="{C45E8AAD-7EFB-4A90-9BE2-6D86A154E8AE}"/>
                </a:ext>
              </a:extLst>
            </p:cNvPr>
            <p:cNvSpPr/>
            <p:nvPr/>
          </p:nvSpPr>
          <p:spPr>
            <a:xfrm>
              <a:off x="3197007" y="1070730"/>
              <a:ext cx="2646254" cy="1790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6BF3C2AD-F0BB-48EB-8528-297734C6C82D}"/>
                </a:ext>
              </a:extLst>
            </p:cNvPr>
            <p:cNvSpPr/>
            <p:nvPr/>
          </p:nvSpPr>
          <p:spPr>
            <a:xfrm>
              <a:off x="3179249" y="994213"/>
              <a:ext cx="2669997" cy="425409"/>
            </a:xfrm>
            <a:prstGeom prst="rect">
              <a:avLst/>
            </a:prstGeom>
            <a:solidFill>
              <a:srgbClr val="0083B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bg1"/>
                  </a:solidFill>
                  <a:latin typeface="黑体" panose="02010609060101010101" pitchFamily="49" charset="-122"/>
                  <a:ea typeface="黑体" panose="02010609060101010101" pitchFamily="49" charset="-122"/>
                </a:rPr>
                <a:t>酒店</a:t>
              </a:r>
            </a:p>
          </p:txBody>
        </p:sp>
      </p:grpSp>
      <p:grpSp>
        <p:nvGrpSpPr>
          <p:cNvPr id="35" name="组合 34">
            <a:extLst>
              <a:ext uri="{FF2B5EF4-FFF2-40B4-BE49-F238E27FC236}">
                <a16:creationId xmlns:a16="http://schemas.microsoft.com/office/drawing/2014/main" id="{66B30A01-9703-4C3B-B0B9-98D998B9EC24}"/>
              </a:ext>
            </a:extLst>
          </p:cNvPr>
          <p:cNvGrpSpPr/>
          <p:nvPr/>
        </p:nvGrpSpPr>
        <p:grpSpPr>
          <a:xfrm>
            <a:off x="6233540" y="983983"/>
            <a:ext cx="2730948" cy="1877590"/>
            <a:chOff x="6233540" y="983983"/>
            <a:chExt cx="2730948" cy="1877590"/>
          </a:xfrm>
        </p:grpSpPr>
        <p:sp>
          <p:nvSpPr>
            <p:cNvPr id="47" name="矩形 46">
              <a:extLst>
                <a:ext uri="{FF2B5EF4-FFF2-40B4-BE49-F238E27FC236}">
                  <a16:creationId xmlns:a16="http://schemas.microsoft.com/office/drawing/2014/main" id="{258B6713-39A4-441D-B588-6C371DFD4CB5}"/>
                </a:ext>
              </a:extLst>
            </p:cNvPr>
            <p:cNvSpPr/>
            <p:nvPr/>
          </p:nvSpPr>
          <p:spPr>
            <a:xfrm>
              <a:off x="6234672" y="1070730"/>
              <a:ext cx="2729816" cy="17908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C71C7720-78FD-4ADC-A12D-BB10905AFD36}"/>
                </a:ext>
              </a:extLst>
            </p:cNvPr>
            <p:cNvSpPr/>
            <p:nvPr/>
          </p:nvSpPr>
          <p:spPr>
            <a:xfrm>
              <a:off x="6233540" y="983983"/>
              <a:ext cx="2728819" cy="425409"/>
            </a:xfrm>
            <a:prstGeom prst="rect">
              <a:avLst/>
            </a:prstGeom>
            <a:solidFill>
              <a:srgbClr val="0083B4"/>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bg1"/>
                  </a:solidFill>
                  <a:latin typeface="黑体" panose="02010609060101010101" pitchFamily="49" charset="-122"/>
                  <a:ea typeface="黑体" panose="02010609060101010101" pitchFamily="49" charset="-122"/>
                </a:rPr>
                <a:t>景点</a:t>
              </a:r>
            </a:p>
          </p:txBody>
        </p:sp>
      </p:grpSp>
      <p:pic>
        <p:nvPicPr>
          <p:cNvPr id="6" name="图片 5">
            <a:extLst>
              <a:ext uri="{FF2B5EF4-FFF2-40B4-BE49-F238E27FC236}">
                <a16:creationId xmlns:a16="http://schemas.microsoft.com/office/drawing/2014/main" id="{E040A816-5809-4F7C-85FA-1F84BA7327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486375"/>
            <a:ext cx="1266705" cy="12667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图片 7">
            <a:extLst>
              <a:ext uri="{FF2B5EF4-FFF2-40B4-BE49-F238E27FC236}">
                <a16:creationId xmlns:a16="http://schemas.microsoft.com/office/drawing/2014/main" id="{9988B87C-DC1E-4C49-9DAC-2051C85376F7}"/>
              </a:ext>
            </a:extLst>
          </p:cNvPr>
          <p:cNvPicPr>
            <a:picLocks noChangeAspect="1"/>
          </p:cNvPicPr>
          <p:nvPr/>
        </p:nvPicPr>
        <p:blipFill rotWithShape="1">
          <a:blip r:embed="rId4">
            <a:extLst>
              <a:ext uri="{28A0092B-C50C-407E-A947-70E740481C1C}">
                <a14:useLocalDpi xmlns:a14="http://schemas.microsoft.com/office/drawing/2010/main" val="0"/>
              </a:ext>
            </a:extLst>
          </a:blip>
          <a:srcRect l="33004" t="20577" r="26658" b="17593"/>
          <a:stretch/>
        </p:blipFill>
        <p:spPr>
          <a:xfrm>
            <a:off x="1526863" y="1499787"/>
            <a:ext cx="1264603" cy="12667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图片 9">
            <a:extLst>
              <a:ext uri="{FF2B5EF4-FFF2-40B4-BE49-F238E27FC236}">
                <a16:creationId xmlns:a16="http://schemas.microsoft.com/office/drawing/2014/main" id="{1ACA6ABB-B420-498B-AF56-D2B53857DD67}"/>
              </a:ext>
            </a:extLst>
          </p:cNvPr>
          <p:cNvPicPr>
            <a:picLocks noChangeAspect="1"/>
          </p:cNvPicPr>
          <p:nvPr/>
        </p:nvPicPr>
        <p:blipFill rotWithShape="1">
          <a:blip r:embed="rId5">
            <a:extLst>
              <a:ext uri="{28A0092B-C50C-407E-A947-70E740481C1C}">
                <a14:useLocalDpi xmlns:a14="http://schemas.microsoft.com/office/drawing/2010/main" val="0"/>
              </a:ext>
            </a:extLst>
          </a:blip>
          <a:srcRect l="14336" t="1924" r="16975" b="30401"/>
          <a:stretch/>
        </p:blipFill>
        <p:spPr>
          <a:xfrm>
            <a:off x="3251562" y="1495973"/>
            <a:ext cx="1334320" cy="12667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图片 11">
            <a:extLst>
              <a:ext uri="{FF2B5EF4-FFF2-40B4-BE49-F238E27FC236}">
                <a16:creationId xmlns:a16="http://schemas.microsoft.com/office/drawing/2014/main" id="{2AB159A6-3EAC-455A-88E4-0EE513EC0692}"/>
              </a:ext>
            </a:extLst>
          </p:cNvPr>
          <p:cNvPicPr>
            <a:picLocks noChangeAspect="1"/>
          </p:cNvPicPr>
          <p:nvPr/>
        </p:nvPicPr>
        <p:blipFill rotWithShape="1">
          <a:blip r:embed="rId6">
            <a:extLst>
              <a:ext uri="{28A0092B-C50C-407E-A947-70E740481C1C}">
                <a14:useLocalDpi xmlns:a14="http://schemas.microsoft.com/office/drawing/2010/main" val="0"/>
              </a:ext>
            </a:extLst>
          </a:blip>
          <a:srcRect l="29648" t="17366" r="30603" b="12016"/>
          <a:stretch/>
        </p:blipFill>
        <p:spPr>
          <a:xfrm>
            <a:off x="4630448" y="1495973"/>
            <a:ext cx="1265101" cy="12571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3" name="图片 52">
            <a:extLst>
              <a:ext uri="{FF2B5EF4-FFF2-40B4-BE49-F238E27FC236}">
                <a16:creationId xmlns:a16="http://schemas.microsoft.com/office/drawing/2014/main" id="{5D3715E7-E4EB-4F6B-BE6C-755C4DCBDAE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900" r="5386"/>
          <a:stretch/>
        </p:blipFill>
        <p:spPr>
          <a:xfrm>
            <a:off x="3251562" y="2948154"/>
            <a:ext cx="2729817" cy="1656184"/>
          </a:xfrm>
          <a:prstGeom prst="rect">
            <a:avLst/>
          </a:prstGeom>
        </p:spPr>
      </p:pic>
      <p:pic>
        <p:nvPicPr>
          <p:cNvPr id="57" name="图片 56">
            <a:extLst>
              <a:ext uri="{FF2B5EF4-FFF2-40B4-BE49-F238E27FC236}">
                <a16:creationId xmlns:a16="http://schemas.microsoft.com/office/drawing/2014/main" id="{2172ABB6-301F-4A21-B04D-0A7BC092EBA9}"/>
              </a:ext>
            </a:extLst>
          </p:cNvPr>
          <p:cNvPicPr>
            <a:picLocks noChangeAspect="1"/>
          </p:cNvPicPr>
          <p:nvPr/>
        </p:nvPicPr>
        <p:blipFill rotWithShape="1">
          <a:blip r:embed="rId8">
            <a:extLst>
              <a:ext uri="{28A0092B-C50C-407E-A947-70E740481C1C}">
                <a14:useLocalDpi xmlns:a14="http://schemas.microsoft.com/office/drawing/2010/main" val="0"/>
              </a:ext>
            </a:extLst>
          </a:blip>
          <a:srcRect b="11409"/>
          <a:stretch/>
        </p:blipFill>
        <p:spPr>
          <a:xfrm>
            <a:off x="179512" y="2938556"/>
            <a:ext cx="2615989" cy="1687167"/>
          </a:xfrm>
          <a:prstGeom prst="rect">
            <a:avLst/>
          </a:prstGeom>
        </p:spPr>
      </p:pic>
      <p:pic>
        <p:nvPicPr>
          <p:cNvPr id="1026" name="Picture 2">
            <a:extLst>
              <a:ext uri="{FF2B5EF4-FFF2-40B4-BE49-F238E27FC236}">
                <a16:creationId xmlns:a16="http://schemas.microsoft.com/office/drawing/2014/main" id="{640BDE22-75AD-4B32-B3C3-1C98CEE504B7}"/>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0816" t="4928" r="6910" b="6504"/>
          <a:stretch/>
        </p:blipFill>
        <p:spPr bwMode="auto">
          <a:xfrm>
            <a:off x="7553821" y="1521069"/>
            <a:ext cx="1421075" cy="11946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8F4D04A-2F93-4047-9E9A-B8176D814C0C}"/>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8621" t="7469" r="18486" b="4995"/>
          <a:stretch/>
        </p:blipFill>
        <p:spPr bwMode="auto">
          <a:xfrm>
            <a:off x="6224264" y="1555393"/>
            <a:ext cx="1308869" cy="11976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EDEEC7B-1FE2-4C83-9B2A-61C31365AA6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6300192" y="2931790"/>
            <a:ext cx="2627977" cy="16561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663574" y="64770"/>
            <a:ext cx="2972321" cy="523220"/>
          </a:xfrm>
          <a:prstGeom prst="rect">
            <a:avLst/>
          </a:prstGeom>
          <a:noFill/>
        </p:spPr>
        <p:txBody>
          <a:bodyPr wrap="square" rtlCol="0" anchor="t">
            <a:spAutoFit/>
          </a:bodyPr>
          <a:lstStyle/>
          <a:p>
            <a:r>
              <a:rPr lang="zh-CN" altLang="en-US" sz="2800" b="1" dirty="0">
                <a:solidFill>
                  <a:srgbClr val="2C394C"/>
                </a:solidFill>
                <a:cs typeface="+mn-ea"/>
              </a:rPr>
              <a:t>跨城市</a:t>
            </a:r>
            <a:r>
              <a:rPr lang="en-US" altLang="zh-CN" sz="2800" b="1" dirty="0">
                <a:solidFill>
                  <a:srgbClr val="2C394C"/>
                </a:solidFill>
                <a:cs typeface="+mn-ea"/>
              </a:rPr>
              <a:t>POI</a:t>
            </a:r>
            <a:r>
              <a:rPr lang="zh-CN" altLang="en-US" sz="2800" b="1" dirty="0">
                <a:solidFill>
                  <a:srgbClr val="2C394C"/>
                </a:solidFill>
                <a:cs typeface="+mn-ea"/>
              </a:rPr>
              <a:t>推荐</a:t>
            </a:r>
            <a:endParaRPr lang="en-US" altLang="zh-CN" sz="2800" b="1" dirty="0">
              <a:solidFill>
                <a:srgbClr val="2C394C"/>
              </a:solidFill>
              <a:cs typeface="+mn-ea"/>
            </a:endParaRPr>
          </a:p>
        </p:txBody>
      </p:sp>
      <p:pic>
        <p:nvPicPr>
          <p:cNvPr id="3076" name="Picture 4">
            <a:extLst>
              <a:ext uri="{FF2B5EF4-FFF2-40B4-BE49-F238E27FC236}">
                <a16:creationId xmlns:a16="http://schemas.microsoft.com/office/drawing/2014/main" id="{E4B37162-744D-4E9B-9D37-DE75A5C24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5" y="915566"/>
            <a:ext cx="5196833" cy="38164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E605F6A-33A1-4B49-A66D-A04DD12F4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539989"/>
            <a:ext cx="2686050" cy="26860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2B3BC21-66E9-42AA-AAFD-16F1702D59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52120" y="915566"/>
            <a:ext cx="3212855" cy="2139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78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2"/>
                                        </p:tgtEl>
                                        <p:attrNameLst>
                                          <p:attrName>style.visibility</p:attrName>
                                        </p:attrNameLst>
                                      </p:cBhvr>
                                      <p:to>
                                        <p:strVal val="visible"/>
                                      </p:to>
                                    </p:set>
                                    <p:animEffect transition="in" filter="fade">
                                      <p:cBhvr>
                                        <p:cTn id="7" dur="500"/>
                                        <p:tgtEl>
                                          <p:spTgt spid="30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fade">
                                      <p:cBhvr>
                                        <p:cTn id="12"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箭头2">
            <a:extLst>
              <a:ext uri="{FF2B5EF4-FFF2-40B4-BE49-F238E27FC236}">
                <a16:creationId xmlns:a16="http://schemas.microsoft.com/office/drawing/2014/main" id="{07361C41-0F75-42BB-B9B3-56AA1E38223A}"/>
              </a:ext>
            </a:extLst>
          </p:cNvPr>
          <p:cNvSpPr>
            <a:spLocks/>
          </p:cNvSpPr>
          <p:nvPr/>
        </p:nvSpPr>
        <p:spPr bwMode="gray">
          <a:xfrm rot="16200000">
            <a:off x="1385969" y="2019604"/>
            <a:ext cx="440290" cy="1489527"/>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17" name="箭头1">
            <a:extLst>
              <a:ext uri="{FF2B5EF4-FFF2-40B4-BE49-F238E27FC236}">
                <a16:creationId xmlns:a16="http://schemas.microsoft.com/office/drawing/2014/main" id="{DFD58CCE-B1E0-472C-A6CF-1B80330895CF}"/>
              </a:ext>
            </a:extLst>
          </p:cNvPr>
          <p:cNvSpPr>
            <a:spLocks/>
          </p:cNvSpPr>
          <p:nvPr/>
        </p:nvSpPr>
        <p:spPr bwMode="gray">
          <a:xfrm>
            <a:off x="819716" y="1039857"/>
            <a:ext cx="1495292" cy="1458717"/>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15" name="箭头3">
            <a:extLst>
              <a:ext uri="{FF2B5EF4-FFF2-40B4-BE49-F238E27FC236}">
                <a16:creationId xmlns:a16="http://schemas.microsoft.com/office/drawing/2014/main" id="{275FE912-FE69-4211-B996-B1005057894B}"/>
              </a:ext>
            </a:extLst>
          </p:cNvPr>
          <p:cNvSpPr>
            <a:spLocks/>
          </p:cNvSpPr>
          <p:nvPr/>
        </p:nvSpPr>
        <p:spPr bwMode="gray">
          <a:xfrm flipV="1">
            <a:off x="863714" y="2879328"/>
            <a:ext cx="1574528" cy="1549687"/>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Calibri"/>
              <a:ea typeface="宋体"/>
              <a:cs typeface="+mn-cs"/>
            </a:endParaRPr>
          </a:p>
        </p:txBody>
      </p:sp>
      <p:sp>
        <p:nvSpPr>
          <p:cNvPr id="46" name="文本框 45"/>
          <p:cNvSpPr txBox="1"/>
          <p:nvPr/>
        </p:nvSpPr>
        <p:spPr>
          <a:xfrm>
            <a:off x="663574" y="64770"/>
            <a:ext cx="2912089" cy="523220"/>
          </a:xfrm>
          <a:prstGeom prst="rect">
            <a:avLst/>
          </a:prstGeom>
          <a:noFill/>
        </p:spPr>
        <p:txBody>
          <a:bodyPr wrap="square" rtlCol="0" anchor="t">
            <a:spAutoFit/>
          </a:bodyPr>
          <a:lstStyle/>
          <a:p>
            <a:r>
              <a:rPr lang="zh-CN" altLang="en-US" sz="2800" b="1" dirty="0">
                <a:solidFill>
                  <a:srgbClr val="2C394C"/>
                </a:solidFill>
                <a:cs typeface="+mn-ea"/>
              </a:rPr>
              <a:t>挑战</a:t>
            </a:r>
            <a:r>
              <a:rPr lang="en-US" altLang="zh-CN" sz="2800" b="1" dirty="0">
                <a:solidFill>
                  <a:srgbClr val="2C394C"/>
                </a:solidFill>
                <a:cs typeface="+mn-ea"/>
              </a:rPr>
              <a:t>&amp;</a:t>
            </a:r>
            <a:r>
              <a:rPr lang="zh-CN" altLang="en-US" sz="2800" b="1" dirty="0">
                <a:solidFill>
                  <a:srgbClr val="2C394C"/>
                </a:solidFill>
                <a:cs typeface="+mn-ea"/>
              </a:rPr>
              <a:t>传统方法</a:t>
            </a:r>
            <a:endParaRPr lang="en-US" altLang="zh-CN" sz="2800" b="1" dirty="0">
              <a:solidFill>
                <a:srgbClr val="2C394C"/>
              </a:solidFill>
              <a:cs typeface="+mn-ea"/>
            </a:endParaRPr>
          </a:p>
        </p:txBody>
      </p:sp>
      <p:grpSp>
        <p:nvGrpSpPr>
          <p:cNvPr id="25" name="组合 24"/>
          <p:cNvGrpSpPr/>
          <p:nvPr/>
        </p:nvGrpSpPr>
        <p:grpSpPr>
          <a:xfrm>
            <a:off x="7205" y="1977129"/>
            <a:ext cx="1612467" cy="1458717"/>
            <a:chOff x="5631" y="2902"/>
            <a:chExt cx="2948" cy="2948"/>
          </a:xfrm>
        </p:grpSpPr>
        <p:sp>
          <p:nvSpPr>
            <p:cNvPr id="92" name="椭圆 91"/>
            <p:cNvSpPr/>
            <p:nvPr/>
          </p:nvSpPr>
          <p:spPr>
            <a:xfrm>
              <a:off x="5631" y="2902"/>
              <a:ext cx="2948" cy="29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842" y="3781"/>
              <a:ext cx="2604" cy="1110"/>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稀疏性</a:t>
              </a:r>
            </a:p>
          </p:txBody>
        </p:sp>
      </p:grpSp>
      <p:grpSp>
        <p:nvGrpSpPr>
          <p:cNvPr id="31" name="组合 30">
            <a:extLst>
              <a:ext uri="{FF2B5EF4-FFF2-40B4-BE49-F238E27FC236}">
                <a16:creationId xmlns:a16="http://schemas.microsoft.com/office/drawing/2014/main" id="{CD98E930-5EE2-4EF8-8850-92F2A2A5C159}"/>
              </a:ext>
            </a:extLst>
          </p:cNvPr>
          <p:cNvGrpSpPr/>
          <p:nvPr/>
        </p:nvGrpSpPr>
        <p:grpSpPr>
          <a:xfrm>
            <a:off x="2302965" y="2430325"/>
            <a:ext cx="6633974" cy="736045"/>
            <a:chOff x="1815933" y="2451348"/>
            <a:chExt cx="7545331" cy="1052210"/>
          </a:xfrm>
        </p:grpSpPr>
        <p:sp>
          <p:nvSpPr>
            <p:cNvPr id="32" name="圆角矩形 28">
              <a:extLst>
                <a:ext uri="{FF2B5EF4-FFF2-40B4-BE49-F238E27FC236}">
                  <a16:creationId xmlns:a16="http://schemas.microsoft.com/office/drawing/2014/main" id="{11C08D6D-0383-4F0E-8993-8E6B30BC1B52}"/>
                </a:ext>
              </a:extLst>
            </p:cNvPr>
            <p:cNvSpPr/>
            <p:nvPr/>
          </p:nvSpPr>
          <p:spPr>
            <a:xfrm>
              <a:off x="1898189" y="2451348"/>
              <a:ext cx="7463075" cy="1052210"/>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3" name="文本框 31">
              <a:extLst>
                <a:ext uri="{FF2B5EF4-FFF2-40B4-BE49-F238E27FC236}">
                  <a16:creationId xmlns:a16="http://schemas.microsoft.com/office/drawing/2014/main" id="{C34AA8E3-8E03-4DA5-A815-14DF942AB867}"/>
                </a:ext>
              </a:extLst>
            </p:cNvPr>
            <p:cNvSpPr txBox="1"/>
            <p:nvPr/>
          </p:nvSpPr>
          <p:spPr>
            <a:xfrm>
              <a:off x="1815933" y="2642890"/>
              <a:ext cx="7501537" cy="571975"/>
            </a:xfrm>
            <a:prstGeom prst="rect">
              <a:avLst/>
            </a:prstGeom>
            <a:noFill/>
          </p:spPr>
          <p:txBody>
            <a:bodyPr wrap="square" rtlCol="0">
              <a:spAutoFit/>
            </a:bodyPr>
            <a:lstStyle/>
            <a:p>
              <a:pPr indent="342900" algn="l">
                <a:buClrTx/>
                <a:buSzTx/>
                <a:buFontTx/>
              </a:pPr>
              <a:r>
                <a:rPr lang="zh-CN" altLang="en-US" sz="2000" dirty="0">
                  <a:latin typeface="微软雅黑" panose="020B0503020204020204" pitchFamily="34" charset="-122"/>
                  <a:ea typeface="微软雅黑" panose="020B0503020204020204" pitchFamily="34" charset="-122"/>
                </a:rPr>
                <a:t>引入辅助信息缓解稀疏性，如引入</a:t>
              </a:r>
              <a:r>
                <a:rPr lang="en-US" altLang="zh-CN" sz="2000" dirty="0">
                  <a:latin typeface="微软雅黑" panose="020B0503020204020204" pitchFamily="34" charset="-122"/>
                  <a:ea typeface="微软雅黑" panose="020B0503020204020204" pitchFamily="34" charset="-122"/>
                </a:rPr>
                <a:t>POI</a:t>
              </a:r>
              <a:r>
                <a:rPr lang="zh-CN" altLang="en-US" sz="2000" dirty="0">
                  <a:latin typeface="微软雅黑" panose="020B0503020204020204" pitchFamily="34" charset="-122"/>
                  <a:ea typeface="微软雅黑" panose="020B0503020204020204" pitchFamily="34" charset="-122"/>
                </a:rPr>
                <a:t>类别或好友偏好</a:t>
              </a:r>
              <a:endParaRPr lang="zh-CN" sz="2000" dirty="0">
                <a:latin typeface="微软雅黑" panose="020B0503020204020204" pitchFamily="34" charset="-122"/>
                <a:ea typeface="微软雅黑" panose="020B0503020204020204" pitchFamily="34" charset="-122"/>
              </a:endParaRPr>
            </a:p>
          </p:txBody>
        </p:sp>
      </p:grpSp>
      <p:grpSp>
        <p:nvGrpSpPr>
          <p:cNvPr id="35" name="组合 34">
            <a:extLst>
              <a:ext uri="{FF2B5EF4-FFF2-40B4-BE49-F238E27FC236}">
                <a16:creationId xmlns:a16="http://schemas.microsoft.com/office/drawing/2014/main" id="{E7112FAD-7C84-4BFB-B27B-9E575C5A1377}"/>
              </a:ext>
            </a:extLst>
          </p:cNvPr>
          <p:cNvGrpSpPr/>
          <p:nvPr/>
        </p:nvGrpSpPr>
        <p:grpSpPr>
          <a:xfrm>
            <a:off x="2353511" y="914537"/>
            <a:ext cx="6561653" cy="736045"/>
            <a:chOff x="1898189" y="2451347"/>
            <a:chExt cx="7463076" cy="1052209"/>
          </a:xfrm>
        </p:grpSpPr>
        <p:sp>
          <p:nvSpPr>
            <p:cNvPr id="36" name="圆角矩形 39">
              <a:extLst>
                <a:ext uri="{FF2B5EF4-FFF2-40B4-BE49-F238E27FC236}">
                  <a16:creationId xmlns:a16="http://schemas.microsoft.com/office/drawing/2014/main" id="{7D93F57F-F724-4B23-BAC5-0CA1B82D9234}"/>
                </a:ext>
              </a:extLst>
            </p:cNvPr>
            <p:cNvSpPr/>
            <p:nvPr/>
          </p:nvSpPr>
          <p:spPr>
            <a:xfrm>
              <a:off x="1898189" y="2451347"/>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7" name="文本框 31">
              <a:extLst>
                <a:ext uri="{FF2B5EF4-FFF2-40B4-BE49-F238E27FC236}">
                  <a16:creationId xmlns:a16="http://schemas.microsoft.com/office/drawing/2014/main" id="{D6AB21DC-C078-4F07-8610-7802A90794D5}"/>
                </a:ext>
              </a:extLst>
            </p:cNvPr>
            <p:cNvSpPr txBox="1"/>
            <p:nvPr/>
          </p:nvSpPr>
          <p:spPr>
            <a:xfrm>
              <a:off x="2236771" y="2555682"/>
              <a:ext cx="6978685" cy="713501"/>
            </a:xfrm>
            <a:prstGeom prst="rect">
              <a:avLst/>
            </a:prstGeom>
            <a:noFill/>
          </p:spPr>
          <p:txBody>
            <a:bodyPr wrap="square" rtlCol="0">
              <a:spAutoFit/>
            </a:bodyPr>
            <a:lstStyle/>
            <a:p>
              <a:pPr>
                <a:lnSpc>
                  <a:spcPct val="150000"/>
                </a:lnSpc>
              </a:pPr>
              <a:r>
                <a:rPr lang="zh-CN" altLang="en-US" sz="2000" dirty="0">
                  <a:effectLst/>
                  <a:latin typeface="Arial" panose="020B0604020202020204" pitchFamily="34" charset="0"/>
                </a:rPr>
                <a:t>将知识从家乡直接迁移到现在的城市，如</a:t>
              </a:r>
              <a:r>
                <a:rPr lang="en-US" altLang="zh-CN" sz="2000" dirty="0" err="1">
                  <a:effectLst/>
                  <a:latin typeface="Arial" panose="020B0604020202020204" pitchFamily="34" charset="0"/>
                </a:rPr>
                <a:t>CityTransfer</a:t>
              </a:r>
              <a:endParaRPr lang="zh-CN" altLang="en-US" sz="2000" dirty="0">
                <a:latin typeface="微软雅黑" panose="020B0503020204020204" pitchFamily="34" charset="-122"/>
                <a:ea typeface="微软雅黑" panose="020B0503020204020204" pitchFamily="34" charset="-122"/>
              </a:endParaRPr>
            </a:p>
          </p:txBody>
        </p:sp>
      </p:grpSp>
      <p:grpSp>
        <p:nvGrpSpPr>
          <p:cNvPr id="40" name="组合 39">
            <a:extLst>
              <a:ext uri="{FF2B5EF4-FFF2-40B4-BE49-F238E27FC236}">
                <a16:creationId xmlns:a16="http://schemas.microsoft.com/office/drawing/2014/main" id="{63D4E226-589D-48AC-B402-8B18B57FFDE5}"/>
              </a:ext>
            </a:extLst>
          </p:cNvPr>
          <p:cNvGrpSpPr/>
          <p:nvPr/>
        </p:nvGrpSpPr>
        <p:grpSpPr>
          <a:xfrm>
            <a:off x="2350877" y="3860940"/>
            <a:ext cx="6595470" cy="736045"/>
            <a:chOff x="2380219" y="3853299"/>
            <a:chExt cx="7608274" cy="1052209"/>
          </a:xfrm>
        </p:grpSpPr>
        <p:sp>
          <p:nvSpPr>
            <p:cNvPr id="41" name="圆角矩形 35">
              <a:extLst>
                <a:ext uri="{FF2B5EF4-FFF2-40B4-BE49-F238E27FC236}">
                  <a16:creationId xmlns:a16="http://schemas.microsoft.com/office/drawing/2014/main" id="{C5634C56-015A-4A82-B2B2-88484E2A710D}"/>
                </a:ext>
              </a:extLst>
            </p:cNvPr>
            <p:cNvSpPr/>
            <p:nvPr/>
          </p:nvSpPr>
          <p:spPr>
            <a:xfrm>
              <a:off x="2525417" y="3853299"/>
              <a:ext cx="7463076" cy="1052209"/>
            </a:xfrm>
            <a:prstGeom prst="roundRect">
              <a:avLst>
                <a:gd name="adj" fmla="val 11892"/>
              </a:avLst>
            </a:prstGeom>
            <a:solidFill>
              <a:schemeClr val="bg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2" name="文本框 32">
              <a:extLst>
                <a:ext uri="{FF2B5EF4-FFF2-40B4-BE49-F238E27FC236}">
                  <a16:creationId xmlns:a16="http://schemas.microsoft.com/office/drawing/2014/main" id="{FDBE1B02-E897-4716-A771-1F1F52D2CCC5}"/>
                </a:ext>
              </a:extLst>
            </p:cNvPr>
            <p:cNvSpPr txBox="1"/>
            <p:nvPr/>
          </p:nvSpPr>
          <p:spPr>
            <a:xfrm>
              <a:off x="2380219" y="4093415"/>
              <a:ext cx="7306033" cy="571975"/>
            </a:xfrm>
            <a:prstGeom prst="rect">
              <a:avLst/>
            </a:prstGeom>
            <a:noFill/>
          </p:spPr>
          <p:txBody>
            <a:bodyPr wrap="square" rtlCol="0">
              <a:spAutoFit/>
            </a:bodyPr>
            <a:lstStyle/>
            <a:p>
              <a:pPr indent="342900"/>
              <a:r>
                <a:rPr lang="zh-CN" altLang="en-US" sz="2000" dirty="0">
                  <a:effectLst/>
                  <a:latin typeface="Arial" panose="020B0604020202020204" pitchFamily="34" charset="0"/>
                </a:rPr>
                <a:t>通过区域敏感的</a:t>
              </a:r>
              <a:r>
                <a:rPr lang="en-US" altLang="zh-CN" sz="2000" dirty="0">
                  <a:effectLst/>
                  <a:latin typeface="Arial" panose="020B0604020202020204" pitchFamily="34" charset="0"/>
                </a:rPr>
                <a:t>POI</a:t>
              </a:r>
              <a:r>
                <a:rPr lang="zh-CN" altLang="en-US" sz="2000" dirty="0">
                  <a:effectLst/>
                  <a:latin typeface="Arial" panose="020B0604020202020204" pitchFamily="34" charset="0"/>
                </a:rPr>
                <a:t>推荐来考虑用户兴趣漂移</a:t>
              </a:r>
              <a:endParaRPr lang="zh-CN" sz="2000"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5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left)">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71499"/>
            <a:ext cx="5198283" cy="523220"/>
          </a:xfrm>
          <a:prstGeom prst="rect">
            <a:avLst/>
          </a:prstGeom>
        </p:spPr>
        <p:txBody>
          <a:bodyPr wrap="none">
            <a:spAutoFit/>
          </a:bodyPr>
          <a:lstStyle/>
          <a:p>
            <a:r>
              <a:rPr lang="zh-CN" altLang="en-US" sz="2800" dirty="0"/>
              <a:t>Interest Drift </a:t>
            </a:r>
            <a:r>
              <a:rPr lang="en-US" altLang="zh-CN" sz="2800" dirty="0"/>
              <a:t>&amp; </a:t>
            </a:r>
            <a:r>
              <a:rPr lang="zh-CN" altLang="en-US" sz="2800" dirty="0"/>
              <a:t>Interest Transfer</a:t>
            </a:r>
          </a:p>
        </p:txBody>
      </p:sp>
      <p:sp>
        <p:nvSpPr>
          <p:cNvPr id="6" name="文本框 5">
            <a:extLst>
              <a:ext uri="{FF2B5EF4-FFF2-40B4-BE49-F238E27FC236}">
                <a16:creationId xmlns:a16="http://schemas.microsoft.com/office/drawing/2014/main" id="{7B58B48D-2A5B-4589-A289-780CE72C66E3}"/>
              </a:ext>
            </a:extLst>
          </p:cNvPr>
          <p:cNvSpPr txBox="1"/>
          <p:nvPr/>
        </p:nvSpPr>
        <p:spPr>
          <a:xfrm>
            <a:off x="603828" y="4410281"/>
            <a:ext cx="8568952" cy="400110"/>
          </a:xfrm>
          <a:prstGeom prst="rect">
            <a:avLst/>
          </a:prstGeom>
          <a:noFill/>
        </p:spPr>
        <p:txBody>
          <a:bodyPr wrap="square">
            <a:spAutoFit/>
          </a:bodyPr>
          <a:lstStyle/>
          <a:p>
            <a:r>
              <a:rPr lang="zh-CN" altLang="en-US" sz="2000" b="1" dirty="0"/>
              <a:t>P</a:t>
            </a:r>
            <a:r>
              <a:rPr lang="zh-CN" altLang="en-US" sz="2000" dirty="0"/>
              <a:t>OI </a:t>
            </a:r>
            <a:r>
              <a:rPr lang="zh-CN" altLang="en-US" sz="2000" b="1" dirty="0"/>
              <a:t>R</a:t>
            </a:r>
            <a:r>
              <a:rPr lang="zh-CN" altLang="en-US" sz="2000" dirty="0"/>
              <a:t>ecommendation enhanced with </a:t>
            </a:r>
            <a:r>
              <a:rPr lang="zh-CN" altLang="en-US" sz="2000" b="1" dirty="0"/>
              <a:t>U</a:t>
            </a:r>
            <a:r>
              <a:rPr lang="zh-CN" altLang="en-US" sz="2000" dirty="0"/>
              <a:t>ser </a:t>
            </a:r>
            <a:r>
              <a:rPr lang="zh-CN" altLang="en-US" sz="2000" b="1" dirty="0"/>
              <a:t>I</a:t>
            </a:r>
            <a:r>
              <a:rPr lang="zh-CN" altLang="en-US" sz="2000" dirty="0"/>
              <a:t>nterest </a:t>
            </a:r>
            <a:r>
              <a:rPr lang="zh-CN" altLang="en-US" sz="2000" b="1" dirty="0"/>
              <a:t>D</a:t>
            </a:r>
            <a:r>
              <a:rPr lang="zh-CN" altLang="en-US" sz="2000" dirty="0"/>
              <a:t>rift and </a:t>
            </a:r>
            <a:r>
              <a:rPr lang="zh-CN" altLang="en-US" sz="2000" b="1" dirty="0"/>
              <a:t>T</a:t>
            </a:r>
            <a:r>
              <a:rPr lang="zh-CN" altLang="en-US" sz="2000" dirty="0"/>
              <a:t>ransfer</a:t>
            </a:r>
          </a:p>
        </p:txBody>
      </p:sp>
      <p:pic>
        <p:nvPicPr>
          <p:cNvPr id="9" name="图片 8">
            <a:extLst>
              <a:ext uri="{FF2B5EF4-FFF2-40B4-BE49-F238E27FC236}">
                <a16:creationId xmlns:a16="http://schemas.microsoft.com/office/drawing/2014/main" id="{219C3F80-C0C7-416E-B989-11CADC4385A7}"/>
              </a:ext>
            </a:extLst>
          </p:cNvPr>
          <p:cNvPicPr>
            <a:picLocks noChangeAspect="1"/>
          </p:cNvPicPr>
          <p:nvPr/>
        </p:nvPicPr>
        <p:blipFill>
          <a:blip r:embed="rId3"/>
          <a:stretch>
            <a:fillRect/>
          </a:stretch>
        </p:blipFill>
        <p:spPr>
          <a:xfrm>
            <a:off x="0" y="915566"/>
            <a:ext cx="9144000" cy="3318761"/>
          </a:xfrm>
          <a:prstGeom prst="rect">
            <a:avLst/>
          </a:prstGeom>
        </p:spPr>
      </p:pic>
    </p:spTree>
    <p:extLst>
      <p:ext uri="{BB962C8B-B14F-4D97-AF65-F5344CB8AC3E}">
        <p14:creationId xmlns:p14="http://schemas.microsoft.com/office/powerpoint/2010/main" val="186992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02641" y="3457"/>
            <a:ext cx="3261981" cy="5143501"/>
          </a:xfrm>
          <a:prstGeom prst="rect">
            <a:avLst/>
          </a:prstGeom>
          <a:solidFill>
            <a:srgbClr val="2C394C"/>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 name="组合 2"/>
          <p:cNvGrpSpPr/>
          <p:nvPr/>
        </p:nvGrpSpPr>
        <p:grpSpPr>
          <a:xfrm>
            <a:off x="1238009" y="1737368"/>
            <a:ext cx="3838047" cy="1266430"/>
            <a:chOff x="2678168" y="1809376"/>
            <a:chExt cx="3838047" cy="1266430"/>
          </a:xfrm>
        </p:grpSpPr>
        <p:sp>
          <p:nvSpPr>
            <p:cNvPr id="8" name="矩形 7"/>
            <p:cNvSpPr/>
            <p:nvPr/>
          </p:nvSpPr>
          <p:spPr>
            <a:xfrm>
              <a:off x="2678168" y="1809376"/>
              <a:ext cx="3838047" cy="1266430"/>
            </a:xfrm>
            <a:prstGeom prst="rect">
              <a:avLst/>
            </a:prstGeom>
            <a:solidFill>
              <a:srgbClr val="0083B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TextBox 48"/>
            <p:cNvSpPr txBox="1"/>
            <p:nvPr/>
          </p:nvSpPr>
          <p:spPr>
            <a:xfrm>
              <a:off x="3078458" y="2104037"/>
              <a:ext cx="3437757" cy="492443"/>
            </a:xfrm>
            <a:prstGeom prst="rect">
              <a:avLst/>
            </a:prstGeom>
            <a:noFill/>
          </p:spPr>
          <p:txBody>
            <a:bodyPr wrap="square" lIns="0" tIns="0" rIns="0" bIns="0" rtlCol="0">
              <a:spAutoFit/>
            </a:bodyPr>
            <a:lstStyle/>
            <a:p>
              <a:r>
                <a:rPr lang="en-US" altLang="zh-CN" sz="3200" b="1" dirty="0">
                  <a:solidFill>
                    <a:schemeClr val="bg1"/>
                  </a:solidFill>
                  <a:cs typeface="+mn-ea"/>
                  <a:sym typeface="+mn-lt"/>
                </a:rPr>
                <a:t>PR-UIDT</a:t>
              </a:r>
              <a:r>
                <a:rPr lang="zh-CN" altLang="en-US" sz="3200" b="1" dirty="0">
                  <a:solidFill>
                    <a:schemeClr val="bg1"/>
                  </a:solidFill>
                  <a:cs typeface="+mn-ea"/>
                  <a:sym typeface="+mn-lt"/>
                </a:rPr>
                <a:t>框架</a:t>
              </a:r>
            </a:p>
          </p:txBody>
        </p:sp>
      </p:grpSp>
      <p:sp>
        <p:nvSpPr>
          <p:cNvPr id="44" name="TextBox 48"/>
          <p:cNvSpPr txBox="1"/>
          <p:nvPr/>
        </p:nvSpPr>
        <p:spPr>
          <a:xfrm>
            <a:off x="1482337" y="195738"/>
            <a:ext cx="1484586" cy="1477328"/>
          </a:xfrm>
          <a:prstGeom prst="rect">
            <a:avLst/>
          </a:prstGeom>
          <a:noFill/>
        </p:spPr>
        <p:txBody>
          <a:bodyPr wrap="square" lIns="0" tIns="0" rIns="0" bIns="0" rtlCol="0">
            <a:spAutoFit/>
          </a:bodyPr>
          <a:lstStyle/>
          <a:p>
            <a:r>
              <a:rPr lang="en-US" altLang="zh-CN" sz="9600" dirty="0">
                <a:solidFill>
                  <a:schemeClr val="bg1"/>
                </a:solidFill>
                <a:cs typeface="+mn-ea"/>
                <a:sym typeface="+mn-lt"/>
              </a:rPr>
              <a:t>02</a:t>
            </a:r>
            <a:endParaRPr lang="en-GB" altLang="zh-CN" sz="9600" dirty="0">
              <a:solidFill>
                <a:schemeClr val="bg1"/>
              </a:solidFill>
              <a:cs typeface="+mn-ea"/>
              <a:sym typeface="+mn-lt"/>
            </a:endParaRPr>
          </a:p>
        </p:txBody>
      </p:sp>
      <p:sp>
        <p:nvSpPr>
          <p:cNvPr id="2" name="矩形 1"/>
          <p:cNvSpPr/>
          <p:nvPr/>
        </p:nvSpPr>
        <p:spPr>
          <a:xfrm>
            <a:off x="4716016" y="3291830"/>
            <a:ext cx="4029115" cy="170540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rPr>
              <a:t>Data Analysis</a:t>
            </a:r>
          </a:p>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rPr>
              <a:t>PR-UIDT</a:t>
            </a:r>
          </a:p>
          <a:p>
            <a:pPr marL="285750" indent="-285750">
              <a:lnSpc>
                <a:spcPct val="150000"/>
              </a:lnSpc>
              <a:buFont typeface="Arial" panose="020B0604020202020204" pitchFamily="34" charset="0"/>
              <a:buChar char="•"/>
            </a:pPr>
            <a:r>
              <a:rPr lang="en-US" altLang="zh-CN" dirty="0">
                <a:solidFill>
                  <a:srgbClr val="2C394C"/>
                </a:solidFill>
                <a:latin typeface="微软雅黑" panose="020B0503020204020204" pitchFamily="34" charset="-122"/>
                <a:ea typeface="微软雅黑" panose="020B0503020204020204" pitchFamily="34" charset="-122"/>
              </a:rPr>
              <a:t>Loss Function</a:t>
            </a:r>
          </a:p>
          <a:p>
            <a:pPr marL="285750" indent="-285750">
              <a:lnSpc>
                <a:spcPct val="150000"/>
              </a:lnSpc>
              <a:buFont typeface="Arial" panose="020B0604020202020204" pitchFamily="34" charset="0"/>
              <a:buChar char="•"/>
            </a:pPr>
            <a:endParaRPr lang="en-US" altLang="zh-CN" dirty="0">
              <a:solidFill>
                <a:srgbClr val="2C394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44"/>
                                        </p:tgtEl>
                                        <p:attrNameLst>
                                          <p:attrName>style.visibility</p:attrName>
                                        </p:attrNameLst>
                                      </p:cBhvr>
                                      <p:to>
                                        <p:strVal val="visible"/>
                                      </p:to>
                                    </p:set>
                                    <p:animEffect transition="in" filter="wipe(left)">
                                      <p:cBhvr>
                                        <p:cTn id="11" dur="200"/>
                                        <p:tgtEl>
                                          <p:spTgt spid="44"/>
                                        </p:tgtEl>
                                      </p:cBhvr>
                                    </p:animEffect>
                                  </p:childTnLst>
                                </p:cTn>
                              </p:par>
                            </p:childTnLst>
                          </p:cTn>
                        </p:par>
                        <p:par>
                          <p:cTn id="12" fill="hold">
                            <p:stCondLst>
                              <p:cond delay="76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26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0257" y="172303"/>
            <a:ext cx="1620957" cy="437043"/>
          </a:xfrm>
          <a:prstGeom prst="rect">
            <a:avLst/>
          </a:prstGeom>
        </p:spPr>
        <p:txBody>
          <a:bodyPr wrap="none">
            <a:spAutoFit/>
          </a:bodyPr>
          <a:lstStyle/>
          <a:p>
            <a:pPr>
              <a:lnSpc>
                <a:spcPct val="80000"/>
              </a:lnSpc>
            </a:pPr>
            <a:r>
              <a:rPr lang="zh-CN" altLang="en-US" sz="2800" b="1" dirty="0">
                <a:solidFill>
                  <a:srgbClr val="2C394C"/>
                </a:solidFill>
                <a:cs typeface="+mn-ea"/>
              </a:rPr>
              <a:t>数据分析</a:t>
            </a:r>
          </a:p>
        </p:txBody>
      </p:sp>
      <p:pic>
        <p:nvPicPr>
          <p:cNvPr id="4" name="图片 3">
            <a:extLst>
              <a:ext uri="{FF2B5EF4-FFF2-40B4-BE49-F238E27FC236}">
                <a16:creationId xmlns:a16="http://schemas.microsoft.com/office/drawing/2014/main" id="{73C20B4B-3589-497A-8A0F-F75EFD8FE29E}"/>
              </a:ext>
            </a:extLst>
          </p:cNvPr>
          <p:cNvPicPr>
            <a:picLocks noChangeAspect="1"/>
          </p:cNvPicPr>
          <p:nvPr/>
        </p:nvPicPr>
        <p:blipFill>
          <a:blip r:embed="rId3"/>
          <a:stretch>
            <a:fillRect/>
          </a:stretch>
        </p:blipFill>
        <p:spPr>
          <a:xfrm>
            <a:off x="0" y="1027580"/>
            <a:ext cx="9144000" cy="3704410"/>
          </a:xfrm>
          <a:prstGeom prst="rect">
            <a:avLst/>
          </a:prstGeom>
        </p:spPr>
      </p:pic>
    </p:spTree>
    <p:extLst>
      <p:ext uri="{BB962C8B-B14F-4D97-AF65-F5344CB8AC3E}">
        <p14:creationId xmlns:p14="http://schemas.microsoft.com/office/powerpoint/2010/main" val="243454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第一PPT，www.1ppt.com">
  <a:themeElements>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fontScheme name="3neoysxa">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ppt/theme/themeOverride2.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ppt/theme/themeOverride3.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ppt/theme/themeOverride4.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ppt/theme/themeOverride5.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ppt/theme/themeOverride6.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ppt/theme/themeOverride7.xml><?xml version="1.0" encoding="utf-8"?>
<a:themeOverride xmlns:a="http://schemas.openxmlformats.org/drawingml/2006/main">
  <a:clrScheme name="自定义 237">
    <a:dk1>
      <a:srgbClr val="000000"/>
    </a:dk1>
    <a:lt1>
      <a:srgbClr val="FFFFFF"/>
    </a:lt1>
    <a:dk2>
      <a:srgbClr val="1F497D"/>
    </a:dk2>
    <a:lt2>
      <a:srgbClr val="EEECE1"/>
    </a:lt2>
    <a:accent1>
      <a:srgbClr val="2C394C"/>
    </a:accent1>
    <a:accent2>
      <a:srgbClr val="0083B4"/>
    </a:accent2>
    <a:accent3>
      <a:srgbClr val="2C394C"/>
    </a:accent3>
    <a:accent4>
      <a:srgbClr val="0083B4"/>
    </a:accent4>
    <a:accent5>
      <a:srgbClr val="2C394C"/>
    </a:accent5>
    <a:accent6>
      <a:srgbClr val="0083B4"/>
    </a:accent6>
    <a:hlink>
      <a:srgbClr val="2C394C"/>
    </a:hlink>
    <a:folHlink>
      <a:srgbClr val="0083B4"/>
    </a:folHlink>
  </a:clrScheme>
</a:themeOverride>
</file>

<file path=docProps/app.xml><?xml version="1.0" encoding="utf-8"?>
<Properties xmlns="http://schemas.openxmlformats.org/officeDocument/2006/extended-properties" xmlns:vt="http://schemas.openxmlformats.org/officeDocument/2006/docPropsVTypes">
  <TotalTime>7237</TotalTime>
  <Words>3548</Words>
  <Application>Microsoft Office PowerPoint</Application>
  <PresentationFormat>全屏显示(16:9)</PresentationFormat>
  <Paragraphs>137</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黑体</vt:lpstr>
      <vt:lpstr>宋体</vt:lpstr>
      <vt:lpstr>微软雅黑</vt:lpstr>
      <vt:lpstr>微软雅黑 Light</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dc:title>
  <dc:creator>苗子佳</dc:creator>
  <cp:lastModifiedBy>zijiamm@163.com</cp:lastModifiedBy>
  <cp:revision>455</cp:revision>
  <dcterms:created xsi:type="dcterms:W3CDTF">2015-12-11T17:46:00Z</dcterms:created>
  <dcterms:modified xsi:type="dcterms:W3CDTF">2020-12-13T05:01:35Z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