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0"/>
  </p:notesMasterIdLst>
  <p:handoutMasterIdLst>
    <p:handoutMasterId r:id="rId31"/>
  </p:handoutMasterIdLst>
  <p:sldIdLst>
    <p:sldId id="256" r:id="rId2"/>
    <p:sldId id="320" r:id="rId3"/>
    <p:sldId id="284" r:id="rId4"/>
    <p:sldId id="330" r:id="rId5"/>
    <p:sldId id="331" r:id="rId6"/>
    <p:sldId id="332" r:id="rId7"/>
    <p:sldId id="286" r:id="rId8"/>
    <p:sldId id="333" r:id="rId9"/>
    <p:sldId id="334" r:id="rId10"/>
    <p:sldId id="336" r:id="rId11"/>
    <p:sldId id="335" r:id="rId12"/>
    <p:sldId id="338" r:id="rId13"/>
    <p:sldId id="337" r:id="rId14"/>
    <p:sldId id="339" r:id="rId15"/>
    <p:sldId id="340" r:id="rId16"/>
    <p:sldId id="342" r:id="rId17"/>
    <p:sldId id="341" r:id="rId18"/>
    <p:sldId id="344" r:id="rId19"/>
    <p:sldId id="345" r:id="rId20"/>
    <p:sldId id="287" r:id="rId21"/>
    <p:sldId id="300" r:id="rId22"/>
    <p:sldId id="347" r:id="rId23"/>
    <p:sldId id="312" r:id="rId24"/>
    <p:sldId id="348" r:id="rId25"/>
    <p:sldId id="346" r:id="rId26"/>
    <p:sldId id="329" r:id="rId27"/>
    <p:sldId id="315" r:id="rId28"/>
    <p:sldId id="316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8FC"/>
    <a:srgbClr val="FFE6CC"/>
    <a:srgbClr val="FFF2CC"/>
    <a:srgbClr val="FFFF00"/>
    <a:srgbClr val="02409A"/>
    <a:srgbClr val="F6AB00"/>
    <a:srgbClr val="6B2D0B"/>
    <a:srgbClr val="587558"/>
    <a:srgbClr val="FFCC00"/>
    <a:srgbClr val="3C3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7" autoAdjust="0"/>
    <p:restoredTop sz="85425" autoAdjust="0"/>
  </p:normalViewPr>
  <p:slideViewPr>
    <p:cSldViewPr snapToGrid="0">
      <p:cViewPr varScale="1">
        <p:scale>
          <a:sx n="111" d="100"/>
          <a:sy n="111" d="100"/>
        </p:scale>
        <p:origin x="1915" y="82"/>
      </p:cViewPr>
      <p:guideLst>
        <p:guide orient="horz" pos="22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8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0AF2B2B-1B62-4AED-A0C9-6F374DD59F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32666D-D55B-4D3E-A7C2-76EB1CEEBA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97A1-4835-44A0-92EB-AD5452DEE273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25234A-09A5-4EB4-9517-08812643EE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EF2DB2-BA86-431D-A263-D1D5ABA1C9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767F2-0C03-406D-8BA6-A174136B2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858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28764-9015-4647-AA92-F749CEE7B340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34212-A9A7-4B0A-843A-3259CA589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23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大规模轨迹流下的异常检测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593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点邻居大于等于</a:t>
            </a:r>
            <a:r>
              <a:rPr lang="en-US" altLang="zh-CN" dirty="0"/>
              <a:t>k</a:t>
            </a:r>
            <a:r>
              <a:rPr lang="zh-CN" altLang="en-US" dirty="0"/>
              <a:t>的时间戳小于</a:t>
            </a:r>
            <a:r>
              <a:rPr lang="en-US" altLang="zh-CN" dirty="0" err="1"/>
              <a:t>thrt</a:t>
            </a:r>
            <a:r>
              <a:rPr lang="zh-CN" altLang="en-US" dirty="0"/>
              <a:t>个 那么就视为点邻居异常轨迹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（圆圈内就是距离小于</a:t>
            </a:r>
            <a:r>
              <a:rPr lang="en-US" altLang="zh-CN" dirty="0"/>
              <a:t>d </a:t>
            </a:r>
            <a:r>
              <a:rPr lang="zh-CN" altLang="en-US" dirty="0"/>
              <a:t>即邻居点）轨迹</a:t>
            </a:r>
            <a:r>
              <a:rPr lang="en-US" altLang="zh-CN" dirty="0"/>
              <a:t>3</a:t>
            </a:r>
            <a:r>
              <a:rPr lang="zh-CN" altLang="en-US" dirty="0"/>
              <a:t>只在</a:t>
            </a:r>
            <a:r>
              <a:rPr lang="en-US" altLang="zh-CN" dirty="0"/>
              <a:t>t1</a:t>
            </a:r>
            <a:r>
              <a:rPr lang="zh-CN" altLang="en-US" dirty="0"/>
              <a:t>和</a:t>
            </a:r>
            <a:r>
              <a:rPr lang="en-US" altLang="zh-CN" dirty="0"/>
              <a:t>t4</a:t>
            </a:r>
            <a:r>
              <a:rPr lang="zh-CN" altLang="en-US" dirty="0"/>
              <a:t>是满足条件的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52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本文是基于邻居流的异常检测，定义了三个语义</a:t>
            </a:r>
          </a:p>
          <a:p>
            <a:r>
              <a:rPr lang="zh-CN" altLang="en-US" dirty="0"/>
              <a:t>轨迹</a:t>
            </a:r>
            <a:r>
              <a:rPr lang="en-US" altLang="zh-CN" dirty="0"/>
              <a:t>4</a:t>
            </a:r>
            <a:r>
              <a:rPr lang="zh-CN" altLang="en-US" dirty="0"/>
              <a:t>没有邻居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421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解释一下是</a:t>
            </a:r>
            <a:r>
              <a:rPr lang="en-US" altLang="zh-CN" dirty="0"/>
              <a:t>PN-O</a:t>
            </a:r>
            <a:r>
              <a:rPr lang="zh-CN" altLang="en-US" dirty="0"/>
              <a:t>和</a:t>
            </a:r>
            <a:r>
              <a:rPr lang="en-US" altLang="zh-CN" dirty="0"/>
              <a:t>TN-O</a:t>
            </a:r>
            <a:r>
              <a:rPr lang="zh-CN" altLang="en-US" dirty="0"/>
              <a:t>就一定是</a:t>
            </a:r>
            <a:r>
              <a:rPr lang="en-US" altLang="zh-CN" dirty="0"/>
              <a:t>SN-O</a:t>
            </a:r>
            <a:r>
              <a:rPr lang="zh-CN" altLang="en-US" dirty="0"/>
              <a:t>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要求至少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条同步轨迹（含有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thrt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以上相同的时间戳）</a:t>
            </a:r>
            <a:endParaRPr lang="en-US" altLang="zh-CN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轨迹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是有邻居轨迹的 轨迹轨迹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和轨迹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</a:t>
            </a: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PN-O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则说明满足点邻居大于等于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（每个点就代表一个轨迹）的时间戳小于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thrt</a:t>
            </a:r>
            <a:endParaRPr lang="en-US" altLang="zh-CN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SN-O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连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条邻居轨迹都没，别说还要同步了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324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到</a:t>
            </a:r>
            <a:r>
              <a:rPr lang="en-US" altLang="zh-CN" dirty="0"/>
              <a:t>t4</a:t>
            </a:r>
            <a:r>
              <a:rPr lang="zh-CN" altLang="en-US" dirty="0"/>
              <a:t>这个窗口（</a:t>
            </a:r>
            <a:r>
              <a:rPr lang="en-US" altLang="zh-CN" dirty="0"/>
              <a:t>c</a:t>
            </a:r>
            <a:r>
              <a:rPr lang="zh-CN" altLang="en-US" dirty="0"/>
              <a:t>），</a:t>
            </a:r>
            <a:r>
              <a:rPr lang="en-US" altLang="zh-CN" dirty="0"/>
              <a:t>Tr1</a:t>
            </a:r>
            <a:r>
              <a:rPr lang="zh-CN" altLang="en-US" dirty="0"/>
              <a:t>和</a:t>
            </a:r>
            <a:r>
              <a:rPr lang="en-US" altLang="zh-CN" dirty="0"/>
              <a:t>Tr5</a:t>
            </a:r>
            <a:r>
              <a:rPr lang="zh-CN" altLang="en-US" dirty="0"/>
              <a:t>都是</a:t>
            </a:r>
            <a:r>
              <a:rPr lang="en-US" altLang="zh-CN" dirty="0"/>
              <a:t>PN-Outlier</a:t>
            </a:r>
            <a:r>
              <a:rPr lang="zh-CN" altLang="en-US" dirty="0"/>
              <a:t>，</a:t>
            </a:r>
            <a:r>
              <a:rPr lang="en-US" altLang="zh-CN" dirty="0"/>
              <a:t>Tr5</a:t>
            </a:r>
            <a:r>
              <a:rPr lang="zh-CN" altLang="en-US" dirty="0"/>
              <a:t>是</a:t>
            </a:r>
            <a:r>
              <a:rPr lang="en-US" altLang="zh-CN" dirty="0"/>
              <a:t>TN-Inlier</a:t>
            </a:r>
            <a:r>
              <a:rPr lang="zh-CN" altLang="en-US" dirty="0"/>
              <a:t>，但都是</a:t>
            </a:r>
            <a:r>
              <a:rPr lang="en-US" altLang="zh-CN" dirty="0"/>
              <a:t>SN-I</a:t>
            </a:r>
          </a:p>
          <a:p>
            <a:r>
              <a:rPr lang="zh-CN" altLang="en-US" dirty="0"/>
              <a:t>到</a:t>
            </a:r>
            <a:r>
              <a:rPr lang="en-US" altLang="zh-CN" dirty="0"/>
              <a:t>t5</a:t>
            </a:r>
            <a:r>
              <a:rPr lang="zh-CN" altLang="en-US" dirty="0"/>
              <a:t>窗口更新（</a:t>
            </a:r>
            <a:r>
              <a:rPr lang="en-US" altLang="zh-CN" dirty="0"/>
              <a:t>d</a:t>
            </a:r>
            <a:r>
              <a:rPr lang="zh-CN" altLang="en-US" dirty="0"/>
              <a:t>），</a:t>
            </a:r>
            <a:r>
              <a:rPr lang="en-US" altLang="zh-CN" dirty="0"/>
              <a:t>Tr1</a:t>
            </a:r>
            <a:r>
              <a:rPr lang="zh-CN" altLang="en-US" dirty="0"/>
              <a:t>是</a:t>
            </a:r>
            <a:r>
              <a:rPr lang="en-US" altLang="zh-CN" dirty="0"/>
              <a:t>PN-O</a:t>
            </a:r>
            <a:r>
              <a:rPr lang="zh-CN" altLang="en-US" dirty="0"/>
              <a:t>，</a:t>
            </a:r>
            <a:r>
              <a:rPr lang="en-US" altLang="zh-CN" dirty="0"/>
              <a:t>Tr5</a:t>
            </a:r>
            <a:r>
              <a:rPr lang="zh-CN" altLang="en-US" dirty="0"/>
              <a:t>是</a:t>
            </a:r>
            <a:r>
              <a:rPr lang="en-US" altLang="zh-CN" dirty="0"/>
              <a:t>PN-I</a:t>
            </a:r>
            <a:r>
              <a:rPr lang="zh-CN" altLang="en-US" dirty="0"/>
              <a:t>；</a:t>
            </a:r>
            <a:r>
              <a:rPr lang="en-US" altLang="zh-CN" dirty="0"/>
              <a:t>Tr5</a:t>
            </a:r>
            <a:r>
              <a:rPr lang="zh-CN" altLang="en-US" dirty="0"/>
              <a:t>是</a:t>
            </a:r>
            <a:r>
              <a:rPr lang="en-US" altLang="zh-CN" dirty="0"/>
              <a:t>TN-I</a:t>
            </a:r>
            <a:r>
              <a:rPr lang="zh-CN" altLang="en-US" dirty="0"/>
              <a:t>和</a:t>
            </a:r>
            <a:r>
              <a:rPr lang="en-US" altLang="zh-CN" dirty="0"/>
              <a:t>SN-I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68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分析一下复杂度</a:t>
                </a:r>
                <a:endParaRPr lang="en-US" altLang="zh-CN" dirty="0"/>
              </a:p>
              <a:p>
                <a:r>
                  <a:rPr lang="zh-CN" altLang="en-US" dirty="0"/>
                  <a:t>假设有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‘个邻居轨迹和</a:t>
                </a:r>
                <a:r>
                  <a:rPr lang="en-US" altLang="zh-CN" dirty="0"/>
                  <a:t>w</a:t>
                </a:r>
                <a:r>
                  <a:rPr lang="zh-CN" altLang="en-US" dirty="0"/>
                  <a:t>’个满足出现大于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个的时间仓，那么</a:t>
                </a:r>
                <a:r>
                  <a:rPr lang="en-US" altLang="zh-CN" dirty="0"/>
                  <a:t>SN</a:t>
                </a:r>
                <a:r>
                  <a:rPr lang="zh-CN" altLang="en-US" dirty="0"/>
                  <a:t>就要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Sup>
                      <m:sSub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dirty="0"/>
                  <a:t>来检测，当然这个复杂度不会跑满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分析一下复杂度</a:t>
                </a:r>
                <a:endParaRPr lang="en-US" altLang="zh-CN" dirty="0"/>
              </a:p>
              <a:p>
                <a:r>
                  <a:rPr lang="zh-CN" altLang="en-US" dirty="0"/>
                  <a:t>假设有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‘个邻居轨迹和</a:t>
                </a:r>
                <a:r>
                  <a:rPr lang="en-US" altLang="zh-CN" dirty="0"/>
                  <a:t>w</a:t>
                </a:r>
                <a:r>
                  <a:rPr lang="zh-CN" altLang="en-US" dirty="0"/>
                  <a:t>’个满足出现大于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个的时间仓，那么</a:t>
                </a:r>
                <a:r>
                  <a:rPr lang="en-US" altLang="zh-CN" dirty="0"/>
                  <a:t>SN</a:t>
                </a:r>
                <a:r>
                  <a:rPr lang="zh-CN" altLang="en-US" dirty="0"/>
                  <a:t>就要</a:t>
                </a:r>
                <a:r>
                  <a:rPr lang="en-US" altLang="zh-CN" sz="1200" b="0" i="0">
                    <a:latin typeface="Cambria Math" panose="02040503050406030204" pitchFamily="18" charset="0"/>
                  </a:rPr>
                  <a:t>𝑤^′ 𝐶_(𝑛^′)^𝑘</a:t>
                </a:r>
                <a:r>
                  <a:rPr lang="zh-CN" altLang="en-US" dirty="0"/>
                  <a:t>来检测，当然这个复杂度不会跑满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807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279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b="0" i="0" dirty="0">
                <a:effectLst/>
                <a:latin typeface="Times New Roman" panose="02020603050405020304" pitchFamily="18" charset="0"/>
              </a:rPr>
            </a:b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minimal examination (MEX) optimized framework 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最小检测优化框架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317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Tri.NT</a:t>
            </a:r>
            <a:r>
              <a:rPr lang="en-US" altLang="zh-CN" dirty="0"/>
              <a:t>(</a:t>
            </a:r>
            <a:r>
              <a:rPr lang="zh-CN" altLang="en-US" dirty="0"/>
              <a:t>邻接表中的信息变多了</a:t>
            </a:r>
            <a:r>
              <a:rPr lang="en-US" altLang="zh-CN" dirty="0"/>
              <a:t>)</a:t>
            </a:r>
            <a:r>
              <a:rPr lang="zh-CN" altLang="en-US" dirty="0"/>
              <a:t>，比如在轨迹</a:t>
            </a:r>
            <a:r>
              <a:rPr lang="en-US" altLang="zh-CN" dirty="0"/>
              <a:t>Tri</a:t>
            </a:r>
            <a:r>
              <a:rPr lang="zh-CN" altLang="en-US" dirty="0"/>
              <a:t>和</a:t>
            </a:r>
            <a:r>
              <a:rPr lang="en-US" altLang="zh-CN" dirty="0" err="1"/>
              <a:t>Trj</a:t>
            </a:r>
            <a:r>
              <a:rPr lang="zh-CN" altLang="en-US" dirty="0"/>
              <a:t>之间</a:t>
            </a:r>
            <a:endParaRPr lang="en-US" altLang="zh-CN" dirty="0"/>
          </a:p>
          <a:p>
            <a:r>
              <a:rPr lang="en-US" altLang="zh-CN" dirty="0" err="1"/>
              <a:t>untlist</a:t>
            </a:r>
            <a:r>
              <a:rPr lang="zh-CN" altLang="en-US" dirty="0"/>
              <a:t>：没有检查过的时间仓 （用循环位向量表示，</a:t>
            </a:r>
            <a:r>
              <a:rPr lang="en-US" altLang="zh-CN" dirty="0"/>
              <a:t>01110</a:t>
            </a:r>
            <a:r>
              <a:rPr lang="zh-CN" altLang="en-US" dirty="0"/>
              <a:t>，方便做交等处理吧）</a:t>
            </a:r>
            <a:endParaRPr lang="en-US" altLang="zh-CN" dirty="0"/>
          </a:p>
          <a:p>
            <a:r>
              <a:rPr lang="en-US" altLang="zh-CN" dirty="0" err="1"/>
              <a:t>ntlist</a:t>
            </a:r>
            <a:r>
              <a:rPr lang="zh-CN" altLang="en-US" dirty="0"/>
              <a:t>和</a:t>
            </a:r>
            <a:r>
              <a:rPr lang="en-US" altLang="zh-CN" dirty="0" err="1"/>
              <a:t>tlist</a:t>
            </a:r>
            <a:r>
              <a:rPr lang="zh-CN" altLang="en-US" dirty="0"/>
              <a:t>：非邻居和邻居时间仓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326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707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分析一下复杂度，</a:t>
                </a:r>
                <a14:m>
                  <m:oMath xmlns:m="http://schemas.openxmlformats.org/officeDocument/2006/math">
                    <m:r>
                      <a:rPr lang="en-US" altLang="zh-CN" sz="12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dirty="0"/>
                  <a:t>是异常概率，</a:t>
                </a:r>
                <a:r>
                  <a:rPr lang="en-US" altLang="zh-CN" dirty="0"/>
                  <a:t>w</a:t>
                </a:r>
                <a:r>
                  <a:rPr lang="zh-CN" altLang="en-US" dirty="0"/>
                  <a:t>是窗口大小，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就是轨迹数量（一个时间仓最多便利的点数）</a:t>
                </a:r>
                <a:endParaRPr lang="en-US" altLang="zh-CN" dirty="0"/>
              </a:p>
              <a:p>
                <a:r>
                  <a:rPr lang="zh-CN" altLang="en-US" dirty="0"/>
                  <a:t>都是对于当前的这个轨迹点来看</a:t>
                </a:r>
                <a:endParaRPr lang="en-US" altLang="zh-CN" dirty="0"/>
              </a:p>
              <a:p>
                <a:r>
                  <a:rPr lang="zh-CN" altLang="en-US" dirty="0"/>
                  <a:t>在</a:t>
                </a:r>
                <a:r>
                  <a:rPr lang="en-US" altLang="zh-CN" dirty="0"/>
                  <a:t>PN</a:t>
                </a:r>
                <a:r>
                  <a:rPr lang="zh-CN" altLang="en-US" dirty="0"/>
                  <a:t>中：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‘代表邻居点（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个点中有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’是当前这个的邻居），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即为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个邻居，</a:t>
                </a:r>
                <a:r>
                  <a:rPr lang="en-US" altLang="zh-CN" dirty="0"/>
                  <a:t>k/n’</a:t>
                </a:r>
                <a:r>
                  <a:rPr lang="zh-CN" altLang="en-US" dirty="0"/>
                  <a:t>就可以证明其为正常</a:t>
                </a:r>
                <a:endParaRPr lang="en-US" altLang="zh-CN" dirty="0"/>
              </a:p>
              <a:p>
                <a:r>
                  <a:rPr lang="zh-CN" altLang="en-US" dirty="0"/>
                  <a:t>在</a:t>
                </a:r>
                <a:r>
                  <a:rPr lang="en-US" altLang="zh-CN" dirty="0"/>
                  <a:t>TN</a:t>
                </a:r>
                <a:r>
                  <a:rPr lang="zh-CN" altLang="en-US" dirty="0"/>
                  <a:t>中：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‘为邻居轨迹（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条轨迹中有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’是当前这个邻居轨迹）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分析一下复杂度，</a:t>
                </a:r>
                <a:r>
                  <a:rPr lang="en-US" altLang="zh-CN" sz="1200" i="0" kern="10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𝛼</a:t>
                </a:r>
                <a:r>
                  <a:rPr lang="zh-CN" altLang="en-US" dirty="0"/>
                  <a:t>是异常概率，</a:t>
                </a:r>
                <a:r>
                  <a:rPr lang="en-US" altLang="zh-CN" dirty="0"/>
                  <a:t>w</a:t>
                </a:r>
                <a:r>
                  <a:rPr lang="zh-CN" altLang="en-US" dirty="0"/>
                  <a:t>是窗口大小，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就是轨迹数量（一个时间仓最多便利的点数）</a:t>
                </a:r>
                <a:endParaRPr lang="en-US" altLang="zh-CN" dirty="0"/>
              </a:p>
              <a:p>
                <a:r>
                  <a:rPr lang="zh-CN" altLang="en-US" dirty="0"/>
                  <a:t>都是对于当前的这个轨迹点来看</a:t>
                </a:r>
                <a:endParaRPr lang="en-US" altLang="zh-CN" dirty="0"/>
              </a:p>
              <a:p>
                <a:r>
                  <a:rPr lang="zh-CN" altLang="en-US" dirty="0"/>
                  <a:t>在</a:t>
                </a:r>
                <a:r>
                  <a:rPr lang="en-US" altLang="zh-CN" dirty="0"/>
                  <a:t>PN</a:t>
                </a:r>
                <a:r>
                  <a:rPr lang="zh-CN" altLang="en-US" dirty="0"/>
                  <a:t>中：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‘代表邻居点（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个点中有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’是当前这个的邻居），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即为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个邻居，</a:t>
                </a:r>
                <a:r>
                  <a:rPr lang="en-US" altLang="zh-CN" dirty="0"/>
                  <a:t>k/n’</a:t>
                </a:r>
                <a:r>
                  <a:rPr lang="zh-CN" altLang="en-US" dirty="0"/>
                  <a:t>就可以证明其为正常</a:t>
                </a:r>
                <a:endParaRPr lang="en-US" altLang="zh-CN" dirty="0"/>
              </a:p>
              <a:p>
                <a:r>
                  <a:rPr lang="zh-CN" altLang="en-US" dirty="0"/>
                  <a:t>在</a:t>
                </a:r>
                <a:r>
                  <a:rPr lang="en-US" altLang="zh-CN" dirty="0"/>
                  <a:t>TN</a:t>
                </a:r>
                <a:r>
                  <a:rPr lang="zh-CN" altLang="en-US" dirty="0"/>
                  <a:t>中：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‘为邻居轨迹（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条轨迹中有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’是当前这个邻居轨迹）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898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2960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894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200" b="0" dirty="0">
                <a:solidFill>
                  <a:srgbClr val="0240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</a:t>
            </a:r>
            <a:r>
              <a:rPr lang="zh-CN" altLang="en-US" sz="1200" b="0" dirty="0">
                <a:solidFill>
                  <a:srgbClr val="0240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是数据集中标记的异常轨迹（异常都是人为标记的），</a:t>
            </a:r>
            <a:r>
              <a:rPr lang="en-US" altLang="zh-CN" sz="1200" b="0" dirty="0">
                <a:solidFill>
                  <a:srgbClr val="0240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</a:t>
            </a:r>
            <a:r>
              <a:rPr lang="zh-CN" altLang="en-US" sz="1200" b="0" dirty="0">
                <a:solidFill>
                  <a:srgbClr val="0240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是算法检测出来的异常轨迹，</a:t>
            </a:r>
            <a:r>
              <a:rPr lang="en-US" altLang="zh-CN" sz="1200" b="0" dirty="0">
                <a:solidFill>
                  <a:srgbClr val="0240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200" b="0" dirty="0">
                <a:solidFill>
                  <a:srgbClr val="0240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函数是精确率和查全率之间的评价指标</a:t>
            </a:r>
            <a:endParaRPr lang="en-US" altLang="zh-CN" sz="1200" b="0" dirty="0">
              <a:solidFill>
                <a:srgbClr val="0240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1933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</a:t>
            </a:r>
            <a:r>
              <a:rPr lang="zh-CN" altLang="en-US" dirty="0"/>
              <a:t>的表现比较好，可以考虑出租车一般都在一定的范围内工作（需要叫车的人多，不会去没啥人的地方），但他们不会一起移动更是同步行动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12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在这个情景（军事场景，对同步行动要求较高）下</a:t>
            </a:r>
            <a:r>
              <a:rPr lang="en-US" altLang="zh-CN" dirty="0"/>
              <a:t>SN</a:t>
            </a:r>
            <a:r>
              <a:rPr lang="zh-CN" altLang="en-US" dirty="0"/>
              <a:t>和</a:t>
            </a:r>
            <a:r>
              <a:rPr lang="en-US" altLang="zh-CN" dirty="0"/>
              <a:t>TN</a:t>
            </a:r>
            <a:r>
              <a:rPr lang="zh-CN" altLang="en-US" dirty="0"/>
              <a:t>的表现更好，而</a:t>
            </a:r>
            <a:r>
              <a:rPr lang="en-US" altLang="zh-CN" dirty="0"/>
              <a:t>PN</a:t>
            </a:r>
            <a:r>
              <a:rPr lang="zh-CN" altLang="en-US" dirty="0"/>
              <a:t>的表现较差，其</a:t>
            </a:r>
            <a:r>
              <a:rPr lang="en-US" altLang="zh-CN" dirty="0"/>
              <a:t>recall</a:t>
            </a:r>
            <a:r>
              <a:rPr lang="zh-CN" altLang="en-US" dirty="0"/>
              <a:t>很低，因为只要附附件有足够的移动对象，就不会将其判为异常值。</a:t>
            </a:r>
            <a:r>
              <a:rPr lang="en-US" altLang="zh-CN" dirty="0"/>
              <a:t>TN</a:t>
            </a:r>
            <a:r>
              <a:rPr lang="zh-CN" altLang="en-US" dirty="0"/>
              <a:t>则偶尔不能识别那种不随自己团队走而随其他团队行动的情况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5042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城市之中的车辆，在一个时间段中，通常都会有邻居车辆差不多速度行驶，偶尔也会有超车减速等操作，所以</a:t>
            </a:r>
            <a:r>
              <a:rPr lang="en-US" altLang="zh-CN" dirty="0"/>
              <a:t>TN</a:t>
            </a:r>
            <a:r>
              <a:rPr lang="zh-CN" altLang="en-US" dirty="0"/>
              <a:t>在这种情况下表现更好。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6206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605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8529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61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026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轨迹：轨迹是一种时空数据，由带有时间属性和空间属性等信息的点构成的序列，比如汽车轨迹，行人轨迹，如果考虑多维坐标系下，价格、体积等的变化也可以建模为轨迹。轨迹流，即大量轨迹构成的集合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103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又比如还有超速、碰撞、停留等等轨迹都能被定义为异常</a:t>
            </a:r>
            <a:endParaRPr lang="en-US" altLang="zh-CN" dirty="0"/>
          </a:p>
          <a:p>
            <a:r>
              <a:rPr lang="zh-CN" altLang="en-US" dirty="0"/>
              <a:t>不同语义下的异常轨迹有很多种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914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本文讲的是在大规模数据下高速地检测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787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460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本文是基于邻居流的异常检测，定义了三个语义</a:t>
            </a:r>
            <a:endParaRPr lang="en-US" altLang="zh-CN" dirty="0"/>
          </a:p>
          <a:p>
            <a:r>
              <a:rPr lang="zh-CN" altLang="en-US" dirty="0"/>
              <a:t>轨迹流就是由很多目标轨迹构成，比如时间</a:t>
            </a:r>
            <a:r>
              <a:rPr lang="en-US" altLang="zh-CN" dirty="0"/>
              <a:t>1 n</a:t>
            </a:r>
            <a:r>
              <a:rPr lang="zh-CN" altLang="en-US" dirty="0"/>
              <a:t>个目标的点，时间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28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本文是基于邻居流的异常检测，定义了三个语义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同步轨迹邻居，比如轨迹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en-US" altLang="zh-CN" dirty="0"/>
              <a:t>n</a:t>
            </a:r>
            <a:r>
              <a:rPr lang="zh-CN" altLang="en-US" dirty="0"/>
              <a:t>条轨迹邻居，每一条和他有</a:t>
            </a:r>
            <a:r>
              <a:rPr lang="en-US" altLang="zh-CN" dirty="0" err="1"/>
              <a:t>thrt</a:t>
            </a:r>
            <a:r>
              <a:rPr lang="zh-CN" altLang="en-US" dirty="0"/>
              <a:t>个邻居就行，但是同步的话还要去他们对应的</a:t>
            </a:r>
            <a:r>
              <a:rPr lang="en-US" altLang="zh-CN" dirty="0" err="1"/>
              <a:t>thrt</a:t>
            </a:r>
            <a:r>
              <a:rPr lang="zh-CN" altLang="en-US" dirty="0"/>
              <a:t>是一样的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如图若</a:t>
            </a:r>
            <a:r>
              <a:rPr lang="en-US" altLang="zh-CN" dirty="0"/>
              <a:t>w</a:t>
            </a:r>
            <a:r>
              <a:rPr lang="zh-CN" altLang="en-US" dirty="0"/>
              <a:t>为</a:t>
            </a:r>
            <a:r>
              <a:rPr lang="en-US" altLang="zh-CN" dirty="0"/>
              <a:t>9</a:t>
            </a:r>
            <a:r>
              <a:rPr lang="zh-CN" altLang="en-US" dirty="0"/>
              <a:t>，设定</a:t>
            </a:r>
            <a:r>
              <a:rPr lang="en-US" altLang="zh-CN" dirty="0" err="1"/>
              <a:t>thrt</a:t>
            </a:r>
            <a:r>
              <a:rPr lang="en-US" altLang="zh-CN" dirty="0"/>
              <a:t>=4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（就是小格子的边长）</a:t>
            </a:r>
            <a:r>
              <a:rPr lang="en-US" altLang="zh-CN" dirty="0"/>
              <a:t> </a:t>
            </a:r>
            <a:r>
              <a:rPr lang="zh-CN" altLang="en-US" dirty="0"/>
              <a:t>，看图对于黑色来看，红色、蓝色、绿色都是他的邻居，因为他们邻居点的时间戳是大于</a:t>
            </a:r>
            <a:r>
              <a:rPr lang="en-US" altLang="zh-CN" dirty="0"/>
              <a:t>4</a:t>
            </a:r>
            <a:r>
              <a:rPr lang="zh-CN" altLang="en-US" dirty="0"/>
              <a:t>的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但是我们看红色、黑色、蓝色并不构成同步轨迹，因为他们的时间点并不是一样的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反观看红色、黑色、绿色的有</a:t>
            </a:r>
            <a:r>
              <a:rPr lang="en-US" altLang="zh-CN" dirty="0"/>
              <a:t>4</a:t>
            </a:r>
            <a:r>
              <a:rPr lang="zh-CN" altLang="en-US" dirty="0"/>
              <a:t>个时间戳是一样的，所以他们满足同步轨迹的定义 就是同步轨迹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196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4C263487-D52B-448D-863D-67C476B3B095}"/>
              </a:ext>
            </a:extLst>
          </p:cNvPr>
          <p:cNvSpPr/>
          <p:nvPr userDrawn="1"/>
        </p:nvSpPr>
        <p:spPr>
          <a:xfrm>
            <a:off x="628650" y="1923011"/>
            <a:ext cx="7886700" cy="2234930"/>
          </a:xfrm>
          <a:prstGeom prst="rect">
            <a:avLst/>
          </a:prstGeom>
          <a:noFill/>
          <a:ln w="25400" cap="flat" cmpd="sng">
            <a:solidFill>
              <a:srgbClr val="0240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F84E1BF-8717-47B5-8EB4-980271E843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916536"/>
            <a:ext cx="1676189" cy="532800"/>
          </a:xfrm>
          <a:prstGeom prst="rect">
            <a:avLst/>
          </a:prstGeom>
        </p:spPr>
      </p:pic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65BE91AD-2333-48DD-B0B8-2C2E0D79740B}"/>
              </a:ext>
            </a:extLst>
          </p:cNvPr>
          <p:cNvSpPr txBox="1">
            <a:spLocks/>
          </p:cNvSpPr>
          <p:nvPr userDrawn="1"/>
        </p:nvSpPr>
        <p:spPr>
          <a:xfrm>
            <a:off x="3036282" y="641347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lang="en-US" altLang="zh-CN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Southeast University</a:t>
            </a:r>
          </a:p>
        </p:txBody>
      </p:sp>
      <p:sp>
        <p:nvSpPr>
          <p:cNvPr id="25" name="日期占位符 3">
            <a:extLst>
              <a:ext uri="{FF2B5EF4-FFF2-40B4-BE49-F238E27FC236}">
                <a16:creationId xmlns:a16="http://schemas.microsoft.com/office/drawing/2014/main" id="{9A0C4C82-1BDC-4D03-BDBC-52477B2F2D0D}"/>
              </a:ext>
            </a:extLst>
          </p:cNvPr>
          <p:cNvSpPr txBox="1">
            <a:spLocks/>
          </p:cNvSpPr>
          <p:nvPr userDrawn="1"/>
        </p:nvSpPr>
        <p:spPr>
          <a:xfrm>
            <a:off x="628650" y="64134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650424-F945-4EC2-8594-4948CA017EDA}" type="datetime1">
              <a:rPr lang="zh-CN" altLang="en-US" sz="1200" smtClean="0">
                <a:solidFill>
                  <a:schemeClr val="tx1"/>
                </a:solidFill>
                <a:latin typeface="+mn-lt"/>
              </a:rPr>
              <a:pPr/>
              <a:t>2021/12/24</a:t>
            </a:fld>
            <a:endParaRPr lang="zh-CN" altLang="en-US" sz="1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294406"/>
      </p:ext>
    </p:extLst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20FFA4-47EB-4DF7-9DDA-4075FECA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122" y="6407032"/>
            <a:ext cx="542604" cy="365125"/>
          </a:xfrm>
        </p:spPr>
        <p:txBody>
          <a:bodyPr/>
          <a:lstStyle/>
          <a:p>
            <a:fld id="{72A5E12F-523A-4D75-95A2-779F57F5D9E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EC726B1-2A9F-4267-A5C8-C5B6C30181AC}"/>
              </a:ext>
            </a:extLst>
          </p:cNvPr>
          <p:cNvGrpSpPr/>
          <p:nvPr userDrawn="1"/>
        </p:nvGrpSpPr>
        <p:grpSpPr>
          <a:xfrm>
            <a:off x="162000" y="172128"/>
            <a:ext cx="8820000" cy="6167075"/>
            <a:chOff x="162000" y="172128"/>
            <a:chExt cx="8820000" cy="6167075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B3780AF-97D7-41F5-92BD-C6B3372F345E}"/>
                </a:ext>
              </a:extLst>
            </p:cNvPr>
            <p:cNvGrpSpPr/>
            <p:nvPr userDrawn="1"/>
          </p:nvGrpSpPr>
          <p:grpSpPr>
            <a:xfrm>
              <a:off x="162000" y="172128"/>
              <a:ext cx="8820000" cy="6167075"/>
              <a:chOff x="431514" y="174661"/>
              <a:chExt cx="8280971" cy="6155314"/>
            </a:xfrm>
          </p:grpSpPr>
          <p:sp>
            <p:nvSpPr>
              <p:cNvPr id="9" name="Google Shape;10;p2">
                <a:extLst>
                  <a:ext uri="{FF2B5EF4-FFF2-40B4-BE49-F238E27FC236}">
                    <a16:creationId xmlns:a16="http://schemas.microsoft.com/office/drawing/2014/main" id="{611AA018-E6B6-45C7-A586-EB07C420C28F}"/>
                  </a:ext>
                </a:extLst>
              </p:cNvPr>
              <p:cNvSpPr/>
              <p:nvPr/>
            </p:nvSpPr>
            <p:spPr>
              <a:xfrm>
                <a:off x="431514" y="760288"/>
                <a:ext cx="8280971" cy="5569687"/>
              </a:xfrm>
              <a:prstGeom prst="rect">
                <a:avLst/>
              </a:prstGeom>
              <a:noFill/>
              <a:ln w="25400" cap="flat" cmpd="sng">
                <a:solidFill>
                  <a:srgbClr val="0240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BF466CA-25D4-473A-83E5-8C3212A5EB1C}"/>
                  </a:ext>
                </a:extLst>
              </p:cNvPr>
              <p:cNvSpPr/>
              <p:nvPr/>
            </p:nvSpPr>
            <p:spPr>
              <a:xfrm>
                <a:off x="431514" y="174661"/>
                <a:ext cx="8280971" cy="585627"/>
              </a:xfrm>
              <a:prstGeom prst="rect">
                <a:avLst/>
              </a:prstGeom>
              <a:solidFill>
                <a:srgbClr val="02409A"/>
              </a:solidFill>
              <a:ln w="25400">
                <a:solidFill>
                  <a:srgbClr val="0240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Google Shape;835;p34">
              <a:extLst>
                <a:ext uri="{FF2B5EF4-FFF2-40B4-BE49-F238E27FC236}">
                  <a16:creationId xmlns:a16="http://schemas.microsoft.com/office/drawing/2014/main" id="{1BB9BB11-D260-4656-B01B-D7BCD2E268E7}"/>
                </a:ext>
              </a:extLst>
            </p:cNvPr>
            <p:cNvGrpSpPr/>
            <p:nvPr userDrawn="1"/>
          </p:nvGrpSpPr>
          <p:grpSpPr>
            <a:xfrm>
              <a:off x="199071" y="297017"/>
              <a:ext cx="196346" cy="282999"/>
              <a:chOff x="5083925" y="2066350"/>
              <a:chExt cx="28825" cy="41550"/>
            </a:xfrm>
          </p:grpSpPr>
          <p:sp>
            <p:nvSpPr>
              <p:cNvPr id="18" name="Google Shape;836;p34">
                <a:extLst>
                  <a:ext uri="{FF2B5EF4-FFF2-40B4-BE49-F238E27FC236}">
                    <a16:creationId xmlns:a16="http://schemas.microsoft.com/office/drawing/2014/main" id="{554CA59C-2E17-444E-A0E3-35F7F8B4B9C2}"/>
                  </a:ext>
                </a:extLst>
              </p:cNvPr>
              <p:cNvSpPr/>
              <p:nvPr/>
            </p:nvSpPr>
            <p:spPr>
              <a:xfrm>
                <a:off x="5084050" y="2066350"/>
                <a:ext cx="28700" cy="41550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1662" extrusionOk="0">
                    <a:moveTo>
                      <a:pt x="52" y="1"/>
                    </a:moveTo>
                    <a:cubicBezTo>
                      <a:pt x="27" y="1"/>
                      <a:pt x="0" y="24"/>
                      <a:pt x="0" y="56"/>
                    </a:cubicBezTo>
                    <a:lnTo>
                      <a:pt x="0" y="200"/>
                    </a:lnTo>
                    <a:cubicBezTo>
                      <a:pt x="0" y="243"/>
                      <a:pt x="22" y="279"/>
                      <a:pt x="51" y="308"/>
                    </a:cubicBezTo>
                    <a:lnTo>
                      <a:pt x="700" y="791"/>
                    </a:lnTo>
                    <a:cubicBezTo>
                      <a:pt x="729" y="813"/>
                      <a:pt x="729" y="849"/>
                      <a:pt x="700" y="871"/>
                    </a:cubicBezTo>
                    <a:lnTo>
                      <a:pt x="51" y="1354"/>
                    </a:lnTo>
                    <a:cubicBezTo>
                      <a:pt x="22" y="1383"/>
                      <a:pt x="0" y="1419"/>
                      <a:pt x="0" y="1462"/>
                    </a:cubicBezTo>
                    <a:lnTo>
                      <a:pt x="0" y="1613"/>
                    </a:lnTo>
                    <a:cubicBezTo>
                      <a:pt x="0" y="1639"/>
                      <a:pt x="26" y="1661"/>
                      <a:pt x="51" y="1661"/>
                    </a:cubicBezTo>
                    <a:cubicBezTo>
                      <a:pt x="61" y="1661"/>
                      <a:pt x="71" y="1658"/>
                      <a:pt x="80" y="1649"/>
                    </a:cubicBezTo>
                    <a:lnTo>
                      <a:pt x="1111" y="878"/>
                    </a:lnTo>
                    <a:cubicBezTo>
                      <a:pt x="1147" y="856"/>
                      <a:pt x="1147" y="806"/>
                      <a:pt x="1111" y="784"/>
                    </a:cubicBezTo>
                    <a:lnTo>
                      <a:pt x="80" y="12"/>
                    </a:lnTo>
                    <a:cubicBezTo>
                      <a:pt x="72" y="4"/>
                      <a:pt x="62" y="1"/>
                      <a:pt x="5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37;p34">
                <a:extLst>
                  <a:ext uri="{FF2B5EF4-FFF2-40B4-BE49-F238E27FC236}">
                    <a16:creationId xmlns:a16="http://schemas.microsoft.com/office/drawing/2014/main" id="{FBA697B4-CDA7-4D9E-96BB-283CE572F984}"/>
                  </a:ext>
                </a:extLst>
              </p:cNvPr>
              <p:cNvSpPr/>
              <p:nvPr/>
            </p:nvSpPr>
            <p:spPr>
              <a:xfrm>
                <a:off x="5083925" y="2081325"/>
                <a:ext cx="8800" cy="1160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64" extrusionOk="0">
                    <a:moveTo>
                      <a:pt x="53" y="0"/>
                    </a:moveTo>
                    <a:cubicBezTo>
                      <a:pt x="25" y="0"/>
                      <a:pt x="0" y="24"/>
                      <a:pt x="5" y="55"/>
                    </a:cubicBezTo>
                    <a:lnTo>
                      <a:pt x="5" y="416"/>
                    </a:lnTo>
                    <a:cubicBezTo>
                      <a:pt x="5" y="442"/>
                      <a:pt x="31" y="464"/>
                      <a:pt x="56" y="464"/>
                    </a:cubicBezTo>
                    <a:cubicBezTo>
                      <a:pt x="66" y="464"/>
                      <a:pt x="76" y="460"/>
                      <a:pt x="85" y="452"/>
                    </a:cubicBezTo>
                    <a:lnTo>
                      <a:pt x="323" y="279"/>
                    </a:lnTo>
                    <a:cubicBezTo>
                      <a:pt x="352" y="257"/>
                      <a:pt x="352" y="207"/>
                      <a:pt x="323" y="185"/>
                    </a:cubicBezTo>
                    <a:lnTo>
                      <a:pt x="85" y="12"/>
                    </a:lnTo>
                    <a:cubicBezTo>
                      <a:pt x="75" y="4"/>
                      <a:pt x="63" y="0"/>
                      <a:pt x="53" y="0"/>
                    </a:cubicBez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B3B55EE9-DF14-4C41-8B43-AC8DC1E4FE11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9" t="-1" r="68184" b="524"/>
            <a:stretch/>
          </p:blipFill>
          <p:spPr>
            <a:xfrm>
              <a:off x="8404974" y="202608"/>
              <a:ext cx="532800" cy="532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3205053"/>
      </p:ext>
    </p:extLst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B9DE01F-82B8-4C81-9B06-97E4FDCE6A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83466" y="3866329"/>
            <a:ext cx="2390210" cy="16613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B263455-85CC-49D0-95FB-460BD8F80A0B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7430" y="3866329"/>
            <a:ext cx="2326247" cy="166136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622A32B-873F-470E-9C87-ABD6C7FF142D}"/>
              </a:ext>
            </a:extLst>
          </p:cNvPr>
          <p:cNvSpPr txBox="1"/>
          <p:nvPr userDrawn="1"/>
        </p:nvSpPr>
        <p:spPr>
          <a:xfrm>
            <a:off x="1455870" y="3167418"/>
            <a:ext cx="122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 spc="3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平衡色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3E41757-CB0C-4C25-937C-7B242E5E19DC}"/>
              </a:ext>
            </a:extLst>
          </p:cNvPr>
          <p:cNvCxnSpPr>
            <a:cxnSpLocks/>
          </p:cNvCxnSpPr>
          <p:nvPr userDrawn="1"/>
        </p:nvCxnSpPr>
        <p:spPr>
          <a:xfrm>
            <a:off x="1793578" y="3708165"/>
            <a:ext cx="55395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8565202-40DC-408B-A261-A096173E7A2E}"/>
              </a:ext>
            </a:extLst>
          </p:cNvPr>
          <p:cNvCxnSpPr>
            <a:cxnSpLocks/>
          </p:cNvCxnSpPr>
          <p:nvPr userDrawn="1"/>
        </p:nvCxnSpPr>
        <p:spPr>
          <a:xfrm>
            <a:off x="1793578" y="1015879"/>
            <a:ext cx="55395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E91397E-C54D-4A56-8513-1CE9DF4A1CFF}"/>
              </a:ext>
            </a:extLst>
          </p:cNvPr>
          <p:cNvSpPr txBox="1"/>
          <p:nvPr userDrawn="1"/>
        </p:nvSpPr>
        <p:spPr>
          <a:xfrm>
            <a:off x="907430" y="469320"/>
            <a:ext cx="2326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主色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同频色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BCA2976-D46F-437D-9A05-6AF7DC5758F2}"/>
              </a:ext>
            </a:extLst>
          </p:cNvPr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31435" y="1165514"/>
            <a:ext cx="2326247" cy="166136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4C86CEE-EF3B-480D-9978-D7E2045160FE}"/>
              </a:ext>
            </a:extLst>
          </p:cNvPr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695977" y="1165515"/>
            <a:ext cx="2326247" cy="166136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50CDF40-5384-42C8-BB90-3B13AF2D9F61}"/>
              </a:ext>
            </a:extLst>
          </p:cNvPr>
          <p:cNvSpPr txBox="1"/>
          <p:nvPr userDrawn="1"/>
        </p:nvSpPr>
        <p:spPr>
          <a:xfrm>
            <a:off x="5189425" y="469320"/>
            <a:ext cx="1884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浅色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深色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1E5CFCF-CA0E-4F76-A1A8-6055D5773156}"/>
              </a:ext>
            </a:extLst>
          </p:cNvPr>
          <p:cNvCxnSpPr>
            <a:cxnSpLocks/>
          </p:cNvCxnSpPr>
          <p:nvPr userDrawn="1"/>
        </p:nvCxnSpPr>
        <p:spPr>
          <a:xfrm>
            <a:off x="5854460" y="1015879"/>
            <a:ext cx="55395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F31B9BA8-49A1-46C8-950D-AA666E90B36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06117" y="1164020"/>
            <a:ext cx="2328874" cy="166435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CB8BF88-8AE8-4B1D-BC31-3D18E8F3A6D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523465" y="4697007"/>
            <a:ext cx="14478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12918"/>
      </p:ext>
    </p:extLst>
  </p:cSld>
  <p:clrMapOvr>
    <a:masterClrMapping/>
  </p:clrMapOvr>
  <p:transition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619BF-2071-496E-AFFB-A468B39B3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Southeast University</a:t>
            </a:r>
            <a:endParaRPr lang="zh-CN" altLang="en-US" dirty="0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AB503B9-57A5-4957-AAF2-C73C2D11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122" y="6407032"/>
            <a:ext cx="542604" cy="365125"/>
          </a:xfrm>
        </p:spPr>
        <p:txBody>
          <a:bodyPr/>
          <a:lstStyle/>
          <a:p>
            <a:fld id="{72A5E12F-523A-4D75-95A2-779F57F5D9E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58ACE55-8853-4439-BFD3-D0125642F563}"/>
              </a:ext>
            </a:extLst>
          </p:cNvPr>
          <p:cNvGrpSpPr/>
          <p:nvPr userDrawn="1"/>
        </p:nvGrpSpPr>
        <p:grpSpPr>
          <a:xfrm>
            <a:off x="2406920" y="1481369"/>
            <a:ext cx="4325080" cy="3363240"/>
            <a:chOff x="2406920" y="1481369"/>
            <a:chExt cx="4325080" cy="3363240"/>
          </a:xfrm>
        </p:grpSpPr>
        <p:sp>
          <p:nvSpPr>
            <p:cNvPr id="6" name="Google Shape;10;p2">
              <a:extLst>
                <a:ext uri="{FF2B5EF4-FFF2-40B4-BE49-F238E27FC236}">
                  <a16:creationId xmlns:a16="http://schemas.microsoft.com/office/drawing/2014/main" id="{A7D019AF-5296-4895-AEF9-765CB778C3C3}"/>
                </a:ext>
              </a:extLst>
            </p:cNvPr>
            <p:cNvSpPr/>
            <p:nvPr/>
          </p:nvSpPr>
          <p:spPr>
            <a:xfrm>
              <a:off x="2412000" y="1481369"/>
              <a:ext cx="4320000" cy="2700000"/>
            </a:xfrm>
            <a:prstGeom prst="rect">
              <a:avLst/>
            </a:prstGeom>
            <a:noFill/>
            <a:ln w="28575" cap="flat" cmpd="sng">
              <a:solidFill>
                <a:srgbClr val="02409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8761B00-BC28-4412-B153-6EE3AB9336C5}"/>
                </a:ext>
              </a:extLst>
            </p:cNvPr>
            <p:cNvSpPr/>
            <p:nvPr/>
          </p:nvSpPr>
          <p:spPr>
            <a:xfrm>
              <a:off x="2406920" y="4196609"/>
              <a:ext cx="4325080" cy="648000"/>
            </a:xfrm>
            <a:prstGeom prst="rect">
              <a:avLst/>
            </a:prstGeom>
            <a:solidFill>
              <a:srgbClr val="02409A"/>
            </a:solidFill>
            <a:ln w="25400">
              <a:solidFill>
                <a:srgbClr val="0240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7602270-8804-49D6-B11A-C589864B9DEC}"/>
                </a:ext>
              </a:extLst>
            </p:cNvPr>
            <p:cNvSpPr txBox="1"/>
            <p:nvPr/>
          </p:nvSpPr>
          <p:spPr>
            <a:xfrm>
              <a:off x="3026404" y="2415871"/>
              <a:ext cx="3091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4800" b="1" dirty="0">
                  <a:solidFill>
                    <a:srgbClr val="C00000"/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rPr>
                <a:t>Q &amp; A</a:t>
              </a:r>
              <a:endParaRPr lang="zh-CN" altLang="en-US" sz="4800" b="1" dirty="0">
                <a:solidFill>
                  <a:srgbClr val="C00000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+mn-ea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4C511CD-85C3-45A4-A0D5-817297514499}"/>
                </a:ext>
              </a:extLst>
            </p:cNvPr>
            <p:cNvCxnSpPr>
              <a:cxnSpLocks/>
            </p:cNvCxnSpPr>
            <p:nvPr/>
          </p:nvCxnSpPr>
          <p:spPr>
            <a:xfrm>
              <a:off x="3672000" y="3423138"/>
              <a:ext cx="1800000" cy="0"/>
            </a:xfrm>
            <a:prstGeom prst="line">
              <a:avLst/>
            </a:prstGeom>
            <a:ln w="25400" cap="rnd">
              <a:solidFill>
                <a:srgbClr val="3C3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293FF8C0-AF5E-4250-B4CD-A736DC70CE2E}"/>
              </a:ext>
            </a:extLst>
          </p:cNvPr>
          <p:cNvSpPr txBox="1">
            <a:spLocks/>
          </p:cNvSpPr>
          <p:nvPr userDrawn="1"/>
        </p:nvSpPr>
        <p:spPr>
          <a:xfrm>
            <a:off x="3793333" y="4338046"/>
            <a:ext cx="15522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Thank you!</a:t>
            </a:r>
            <a:endParaRPr lang="zh-CN" altLang="en-US" sz="2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日期占位符 3">
            <a:extLst>
              <a:ext uri="{FF2B5EF4-FFF2-40B4-BE49-F238E27FC236}">
                <a16:creationId xmlns:a16="http://schemas.microsoft.com/office/drawing/2014/main" id="{F4333410-66DC-4F20-A8CD-5FC787B9114E}"/>
              </a:ext>
            </a:extLst>
          </p:cNvPr>
          <p:cNvSpPr txBox="1">
            <a:spLocks/>
          </p:cNvSpPr>
          <p:nvPr userDrawn="1"/>
        </p:nvSpPr>
        <p:spPr>
          <a:xfrm>
            <a:off x="628650" y="64134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650424-F945-4EC2-8594-4948CA017EDA}" type="datetime1">
              <a:rPr lang="zh-CN" altLang="en-US" sz="1200" smtClean="0">
                <a:solidFill>
                  <a:schemeClr val="tx1"/>
                </a:solidFill>
                <a:latin typeface="+mn-lt"/>
              </a:rPr>
              <a:pPr/>
              <a:t>2021/12/24</a:t>
            </a:fld>
            <a:endParaRPr lang="zh-CN" altLang="en-US" sz="1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4605788"/>
      </p:ext>
    </p:extLst>
  </p:cSld>
  <p:clrMapOvr>
    <a:masterClrMapping/>
  </p:clrMapOvr>
  <p:transition>
    <p:cover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CFFD6-F58A-4D20-9F2A-46EA578AFD1E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Southeast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5E12F-523A-4D75-95A2-779F57F5D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02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66" r:id="rId3"/>
    <p:sldLayoutId id="2147483663" r:id="rId4"/>
  </p:sldLayoutIdLst>
  <p:transition>
    <p:cover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525CC5B-58EC-4783-9D8A-09811130BAED}"/>
              </a:ext>
            </a:extLst>
          </p:cNvPr>
          <p:cNvSpPr txBox="1"/>
          <p:nvPr/>
        </p:nvSpPr>
        <p:spPr>
          <a:xfrm>
            <a:off x="3174708" y="4759441"/>
            <a:ext cx="279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pc="140" dirty="0">
                <a:solidFill>
                  <a:srgbClr val="0240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汇报人：唐俊</a:t>
            </a:r>
            <a:endParaRPr lang="en-US" altLang="zh-CN" b="1" spc="140" dirty="0">
              <a:solidFill>
                <a:srgbClr val="0240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820DB6-931A-4971-864C-28754D6D6087}"/>
              </a:ext>
            </a:extLst>
          </p:cNvPr>
          <p:cNvSpPr txBox="1"/>
          <p:nvPr/>
        </p:nvSpPr>
        <p:spPr>
          <a:xfrm>
            <a:off x="919022" y="2319038"/>
            <a:ext cx="7305929" cy="533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rgbClr val="02409A"/>
                </a:solidFill>
                <a:ea typeface="微软雅黑" panose="020B0503020204020204" pitchFamily="34" charset="-122"/>
              </a:rPr>
              <a:t>Outlier Detection over Massive-Scale Trajectory Streams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FD0401-5B3A-41D0-A03D-752232A06E8D}"/>
              </a:ext>
            </a:extLst>
          </p:cNvPr>
          <p:cNvSpPr txBox="1"/>
          <p:nvPr/>
        </p:nvSpPr>
        <p:spPr>
          <a:xfrm>
            <a:off x="695972" y="3348694"/>
            <a:ext cx="7752031" cy="78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b="1" i="1" dirty="0" err="1">
                <a:solidFill>
                  <a:srgbClr val="6B2D0B"/>
                </a:solidFill>
                <a:ea typeface="微软雅黑" panose="020B0503020204020204" pitchFamily="34" charset="-122"/>
              </a:rPr>
              <a:t>Yanwei</a:t>
            </a:r>
            <a:r>
              <a:rPr lang="en-US" altLang="zh-CN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 Yu, Lei Cao, et al. </a:t>
            </a:r>
          </a:p>
          <a:p>
            <a:pPr algn="ctr">
              <a:lnSpc>
                <a:spcPct val="130000"/>
              </a:lnSpc>
            </a:pPr>
            <a:r>
              <a:rPr lang="en-US" altLang="zh-CN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ACM Transactions on Database Systems</a:t>
            </a:r>
            <a:r>
              <a:rPr lang="zh-CN" altLang="en-US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（</a:t>
            </a:r>
            <a:r>
              <a:rPr lang="en-US" altLang="zh-CN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TODS</a:t>
            </a:r>
            <a:r>
              <a:rPr lang="zh-CN" altLang="en-US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）</a:t>
            </a:r>
            <a:r>
              <a:rPr lang="en-US" altLang="zh-CN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1278229980"/>
      </p:ext>
    </p:extLst>
  </p:cSld>
  <p:clrMapOvr>
    <a:masterClrMapping/>
  </p:clrMapOvr>
  <p:transition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63E00-39B6-47D2-8CFA-7A245C8A13D7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算法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语义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8059FF8-CCF0-48CC-8BB6-326B3A724C13}"/>
                  </a:ext>
                </a:extLst>
              </p:cNvPr>
              <p:cNvSpPr/>
              <p:nvPr/>
            </p:nvSpPr>
            <p:spPr>
              <a:xfrm>
                <a:off x="428280" y="1039012"/>
                <a:ext cx="8323834" cy="20083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000" b="1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基于点邻居的异常：</a:t>
                </a:r>
                <a:endParaRPr lang="en-US" altLang="zh-CN" sz="2000" b="1" dirty="0"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1800" b="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𝑃𝑁</m:t>
                        </m:r>
                        <m:d>
                          <m:d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∣≥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  <m:r>
                              <a:rPr lang="en-US" altLang="zh-CN" sz="1800" b="0" i="1" kern="10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altLang="zh-CN" sz="1800" kern="100">
                                    <a:effectLst/>
                                    <a:cs typeface="Times New Roman" panose="02020603050405020304" pitchFamily="18" charset="0"/>
                                  </a:rPr>
                                  <m:t>Start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kern="100">
                                    <a:effectLst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  <m:r>
                              <a:rPr lang="en-US" altLang="zh-CN" sz="1800" b="0" i="1" kern="10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altLang="zh-CN" sz="1800" kern="100">
                                    <a:effectLst/>
                                    <a:cs typeface="Times New Roman" panose="02020603050405020304" pitchFamily="18" charset="0"/>
                                  </a:rPr>
                                  <m:t>End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kern="100">
                                    <a:effectLst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sz="1800" kern="100" dirty="0">
                    <a:effectLst/>
                    <a:cs typeface="Times New Roman" panose="02020603050405020304" pitchFamily="18" charset="0"/>
                  </a:rPr>
                  <a:t>，如果</a:t>
                </a:r>
                <a:r>
                  <a:rPr lang="en-US" altLang="zh-CN" kern="1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kern="100"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|&lt;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𝑡h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800" kern="100" dirty="0">
                    <a:effectLst/>
                    <a:cs typeface="Times New Roman" panose="02020603050405020304" pitchFamily="18" charset="0"/>
                  </a:rPr>
                  <a:t>，则视</a:t>
                </a:r>
                <a14:m>
                  <m:oMath xmlns:m="http://schemas.openxmlformats.org/officeDocument/2006/math">
                    <m:r>
                      <a:rPr lang="en-US" altLang="zh-CN" sz="1800" b="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sSub>
                      <m:sSubPr>
                        <m:ctrlPr>
                          <a:rPr lang="en-US" altLang="zh-CN" sz="1800" b="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800" b="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kern="100" dirty="0">
                    <a:effectLst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1800" kern="100" dirty="0">
                    <a:effectLst/>
                    <a:cs typeface="Times New Roman" panose="02020603050405020304" pitchFamily="18" charset="0"/>
                  </a:rPr>
                  <a:t>PN-Outlier</a:t>
                </a:r>
                <a:r>
                  <a:rPr lang="zh-CN" altLang="en-US" sz="1800" kern="100" dirty="0">
                    <a:effectLst/>
                    <a:cs typeface="Times New Roman" panose="02020603050405020304" pitchFamily="18" charset="0"/>
                  </a:rPr>
                  <a:t>。</a:t>
                </a:r>
                <a:endParaRPr lang="zh-CN" altLang="zh-CN" sz="1800" kern="1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kern="100" dirty="0"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zh-CN" altLang="zh-CN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8059FF8-CCF0-48CC-8BB6-326B3A724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80" y="1039012"/>
                <a:ext cx="8323834" cy="2008307"/>
              </a:xfrm>
              <a:prstGeom prst="rect">
                <a:avLst/>
              </a:prstGeom>
              <a:blipFill>
                <a:blip r:embed="rId3"/>
                <a:stretch>
                  <a:fillRect l="-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6DF827A-BDC5-4BF2-A3F2-A9AF8F2FF9B8}"/>
                  </a:ext>
                </a:extLst>
              </p:cNvPr>
              <p:cNvSpPr txBox="1"/>
              <p:nvPr/>
            </p:nvSpPr>
            <p:spPr>
              <a:xfrm>
                <a:off x="3050047" y="5570707"/>
                <a:ext cx="618600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i="1" kern="100" dirty="0">
                    <a:cs typeface="Times New Roman" panose="02020603050405020304" pitchFamily="18" charset="0"/>
                  </a:rPr>
                  <a:t>距离阈值：</a:t>
                </a:r>
                <a:r>
                  <a:rPr lang="en-US" altLang="zh-CN" i="1" kern="100" dirty="0">
                    <a:cs typeface="Times New Roman" panose="02020603050405020304" pitchFamily="18" charset="0"/>
                  </a:rPr>
                  <a:t>d</a:t>
                </a:r>
                <a:r>
                  <a:rPr lang="zh-CN" altLang="en-US" i="1" kern="100" dirty="0">
                    <a:cs typeface="Times New Roman" panose="02020603050405020304" pitchFamily="18" charset="0"/>
                  </a:rPr>
                  <a:t>；时间仓数量阈值：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𝑡h𝑟</m:t>
                        </m:r>
                      </m:e>
                      <m:sub>
                        <m:r>
                          <a:rPr lang="en-US" altLang="zh-CN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i="1" kern="100" dirty="0">
                    <a:cs typeface="Times New Roman" panose="02020603050405020304" pitchFamily="18" charset="0"/>
                  </a:rPr>
                  <a:t>；邻居数量阈值：</a:t>
                </a:r>
                <a:r>
                  <a:rPr lang="en-US" altLang="zh-CN" i="1" kern="100" dirty="0">
                    <a:cs typeface="Times New Roman" panose="02020603050405020304" pitchFamily="18" charset="0"/>
                  </a:rPr>
                  <a:t>k</a:t>
                </a:r>
              </a:p>
              <a:p>
                <a:endParaRPr lang="en-US" altLang="zh-CN" i="1" kern="100" dirty="0"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6DF827A-BDC5-4BF2-A3F2-A9AF8F2FF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047" y="5570707"/>
                <a:ext cx="6186008" cy="923330"/>
              </a:xfrm>
              <a:prstGeom prst="rect">
                <a:avLst/>
              </a:prstGeom>
              <a:blipFill>
                <a:blip r:embed="rId4"/>
                <a:stretch>
                  <a:fillRect l="-788" t="-4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5298E86-03AF-4AB6-9ED9-DA68BAD55A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280" y="2526940"/>
            <a:ext cx="8280000" cy="27195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F202B18-C42A-4D8B-A8F5-883FDA6F3C20}"/>
                  </a:ext>
                </a:extLst>
              </p:cNvPr>
              <p:cNvSpPr txBox="1"/>
              <p:nvPr/>
            </p:nvSpPr>
            <p:spPr>
              <a:xfrm>
                <a:off x="7267388" y="3113060"/>
                <a:ext cx="107503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th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F202B18-C42A-4D8B-A8F5-883FDA6F3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388" y="3113060"/>
                <a:ext cx="1075038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595289"/>
      </p:ext>
    </p:extLst>
  </p:cSld>
  <p:clrMapOvr>
    <a:masterClrMapping/>
  </p:clrMapOvr>
  <p:transition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63E00-39B6-47D2-8CFA-7A245C8A13D7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算法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语义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8059FF8-CCF0-48CC-8BB6-326B3A724C13}"/>
                  </a:ext>
                </a:extLst>
              </p:cNvPr>
              <p:cNvSpPr/>
              <p:nvPr/>
            </p:nvSpPr>
            <p:spPr>
              <a:xfrm>
                <a:off x="428280" y="1039012"/>
                <a:ext cx="8323834" cy="1528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000" b="1" kern="100" dirty="0">
                    <a:latin typeface="+mn-ea"/>
                    <a:cs typeface="Times New Roman" panose="02020603050405020304" pitchFamily="18" charset="0"/>
                  </a:rPr>
                  <a:t>基于轨迹邻居的异常：</a:t>
                </a:r>
                <a:endParaRPr lang="en-US" altLang="zh-CN" sz="2000" b="1" kern="100" dirty="0">
                  <a:latin typeface="+mn-ea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kern="100" dirty="0">
                    <a:cs typeface="Times New Roman" panose="02020603050405020304" pitchFamily="18" charset="0"/>
                  </a:rPr>
                  <a:t>	</a:t>
                </a:r>
                <a:r>
                  <a:rPr lang="zh-CN" altLang="en-US" sz="2000" kern="100" dirty="0">
                    <a:cs typeface="Times New Roman" panose="02020603050405020304" pitchFamily="18" charset="0"/>
                  </a:rPr>
                  <a:t>在窗口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sz="2000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sz="2000" kern="100" dirty="0">
                    <a:cs typeface="Times New Roman" panose="02020603050405020304" pitchFamily="18" charset="0"/>
                  </a:rPr>
                  <a:t>中，如果其邻居轨迹数量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𝑇𝑁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𝑡h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，则视轨迹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sSub>
                      <m:sSubPr>
                        <m:ctrlP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/>
                  <a:t>为</a:t>
                </a:r>
                <a:r>
                  <a:rPr lang="en-US" altLang="zh-CN" b="0" i="0" dirty="0">
                    <a:effectLst/>
                  </a:rPr>
                  <a:t>TN-Outlier</a:t>
                </a:r>
                <a:r>
                  <a:rPr lang="zh-CN" altLang="en-US" b="0" i="0" dirty="0">
                    <a:effectLst/>
                  </a:rPr>
                  <a:t>。</a:t>
                </a:r>
                <a:br>
                  <a:rPr lang="en-US" altLang="zh-CN" dirty="0"/>
                </a:br>
                <a:endParaRPr lang="zh-CN" altLang="zh-CN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8059FF8-CCF0-48CC-8BB6-326B3A724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80" y="1039012"/>
                <a:ext cx="8323834" cy="1528624"/>
              </a:xfrm>
              <a:prstGeom prst="rect">
                <a:avLst/>
              </a:prstGeom>
              <a:blipFill>
                <a:blip r:embed="rId3"/>
                <a:stretch>
                  <a:fillRect l="-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1BF73E2-3537-41D5-A4E7-43C522EC5DA1}"/>
                  </a:ext>
                </a:extLst>
              </p:cNvPr>
              <p:cNvSpPr txBox="1"/>
              <p:nvPr/>
            </p:nvSpPr>
            <p:spPr>
              <a:xfrm>
                <a:off x="3050047" y="5570707"/>
                <a:ext cx="618600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i="1" kern="100" dirty="0">
                    <a:cs typeface="Times New Roman" panose="02020603050405020304" pitchFamily="18" charset="0"/>
                  </a:rPr>
                  <a:t>距离阈值：</a:t>
                </a:r>
                <a:r>
                  <a:rPr lang="en-US" altLang="zh-CN" i="1" kern="100" dirty="0">
                    <a:cs typeface="Times New Roman" panose="02020603050405020304" pitchFamily="18" charset="0"/>
                  </a:rPr>
                  <a:t>d</a:t>
                </a:r>
                <a:r>
                  <a:rPr lang="zh-CN" altLang="en-US" i="1" kern="100" dirty="0">
                    <a:cs typeface="Times New Roman" panose="02020603050405020304" pitchFamily="18" charset="0"/>
                  </a:rPr>
                  <a:t>；时间仓数量阈值：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𝑡h𝑟</m:t>
                        </m:r>
                      </m:e>
                      <m:sub>
                        <m:r>
                          <a:rPr lang="en-US" altLang="zh-CN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i="1" kern="100" dirty="0">
                    <a:cs typeface="Times New Roman" panose="02020603050405020304" pitchFamily="18" charset="0"/>
                  </a:rPr>
                  <a:t>；邻居数量阈值：</a:t>
                </a:r>
                <a:r>
                  <a:rPr lang="en-US" altLang="zh-CN" i="1" kern="100" dirty="0">
                    <a:cs typeface="Times New Roman" panose="02020603050405020304" pitchFamily="18" charset="0"/>
                  </a:rPr>
                  <a:t>k</a:t>
                </a:r>
              </a:p>
              <a:p>
                <a:endParaRPr lang="en-US" altLang="zh-CN" i="1" kern="100" dirty="0"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1BF73E2-3537-41D5-A4E7-43C522EC5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047" y="5570707"/>
                <a:ext cx="6186008" cy="923330"/>
              </a:xfrm>
              <a:prstGeom prst="rect">
                <a:avLst/>
              </a:prstGeom>
              <a:blipFill>
                <a:blip r:embed="rId4"/>
                <a:stretch>
                  <a:fillRect l="-788" t="-4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9CB33C4-1D1B-430A-AE28-96D64FE58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114" y="2681935"/>
            <a:ext cx="8280000" cy="25214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07CB844-F584-4EAC-A1F9-44A2B24949C9}"/>
                  </a:ext>
                </a:extLst>
              </p:cNvPr>
              <p:cNvSpPr txBox="1"/>
              <p:nvPr/>
            </p:nvSpPr>
            <p:spPr>
              <a:xfrm>
                <a:off x="7267388" y="3113060"/>
                <a:ext cx="107503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th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07CB844-F584-4EAC-A1F9-44A2B2494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388" y="3113060"/>
                <a:ext cx="1075038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700443"/>
      </p:ext>
    </p:extLst>
  </p:cSld>
  <p:clrMapOvr>
    <a:masterClrMapping/>
  </p:clrMapOvr>
  <p:transition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63E00-39B6-47D2-8CFA-7A245C8A13D7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算法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语义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8059FF8-CCF0-48CC-8BB6-326B3A724C13}"/>
                  </a:ext>
                </a:extLst>
              </p:cNvPr>
              <p:cNvSpPr/>
              <p:nvPr/>
            </p:nvSpPr>
            <p:spPr>
              <a:xfrm>
                <a:off x="428280" y="1039012"/>
                <a:ext cx="8323834" cy="1528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000" b="1" kern="100" dirty="0">
                    <a:latin typeface="+mn-ea"/>
                    <a:cs typeface="Times New Roman" panose="02020603050405020304" pitchFamily="18" charset="0"/>
                  </a:rPr>
                  <a:t>基于同步轨迹邻居的异常：</a:t>
                </a:r>
                <a:endParaRPr lang="en-US" altLang="zh-CN" sz="2000" b="1" kern="100" dirty="0">
                  <a:latin typeface="+mn-ea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kern="100" dirty="0">
                    <a:cs typeface="Times New Roman" panose="02020603050405020304" pitchFamily="18" charset="0"/>
                  </a:rPr>
                  <a:t>	</a:t>
                </a:r>
                <a:r>
                  <a:rPr lang="zh-CN" altLang="en-US" sz="2000" kern="100" dirty="0">
                    <a:cs typeface="Times New Roman" panose="02020603050405020304" pitchFamily="18" charset="0"/>
                  </a:rPr>
                  <a:t>在窗口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sz="2000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sz="2000" kern="100" dirty="0">
                    <a:cs typeface="Times New Roman" panose="02020603050405020304" pitchFamily="18" charset="0"/>
                  </a:rPr>
                  <a:t>中，如果其同步邻居轨迹数量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𝑡h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，则视轨迹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sSub>
                      <m:sSubPr>
                        <m:ctrlP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为</a:t>
                </a:r>
                <a:r>
                  <a:rPr lang="en-US" altLang="zh-CN" dirty="0"/>
                  <a:t>S</a:t>
                </a:r>
                <a:r>
                  <a:rPr lang="en-US" altLang="zh-CN" b="0" i="0" dirty="0">
                    <a:effectLst/>
                  </a:rPr>
                  <a:t>N-Outlier</a:t>
                </a:r>
                <a:r>
                  <a:rPr lang="zh-CN" altLang="en-US" b="0" i="0" dirty="0">
                    <a:effectLst/>
                  </a:rPr>
                  <a:t>。</a:t>
                </a:r>
                <a:br>
                  <a:rPr lang="en-US" altLang="zh-CN" dirty="0"/>
                </a:br>
                <a:endParaRPr lang="zh-CN" altLang="zh-CN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8059FF8-CCF0-48CC-8BB6-326B3A724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80" y="1039012"/>
                <a:ext cx="8323834" cy="1528624"/>
              </a:xfrm>
              <a:prstGeom prst="rect">
                <a:avLst/>
              </a:prstGeom>
              <a:blipFill>
                <a:blip r:embed="rId3"/>
                <a:stretch>
                  <a:fillRect l="-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1BF73E2-3537-41D5-A4E7-43C522EC5DA1}"/>
                  </a:ext>
                </a:extLst>
              </p:cNvPr>
              <p:cNvSpPr txBox="1"/>
              <p:nvPr/>
            </p:nvSpPr>
            <p:spPr>
              <a:xfrm>
                <a:off x="3050047" y="5570707"/>
                <a:ext cx="618600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i="1" kern="100" dirty="0">
                    <a:cs typeface="Times New Roman" panose="02020603050405020304" pitchFamily="18" charset="0"/>
                  </a:rPr>
                  <a:t>距离阈值：</a:t>
                </a:r>
                <a:r>
                  <a:rPr lang="en-US" altLang="zh-CN" i="1" kern="100" dirty="0">
                    <a:cs typeface="Times New Roman" panose="02020603050405020304" pitchFamily="18" charset="0"/>
                  </a:rPr>
                  <a:t>d</a:t>
                </a:r>
                <a:r>
                  <a:rPr lang="zh-CN" altLang="en-US" i="1" kern="100" dirty="0">
                    <a:cs typeface="Times New Roman" panose="02020603050405020304" pitchFamily="18" charset="0"/>
                  </a:rPr>
                  <a:t>；时间仓数量阈值：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𝑡h𝑟</m:t>
                        </m:r>
                      </m:e>
                      <m:sub>
                        <m:r>
                          <a:rPr lang="en-US" altLang="zh-CN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i="1" kern="100" dirty="0">
                    <a:cs typeface="Times New Roman" panose="02020603050405020304" pitchFamily="18" charset="0"/>
                  </a:rPr>
                  <a:t>；邻居数量阈值：</a:t>
                </a:r>
                <a:r>
                  <a:rPr lang="en-US" altLang="zh-CN" i="1" kern="100" dirty="0">
                    <a:cs typeface="Times New Roman" panose="02020603050405020304" pitchFamily="18" charset="0"/>
                  </a:rPr>
                  <a:t>k</a:t>
                </a:r>
              </a:p>
              <a:p>
                <a:endParaRPr lang="en-US" altLang="zh-CN" i="1" kern="100" dirty="0"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1BF73E2-3537-41D5-A4E7-43C522EC5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047" y="5570707"/>
                <a:ext cx="6186008" cy="923330"/>
              </a:xfrm>
              <a:prstGeom prst="rect">
                <a:avLst/>
              </a:prstGeom>
              <a:blipFill>
                <a:blip r:embed="rId4"/>
                <a:stretch>
                  <a:fillRect l="-788" t="-4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07CB844-F584-4EAC-A1F9-44A2B24949C9}"/>
                  </a:ext>
                </a:extLst>
              </p:cNvPr>
              <p:cNvSpPr txBox="1"/>
              <p:nvPr/>
            </p:nvSpPr>
            <p:spPr>
              <a:xfrm>
                <a:off x="7267388" y="3113060"/>
                <a:ext cx="107503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th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07CB844-F584-4EAC-A1F9-44A2B2494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388" y="3113060"/>
                <a:ext cx="1075038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3DF20F7C-5110-427F-9BD5-7924784906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197" y="2633377"/>
            <a:ext cx="8280000" cy="24460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DB9D01D-1E03-46C2-8DD8-B9CA8FB86B9A}"/>
                  </a:ext>
                </a:extLst>
              </p:cNvPr>
              <p:cNvSpPr txBox="1"/>
              <p:nvPr/>
            </p:nvSpPr>
            <p:spPr>
              <a:xfrm>
                <a:off x="7419788" y="3265460"/>
                <a:ext cx="107503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th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DB9D01D-1E03-46C2-8DD8-B9CA8FB86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788" y="3265460"/>
                <a:ext cx="1075038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10998"/>
      </p:ext>
    </p:extLst>
  </p:cSld>
  <p:clrMapOvr>
    <a:masterClrMapping/>
  </p:clrMapOvr>
  <p:transition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63E00-39B6-47D2-8CFA-7A245C8A13D7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算法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异常检测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059FF8-CCF0-48CC-8BB6-326B3A724C13}"/>
              </a:ext>
            </a:extLst>
          </p:cNvPr>
          <p:cNvSpPr/>
          <p:nvPr/>
        </p:nvSpPr>
        <p:spPr>
          <a:xfrm>
            <a:off x="428280" y="1039012"/>
            <a:ext cx="8323834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kern="100" dirty="0">
                <a:latin typeface="+mn-ea"/>
                <a:cs typeface="Times New Roman" panose="02020603050405020304" pitchFamily="18" charset="0"/>
              </a:rPr>
              <a:t>邻接表</a:t>
            </a:r>
            <a:r>
              <a:rPr lang="en-US" altLang="zh-CN" sz="2000" b="1" kern="100" dirty="0">
                <a:latin typeface="+mn-ea"/>
                <a:cs typeface="Times New Roman" panose="02020603050405020304" pitchFamily="18" charset="0"/>
              </a:rPr>
              <a:t>NT</a:t>
            </a:r>
            <a:r>
              <a:rPr lang="zh-CN" altLang="en-US" sz="2000" b="1" kern="100" dirty="0">
                <a:latin typeface="+mn-ea"/>
                <a:cs typeface="Times New Roman" panose="02020603050405020304" pitchFamily="18" charset="0"/>
              </a:rPr>
              <a:t>和邻居时间仓</a:t>
            </a:r>
            <a:r>
              <a:rPr lang="en-US" altLang="zh-CN" sz="2000" b="1" kern="100" dirty="0" err="1">
                <a:latin typeface="+mn-ea"/>
                <a:cs typeface="Times New Roman" panose="02020603050405020304" pitchFamily="18" charset="0"/>
              </a:rPr>
              <a:t>tlist</a:t>
            </a:r>
            <a:r>
              <a:rPr lang="zh-CN" altLang="en-US" sz="2000" b="1" kern="100" dirty="0">
                <a:latin typeface="+mn-ea"/>
                <a:cs typeface="Times New Roman" panose="02020603050405020304" pitchFamily="18" charset="0"/>
              </a:rPr>
              <a:t>：</a:t>
            </a:r>
            <a:endParaRPr lang="en-US" altLang="zh-CN" sz="2000" b="1" kern="1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br>
              <a:rPr lang="en-US" altLang="zh-CN" dirty="0"/>
            </a:br>
            <a:endParaRPr lang="zh-CN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E2BFA19-1D8B-4468-937E-8F931283F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076" y="3082626"/>
            <a:ext cx="5103755" cy="318491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A0F3976-C9C1-4092-B3B6-2BEF47542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80" y="1413316"/>
            <a:ext cx="5757905" cy="175261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DD47A72-09AE-4709-9473-B851E3AE82FE}"/>
              </a:ext>
            </a:extLst>
          </p:cNvPr>
          <p:cNvSpPr txBox="1"/>
          <p:nvPr/>
        </p:nvSpPr>
        <p:spPr>
          <a:xfrm>
            <a:off x="5840554" y="4090467"/>
            <a:ext cx="343062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neighbors</a:t>
            </a:r>
            <a:r>
              <a:rPr lang="zh-CN" altLang="en-US" sz="1600" dirty="0"/>
              <a:t>：有邻居点的轨迹</a:t>
            </a:r>
            <a:endParaRPr lang="en-US" altLang="zh-CN" sz="1600" dirty="0"/>
          </a:p>
          <a:p>
            <a:r>
              <a:rPr lang="en-US" altLang="zh-CN" sz="1600" dirty="0" err="1"/>
              <a:t>Timbins</a:t>
            </a:r>
            <a:r>
              <a:rPr lang="zh-CN" altLang="en-US" sz="1600" dirty="0"/>
              <a:t>：对应邻居点的时间仓</a:t>
            </a:r>
            <a:endParaRPr lang="en-US" altLang="zh-CN" sz="1600" dirty="0"/>
          </a:p>
          <a:p>
            <a:r>
              <a:rPr lang="en-US" altLang="zh-CN" sz="1600" dirty="0" err="1"/>
              <a:t>Tlist</a:t>
            </a:r>
            <a:r>
              <a:rPr lang="zh-CN" altLang="en-US" sz="1600" dirty="0"/>
              <a:t>：距离小于</a:t>
            </a:r>
            <a:r>
              <a:rPr lang="en-US" altLang="zh-CN" sz="1600" dirty="0"/>
              <a:t>d</a:t>
            </a:r>
            <a:r>
              <a:rPr lang="zh-CN" altLang="en-US" sz="1600" dirty="0"/>
              <a:t>且出现不</a:t>
            </a:r>
            <a:r>
              <a:rPr lang="en-US" altLang="zh-CN" sz="1600" dirty="0"/>
              <a:t>	</a:t>
            </a:r>
            <a:r>
              <a:rPr lang="zh-CN" altLang="en-US" sz="1600" dirty="0"/>
              <a:t>少于</a:t>
            </a:r>
            <a:r>
              <a:rPr lang="en-US" altLang="zh-CN" sz="1600" dirty="0"/>
              <a:t>k	        </a:t>
            </a:r>
            <a:r>
              <a:rPr lang="zh-CN" altLang="en-US" sz="1600" dirty="0"/>
              <a:t>个点的时间仓（为</a:t>
            </a:r>
            <a:r>
              <a:rPr lang="en-US" altLang="zh-CN" sz="1600" dirty="0"/>
              <a:t>PN-Outlier</a:t>
            </a:r>
            <a:r>
              <a:rPr lang="zh-CN" altLang="en-US" sz="1600" dirty="0"/>
              <a:t>设置）</a:t>
            </a:r>
            <a:endParaRPr lang="en-US" altLang="zh-CN" sz="1600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7C9A639-F32F-4633-B487-C5CEB1BA579D}"/>
                  </a:ext>
                </a:extLst>
              </p:cNvPr>
              <p:cNvSpPr txBox="1"/>
              <p:nvPr/>
            </p:nvSpPr>
            <p:spPr>
              <a:xfrm>
                <a:off x="6843162" y="1764855"/>
                <a:ext cx="107503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th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7C9A639-F32F-4633-B487-C5CEB1BA5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162" y="1764855"/>
                <a:ext cx="1075038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488327"/>
      </p:ext>
    </p:extLst>
  </p:cSld>
  <p:clrMapOvr>
    <a:masterClrMapping/>
  </p:clrMapOvr>
  <p:transition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63E00-39B6-47D2-8CFA-7A245C8A13D7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算法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异常检测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059FF8-CCF0-48CC-8BB6-326B3A724C13}"/>
              </a:ext>
            </a:extLst>
          </p:cNvPr>
          <p:cNvSpPr/>
          <p:nvPr/>
        </p:nvSpPr>
        <p:spPr>
          <a:xfrm>
            <a:off x="428280" y="1039012"/>
            <a:ext cx="8323834" cy="1182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kern="100" dirty="0">
                <a:latin typeface="+mn-ea"/>
                <a:cs typeface="Times New Roman" panose="02020603050405020304" pitchFamily="18" charset="0"/>
              </a:rPr>
              <a:t>基于邻居的异常轨迹检测：</a:t>
            </a:r>
            <a:endParaRPr lang="en-US" altLang="zh-CN" sz="2000" b="1" kern="1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kern="100" dirty="0">
                <a:cs typeface="Times New Roman" panose="02020603050405020304" pitchFamily="18" charset="0"/>
              </a:rPr>
              <a:t>	</a:t>
            </a:r>
            <a:br>
              <a:rPr lang="en-US" altLang="zh-CN" dirty="0"/>
            </a:br>
            <a:endParaRPr lang="zh-CN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1BF73E2-3537-41D5-A4E7-43C522EC5DA1}"/>
                  </a:ext>
                </a:extLst>
              </p:cNvPr>
              <p:cNvSpPr txBox="1"/>
              <p:nvPr/>
            </p:nvSpPr>
            <p:spPr>
              <a:xfrm>
                <a:off x="71183" y="6396335"/>
                <a:ext cx="61860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i="1" kern="100" dirty="0">
                    <a:cs typeface="Times New Roman" panose="02020603050405020304" pitchFamily="18" charset="0"/>
                  </a:rPr>
                  <a:t>距离阈值：</a:t>
                </a:r>
                <a:r>
                  <a:rPr lang="en-US" altLang="zh-CN" sz="1100" i="1" kern="100" dirty="0">
                    <a:cs typeface="Times New Roman" panose="02020603050405020304" pitchFamily="18" charset="0"/>
                  </a:rPr>
                  <a:t>d</a:t>
                </a:r>
                <a:r>
                  <a:rPr lang="zh-CN" altLang="en-US" sz="1100" i="1" kern="100" dirty="0">
                    <a:cs typeface="Times New Roman" panose="02020603050405020304" pitchFamily="18" charset="0"/>
                  </a:rPr>
                  <a:t>；时间仓数量阈值：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𝑡h𝑟</m:t>
                        </m:r>
                      </m:e>
                      <m:sub>
                        <m:r>
                          <a:rPr lang="en-US" altLang="zh-CN" sz="1100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100" i="1" kern="100" dirty="0">
                    <a:cs typeface="Times New Roman" panose="02020603050405020304" pitchFamily="18" charset="0"/>
                  </a:rPr>
                  <a:t>；邻居数量阈值：</a:t>
                </a:r>
                <a:r>
                  <a:rPr lang="en-US" altLang="zh-CN" sz="1100" i="1" kern="100" dirty="0">
                    <a:cs typeface="Times New Roman" panose="02020603050405020304" pitchFamily="18" charset="0"/>
                  </a:rPr>
                  <a:t>k</a:t>
                </a:r>
              </a:p>
              <a:p>
                <a:endParaRPr lang="en-US" altLang="zh-CN" sz="1100" i="1" kern="100" dirty="0"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1BF73E2-3537-41D5-A4E7-43C522EC5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3" y="6396335"/>
                <a:ext cx="618600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74B6E5B-C8DA-4BDD-86C6-45760D676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494" y="1480689"/>
            <a:ext cx="6307602" cy="4792203"/>
          </a:xfrm>
          <a:prstGeom prst="rect">
            <a:avLst/>
          </a:prstGeom>
        </p:spPr>
      </p:pic>
      <p:sp>
        <p:nvSpPr>
          <p:cNvPr id="13" name="左大括号 12">
            <a:extLst>
              <a:ext uri="{FF2B5EF4-FFF2-40B4-BE49-F238E27FC236}">
                <a16:creationId xmlns:a16="http://schemas.microsoft.com/office/drawing/2014/main" id="{15DDFF90-C8EF-48A1-A0D3-61015F1854A4}"/>
              </a:ext>
            </a:extLst>
          </p:cNvPr>
          <p:cNvSpPr/>
          <p:nvPr/>
        </p:nvSpPr>
        <p:spPr>
          <a:xfrm>
            <a:off x="2535494" y="2314608"/>
            <a:ext cx="78004" cy="8241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D2963D6-06A1-452A-9C0E-68403FA372AC}"/>
              </a:ext>
            </a:extLst>
          </p:cNvPr>
          <p:cNvSpPr txBox="1"/>
          <p:nvPr/>
        </p:nvSpPr>
        <p:spPr>
          <a:xfrm>
            <a:off x="1084231" y="2557422"/>
            <a:ext cx="128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遍历更新</a:t>
            </a:r>
            <a:r>
              <a:rPr lang="en-US" altLang="zh-CN" sz="1600" dirty="0">
                <a:latin typeface="+mn-ea"/>
              </a:rPr>
              <a:t>NT</a:t>
            </a:r>
            <a:endParaRPr lang="zh-CN" altLang="en-US" sz="1600" dirty="0">
              <a:latin typeface="+mn-ea"/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44EC0612-1E65-4E0E-AE38-8B927690EFC3}"/>
              </a:ext>
            </a:extLst>
          </p:cNvPr>
          <p:cNvSpPr/>
          <p:nvPr/>
        </p:nvSpPr>
        <p:spPr>
          <a:xfrm>
            <a:off x="2535494" y="3277407"/>
            <a:ext cx="78004" cy="5362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9CD2DE3-02D1-4121-8BC4-88A87A704319}"/>
              </a:ext>
            </a:extLst>
          </p:cNvPr>
          <p:cNvSpPr txBox="1"/>
          <p:nvPr/>
        </p:nvSpPr>
        <p:spPr>
          <a:xfrm>
            <a:off x="1360771" y="3376270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更新</a:t>
            </a:r>
            <a:r>
              <a:rPr lang="en-US" altLang="zh-CN" sz="1600" dirty="0" err="1">
                <a:latin typeface="+mn-ea"/>
              </a:rPr>
              <a:t>tlist</a:t>
            </a:r>
            <a:endParaRPr lang="zh-CN" altLang="en-US" sz="1600" dirty="0">
              <a:latin typeface="+mn-ea"/>
            </a:endParaRP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47FF5941-AFC8-4B0E-806C-0E0A58430425}"/>
              </a:ext>
            </a:extLst>
          </p:cNvPr>
          <p:cNvSpPr/>
          <p:nvPr/>
        </p:nvSpPr>
        <p:spPr>
          <a:xfrm>
            <a:off x="2535494" y="4076493"/>
            <a:ext cx="78004" cy="18573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8086B79-B58B-425B-9679-27FB32B0492A}"/>
              </a:ext>
            </a:extLst>
          </p:cNvPr>
          <p:cNvSpPr txBox="1"/>
          <p:nvPr/>
        </p:nvSpPr>
        <p:spPr>
          <a:xfrm>
            <a:off x="536757" y="4835905"/>
            <a:ext cx="1890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检查三种异常轨迹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CE361DF-B80D-4881-8425-9CAE5304EE87}"/>
                  </a:ext>
                </a:extLst>
              </p:cNvPr>
              <p:cNvSpPr txBox="1"/>
              <p:nvPr/>
            </p:nvSpPr>
            <p:spPr>
              <a:xfrm>
                <a:off x="6379114" y="5174459"/>
                <a:ext cx="2122953" cy="66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CE361DF-B80D-4881-8425-9CAE5304E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14" y="5174459"/>
                <a:ext cx="2122953" cy="6608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146619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63E00-39B6-47D2-8CFA-7A245C8A13D7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算法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优化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8059FF8-CCF0-48CC-8BB6-326B3A724C13}"/>
                  </a:ext>
                </a:extLst>
              </p:cNvPr>
              <p:cNvSpPr/>
              <p:nvPr/>
            </p:nvSpPr>
            <p:spPr>
              <a:xfrm>
                <a:off x="428280" y="1039012"/>
                <a:ext cx="8323834" cy="5042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000" b="1" kern="100" dirty="0">
                    <a:latin typeface="Calibri" panose="020F050202020403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1. </a:t>
                </a:r>
                <a:r>
                  <a:rPr lang="zh-CN" altLang="en-US" sz="2000" b="1" kern="100" dirty="0">
                    <a:latin typeface="Calibri" panose="020F050202020403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最小支持检测优化（</a:t>
                </a:r>
                <a:r>
                  <a:rPr lang="en-US" altLang="zh-CN" sz="2000" b="1" kern="100" dirty="0">
                    <a:latin typeface="Calibri" panose="020F050202020403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MSE</a:t>
                </a:r>
                <a:r>
                  <a:rPr lang="zh-CN" altLang="en-US" sz="2000" b="1" kern="100" dirty="0">
                    <a:latin typeface="Calibri" panose="020F050202020403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）：</a:t>
                </a:r>
                <a:endParaRPr lang="en-US" altLang="zh-CN" sz="2000" b="1" kern="100" dirty="0">
                  <a:latin typeface="Calibri" panose="020F050202020403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b="1" kern="100" dirty="0">
                    <a:latin typeface="Calibri" panose="020F050202020403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000" kern="100" dirty="0">
                    <a:latin typeface="Calibri" panose="020F050202020403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只要能确定</a:t>
                </a:r>
                <a14:m>
                  <m:oMath xmlns:m="http://schemas.openxmlformats.org/officeDocument/2006/math"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sSub>
                      <m:sSubPr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kern="100" dirty="0">
                    <a:latin typeface="Calibri" panose="020F050202020403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的状态（正常或异常）即可终止状态确定过程。利用轨迹对象的移动特性，一个对象可能和其邻居在几个连续的时间段内都是邻居，所以优先检测有邻居点的轨迹。</a:t>
                </a:r>
                <a:endParaRPr lang="en-US" altLang="zh-CN" sz="2000" kern="100" dirty="0">
                  <a:latin typeface="Calibri" panose="020F050202020403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sz="2000" kern="100" dirty="0">
                  <a:latin typeface="Calibri" panose="020F050202020403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b="1" kern="100" dirty="0">
                    <a:latin typeface="Calibri" panose="020F050202020403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2. </a:t>
                </a:r>
                <a:r>
                  <a:rPr lang="zh-CN" altLang="en-US" sz="2000" b="1" kern="100" dirty="0">
                    <a:latin typeface="Calibri" panose="020F050202020403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时间感知检测优化（</a:t>
                </a:r>
                <a:r>
                  <a:rPr lang="en-US" altLang="zh-CN" sz="2000" b="1" kern="100" dirty="0">
                    <a:latin typeface="Calibri" panose="020F050202020403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TAE</a:t>
                </a:r>
                <a:r>
                  <a:rPr lang="zh-CN" altLang="en-US" sz="2000" b="1" kern="100" dirty="0">
                    <a:latin typeface="Calibri" panose="020F050202020403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）：</a:t>
                </a:r>
                <a:endParaRPr lang="en-US" altLang="zh-CN" sz="2000" b="1" kern="100" dirty="0">
                  <a:latin typeface="Calibri" panose="020F050202020403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kern="100" dirty="0">
                    <a:latin typeface="Calibri" panose="020F050202020403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000" kern="100" dirty="0">
                    <a:latin typeface="Calibri" panose="020F050202020403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检查操作应从最近的时间往前检查（因为越近的时间可以在窗口中生存的时间越长）。</a:t>
                </a:r>
                <a:endParaRPr lang="en-US" altLang="zh-CN" sz="2000" kern="100" dirty="0">
                  <a:latin typeface="Calibri" panose="020F050202020403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sz="2000" kern="100" dirty="0">
                  <a:latin typeface="Calibri" panose="020F050202020403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b="1" kern="100" dirty="0">
                    <a:latin typeface="Calibri" panose="020F050202020403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3. </a:t>
                </a:r>
                <a:r>
                  <a:rPr lang="zh-CN" altLang="en-US" sz="2000" b="1" kern="100" dirty="0">
                    <a:latin typeface="Calibri" panose="020F050202020403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生命周期触发检测优化（</a:t>
                </a:r>
                <a:r>
                  <a:rPr lang="en-US" altLang="zh-CN" sz="2000" b="1" kern="100" dirty="0">
                    <a:latin typeface="Calibri" panose="020F050202020403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LTD</a:t>
                </a:r>
                <a:r>
                  <a:rPr lang="zh-CN" altLang="en-US" sz="2000" b="1" kern="100" dirty="0">
                    <a:latin typeface="Calibri" panose="020F050202020403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）：</a:t>
                </a:r>
                <a:endParaRPr lang="en-US" altLang="zh-CN" sz="2000" b="1" kern="100" dirty="0">
                  <a:latin typeface="Calibri" panose="020F050202020403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kern="100" dirty="0">
                    <a:latin typeface="Calibri" panose="020F050202020403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000" kern="100" dirty="0">
                    <a:latin typeface="Calibri" panose="020F050202020403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对当前窗口的轨迹状态（正常或异常）将被保持到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𝑙𝑖𝑓𝑒𝑡𝑖𝑚𝑒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（即能判断状态的时间仓序列中的最小值）只有当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>
                            <a:latin typeface="Calibri" panose="020F0502020204030204" pitchFamily="34" charset="0"/>
                            <a:ea typeface="微软雅黑" panose="020B0503020204020204" pitchFamily="34" charset="-122"/>
                          </a:rPr>
                          <m:t>lifetime</m:t>
                        </m:r>
                        <m:r>
                          <m:rPr>
                            <m:nor/>
                          </m:rPr>
                          <a:rPr lang="en-US" altLang="zh-CN">
                            <a:latin typeface="Calibri" panose="020F0502020204030204" pitchFamily="34" charset="0"/>
                            <a:ea typeface="微软雅黑" panose="020B0503020204020204" pitchFamily="34" charset="-122"/>
                          </a:rPr>
                          <m:t> 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>
                            <a:latin typeface="Calibri" panose="020F0502020204030204" pitchFamily="34" charset="0"/>
                            <a:ea typeface="微软雅黑" panose="020B0503020204020204" pitchFamily="34" charset="-122"/>
                          </a:rPr>
                          <m:t>Start</m:t>
                        </m:r>
                        <m:r>
                          <m:rPr>
                            <m:nor/>
                          </m:rPr>
                          <a:rPr lang="en-US" altLang="zh-CN">
                            <a:latin typeface="Calibri" panose="020F0502020204030204" pitchFamily="34" charset="0"/>
                            <a:ea typeface="微软雅黑" panose="020B0503020204020204" pitchFamily="34" charset="-122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时才进行检测。</a:t>
                </a:r>
                <a:br>
                  <a:rPr lang="en-US" altLang="zh-CN" dirty="0">
                    <a:latin typeface="Calibri" panose="020F0502020204030204" pitchFamily="34" charset="0"/>
                    <a:ea typeface="微软雅黑" panose="020B0503020204020204" pitchFamily="34" charset="-122"/>
                  </a:rPr>
                </a:br>
                <a:endParaRPr lang="zh-CN" altLang="zh-CN" dirty="0"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8059FF8-CCF0-48CC-8BB6-326B3A724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80" y="1039012"/>
                <a:ext cx="8323834" cy="5042662"/>
              </a:xfrm>
              <a:prstGeom prst="rect">
                <a:avLst/>
              </a:prstGeom>
              <a:blipFill>
                <a:blip r:embed="rId3"/>
                <a:stretch>
                  <a:fillRect l="-732" r="-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1">
            <a:extLst>
              <a:ext uri="{FF2B5EF4-FFF2-40B4-BE49-F238E27FC236}">
                <a16:creationId xmlns:a16="http://schemas.microsoft.com/office/drawing/2014/main" id="{4C67210B-5F64-49D4-B0F0-E6693BB13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06B9CC-72C2-42B3-A332-371005F13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337" y="422863"/>
            <a:ext cx="4684653" cy="292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74804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63E00-39B6-47D2-8CFA-7A245C8A13D7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算法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优化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059FF8-CCF0-48CC-8BB6-326B3A724C13}"/>
              </a:ext>
            </a:extLst>
          </p:cNvPr>
          <p:cNvSpPr/>
          <p:nvPr/>
        </p:nvSpPr>
        <p:spPr>
          <a:xfrm>
            <a:off x="428280" y="1039012"/>
            <a:ext cx="8323834" cy="1182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kern="100" dirty="0">
                <a:latin typeface="+mn-ea"/>
                <a:cs typeface="Times New Roman" panose="02020603050405020304" pitchFamily="18" charset="0"/>
              </a:rPr>
              <a:t>MEX</a:t>
            </a:r>
            <a:r>
              <a:rPr lang="zh-CN" altLang="en-US" sz="2000" b="1" kern="100" dirty="0">
                <a:latin typeface="+mn-ea"/>
                <a:cs typeface="Times New Roman" panose="02020603050405020304" pitchFamily="18" charset="0"/>
              </a:rPr>
              <a:t>检测框架：</a:t>
            </a:r>
            <a:endParaRPr lang="en-US" altLang="zh-CN" sz="2000" b="1" kern="1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kern="100" dirty="0">
                <a:cs typeface="Times New Roman" panose="02020603050405020304" pitchFamily="18" charset="0"/>
              </a:rPr>
              <a:t>	</a:t>
            </a:r>
            <a:br>
              <a:rPr lang="en-US" altLang="zh-CN" dirty="0"/>
            </a:br>
            <a:endParaRPr lang="zh-CN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1F4FDD-957C-4D1F-8971-6A518AB16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729" y="1547134"/>
            <a:ext cx="5916385" cy="427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47532"/>
      </p:ext>
    </p:extLst>
  </p:cSld>
  <p:clrMapOvr>
    <a:masterClrMapping/>
  </p:clrMapOvr>
  <p:transition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63E00-39B6-47D2-8CFA-7A245C8A13D7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算法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异常检测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059FF8-CCF0-48CC-8BB6-326B3A724C13}"/>
              </a:ext>
            </a:extLst>
          </p:cNvPr>
          <p:cNvSpPr/>
          <p:nvPr/>
        </p:nvSpPr>
        <p:spPr>
          <a:xfrm>
            <a:off x="428280" y="1039012"/>
            <a:ext cx="8323834" cy="1182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kern="100" dirty="0">
                <a:latin typeface="+mn-ea"/>
                <a:cs typeface="Times New Roman" panose="02020603050405020304" pitchFamily="18" charset="0"/>
              </a:rPr>
              <a:t>点邻居的异常轨迹检测：</a:t>
            </a:r>
            <a:endParaRPr lang="en-US" altLang="zh-CN" sz="2000" b="1" kern="1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kern="100" dirty="0">
                <a:cs typeface="Times New Roman" panose="02020603050405020304" pitchFamily="18" charset="0"/>
              </a:rPr>
              <a:t>	</a:t>
            </a:r>
            <a:br>
              <a:rPr lang="en-US" altLang="zh-CN" dirty="0"/>
            </a:br>
            <a:endParaRPr lang="zh-CN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65B3B9-EEC6-4111-9D77-CFA250521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114" y="1493407"/>
            <a:ext cx="7200000" cy="4325581"/>
          </a:xfrm>
          <a:prstGeom prst="rect">
            <a:avLst/>
          </a:prstGeom>
        </p:spPr>
      </p:pic>
      <p:sp>
        <p:nvSpPr>
          <p:cNvPr id="8" name="左大括号 7">
            <a:extLst>
              <a:ext uri="{FF2B5EF4-FFF2-40B4-BE49-F238E27FC236}">
                <a16:creationId xmlns:a16="http://schemas.microsoft.com/office/drawing/2014/main" id="{D28EFCFB-1FD9-48C3-AC81-2FB42687EB88}"/>
              </a:ext>
            </a:extLst>
          </p:cNvPr>
          <p:cNvSpPr/>
          <p:nvPr/>
        </p:nvSpPr>
        <p:spPr>
          <a:xfrm>
            <a:off x="1552114" y="2190713"/>
            <a:ext cx="47569" cy="2204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867194-ED1C-4378-A33B-BA220BADE576}"/>
              </a:ext>
            </a:extLst>
          </p:cNvPr>
          <p:cNvSpPr txBox="1"/>
          <p:nvPr/>
        </p:nvSpPr>
        <p:spPr>
          <a:xfrm>
            <a:off x="326114" y="1966942"/>
            <a:ext cx="1187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生命周期触发检测</a:t>
            </a:r>
            <a:endParaRPr lang="en-US" altLang="zh-CN" sz="1600" dirty="0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969213C0-3B98-4571-93EC-D18C4A4CF1D1}"/>
              </a:ext>
            </a:extLst>
          </p:cNvPr>
          <p:cNvSpPr/>
          <p:nvPr/>
        </p:nvSpPr>
        <p:spPr>
          <a:xfrm>
            <a:off x="1567275" y="2588643"/>
            <a:ext cx="45719" cy="16720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2592E0-C736-41A7-94E5-654B80F78B63}"/>
              </a:ext>
            </a:extLst>
          </p:cNvPr>
          <p:cNvSpPr txBox="1"/>
          <p:nvPr/>
        </p:nvSpPr>
        <p:spPr>
          <a:xfrm>
            <a:off x="287396" y="2952282"/>
            <a:ext cx="1405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使用</a:t>
            </a:r>
            <a:r>
              <a:rPr lang="en-US" altLang="zh-CN" sz="1600" dirty="0"/>
              <a:t>MSE</a:t>
            </a:r>
            <a:r>
              <a:rPr lang="zh-CN" altLang="en-US" sz="1600" dirty="0"/>
              <a:t>和</a:t>
            </a:r>
            <a:r>
              <a:rPr lang="en-US" altLang="zh-CN" sz="1600" dirty="0"/>
              <a:t>TAE</a:t>
            </a:r>
            <a:r>
              <a:rPr lang="zh-CN" altLang="en-US" sz="1600" dirty="0"/>
              <a:t>检测新的邻居</a:t>
            </a:r>
            <a:r>
              <a:rPr lang="en-US" altLang="zh-CN" sz="1600" dirty="0" err="1"/>
              <a:t>timebins</a:t>
            </a:r>
            <a:endParaRPr lang="en-US" altLang="zh-CN" sz="1600" dirty="0"/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1B135F63-41F7-42DC-B153-AC75E484CCEE}"/>
              </a:ext>
            </a:extLst>
          </p:cNvPr>
          <p:cNvSpPr/>
          <p:nvPr/>
        </p:nvSpPr>
        <p:spPr>
          <a:xfrm>
            <a:off x="1567274" y="4393282"/>
            <a:ext cx="45719" cy="12619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4E016F7-A188-4EC5-9541-B1BBFE71DF34}"/>
              </a:ext>
            </a:extLst>
          </p:cNvPr>
          <p:cNvSpPr txBox="1"/>
          <p:nvPr/>
        </p:nvSpPr>
        <p:spPr>
          <a:xfrm>
            <a:off x="287396" y="4636614"/>
            <a:ext cx="1312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判断轨迹状态并更新其</a:t>
            </a:r>
            <a:r>
              <a:rPr lang="en-US" altLang="zh-CN" sz="1600" dirty="0"/>
              <a:t>lifetime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251A582-A2DD-4A4C-9FA7-9C37ED5DEB98}"/>
                  </a:ext>
                </a:extLst>
              </p:cNvPr>
              <p:cNvSpPr txBox="1"/>
              <p:nvPr/>
            </p:nvSpPr>
            <p:spPr>
              <a:xfrm>
                <a:off x="71183" y="6396335"/>
                <a:ext cx="61860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i="1" kern="100" dirty="0">
                    <a:cs typeface="Times New Roman" panose="02020603050405020304" pitchFamily="18" charset="0"/>
                  </a:rPr>
                  <a:t>时间仓数量阈值：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𝑡h𝑟</m:t>
                        </m:r>
                      </m:e>
                      <m:sub>
                        <m:r>
                          <a:rPr lang="en-US" altLang="zh-CN" sz="1100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1100" i="1" kern="100" dirty="0">
                  <a:cs typeface="Times New Roman" panose="02020603050405020304" pitchFamily="18" charset="0"/>
                </a:endParaRPr>
              </a:p>
              <a:p>
                <a:endParaRPr lang="en-US" altLang="zh-CN" sz="1100" i="1" kern="100" dirty="0"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251A582-A2DD-4A4C-9FA7-9C37ED5DE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3" y="6396335"/>
                <a:ext cx="6186008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407247"/>
      </p:ext>
    </p:extLst>
  </p:cSld>
  <p:clrMapOvr>
    <a:masterClrMapping/>
  </p:clrMapOvr>
  <p:transition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63E00-39B6-47D2-8CFA-7A245C8A13D7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算法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异常检测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059FF8-CCF0-48CC-8BB6-326B3A724C13}"/>
              </a:ext>
            </a:extLst>
          </p:cNvPr>
          <p:cNvSpPr/>
          <p:nvPr/>
        </p:nvSpPr>
        <p:spPr>
          <a:xfrm>
            <a:off x="428280" y="1039012"/>
            <a:ext cx="8323834" cy="1182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kern="100" dirty="0">
                <a:latin typeface="+mn-ea"/>
                <a:cs typeface="Times New Roman" panose="02020603050405020304" pitchFamily="18" charset="0"/>
              </a:rPr>
              <a:t>轨迹邻居的异常轨迹检测：</a:t>
            </a:r>
            <a:endParaRPr lang="en-US" altLang="zh-CN" sz="2000" b="1" kern="1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kern="100" dirty="0">
                <a:cs typeface="Times New Roman" panose="02020603050405020304" pitchFamily="18" charset="0"/>
              </a:rPr>
              <a:t>	</a:t>
            </a:r>
            <a:br>
              <a:rPr lang="en-US" altLang="zh-CN" dirty="0"/>
            </a:br>
            <a:endParaRPr lang="zh-CN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DDB6003-1131-4DCD-A874-446E4A8046A5}"/>
                  </a:ext>
                </a:extLst>
              </p:cNvPr>
              <p:cNvSpPr txBox="1"/>
              <p:nvPr/>
            </p:nvSpPr>
            <p:spPr>
              <a:xfrm>
                <a:off x="71183" y="6396335"/>
                <a:ext cx="61860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i="1" kern="100" dirty="0">
                    <a:cs typeface="Times New Roman" panose="02020603050405020304" pitchFamily="18" charset="0"/>
                  </a:rPr>
                  <a:t>时间仓数量阈值：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𝑡h𝑟</m:t>
                        </m:r>
                      </m:e>
                      <m:sub>
                        <m:r>
                          <a:rPr lang="en-US" altLang="zh-CN" sz="1100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1100" i="1" kern="100" dirty="0">
                  <a:cs typeface="Times New Roman" panose="02020603050405020304" pitchFamily="18" charset="0"/>
                </a:endParaRPr>
              </a:p>
              <a:p>
                <a:endParaRPr lang="en-US" altLang="zh-CN" sz="1100" i="1" kern="100" dirty="0"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DDB6003-1131-4DCD-A874-446E4A804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3" y="6396335"/>
                <a:ext cx="618600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70C761BA-C481-4204-9BAC-B1DF74B8F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114" y="1545669"/>
            <a:ext cx="7200000" cy="4390930"/>
          </a:xfrm>
          <a:prstGeom prst="rect">
            <a:avLst/>
          </a:prstGeom>
        </p:spPr>
      </p:pic>
      <p:sp>
        <p:nvSpPr>
          <p:cNvPr id="9" name="左大括号 8">
            <a:extLst>
              <a:ext uri="{FF2B5EF4-FFF2-40B4-BE49-F238E27FC236}">
                <a16:creationId xmlns:a16="http://schemas.microsoft.com/office/drawing/2014/main" id="{CBE19D6E-B88E-405F-8AA7-17D1F71348F3}"/>
              </a:ext>
            </a:extLst>
          </p:cNvPr>
          <p:cNvSpPr/>
          <p:nvPr/>
        </p:nvSpPr>
        <p:spPr>
          <a:xfrm>
            <a:off x="1552114" y="2190713"/>
            <a:ext cx="47569" cy="2204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112E50-67F3-46BF-B9E3-F29C4387C81C}"/>
              </a:ext>
            </a:extLst>
          </p:cNvPr>
          <p:cNvSpPr txBox="1"/>
          <p:nvPr/>
        </p:nvSpPr>
        <p:spPr>
          <a:xfrm>
            <a:off x="326114" y="1966942"/>
            <a:ext cx="1187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生命周期触发检测</a:t>
            </a:r>
            <a:endParaRPr lang="en-US" altLang="zh-CN" sz="1600" dirty="0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067D4B23-41D1-4681-8293-618D8402D654}"/>
              </a:ext>
            </a:extLst>
          </p:cNvPr>
          <p:cNvSpPr/>
          <p:nvPr/>
        </p:nvSpPr>
        <p:spPr>
          <a:xfrm>
            <a:off x="1567275" y="2588644"/>
            <a:ext cx="47569" cy="15229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E38C55-D0BA-45B9-BB5D-13BA9A824B13}"/>
              </a:ext>
            </a:extLst>
          </p:cNvPr>
          <p:cNvSpPr txBox="1"/>
          <p:nvPr/>
        </p:nvSpPr>
        <p:spPr>
          <a:xfrm>
            <a:off x="287396" y="2952282"/>
            <a:ext cx="1405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使用</a:t>
            </a:r>
            <a:r>
              <a:rPr lang="en-US" altLang="zh-CN" sz="1600" dirty="0"/>
              <a:t>MSE</a:t>
            </a:r>
            <a:r>
              <a:rPr lang="zh-CN" altLang="en-US" sz="1600" dirty="0"/>
              <a:t>和</a:t>
            </a:r>
            <a:r>
              <a:rPr lang="en-US" altLang="zh-CN" sz="1600" dirty="0"/>
              <a:t>TAE</a:t>
            </a:r>
            <a:r>
              <a:rPr lang="zh-CN" altLang="en-US" sz="1600" dirty="0"/>
              <a:t>检测新的邻居轨迹</a:t>
            </a:r>
            <a:endParaRPr lang="en-US" altLang="zh-CN" sz="1600" dirty="0"/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92278161-825D-434C-9B37-036D9C86B532}"/>
              </a:ext>
            </a:extLst>
          </p:cNvPr>
          <p:cNvSpPr/>
          <p:nvPr/>
        </p:nvSpPr>
        <p:spPr>
          <a:xfrm>
            <a:off x="1565424" y="4288996"/>
            <a:ext cx="47569" cy="13662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BDB82EB-0747-4049-BDC8-EBAB4380F402}"/>
              </a:ext>
            </a:extLst>
          </p:cNvPr>
          <p:cNvSpPr txBox="1"/>
          <p:nvPr/>
        </p:nvSpPr>
        <p:spPr>
          <a:xfrm>
            <a:off x="287396" y="4636614"/>
            <a:ext cx="1312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判断轨迹状态并更新其</a:t>
            </a:r>
            <a:r>
              <a:rPr lang="en-US" altLang="zh-CN" sz="1600" dirty="0"/>
              <a:t>lifetime</a:t>
            </a:r>
          </a:p>
        </p:txBody>
      </p:sp>
    </p:spTree>
    <p:extLst>
      <p:ext uri="{BB962C8B-B14F-4D97-AF65-F5344CB8AC3E}">
        <p14:creationId xmlns:p14="http://schemas.microsoft.com/office/powerpoint/2010/main" val="2846730094"/>
      </p:ext>
    </p:extLst>
  </p:cSld>
  <p:clrMapOvr>
    <a:masterClrMapping/>
  </p:clrMapOvr>
  <p:transition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63E00-39B6-47D2-8CFA-7A245C8A13D7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算法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异常检测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059FF8-CCF0-48CC-8BB6-326B3A724C13}"/>
              </a:ext>
            </a:extLst>
          </p:cNvPr>
          <p:cNvSpPr/>
          <p:nvPr/>
        </p:nvSpPr>
        <p:spPr>
          <a:xfrm>
            <a:off x="428280" y="1039012"/>
            <a:ext cx="8323834" cy="1182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kern="100" dirty="0">
                <a:latin typeface="+mn-ea"/>
                <a:cs typeface="Times New Roman" panose="02020603050405020304" pitchFamily="18" charset="0"/>
              </a:rPr>
              <a:t>同步轨迹邻居的异常轨迹检测：</a:t>
            </a:r>
            <a:endParaRPr lang="en-US" altLang="zh-CN" sz="2000" b="1" kern="1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kern="100" dirty="0">
                <a:cs typeface="Times New Roman" panose="02020603050405020304" pitchFamily="18" charset="0"/>
              </a:rPr>
              <a:t>	</a:t>
            </a:r>
            <a:br>
              <a:rPr lang="en-US" altLang="zh-CN" dirty="0"/>
            </a:br>
            <a:endParaRPr lang="zh-CN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DDB6003-1131-4DCD-A874-446E4A8046A5}"/>
                  </a:ext>
                </a:extLst>
              </p:cNvPr>
              <p:cNvSpPr txBox="1"/>
              <p:nvPr/>
            </p:nvSpPr>
            <p:spPr>
              <a:xfrm>
                <a:off x="71183" y="6396335"/>
                <a:ext cx="6186008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i="1" kern="100" dirty="0">
                    <a:cs typeface="Times New Roman" panose="02020603050405020304" pitchFamily="18" charset="0"/>
                  </a:rPr>
                  <a:t>时间仓数量阈值：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𝑡h𝑟</m:t>
                        </m:r>
                      </m:e>
                      <m:sub>
                        <m:r>
                          <a:rPr lang="en-US" altLang="zh-CN" sz="1100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100" i="1" kern="100" dirty="0">
                    <a:cs typeface="Times New Roman" panose="02020603050405020304" pitchFamily="18" charset="0"/>
                  </a:rPr>
                  <a:t>；邻居数量阈值：</a:t>
                </a:r>
                <a:r>
                  <a:rPr lang="en-US" altLang="zh-CN" sz="1100" i="1" kern="100" dirty="0">
                    <a:cs typeface="Times New Roman" panose="02020603050405020304" pitchFamily="18" charset="0"/>
                  </a:rPr>
                  <a:t>k</a:t>
                </a:r>
              </a:p>
              <a:p>
                <a:endParaRPr lang="en-US" altLang="zh-CN" sz="1100" i="1" kern="100" dirty="0">
                  <a:cs typeface="Times New Roman" panose="02020603050405020304" pitchFamily="18" charset="0"/>
                </a:endParaRPr>
              </a:p>
              <a:p>
                <a:endParaRPr lang="en-US" altLang="zh-CN" sz="1100" i="1" kern="100" dirty="0"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DDB6003-1131-4DCD-A874-446E4A804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3" y="6396335"/>
                <a:ext cx="6186008" cy="8771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3699DB67-7F38-4170-B50A-F1C769253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114" y="1467240"/>
            <a:ext cx="7200000" cy="4724290"/>
          </a:xfrm>
          <a:prstGeom prst="rect">
            <a:avLst/>
          </a:prstGeom>
        </p:spPr>
      </p:pic>
      <p:sp>
        <p:nvSpPr>
          <p:cNvPr id="9" name="左大括号 8">
            <a:extLst>
              <a:ext uri="{FF2B5EF4-FFF2-40B4-BE49-F238E27FC236}">
                <a16:creationId xmlns:a16="http://schemas.microsoft.com/office/drawing/2014/main" id="{DD935402-1E64-4179-9B1D-21B9D9754AF0}"/>
              </a:ext>
            </a:extLst>
          </p:cNvPr>
          <p:cNvSpPr/>
          <p:nvPr/>
        </p:nvSpPr>
        <p:spPr>
          <a:xfrm>
            <a:off x="1552114" y="2190713"/>
            <a:ext cx="47569" cy="2204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E4E0E50-233A-403D-A925-69607D7D870C}"/>
              </a:ext>
            </a:extLst>
          </p:cNvPr>
          <p:cNvSpPr txBox="1"/>
          <p:nvPr/>
        </p:nvSpPr>
        <p:spPr>
          <a:xfrm>
            <a:off x="326114" y="1966942"/>
            <a:ext cx="1187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生命周期触发检测</a:t>
            </a:r>
            <a:endParaRPr lang="en-US" altLang="zh-CN" sz="1600" dirty="0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93667A96-3BF3-4740-B5BE-EE9F9D1418D7}"/>
              </a:ext>
            </a:extLst>
          </p:cNvPr>
          <p:cNvSpPr/>
          <p:nvPr/>
        </p:nvSpPr>
        <p:spPr>
          <a:xfrm>
            <a:off x="1567275" y="2588643"/>
            <a:ext cx="47569" cy="16870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A838648-992C-4097-AFDA-9EF19D6FB7FC}"/>
              </a:ext>
            </a:extLst>
          </p:cNvPr>
          <p:cNvSpPr txBox="1"/>
          <p:nvPr/>
        </p:nvSpPr>
        <p:spPr>
          <a:xfrm>
            <a:off x="326114" y="2731788"/>
            <a:ext cx="14056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首先通过</a:t>
            </a:r>
            <a:r>
              <a:rPr lang="en-US" altLang="zh-CN" sz="1600" dirty="0"/>
              <a:t>PN</a:t>
            </a:r>
            <a:r>
              <a:rPr lang="zh-CN" altLang="en-US" sz="1600" dirty="0"/>
              <a:t>和</a:t>
            </a:r>
            <a:r>
              <a:rPr lang="en-US" altLang="zh-CN" sz="1600" dirty="0"/>
              <a:t>TN</a:t>
            </a:r>
            <a:r>
              <a:rPr lang="zh-CN" altLang="en-US" sz="1600" dirty="0"/>
              <a:t>的结果判断</a:t>
            </a:r>
            <a:r>
              <a:rPr lang="en-US" altLang="zh-CN" sz="1600" dirty="0"/>
              <a:t>SN</a:t>
            </a:r>
            <a:r>
              <a:rPr lang="zh-CN" altLang="en-US" sz="1600" dirty="0"/>
              <a:t>，使用</a:t>
            </a:r>
            <a:r>
              <a:rPr lang="en-US" altLang="zh-CN" sz="1600" dirty="0"/>
              <a:t>MSE</a:t>
            </a:r>
            <a:r>
              <a:rPr lang="zh-CN" altLang="en-US" sz="1600" dirty="0"/>
              <a:t>和</a:t>
            </a:r>
            <a:r>
              <a:rPr lang="en-US" altLang="zh-CN" sz="1600" dirty="0"/>
              <a:t>TAE</a:t>
            </a:r>
            <a:r>
              <a:rPr lang="zh-CN" altLang="en-US" sz="1600" dirty="0"/>
              <a:t>检测新的同</a:t>
            </a:r>
            <a:endParaRPr lang="en-US" altLang="zh-CN" sz="1600" dirty="0"/>
          </a:p>
          <a:p>
            <a:r>
              <a:rPr lang="zh-CN" altLang="en-US" sz="1600" dirty="0"/>
              <a:t>步邻居轨迹</a:t>
            </a:r>
            <a:endParaRPr lang="en-US" altLang="zh-CN" sz="1600" dirty="0"/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C41C819D-0A39-4B91-91F3-4673857C6B86}"/>
              </a:ext>
            </a:extLst>
          </p:cNvPr>
          <p:cNvSpPr/>
          <p:nvPr/>
        </p:nvSpPr>
        <p:spPr>
          <a:xfrm>
            <a:off x="1575898" y="4368987"/>
            <a:ext cx="45719" cy="16621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8036B92-A73B-404D-8FF3-DC6907D6D3B5}"/>
              </a:ext>
            </a:extLst>
          </p:cNvPr>
          <p:cNvSpPr txBox="1"/>
          <p:nvPr/>
        </p:nvSpPr>
        <p:spPr>
          <a:xfrm>
            <a:off x="334054" y="4784568"/>
            <a:ext cx="1312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判断轨迹状态并更新其</a:t>
            </a:r>
            <a:r>
              <a:rPr lang="en-US" altLang="zh-CN" sz="1600" dirty="0"/>
              <a:t>lifetime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1F14D32-05DD-4AA1-BAD5-BCB668ED95A5}"/>
                  </a:ext>
                </a:extLst>
              </p:cNvPr>
              <p:cNvSpPr txBox="1"/>
              <p:nvPr/>
            </p:nvSpPr>
            <p:spPr>
              <a:xfrm>
                <a:off x="5152114" y="4923774"/>
                <a:ext cx="3861463" cy="922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  <m:sSup>
                            <m:sSup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+(1−</m:t>
                          </m:r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  <m:f>
                            <m:f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CN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1F14D32-05DD-4AA1-BAD5-BCB668ED9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114" y="4923774"/>
                <a:ext cx="3861463" cy="9225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359839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C8946CC-BEC1-48E1-A353-9B1EA528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2B53DF3-67B3-48F8-9B28-ECFDEA3B1511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0B9B4DD-0531-4813-885C-F4BF7902789E}"/>
              </a:ext>
            </a:extLst>
          </p:cNvPr>
          <p:cNvGrpSpPr/>
          <p:nvPr/>
        </p:nvGrpSpPr>
        <p:grpSpPr>
          <a:xfrm>
            <a:off x="2131901" y="1821035"/>
            <a:ext cx="4880198" cy="3215929"/>
            <a:chOff x="2131902" y="1592748"/>
            <a:chExt cx="4880198" cy="3215929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A123CDE2-2DAE-404B-B3BD-41E67B131C0F}"/>
                </a:ext>
              </a:extLst>
            </p:cNvPr>
            <p:cNvGrpSpPr/>
            <p:nvPr/>
          </p:nvGrpSpPr>
          <p:grpSpPr>
            <a:xfrm>
              <a:off x="2131902" y="1592748"/>
              <a:ext cx="4880195" cy="461665"/>
              <a:chOff x="2318742" y="2198492"/>
              <a:chExt cx="4880195" cy="461665"/>
            </a:xfrm>
          </p:grpSpPr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B71471E-29A2-418F-9A0F-2A046E7A9A4F}"/>
                  </a:ext>
                </a:extLst>
              </p:cNvPr>
              <p:cNvSpPr txBox="1"/>
              <p:nvPr/>
            </p:nvSpPr>
            <p:spPr>
              <a:xfrm>
                <a:off x="2692422" y="2198492"/>
                <a:ext cx="4132835" cy="461665"/>
              </a:xfrm>
              <a:prstGeom prst="rect">
                <a:avLst/>
              </a:prstGeom>
              <a:noFill/>
              <a:ln w="19050">
                <a:solidFill>
                  <a:srgbClr val="02409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1</a:t>
                </a: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 背景</a:t>
                </a:r>
                <a:endPara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endParaRPr>
              </a:p>
            </p:txBody>
          </p:sp>
          <p:grpSp>
            <p:nvGrpSpPr>
              <p:cNvPr id="54" name="Google Shape;863;p65">
                <a:extLst>
                  <a:ext uri="{FF2B5EF4-FFF2-40B4-BE49-F238E27FC236}">
                    <a16:creationId xmlns:a16="http://schemas.microsoft.com/office/drawing/2014/main" id="{4ADC0B0C-EF10-4E77-8A37-51CD9C26CD1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18742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55" name="Google Shape;864;p65">
                  <a:extLst>
                    <a:ext uri="{FF2B5EF4-FFF2-40B4-BE49-F238E27FC236}">
                      <a16:creationId xmlns:a16="http://schemas.microsoft.com/office/drawing/2014/main" id="{8633226D-7206-4DB5-A776-C9D8B53C03ED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865;p65">
                  <a:extLst>
                    <a:ext uri="{FF2B5EF4-FFF2-40B4-BE49-F238E27FC236}">
                      <a16:creationId xmlns:a16="http://schemas.microsoft.com/office/drawing/2014/main" id="{048F5B53-EE26-48D6-B008-2E0129A43C73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1" name="Google Shape;863;p65">
                <a:extLst>
                  <a:ext uri="{FF2B5EF4-FFF2-40B4-BE49-F238E27FC236}">
                    <a16:creationId xmlns:a16="http://schemas.microsoft.com/office/drawing/2014/main" id="{3DC19A0F-2BF0-4436-A4FF-29971F96A4C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7008790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62" name="Google Shape;864;p65">
                  <a:extLst>
                    <a:ext uri="{FF2B5EF4-FFF2-40B4-BE49-F238E27FC236}">
                      <a16:creationId xmlns:a16="http://schemas.microsoft.com/office/drawing/2014/main" id="{67FE0191-57C7-47E9-8E4B-E7584C0F7132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865;p65">
                  <a:extLst>
                    <a:ext uri="{FF2B5EF4-FFF2-40B4-BE49-F238E27FC236}">
                      <a16:creationId xmlns:a16="http://schemas.microsoft.com/office/drawing/2014/main" id="{4F6085A6-AB9A-4428-BB25-809BCB063E78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A5C38A0A-6144-4B25-90E9-14E4B4FC5B07}"/>
                </a:ext>
              </a:extLst>
            </p:cNvPr>
            <p:cNvGrpSpPr/>
            <p:nvPr/>
          </p:nvGrpSpPr>
          <p:grpSpPr>
            <a:xfrm>
              <a:off x="2131920" y="2511839"/>
              <a:ext cx="4880180" cy="461665"/>
              <a:chOff x="2318759" y="1856293"/>
              <a:chExt cx="4880180" cy="461665"/>
            </a:xfrm>
          </p:grpSpPr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29FADD8-34BB-40E9-B1AB-0484EA3FD477}"/>
                  </a:ext>
                </a:extLst>
              </p:cNvPr>
              <p:cNvSpPr txBox="1"/>
              <p:nvPr/>
            </p:nvSpPr>
            <p:spPr>
              <a:xfrm>
                <a:off x="2692430" y="1856293"/>
                <a:ext cx="4132835" cy="461665"/>
              </a:xfrm>
              <a:prstGeom prst="rect">
                <a:avLst/>
              </a:prstGeom>
              <a:noFill/>
              <a:ln w="19050">
                <a:solidFill>
                  <a:srgbClr val="02409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2 </a:t>
                </a: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算法</a:t>
                </a:r>
                <a:endPara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endParaRPr>
              </a:p>
            </p:txBody>
          </p:sp>
          <p:grpSp>
            <p:nvGrpSpPr>
              <p:cNvPr id="67" name="Google Shape;863;p65">
                <a:extLst>
                  <a:ext uri="{FF2B5EF4-FFF2-40B4-BE49-F238E27FC236}">
                    <a16:creationId xmlns:a16="http://schemas.microsoft.com/office/drawing/2014/main" id="{1A0C0ED6-DEAC-46C1-B76F-8B91F0DDC33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18759" y="1997124"/>
                <a:ext cx="190136" cy="180003"/>
                <a:chOff x="4660328" y="1756396"/>
                <a:chExt cx="68346" cy="58101"/>
              </a:xfrm>
            </p:grpSpPr>
            <p:sp>
              <p:nvSpPr>
                <p:cNvPr id="71" name="Google Shape;864;p65">
                  <a:extLst>
                    <a:ext uri="{FF2B5EF4-FFF2-40B4-BE49-F238E27FC236}">
                      <a16:creationId xmlns:a16="http://schemas.microsoft.com/office/drawing/2014/main" id="{D3CE48AE-ABB1-4E9C-A319-E0F0F984F0F8}"/>
                    </a:ext>
                  </a:extLst>
                </p:cNvPr>
                <p:cNvSpPr/>
                <p:nvPr/>
              </p:nvSpPr>
              <p:spPr>
                <a:xfrm>
                  <a:off x="4660328" y="1756396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865;p65">
                  <a:extLst>
                    <a:ext uri="{FF2B5EF4-FFF2-40B4-BE49-F238E27FC236}">
                      <a16:creationId xmlns:a16="http://schemas.microsoft.com/office/drawing/2014/main" id="{8269F253-A108-45BF-9CBB-4FF8DD0A91B2}"/>
                    </a:ext>
                  </a:extLst>
                </p:cNvPr>
                <p:cNvSpPr/>
                <p:nvPr/>
              </p:nvSpPr>
              <p:spPr>
                <a:xfrm>
                  <a:off x="4690974" y="1756397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" name="Google Shape;863;p65">
                <a:extLst>
                  <a:ext uri="{FF2B5EF4-FFF2-40B4-BE49-F238E27FC236}">
                    <a16:creationId xmlns:a16="http://schemas.microsoft.com/office/drawing/2014/main" id="{18FBA4FF-9847-42A0-8DB4-D9C51DF55E8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7008778" y="1997124"/>
                <a:ext cx="190161" cy="180003"/>
                <a:chOff x="4660322" y="1756396"/>
                <a:chExt cx="68355" cy="58101"/>
              </a:xfrm>
            </p:grpSpPr>
            <p:sp>
              <p:nvSpPr>
                <p:cNvPr id="69" name="Google Shape;864;p65">
                  <a:extLst>
                    <a:ext uri="{FF2B5EF4-FFF2-40B4-BE49-F238E27FC236}">
                      <a16:creationId xmlns:a16="http://schemas.microsoft.com/office/drawing/2014/main" id="{0FA1404C-4CFA-4A61-B062-258831C1160A}"/>
                    </a:ext>
                  </a:extLst>
                </p:cNvPr>
                <p:cNvSpPr/>
                <p:nvPr/>
              </p:nvSpPr>
              <p:spPr>
                <a:xfrm>
                  <a:off x="4660322" y="1756396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865;p65">
                  <a:extLst>
                    <a:ext uri="{FF2B5EF4-FFF2-40B4-BE49-F238E27FC236}">
                      <a16:creationId xmlns:a16="http://schemas.microsoft.com/office/drawing/2014/main" id="{B6BFE796-4519-4538-89A4-518D0E0D7911}"/>
                    </a:ext>
                  </a:extLst>
                </p:cNvPr>
                <p:cNvSpPr/>
                <p:nvPr/>
              </p:nvSpPr>
              <p:spPr>
                <a:xfrm>
                  <a:off x="4690977" y="1756397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C6D27B7E-C412-471D-BB00-ACEA25B0DE90}"/>
                </a:ext>
              </a:extLst>
            </p:cNvPr>
            <p:cNvGrpSpPr/>
            <p:nvPr/>
          </p:nvGrpSpPr>
          <p:grpSpPr>
            <a:xfrm>
              <a:off x="2131903" y="3429000"/>
              <a:ext cx="4880195" cy="461665"/>
              <a:chOff x="2318742" y="1512164"/>
              <a:chExt cx="4880195" cy="461665"/>
            </a:xfrm>
          </p:grpSpPr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EED41DA2-7719-4417-A7ED-C2471F21E04E}"/>
                  </a:ext>
                </a:extLst>
              </p:cNvPr>
              <p:cNvSpPr txBox="1"/>
              <p:nvPr/>
            </p:nvSpPr>
            <p:spPr>
              <a:xfrm>
                <a:off x="2692421" y="1512164"/>
                <a:ext cx="4132835" cy="461665"/>
              </a:xfrm>
              <a:prstGeom prst="rect">
                <a:avLst/>
              </a:prstGeom>
              <a:noFill/>
              <a:ln w="19050">
                <a:solidFill>
                  <a:srgbClr val="02409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3 </a:t>
                </a: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实验</a:t>
                </a:r>
                <a:endPara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endParaRPr>
              </a:p>
            </p:txBody>
          </p:sp>
          <p:grpSp>
            <p:nvGrpSpPr>
              <p:cNvPr id="76" name="Google Shape;863;p65">
                <a:extLst>
                  <a:ext uri="{FF2B5EF4-FFF2-40B4-BE49-F238E27FC236}">
                    <a16:creationId xmlns:a16="http://schemas.microsoft.com/office/drawing/2014/main" id="{A3ABAFA8-F41B-4553-BC0F-3E752DEF9A2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18742" y="1652992"/>
                <a:ext cx="190147" cy="180000"/>
                <a:chOff x="4660325" y="1645317"/>
                <a:chExt cx="68350" cy="58100"/>
              </a:xfrm>
            </p:grpSpPr>
            <p:sp>
              <p:nvSpPr>
                <p:cNvPr id="80" name="Google Shape;864;p65">
                  <a:extLst>
                    <a:ext uri="{FF2B5EF4-FFF2-40B4-BE49-F238E27FC236}">
                      <a16:creationId xmlns:a16="http://schemas.microsoft.com/office/drawing/2014/main" id="{6F6388AD-8CE0-42BA-A565-CD00CE191C00}"/>
                    </a:ext>
                  </a:extLst>
                </p:cNvPr>
                <p:cNvSpPr/>
                <p:nvPr/>
              </p:nvSpPr>
              <p:spPr>
                <a:xfrm>
                  <a:off x="4660325" y="1645317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65;p65">
                  <a:extLst>
                    <a:ext uri="{FF2B5EF4-FFF2-40B4-BE49-F238E27FC236}">
                      <a16:creationId xmlns:a16="http://schemas.microsoft.com/office/drawing/2014/main" id="{2800AFF5-816E-4DAE-93BC-479A88E1F108}"/>
                    </a:ext>
                  </a:extLst>
                </p:cNvPr>
                <p:cNvSpPr/>
                <p:nvPr/>
              </p:nvSpPr>
              <p:spPr>
                <a:xfrm>
                  <a:off x="4690975" y="1645317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" name="Google Shape;863;p65">
                <a:extLst>
                  <a:ext uri="{FF2B5EF4-FFF2-40B4-BE49-F238E27FC236}">
                    <a16:creationId xmlns:a16="http://schemas.microsoft.com/office/drawing/2014/main" id="{3B65F60A-8590-4C8B-A8D5-3A08489EF75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7008790" y="1652992"/>
                <a:ext cx="190147" cy="180000"/>
                <a:chOff x="4660325" y="1645317"/>
                <a:chExt cx="68350" cy="58100"/>
              </a:xfrm>
            </p:grpSpPr>
            <p:sp>
              <p:nvSpPr>
                <p:cNvPr id="78" name="Google Shape;864;p65">
                  <a:extLst>
                    <a:ext uri="{FF2B5EF4-FFF2-40B4-BE49-F238E27FC236}">
                      <a16:creationId xmlns:a16="http://schemas.microsoft.com/office/drawing/2014/main" id="{D832B29D-82E8-4D3D-9B5E-343B233BAAED}"/>
                    </a:ext>
                  </a:extLst>
                </p:cNvPr>
                <p:cNvSpPr/>
                <p:nvPr/>
              </p:nvSpPr>
              <p:spPr>
                <a:xfrm>
                  <a:off x="4660325" y="1645317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865;p65">
                  <a:extLst>
                    <a:ext uri="{FF2B5EF4-FFF2-40B4-BE49-F238E27FC236}">
                      <a16:creationId xmlns:a16="http://schemas.microsoft.com/office/drawing/2014/main" id="{96F8990F-7217-425D-B5F5-66D78FF09926}"/>
                    </a:ext>
                  </a:extLst>
                </p:cNvPr>
                <p:cNvSpPr/>
                <p:nvPr/>
              </p:nvSpPr>
              <p:spPr>
                <a:xfrm>
                  <a:off x="4690975" y="1645317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A21B543-8361-49F7-8D90-50F899D952A8}"/>
                </a:ext>
              </a:extLst>
            </p:cNvPr>
            <p:cNvGrpSpPr/>
            <p:nvPr/>
          </p:nvGrpSpPr>
          <p:grpSpPr>
            <a:xfrm>
              <a:off x="2131902" y="4347012"/>
              <a:ext cx="4880195" cy="461665"/>
              <a:chOff x="2131902" y="4347012"/>
              <a:chExt cx="4880195" cy="461665"/>
            </a:xfrm>
          </p:grpSpPr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2D07F4D-95D2-4A86-B38D-241FE9D0B3F4}"/>
                  </a:ext>
                </a:extLst>
              </p:cNvPr>
              <p:cNvSpPr txBox="1"/>
              <p:nvPr/>
            </p:nvSpPr>
            <p:spPr>
              <a:xfrm>
                <a:off x="2505582" y="4347012"/>
                <a:ext cx="4132835" cy="461665"/>
              </a:xfrm>
              <a:prstGeom prst="rect">
                <a:avLst/>
              </a:prstGeom>
              <a:noFill/>
              <a:ln w="19050">
                <a:solidFill>
                  <a:srgbClr val="02409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4 </a:t>
                </a: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总结</a:t>
                </a:r>
                <a:endPara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endParaRPr>
              </a:p>
            </p:txBody>
          </p:sp>
          <p:sp>
            <p:nvSpPr>
              <p:cNvPr id="32" name="Google Shape;864;p65">
                <a:extLst>
                  <a:ext uri="{FF2B5EF4-FFF2-40B4-BE49-F238E27FC236}">
                    <a16:creationId xmlns:a16="http://schemas.microsoft.com/office/drawing/2014/main" id="{6EBE017C-6397-47F5-9913-5D823E8EC86B}"/>
                  </a:ext>
                </a:extLst>
              </p:cNvPr>
              <p:cNvSpPr/>
              <p:nvPr/>
            </p:nvSpPr>
            <p:spPr>
              <a:xfrm>
                <a:off x="2131902" y="4487851"/>
                <a:ext cx="10488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2324" extrusionOk="0">
                    <a:moveTo>
                      <a:pt x="346" y="1"/>
                    </a:moveTo>
                    <a:lnTo>
                      <a:pt x="0" y="354"/>
                    </a:lnTo>
                    <a:lnTo>
                      <a:pt x="815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3C3C8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865;p65">
                <a:extLst>
                  <a:ext uri="{FF2B5EF4-FFF2-40B4-BE49-F238E27FC236}">
                    <a16:creationId xmlns:a16="http://schemas.microsoft.com/office/drawing/2014/main" id="{8C4FA53B-9354-4A59-A638-D9CE978DB970}"/>
                  </a:ext>
                </a:extLst>
              </p:cNvPr>
              <p:cNvSpPr/>
              <p:nvPr/>
            </p:nvSpPr>
            <p:spPr>
              <a:xfrm>
                <a:off x="2217169" y="4487851"/>
                <a:ext cx="10488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2324" extrusionOk="0">
                    <a:moveTo>
                      <a:pt x="346" y="1"/>
                    </a:moveTo>
                    <a:lnTo>
                      <a:pt x="0" y="354"/>
                    </a:lnTo>
                    <a:lnTo>
                      <a:pt x="808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3C3C8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864;p65">
                <a:extLst>
                  <a:ext uri="{FF2B5EF4-FFF2-40B4-BE49-F238E27FC236}">
                    <a16:creationId xmlns:a16="http://schemas.microsoft.com/office/drawing/2014/main" id="{6691653E-820C-465B-9B2F-2F0F33A0BE96}"/>
                  </a:ext>
                </a:extLst>
              </p:cNvPr>
              <p:cNvSpPr/>
              <p:nvPr/>
            </p:nvSpPr>
            <p:spPr>
              <a:xfrm flipH="1">
                <a:off x="6907217" y="4487851"/>
                <a:ext cx="10488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2324" extrusionOk="0">
                    <a:moveTo>
                      <a:pt x="346" y="1"/>
                    </a:moveTo>
                    <a:lnTo>
                      <a:pt x="0" y="354"/>
                    </a:lnTo>
                    <a:lnTo>
                      <a:pt x="815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3C3C8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865;p65">
                <a:extLst>
                  <a:ext uri="{FF2B5EF4-FFF2-40B4-BE49-F238E27FC236}">
                    <a16:creationId xmlns:a16="http://schemas.microsoft.com/office/drawing/2014/main" id="{2A14A731-2337-41C6-AE86-75E349BBD188}"/>
                  </a:ext>
                </a:extLst>
              </p:cNvPr>
              <p:cNvSpPr/>
              <p:nvPr/>
            </p:nvSpPr>
            <p:spPr>
              <a:xfrm flipH="1">
                <a:off x="6821950" y="4487851"/>
                <a:ext cx="10488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2324" extrusionOk="0">
                    <a:moveTo>
                      <a:pt x="346" y="1"/>
                    </a:moveTo>
                    <a:lnTo>
                      <a:pt x="0" y="354"/>
                    </a:lnTo>
                    <a:lnTo>
                      <a:pt x="808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3C3C8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1437407"/>
      </p:ext>
    </p:extLst>
  </p:cSld>
  <p:clrMapOvr>
    <a:masterClrMapping/>
  </p:clrMapOvr>
  <p:transition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01F092-294D-4529-AC3E-BA07023D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DC87FC0-D6E5-4D5A-9F2E-730058CAC4F3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CD57894-626F-4A5E-9F8A-3E71EDD07724}"/>
              </a:ext>
            </a:extLst>
          </p:cNvPr>
          <p:cNvGrpSpPr/>
          <p:nvPr/>
        </p:nvGrpSpPr>
        <p:grpSpPr>
          <a:xfrm>
            <a:off x="2122196" y="2348556"/>
            <a:ext cx="5201199" cy="2233913"/>
            <a:chOff x="1549279" y="2331574"/>
            <a:chExt cx="5201199" cy="2233913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6D6FE42-AEE7-409F-BD38-6AC28BBB12C5}"/>
                </a:ext>
              </a:extLst>
            </p:cNvPr>
            <p:cNvGrpSpPr/>
            <p:nvPr/>
          </p:nvGrpSpPr>
          <p:grpSpPr>
            <a:xfrm>
              <a:off x="1549279" y="3150408"/>
              <a:ext cx="1948357" cy="523220"/>
              <a:chOff x="1104931" y="1532261"/>
              <a:chExt cx="1948357" cy="523220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70546FE-631B-4E94-B7AB-EF39735194C7}"/>
                  </a:ext>
                </a:extLst>
              </p:cNvPr>
              <p:cNvSpPr txBox="1"/>
              <p:nvPr/>
            </p:nvSpPr>
            <p:spPr>
              <a:xfrm>
                <a:off x="1679243" y="1532261"/>
                <a:ext cx="13740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spc="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</a:t>
                </a:r>
                <a:r>
                  <a:rPr lang="zh-CN" altLang="en-US" sz="2800" b="1" spc="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</a:t>
                </a:r>
              </a:p>
            </p:txBody>
          </p:sp>
          <p:grpSp>
            <p:nvGrpSpPr>
              <p:cNvPr id="28" name="Google Shape;1483;p78">
                <a:extLst>
                  <a:ext uri="{FF2B5EF4-FFF2-40B4-BE49-F238E27FC236}">
                    <a16:creationId xmlns:a16="http://schemas.microsoft.com/office/drawing/2014/main" id="{7FAFB9F4-AA02-45F0-89C3-BA9E44F80C8C}"/>
                  </a:ext>
                </a:extLst>
              </p:cNvPr>
              <p:cNvGrpSpPr/>
              <p:nvPr/>
            </p:nvGrpSpPr>
            <p:grpSpPr>
              <a:xfrm>
                <a:off x="1104931" y="1644990"/>
                <a:ext cx="422173" cy="297757"/>
                <a:chOff x="5083925" y="2063980"/>
                <a:chExt cx="58907" cy="41550"/>
              </a:xfrm>
            </p:grpSpPr>
            <p:sp>
              <p:nvSpPr>
                <p:cNvPr id="29" name="Google Shape;1484;p78">
                  <a:extLst>
                    <a:ext uri="{FF2B5EF4-FFF2-40B4-BE49-F238E27FC236}">
                      <a16:creationId xmlns:a16="http://schemas.microsoft.com/office/drawing/2014/main" id="{24ADBC5F-0B51-45CB-B0FF-6E821513F4F5}"/>
                    </a:ext>
                  </a:extLst>
                </p:cNvPr>
                <p:cNvSpPr/>
                <p:nvPr/>
              </p:nvSpPr>
              <p:spPr>
                <a:xfrm>
                  <a:off x="5114132" y="2063980"/>
                  <a:ext cx="28700" cy="4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662" extrusionOk="0">
                      <a:moveTo>
                        <a:pt x="52" y="1"/>
                      </a:moveTo>
                      <a:cubicBezTo>
                        <a:pt x="27" y="1"/>
                        <a:pt x="0" y="24"/>
                        <a:pt x="0" y="56"/>
                      </a:cubicBezTo>
                      <a:lnTo>
                        <a:pt x="0" y="200"/>
                      </a:lnTo>
                      <a:cubicBezTo>
                        <a:pt x="0" y="243"/>
                        <a:pt x="22" y="279"/>
                        <a:pt x="51" y="308"/>
                      </a:cubicBezTo>
                      <a:lnTo>
                        <a:pt x="700" y="791"/>
                      </a:lnTo>
                      <a:cubicBezTo>
                        <a:pt x="729" y="813"/>
                        <a:pt x="729" y="849"/>
                        <a:pt x="700" y="871"/>
                      </a:cubicBezTo>
                      <a:lnTo>
                        <a:pt x="51" y="1354"/>
                      </a:lnTo>
                      <a:cubicBezTo>
                        <a:pt x="22" y="1383"/>
                        <a:pt x="0" y="1419"/>
                        <a:pt x="0" y="1462"/>
                      </a:cubicBezTo>
                      <a:lnTo>
                        <a:pt x="0" y="1613"/>
                      </a:lnTo>
                      <a:cubicBezTo>
                        <a:pt x="0" y="1639"/>
                        <a:pt x="26" y="1661"/>
                        <a:pt x="51" y="1661"/>
                      </a:cubicBezTo>
                      <a:cubicBezTo>
                        <a:pt x="61" y="1661"/>
                        <a:pt x="71" y="1658"/>
                        <a:pt x="80" y="1649"/>
                      </a:cubicBezTo>
                      <a:lnTo>
                        <a:pt x="1111" y="878"/>
                      </a:lnTo>
                      <a:cubicBezTo>
                        <a:pt x="1147" y="856"/>
                        <a:pt x="1147" y="806"/>
                        <a:pt x="1111" y="784"/>
                      </a:cubicBezTo>
                      <a:lnTo>
                        <a:pt x="80" y="12"/>
                      </a:lnTo>
                      <a:cubicBezTo>
                        <a:pt x="72" y="4"/>
                        <a:pt x="62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0240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485;p78">
                  <a:extLst>
                    <a:ext uri="{FF2B5EF4-FFF2-40B4-BE49-F238E27FC236}">
                      <a16:creationId xmlns:a16="http://schemas.microsoft.com/office/drawing/2014/main" id="{37BBF488-1A16-4059-8F26-4529511C82AE}"/>
                    </a:ext>
                  </a:extLst>
                </p:cNvPr>
                <p:cNvSpPr/>
                <p:nvPr/>
              </p:nvSpPr>
              <p:spPr>
                <a:xfrm>
                  <a:off x="5083925" y="2081325"/>
                  <a:ext cx="8800" cy="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464" extrusionOk="0">
                      <a:moveTo>
                        <a:pt x="53" y="0"/>
                      </a:moveTo>
                      <a:cubicBezTo>
                        <a:pt x="25" y="0"/>
                        <a:pt x="0" y="24"/>
                        <a:pt x="5" y="55"/>
                      </a:cubicBezTo>
                      <a:lnTo>
                        <a:pt x="5" y="416"/>
                      </a:lnTo>
                      <a:cubicBezTo>
                        <a:pt x="5" y="442"/>
                        <a:pt x="31" y="464"/>
                        <a:pt x="56" y="464"/>
                      </a:cubicBezTo>
                      <a:cubicBezTo>
                        <a:pt x="66" y="464"/>
                        <a:pt x="76" y="460"/>
                        <a:pt x="85" y="452"/>
                      </a:cubicBezTo>
                      <a:lnTo>
                        <a:pt x="323" y="279"/>
                      </a:lnTo>
                      <a:cubicBezTo>
                        <a:pt x="352" y="257"/>
                        <a:pt x="352" y="207"/>
                        <a:pt x="323" y="185"/>
                      </a:cubicBezTo>
                      <a:lnTo>
                        <a:pt x="85" y="12"/>
                      </a:lnTo>
                      <a:cubicBezTo>
                        <a:pt x="75" y="4"/>
                        <a:pt x="63" y="0"/>
                        <a:pt x="53" y="0"/>
                      </a:cubicBez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5E55FCD-9D03-48E3-AEA1-5A12479574C3}"/>
                </a:ext>
              </a:extLst>
            </p:cNvPr>
            <p:cNvSpPr txBox="1"/>
            <p:nvPr/>
          </p:nvSpPr>
          <p:spPr>
            <a:xfrm>
              <a:off x="4388110" y="3659941"/>
              <a:ext cx="23623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实验结果</a:t>
              </a:r>
              <a:endParaRPr lang="en-US" altLang="zh-CN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E30ADFAD-6C0E-4268-BBCF-EC37DCF5A430}"/>
                </a:ext>
              </a:extLst>
            </p:cNvPr>
            <p:cNvCxnSpPr>
              <a:cxnSpLocks/>
            </p:cNvCxnSpPr>
            <p:nvPr/>
          </p:nvCxnSpPr>
          <p:spPr>
            <a:xfrm>
              <a:off x="3999083" y="2331574"/>
              <a:ext cx="0" cy="2233913"/>
            </a:xfrm>
            <a:prstGeom prst="line">
              <a:avLst/>
            </a:prstGeom>
            <a:ln w="19050"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B55777DB-3A39-4A63-A71E-4806CC5B0C4F}"/>
              </a:ext>
            </a:extLst>
          </p:cNvPr>
          <p:cNvSpPr txBox="1"/>
          <p:nvPr/>
        </p:nvSpPr>
        <p:spPr>
          <a:xfrm>
            <a:off x="4961027" y="2630585"/>
            <a:ext cx="236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en-US" altLang="zh-CN" sz="2400" b="1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3521299"/>
      </p:ext>
    </p:extLst>
  </p:cSld>
  <p:clrMapOvr>
    <a:masterClrMapping/>
  </p:clrMapOvr>
  <p:transition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19A945-5DA8-4842-824C-43EDA64AA903}"/>
              </a:ext>
            </a:extLst>
          </p:cNvPr>
          <p:cNvSpPr txBox="1"/>
          <p:nvPr/>
        </p:nvSpPr>
        <p:spPr>
          <a:xfrm>
            <a:off x="428281" y="1005665"/>
            <a:ext cx="3042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数据集</a:t>
            </a:r>
            <a:endParaRPr lang="en-US" altLang="zh-CN" sz="20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实验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51D819D-131D-4471-BF14-18D5A82CE2D1}"/>
              </a:ext>
            </a:extLst>
          </p:cNvPr>
          <p:cNvSpPr txBox="1"/>
          <p:nvPr/>
        </p:nvSpPr>
        <p:spPr>
          <a:xfrm>
            <a:off x="333157" y="3192967"/>
            <a:ext cx="74823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dirty="0"/>
              <a:t>Taxi</a:t>
            </a:r>
            <a:r>
              <a:rPr lang="zh-CN" altLang="en-US" dirty="0"/>
              <a:t>：</a:t>
            </a:r>
            <a:r>
              <a:rPr lang="en-US" altLang="zh-CN" dirty="0"/>
              <a:t>2008</a:t>
            </a:r>
            <a:r>
              <a:rPr lang="zh-CN" altLang="en-US" dirty="0"/>
              <a:t>年北京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2</a:t>
            </a:r>
            <a:r>
              <a:rPr lang="zh-CN" altLang="en-US" dirty="0"/>
              <a:t>日到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8</a:t>
            </a:r>
            <a:r>
              <a:rPr lang="zh-CN" altLang="en-US" dirty="0"/>
              <a:t>日的出租车轨迹数据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en-US" altLang="zh-CN" dirty="0"/>
              <a:t>GMTI</a:t>
            </a:r>
            <a:r>
              <a:rPr lang="zh-CN" altLang="en-US" dirty="0"/>
              <a:t>：</a:t>
            </a:r>
            <a:r>
              <a:rPr lang="en-US" altLang="zh-CN" dirty="0"/>
              <a:t>1999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小时内军事基地</a:t>
            </a:r>
            <a:r>
              <a:rPr lang="en-US" altLang="zh-CN" dirty="0"/>
              <a:t>150</a:t>
            </a:r>
            <a:r>
              <a:rPr lang="zh-CN" altLang="en-US" dirty="0"/>
              <a:t>个移动目标的实时轨迹数据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en-US" altLang="zh-CN" dirty="0"/>
              <a:t>MOD</a:t>
            </a:r>
            <a:r>
              <a:rPr lang="zh-CN" altLang="en-US" dirty="0"/>
              <a:t>：使用移动对象生成器在真正路网下生成的</a:t>
            </a:r>
            <a:r>
              <a:rPr lang="en-US" altLang="zh-CN" dirty="0"/>
              <a:t>5000</a:t>
            </a:r>
            <a:r>
              <a:rPr lang="zh-CN" altLang="en-US" dirty="0"/>
              <a:t>个目标的轨迹数据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545799-F30A-4F50-B510-8BC1647DA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38" y="1519856"/>
            <a:ext cx="8315386" cy="16907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878E96F-B3E7-4A2A-B911-B6ABE844940B}"/>
              </a:ext>
            </a:extLst>
          </p:cNvPr>
          <p:cNvSpPr txBox="1"/>
          <p:nvPr/>
        </p:nvSpPr>
        <p:spPr>
          <a:xfrm>
            <a:off x="428281" y="4483557"/>
            <a:ext cx="3042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评价指标</a:t>
            </a:r>
            <a:endParaRPr lang="en-US" altLang="zh-CN" sz="20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D8330C-7810-400F-B692-813433D82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81" y="5097723"/>
            <a:ext cx="7482348" cy="66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30605"/>
      </p:ext>
    </p:extLst>
  </p:cSld>
  <p:clrMapOvr>
    <a:masterClrMapping/>
  </p:clrMapOvr>
  <p:transition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27C5EBA-3DDA-48B7-9195-2EBCE203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FB7146-D7DF-4F3E-B04E-1A0EBEC0ABCE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实验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效果评估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BFCE77-BDD2-4870-B5C7-FB5EE4EEF30D}"/>
              </a:ext>
            </a:extLst>
          </p:cNvPr>
          <p:cNvSpPr txBox="1"/>
          <p:nvPr/>
        </p:nvSpPr>
        <p:spPr>
          <a:xfrm>
            <a:off x="428281" y="1005665"/>
            <a:ext cx="3042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Taxi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数据集效果评估</a:t>
            </a:r>
            <a:endParaRPr lang="en-US" altLang="zh-CN" sz="20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DF3199-F21F-47B1-93D7-0C40967CA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00" y="1530830"/>
            <a:ext cx="7200000" cy="23356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737645-7814-4526-9961-7FBAA21AA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000" y="3866458"/>
            <a:ext cx="7200000" cy="238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63491"/>
      </p:ext>
    </p:extLst>
  </p:cSld>
  <p:clrMapOvr>
    <a:masterClrMapping/>
  </p:clrMapOvr>
  <p:transition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27C5EBA-3DDA-48B7-9195-2EBCE203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FB7146-D7DF-4F3E-B04E-1A0EBEC0ABCE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实验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效果评估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BFCE77-BDD2-4870-B5C7-FB5EE4EEF30D}"/>
              </a:ext>
            </a:extLst>
          </p:cNvPr>
          <p:cNvSpPr txBox="1"/>
          <p:nvPr/>
        </p:nvSpPr>
        <p:spPr>
          <a:xfrm>
            <a:off x="428281" y="1005665"/>
            <a:ext cx="3042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GMTI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数据集效果评估</a:t>
            </a:r>
            <a:endParaRPr lang="en-US" altLang="zh-CN" sz="20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30858E-9501-42BC-A551-21FBA3120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00" y="1482830"/>
            <a:ext cx="7200000" cy="245206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133E535-B249-4A05-962B-48A276D83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000" y="3886718"/>
            <a:ext cx="7200000" cy="241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152"/>
      </p:ext>
    </p:extLst>
  </p:cSld>
  <p:clrMapOvr>
    <a:masterClrMapping/>
  </p:clrMapOvr>
  <p:transition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27C5EBA-3DDA-48B7-9195-2EBCE203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FB7146-D7DF-4F3E-B04E-1A0EBEC0ABCE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实验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效果评估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BFCE77-BDD2-4870-B5C7-FB5EE4EEF30D}"/>
              </a:ext>
            </a:extLst>
          </p:cNvPr>
          <p:cNvSpPr txBox="1"/>
          <p:nvPr/>
        </p:nvSpPr>
        <p:spPr>
          <a:xfrm>
            <a:off x="428281" y="1005665"/>
            <a:ext cx="3042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MOD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数据集效果评估</a:t>
            </a:r>
            <a:endParaRPr lang="en-US" altLang="zh-CN" sz="20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57E7B2-0B36-49F6-AFA0-D62003743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00" y="1571622"/>
            <a:ext cx="7200000" cy="476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93698"/>
      </p:ext>
    </p:extLst>
  </p:cSld>
  <p:clrMapOvr>
    <a:masterClrMapping/>
  </p:clrMapOvr>
  <p:transition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27C5EBA-3DDA-48B7-9195-2EBCE203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FB7146-D7DF-4F3E-B04E-1A0EBEC0ABCE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实验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效率评估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33A4FE-3896-48FA-8EF2-0BF53AD97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123" y="2405926"/>
            <a:ext cx="5707660" cy="263453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9F147F1-1151-42CC-83E8-AE35E91A0E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533"/>
          <a:stretch/>
        </p:blipFill>
        <p:spPr>
          <a:xfrm>
            <a:off x="1726217" y="861192"/>
            <a:ext cx="5691567" cy="256780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6E6070E-1A03-428A-88B8-6CFF05C3F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2076" y="3429000"/>
            <a:ext cx="5723753" cy="259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26513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01F092-294D-4529-AC3E-BA07023D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DC87FC0-D6E5-4D5A-9F2E-730058CAC4F3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CD57894-626F-4A5E-9F8A-3E71EDD07724}"/>
              </a:ext>
            </a:extLst>
          </p:cNvPr>
          <p:cNvGrpSpPr/>
          <p:nvPr/>
        </p:nvGrpSpPr>
        <p:grpSpPr>
          <a:xfrm>
            <a:off x="2122196" y="2348556"/>
            <a:ext cx="5201199" cy="2233913"/>
            <a:chOff x="1549279" y="2331574"/>
            <a:chExt cx="5201199" cy="2233913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6D6FE42-AEE7-409F-BD38-6AC28BBB12C5}"/>
                </a:ext>
              </a:extLst>
            </p:cNvPr>
            <p:cNvGrpSpPr/>
            <p:nvPr/>
          </p:nvGrpSpPr>
          <p:grpSpPr>
            <a:xfrm>
              <a:off x="1549279" y="3150408"/>
              <a:ext cx="1948357" cy="523220"/>
              <a:chOff x="1104931" y="1532261"/>
              <a:chExt cx="1948357" cy="523220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70546FE-631B-4E94-B7AB-EF39735194C7}"/>
                  </a:ext>
                </a:extLst>
              </p:cNvPr>
              <p:cNvSpPr txBox="1"/>
              <p:nvPr/>
            </p:nvSpPr>
            <p:spPr>
              <a:xfrm>
                <a:off x="1679243" y="1532261"/>
                <a:ext cx="13740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spc="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 </a:t>
                </a:r>
                <a:r>
                  <a:rPr lang="zh-CN" altLang="en-US" sz="2800" b="1" spc="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总结</a:t>
                </a:r>
              </a:p>
            </p:txBody>
          </p:sp>
          <p:grpSp>
            <p:nvGrpSpPr>
              <p:cNvPr id="28" name="Google Shape;1483;p78">
                <a:extLst>
                  <a:ext uri="{FF2B5EF4-FFF2-40B4-BE49-F238E27FC236}">
                    <a16:creationId xmlns:a16="http://schemas.microsoft.com/office/drawing/2014/main" id="{7FAFB9F4-AA02-45F0-89C3-BA9E44F80C8C}"/>
                  </a:ext>
                </a:extLst>
              </p:cNvPr>
              <p:cNvGrpSpPr/>
              <p:nvPr/>
            </p:nvGrpSpPr>
            <p:grpSpPr>
              <a:xfrm>
                <a:off x="1104931" y="1644990"/>
                <a:ext cx="422173" cy="297757"/>
                <a:chOff x="5083925" y="2063980"/>
                <a:chExt cx="58907" cy="41550"/>
              </a:xfrm>
            </p:grpSpPr>
            <p:sp>
              <p:nvSpPr>
                <p:cNvPr id="29" name="Google Shape;1484;p78">
                  <a:extLst>
                    <a:ext uri="{FF2B5EF4-FFF2-40B4-BE49-F238E27FC236}">
                      <a16:creationId xmlns:a16="http://schemas.microsoft.com/office/drawing/2014/main" id="{24ADBC5F-0B51-45CB-B0FF-6E821513F4F5}"/>
                    </a:ext>
                  </a:extLst>
                </p:cNvPr>
                <p:cNvSpPr/>
                <p:nvPr/>
              </p:nvSpPr>
              <p:spPr>
                <a:xfrm>
                  <a:off x="5114132" y="2063980"/>
                  <a:ext cx="28700" cy="4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662" extrusionOk="0">
                      <a:moveTo>
                        <a:pt x="52" y="1"/>
                      </a:moveTo>
                      <a:cubicBezTo>
                        <a:pt x="27" y="1"/>
                        <a:pt x="0" y="24"/>
                        <a:pt x="0" y="56"/>
                      </a:cubicBezTo>
                      <a:lnTo>
                        <a:pt x="0" y="200"/>
                      </a:lnTo>
                      <a:cubicBezTo>
                        <a:pt x="0" y="243"/>
                        <a:pt x="22" y="279"/>
                        <a:pt x="51" y="308"/>
                      </a:cubicBezTo>
                      <a:lnTo>
                        <a:pt x="700" y="791"/>
                      </a:lnTo>
                      <a:cubicBezTo>
                        <a:pt x="729" y="813"/>
                        <a:pt x="729" y="849"/>
                        <a:pt x="700" y="871"/>
                      </a:cubicBezTo>
                      <a:lnTo>
                        <a:pt x="51" y="1354"/>
                      </a:lnTo>
                      <a:cubicBezTo>
                        <a:pt x="22" y="1383"/>
                        <a:pt x="0" y="1419"/>
                        <a:pt x="0" y="1462"/>
                      </a:cubicBezTo>
                      <a:lnTo>
                        <a:pt x="0" y="1613"/>
                      </a:lnTo>
                      <a:cubicBezTo>
                        <a:pt x="0" y="1639"/>
                        <a:pt x="26" y="1661"/>
                        <a:pt x="51" y="1661"/>
                      </a:cubicBezTo>
                      <a:cubicBezTo>
                        <a:pt x="61" y="1661"/>
                        <a:pt x="71" y="1658"/>
                        <a:pt x="80" y="1649"/>
                      </a:cubicBezTo>
                      <a:lnTo>
                        <a:pt x="1111" y="878"/>
                      </a:lnTo>
                      <a:cubicBezTo>
                        <a:pt x="1147" y="856"/>
                        <a:pt x="1147" y="806"/>
                        <a:pt x="1111" y="784"/>
                      </a:cubicBezTo>
                      <a:lnTo>
                        <a:pt x="80" y="12"/>
                      </a:lnTo>
                      <a:cubicBezTo>
                        <a:pt x="72" y="4"/>
                        <a:pt x="62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0240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485;p78">
                  <a:extLst>
                    <a:ext uri="{FF2B5EF4-FFF2-40B4-BE49-F238E27FC236}">
                      <a16:creationId xmlns:a16="http://schemas.microsoft.com/office/drawing/2014/main" id="{37BBF488-1A16-4059-8F26-4529511C82AE}"/>
                    </a:ext>
                  </a:extLst>
                </p:cNvPr>
                <p:cNvSpPr/>
                <p:nvPr/>
              </p:nvSpPr>
              <p:spPr>
                <a:xfrm>
                  <a:off x="5083925" y="2081325"/>
                  <a:ext cx="8800" cy="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464" extrusionOk="0">
                      <a:moveTo>
                        <a:pt x="53" y="0"/>
                      </a:moveTo>
                      <a:cubicBezTo>
                        <a:pt x="25" y="0"/>
                        <a:pt x="0" y="24"/>
                        <a:pt x="5" y="55"/>
                      </a:cubicBezTo>
                      <a:lnTo>
                        <a:pt x="5" y="416"/>
                      </a:lnTo>
                      <a:cubicBezTo>
                        <a:pt x="5" y="442"/>
                        <a:pt x="31" y="464"/>
                        <a:pt x="56" y="464"/>
                      </a:cubicBezTo>
                      <a:cubicBezTo>
                        <a:pt x="66" y="464"/>
                        <a:pt x="76" y="460"/>
                        <a:pt x="85" y="452"/>
                      </a:cubicBezTo>
                      <a:lnTo>
                        <a:pt x="323" y="279"/>
                      </a:lnTo>
                      <a:cubicBezTo>
                        <a:pt x="352" y="257"/>
                        <a:pt x="352" y="207"/>
                        <a:pt x="323" y="185"/>
                      </a:cubicBezTo>
                      <a:lnTo>
                        <a:pt x="85" y="12"/>
                      </a:lnTo>
                      <a:cubicBezTo>
                        <a:pt x="75" y="4"/>
                        <a:pt x="63" y="0"/>
                        <a:pt x="53" y="0"/>
                      </a:cubicBez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5E55FCD-9D03-48E3-AEA1-5A12479574C3}"/>
                </a:ext>
              </a:extLst>
            </p:cNvPr>
            <p:cNvSpPr txBox="1"/>
            <p:nvPr/>
          </p:nvSpPr>
          <p:spPr>
            <a:xfrm>
              <a:off x="4388110" y="3659941"/>
              <a:ext cx="23623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不足</a:t>
              </a:r>
              <a:endParaRPr lang="en-US" altLang="zh-CN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E30ADFAD-6C0E-4268-BBCF-EC37DCF5A430}"/>
                </a:ext>
              </a:extLst>
            </p:cNvPr>
            <p:cNvCxnSpPr>
              <a:cxnSpLocks/>
            </p:cNvCxnSpPr>
            <p:nvPr/>
          </p:nvCxnSpPr>
          <p:spPr>
            <a:xfrm>
              <a:off x="3999083" y="2331574"/>
              <a:ext cx="0" cy="2233913"/>
            </a:xfrm>
            <a:prstGeom prst="line">
              <a:avLst/>
            </a:prstGeom>
            <a:ln w="19050"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B55777DB-3A39-4A63-A71E-4806CC5B0C4F}"/>
              </a:ext>
            </a:extLst>
          </p:cNvPr>
          <p:cNvSpPr txBox="1"/>
          <p:nvPr/>
        </p:nvSpPr>
        <p:spPr>
          <a:xfrm>
            <a:off x="4961027" y="2630585"/>
            <a:ext cx="236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endParaRPr lang="en-US" altLang="zh-CN" sz="2400" b="1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549902"/>
      </p:ext>
    </p:extLst>
  </p:cSld>
  <p:clrMapOvr>
    <a:masterClrMapping/>
  </p:clrMapOvr>
  <p:transition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9A729F-B673-4EAC-9160-1DCE725E79EF}"/>
              </a:ext>
            </a:extLst>
          </p:cNvPr>
          <p:cNvSpPr/>
          <p:nvPr/>
        </p:nvSpPr>
        <p:spPr>
          <a:xfrm>
            <a:off x="538264" y="1327937"/>
            <a:ext cx="7475026" cy="3990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latin typeface="+mn-ea"/>
              </a:rPr>
              <a:t>优点</a:t>
            </a:r>
            <a:endParaRPr lang="en-US" altLang="zh-CN" sz="2000" b="1" dirty="0">
              <a:latin typeface="+mn-ea"/>
            </a:endParaRP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数据集很多、实验很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丰富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基于语义的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高效</a:t>
            </a:r>
            <a:r>
              <a:rPr lang="zh-CN" altLang="en-US" b="1" dirty="0">
                <a:latin typeface="+mn-ea"/>
              </a:rPr>
              <a:t>轨迹异常检测</a:t>
            </a:r>
            <a:endParaRPr lang="en-US" altLang="zh-CN" b="1" dirty="0">
              <a:latin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endParaRPr lang="en-US" altLang="zh-CN" b="1" dirty="0">
              <a:latin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000" b="1" dirty="0">
                <a:latin typeface="+mn-ea"/>
              </a:rPr>
              <a:t>不足</a:t>
            </a:r>
            <a:endParaRPr lang="en-US" altLang="zh-CN" sz="2000" b="1" dirty="0">
              <a:latin typeface="+mn-ea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数据集都是人工标记异常</a:t>
            </a:r>
            <a:endParaRPr lang="en-US" altLang="zh-CN" b="1" dirty="0">
              <a:latin typeface="+mn-ea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对比算法少</a:t>
            </a:r>
            <a:r>
              <a:rPr lang="zh-CN" altLang="en-US" sz="1200" b="1" dirty="0">
                <a:latin typeface="+mn-ea"/>
              </a:rPr>
              <a:t>（可能这种面向大规模实时检测的确实少）</a:t>
            </a:r>
            <a:endParaRPr lang="en-US" altLang="zh-CN" sz="1200" b="1" dirty="0">
              <a:latin typeface="+mn-ea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参数都是人为设置的如何适用新场景呢？</a:t>
            </a:r>
            <a:endParaRPr lang="en-US" altLang="zh-CN" b="1" dirty="0">
              <a:latin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526287788"/>
      </p:ext>
    </p:extLst>
  </p:cSld>
  <p:clrMapOvr>
    <a:masterClrMapping/>
  </p:clrMapOvr>
  <p:transition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0390A8-A470-4C3C-81BD-F9C2724E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495655"/>
      </p:ext>
    </p:extLst>
  </p:cSld>
  <p:clrMapOvr>
    <a:masterClrMapping/>
  </p:clrMapOvr>
  <p:transition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01F092-294D-4529-AC3E-BA07023D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DC87FC0-D6E5-4D5A-9F2E-730058CAC4F3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CD57894-626F-4A5E-9F8A-3E71EDD07724}"/>
              </a:ext>
            </a:extLst>
          </p:cNvPr>
          <p:cNvGrpSpPr/>
          <p:nvPr/>
        </p:nvGrpSpPr>
        <p:grpSpPr>
          <a:xfrm>
            <a:off x="1881062" y="2312043"/>
            <a:ext cx="5381876" cy="2233913"/>
            <a:chOff x="1549246" y="2295061"/>
            <a:chExt cx="5910728" cy="2233913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6D6FE42-AEE7-409F-BD38-6AC28BBB12C5}"/>
                </a:ext>
              </a:extLst>
            </p:cNvPr>
            <p:cNvGrpSpPr/>
            <p:nvPr/>
          </p:nvGrpSpPr>
          <p:grpSpPr>
            <a:xfrm>
              <a:off x="1549246" y="3167389"/>
              <a:ext cx="1843124" cy="523220"/>
              <a:chOff x="1104898" y="1549242"/>
              <a:chExt cx="1843124" cy="523220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70546FE-631B-4E94-B7AB-EF39735194C7}"/>
                  </a:ext>
                </a:extLst>
              </p:cNvPr>
              <p:cNvSpPr txBox="1"/>
              <p:nvPr/>
            </p:nvSpPr>
            <p:spPr>
              <a:xfrm>
                <a:off x="1463657" y="1549242"/>
                <a:ext cx="14843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spc="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</a:t>
                </a:r>
                <a:r>
                  <a:rPr lang="zh-CN" altLang="en-US" sz="2800" b="1" spc="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背景</a:t>
                </a:r>
              </a:p>
            </p:txBody>
          </p:sp>
          <p:grpSp>
            <p:nvGrpSpPr>
              <p:cNvPr id="28" name="Google Shape;1483;p78">
                <a:extLst>
                  <a:ext uri="{FF2B5EF4-FFF2-40B4-BE49-F238E27FC236}">
                    <a16:creationId xmlns:a16="http://schemas.microsoft.com/office/drawing/2014/main" id="{7FAFB9F4-AA02-45F0-89C3-BA9E44F80C8C}"/>
                  </a:ext>
                </a:extLst>
              </p:cNvPr>
              <p:cNvGrpSpPr/>
              <p:nvPr/>
            </p:nvGrpSpPr>
            <p:grpSpPr>
              <a:xfrm>
                <a:off x="1104898" y="1661974"/>
                <a:ext cx="206582" cy="297757"/>
                <a:chOff x="5083925" y="2066350"/>
                <a:chExt cx="28825" cy="41550"/>
              </a:xfrm>
            </p:grpSpPr>
            <p:sp>
              <p:nvSpPr>
                <p:cNvPr id="29" name="Google Shape;1484;p78">
                  <a:extLst>
                    <a:ext uri="{FF2B5EF4-FFF2-40B4-BE49-F238E27FC236}">
                      <a16:creationId xmlns:a16="http://schemas.microsoft.com/office/drawing/2014/main" id="{24ADBC5F-0B51-45CB-B0FF-6E821513F4F5}"/>
                    </a:ext>
                  </a:extLst>
                </p:cNvPr>
                <p:cNvSpPr/>
                <p:nvPr/>
              </p:nvSpPr>
              <p:spPr>
                <a:xfrm>
                  <a:off x="5084050" y="2066350"/>
                  <a:ext cx="28700" cy="4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662" extrusionOk="0">
                      <a:moveTo>
                        <a:pt x="52" y="1"/>
                      </a:moveTo>
                      <a:cubicBezTo>
                        <a:pt x="27" y="1"/>
                        <a:pt x="0" y="24"/>
                        <a:pt x="0" y="56"/>
                      </a:cubicBezTo>
                      <a:lnTo>
                        <a:pt x="0" y="200"/>
                      </a:lnTo>
                      <a:cubicBezTo>
                        <a:pt x="0" y="243"/>
                        <a:pt x="22" y="279"/>
                        <a:pt x="51" y="308"/>
                      </a:cubicBezTo>
                      <a:lnTo>
                        <a:pt x="700" y="791"/>
                      </a:lnTo>
                      <a:cubicBezTo>
                        <a:pt x="729" y="813"/>
                        <a:pt x="729" y="849"/>
                        <a:pt x="700" y="871"/>
                      </a:cubicBezTo>
                      <a:lnTo>
                        <a:pt x="51" y="1354"/>
                      </a:lnTo>
                      <a:cubicBezTo>
                        <a:pt x="22" y="1383"/>
                        <a:pt x="0" y="1419"/>
                        <a:pt x="0" y="1462"/>
                      </a:cubicBezTo>
                      <a:lnTo>
                        <a:pt x="0" y="1613"/>
                      </a:lnTo>
                      <a:cubicBezTo>
                        <a:pt x="0" y="1639"/>
                        <a:pt x="26" y="1661"/>
                        <a:pt x="51" y="1661"/>
                      </a:cubicBezTo>
                      <a:cubicBezTo>
                        <a:pt x="61" y="1661"/>
                        <a:pt x="71" y="1658"/>
                        <a:pt x="80" y="1649"/>
                      </a:cubicBezTo>
                      <a:lnTo>
                        <a:pt x="1111" y="878"/>
                      </a:lnTo>
                      <a:cubicBezTo>
                        <a:pt x="1147" y="856"/>
                        <a:pt x="1147" y="806"/>
                        <a:pt x="1111" y="784"/>
                      </a:cubicBezTo>
                      <a:lnTo>
                        <a:pt x="80" y="12"/>
                      </a:lnTo>
                      <a:cubicBezTo>
                        <a:pt x="72" y="4"/>
                        <a:pt x="62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0240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485;p78">
                  <a:extLst>
                    <a:ext uri="{FF2B5EF4-FFF2-40B4-BE49-F238E27FC236}">
                      <a16:creationId xmlns:a16="http://schemas.microsoft.com/office/drawing/2014/main" id="{37BBF488-1A16-4059-8F26-4529511C82AE}"/>
                    </a:ext>
                  </a:extLst>
                </p:cNvPr>
                <p:cNvSpPr/>
                <p:nvPr/>
              </p:nvSpPr>
              <p:spPr>
                <a:xfrm>
                  <a:off x="5083925" y="2081325"/>
                  <a:ext cx="8800" cy="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464" extrusionOk="0">
                      <a:moveTo>
                        <a:pt x="53" y="0"/>
                      </a:moveTo>
                      <a:cubicBezTo>
                        <a:pt x="25" y="0"/>
                        <a:pt x="0" y="24"/>
                        <a:pt x="5" y="55"/>
                      </a:cubicBezTo>
                      <a:lnTo>
                        <a:pt x="5" y="416"/>
                      </a:lnTo>
                      <a:cubicBezTo>
                        <a:pt x="5" y="442"/>
                        <a:pt x="31" y="464"/>
                        <a:pt x="56" y="464"/>
                      </a:cubicBezTo>
                      <a:cubicBezTo>
                        <a:pt x="66" y="464"/>
                        <a:pt x="76" y="460"/>
                        <a:pt x="85" y="452"/>
                      </a:cubicBezTo>
                      <a:lnTo>
                        <a:pt x="323" y="279"/>
                      </a:lnTo>
                      <a:cubicBezTo>
                        <a:pt x="352" y="257"/>
                        <a:pt x="352" y="207"/>
                        <a:pt x="323" y="185"/>
                      </a:cubicBezTo>
                      <a:lnTo>
                        <a:pt x="85" y="12"/>
                      </a:lnTo>
                      <a:cubicBezTo>
                        <a:pt x="75" y="4"/>
                        <a:pt x="63" y="0"/>
                        <a:pt x="53" y="0"/>
                      </a:cubicBez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B122D93-9830-4131-886A-16CBB3F17B29}"/>
                </a:ext>
              </a:extLst>
            </p:cNvPr>
            <p:cNvSpPr txBox="1"/>
            <p:nvPr/>
          </p:nvSpPr>
          <p:spPr>
            <a:xfrm>
              <a:off x="4426208" y="4030798"/>
              <a:ext cx="2270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挑战与创新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5E55FCD-9D03-48E3-AEA1-5A12479574C3}"/>
                </a:ext>
              </a:extLst>
            </p:cNvPr>
            <p:cNvSpPr txBox="1"/>
            <p:nvPr/>
          </p:nvSpPr>
          <p:spPr>
            <a:xfrm>
              <a:off x="4426206" y="2331574"/>
              <a:ext cx="3033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</a:rPr>
                <a:t>异常轨迹</a:t>
              </a:r>
              <a:endParaRPr lang="zh-CN" altLang="en-US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E30ADFAD-6C0E-4268-BBCF-EC37DCF5A430}"/>
                </a:ext>
              </a:extLst>
            </p:cNvPr>
            <p:cNvCxnSpPr>
              <a:cxnSpLocks/>
            </p:cNvCxnSpPr>
            <p:nvPr/>
          </p:nvCxnSpPr>
          <p:spPr>
            <a:xfrm>
              <a:off x="4009131" y="2295061"/>
              <a:ext cx="0" cy="2233913"/>
            </a:xfrm>
            <a:prstGeom prst="line">
              <a:avLst/>
            </a:prstGeom>
            <a:ln w="19050"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0508038"/>
      </p:ext>
    </p:extLst>
  </p:cSld>
  <p:clrMapOvr>
    <a:masterClrMapping/>
  </p:clrMapOvr>
  <p:transition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19A945-5DA8-4842-824C-43EDA64AA903}"/>
              </a:ext>
            </a:extLst>
          </p:cNvPr>
          <p:cNvSpPr txBox="1"/>
          <p:nvPr/>
        </p:nvSpPr>
        <p:spPr>
          <a:xfrm>
            <a:off x="428281" y="944522"/>
            <a:ext cx="3934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背景</a:t>
            </a:r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 – </a:t>
            </a: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异常轨迹</a:t>
            </a:r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8EB8AC3-F3C1-413B-933C-49EAC624207E}"/>
              </a:ext>
            </a:extLst>
          </p:cNvPr>
          <p:cNvSpPr/>
          <p:nvPr/>
        </p:nvSpPr>
        <p:spPr>
          <a:xfrm>
            <a:off x="428281" y="1584244"/>
            <a:ext cx="7193525" cy="1818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轨迹：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/>
              <a:t>	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eg.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汽车轨迹、行人轨迹等</a:t>
            </a:r>
            <a:endParaRPr lang="en-US" altLang="zh-CN" sz="1600" dirty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包含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等信息的点序列  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sz="1600" dirty="0"/>
          </a:p>
          <a:p>
            <a:pPr>
              <a:lnSpc>
                <a:spcPct val="125000"/>
              </a:lnSpc>
            </a:pPr>
            <a:endParaRPr lang="en-US" altLang="zh-CN" sz="2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246AB5-BE8C-4D6F-9F5E-606AE8F2F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81" y="2939400"/>
            <a:ext cx="4490169" cy="256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46039B5-92F9-4CF4-AAFC-2E4FD8402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291" y="2926207"/>
            <a:ext cx="3734087" cy="264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524285"/>
      </p:ext>
    </p:extLst>
  </p:cSld>
  <p:clrMapOvr>
    <a:masterClrMapping/>
  </p:clrMapOvr>
  <p:transition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19A945-5DA8-4842-824C-43EDA64AA903}"/>
              </a:ext>
            </a:extLst>
          </p:cNvPr>
          <p:cNvSpPr txBox="1"/>
          <p:nvPr/>
        </p:nvSpPr>
        <p:spPr>
          <a:xfrm>
            <a:off x="428281" y="944522"/>
            <a:ext cx="3934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背景</a:t>
            </a:r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 – </a:t>
            </a: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异常轨迹</a:t>
            </a:r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8EB8AC3-F3C1-413B-933C-49EAC624207E}"/>
              </a:ext>
            </a:extLst>
          </p:cNvPr>
          <p:cNvSpPr/>
          <p:nvPr/>
        </p:nvSpPr>
        <p:spPr>
          <a:xfrm>
            <a:off x="428281" y="1584244"/>
            <a:ext cx="7193525" cy="2249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何为异常轨迹：</a:t>
            </a:r>
            <a:endParaRPr lang="en-US" altLang="zh-CN" sz="1600" dirty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在时间和行驶距离上偏离较优解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与大多数轨迹偏离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sz="1600" dirty="0"/>
          </a:p>
          <a:p>
            <a:pPr>
              <a:lnSpc>
                <a:spcPct val="125000"/>
              </a:lnSpc>
            </a:pPr>
            <a:endParaRPr lang="en-US" altLang="zh-CN" sz="20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8C0F41-4EA2-4200-AFC0-65215AE9F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092" y="3372205"/>
            <a:ext cx="3063030" cy="22490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FF570F5-7FBC-4862-8550-EA368AB9A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312" y="3372205"/>
            <a:ext cx="3424740" cy="227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87978"/>
      </p:ext>
    </p:extLst>
  </p:cSld>
  <p:clrMapOvr>
    <a:masterClrMapping/>
  </p:clrMapOvr>
  <p:transition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19A945-5DA8-4842-824C-43EDA64AA903}"/>
              </a:ext>
            </a:extLst>
          </p:cNvPr>
          <p:cNvSpPr txBox="1"/>
          <p:nvPr/>
        </p:nvSpPr>
        <p:spPr>
          <a:xfrm>
            <a:off x="428281" y="944522"/>
            <a:ext cx="3934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背景</a:t>
            </a:r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 – </a:t>
            </a: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挑战和创新</a:t>
            </a:r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研究背景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543FD23-A3CF-4405-AD43-EBAA8C2D9156}"/>
              </a:ext>
            </a:extLst>
          </p:cNvPr>
          <p:cNvGrpSpPr/>
          <p:nvPr/>
        </p:nvGrpSpPr>
        <p:grpSpPr>
          <a:xfrm>
            <a:off x="366939" y="1406187"/>
            <a:ext cx="8410121" cy="2197021"/>
            <a:chOff x="370390" y="1000293"/>
            <a:chExt cx="8403220" cy="33785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E31EA65-31B9-4B54-A58A-4EBBFEA6BA72}"/>
                </a:ext>
              </a:extLst>
            </p:cNvPr>
            <p:cNvSpPr/>
            <p:nvPr/>
          </p:nvSpPr>
          <p:spPr>
            <a:xfrm>
              <a:off x="370390" y="1645425"/>
              <a:ext cx="8403220" cy="2733368"/>
            </a:xfrm>
            <a:prstGeom prst="rect">
              <a:avLst/>
            </a:prstGeom>
            <a:noFill/>
            <a:ln w="19050">
              <a:solidFill>
                <a:srgbClr val="0240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088F5C7-426E-4D5C-A195-80BE4C010752}"/>
                </a:ext>
              </a:extLst>
            </p:cNvPr>
            <p:cNvSpPr/>
            <p:nvPr/>
          </p:nvSpPr>
          <p:spPr>
            <a:xfrm>
              <a:off x="370390" y="1000293"/>
              <a:ext cx="1124113" cy="645131"/>
            </a:xfrm>
            <a:prstGeom prst="rect">
              <a:avLst/>
            </a:prstGeom>
            <a:solidFill>
              <a:srgbClr val="02409A"/>
            </a:solidFill>
            <a:ln w="19050">
              <a:solidFill>
                <a:srgbClr val="0240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挑战</a:t>
              </a:r>
            </a:p>
          </p:txBody>
        </p:sp>
        <p:sp>
          <p:nvSpPr>
            <p:cNvPr id="17" name="页脚占位符 2">
              <a:extLst>
                <a:ext uri="{FF2B5EF4-FFF2-40B4-BE49-F238E27FC236}">
                  <a16:creationId xmlns:a16="http://schemas.microsoft.com/office/drawing/2014/main" id="{E7BE83C9-9843-4A5E-AFAF-CFB64BE284AC}"/>
                </a:ext>
              </a:extLst>
            </p:cNvPr>
            <p:cNvSpPr txBox="1">
              <a:spLocks/>
            </p:cNvSpPr>
            <p:nvPr/>
          </p:nvSpPr>
          <p:spPr>
            <a:xfrm>
              <a:off x="487404" y="1783073"/>
              <a:ext cx="8077287" cy="1479792"/>
            </a:xfrm>
            <a:prstGeom prst="rect">
              <a:avLst/>
            </a:prstGeom>
          </p:spPr>
          <p:txBody>
            <a:bodyPr vert="horz" lIns="91440" tIns="45720" rIns="91440" bIns="45720" rtlCol="0" anchor="t" anchorCtr="0"/>
            <a:lstStyle>
              <a:defPPr>
                <a:defRPr lang="en-US"/>
              </a:defPPr>
              <a:lvl1pPr marL="0" algn="ctr" defTabSz="4572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34000" indent="-457200" algn="l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zh-CN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199B14AF-7526-4645-B9DA-EE3449607720}"/>
              </a:ext>
            </a:extLst>
          </p:cNvPr>
          <p:cNvSpPr txBox="1"/>
          <p:nvPr/>
        </p:nvSpPr>
        <p:spPr>
          <a:xfrm>
            <a:off x="1542143" y="2228671"/>
            <a:ext cx="58129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使用训练好的模型无法很好的面对上下文变化的情况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频繁训练模型代价过高，无法对轨迹流实现高速检测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A44EA9B-D76A-43F5-BCA6-8627FA81EE07}"/>
              </a:ext>
            </a:extLst>
          </p:cNvPr>
          <p:cNvGrpSpPr/>
          <p:nvPr/>
        </p:nvGrpSpPr>
        <p:grpSpPr>
          <a:xfrm>
            <a:off x="366939" y="3799241"/>
            <a:ext cx="8410121" cy="2197021"/>
            <a:chOff x="370390" y="1000293"/>
            <a:chExt cx="8403220" cy="3378500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95A63AC-40AB-464C-A24C-E727126D8C3F}"/>
                </a:ext>
              </a:extLst>
            </p:cNvPr>
            <p:cNvSpPr/>
            <p:nvPr/>
          </p:nvSpPr>
          <p:spPr>
            <a:xfrm>
              <a:off x="370390" y="1645425"/>
              <a:ext cx="8403220" cy="2733368"/>
            </a:xfrm>
            <a:prstGeom prst="rect">
              <a:avLst/>
            </a:prstGeom>
            <a:noFill/>
            <a:ln w="19050">
              <a:solidFill>
                <a:srgbClr val="0240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915F368-0DF7-4F7D-8330-68008D969540}"/>
                </a:ext>
              </a:extLst>
            </p:cNvPr>
            <p:cNvSpPr/>
            <p:nvPr/>
          </p:nvSpPr>
          <p:spPr>
            <a:xfrm>
              <a:off x="370390" y="1000293"/>
              <a:ext cx="1124113" cy="645131"/>
            </a:xfrm>
            <a:prstGeom prst="rect">
              <a:avLst/>
            </a:prstGeom>
            <a:solidFill>
              <a:srgbClr val="02409A"/>
            </a:solidFill>
            <a:ln w="19050">
              <a:solidFill>
                <a:srgbClr val="0240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创新</a:t>
              </a:r>
            </a:p>
          </p:txBody>
        </p:sp>
        <p:sp>
          <p:nvSpPr>
            <p:cNvPr id="31" name="页脚占位符 2">
              <a:extLst>
                <a:ext uri="{FF2B5EF4-FFF2-40B4-BE49-F238E27FC236}">
                  <a16:creationId xmlns:a16="http://schemas.microsoft.com/office/drawing/2014/main" id="{812B5A69-47FF-45BC-8535-1CB265076656}"/>
                </a:ext>
              </a:extLst>
            </p:cNvPr>
            <p:cNvSpPr txBox="1">
              <a:spLocks/>
            </p:cNvSpPr>
            <p:nvPr/>
          </p:nvSpPr>
          <p:spPr>
            <a:xfrm>
              <a:off x="487404" y="1783073"/>
              <a:ext cx="8077287" cy="1479792"/>
            </a:xfrm>
            <a:prstGeom prst="rect">
              <a:avLst/>
            </a:prstGeom>
          </p:spPr>
          <p:txBody>
            <a:bodyPr vert="horz" lIns="91440" tIns="45720" rIns="91440" bIns="45720" rtlCol="0" anchor="t" anchorCtr="0"/>
            <a:lstStyle>
              <a:defPPr>
                <a:defRPr lang="en-US"/>
              </a:defPPr>
              <a:lvl1pPr marL="0" algn="ctr" defTabSz="4572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34000" indent="-457200" algn="l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zh-CN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AD9CBA65-CE58-48F1-A0E4-5CF1991B93C5}"/>
              </a:ext>
            </a:extLst>
          </p:cNvPr>
          <p:cNvSpPr txBox="1"/>
          <p:nvPr/>
        </p:nvSpPr>
        <p:spPr>
          <a:xfrm>
            <a:off x="1542143" y="4670415"/>
            <a:ext cx="58129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1" dirty="0">
                <a:latin typeface="+mn-ea"/>
              </a:rPr>
              <a:t>定义新的语义，</a:t>
            </a:r>
            <a:r>
              <a:rPr lang="zh-CN" altLang="en-US" sz="1800" b="1" dirty="0">
                <a:solidFill>
                  <a:srgbClr val="FF0000"/>
                </a:solidFill>
                <a:latin typeface="+mn-ea"/>
              </a:rPr>
              <a:t>轻量级</a:t>
            </a:r>
            <a:r>
              <a:rPr lang="zh-CN" altLang="en-US" sz="1800" b="1" dirty="0">
                <a:latin typeface="+mn-ea"/>
              </a:rPr>
              <a:t>识别异常</a:t>
            </a:r>
            <a:endParaRPr lang="en-US" altLang="zh-CN" sz="1800" b="1" dirty="0">
              <a:latin typeface="+mn-ea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1" dirty="0">
                <a:latin typeface="+mn-ea"/>
              </a:rPr>
              <a:t>新的语义可以很好的应对上下文的</a:t>
            </a:r>
            <a:r>
              <a:rPr lang="zh-CN" altLang="en-US" sz="1800" b="1" dirty="0">
                <a:solidFill>
                  <a:srgbClr val="FF0000"/>
                </a:solidFill>
                <a:latin typeface="+mn-ea"/>
              </a:rPr>
              <a:t>变化</a:t>
            </a:r>
            <a:endParaRPr lang="en-US" altLang="zh-CN" sz="1800" b="1" dirty="0">
              <a:solidFill>
                <a:srgbClr val="FF000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3137128"/>
      </p:ext>
    </p:extLst>
  </p:cSld>
  <p:clrMapOvr>
    <a:masterClrMapping/>
  </p:clrMapOvr>
  <p:transition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01F092-294D-4529-AC3E-BA07023D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DC87FC0-D6E5-4D5A-9F2E-730058CAC4F3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CD57894-626F-4A5E-9F8A-3E71EDD07724}"/>
              </a:ext>
            </a:extLst>
          </p:cNvPr>
          <p:cNvGrpSpPr/>
          <p:nvPr/>
        </p:nvGrpSpPr>
        <p:grpSpPr>
          <a:xfrm>
            <a:off x="2122163" y="2348556"/>
            <a:ext cx="5772155" cy="2233913"/>
            <a:chOff x="1549246" y="2331574"/>
            <a:chExt cx="5772155" cy="2233913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6D6FE42-AEE7-409F-BD38-6AC28BBB12C5}"/>
                </a:ext>
              </a:extLst>
            </p:cNvPr>
            <p:cNvGrpSpPr/>
            <p:nvPr/>
          </p:nvGrpSpPr>
          <p:grpSpPr>
            <a:xfrm>
              <a:off x="1549246" y="3167389"/>
              <a:ext cx="1830406" cy="523220"/>
              <a:chOff x="1104898" y="1549242"/>
              <a:chExt cx="1830406" cy="523220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70546FE-631B-4E94-B7AB-EF39735194C7}"/>
                  </a:ext>
                </a:extLst>
              </p:cNvPr>
              <p:cNvSpPr txBox="1"/>
              <p:nvPr/>
            </p:nvSpPr>
            <p:spPr>
              <a:xfrm>
                <a:off x="1463658" y="1549242"/>
                <a:ext cx="14716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spc="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 </a:t>
                </a:r>
                <a:r>
                  <a:rPr lang="zh-CN" altLang="en-US" sz="2800" b="1" spc="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</a:t>
                </a:r>
              </a:p>
            </p:txBody>
          </p:sp>
          <p:grpSp>
            <p:nvGrpSpPr>
              <p:cNvPr id="28" name="Google Shape;1483;p78">
                <a:extLst>
                  <a:ext uri="{FF2B5EF4-FFF2-40B4-BE49-F238E27FC236}">
                    <a16:creationId xmlns:a16="http://schemas.microsoft.com/office/drawing/2014/main" id="{7FAFB9F4-AA02-45F0-89C3-BA9E44F80C8C}"/>
                  </a:ext>
                </a:extLst>
              </p:cNvPr>
              <p:cNvGrpSpPr/>
              <p:nvPr/>
            </p:nvGrpSpPr>
            <p:grpSpPr>
              <a:xfrm>
                <a:off x="1104898" y="1661974"/>
                <a:ext cx="206582" cy="297757"/>
                <a:chOff x="5083925" y="2066350"/>
                <a:chExt cx="28825" cy="41550"/>
              </a:xfrm>
            </p:grpSpPr>
            <p:sp>
              <p:nvSpPr>
                <p:cNvPr id="29" name="Google Shape;1484;p78">
                  <a:extLst>
                    <a:ext uri="{FF2B5EF4-FFF2-40B4-BE49-F238E27FC236}">
                      <a16:creationId xmlns:a16="http://schemas.microsoft.com/office/drawing/2014/main" id="{24ADBC5F-0B51-45CB-B0FF-6E821513F4F5}"/>
                    </a:ext>
                  </a:extLst>
                </p:cNvPr>
                <p:cNvSpPr/>
                <p:nvPr/>
              </p:nvSpPr>
              <p:spPr>
                <a:xfrm>
                  <a:off x="5084050" y="2066350"/>
                  <a:ext cx="28700" cy="4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662" extrusionOk="0">
                      <a:moveTo>
                        <a:pt x="52" y="1"/>
                      </a:moveTo>
                      <a:cubicBezTo>
                        <a:pt x="27" y="1"/>
                        <a:pt x="0" y="24"/>
                        <a:pt x="0" y="56"/>
                      </a:cubicBezTo>
                      <a:lnTo>
                        <a:pt x="0" y="200"/>
                      </a:lnTo>
                      <a:cubicBezTo>
                        <a:pt x="0" y="243"/>
                        <a:pt x="22" y="279"/>
                        <a:pt x="51" y="308"/>
                      </a:cubicBezTo>
                      <a:lnTo>
                        <a:pt x="700" y="791"/>
                      </a:lnTo>
                      <a:cubicBezTo>
                        <a:pt x="729" y="813"/>
                        <a:pt x="729" y="849"/>
                        <a:pt x="700" y="871"/>
                      </a:cubicBezTo>
                      <a:lnTo>
                        <a:pt x="51" y="1354"/>
                      </a:lnTo>
                      <a:cubicBezTo>
                        <a:pt x="22" y="1383"/>
                        <a:pt x="0" y="1419"/>
                        <a:pt x="0" y="1462"/>
                      </a:cubicBezTo>
                      <a:lnTo>
                        <a:pt x="0" y="1613"/>
                      </a:lnTo>
                      <a:cubicBezTo>
                        <a:pt x="0" y="1639"/>
                        <a:pt x="26" y="1661"/>
                        <a:pt x="51" y="1661"/>
                      </a:cubicBezTo>
                      <a:cubicBezTo>
                        <a:pt x="61" y="1661"/>
                        <a:pt x="71" y="1658"/>
                        <a:pt x="80" y="1649"/>
                      </a:cubicBezTo>
                      <a:lnTo>
                        <a:pt x="1111" y="878"/>
                      </a:lnTo>
                      <a:cubicBezTo>
                        <a:pt x="1147" y="856"/>
                        <a:pt x="1147" y="806"/>
                        <a:pt x="1111" y="784"/>
                      </a:cubicBezTo>
                      <a:lnTo>
                        <a:pt x="80" y="12"/>
                      </a:lnTo>
                      <a:cubicBezTo>
                        <a:pt x="72" y="4"/>
                        <a:pt x="62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0240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485;p78">
                  <a:extLst>
                    <a:ext uri="{FF2B5EF4-FFF2-40B4-BE49-F238E27FC236}">
                      <a16:creationId xmlns:a16="http://schemas.microsoft.com/office/drawing/2014/main" id="{37BBF488-1A16-4059-8F26-4529511C82AE}"/>
                    </a:ext>
                  </a:extLst>
                </p:cNvPr>
                <p:cNvSpPr/>
                <p:nvPr/>
              </p:nvSpPr>
              <p:spPr>
                <a:xfrm>
                  <a:off x="5083925" y="2081325"/>
                  <a:ext cx="8800" cy="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464" extrusionOk="0">
                      <a:moveTo>
                        <a:pt x="53" y="0"/>
                      </a:moveTo>
                      <a:cubicBezTo>
                        <a:pt x="25" y="0"/>
                        <a:pt x="0" y="24"/>
                        <a:pt x="5" y="55"/>
                      </a:cubicBezTo>
                      <a:lnTo>
                        <a:pt x="5" y="416"/>
                      </a:lnTo>
                      <a:cubicBezTo>
                        <a:pt x="5" y="442"/>
                        <a:pt x="31" y="464"/>
                        <a:pt x="56" y="464"/>
                      </a:cubicBezTo>
                      <a:cubicBezTo>
                        <a:pt x="66" y="464"/>
                        <a:pt x="76" y="460"/>
                        <a:pt x="85" y="452"/>
                      </a:cubicBezTo>
                      <a:lnTo>
                        <a:pt x="323" y="279"/>
                      </a:lnTo>
                      <a:cubicBezTo>
                        <a:pt x="352" y="257"/>
                        <a:pt x="352" y="207"/>
                        <a:pt x="323" y="185"/>
                      </a:cubicBezTo>
                      <a:lnTo>
                        <a:pt x="85" y="12"/>
                      </a:lnTo>
                      <a:cubicBezTo>
                        <a:pt x="75" y="4"/>
                        <a:pt x="63" y="0"/>
                        <a:pt x="53" y="0"/>
                      </a:cubicBez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B122D93-9830-4131-886A-16CBB3F17B29}"/>
                </a:ext>
              </a:extLst>
            </p:cNvPr>
            <p:cNvSpPr txBox="1"/>
            <p:nvPr/>
          </p:nvSpPr>
          <p:spPr>
            <a:xfrm>
              <a:off x="4426209" y="4103822"/>
              <a:ext cx="2895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2400" b="1" spc="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E02492D-66B2-4D59-9B1D-A1740FF47339}"/>
                </a:ext>
              </a:extLst>
            </p:cNvPr>
            <p:cNvSpPr txBox="1"/>
            <p:nvPr/>
          </p:nvSpPr>
          <p:spPr>
            <a:xfrm>
              <a:off x="4518121" y="2440984"/>
              <a:ext cx="2270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语义</a:t>
              </a:r>
              <a:endParaRPr lang="en-US" altLang="zh-CN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E30ADFAD-6C0E-4268-BBCF-EC37DCF5A430}"/>
                </a:ext>
              </a:extLst>
            </p:cNvPr>
            <p:cNvCxnSpPr>
              <a:cxnSpLocks/>
            </p:cNvCxnSpPr>
            <p:nvPr/>
          </p:nvCxnSpPr>
          <p:spPr>
            <a:xfrm>
              <a:off x="3999083" y="2331574"/>
              <a:ext cx="0" cy="2233913"/>
            </a:xfrm>
            <a:prstGeom prst="line">
              <a:avLst/>
            </a:prstGeom>
            <a:ln w="19050"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226A17F9-2766-4E96-B458-A2FDB7B7A04F}"/>
              </a:ext>
            </a:extLst>
          </p:cNvPr>
          <p:cNvSpPr txBox="1"/>
          <p:nvPr/>
        </p:nvSpPr>
        <p:spPr>
          <a:xfrm>
            <a:off x="5091037" y="3173584"/>
            <a:ext cx="227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异常检测</a:t>
            </a:r>
            <a:endParaRPr lang="en-US" altLang="zh-CN" sz="2400" b="1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DF1BF19-E602-4732-A832-F1C4F2406802}"/>
              </a:ext>
            </a:extLst>
          </p:cNvPr>
          <p:cNvSpPr txBox="1"/>
          <p:nvPr/>
        </p:nvSpPr>
        <p:spPr>
          <a:xfrm>
            <a:off x="5091036" y="3889971"/>
            <a:ext cx="227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en-US" altLang="zh-CN" sz="2400" b="1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8932917"/>
      </p:ext>
    </p:extLst>
  </p:cSld>
  <p:clrMapOvr>
    <a:masterClrMapping/>
  </p:clrMapOvr>
  <p:transition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63E00-39B6-47D2-8CFA-7A245C8A13D7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算法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语义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A2FBBE5-325F-474E-AB62-7C1701E28DEC}"/>
                  </a:ext>
                </a:extLst>
              </p:cNvPr>
              <p:cNvSpPr/>
              <p:nvPr/>
            </p:nvSpPr>
            <p:spPr>
              <a:xfrm>
                <a:off x="428280" y="1039012"/>
                <a:ext cx="8323834" cy="5281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000" b="1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变量定义：</a:t>
                </a:r>
                <a:endParaRPr lang="en-US" altLang="zh-CN" sz="2000" b="1" dirty="0"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	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时间仓：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800" kern="100" smtClean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timebins</m:t>
                    </m:r>
                    <m:r>
                      <m:rPr>
                        <m:nor/>
                      </m:rPr>
                      <a:rPr lang="en-US" altLang="zh-CN" sz="1800" kern="100" smtClean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zh-CN" altLang="zh-CN" sz="1800" kern="100" dirty="0">
                  <a:effectLst/>
                  <a:latin typeface="Calibri" panose="020F050202020403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目标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轨迹点序列：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Tr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</m:t>
                        </m:r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zh-CN" altLang="zh-CN" sz="1800" kern="100" dirty="0">
                  <a:effectLst/>
                  <a:latin typeface="Calibri" panose="020F050202020403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轨迹流</a:t>
                </a:r>
                <a14:m>
                  <m:oMath xmlns:m="http://schemas.openxmlformats.org/officeDocument/2006/math">
                    <m:r>
                      <a:rPr lang="zh-CN" altLang="en-US" sz="1800" i="1" kern="100" dirty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：</m:t>
                    </m:r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…</m:t>
                        </m:r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…</m:t>
                        </m:r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</m:t>
                        </m:r>
                        <m:r>
                          <a:rPr lang="en-US" altLang="zh-CN" sz="1800" b="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bSup>
                        <m:sSubSup>
                          <m:sSub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…</m:t>
                        </m:r>
                        <m:sSubSup>
                          <m:sSub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bSup>
                        <m:sSubSup>
                          <m:sSub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…</m:t>
                        </m:r>
                        <m:sSubSup>
                          <m:sSub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,…}</m:t>
                        </m:r>
                      </m:e>
                    </m:d>
                  </m:oMath>
                </a14:m>
                <a:endParaRPr lang="en-US" altLang="zh-CN" sz="1800" kern="100" dirty="0">
                  <a:effectLst/>
                  <a:latin typeface="Calibri" panose="020F050202020403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800" kern="100" dirty="0">
                    <a:effectLst/>
                    <a:latin typeface="Calibri" panose="020F050202020403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滑动窗口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W</a:t>
                </a:r>
                <a:r>
                  <a:rPr lang="zh-CN" altLang="en-US" kern="100" dirty="0">
                    <a:latin typeface="Calibri" panose="020F050202020403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1800" kern="100" dirty="0">
                    <a:effectLst/>
                    <a:latin typeface="Calibri" panose="020F050202020403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开始时间</a:t>
                </a:r>
                <a14:m>
                  <m:oMath xmlns:m="http://schemas.openxmlformats.org/officeDocument/2006/math"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sz="1800" b="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1800" kern="100">
                            <a:effectLst/>
                            <a:latin typeface="Calibri" panose="020F050202020403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start</m:t>
                        </m:r>
                        <m:r>
                          <m:rPr>
                            <m:nor/>
                          </m:rPr>
                          <a:rPr lang="en-US" altLang="zh-CN" sz="1800" kern="100">
                            <a:effectLst/>
                            <a:latin typeface="Calibri" panose="020F050202020403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zh-CN" altLang="en-US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1800" kern="100" dirty="0">
                    <a:effectLst/>
                    <a:latin typeface="Calibri" panose="020F050202020403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结束时间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/>
                          <m:t>end</m:t>
                        </m:r>
                        <m:r>
                          <m:rPr>
                            <m:nor/>
                          </m:rPr>
                          <a:rPr lang="en-US" altLang="zh-CN"/>
                          <m:t> 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/>
                          <m:t>start</m:t>
                        </m:r>
                        <m:r>
                          <m:rPr>
                            <m:nor/>
                          </m:rPr>
                          <a:rPr lang="en-US" altLang="zh-CN"/>
                          <m:t> 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滑动窗口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下</m:t>
                    </m:r>
                  </m:oMath>
                </a14:m>
                <a:r>
                  <a:rPr lang="zh-CN" altLang="en-US" dirty="0"/>
                  <a:t>的子序列轨迹流：</a:t>
                </a:r>
                <a:endParaRPr lang="en-US" altLang="zh-CN" dirty="0"/>
              </a:p>
              <a:p>
                <a:pPr>
                  <a:lnSpc>
                    <a:spcPct val="125000"/>
                  </a:lnSpc>
                </a:pPr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bSup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…</m:t>
                        </m:r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+2</m:t>
                            </m:r>
                          </m:sup>
                        </m:sSubSup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+2</m:t>
                            </m:r>
                          </m:sup>
                        </m:sSub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…</m:t>
                        </m:r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+2</m:t>
                            </m:r>
                          </m:sup>
                        </m:sSub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</m:sup>
                        </m:sSubSup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</m:sup>
                        </m:sSub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…</m:t>
                        </m:r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</m:sup>
                        </m:sSubSup>
                      </m:e>
                    </m:d>
                  </m:oMath>
                </a14:m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kern="100" dirty="0">
                    <a:cs typeface="Times New Roman" panose="02020603050405020304" pitchFamily="18" charset="0"/>
                  </a:rPr>
                  <a:t>距离阈值：</a:t>
                </a:r>
                <a:r>
                  <a:rPr lang="en-US" altLang="zh-CN" kern="100" dirty="0">
                    <a:cs typeface="Times New Roman" panose="02020603050405020304" pitchFamily="18" charset="0"/>
                  </a:rPr>
                  <a:t>d</a:t>
                </a: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kern="100" dirty="0">
                    <a:cs typeface="Times New Roman" panose="02020603050405020304" pitchFamily="18" charset="0"/>
                  </a:rPr>
                  <a:t>时间仓数量阈值：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thr</m:t>
                        </m:r>
                      </m:e>
                      <m:sub>
                        <m:r>
                          <a:rPr lang="en-US" altLang="zh-CN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kern="100" dirty="0"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kern="100" dirty="0">
                    <a:cs typeface="Times New Roman" panose="02020603050405020304" pitchFamily="18" charset="0"/>
                  </a:rPr>
                  <a:t>邻居数量阈值：</a:t>
                </a:r>
                <a:r>
                  <a:rPr lang="en-US" altLang="zh-CN" kern="100" dirty="0">
                    <a:cs typeface="Times New Roman" panose="02020603050405020304" pitchFamily="18" charset="0"/>
                  </a:rPr>
                  <a:t>k</a:t>
                </a: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endParaRPr lang="zh-CN" altLang="zh-CN" sz="18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zh-CN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A2FBBE5-325F-474E-AB62-7C1701E28D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80" y="1039012"/>
                <a:ext cx="8323834" cy="5281767"/>
              </a:xfrm>
              <a:prstGeom prst="rect">
                <a:avLst/>
              </a:prstGeom>
              <a:blipFill>
                <a:blip r:embed="rId3"/>
                <a:stretch>
                  <a:fillRect l="-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741A297A-4ADC-48EC-8068-8D430B21434A}"/>
              </a:ext>
            </a:extLst>
          </p:cNvPr>
          <p:cNvSpPr/>
          <p:nvPr/>
        </p:nvSpPr>
        <p:spPr>
          <a:xfrm>
            <a:off x="2225748" y="2629787"/>
            <a:ext cx="3409507" cy="39694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2F68F0F-038E-4F76-9FDC-9E93C145AEC4}"/>
              </a:ext>
            </a:extLst>
          </p:cNvPr>
          <p:cNvSpPr/>
          <p:nvPr/>
        </p:nvSpPr>
        <p:spPr>
          <a:xfrm>
            <a:off x="3260651" y="2629787"/>
            <a:ext cx="3870251" cy="39694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0679124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63E00-39B6-47D2-8CFA-7A245C8A13D7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算法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语义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8059FF8-CCF0-48CC-8BB6-326B3A724C13}"/>
                  </a:ext>
                </a:extLst>
              </p:cNvPr>
              <p:cNvSpPr/>
              <p:nvPr/>
            </p:nvSpPr>
            <p:spPr>
              <a:xfrm>
                <a:off x="428280" y="1039012"/>
                <a:ext cx="8323834" cy="46187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000" b="1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点邻居：</a:t>
                </a:r>
                <a:endParaRPr lang="en-US" altLang="zh-CN" sz="2000" b="1" dirty="0"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	</a:t>
                </a:r>
                <a:r>
                  <a:rPr lang="zh-CN" altLang="en-US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对于两个点轨迹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p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j</m:t>
                        </m:r>
                      </m:sup>
                    </m:sSubSup>
                  </m:oMath>
                </a14:m>
                <a:r>
                  <a:rPr lang="zh-CN" altLang="en-US" kern="100" dirty="0"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n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j</m:t>
                        </m:r>
                      </m:sup>
                    </m:sSubSup>
                  </m:oMath>
                </a14:m>
                <a:r>
                  <a:rPr lang="zh-CN" altLang="en-US" kern="100" dirty="0">
                    <a:cs typeface="Times New Roman" panose="02020603050405020304" pitchFamily="18" charset="0"/>
                  </a:rPr>
                  <a:t>在同一个时间仓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100" dirty="0">
                    <a:cs typeface="Times New Roman" panose="02020603050405020304" pitchFamily="18" charset="0"/>
                  </a:rPr>
                  <a:t>，如果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，则认为这两个点是点邻居。</a:t>
                </a:r>
                <a:endParaRPr lang="zh-CN" altLang="zh-CN" dirty="0"/>
              </a:p>
              <a:p>
                <a:pPr>
                  <a:lnSpc>
                    <a:spcPct val="125000"/>
                  </a:lnSpc>
                </a:pPr>
                <a:r>
                  <a:rPr lang="en-US" altLang="zh-CN" kern="100" dirty="0"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25000"/>
                  </a:lnSpc>
                </a:pPr>
                <a:r>
                  <a:rPr lang="zh-CN" altLang="en-US" sz="2000" b="1" kern="100" dirty="0">
                    <a:latin typeface="+mn-ea"/>
                    <a:cs typeface="Times New Roman" panose="02020603050405020304" pitchFamily="18" charset="0"/>
                  </a:rPr>
                  <a:t>轨迹邻居：</a:t>
                </a:r>
                <a:endParaRPr lang="en-US" altLang="zh-CN" sz="2000" b="1" kern="100" dirty="0">
                  <a:latin typeface="+mn-ea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kern="100" dirty="0">
                    <a:cs typeface="Times New Roman" panose="02020603050405020304" pitchFamily="18" charset="0"/>
                  </a:rPr>
                  <a:t>	</a:t>
                </a:r>
                <a:r>
                  <a:rPr lang="zh-CN" altLang="en-US" kern="100" dirty="0">
                    <a:cs typeface="Times New Roman" panose="02020603050405020304" pitchFamily="18" charset="0"/>
                  </a:rPr>
                  <a:t>在窗口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kern="100" dirty="0">
                    <a:cs typeface="Times New Roman" panose="02020603050405020304" pitchFamily="18" charset="0"/>
                  </a:rPr>
                  <a:t>中，对于轨迹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zh-CN" altLang="en-US" kern="100" dirty="0"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kern="100" dirty="0">
                    <a:cs typeface="Times New Roman" panose="02020603050405020304" pitchFamily="18" charset="0"/>
                  </a:rPr>
                  <a:t>，至少有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𝑡h𝑟</m:t>
                        </m:r>
                      </m:e>
                      <m:sub>
                        <m:r>
                          <a:rPr lang="en-US" altLang="zh-CN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kern="100" dirty="0">
                    <a:cs typeface="Times New Roman" panose="02020603050405020304" pitchFamily="18" charset="0"/>
                  </a:rPr>
                  <a:t>个时间仓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p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</m:sub>
                      <m:sup/>
                    </m:sSubSup>
                    <m:r>
                      <a:rPr lang="zh-CN" altLang="en-US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是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n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</m:sub>
                      <m:sup/>
                    </m:sSubSup>
                  </m:oMath>
                </a14:m>
                <a:r>
                  <a:rPr lang="zh-CN" altLang="en-US" kern="100" dirty="0">
                    <a:cs typeface="Times New Roman" panose="02020603050405020304" pitchFamily="18" charset="0"/>
                  </a:rPr>
                  <a:t>的点邻居，则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zh-CN" altLang="en-US" kern="100" dirty="0"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kern="100" dirty="0">
                    <a:cs typeface="Times New Roman" panose="02020603050405020304" pitchFamily="18" charset="0"/>
                  </a:rPr>
                  <a:t>的轨迹邻居。</a:t>
                </a:r>
                <a:endParaRPr lang="en-US" altLang="zh-CN" kern="100" dirty="0"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kern="100" dirty="0"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sz="2000" b="1" kern="100" dirty="0">
                    <a:latin typeface="+mn-ea"/>
                    <a:cs typeface="Times New Roman" panose="02020603050405020304" pitchFamily="18" charset="0"/>
                  </a:rPr>
                  <a:t>同步轨迹邻居： </a:t>
                </a:r>
                <a:endParaRPr lang="en-US" altLang="zh-CN" sz="2000" b="1" kern="100" dirty="0">
                  <a:latin typeface="+mn-ea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kern="100" dirty="0">
                    <a:cs typeface="Times New Roman" panose="02020603050405020304" pitchFamily="18" charset="0"/>
                  </a:rPr>
                  <a:t>	</a:t>
                </a:r>
                <a:r>
                  <a:rPr lang="zh-CN" altLang="en-US" kern="100" dirty="0">
                    <a:cs typeface="Times New Roman" panose="02020603050405020304" pitchFamily="18" charset="0"/>
                  </a:rPr>
                  <a:t>在窗口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kern="100" dirty="0">
                    <a:cs typeface="Times New Roman" panose="02020603050405020304" pitchFamily="18" charset="0"/>
                  </a:rPr>
                  <a:t>中，至少有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𝑡h𝑟</m:t>
                        </m:r>
                      </m:e>
                      <m:sub>
                        <m:r>
                          <a:rPr lang="en-US" altLang="zh-CN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kern="100" dirty="0">
                    <a:cs typeface="Times New Roman" panose="02020603050405020304" pitchFamily="18" charset="0"/>
                  </a:rPr>
                  <a:t>个时间仓，对于轨迹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Tr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Tr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Tr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的轨迹点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 dirty="0"/>
                  <a:t>是点邻居，则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Tr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Tr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Tr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是同步轨迹邻居。</a:t>
                </a:r>
                <a:endParaRPr lang="zh-CN" altLang="zh-CN" dirty="0"/>
              </a:p>
              <a:p>
                <a:pPr>
                  <a:lnSpc>
                    <a:spcPct val="125000"/>
                  </a:lnSpc>
                </a:pPr>
                <a:endParaRPr lang="zh-CN" altLang="zh-CN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8059FF8-CCF0-48CC-8BB6-326B3A724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80" y="1039012"/>
                <a:ext cx="8323834" cy="4618700"/>
              </a:xfrm>
              <a:prstGeom prst="rect">
                <a:avLst/>
              </a:prstGeom>
              <a:blipFill>
                <a:blip r:embed="rId3"/>
                <a:stretch>
                  <a:fillRect l="-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5CBF27B-FD85-4CC4-BAF9-96D0EA4CFE79}"/>
                  </a:ext>
                </a:extLst>
              </p:cNvPr>
              <p:cNvSpPr txBox="1"/>
              <p:nvPr/>
            </p:nvSpPr>
            <p:spPr>
              <a:xfrm>
                <a:off x="3050047" y="5570707"/>
                <a:ext cx="618600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i="1" kern="100" dirty="0">
                    <a:cs typeface="Times New Roman" panose="02020603050405020304" pitchFamily="18" charset="0"/>
                  </a:rPr>
                  <a:t>距离阈值：</a:t>
                </a:r>
                <a:r>
                  <a:rPr lang="en-US" altLang="zh-CN" i="1" kern="100" dirty="0">
                    <a:cs typeface="Times New Roman" panose="02020603050405020304" pitchFamily="18" charset="0"/>
                  </a:rPr>
                  <a:t>d</a:t>
                </a:r>
                <a:r>
                  <a:rPr lang="zh-CN" altLang="en-US" i="1" kern="100" dirty="0">
                    <a:cs typeface="Times New Roman" panose="02020603050405020304" pitchFamily="18" charset="0"/>
                  </a:rPr>
                  <a:t>；时间仓数量阈值：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𝑡h𝑟</m:t>
                        </m:r>
                      </m:e>
                      <m:sub>
                        <m:r>
                          <a:rPr lang="en-US" altLang="zh-CN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i="1" kern="100" dirty="0">
                    <a:cs typeface="Times New Roman" panose="02020603050405020304" pitchFamily="18" charset="0"/>
                  </a:rPr>
                  <a:t>；邻居数量阈值：</a:t>
                </a:r>
                <a:r>
                  <a:rPr lang="en-US" altLang="zh-CN" i="1" kern="100" dirty="0">
                    <a:cs typeface="Times New Roman" panose="02020603050405020304" pitchFamily="18" charset="0"/>
                  </a:rPr>
                  <a:t>k</a:t>
                </a:r>
              </a:p>
              <a:p>
                <a:endParaRPr lang="en-US" altLang="zh-CN" i="1" kern="100" dirty="0"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5CBF27B-FD85-4CC4-BAF9-96D0EA4CF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047" y="5570707"/>
                <a:ext cx="6186008" cy="923330"/>
              </a:xfrm>
              <a:prstGeom prst="rect">
                <a:avLst/>
              </a:prstGeom>
              <a:blipFill>
                <a:blip r:embed="rId4"/>
                <a:stretch>
                  <a:fillRect l="-788" t="-4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2E280562-DFF4-4517-ADC1-B46E421DF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9875" y="345034"/>
            <a:ext cx="3324249" cy="266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32489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组会字体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17858</TotalTime>
  <Words>2021</Words>
  <Application>Microsoft Office PowerPoint</Application>
  <PresentationFormat>全屏显示(4:3)</PresentationFormat>
  <Paragraphs>260</Paragraphs>
  <Slides>28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等线</vt:lpstr>
      <vt:lpstr>黑体</vt:lpstr>
      <vt:lpstr>思源黑体 CN</vt:lpstr>
      <vt:lpstr>微软雅黑</vt:lpstr>
      <vt:lpstr>Arial</vt:lpstr>
      <vt:lpstr>Calibri</vt:lpstr>
      <vt:lpstr>Cambria Math</vt:lpstr>
      <vt:lpstr>Open Sans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张皓翔</dc:creator>
  <cp:lastModifiedBy>俊</cp:lastModifiedBy>
  <cp:revision>1597</cp:revision>
  <dcterms:created xsi:type="dcterms:W3CDTF">2021-05-16T02:35:10Z</dcterms:created>
  <dcterms:modified xsi:type="dcterms:W3CDTF">2021-12-24T08:12:12Z</dcterms:modified>
</cp:coreProperties>
</file>