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60" r:id="rId2"/>
    <p:sldId id="257" r:id="rId3"/>
    <p:sldId id="258" r:id="rId4"/>
    <p:sldId id="560" r:id="rId5"/>
    <p:sldId id="563" r:id="rId6"/>
    <p:sldId id="509" r:id="rId7"/>
    <p:sldId id="511" r:id="rId8"/>
    <p:sldId id="513" r:id="rId9"/>
    <p:sldId id="279" r:id="rId10"/>
    <p:sldId id="541" r:id="rId11"/>
    <p:sldId id="360" r:id="rId12"/>
    <p:sldId id="282" r:id="rId13"/>
    <p:sldId id="346" r:id="rId14"/>
    <p:sldId id="566" r:id="rId15"/>
    <p:sldId id="574" r:id="rId16"/>
    <p:sldId id="573" r:id="rId17"/>
    <p:sldId id="577" r:id="rId18"/>
    <p:sldId id="580" r:id="rId19"/>
    <p:sldId id="567" r:id="rId20"/>
    <p:sldId id="575" r:id="rId21"/>
    <p:sldId id="571" r:id="rId22"/>
    <p:sldId id="572" r:id="rId23"/>
    <p:sldId id="576" r:id="rId24"/>
    <p:sldId id="578" r:id="rId25"/>
    <p:sldId id="561" r:id="rId26"/>
    <p:sldId id="298" r:id="rId27"/>
    <p:sldId id="284" r:id="rId28"/>
    <p:sldId id="285" r:id="rId29"/>
    <p:sldId id="286"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4045C"/>
    <a:srgbClr val="FF0000"/>
    <a:srgbClr val="2F5597"/>
    <a:srgbClr val="96A9CA"/>
    <a:srgbClr val="0070C0"/>
    <a:srgbClr val="ED7D31"/>
    <a:srgbClr val="DAE3F3"/>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9" autoAdjust="0"/>
    <p:restoredTop sz="49238" autoAdjust="0"/>
  </p:normalViewPr>
  <p:slideViewPr>
    <p:cSldViewPr snapToGrid="0">
      <p:cViewPr>
        <p:scale>
          <a:sx n="50" d="100"/>
          <a:sy n="50" d="100"/>
        </p:scale>
        <p:origin x="1854" y="180"/>
      </p:cViewPr>
      <p:guideLst/>
    </p:cSldViewPr>
  </p:slideViewPr>
  <p:outlineViewPr>
    <p:cViewPr>
      <p:scale>
        <a:sx n="33" d="100"/>
        <a:sy n="33" d="100"/>
      </p:scale>
      <p:origin x="0" y="-43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t>2023-06-05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ctr">
              <a:spcBef>
                <a:spcPct val="0"/>
              </a:spcBef>
              <a:defRPr/>
            </a:pPr>
            <a:r>
              <a:rPr lang="zh-CN" altLang="en-US" dirty="0"/>
              <a:t>老师们好，我的毕设题目是面向土地作物种植预测的</a:t>
            </a:r>
          </a:p>
          <a:p>
            <a:pPr algn="ctr">
              <a:spcBef>
                <a:spcPct val="0"/>
              </a:spcBef>
              <a:defRPr/>
            </a:pPr>
            <a:r>
              <a:rPr lang="zh-CN" altLang="en-US" dirty="0"/>
              <a:t>知识图谱推理技术研究。</a:t>
            </a:r>
            <a:endParaRPr lang="en-US" altLang="zh-CN" dirty="0"/>
          </a:p>
          <a:p>
            <a:pPr algn="ctr">
              <a:spcBef>
                <a:spcPct val="0"/>
              </a:spcBef>
              <a:defRPr/>
            </a:pPr>
            <a:r>
              <a:rPr lang="zh-CN" altLang="en-US" dirty="0"/>
              <a:t>由题目可见我的研究内容是知识图谱推理，基于此类技术来 解决 农业领域内的土地作物的种植预测问题。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latin typeface="微软雅黑" panose="020B0503020204020204" pitchFamily="34" charset="-122"/>
                <a:ea typeface="微软雅黑" panose="020B0503020204020204" pitchFamily="34" charset="-122"/>
              </a:rPr>
              <a:t>念</a:t>
            </a:r>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10</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本硕士论文各研究点之间的逻辑关系如图所示。</a:t>
            </a:r>
            <a:endParaRPr lang="zh-CN" altLang="zh-CN" sz="1400" kern="100" dirty="0">
              <a:effectLst/>
              <a:latin typeface="Times New Roman" panose="02020603050405020304" pitchFamily="18" charset="0"/>
              <a:ea typeface="宋体" panose="02010600030101010101" pitchFamily="2" charset="-122"/>
            </a:endParaRPr>
          </a:p>
          <a:p>
            <a:pPr indent="304800" algn="just">
              <a:lnSpc>
                <a:spcPct val="125000"/>
              </a:lnSpc>
            </a:pP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11</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现在介绍第三部分 技术路线与系统实现</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12</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念</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该技术路线面临以下问题，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是需要，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需要，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需要</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该部分主要解决两大难点，一是图谱的本体设计，和 图推理模型构建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13</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念</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14</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9391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244978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根据知识图谱本体构建思路，将该领域知识图谱自下而上分为三层架构：图谱实体层、属性类别层和概念指标层。图谱实体层包含具体的实体即为每个土地地块</a:t>
            </a:r>
            <a:r>
              <a:rPr lang="en-US" altLang="zh-CN" sz="1800" dirty="0">
                <a:effectLst/>
                <a:latin typeface="Times New Roman" panose="02020603050405020304" pitchFamily="18" charset="0"/>
                <a:ea typeface="宋体" panose="02010600030101010101" pitchFamily="2" charset="-122"/>
              </a:rPr>
              <a:t>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和作物</a:t>
            </a:r>
            <a:r>
              <a:rPr lang="en-US" altLang="zh-CN" sz="1800" dirty="0">
                <a:effectLst/>
                <a:latin typeface="Times New Roman" panose="02020603050405020304" pitchFamily="18" charset="0"/>
                <a:ea typeface="宋体" panose="02010600030101010101" pitchFamily="2" charset="-122"/>
              </a:rPr>
              <a:t>ID</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属性类型层包含其下层实体所属的具体类别，如每个地块所属的弱碱地、陡坡、平地、东南坡、有机质浓度低地区等类别和每种作物所属的春季作物、经济作物、粮食作物、耐旱作物等类别，</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概念指标层则是具体类别所属的概念指标，也是进行预测推理的评判指标，如高程、土地</a:t>
            </a:r>
            <a:r>
              <a:rPr lang="en-US" altLang="zh-CN" sz="1800" dirty="0">
                <a:effectLst/>
                <a:latin typeface="Times New Roman" panose="02020603050405020304" pitchFamily="18" charset="0"/>
                <a:ea typeface="宋体" panose="02010600030101010101" pitchFamily="2" charset="-122"/>
              </a:rPr>
              <a:t>PH</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、坡向、坡度、行政区、地理分区、含水量等指标范畴。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同时对领域知识图谱进行农业物候知识补充，增强其对农业知识的表示能力，具体实现为添加待预测的作物种类相关知识三元组，如小麦、油菜、玉米等作物适宜的种植季度、适宜的土壤</a:t>
            </a:r>
            <a:r>
              <a:rPr lang="en-US" altLang="zh-CN" sz="1800" dirty="0">
                <a:effectLst/>
                <a:latin typeface="Times New Roman" panose="02020603050405020304" pitchFamily="18" charset="0"/>
                <a:ea typeface="宋体" panose="02010600030101010101" pitchFamily="2" charset="-122"/>
              </a:rPr>
              <a:t>PH</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类别、适宜的有机质含量范围、适宜的坡度坡向分区等。</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完成图谱的知识丰富工作。</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16</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80248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 l [t]</a:t>
                </a:r>
                <a:r>
                  <a:rPr lang="zh-CN" altLang="en-US" dirty="0"/>
                  <a:t>代表</a:t>
                </a:r>
                <a:r>
                  <a:rPr lang="en-US" altLang="zh-CN" dirty="0"/>
                  <a:t>GNN </a:t>
                </a:r>
                <a:r>
                  <a:rPr lang="zh-CN" altLang="en-US" dirty="0"/>
                  <a:t>中第 </a:t>
                </a:r>
                <a:r>
                  <a:rPr lang="en-US" altLang="zh-CN" dirty="0"/>
                  <a:t>l </a:t>
                </a:r>
                <a:r>
                  <a:rPr lang="zh-CN" altLang="en-US" dirty="0"/>
                  <a:t>层</a:t>
                </a:r>
                <a:r>
                  <a:rPr lang="en-US" altLang="zh-CN" dirty="0" err="1"/>
                  <a:t>gnn</a:t>
                </a:r>
                <a:r>
                  <a:rPr lang="zh-CN" altLang="en-US" dirty="0"/>
                  <a:t>的节点 </a:t>
                </a:r>
                <a:r>
                  <a:rPr lang="en-US" altLang="zh-CN" dirty="0"/>
                  <a:t>t </a:t>
                </a:r>
                <a:r>
                  <a:rPr lang="zh-CN" altLang="en-US" dirty="0"/>
                  <a:t>的节点表示，</a:t>
                </a:r>
                <a:r>
                  <a:rPr lang="en-US" altLang="zh-CN" dirty="0"/>
                  <a:t>s </a:t>
                </a:r>
                <a:r>
                  <a:rPr lang="zh-CN" altLang="en-US" dirty="0"/>
                  <a:t>代表与节点 </a:t>
                </a:r>
                <a:r>
                  <a:rPr lang="en-US" altLang="zh-CN" dirty="0"/>
                  <a:t>t  </a:t>
                </a:r>
                <a:r>
                  <a:rPr lang="zh-CN" altLang="en-US" dirty="0"/>
                  <a:t>相关的节点集合，</a:t>
                </a:r>
                <a:r>
                  <a:rPr lang="en-US" altLang="zh-CN" dirty="0"/>
                  <a:t>E</a:t>
                </a:r>
                <a:r>
                  <a:rPr lang="zh-CN" altLang="en-US" dirty="0"/>
                  <a:t>（</a:t>
                </a:r>
                <a:r>
                  <a:rPr lang="en-US" altLang="zh-CN" dirty="0" err="1"/>
                  <a:t>s,t</a:t>
                </a:r>
                <a:r>
                  <a:rPr lang="zh-CN" altLang="en-US" dirty="0"/>
                  <a:t>） 代表节点之间的边的关系。其中最重要的</a:t>
                </a:r>
                <a:r>
                  <a:rPr lang="en-US" altLang="zh-CN" dirty="0"/>
                  <a:t>GNN</a:t>
                </a:r>
                <a:r>
                  <a:rPr lang="zh-CN" altLang="en-US" dirty="0"/>
                  <a:t>操作是 </a:t>
                </a:r>
                <a:r>
                  <a:rPr lang="en-US" altLang="zh-CN" dirty="0"/>
                  <a:t>Extract(⋅) </a:t>
                </a:r>
                <a:r>
                  <a:rPr lang="zh-CN" altLang="en-US" dirty="0"/>
                  <a:t>和 </a:t>
                </a:r>
                <a:r>
                  <a:rPr lang="en-US" altLang="zh-CN" dirty="0"/>
                  <a:t>Aggregate(⋅)</a:t>
                </a:r>
                <a:r>
                  <a:rPr lang="zh-CN" altLang="en-US" dirty="0"/>
                  <a:t>，分别代表邻居信息提取器和信息聚合器。其中信息聚合器简单的可以采用一些均值，加和或最大值操作，还可以设计更复杂的池和规范化函数。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indent="266700" algn="just"/>
                <a:r>
                  <a:rPr lang="zh-CN" altLang="zh-CN" sz="1800" kern="100" dirty="0">
                    <a:effectLst/>
                    <a:latin typeface="Times New Roman" panose="02020603050405020304" pitchFamily="18" charset="0"/>
                    <a:ea typeface="宋体" panose="02010600030101010101" pitchFamily="2" charset="-122"/>
                  </a:rPr>
                  <a:t>关于第</a:t>
                </a:r>
                <a:r>
                  <a:rPr lang="en-US" altLang="zh-CN" sz="1800" i="0" kern="100">
                    <a:effectLst/>
                    <a:latin typeface="Cambria Math" panose="02040503050406030204" pitchFamily="18" charset="0"/>
                    <a:ea typeface="宋体" panose="02010600030101010101" pitchFamily="2" charset="-122"/>
                  </a:rPr>
                  <a:t>𝑖</a:t>
                </a:r>
                <a:r>
                  <a:rPr lang="zh-CN" altLang="zh-CN" sz="1800" kern="100" dirty="0">
                    <a:effectLst/>
                    <a:latin typeface="Times New Roman" panose="02020603050405020304" pitchFamily="18" charset="0"/>
                    <a:ea typeface="宋体" panose="02010600030101010101" pitchFamily="2" charset="-122"/>
                  </a:rPr>
                  <a:t>个注意头</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𝐴𝑇𝑇ℎ𝑒𝑎𝑑</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𝑖</a:t>
                </a:r>
                <a:r>
                  <a:rPr lang="zh-CN" altLang="zh-CN" sz="1800" i="0" kern="100">
                    <a:effectLst/>
                    <a:latin typeface="Cambria Math" panose="02040503050406030204" pitchFamily="18" charset="0"/>
                    <a:ea typeface="宋体" panose="02010600030101010101" pitchFamily="2" charset="-122"/>
                  </a:rPr>
                  <a:t> </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𝑠,𝑒,𝑡)</a:t>
                </a:r>
                <a:r>
                  <a:rPr lang="zh-CN" altLang="zh-CN" sz="1800" kern="100" dirty="0">
                    <a:effectLst/>
                    <a:latin typeface="Times New Roman" panose="02020603050405020304" pitchFamily="18" charset="0"/>
                    <a:ea typeface="宋体" panose="02010600030101010101" pitchFamily="2" charset="-122"/>
                  </a:rPr>
                  <a:t>的定义：首先对于源节点</a:t>
                </a:r>
                <a:r>
                  <a:rPr lang="en-US" altLang="zh-CN" sz="1800" i="0" kern="100">
                    <a:effectLst/>
                    <a:latin typeface="Cambria Math" panose="02040503050406030204" pitchFamily="18" charset="0"/>
                    <a:ea typeface="宋体" panose="02010600030101010101" pitchFamily="2" charset="-122"/>
                  </a:rPr>
                  <a:t>𝑠</a:t>
                </a:r>
                <a:r>
                  <a:rPr lang="zh-CN" altLang="zh-CN" sz="1800" kern="100" dirty="0">
                    <a:effectLst/>
                    <a:latin typeface="Times New Roman" panose="02020603050405020304" pitchFamily="18" charset="0"/>
                    <a:ea typeface="宋体" panose="02010600030101010101" pitchFamily="2" charset="-122"/>
                  </a:rPr>
                  <a:t>采用线性投影</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𝐾𝑙𝑖𝑛𝑒𝑎𝑟</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𝑠)^𝑖</a:t>
                </a:r>
                <a:r>
                  <a:rPr lang="zh-CN" altLang="zh-CN" sz="1800" kern="100" dirty="0">
                    <a:effectLst/>
                    <a:latin typeface="Times New Roman" panose="02020603050405020304" pitchFamily="18" charset="0"/>
                    <a:ea typeface="宋体" panose="02010600030101010101" pitchFamily="2" charset="-122"/>
                  </a:rPr>
                  <a:t>，其中</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为注意头的个数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每个头的矢量维数为节点表示向量输出维度与注意头数比值。每种类型的节点都有一个唯的线性投影来最大限度地模拟分布差异。类似地，使用线性投影</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𝑄𝑙𝑖𝑛𝑒𝑎𝑟</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𝑡)^𝑖</a:t>
                </a:r>
                <a:r>
                  <a:rPr lang="zh-CN" altLang="zh-CN" sz="1800" kern="100" dirty="0">
                    <a:effectLst/>
                    <a:latin typeface="Times New Roman" panose="02020603050405020304" pitchFamily="18" charset="0"/>
                    <a:ea typeface="宋体" panose="02010600030101010101" pitchFamily="2" charset="-122"/>
                  </a:rPr>
                  <a:t>将目标节点</a:t>
                </a:r>
                <a:r>
                  <a:rPr lang="en-US" altLang="zh-CN" sz="1800" i="0" kern="100">
                    <a:effectLst/>
                    <a:latin typeface="Cambria Math" panose="02040503050406030204" pitchFamily="18" charset="0"/>
                    <a:ea typeface="宋体" panose="02010600030101010101" pitchFamily="2" charset="-122"/>
                  </a:rPr>
                  <a:t>𝑡</a:t>
                </a:r>
                <a:r>
                  <a:rPr lang="zh-CN" altLang="zh-CN" sz="1800" kern="100" dirty="0">
                    <a:effectLst/>
                    <a:latin typeface="Times New Roman" panose="02020603050405020304" pitchFamily="18" charset="0"/>
                    <a:ea typeface="宋体" panose="02010600030101010101" pitchFamily="2" charset="-122"/>
                  </a:rPr>
                  <a:t>投影到第</a:t>
                </a:r>
                <a:r>
                  <a:rPr lang="en-US" altLang="zh-CN" sz="1800" i="0" kern="100">
                    <a:effectLst/>
                    <a:latin typeface="Cambria Math" panose="02040503050406030204" pitchFamily="18" charset="0"/>
                    <a:ea typeface="宋体" panose="02010600030101010101" pitchFamily="2" charset="-122"/>
                  </a:rPr>
                  <a:t>𝑖</a:t>
                </a:r>
                <a:r>
                  <a:rPr lang="zh-CN" altLang="zh-CN" sz="1800" kern="100" dirty="0">
                    <a:effectLst/>
                    <a:latin typeface="Times New Roman" panose="02020603050405020304" pitchFamily="18" charset="0"/>
                    <a:ea typeface="宋体" panose="02010600030101010101" pitchFamily="2" charset="-122"/>
                  </a:rPr>
                  <a:t>个查询向量中。由于每条元路径的信息具有差异性，引入一个独特的基于边的权重矩阵</a:t>
                </a:r>
                <a:r>
                  <a:rPr lang="en-US" altLang="zh-CN" sz="1800" i="0" kern="100">
                    <a:effectLst/>
                    <a:latin typeface="Cambria Math" panose="02040503050406030204" pitchFamily="18" charset="0"/>
                    <a:ea typeface="宋体" panose="02010600030101010101" pitchFamily="2" charset="-122"/>
                  </a:rPr>
                  <a:t>𝑊</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𝜙(𝑒)</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^𝑎𝑡𝑡</a:t>
                </a:r>
                <a:r>
                  <a:rPr lang="zh-CN" altLang="zh-CN" sz="1800" kern="100" dirty="0">
                    <a:effectLst/>
                    <a:latin typeface="Times New Roman" panose="02020603050405020304" pitchFamily="18" charset="0"/>
                    <a:ea typeface="宋体" panose="02010600030101010101" pitchFamily="2" charset="-122"/>
                  </a:rPr>
                  <a:t>来表示。</a:t>
                </a:r>
              </a:p>
              <a:p>
                <a:pPr indent="266700" algn="just"/>
                <a:r>
                  <a:rPr lang="zh-CN" altLang="zh-CN" sz="1800" kern="100" dirty="0">
                    <a:effectLst/>
                    <a:latin typeface="Times New Roman" panose="02020603050405020304" pitchFamily="18" charset="0"/>
                    <a:ea typeface="宋体" panose="02010600030101010101" pitchFamily="2" charset="-122"/>
                  </a:rPr>
                  <a:t>此外，由于并非所有的关系对目标节点的贡献都是相等的，添加一个先验张量</a:t>
                </a:r>
                <a:r>
                  <a:rPr lang="en-US" altLang="zh-CN" sz="1800" i="0" kern="100">
                    <a:effectLst/>
                    <a:latin typeface="Cambria Math" panose="02040503050406030204" pitchFamily="18" charset="0"/>
                    <a:ea typeface="宋体" panose="02010600030101010101" pitchFamily="2" charset="-122"/>
                  </a:rPr>
                  <a:t>𝜇</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&lt;𝜏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𝑠),𝜙</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𝑡),&gt;</a:t>
                </a:r>
                <a:r>
                  <a:rPr lang="zh-CN" altLang="zh-CN" sz="1800" i="0" kern="100">
                    <a:effectLst/>
                    <a:latin typeface="Cambria Math" panose="020405030504060302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表示每个关系三元组的一般意义，作为</a:t>
                </a:r>
                <a:r>
                  <a:rPr lang="en-US" altLang="zh-CN" sz="1800" kern="100" dirty="0">
                    <a:effectLst/>
                    <a:latin typeface="Times New Roman" panose="02020603050405020304" pitchFamily="18" charset="0"/>
                    <a:ea typeface="宋体" panose="02010600030101010101" pitchFamily="2" charset="-122"/>
                  </a:rPr>
                  <a:t>transformer</a:t>
                </a:r>
                <a:r>
                  <a:rPr lang="zh-CN" altLang="zh-CN" sz="1800" kern="100" dirty="0">
                    <a:effectLst/>
                    <a:latin typeface="Times New Roman" panose="02020603050405020304" pitchFamily="18" charset="0"/>
                    <a:ea typeface="宋体" panose="02010600030101010101" pitchFamily="2" charset="-122"/>
                  </a:rPr>
                  <a:t>模型中对注意力的自适应缩放。最后，将</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个注意力头连接在一起，得到每个节点对的注意力向量。然后对于每个目标节点从邻居</a:t>
                </a:r>
                <a:r>
                  <a:rPr lang="en-US" altLang="zh-CN" sz="1800" i="0" kern="100">
                    <a:effectLst/>
                    <a:latin typeface="Cambria Math" panose="02040503050406030204" pitchFamily="18" charset="0"/>
                    <a:ea typeface="宋体" panose="02010600030101010101" pitchFamily="2" charset="-122"/>
                  </a:rPr>
                  <a:t>𝑁</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𝑡)</a:t>
                </a:r>
                <a:r>
                  <a:rPr lang="zh-CN" altLang="zh-CN" sz="1800" kern="100" dirty="0">
                    <a:effectLst/>
                    <a:latin typeface="Times New Roman" panose="02020603050405020304" pitchFamily="18" charset="0"/>
                    <a:ea typeface="宋体" panose="02010600030101010101" pitchFamily="2" charset="-122"/>
                  </a:rPr>
                  <a:t>收集所有注意力向量，计算</a:t>
                </a:r>
                <a:r>
                  <a:rPr lang="en-US" altLang="zh-CN" sz="1800" kern="100" dirty="0" err="1">
                    <a:effectLst/>
                    <a:latin typeface="Times New Roman" panose="02020603050405020304" pitchFamily="18" charset="0"/>
                    <a:ea typeface="宋体" panose="02010600030101010101" pitchFamily="2" charset="-122"/>
                  </a:rPr>
                  <a:t>softmax</a:t>
                </a:r>
                <a:r>
                  <a:rPr lang="zh-CN" altLang="zh-CN" sz="1800" kern="100" dirty="0">
                    <a:effectLst/>
                    <a:latin typeface="Times New Roman" panose="02020603050405020304" pitchFamily="18" charset="0"/>
                    <a:ea typeface="宋体" panose="02010600030101010101" pitchFamily="2" charset="-122"/>
                  </a:rPr>
                  <a:t>正则化，使其满足</a:t>
                </a:r>
                <a:r>
                  <a:rPr lang="zh-CN" altLang="zh-CN" sz="1800" i="0" kern="100">
                    <a:effectLst/>
                    <a:latin typeface="Cambria Math" panose="02040503050406030204" pitchFamily="18" charset="0"/>
                  </a:rPr>
                  <a:t>∑1</a:t>
                </a:r>
                <a:r>
                  <a:rPr lang="en-US" altLang="zh-CN" sz="1800" i="0" kern="100">
                    <a:effectLst/>
                    <a:latin typeface="Cambria Math" panose="02040503050406030204" pitchFamily="18" charset="0"/>
                  </a:rPr>
                  <a:t>_</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∀𝑠𝜖𝑁</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𝐴𝑡𝑡𝑒𝑛𝑡𝑖𝑜𝑛</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𝐻𝐺𝑇 (s,e,t)</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Fallback>
      </mc:AlternateContent>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17</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66046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algn="l"/>
                <a:r>
                  <a:rPr lang="zh-CN" altLang="en-US" b="0" i="0" dirty="0">
                    <a:solidFill>
                      <a:srgbClr val="4D4D4D"/>
                    </a:solidFill>
                    <a:effectLst/>
                    <a:latin typeface="-apple-system"/>
                  </a:rPr>
                  <a:t>计算出异构多头注意力和消息后，需要将其从源顶点到目标顶点进行聚集</a:t>
                </a:r>
                <a:br>
                  <a:rPr lang="zh-CN" altLang="en-US" b="0" i="0" dirty="0">
                    <a:solidFill>
                      <a:srgbClr val="4D4D4D"/>
                    </a:solidFill>
                    <a:effectLst/>
                    <a:latin typeface="-apple-system"/>
                  </a:rPr>
                </a:br>
                <a:br>
                  <a:rPr lang="zh-CN" altLang="en-US" b="0" i="0" dirty="0">
                    <a:solidFill>
                      <a:srgbClr val="4D4D4D"/>
                    </a:solidFill>
                    <a:effectLst/>
                    <a:latin typeface="-apple-system"/>
                  </a:rPr>
                </a:br>
                <a:br>
                  <a:rPr lang="zh-CN" altLang="en-US" b="0" i="0" dirty="0">
                    <a:solidFill>
                      <a:srgbClr val="4D4D4D"/>
                    </a:solidFill>
                    <a:effectLst/>
                    <a:latin typeface="-apple-system"/>
                  </a:rPr>
                </a:br>
                <a:r>
                  <a:rPr lang="zh-CN" altLang="en-US" b="0" i="0" dirty="0">
                    <a:solidFill>
                      <a:srgbClr val="4D4D4D"/>
                    </a:solidFill>
                    <a:effectLst/>
                    <a:latin typeface="-apple-system"/>
                  </a:rPr>
                  <a:t>第一步聚集了顶点</a:t>
                </a:r>
                <a:r>
                  <a:rPr lang="en-US" altLang="zh-CN" b="0" i="0" dirty="0">
                    <a:solidFill>
                      <a:srgbClr val="4D4D4D"/>
                    </a:solidFill>
                    <a:effectLst/>
                    <a:latin typeface="-apple-system"/>
                  </a:rPr>
                  <a:t>t</a:t>
                </a:r>
                <a:r>
                  <a:rPr lang="zh-CN" altLang="en-US" b="0" i="0" dirty="0">
                    <a:solidFill>
                      <a:srgbClr val="4D4D4D"/>
                    </a:solidFill>
                    <a:effectLst/>
                    <a:latin typeface="-apple-system"/>
                  </a:rPr>
                  <a:t>的来自不同特征分布的邻居（源顶点）的信息</a:t>
                </a:r>
                <a:endParaRPr lang="en-US" altLang="zh-CN" b="0" i="0" dirty="0">
                  <a:solidFill>
                    <a:srgbClr val="4D4D4D"/>
                  </a:solidFill>
                  <a:effectLst/>
                  <a:latin typeface="-apple-system"/>
                </a:endParaRPr>
              </a:p>
              <a:p>
                <a:pPr algn="l"/>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最后一步是将目标节点</a:t>
                </a:r>
                <a:r>
                  <a:rPr lang="en-US" altLang="zh-CN" b="0" i="0" dirty="0">
                    <a:solidFill>
                      <a:srgbClr val="4D4D4D"/>
                    </a:solidFill>
                    <a:effectLst/>
                    <a:latin typeface="-apple-system"/>
                  </a:rPr>
                  <a:t>t</a:t>
                </a:r>
                <a:r>
                  <a:rPr lang="zh-CN" altLang="en-US" b="0" i="0" dirty="0">
                    <a:solidFill>
                      <a:srgbClr val="4D4D4D"/>
                    </a:solidFill>
                    <a:effectLst/>
                    <a:latin typeface="-apple-system"/>
                  </a:rPr>
                  <a:t>的向量映射回其类型相关的分布，为此，使用一个线性映射 </a:t>
                </a:r>
                <a:r>
                  <a:rPr lang="en-US" altLang="zh-CN" b="0" i="0" dirty="0">
                    <a:solidFill>
                      <a:srgbClr val="4D4D4D"/>
                    </a:solidFill>
                    <a:effectLst/>
                    <a:latin typeface="KaTeX_Main"/>
                  </a:rPr>
                  <a:t>A − L i n e a r τ ( t ) </a:t>
                </a:r>
                <a:r>
                  <a:rPr lang="zh-CN" altLang="en-US" b="0" i="0" dirty="0">
                    <a:solidFill>
                      <a:srgbClr val="4D4D4D"/>
                    </a:solidFill>
                    <a:effectLst/>
                    <a:latin typeface="-apple-system"/>
                  </a:rPr>
                  <a:t> 和残差连接：</a:t>
                </a:r>
                <a:br>
                  <a:rPr lang="zh-CN" altLang="en-US" b="0" i="0" dirty="0">
                    <a:solidFill>
                      <a:srgbClr val="4D4D4D"/>
                    </a:solidFill>
                    <a:effectLst/>
                    <a:latin typeface="-apple-system"/>
                  </a:rPr>
                </a:br>
                <a:br>
                  <a:rPr lang="zh-CN" altLang="en-US" b="0" i="0" dirty="0">
                    <a:solidFill>
                      <a:srgbClr val="4D4D4D"/>
                    </a:solidFill>
                    <a:effectLst/>
                    <a:latin typeface="-apple-system"/>
                  </a:rPr>
                </a:br>
                <a:r>
                  <a:rPr lang="zh-CN" altLang="en-US" b="0" i="0" dirty="0">
                    <a:solidFill>
                      <a:srgbClr val="4D4D4D"/>
                    </a:solidFill>
                    <a:effectLst/>
                    <a:latin typeface="-apple-system"/>
                  </a:rPr>
                  <a:t>至此就得到了第</a:t>
                </a:r>
                <a:r>
                  <a:rPr lang="en-US" altLang="zh-CN" b="0" i="0" dirty="0">
                    <a:solidFill>
                      <a:srgbClr val="4D4D4D"/>
                    </a:solidFill>
                    <a:effectLst/>
                    <a:latin typeface="-apple-system"/>
                  </a:rPr>
                  <a:t>l</a:t>
                </a:r>
                <a:r>
                  <a:rPr lang="zh-CN" altLang="en-US" b="0" i="0" dirty="0">
                    <a:solidFill>
                      <a:srgbClr val="4D4D4D"/>
                    </a:solidFill>
                    <a:effectLst/>
                    <a:latin typeface="-apple-system"/>
                  </a:rPr>
                  <a:t>个</a:t>
                </a:r>
                <a:r>
                  <a:rPr lang="en-US" altLang="zh-CN" b="0" i="0" dirty="0">
                    <a:solidFill>
                      <a:srgbClr val="4D4D4D"/>
                    </a:solidFill>
                    <a:effectLst/>
                    <a:latin typeface="-apple-system"/>
                  </a:rPr>
                  <a:t>HGT</a:t>
                </a:r>
                <a:r>
                  <a:rPr lang="zh-CN" altLang="en-US" b="0" i="0" dirty="0">
                    <a:solidFill>
                      <a:srgbClr val="4D4D4D"/>
                    </a:solidFill>
                    <a:effectLst/>
                    <a:latin typeface="-apple-system"/>
                  </a:rPr>
                  <a:t>层的顶点</a:t>
                </a:r>
                <a:r>
                  <a:rPr lang="en-US" altLang="zh-CN" b="0" i="0" dirty="0">
                    <a:solidFill>
                      <a:srgbClr val="4D4D4D"/>
                    </a:solidFill>
                    <a:effectLst/>
                    <a:latin typeface="-apple-system"/>
                  </a:rPr>
                  <a:t>t</a:t>
                </a:r>
                <a:r>
                  <a:rPr lang="zh-CN" altLang="en-US" b="0" i="0" dirty="0">
                    <a:solidFill>
                      <a:srgbClr val="4D4D4D"/>
                    </a:solidFill>
                    <a:effectLst/>
                    <a:latin typeface="-apple-system"/>
                  </a:rPr>
                  <a:t>的输出，堆叠</a:t>
                </a:r>
                <a:r>
                  <a:rPr lang="en-US" altLang="zh-CN" b="0" i="0" dirty="0">
                    <a:solidFill>
                      <a:srgbClr val="4D4D4D"/>
                    </a:solidFill>
                    <a:effectLst/>
                    <a:latin typeface="-apple-system"/>
                  </a:rPr>
                  <a:t>L</a:t>
                </a:r>
                <a:r>
                  <a:rPr lang="zh-CN" altLang="en-US" b="0" i="0" dirty="0">
                    <a:solidFill>
                      <a:srgbClr val="4D4D4D"/>
                    </a:solidFill>
                    <a:effectLst/>
                    <a:latin typeface="-apple-system"/>
                  </a:rPr>
                  <a:t>层（</a:t>
                </a:r>
                <a:r>
                  <a:rPr lang="en-US" altLang="zh-CN" b="0" i="0" dirty="0">
                    <a:solidFill>
                      <a:srgbClr val="4D4D4D"/>
                    </a:solidFill>
                    <a:effectLst/>
                    <a:latin typeface="-apple-system"/>
                  </a:rPr>
                  <a:t>L</a:t>
                </a:r>
                <a:r>
                  <a:rPr lang="zh-CN" altLang="en-US" b="0" i="0" dirty="0">
                    <a:solidFill>
                      <a:srgbClr val="4D4D4D"/>
                    </a:solidFill>
                    <a:effectLst/>
                    <a:latin typeface="-apple-system"/>
                  </a:rPr>
                  <a:t>是一个很小的数）即可得到最终输出 </a:t>
                </a:r>
                <a:r>
                  <a:rPr lang="en-US" altLang="zh-CN" b="0" i="0" dirty="0">
                    <a:solidFill>
                      <a:srgbClr val="4D4D4D"/>
                    </a:solidFill>
                    <a:effectLst/>
                    <a:latin typeface="KaTeX_Main"/>
                  </a:rPr>
                  <a:t>H ( L ) H^{(L)}H(L)</a:t>
                </a:r>
                <a:r>
                  <a:rPr lang="zh-CN" altLang="en-US" b="0" i="0" dirty="0">
                    <a:solidFill>
                      <a:srgbClr val="4D4D4D"/>
                    </a:solidFill>
                    <a:effectLst/>
                    <a:latin typeface="-apple-system"/>
                  </a:rPr>
                  <a:t> ，可将其输入到任何模型来进行下游异构网络任务，例如顶点分类和连接预测</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 l [t]</a:t>
                </a:r>
                <a:r>
                  <a:rPr lang="zh-CN" altLang="en-US" dirty="0"/>
                  <a:t>代表</a:t>
                </a:r>
                <a:r>
                  <a:rPr lang="en-US" altLang="zh-CN" dirty="0"/>
                  <a:t>GNN </a:t>
                </a:r>
                <a:r>
                  <a:rPr lang="zh-CN" altLang="en-US" dirty="0"/>
                  <a:t>中第 </a:t>
                </a:r>
                <a:r>
                  <a:rPr lang="en-US" altLang="zh-CN" dirty="0"/>
                  <a:t>l </a:t>
                </a:r>
                <a:r>
                  <a:rPr lang="zh-CN" altLang="en-US" dirty="0"/>
                  <a:t>层</a:t>
                </a:r>
                <a:r>
                  <a:rPr lang="en-US" altLang="zh-CN" dirty="0" err="1"/>
                  <a:t>gnn</a:t>
                </a:r>
                <a:r>
                  <a:rPr lang="zh-CN" altLang="en-US" dirty="0"/>
                  <a:t>的节点 </a:t>
                </a:r>
                <a:r>
                  <a:rPr lang="en-US" altLang="zh-CN" dirty="0"/>
                  <a:t>t </a:t>
                </a:r>
                <a:r>
                  <a:rPr lang="zh-CN" altLang="en-US" dirty="0"/>
                  <a:t>的节点表示，</a:t>
                </a:r>
                <a:r>
                  <a:rPr lang="en-US" altLang="zh-CN" dirty="0"/>
                  <a:t>s </a:t>
                </a:r>
                <a:r>
                  <a:rPr lang="zh-CN" altLang="en-US" dirty="0"/>
                  <a:t>代表与节点 </a:t>
                </a:r>
                <a:r>
                  <a:rPr lang="en-US" altLang="zh-CN" dirty="0"/>
                  <a:t>t  </a:t>
                </a:r>
                <a:r>
                  <a:rPr lang="zh-CN" altLang="en-US" dirty="0"/>
                  <a:t>相关的节点集合，</a:t>
                </a:r>
                <a:r>
                  <a:rPr lang="en-US" altLang="zh-CN" dirty="0"/>
                  <a:t>E</a:t>
                </a:r>
                <a:r>
                  <a:rPr lang="zh-CN" altLang="en-US" dirty="0"/>
                  <a:t>（</a:t>
                </a:r>
                <a:r>
                  <a:rPr lang="en-US" altLang="zh-CN" dirty="0" err="1"/>
                  <a:t>s,t</a:t>
                </a:r>
                <a:r>
                  <a:rPr lang="zh-CN" altLang="en-US" dirty="0"/>
                  <a:t>） 代表节点之间的边的关系。其中最重要的</a:t>
                </a:r>
                <a:r>
                  <a:rPr lang="en-US" altLang="zh-CN" dirty="0"/>
                  <a:t>GNN</a:t>
                </a:r>
                <a:r>
                  <a:rPr lang="zh-CN" altLang="en-US" dirty="0"/>
                  <a:t>操作是 </a:t>
                </a:r>
                <a:r>
                  <a:rPr lang="en-US" altLang="zh-CN" dirty="0"/>
                  <a:t>Extract(⋅) </a:t>
                </a:r>
                <a:r>
                  <a:rPr lang="zh-CN" altLang="en-US" dirty="0"/>
                  <a:t>和 </a:t>
                </a:r>
                <a:r>
                  <a:rPr lang="en-US" altLang="zh-CN" dirty="0"/>
                  <a:t>Aggregate(⋅)</a:t>
                </a:r>
                <a:r>
                  <a:rPr lang="zh-CN" altLang="en-US" dirty="0"/>
                  <a:t>，分别代表邻居信息提取器和信息聚合器。其中信息聚合器简单的可以采用一些均值，加和或最大值操作，还可以设计更复杂的池和规范化函数。</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indent="266700" algn="just"/>
                <a:r>
                  <a:rPr lang="zh-CN" altLang="zh-CN" sz="1800" kern="100" dirty="0">
                    <a:effectLst/>
                    <a:latin typeface="Times New Roman" panose="02020603050405020304" pitchFamily="18" charset="0"/>
                    <a:ea typeface="宋体" panose="02010600030101010101" pitchFamily="2" charset="-122"/>
                  </a:rPr>
                  <a:t>关于第</a:t>
                </a:r>
                <a:r>
                  <a:rPr lang="en-US" altLang="zh-CN" sz="1800" i="0" kern="100">
                    <a:effectLst/>
                    <a:latin typeface="Cambria Math" panose="02040503050406030204" pitchFamily="18" charset="0"/>
                    <a:ea typeface="宋体" panose="02010600030101010101" pitchFamily="2" charset="-122"/>
                  </a:rPr>
                  <a:t>𝑖</a:t>
                </a:r>
                <a:r>
                  <a:rPr lang="zh-CN" altLang="zh-CN" sz="1800" kern="100" dirty="0">
                    <a:effectLst/>
                    <a:latin typeface="Times New Roman" panose="02020603050405020304" pitchFamily="18" charset="0"/>
                    <a:ea typeface="宋体" panose="02010600030101010101" pitchFamily="2" charset="-122"/>
                  </a:rPr>
                  <a:t>个注意头</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𝐴𝑇𝑇ℎ𝑒𝑎𝑑</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𝑖</a:t>
                </a:r>
                <a:r>
                  <a:rPr lang="zh-CN" altLang="zh-CN" sz="1800" i="0" kern="100">
                    <a:effectLst/>
                    <a:latin typeface="Cambria Math" panose="02040503050406030204" pitchFamily="18" charset="0"/>
                    <a:ea typeface="宋体" panose="02010600030101010101" pitchFamily="2" charset="-122"/>
                  </a:rPr>
                  <a:t> </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𝑠,𝑒,𝑡)</a:t>
                </a:r>
                <a:r>
                  <a:rPr lang="zh-CN" altLang="zh-CN" sz="1800" kern="100" dirty="0">
                    <a:effectLst/>
                    <a:latin typeface="Times New Roman" panose="02020603050405020304" pitchFamily="18" charset="0"/>
                    <a:ea typeface="宋体" panose="02010600030101010101" pitchFamily="2" charset="-122"/>
                  </a:rPr>
                  <a:t>的定义：首先对于源节点</a:t>
                </a:r>
                <a:r>
                  <a:rPr lang="en-US" altLang="zh-CN" sz="1800" i="0" kern="100">
                    <a:effectLst/>
                    <a:latin typeface="Cambria Math" panose="02040503050406030204" pitchFamily="18" charset="0"/>
                    <a:ea typeface="宋体" panose="02010600030101010101" pitchFamily="2" charset="-122"/>
                  </a:rPr>
                  <a:t>𝑠</a:t>
                </a:r>
                <a:r>
                  <a:rPr lang="zh-CN" altLang="zh-CN" sz="1800" kern="100" dirty="0">
                    <a:effectLst/>
                    <a:latin typeface="Times New Roman" panose="02020603050405020304" pitchFamily="18" charset="0"/>
                    <a:ea typeface="宋体" panose="02010600030101010101" pitchFamily="2" charset="-122"/>
                  </a:rPr>
                  <a:t>采用线性投影</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𝐾𝑙𝑖𝑛𝑒𝑎𝑟</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𝑠)^𝑖</a:t>
                </a:r>
                <a:r>
                  <a:rPr lang="zh-CN" altLang="zh-CN" sz="1800" kern="100" dirty="0">
                    <a:effectLst/>
                    <a:latin typeface="Times New Roman" panose="02020603050405020304" pitchFamily="18" charset="0"/>
                    <a:ea typeface="宋体" panose="02010600030101010101" pitchFamily="2" charset="-122"/>
                  </a:rPr>
                  <a:t>，其中</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为注意头的个数</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每个头的矢量维数为节点表示向量输出维度与注意头数比值。每种类型的节点都有一个唯的线性投影来最大限度地模拟分布差异。类似地，使用线性投影</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𝑄𝑙𝑖𝑛𝑒𝑎𝑟</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𝑡)^𝑖</a:t>
                </a:r>
                <a:r>
                  <a:rPr lang="zh-CN" altLang="zh-CN" sz="1800" kern="100" dirty="0">
                    <a:effectLst/>
                    <a:latin typeface="Times New Roman" panose="02020603050405020304" pitchFamily="18" charset="0"/>
                    <a:ea typeface="宋体" panose="02010600030101010101" pitchFamily="2" charset="-122"/>
                  </a:rPr>
                  <a:t>将目标节点</a:t>
                </a:r>
                <a:r>
                  <a:rPr lang="en-US" altLang="zh-CN" sz="1800" i="0" kern="100">
                    <a:effectLst/>
                    <a:latin typeface="Cambria Math" panose="02040503050406030204" pitchFamily="18" charset="0"/>
                    <a:ea typeface="宋体" panose="02010600030101010101" pitchFamily="2" charset="-122"/>
                  </a:rPr>
                  <a:t>𝑡</a:t>
                </a:r>
                <a:r>
                  <a:rPr lang="zh-CN" altLang="zh-CN" sz="1800" kern="100" dirty="0">
                    <a:effectLst/>
                    <a:latin typeface="Times New Roman" panose="02020603050405020304" pitchFamily="18" charset="0"/>
                    <a:ea typeface="宋体" panose="02010600030101010101" pitchFamily="2" charset="-122"/>
                  </a:rPr>
                  <a:t>投影到第</a:t>
                </a:r>
                <a:r>
                  <a:rPr lang="en-US" altLang="zh-CN" sz="1800" i="0" kern="100">
                    <a:effectLst/>
                    <a:latin typeface="Cambria Math" panose="02040503050406030204" pitchFamily="18" charset="0"/>
                    <a:ea typeface="宋体" panose="02010600030101010101" pitchFamily="2" charset="-122"/>
                  </a:rPr>
                  <a:t>𝑖</a:t>
                </a:r>
                <a:r>
                  <a:rPr lang="zh-CN" altLang="zh-CN" sz="1800" kern="100" dirty="0">
                    <a:effectLst/>
                    <a:latin typeface="Times New Roman" panose="02020603050405020304" pitchFamily="18" charset="0"/>
                    <a:ea typeface="宋体" panose="02010600030101010101" pitchFamily="2" charset="-122"/>
                  </a:rPr>
                  <a:t>个查询向量中。由于每条元路径的信息具有差异性，引入一个独特的基于边的权重矩阵</a:t>
                </a:r>
                <a:r>
                  <a:rPr lang="en-US" altLang="zh-CN" sz="1800" i="0" kern="100">
                    <a:effectLst/>
                    <a:latin typeface="Cambria Math" panose="02040503050406030204" pitchFamily="18" charset="0"/>
                    <a:ea typeface="宋体" panose="02010600030101010101" pitchFamily="2" charset="-122"/>
                  </a:rPr>
                  <a:t>𝑊</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𝜙(𝑒)</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^𝑎𝑡𝑡</a:t>
                </a:r>
                <a:r>
                  <a:rPr lang="zh-CN" altLang="zh-CN" sz="1800" kern="100" dirty="0">
                    <a:effectLst/>
                    <a:latin typeface="Times New Roman" panose="02020603050405020304" pitchFamily="18" charset="0"/>
                    <a:ea typeface="宋体" panose="02010600030101010101" pitchFamily="2" charset="-122"/>
                  </a:rPr>
                  <a:t>来表示。</a:t>
                </a:r>
              </a:p>
              <a:p>
                <a:pPr indent="266700" algn="just"/>
                <a:r>
                  <a:rPr lang="zh-CN" altLang="zh-CN" sz="1800" kern="100" dirty="0">
                    <a:effectLst/>
                    <a:latin typeface="Times New Roman" panose="02020603050405020304" pitchFamily="18" charset="0"/>
                    <a:ea typeface="宋体" panose="02010600030101010101" pitchFamily="2" charset="-122"/>
                  </a:rPr>
                  <a:t>此外，由于并非所有的关系对目标节点的贡献都是相等的，添加一个先验张量</a:t>
                </a:r>
                <a:r>
                  <a:rPr lang="en-US" altLang="zh-CN" sz="1800" i="0" kern="100">
                    <a:effectLst/>
                    <a:latin typeface="Cambria Math" panose="02040503050406030204" pitchFamily="18" charset="0"/>
                    <a:ea typeface="宋体" panose="02010600030101010101" pitchFamily="2" charset="-122"/>
                  </a:rPr>
                  <a:t>𝜇</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&lt;𝜏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𝑠),𝜙</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𝑠),𝜏</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𝑡),&gt;</a:t>
                </a:r>
                <a:r>
                  <a:rPr lang="zh-CN" altLang="zh-CN" sz="1800" i="0" kern="100">
                    <a:effectLst/>
                    <a:latin typeface="Cambria Math" panose="020405030504060302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表示每个关系三元组的一般意义，作为</a:t>
                </a:r>
                <a:r>
                  <a:rPr lang="en-US" altLang="zh-CN" sz="1800" kern="100" dirty="0">
                    <a:effectLst/>
                    <a:latin typeface="Times New Roman" panose="02020603050405020304" pitchFamily="18" charset="0"/>
                    <a:ea typeface="宋体" panose="02010600030101010101" pitchFamily="2" charset="-122"/>
                  </a:rPr>
                  <a:t>transformer</a:t>
                </a:r>
                <a:r>
                  <a:rPr lang="zh-CN" altLang="zh-CN" sz="1800" kern="100" dirty="0">
                    <a:effectLst/>
                    <a:latin typeface="Times New Roman" panose="02020603050405020304" pitchFamily="18" charset="0"/>
                    <a:ea typeface="宋体" panose="02010600030101010101" pitchFamily="2" charset="-122"/>
                  </a:rPr>
                  <a:t>模型中对注意力的自适应缩放。最后，将</a:t>
                </a:r>
                <a:r>
                  <a:rPr lang="en-US" altLang="zh-CN" sz="1800" kern="100" dirty="0">
                    <a:effectLst/>
                    <a:latin typeface="Times New Roman" panose="02020603050405020304" pitchFamily="18" charset="0"/>
                    <a:ea typeface="宋体" panose="02010600030101010101" pitchFamily="2" charset="-122"/>
                  </a:rPr>
                  <a:t>h</a:t>
                </a:r>
                <a:r>
                  <a:rPr lang="zh-CN" altLang="zh-CN" sz="1800" kern="100" dirty="0">
                    <a:effectLst/>
                    <a:latin typeface="Times New Roman" panose="02020603050405020304" pitchFamily="18" charset="0"/>
                    <a:ea typeface="宋体" panose="02010600030101010101" pitchFamily="2" charset="-122"/>
                  </a:rPr>
                  <a:t>个注意力头连接在一起，得到每个节点对的注意力向量。然后对于每个目标节点从邻居</a:t>
                </a:r>
                <a:r>
                  <a:rPr lang="en-US" altLang="zh-CN" sz="1800" i="0" kern="100">
                    <a:effectLst/>
                    <a:latin typeface="Cambria Math" panose="02040503050406030204" pitchFamily="18" charset="0"/>
                    <a:ea typeface="宋体" panose="02010600030101010101" pitchFamily="2" charset="-122"/>
                  </a:rPr>
                  <a:t>𝑁</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𝑡)</a:t>
                </a:r>
                <a:r>
                  <a:rPr lang="zh-CN" altLang="zh-CN" sz="1800" kern="100" dirty="0">
                    <a:effectLst/>
                    <a:latin typeface="Times New Roman" panose="02020603050405020304" pitchFamily="18" charset="0"/>
                    <a:ea typeface="宋体" panose="02010600030101010101" pitchFamily="2" charset="-122"/>
                  </a:rPr>
                  <a:t>收集所有注意力向量，计算</a:t>
                </a:r>
                <a:r>
                  <a:rPr lang="en-US" altLang="zh-CN" sz="1800" kern="100" dirty="0" err="1">
                    <a:effectLst/>
                    <a:latin typeface="Times New Roman" panose="02020603050405020304" pitchFamily="18" charset="0"/>
                    <a:ea typeface="宋体" panose="02010600030101010101" pitchFamily="2" charset="-122"/>
                  </a:rPr>
                  <a:t>softmax</a:t>
                </a:r>
                <a:r>
                  <a:rPr lang="zh-CN" altLang="zh-CN" sz="1800" kern="100" dirty="0">
                    <a:effectLst/>
                    <a:latin typeface="Times New Roman" panose="02020603050405020304" pitchFamily="18" charset="0"/>
                    <a:ea typeface="宋体" panose="02010600030101010101" pitchFamily="2" charset="-122"/>
                  </a:rPr>
                  <a:t>正则化，使其满足</a:t>
                </a:r>
                <a:r>
                  <a:rPr lang="zh-CN" altLang="zh-CN" sz="1800" i="0" kern="100">
                    <a:effectLst/>
                    <a:latin typeface="Cambria Math" panose="02040503050406030204" pitchFamily="18" charset="0"/>
                  </a:rPr>
                  <a:t>∑1</a:t>
                </a:r>
                <a:r>
                  <a:rPr lang="en-US" altLang="zh-CN" sz="1800" i="0" kern="100">
                    <a:effectLst/>
                    <a:latin typeface="Cambria Math" panose="02040503050406030204" pitchFamily="18" charset="0"/>
                  </a:rPr>
                  <a:t>_</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∀𝑠𝜖𝑁</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𝑡)</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𝐴𝑡𝑡𝑒𝑛𝑡𝑖𝑜𝑛</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𝐻𝐺𝑇 (s,e,t)</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mc:Fallback>
      </mc:AlternateContent>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18</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488428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ea typeface="Microsoft YaHei" panose="020B0503020204020204" pitchFamily="34" charset="-122"/>
              </a:rPr>
              <a:t>为了</a:t>
            </a:r>
            <a:r>
              <a:rPr lang="zh-CN" altLang="zh-CN" sz="1800" dirty="0">
                <a:effectLst/>
                <a:ea typeface="Microsoft YaHei" panose="020B0503020204020204" pitchFamily="34" charset="-122"/>
              </a:rPr>
              <a:t>缓解mpnn中的</a:t>
            </a:r>
            <a:r>
              <a:rPr lang="zh-CN" altLang="en-US" sz="1800" dirty="0">
                <a:effectLst/>
                <a:ea typeface="Microsoft YaHei" panose="020B0503020204020204" pitchFamily="34" charset="-122"/>
              </a:rPr>
              <a:t>叠加多层后出现的</a:t>
            </a:r>
            <a:r>
              <a:rPr lang="zh-CN" altLang="zh-CN" sz="1800" dirty="0">
                <a:effectLst/>
                <a:ea typeface="Microsoft YaHei" panose="020B0503020204020204" pitchFamily="34" charset="-122"/>
              </a:rPr>
              <a:t>过平滑</a:t>
            </a:r>
            <a:r>
              <a:rPr lang="zh-CN" altLang="en-US" sz="1800" dirty="0">
                <a:effectLst/>
                <a:ea typeface="Microsoft YaHei" panose="020B0503020204020204" pitchFamily="34" charset="-122"/>
              </a:rPr>
              <a:t>问题，</a:t>
            </a:r>
            <a:r>
              <a:rPr lang="zh-CN" altLang="zh-CN" sz="1800" kern="100" dirty="0">
                <a:effectLst/>
                <a:latin typeface="Times New Roman" panose="02020603050405020304" pitchFamily="18" charset="0"/>
                <a:ea typeface="宋体" panose="02010600030101010101" pitchFamily="2" charset="-122"/>
              </a:rPr>
              <a:t>在该模型结构中，节点和边的向量表示先通过</a:t>
            </a:r>
            <a:r>
              <a:rPr lang="en-US" altLang="zh-CN" sz="1800" kern="100" dirty="0">
                <a:effectLst/>
                <a:latin typeface="Times New Roman" panose="02020603050405020304" pitchFamily="18" charset="0"/>
                <a:ea typeface="宋体" panose="02010600030101010101" pitchFamily="2" charset="-122"/>
              </a:rPr>
              <a:t>GNN(MPNN)</a:t>
            </a:r>
            <a:r>
              <a:rPr lang="zh-CN" altLang="zh-CN" sz="1800" kern="100" dirty="0">
                <a:effectLst/>
                <a:latin typeface="Times New Roman" panose="02020603050405020304" pitchFamily="18" charset="0"/>
                <a:ea typeface="宋体" panose="02010600030101010101" pitchFamily="2" charset="-122"/>
              </a:rPr>
              <a:t>层得到消息聚合后的表示，随后经过设计后的</a:t>
            </a:r>
            <a:r>
              <a:rPr lang="en-US" altLang="zh-CN" sz="1800" kern="100" dirty="0">
                <a:effectLst/>
                <a:latin typeface="Times New Roman" panose="02020603050405020304" pitchFamily="18" charset="0"/>
                <a:ea typeface="宋体" panose="02010600030101010101" pitchFamily="2" charset="-122"/>
              </a:rPr>
              <a:t>Trans Block</a:t>
            </a:r>
            <a:r>
              <a:rPr lang="zh-CN" altLang="zh-CN" sz="1800" kern="100" dirty="0">
                <a:effectLst/>
                <a:latin typeface="Times New Roman" panose="02020603050405020304" pitchFamily="18" charset="0"/>
                <a:ea typeface="宋体" panose="02010600030101010101" pitchFamily="2" charset="-122"/>
              </a:rPr>
              <a:t>进一步训练节点和边的表征向量。其中</a:t>
            </a:r>
            <a:r>
              <a:rPr lang="en-US" altLang="zh-CN" sz="1800" kern="100" dirty="0">
                <a:effectLst/>
                <a:latin typeface="Times New Roman" panose="02020603050405020304" pitchFamily="18" charset="0"/>
                <a:ea typeface="宋体" panose="02010600030101010101" pitchFamily="2" charset="-122"/>
              </a:rPr>
              <a:t>Trans block</a:t>
            </a:r>
            <a:r>
              <a:rPr lang="zh-CN" altLang="zh-CN" sz="1800" kern="100" dirty="0">
                <a:effectLst/>
                <a:latin typeface="Times New Roman" panose="02020603050405020304" pitchFamily="18" charset="0"/>
                <a:ea typeface="宋体" panose="02010600030101010101" pitchFamily="2" charset="-122"/>
              </a:rPr>
              <a:t>以解码器为基础，结构</a:t>
            </a:r>
            <a:r>
              <a:rPr lang="zh-CN" altLang="en-US" sz="1800" kern="100" dirty="0">
                <a:effectLst/>
                <a:latin typeface="Times New Roman" panose="02020603050405020304" pitchFamily="18" charset="0"/>
                <a:ea typeface="宋体" panose="02010600030101010101" pitchFamily="2" charset="-122"/>
              </a:rPr>
              <a:t>如图。</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err="1">
                <a:effectLst/>
                <a:latin typeface="Times New Roman" panose="02020603050405020304" pitchFamily="18" charset="0"/>
                <a:ea typeface="宋体" panose="02010600030101010101" pitchFamily="2" charset="-122"/>
              </a:rPr>
              <a:t>Tranformer</a:t>
            </a:r>
            <a:r>
              <a:rPr lang="zh-CN" altLang="en-US" sz="1800" kern="100" dirty="0">
                <a:effectLst/>
                <a:latin typeface="Times New Roman" panose="02020603050405020304" pitchFamily="18" charset="0"/>
                <a:ea typeface="宋体" panose="02010600030101010101" pitchFamily="2" charset="-122"/>
              </a:rPr>
              <a:t>结构能够有效获取序列数据中元素的相互关联</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图拉普拉斯矩阵的特征值与图的结构有密切关系。最小的非零特征值（通常称为图 的代数连通性）可以描述图的连通性，值越大，图越连通。此外，特征值的个数和大小也与图的 聚类、社区结构等性质相关。</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t>，在 谱聚类中，前几个最小的非零特征值对应的特征向量 用于将图的顶点分为不同的类别或者社区。 </a:t>
            </a:r>
            <a:endParaRPr lang="zh-CN" altLang="zh-CN" sz="1800" kern="100" dirty="0">
              <a:effectLst/>
              <a:latin typeface="Times New Roman" panose="02020603050405020304" pitchFamily="18" charset="0"/>
              <a:ea typeface="宋体" panose="02010600030101010101" pitchFamily="2"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19</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32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报告内容</a:t>
            </a:r>
            <a:r>
              <a:rPr lang="zh-CN" altLang="zh-CN" sz="1200" kern="1200" dirty="0">
                <a:solidFill>
                  <a:schemeClr val="tx1"/>
                </a:solidFill>
                <a:effectLst/>
                <a:latin typeface="+mn-lt"/>
                <a:ea typeface="+mn-ea"/>
                <a:cs typeface="+mn-cs"/>
              </a:rPr>
              <a:t>主要分为四部分</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266700" algn="just"/>
                <a:r>
                  <a:rPr lang="en-US" altLang="zh-CN" sz="1800" kern="100" dirty="0" err="1">
                    <a:effectLst/>
                    <a:latin typeface="Times New Roman" panose="02020603050405020304" pitchFamily="18" charset="0"/>
                    <a:ea typeface="宋体" panose="02010600030101010101" pitchFamily="2" charset="-122"/>
                  </a:rPr>
                  <a:t>ConvE</a:t>
                </a:r>
                <a:r>
                  <a:rPr lang="zh-CN" altLang="zh-CN" sz="1800" kern="100" dirty="0">
                    <a:effectLst/>
                    <a:latin typeface="Times New Roman" panose="02020603050405020304" pitchFamily="18" charset="0"/>
                    <a:ea typeface="宋体" panose="02010600030101010101" pitchFamily="2" charset="-122"/>
                  </a:rPr>
                  <a:t>先获得步骤（</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）中输出的头实体表示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oMath>
                </a14:m>
                <a:r>
                  <a:rPr lang="zh-CN" altLang="zh-CN" sz="1800" kern="100" dirty="0">
                    <a:effectLst/>
                    <a:latin typeface="Times New Roman" panose="02020603050405020304" pitchFamily="18" charset="0"/>
                    <a:ea typeface="宋体" panose="02010600030101010101" pitchFamily="2" charset="-122"/>
                  </a:rPr>
                  <a:t>和关系表示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𝐫</m:t>
                        </m:r>
                      </m:e>
                      <m:sub>
                        <m:r>
                          <a:rPr lang="en-US" altLang="zh-CN" sz="1800" i="1" kern="100">
                            <a:effectLst/>
                            <a:latin typeface="Cambria Math" panose="02040503050406030204" pitchFamily="18" charset="0"/>
                            <a:ea typeface="宋体" panose="02010600030101010101" pitchFamily="2" charset="-122"/>
                          </a:rPr>
                          <m:t>𝑟</m:t>
                        </m:r>
                      </m:sub>
                    </m:sSub>
                  </m:oMath>
                </a14:m>
                <a:r>
                  <a:rPr lang="zh-CN" altLang="zh-CN" sz="1800" kern="100" dirty="0">
                    <a:effectLst/>
                    <a:latin typeface="Times New Roman" panose="02020603050405020304" pitchFamily="18" charset="0"/>
                    <a:ea typeface="宋体" panose="02010600030101010101" pitchFamily="2" charset="-122"/>
                  </a:rPr>
                  <a:t>。将头实体和关系表示拼接起来</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然后将其</a:t>
                </a:r>
                <a:r>
                  <a:rPr lang="en-US" altLang="zh-CN" sz="1800" kern="100" dirty="0">
                    <a:effectLst/>
                    <a:latin typeface="Times New Roman" panose="02020603050405020304" pitchFamily="18" charset="0"/>
                    <a:ea typeface="宋体" panose="02010600030101010101" pitchFamily="2" charset="-122"/>
                  </a:rPr>
                  <a:t>Reshape</a:t>
                </a:r>
                <a:r>
                  <a:rPr lang="zh-CN" altLang="zh-CN" sz="1800" kern="100" dirty="0">
                    <a:effectLst/>
                    <a:latin typeface="Times New Roman" panose="02020603050405020304" pitchFamily="18" charset="0"/>
                    <a:ea typeface="宋体" panose="02010600030101010101" pitchFamily="2" charset="-122"/>
                  </a:rPr>
                  <a:t>到特定尺寸</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此时头实体和关系的表示记为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e>
                    </m:bar>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𝐫</m:t>
                            </m:r>
                          </m:e>
                          <m:sub>
                            <m:r>
                              <a:rPr lang="en-US" altLang="zh-CN" sz="1800" i="1" kern="100">
                                <a:effectLst/>
                                <a:latin typeface="Cambria Math" panose="02040503050406030204" pitchFamily="18" charset="0"/>
                                <a:ea typeface="宋体" panose="02010600030101010101" pitchFamily="2" charset="-122"/>
                              </a:rPr>
                              <m:t>𝑟</m:t>
                            </m:r>
                          </m:sub>
                        </m:sSub>
                      </m:e>
                    </m:bar>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。接着利用卷积计算对头实体和关系进行交互。卷积抽取完信息后</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将所有的特征转变成一个一维向量</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通过投影矩阵</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𝐖</m:t>
                    </m:r>
                  </m:oMath>
                </a14:m>
                <a:r>
                  <a:rPr lang="zh-CN" altLang="zh-CN" sz="1800" kern="100" dirty="0">
                    <a:effectLst/>
                    <a:latin typeface="Times New Roman" panose="02020603050405020304" pitchFamily="18" charset="0"/>
                    <a:ea typeface="宋体" panose="02010600030101010101" pitchFamily="2" charset="-122"/>
                  </a:rPr>
                  <a:t>投影</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然后与为尾实体表示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𝑜</m:t>
                        </m:r>
                      </m:sub>
                    </m:sSub>
                  </m:oMath>
                </a14:m>
                <a:r>
                  <a:rPr lang="zh-CN" altLang="zh-CN" sz="1800" kern="100" dirty="0">
                    <a:effectLst/>
                    <a:latin typeface="Times New Roman" panose="02020603050405020304" pitchFamily="18" charset="0"/>
                    <a:ea typeface="宋体" panose="02010600030101010101" pitchFamily="2" charset="-122"/>
                  </a:rPr>
                  <a:t>做内积</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获得相似度。 这种方式通过内积来比较所获向量与尾实体的相似度</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相似度越高得分越高。</a:t>
                </a:r>
                <a:endParaRPr lang="en-US" altLang="zh-CN" sz="1800" kern="100" dirty="0">
                  <a:effectLst/>
                  <a:latin typeface="Times New Roman" panose="02020603050405020304" pitchFamily="18" charset="0"/>
                  <a:ea typeface="宋体" panose="02010600030101010101" pitchFamily="2" charset="-122"/>
                </a:endParaRPr>
              </a:p>
              <a:p>
                <a:pPr indent="266700" algn="just"/>
                <a:endParaRPr lang="en-US" altLang="zh-CN" sz="1800" kern="100" dirty="0">
                  <a:effectLst/>
                  <a:latin typeface="Times New Roman" panose="02020603050405020304" pitchFamily="18" charset="0"/>
                  <a:ea typeface="宋体" panose="02010600030101010101" pitchFamily="2" charset="-122"/>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其中</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是三元组集合，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m:t>
                    </m:r>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是三元组集合个数，</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𝑟𝑎𝑛𝑘</m:t>
                        </m:r>
                      </m:e>
                      <m:sub>
                        <m:r>
                          <a:rPr lang="en-US" altLang="zh-CN" sz="1800" i="1" kern="100">
                            <a:effectLst/>
                            <a:latin typeface="Cambria Math" panose="02040503050406030204" pitchFamily="18" charset="0"/>
                            <a:ea typeface="宋体" panose="02010600030101010101" pitchFamily="2" charset="-122"/>
                          </a:rPr>
                          <m:t>𝑖</m:t>
                        </m:r>
                      </m:sub>
                    </m:sSub>
                  </m:oMath>
                </a14:m>
                <a:r>
                  <a:rPr lang="zh-CN" altLang="zh-CN" sz="1800" kern="100" dirty="0">
                    <a:effectLst/>
                    <a:latin typeface="Times New Roman" panose="02020603050405020304" pitchFamily="18" charset="0"/>
                    <a:ea typeface="宋体" panose="02010600030101010101" pitchFamily="2" charset="-122"/>
                  </a:rPr>
                  <a:t>是指第</a:t>
                </a:r>
                <a:r>
                  <a:rPr lang="en-US" altLang="zh-CN" sz="1800" kern="1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rPr>
                  <a:t>个三元组的链接预测排名。</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𝕀</m:t>
                    </m:r>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是</a:t>
                </a:r>
                <a:r>
                  <a:rPr lang="en-US" altLang="zh-CN" sz="1800" kern="100" dirty="0">
                    <a:effectLst/>
                    <a:latin typeface="Times New Roman" panose="02020603050405020304" pitchFamily="18" charset="0"/>
                    <a:ea typeface="宋体" panose="02010600030101010101" pitchFamily="2" charset="-122"/>
                  </a:rPr>
                  <a:t>indicator</a:t>
                </a:r>
                <a:r>
                  <a:rPr lang="zh-CN" altLang="zh-CN" sz="1800" kern="100" dirty="0">
                    <a:effectLst/>
                    <a:latin typeface="Times New Roman" panose="02020603050405020304" pitchFamily="18" charset="0"/>
                    <a:ea typeface="宋体" panose="02010600030101010101" pitchFamily="2" charset="-122"/>
                  </a:rPr>
                  <a:t>函数（若条件真则函数值为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，否则为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）。一般地，取</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等于</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或者</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a:t>
                </a:r>
              </a:p>
              <a:p>
                <a:pPr indent="266700" algn="just"/>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3" name="备注占位符 2"/>
              <p:cNvSpPr>
                <a:spLocks noGrp="1"/>
              </p:cNvSpPr>
              <p:nvPr>
                <p:ph type="body" idx="1"/>
              </p:nvPr>
            </p:nvSpPr>
            <p:spPr/>
            <p:txBody>
              <a:bodyPr/>
              <a:lstStyle/>
              <a:p>
                <a:pPr indent="266700" algn="just"/>
                <a:r>
                  <a:rPr lang="en-US" altLang="zh-CN" sz="1800" kern="100" dirty="0" err="1">
                    <a:effectLst/>
                    <a:latin typeface="Times New Roman" panose="02020603050405020304" pitchFamily="18" charset="0"/>
                    <a:ea typeface="宋体" panose="02010600030101010101" pitchFamily="2" charset="-122"/>
                  </a:rPr>
                  <a:t>ConvE</a:t>
                </a:r>
                <a:r>
                  <a:rPr lang="zh-CN" altLang="zh-CN" sz="1800" kern="100" dirty="0">
                    <a:effectLst/>
                    <a:latin typeface="Times New Roman" panose="02020603050405020304" pitchFamily="18" charset="0"/>
                    <a:ea typeface="宋体" panose="02010600030101010101" pitchFamily="2" charset="-122"/>
                  </a:rPr>
                  <a:t>先获得步骤（</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）中输出的头实体表示</a:t>
                </a:r>
                <a:r>
                  <a:rPr lang="en-US" altLang="zh-CN" sz="1800" b="1" i="0" kern="100">
                    <a:effectLst/>
                    <a:latin typeface="Cambria Math" panose="02040503050406030204" pitchFamily="18" charset="0"/>
                    <a:ea typeface="宋体" panose="02010600030101010101" pitchFamily="2" charset="-122"/>
                  </a:rPr>
                  <a:t>𝐞</a:t>
                </a:r>
                <a:r>
                  <a:rPr lang="zh-CN" altLang="zh-CN" sz="1800" b="1"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𝑠</a:t>
                </a:r>
                <a:r>
                  <a:rPr lang="zh-CN" altLang="zh-CN" sz="1800" kern="100" dirty="0">
                    <a:effectLst/>
                    <a:latin typeface="Times New Roman" panose="02020603050405020304" pitchFamily="18" charset="0"/>
                    <a:ea typeface="宋体" panose="02010600030101010101" pitchFamily="2" charset="-122"/>
                  </a:rPr>
                  <a:t>和关系表示</a:t>
                </a:r>
                <a:r>
                  <a:rPr lang="en-US" altLang="zh-CN" sz="1800" b="1" i="0" kern="100">
                    <a:effectLst/>
                    <a:latin typeface="Cambria Math" panose="02040503050406030204" pitchFamily="18" charset="0"/>
                    <a:ea typeface="宋体" panose="02010600030101010101" pitchFamily="2" charset="-122"/>
                  </a:rPr>
                  <a:t>𝐫</a:t>
                </a:r>
                <a:r>
                  <a:rPr lang="zh-CN" altLang="zh-CN" sz="1800" b="1"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𝑟</a:t>
                </a:r>
                <a:r>
                  <a:rPr lang="zh-CN" altLang="zh-CN" sz="1800" kern="100" dirty="0">
                    <a:effectLst/>
                    <a:latin typeface="Times New Roman" panose="02020603050405020304" pitchFamily="18" charset="0"/>
                    <a:ea typeface="宋体" panose="02010600030101010101" pitchFamily="2" charset="-122"/>
                  </a:rPr>
                  <a:t>。将头实体和关系表示拼接起来</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然后将其</a:t>
                </a:r>
                <a:r>
                  <a:rPr lang="en-US" altLang="zh-CN" sz="1800" kern="100" dirty="0">
                    <a:effectLst/>
                    <a:latin typeface="Times New Roman" panose="02020603050405020304" pitchFamily="18" charset="0"/>
                    <a:ea typeface="宋体" panose="02010600030101010101" pitchFamily="2" charset="-122"/>
                  </a:rPr>
                  <a:t>Reshape</a:t>
                </a:r>
                <a:r>
                  <a:rPr lang="zh-CN" altLang="zh-CN" sz="1800" kern="100" dirty="0">
                    <a:effectLst/>
                    <a:latin typeface="Times New Roman" panose="02020603050405020304" pitchFamily="18" charset="0"/>
                    <a:ea typeface="宋体" panose="02010600030101010101" pitchFamily="2" charset="-122"/>
                  </a:rPr>
                  <a:t>到特定尺寸</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此时头实体和关系的表示记为</a:t>
                </a:r>
                <a:r>
                  <a:rPr lang="en-US" altLang="zh-CN" sz="1800" i="0" kern="100">
                    <a:effectLst/>
                    <a:latin typeface="Cambria Math" panose="02040503050406030204" pitchFamily="18" charset="0"/>
                    <a:ea typeface="宋体" panose="02010600030101010101" pitchFamily="2" charset="-122"/>
                  </a:rPr>
                  <a:t>[</a:t>
                </a:r>
                <a:r>
                  <a:rPr lang="zh-CN" altLang="zh-CN" sz="1800" i="0" kern="100">
                    <a:effectLst/>
                    <a:latin typeface="Cambria Math" panose="02040503050406030204" pitchFamily="18" charset="0"/>
                  </a:rPr>
                  <a:t>¯(</a:t>
                </a:r>
                <a:r>
                  <a:rPr lang="en-US" altLang="zh-CN" sz="1800" b="1" i="0" kern="100">
                    <a:effectLst/>
                    <a:latin typeface="Cambria Math" panose="02040503050406030204" pitchFamily="18" charset="0"/>
                    <a:ea typeface="宋体" panose="02010600030101010101" pitchFamily="2" charset="-122"/>
                  </a:rPr>
                  <a:t>𝐞</a:t>
                </a:r>
                <a:r>
                  <a:rPr lang="zh-CN" altLang="zh-CN" sz="1800" b="1"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𝑠 </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a:t>
                </a:r>
                <a:r>
                  <a:rPr lang="zh-CN" altLang="zh-CN" sz="1800" i="0" kern="100">
                    <a:effectLst/>
                    <a:latin typeface="Cambria Math" panose="02040503050406030204" pitchFamily="18" charset="0"/>
                  </a:rPr>
                  <a:t>¯(</a:t>
                </a:r>
                <a:r>
                  <a:rPr lang="en-US" altLang="zh-CN" sz="1800" b="1" i="0" kern="100">
                    <a:effectLst/>
                    <a:latin typeface="Cambria Math" panose="02040503050406030204" pitchFamily="18" charset="0"/>
                    <a:ea typeface="宋体" panose="02010600030101010101" pitchFamily="2" charset="-122"/>
                  </a:rPr>
                  <a:t>𝐫</a:t>
                </a:r>
                <a:r>
                  <a:rPr lang="zh-CN" altLang="zh-CN" sz="1800" b="1"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𝑟 </a:t>
                </a:r>
                <a:r>
                  <a:rPr lang="zh-CN" altLang="zh-CN" sz="1800" i="0" kern="100">
                    <a:effectLst/>
                    <a:latin typeface="Cambria Math" panose="02040503050406030204" pitchFamily="18" charset="0"/>
                    <a:ea typeface="宋体" panose="02010600030101010101" pitchFamily="2" charset="-122"/>
                  </a:rPr>
                  <a:t>)</a:t>
                </a:r>
                <a:r>
                  <a:rPr lang="en-US" altLang="zh-CN" sz="1800" i="0" kern="100">
                    <a:effectLst/>
                    <a:latin typeface="Cambria Math" panose="020405030504060302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。接着利用卷积计算对头实体和关系进行交互。卷积抽取完信息后</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将所有的特征转变成一个一维向量</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通过投影矩阵</a:t>
                </a:r>
                <a:r>
                  <a:rPr lang="en-US" altLang="zh-CN" sz="1800" b="1" i="0" kern="100">
                    <a:effectLst/>
                    <a:latin typeface="Cambria Math" panose="02040503050406030204" pitchFamily="18" charset="0"/>
                    <a:ea typeface="宋体" panose="02010600030101010101" pitchFamily="2" charset="-122"/>
                  </a:rPr>
                  <a:t>𝐖</a:t>
                </a:r>
                <a:r>
                  <a:rPr lang="zh-CN" altLang="zh-CN" sz="1800" kern="100" dirty="0">
                    <a:effectLst/>
                    <a:latin typeface="Times New Roman" panose="02020603050405020304" pitchFamily="18" charset="0"/>
                    <a:ea typeface="宋体" panose="02010600030101010101" pitchFamily="2" charset="-122"/>
                  </a:rPr>
                  <a:t>投影到隐空间中</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然后与为尾实体表示</a:t>
                </a:r>
                <a:r>
                  <a:rPr lang="en-US" altLang="zh-CN" sz="1800" b="1" i="0" kern="100">
                    <a:effectLst/>
                    <a:latin typeface="Cambria Math" panose="02040503050406030204" pitchFamily="18" charset="0"/>
                    <a:ea typeface="宋体" panose="02010600030101010101" pitchFamily="2" charset="-122"/>
                  </a:rPr>
                  <a:t>𝐞</a:t>
                </a:r>
                <a:r>
                  <a:rPr lang="zh-CN" altLang="zh-CN" sz="1800" b="1"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𝑜</a:t>
                </a:r>
                <a:r>
                  <a:rPr lang="zh-CN" altLang="zh-CN" sz="1800" kern="100" dirty="0">
                    <a:effectLst/>
                    <a:latin typeface="Times New Roman" panose="02020603050405020304" pitchFamily="18" charset="0"/>
                    <a:ea typeface="宋体" panose="02010600030101010101" pitchFamily="2" charset="-122"/>
                  </a:rPr>
                  <a:t>做内积</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获得相似度。 这种方式通过内积来比较所获向量与尾实体的相似度</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相似度越高得分越高。</a:t>
                </a:r>
                <a:endParaRPr lang="en-US" altLang="zh-CN" sz="1800" kern="100" dirty="0">
                  <a:effectLst/>
                  <a:latin typeface="Times New Roman" panose="02020603050405020304" pitchFamily="18" charset="0"/>
                  <a:ea typeface="宋体" panose="02010600030101010101" pitchFamily="2" charset="-122"/>
                </a:endParaRPr>
              </a:p>
              <a:p>
                <a:pPr indent="266700" algn="just"/>
                <a:endParaRPr lang="en-US" altLang="zh-CN" sz="1800" kern="100" dirty="0">
                  <a:effectLst/>
                  <a:latin typeface="Times New Roman" panose="02020603050405020304" pitchFamily="18" charset="0"/>
                  <a:ea typeface="宋体" panose="02010600030101010101" pitchFamily="2" charset="-122"/>
                </a:endParaRPr>
              </a:p>
              <a:p>
                <a:pPr marL="0" marR="0" lvl="0" indent="266700" algn="just"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其中</a:t>
                </a:r>
                <a:r>
                  <a:rPr lang="en-US" altLang="zh-CN" sz="1800"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是三元组集合，</a:t>
                </a:r>
                <a:r>
                  <a:rPr lang="en-US" altLang="zh-CN" sz="1800" i="0" kern="100">
                    <a:effectLst/>
                    <a:latin typeface="Cambria Math" panose="02040503050406030204" pitchFamily="18" charset="0"/>
                    <a:ea typeface="宋体" panose="02010600030101010101" pitchFamily="2" charset="-122"/>
                  </a:rPr>
                  <a:t>|𝑠|</a:t>
                </a:r>
                <a:r>
                  <a:rPr lang="zh-CN" altLang="zh-CN" sz="1800" kern="100" dirty="0">
                    <a:effectLst/>
                    <a:latin typeface="Times New Roman" panose="02020603050405020304" pitchFamily="18" charset="0"/>
                    <a:ea typeface="宋体" panose="02010600030101010101" pitchFamily="2" charset="-122"/>
                  </a:rPr>
                  <a:t>是三元组集合个数，</a:t>
                </a:r>
                <a:r>
                  <a:rPr lang="zh-CN" altLang="zh-CN" sz="1800" i="0" kern="100">
                    <a:effectLst/>
                    <a:latin typeface="Cambria Math" panose="02040503050406030204" pitchFamily="18" charset="0"/>
                  </a:rPr>
                  <a:t>〖</a:t>
                </a:r>
                <a:r>
                  <a:rPr lang="en-US" altLang="zh-CN" sz="1800" i="0" kern="100">
                    <a:effectLst/>
                    <a:latin typeface="Cambria Math" panose="02040503050406030204" pitchFamily="18" charset="0"/>
                    <a:ea typeface="宋体" panose="02010600030101010101" pitchFamily="2" charset="-122"/>
                  </a:rPr>
                  <a:t>𝑟𝑎𝑛𝑘</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𝑖</a:t>
                </a:r>
                <a:r>
                  <a:rPr lang="zh-CN" altLang="zh-CN" sz="1800" kern="100" dirty="0">
                    <a:effectLst/>
                    <a:latin typeface="Times New Roman" panose="02020603050405020304" pitchFamily="18" charset="0"/>
                    <a:ea typeface="宋体" panose="02010600030101010101" pitchFamily="2" charset="-122"/>
                  </a:rPr>
                  <a:t>是指第</a:t>
                </a:r>
                <a:r>
                  <a:rPr lang="en-US" altLang="zh-CN" sz="1800" kern="100" dirty="0">
                    <a:effectLst/>
                    <a:latin typeface="Times New Roman" panose="02020603050405020304" pitchFamily="18" charset="0"/>
                    <a:ea typeface="宋体" panose="02010600030101010101" pitchFamily="2" charset="-122"/>
                  </a:rPr>
                  <a:t>i</a:t>
                </a:r>
                <a:r>
                  <a:rPr lang="zh-CN" altLang="zh-CN" sz="1800" kern="100" dirty="0">
                    <a:effectLst/>
                    <a:latin typeface="Times New Roman" panose="02020603050405020304" pitchFamily="18" charset="0"/>
                    <a:ea typeface="宋体" panose="02010600030101010101" pitchFamily="2" charset="-122"/>
                  </a:rPr>
                  <a:t>个三元组的链接预测排名。</a:t>
                </a:r>
                <a:r>
                  <a:rPr lang="en-US" altLang="zh-CN" sz="1800" i="0" kern="100">
                    <a:effectLst/>
                    <a:latin typeface="Cambria Math" panose="02040503050406030204" pitchFamily="18" charset="0"/>
                    <a:ea typeface="宋体" panose="02010600030101010101" pitchFamily="2" charset="-122"/>
                  </a:rPr>
                  <a:t>𝕀(∙)</a:t>
                </a:r>
                <a:r>
                  <a:rPr lang="zh-CN" altLang="zh-CN" sz="1800" kern="100" dirty="0">
                    <a:effectLst/>
                    <a:latin typeface="Times New Roman" panose="02020603050405020304" pitchFamily="18" charset="0"/>
                    <a:ea typeface="宋体" panose="02010600030101010101" pitchFamily="2" charset="-122"/>
                  </a:rPr>
                  <a:t>是</a:t>
                </a:r>
                <a:r>
                  <a:rPr lang="en-US" altLang="zh-CN" sz="1800" kern="100" dirty="0">
                    <a:effectLst/>
                    <a:latin typeface="Times New Roman" panose="02020603050405020304" pitchFamily="18" charset="0"/>
                    <a:ea typeface="宋体" panose="02010600030101010101" pitchFamily="2" charset="-122"/>
                  </a:rPr>
                  <a:t>indicator</a:t>
                </a:r>
                <a:r>
                  <a:rPr lang="zh-CN" altLang="zh-CN" sz="1800" kern="100" dirty="0">
                    <a:effectLst/>
                    <a:latin typeface="Times New Roman" panose="02020603050405020304" pitchFamily="18" charset="0"/>
                    <a:ea typeface="宋体" panose="02010600030101010101" pitchFamily="2" charset="-122"/>
                  </a:rPr>
                  <a:t>函数（若条件真则函数值为</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，否则为</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rPr>
                  <a:t>）。一般地，取</a:t>
                </a:r>
                <a:r>
                  <a:rPr lang="en-US" altLang="zh-CN" sz="1800"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等于</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或者</a:t>
                </a:r>
                <a:r>
                  <a:rPr lang="en-US" altLang="zh-CN" sz="1800" kern="100" dirty="0">
                    <a:effectLst/>
                    <a:latin typeface="Times New Roman" panose="02020603050405020304" pitchFamily="18" charset="0"/>
                    <a:ea typeface="宋体" panose="02010600030101010101" pitchFamily="2" charset="-122"/>
                  </a:rPr>
                  <a:t>10</a:t>
                </a:r>
                <a:r>
                  <a:rPr lang="zh-CN" altLang="zh-CN" sz="1800" kern="100" dirty="0">
                    <a:effectLst/>
                    <a:latin typeface="Times New Roman" panose="02020603050405020304" pitchFamily="18" charset="0"/>
                    <a:ea typeface="宋体" panose="02010600030101010101" pitchFamily="2" charset="-122"/>
                  </a:rPr>
                  <a:t>。</a:t>
                </a:r>
              </a:p>
              <a:p>
                <a:pPr indent="266700" algn="just"/>
                <a:endParaRPr lang="zh-CN" altLang="zh-CN" sz="1800" kern="100" dirty="0">
                  <a:effectLst/>
                  <a:latin typeface="Times New Roman" panose="02020603050405020304" pitchFamily="18" charset="0"/>
                  <a:ea typeface="宋体" panose="02010600030101010101" pitchFamily="2" charset="-122"/>
                </a:endParaRPr>
              </a:p>
            </p:txBody>
          </p:sp>
        </mc:Fallback>
      </mc:AlternateContent>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20</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53902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该技术路线面临以下问题，</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是需要，</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需要</a:t>
            </a: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defRPr/>
            </a:pPr>
            <a:endPar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主要解决两大难点，一是图谱的结构变换，即</a:t>
            </a:r>
            <a:r>
              <a:rPr lang="zh-CN" altLang="en-US" sz="1200" dirty="0">
                <a:latin typeface="微软雅黑" panose="020B0503020204020204" pitchFamily="34" charset="-122"/>
                <a:ea typeface="微软雅黑" panose="020B0503020204020204" pitchFamily="34" charset="-122"/>
              </a:rPr>
              <a:t>引入时间变量后，如何表征网络的时序信息和语义关联</a:t>
            </a:r>
            <a:endParaRPr lang="en-US" altLang="zh-CN" sz="1200" dirty="0">
              <a:latin typeface="微软雅黑" panose="020B0503020204020204" pitchFamily="34" charset="-122"/>
              <a:ea typeface="微软雅黑" panose="020B0503020204020204" pitchFamily="34" charset="-122"/>
            </a:endParaRPr>
          </a:p>
          <a:p>
            <a:pPr marL="0" marR="0" lvl="0" indent="304800" algn="just" defTabSz="914400" rtl="0" eaLnBrk="1" fontAlgn="auto" latinLnBrk="0" hangingPunct="1">
              <a:lnSpc>
                <a:spcPct val="125000"/>
              </a:lnSpc>
              <a:spcBef>
                <a:spcPts val="0"/>
              </a:spcBef>
              <a:spcAft>
                <a:spcPts val="0"/>
              </a:spcAft>
              <a:buClrTx/>
              <a:buSzTx/>
              <a:buFontTx/>
              <a:buNone/>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二是</a:t>
            </a:r>
            <a:r>
              <a:rPr lang="zh-CN" altLang="en-US" sz="1200" b="1" dirty="0">
                <a:solidFill>
                  <a:srgbClr val="FF0000"/>
                </a:solidFill>
                <a:latin typeface="微软雅黑" panose="020B0503020204020204" pitchFamily="34" charset="-122"/>
                <a:ea typeface="微软雅黑" panose="020B0503020204020204" pitchFamily="34" charset="-122"/>
              </a:rPr>
              <a:t>超边转换机制，</a:t>
            </a:r>
            <a:r>
              <a:rPr lang="zh-CN" altLang="en-US" sz="1200" dirty="0">
                <a:latin typeface="微软雅黑" panose="020B0503020204020204" pitchFamily="34" charset="-122"/>
                <a:ea typeface="微软雅黑" panose="020B0503020204020204" pitchFamily="34" charset="-122"/>
              </a:rPr>
              <a:t>设计超边丰富异构图时序特征后，如何适用到知识图谱推理的图神经网络模型中</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21</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22</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63502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在构建完成时序异构超图后，需要将该图适用到之前的</a:t>
            </a:r>
            <a:r>
              <a:rPr lang="en-US" altLang="zh-CN" dirty="0" err="1"/>
              <a:t>gnn</a:t>
            </a:r>
            <a:r>
              <a:rPr lang="zh-CN" altLang="en-US" dirty="0"/>
              <a:t>模型中。因此步骤二需要设计超边转换机制。这里引入</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23</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595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24</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7641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315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本系统为基于知识图谱的位置兴趣点推荐系统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硬件配置</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Ubuntu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环境下双</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2080Ti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软件环境为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python3.7</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Pytorch1.3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26</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最后介绍第四部分 预期成果和进度安排</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27</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28</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本硕士论文的进度安排是</a:t>
            </a:r>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29</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首先介绍研究背景和研究现状</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3</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的聆听，请大家提出宝贵意见。</a:t>
            </a:r>
          </a:p>
          <a:p>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目前随着遥感卫星技术发展，我国成功发射 高分卫星十余个，</a:t>
            </a:r>
            <a:r>
              <a:rPr lang="zh-CN" altLang="en-US" sz="1200" dirty="0">
                <a:latin typeface="黑体" panose="02010609060101010101" pitchFamily="49" charset="-122"/>
                <a:ea typeface="黑体" panose="02010609060101010101" pitchFamily="49" charset="-122"/>
              </a:rPr>
              <a:t>获取区域以及全球尺度的海量观测数据变得高效便捷。</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但是“卫星多、数据散、价值低”的情况仍时常出现，如何实现 遥感数据的价值提取和应用成为亟需解决的问题。</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indent="0">
              <a:buNone/>
            </a:pPr>
            <a:r>
              <a:rPr lang="zh-CN" altLang="zh-CN" sz="1200" dirty="0">
                <a:solidFill>
                  <a:schemeClr val="tx1"/>
                </a:solidFill>
                <a:effectLst/>
                <a:latin typeface="+mn-ea"/>
              </a:rPr>
              <a:t>在农业生产</a:t>
            </a:r>
            <a:r>
              <a:rPr lang="zh-CN" altLang="en-US" sz="1200" dirty="0">
                <a:solidFill>
                  <a:schemeClr val="tx1"/>
                </a:solidFill>
                <a:effectLst/>
                <a:latin typeface="+mn-ea"/>
              </a:rPr>
              <a:t>方面</a:t>
            </a:r>
            <a:r>
              <a:rPr lang="zh-CN" altLang="zh-CN" sz="1200" dirty="0">
                <a:solidFill>
                  <a:schemeClr val="tx1"/>
                </a:solidFill>
                <a:effectLst/>
                <a:latin typeface="+mn-ea"/>
              </a:rPr>
              <a:t>，遥感大数据与农业结合起来促进“智慧农业”的发展完善。如</a:t>
            </a:r>
            <a:r>
              <a:rPr lang="zh-CN" altLang="en-US" sz="1200" dirty="0">
                <a:solidFill>
                  <a:schemeClr val="tx1"/>
                </a:solidFill>
                <a:effectLst/>
                <a:latin typeface="+mn-ea"/>
              </a:rPr>
              <a:t>上</a:t>
            </a:r>
            <a:r>
              <a:rPr lang="zh-CN" altLang="zh-CN" sz="1200" dirty="0">
                <a:solidFill>
                  <a:schemeClr val="tx1"/>
                </a:solidFill>
                <a:effectLst/>
                <a:latin typeface="+mn-ea"/>
              </a:rPr>
              <a:t>图所示，</a:t>
            </a:r>
            <a:r>
              <a:rPr lang="zh-CN" altLang="en-US" sz="1200" dirty="0">
                <a:solidFill>
                  <a:schemeClr val="tx1"/>
                </a:solidFill>
                <a:effectLst/>
                <a:latin typeface="+mn-ea"/>
              </a:rPr>
              <a:t>遥感大数据技术通过</a:t>
            </a:r>
            <a:r>
              <a:rPr lang="zh-CN" altLang="en-US" sz="1200" dirty="0">
                <a:solidFill>
                  <a:schemeClr val="tx1"/>
                </a:solidFill>
                <a:latin typeface="+mn-ea"/>
              </a:rPr>
              <a:t>拍摄</a:t>
            </a:r>
            <a:r>
              <a:rPr lang="zh-CN" altLang="en-US" sz="1200" dirty="0">
                <a:solidFill>
                  <a:schemeClr val="tx1"/>
                </a:solidFill>
                <a:effectLst/>
                <a:latin typeface="+mn-ea"/>
              </a:rPr>
              <a:t>卫星遥感影像，填充具体地块属性信息，对农业土地资源进行数字化统一管理。</a:t>
            </a:r>
            <a:endParaRPr lang="en-US" altLang="zh-CN" sz="1200" dirty="0">
              <a:solidFill>
                <a:schemeClr val="tx1"/>
              </a:solidFill>
              <a:effectLst/>
              <a:latin typeface="+mn-ea"/>
            </a:endParaRPr>
          </a:p>
          <a:p>
            <a:pPr marL="0" indent="0">
              <a:buNone/>
            </a:pPr>
            <a:endParaRPr lang="en-US" altLang="zh-CN" sz="1200" dirty="0">
              <a:solidFill>
                <a:schemeClr val="tx1"/>
              </a:solidFill>
              <a:latin typeface="+mn-ea"/>
            </a:endParaRPr>
          </a:p>
          <a:p>
            <a:pPr marL="0" indent="0">
              <a:buNone/>
            </a:pPr>
            <a:r>
              <a:rPr lang="zh-CN" altLang="en-US" sz="1200" dirty="0">
                <a:solidFill>
                  <a:schemeClr val="tx1"/>
                </a:solidFill>
                <a:latin typeface="+mn-ea"/>
              </a:rPr>
              <a:t>在该产业链中，</a:t>
            </a:r>
            <a:r>
              <a:rPr lang="zh-CN" altLang="zh-CN" sz="1200" dirty="0">
                <a:solidFill>
                  <a:schemeClr val="tx1"/>
                </a:solidFill>
                <a:effectLst/>
                <a:latin typeface="+mn-ea"/>
              </a:rPr>
              <a:t>土地地块的作物</a:t>
            </a:r>
            <a:r>
              <a:rPr lang="zh-CN" altLang="en-US" sz="1200" dirty="0">
                <a:solidFill>
                  <a:schemeClr val="tx1"/>
                </a:solidFill>
                <a:effectLst/>
                <a:latin typeface="+mn-ea"/>
              </a:rPr>
              <a:t>种类</a:t>
            </a:r>
            <a:r>
              <a:rPr lang="zh-CN" altLang="zh-CN" sz="1200" dirty="0">
                <a:solidFill>
                  <a:schemeClr val="tx1"/>
                </a:solidFill>
                <a:effectLst/>
                <a:latin typeface="+mn-ea"/>
              </a:rPr>
              <a:t>预测和种植规划一直是</a:t>
            </a:r>
            <a:r>
              <a:rPr lang="zh-CN" altLang="en-US" sz="1200" dirty="0">
                <a:solidFill>
                  <a:schemeClr val="tx1"/>
                </a:solidFill>
                <a:effectLst/>
                <a:latin typeface="+mn-ea"/>
              </a:rPr>
              <a:t>热点问题</a:t>
            </a:r>
            <a:r>
              <a:rPr lang="zh-CN" altLang="zh-CN" sz="1200" dirty="0">
                <a:solidFill>
                  <a:schemeClr val="tx1"/>
                </a:solidFill>
                <a:effectLst/>
                <a:latin typeface="+mn-ea"/>
              </a:rPr>
              <a:t>。通过对所属土地的种植作物预测，政府部门或农民可以大范围对作物产量进行预估，</a:t>
            </a:r>
            <a:r>
              <a:rPr lang="zh-CN" altLang="en-US" sz="1200" dirty="0">
                <a:solidFill>
                  <a:schemeClr val="tx1"/>
                </a:solidFill>
                <a:effectLst/>
                <a:latin typeface="+mn-ea"/>
              </a:rPr>
              <a:t>全方位可协调地规划土地种植</a:t>
            </a:r>
            <a:r>
              <a:rPr lang="zh-CN" altLang="zh-CN" sz="1200" dirty="0">
                <a:solidFill>
                  <a:schemeClr val="tx1"/>
                </a:solidFill>
                <a:effectLst/>
                <a:latin typeface="+mn-ea"/>
              </a:rPr>
              <a:t>，实现土地利用效率的最大化</a:t>
            </a:r>
            <a:r>
              <a:rPr lang="zh-CN" altLang="en-US" sz="1200" dirty="0">
                <a:solidFill>
                  <a:schemeClr val="tx1"/>
                </a:solidFill>
                <a:latin typeface="+mn-ea"/>
              </a:rPr>
              <a:t>、</a:t>
            </a:r>
            <a:r>
              <a:rPr lang="zh-CN" altLang="zh-CN" sz="1200" dirty="0">
                <a:solidFill>
                  <a:schemeClr val="tx1"/>
                </a:solidFill>
                <a:effectLst/>
                <a:latin typeface="+mn-ea"/>
              </a:rPr>
              <a:t>实现农业种植上的</a:t>
            </a:r>
            <a:r>
              <a:rPr lang="zh-CN" altLang="en-US" sz="1200" dirty="0">
                <a:solidFill>
                  <a:schemeClr val="tx1"/>
                </a:solidFill>
                <a:effectLst/>
                <a:latin typeface="+mn-ea"/>
              </a:rPr>
              <a:t>正确</a:t>
            </a:r>
            <a:r>
              <a:rPr lang="zh-CN" altLang="zh-CN" sz="1200" dirty="0">
                <a:solidFill>
                  <a:schemeClr val="tx1"/>
                </a:solidFill>
                <a:effectLst/>
                <a:latin typeface="+mn-ea"/>
              </a:rPr>
              <a:t>决策。</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4</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2132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而对于处理作物类别预测问题，现有方案普遍使用传统</a:t>
            </a:r>
            <a:r>
              <a:rPr lang="en-US" altLang="zh-CN" dirty="0"/>
              <a:t>cv</a:t>
            </a:r>
            <a:r>
              <a:rPr lang="zh-CN" altLang="en-US" dirty="0"/>
              <a:t>领域技术，该做法会有以下一些不足：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以往的</a:t>
            </a:r>
            <a:r>
              <a:rPr lang="en-US" altLang="zh-CN" dirty="0"/>
              <a:t>cv</a:t>
            </a:r>
            <a:r>
              <a:rPr lang="zh-CN" altLang="en-US" dirty="0"/>
              <a:t>技术大多解决  土地用地类型 识别，不太适用于更细粒度的种植作物的预测任务。</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sz="1200" dirty="0"/>
              <a:t>土地地块间蕴含的地学信息，不同地块间存在的语义相关性，作物种植的适宜物候知识都难以通过遥感图像的形式表征出来。</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3. cv</a:t>
            </a:r>
            <a:r>
              <a:rPr lang="zh-CN" altLang="en-US" sz="1200" dirty="0"/>
              <a:t>模型停留在识别层面，无法对地块包含的地学知识和信息进行智能提取，因此无法进行智能推荐，向上提供类似专家系统的决策支持。</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另一方面来说，借助知识图谱进行推理的研究（预测、推荐）大部分出现在行为预测，偏好推荐，因果推理，图像解译等方面；而应用于智慧农业的研究稀缺。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indent="0">
              <a:buNone/>
            </a:pPr>
            <a:endParaRPr lang="en-US" altLang="zh-CN" sz="1200" dirty="0"/>
          </a:p>
          <a:p>
            <a:pPr marL="0" indent="0">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017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在以上研究背景下，本毕设项目使用知识图谱推理技术解决农业用地的作物预测问题，这会出现以下一些挑战：</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挑战一是融合农业物候知识的领域知识图谱特征提取问题</a:t>
            </a:r>
          </a:p>
          <a:p>
            <a:endParaRPr lang="en-US" altLang="zh-CN" dirty="0"/>
          </a:p>
          <a:p>
            <a:r>
              <a:rPr lang="zh-CN" altLang="en-US" dirty="0"/>
              <a:t>该部分主要包括以下一些难点</a:t>
            </a:r>
            <a:endParaRPr lang="en-US" altLang="zh-CN" dirty="0"/>
          </a:p>
          <a:p>
            <a:r>
              <a:rPr lang="zh-CN" altLang="en-US" dirty="0"/>
              <a:t>一是数据库中的</a:t>
            </a:r>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遥感地块矢量文件 属性信息众多，且离散型与连续型 属性变量共存且属于不同量纲。该如何从中构建领域知识图谱</a:t>
            </a:r>
            <a:endParaRPr lang="en-US" altLang="zh-CN"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二是构建的异质网络所含地块数量多，地块属性类别多，加入的农业物候知识进一步增加 网络的结构复杂度。该如何面向异构网络数据进行表征学习</a:t>
            </a:r>
            <a:endParaRPr lang="en-US" altLang="zh-CN" dirty="0"/>
          </a:p>
          <a:p>
            <a:endParaRPr lang="en-US" altLang="zh-CN" dirty="0"/>
          </a:p>
          <a:p>
            <a:r>
              <a:rPr lang="zh-CN" altLang="en-US" dirty="0"/>
              <a:t>综上，挑战一关注  如何构建合适的知识图结构，兼顾具体地块 地学信息和农业物候知识 和如何  对地块属性信息设计 高效的地块特征提取机制和网络表征模型</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6</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a:p>
            <a:endParaRPr lang="en-US" altLang="zh-CN" dirty="0"/>
          </a:p>
          <a:p>
            <a:r>
              <a:rPr lang="zh-CN" altLang="en-US" dirty="0"/>
              <a:t>在建立完领域知识图谱后，每个具体地块的种植作物类别预测 就转变成 异质网络结构数据的链接预测问题，这属于知识图谱应用中  知识推理任务的一个分支。该领域知识图谱中，链接预测是对 某个地块节点  和 某作物节点  是否 存在种植关系进行 判别。</a:t>
            </a:r>
            <a:endParaRPr lang="en-US" altLang="zh-CN" dirty="0"/>
          </a:p>
          <a:p>
            <a:r>
              <a:rPr lang="zh-CN" altLang="en-US" dirty="0"/>
              <a:t>这里的第二个挑战是</a:t>
            </a:r>
            <a:r>
              <a:rPr lang="zh-CN" altLang="en-US" sz="12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时间序列情景下的土地作物推理</a:t>
            </a:r>
            <a:endParaRPr lang="en-US" altLang="zh-CN" dirty="0"/>
          </a:p>
          <a:p>
            <a:r>
              <a:rPr lang="zh-CN" altLang="en-US" dirty="0"/>
              <a:t>该部分主要面临一下一些问题，</a:t>
            </a:r>
            <a:endParaRPr lang="en-US" altLang="zh-CN" dirty="0"/>
          </a:p>
          <a:p>
            <a:r>
              <a:rPr lang="zh-CN" altLang="en-US" dirty="0"/>
              <a:t>一是该领域知识图谱具有动态性，种植作物类型随着四季更替而变化，需要考虑将时间变量影响因子加入到领域知识图谱中。</a:t>
            </a:r>
          </a:p>
          <a:p>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二是修改后的时序知识图谱具有特殊性，相较于其他动态图谱更具随机性的时间序列，该图谱的时间间距有规律，通常以月份或者季度为单位划分</a:t>
            </a:r>
            <a:r>
              <a:rPr lang="zh-CN" altLang="en-US" dirty="0"/>
              <a:t>。</a:t>
            </a:r>
            <a:endParaRPr lang="en-US" altLang="zh-CN" dirty="0"/>
          </a:p>
          <a:p>
            <a:endParaRPr lang="en-US" altLang="zh-CN" dirty="0"/>
          </a:p>
          <a:p>
            <a:r>
              <a:rPr lang="zh-CN" altLang="en-US" dirty="0"/>
              <a:t>因此，挑战二主要是  如何通过图表征学习提取时序图特征  和 如何在此情境下处理 下游任务 即链接预测任务。</a:t>
            </a:r>
            <a:endParaRPr lang="en-US" altLang="zh-CN" dirty="0"/>
          </a:p>
          <a:p>
            <a:endParaRPr lang="en-US" altLang="zh-CN" dirty="0"/>
          </a:p>
          <a:p>
            <a:r>
              <a:rPr lang="zh-CN" altLang="en-US" dirty="0"/>
              <a:t>综上，本研究课题主要解决，，这两大挑战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7</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下面是与本课题相关的技术研究现状。</a:t>
            </a:r>
            <a:endParaRPr lang="en-US" altLang="zh-CN" dirty="0"/>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在知识图谱也就是异质图和时序图表征模型研究中，</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传统的嵌入表示模型通过设计转换函数  将节点和边嵌入向量映射到特征空间来刻画连接关系，难以适用于复杂的异质性网络结构。</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后续发展的图神经网络模型通过消息传递机制提高了 表征效率 和准确度，但也存在一些问题，如大多高效的图神经网络都忽略异质性信息等问题，</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目前考虑到图谱的异质性普遍基于元路径，需要人为定义映射关系，这会引入主观先验性并不适用大规模异质图场景。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在时序图表征模型领域，做法普遍是将图谱时间快照数据先通过</a:t>
            </a:r>
            <a:r>
              <a:rPr lang="en-US" altLang="zh-CN" sz="1200" kern="1200" dirty="0" err="1">
                <a:solidFill>
                  <a:schemeClr val="tx1"/>
                </a:solidFill>
                <a:effectLst/>
                <a:latin typeface="+mn-lt"/>
                <a:ea typeface="+mn-ea"/>
                <a:cs typeface="+mn-cs"/>
              </a:rPr>
              <a:t>gnn</a:t>
            </a:r>
            <a:r>
              <a:rPr lang="zh-CN" altLang="en-US" sz="1200" kern="1200" dirty="0">
                <a:solidFill>
                  <a:schemeClr val="tx1"/>
                </a:solidFill>
                <a:effectLst/>
                <a:latin typeface="+mn-lt"/>
                <a:ea typeface="+mn-ea"/>
                <a:cs typeface="+mn-cs"/>
              </a:rPr>
              <a:t>得到表征向量，送入时序模型中如</a:t>
            </a:r>
            <a:r>
              <a:rPr lang="en-US" altLang="zh-CN" sz="1200" kern="1200" dirty="0" err="1">
                <a:solidFill>
                  <a:schemeClr val="tx1"/>
                </a:solidFill>
                <a:effectLst/>
                <a:latin typeface="+mn-lt"/>
                <a:ea typeface="+mn-ea"/>
                <a:cs typeface="+mn-cs"/>
              </a:rPr>
              <a:t>rnn</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transformer</a:t>
            </a:r>
            <a:r>
              <a:rPr lang="zh-CN" altLang="en-US" sz="1200" kern="1200" dirty="0">
                <a:solidFill>
                  <a:schemeClr val="tx1"/>
                </a:solidFill>
                <a:effectLst/>
                <a:latin typeface="+mn-lt"/>
                <a:ea typeface="+mn-ea"/>
                <a:cs typeface="+mn-cs"/>
              </a:rPr>
              <a:t>中。但这种做法难以贴合本任务场景。</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综上所述，本项目需要根据现有场景 条件来设计机器学习模型，来完成 作物预测任务。</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8</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下面介绍</a:t>
            </a:r>
            <a:r>
              <a:rPr lang="zh-CN" altLang="en-US" sz="1200" kern="1200" dirty="0">
                <a:solidFill>
                  <a:schemeClr val="tx1"/>
                </a:solidFill>
                <a:effectLst/>
                <a:latin typeface="+mn-lt"/>
                <a:ea typeface="+mn-ea"/>
                <a:cs typeface="+mn-cs"/>
              </a:rPr>
              <a:t>第二部分 </a:t>
            </a:r>
            <a:r>
              <a:rPr lang="zh-CN" altLang="zh-CN" sz="1200" kern="1200" dirty="0">
                <a:solidFill>
                  <a:schemeClr val="tx1"/>
                </a:solidFill>
                <a:effectLst/>
                <a:latin typeface="+mn-lt"/>
                <a:ea typeface="+mn-ea"/>
                <a:cs typeface="+mn-cs"/>
              </a:rPr>
              <a:t>研究目标和研究内容</a:t>
            </a: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9</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t>2023-06-05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t>2023-06-05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t>2023-06-05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2023-06-05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0799DD-D3E5-4E24-AD88-A63545DCAA71}" type="datetime1">
              <a:rPr lang="zh-CN" altLang="en-US" smtClean="0"/>
              <a:t>2023-06-05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t>2023-06-05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t>2023-06-05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t>2023-06-05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t>2023-06-05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8391206-07F0-445B-B660-314F3ADCAD04}" type="datetime1">
              <a:rPr lang="zh-CN" altLang="en-US" smtClean="0"/>
              <a:t>2023-06-05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D5D438-7EB6-4040-B786-346B4723771B}" type="datetime1">
              <a:rPr lang="zh-CN" altLang="en-US" smtClean="0"/>
              <a:t>2023-06-05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t>2023-06-05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a:solidFill>
                  <a:srgbClr val="FFFFFF"/>
                </a:solidFill>
              </a:rPr>
              <a:t>面向土地作物预测的</a:t>
            </a:r>
            <a:endParaRPr lang="en-US" altLang="zh-CN" sz="3600" b="1" dirty="0">
              <a:solidFill>
                <a:srgbClr val="FFFFFF"/>
              </a:solidFill>
            </a:endParaRPr>
          </a:p>
          <a:p>
            <a:pPr algn="ctr">
              <a:spcBef>
                <a:spcPct val="0"/>
              </a:spcBef>
              <a:defRPr/>
            </a:pPr>
            <a:r>
              <a:rPr lang="zh-CN" altLang="en-US" sz="3600" b="1" dirty="0">
                <a:solidFill>
                  <a:srgbClr val="FFFFFF"/>
                </a:solidFill>
              </a:rPr>
              <a:t>知识图谱推理技术研究</a:t>
            </a:r>
          </a:p>
        </p:txBody>
      </p:sp>
      <p:sp>
        <p:nvSpPr>
          <p:cNvPr id="7" name="副标题 2"/>
          <p:cNvSpPr>
            <a:spLocks noGrp="1"/>
          </p:cNvSpPr>
          <p:nvPr>
            <p:ph type="subTitle" idx="1"/>
          </p:nvPr>
        </p:nvSpPr>
        <p:spPr>
          <a:xfrm>
            <a:off x="5459095" y="4427506"/>
            <a:ext cx="3394798" cy="2083654"/>
          </a:xfrm>
        </p:spPr>
        <p:txBody>
          <a:bodyPr vert="horz" lIns="91440" tIns="45720" rIns="91440" bIns="45720" rtlCol="0">
            <a:normAutofit fontScale="85000" lnSpcReduction="20000"/>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汇报人：巩傲凡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校内导师：金嘉晖 副教授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校外导师：胡晓东 高工</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报告时间：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23.6.2</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3" descr="se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4163" y="495981"/>
            <a:ext cx="7858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394942" y="776333"/>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kumimoji="1">
                <a:solidFill>
                  <a:schemeClr val="tx1"/>
                </a:solidFill>
                <a:latin typeface="Calibri" panose="020F0502020204030204" charset="0"/>
                <a:ea typeface="宋体" panose="02010600030101010101" pitchFamily="2" charset="-122"/>
              </a:defRPr>
            </a:lvl2pPr>
            <a:lvl3pPr marL="1143000" indent="-228600">
              <a:defRPr kumimoji="1">
                <a:solidFill>
                  <a:schemeClr val="tx1"/>
                </a:solidFill>
                <a:latin typeface="Calibri" panose="020F0502020204030204" charset="0"/>
                <a:ea typeface="宋体" panose="02010600030101010101" pitchFamily="2" charset="-122"/>
              </a:defRPr>
            </a:lvl3pPr>
            <a:lvl4pPr marL="1600200" indent="-228600">
              <a:defRPr kumimoji="1">
                <a:solidFill>
                  <a:schemeClr val="tx1"/>
                </a:solidFill>
                <a:latin typeface="Calibri" panose="020F0502020204030204" charset="0"/>
                <a:ea typeface="宋体" panose="02010600030101010101" pitchFamily="2" charset="-122"/>
              </a:defRPr>
            </a:lvl4pPr>
            <a:lvl5pPr marL="2057400" indent="-228600">
              <a:defRPr kumimoji="1">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9pPr>
          </a:lstStyle>
          <a:p>
            <a:pPr algn="ctr"/>
            <a:r>
              <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rPr>
              <a:t>东南大学硕士学位论文开题报告</a:t>
            </a:r>
          </a:p>
        </p:txBody>
      </p:sp>
    </p:spTree>
  </p:cSld>
  <p:clrMapOvr>
    <a:masterClrMapping/>
  </p:clrMapOvr>
  <mc:AlternateContent xmlns:mc="http://schemas.openxmlformats.org/markup-compatibility/2006" xmlns:p14="http://schemas.microsoft.com/office/powerpoint/2010/main">
    <mc:Choice Requires="p14">
      <p:transition spd="slow" p14:dur="2000" advTm="1711"/>
    </mc:Choice>
    <mc:Fallback xmlns="">
      <p:transition spd="slow" advTm="1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研究目标</a:t>
            </a:r>
          </a:p>
        </p:txBody>
      </p:sp>
      <p:sp>
        <p:nvSpPr>
          <p:cNvPr id="12" name="灯片编号占位符 3"/>
          <p:cNvSpPr>
            <a:spLocks noGrp="1"/>
          </p:cNvSpPr>
          <p:nvPr>
            <p:ph type="sldNum" sz="quarter" idx="12"/>
          </p:nvPr>
        </p:nvSpPr>
        <p:spPr>
          <a:xfrm>
            <a:off x="6457950" y="6356351"/>
            <a:ext cx="2057400" cy="365125"/>
          </a:xfrm>
        </p:spPr>
        <p:txBody>
          <a:bodyPr/>
          <a:lstStyle/>
          <a:p>
            <a:fld id="{94B6E62B-4DEC-4954-AD3A-658470571C9E}" type="slidenum">
              <a:rPr lang="zh-CN" altLang="en-US" smtClean="0"/>
              <a:t>10</a:t>
            </a:fld>
            <a:endParaRPr lang="zh-CN" altLang="en-US"/>
          </a:p>
        </p:txBody>
      </p:sp>
      <p:sp>
        <p:nvSpPr>
          <p:cNvPr id="10" name="圆角矩形 4"/>
          <p:cNvSpPr/>
          <p:nvPr/>
        </p:nvSpPr>
        <p:spPr bwMode="auto">
          <a:xfrm>
            <a:off x="375385" y="1060421"/>
            <a:ext cx="8393230" cy="2209800"/>
          </a:xfrm>
          <a:prstGeom prst="roundRect">
            <a:avLst>
              <a:gd name="adj" fmla="val 6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本硕士论文以</a:t>
            </a:r>
            <a:r>
              <a:rPr lang="zh-CN" altLang="en-US" sz="1700" dirty="0">
                <a:solidFill>
                  <a:srgbClr val="FF0000"/>
                </a:solidFill>
                <a:latin typeface="微软雅黑" panose="020B0503020204020204" pitchFamily="34" charset="-122"/>
                <a:ea typeface="微软雅黑" panose="020B0503020204020204" pitchFamily="34" charset="-122"/>
                <a:sym typeface="+mn-ea"/>
              </a:rPr>
              <a:t>推理</a:t>
            </a:r>
            <a:r>
              <a:rPr lang="zh-CN" altLang="en-US" sz="1700" dirty="0">
                <a:latin typeface="微软雅黑" panose="020B0503020204020204" pitchFamily="34" charset="-122"/>
                <a:ea typeface="微软雅黑" panose="020B0503020204020204" pitchFamily="34" charset="-122"/>
                <a:sym typeface="+mn-ea"/>
              </a:rPr>
              <a:t>出遥感地块种植的</a:t>
            </a:r>
            <a:r>
              <a:rPr lang="zh-CN" altLang="en-US" sz="1700" dirty="0">
                <a:solidFill>
                  <a:srgbClr val="FF0000"/>
                </a:solidFill>
                <a:latin typeface="微软雅黑" panose="020B0503020204020204" pitchFamily="34" charset="-122"/>
                <a:ea typeface="微软雅黑" panose="020B0503020204020204" pitchFamily="34" charset="-122"/>
                <a:sym typeface="+mn-ea"/>
              </a:rPr>
              <a:t>作物种类</a:t>
            </a:r>
            <a:r>
              <a:rPr lang="zh-CN" altLang="en-US" sz="1700" dirty="0">
                <a:latin typeface="微软雅黑" panose="020B0503020204020204" pitchFamily="34" charset="-122"/>
                <a:ea typeface="微软雅黑" panose="020B0503020204020204" pitchFamily="34" charset="-122"/>
                <a:sym typeface="+mn-ea"/>
              </a:rPr>
              <a:t>为目标，</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针对目前常用作物分类模型无法有效结合</a:t>
            </a:r>
            <a:r>
              <a:rPr lang="zh-CN" altLang="en-US" sz="1700" dirty="0">
                <a:solidFill>
                  <a:srgbClr val="FF0000"/>
                </a:solidFill>
                <a:latin typeface="微软雅黑" panose="020B0503020204020204" pitchFamily="34" charset="-122"/>
                <a:ea typeface="微软雅黑" panose="020B0503020204020204" pitchFamily="34" charset="-122"/>
                <a:sym typeface="+mn-ea"/>
              </a:rPr>
              <a:t>地学知识</a:t>
            </a:r>
            <a:r>
              <a:rPr lang="zh-CN" altLang="en-US" sz="1700" dirty="0">
                <a:latin typeface="微软雅黑" panose="020B0503020204020204" pitchFamily="34" charset="-122"/>
                <a:ea typeface="微软雅黑" panose="020B0503020204020204" pitchFamily="34" charset="-122"/>
                <a:sym typeface="+mn-ea"/>
              </a:rPr>
              <a:t>和具体地块间</a:t>
            </a:r>
            <a:r>
              <a:rPr lang="zh-CN" altLang="en-US" sz="1700" dirty="0">
                <a:solidFill>
                  <a:srgbClr val="FF0000"/>
                </a:solidFill>
                <a:latin typeface="微软雅黑" panose="020B0503020204020204" pitchFamily="34" charset="-122"/>
                <a:ea typeface="微软雅黑" panose="020B0503020204020204" pitchFamily="34" charset="-122"/>
                <a:sym typeface="+mn-ea"/>
              </a:rPr>
              <a:t>语义关联</a:t>
            </a:r>
            <a:r>
              <a:rPr lang="zh-CN" altLang="en-US" sz="1700" dirty="0">
                <a:latin typeface="微软雅黑" panose="020B0503020204020204" pitchFamily="34" charset="-122"/>
                <a:ea typeface="微软雅黑" panose="020B0503020204020204" pitchFamily="34" charset="-122"/>
                <a:sym typeface="+mn-ea"/>
              </a:rPr>
              <a:t>等问题，</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构建融合物候知识和遥感地学的</a:t>
            </a:r>
            <a:r>
              <a:rPr lang="zh-CN" altLang="en-US" sz="1700" dirty="0">
                <a:solidFill>
                  <a:srgbClr val="FF0000"/>
                </a:solidFill>
                <a:latin typeface="微软雅黑" panose="020B0503020204020204" pitchFamily="34" charset="-122"/>
                <a:ea typeface="微软雅黑" panose="020B0503020204020204" pitchFamily="34" charset="-122"/>
                <a:sym typeface="+mn-ea"/>
              </a:rPr>
              <a:t>土地地块领域知识图谱</a:t>
            </a:r>
            <a:r>
              <a:rPr lang="zh-CN" altLang="en-US" sz="1700" dirty="0">
                <a:latin typeface="微软雅黑" panose="020B0503020204020204" pitchFamily="34" charset="-122"/>
                <a:ea typeface="微软雅黑" panose="020B0503020204020204" pitchFamily="34" charset="-122"/>
                <a:sym typeface="+mn-ea"/>
              </a:rPr>
              <a:t>，</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并基于此设计</a:t>
            </a:r>
            <a:r>
              <a:rPr lang="zh-CN" altLang="en-US" sz="1700" dirty="0">
                <a:solidFill>
                  <a:srgbClr val="FF0000"/>
                </a:solidFill>
                <a:latin typeface="微软雅黑" panose="020B0503020204020204" pitchFamily="34" charset="-122"/>
                <a:ea typeface="微软雅黑" panose="020B0503020204020204" pitchFamily="34" charset="-122"/>
                <a:sym typeface="+mn-ea"/>
              </a:rPr>
              <a:t>土地种植作物推理模型</a:t>
            </a:r>
            <a:r>
              <a:rPr lang="zh-CN" altLang="en-US" sz="1700" dirty="0">
                <a:latin typeface="微软雅黑" panose="020B0503020204020204" pitchFamily="34" charset="-122"/>
                <a:ea typeface="微软雅黑" panose="020B0503020204020204" pitchFamily="34" charset="-122"/>
                <a:sym typeface="+mn-ea"/>
              </a:rPr>
              <a:t>，辅助土地所属者对土地资源进行高效管理。</a:t>
            </a:r>
            <a:endParaRPr lang="zh-CN" altLang="en-US" sz="17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7357615-2151-15AF-533B-2697910BF6C2}"/>
              </a:ext>
            </a:extLst>
          </p:cNvPr>
          <p:cNvSpPr txBox="1"/>
          <p:nvPr/>
        </p:nvSpPr>
        <p:spPr>
          <a:xfrm>
            <a:off x="375385" y="3494029"/>
            <a:ext cx="8393230" cy="286232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理论目标是：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）提出</a:t>
            </a:r>
            <a:r>
              <a:rPr lang="zh-CN" altLang="en-US" dirty="0">
                <a:latin typeface="Times New Roman" panose="02020603050405020304" pitchFamily="18" charset="0"/>
                <a:ea typeface="宋体" panose="02010600030101010101" pitchFamily="2" charset="-122"/>
                <a:cs typeface="Times New Roman" panose="02020603050405020304" pitchFamily="18" charset="0"/>
              </a:rPr>
              <a:t>遥感地块</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领域知识图谱</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图推理模型；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）提出遥感地块</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领域</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的时序知识图谱</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推理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以月份为</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时间计量单位</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地块</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种植作物的预测序列以</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提供决策支持</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系统目标是：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）面向土地种植作物 类别预测任务，设计并实现基于异质图知识推理的作物种类预测系统。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）该系统功能模块包括目前种植作物种类推断和面向长期规划的作物种植序列推荐。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11</a:t>
            </a:fld>
            <a:endParaRPr lang="zh-CN" altLang="en-US"/>
          </a:p>
        </p:txBody>
      </p:sp>
      <p:sp>
        <p:nvSpPr>
          <p:cNvPr id="5" name="Rectangle 2"/>
          <p:cNvSpPr>
            <a:spLocks noChangeArrowheads="1"/>
          </p:cNvSpPr>
          <p:nvPr/>
        </p:nvSpPr>
        <p:spPr bwMode="auto">
          <a:xfrm>
            <a:off x="584533" y="1710373"/>
            <a:ext cx="9845967" cy="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 name="图片 6">
            <a:extLst>
              <a:ext uri="{FF2B5EF4-FFF2-40B4-BE49-F238E27FC236}">
                <a16:creationId xmlns:a16="http://schemas.microsoft.com/office/drawing/2014/main" id="{C4D8BE19-51FF-D99A-5E6F-2C6F256A3E54}"/>
              </a:ext>
            </a:extLst>
          </p:cNvPr>
          <p:cNvPicPr>
            <a:picLocks noChangeAspect="1"/>
          </p:cNvPicPr>
          <p:nvPr/>
        </p:nvPicPr>
        <p:blipFill>
          <a:blip r:embed="rId3"/>
          <a:stretch>
            <a:fillRect/>
          </a:stretch>
        </p:blipFill>
        <p:spPr>
          <a:xfrm>
            <a:off x="809131" y="1475151"/>
            <a:ext cx="7525737" cy="4406171"/>
          </a:xfrm>
          <a:prstGeom prst="rect">
            <a:avLst/>
          </a:prstGeom>
        </p:spPr>
      </p:pic>
      <p:sp>
        <p:nvSpPr>
          <p:cNvPr id="11" name="文本框 10">
            <a:extLst>
              <a:ext uri="{FF2B5EF4-FFF2-40B4-BE49-F238E27FC236}">
                <a16:creationId xmlns:a16="http://schemas.microsoft.com/office/drawing/2014/main" id="{7F4C9565-E68D-32B2-55FD-4B594872F1FF}"/>
              </a:ext>
            </a:extLst>
          </p:cNvPr>
          <p:cNvSpPr txBox="1"/>
          <p:nvPr/>
        </p:nvSpPr>
        <p:spPr>
          <a:xfrm>
            <a:off x="449263" y="1071835"/>
            <a:ext cx="5216892" cy="403316"/>
          </a:xfrm>
          <a:prstGeom prst="rect">
            <a:avLst/>
          </a:prstGeom>
          <a:noFill/>
        </p:spPr>
        <p:txBody>
          <a:bodyPr wrap="square">
            <a:spAutoFit/>
          </a:bodyPr>
          <a:lstStyle/>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rPr>
              <a:t>本硕士论文各研究点之间的逻辑关系如图所示。</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57228" y="1698533"/>
            <a:ext cx="8493791" cy="1511952"/>
          </a:xfrm>
          <a:prstGeom prst="rect">
            <a:avLst/>
          </a:prstGeom>
          <a:solidFill>
            <a:schemeClr val="bg1"/>
          </a:solidFill>
        </p:spPr>
        <p:txBody>
          <a:bodyPr wrap="square">
            <a:spAutoFit/>
          </a:bodyPr>
          <a:lstStyle/>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根据遥感地块矢量文件数据搭建领域知识图谱，设计合适的图谱本体结构，并丰富农业物候知识</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基于该异构网络设计 图神经网络模型，进行图表征学习</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设计合适的链接预测打分函数 输出待预测地块可能的作物类别</a:t>
            </a: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13</a:t>
            </a:fld>
            <a:endParaRPr lang="zh-CN" altLang="en-US"/>
          </a:p>
        </p:txBody>
      </p:sp>
      <p:sp>
        <p:nvSpPr>
          <p:cNvPr id="27" name="TextBox 19"/>
          <p:cNvSpPr txBox="1">
            <a:spLocks noChangeArrowheads="1"/>
          </p:cNvSpPr>
          <p:nvPr/>
        </p:nvSpPr>
        <p:spPr bwMode="auto">
          <a:xfrm>
            <a:off x="622300" y="142874"/>
            <a:ext cx="880561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8" name="矩形 27"/>
          <p:cNvSpPr/>
          <p:nvPr/>
        </p:nvSpPr>
        <p:spPr>
          <a:xfrm>
            <a:off x="157284" y="1058701"/>
            <a:ext cx="7792916" cy="553085"/>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矩形 29"/>
          <p:cNvSpPr/>
          <p:nvPr/>
        </p:nvSpPr>
        <p:spPr>
          <a:xfrm>
            <a:off x="179568" y="3524878"/>
            <a:ext cx="8807204" cy="2462534"/>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sym typeface="+mn-ea"/>
              </a:rPr>
              <a:t>领域知识图谱本体设计</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每个遥感地块矢量文件属性信息众多，且离散型与连续型属性共存且属于不同量纲，图谱本体如何设计</a:t>
            </a:r>
            <a:endParaRPr lang="en-US" altLang="zh-CN" sz="1600"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sym typeface="+mn-ea"/>
              </a:rPr>
              <a:t>图推理模型构建</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该异质网络所含地块数量多，地块属性类别多，融合的农业物候知识进一步增加网络结构的复杂度，图神经网络如何搭建</a:t>
            </a:r>
            <a:endParaRPr lang="zh-CN" altLang="en-US" sz="1600"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14</a:t>
            </a:fld>
            <a:endParaRPr lang="zh-CN" altLang="en-US" dirty="0"/>
          </a:p>
        </p:txBody>
      </p:sp>
      <p:grpSp>
        <p:nvGrpSpPr>
          <p:cNvPr id="33" name="组合 32"/>
          <p:cNvGrpSpPr/>
          <p:nvPr/>
        </p:nvGrpSpPr>
        <p:grpSpPr>
          <a:xfrm>
            <a:off x="1651242" y="1298711"/>
            <a:ext cx="5841515" cy="4038325"/>
            <a:chOff x="552351" y="1104753"/>
            <a:chExt cx="4746228" cy="2591848"/>
          </a:xfrm>
        </p:grpSpPr>
        <p:sp>
          <p:nvSpPr>
            <p:cNvPr id="34" name="文本框 33"/>
            <p:cNvSpPr txBox="1"/>
            <p:nvPr/>
          </p:nvSpPr>
          <p:spPr>
            <a:xfrm>
              <a:off x="552351" y="1484210"/>
              <a:ext cx="4746228" cy="2212391"/>
            </a:xfrm>
            <a:prstGeom prst="rect">
              <a:avLst/>
            </a:prstGeom>
            <a:noFill/>
            <a:ln w="28575">
              <a:solidFill>
                <a:schemeClr val="bg1">
                  <a:lumMod val="50000"/>
                </a:schemeClr>
              </a:solidFill>
            </a:ln>
          </p:spPr>
          <p:txBody>
            <a:bodyPr wrap="square" rtlCol="0">
              <a:spAutoFit/>
            </a:bodyPr>
            <a:lstStyle/>
            <a:p>
              <a:r>
                <a:rPr lang="zh-CN" altLang="en-US" b="1" dirty="0">
                  <a:latin typeface="黑体" panose="02010609060101010101" pitchFamily="49" charset="-122"/>
                  <a:ea typeface="黑体" panose="02010609060101010101" pitchFamily="49" charset="-122"/>
                </a:rPr>
                <a:t>一、领域知识图谱构建</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连续性属性变量离散化：数据分桶</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遥感地块领域知识图谱本体架构设计</a:t>
              </a:r>
            </a:p>
            <a:p>
              <a:r>
                <a:rPr lang="zh-CN" altLang="en-US" b="1" dirty="0">
                  <a:latin typeface="黑体" panose="02010609060101010101" pitchFamily="49" charset="-122"/>
                  <a:ea typeface="黑体" panose="02010609060101010101" pitchFamily="49" charset="-122"/>
                </a:rPr>
                <a:t>二、地块节点语义特征提取机制</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节点注意力计算机制</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2.</a:t>
              </a:r>
              <a:r>
                <a:rPr lang="zh-CN" altLang="en-US" dirty="0">
                  <a:latin typeface="黑体" panose="02010609060101010101" pitchFamily="49" charset="-122"/>
                  <a:ea typeface="黑体" panose="02010609060101010101" pitchFamily="49" charset="-122"/>
                  <a:cs typeface="Times New Roman" panose="02020603050405020304" pitchFamily="18" charset="0"/>
                </a:rPr>
                <a:t>消息传递机制设计</a:t>
              </a:r>
              <a:endParaRPr lang="zh-CN" altLang="en-US"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三、基于异构图</a:t>
              </a:r>
              <a:r>
                <a:rPr lang="en-US" altLang="zh-CN" b="1" dirty="0">
                  <a:latin typeface="黑体" panose="02010609060101010101" pitchFamily="49" charset="-122"/>
                  <a:ea typeface="黑体" panose="02010609060101010101" pitchFamily="49" charset="-122"/>
                </a:rPr>
                <a:t>Transformer</a:t>
              </a:r>
              <a:r>
                <a:rPr lang="zh-CN" altLang="en-US" b="1" dirty="0">
                  <a:latin typeface="黑体" panose="02010609060101010101" pitchFamily="49" charset="-122"/>
                  <a:ea typeface="黑体" panose="02010609060101010101" pitchFamily="49" charset="-122"/>
                </a:rPr>
                <a:t>架构的链路预测模型</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网络模型架构</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2.</a:t>
              </a:r>
              <a:r>
                <a:rPr lang="zh-CN" altLang="en-US" dirty="0">
                  <a:latin typeface="黑体" panose="02010609060101010101" pitchFamily="49" charset="-122"/>
                  <a:ea typeface="黑体" panose="02010609060101010101" pitchFamily="49" charset="-122"/>
                  <a:cs typeface="Times New Roman" panose="02020603050405020304" pitchFamily="18" charset="0"/>
                </a:rPr>
                <a:t>打分函数设计</a:t>
              </a:r>
            </a:p>
            <a:p>
              <a:r>
                <a:rPr lang="zh-CN" altLang="en-US" b="1" dirty="0">
                  <a:latin typeface="黑体" panose="02010609060101010101" pitchFamily="49" charset="-122"/>
                  <a:ea typeface="黑体" panose="02010609060101010101" pitchFamily="49" charset="-122"/>
                </a:rPr>
                <a:t>四、模型比对结果分析</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评价指标：</a:t>
              </a:r>
              <a:r>
                <a:rPr lang="en-US" altLang="zh-CN" dirty="0">
                  <a:latin typeface="黑体" panose="02010609060101010101" pitchFamily="49" charset="-122"/>
                  <a:ea typeface="黑体" panose="02010609060101010101" pitchFamily="49" charset="-122"/>
                  <a:cs typeface="Times New Roman" panose="02020603050405020304" pitchFamily="18" charset="0"/>
                </a:rPr>
                <a:t>MRR,</a:t>
              </a:r>
              <a:r>
                <a:rPr lang="zh-CN" altLang="en-US"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a:latin typeface="黑体" panose="02010609060101010101" pitchFamily="49" charset="-122"/>
                  <a:ea typeface="黑体" panose="02010609060101010101" pitchFamily="49" charset="-122"/>
                  <a:cs typeface="Times New Roman" panose="02020603050405020304" pitchFamily="18" charset="0"/>
                </a:rPr>
                <a:t>MR, </a:t>
              </a:r>
              <a:r>
                <a:rPr lang="en-US" altLang="zh-CN" dirty="0" err="1">
                  <a:latin typeface="黑体" panose="02010609060101010101" pitchFamily="49" charset="-122"/>
                  <a:ea typeface="黑体" panose="02010609060101010101" pitchFamily="49" charset="-122"/>
                  <a:cs typeface="Times New Roman" panose="02020603050405020304" pitchFamily="18" charset="0"/>
                </a:rPr>
                <a:t>HITS@n</a:t>
              </a:r>
              <a:r>
                <a:rPr lang="en-US" altLang="zh-CN" dirty="0">
                  <a:latin typeface="黑体" panose="02010609060101010101" pitchFamily="49" charset="-122"/>
                  <a:ea typeface="黑体" panose="02010609060101010101" pitchFamily="49" charset="-122"/>
                  <a:cs typeface="Times New Roman" panose="02020603050405020304" pitchFamily="18" charset="0"/>
                </a:rPr>
                <a:t>(n=1,3,10)</a:t>
              </a:r>
              <a:endParaRPr lang="zh-CN" altLang="en-US" b="1"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sp>
          <p:nvSpPr>
            <p:cNvPr id="35" name="文本框 34"/>
            <p:cNvSpPr txBox="1"/>
            <p:nvPr/>
          </p:nvSpPr>
          <p:spPr>
            <a:xfrm>
              <a:off x="552351" y="1104753"/>
              <a:ext cx="4746228" cy="286426"/>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2300" b="0" dirty="0"/>
                <a:t>具体步骤</a:t>
              </a:r>
            </a:p>
          </p:txBody>
        </p:sp>
      </p:grpSp>
    </p:spTree>
    <p:extLst>
      <p:ext uri="{BB962C8B-B14F-4D97-AF65-F5344CB8AC3E}">
        <p14:creationId xmlns:p14="http://schemas.microsoft.com/office/powerpoint/2010/main" val="11122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15</a:t>
            </a:fld>
            <a:endParaRPr lang="zh-CN" altLang="en-US" dirty="0"/>
          </a:p>
        </p:txBody>
      </p:sp>
      <p:pic>
        <p:nvPicPr>
          <p:cNvPr id="9" name="图片 8">
            <a:extLst>
              <a:ext uri="{FF2B5EF4-FFF2-40B4-BE49-F238E27FC236}">
                <a16:creationId xmlns:a16="http://schemas.microsoft.com/office/drawing/2014/main" id="{3B2C63BD-54F6-7BAE-F215-565854B1A2A3}"/>
              </a:ext>
            </a:extLst>
          </p:cNvPr>
          <p:cNvPicPr>
            <a:picLocks noChangeAspect="1"/>
          </p:cNvPicPr>
          <p:nvPr/>
        </p:nvPicPr>
        <p:blipFill>
          <a:blip r:embed="rId3"/>
          <a:stretch>
            <a:fillRect/>
          </a:stretch>
        </p:blipFill>
        <p:spPr>
          <a:xfrm>
            <a:off x="68863" y="1387064"/>
            <a:ext cx="6389087" cy="4969287"/>
          </a:xfrm>
          <a:prstGeom prst="rect">
            <a:avLst/>
          </a:prstGeom>
        </p:spPr>
      </p:pic>
      <p:sp>
        <p:nvSpPr>
          <p:cNvPr id="3" name="文本框 2">
            <a:extLst>
              <a:ext uri="{FF2B5EF4-FFF2-40B4-BE49-F238E27FC236}">
                <a16:creationId xmlns:a16="http://schemas.microsoft.com/office/drawing/2014/main" id="{95D75816-D3F0-6917-C7A0-FB2AA954E506}"/>
              </a:ext>
            </a:extLst>
          </p:cNvPr>
          <p:cNvSpPr txBox="1"/>
          <p:nvPr/>
        </p:nvSpPr>
        <p:spPr>
          <a:xfrm>
            <a:off x="449263" y="985837"/>
            <a:ext cx="6510948" cy="369332"/>
          </a:xfrm>
          <a:prstGeom prst="rect">
            <a:avLst/>
          </a:prstGeom>
          <a:noFill/>
        </p:spPr>
        <p:txBody>
          <a:bodyPr wrap="square" rtlCol="0">
            <a:spAutoFit/>
          </a:bodyPr>
          <a:lstStyle/>
          <a:p>
            <a:r>
              <a:rPr lang="zh-CN" altLang="en-US" dirty="0"/>
              <a:t>遥感矢量文件</a:t>
            </a:r>
            <a:r>
              <a:rPr lang="en-US" altLang="zh-CN" dirty="0"/>
              <a:t>(.</a:t>
            </a:r>
            <a:r>
              <a:rPr lang="en-US" altLang="zh-CN" dirty="0" err="1"/>
              <a:t>shp</a:t>
            </a:r>
            <a:r>
              <a:rPr lang="en-US" altLang="zh-CN" dirty="0"/>
              <a:t>)</a:t>
            </a:r>
            <a:r>
              <a:rPr lang="zh-CN" altLang="en-US" dirty="0"/>
              <a:t>的地块实体所属类别 连接关系概览</a:t>
            </a:r>
          </a:p>
        </p:txBody>
      </p:sp>
      <p:sp>
        <p:nvSpPr>
          <p:cNvPr id="4" name="文本框 3">
            <a:extLst>
              <a:ext uri="{FF2B5EF4-FFF2-40B4-BE49-F238E27FC236}">
                <a16:creationId xmlns:a16="http://schemas.microsoft.com/office/drawing/2014/main" id="{EF2F47F3-106B-43A3-A0A7-E5266AE25FD5}"/>
              </a:ext>
            </a:extLst>
          </p:cNvPr>
          <p:cNvSpPr txBox="1"/>
          <p:nvPr/>
        </p:nvSpPr>
        <p:spPr>
          <a:xfrm>
            <a:off x="6329786" y="1880597"/>
            <a:ext cx="2520462" cy="35394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数据分桶处理后，每个地块的属性值包括：</a:t>
            </a:r>
            <a:endParaRPr lang="en-US" altLang="zh-CN" sz="1600" dirty="0"/>
          </a:p>
          <a:p>
            <a:r>
              <a:rPr lang="zh-CN" altLang="en-US" sz="1600" dirty="0"/>
              <a:t>高程类别、</a:t>
            </a:r>
            <a:endParaRPr lang="en-US" altLang="zh-CN" sz="1600" dirty="0"/>
          </a:p>
          <a:p>
            <a:r>
              <a:rPr lang="zh-CN" altLang="en-US" sz="1600" dirty="0"/>
              <a:t>坡向类别、</a:t>
            </a:r>
            <a:endParaRPr lang="en-US" altLang="zh-CN" sz="1600" dirty="0"/>
          </a:p>
          <a:p>
            <a:r>
              <a:rPr lang="zh-CN" altLang="en-US" sz="1600" dirty="0"/>
              <a:t>坡度类别、</a:t>
            </a:r>
            <a:endParaRPr lang="en-US" altLang="zh-CN" sz="1600" dirty="0"/>
          </a:p>
          <a:p>
            <a:r>
              <a:rPr lang="zh-CN" altLang="en-US" sz="1600" dirty="0"/>
              <a:t>面积分区、</a:t>
            </a:r>
            <a:endParaRPr lang="en-US" altLang="zh-CN" sz="1600" dirty="0"/>
          </a:p>
          <a:p>
            <a:r>
              <a:rPr lang="zh-CN" altLang="en-US" sz="1600" dirty="0"/>
              <a:t>行政区划、</a:t>
            </a:r>
            <a:endParaRPr lang="en-US" altLang="zh-CN" sz="1600" dirty="0"/>
          </a:p>
          <a:p>
            <a:r>
              <a:rPr lang="zh-CN" altLang="en-US" sz="1600" dirty="0"/>
              <a:t>地理分区、</a:t>
            </a:r>
            <a:endParaRPr lang="en-US" altLang="zh-CN" sz="1600" dirty="0"/>
          </a:p>
          <a:p>
            <a:r>
              <a:rPr lang="zh-CN" altLang="en-US" sz="1600" dirty="0"/>
              <a:t>土壤</a:t>
            </a:r>
            <a:r>
              <a:rPr lang="en-US" altLang="zh-CN" sz="1600" dirty="0"/>
              <a:t>PH</a:t>
            </a:r>
            <a:r>
              <a:rPr lang="zh-CN" altLang="en-US" sz="1600" dirty="0"/>
              <a:t>类别、</a:t>
            </a:r>
            <a:endParaRPr lang="en-US" altLang="zh-CN" sz="1600" dirty="0"/>
          </a:p>
          <a:p>
            <a:r>
              <a:rPr lang="zh-CN" altLang="en-US" sz="1600" dirty="0"/>
              <a:t>有机物含量类别、</a:t>
            </a:r>
            <a:endParaRPr lang="en-US" altLang="zh-CN" sz="1600" dirty="0"/>
          </a:p>
          <a:p>
            <a:r>
              <a:rPr lang="zh-CN" altLang="en-US" sz="1600" dirty="0"/>
              <a:t>三调地类编码、</a:t>
            </a:r>
            <a:endParaRPr lang="en-US" altLang="zh-CN" sz="1600" dirty="0"/>
          </a:p>
          <a:p>
            <a:r>
              <a:rPr lang="zh-CN" altLang="en-US" sz="1600" dirty="0"/>
              <a:t>耕作方式、</a:t>
            </a:r>
            <a:endParaRPr lang="en-US" altLang="zh-CN" sz="1600" dirty="0"/>
          </a:p>
          <a:p>
            <a:r>
              <a:rPr lang="zh-CN" altLang="en-US" sz="1600" dirty="0"/>
              <a:t>作物种植类型</a:t>
            </a:r>
            <a:endParaRPr lang="en-US" altLang="zh-CN" sz="1600" dirty="0"/>
          </a:p>
          <a:p>
            <a:r>
              <a:rPr lang="en-US" altLang="zh-CN" sz="1600" dirty="0"/>
              <a:t> . . .</a:t>
            </a:r>
            <a:endParaRPr lang="zh-CN" altLang="en-US" sz="1600" dirty="0"/>
          </a:p>
        </p:txBody>
      </p:sp>
    </p:spTree>
    <p:extLst>
      <p:ext uri="{BB962C8B-B14F-4D97-AF65-F5344CB8AC3E}">
        <p14:creationId xmlns:p14="http://schemas.microsoft.com/office/powerpoint/2010/main" val="2223515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16</a:t>
            </a:fld>
            <a:endParaRPr lang="zh-CN" altLang="en-US" dirty="0"/>
          </a:p>
        </p:txBody>
      </p:sp>
      <p:pic>
        <p:nvPicPr>
          <p:cNvPr id="1026" name="Picture 2" descr="坡 度 &#10;有 枳 质 含 量 &#10;地 理 分 区 &#10;概 念 指 标 层 &#10;种 植 作 物 &#10;0 &#10;0 &#10;0 &#10;正 南 &#10;淪 东 北 &#10;弱 酸 &#10;属 性 类 别 层 &#10;春 季 作 物 &#10;&gt; 900 米 &#10;&lt; 500 米 &#10;水 &#10;图 谱 实 体 层 &#10;Pid5093 &#10;0 &#10;0 &#10;0 &#10;Pid5001 &#10;高 粱 &#10;山 药 &#10;0d5045 &#10;P 记 5067 ">
            <a:extLst>
              <a:ext uri="{FF2B5EF4-FFF2-40B4-BE49-F238E27FC236}">
                <a16:creationId xmlns:a16="http://schemas.microsoft.com/office/drawing/2014/main" id="{2715AC55-73DD-EACB-0D18-2557A664C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2" y="1654593"/>
            <a:ext cx="9118868" cy="477737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45098A23-717D-14EF-E51B-D5204EB62757}"/>
              </a:ext>
            </a:extLst>
          </p:cNvPr>
          <p:cNvGrpSpPr/>
          <p:nvPr/>
        </p:nvGrpSpPr>
        <p:grpSpPr>
          <a:xfrm>
            <a:off x="132243" y="885151"/>
            <a:ext cx="6325707" cy="769442"/>
            <a:chOff x="80782" y="1060937"/>
            <a:chExt cx="5629221" cy="769442"/>
          </a:xfrm>
        </p:grpSpPr>
        <p:sp>
          <p:nvSpPr>
            <p:cNvPr id="3" name="文本框 2">
              <a:extLst>
                <a:ext uri="{FF2B5EF4-FFF2-40B4-BE49-F238E27FC236}">
                  <a16:creationId xmlns:a16="http://schemas.microsoft.com/office/drawing/2014/main" id="{A8B34BCF-C666-8F93-5B42-1015767D52AB}"/>
                </a:ext>
              </a:extLst>
            </p:cNvPr>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）领域知识图谱本体设计部分示例：</a:t>
              </a:r>
            </a:p>
          </p:txBody>
        </p:sp>
        <p:sp>
          <p:nvSpPr>
            <p:cNvPr id="4" name="文本框 3">
              <a:extLst>
                <a:ext uri="{FF2B5EF4-FFF2-40B4-BE49-F238E27FC236}">
                  <a16:creationId xmlns:a16="http://schemas.microsoft.com/office/drawing/2014/main" id="{92B89E28-3546-42BC-E374-361F195F6C6E}"/>
                </a:ext>
              </a:extLst>
            </p:cNvPr>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spTree>
    <p:extLst>
      <p:ext uri="{BB962C8B-B14F-4D97-AF65-F5344CB8AC3E}">
        <p14:creationId xmlns:p14="http://schemas.microsoft.com/office/powerpoint/2010/main" val="23806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17</a:t>
            </a:fld>
            <a:endParaRPr lang="zh-CN" altLang="en-US" dirty="0"/>
          </a:p>
        </p:txBody>
      </p:sp>
      <p:grpSp>
        <p:nvGrpSpPr>
          <p:cNvPr id="33" name="组合 32"/>
          <p:cNvGrpSpPr/>
          <p:nvPr/>
        </p:nvGrpSpPr>
        <p:grpSpPr>
          <a:xfrm>
            <a:off x="227895" y="1065844"/>
            <a:ext cx="8282258" cy="753507"/>
            <a:chOff x="80782" y="1060937"/>
            <a:chExt cx="5629220" cy="913037"/>
          </a:xfrm>
        </p:grpSpPr>
        <p:sp>
          <p:nvSpPr>
            <p:cNvPr id="34" name="文本框 33"/>
            <p:cNvSpPr txBox="1"/>
            <p:nvPr/>
          </p:nvSpPr>
          <p:spPr>
            <a:xfrm>
              <a:off x="80782" y="1526448"/>
              <a:ext cx="5629220" cy="447526"/>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）节点注意力特征提取和消息传递机制模块（异质信息提取）</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pic>
        <p:nvPicPr>
          <p:cNvPr id="4" name="图片 3">
            <a:extLst>
              <a:ext uri="{FF2B5EF4-FFF2-40B4-BE49-F238E27FC236}">
                <a16:creationId xmlns:a16="http://schemas.microsoft.com/office/drawing/2014/main" id="{4C8F6366-71A1-44DF-9209-EA1DB3F7D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95" y="2042313"/>
            <a:ext cx="7400344" cy="4196252"/>
          </a:xfrm>
          <a:prstGeom prst="rect">
            <a:avLst/>
          </a:prstGeom>
        </p:spPr>
      </p:pic>
    </p:spTree>
    <p:extLst>
      <p:ext uri="{BB962C8B-B14F-4D97-AF65-F5344CB8AC3E}">
        <p14:creationId xmlns:p14="http://schemas.microsoft.com/office/powerpoint/2010/main" val="17686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18</a:t>
            </a:fld>
            <a:endParaRPr lang="zh-CN" altLang="en-US" dirty="0"/>
          </a:p>
        </p:txBody>
      </p:sp>
      <p:grpSp>
        <p:nvGrpSpPr>
          <p:cNvPr id="33" name="组合 32"/>
          <p:cNvGrpSpPr/>
          <p:nvPr/>
        </p:nvGrpSpPr>
        <p:grpSpPr>
          <a:xfrm>
            <a:off x="227895" y="1065844"/>
            <a:ext cx="8282258" cy="753507"/>
            <a:chOff x="80782" y="1060937"/>
            <a:chExt cx="5629220" cy="913037"/>
          </a:xfrm>
        </p:grpSpPr>
        <p:sp>
          <p:nvSpPr>
            <p:cNvPr id="34" name="文本框 33"/>
            <p:cNvSpPr txBox="1"/>
            <p:nvPr/>
          </p:nvSpPr>
          <p:spPr>
            <a:xfrm>
              <a:off x="80782" y="1526448"/>
              <a:ext cx="5629220" cy="447526"/>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）节点注意力特征提取和消息传递机制模块（异质信息提取）</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sp>
        <p:nvSpPr>
          <p:cNvPr id="3" name="文本框 2">
            <a:extLst>
              <a:ext uri="{FF2B5EF4-FFF2-40B4-BE49-F238E27FC236}">
                <a16:creationId xmlns:a16="http://schemas.microsoft.com/office/drawing/2014/main" id="{E6952F68-E0A0-A326-3DAA-B0942D84F3D8}"/>
              </a:ext>
            </a:extLst>
          </p:cNvPr>
          <p:cNvSpPr txBox="1"/>
          <p:nvPr/>
        </p:nvSpPr>
        <p:spPr>
          <a:xfrm>
            <a:off x="2286000" y="3228568"/>
            <a:ext cx="4572000" cy="369332"/>
          </a:xfrm>
          <a:prstGeom prst="rect">
            <a:avLst/>
          </a:prstGeom>
          <a:noFill/>
        </p:spPr>
        <p:txBody>
          <a:bodyPr wrap="square">
            <a:spAutoFit/>
          </a:bodyPr>
          <a:lstStyle/>
          <a:p>
            <a:endParaRPr lang="zh-CN" altLang="en-US" dirty="0"/>
          </a:p>
        </p:txBody>
      </p:sp>
      <p:pic>
        <p:nvPicPr>
          <p:cNvPr id="11" name="图片 10">
            <a:extLst>
              <a:ext uri="{FF2B5EF4-FFF2-40B4-BE49-F238E27FC236}">
                <a16:creationId xmlns:a16="http://schemas.microsoft.com/office/drawing/2014/main" id="{23C9DAB9-A2EE-A62C-60AC-47EC3212BDD2}"/>
              </a:ext>
            </a:extLst>
          </p:cNvPr>
          <p:cNvPicPr>
            <a:picLocks noChangeAspect="1"/>
          </p:cNvPicPr>
          <p:nvPr/>
        </p:nvPicPr>
        <p:blipFill>
          <a:blip r:embed="rId3"/>
          <a:stretch>
            <a:fillRect/>
          </a:stretch>
        </p:blipFill>
        <p:spPr>
          <a:xfrm>
            <a:off x="284601" y="2213840"/>
            <a:ext cx="6423627" cy="758509"/>
          </a:xfrm>
          <a:prstGeom prst="rect">
            <a:avLst/>
          </a:prstGeom>
        </p:spPr>
      </p:pic>
      <p:pic>
        <p:nvPicPr>
          <p:cNvPr id="13" name="图片 12">
            <a:extLst>
              <a:ext uri="{FF2B5EF4-FFF2-40B4-BE49-F238E27FC236}">
                <a16:creationId xmlns:a16="http://schemas.microsoft.com/office/drawing/2014/main" id="{D4735221-687C-C90E-0533-5C774C5239B6}"/>
              </a:ext>
            </a:extLst>
          </p:cNvPr>
          <p:cNvPicPr>
            <a:picLocks noChangeAspect="1"/>
          </p:cNvPicPr>
          <p:nvPr/>
        </p:nvPicPr>
        <p:blipFill>
          <a:blip r:embed="rId4"/>
          <a:stretch>
            <a:fillRect/>
          </a:stretch>
        </p:blipFill>
        <p:spPr>
          <a:xfrm>
            <a:off x="1676949" y="3137460"/>
            <a:ext cx="6363465" cy="664926"/>
          </a:xfrm>
          <a:prstGeom prst="rect">
            <a:avLst/>
          </a:prstGeom>
        </p:spPr>
      </p:pic>
      <p:pic>
        <p:nvPicPr>
          <p:cNvPr id="15" name="图片 14">
            <a:extLst>
              <a:ext uri="{FF2B5EF4-FFF2-40B4-BE49-F238E27FC236}">
                <a16:creationId xmlns:a16="http://schemas.microsoft.com/office/drawing/2014/main" id="{DD73EE7B-1F92-BBF3-CB89-F8C84375B683}"/>
              </a:ext>
            </a:extLst>
          </p:cNvPr>
          <p:cNvPicPr>
            <a:picLocks noChangeAspect="1"/>
          </p:cNvPicPr>
          <p:nvPr/>
        </p:nvPicPr>
        <p:blipFill>
          <a:blip r:embed="rId5"/>
          <a:stretch>
            <a:fillRect/>
          </a:stretch>
        </p:blipFill>
        <p:spPr>
          <a:xfrm>
            <a:off x="994050" y="3967497"/>
            <a:ext cx="6133492" cy="713784"/>
          </a:xfrm>
          <a:prstGeom prst="rect">
            <a:avLst/>
          </a:prstGeom>
        </p:spPr>
      </p:pic>
      <p:sp>
        <p:nvSpPr>
          <p:cNvPr id="17" name="左大括号 16">
            <a:extLst>
              <a:ext uri="{FF2B5EF4-FFF2-40B4-BE49-F238E27FC236}">
                <a16:creationId xmlns:a16="http://schemas.microsoft.com/office/drawing/2014/main" id="{05538EDB-31BF-915F-AB5F-932620BAE012}"/>
              </a:ext>
            </a:extLst>
          </p:cNvPr>
          <p:cNvSpPr/>
          <p:nvPr/>
        </p:nvSpPr>
        <p:spPr>
          <a:xfrm>
            <a:off x="994050" y="3207498"/>
            <a:ext cx="378373" cy="1363595"/>
          </a:xfrm>
          <a:prstGeom prst="leftBrace">
            <a:avLst>
              <a:gd name="adj1" fmla="val 8333"/>
              <a:gd name="adj2" fmla="val 1724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6381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19</a:t>
            </a:fld>
            <a:endParaRPr lang="zh-CN" altLang="en-US" dirty="0"/>
          </a:p>
        </p:txBody>
      </p:sp>
      <p:grpSp>
        <p:nvGrpSpPr>
          <p:cNvPr id="33" name="组合 32"/>
          <p:cNvGrpSpPr/>
          <p:nvPr/>
        </p:nvGrpSpPr>
        <p:grpSpPr>
          <a:xfrm>
            <a:off x="132243" y="1060937"/>
            <a:ext cx="6325707" cy="769442"/>
            <a:chOff x="80782" y="1060937"/>
            <a:chExt cx="5629221" cy="769442"/>
          </a:xfrm>
        </p:grpSpPr>
        <p:sp>
          <p:nvSpPr>
            <p:cNvPr id="34" name="文本框 33"/>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）基于异构图</a:t>
              </a:r>
              <a:r>
                <a:rPr lang="en-US" altLang="zh-CN" dirty="0">
                  <a:latin typeface="黑体" panose="02010609060101010101" pitchFamily="49" charset="-122"/>
                  <a:ea typeface="黑体" panose="02010609060101010101" pitchFamily="49" charset="-122"/>
                </a:rPr>
                <a:t>Transformer</a:t>
              </a:r>
              <a:r>
                <a:rPr lang="zh-CN" altLang="en-US" dirty="0">
                  <a:latin typeface="黑体" panose="02010609060101010101" pitchFamily="49" charset="-122"/>
                  <a:ea typeface="黑体" panose="02010609060101010101" pitchFamily="49" charset="-122"/>
                </a:rPr>
                <a:t>架构的链路预测模型</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pic>
        <p:nvPicPr>
          <p:cNvPr id="2" name="图片 1">
            <a:extLst>
              <a:ext uri="{FF2B5EF4-FFF2-40B4-BE49-F238E27FC236}">
                <a16:creationId xmlns:a16="http://schemas.microsoft.com/office/drawing/2014/main" id="{61C61B72-3E6B-AC59-41B1-57C761E5DA8B}"/>
              </a:ext>
            </a:extLst>
          </p:cNvPr>
          <p:cNvPicPr>
            <a:picLocks noChangeAspect="1"/>
          </p:cNvPicPr>
          <p:nvPr/>
        </p:nvPicPr>
        <p:blipFill>
          <a:blip r:embed="rId3"/>
          <a:stretch>
            <a:fillRect/>
          </a:stretch>
        </p:blipFill>
        <p:spPr>
          <a:xfrm>
            <a:off x="1854931" y="2243864"/>
            <a:ext cx="1229555" cy="2318832"/>
          </a:xfrm>
          <a:prstGeom prst="rect">
            <a:avLst/>
          </a:prstGeom>
        </p:spPr>
      </p:pic>
      <p:pic>
        <p:nvPicPr>
          <p:cNvPr id="4" name="图片 3">
            <a:extLst>
              <a:ext uri="{FF2B5EF4-FFF2-40B4-BE49-F238E27FC236}">
                <a16:creationId xmlns:a16="http://schemas.microsoft.com/office/drawing/2014/main" id="{08E0B3B1-826F-7DAD-4A99-306D43C8FDEE}"/>
              </a:ext>
            </a:extLst>
          </p:cNvPr>
          <p:cNvPicPr>
            <a:picLocks noChangeAspect="1"/>
          </p:cNvPicPr>
          <p:nvPr/>
        </p:nvPicPr>
        <p:blipFill>
          <a:blip r:embed="rId4"/>
          <a:stretch>
            <a:fillRect/>
          </a:stretch>
        </p:blipFill>
        <p:spPr>
          <a:xfrm>
            <a:off x="4638183" y="2016795"/>
            <a:ext cx="3468011" cy="3855432"/>
          </a:xfrm>
          <a:prstGeom prst="rect">
            <a:avLst/>
          </a:prstGeom>
        </p:spPr>
      </p:pic>
      <p:sp>
        <p:nvSpPr>
          <p:cNvPr id="7" name="左大括号 6">
            <a:extLst>
              <a:ext uri="{FF2B5EF4-FFF2-40B4-BE49-F238E27FC236}">
                <a16:creationId xmlns:a16="http://schemas.microsoft.com/office/drawing/2014/main" id="{574AD94D-767B-3DEF-2527-75A88238D2D4}"/>
              </a:ext>
            </a:extLst>
          </p:cNvPr>
          <p:cNvSpPr/>
          <p:nvPr/>
        </p:nvSpPr>
        <p:spPr>
          <a:xfrm>
            <a:off x="3534194" y="2264646"/>
            <a:ext cx="1229555" cy="3467260"/>
          </a:xfrm>
          <a:prstGeom prst="leftBrace">
            <a:avLst>
              <a:gd name="adj1" fmla="val 8333"/>
              <a:gd name="adj2" fmla="val 212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CB61C88-C11E-41DD-C734-4F8A1B3903B8}"/>
                  </a:ext>
                </a:extLst>
              </p:cNvPr>
              <p:cNvSpPr txBox="1"/>
              <p:nvPr/>
            </p:nvSpPr>
            <p:spPr>
              <a:xfrm>
                <a:off x="-191748" y="5679001"/>
                <a:ext cx="4572000" cy="38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Δ</m:t>
                      </m:r>
                      <m:r>
                        <a:rPr lang="zh-CN" altLang="en-US" i="0">
                          <a:latin typeface="Cambria Math" panose="02040503050406030204" pitchFamily="18" charset="0"/>
                        </a:rPr>
                        <m:t>=</m:t>
                      </m:r>
                      <m:r>
                        <m:rPr>
                          <m:sty m:val="p"/>
                        </m:rPr>
                        <a:rPr lang="zh-CN" altLang="en-US" i="0">
                          <a:latin typeface="Cambria Math" panose="02040503050406030204" pitchFamily="18" charset="0"/>
                        </a:rPr>
                        <m:t>I</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𝐷</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up>
                      </m:sSup>
                      <m:r>
                        <a:rPr lang="zh-CN" altLang="en-US" i="1">
                          <a:latin typeface="Cambria Math" panose="02040503050406030204" pitchFamily="18" charset="0"/>
                        </a:rPr>
                        <m:t>𝐴</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𝐷</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𝑇</m:t>
                          </m:r>
                        </m:sup>
                      </m:sSup>
                      <m:r>
                        <m:rPr>
                          <m:sty m:val="p"/>
                        </m:rPr>
                        <a:rPr lang="zh-CN" altLang="en-US" i="0">
                          <a:latin typeface="Cambria Math" panose="02040503050406030204" pitchFamily="18" charset="0"/>
                        </a:rPr>
                        <m:t>Λ</m:t>
                      </m:r>
                      <m:r>
                        <a:rPr lang="zh-CN" altLang="en-US" i="1">
                          <a:latin typeface="Cambria Math" panose="02040503050406030204" pitchFamily="18" charset="0"/>
                        </a:rPr>
                        <m:t>𝑈</m:t>
                      </m:r>
                    </m:oMath>
                  </m:oMathPara>
                </a14:m>
                <a:endParaRPr lang="zh-CN" altLang="en-US" dirty="0"/>
              </a:p>
            </p:txBody>
          </p:sp>
        </mc:Choice>
        <mc:Fallback xmlns="">
          <p:sp>
            <p:nvSpPr>
              <p:cNvPr id="8" name="文本框 7">
                <a:extLst>
                  <a:ext uri="{FF2B5EF4-FFF2-40B4-BE49-F238E27FC236}">
                    <a16:creationId xmlns:a16="http://schemas.microsoft.com/office/drawing/2014/main" id="{CCB61C88-C11E-41DD-C734-4F8A1B3903B8}"/>
                  </a:ext>
                </a:extLst>
              </p:cNvPr>
              <p:cNvSpPr txBox="1">
                <a:spLocks noRot="1" noChangeAspect="1" noMove="1" noResize="1" noEditPoints="1" noAdjustHandles="1" noChangeArrowheads="1" noChangeShapeType="1" noTextEdit="1"/>
              </p:cNvSpPr>
              <p:nvPr/>
            </p:nvSpPr>
            <p:spPr>
              <a:xfrm>
                <a:off x="-191748" y="5679001"/>
                <a:ext cx="4572000" cy="386452"/>
              </a:xfrm>
              <a:prstGeom prst="rect">
                <a:avLst/>
              </a:prstGeom>
              <a:blipFill>
                <a:blip r:embed="rId5"/>
                <a:stretch>
                  <a:fillRect t="-80952" b="-9841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46BF934-014F-0BDF-5F16-E3FAADAF347B}"/>
              </a:ext>
            </a:extLst>
          </p:cNvPr>
          <p:cNvSpPr txBox="1"/>
          <p:nvPr/>
        </p:nvSpPr>
        <p:spPr>
          <a:xfrm>
            <a:off x="52061" y="4804934"/>
            <a:ext cx="3732091"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图的拉普拉斯矩阵特征向量作为</a:t>
            </a:r>
            <a:r>
              <a:rPr lang="en-US" altLang="zh-CN" sz="1800" dirty="0">
                <a:effectLst/>
                <a:latin typeface="Times New Roman" panose="02020603050405020304" pitchFamily="18" charset="0"/>
                <a:ea typeface="宋体" panose="02010600030101010101" pitchFamily="2" charset="-122"/>
              </a:rPr>
              <a:t>PE</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对图的全局结构进行表示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93981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：面向</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作物种类预测的知识图谱推理模型</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20</a:t>
            </a:fld>
            <a:endParaRPr lang="zh-CN" altLang="en-US" dirty="0"/>
          </a:p>
        </p:txBody>
      </p:sp>
      <p:grpSp>
        <p:nvGrpSpPr>
          <p:cNvPr id="33" name="组合 32"/>
          <p:cNvGrpSpPr/>
          <p:nvPr/>
        </p:nvGrpSpPr>
        <p:grpSpPr>
          <a:xfrm>
            <a:off x="132243" y="1060937"/>
            <a:ext cx="6325707" cy="769442"/>
            <a:chOff x="80782" y="1060937"/>
            <a:chExt cx="5629221" cy="769442"/>
          </a:xfrm>
        </p:grpSpPr>
        <p:sp>
          <p:nvSpPr>
            <p:cNvPr id="34" name="文本框 33"/>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）打分函数和评价指标</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6B01FF9-6003-A681-B945-5F1A848B2C8E}"/>
                  </a:ext>
                </a:extLst>
              </p:cNvPr>
              <p:cNvSpPr txBox="1"/>
              <p:nvPr/>
            </p:nvSpPr>
            <p:spPr>
              <a:xfrm>
                <a:off x="317500" y="1879823"/>
                <a:ext cx="7893050" cy="2862322"/>
              </a:xfrm>
              <a:prstGeom prst="rect">
                <a:avLst/>
              </a:prstGeom>
              <a:noFill/>
            </p:spPr>
            <p:txBody>
              <a:bodyPr wrap="square">
                <a:spAutoFit/>
              </a:bodyPr>
              <a:lstStyle/>
              <a:p>
                <a:pPr indent="266700" algn="just">
                  <a:lnSpc>
                    <a:spcPct val="125000"/>
                  </a:lnSpc>
                </a:pP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点积，</a:t>
                </a:r>
                <a:r>
                  <a:rPr lang="en-US" altLang="zh-CN" sz="1800" kern="100" dirty="0" err="1">
                    <a:effectLst/>
                    <a:latin typeface="Times New Roman" panose="02020603050405020304" pitchFamily="18" charset="0"/>
                    <a:ea typeface="宋体" panose="02010600030101010101" pitchFamily="2" charset="-122"/>
                  </a:rPr>
                  <a:t>disMult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TransX</a:t>
                </a:r>
                <a:r>
                  <a:rPr lang="zh-CN" altLang="zh-CN" sz="1800" kern="100" dirty="0">
                    <a:effectLst/>
                    <a:latin typeface="Times New Roman" panose="02020603050405020304" pitchFamily="18" charset="0"/>
                    <a:ea typeface="宋体" panose="02010600030101010101" pitchFamily="2" charset="-122"/>
                  </a:rPr>
                  <a:t>系列等模型均可以实现对</a:t>
                </a:r>
                <a:r>
                  <a:rPr lang="zh-CN" altLang="en-US" kern="100" dirty="0">
                    <a:latin typeface="Times New Roman" panose="02020603050405020304" pitchFamily="18" charset="0"/>
                    <a:ea typeface="宋体" panose="02010600030101010101" pitchFamily="2" charset="-122"/>
                  </a:rPr>
                  <a:t>节点间</a:t>
                </a:r>
                <a:r>
                  <a:rPr lang="zh-CN" altLang="zh-CN" sz="1800" kern="100" dirty="0">
                    <a:effectLst/>
                    <a:latin typeface="Times New Roman" panose="02020603050405020304" pitchFamily="18" charset="0"/>
                    <a:ea typeface="宋体" panose="02010600030101010101" pitchFamily="2" charset="-122"/>
                  </a:rPr>
                  <a:t>的链接预测的评分方法，本实验使用</a:t>
                </a:r>
                <a:r>
                  <a:rPr lang="en-US" altLang="zh-CN" sz="1800" kern="100" dirty="0" err="1">
                    <a:effectLst/>
                    <a:latin typeface="Times New Roman" panose="02020603050405020304" pitchFamily="18" charset="0"/>
                    <a:ea typeface="宋体" panose="02010600030101010101" pitchFamily="2" charset="-122"/>
                  </a:rPr>
                  <a:t>ConvE</a:t>
                </a:r>
                <a:r>
                  <a:rPr lang="zh-CN" altLang="zh-CN" sz="1800" kern="100" dirty="0">
                    <a:effectLst/>
                    <a:latin typeface="Times New Roman" panose="02020603050405020304" pitchFamily="18" charset="0"/>
                    <a:ea typeface="宋体" panose="02010600030101010101" pitchFamily="2" charset="-122"/>
                  </a:rPr>
                  <a:t>来计算节点间链接的评分值。</a:t>
                </a:r>
                <a:endParaRPr lang="zh-CN" altLang="zh-CN" sz="1400" kern="100" dirty="0">
                  <a:effectLst/>
                  <a:latin typeface="Times New Roman" panose="02020603050405020304" pitchFamily="18" charset="0"/>
                  <a:ea typeface="宋体" panose="02010600030101010101" pitchFamily="2" charset="-122"/>
                </a:endParaRPr>
              </a:p>
              <a:p>
                <a:pPr algn="r" latinLnBrk="1">
                  <a:lnSpc>
                    <a:spcPct val="150000"/>
                  </a:lnSpc>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𝜓</m:t>
                        </m:r>
                      </m:e>
                      <m:sub>
                        <m:r>
                          <a:rPr lang="en-US" altLang="zh-CN" sz="1800" i="1" kern="100">
                            <a:effectLst/>
                            <a:latin typeface="Cambria Math" panose="02040503050406030204" pitchFamily="18" charset="0"/>
                            <a:ea typeface="宋体" panose="02010600030101010101" pitchFamily="2" charset="-122"/>
                          </a:rPr>
                          <m:t>𝑟</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𝑜</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m:t>
                    </m:r>
                    <m:r>
                      <m:rPr>
                        <m:sty m:val="p"/>
                      </m:rPr>
                      <a:rPr lang="en-US" altLang="zh-CN" sz="1800" kern="100">
                        <a:effectLst/>
                        <a:latin typeface="Cambria Math" panose="02040503050406030204" pitchFamily="18" charset="0"/>
                        <a:ea typeface="宋体" panose="02010600030101010101" pitchFamily="2" charset="-122"/>
                      </a:rPr>
                      <m:t>vec</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e>
                    </m:bar>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𝐫</m:t>
                            </m:r>
                          </m:e>
                          <m:sub>
                            <m:r>
                              <a:rPr lang="en-US" altLang="zh-CN" sz="1800" i="1" kern="100">
                                <a:effectLst/>
                                <a:latin typeface="Cambria Math" panose="02040503050406030204" pitchFamily="18" charset="0"/>
                                <a:ea typeface="宋体" panose="02010600030101010101" pitchFamily="2" charset="-122"/>
                              </a:rPr>
                              <m:t>𝑟</m:t>
                            </m:r>
                          </m:sub>
                        </m:sSub>
                      </m:e>
                    </m:ba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𝜔</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𝐖</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𝑜</m:t>
                        </m:r>
                      </m:sub>
                    </m:sSub>
                  </m:oMath>
                </a14:m>
                <a:r>
                  <a:rPr lang="en-US" altLang="zh-CN" sz="18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其中输入的</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e</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e</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o</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分别代表头实体和尾实体的</a:t>
                </a:r>
                <a:r>
                  <a:rPr lang="en-US" altLang="zh-CN" sz="1800" dirty="0">
                    <a:effectLst/>
                    <a:latin typeface="Times New Roman" panose="02020603050405020304" pitchFamily="18" charset="0"/>
                    <a:ea typeface="宋体" panose="02010600030101010101" pitchFamily="2" charset="-122"/>
                  </a:rPr>
                  <a:t>Embedding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ea typeface="Cambria Math" panose="02040503050406030204" pitchFamily="18" charset="0"/>
                    <a:cs typeface="Times New Roman" panose="02020603050405020304" pitchFamily="18" charset="0"/>
                  </a:rPr>
                  <a:t> </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m:t>
                            </m:r>
                          </m:sub>
                        </m:sSub>
                      </m:e>
                    </m:ba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𝐫</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ub>
                        </m:sSub>
                      </m:e>
                    </m:ba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a:t>
                </a:r>
                <a:r>
                  <a:rPr lang="en-US" altLang="zh-CN" sz="1800" dirty="0">
                    <a:effectLst/>
                    <a:latin typeface="Times New Roman" panose="02020603050405020304" pitchFamily="18" charset="0"/>
                    <a:ea typeface="宋体" panose="02010600030101010101" pitchFamily="2" charset="-122"/>
                  </a:rPr>
                  <a:t>Reshape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后的头实体和关系向量，</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𝜔</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代表卷积核</a:t>
                </a:r>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代表投影矩阵。</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𝑜</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将其得分经过激活函数</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得到每个实体</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链接</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的概率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模型评估指标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知识图谱三元组预测常用指标</a:t>
                </a:r>
                <a:r>
                  <a:rPr lang="en-US" altLang="zh-CN" sz="1800" dirty="0">
                    <a:effectLst/>
                    <a:latin typeface="Times New Roman" panose="02020603050405020304" pitchFamily="18" charset="0"/>
                    <a:ea typeface="宋体" panose="02010600030101010101" pitchFamily="2" charset="-122"/>
                  </a:rPr>
                  <a:t>MRR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HITS</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10" name="文本框 9">
                <a:extLst>
                  <a:ext uri="{FF2B5EF4-FFF2-40B4-BE49-F238E27FC236}">
                    <a16:creationId xmlns:a16="http://schemas.microsoft.com/office/drawing/2014/main" id="{16B01FF9-6003-A681-B945-5F1A848B2C8E}"/>
                  </a:ext>
                </a:extLst>
              </p:cNvPr>
              <p:cNvSpPr txBox="1">
                <a:spLocks noRot="1" noChangeAspect="1" noMove="1" noResize="1" noEditPoints="1" noAdjustHandles="1" noChangeArrowheads="1" noChangeShapeType="1" noTextEdit="1"/>
              </p:cNvSpPr>
              <p:nvPr/>
            </p:nvSpPr>
            <p:spPr>
              <a:xfrm>
                <a:off x="317500" y="1879823"/>
                <a:ext cx="7893050" cy="2862322"/>
              </a:xfrm>
              <a:prstGeom prst="rect">
                <a:avLst/>
              </a:prstGeom>
              <a:blipFill>
                <a:blip r:embed="rId3"/>
                <a:stretch>
                  <a:fillRect l="-618" t="-426" r="-695" b="-2340"/>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9AF39012-6ABE-E78C-0417-7BDE8306BDAE}"/>
              </a:ext>
            </a:extLst>
          </p:cNvPr>
          <p:cNvPicPr>
            <a:picLocks noChangeAspect="1"/>
          </p:cNvPicPr>
          <p:nvPr/>
        </p:nvPicPr>
        <p:blipFill>
          <a:blip r:embed="rId4"/>
          <a:stretch>
            <a:fillRect/>
          </a:stretch>
        </p:blipFill>
        <p:spPr>
          <a:xfrm>
            <a:off x="2339609" y="4796266"/>
            <a:ext cx="3848831" cy="1560085"/>
          </a:xfrm>
          <a:prstGeom prst="rect">
            <a:avLst/>
          </a:prstGeom>
        </p:spPr>
      </p:pic>
    </p:spTree>
    <p:extLst>
      <p:ext uri="{BB962C8B-B14F-4D97-AF65-F5344CB8AC3E}">
        <p14:creationId xmlns:p14="http://schemas.microsoft.com/office/powerpoint/2010/main" val="294017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21</a:t>
            </a:fld>
            <a:endParaRPr lang="zh-CN" altLang="en-US"/>
          </a:p>
        </p:txBody>
      </p:sp>
      <p:sp>
        <p:nvSpPr>
          <p:cNvPr id="28" name="矩形 27"/>
          <p:cNvSpPr/>
          <p:nvPr/>
        </p:nvSpPr>
        <p:spPr>
          <a:xfrm>
            <a:off x="449263" y="1196085"/>
            <a:ext cx="8083793" cy="1758174"/>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添加时间变量，原有的静态网络结构转变为动态网络结构</a:t>
            </a:r>
            <a:r>
              <a:rPr lang="en-US" altLang="zh-CN" sz="1600" dirty="0">
                <a:latin typeface="黑体" panose="02010609060101010101" pitchFamily="49" charset="-122"/>
                <a:ea typeface="黑体" panose="02010609060101010101" pitchFamily="49" charset="-122"/>
              </a:rPr>
              <a:t>(</a:t>
            </a:r>
            <a:r>
              <a:rPr lang="zh-CN" altLang="en-US" sz="1600" dirty="0">
                <a:latin typeface="黑体" panose="02010609060101010101" pitchFamily="49" charset="-122"/>
                <a:ea typeface="黑体" panose="02010609060101010101" pitchFamily="49" charset="-122"/>
              </a:rPr>
              <a:t>时序异质超图</a:t>
            </a:r>
            <a:r>
              <a:rPr lang="en-US" altLang="zh-CN" sz="1600" dirty="0">
                <a:latin typeface="黑体" panose="02010609060101010101" pitchFamily="49" charset="-122"/>
                <a:ea typeface="黑体" panose="02010609060101010101" pitchFamily="49" charset="-122"/>
              </a:rPr>
              <a:t>)</a:t>
            </a: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设计时序超边转换机制</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基于该超图网络结构数据设计</a:t>
            </a:r>
            <a:r>
              <a:rPr lang="en-US" altLang="zh-CN" sz="1600" dirty="0">
                <a:latin typeface="黑体" panose="02010609060101010101" pitchFamily="49" charset="-122"/>
                <a:ea typeface="黑体" panose="02010609060101010101" pitchFamily="49" charset="-122"/>
              </a:rPr>
              <a:t>GNN</a:t>
            </a:r>
            <a:r>
              <a:rPr lang="zh-CN" altLang="en-US" sz="1600" dirty="0">
                <a:latin typeface="黑体" panose="02010609060101010101" pitchFamily="49" charset="-122"/>
                <a:ea typeface="黑体" panose="02010609060101010101" pitchFamily="49" charset="-122"/>
              </a:rPr>
              <a:t>，进行图表征和链接预测</a:t>
            </a:r>
          </a:p>
        </p:txBody>
      </p:sp>
      <p:sp>
        <p:nvSpPr>
          <p:cNvPr id="30" name="矩形 29"/>
          <p:cNvSpPr/>
          <p:nvPr/>
        </p:nvSpPr>
        <p:spPr>
          <a:xfrm>
            <a:off x="449263" y="3613596"/>
            <a:ext cx="8817120" cy="1987852"/>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时序异质图结构变换</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引入时间变量后，如何建模</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超边转换机制</a:t>
            </a:r>
            <a:endParaRPr lang="en-US" altLang="zh-CN" sz="1600"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通过设计超边对异构图时序特征丰富后，如何适用到知识图谱推理的图神经网络模型中</a:t>
            </a: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：时间序列下</a:t>
            </a:r>
            <a:r>
              <a:rPr lang="zh-CN" altLang="en-US" sz="2800" b="1" dirty="0">
                <a:solidFill>
                  <a:schemeClr val="bg1"/>
                </a:solidFill>
                <a:latin typeface="微软雅黑" panose="020B0503020204020204" pitchFamily="34" charset="-122"/>
                <a:ea typeface="微软雅黑" panose="020B0503020204020204" pitchFamily="34" charset="-122"/>
                <a:sym typeface="+mn-ea"/>
              </a:rPr>
              <a:t>的作物种植推荐模型</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22</a:t>
            </a:fld>
            <a:endParaRPr lang="zh-CN" altLang="en-US"/>
          </a:p>
        </p:txBody>
      </p:sp>
      <p:sp>
        <p:nvSpPr>
          <p:cNvPr id="28" name="矩形 27"/>
          <p:cNvSpPr/>
          <p:nvPr/>
        </p:nvSpPr>
        <p:spPr>
          <a:xfrm>
            <a:off x="511175" y="1058469"/>
            <a:ext cx="8108039" cy="3200876"/>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步骤一、引入时序信息的异质超图构建：</a:t>
            </a:r>
            <a:endParaRPr lang="en-US" altLang="zh-CN" dirty="0">
              <a:latin typeface="+mn-ea"/>
            </a:endParaRPr>
          </a:p>
          <a:p>
            <a:pPr marL="342900" indent="-342900">
              <a:buFont typeface="Arial" panose="020B0604020202020204" pitchFamily="34" charset="0"/>
              <a:buChar char="•"/>
            </a:pPr>
            <a:r>
              <a:rPr lang="zh-CN" altLang="en-US" sz="1600" dirty="0">
                <a:latin typeface="+mn-ea"/>
              </a:rPr>
              <a:t>在目前常用的时序模型处理思路中，月份变量常被构建为增序列，用来表示时间先后关系；但以农业物候角度，</a:t>
            </a:r>
            <a:r>
              <a:rPr lang="en-US" altLang="zh-CN" sz="1600" dirty="0">
                <a:latin typeface="+mn-ea"/>
              </a:rPr>
              <a:t>1</a:t>
            </a:r>
            <a:r>
              <a:rPr lang="zh-CN" altLang="en-US" sz="1600" dirty="0">
                <a:latin typeface="+mn-ea"/>
              </a:rPr>
              <a:t>月到</a:t>
            </a:r>
            <a:r>
              <a:rPr lang="en-US" altLang="zh-CN" sz="1600" dirty="0">
                <a:latin typeface="+mn-ea"/>
              </a:rPr>
              <a:t>12</a:t>
            </a:r>
            <a:r>
              <a:rPr lang="zh-CN" altLang="en-US" sz="1600" dirty="0">
                <a:latin typeface="+mn-ea"/>
              </a:rPr>
              <a:t>月不仅是增序单一变量。除去先后关系，每个月份也有其个自物候特征。</a:t>
            </a:r>
            <a:endParaRPr lang="en-US" altLang="zh-CN" sz="1600" dirty="0">
              <a:latin typeface="+mn-ea"/>
            </a:endParaRPr>
          </a:p>
          <a:p>
            <a:pPr marL="342900" indent="-342900">
              <a:buFont typeface="Arial" panose="020B0604020202020204" pitchFamily="34" charset="0"/>
              <a:buChar char="•"/>
            </a:pPr>
            <a:endParaRPr lang="en-US" altLang="zh-CN" sz="1600" dirty="0">
              <a:latin typeface="+mn-ea"/>
            </a:endParaRPr>
          </a:p>
          <a:p>
            <a:pPr marL="342900" indent="-342900">
              <a:buFont typeface="Arial" panose="020B0604020202020204" pitchFamily="34" charset="0"/>
              <a:buChar char="•"/>
            </a:pPr>
            <a:r>
              <a:rPr lang="zh-CN" altLang="en-US" sz="1600" dirty="0">
                <a:latin typeface="+mn-ea"/>
              </a:rPr>
              <a:t>这里将其时间序列建模成有向环，环中每个月份作为图谱实体层的节点变量，以便更细致刻画时间节点与其他节点丰富的知识联系，时间节点先后关系通过有向边表示。</a:t>
            </a:r>
            <a:endParaRPr lang="en-US" altLang="zh-CN" sz="1600" dirty="0">
              <a:latin typeface="+mn-ea"/>
            </a:endParaRPr>
          </a:p>
          <a:p>
            <a:pPr marL="342900" indent="-342900">
              <a:buFont typeface="Arial" panose="020B0604020202020204" pitchFamily="34" charset="0"/>
              <a:buChar char="•"/>
            </a:pPr>
            <a:endParaRPr lang="en-US" altLang="zh-CN" sz="1600" dirty="0">
              <a:latin typeface="+mn-ea"/>
            </a:endParaRPr>
          </a:p>
          <a:p>
            <a:pPr marL="342900" indent="-342900">
              <a:buFont typeface="Arial" panose="020B0604020202020204" pitchFamily="34" charset="0"/>
              <a:buChar char="•"/>
            </a:pPr>
            <a:r>
              <a:rPr lang="zh-CN" altLang="en-US" sz="1600" dirty="0">
                <a:latin typeface="+mn-ea"/>
              </a:rPr>
              <a:t>将每个地块和种植作物与月份变量聚集在一起，构成单条超边；结构如（地块</a:t>
            </a:r>
            <a:r>
              <a:rPr lang="en-US" altLang="zh-CN" sz="1600" dirty="0">
                <a:latin typeface="+mn-ea"/>
              </a:rPr>
              <a:t>ID</a:t>
            </a:r>
            <a:r>
              <a:rPr lang="zh-CN" altLang="en-US" sz="1600" dirty="0">
                <a:latin typeface="+mn-ea"/>
              </a:rPr>
              <a:t>，某具体月份，该月份种植作物种类</a:t>
            </a:r>
            <a:r>
              <a:rPr lang="en-US" altLang="zh-CN" sz="1600" dirty="0">
                <a:latin typeface="+mn-ea"/>
              </a:rPr>
              <a:t>ID</a:t>
            </a:r>
            <a:r>
              <a:rPr lang="zh-CN" altLang="en-US" sz="1600" dirty="0">
                <a:latin typeface="+mn-ea"/>
              </a:rPr>
              <a:t>）。</a:t>
            </a:r>
            <a:endParaRPr lang="en-US" altLang="zh-CN" sz="1600" dirty="0">
              <a:latin typeface="+mn-ea"/>
            </a:endParaRPr>
          </a:p>
          <a:p>
            <a:pPr marL="342900" indent="-342900">
              <a:buFont typeface="Arial" panose="020B0604020202020204" pitchFamily="34" charset="0"/>
              <a:buChar char="•"/>
            </a:pPr>
            <a:endParaRPr lang="zh-CN" altLang="en-US" dirty="0">
              <a:latin typeface="+mn-ea"/>
            </a:endParaRP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11" name="图片 10">
            <a:extLst>
              <a:ext uri="{FF2B5EF4-FFF2-40B4-BE49-F238E27FC236}">
                <a16:creationId xmlns:a16="http://schemas.microsoft.com/office/drawing/2014/main" id="{CEA3CE2F-1F91-4BB4-B77D-EA443C4CFF04}"/>
              </a:ext>
            </a:extLst>
          </p:cNvPr>
          <p:cNvPicPr>
            <a:picLocks noChangeAspect="1"/>
          </p:cNvPicPr>
          <p:nvPr/>
        </p:nvPicPr>
        <p:blipFill>
          <a:blip r:embed="rId3"/>
          <a:stretch>
            <a:fillRect/>
          </a:stretch>
        </p:blipFill>
        <p:spPr>
          <a:xfrm>
            <a:off x="1359814" y="4069151"/>
            <a:ext cx="6255837" cy="2072197"/>
          </a:xfrm>
          <a:prstGeom prst="rect">
            <a:avLst/>
          </a:prstGeom>
        </p:spPr>
      </p:pic>
    </p:spTree>
    <p:extLst>
      <p:ext uri="{BB962C8B-B14F-4D97-AF65-F5344CB8AC3E}">
        <p14:creationId xmlns:p14="http://schemas.microsoft.com/office/powerpoint/2010/main" val="31661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28" name="矩形 27"/>
              <p:cNvSpPr/>
              <p:nvPr/>
            </p:nvSpPr>
            <p:spPr>
              <a:xfrm>
                <a:off x="530103" y="954669"/>
                <a:ext cx="8083793" cy="1815882"/>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步骤二、超边转换机制设计：</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dirty="0"/>
                  <a:t>引入一个额外节点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𝑒</m:t>
                        </m:r>
                      </m:sub>
                    </m:sSub>
                  </m:oMath>
                </a14:m>
                <a:r>
                  <a:rPr lang="zh-CN" altLang="zh-CN" dirty="0"/>
                  <a:t>代表超边</a:t>
                </a:r>
                <a14:m>
                  <m:oMath xmlns:m="http://schemas.openxmlformats.org/officeDocument/2006/math">
                    <m:r>
                      <a:rPr lang="en-US" altLang="zh-CN" i="1">
                        <a:latin typeface="Cambria Math" panose="02040503050406030204" pitchFamily="18" charset="0"/>
                      </a:rPr>
                      <m:t>𝑒</m:t>
                    </m:r>
                  </m:oMath>
                </a14:m>
                <a:r>
                  <a:rPr lang="en-US" altLang="zh-CN" dirty="0"/>
                  <a:t>, </a:t>
                </a:r>
                <a:r>
                  <a:rPr lang="zh-CN" altLang="zh-CN" dirty="0"/>
                  <a:t>并将</a:t>
                </a:r>
                <a14:m>
                  <m:oMath xmlns:m="http://schemas.openxmlformats.org/officeDocument/2006/math">
                    <m:r>
                      <a:rPr lang="en-US" altLang="zh-CN" i="1">
                        <a:latin typeface="Cambria Math" panose="02040503050406030204" pitchFamily="18" charset="0"/>
                      </a:rPr>
                      <m:t>𝑒</m:t>
                    </m:r>
                  </m:oMath>
                </a14:m>
                <a:r>
                  <a:rPr lang="zh-CN" altLang="zh-CN" dirty="0"/>
                  <a:t>内所有节点与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𝑒</m:t>
                        </m:r>
                      </m:sub>
                    </m:sSub>
                  </m:oMath>
                </a14:m>
                <a:r>
                  <a:rPr lang="zh-CN" altLang="zh-CN" dirty="0"/>
                  <a:t>相连</a:t>
                </a:r>
                <a:r>
                  <a:rPr lang="en-US" altLang="zh-CN" dirty="0"/>
                  <a:t>, </a:t>
                </a:r>
                <a:r>
                  <a:rPr lang="zh-CN" altLang="zh-CN" dirty="0"/>
                  <a:t>从而将超图转换成一个新的二部图</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dirty="0"/>
                  <a:t>对转换后的二部图中的每条边分配权重</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𝑒</m:t>
                        </m:r>
                      </m:e>
                    </m:d>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oMath>
                </a14:m>
                <a:r>
                  <a:rPr lang="zh-CN" altLang="zh-CN" dirty="0"/>
                  <a:t>，其中</a:t>
                </a: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oMath>
                </a14:m>
                <a:r>
                  <a:rPr lang="zh-CN" altLang="zh-CN" dirty="0"/>
                  <a:t>表示超边</a:t>
                </a:r>
                <a14:m>
                  <m:oMath xmlns:m="http://schemas.openxmlformats.org/officeDocument/2006/math">
                    <m:r>
                      <a:rPr lang="en-US" altLang="zh-CN" i="1">
                        <a:latin typeface="Cambria Math" panose="02040503050406030204" pitchFamily="18" charset="0"/>
                      </a:rPr>
                      <m:t>𝑒</m:t>
                    </m:r>
                  </m:oMath>
                </a14:m>
                <a:r>
                  <a:rPr lang="zh-CN" altLang="zh-CN" dirty="0"/>
                  <a:t>中节点数量</a:t>
                </a:r>
                <a:endParaRPr lang="zh-CN" altLang="en-US"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530103" y="954669"/>
                <a:ext cx="8083793" cy="1815882"/>
              </a:xfrm>
              <a:prstGeom prst="rect">
                <a:avLst/>
              </a:prstGeom>
              <a:blipFill>
                <a:blip r:embed="rId3"/>
                <a:stretch>
                  <a:fillRect l="-830" b="-4714"/>
                </a:stretch>
              </a:blipFill>
            </p:spPr>
            <p:txBody>
              <a:bodyPr/>
              <a:lstStyle/>
              <a:p>
                <a:r>
                  <a:rPr lang="zh-CN" altLang="en-US">
                    <a:noFill/>
                  </a:rPr>
                  <a:t> </a:t>
                </a:r>
              </a:p>
            </p:txBody>
          </p:sp>
        </mc:Fallback>
      </mc:AlternateContent>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a:extLst>
              <a:ext uri="{FF2B5EF4-FFF2-40B4-BE49-F238E27FC236}">
                <a16:creationId xmlns:a16="http://schemas.microsoft.com/office/drawing/2014/main" id="{E683FEF4-8875-1086-3F7C-69A73458E57F}"/>
              </a:ext>
            </a:extLst>
          </p:cNvPr>
          <p:cNvPicPr>
            <a:picLocks noChangeAspect="1"/>
          </p:cNvPicPr>
          <p:nvPr/>
        </p:nvPicPr>
        <p:blipFill>
          <a:blip r:embed="rId4"/>
          <a:stretch>
            <a:fillRect/>
          </a:stretch>
        </p:blipFill>
        <p:spPr>
          <a:xfrm>
            <a:off x="2761959" y="2742522"/>
            <a:ext cx="5482039" cy="1815882"/>
          </a:xfrm>
          <a:prstGeom prst="rect">
            <a:avLst/>
          </a:prstGeom>
        </p:spPr>
      </p:pic>
      <p:pic>
        <p:nvPicPr>
          <p:cNvPr id="5" name="图片 4">
            <a:extLst>
              <a:ext uri="{FF2B5EF4-FFF2-40B4-BE49-F238E27FC236}">
                <a16:creationId xmlns:a16="http://schemas.microsoft.com/office/drawing/2014/main" id="{82317FF7-1D0A-0556-67E1-CB366797C8CB}"/>
              </a:ext>
            </a:extLst>
          </p:cNvPr>
          <p:cNvPicPr>
            <a:picLocks noChangeAspect="1"/>
          </p:cNvPicPr>
          <p:nvPr/>
        </p:nvPicPr>
        <p:blipFill>
          <a:blip r:embed="rId5"/>
          <a:stretch>
            <a:fillRect/>
          </a:stretch>
        </p:blipFill>
        <p:spPr>
          <a:xfrm>
            <a:off x="2761959" y="4625881"/>
            <a:ext cx="3304887" cy="1277450"/>
          </a:xfrm>
          <a:prstGeom prst="rect">
            <a:avLst/>
          </a:prstGeom>
        </p:spPr>
      </p:pic>
      <p:sp>
        <p:nvSpPr>
          <p:cNvPr id="2" name="箭头: 左弧形 1">
            <a:extLst>
              <a:ext uri="{FF2B5EF4-FFF2-40B4-BE49-F238E27FC236}">
                <a16:creationId xmlns:a16="http://schemas.microsoft.com/office/drawing/2014/main" id="{8ED90EB2-8F2A-4C5E-8D28-ED400441B765}"/>
              </a:ext>
            </a:extLst>
          </p:cNvPr>
          <p:cNvSpPr/>
          <p:nvPr/>
        </p:nvSpPr>
        <p:spPr>
          <a:xfrm>
            <a:off x="1643554" y="3796548"/>
            <a:ext cx="748507" cy="116904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09449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24</a:t>
            </a:fld>
            <a:endParaRPr lang="zh-CN" altLang="en-US"/>
          </a:p>
        </p:txBody>
      </p:sp>
      <p:sp>
        <p:nvSpPr>
          <p:cNvPr id="28" name="矩形 27"/>
          <p:cNvSpPr/>
          <p:nvPr/>
        </p:nvSpPr>
        <p:spPr>
          <a:xfrm>
            <a:off x="511175" y="1149452"/>
            <a:ext cx="8083793" cy="1554272"/>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步骤三、模型结构变换（</a:t>
            </a:r>
            <a:r>
              <a:rPr lang="en-US" altLang="zh-CN" sz="2000" b="1" dirty="0">
                <a:solidFill>
                  <a:schemeClr val="accent5">
                    <a:lumMod val="75000"/>
                  </a:schemeClr>
                </a:solidFill>
                <a:latin typeface="微软雅黑" panose="020B0503020204020204" pitchFamily="34" charset="-122"/>
                <a:ea typeface="微软雅黑" panose="020B0503020204020204" pitchFamily="34" charset="-122"/>
              </a:rPr>
              <a:t>PE</a:t>
            </a: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更改）</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a:lnSpc>
                <a:spcPct val="150000"/>
              </a:lnSpc>
              <a:spcAft>
                <a:spcPts val="1200"/>
              </a:spcAft>
            </a:pPr>
            <a:r>
              <a:rPr lang="zh-CN" altLang="en-US" b="1" dirty="0">
                <a:solidFill>
                  <a:schemeClr val="accent5">
                    <a:lumMod val="75000"/>
                  </a:schemeClr>
                </a:solidFill>
                <a:latin typeface="微软雅黑" panose="020B0503020204020204" pitchFamily="34" charset="-122"/>
                <a:ea typeface="微软雅黑" panose="020B0503020204020204" pitchFamily="34" charset="-122"/>
              </a:rPr>
              <a:t>超图拉普拉斯特征向量计算：</a:t>
            </a:r>
            <a:endParaRPr lang="en-US" altLang="zh-CN" b="1" dirty="0">
              <a:solidFill>
                <a:schemeClr val="accent5">
                  <a:lumMod val="75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E15389-ED7B-4497-8A4B-9CFCE018113D}"/>
                  </a:ext>
                </a:extLst>
              </p:cNvPr>
              <p:cNvSpPr txBox="1"/>
              <p:nvPr/>
            </p:nvSpPr>
            <p:spPr>
              <a:xfrm>
                <a:off x="576263" y="2426061"/>
                <a:ext cx="7893050" cy="4041940"/>
              </a:xfrm>
              <a:prstGeom prst="rect">
                <a:avLst/>
              </a:prstGeom>
              <a:noFill/>
            </p:spPr>
            <p:txBody>
              <a:bodyPr wrap="square">
                <a:spAutoFit/>
              </a:bodyPr>
              <a:lstStyle/>
              <a:p>
                <a:pPr indent="266700" algn="just">
                  <a:lnSpc>
                    <a:spcPct val="125000"/>
                  </a:lnSpc>
                </a:pPr>
                <a:r>
                  <a:rPr lang="zh-CN" altLang="en-US" sz="1600" kern="100" dirty="0">
                    <a:latin typeface="Times New Roman" panose="02020603050405020304" pitchFamily="18" charset="0"/>
                    <a:ea typeface="宋体" panose="02010600030101010101" pitchFamily="2" charset="-122"/>
                  </a:rPr>
                  <a:t>二部图</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𝐺</m:t>
                        </m:r>
                      </m:e>
                      <m:sup>
                        <m:r>
                          <a:rPr lang="en-US" altLang="zh-CN" sz="1600" i="1" kern="100">
                            <a:effectLst/>
                            <a:latin typeface="Cambria Math" panose="02040503050406030204" pitchFamily="18" charset="0"/>
                            <a:ea typeface="宋体" panose="02010600030101010101" pitchFamily="2" charset="-122"/>
                          </a:rPr>
                          <m:t>∗</m:t>
                        </m:r>
                      </m:sup>
                    </m:sSup>
                  </m:oMath>
                </a14:m>
                <a:r>
                  <a:rPr lang="zh-CN" altLang="zh-CN" sz="1600" kern="100" dirty="0">
                    <a:effectLst/>
                    <a:latin typeface="Times New Roman" panose="02020603050405020304" pitchFamily="18" charset="0"/>
                    <a:ea typeface="宋体" panose="02010600030101010101" pitchFamily="2" charset="-122"/>
                  </a:rPr>
                  <a:t>的标准化拉普拉斯矩阵</a:t>
                </a:r>
                <a:r>
                  <a:rPr lang="en-US" altLang="zh-CN" sz="1600" kern="100" dirty="0">
                    <a:effectLst/>
                    <a:latin typeface="Times New Roman" panose="02020603050405020304" pitchFamily="18" charset="0"/>
                    <a:ea typeface="宋体" panose="02010600030101010101" pitchFamily="2" charset="-122"/>
                  </a:rPr>
                  <a:t> * L </a:t>
                </a:r>
                <a:r>
                  <a:rPr lang="zh-CN" altLang="zh-CN" sz="1600" kern="100" dirty="0">
                    <a:effectLst/>
                    <a:latin typeface="Times New Roman" panose="02020603050405020304" pitchFamily="18" charset="0"/>
                    <a:ea typeface="宋体" panose="02010600030101010101" pitchFamily="2" charset="-122"/>
                  </a:rPr>
                  <a:t>可表示为</a:t>
                </a:r>
              </a:p>
              <a:p>
                <a:pPr algn="r" latinLnBrk="1">
                  <a:lnSpc>
                    <a:spcPct val="150000"/>
                  </a:lnSpc>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𝐿</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d>
                      <m:dPr>
                        <m:begChr m:val="["/>
                        <m:endChr m:val="]"/>
                        <m:ctrlPr>
                          <a:rPr lang="zh-CN" altLang="zh-CN" sz="1600" i="1" kern="10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00">
                                <a:effectLst/>
                                <a:latin typeface="Cambria Math" panose="02040503050406030204" pitchFamily="18" charset="0"/>
                                <a:ea typeface="Cambria Math" panose="02040503050406030204" pitchFamily="18" charset="0"/>
                              </a:rPr>
                            </m:ctrlPr>
                          </m:mPr>
                          <m:mr>
                            <m:e>
                              <m:r>
                                <a:rPr lang="en-US" altLang="zh-CN" sz="1600" i="1" kern="100">
                                  <a:effectLst/>
                                  <a:latin typeface="Cambria Math" panose="02040503050406030204" pitchFamily="18" charset="0"/>
                                  <a:ea typeface="宋体" panose="02010600030101010101" pitchFamily="2" charset="-122"/>
                                </a:rPr>
                                <m:t>𝐼</m:t>
                              </m:r>
                            </m:e>
                            <m:e>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𝐴</m:t>
                              </m:r>
                            </m:e>
                          </m:mr>
                          <m:mr>
                            <m:e>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𝐴</m:t>
                                  </m:r>
                                </m:e>
                                <m:sup>
                                  <m:r>
                                    <a:rPr lang="en-US" altLang="zh-CN" sz="1600" i="1" kern="100">
                                      <a:effectLst/>
                                      <a:latin typeface="Cambria Math" panose="02040503050406030204" pitchFamily="18" charset="0"/>
                                      <a:ea typeface="宋体" panose="02010600030101010101" pitchFamily="2" charset="-122"/>
                                    </a:rPr>
                                    <m:t>𝑇</m:t>
                                  </m:r>
                                </m:sup>
                              </m:sSup>
                            </m:e>
                            <m:e>
                              <m:r>
                                <a:rPr lang="en-US" altLang="zh-CN" sz="1600" i="1" kern="100">
                                  <a:effectLst/>
                                  <a:latin typeface="Cambria Math" panose="02040503050406030204" pitchFamily="18" charset="0"/>
                                  <a:ea typeface="宋体" panose="02010600030101010101" pitchFamily="2" charset="-122"/>
                                </a:rPr>
                                <m:t>𝐼</m:t>
                              </m:r>
                            </m:e>
                          </m:mr>
                        </m:m>
                      </m:e>
                    </m:d>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6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oMath>
                </a14:m>
                <a:r>
                  <a:rPr lang="zh-CN" altLang="zh-CN" sz="1600" kern="100" dirty="0">
                    <a:effectLst/>
                    <a:latin typeface="Times New Roman" panose="02020603050405020304" pitchFamily="18" charset="0"/>
                    <a:ea typeface="宋体" panose="02010600030101010101" pitchFamily="2" charset="-122"/>
                  </a:rPr>
                  <a:t>是</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𝑉</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𝐸</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矩阵，</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𝑉</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𝐸</m:t>
                    </m:r>
                  </m:oMath>
                </a14:m>
                <a:r>
                  <a:rPr lang="zh-CN" altLang="zh-CN" sz="1600" kern="100" dirty="0">
                    <a:effectLst/>
                    <a:latin typeface="Times New Roman" panose="02020603050405020304" pitchFamily="18" charset="0"/>
                    <a:ea typeface="宋体" panose="02010600030101010101" pitchFamily="2" charset="-122"/>
                  </a:rPr>
                  <a:t>分别是节点集合和超边集合：</a:t>
                </a:r>
              </a:p>
              <a:p>
                <a:pPr algn="r" latinLnBrk="1">
                  <a:lnSpc>
                    <a:spcPct val="150000"/>
                  </a:lnSpc>
                </a:pP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rPr>
                              <m:t>𝐷</m:t>
                            </m:r>
                          </m:e>
                          <m:sub>
                            <m:r>
                              <a:rPr lang="en-US" altLang="zh-CN" sz="1600" i="1" kern="100">
                                <a:effectLst/>
                                <a:latin typeface="Cambria Math" panose="02040503050406030204" pitchFamily="18" charset="0"/>
                                <a:ea typeface="宋体" panose="02010600030101010101" pitchFamily="2" charset="-122"/>
                              </a:rPr>
                              <m:t>𝑣</m:t>
                            </m:r>
                          </m:sub>
                        </m:sSub>
                      </m:e>
                      <m:sup>
                        <m:r>
                          <a:rPr lang="en-US" altLang="zh-CN" sz="1600" i="1" kern="100">
                            <a:effectLst/>
                            <a:latin typeface="Cambria Math" panose="02040503050406030204" pitchFamily="18" charset="0"/>
                            <a:ea typeface="宋体" panose="02010600030101010101" pitchFamily="2" charset="-122"/>
                          </a:rPr>
                          <m:t>−1/2</m:t>
                        </m:r>
                      </m:sup>
                    </m:sSup>
                    <m:r>
                      <a:rPr lang="en-US" altLang="zh-CN" sz="1600" i="1" kern="100">
                        <a:effectLst/>
                        <a:latin typeface="Cambria Math" panose="02040503050406030204" pitchFamily="18" charset="0"/>
                        <a:ea typeface="宋体" panose="02010600030101010101" pitchFamily="2" charset="-122"/>
                      </a:rPr>
                      <m:t>𝐻𝑊</m:t>
                    </m:r>
                    <m:sSup>
                      <m:sSupPr>
                        <m:ctrlPr>
                          <a:rPr lang="zh-CN" altLang="zh-CN" sz="1600" i="1" kern="100">
                            <a:effectLst/>
                            <a:latin typeface="Cambria Math" panose="02040503050406030204" pitchFamily="18" charset="0"/>
                            <a:ea typeface="Cambria Math" panose="02040503050406030204" pitchFamily="18" charset="0"/>
                          </a:rPr>
                        </m:ctrlPr>
                      </m:sSupPr>
                      <m:e>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rPr>
                              <m:t>𝐷</m:t>
                            </m:r>
                          </m:e>
                          <m:sub>
                            <m:r>
                              <a:rPr lang="en-US" altLang="zh-CN" sz="1600" i="1" kern="100">
                                <a:effectLst/>
                                <a:latin typeface="Cambria Math" panose="02040503050406030204" pitchFamily="18" charset="0"/>
                                <a:ea typeface="宋体" panose="02010600030101010101" pitchFamily="2" charset="-122"/>
                              </a:rPr>
                              <m:t>𝑣</m:t>
                            </m:r>
                          </m:sub>
                        </m:sSub>
                      </m:e>
                      <m:sup>
                        <m:r>
                          <a:rPr lang="en-US" altLang="zh-CN" sz="1600" i="1" kern="100">
                            <a:effectLst/>
                            <a:latin typeface="Cambria Math" panose="02040503050406030204" pitchFamily="18" charset="0"/>
                            <a:ea typeface="宋体" panose="02010600030101010101" pitchFamily="2" charset="-122"/>
                          </a:rPr>
                          <m:t>−1/2</m:t>
                        </m:r>
                      </m:sup>
                    </m:sSup>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6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oMath>
                </a14:m>
                <a:r>
                  <a:rPr lang="zh-CN" altLang="zh-CN" sz="1600" kern="100" dirty="0">
                    <a:effectLst/>
                    <a:latin typeface="Times New Roman" panose="02020603050405020304" pitchFamily="18" charset="0"/>
                    <a:ea typeface="宋体" panose="02010600030101010101" pitchFamily="2" charset="-122"/>
                  </a:rPr>
                  <a:t>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行</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列的值</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如下所示，</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是超图关联矩阵</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𝐻</m:t>
                    </m:r>
                  </m:oMath>
                </a14:m>
                <a:r>
                  <a:rPr lang="zh-CN" altLang="zh-CN" sz="1600" kern="100" dirty="0">
                    <a:effectLst/>
                    <a:latin typeface="Times New Roman" panose="02020603050405020304" pitchFamily="18" charset="0"/>
                    <a:ea typeface="宋体" panose="02010600030101010101" pitchFamily="2" charset="-122"/>
                  </a:rPr>
                  <a:t>在</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行</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列的值</a:t>
                </a:r>
                <a:r>
                  <a:rPr lang="en-US" altLang="zh-CN" sz="1600" kern="100" dirty="0">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algn="r" latinLnBrk="1">
                  <a:lnSpc>
                    <a:spcPct val="150000"/>
                  </a:lnSpc>
                </a:pP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f>
                      <m:fPr>
                        <m:ctrlPr>
                          <a:rPr lang="zh-CN" altLang="zh-CN" sz="1600" i="1" kern="10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𝑤</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num>
                      <m:den>
                        <m:rad>
                          <m:radPr>
                            <m:degHide m:val="on"/>
                            <m:ctrlPr>
                              <a:rPr lang="zh-CN" altLang="zh-CN" sz="1600" i="1" kern="100">
                                <a:effectLst/>
                                <a:latin typeface="Cambria Math" panose="02040503050406030204" pitchFamily="18" charset="0"/>
                                <a:ea typeface="Cambria Math" panose="02040503050406030204" pitchFamily="18" charset="0"/>
                              </a:rPr>
                            </m:ctrlPr>
                          </m:radPr>
                          <m:deg/>
                          <m:e>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e>
                        </m:rad>
                        <m:rad>
                          <m:radPr>
                            <m:degHide m:val="on"/>
                            <m:ctrlPr>
                              <a:rPr lang="zh-CN" altLang="zh-CN" sz="1600" i="1" kern="100">
                                <a:effectLst/>
                                <a:latin typeface="Cambria Math" panose="02040503050406030204" pitchFamily="18" charset="0"/>
                                <a:ea typeface="Cambria Math" panose="02040503050406030204" pitchFamily="18" charset="0"/>
                              </a:rPr>
                            </m:ctrlPr>
                          </m:radPr>
                          <m:deg/>
                          <m:e>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e>
                        </m:rad>
                      </m:den>
                    </m:f>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d>
                      <m:dPr>
                        <m:ctrlPr>
                          <a:rPr lang="zh-CN" altLang="zh-CN" sz="1600" i="1" kern="100">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rPr>
                          <m:t>𝑢</m:t>
                        </m:r>
                      </m:e>
                    </m:d>
                  </m:oMath>
                </a14:m>
                <a:r>
                  <a:rPr lang="zh-CN" altLang="zh-CN" sz="1600" kern="100" dirty="0">
                    <a:effectLst/>
                    <a:latin typeface="Times New Roman" panose="02020603050405020304" pitchFamily="18" charset="0"/>
                    <a:ea typeface="宋体" panose="02010600030101010101" pitchFamily="2" charset="-122"/>
                  </a:rPr>
                  <a:t>和</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分别表示超边内节点</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和代表超边的节点</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的度：</a:t>
                </a:r>
              </a:p>
              <a:p>
                <a:pPr algn="r" latinLnBrk="1">
                  <a:lnSpc>
                    <a:spcPct val="150000"/>
                  </a:lnSpc>
                </a:pPr>
                <a:r>
                  <a:rPr lang="en-US" altLang="zh-CN" sz="1600" kern="100" dirty="0">
                    <a:effectLst/>
                    <a:ea typeface="Cambria Math" panose="02040503050406030204" pitchFamily="18" charset="0"/>
                  </a:rPr>
                  <a:t>	</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d>
                      <m:dPr>
                        <m:ctrlPr>
                          <a:rPr lang="zh-CN" altLang="zh-CN" sz="1600" i="1" kern="100">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rPr>
                          <m:t>𝑢</m:t>
                        </m:r>
                      </m:e>
                    </m:d>
                    <m:r>
                      <a:rPr lang="en-US" altLang="zh-CN" sz="1600" i="1" kern="100">
                        <a:effectLst/>
                        <a:latin typeface="Cambria Math" panose="02040503050406030204" pitchFamily="18" charset="0"/>
                        <a:ea typeface="宋体" panose="02010600030101010101" pitchFamily="2" charset="-122"/>
                      </a:rPr>
                      <m:t>=</m:t>
                    </m:r>
                    <m:nary>
                      <m:naryPr>
                        <m:chr m:val="∑"/>
                        <m:limLoc m:val="subSup"/>
                        <m:supHide m:val="on"/>
                        <m:ctrlPr>
                          <a:rPr lang="zh-CN" altLang="zh-CN" sz="1600" i="1" kern="100">
                            <a:effectLst/>
                            <a:latin typeface="Cambria Math" panose="02040503050406030204" pitchFamily="18" charset="0"/>
                            <a:ea typeface="Cambria Math" panose="02040503050406030204" pitchFamily="18" charset="0"/>
                          </a:rPr>
                        </m:ctrlPr>
                      </m:naryPr>
                      <m:sub>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𝜀</m:t>
                        </m:r>
                      </m:sub>
                      <m:sup/>
                      <m:e>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𝑤</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e>
                    </m:nary>
                  </m:oMath>
                </a14:m>
                <a:r>
                  <a:rPr lang="en-US" altLang="zh-CN" sz="1600" kern="100" dirty="0">
                    <a:effectLst/>
                    <a:latin typeface="Times New Roman" panose="02020603050405020304" pitchFamily="18" charset="0"/>
                    <a:ea typeface="宋体" panose="02010600030101010101" pitchFamily="2" charset="-122"/>
                  </a:rPr>
                  <a:t>   				</a:t>
                </a:r>
                <a:endParaRPr lang="en-US" altLang="zh-CN" sz="1600" kern="100" dirty="0">
                  <a:latin typeface="Times New Roman" panose="02020603050405020304" pitchFamily="18" charset="0"/>
                  <a:ea typeface="宋体" panose="02010600030101010101" pitchFamily="2" charset="-122"/>
                </a:endParaRPr>
              </a:p>
              <a:p>
                <a:pPr algn="r" latinLnBrk="1">
                  <a:lnSpc>
                    <a:spcPct val="150000"/>
                  </a:lnSpc>
                </a:pPr>
                <a:r>
                  <a:rPr lang="en-US" altLang="zh-CN" sz="1600" kern="100" dirty="0">
                    <a:effectLst/>
                    <a:latin typeface="Times New Roman" panose="02020603050405020304" pitchFamily="18" charset="0"/>
                    <a:ea typeface="宋体" panose="02010600030101010101" pitchFamily="2" charset="-122"/>
                  </a:rPr>
                  <a:t>		</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𝑑</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d>
                      <m:dPr>
                        <m:ctrlPr>
                          <a:rPr lang="zh-CN" altLang="zh-CN" sz="1600" i="1">
                            <a:effectLst/>
                            <a:latin typeface="Cambria Math" panose="02040503050406030204" pitchFamily="18" charset="0"/>
                            <a:ea typeface="Cambria Math" panose="02040503050406030204" pitchFamily="18" charset="0"/>
                          </a:rPr>
                        </m:ctrlPr>
                      </m:d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e>
                    </m:d>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zh-CN" altLang="zh-CN" sz="1600" i="1">
                            <a:effectLst/>
                            <a:latin typeface="Cambria Math" panose="02040503050406030204" pitchFamily="18" charset="0"/>
                            <a:ea typeface="Cambria Math" panose="02040503050406030204" pitchFamily="18" charset="0"/>
                          </a:rPr>
                        </m:ctrlPr>
                      </m:naryPr>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altLang="zh-CN" sz="1600" dirty="0">
                    <a:effectLst/>
                    <a:latin typeface="Times New Roman" panose="02020603050405020304" pitchFamily="18" charset="0"/>
                    <a:ea typeface="宋体" panose="02010600030101010101" pitchFamily="2" charset="-122"/>
                  </a:rPr>
                  <a:t>   						</a:t>
                </a:r>
                <a:endParaRPr lang="zh-CN" altLang="en-US" sz="1600" dirty="0"/>
              </a:p>
            </p:txBody>
          </p:sp>
        </mc:Choice>
        <mc:Fallback xmlns="">
          <p:sp>
            <p:nvSpPr>
              <p:cNvPr id="12" name="文本框 11">
                <a:extLst>
                  <a:ext uri="{FF2B5EF4-FFF2-40B4-BE49-F238E27FC236}">
                    <a16:creationId xmlns:a16="http://schemas.microsoft.com/office/drawing/2014/main" id="{0FE15389-ED7B-4497-8A4B-9CFCE018113D}"/>
                  </a:ext>
                </a:extLst>
              </p:cNvPr>
              <p:cNvSpPr txBox="1">
                <a:spLocks noRot="1" noChangeAspect="1" noMove="1" noResize="1" noEditPoints="1" noAdjustHandles="1" noChangeArrowheads="1" noChangeShapeType="1" noTextEdit="1"/>
              </p:cNvSpPr>
              <p:nvPr/>
            </p:nvSpPr>
            <p:spPr>
              <a:xfrm>
                <a:off x="576263" y="2426061"/>
                <a:ext cx="7893050" cy="4041940"/>
              </a:xfrm>
              <a:prstGeom prst="rect">
                <a:avLst/>
              </a:prstGeom>
              <a:blipFill>
                <a:blip r:embed="rId3"/>
                <a:stretch>
                  <a:fillRect b="-4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570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系统实现</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25</a:t>
            </a:fld>
            <a:endParaRPr lang="zh-CN" altLang="en-US" dirty="0"/>
          </a:p>
        </p:txBody>
      </p:sp>
      <p:sp>
        <p:nvSpPr>
          <p:cNvPr id="5" name="矩形: 圆角 4">
            <a:extLst>
              <a:ext uri="{FF2B5EF4-FFF2-40B4-BE49-F238E27FC236}">
                <a16:creationId xmlns:a16="http://schemas.microsoft.com/office/drawing/2014/main" id="{83C7BC8D-317A-0F23-4CA3-E0ED01D902EA}"/>
              </a:ext>
            </a:extLst>
          </p:cNvPr>
          <p:cNvSpPr/>
          <p:nvPr/>
        </p:nvSpPr>
        <p:spPr>
          <a:xfrm>
            <a:off x="3257099" y="1043752"/>
            <a:ext cx="2110031" cy="63433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用户待预测地块的遥感矢量文件</a:t>
            </a:r>
          </a:p>
        </p:txBody>
      </p:sp>
      <p:sp>
        <p:nvSpPr>
          <p:cNvPr id="17" name="流程图: 可选过程 16">
            <a:extLst>
              <a:ext uri="{FF2B5EF4-FFF2-40B4-BE49-F238E27FC236}">
                <a16:creationId xmlns:a16="http://schemas.microsoft.com/office/drawing/2014/main" id="{5E7779FF-E30A-E276-8CA4-3E8094F5BB4B}"/>
              </a:ext>
            </a:extLst>
          </p:cNvPr>
          <p:cNvSpPr/>
          <p:nvPr/>
        </p:nvSpPr>
        <p:spPr>
          <a:xfrm>
            <a:off x="3257100" y="2622671"/>
            <a:ext cx="4381899" cy="1989086"/>
          </a:xfrm>
          <a:prstGeom prst="flowChartAlternate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776FA0BE-4E31-3DF1-BD1B-A4D0AB5D94FF}"/>
              </a:ext>
            </a:extLst>
          </p:cNvPr>
          <p:cNvSpPr/>
          <p:nvPr/>
        </p:nvSpPr>
        <p:spPr>
          <a:xfrm>
            <a:off x="3635530" y="3142312"/>
            <a:ext cx="1408294" cy="94980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构图模块：</a:t>
            </a:r>
            <a:endParaRPr lang="en-US" altLang="zh-CN" dirty="0"/>
          </a:p>
          <a:p>
            <a:pPr algn="just"/>
            <a:r>
              <a:rPr lang="zh-CN" altLang="en-US" dirty="0"/>
              <a:t>数据预处理</a:t>
            </a:r>
            <a:endParaRPr lang="en-US" altLang="zh-CN" dirty="0"/>
          </a:p>
        </p:txBody>
      </p:sp>
      <p:sp>
        <p:nvSpPr>
          <p:cNvPr id="23" name="文本框 22">
            <a:extLst>
              <a:ext uri="{FF2B5EF4-FFF2-40B4-BE49-F238E27FC236}">
                <a16:creationId xmlns:a16="http://schemas.microsoft.com/office/drawing/2014/main" id="{9579A719-C274-B066-925C-AB9C98F14B57}"/>
              </a:ext>
            </a:extLst>
          </p:cNvPr>
          <p:cNvSpPr txBox="1"/>
          <p:nvPr/>
        </p:nvSpPr>
        <p:spPr>
          <a:xfrm>
            <a:off x="3307719" y="2701204"/>
            <a:ext cx="3154999" cy="369332"/>
          </a:xfrm>
          <a:prstGeom prst="rect">
            <a:avLst/>
          </a:prstGeom>
          <a:noFill/>
        </p:spPr>
        <p:txBody>
          <a:bodyPr wrap="square" rtlCol="0">
            <a:spAutoFit/>
          </a:bodyPr>
          <a:lstStyle/>
          <a:p>
            <a:r>
              <a:rPr lang="zh-CN" altLang="en-US" dirty="0"/>
              <a:t>后端</a:t>
            </a:r>
          </a:p>
        </p:txBody>
      </p:sp>
      <p:sp>
        <p:nvSpPr>
          <p:cNvPr id="4" name="矩形: 圆角 3">
            <a:extLst>
              <a:ext uri="{FF2B5EF4-FFF2-40B4-BE49-F238E27FC236}">
                <a16:creationId xmlns:a16="http://schemas.microsoft.com/office/drawing/2014/main" id="{C87119C5-0C76-A41F-465D-B851FAC16C08}"/>
              </a:ext>
            </a:extLst>
          </p:cNvPr>
          <p:cNvSpPr/>
          <p:nvPr/>
        </p:nvSpPr>
        <p:spPr>
          <a:xfrm>
            <a:off x="5524653" y="1019151"/>
            <a:ext cx="2110031" cy="62359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该地块</a:t>
            </a:r>
            <a:endParaRPr lang="en-US" altLang="zh-CN" dirty="0"/>
          </a:p>
          <a:p>
            <a:pPr algn="ctr"/>
            <a:r>
              <a:rPr lang="zh-CN" altLang="en-US" dirty="0"/>
              <a:t>可能作物类型</a:t>
            </a:r>
          </a:p>
        </p:txBody>
      </p:sp>
      <p:sp>
        <p:nvSpPr>
          <p:cNvPr id="8" name="矩形 7">
            <a:extLst>
              <a:ext uri="{FF2B5EF4-FFF2-40B4-BE49-F238E27FC236}">
                <a16:creationId xmlns:a16="http://schemas.microsoft.com/office/drawing/2014/main" id="{FABDCBE1-3388-7E61-C842-48BAABACF626}"/>
              </a:ext>
            </a:extLst>
          </p:cNvPr>
          <p:cNvSpPr/>
          <p:nvPr/>
        </p:nvSpPr>
        <p:spPr>
          <a:xfrm>
            <a:off x="5685215" y="3736361"/>
            <a:ext cx="1810045" cy="6586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训练模块：训练的图表征数据</a:t>
            </a:r>
          </a:p>
        </p:txBody>
      </p:sp>
      <p:sp>
        <p:nvSpPr>
          <p:cNvPr id="11" name="文本框 10">
            <a:extLst>
              <a:ext uri="{FF2B5EF4-FFF2-40B4-BE49-F238E27FC236}">
                <a16:creationId xmlns:a16="http://schemas.microsoft.com/office/drawing/2014/main" id="{67B0DC9F-07B9-99E7-E5A0-ED9012D9D494}"/>
              </a:ext>
            </a:extLst>
          </p:cNvPr>
          <p:cNvSpPr txBox="1"/>
          <p:nvPr/>
        </p:nvSpPr>
        <p:spPr>
          <a:xfrm>
            <a:off x="1242644" y="1247476"/>
            <a:ext cx="1312985" cy="369332"/>
          </a:xfrm>
          <a:prstGeom prst="rect">
            <a:avLst/>
          </a:prstGeom>
          <a:noFill/>
        </p:spPr>
        <p:txBody>
          <a:bodyPr wrap="square" rtlCol="0">
            <a:spAutoFit/>
          </a:bodyPr>
          <a:lstStyle/>
          <a:p>
            <a:r>
              <a:rPr lang="zh-CN" altLang="en-US" dirty="0"/>
              <a:t>应用层：</a:t>
            </a:r>
          </a:p>
        </p:txBody>
      </p:sp>
      <p:sp>
        <p:nvSpPr>
          <p:cNvPr id="12" name="文本框 11">
            <a:extLst>
              <a:ext uri="{FF2B5EF4-FFF2-40B4-BE49-F238E27FC236}">
                <a16:creationId xmlns:a16="http://schemas.microsoft.com/office/drawing/2014/main" id="{F1BEB09F-D5CC-8673-E451-7562D707DA82}"/>
              </a:ext>
            </a:extLst>
          </p:cNvPr>
          <p:cNvSpPr txBox="1"/>
          <p:nvPr/>
        </p:nvSpPr>
        <p:spPr>
          <a:xfrm>
            <a:off x="1242643" y="3323019"/>
            <a:ext cx="1312985" cy="369332"/>
          </a:xfrm>
          <a:prstGeom prst="rect">
            <a:avLst/>
          </a:prstGeom>
          <a:noFill/>
        </p:spPr>
        <p:txBody>
          <a:bodyPr wrap="square" rtlCol="0">
            <a:spAutoFit/>
          </a:bodyPr>
          <a:lstStyle/>
          <a:p>
            <a:r>
              <a:rPr lang="zh-CN" altLang="en-US" dirty="0"/>
              <a:t>模型层：</a:t>
            </a:r>
          </a:p>
        </p:txBody>
      </p:sp>
      <p:sp>
        <p:nvSpPr>
          <p:cNvPr id="13" name="文本框 12">
            <a:extLst>
              <a:ext uri="{FF2B5EF4-FFF2-40B4-BE49-F238E27FC236}">
                <a16:creationId xmlns:a16="http://schemas.microsoft.com/office/drawing/2014/main" id="{7C5540AB-C8B2-88EE-9CE9-E589B1413102}"/>
              </a:ext>
            </a:extLst>
          </p:cNvPr>
          <p:cNvSpPr txBox="1"/>
          <p:nvPr/>
        </p:nvSpPr>
        <p:spPr>
          <a:xfrm>
            <a:off x="1242645" y="5541973"/>
            <a:ext cx="1312985" cy="369332"/>
          </a:xfrm>
          <a:prstGeom prst="rect">
            <a:avLst/>
          </a:prstGeom>
          <a:noFill/>
        </p:spPr>
        <p:txBody>
          <a:bodyPr wrap="square" rtlCol="0">
            <a:spAutoFit/>
          </a:bodyPr>
          <a:lstStyle/>
          <a:p>
            <a:r>
              <a:rPr lang="zh-CN" altLang="en-US" dirty="0"/>
              <a:t>数据层：</a:t>
            </a:r>
          </a:p>
        </p:txBody>
      </p:sp>
      <p:sp>
        <p:nvSpPr>
          <p:cNvPr id="24" name="矩形 23">
            <a:extLst>
              <a:ext uri="{FF2B5EF4-FFF2-40B4-BE49-F238E27FC236}">
                <a16:creationId xmlns:a16="http://schemas.microsoft.com/office/drawing/2014/main" id="{0193BFE2-6E55-4E7E-BE32-643F91EF273D}"/>
              </a:ext>
            </a:extLst>
          </p:cNvPr>
          <p:cNvSpPr/>
          <p:nvPr/>
        </p:nvSpPr>
        <p:spPr>
          <a:xfrm>
            <a:off x="5685215" y="2860966"/>
            <a:ext cx="1810045" cy="658681"/>
          </a:xfrm>
          <a:prstGeom prst="rect">
            <a:avLst/>
          </a:prstGeom>
          <a:solidFill>
            <a:srgbClr val="5404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推理模块：链接预测输出</a:t>
            </a:r>
          </a:p>
        </p:txBody>
      </p:sp>
      <p:sp>
        <p:nvSpPr>
          <p:cNvPr id="25" name="流程图: 可选过程 24">
            <a:extLst>
              <a:ext uri="{FF2B5EF4-FFF2-40B4-BE49-F238E27FC236}">
                <a16:creationId xmlns:a16="http://schemas.microsoft.com/office/drawing/2014/main" id="{A3106B84-90D4-43A0-AFB8-B83707B18F57}"/>
              </a:ext>
            </a:extLst>
          </p:cNvPr>
          <p:cNvSpPr/>
          <p:nvPr/>
        </p:nvSpPr>
        <p:spPr>
          <a:xfrm>
            <a:off x="3257099" y="5297026"/>
            <a:ext cx="4381900" cy="827252"/>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EA236070-01B3-411D-A9B5-39DFBD5AC6AB}"/>
              </a:ext>
            </a:extLst>
          </p:cNvPr>
          <p:cNvSpPr/>
          <p:nvPr/>
        </p:nvSpPr>
        <p:spPr>
          <a:xfrm>
            <a:off x="3488696" y="5470384"/>
            <a:ext cx="1083304"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遥感矢量</a:t>
            </a:r>
            <a:endParaRPr lang="en-US" altLang="zh-CN" sz="1600" dirty="0">
              <a:ln w="0"/>
              <a:solidFill>
                <a:schemeClr val="tx1"/>
              </a:solidFill>
              <a:effectLst>
                <a:outerShdw blurRad="38100" dist="19050" dir="2700000" algn="tl" rotWithShape="0">
                  <a:schemeClr val="dk1">
                    <a:alpha val="40000"/>
                  </a:schemeClr>
                </a:outerShdw>
              </a:effectLst>
            </a:endParaRPr>
          </a:p>
          <a:p>
            <a:pPr algn="ctr"/>
            <a:r>
              <a:rPr lang="zh-CN" altLang="en-US" sz="1600" dirty="0">
                <a:ln w="0"/>
                <a:solidFill>
                  <a:schemeClr val="tx1"/>
                </a:solidFill>
                <a:effectLst>
                  <a:outerShdw blurRad="38100" dist="19050" dir="2700000" algn="tl" rotWithShape="0">
                    <a:schemeClr val="dk1">
                      <a:alpha val="40000"/>
                    </a:schemeClr>
                  </a:outerShdw>
                </a:effectLst>
              </a:rPr>
              <a:t>数据存储</a:t>
            </a:r>
          </a:p>
        </p:txBody>
      </p:sp>
      <p:sp>
        <p:nvSpPr>
          <p:cNvPr id="47" name="矩形 46">
            <a:extLst>
              <a:ext uri="{FF2B5EF4-FFF2-40B4-BE49-F238E27FC236}">
                <a16:creationId xmlns:a16="http://schemas.microsoft.com/office/drawing/2014/main" id="{58E83681-B442-47A1-889F-5013FF69C4EF}"/>
              </a:ext>
            </a:extLst>
          </p:cNvPr>
          <p:cNvSpPr/>
          <p:nvPr/>
        </p:nvSpPr>
        <p:spPr>
          <a:xfrm>
            <a:off x="4736528" y="5470383"/>
            <a:ext cx="1486452"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ln w="0"/>
                <a:solidFill>
                  <a:schemeClr val="tx1"/>
                </a:solidFill>
                <a:effectLst>
                  <a:outerShdw blurRad="38100" dist="19050" dir="2700000" algn="tl" rotWithShape="0">
                    <a:schemeClr val="dk1">
                      <a:alpha val="40000"/>
                    </a:schemeClr>
                  </a:outerShdw>
                </a:effectLst>
              </a:rPr>
              <a:t>Pgsql</a:t>
            </a:r>
            <a:r>
              <a:rPr lang="zh-CN" altLang="en-US" sz="1600" dirty="0">
                <a:ln w="0"/>
                <a:solidFill>
                  <a:schemeClr val="tx1"/>
                </a:solidFill>
                <a:effectLst>
                  <a:outerShdw blurRad="38100" dist="19050" dir="2700000" algn="tl" rotWithShape="0">
                    <a:schemeClr val="dk1">
                      <a:alpha val="40000"/>
                    </a:schemeClr>
                  </a:outerShdw>
                </a:effectLst>
              </a:rPr>
              <a:t>数据库</a:t>
            </a:r>
            <a:r>
              <a:rPr lang="en-US" altLang="zh-CN" sz="1600" dirty="0">
                <a:ln w="0"/>
                <a:solidFill>
                  <a:schemeClr val="tx1"/>
                </a:solidFill>
                <a:effectLst>
                  <a:outerShdw blurRad="38100" dist="19050" dir="2700000" algn="tl" rotWithShape="0">
                    <a:schemeClr val="dk1">
                      <a:alpha val="40000"/>
                    </a:schemeClr>
                  </a:outerShdw>
                </a:effectLst>
              </a:rPr>
              <a:t>/FTP</a:t>
            </a:r>
            <a:r>
              <a:rPr lang="zh-CN" altLang="en-US" sz="1600" dirty="0">
                <a:ln w="0"/>
                <a:solidFill>
                  <a:schemeClr val="tx1"/>
                </a:solidFill>
                <a:effectLst>
                  <a:outerShdw blurRad="38100" dist="19050" dir="2700000" algn="tl" rotWithShape="0">
                    <a:schemeClr val="dk1">
                      <a:alpha val="40000"/>
                    </a:schemeClr>
                  </a:outerShdw>
                </a:effectLst>
              </a:rPr>
              <a:t>文件</a:t>
            </a:r>
          </a:p>
        </p:txBody>
      </p:sp>
      <p:sp>
        <p:nvSpPr>
          <p:cNvPr id="48" name="矩形 47">
            <a:extLst>
              <a:ext uri="{FF2B5EF4-FFF2-40B4-BE49-F238E27FC236}">
                <a16:creationId xmlns:a16="http://schemas.microsoft.com/office/drawing/2014/main" id="{65D72298-67F5-43F1-B4B1-EDD5AD2ABC0C}"/>
              </a:ext>
            </a:extLst>
          </p:cNvPr>
          <p:cNvSpPr/>
          <p:nvPr/>
        </p:nvSpPr>
        <p:spPr>
          <a:xfrm>
            <a:off x="6363343" y="5454397"/>
            <a:ext cx="1083304"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数据清洗</a:t>
            </a:r>
            <a:endParaRPr lang="en-US" altLang="zh-CN" sz="1600" dirty="0">
              <a:ln w="0"/>
              <a:solidFill>
                <a:schemeClr val="tx1"/>
              </a:solidFill>
              <a:effectLst>
                <a:outerShdw blurRad="38100" dist="19050" dir="2700000" algn="tl" rotWithShape="0">
                  <a:schemeClr val="dk1">
                    <a:alpha val="40000"/>
                  </a:schemeClr>
                </a:outerShdw>
              </a:effectLst>
            </a:endParaRPr>
          </a:p>
          <a:p>
            <a:pPr algn="ctr"/>
            <a:r>
              <a:rPr lang="zh-CN" altLang="en-US" sz="1600" dirty="0">
                <a:ln w="0"/>
                <a:solidFill>
                  <a:schemeClr val="tx1"/>
                </a:solidFill>
                <a:effectLst>
                  <a:outerShdw blurRad="38100" dist="19050" dir="2700000" algn="tl" rotWithShape="0">
                    <a:schemeClr val="dk1">
                      <a:alpha val="40000"/>
                    </a:schemeClr>
                  </a:outerShdw>
                </a:effectLst>
              </a:rPr>
              <a:t>数据扩充</a:t>
            </a:r>
          </a:p>
        </p:txBody>
      </p:sp>
      <p:cxnSp>
        <p:nvCxnSpPr>
          <p:cNvPr id="55" name="直接连接符 54">
            <a:extLst>
              <a:ext uri="{FF2B5EF4-FFF2-40B4-BE49-F238E27FC236}">
                <a16:creationId xmlns:a16="http://schemas.microsoft.com/office/drawing/2014/main" id="{BE0F2596-2D6F-459C-8F9B-1157ACA3D1D1}"/>
              </a:ext>
            </a:extLst>
          </p:cNvPr>
          <p:cNvCxnSpPr>
            <a:cxnSpLocks/>
          </p:cNvCxnSpPr>
          <p:nvPr/>
        </p:nvCxnSpPr>
        <p:spPr>
          <a:xfrm>
            <a:off x="890496" y="2218414"/>
            <a:ext cx="762485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BF4C4B0-683F-429A-9CEC-291AC6706934}"/>
              </a:ext>
            </a:extLst>
          </p:cNvPr>
          <p:cNvCxnSpPr>
            <a:cxnSpLocks/>
          </p:cNvCxnSpPr>
          <p:nvPr/>
        </p:nvCxnSpPr>
        <p:spPr>
          <a:xfrm>
            <a:off x="890496" y="4923183"/>
            <a:ext cx="762485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 name="箭头: 上 1">
            <a:extLst>
              <a:ext uri="{FF2B5EF4-FFF2-40B4-BE49-F238E27FC236}">
                <a16:creationId xmlns:a16="http://schemas.microsoft.com/office/drawing/2014/main" id="{5F00C7C8-4D22-44BE-A1A1-9FF60006004B}"/>
              </a:ext>
            </a:extLst>
          </p:cNvPr>
          <p:cNvSpPr/>
          <p:nvPr/>
        </p:nvSpPr>
        <p:spPr>
          <a:xfrm>
            <a:off x="5016261" y="4664269"/>
            <a:ext cx="871954" cy="517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A4AFB3AC-4AC6-429B-A4AF-3CC2219D1BFF}"/>
              </a:ext>
            </a:extLst>
          </p:cNvPr>
          <p:cNvSpPr/>
          <p:nvPr/>
        </p:nvSpPr>
        <p:spPr>
          <a:xfrm>
            <a:off x="3981898" y="1762811"/>
            <a:ext cx="715558" cy="1256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上 6">
            <a:extLst>
              <a:ext uri="{FF2B5EF4-FFF2-40B4-BE49-F238E27FC236}">
                <a16:creationId xmlns:a16="http://schemas.microsoft.com/office/drawing/2014/main" id="{BB35DBFC-324E-40C9-AF96-280907AD5F4C}"/>
              </a:ext>
            </a:extLst>
          </p:cNvPr>
          <p:cNvSpPr/>
          <p:nvPr/>
        </p:nvSpPr>
        <p:spPr>
          <a:xfrm>
            <a:off x="6157236" y="1736619"/>
            <a:ext cx="792075" cy="1041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512265-3701-43D8-9FAF-8FAF1866C1DE}"/>
              </a:ext>
            </a:extLst>
          </p:cNvPr>
          <p:cNvSpPr/>
          <p:nvPr/>
        </p:nvSpPr>
        <p:spPr>
          <a:xfrm>
            <a:off x="5103032" y="3091828"/>
            <a:ext cx="582183" cy="1072353"/>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53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系统部署</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26</a:t>
            </a:fld>
            <a:endParaRPr lang="zh-CN" altLang="en-US" dirty="0"/>
          </a:p>
        </p:txBody>
      </p:sp>
      <p:grpSp>
        <p:nvGrpSpPr>
          <p:cNvPr id="8" name="组合 7"/>
          <p:cNvGrpSpPr/>
          <p:nvPr/>
        </p:nvGrpSpPr>
        <p:grpSpPr>
          <a:xfrm>
            <a:off x="3454276" y="1156537"/>
            <a:ext cx="5550080" cy="2770422"/>
            <a:chOff x="4554235" y="3585396"/>
            <a:chExt cx="5258999" cy="2770422"/>
          </a:xfrm>
        </p:grpSpPr>
        <p:sp>
          <p:nvSpPr>
            <p:cNvPr id="9" name="矩形 8"/>
            <p:cNvSpPr/>
            <p:nvPr/>
          </p:nvSpPr>
          <p:spPr>
            <a:xfrm>
              <a:off x="4554235" y="3585396"/>
              <a:ext cx="104988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硬件平台</a:t>
              </a:r>
              <a:endParaRPr lang="en-US" altLang="zh-CN"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554235" y="3979648"/>
              <a:ext cx="5258999" cy="2376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操作系统：</a:t>
              </a:r>
              <a:r>
                <a:rPr lang="en-US" altLang="zh-CN" dirty="0">
                  <a:latin typeface="微软雅黑" panose="020B0503020204020204" pitchFamily="34" charset="-122"/>
                  <a:ea typeface="微软雅黑" panose="020B0503020204020204" pitchFamily="34" charset="-122"/>
                </a:rPr>
                <a:t> Ubuntu Linux 18.04-64bit</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NVIIA GeForce RTX 3090Ti × 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Intel® Core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i7-8700U CPU @3.2GHz</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内存：</a:t>
              </a:r>
              <a:r>
                <a:rPr lang="en-US" altLang="zh-CN" dirty="0">
                  <a:latin typeface="微软雅黑" panose="020B0503020204020204" pitchFamily="34" charset="-122"/>
                  <a:ea typeface="微软雅黑" panose="020B0503020204020204" pitchFamily="34" charset="-122"/>
                </a:rPr>
                <a:t>DDR4 32GB</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显存：</a:t>
              </a:r>
              <a:r>
                <a:rPr lang="en-US" altLang="zh-CN" dirty="0">
                  <a:latin typeface="微软雅黑" panose="020B0503020204020204" pitchFamily="34" charset="-122"/>
                  <a:ea typeface="微软雅黑" panose="020B0503020204020204" pitchFamily="34" charset="-122"/>
                </a:rPr>
                <a:t>12GB</a:t>
              </a:r>
              <a:endParaRPr lang="zh-CN"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49454" y="4100590"/>
            <a:ext cx="4173808" cy="2171074"/>
            <a:chOff x="5595674" y="1367257"/>
            <a:chExt cx="4173808" cy="2171074"/>
          </a:xfrm>
        </p:grpSpPr>
        <p:sp>
          <p:nvSpPr>
            <p:cNvPr id="12" name="文本框 11"/>
            <p:cNvSpPr txBox="1"/>
            <p:nvPr/>
          </p:nvSpPr>
          <p:spPr>
            <a:xfrm>
              <a:off x="5595674" y="1367257"/>
              <a:ext cx="13983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软件环境</a:t>
              </a:r>
            </a:p>
          </p:txBody>
        </p:sp>
        <p:sp>
          <p:nvSpPr>
            <p:cNvPr id="13" name="文本框 12"/>
            <p:cNvSpPr txBox="1"/>
            <p:nvPr/>
          </p:nvSpPr>
          <p:spPr>
            <a:xfrm>
              <a:off x="5595674" y="1744314"/>
              <a:ext cx="4173808" cy="1794017"/>
            </a:xfrm>
            <a:prstGeom prst="rect">
              <a:avLst/>
            </a:prstGeom>
            <a:noFill/>
          </p:spPr>
          <p:txBody>
            <a:bodyPr wrap="square" rtlCol="0">
              <a:spAutoFit/>
            </a:bodyPr>
            <a:lstStyle/>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程序语言：</a:t>
              </a:r>
              <a:r>
                <a:rPr lang="en-US" altLang="zh-CN" dirty="0">
                  <a:latin typeface="微软雅黑" panose="020B0503020204020204" pitchFamily="34" charset="-122"/>
                  <a:ea typeface="微软雅黑" panose="020B0503020204020204" pitchFamily="34" charset="-122"/>
                </a:rPr>
                <a:t>Python 3.7</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开发工具：</a:t>
              </a:r>
              <a:r>
                <a:rPr lang="en-US" altLang="zh-CN" dirty="0">
                  <a:latin typeface="微软雅黑" panose="020B0503020204020204" pitchFamily="34" charset="-122"/>
                  <a:ea typeface="微软雅黑" panose="020B0503020204020204" pitchFamily="34" charset="-122"/>
                </a:rPr>
                <a:t>PyCharm</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并行计算架构：</a:t>
              </a:r>
              <a:r>
                <a:rPr lang="en-US" altLang="zh-CN" dirty="0">
                  <a:latin typeface="微软雅黑" panose="020B0503020204020204" pitchFamily="34" charset="-122"/>
                  <a:ea typeface="微软雅黑" panose="020B0503020204020204" pitchFamily="34" charset="-122"/>
                </a:rPr>
                <a:t>CUDA 10.2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机器学习库：</a:t>
              </a:r>
              <a:r>
                <a:rPr lang="en-US" altLang="zh-CN" dirty="0" err="1">
                  <a:latin typeface="微软雅黑" panose="020B0503020204020204" pitchFamily="34" charset="-122"/>
                  <a:ea typeface="微软雅黑" panose="020B0503020204020204" pitchFamily="34" charset="-122"/>
                </a:rPr>
                <a:t>PyTorch</a:t>
              </a:r>
              <a:r>
                <a:rPr lang="en-US" altLang="zh-CN" dirty="0">
                  <a:latin typeface="微软雅黑" panose="020B0503020204020204" pitchFamily="34" charset="-122"/>
                  <a:ea typeface="微软雅黑" panose="020B0503020204020204" pitchFamily="34" charset="-122"/>
                </a:rPr>
                <a:t> 1.3</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990600" algn="l"/>
                </a:tabLst>
              </a:pPr>
              <a:r>
                <a:rPr lang="zh-CN" altLang="zh-CN" dirty="0">
                  <a:latin typeface="微软雅黑" panose="020B0503020204020204" pitchFamily="34" charset="-122"/>
                  <a:ea typeface="微软雅黑" panose="020B0503020204020204" pitchFamily="34" charset="-122"/>
                </a:rPr>
                <a:t>数据库： </a:t>
              </a:r>
              <a:r>
                <a:rPr lang="en-US" altLang="zh-CN" dirty="0">
                  <a:latin typeface="微软雅黑" panose="020B0503020204020204" pitchFamily="34" charset="-122"/>
                  <a:ea typeface="微软雅黑" panose="020B0503020204020204" pitchFamily="34" charset="-122"/>
                </a:rPr>
                <a:t>PostgreSQL</a:t>
              </a:r>
              <a:endParaRPr lang="zh-CN" altLang="zh-CN" dirty="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859" y="4262653"/>
            <a:ext cx="1234430" cy="1135676"/>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507" y="4238328"/>
            <a:ext cx="947799" cy="947799"/>
          </a:xfrm>
          <a:prstGeom prst="rect">
            <a:avLst/>
          </a:prstGeom>
        </p:spPr>
      </p:pic>
      <p:pic>
        <p:nvPicPr>
          <p:cNvPr id="15" name="图片 14"/>
          <p:cNvPicPr>
            <a:picLocks noChangeAspect="1"/>
          </p:cNvPicPr>
          <p:nvPr/>
        </p:nvPicPr>
        <p:blipFill rotWithShape="1">
          <a:blip r:embed="rId5">
            <a:extLst>
              <a:ext uri="{28A0092B-C50C-407E-A947-70E740481C1C}">
                <a14:useLocalDpi xmlns:a14="http://schemas.microsoft.com/office/drawing/2010/main" val="0"/>
              </a:ext>
            </a:extLst>
          </a:blip>
          <a:srcRect l="18940" t="20648" r="17667" b="17518"/>
          <a:stretch>
            <a:fillRect/>
          </a:stretch>
        </p:blipFill>
        <p:spPr>
          <a:xfrm>
            <a:off x="4872640" y="4223741"/>
            <a:ext cx="1106431" cy="1079224"/>
          </a:xfrm>
          <a:prstGeom prst="rect">
            <a:avLst/>
          </a:prstGeom>
        </p:spPr>
      </p:pic>
      <p:pic>
        <p:nvPicPr>
          <p:cNvPr id="2" name="图片 1" descr="03a2789d46c24698bbfd21d6146b531e"/>
          <p:cNvPicPr>
            <a:picLocks noChangeAspect="1"/>
          </p:cNvPicPr>
          <p:nvPr/>
        </p:nvPicPr>
        <p:blipFill>
          <a:blip r:embed="rId6"/>
          <a:stretch>
            <a:fillRect/>
          </a:stretch>
        </p:blipFill>
        <p:spPr>
          <a:xfrm>
            <a:off x="934085" y="1125855"/>
            <a:ext cx="2075815" cy="24504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预期成果</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内容占位符 2"/>
          <p:cNvSpPr>
            <a:spLocks noGrp="1"/>
          </p:cNvSpPr>
          <p:nvPr>
            <p:ph idx="1"/>
          </p:nvPr>
        </p:nvSpPr>
        <p:spPr>
          <a:xfrm>
            <a:off x="576263" y="1156274"/>
            <a:ext cx="8229600" cy="5091113"/>
          </a:xfrm>
        </p:spPr>
        <p:txBody>
          <a:bodyPr>
            <a:normAutofit/>
          </a:bodyPr>
          <a:lstStyle/>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理论成果</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面向作物种类预测的领域知识图谱推理模型</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引入时序信息的异构超图推理模型</a:t>
            </a: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系统成果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本硕士论文将根据</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面向作物种类预测的领域知识图谱推理模型</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引入时序信息的异构超图推理模型</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20000"/>
              </a:lnSpc>
              <a:buNone/>
            </a:pP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遥感数据的土地作物种类预测系统</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成果形式</a:t>
            </a:r>
            <a:endParaRPr kumimoji="0" lang="zh-CN" altLang="en-US"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小论文</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遥感数据的土地作物种类预测系统</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a:solidFill>
                  <a:prstClr val="white"/>
                </a:solidFill>
                <a:latin typeface="黑体" panose="02010609060101010101" pitchFamily="49" charset="-122"/>
                <a:ea typeface="黑体" panose="02010609060101010101" pitchFamily="49" charset="-122"/>
                <a:cs typeface="Arial" panose="020B0604020202020204" pitchFamily="34" charset="0"/>
              </a:rPr>
              <a:t>进度安排</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内容占位符 2"/>
          <p:cNvSpPr>
            <a:spLocks noGrp="1"/>
          </p:cNvSpPr>
          <p:nvPr>
            <p:ph idx="1"/>
          </p:nvPr>
        </p:nvSpPr>
        <p:spPr>
          <a:xfrm>
            <a:off x="1124527" y="1633933"/>
            <a:ext cx="7552748" cy="4300141"/>
          </a:xfrm>
        </p:spPr>
        <p:txBody>
          <a:bodyPr>
            <a:normAutofit/>
          </a:bodyPr>
          <a:lstStyle/>
          <a:p>
            <a:pPr marL="0" indent="0">
              <a:lnSpc>
                <a:spcPct val="200000"/>
              </a:lnSpc>
              <a:buFont typeface="Arial" panose="020B0604020202020204" pitchFamily="34" charset="0"/>
              <a:buNone/>
            </a:pP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2021年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9月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12月进行相关理论学习；</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sz="2000" dirty="0">
                <a:latin typeface="微软雅黑" panose="020B0503020204020204" pitchFamily="34" charset="-122"/>
                <a:ea typeface="微软雅黑" panose="020B0503020204020204" pitchFamily="34" charset="-122"/>
                <a:cs typeface="微软雅黑" panose="020B0503020204020204" pitchFamily="34" charset="-122"/>
              </a:rPr>
              <a:t>2022年</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1月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3月</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阅读文献，完成理论分析和方案设计；</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12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月完善理论方案，进行系统开发与测试；</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撰写</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毕业论文；</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06</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月准备答辩。</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感谢各位老师的聆听！</a:t>
            </a: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p>
        </p:txBody>
      </p:sp>
      <p:sp>
        <p:nvSpPr>
          <p:cNvPr id="5" name="灯片编号占位符 4"/>
          <p:cNvSpPr>
            <a:spLocks noGrp="1"/>
          </p:cNvSpPr>
          <p:nvPr>
            <p:ph type="sldNum" sz="quarter" idx="12"/>
          </p:nvPr>
        </p:nvSpPr>
        <p:spPr/>
        <p:txBody>
          <a:bodyPr/>
          <a:lstStyle/>
          <a:p>
            <a:fld id="{94B6E62B-4DEC-4954-AD3A-658470571C9E}" type="slidenum">
              <a:rPr lang="zh-CN" altLang="en-US" smtClean="0"/>
              <a:t>4</a:t>
            </a:fld>
            <a:endParaRPr lang="zh-CN" altLang="en-US" dirty="0"/>
          </a:p>
        </p:txBody>
      </p:sp>
      <p:grpSp>
        <p:nvGrpSpPr>
          <p:cNvPr id="33" name="组合 32"/>
          <p:cNvGrpSpPr/>
          <p:nvPr/>
        </p:nvGrpSpPr>
        <p:grpSpPr>
          <a:xfrm>
            <a:off x="155877" y="1356086"/>
            <a:ext cx="3016981" cy="3203948"/>
            <a:chOff x="80781" y="1060937"/>
            <a:chExt cx="3242101" cy="1974015"/>
          </a:xfrm>
        </p:grpSpPr>
        <p:sp>
          <p:nvSpPr>
            <p:cNvPr id="34" name="文本框 33"/>
            <p:cNvSpPr txBox="1"/>
            <p:nvPr/>
          </p:nvSpPr>
          <p:spPr>
            <a:xfrm>
              <a:off x="80783" y="1461047"/>
              <a:ext cx="3242099" cy="1573905"/>
            </a:xfrm>
            <a:prstGeom prst="rect">
              <a:avLst/>
            </a:prstGeom>
            <a:noFill/>
            <a:ln w="28575">
              <a:solidFill>
                <a:schemeClr val="bg1">
                  <a:lumMod val="50000"/>
                </a:schemeClr>
              </a:solidFill>
            </a:ln>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随着卫星遥感领域技术发展，我国已发送高分系列卫星十余个</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获取区域以及全球尺度的海量观测数据变得高效便捷。</a:t>
              </a:r>
              <a:endParaRPr lang="en-US" altLang="zh-CN" sz="1600" dirty="0">
                <a:latin typeface="黑体" panose="02010609060101010101" pitchFamily="49" charset="-122"/>
                <a:ea typeface="黑体" panose="02010609060101010101" pitchFamily="49" charset="-122"/>
              </a:endParaRPr>
            </a:p>
            <a:p>
              <a:endParaRPr lang="zh-CN" altLang="en-US"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然而“卫星多、数据散、价值低”的情况仍时常出现，如何实现遥感数据的价值提取和应用成为亟需解决的问题。</a:t>
              </a:r>
            </a:p>
            <a:p>
              <a:endParaRPr lang="zh-CN" altLang="en-US" sz="1600" dirty="0">
                <a:latin typeface="黑体" panose="02010609060101010101" pitchFamily="49" charset="-122"/>
                <a:ea typeface="黑体" panose="02010609060101010101" pitchFamily="49" charset="-122"/>
              </a:endParaRPr>
            </a:p>
          </p:txBody>
        </p:sp>
        <p:sp>
          <p:nvSpPr>
            <p:cNvPr id="35" name="文本框 34"/>
            <p:cNvSpPr txBox="1"/>
            <p:nvPr/>
          </p:nvSpPr>
          <p:spPr>
            <a:xfrm>
              <a:off x="80781" y="1060937"/>
              <a:ext cx="3242101"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遥感大数据</a:t>
              </a:r>
            </a:p>
          </p:txBody>
        </p:sp>
      </p:grpSp>
      <p:grpSp>
        <p:nvGrpSpPr>
          <p:cNvPr id="9" name="组合 8">
            <a:extLst>
              <a:ext uri="{FF2B5EF4-FFF2-40B4-BE49-F238E27FC236}">
                <a16:creationId xmlns:a16="http://schemas.microsoft.com/office/drawing/2014/main" id="{D973E242-C71D-A133-0176-58AE1BF31FCF}"/>
              </a:ext>
            </a:extLst>
          </p:cNvPr>
          <p:cNvGrpSpPr/>
          <p:nvPr/>
        </p:nvGrpSpPr>
        <p:grpSpPr>
          <a:xfrm>
            <a:off x="155877" y="4778590"/>
            <a:ext cx="8808609" cy="1795666"/>
            <a:chOff x="-265672" y="5513661"/>
            <a:chExt cx="9589532" cy="943990"/>
          </a:xfrm>
        </p:grpSpPr>
        <p:sp>
          <p:nvSpPr>
            <p:cNvPr id="10" name="矩形 9">
              <a:extLst>
                <a:ext uri="{FF2B5EF4-FFF2-40B4-BE49-F238E27FC236}">
                  <a16:creationId xmlns:a16="http://schemas.microsoft.com/office/drawing/2014/main" id="{9AD0EA94-AA0A-0E09-985C-49A06B087403}"/>
                </a:ext>
              </a:extLst>
            </p:cNvPr>
            <p:cNvSpPr/>
            <p:nvPr/>
          </p:nvSpPr>
          <p:spPr>
            <a:xfrm>
              <a:off x="846052" y="5513661"/>
              <a:ext cx="8477808" cy="943989"/>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CN" sz="1600" dirty="0">
                  <a:solidFill>
                    <a:schemeClr val="tx1"/>
                  </a:solidFill>
                  <a:latin typeface="+mn-ea"/>
                </a:rPr>
                <a:t>3.</a:t>
              </a:r>
              <a:r>
                <a:rPr lang="zh-CN" altLang="zh-CN" sz="1600" dirty="0">
                  <a:solidFill>
                    <a:schemeClr val="tx1"/>
                  </a:solidFill>
                  <a:effectLst/>
                  <a:latin typeface="+mn-ea"/>
                </a:rPr>
                <a:t>在农业生产</a:t>
              </a:r>
              <a:r>
                <a:rPr lang="zh-CN" altLang="en-US" sz="1600" dirty="0">
                  <a:solidFill>
                    <a:schemeClr val="tx1"/>
                  </a:solidFill>
                  <a:effectLst/>
                  <a:latin typeface="+mn-ea"/>
                </a:rPr>
                <a:t>方面</a:t>
              </a:r>
              <a:r>
                <a:rPr lang="zh-CN" altLang="zh-CN" sz="1600" dirty="0">
                  <a:solidFill>
                    <a:schemeClr val="tx1"/>
                  </a:solidFill>
                  <a:effectLst/>
                  <a:latin typeface="+mn-ea"/>
                </a:rPr>
                <a:t>，遥感大数据与农业结合起来促进“智慧农业”的</a:t>
              </a:r>
              <a:r>
                <a:rPr lang="zh-CN" altLang="en-US" sz="1600" dirty="0">
                  <a:solidFill>
                    <a:schemeClr val="tx1"/>
                  </a:solidFill>
                  <a:effectLst/>
                  <a:latin typeface="+mn-ea"/>
                </a:rPr>
                <a:t>快速</a:t>
              </a:r>
              <a:r>
                <a:rPr lang="zh-CN" altLang="zh-CN" sz="1600" dirty="0">
                  <a:solidFill>
                    <a:schemeClr val="tx1"/>
                  </a:solidFill>
                  <a:effectLst/>
                  <a:latin typeface="+mn-ea"/>
                </a:rPr>
                <a:t>发展。如</a:t>
              </a:r>
              <a:r>
                <a:rPr lang="zh-CN" altLang="en-US" sz="1600" dirty="0">
                  <a:solidFill>
                    <a:schemeClr val="tx1"/>
                  </a:solidFill>
                  <a:effectLst/>
                  <a:latin typeface="+mn-ea"/>
                </a:rPr>
                <a:t>上</a:t>
              </a:r>
              <a:r>
                <a:rPr lang="zh-CN" altLang="zh-CN" sz="1600" dirty="0">
                  <a:solidFill>
                    <a:schemeClr val="tx1"/>
                  </a:solidFill>
                  <a:effectLst/>
                  <a:latin typeface="+mn-ea"/>
                </a:rPr>
                <a:t>图所示，</a:t>
              </a:r>
              <a:r>
                <a:rPr lang="zh-CN" altLang="en-US" sz="1600" dirty="0">
                  <a:solidFill>
                    <a:schemeClr val="tx1"/>
                  </a:solidFill>
                  <a:effectLst/>
                  <a:latin typeface="+mn-ea"/>
                </a:rPr>
                <a:t>遥感大数据技术通过</a:t>
              </a:r>
              <a:r>
                <a:rPr lang="zh-CN" altLang="en-US" sz="1600" dirty="0">
                  <a:solidFill>
                    <a:schemeClr val="tx1"/>
                  </a:solidFill>
                  <a:latin typeface="+mn-ea"/>
                </a:rPr>
                <a:t>拍摄</a:t>
              </a:r>
              <a:r>
                <a:rPr lang="zh-CN" altLang="en-US" sz="1600" dirty="0">
                  <a:solidFill>
                    <a:schemeClr val="tx1"/>
                  </a:solidFill>
                  <a:effectLst/>
                  <a:latin typeface="+mn-ea"/>
                </a:rPr>
                <a:t>卫星遥感影像，填充具体地块属性信息，对农业土地资源进行数字化统一管理。</a:t>
              </a:r>
              <a:endParaRPr lang="en-US" altLang="zh-CN" sz="1600" dirty="0">
                <a:solidFill>
                  <a:schemeClr val="tx1"/>
                </a:solidFill>
                <a:effectLst/>
                <a:latin typeface="+mn-ea"/>
              </a:endParaRPr>
            </a:p>
            <a:p>
              <a:pPr marL="0" indent="0">
                <a:buNone/>
              </a:pPr>
              <a:r>
                <a:rPr lang="en-US" altLang="zh-CN" sz="1600" dirty="0">
                  <a:solidFill>
                    <a:schemeClr val="tx1"/>
                  </a:solidFill>
                  <a:latin typeface="+mn-ea"/>
                </a:rPr>
                <a:t>4.</a:t>
              </a:r>
              <a:r>
                <a:rPr lang="zh-CN" altLang="en-US" sz="1600" dirty="0">
                  <a:solidFill>
                    <a:schemeClr val="tx1"/>
                  </a:solidFill>
                  <a:latin typeface="+mn-ea"/>
                </a:rPr>
                <a:t>该产业链中，</a:t>
              </a:r>
              <a:r>
                <a:rPr lang="zh-CN" altLang="zh-CN" sz="1600" dirty="0">
                  <a:solidFill>
                    <a:schemeClr val="tx1"/>
                  </a:solidFill>
                  <a:effectLst/>
                  <a:latin typeface="+mn-ea"/>
                </a:rPr>
                <a:t>土地地块的作物类别预测和种植规划一直是热点</a:t>
              </a:r>
              <a:r>
                <a:rPr lang="zh-CN" altLang="en-US" sz="1600" dirty="0">
                  <a:solidFill>
                    <a:schemeClr val="tx1"/>
                  </a:solidFill>
                  <a:effectLst/>
                  <a:latin typeface="+mn-ea"/>
                </a:rPr>
                <a:t>问题</a:t>
              </a:r>
              <a:r>
                <a:rPr lang="zh-CN" altLang="zh-CN" sz="1600" dirty="0">
                  <a:solidFill>
                    <a:schemeClr val="tx1"/>
                  </a:solidFill>
                  <a:effectLst/>
                  <a:latin typeface="+mn-ea"/>
                </a:rPr>
                <a:t>。通过对所属土地的种植作物预测，政府部门或农民可以大范围对作物产量进行预估，调整土地种植规划，以实现土地利用效率的最大化</a:t>
              </a:r>
              <a:r>
                <a:rPr lang="zh-CN" altLang="en-US" sz="1600" dirty="0">
                  <a:solidFill>
                    <a:schemeClr val="tx1"/>
                  </a:solidFill>
                  <a:effectLst/>
                  <a:latin typeface="+mn-ea"/>
                </a:rPr>
                <a:t>，</a:t>
              </a:r>
              <a:r>
                <a:rPr lang="zh-CN" altLang="zh-CN" sz="1600" dirty="0">
                  <a:solidFill>
                    <a:schemeClr val="tx1"/>
                  </a:solidFill>
                  <a:effectLst/>
                  <a:latin typeface="+mn-ea"/>
                </a:rPr>
                <a:t>实现农业种植上的</a:t>
              </a:r>
              <a:r>
                <a:rPr lang="zh-CN" altLang="en-US" sz="1600" dirty="0">
                  <a:solidFill>
                    <a:schemeClr val="tx1"/>
                  </a:solidFill>
                  <a:latin typeface="+mn-ea"/>
                </a:rPr>
                <a:t>正确</a:t>
              </a:r>
              <a:r>
                <a:rPr lang="zh-CN" altLang="zh-CN" sz="1600" dirty="0">
                  <a:solidFill>
                    <a:schemeClr val="tx1"/>
                  </a:solidFill>
                  <a:effectLst/>
                  <a:latin typeface="+mn-ea"/>
                </a:rPr>
                <a:t>决策。</a:t>
              </a:r>
              <a:endParaRPr lang="en-US" altLang="zh-CN" sz="1600" dirty="0">
                <a:solidFill>
                  <a:schemeClr val="tx1"/>
                </a:solidFill>
                <a:latin typeface="+mn-ea"/>
              </a:endParaRPr>
            </a:p>
          </p:txBody>
        </p:sp>
        <p:sp>
          <p:nvSpPr>
            <p:cNvPr id="11" name="矩形 10">
              <a:extLst>
                <a:ext uri="{FF2B5EF4-FFF2-40B4-BE49-F238E27FC236}">
                  <a16:creationId xmlns:a16="http://schemas.microsoft.com/office/drawing/2014/main" id="{860C9ED1-A777-6B87-A8D7-A82C37A5BF81}"/>
                </a:ext>
              </a:extLst>
            </p:cNvPr>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智慧农业</a:t>
              </a:r>
            </a:p>
          </p:txBody>
        </p:sp>
      </p:grpSp>
      <p:sp>
        <p:nvSpPr>
          <p:cNvPr id="2" name="AutoShape 4">
            <a:extLst>
              <a:ext uri="{FF2B5EF4-FFF2-40B4-BE49-F238E27FC236}">
                <a16:creationId xmlns:a16="http://schemas.microsoft.com/office/drawing/2014/main" id="{79C80E20-4970-5943-DB64-493D35230558}"/>
              </a:ext>
            </a:extLst>
          </p:cNvPr>
          <p:cNvSpPr>
            <a:spLocks noChangeAspect="1" noChangeArrowheads="1"/>
          </p:cNvSpPr>
          <p:nvPr/>
        </p:nvSpPr>
        <p:spPr bwMode="auto">
          <a:xfrm>
            <a:off x="6491000" y="39297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6">
            <a:extLst>
              <a:ext uri="{FF2B5EF4-FFF2-40B4-BE49-F238E27FC236}">
                <a16:creationId xmlns:a16="http://schemas.microsoft.com/office/drawing/2014/main" id="{1849F648-4C4B-0689-A087-2562139CCD51}"/>
              </a:ext>
            </a:extLst>
          </p:cNvPr>
          <p:cNvSpPr>
            <a:spLocks noChangeAspect="1" noChangeArrowheads="1"/>
          </p:cNvSpPr>
          <p:nvPr/>
        </p:nvSpPr>
        <p:spPr bwMode="auto">
          <a:xfrm>
            <a:off x="4605050" y="40495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4" name="Picture 10">
            <a:extLst>
              <a:ext uri="{FF2B5EF4-FFF2-40B4-BE49-F238E27FC236}">
                <a16:creationId xmlns:a16="http://schemas.microsoft.com/office/drawing/2014/main" id="{918209C2-5A4B-C1E3-A4A4-69EF3300EE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680" y="3154317"/>
            <a:ext cx="2263205" cy="14057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8CB9EC1-DAA7-1AF4-5DE8-9264E413C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664" y="1611638"/>
            <a:ext cx="2249147" cy="140571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E0395C33-3282-ECC6-F8AF-CC6396C0D961}"/>
              </a:ext>
            </a:extLst>
          </p:cNvPr>
          <p:cNvPicPr>
            <a:picLocks noChangeAspect="1"/>
          </p:cNvPicPr>
          <p:nvPr/>
        </p:nvPicPr>
        <p:blipFill>
          <a:blip r:embed="rId5"/>
          <a:stretch>
            <a:fillRect/>
          </a:stretch>
        </p:blipFill>
        <p:spPr>
          <a:xfrm>
            <a:off x="5639772" y="1611638"/>
            <a:ext cx="3324714" cy="2933026"/>
          </a:xfrm>
          <a:prstGeom prst="rect">
            <a:avLst/>
          </a:prstGeom>
        </p:spPr>
      </p:pic>
      <p:sp>
        <p:nvSpPr>
          <p:cNvPr id="7" name="文本框 6">
            <a:extLst>
              <a:ext uri="{FF2B5EF4-FFF2-40B4-BE49-F238E27FC236}">
                <a16:creationId xmlns:a16="http://schemas.microsoft.com/office/drawing/2014/main" id="{57CB199C-9E21-4577-A8D0-35015AD87087}"/>
              </a:ext>
            </a:extLst>
          </p:cNvPr>
          <p:cNvSpPr txBox="1"/>
          <p:nvPr/>
        </p:nvSpPr>
        <p:spPr>
          <a:xfrm>
            <a:off x="4482848" y="1059178"/>
            <a:ext cx="3554496" cy="415498"/>
          </a:xfrm>
          <a:prstGeom prst="rect">
            <a:avLst/>
          </a:prstGeom>
          <a:noFill/>
        </p:spPr>
        <p:txBody>
          <a:bodyPr wrap="square" rtlCol="0">
            <a:spAutoFit/>
          </a:bodyPr>
          <a:lstStyle/>
          <a:p>
            <a:r>
              <a:rPr lang="zh-CN" altLang="en-US" sz="2100" b="1" dirty="0"/>
              <a:t>遥感智能观测平台图示</a:t>
            </a:r>
          </a:p>
        </p:txBody>
      </p:sp>
    </p:spTree>
    <p:extLst>
      <p:ext uri="{BB962C8B-B14F-4D97-AF65-F5344CB8AC3E}">
        <p14:creationId xmlns:p14="http://schemas.microsoft.com/office/powerpoint/2010/main" val="368862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p>
        </p:txBody>
      </p:sp>
      <p:sp>
        <p:nvSpPr>
          <p:cNvPr id="5" name="灯片编号占位符 4"/>
          <p:cNvSpPr>
            <a:spLocks noGrp="1"/>
          </p:cNvSpPr>
          <p:nvPr>
            <p:ph type="sldNum" sz="quarter" idx="12"/>
          </p:nvPr>
        </p:nvSpPr>
        <p:spPr/>
        <p:txBody>
          <a:bodyPr/>
          <a:lstStyle/>
          <a:p>
            <a:fld id="{94B6E62B-4DEC-4954-AD3A-658470571C9E}" type="slidenum">
              <a:rPr lang="zh-CN" altLang="en-US" smtClean="0"/>
              <a:t>5</a:t>
            </a:fld>
            <a:endParaRPr lang="zh-CN" altLang="en-US" dirty="0"/>
          </a:p>
        </p:txBody>
      </p:sp>
      <p:sp>
        <p:nvSpPr>
          <p:cNvPr id="34" name="文本框 33"/>
          <p:cNvSpPr txBox="1"/>
          <p:nvPr/>
        </p:nvSpPr>
        <p:spPr>
          <a:xfrm>
            <a:off x="304800" y="4022768"/>
            <a:ext cx="8659688" cy="2308324"/>
          </a:xfrm>
          <a:prstGeom prst="rect">
            <a:avLst/>
          </a:prstGeom>
          <a:noFill/>
          <a:ln w="28575">
            <a:solidFill>
              <a:schemeClr val="bg1">
                <a:lumMod val="50000"/>
              </a:schemeClr>
            </a:solidFill>
          </a:ln>
        </p:spPr>
        <p:txBody>
          <a:bodyPr wrap="square" rtlCol="0">
            <a:spAutoFit/>
          </a:bodyPr>
          <a:lstStyle/>
          <a:p>
            <a:pPr marL="0" indent="0">
              <a:buNone/>
            </a:pPr>
            <a:r>
              <a:rPr lang="en-US" altLang="zh-CN" sz="1600" dirty="0"/>
              <a:t>1.</a:t>
            </a:r>
            <a:r>
              <a:rPr lang="zh-CN" altLang="en-US" sz="1600" dirty="0"/>
              <a:t> 针对作物类别预测问题，现有方案普遍使用传统</a:t>
            </a:r>
            <a:r>
              <a:rPr lang="en-US" altLang="zh-CN" sz="1600" dirty="0"/>
              <a:t>CV</a:t>
            </a:r>
            <a:r>
              <a:rPr lang="zh-CN" altLang="en-US" sz="1600" dirty="0"/>
              <a:t>领域技术（语义分割</a:t>
            </a:r>
            <a:r>
              <a:rPr lang="en-US" altLang="zh-CN" sz="1600" dirty="0"/>
              <a:t>+</a:t>
            </a:r>
            <a:r>
              <a:rPr lang="zh-CN" altLang="en-US" sz="1600" dirty="0"/>
              <a:t>图像分类），会存在以下一些不足：</a:t>
            </a:r>
            <a:endParaRPr lang="en-US" altLang="zh-CN" sz="1600" dirty="0"/>
          </a:p>
          <a:p>
            <a:pPr marL="285750" indent="-285750">
              <a:buFont typeface="Arial" panose="020B0604020202020204" pitchFamily="34" charset="0"/>
              <a:buChar char="•"/>
            </a:pPr>
            <a:r>
              <a:rPr lang="zh-CN" altLang="en-US" sz="1600" dirty="0"/>
              <a:t>以往的</a:t>
            </a:r>
            <a:r>
              <a:rPr lang="en-US" altLang="zh-CN" sz="1600" dirty="0"/>
              <a:t>CV</a:t>
            </a:r>
            <a:r>
              <a:rPr lang="zh-CN" altLang="en-US" sz="1600" dirty="0"/>
              <a:t>技术大多是土地用地类型识别，不太适用于更细粒度的土地种植作物的预测任务。</a:t>
            </a:r>
          </a:p>
          <a:p>
            <a:pPr marL="285750" indent="-285750">
              <a:buFont typeface="Arial" panose="020B0604020202020204" pitchFamily="34" charset="0"/>
              <a:buChar char="•"/>
            </a:pPr>
            <a:r>
              <a:rPr lang="zh-CN" altLang="en-US" sz="1600" dirty="0"/>
              <a:t>土地地块间蕴含的地学信息，不同地块间存在的语义相关性，作物种植的适宜物候知识都难以通过图像形式表征出来。</a:t>
            </a:r>
          </a:p>
          <a:p>
            <a:pPr marL="285750" indent="-285750">
              <a:buFont typeface="Arial" panose="020B0604020202020204" pitchFamily="34" charset="0"/>
              <a:buChar char="•"/>
            </a:pPr>
            <a:r>
              <a:rPr lang="en-US" altLang="zh-CN" sz="1600" dirty="0"/>
              <a:t> CV</a:t>
            </a:r>
            <a:r>
              <a:rPr lang="zh-CN" altLang="en-US" sz="1600" dirty="0"/>
              <a:t>模型停留在识别层面，无法进行智能推荐，向上提供类似专家系统的决策支持。</a:t>
            </a:r>
          </a:p>
          <a:p>
            <a:pPr marL="0" indent="0">
              <a:buNone/>
            </a:pPr>
            <a:endParaRPr lang="en-US" altLang="zh-CN" sz="1600" dirty="0"/>
          </a:p>
          <a:p>
            <a:pPr marL="0" indent="0">
              <a:buNone/>
            </a:pPr>
            <a:r>
              <a:rPr lang="en-US" altLang="zh-CN" sz="1600" dirty="0"/>
              <a:t>2.</a:t>
            </a:r>
            <a:r>
              <a:rPr lang="zh-CN" altLang="en-US" sz="1600" dirty="0"/>
              <a:t>另一方面，借助知识图谱进行推理（预测、推荐）的研究大部分出现在行为预测，偏好推荐，因果推理，图像解译等方面；而智慧农业方向的研究和应用稀缺。</a:t>
            </a:r>
            <a:endParaRPr lang="en-US" altLang="zh-CN" sz="16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C7B64B9F-9579-41D2-5CAA-66B420115708}"/>
              </a:ext>
            </a:extLst>
          </p:cNvPr>
          <p:cNvPicPr>
            <a:picLocks noChangeAspect="1"/>
          </p:cNvPicPr>
          <p:nvPr/>
        </p:nvPicPr>
        <p:blipFill>
          <a:blip r:embed="rId3"/>
          <a:stretch>
            <a:fillRect/>
          </a:stretch>
        </p:blipFill>
        <p:spPr>
          <a:xfrm>
            <a:off x="1538305" y="836613"/>
            <a:ext cx="5679394" cy="2956982"/>
          </a:xfrm>
          <a:prstGeom prst="rect">
            <a:avLst/>
          </a:prstGeom>
        </p:spPr>
      </p:pic>
    </p:spTree>
    <p:extLst>
      <p:ext uri="{BB962C8B-B14F-4D97-AF65-F5344CB8AC3E}">
        <p14:creationId xmlns:p14="http://schemas.microsoft.com/office/powerpoint/2010/main" val="428454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8453374"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5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挑战一：融合农业物候知识的领域知识图谱特征提取问题</a:t>
            </a:r>
          </a:p>
        </p:txBody>
      </p:sp>
      <p:sp>
        <p:nvSpPr>
          <p:cNvPr id="32" name="灯片编号占位符 31"/>
          <p:cNvSpPr>
            <a:spLocks noGrp="1"/>
          </p:cNvSpPr>
          <p:nvPr>
            <p:ph type="sldNum" sz="quarter" idx="12"/>
          </p:nvPr>
        </p:nvSpPr>
        <p:spPr/>
        <p:txBody>
          <a:bodyPr/>
          <a:lstStyle/>
          <a:p>
            <a:fld id="{94B6E62B-4DEC-4954-AD3A-658470571C9E}" type="slidenum">
              <a:rPr lang="zh-CN" altLang="en-US" smtClean="0"/>
              <a:t>6</a:t>
            </a:fld>
            <a:endParaRPr lang="zh-CN" altLang="en-US"/>
          </a:p>
        </p:txBody>
      </p:sp>
      <p:sp>
        <p:nvSpPr>
          <p:cNvPr id="99" name="矩形 98"/>
          <p:cNvSpPr/>
          <p:nvPr/>
        </p:nvSpPr>
        <p:spPr>
          <a:xfrm>
            <a:off x="6026226" y="1193790"/>
            <a:ext cx="2903448" cy="3503363"/>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spcBef>
                <a:spcPts val="600"/>
              </a:spcBef>
              <a:spcAft>
                <a:spcPts val="600"/>
              </a:spcAft>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领域知识图谱的构建</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遥感地块矢量文件属性信息众多，且离散型与连续型属性共存且属于不同量纲。</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异构网络数据的表征学习</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该异质网络所含地块数量多，地块属性类别多，融合的农业物候知识进一步增加网络结构的复杂度。</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 name="组合 14"/>
          <p:cNvGrpSpPr/>
          <p:nvPr/>
        </p:nvGrpSpPr>
        <p:grpSpPr>
          <a:xfrm>
            <a:off x="363557" y="5188945"/>
            <a:ext cx="8005099" cy="1244815"/>
            <a:chOff x="-219890" y="5243457"/>
            <a:chExt cx="8218350" cy="1211289"/>
          </a:xfrm>
        </p:grpSpPr>
        <p:sp>
          <p:nvSpPr>
            <p:cNvPr id="16" name="矩形 15"/>
            <p:cNvSpPr/>
            <p:nvPr/>
          </p:nvSpPr>
          <p:spPr>
            <a:xfrm>
              <a:off x="449263" y="5306753"/>
              <a:ext cx="1002510" cy="106281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2510" y="5306756"/>
              <a:ext cx="6995950" cy="10628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如何构建合适的网络结构，兼顾具体地块地学信息和农业物候知识。</a:t>
              </a:r>
            </a:p>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如何针对地块属性信息设计高效的地块特征提取机制和网络表征模型。</a:t>
              </a:r>
            </a:p>
          </p:txBody>
        </p:sp>
        <p:sp>
          <p:nvSpPr>
            <p:cNvPr id="18" name="椭圆 17"/>
            <p:cNvSpPr/>
            <p:nvPr/>
          </p:nvSpPr>
          <p:spPr>
            <a:xfrm>
              <a:off x="-219890" y="5243457"/>
              <a:ext cx="1222400" cy="121128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9B79D3CE-4D42-4B0D-A746-A73410CFC8FB}"/>
              </a:ext>
            </a:extLst>
          </p:cNvPr>
          <p:cNvPicPr>
            <a:picLocks noChangeAspect="1"/>
          </p:cNvPicPr>
          <p:nvPr/>
        </p:nvPicPr>
        <p:blipFill>
          <a:blip r:embed="rId4"/>
          <a:stretch>
            <a:fillRect/>
          </a:stretch>
        </p:blipFill>
        <p:spPr>
          <a:xfrm>
            <a:off x="57075" y="1193790"/>
            <a:ext cx="5668885" cy="33971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89038" y="127813"/>
            <a:ext cx="8342188"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5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挑战二：时间序列情景下的土地作物推理</a:t>
            </a:r>
          </a:p>
        </p:txBody>
      </p:sp>
      <p:sp>
        <p:nvSpPr>
          <p:cNvPr id="3" name="灯片编号占位符 2"/>
          <p:cNvSpPr>
            <a:spLocks noGrp="1"/>
          </p:cNvSpPr>
          <p:nvPr>
            <p:ph type="sldNum" sz="quarter" idx="12"/>
          </p:nvPr>
        </p:nvSpPr>
        <p:spPr>
          <a:xfrm>
            <a:off x="6523118" y="6050411"/>
            <a:ext cx="2057400" cy="365125"/>
          </a:xfrm>
        </p:spPr>
        <p:txBody>
          <a:bodyPr/>
          <a:lstStyle/>
          <a:p>
            <a:fld id="{94B6E62B-4DEC-4954-AD3A-658470571C9E}" type="slidenum">
              <a:rPr lang="zh-CN" altLang="en-US" smtClean="0"/>
              <a:t>7</a:t>
            </a:fld>
            <a:endParaRPr lang="zh-CN" altLang="en-US" dirty="0"/>
          </a:p>
        </p:txBody>
      </p:sp>
      <p:sp>
        <p:nvSpPr>
          <p:cNvPr id="17" name="矩形 16"/>
          <p:cNvSpPr/>
          <p:nvPr/>
        </p:nvSpPr>
        <p:spPr>
          <a:xfrm>
            <a:off x="511175" y="1779587"/>
            <a:ext cx="8069343" cy="2202050"/>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该领域知识图谱应具有动态性，种植作物类型随着四季更替而变化，需要将时间变量加入到领域知识图谱中。</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修改后的遥感领域时序知识图谱具有特殊性，相较于其他动态图谱更具随机性的时间序列，其时间节点间距有规律，通常以月份为单位划分。</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目前基于时序知识图谱进行推理和预测的研究大多分布于用户推荐、轨迹预测等，针对时序作物推荐场景的研究稀少。</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25155D9A-BA90-19D6-35CF-0179CF3C0F03}"/>
              </a:ext>
            </a:extLst>
          </p:cNvPr>
          <p:cNvGrpSpPr/>
          <p:nvPr/>
        </p:nvGrpSpPr>
        <p:grpSpPr>
          <a:xfrm>
            <a:off x="235482" y="4859181"/>
            <a:ext cx="8345036" cy="1252160"/>
            <a:chOff x="-219890" y="5243457"/>
            <a:chExt cx="8218350" cy="1211289"/>
          </a:xfrm>
        </p:grpSpPr>
        <p:sp>
          <p:nvSpPr>
            <p:cNvPr id="7" name="矩形 6">
              <a:extLst>
                <a:ext uri="{FF2B5EF4-FFF2-40B4-BE49-F238E27FC236}">
                  <a16:creationId xmlns:a16="http://schemas.microsoft.com/office/drawing/2014/main" id="{130D103F-6DB6-8081-2B63-5ED80D986552}"/>
                </a:ext>
              </a:extLst>
            </p:cNvPr>
            <p:cNvSpPr/>
            <p:nvPr/>
          </p:nvSpPr>
          <p:spPr>
            <a:xfrm>
              <a:off x="449263" y="5306753"/>
              <a:ext cx="1002510" cy="106281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B7BBD10-D469-0907-2E41-FD8081EBD5B7}"/>
                </a:ext>
              </a:extLst>
            </p:cNvPr>
            <p:cNvSpPr/>
            <p:nvPr/>
          </p:nvSpPr>
          <p:spPr>
            <a:xfrm>
              <a:off x="1002510" y="5306756"/>
              <a:ext cx="6995950" cy="10628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如何通过图表征学习提取动态图特征。</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如何在此情境下处理链接预测任务。</a:t>
              </a:r>
            </a:p>
          </p:txBody>
        </p:sp>
        <p:sp>
          <p:nvSpPr>
            <p:cNvPr id="18" name="椭圆 17">
              <a:extLst>
                <a:ext uri="{FF2B5EF4-FFF2-40B4-BE49-F238E27FC236}">
                  <a16:creationId xmlns:a16="http://schemas.microsoft.com/office/drawing/2014/main" id="{A6007ACC-685B-873C-4E85-E0FCC5818A0C}"/>
                </a:ext>
              </a:extLst>
            </p:cNvPr>
            <p:cNvSpPr/>
            <p:nvPr/>
          </p:nvSpPr>
          <p:spPr>
            <a:xfrm>
              <a:off x="-219890" y="5243457"/>
              <a:ext cx="1222400" cy="121128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nvGrpSpPr>
          <p:cNvPr id="2" name="组合 1"/>
          <p:cNvGrpSpPr/>
          <p:nvPr/>
        </p:nvGrpSpPr>
        <p:grpSpPr>
          <a:xfrm>
            <a:off x="520700" y="961650"/>
            <a:ext cx="7994649" cy="2284198"/>
            <a:chOff x="496588" y="1343424"/>
            <a:chExt cx="7994124" cy="2951307"/>
          </a:xfrm>
        </p:grpSpPr>
        <p:sp>
          <p:nvSpPr>
            <p:cNvPr id="24" name="矩形 23"/>
            <p:cNvSpPr/>
            <p:nvPr/>
          </p:nvSpPr>
          <p:spPr>
            <a:xfrm>
              <a:off x="506214" y="1780854"/>
              <a:ext cx="7984498" cy="2513877"/>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25000"/>
                </a:lnSpc>
              </a:pPr>
              <a:r>
                <a:rPr lang="en-US" altLang="zh-CN" sz="1400" dirty="0">
                  <a:solidFill>
                    <a:schemeClr val="tx1">
                      <a:lumMod val="95000"/>
                      <a:lumOff val="5000"/>
                    </a:schemeClr>
                  </a:solidFill>
                </a:rPr>
                <a:t>[1] Yang B, </a:t>
              </a:r>
              <a:r>
                <a:rPr lang="en-US" altLang="zh-CN" sz="1400" dirty="0" err="1">
                  <a:solidFill>
                    <a:schemeClr val="tx1">
                      <a:lumMod val="95000"/>
                      <a:lumOff val="5000"/>
                    </a:schemeClr>
                  </a:solidFill>
                </a:rPr>
                <a:t>Yih</a:t>
              </a:r>
              <a:r>
                <a:rPr lang="en-US" altLang="zh-CN" sz="1400" dirty="0">
                  <a:solidFill>
                    <a:schemeClr val="tx1">
                      <a:lumMod val="95000"/>
                      <a:lumOff val="5000"/>
                    </a:schemeClr>
                  </a:solidFill>
                </a:rPr>
                <a:t> W, He X, et al. Embedding entities and relations for learning and inference in knowledge bases[J]. </a:t>
              </a:r>
              <a:r>
                <a:rPr lang="en-US" altLang="zh-CN" sz="1400" dirty="0" err="1">
                  <a:solidFill>
                    <a:schemeClr val="tx1">
                      <a:lumMod val="95000"/>
                      <a:lumOff val="5000"/>
                    </a:schemeClr>
                  </a:solidFill>
                </a:rPr>
                <a:t>arXiv</a:t>
              </a:r>
              <a:r>
                <a:rPr lang="en-US" altLang="zh-CN" sz="1400" dirty="0">
                  <a:solidFill>
                    <a:schemeClr val="tx1">
                      <a:lumMod val="95000"/>
                      <a:lumOff val="5000"/>
                    </a:schemeClr>
                  </a:solidFill>
                </a:rPr>
                <a:t> preprint arXiv:1412.6575, 2014.</a:t>
              </a:r>
            </a:p>
            <a:p>
              <a:pPr>
                <a:lnSpc>
                  <a:spcPct val="125000"/>
                </a:lnSpc>
              </a:pPr>
              <a:r>
                <a:rPr lang="en-US" altLang="zh-CN" sz="1400" dirty="0">
                  <a:solidFill>
                    <a:schemeClr val="tx1">
                      <a:lumMod val="95000"/>
                      <a:lumOff val="5000"/>
                    </a:schemeClr>
                  </a:solidFill>
                </a:rPr>
                <a:t>[2]</a:t>
              </a:r>
              <a:r>
                <a:rPr lang="zh-CN" altLang="en-US" sz="1400" dirty="0">
                  <a:solidFill>
                    <a:schemeClr val="tx1">
                      <a:lumMod val="95000"/>
                      <a:lumOff val="5000"/>
                    </a:schemeClr>
                  </a:solidFill>
                </a:rPr>
                <a:t> </a:t>
              </a:r>
              <a:r>
                <a:rPr lang="en-US" altLang="zh-CN" sz="1400" dirty="0" err="1">
                  <a:solidFill>
                    <a:schemeClr val="tx1">
                      <a:lumMod val="95000"/>
                      <a:lumOff val="5000"/>
                    </a:schemeClr>
                  </a:solidFill>
                </a:rPr>
                <a:t>Schlichtkrull</a:t>
              </a:r>
              <a:r>
                <a:rPr lang="en-US" altLang="zh-CN" sz="1400" dirty="0">
                  <a:solidFill>
                    <a:schemeClr val="tx1">
                      <a:lumMod val="95000"/>
                      <a:lumOff val="5000"/>
                    </a:schemeClr>
                  </a:solidFill>
                </a:rPr>
                <a:t> M, </a:t>
              </a:r>
              <a:r>
                <a:rPr lang="en-US" altLang="zh-CN" sz="1400" dirty="0" err="1">
                  <a:solidFill>
                    <a:schemeClr val="tx1">
                      <a:lumMod val="95000"/>
                      <a:lumOff val="5000"/>
                    </a:schemeClr>
                  </a:solidFill>
                </a:rPr>
                <a:t>Kipf</a:t>
              </a:r>
              <a:r>
                <a:rPr lang="en-US" altLang="zh-CN" sz="1400" dirty="0">
                  <a:solidFill>
                    <a:schemeClr val="tx1">
                      <a:lumMod val="95000"/>
                      <a:lumOff val="5000"/>
                    </a:schemeClr>
                  </a:solidFill>
                </a:rPr>
                <a:t> T N, </a:t>
              </a:r>
              <a:r>
                <a:rPr lang="en-US" altLang="zh-CN" sz="1400" dirty="0" err="1">
                  <a:solidFill>
                    <a:schemeClr val="tx1">
                      <a:lumMod val="95000"/>
                      <a:lumOff val="5000"/>
                    </a:schemeClr>
                  </a:solidFill>
                </a:rPr>
                <a:t>Bloem</a:t>
              </a:r>
              <a:r>
                <a:rPr lang="en-US" altLang="zh-CN" sz="1400" dirty="0">
                  <a:solidFill>
                    <a:schemeClr val="tx1">
                      <a:lumMod val="95000"/>
                      <a:lumOff val="5000"/>
                    </a:schemeClr>
                  </a:solidFill>
                </a:rPr>
                <a:t> P, et al. Modeling relational data with graph convolutional networks[C]//The Semantic Web: 15th International Conference, ESWC 2018, Heraklion, Crete, Greece, June 3–7, 2018, Proceedings 15. Springer International Publishing, 2018: 593-607.</a:t>
              </a:r>
            </a:p>
            <a:p>
              <a:pPr>
                <a:lnSpc>
                  <a:spcPct val="125000"/>
                </a:lnSpc>
              </a:pPr>
              <a:r>
                <a:rPr lang="en-US" altLang="zh-CN" sz="1400" dirty="0">
                  <a:solidFill>
                    <a:schemeClr val="tx1">
                      <a:lumMod val="95000"/>
                      <a:lumOff val="5000"/>
                    </a:schemeClr>
                  </a:solidFill>
                  <a:sym typeface="+mn-ea"/>
                </a:rPr>
                <a:t>[3]</a:t>
              </a:r>
              <a:r>
                <a:rPr lang="zh-CN" altLang="en-US" sz="1400" dirty="0">
                  <a:solidFill>
                    <a:schemeClr val="tx1">
                      <a:lumMod val="95000"/>
                      <a:lumOff val="5000"/>
                    </a:schemeClr>
                  </a:solidFill>
                  <a:sym typeface="+mn-ea"/>
                </a:rPr>
                <a:t> </a:t>
              </a:r>
              <a:r>
                <a:rPr lang="en-US" altLang="zh-CN" sz="1400" dirty="0">
                  <a:solidFill>
                    <a:schemeClr val="tx1">
                      <a:lumMod val="95000"/>
                      <a:lumOff val="5000"/>
                    </a:schemeClr>
                  </a:solidFill>
                </a:rPr>
                <a:t>Wang X, Ji H, Shi C, et al. Heterogeneous graph attention network[C]//The world wide web conference. 2019: 2022-2032.</a:t>
              </a:r>
            </a:p>
          </p:txBody>
        </p:sp>
        <p:sp>
          <p:nvSpPr>
            <p:cNvPr id="26" name="矩形 25"/>
            <p:cNvSpPr/>
            <p:nvPr/>
          </p:nvSpPr>
          <p:spPr>
            <a:xfrm>
              <a:off x="496588" y="1343424"/>
              <a:ext cx="2715303" cy="437430"/>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知识图谱表征学习模型研究</a:t>
              </a:r>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rPr>
                <a:t>：</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
        <p:nvSpPr>
          <p:cNvPr id="10" name="灯片编号占位符 9"/>
          <p:cNvSpPr>
            <a:spLocks noGrp="1"/>
          </p:cNvSpPr>
          <p:nvPr>
            <p:ph type="sldNum" sz="quarter" idx="12"/>
          </p:nvPr>
        </p:nvSpPr>
        <p:spPr/>
        <p:txBody>
          <a:bodyPr/>
          <a:lstStyle/>
          <a:p>
            <a:fld id="{94B6E62B-4DEC-4954-AD3A-658470571C9E}" type="slidenum">
              <a:rPr lang="zh-CN" altLang="en-US" smtClean="0"/>
              <a:t>8</a:t>
            </a:fld>
            <a:endParaRPr lang="zh-CN" altLang="en-US"/>
          </a:p>
        </p:txBody>
      </p:sp>
      <p:grpSp>
        <p:nvGrpSpPr>
          <p:cNvPr id="29" name="组合 28"/>
          <p:cNvGrpSpPr/>
          <p:nvPr/>
        </p:nvGrpSpPr>
        <p:grpSpPr>
          <a:xfrm>
            <a:off x="520700" y="5295373"/>
            <a:ext cx="7994649" cy="921237"/>
            <a:chOff x="-265672" y="5513661"/>
            <a:chExt cx="9590020" cy="943990"/>
          </a:xfrm>
        </p:grpSpPr>
        <p:sp>
          <p:nvSpPr>
            <p:cNvPr id="30" name="矩形 29"/>
            <p:cNvSpPr/>
            <p:nvPr/>
          </p:nvSpPr>
          <p:spPr>
            <a:xfrm>
              <a:off x="846171" y="5513661"/>
              <a:ext cx="8478177" cy="94396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传统的嵌入表示模型难以适用于更加复杂的异质性网络结构</a:t>
              </a:r>
              <a:r>
                <a:rPr lang="zh-CN" altLang="en-US" sz="1400" dirty="0">
                  <a:solidFill>
                    <a:schemeClr val="tx1"/>
                  </a:solidFill>
                  <a:latin typeface="微软雅黑" panose="020B0503020204020204" pitchFamily="34" charset="-122"/>
                  <a:ea typeface="微软雅黑" panose="020B0503020204020204" pitchFamily="34" charset="-122"/>
                  <a:sym typeface="+mn-ea"/>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sym typeface="+mn-ea"/>
                </a:rPr>
                <a:t>基于元路径的异构图表示学习需要人为定义映射关系。</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sym typeface="+mn-ea"/>
                </a:rPr>
                <a:t>时序图表征模型难以贴合该使用场景。</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p>
          </p:txBody>
        </p:sp>
      </p:grpSp>
      <p:grpSp>
        <p:nvGrpSpPr>
          <p:cNvPr id="18" name="组合 17">
            <a:extLst>
              <a:ext uri="{FF2B5EF4-FFF2-40B4-BE49-F238E27FC236}">
                <a16:creationId xmlns:a16="http://schemas.microsoft.com/office/drawing/2014/main" id="{F6D4F81D-9A4B-4674-8286-028139B13759}"/>
              </a:ext>
            </a:extLst>
          </p:cNvPr>
          <p:cNvGrpSpPr/>
          <p:nvPr/>
        </p:nvGrpSpPr>
        <p:grpSpPr>
          <a:xfrm>
            <a:off x="520700" y="3322282"/>
            <a:ext cx="7977353" cy="1820223"/>
            <a:chOff x="374245" y="3619001"/>
            <a:chExt cx="7976829" cy="2351826"/>
          </a:xfrm>
        </p:grpSpPr>
        <p:sp>
          <p:nvSpPr>
            <p:cNvPr id="21" name="矩形 20">
              <a:extLst>
                <a:ext uri="{FF2B5EF4-FFF2-40B4-BE49-F238E27FC236}">
                  <a16:creationId xmlns:a16="http://schemas.microsoft.com/office/drawing/2014/main" id="{F2EBD08B-1886-4312-AAF9-5AD551921081}"/>
                </a:ext>
              </a:extLst>
            </p:cNvPr>
            <p:cNvSpPr/>
            <p:nvPr/>
          </p:nvSpPr>
          <p:spPr>
            <a:xfrm>
              <a:off x="374245" y="4110949"/>
              <a:ext cx="7976829" cy="1859878"/>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25000"/>
                </a:lnSpc>
              </a:pPr>
              <a:r>
                <a:rPr lang="en-US" altLang="zh-CN" sz="1400" dirty="0">
                  <a:solidFill>
                    <a:schemeClr val="tx1">
                      <a:lumMod val="95000"/>
                      <a:lumOff val="5000"/>
                    </a:schemeClr>
                  </a:solidFill>
                </a:rPr>
                <a:t>[1] Pareja A, </a:t>
              </a:r>
              <a:r>
                <a:rPr lang="en-US" altLang="zh-CN" sz="1400" dirty="0" err="1">
                  <a:solidFill>
                    <a:schemeClr val="tx1">
                      <a:lumMod val="95000"/>
                      <a:lumOff val="5000"/>
                    </a:schemeClr>
                  </a:solidFill>
                </a:rPr>
                <a:t>Domeniconi</a:t>
              </a:r>
              <a:r>
                <a:rPr lang="en-US" altLang="zh-CN" sz="1400" dirty="0">
                  <a:solidFill>
                    <a:schemeClr val="tx1">
                      <a:lumMod val="95000"/>
                      <a:lumOff val="5000"/>
                    </a:schemeClr>
                  </a:solidFill>
                </a:rPr>
                <a:t> G, Chen J, et al. </a:t>
              </a:r>
              <a:r>
                <a:rPr lang="en-US" altLang="zh-CN" sz="1400" dirty="0" err="1">
                  <a:solidFill>
                    <a:schemeClr val="tx1">
                      <a:lumMod val="95000"/>
                      <a:lumOff val="5000"/>
                    </a:schemeClr>
                  </a:solidFill>
                </a:rPr>
                <a:t>Evolvegcn</a:t>
              </a:r>
              <a:r>
                <a:rPr lang="en-US" altLang="zh-CN" sz="1400" dirty="0">
                  <a:solidFill>
                    <a:schemeClr val="tx1">
                      <a:lumMod val="95000"/>
                      <a:lumOff val="5000"/>
                    </a:schemeClr>
                  </a:solidFill>
                </a:rPr>
                <a:t>: Evolving graph convolutional networks for dynamic graphs[C]//Proceedings of the AAAI conference on artificial intelligence. 2020, 34(04): 5363-5370.</a:t>
              </a:r>
            </a:p>
            <a:p>
              <a:pPr>
                <a:lnSpc>
                  <a:spcPct val="125000"/>
                </a:lnSpc>
              </a:pPr>
              <a:r>
                <a:rPr lang="en-US" altLang="zh-CN" sz="1400" dirty="0">
                  <a:solidFill>
                    <a:schemeClr val="tx1">
                      <a:lumMod val="95000"/>
                      <a:lumOff val="5000"/>
                    </a:schemeClr>
                  </a:solidFill>
                  <a:sym typeface="+mn-ea"/>
                </a:rPr>
                <a:t>[2]</a:t>
              </a:r>
              <a:r>
                <a:rPr lang="zh-CN" altLang="en-US" sz="1400" dirty="0">
                  <a:solidFill>
                    <a:schemeClr val="tx1">
                      <a:lumMod val="95000"/>
                      <a:lumOff val="5000"/>
                    </a:schemeClr>
                  </a:solidFill>
                  <a:sym typeface="+mn-ea"/>
                </a:rPr>
                <a:t> </a:t>
              </a:r>
              <a:r>
                <a:rPr lang="en-US" altLang="zh-CN" sz="1400" dirty="0">
                  <a:solidFill>
                    <a:schemeClr val="tx1">
                      <a:lumMod val="95000"/>
                      <a:lumOff val="5000"/>
                    </a:schemeClr>
                  </a:solidFill>
                </a:rPr>
                <a:t>Sankar A, Wu Y, Gou L, et al. </a:t>
              </a:r>
              <a:r>
                <a:rPr lang="en-US" altLang="zh-CN" sz="1400" dirty="0" err="1">
                  <a:solidFill>
                    <a:schemeClr val="tx1">
                      <a:lumMod val="95000"/>
                      <a:lumOff val="5000"/>
                    </a:schemeClr>
                  </a:solidFill>
                </a:rPr>
                <a:t>Dysat</a:t>
              </a:r>
              <a:r>
                <a:rPr lang="en-US" altLang="zh-CN" sz="1400" dirty="0">
                  <a:solidFill>
                    <a:schemeClr val="tx1">
                      <a:lumMod val="95000"/>
                      <a:lumOff val="5000"/>
                    </a:schemeClr>
                  </a:solidFill>
                </a:rPr>
                <a:t>: Deep neural representation learning on dynamic graphs via self-attention networks[C]//Proceedings of the 13th international conference on web search and data mining. 2020: 519-527.</a:t>
              </a:r>
            </a:p>
          </p:txBody>
        </p:sp>
        <p:sp>
          <p:nvSpPr>
            <p:cNvPr id="23" name="矩形 22">
              <a:extLst>
                <a:ext uri="{FF2B5EF4-FFF2-40B4-BE49-F238E27FC236}">
                  <a16:creationId xmlns:a16="http://schemas.microsoft.com/office/drawing/2014/main" id="{80EE6676-9DB6-46CE-8937-77324271AACB}"/>
                </a:ext>
              </a:extLst>
            </p:cNvPr>
            <p:cNvSpPr/>
            <p:nvPr/>
          </p:nvSpPr>
          <p:spPr>
            <a:xfrm>
              <a:off x="374245" y="3619001"/>
              <a:ext cx="2446020" cy="437430"/>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时序图表征学习模型研究</a:t>
              </a:r>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rPr>
                <a:t>：</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9</a:t>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4385</TotalTime>
  <Words>4520</Words>
  <Application>Microsoft Office PowerPoint</Application>
  <PresentationFormat>全屏显示(4:3)</PresentationFormat>
  <Paragraphs>418</Paragraphs>
  <Slides>30</Slides>
  <Notes>30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-apple-system</vt:lpstr>
      <vt:lpstr>KaTeX_Main</vt:lpstr>
      <vt:lpstr>等线</vt:lpstr>
      <vt:lpstr>黑体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one sky</cp:lastModifiedBy>
  <cp:revision>2756</cp:revision>
  <dcterms:created xsi:type="dcterms:W3CDTF">2018-12-04T05:33:00Z</dcterms:created>
  <dcterms:modified xsi:type="dcterms:W3CDTF">2023-06-05T01:30:27Z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