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1"/>
  </p:handoutMasterIdLst>
  <p:sldIdLst>
    <p:sldId id="257" r:id="rId3"/>
    <p:sldId id="258" r:id="rId5"/>
    <p:sldId id="259" r:id="rId6"/>
    <p:sldId id="260" r:id="rId7"/>
    <p:sldId id="261" r:id="rId8"/>
    <p:sldId id="262" r:id="rId9"/>
    <p:sldId id="264" r:id="rId10"/>
    <p:sldId id="293" r:id="rId11"/>
    <p:sldId id="265" r:id="rId12"/>
    <p:sldId id="266" r:id="rId13"/>
    <p:sldId id="267" r:id="rId14"/>
    <p:sldId id="268" r:id="rId15"/>
    <p:sldId id="279" r:id="rId16"/>
    <p:sldId id="270" r:id="rId17"/>
    <p:sldId id="271" r:id="rId18"/>
    <p:sldId id="272" r:id="rId19"/>
    <p:sldId id="273" r:id="rId20"/>
    <p:sldId id="282" r:id="rId21"/>
    <p:sldId id="280" r:id="rId22"/>
    <p:sldId id="311" r:id="rId23"/>
    <p:sldId id="276" r:id="rId24"/>
    <p:sldId id="284" r:id="rId25"/>
    <p:sldId id="277" r:id="rId26"/>
    <p:sldId id="285" r:id="rId27"/>
    <p:sldId id="286" r:id="rId28"/>
    <p:sldId id="312" r:id="rId29"/>
    <p:sldId id="278" r:id="rId3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77"/>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分为两个部分，</a:t>
            </a:r>
            <a:r>
              <a:rPr lang="en-US" altLang="zh-CN"/>
              <a:t>offline</a:t>
            </a:r>
            <a:r>
              <a:rPr lang="zh-CN" altLang="en-US"/>
              <a:t>和</a:t>
            </a:r>
            <a:r>
              <a:rPr lang="en-US" altLang="zh-CN"/>
              <a:t>online</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分为两个部分，</a:t>
            </a:r>
            <a:r>
              <a:rPr lang="en-US" altLang="zh-CN"/>
              <a:t>offline</a:t>
            </a:r>
            <a:r>
              <a:rPr lang="zh-CN" altLang="en-US"/>
              <a:t>和</a:t>
            </a:r>
            <a:r>
              <a:rPr lang="en-US" altLang="zh-CN"/>
              <a:t>online</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RQR(q2):T-d(q2,x1)</a:t>
            </a:r>
            <a:r>
              <a:rPr lang="zh-CN" altLang="en-US"/>
              <a:t>为另一点到</a:t>
            </a:r>
            <a:r>
              <a:rPr lang="en-US" altLang="zh-CN"/>
              <a:t>x1</a:t>
            </a:r>
            <a:r>
              <a:rPr lang="zh-CN" altLang="en-US"/>
              <a:t>变得距离</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1" name="图片 10" descr="图片包含 树, 户外, 建筑物, 道路&#10;&#10;自动生成的说明"/>
          <p:cNvPicPr>
            <a:picLocks noChangeAspect="1"/>
          </p:cNvPicPr>
          <p:nvPr userDrawn="1"/>
        </p:nvPicPr>
        <p:blipFill rotWithShape="1">
          <a:blip r:embed="rId2" cstate="email">
            <a:alphaModFix amt="15000"/>
          </a:blip>
          <a:srcRect/>
          <a:stretch>
            <a:fillRect/>
          </a:stretch>
        </p:blipFill>
        <p:spPr>
          <a:xfrm>
            <a:off x="4282440" y="0"/>
            <a:ext cx="7909560" cy="6858000"/>
          </a:xfrm>
          <a:prstGeom prst="rect">
            <a:avLst/>
          </a:prstGeom>
        </p:spPr>
      </p:pic>
      <p:sp>
        <p:nvSpPr>
          <p:cNvPr id="12" name="矩形 11"/>
          <p:cNvSpPr/>
          <p:nvPr userDrawn="1"/>
        </p:nvSpPr>
        <p:spPr>
          <a:xfrm>
            <a:off x="0" y="0"/>
            <a:ext cx="12192000" cy="6858000"/>
          </a:xfrm>
          <a:prstGeom prst="rect">
            <a:avLst/>
          </a:prstGeom>
          <a:gradFill flip="none" rotWithShape="1">
            <a:gsLst>
              <a:gs pos="32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p:cNvGrpSpPr/>
          <p:nvPr userDrawn="1"/>
        </p:nvGrpSpPr>
        <p:grpSpPr>
          <a:xfrm>
            <a:off x="10402823" y="853956"/>
            <a:ext cx="1875342" cy="6834393"/>
            <a:chOff x="10402823" y="853956"/>
            <a:chExt cx="1875342" cy="6834393"/>
          </a:xfrm>
        </p:grpSpPr>
        <p:sp>
          <p:nvSpPr>
            <p:cNvPr id="15" name="任意多边形: 形状 14"/>
            <p:cNvSpPr/>
            <p:nvPr userDrawn="1"/>
          </p:nvSpPr>
          <p:spPr>
            <a:xfrm rot="17975649">
              <a:off x="7764318" y="3492461"/>
              <a:ext cx="6834393" cy="1557383"/>
            </a:xfrm>
            <a:custGeom>
              <a:avLst/>
              <a:gdLst>
                <a:gd name="connsiteX0" fmla="*/ 4887162 w 6834393"/>
                <a:gd name="connsiteY0" fmla="*/ 1105918 h 1557383"/>
                <a:gd name="connsiteX1" fmla="*/ 4092251 w 6834393"/>
                <a:gd name="connsiteY1" fmla="*/ 1557383 h 1557383"/>
                <a:gd name="connsiteX2" fmla="*/ 884506 w 6834393"/>
                <a:gd name="connsiteY2" fmla="*/ 1557383 h 1557383"/>
                <a:gd name="connsiteX3" fmla="*/ 628100 w 6834393"/>
                <a:gd name="connsiteY3" fmla="*/ 1105918 h 1557383"/>
                <a:gd name="connsiteX4" fmla="*/ 6834393 w 6834393"/>
                <a:gd name="connsiteY4" fmla="*/ 0 h 1557383"/>
                <a:gd name="connsiteX5" fmla="*/ 6039483 w 6834393"/>
                <a:gd name="connsiteY5" fmla="*/ 451465 h 1557383"/>
                <a:gd name="connsiteX6" fmla="*/ 256407 w 6834393"/>
                <a:gd name="connsiteY6" fmla="*/ 451465 h 1557383"/>
                <a:gd name="connsiteX7" fmla="*/ 0 w 6834393"/>
                <a:gd name="connsiteY7" fmla="*/ 0 h 1557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34393" h="1557383">
                  <a:moveTo>
                    <a:pt x="4887162" y="1105918"/>
                  </a:moveTo>
                  <a:lnTo>
                    <a:pt x="4092251" y="1557383"/>
                  </a:lnTo>
                  <a:lnTo>
                    <a:pt x="884506" y="1557383"/>
                  </a:lnTo>
                  <a:lnTo>
                    <a:pt x="628100" y="1105918"/>
                  </a:lnTo>
                  <a:close/>
                  <a:moveTo>
                    <a:pt x="6834393" y="0"/>
                  </a:moveTo>
                  <a:lnTo>
                    <a:pt x="6039483" y="451465"/>
                  </a:lnTo>
                  <a:lnTo>
                    <a:pt x="256407" y="45146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6" name="任意多边形: 形状 15"/>
            <p:cNvSpPr/>
            <p:nvPr userDrawn="1"/>
          </p:nvSpPr>
          <p:spPr>
            <a:xfrm rot="17975649">
              <a:off x="8726108" y="4052302"/>
              <a:ext cx="5546729" cy="1557384"/>
            </a:xfrm>
            <a:custGeom>
              <a:avLst/>
              <a:gdLst>
                <a:gd name="connsiteX0" fmla="*/ 3599499 w 5546729"/>
                <a:gd name="connsiteY0" fmla="*/ 1105919 h 1557384"/>
                <a:gd name="connsiteX1" fmla="*/ 2804588 w 5546729"/>
                <a:gd name="connsiteY1" fmla="*/ 1557384 h 1557384"/>
                <a:gd name="connsiteX2" fmla="*/ 884507 w 5546729"/>
                <a:gd name="connsiteY2" fmla="*/ 1557383 h 1557384"/>
                <a:gd name="connsiteX3" fmla="*/ 628100 w 5546729"/>
                <a:gd name="connsiteY3" fmla="*/ 1105919 h 1557384"/>
                <a:gd name="connsiteX4" fmla="*/ 5546729 w 5546729"/>
                <a:gd name="connsiteY4" fmla="*/ 1 h 1557384"/>
                <a:gd name="connsiteX5" fmla="*/ 4751818 w 5546729"/>
                <a:gd name="connsiteY5" fmla="*/ 451466 h 1557384"/>
                <a:gd name="connsiteX6" fmla="*/ 256407 w 5546729"/>
                <a:gd name="connsiteY6" fmla="*/ 451465 h 1557384"/>
                <a:gd name="connsiteX7" fmla="*/ 0 w 5546729"/>
                <a:gd name="connsiteY7" fmla="*/ 0 h 155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6729" h="1557384">
                  <a:moveTo>
                    <a:pt x="3599499" y="1105919"/>
                  </a:moveTo>
                  <a:lnTo>
                    <a:pt x="2804588" y="1557384"/>
                  </a:lnTo>
                  <a:lnTo>
                    <a:pt x="884507" y="1557383"/>
                  </a:lnTo>
                  <a:lnTo>
                    <a:pt x="628100" y="1105919"/>
                  </a:lnTo>
                  <a:close/>
                  <a:moveTo>
                    <a:pt x="5546729" y="1"/>
                  </a:moveTo>
                  <a:lnTo>
                    <a:pt x="4751818" y="451466"/>
                  </a:lnTo>
                  <a:lnTo>
                    <a:pt x="256407" y="45146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pic>
        <p:nvPicPr>
          <p:cNvPr id="17" name="图片 16" descr="图片包含 树, 户外, 建筑物, 道路&#10;&#10;自动生成的说明"/>
          <p:cNvPicPr>
            <a:picLocks noChangeAspect="1"/>
          </p:cNvPicPr>
          <p:nvPr userDrawn="1"/>
        </p:nvPicPr>
        <p:blipFill rotWithShape="1">
          <a:blip r:embed="rId3" cstate="email"/>
          <a:srcRect/>
          <a:stretch>
            <a:fillRect/>
          </a:stretch>
        </p:blipFill>
        <p:spPr>
          <a:xfrm>
            <a:off x="5178924" y="0"/>
            <a:ext cx="7013076" cy="6858000"/>
          </a:xfrm>
          <a:custGeom>
            <a:avLst/>
            <a:gdLst>
              <a:gd name="connsiteX0" fmla="*/ 3877363 w 7013076"/>
              <a:gd name="connsiteY0" fmla="*/ 0 h 6858000"/>
              <a:gd name="connsiteX1" fmla="*/ 7013076 w 7013076"/>
              <a:gd name="connsiteY1" fmla="*/ 0 h 6858000"/>
              <a:gd name="connsiteX2" fmla="*/ 7013076 w 7013076"/>
              <a:gd name="connsiteY2" fmla="*/ 692654 h 6858000"/>
              <a:gd name="connsiteX3" fmla="*/ 3527325 w 7013076"/>
              <a:gd name="connsiteY3" fmla="*/ 6858000 h 6858000"/>
              <a:gd name="connsiteX4" fmla="*/ 0 w 701307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3076" h="6858000">
                <a:moveTo>
                  <a:pt x="3877363" y="0"/>
                </a:moveTo>
                <a:lnTo>
                  <a:pt x="7013076" y="0"/>
                </a:lnTo>
                <a:lnTo>
                  <a:pt x="7013076" y="692654"/>
                </a:lnTo>
                <a:lnTo>
                  <a:pt x="3527325" y="6858000"/>
                </a:lnTo>
                <a:lnTo>
                  <a:pt x="0" y="6858000"/>
                </a:lnTo>
                <a:close/>
              </a:path>
            </a:pathLst>
          </a:custGeom>
        </p:spPr>
      </p:pic>
      <p:cxnSp>
        <p:nvCxnSpPr>
          <p:cNvPr id="22" name="直接连接符 21"/>
          <p:cNvCxnSpPr/>
          <p:nvPr userDrawn="1"/>
        </p:nvCxnSpPr>
        <p:spPr>
          <a:xfrm>
            <a:off x="667503" y="4839800"/>
            <a:ext cx="493268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userDrawn="1"/>
        </p:nvPicPr>
        <p:blipFill>
          <a:blip r:embed="rId4" cstate="email"/>
          <a:stretch>
            <a:fillRect/>
          </a:stretch>
        </p:blipFill>
        <p:spPr>
          <a:xfrm>
            <a:off x="660400" y="312015"/>
            <a:ext cx="1375700" cy="437285"/>
          </a:xfrm>
          <a:prstGeom prst="rect">
            <a:avLst/>
          </a:prstGeom>
        </p:spPr>
      </p:pic>
      <p:sp>
        <p:nvSpPr>
          <p:cNvPr id="26" name="文本占位符 25"/>
          <p:cNvSpPr>
            <a:spLocks noGrp="1"/>
          </p:cNvSpPr>
          <p:nvPr>
            <p:ph type="body" sz="quarter" idx="10" hasCustomPrompt="1"/>
          </p:nvPr>
        </p:nvSpPr>
        <p:spPr>
          <a:xfrm>
            <a:off x="667503" y="2749690"/>
            <a:ext cx="5798382" cy="878840"/>
          </a:xfrm>
          <a:prstGeom prst="rect">
            <a:avLst/>
          </a:prstGeom>
        </p:spPr>
        <p:txBody>
          <a:bodyPr lIns="0">
            <a:noAutofit/>
          </a:bodyPr>
          <a:lstStyle>
            <a:lvl1pPr marL="0" indent="0">
              <a:lnSpc>
                <a:spcPct val="100000"/>
              </a:lnSpc>
              <a:buNone/>
              <a:defRPr sz="5400" b="1" spc="100" baseline="0">
                <a:solidFill>
                  <a:schemeClr val="accent1"/>
                </a:solidFill>
                <a:latin typeface="+mj-ea"/>
                <a:ea typeface="+mj-ea"/>
              </a:defRPr>
            </a:lvl1pPr>
          </a:lstStyle>
          <a:p>
            <a:pPr lvl="0"/>
            <a:r>
              <a:rPr lang="zh-CN" altLang="en-US" dirty="0"/>
              <a:t>请输入你的大标题</a:t>
            </a:r>
            <a:endParaRPr lang="en-US" altLang="zh-CN" dirty="0"/>
          </a:p>
        </p:txBody>
      </p:sp>
      <p:sp>
        <p:nvSpPr>
          <p:cNvPr id="27" name="文本占位符 25"/>
          <p:cNvSpPr>
            <a:spLocks noGrp="1"/>
          </p:cNvSpPr>
          <p:nvPr>
            <p:ph type="body" sz="quarter" idx="11" hasCustomPrompt="1"/>
          </p:nvPr>
        </p:nvSpPr>
        <p:spPr>
          <a:xfrm>
            <a:off x="667503" y="1869834"/>
            <a:ext cx="5798382" cy="878840"/>
          </a:xfrm>
          <a:prstGeom prst="rect">
            <a:avLst/>
          </a:prstGeom>
        </p:spPr>
        <p:txBody>
          <a:bodyPr lIns="0">
            <a:noAutofit/>
          </a:bodyPr>
          <a:lstStyle>
            <a:lvl1pPr marL="0" indent="0">
              <a:lnSpc>
                <a:spcPct val="100000"/>
              </a:lnSpc>
              <a:buNone/>
              <a:defRPr sz="5400" b="0" spc="100" baseline="0">
                <a:latin typeface="+mj-ea"/>
                <a:ea typeface="+mj-ea"/>
              </a:defRPr>
            </a:lvl1pPr>
          </a:lstStyle>
          <a:p>
            <a:pPr lvl="0"/>
            <a:r>
              <a:rPr lang="zh-CN" altLang="en-US" dirty="0"/>
              <a:t>请输入答辩类型</a:t>
            </a:r>
            <a:endParaRPr lang="en-US" altLang="zh-CN" dirty="0"/>
          </a:p>
        </p:txBody>
      </p:sp>
      <p:sp>
        <p:nvSpPr>
          <p:cNvPr id="29" name="文本占位符 28"/>
          <p:cNvSpPr>
            <a:spLocks noGrp="1"/>
          </p:cNvSpPr>
          <p:nvPr>
            <p:ph type="body" sz="quarter" idx="12" hasCustomPrompt="1"/>
          </p:nvPr>
        </p:nvSpPr>
        <p:spPr>
          <a:xfrm>
            <a:off x="667503" y="3641672"/>
            <a:ext cx="5798382" cy="286232"/>
          </a:xfrm>
          <a:prstGeom prst="rect">
            <a:avLst/>
          </a:prstGeom>
        </p:spPr>
        <p:txBody>
          <a:bodyPr lIns="0">
            <a:spAutoFit/>
          </a:bodyPr>
          <a:lstStyle>
            <a:lvl1pPr marL="0" indent="0">
              <a:lnSpc>
                <a:spcPct val="100000"/>
              </a:lnSpc>
              <a:buNone/>
              <a:defRPr sz="1200" spc="550" baseline="0">
                <a:solidFill>
                  <a:schemeClr val="bg1">
                    <a:lumMod val="75000"/>
                  </a:schemeClr>
                </a:solidFill>
                <a:latin typeface="+mj-lt"/>
              </a:defRPr>
            </a:lvl1pPr>
          </a:lstStyle>
          <a:p>
            <a:pPr lvl="0"/>
            <a:r>
              <a:rPr lang="en-US" altLang="zh-CN" dirty="0"/>
              <a:t>Supporting Your Text Here</a:t>
            </a:r>
            <a:endParaRPr lang="en-US" altLang="zh-CN" dirty="0"/>
          </a:p>
        </p:txBody>
      </p:sp>
      <p:sp>
        <p:nvSpPr>
          <p:cNvPr id="5" name="日期占位符 4"/>
          <p:cNvSpPr>
            <a:spLocks noGrp="1"/>
          </p:cNvSpPr>
          <p:nvPr>
            <p:ph type="dt" sz="half" idx="1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图文-1）">
    <p:spTree>
      <p:nvGrpSpPr>
        <p:cNvPr id="1" name=""/>
        <p:cNvGrpSpPr/>
        <p:nvPr/>
      </p:nvGrpSpPr>
      <p:grpSpPr>
        <a:xfrm>
          <a:off x="0" y="0"/>
          <a:ext cx="0" cy="0"/>
          <a:chOff x="0" y="0"/>
          <a:chExt cx="0" cy="0"/>
        </a:xfrm>
      </p:grpSpPr>
      <p:pic>
        <p:nvPicPr>
          <p:cNvPr id="28" name="图片 27"/>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61" name="椭圆 60"/>
          <p:cNvSpPr/>
          <p:nvPr userDrawn="1"/>
        </p:nvSpPr>
        <p:spPr>
          <a:xfrm>
            <a:off x="5194921"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62" name="椭圆 61"/>
          <p:cNvSpPr/>
          <p:nvPr userDrawn="1"/>
        </p:nvSpPr>
        <p:spPr>
          <a:xfrm>
            <a:off x="8999857"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0" name="椭圆 29"/>
          <p:cNvSpPr/>
          <p:nvPr userDrawn="1"/>
        </p:nvSpPr>
        <p:spPr>
          <a:xfrm>
            <a:off x="1389985"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54" name="图片占位符 53"/>
          <p:cNvSpPr>
            <a:spLocks noGrp="1"/>
          </p:cNvSpPr>
          <p:nvPr>
            <p:ph type="pic" sz="quarter" idx="12"/>
          </p:nvPr>
        </p:nvSpPr>
        <p:spPr>
          <a:xfrm>
            <a:off x="1437869"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dirty="0"/>
          </a:p>
        </p:txBody>
      </p:sp>
      <p:sp>
        <p:nvSpPr>
          <p:cNvPr id="25"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sp>
        <p:nvSpPr>
          <p:cNvPr id="29" name="矩形 28"/>
          <p:cNvSpPr/>
          <p:nvPr userDrawn="1"/>
        </p:nvSpPr>
        <p:spPr>
          <a:xfrm>
            <a:off x="660400"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2" name="矩形 31"/>
          <p:cNvSpPr/>
          <p:nvPr userDrawn="1"/>
        </p:nvSpPr>
        <p:spPr>
          <a:xfrm>
            <a:off x="8270272"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1" name="矩形 40"/>
          <p:cNvSpPr/>
          <p:nvPr userDrawn="1"/>
        </p:nvSpPr>
        <p:spPr>
          <a:xfrm>
            <a:off x="4465336"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59" name="图片占位符 58"/>
          <p:cNvSpPr>
            <a:spLocks noGrp="1"/>
          </p:cNvSpPr>
          <p:nvPr>
            <p:ph type="pic" sz="quarter" idx="13"/>
          </p:nvPr>
        </p:nvSpPr>
        <p:spPr>
          <a:xfrm>
            <a:off x="5242805"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dirty="0"/>
          </a:p>
        </p:txBody>
      </p:sp>
      <p:sp>
        <p:nvSpPr>
          <p:cNvPr id="60" name="图片占位符 59"/>
          <p:cNvSpPr>
            <a:spLocks noGrp="1"/>
          </p:cNvSpPr>
          <p:nvPr>
            <p:ph type="pic" sz="quarter" idx="14"/>
          </p:nvPr>
        </p:nvSpPr>
        <p:spPr>
          <a:xfrm>
            <a:off x="9047741"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a:p>
        </p:txBody>
      </p:sp>
      <p:sp>
        <p:nvSpPr>
          <p:cNvPr id="63" name="文本占位符 8"/>
          <p:cNvSpPr>
            <a:spLocks noGrp="1"/>
          </p:cNvSpPr>
          <p:nvPr>
            <p:ph type="body" sz="quarter" idx="15" hasCustomPrompt="1"/>
          </p:nvPr>
        </p:nvSpPr>
        <p:spPr>
          <a:xfrm>
            <a:off x="943753"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66" name="文本占位符 11"/>
          <p:cNvSpPr>
            <a:spLocks noGrp="1"/>
          </p:cNvSpPr>
          <p:nvPr>
            <p:ph type="body" sz="quarter" idx="16" hasCustomPrompt="1"/>
          </p:nvPr>
        </p:nvSpPr>
        <p:spPr>
          <a:xfrm>
            <a:off x="822334"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sp>
        <p:nvSpPr>
          <p:cNvPr id="67" name="文本占位符 8"/>
          <p:cNvSpPr>
            <a:spLocks noGrp="1"/>
          </p:cNvSpPr>
          <p:nvPr>
            <p:ph type="body" sz="quarter" idx="17" hasCustomPrompt="1"/>
          </p:nvPr>
        </p:nvSpPr>
        <p:spPr>
          <a:xfrm>
            <a:off x="4748689"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68" name="文本占位符 11"/>
          <p:cNvSpPr>
            <a:spLocks noGrp="1"/>
          </p:cNvSpPr>
          <p:nvPr>
            <p:ph type="body" sz="quarter" idx="18" hasCustomPrompt="1"/>
          </p:nvPr>
        </p:nvSpPr>
        <p:spPr>
          <a:xfrm>
            <a:off x="4627270"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sp>
        <p:nvSpPr>
          <p:cNvPr id="69" name="文本占位符 8"/>
          <p:cNvSpPr>
            <a:spLocks noGrp="1"/>
          </p:cNvSpPr>
          <p:nvPr>
            <p:ph type="body" sz="quarter" idx="19" hasCustomPrompt="1"/>
          </p:nvPr>
        </p:nvSpPr>
        <p:spPr>
          <a:xfrm>
            <a:off x="8553625"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70" name="文本占位符 11"/>
          <p:cNvSpPr>
            <a:spLocks noGrp="1"/>
          </p:cNvSpPr>
          <p:nvPr>
            <p:ph type="body" sz="quarter" idx="20" hasCustomPrompt="1"/>
          </p:nvPr>
        </p:nvSpPr>
        <p:spPr>
          <a:xfrm>
            <a:off x="8432206"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sp>
        <p:nvSpPr>
          <p:cNvPr id="3" name="日期占位符 2"/>
          <p:cNvSpPr>
            <a:spLocks noGrp="1"/>
          </p:cNvSpPr>
          <p:nvPr>
            <p:ph type="dt" sz="half" idx="21"/>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5" name="灯片编号占位符 4"/>
          <p:cNvSpPr>
            <a:spLocks noGrp="1"/>
          </p:cNvSpPr>
          <p:nvPr>
            <p:ph type="sldNum" sz="quarter" idx="23"/>
          </p:nvPr>
        </p:nvSpPr>
        <p:spPr/>
        <p:txBody>
          <a:bodyPr/>
          <a:lstStyle/>
          <a:p>
            <a:fld id="{C79ECAFE-A460-4E13-ABCB-32CAE6136244}" type="slidenum">
              <a:rPr lang="zh-CN" altLang="en-US" smtClean="0"/>
            </a:fld>
            <a:endParaRPr lang="zh-CN" altLang="en-US" dirty="0"/>
          </a:p>
        </p:txBody>
      </p:sp>
      <p:grpSp>
        <p:nvGrpSpPr>
          <p:cNvPr id="35" name="组合 34"/>
          <p:cNvGrpSpPr/>
          <p:nvPr userDrawn="1"/>
        </p:nvGrpSpPr>
        <p:grpSpPr>
          <a:xfrm>
            <a:off x="660400" y="344681"/>
            <a:ext cx="384771" cy="384771"/>
            <a:chOff x="669869" y="597306"/>
            <a:chExt cx="409972" cy="409973"/>
          </a:xfrm>
        </p:grpSpPr>
        <p:sp>
          <p:nvSpPr>
            <p:cNvPr id="36"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7"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8"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cxnSp>
        <p:nvCxnSpPr>
          <p:cNvPr id="27" name="直接连接符 26"/>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图文-2）">
    <p:spTree>
      <p:nvGrpSpPr>
        <p:cNvPr id="1" name=""/>
        <p:cNvGrpSpPr/>
        <p:nvPr/>
      </p:nvGrpSpPr>
      <p:grpSpPr>
        <a:xfrm>
          <a:off x="0" y="0"/>
          <a:ext cx="0" cy="0"/>
          <a:chOff x="0" y="0"/>
          <a:chExt cx="0" cy="0"/>
        </a:xfrm>
      </p:grpSpPr>
      <p:pic>
        <p:nvPicPr>
          <p:cNvPr id="29" name="图片 28"/>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25"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cxnSp>
        <p:nvCxnSpPr>
          <p:cNvPr id="28" name="直接连接符 27"/>
          <p:cNvCxnSpPr/>
          <p:nvPr userDrawn="1"/>
        </p:nvCxnSpPr>
        <p:spPr>
          <a:xfrm>
            <a:off x="669228" y="3632200"/>
            <a:ext cx="10858500" cy="0"/>
          </a:xfrm>
          <a:prstGeom prst="line">
            <a:avLst/>
          </a:prstGeom>
          <a:ln w="25400" cap="flat">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userDrawn="1"/>
        </p:nvSpPr>
        <p:spPr>
          <a:xfrm>
            <a:off x="669228" y="1496583"/>
            <a:ext cx="2124544" cy="1785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userDrawn="1"/>
        </p:nvSpPr>
        <p:spPr>
          <a:xfrm>
            <a:off x="9394356" y="3984612"/>
            <a:ext cx="2124544" cy="1785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图片占位符 42"/>
          <p:cNvSpPr>
            <a:spLocks noGrp="1"/>
          </p:cNvSpPr>
          <p:nvPr>
            <p:ph type="pic" sz="quarter" idx="12"/>
          </p:nvPr>
        </p:nvSpPr>
        <p:spPr>
          <a:xfrm>
            <a:off x="726750" y="1536731"/>
            <a:ext cx="2009500" cy="1689041"/>
          </a:xfrm>
          <a:custGeom>
            <a:avLst/>
            <a:gdLst>
              <a:gd name="connsiteX0" fmla="*/ 0 w 2009500"/>
              <a:gd name="connsiteY0" fmla="*/ 0 h 1689041"/>
              <a:gd name="connsiteX1" fmla="*/ 2009500 w 2009500"/>
              <a:gd name="connsiteY1" fmla="*/ 0 h 1689041"/>
              <a:gd name="connsiteX2" fmla="*/ 2009500 w 2009500"/>
              <a:gd name="connsiteY2" fmla="*/ 1689041 h 1689041"/>
              <a:gd name="connsiteX3" fmla="*/ 0 w 2009500"/>
              <a:gd name="connsiteY3" fmla="*/ 1689041 h 1689041"/>
            </a:gdLst>
            <a:ahLst/>
            <a:cxnLst>
              <a:cxn ang="0">
                <a:pos x="connsiteX0" y="connsiteY0"/>
              </a:cxn>
              <a:cxn ang="0">
                <a:pos x="connsiteX1" y="connsiteY1"/>
              </a:cxn>
              <a:cxn ang="0">
                <a:pos x="connsiteX2" y="connsiteY2"/>
              </a:cxn>
              <a:cxn ang="0">
                <a:pos x="connsiteX3" y="connsiteY3"/>
              </a:cxn>
            </a:cxnLst>
            <a:rect l="l" t="t" r="r" b="b"/>
            <a:pathLst>
              <a:path w="2009500" h="1689041">
                <a:moveTo>
                  <a:pt x="0" y="0"/>
                </a:moveTo>
                <a:lnTo>
                  <a:pt x="2009500" y="0"/>
                </a:lnTo>
                <a:lnTo>
                  <a:pt x="2009500" y="1689041"/>
                </a:lnTo>
                <a:lnTo>
                  <a:pt x="0" y="1689041"/>
                </a:lnTo>
                <a:close/>
              </a:path>
            </a:pathLst>
          </a:custGeom>
        </p:spPr>
        <p:txBody>
          <a:bodyPr wrap="square">
            <a:noAutofit/>
          </a:bodyPr>
          <a:lstStyle/>
          <a:p>
            <a:endParaRPr lang="zh-CN" altLang="en-US" dirty="0"/>
          </a:p>
        </p:txBody>
      </p:sp>
      <p:sp>
        <p:nvSpPr>
          <p:cNvPr id="44" name="图片占位符 43"/>
          <p:cNvSpPr>
            <a:spLocks noGrp="1"/>
          </p:cNvSpPr>
          <p:nvPr>
            <p:ph type="pic" sz="quarter" idx="13"/>
          </p:nvPr>
        </p:nvSpPr>
        <p:spPr>
          <a:xfrm>
            <a:off x="9451878" y="4032961"/>
            <a:ext cx="2009500" cy="1689041"/>
          </a:xfrm>
          <a:custGeom>
            <a:avLst/>
            <a:gdLst>
              <a:gd name="connsiteX0" fmla="*/ 0 w 2009500"/>
              <a:gd name="connsiteY0" fmla="*/ 0 h 1689041"/>
              <a:gd name="connsiteX1" fmla="*/ 2009500 w 2009500"/>
              <a:gd name="connsiteY1" fmla="*/ 0 h 1689041"/>
              <a:gd name="connsiteX2" fmla="*/ 2009500 w 2009500"/>
              <a:gd name="connsiteY2" fmla="*/ 1689041 h 1689041"/>
              <a:gd name="connsiteX3" fmla="*/ 0 w 2009500"/>
              <a:gd name="connsiteY3" fmla="*/ 1689041 h 1689041"/>
            </a:gdLst>
            <a:ahLst/>
            <a:cxnLst>
              <a:cxn ang="0">
                <a:pos x="connsiteX0" y="connsiteY0"/>
              </a:cxn>
              <a:cxn ang="0">
                <a:pos x="connsiteX1" y="connsiteY1"/>
              </a:cxn>
              <a:cxn ang="0">
                <a:pos x="connsiteX2" y="connsiteY2"/>
              </a:cxn>
              <a:cxn ang="0">
                <a:pos x="connsiteX3" y="connsiteY3"/>
              </a:cxn>
            </a:cxnLst>
            <a:rect l="l" t="t" r="r" b="b"/>
            <a:pathLst>
              <a:path w="2009500" h="1689041">
                <a:moveTo>
                  <a:pt x="0" y="0"/>
                </a:moveTo>
                <a:lnTo>
                  <a:pt x="2009500" y="0"/>
                </a:lnTo>
                <a:lnTo>
                  <a:pt x="2009500" y="1689041"/>
                </a:lnTo>
                <a:lnTo>
                  <a:pt x="0" y="1689041"/>
                </a:lnTo>
                <a:close/>
              </a:path>
            </a:pathLst>
          </a:custGeom>
        </p:spPr>
        <p:txBody>
          <a:bodyPr wrap="square">
            <a:noAutofit/>
          </a:bodyPr>
          <a:lstStyle/>
          <a:p>
            <a:endParaRPr lang="zh-CN" altLang="en-US" dirty="0"/>
          </a:p>
        </p:txBody>
      </p:sp>
      <p:sp>
        <p:nvSpPr>
          <p:cNvPr id="5" name="文本占位符 4"/>
          <p:cNvSpPr>
            <a:spLocks noGrp="1"/>
          </p:cNvSpPr>
          <p:nvPr>
            <p:ph type="body" sz="quarter" idx="14" hasCustomPrompt="1"/>
          </p:nvPr>
        </p:nvSpPr>
        <p:spPr>
          <a:xfrm>
            <a:off x="3246271" y="1535879"/>
            <a:ext cx="2793341" cy="461962"/>
          </a:xfrm>
          <a:prstGeom prst="rect">
            <a:avLst/>
          </a:prstGeom>
        </p:spPr>
        <p:txBody>
          <a:bodyPr lIns="0">
            <a:normAutofit/>
          </a:bodyPr>
          <a:lstStyle>
            <a:lvl1pPr marL="0" indent="0">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45" name="文本占位符 4"/>
          <p:cNvSpPr>
            <a:spLocks noGrp="1"/>
          </p:cNvSpPr>
          <p:nvPr>
            <p:ph type="body" sz="quarter" idx="15" hasCustomPrompt="1"/>
          </p:nvPr>
        </p:nvSpPr>
        <p:spPr>
          <a:xfrm>
            <a:off x="6148516" y="4025048"/>
            <a:ext cx="2793341" cy="461962"/>
          </a:xfrm>
          <a:prstGeom prst="rect">
            <a:avLst/>
          </a:prstGeom>
        </p:spPr>
        <p:txBody>
          <a:bodyPr lIns="90000" rIns="0">
            <a:normAutofit/>
          </a:bodyPr>
          <a:lstStyle>
            <a:lvl1pPr marL="0" indent="0" algn="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46" name="文本占位符 11"/>
          <p:cNvSpPr>
            <a:spLocks noGrp="1"/>
          </p:cNvSpPr>
          <p:nvPr>
            <p:ph type="body" sz="quarter" idx="18" hasCustomPrompt="1"/>
          </p:nvPr>
        </p:nvSpPr>
        <p:spPr>
          <a:xfrm>
            <a:off x="3246271" y="2153813"/>
            <a:ext cx="8272629" cy="646331"/>
          </a:xfrm>
          <a:prstGeom prst="rect">
            <a:avLst/>
          </a:prstGeom>
        </p:spPr>
        <p:txBody>
          <a:bodyPr lIns="0">
            <a:noAutofit/>
          </a:bodyPr>
          <a:lstStyle>
            <a:lvl1pPr marL="0" indent="0" algn="l">
              <a:lnSpc>
                <a:spcPct val="130000"/>
              </a:lnSpc>
              <a:buNone/>
              <a:defRPr sz="1800"/>
            </a:lvl1pPr>
          </a:lstStyle>
          <a:p>
            <a:pPr lvl="0"/>
            <a:r>
              <a:rPr lang="zh-CN" altLang="en-US" dirty="0"/>
              <a:t>请输入你的内容</a:t>
            </a:r>
            <a:endParaRPr lang="zh-CN" altLang="en-US" dirty="0"/>
          </a:p>
        </p:txBody>
      </p:sp>
      <p:sp>
        <p:nvSpPr>
          <p:cNvPr id="47" name="文本占位符 11"/>
          <p:cNvSpPr>
            <a:spLocks noGrp="1"/>
          </p:cNvSpPr>
          <p:nvPr>
            <p:ph type="body" sz="quarter" idx="19" hasCustomPrompt="1"/>
          </p:nvPr>
        </p:nvSpPr>
        <p:spPr>
          <a:xfrm>
            <a:off x="669228" y="4619089"/>
            <a:ext cx="8272629" cy="646331"/>
          </a:xfrm>
          <a:prstGeom prst="rect">
            <a:avLst/>
          </a:prstGeom>
        </p:spPr>
        <p:txBody>
          <a:bodyPr lIns="90000" rIns="0">
            <a:noAutofit/>
          </a:bodyPr>
          <a:lstStyle>
            <a:lvl1pPr marL="0" indent="0" algn="r">
              <a:lnSpc>
                <a:spcPct val="130000"/>
              </a:lnSpc>
              <a:buNone/>
              <a:defRPr sz="1800"/>
            </a:lvl1pPr>
          </a:lstStyle>
          <a:p>
            <a:pPr lvl="0"/>
            <a:r>
              <a:rPr lang="zh-CN" altLang="en-US" dirty="0"/>
              <a:t>请输入你的内容</a:t>
            </a:r>
            <a:endParaRPr lang="zh-CN" altLang="en-US" dirty="0"/>
          </a:p>
        </p:txBody>
      </p:sp>
      <p:sp>
        <p:nvSpPr>
          <p:cNvPr id="3" name="日期占位符 2"/>
          <p:cNvSpPr>
            <a:spLocks noGrp="1"/>
          </p:cNvSpPr>
          <p:nvPr>
            <p:ph type="dt" sz="half" idx="20"/>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6" name="灯片编号占位符 5"/>
          <p:cNvSpPr>
            <a:spLocks noGrp="1"/>
          </p:cNvSpPr>
          <p:nvPr>
            <p:ph type="sldNum" sz="quarter" idx="22"/>
          </p:nvPr>
        </p:nvSpPr>
        <p:spPr/>
        <p:txBody>
          <a:bodyPr/>
          <a:lstStyle/>
          <a:p>
            <a:fld id="{C79ECAFE-A460-4E13-ABCB-32CAE6136244}" type="slidenum">
              <a:rPr lang="zh-CN" altLang="en-US" smtClean="0"/>
            </a:fld>
            <a:endParaRPr lang="zh-CN" altLang="en-US" dirty="0"/>
          </a:p>
        </p:txBody>
      </p:sp>
      <p:grpSp>
        <p:nvGrpSpPr>
          <p:cNvPr id="32" name="组合 31"/>
          <p:cNvGrpSpPr/>
          <p:nvPr userDrawn="1"/>
        </p:nvGrpSpPr>
        <p:grpSpPr>
          <a:xfrm>
            <a:off x="660400" y="344681"/>
            <a:ext cx="384771" cy="384771"/>
            <a:chOff x="669869" y="597306"/>
            <a:chExt cx="409972" cy="409973"/>
          </a:xfrm>
        </p:grpSpPr>
        <p:sp>
          <p:nvSpPr>
            <p:cNvPr id="33"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4"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6"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cxnSp>
        <p:nvCxnSpPr>
          <p:cNvPr id="21" name="直接连接符 20"/>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图文-3）">
    <p:spTree>
      <p:nvGrpSpPr>
        <p:cNvPr id="1" name=""/>
        <p:cNvGrpSpPr/>
        <p:nvPr/>
      </p:nvGrpSpPr>
      <p:grpSpPr>
        <a:xfrm>
          <a:off x="0" y="0"/>
          <a:ext cx="0" cy="0"/>
          <a:chOff x="0" y="0"/>
          <a:chExt cx="0" cy="0"/>
        </a:xfrm>
      </p:grpSpPr>
      <p:pic>
        <p:nvPicPr>
          <p:cNvPr id="29" name="图片 28"/>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14" name="图片占位符 13"/>
          <p:cNvSpPr>
            <a:spLocks noGrp="1"/>
          </p:cNvSpPr>
          <p:nvPr>
            <p:ph type="pic" sz="quarter" idx="12"/>
          </p:nvPr>
        </p:nvSpPr>
        <p:spPr>
          <a:xfrm>
            <a:off x="660402" y="2447962"/>
            <a:ext cx="4420885" cy="3686138"/>
          </a:xfrm>
          <a:custGeom>
            <a:avLst/>
            <a:gdLst>
              <a:gd name="connsiteX0" fmla="*/ 0 w 4420885"/>
              <a:gd name="connsiteY0" fmla="*/ 0 h 3686138"/>
              <a:gd name="connsiteX1" fmla="*/ 4420885 w 4420885"/>
              <a:gd name="connsiteY1" fmla="*/ 0 h 3686138"/>
              <a:gd name="connsiteX2" fmla="*/ 4420885 w 4420885"/>
              <a:gd name="connsiteY2" fmla="*/ 3686138 h 3686138"/>
              <a:gd name="connsiteX3" fmla="*/ 0 w 4420885"/>
              <a:gd name="connsiteY3" fmla="*/ 3686138 h 3686138"/>
            </a:gdLst>
            <a:ahLst/>
            <a:cxnLst>
              <a:cxn ang="0">
                <a:pos x="connsiteX0" y="connsiteY0"/>
              </a:cxn>
              <a:cxn ang="0">
                <a:pos x="connsiteX1" y="connsiteY1"/>
              </a:cxn>
              <a:cxn ang="0">
                <a:pos x="connsiteX2" y="connsiteY2"/>
              </a:cxn>
              <a:cxn ang="0">
                <a:pos x="connsiteX3" y="connsiteY3"/>
              </a:cxn>
            </a:cxnLst>
            <a:rect l="l" t="t" r="r" b="b"/>
            <a:pathLst>
              <a:path w="4420885" h="3686138">
                <a:moveTo>
                  <a:pt x="0" y="0"/>
                </a:moveTo>
                <a:lnTo>
                  <a:pt x="4420885" y="0"/>
                </a:lnTo>
                <a:lnTo>
                  <a:pt x="4420885" y="3686138"/>
                </a:lnTo>
                <a:lnTo>
                  <a:pt x="0" y="3686138"/>
                </a:lnTo>
                <a:close/>
              </a:path>
            </a:pathLst>
          </a:custGeom>
        </p:spPr>
        <p:txBody>
          <a:bodyPr wrap="square">
            <a:noAutofit/>
          </a:bodyPr>
          <a:lstStyle/>
          <a:p>
            <a:endParaRPr lang="zh-CN" altLang="en-US"/>
          </a:p>
        </p:txBody>
      </p:sp>
      <p:sp>
        <p:nvSpPr>
          <p:cNvPr id="25"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sp>
        <p:nvSpPr>
          <p:cNvPr id="16" name="任意多边形: 形状 15"/>
          <p:cNvSpPr/>
          <p:nvPr userDrawn="1"/>
        </p:nvSpPr>
        <p:spPr>
          <a:xfrm>
            <a:off x="5162118" y="2447964"/>
            <a:ext cx="3154730" cy="1802652"/>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userDrawn="1"/>
        </p:nvSpPr>
        <p:spPr>
          <a:xfrm>
            <a:off x="8397680" y="2447964"/>
            <a:ext cx="3154731" cy="1802652"/>
          </a:xfrm>
          <a:custGeom>
            <a:avLst/>
            <a:gdLst>
              <a:gd name="connsiteX0" fmla="*/ 0 w 3154731"/>
              <a:gd name="connsiteY0" fmla="*/ 0 h 1829349"/>
              <a:gd name="connsiteX1" fmla="*/ 3154731 w 3154731"/>
              <a:gd name="connsiteY1" fmla="*/ 0 h 1829349"/>
              <a:gd name="connsiteX2" fmla="*/ 3154731 w 3154731"/>
              <a:gd name="connsiteY2" fmla="*/ 1829349 h 1829349"/>
              <a:gd name="connsiteX3" fmla="*/ 0 w 3154731"/>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1" h="1829349">
                <a:moveTo>
                  <a:pt x="0" y="0"/>
                </a:moveTo>
                <a:lnTo>
                  <a:pt x="3154731" y="0"/>
                </a:lnTo>
                <a:lnTo>
                  <a:pt x="3154731"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userDrawn="1"/>
        </p:nvSpPr>
        <p:spPr>
          <a:xfrm>
            <a:off x="5162118" y="4331447"/>
            <a:ext cx="3154730" cy="1802654"/>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任意多边形: 形状 27"/>
          <p:cNvSpPr/>
          <p:nvPr userDrawn="1"/>
        </p:nvSpPr>
        <p:spPr>
          <a:xfrm>
            <a:off x="8397680" y="4331447"/>
            <a:ext cx="3154731" cy="1802654"/>
          </a:xfrm>
          <a:custGeom>
            <a:avLst/>
            <a:gdLst>
              <a:gd name="connsiteX0" fmla="*/ 0 w 3154731"/>
              <a:gd name="connsiteY0" fmla="*/ 0 h 1829349"/>
              <a:gd name="connsiteX1" fmla="*/ 3154731 w 3154731"/>
              <a:gd name="connsiteY1" fmla="*/ 0 h 1829349"/>
              <a:gd name="connsiteX2" fmla="*/ 3154731 w 3154731"/>
              <a:gd name="connsiteY2" fmla="*/ 1829349 h 1829349"/>
              <a:gd name="connsiteX3" fmla="*/ 0 w 3154731"/>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1" h="1829349">
                <a:moveTo>
                  <a:pt x="0" y="0"/>
                </a:moveTo>
                <a:lnTo>
                  <a:pt x="3154731" y="0"/>
                </a:lnTo>
                <a:lnTo>
                  <a:pt x="3154731"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p:cNvSpPr>
            <a:spLocks noGrp="1"/>
          </p:cNvSpPr>
          <p:nvPr>
            <p:ph type="body" sz="quarter" idx="13" hasCustomPrompt="1"/>
          </p:nvPr>
        </p:nvSpPr>
        <p:spPr>
          <a:xfrm>
            <a:off x="5398522" y="2612248"/>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12" name="文本占位符 11"/>
          <p:cNvSpPr>
            <a:spLocks noGrp="1"/>
          </p:cNvSpPr>
          <p:nvPr>
            <p:ph type="body" sz="quarter" idx="14" hasCustomPrompt="1"/>
          </p:nvPr>
        </p:nvSpPr>
        <p:spPr>
          <a:xfrm>
            <a:off x="5277103" y="3336053"/>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sp>
        <p:nvSpPr>
          <p:cNvPr id="46" name="文本占位符 8"/>
          <p:cNvSpPr>
            <a:spLocks noGrp="1"/>
          </p:cNvSpPr>
          <p:nvPr>
            <p:ph type="body" sz="quarter" idx="15" hasCustomPrompt="1"/>
          </p:nvPr>
        </p:nvSpPr>
        <p:spPr>
          <a:xfrm>
            <a:off x="8634084" y="2612248"/>
            <a:ext cx="2681922" cy="461665"/>
          </a:xfrm>
          <a:prstGeom prst="rect">
            <a:avLst/>
          </a:prstGeom>
        </p:spPr>
        <p:txBody>
          <a:bodyPr wrap="square">
            <a:spAutoFit/>
          </a:bodyPr>
          <a:lstStyle>
            <a:lvl1pPr marL="0" indent="0" algn="ct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47" name="文本占位符 11"/>
          <p:cNvSpPr>
            <a:spLocks noGrp="1"/>
          </p:cNvSpPr>
          <p:nvPr>
            <p:ph type="body" sz="quarter" idx="16" hasCustomPrompt="1"/>
          </p:nvPr>
        </p:nvSpPr>
        <p:spPr>
          <a:xfrm>
            <a:off x="8512665" y="3336053"/>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sp>
        <p:nvSpPr>
          <p:cNvPr id="48" name="文本占位符 8"/>
          <p:cNvSpPr>
            <a:spLocks noGrp="1"/>
          </p:cNvSpPr>
          <p:nvPr>
            <p:ph type="body" sz="quarter" idx="17" hasCustomPrompt="1"/>
          </p:nvPr>
        </p:nvSpPr>
        <p:spPr>
          <a:xfrm>
            <a:off x="8634084" y="4499120"/>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49" name="文本占位符 11"/>
          <p:cNvSpPr>
            <a:spLocks noGrp="1"/>
          </p:cNvSpPr>
          <p:nvPr>
            <p:ph type="body" sz="quarter" idx="18" hasCustomPrompt="1"/>
          </p:nvPr>
        </p:nvSpPr>
        <p:spPr>
          <a:xfrm>
            <a:off x="8512665" y="5222925"/>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sp>
        <p:nvSpPr>
          <p:cNvPr id="50" name="文本占位符 8"/>
          <p:cNvSpPr>
            <a:spLocks noGrp="1"/>
          </p:cNvSpPr>
          <p:nvPr>
            <p:ph type="body" sz="quarter" idx="19" hasCustomPrompt="1"/>
          </p:nvPr>
        </p:nvSpPr>
        <p:spPr>
          <a:xfrm>
            <a:off x="5398522" y="4499120"/>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51" name="文本占位符 11"/>
          <p:cNvSpPr>
            <a:spLocks noGrp="1"/>
          </p:cNvSpPr>
          <p:nvPr>
            <p:ph type="body" sz="quarter" idx="20" hasCustomPrompt="1"/>
          </p:nvPr>
        </p:nvSpPr>
        <p:spPr>
          <a:xfrm>
            <a:off x="5277103" y="5222925"/>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sp>
        <p:nvSpPr>
          <p:cNvPr id="52" name="文本占位符 11"/>
          <p:cNvSpPr>
            <a:spLocks noGrp="1"/>
          </p:cNvSpPr>
          <p:nvPr>
            <p:ph type="body" sz="quarter" idx="21" hasCustomPrompt="1"/>
          </p:nvPr>
        </p:nvSpPr>
        <p:spPr>
          <a:xfrm>
            <a:off x="660400" y="1337587"/>
            <a:ext cx="10858500" cy="735563"/>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grpSp>
        <p:nvGrpSpPr>
          <p:cNvPr id="32" name="组合 31"/>
          <p:cNvGrpSpPr/>
          <p:nvPr userDrawn="1"/>
        </p:nvGrpSpPr>
        <p:grpSpPr>
          <a:xfrm>
            <a:off x="660400" y="344681"/>
            <a:ext cx="384771" cy="384771"/>
            <a:chOff x="669869" y="597306"/>
            <a:chExt cx="409972" cy="409973"/>
          </a:xfrm>
        </p:grpSpPr>
        <p:sp>
          <p:nvSpPr>
            <p:cNvPr id="33"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4"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5"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4" name="日期占位符 3"/>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p:cNvSpPr>
            <a:spLocks noGrp="1"/>
          </p:cNvSpPr>
          <p:nvPr>
            <p:ph type="sldNum" sz="quarter" idx="24"/>
          </p:nvPr>
        </p:nvSpPr>
        <p:spPr/>
        <p:txBody>
          <a:bodyPr/>
          <a:lstStyle/>
          <a:p>
            <a:fld id="{C79ECAFE-A460-4E13-ABCB-32CAE6136244}" type="slidenum">
              <a:rPr lang="zh-CN" altLang="en-US" smtClean="0"/>
            </a:fld>
            <a:endParaRPr lang="zh-CN" altLang="en-US" dirty="0"/>
          </a:p>
        </p:txBody>
      </p:sp>
      <p:cxnSp>
        <p:nvCxnSpPr>
          <p:cNvPr id="26" name="直接连接符 25"/>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图文-4）">
    <p:spTree>
      <p:nvGrpSpPr>
        <p:cNvPr id="1" name=""/>
        <p:cNvGrpSpPr/>
        <p:nvPr/>
      </p:nvGrpSpPr>
      <p:grpSpPr>
        <a:xfrm>
          <a:off x="0" y="0"/>
          <a:ext cx="0" cy="0"/>
          <a:chOff x="0" y="0"/>
          <a:chExt cx="0" cy="0"/>
        </a:xfrm>
      </p:grpSpPr>
      <p:pic>
        <p:nvPicPr>
          <p:cNvPr id="29" name="图片 28"/>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14" name="图片占位符 13"/>
          <p:cNvSpPr>
            <a:spLocks noGrp="1"/>
          </p:cNvSpPr>
          <p:nvPr>
            <p:ph type="pic" sz="quarter" idx="12"/>
          </p:nvPr>
        </p:nvSpPr>
        <p:spPr>
          <a:xfrm>
            <a:off x="660402" y="1585023"/>
            <a:ext cx="5984238" cy="4554593"/>
          </a:xfrm>
          <a:custGeom>
            <a:avLst/>
            <a:gdLst>
              <a:gd name="connsiteX0" fmla="*/ 0 w 4420885"/>
              <a:gd name="connsiteY0" fmla="*/ 0 h 3686138"/>
              <a:gd name="connsiteX1" fmla="*/ 4420885 w 4420885"/>
              <a:gd name="connsiteY1" fmla="*/ 0 h 3686138"/>
              <a:gd name="connsiteX2" fmla="*/ 4420885 w 4420885"/>
              <a:gd name="connsiteY2" fmla="*/ 3686138 h 3686138"/>
              <a:gd name="connsiteX3" fmla="*/ 0 w 4420885"/>
              <a:gd name="connsiteY3" fmla="*/ 3686138 h 3686138"/>
            </a:gdLst>
            <a:ahLst/>
            <a:cxnLst>
              <a:cxn ang="0">
                <a:pos x="connsiteX0" y="connsiteY0"/>
              </a:cxn>
              <a:cxn ang="0">
                <a:pos x="connsiteX1" y="connsiteY1"/>
              </a:cxn>
              <a:cxn ang="0">
                <a:pos x="connsiteX2" y="connsiteY2"/>
              </a:cxn>
              <a:cxn ang="0">
                <a:pos x="connsiteX3" y="connsiteY3"/>
              </a:cxn>
            </a:cxnLst>
            <a:rect l="l" t="t" r="r" b="b"/>
            <a:pathLst>
              <a:path w="4420885" h="3686138">
                <a:moveTo>
                  <a:pt x="0" y="0"/>
                </a:moveTo>
                <a:lnTo>
                  <a:pt x="4420885" y="0"/>
                </a:lnTo>
                <a:lnTo>
                  <a:pt x="4420885" y="3686138"/>
                </a:lnTo>
                <a:lnTo>
                  <a:pt x="0" y="3686138"/>
                </a:lnTo>
                <a:close/>
              </a:path>
            </a:pathLst>
          </a:custGeom>
        </p:spPr>
        <p:txBody>
          <a:bodyPr wrap="square">
            <a:noAutofit/>
          </a:bodyPr>
          <a:lstStyle/>
          <a:p>
            <a:endParaRPr lang="zh-CN" altLang="en-US" dirty="0"/>
          </a:p>
        </p:txBody>
      </p:sp>
      <p:sp>
        <p:nvSpPr>
          <p:cNvPr id="25"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sp>
        <p:nvSpPr>
          <p:cNvPr id="16" name="任意多边形: 形状 15"/>
          <p:cNvSpPr/>
          <p:nvPr userDrawn="1"/>
        </p:nvSpPr>
        <p:spPr>
          <a:xfrm>
            <a:off x="6644640" y="1585023"/>
            <a:ext cx="4874260" cy="4554589"/>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p:cNvSpPr>
            <a:spLocks noGrp="1"/>
          </p:cNvSpPr>
          <p:nvPr>
            <p:ph type="body" sz="quarter" idx="13" hasCustomPrompt="1"/>
          </p:nvPr>
        </p:nvSpPr>
        <p:spPr>
          <a:xfrm>
            <a:off x="7031469" y="1815023"/>
            <a:ext cx="2969058" cy="461665"/>
          </a:xfrm>
          <a:prstGeom prst="rect">
            <a:avLst/>
          </a:prstGeom>
        </p:spPr>
        <p:txBody>
          <a:bodyPr wrap="square" lIns="0">
            <a:spAutoFit/>
          </a:bodyPr>
          <a:lstStyle>
            <a:lvl1pPr marL="0" indent="0" algn="l">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12" name="文本占位符 11"/>
          <p:cNvSpPr>
            <a:spLocks noGrp="1"/>
          </p:cNvSpPr>
          <p:nvPr>
            <p:ph type="body" sz="quarter" idx="14" hasCustomPrompt="1"/>
          </p:nvPr>
        </p:nvSpPr>
        <p:spPr>
          <a:xfrm>
            <a:off x="7454095" y="2864776"/>
            <a:ext cx="3773347" cy="859337"/>
          </a:xfrm>
          <a:prstGeom prst="rect">
            <a:avLst/>
          </a:prstGeom>
        </p:spPr>
        <p:txBody>
          <a:bodyPr lIns="0" tIns="0" rIns="90000" bIns="46800">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sz="1800"/>
            </a:lvl1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a:pPr>
            <a:r>
              <a:rPr lang="zh-CN" altLang="en-US" dirty="0"/>
              <a:t>请输入你的内容</a:t>
            </a:r>
            <a:endParaRPr lang="zh-CN" altLang="en-US" dirty="0"/>
          </a:p>
        </p:txBody>
      </p:sp>
      <p:grpSp>
        <p:nvGrpSpPr>
          <p:cNvPr id="32" name="组合 31"/>
          <p:cNvGrpSpPr/>
          <p:nvPr userDrawn="1"/>
        </p:nvGrpSpPr>
        <p:grpSpPr>
          <a:xfrm>
            <a:off x="660400" y="344681"/>
            <a:ext cx="384771" cy="384771"/>
            <a:chOff x="669869" y="597306"/>
            <a:chExt cx="409972" cy="409973"/>
          </a:xfrm>
        </p:grpSpPr>
        <p:sp>
          <p:nvSpPr>
            <p:cNvPr id="33"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4"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5"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4" name="日期占位符 3"/>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p:cNvSpPr>
            <a:spLocks noGrp="1"/>
          </p:cNvSpPr>
          <p:nvPr>
            <p:ph type="sldNum" sz="quarter" idx="24"/>
          </p:nvPr>
        </p:nvSpPr>
        <p:spPr/>
        <p:txBody>
          <a:bodyPr/>
          <a:lstStyle/>
          <a:p>
            <a:fld id="{C79ECAFE-A460-4E13-ABCB-32CAE6136244}" type="slidenum">
              <a:rPr lang="zh-CN" altLang="en-US" smtClean="0"/>
            </a:fld>
            <a:endParaRPr lang="zh-CN" altLang="en-US" dirty="0"/>
          </a:p>
        </p:txBody>
      </p:sp>
      <p:sp>
        <p:nvSpPr>
          <p:cNvPr id="2" name="矩形 1"/>
          <p:cNvSpPr/>
          <p:nvPr userDrawn="1"/>
        </p:nvSpPr>
        <p:spPr>
          <a:xfrm>
            <a:off x="7031469" y="2473505"/>
            <a:ext cx="864000" cy="96290"/>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占位符 11"/>
          <p:cNvSpPr>
            <a:spLocks noGrp="1"/>
          </p:cNvSpPr>
          <p:nvPr>
            <p:ph type="body" sz="quarter" idx="25" hasCustomPrompt="1"/>
          </p:nvPr>
        </p:nvSpPr>
        <p:spPr>
          <a:xfrm>
            <a:off x="7454095" y="392434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endParaRPr lang="zh-CN" altLang="en-US" dirty="0"/>
          </a:p>
        </p:txBody>
      </p:sp>
      <p:sp>
        <p:nvSpPr>
          <p:cNvPr id="36" name="文本占位符 11"/>
          <p:cNvSpPr>
            <a:spLocks noGrp="1"/>
          </p:cNvSpPr>
          <p:nvPr>
            <p:ph type="body" sz="quarter" idx="26" hasCustomPrompt="1"/>
          </p:nvPr>
        </p:nvSpPr>
        <p:spPr>
          <a:xfrm>
            <a:off x="7454095" y="498391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endParaRPr lang="zh-CN" altLang="en-US" dirty="0"/>
          </a:p>
        </p:txBody>
      </p:sp>
      <p:cxnSp>
        <p:nvCxnSpPr>
          <p:cNvPr id="21" name="直接连接符 20"/>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图文-5）">
    <p:spTree>
      <p:nvGrpSpPr>
        <p:cNvPr id="1" name=""/>
        <p:cNvGrpSpPr/>
        <p:nvPr/>
      </p:nvGrpSpPr>
      <p:grpSpPr>
        <a:xfrm>
          <a:off x="0" y="0"/>
          <a:ext cx="0" cy="0"/>
          <a:chOff x="0" y="0"/>
          <a:chExt cx="0" cy="0"/>
        </a:xfrm>
      </p:grpSpPr>
      <p:sp>
        <p:nvSpPr>
          <p:cNvPr id="63" name="图片占位符 62"/>
          <p:cNvSpPr>
            <a:spLocks noGrp="1"/>
          </p:cNvSpPr>
          <p:nvPr>
            <p:ph type="pic" sz="quarter" idx="27"/>
          </p:nvPr>
        </p:nvSpPr>
        <p:spPr>
          <a:xfrm>
            <a:off x="660404" y="1585023"/>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4" name="图片占位符 63"/>
          <p:cNvSpPr>
            <a:spLocks noGrp="1"/>
          </p:cNvSpPr>
          <p:nvPr>
            <p:ph type="pic" sz="quarter" idx="28"/>
          </p:nvPr>
        </p:nvSpPr>
        <p:spPr>
          <a:xfrm>
            <a:off x="3696741" y="1585023"/>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5" name="图片占位符 64"/>
          <p:cNvSpPr>
            <a:spLocks noGrp="1"/>
          </p:cNvSpPr>
          <p:nvPr>
            <p:ph type="pic" sz="quarter" idx="29"/>
          </p:nvPr>
        </p:nvSpPr>
        <p:spPr>
          <a:xfrm>
            <a:off x="660404" y="3895974"/>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6" name="图片占位符 65"/>
          <p:cNvSpPr>
            <a:spLocks noGrp="1"/>
          </p:cNvSpPr>
          <p:nvPr>
            <p:ph type="pic" sz="quarter" idx="30"/>
          </p:nvPr>
        </p:nvSpPr>
        <p:spPr>
          <a:xfrm>
            <a:off x="3696741" y="3895974"/>
            <a:ext cx="2947899"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pic>
        <p:nvPicPr>
          <p:cNvPr id="29" name="图片 28"/>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25"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sp>
        <p:nvSpPr>
          <p:cNvPr id="16" name="任意多边形: 形状 15"/>
          <p:cNvSpPr/>
          <p:nvPr userDrawn="1"/>
        </p:nvSpPr>
        <p:spPr>
          <a:xfrm>
            <a:off x="6644640" y="1585023"/>
            <a:ext cx="4874260" cy="4554589"/>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p:cNvSpPr>
            <a:spLocks noGrp="1"/>
          </p:cNvSpPr>
          <p:nvPr>
            <p:ph type="body" sz="quarter" idx="13" hasCustomPrompt="1"/>
          </p:nvPr>
        </p:nvSpPr>
        <p:spPr>
          <a:xfrm>
            <a:off x="7031469" y="1815023"/>
            <a:ext cx="2969058" cy="461665"/>
          </a:xfrm>
          <a:prstGeom prst="rect">
            <a:avLst/>
          </a:prstGeom>
        </p:spPr>
        <p:txBody>
          <a:bodyPr wrap="square" lIns="0">
            <a:spAutoFit/>
          </a:bodyPr>
          <a:lstStyle>
            <a:lvl1pPr marL="0" indent="0" algn="l">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12" name="文本占位符 11"/>
          <p:cNvSpPr>
            <a:spLocks noGrp="1"/>
          </p:cNvSpPr>
          <p:nvPr>
            <p:ph type="body" sz="quarter" idx="14" hasCustomPrompt="1"/>
          </p:nvPr>
        </p:nvSpPr>
        <p:spPr>
          <a:xfrm>
            <a:off x="7454095" y="2864776"/>
            <a:ext cx="3773347" cy="859337"/>
          </a:xfrm>
          <a:prstGeom prst="rect">
            <a:avLst/>
          </a:prstGeom>
        </p:spPr>
        <p:txBody>
          <a:bodyPr lIns="0" tIns="0" rIns="90000" bIns="46800">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sz="1800"/>
            </a:lvl1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a:pPr>
            <a:r>
              <a:rPr lang="zh-CN" altLang="en-US" dirty="0"/>
              <a:t>请输入你的内容</a:t>
            </a:r>
            <a:endParaRPr lang="zh-CN" altLang="en-US" dirty="0"/>
          </a:p>
        </p:txBody>
      </p:sp>
      <p:grpSp>
        <p:nvGrpSpPr>
          <p:cNvPr id="32" name="组合 31"/>
          <p:cNvGrpSpPr/>
          <p:nvPr userDrawn="1"/>
        </p:nvGrpSpPr>
        <p:grpSpPr>
          <a:xfrm>
            <a:off x="660400" y="344681"/>
            <a:ext cx="384771" cy="384771"/>
            <a:chOff x="669869" y="597306"/>
            <a:chExt cx="409972" cy="409973"/>
          </a:xfrm>
        </p:grpSpPr>
        <p:sp>
          <p:nvSpPr>
            <p:cNvPr id="33"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4"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5"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4" name="日期占位符 3"/>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p:cNvSpPr>
            <a:spLocks noGrp="1"/>
          </p:cNvSpPr>
          <p:nvPr>
            <p:ph type="sldNum" sz="quarter" idx="24"/>
          </p:nvPr>
        </p:nvSpPr>
        <p:spPr/>
        <p:txBody>
          <a:bodyPr/>
          <a:lstStyle/>
          <a:p>
            <a:fld id="{C79ECAFE-A460-4E13-ABCB-32CAE6136244}" type="slidenum">
              <a:rPr lang="zh-CN" altLang="en-US" smtClean="0"/>
            </a:fld>
            <a:endParaRPr lang="zh-CN" altLang="en-US" dirty="0"/>
          </a:p>
        </p:txBody>
      </p:sp>
      <p:sp>
        <p:nvSpPr>
          <p:cNvPr id="2" name="矩形 1"/>
          <p:cNvSpPr/>
          <p:nvPr userDrawn="1"/>
        </p:nvSpPr>
        <p:spPr>
          <a:xfrm>
            <a:off x="7031469" y="2473505"/>
            <a:ext cx="864000" cy="96290"/>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占位符 11"/>
          <p:cNvSpPr>
            <a:spLocks noGrp="1"/>
          </p:cNvSpPr>
          <p:nvPr>
            <p:ph type="body" sz="quarter" idx="25" hasCustomPrompt="1"/>
          </p:nvPr>
        </p:nvSpPr>
        <p:spPr>
          <a:xfrm>
            <a:off x="7454095" y="392434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endParaRPr lang="zh-CN" altLang="en-US" dirty="0"/>
          </a:p>
        </p:txBody>
      </p:sp>
      <p:sp>
        <p:nvSpPr>
          <p:cNvPr id="36" name="文本占位符 11"/>
          <p:cNvSpPr>
            <a:spLocks noGrp="1"/>
          </p:cNvSpPr>
          <p:nvPr>
            <p:ph type="body" sz="quarter" idx="26" hasCustomPrompt="1"/>
          </p:nvPr>
        </p:nvSpPr>
        <p:spPr>
          <a:xfrm>
            <a:off x="7454095" y="498391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endParaRPr lang="zh-CN" altLang="en-US" dirty="0"/>
          </a:p>
        </p:txBody>
      </p:sp>
      <p:cxnSp>
        <p:nvCxnSpPr>
          <p:cNvPr id="22" name="直接连接符 21"/>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8" name="图片 17" descr="图片包含 树, 户外, 建筑物, 道路&#10;&#10;自动生成的说明"/>
          <p:cNvPicPr>
            <a:picLocks noChangeAspect="1"/>
          </p:cNvPicPr>
          <p:nvPr userDrawn="1"/>
        </p:nvPicPr>
        <p:blipFill rotWithShape="1">
          <a:blip r:embed="rId2" cstate="email">
            <a:alphaModFix amt="15000"/>
          </a:blip>
          <a:srcRect/>
          <a:stretch>
            <a:fillRect/>
          </a:stretch>
        </p:blipFill>
        <p:spPr>
          <a:xfrm>
            <a:off x="4282440" y="0"/>
            <a:ext cx="7909560" cy="6858000"/>
          </a:xfrm>
          <a:prstGeom prst="rect">
            <a:avLst/>
          </a:prstGeom>
        </p:spPr>
      </p:pic>
      <p:sp>
        <p:nvSpPr>
          <p:cNvPr id="19" name="矩形 18"/>
          <p:cNvSpPr/>
          <p:nvPr userDrawn="1"/>
        </p:nvSpPr>
        <p:spPr>
          <a:xfrm>
            <a:off x="0" y="0"/>
            <a:ext cx="12192000" cy="6858000"/>
          </a:xfrm>
          <a:prstGeom prst="rect">
            <a:avLst/>
          </a:prstGeom>
          <a:gradFill flip="none" rotWithShape="1">
            <a:gsLst>
              <a:gs pos="32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userDrawn="1"/>
        </p:nvSpPr>
        <p:spPr>
          <a:xfrm>
            <a:off x="0" y="0"/>
            <a:ext cx="12192000" cy="6858000"/>
          </a:xfrm>
          <a:prstGeom prst="rect">
            <a:avLst/>
          </a:prstGeom>
          <a:blipFill dpi="0" rotWithShape="1">
            <a:blip r:embed="rId3" cstate="email">
              <a:alphaModFix amt="5000"/>
            </a:blip>
            <a:srcRect/>
            <a:tile tx="0" ty="0" sx="100000" sy="100000" flip="none" algn="tl"/>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9" name="图片 48" descr="图片包含 树, 户外, 建筑物, 道路&#10;&#10;自动生成的说明"/>
          <p:cNvPicPr>
            <a:picLocks noChangeAspect="1"/>
          </p:cNvPicPr>
          <p:nvPr userDrawn="1"/>
        </p:nvPicPr>
        <p:blipFill rotWithShape="1">
          <a:blip r:embed="rId4" cstate="email"/>
          <a:srcRect/>
          <a:stretch>
            <a:fillRect/>
          </a:stretch>
        </p:blipFill>
        <p:spPr>
          <a:xfrm>
            <a:off x="5178924" y="0"/>
            <a:ext cx="7013076" cy="6858000"/>
          </a:xfrm>
          <a:custGeom>
            <a:avLst/>
            <a:gdLst>
              <a:gd name="connsiteX0" fmla="*/ 3877363 w 7013076"/>
              <a:gd name="connsiteY0" fmla="*/ 0 h 6858000"/>
              <a:gd name="connsiteX1" fmla="*/ 7013076 w 7013076"/>
              <a:gd name="connsiteY1" fmla="*/ 0 h 6858000"/>
              <a:gd name="connsiteX2" fmla="*/ 7013076 w 7013076"/>
              <a:gd name="connsiteY2" fmla="*/ 692654 h 6858000"/>
              <a:gd name="connsiteX3" fmla="*/ 3527325 w 7013076"/>
              <a:gd name="connsiteY3" fmla="*/ 6858000 h 6858000"/>
              <a:gd name="connsiteX4" fmla="*/ 0 w 701307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3076" h="6858000">
                <a:moveTo>
                  <a:pt x="3877363" y="0"/>
                </a:moveTo>
                <a:lnTo>
                  <a:pt x="7013076" y="0"/>
                </a:lnTo>
                <a:lnTo>
                  <a:pt x="7013076" y="692654"/>
                </a:lnTo>
                <a:lnTo>
                  <a:pt x="3527325" y="6858000"/>
                </a:lnTo>
                <a:lnTo>
                  <a:pt x="0" y="6858000"/>
                </a:lnTo>
                <a:close/>
              </a:path>
            </a:pathLst>
          </a:custGeom>
        </p:spPr>
      </p:pic>
      <p:sp>
        <p:nvSpPr>
          <p:cNvPr id="52" name="任意多边形: 形状 51"/>
          <p:cNvSpPr/>
          <p:nvPr userDrawn="1"/>
        </p:nvSpPr>
        <p:spPr>
          <a:xfrm rot="1759603">
            <a:off x="5759550" y="3287609"/>
            <a:ext cx="326672" cy="3900322"/>
          </a:xfrm>
          <a:custGeom>
            <a:avLst/>
            <a:gdLst>
              <a:gd name="connsiteX0" fmla="*/ 0 w 326672"/>
              <a:gd name="connsiteY0" fmla="*/ 0 h 3900322"/>
              <a:gd name="connsiteX1" fmla="*/ 326672 w 326672"/>
              <a:gd name="connsiteY1" fmla="*/ 0 h 3900322"/>
              <a:gd name="connsiteX2" fmla="*/ 326672 w 326672"/>
              <a:gd name="connsiteY2" fmla="*/ 3716802 h 3900322"/>
              <a:gd name="connsiteX3" fmla="*/ 0 w 326672"/>
              <a:gd name="connsiteY3" fmla="*/ 3900322 h 3900322"/>
            </a:gdLst>
            <a:ahLst/>
            <a:cxnLst>
              <a:cxn ang="0">
                <a:pos x="connsiteX0" y="connsiteY0"/>
              </a:cxn>
              <a:cxn ang="0">
                <a:pos x="connsiteX1" y="connsiteY1"/>
              </a:cxn>
              <a:cxn ang="0">
                <a:pos x="connsiteX2" y="connsiteY2"/>
              </a:cxn>
              <a:cxn ang="0">
                <a:pos x="connsiteX3" y="connsiteY3"/>
              </a:cxn>
            </a:cxnLst>
            <a:rect l="l" t="t" r="r" b="b"/>
            <a:pathLst>
              <a:path w="326672" h="3900322">
                <a:moveTo>
                  <a:pt x="0" y="0"/>
                </a:moveTo>
                <a:lnTo>
                  <a:pt x="326672" y="0"/>
                </a:lnTo>
                <a:lnTo>
                  <a:pt x="326672" y="3716802"/>
                </a:lnTo>
                <a:lnTo>
                  <a:pt x="0" y="39003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4" name="任意多边形: 形状 43"/>
          <p:cNvSpPr/>
          <p:nvPr userDrawn="1"/>
        </p:nvSpPr>
        <p:spPr>
          <a:xfrm rot="1759603">
            <a:off x="8280302" y="-201925"/>
            <a:ext cx="170609" cy="2499133"/>
          </a:xfrm>
          <a:custGeom>
            <a:avLst/>
            <a:gdLst>
              <a:gd name="connsiteX0" fmla="*/ 0 w 170609"/>
              <a:gd name="connsiteY0" fmla="*/ 95846 h 2499133"/>
              <a:gd name="connsiteX1" fmla="*/ 170609 w 170609"/>
              <a:gd name="connsiteY1" fmla="*/ 0 h 2499133"/>
              <a:gd name="connsiteX2" fmla="*/ 170609 w 170609"/>
              <a:gd name="connsiteY2" fmla="*/ 2499133 h 2499133"/>
              <a:gd name="connsiteX3" fmla="*/ 0 w 170609"/>
              <a:gd name="connsiteY3" fmla="*/ 2499133 h 2499133"/>
            </a:gdLst>
            <a:ahLst/>
            <a:cxnLst>
              <a:cxn ang="0">
                <a:pos x="connsiteX0" y="connsiteY0"/>
              </a:cxn>
              <a:cxn ang="0">
                <a:pos x="connsiteX1" y="connsiteY1"/>
              </a:cxn>
              <a:cxn ang="0">
                <a:pos x="connsiteX2" y="connsiteY2"/>
              </a:cxn>
              <a:cxn ang="0">
                <a:pos x="connsiteX3" y="connsiteY3"/>
              </a:cxn>
            </a:cxnLst>
            <a:rect l="l" t="t" r="r" b="b"/>
            <a:pathLst>
              <a:path w="170609" h="2499133">
                <a:moveTo>
                  <a:pt x="0" y="95846"/>
                </a:moveTo>
                <a:lnTo>
                  <a:pt x="170609" y="0"/>
                </a:lnTo>
                <a:lnTo>
                  <a:pt x="170609" y="2499133"/>
                </a:lnTo>
                <a:lnTo>
                  <a:pt x="0" y="24991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2" name="任意多边形: 形状 21"/>
          <p:cNvSpPr/>
          <p:nvPr userDrawn="1"/>
        </p:nvSpPr>
        <p:spPr>
          <a:xfrm rot="1759603">
            <a:off x="11257062" y="-144084"/>
            <a:ext cx="326672" cy="3732241"/>
          </a:xfrm>
          <a:custGeom>
            <a:avLst/>
            <a:gdLst>
              <a:gd name="connsiteX0" fmla="*/ 0 w 326672"/>
              <a:gd name="connsiteY0" fmla="*/ 0 h 3732241"/>
              <a:gd name="connsiteX1" fmla="*/ 326672 w 326672"/>
              <a:gd name="connsiteY1" fmla="*/ 581488 h 3732241"/>
              <a:gd name="connsiteX2" fmla="*/ 326672 w 326672"/>
              <a:gd name="connsiteY2" fmla="*/ 3732241 h 3732241"/>
              <a:gd name="connsiteX3" fmla="*/ 0 w 326672"/>
              <a:gd name="connsiteY3" fmla="*/ 3732241 h 3732241"/>
            </a:gdLst>
            <a:ahLst/>
            <a:cxnLst>
              <a:cxn ang="0">
                <a:pos x="connsiteX0" y="connsiteY0"/>
              </a:cxn>
              <a:cxn ang="0">
                <a:pos x="connsiteX1" y="connsiteY1"/>
              </a:cxn>
              <a:cxn ang="0">
                <a:pos x="connsiteX2" y="connsiteY2"/>
              </a:cxn>
              <a:cxn ang="0">
                <a:pos x="connsiteX3" y="connsiteY3"/>
              </a:cxn>
            </a:cxnLst>
            <a:rect l="l" t="t" r="r" b="b"/>
            <a:pathLst>
              <a:path w="326672" h="3732241">
                <a:moveTo>
                  <a:pt x="0" y="0"/>
                </a:moveTo>
                <a:lnTo>
                  <a:pt x="326672" y="581488"/>
                </a:lnTo>
                <a:lnTo>
                  <a:pt x="326672" y="3732241"/>
                </a:lnTo>
                <a:lnTo>
                  <a:pt x="0" y="37322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53" name="任意多边形: 形状 52"/>
          <p:cNvSpPr/>
          <p:nvPr userDrawn="1"/>
        </p:nvSpPr>
        <p:spPr>
          <a:xfrm rot="1759603">
            <a:off x="9271255" y="4019758"/>
            <a:ext cx="170609" cy="3077209"/>
          </a:xfrm>
          <a:custGeom>
            <a:avLst/>
            <a:gdLst>
              <a:gd name="connsiteX0" fmla="*/ 0 w 170609"/>
              <a:gd name="connsiteY0" fmla="*/ 0 h 3077209"/>
              <a:gd name="connsiteX1" fmla="*/ 170609 w 170609"/>
              <a:gd name="connsiteY1" fmla="*/ 0 h 3077209"/>
              <a:gd name="connsiteX2" fmla="*/ 170609 w 170609"/>
              <a:gd name="connsiteY2" fmla="*/ 2981364 h 3077209"/>
              <a:gd name="connsiteX3" fmla="*/ 0 w 170609"/>
              <a:gd name="connsiteY3" fmla="*/ 3077209 h 3077209"/>
            </a:gdLst>
            <a:ahLst/>
            <a:cxnLst>
              <a:cxn ang="0">
                <a:pos x="connsiteX0" y="connsiteY0"/>
              </a:cxn>
              <a:cxn ang="0">
                <a:pos x="connsiteX1" y="connsiteY1"/>
              </a:cxn>
              <a:cxn ang="0">
                <a:pos x="connsiteX2" y="connsiteY2"/>
              </a:cxn>
              <a:cxn ang="0">
                <a:pos x="connsiteX3" y="connsiteY3"/>
              </a:cxn>
            </a:cxnLst>
            <a:rect l="l" t="t" r="r" b="b"/>
            <a:pathLst>
              <a:path w="170609" h="3077209">
                <a:moveTo>
                  <a:pt x="0" y="0"/>
                </a:moveTo>
                <a:lnTo>
                  <a:pt x="170609" y="0"/>
                </a:lnTo>
                <a:lnTo>
                  <a:pt x="170609" y="2981364"/>
                </a:lnTo>
                <a:lnTo>
                  <a:pt x="0" y="30772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7" name="文本占位符 25"/>
          <p:cNvSpPr>
            <a:spLocks noGrp="1"/>
          </p:cNvSpPr>
          <p:nvPr>
            <p:ph type="body" sz="quarter" idx="11" hasCustomPrompt="1"/>
          </p:nvPr>
        </p:nvSpPr>
        <p:spPr>
          <a:xfrm>
            <a:off x="667503" y="2749690"/>
            <a:ext cx="5798382" cy="878840"/>
          </a:xfrm>
          <a:prstGeom prst="rect">
            <a:avLst/>
          </a:prstGeom>
        </p:spPr>
        <p:txBody>
          <a:bodyPr lIns="0">
            <a:noAutofit/>
          </a:bodyPr>
          <a:lstStyle>
            <a:lvl1pPr marL="0" indent="0">
              <a:lnSpc>
                <a:spcPct val="100000"/>
              </a:lnSpc>
              <a:buNone/>
              <a:defRPr sz="5400" b="1" spc="100" baseline="0">
                <a:solidFill>
                  <a:schemeClr val="accent1"/>
                </a:solidFill>
                <a:latin typeface="+mj-ea"/>
                <a:ea typeface="+mj-ea"/>
              </a:defRPr>
            </a:lvl1pPr>
          </a:lstStyle>
          <a:p>
            <a:pPr lvl="0"/>
            <a:r>
              <a:rPr lang="zh-CN" altLang="en-US" dirty="0"/>
              <a:t>请输入你的大标题</a:t>
            </a:r>
            <a:endParaRPr lang="en-US" altLang="zh-CN" dirty="0"/>
          </a:p>
        </p:txBody>
      </p:sp>
      <p:sp>
        <p:nvSpPr>
          <p:cNvPr id="38" name="文本占位符 25"/>
          <p:cNvSpPr>
            <a:spLocks noGrp="1"/>
          </p:cNvSpPr>
          <p:nvPr>
            <p:ph type="body" sz="quarter" idx="12" hasCustomPrompt="1"/>
          </p:nvPr>
        </p:nvSpPr>
        <p:spPr>
          <a:xfrm>
            <a:off x="667503" y="1869834"/>
            <a:ext cx="5798382" cy="878840"/>
          </a:xfrm>
          <a:prstGeom prst="rect">
            <a:avLst/>
          </a:prstGeom>
        </p:spPr>
        <p:txBody>
          <a:bodyPr lIns="0">
            <a:noAutofit/>
          </a:bodyPr>
          <a:lstStyle>
            <a:lvl1pPr marL="0" indent="0">
              <a:lnSpc>
                <a:spcPct val="100000"/>
              </a:lnSpc>
              <a:buNone/>
              <a:defRPr sz="5400" b="0" spc="100" baseline="0">
                <a:latin typeface="+mj-ea"/>
                <a:ea typeface="+mj-ea"/>
              </a:defRPr>
            </a:lvl1pPr>
          </a:lstStyle>
          <a:p>
            <a:pPr lvl="0"/>
            <a:r>
              <a:rPr lang="zh-CN" altLang="en-US" dirty="0"/>
              <a:t>请输入答辩类型</a:t>
            </a:r>
            <a:endParaRPr lang="en-US" altLang="zh-CN" dirty="0"/>
          </a:p>
        </p:txBody>
      </p:sp>
      <p:cxnSp>
        <p:nvCxnSpPr>
          <p:cNvPr id="39" name="直接连接符 38"/>
          <p:cNvCxnSpPr/>
          <p:nvPr userDrawn="1"/>
        </p:nvCxnSpPr>
        <p:spPr>
          <a:xfrm>
            <a:off x="667503" y="4839800"/>
            <a:ext cx="493268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日期占位符 4"/>
          <p:cNvSpPr>
            <a:spLocks noGrp="1"/>
          </p:cNvSpPr>
          <p:nvPr>
            <p:ph type="dt" sz="half" idx="1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21" name="图片 20"/>
          <p:cNvPicPr>
            <a:picLocks noChangeAspect="1"/>
          </p:cNvPicPr>
          <p:nvPr userDrawn="1"/>
        </p:nvPicPr>
        <p:blipFill>
          <a:blip r:embed="rId5" cstate="email"/>
          <a:stretch>
            <a:fillRect/>
          </a:stretch>
        </p:blipFill>
        <p:spPr>
          <a:xfrm>
            <a:off x="660400" y="312015"/>
            <a:ext cx="1375700" cy="437285"/>
          </a:xfrm>
          <a:prstGeom prst="rect">
            <a:avLst/>
          </a:prstGeom>
        </p:spPr>
      </p:pic>
      <p:sp>
        <p:nvSpPr>
          <p:cNvPr id="20" name="文本占位符 28"/>
          <p:cNvSpPr>
            <a:spLocks noGrp="1"/>
          </p:cNvSpPr>
          <p:nvPr>
            <p:ph type="body" sz="quarter" idx="17" hasCustomPrompt="1"/>
          </p:nvPr>
        </p:nvSpPr>
        <p:spPr>
          <a:xfrm>
            <a:off x="667503" y="3641672"/>
            <a:ext cx="5798382" cy="286232"/>
          </a:xfrm>
          <a:prstGeom prst="rect">
            <a:avLst/>
          </a:prstGeom>
        </p:spPr>
        <p:txBody>
          <a:bodyPr lIns="0">
            <a:spAutoFit/>
          </a:bodyPr>
          <a:lstStyle>
            <a:lvl1pPr marL="0" indent="0">
              <a:lnSpc>
                <a:spcPct val="100000"/>
              </a:lnSpc>
              <a:buNone/>
              <a:defRPr sz="1200" spc="550" baseline="0">
                <a:solidFill>
                  <a:schemeClr val="bg1">
                    <a:lumMod val="75000"/>
                  </a:schemeClr>
                </a:solidFill>
                <a:latin typeface="+mj-lt"/>
              </a:defRPr>
            </a:lvl1pPr>
          </a:lstStyle>
          <a:p>
            <a:pPr lvl="0"/>
            <a:r>
              <a:rPr lang="en-US" altLang="zh-CN" dirty="0"/>
              <a:t>Supporting Your Text Here</a:t>
            </a:r>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email">
            <a:alphaModFix amt="10000"/>
          </a:blip>
          <a:srcRect/>
          <a:stretch>
            <a:fillRect/>
          </a:stretch>
        </p:blipFill>
        <p:spPr>
          <a:xfrm>
            <a:off x="0" y="0"/>
            <a:ext cx="12192000" cy="6858000"/>
          </a:xfrm>
          <a:prstGeom prst="rect">
            <a:avLst/>
          </a:prstGeom>
        </p:spPr>
      </p:pic>
      <p:sp>
        <p:nvSpPr>
          <p:cNvPr id="18" name="任意多边形: 形状 17"/>
          <p:cNvSpPr/>
          <p:nvPr userDrawn="1"/>
        </p:nvSpPr>
        <p:spPr>
          <a:xfrm>
            <a:off x="0" y="0"/>
            <a:ext cx="5953266" cy="6858000"/>
          </a:xfrm>
          <a:custGeom>
            <a:avLst/>
            <a:gdLst>
              <a:gd name="connsiteX0" fmla="*/ 0 w 5953266"/>
              <a:gd name="connsiteY0" fmla="*/ 0 h 6858000"/>
              <a:gd name="connsiteX1" fmla="*/ 4026732 w 5953266"/>
              <a:gd name="connsiteY1" fmla="*/ 0 h 6858000"/>
              <a:gd name="connsiteX2" fmla="*/ 4359910 w 5953266"/>
              <a:gd name="connsiteY2" fmla="*/ 252902 h 6858000"/>
              <a:gd name="connsiteX3" fmla="*/ 5953266 w 5953266"/>
              <a:gd name="connsiteY3" fmla="*/ 3682471 h 6858000"/>
              <a:gd name="connsiteX4" fmla="*/ 4670843 w 5953266"/>
              <a:gd name="connsiteY4" fmla="*/ 6825186 h 6858000"/>
              <a:gd name="connsiteX5" fmla="*/ 4635274 w 5953266"/>
              <a:gd name="connsiteY5" fmla="*/ 6858000 h 6858000"/>
              <a:gd name="connsiteX6" fmla="*/ 0 w 59532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3266" h="6858000">
                <a:moveTo>
                  <a:pt x="0" y="0"/>
                </a:moveTo>
                <a:lnTo>
                  <a:pt x="4026732" y="0"/>
                </a:lnTo>
                <a:lnTo>
                  <a:pt x="4359910" y="252902"/>
                </a:lnTo>
                <a:cubicBezTo>
                  <a:pt x="5333013" y="1068083"/>
                  <a:pt x="5953266" y="2301751"/>
                  <a:pt x="5953266" y="3682471"/>
                </a:cubicBezTo>
                <a:cubicBezTo>
                  <a:pt x="5953266" y="4909778"/>
                  <a:pt x="5463189" y="6020895"/>
                  <a:pt x="4670843" y="6825186"/>
                </a:cubicBezTo>
                <a:lnTo>
                  <a:pt x="4635274" y="6858000"/>
                </a:lnTo>
                <a:lnTo>
                  <a:pt x="0" y="6858000"/>
                </a:lnTo>
                <a:close/>
              </a:path>
            </a:pathLst>
          </a:custGeom>
          <a:solidFill>
            <a:schemeClr val="bg1">
              <a:alpha val="90000"/>
            </a:schemeClr>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22" name="图片 121"/>
          <p:cNvPicPr>
            <a:picLocks noChangeAspect="1"/>
          </p:cNvPicPr>
          <p:nvPr userDrawn="1"/>
        </p:nvPicPr>
        <p:blipFill>
          <a:blip r:embed="rId3" cstate="email"/>
          <a:srcRect l="35649" t="16934" b="16934"/>
          <a:stretch>
            <a:fillRect/>
          </a:stretch>
        </p:blipFill>
        <p:spPr>
          <a:xfrm>
            <a:off x="2" y="0"/>
            <a:ext cx="6677201" cy="6858000"/>
          </a:xfrm>
          <a:custGeom>
            <a:avLst/>
            <a:gdLst>
              <a:gd name="connsiteX0" fmla="*/ 0 w 6677201"/>
              <a:gd name="connsiteY0" fmla="*/ 0 h 6858000"/>
              <a:gd name="connsiteX1" fmla="*/ 6677201 w 6677201"/>
              <a:gd name="connsiteY1" fmla="*/ 0 h 6858000"/>
              <a:gd name="connsiteX2" fmla="*/ 6677201 w 6677201"/>
              <a:gd name="connsiteY2" fmla="*/ 6858000 h 6858000"/>
              <a:gd name="connsiteX3" fmla="*/ 0 w 66772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677201" h="6858000">
                <a:moveTo>
                  <a:pt x="0" y="0"/>
                </a:moveTo>
                <a:lnTo>
                  <a:pt x="6677201" y="0"/>
                </a:lnTo>
                <a:lnTo>
                  <a:pt x="6677201" y="6858000"/>
                </a:lnTo>
                <a:lnTo>
                  <a:pt x="0" y="6858000"/>
                </a:lnTo>
                <a:close/>
              </a:path>
            </a:pathLst>
          </a:custGeom>
        </p:spPr>
      </p:pic>
      <p:pic>
        <p:nvPicPr>
          <p:cNvPr id="121" name="图片 120"/>
          <p:cNvPicPr/>
          <p:nvPr userDrawn="1"/>
        </p:nvPicPr>
        <p:blipFill>
          <a:blip r:embed="rId4" cstate="email">
            <a:alphaModFix amt="3000"/>
          </a:blip>
          <a:srcRect l="33973" t="9127" b="14811"/>
          <a:stretch>
            <a:fillRect/>
          </a:stretch>
        </p:blipFill>
        <p:spPr>
          <a:xfrm>
            <a:off x="0" y="0"/>
            <a:ext cx="5953266" cy="6858000"/>
          </a:xfrm>
          <a:custGeom>
            <a:avLst/>
            <a:gdLst>
              <a:gd name="connsiteX0" fmla="*/ 0 w 5953266"/>
              <a:gd name="connsiteY0" fmla="*/ 0 h 6858000"/>
              <a:gd name="connsiteX1" fmla="*/ 5953266 w 5953266"/>
              <a:gd name="connsiteY1" fmla="*/ 0 h 6858000"/>
              <a:gd name="connsiteX2" fmla="*/ 5953266 w 5953266"/>
              <a:gd name="connsiteY2" fmla="*/ 6858000 h 6858000"/>
              <a:gd name="connsiteX3" fmla="*/ 0 w 595326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53266" h="6858000">
                <a:moveTo>
                  <a:pt x="0" y="0"/>
                </a:moveTo>
                <a:lnTo>
                  <a:pt x="5953266" y="0"/>
                </a:lnTo>
                <a:lnTo>
                  <a:pt x="5953266" y="6858000"/>
                </a:lnTo>
                <a:lnTo>
                  <a:pt x="0" y="6858000"/>
                </a:lnTo>
                <a:close/>
              </a:path>
            </a:pathLst>
          </a:custGeom>
        </p:spPr>
      </p:pic>
      <p:sp>
        <p:nvSpPr>
          <p:cNvPr id="9" name="矩形 8"/>
          <p:cNvSpPr/>
          <p:nvPr userDrawn="1"/>
        </p:nvSpPr>
        <p:spPr>
          <a:xfrm>
            <a:off x="2122934" y="3082752"/>
            <a:ext cx="2964273" cy="1107996"/>
          </a:xfrm>
          <a:prstGeom prst="rect">
            <a:avLst/>
          </a:prstGeom>
        </p:spPr>
        <p:txBody>
          <a:bodyPr wrap="none" lIns="0">
            <a:spAutoFit/>
          </a:bodyPr>
          <a:lstStyle/>
          <a:p>
            <a:pPr lvl="0" algn="ctr">
              <a:defRPr/>
            </a:pPr>
            <a:r>
              <a:rPr lang="en-US" altLang="zh-CN" sz="6600" dirty="0">
                <a:solidFill>
                  <a:schemeClr val="bg1">
                    <a:lumMod val="75000"/>
                  </a:schemeClr>
                </a:solidFill>
              </a:rPr>
              <a:t>content</a:t>
            </a:r>
            <a:endParaRPr lang="zh-CN" altLang="en-US" sz="6600" dirty="0">
              <a:solidFill>
                <a:schemeClr val="bg1">
                  <a:lumMod val="75000"/>
                </a:schemeClr>
              </a:solidFill>
            </a:endParaRPr>
          </a:p>
        </p:txBody>
      </p:sp>
      <p:sp>
        <p:nvSpPr>
          <p:cNvPr id="10" name="矩形 9"/>
          <p:cNvSpPr/>
          <p:nvPr userDrawn="1"/>
        </p:nvSpPr>
        <p:spPr>
          <a:xfrm>
            <a:off x="2214374" y="3872827"/>
            <a:ext cx="2325409" cy="2590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sp>
        <p:nvSpPr>
          <p:cNvPr id="11" name="文本框 10"/>
          <p:cNvSpPr txBox="1"/>
          <p:nvPr userDrawn="1"/>
        </p:nvSpPr>
        <p:spPr>
          <a:xfrm>
            <a:off x="2183589" y="2598003"/>
            <a:ext cx="1421481" cy="830997"/>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n-cs"/>
              </a:rPr>
              <a:t>目录</a:t>
            </a:r>
            <a:endParaRPr kumimoji="0" lang="zh-CN" altLang="en-US" sz="4800" b="1"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n-cs"/>
            </a:endParaRPr>
          </a:p>
        </p:txBody>
      </p:sp>
      <p:sp>
        <p:nvSpPr>
          <p:cNvPr id="124" name="日期占位符 123"/>
          <p:cNvSpPr>
            <a:spLocks noGrp="1"/>
          </p:cNvSpPr>
          <p:nvPr>
            <p:ph type="dt" sz="half" idx="10"/>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p:cNvPicPr>
            <a:picLocks noChangeAspect="1"/>
          </p:cNvPicPr>
          <p:nvPr userDrawn="1"/>
        </p:nvPicPr>
        <p:blipFill>
          <a:blip r:embed="rId5" cstate="email"/>
          <a:stretch>
            <a:fillRect/>
          </a:stretch>
        </p:blipFill>
        <p:spPr>
          <a:xfrm>
            <a:off x="660400" y="312015"/>
            <a:ext cx="1375700" cy="4372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1" name="图片 20"/>
          <p:cNvPicPr>
            <a:picLocks noChangeAspect="1"/>
          </p:cNvPicPr>
          <p:nvPr userDrawn="1"/>
        </p:nvPicPr>
        <p:blipFill rotWithShape="1">
          <a:blip r:embed="rId2" cstate="email">
            <a:alphaModFix amt="15000"/>
          </a:blip>
          <a:srcRect/>
          <a:stretch>
            <a:fillRect/>
          </a:stretch>
        </p:blipFill>
        <p:spPr>
          <a:xfrm>
            <a:off x="4511550" y="0"/>
            <a:ext cx="7680450" cy="6858000"/>
          </a:xfrm>
          <a:prstGeom prst="rect">
            <a:avLst/>
          </a:prstGeom>
        </p:spPr>
      </p:pic>
      <p:sp>
        <p:nvSpPr>
          <p:cNvPr id="22" name="矩形 21"/>
          <p:cNvSpPr/>
          <p:nvPr userDrawn="1"/>
        </p:nvSpPr>
        <p:spPr>
          <a:xfrm>
            <a:off x="0" y="0"/>
            <a:ext cx="12192000" cy="6858000"/>
          </a:xfrm>
          <a:prstGeom prst="rect">
            <a:avLst/>
          </a:prstGeom>
          <a:gradFill flip="none" rotWithShape="1">
            <a:gsLst>
              <a:gs pos="35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 name="图片 22"/>
          <p:cNvPicPr>
            <a:picLocks noChangeAspect="1"/>
          </p:cNvPicPr>
          <p:nvPr userDrawn="1"/>
        </p:nvPicPr>
        <p:blipFill rotWithShape="1">
          <a:blip r:embed="rId3" cstate="email"/>
          <a:srcRect/>
          <a:stretch>
            <a:fillRect/>
          </a:stretch>
        </p:blipFill>
        <p:spPr>
          <a:xfrm>
            <a:off x="5349870" y="0"/>
            <a:ext cx="6842131" cy="6858000"/>
          </a:xfrm>
          <a:custGeom>
            <a:avLst/>
            <a:gdLst>
              <a:gd name="connsiteX0" fmla="*/ 3866540 w 6842131"/>
              <a:gd name="connsiteY0" fmla="*/ 0 h 6858000"/>
              <a:gd name="connsiteX1" fmla="*/ 6842131 w 6842131"/>
              <a:gd name="connsiteY1" fmla="*/ 0 h 6858000"/>
              <a:gd name="connsiteX2" fmla="*/ 6842131 w 6842131"/>
              <a:gd name="connsiteY2" fmla="*/ 2518051 h 6858000"/>
              <a:gd name="connsiteX3" fmla="*/ 4395268 w 6842131"/>
              <a:gd name="connsiteY3" fmla="*/ 6858000 h 6858000"/>
              <a:gd name="connsiteX4" fmla="*/ 0 w 684213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131" h="6858000">
                <a:moveTo>
                  <a:pt x="3866540" y="0"/>
                </a:moveTo>
                <a:lnTo>
                  <a:pt x="6842131" y="0"/>
                </a:lnTo>
                <a:lnTo>
                  <a:pt x="6842131" y="2518051"/>
                </a:lnTo>
                <a:lnTo>
                  <a:pt x="4395268" y="6858000"/>
                </a:lnTo>
                <a:lnTo>
                  <a:pt x="0" y="6858000"/>
                </a:lnTo>
                <a:close/>
              </a:path>
            </a:pathLst>
          </a:custGeom>
        </p:spPr>
      </p:pic>
      <p:grpSp>
        <p:nvGrpSpPr>
          <p:cNvPr id="31" name="组合 30"/>
          <p:cNvGrpSpPr/>
          <p:nvPr userDrawn="1"/>
        </p:nvGrpSpPr>
        <p:grpSpPr>
          <a:xfrm>
            <a:off x="5852864" y="578865"/>
            <a:ext cx="5910561" cy="8110350"/>
            <a:chOff x="5852864" y="578865"/>
            <a:chExt cx="5910561" cy="8110350"/>
          </a:xfrm>
        </p:grpSpPr>
        <p:sp>
          <p:nvSpPr>
            <p:cNvPr id="32" name="任意多边形: 形状 31"/>
            <p:cNvSpPr/>
            <p:nvPr/>
          </p:nvSpPr>
          <p:spPr>
            <a:xfrm rot="1764741">
              <a:off x="6434339" y="578865"/>
              <a:ext cx="5329086" cy="8110349"/>
            </a:xfrm>
            <a:custGeom>
              <a:avLst/>
              <a:gdLst>
                <a:gd name="connsiteX0" fmla="*/ 4907596 w 5329086"/>
                <a:gd name="connsiteY0" fmla="*/ 1735493 h 8110349"/>
                <a:gd name="connsiteX1" fmla="*/ 5329086 w 5329086"/>
                <a:gd name="connsiteY1" fmla="*/ 2483140 h 8110349"/>
                <a:gd name="connsiteX2" fmla="*/ 5329086 w 5329086"/>
                <a:gd name="connsiteY2" fmla="*/ 5106050 h 8110349"/>
                <a:gd name="connsiteX3" fmla="*/ 4907597 w 5329086"/>
                <a:gd name="connsiteY3" fmla="*/ 5343666 h 8110349"/>
                <a:gd name="connsiteX4" fmla="*/ 0 w 5329086"/>
                <a:gd name="connsiteY4" fmla="*/ 237617 h 8110349"/>
                <a:gd name="connsiteX5" fmla="*/ 421490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6" y="1735493"/>
                  </a:moveTo>
                  <a:lnTo>
                    <a:pt x="5329086" y="2483140"/>
                  </a:lnTo>
                  <a:lnTo>
                    <a:pt x="5329086" y="5106050"/>
                  </a:lnTo>
                  <a:lnTo>
                    <a:pt x="4907597" y="5343666"/>
                  </a:lnTo>
                  <a:close/>
                  <a:moveTo>
                    <a:pt x="0" y="237617"/>
                  </a:moveTo>
                  <a:lnTo>
                    <a:pt x="421490" y="0"/>
                  </a:lnTo>
                  <a:lnTo>
                    <a:pt x="421489" y="7872732"/>
                  </a:lnTo>
                  <a:lnTo>
                    <a:pt x="0" y="81103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1764741">
              <a:off x="5852864" y="578866"/>
              <a:ext cx="5329086" cy="8110349"/>
            </a:xfrm>
            <a:custGeom>
              <a:avLst/>
              <a:gdLst>
                <a:gd name="connsiteX0" fmla="*/ 4907597 w 5329086"/>
                <a:gd name="connsiteY0" fmla="*/ 551447 h 8110349"/>
                <a:gd name="connsiteX1" fmla="*/ 5329086 w 5329086"/>
                <a:gd name="connsiteY1" fmla="*/ 1299093 h 8110349"/>
                <a:gd name="connsiteX2" fmla="*/ 5329086 w 5329086"/>
                <a:gd name="connsiteY2" fmla="*/ 5106050 h 8110349"/>
                <a:gd name="connsiteX3" fmla="*/ 4907596 w 5329086"/>
                <a:gd name="connsiteY3" fmla="*/ 5343667 h 8110349"/>
                <a:gd name="connsiteX4" fmla="*/ 0 w 5329086"/>
                <a:gd name="connsiteY4" fmla="*/ 237617 h 8110349"/>
                <a:gd name="connsiteX5" fmla="*/ 421489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7" y="551447"/>
                  </a:moveTo>
                  <a:lnTo>
                    <a:pt x="5329086" y="1299093"/>
                  </a:lnTo>
                  <a:lnTo>
                    <a:pt x="5329086" y="5106050"/>
                  </a:lnTo>
                  <a:lnTo>
                    <a:pt x="4907596" y="5343667"/>
                  </a:lnTo>
                  <a:close/>
                  <a:moveTo>
                    <a:pt x="0" y="237617"/>
                  </a:moveTo>
                  <a:lnTo>
                    <a:pt x="421489" y="0"/>
                  </a:lnTo>
                  <a:lnTo>
                    <a:pt x="421489" y="7872732"/>
                  </a:lnTo>
                  <a:lnTo>
                    <a:pt x="0" y="81103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sp>
        <p:nvSpPr>
          <p:cNvPr id="45" name="文本占位符 44"/>
          <p:cNvSpPr>
            <a:spLocks noGrp="1"/>
          </p:cNvSpPr>
          <p:nvPr>
            <p:ph type="body" sz="quarter" idx="10" hasCustomPrompt="1"/>
          </p:nvPr>
        </p:nvSpPr>
        <p:spPr>
          <a:xfrm>
            <a:off x="-1" y="4189677"/>
            <a:ext cx="5368944" cy="725488"/>
          </a:xfrm>
          <a:prstGeom prst="rect">
            <a:avLst/>
          </a:prstGeom>
        </p:spPr>
        <p:txBody>
          <a:bodyPr lIns="0" rIns="90000">
            <a:noAutofit/>
          </a:bodyPr>
          <a:lstStyle>
            <a:lvl1pPr marL="0" indent="0" algn="ctr">
              <a:lnSpc>
                <a:spcPct val="100000"/>
              </a:lnSpc>
              <a:buNone/>
              <a:defRPr sz="4400" b="1" spc="100" baseline="0">
                <a:solidFill>
                  <a:schemeClr val="accent1"/>
                </a:solidFill>
                <a:latin typeface="+mj-ea"/>
                <a:ea typeface="+mj-ea"/>
              </a:defRPr>
            </a:lvl1pPr>
          </a:lstStyle>
          <a:p>
            <a:pPr lvl="0"/>
            <a:r>
              <a:rPr lang="zh-CN" altLang="en-US" dirty="0"/>
              <a:t>请输入你的节标题</a:t>
            </a:r>
            <a:endParaRPr lang="zh-CN" altLang="en-US" dirty="0"/>
          </a:p>
        </p:txBody>
      </p:sp>
      <p:sp>
        <p:nvSpPr>
          <p:cNvPr id="47" name="文本占位符 46"/>
          <p:cNvSpPr>
            <a:spLocks noGrp="1"/>
          </p:cNvSpPr>
          <p:nvPr>
            <p:ph type="body" sz="quarter" idx="11" hasCustomPrompt="1"/>
          </p:nvPr>
        </p:nvSpPr>
        <p:spPr>
          <a:xfrm>
            <a:off x="-1" y="4857350"/>
            <a:ext cx="5368944" cy="424732"/>
          </a:xfrm>
          <a:prstGeom prst="rect">
            <a:avLst/>
          </a:prstGeom>
        </p:spPr>
        <p:txBody>
          <a:bodyPr lIns="90000" anchor="ctr" anchorCtr="0">
            <a:noAutofit/>
          </a:bodyPr>
          <a:lstStyle>
            <a:lvl1pPr marL="0" indent="0" algn="ctr">
              <a:lnSpc>
                <a:spcPct val="100000"/>
              </a:lnSpc>
              <a:buNone/>
              <a:defRPr sz="1200" spc="500" baseline="0">
                <a:solidFill>
                  <a:schemeClr val="bg1">
                    <a:lumMod val="75000"/>
                  </a:schemeClr>
                </a:solidFill>
                <a:latin typeface="+mn-lt"/>
              </a:defRPr>
            </a:lvl1pPr>
          </a:lstStyle>
          <a:p>
            <a:pPr lvl="0"/>
            <a:r>
              <a:rPr lang="en-US" altLang="zh-CN" dirty="0"/>
              <a:t>Supporting Your Text Here</a:t>
            </a:r>
            <a:endParaRPr lang="zh-CN" altLang="en-US" dirty="0"/>
          </a:p>
        </p:txBody>
      </p:sp>
      <p:sp>
        <p:nvSpPr>
          <p:cNvPr id="4" name="日期占位符 3"/>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p:cNvPicPr>
            <a:picLocks noChangeAspect="1"/>
          </p:cNvPicPr>
          <p:nvPr userDrawn="1"/>
        </p:nvPicPr>
        <p:blipFill>
          <a:blip r:embed="rId4" cstate="email"/>
          <a:stretch>
            <a:fillRect/>
          </a:stretch>
        </p:blipFill>
        <p:spPr>
          <a:xfrm>
            <a:off x="660400" y="312015"/>
            <a:ext cx="1375700" cy="43728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我介绍-1">
    <p:spTree>
      <p:nvGrpSpPr>
        <p:cNvPr id="1" name=""/>
        <p:cNvGrpSpPr/>
        <p:nvPr/>
      </p:nvGrpSpPr>
      <p:grpSpPr>
        <a:xfrm>
          <a:off x="0" y="0"/>
          <a:ext cx="0" cy="0"/>
          <a:chOff x="0" y="0"/>
          <a:chExt cx="0" cy="0"/>
        </a:xfrm>
      </p:grpSpPr>
      <p:pic>
        <p:nvPicPr>
          <p:cNvPr id="19" name="图片 18"/>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30" name="图片占位符 29"/>
          <p:cNvSpPr>
            <a:spLocks noGrp="1"/>
          </p:cNvSpPr>
          <p:nvPr>
            <p:ph type="pic" sz="quarter" idx="12"/>
          </p:nvPr>
        </p:nvSpPr>
        <p:spPr>
          <a:xfrm>
            <a:off x="2571074" y="1465802"/>
            <a:ext cx="3524926" cy="4336612"/>
          </a:xfrm>
          <a:custGeom>
            <a:avLst/>
            <a:gdLst>
              <a:gd name="connsiteX0" fmla="*/ 0 w 3524926"/>
              <a:gd name="connsiteY0" fmla="*/ 0 h 4326855"/>
              <a:gd name="connsiteX1" fmla="*/ 3524926 w 3524926"/>
              <a:gd name="connsiteY1" fmla="*/ 0 h 4326855"/>
              <a:gd name="connsiteX2" fmla="*/ 3524926 w 3524926"/>
              <a:gd name="connsiteY2" fmla="*/ 4326855 h 4326855"/>
              <a:gd name="connsiteX3" fmla="*/ 0 w 3524926"/>
              <a:gd name="connsiteY3" fmla="*/ 4326855 h 4326855"/>
            </a:gdLst>
            <a:ahLst/>
            <a:cxnLst>
              <a:cxn ang="0">
                <a:pos x="connsiteX0" y="connsiteY0"/>
              </a:cxn>
              <a:cxn ang="0">
                <a:pos x="connsiteX1" y="connsiteY1"/>
              </a:cxn>
              <a:cxn ang="0">
                <a:pos x="connsiteX2" y="connsiteY2"/>
              </a:cxn>
              <a:cxn ang="0">
                <a:pos x="connsiteX3" y="connsiteY3"/>
              </a:cxn>
            </a:cxnLst>
            <a:rect l="l" t="t" r="r" b="b"/>
            <a:pathLst>
              <a:path w="3524926" h="4326855">
                <a:moveTo>
                  <a:pt x="0" y="0"/>
                </a:moveTo>
                <a:lnTo>
                  <a:pt x="3524926" y="0"/>
                </a:lnTo>
                <a:lnTo>
                  <a:pt x="3524926" y="4326855"/>
                </a:lnTo>
                <a:lnTo>
                  <a:pt x="0" y="4326855"/>
                </a:lnTo>
                <a:close/>
              </a:path>
            </a:pathLst>
          </a:custGeom>
        </p:spPr>
        <p:txBody>
          <a:bodyPr wrap="square">
            <a:noAutofit/>
          </a:bodyPr>
          <a:lstStyle/>
          <a:p>
            <a:endParaRPr lang="zh-CN" altLang="en-US" dirty="0"/>
          </a:p>
        </p:txBody>
      </p:sp>
      <p:cxnSp>
        <p:nvCxnSpPr>
          <p:cNvPr id="21" name="直接连接符 20"/>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userDrawn="1"/>
        </p:nvPicPr>
        <p:blipFill>
          <a:blip r:embed="rId3" cstate="email"/>
          <a:stretch>
            <a:fillRect/>
          </a:stretch>
        </p:blipFill>
        <p:spPr>
          <a:xfrm>
            <a:off x="10136962" y="292375"/>
            <a:ext cx="1375700" cy="437285"/>
          </a:xfrm>
          <a:prstGeom prst="rect">
            <a:avLst/>
          </a:prstGeom>
        </p:spPr>
      </p:pic>
      <p:grpSp>
        <p:nvGrpSpPr>
          <p:cNvPr id="25" name="组合 24"/>
          <p:cNvGrpSpPr/>
          <p:nvPr userDrawn="1"/>
        </p:nvGrpSpPr>
        <p:grpSpPr>
          <a:xfrm>
            <a:off x="660400" y="344681"/>
            <a:ext cx="384771" cy="384771"/>
            <a:chOff x="669869" y="597306"/>
            <a:chExt cx="409972" cy="409973"/>
          </a:xfrm>
        </p:grpSpPr>
        <p:sp>
          <p:nvSpPr>
            <p:cNvPr id="26"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7"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8"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68" name="文本占位符 67"/>
          <p:cNvSpPr>
            <a:spLocks noGrp="1"/>
          </p:cNvSpPr>
          <p:nvPr>
            <p:ph type="body" sz="quarter" idx="11" hasCustomPrompt="1"/>
          </p:nvPr>
        </p:nvSpPr>
        <p:spPr>
          <a:xfrm>
            <a:off x="1216933" y="347251"/>
            <a:ext cx="8920029" cy="402291"/>
          </a:xfrm>
          <a:prstGeom prst="rect">
            <a:avLst/>
          </a:prstGeom>
        </p:spPr>
        <p:txBody>
          <a:bodyPr lIns="0" tIns="4680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sp>
        <p:nvSpPr>
          <p:cNvPr id="16" name="文本框 15"/>
          <p:cNvSpPr txBox="1"/>
          <p:nvPr userDrawn="1"/>
        </p:nvSpPr>
        <p:spPr>
          <a:xfrm rot="16200000">
            <a:off x="-1272970" y="3259723"/>
            <a:ext cx="4113883" cy="338554"/>
          </a:xfrm>
          <a:prstGeom prst="rect">
            <a:avLst/>
          </a:prstGeom>
          <a:noFill/>
        </p:spPr>
        <p:txBody>
          <a:bodyPr wrap="square" rtlCol="0">
            <a:spAutoFit/>
          </a:bodyPr>
          <a:lstStyle/>
          <a:p>
            <a:r>
              <a:rPr lang="en-US" altLang="zh-CN" sz="1600" spc="800" dirty="0">
                <a:solidFill>
                  <a:schemeClr val="bg1">
                    <a:lumMod val="75000"/>
                  </a:schemeClr>
                </a:solidFill>
              </a:rPr>
              <a:t>Southeast University</a:t>
            </a:r>
            <a:endParaRPr lang="zh-CN" altLang="en-US" sz="1600" spc="800" dirty="0">
              <a:solidFill>
                <a:schemeClr val="bg1">
                  <a:lumMod val="75000"/>
                </a:schemeClr>
              </a:solidFill>
            </a:endParaRPr>
          </a:p>
        </p:txBody>
      </p:sp>
      <p:sp>
        <p:nvSpPr>
          <p:cNvPr id="36" name="文本占位符 6"/>
          <p:cNvSpPr>
            <a:spLocks noGrp="1"/>
          </p:cNvSpPr>
          <p:nvPr>
            <p:ph type="body" sz="quarter" idx="18" hasCustomPrompt="1"/>
          </p:nvPr>
        </p:nvSpPr>
        <p:spPr>
          <a:xfrm>
            <a:off x="6632171" y="1253531"/>
            <a:ext cx="4886729" cy="1200329"/>
          </a:xfrm>
          <a:prstGeom prst="rect">
            <a:avLst/>
          </a:prstGeom>
          <a:noFill/>
        </p:spPr>
        <p:txBody>
          <a:bodyPr wrap="square" rtlCol="0">
            <a:spAutoFit/>
          </a:bodyPr>
          <a:lstStyle>
            <a:lvl1pPr marL="0" indent="0" algn="r">
              <a:lnSpc>
                <a:spcPct val="100000"/>
              </a:lnSpc>
              <a:buNone/>
              <a:defRPr lang="zh-CN" altLang="en-US" sz="7200" i="1" dirty="0">
                <a:solidFill>
                  <a:schemeClr val="bg1">
                    <a:lumMod val="95000"/>
                  </a:schemeClr>
                </a:solidFill>
              </a:defRPr>
            </a:lvl1pPr>
          </a:lstStyle>
          <a:p>
            <a:pPr marL="0" lvl="0"/>
            <a:r>
              <a:rPr lang="en-US" altLang="zh-CN" dirty="0"/>
              <a:t>Your name</a:t>
            </a:r>
            <a:endParaRPr lang="zh-CN" altLang="en-US" dirty="0"/>
          </a:p>
        </p:txBody>
      </p:sp>
      <p:sp>
        <p:nvSpPr>
          <p:cNvPr id="12" name="文本占位符 11"/>
          <p:cNvSpPr>
            <a:spLocks noGrp="1"/>
          </p:cNvSpPr>
          <p:nvPr>
            <p:ph type="body" sz="quarter" idx="22" hasCustomPrompt="1"/>
          </p:nvPr>
        </p:nvSpPr>
        <p:spPr>
          <a:xfrm>
            <a:off x="7398196" y="3937575"/>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endParaRPr lang="zh-CN" altLang="en-US" dirty="0"/>
          </a:p>
        </p:txBody>
      </p:sp>
      <p:sp>
        <p:nvSpPr>
          <p:cNvPr id="40" name="文本占位符 11"/>
          <p:cNvSpPr>
            <a:spLocks noGrp="1"/>
          </p:cNvSpPr>
          <p:nvPr>
            <p:ph type="body" sz="quarter" idx="23" hasCustomPrompt="1"/>
          </p:nvPr>
        </p:nvSpPr>
        <p:spPr>
          <a:xfrm>
            <a:off x="7398196" y="4685329"/>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endParaRPr lang="zh-CN" altLang="en-US" dirty="0"/>
          </a:p>
        </p:txBody>
      </p:sp>
      <p:sp>
        <p:nvSpPr>
          <p:cNvPr id="41" name="文本占位符 11"/>
          <p:cNvSpPr>
            <a:spLocks noGrp="1"/>
          </p:cNvSpPr>
          <p:nvPr>
            <p:ph type="body" sz="quarter" idx="24" hasCustomPrompt="1"/>
          </p:nvPr>
        </p:nvSpPr>
        <p:spPr>
          <a:xfrm>
            <a:off x="7398196" y="5433083"/>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endParaRPr lang="zh-CN" altLang="en-US" dirty="0"/>
          </a:p>
        </p:txBody>
      </p:sp>
      <p:sp>
        <p:nvSpPr>
          <p:cNvPr id="35" name="文本占位符 6"/>
          <p:cNvSpPr>
            <a:spLocks noGrp="1"/>
          </p:cNvSpPr>
          <p:nvPr>
            <p:ph type="body" sz="quarter" idx="17" hasCustomPrompt="1"/>
          </p:nvPr>
        </p:nvSpPr>
        <p:spPr>
          <a:xfrm>
            <a:off x="6749903" y="2564527"/>
            <a:ext cx="3396528" cy="400110"/>
          </a:xfrm>
          <a:prstGeom prst="rect">
            <a:avLst/>
          </a:prstGeom>
          <a:noFill/>
        </p:spPr>
        <p:txBody>
          <a:bodyPr wrap="square" lIns="0" rtlCol="0">
            <a:spAutoFit/>
          </a:bodyPr>
          <a:lstStyle>
            <a:lvl1pPr marL="0" indent="0">
              <a:lnSpc>
                <a:spcPct val="100000"/>
              </a:lnSpc>
              <a:buNone/>
              <a:defRPr lang="zh-CN" altLang="en-US" b="1" dirty="0">
                <a:solidFill>
                  <a:schemeClr val="accent2"/>
                </a:solidFill>
              </a:defRPr>
            </a:lvl1pPr>
          </a:lstStyle>
          <a:p>
            <a:pPr marL="0" lvl="0"/>
            <a:r>
              <a:rPr lang="zh-CN" altLang="en-US" dirty="0"/>
              <a:t>你所在的院系 </a:t>
            </a:r>
            <a:r>
              <a:rPr lang="en-US" altLang="zh-CN" dirty="0"/>
              <a:t>/ </a:t>
            </a:r>
            <a:r>
              <a:rPr lang="zh-CN" altLang="en-US" dirty="0"/>
              <a:t>部门</a:t>
            </a:r>
            <a:endParaRPr lang="zh-CN" altLang="en-US" dirty="0"/>
          </a:p>
        </p:txBody>
      </p:sp>
      <p:sp>
        <p:nvSpPr>
          <p:cNvPr id="7" name="文本占位符 6"/>
          <p:cNvSpPr>
            <a:spLocks noGrp="1"/>
          </p:cNvSpPr>
          <p:nvPr>
            <p:ph type="body" sz="quarter" idx="16" hasCustomPrompt="1"/>
          </p:nvPr>
        </p:nvSpPr>
        <p:spPr>
          <a:xfrm>
            <a:off x="6749903" y="1812873"/>
            <a:ext cx="3088698" cy="769441"/>
          </a:xfrm>
          <a:prstGeom prst="rect">
            <a:avLst/>
          </a:prstGeom>
          <a:noFill/>
        </p:spPr>
        <p:txBody>
          <a:bodyPr wrap="square" lIns="0" rtlCol="0">
            <a:spAutoFit/>
          </a:bodyPr>
          <a:lstStyle>
            <a:lvl1pPr marL="0" indent="0">
              <a:lnSpc>
                <a:spcPct val="100000"/>
              </a:lnSpc>
              <a:buNone/>
              <a:defRPr lang="zh-CN" altLang="en-US" sz="4400" b="1" dirty="0">
                <a:solidFill>
                  <a:schemeClr val="accent1"/>
                </a:solidFill>
              </a:defRPr>
            </a:lvl1pPr>
          </a:lstStyle>
          <a:p>
            <a:pPr marL="0" lvl="0"/>
            <a:r>
              <a:rPr lang="zh-CN" altLang="en-US" dirty="0"/>
              <a:t>你的姓名</a:t>
            </a:r>
            <a:endParaRPr lang="zh-CN" altLang="en-US" dirty="0"/>
          </a:p>
        </p:txBody>
      </p:sp>
      <p:sp>
        <p:nvSpPr>
          <p:cNvPr id="4" name="日期占位符 3"/>
          <p:cNvSpPr>
            <a:spLocks noGrp="1"/>
          </p:cNvSpPr>
          <p:nvPr>
            <p:ph type="dt" sz="half" idx="25"/>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8" name="灯片编号占位符 7"/>
          <p:cNvSpPr>
            <a:spLocks noGrp="1"/>
          </p:cNvSpPr>
          <p:nvPr>
            <p:ph type="sldNum" sz="quarter" idx="27"/>
          </p:nvPr>
        </p:nvSpPr>
        <p:spPr/>
        <p:txBody>
          <a:bodyPr/>
          <a:lstStyle/>
          <a:p>
            <a:fld id="{C79ECAFE-A460-4E13-ABCB-32CAE6136244}" type="slidenum">
              <a:rPr lang="zh-CN" altLang="en-US" smtClean="0"/>
            </a:fld>
            <a:endParaRPr lang="zh-CN" altLang="en-US" dirty="0"/>
          </a:p>
        </p:txBody>
      </p:sp>
      <p:sp>
        <p:nvSpPr>
          <p:cNvPr id="22" name="矩形 21"/>
          <p:cNvSpPr/>
          <p:nvPr userDrawn="1"/>
        </p:nvSpPr>
        <p:spPr>
          <a:xfrm>
            <a:off x="5341519" y="3365304"/>
            <a:ext cx="2252502" cy="154113"/>
          </a:xfrm>
          <a:prstGeom prst="rect">
            <a:avLst/>
          </a:prstGeom>
          <a:gradFill>
            <a:gsLst>
              <a:gs pos="100000">
                <a:srgbClr val="FDA913"/>
              </a:gs>
              <a:gs pos="0">
                <a:schemeClr val="accent2">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我介绍-2">
    <p:spTree>
      <p:nvGrpSpPr>
        <p:cNvPr id="1" name=""/>
        <p:cNvGrpSpPr/>
        <p:nvPr/>
      </p:nvGrpSpPr>
      <p:grpSpPr>
        <a:xfrm>
          <a:off x="0" y="0"/>
          <a:ext cx="0" cy="0"/>
          <a:chOff x="0" y="0"/>
          <a:chExt cx="0" cy="0"/>
        </a:xfrm>
      </p:grpSpPr>
      <p:pic>
        <p:nvPicPr>
          <p:cNvPr id="28" name="图片 27"/>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pic>
        <p:nvPicPr>
          <p:cNvPr id="23" name="图片 22"/>
          <p:cNvPicPr/>
          <p:nvPr userDrawn="1"/>
        </p:nvPicPr>
        <p:blipFill>
          <a:blip r:embed="rId3" cstate="email"/>
          <a:stretch>
            <a:fillRect/>
          </a:stretch>
        </p:blipFill>
        <p:spPr>
          <a:xfrm>
            <a:off x="10136962" y="292375"/>
            <a:ext cx="1375700" cy="437285"/>
          </a:xfrm>
          <a:prstGeom prst="rect">
            <a:avLst/>
          </a:prstGeom>
        </p:spPr>
      </p:pic>
      <p:sp>
        <p:nvSpPr>
          <p:cNvPr id="3" name="文本占位符 2"/>
          <p:cNvSpPr>
            <a:spLocks noGrp="1"/>
          </p:cNvSpPr>
          <p:nvPr>
            <p:ph type="body" sz="quarter" idx="25" hasCustomPrompt="1"/>
          </p:nvPr>
        </p:nvSpPr>
        <p:spPr>
          <a:xfrm>
            <a:off x="0" y="1093511"/>
            <a:ext cx="6400712" cy="1446550"/>
          </a:xfrm>
          <a:prstGeom prst="rect">
            <a:avLst/>
          </a:prstGeom>
          <a:noFill/>
        </p:spPr>
        <p:txBody>
          <a:bodyPr wrap="square" rtlCol="0">
            <a:spAutoFit/>
          </a:bodyPr>
          <a:lstStyle>
            <a:lvl1pPr algn="r">
              <a:defRPr kumimoji="0" lang="zh-CN" altLang="en-US" sz="8800" b="0" i="1" u="none" strike="noStrike" cap="none" spc="0" normalizeH="0" baseline="0" dirty="0">
                <a:ln>
                  <a:noFill/>
                </a:ln>
                <a:solidFill>
                  <a:schemeClr val="bg1">
                    <a:lumMod val="95000"/>
                  </a:schemeClr>
                </a:solidFill>
                <a:effectLst/>
                <a:uLnTx/>
                <a:uFillTx/>
                <a:latin typeface="Arial" panose="020B0604020202020204"/>
                <a:ea typeface="微软雅黑" panose="020B0503020204020204" charset="-122"/>
              </a:defRPr>
            </a:lvl1pPr>
          </a:lstStyle>
          <a:p>
            <a:pPr marL="0" marR="0" lvl="0" indent="0" fontAlgn="auto">
              <a:lnSpc>
                <a:spcPct val="100000"/>
              </a:lnSpc>
              <a:spcBef>
                <a:spcPts val="0"/>
              </a:spcBef>
              <a:spcAft>
                <a:spcPts val="0"/>
              </a:spcAft>
              <a:buClrTx/>
              <a:buSzTx/>
              <a:buFontTx/>
              <a:buNone/>
            </a:pPr>
            <a:r>
              <a:rPr lang="en-US" altLang="zh-CN" dirty="0"/>
              <a:t>Your name</a:t>
            </a:r>
            <a:endParaRPr lang="zh-CN" altLang="en-US" dirty="0"/>
          </a:p>
        </p:txBody>
      </p:sp>
      <p:sp>
        <p:nvSpPr>
          <p:cNvPr id="68"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sp>
        <p:nvSpPr>
          <p:cNvPr id="12" name="文本占位符 11"/>
          <p:cNvSpPr>
            <a:spLocks noGrp="1"/>
          </p:cNvSpPr>
          <p:nvPr>
            <p:ph type="body" sz="quarter" idx="22" hasCustomPrompt="1"/>
          </p:nvPr>
        </p:nvSpPr>
        <p:spPr>
          <a:xfrm>
            <a:off x="660400" y="3881451"/>
            <a:ext cx="3610645"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endParaRPr lang="zh-CN" altLang="en-US" dirty="0"/>
          </a:p>
        </p:txBody>
      </p:sp>
      <p:sp>
        <p:nvSpPr>
          <p:cNvPr id="40" name="文本占位符 11"/>
          <p:cNvSpPr>
            <a:spLocks noGrp="1"/>
          </p:cNvSpPr>
          <p:nvPr>
            <p:ph type="body" sz="quarter" idx="23" hasCustomPrompt="1"/>
          </p:nvPr>
        </p:nvSpPr>
        <p:spPr>
          <a:xfrm>
            <a:off x="660400" y="4685329"/>
            <a:ext cx="3610646"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endParaRPr lang="zh-CN" altLang="en-US" dirty="0"/>
          </a:p>
        </p:txBody>
      </p:sp>
      <p:sp>
        <p:nvSpPr>
          <p:cNvPr id="41" name="文本占位符 11"/>
          <p:cNvSpPr>
            <a:spLocks noGrp="1"/>
          </p:cNvSpPr>
          <p:nvPr>
            <p:ph type="body" sz="quarter" idx="24" hasCustomPrompt="1"/>
          </p:nvPr>
        </p:nvSpPr>
        <p:spPr>
          <a:xfrm>
            <a:off x="660400" y="5433083"/>
            <a:ext cx="3610646"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endParaRPr lang="zh-CN" altLang="en-US" dirty="0"/>
          </a:p>
        </p:txBody>
      </p:sp>
      <p:sp>
        <p:nvSpPr>
          <p:cNvPr id="52" name="文本占位符 6"/>
          <p:cNvSpPr>
            <a:spLocks noGrp="1"/>
          </p:cNvSpPr>
          <p:nvPr>
            <p:ph type="body" sz="quarter" idx="16" hasCustomPrompt="1"/>
          </p:nvPr>
        </p:nvSpPr>
        <p:spPr>
          <a:xfrm>
            <a:off x="2331720" y="2106802"/>
            <a:ext cx="3088698" cy="769441"/>
          </a:xfrm>
          <a:prstGeom prst="rect">
            <a:avLst/>
          </a:prstGeom>
          <a:noFill/>
        </p:spPr>
        <p:txBody>
          <a:bodyPr wrap="square" rIns="0" rtlCol="0">
            <a:spAutoFit/>
          </a:bodyPr>
          <a:lstStyle>
            <a:lvl1pPr marL="0" indent="0" algn="r">
              <a:lnSpc>
                <a:spcPct val="100000"/>
              </a:lnSpc>
              <a:buNone/>
              <a:defRPr lang="zh-CN" altLang="en-US" sz="4400" b="1" dirty="0">
                <a:solidFill>
                  <a:schemeClr val="accent1"/>
                </a:solidFill>
              </a:defRPr>
            </a:lvl1pPr>
          </a:lstStyle>
          <a:p>
            <a:pPr marL="0" lvl="0"/>
            <a:r>
              <a:rPr lang="zh-CN" altLang="en-US" dirty="0"/>
              <a:t>你的姓名</a:t>
            </a:r>
            <a:endParaRPr lang="zh-CN" altLang="en-US" dirty="0"/>
          </a:p>
        </p:txBody>
      </p:sp>
      <p:sp>
        <p:nvSpPr>
          <p:cNvPr id="53" name="文本占位符 6"/>
          <p:cNvSpPr>
            <a:spLocks noGrp="1"/>
          </p:cNvSpPr>
          <p:nvPr>
            <p:ph type="body" sz="quarter" idx="17" hasCustomPrompt="1"/>
          </p:nvPr>
        </p:nvSpPr>
        <p:spPr>
          <a:xfrm>
            <a:off x="1541828" y="3152034"/>
            <a:ext cx="3396528" cy="400110"/>
          </a:xfrm>
          <a:prstGeom prst="rect">
            <a:avLst/>
          </a:prstGeom>
          <a:noFill/>
        </p:spPr>
        <p:txBody>
          <a:bodyPr wrap="square" rIns="0" rtlCol="0">
            <a:spAutoFit/>
          </a:bodyPr>
          <a:lstStyle>
            <a:lvl1pPr marL="0" indent="0" algn="r">
              <a:lnSpc>
                <a:spcPct val="100000"/>
              </a:lnSpc>
              <a:buNone/>
              <a:defRPr lang="zh-CN" altLang="en-US" b="1" dirty="0">
                <a:solidFill>
                  <a:schemeClr val="accent2"/>
                </a:solidFill>
              </a:defRPr>
            </a:lvl1pPr>
          </a:lstStyle>
          <a:p>
            <a:pPr marL="0" lvl="0"/>
            <a:r>
              <a:rPr lang="zh-CN" altLang="en-US" dirty="0"/>
              <a:t>你所在的院系 </a:t>
            </a:r>
            <a:r>
              <a:rPr lang="en-US" altLang="zh-CN" dirty="0"/>
              <a:t>/ </a:t>
            </a:r>
            <a:r>
              <a:rPr lang="zh-CN" altLang="en-US" dirty="0"/>
              <a:t>部门</a:t>
            </a:r>
            <a:endParaRPr lang="zh-CN" altLang="en-US" dirty="0"/>
          </a:p>
        </p:txBody>
      </p:sp>
      <p:sp>
        <p:nvSpPr>
          <p:cNvPr id="33" name="图片占位符 32"/>
          <p:cNvSpPr>
            <a:spLocks noGrp="1"/>
          </p:cNvSpPr>
          <p:nvPr>
            <p:ph type="pic" sz="quarter" idx="12"/>
          </p:nvPr>
        </p:nvSpPr>
        <p:spPr>
          <a:xfrm>
            <a:off x="5131444" y="0"/>
            <a:ext cx="7060556" cy="6858000"/>
          </a:xfrm>
          <a:custGeom>
            <a:avLst/>
            <a:gdLst>
              <a:gd name="connsiteX0" fmla="*/ 2232141 w 7060556"/>
              <a:gd name="connsiteY0" fmla="*/ 0 h 6858000"/>
              <a:gd name="connsiteX1" fmla="*/ 7060556 w 7060556"/>
              <a:gd name="connsiteY1" fmla="*/ 0 h 6858000"/>
              <a:gd name="connsiteX2" fmla="*/ 7060556 w 7060556"/>
              <a:gd name="connsiteY2" fmla="*/ 6858000 h 6858000"/>
              <a:gd name="connsiteX3" fmla="*/ 659756 w 7060556"/>
              <a:gd name="connsiteY3" fmla="*/ 6858000 h 6858000"/>
              <a:gd name="connsiteX4" fmla="*/ 0 w 7060556"/>
              <a:gd name="connsiteY4" fmla="*/ 5318567 h 6858000"/>
              <a:gd name="connsiteX5" fmla="*/ 2076565 w 7060556"/>
              <a:gd name="connsiteY5" fmla="*/ 34199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0556" h="6858000">
                <a:moveTo>
                  <a:pt x="2232141" y="0"/>
                </a:moveTo>
                <a:lnTo>
                  <a:pt x="7060556" y="0"/>
                </a:lnTo>
                <a:lnTo>
                  <a:pt x="7060556" y="6858000"/>
                </a:lnTo>
                <a:lnTo>
                  <a:pt x="659756" y="6858000"/>
                </a:lnTo>
                <a:lnTo>
                  <a:pt x="0" y="5318567"/>
                </a:lnTo>
                <a:cubicBezTo>
                  <a:pt x="292020" y="4312534"/>
                  <a:pt x="1148983" y="2384867"/>
                  <a:pt x="2076565" y="341996"/>
                </a:cubicBezTo>
                <a:close/>
              </a:path>
            </a:pathLst>
          </a:custGeom>
        </p:spPr>
        <p:txBody>
          <a:bodyPr wrap="square">
            <a:noAutofit/>
          </a:bodyPr>
          <a:lstStyle/>
          <a:p>
            <a:endParaRPr lang="zh-CN" altLang="en-US" dirty="0"/>
          </a:p>
        </p:txBody>
      </p:sp>
      <p:grpSp>
        <p:nvGrpSpPr>
          <p:cNvPr id="24" name="组合 23"/>
          <p:cNvGrpSpPr/>
          <p:nvPr userDrawn="1"/>
        </p:nvGrpSpPr>
        <p:grpSpPr>
          <a:xfrm>
            <a:off x="660400" y="344681"/>
            <a:ext cx="384771" cy="384771"/>
            <a:chOff x="669869" y="597306"/>
            <a:chExt cx="409972" cy="409973"/>
          </a:xfrm>
        </p:grpSpPr>
        <p:sp>
          <p:nvSpPr>
            <p:cNvPr id="29"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0"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1"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5" name="日期占位符 4"/>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8" name="灯片编号占位符 7"/>
          <p:cNvSpPr>
            <a:spLocks noGrp="1"/>
          </p:cNvSpPr>
          <p:nvPr>
            <p:ph type="sldNum" sz="quarter" idx="28"/>
          </p:nvPr>
        </p:nvSpPr>
        <p:spPr/>
        <p:txBody>
          <a:bodyPr/>
          <a:lstStyle/>
          <a:p>
            <a:fld id="{C79ECAFE-A460-4E13-ABCB-32CAE6136244}" type="slidenum">
              <a:rPr lang="zh-CN" altLang="en-US" smtClean="0"/>
            </a:fld>
            <a:endParaRPr lang="zh-CN" altLang="en-US" dirty="0"/>
          </a:p>
        </p:txBody>
      </p:sp>
      <p:cxnSp>
        <p:nvCxnSpPr>
          <p:cNvPr id="18" name="直接连接符 17"/>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介绍内容拓展-1">
    <p:spTree>
      <p:nvGrpSpPr>
        <p:cNvPr id="1" name=""/>
        <p:cNvGrpSpPr/>
        <p:nvPr/>
      </p:nvGrpSpPr>
      <p:grpSpPr>
        <a:xfrm>
          <a:off x="0" y="0"/>
          <a:ext cx="0" cy="0"/>
          <a:chOff x="0" y="0"/>
          <a:chExt cx="0" cy="0"/>
        </a:xfrm>
      </p:grpSpPr>
      <p:pic>
        <p:nvPicPr>
          <p:cNvPr id="36" name="图片 35"/>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3" name="文本框 2"/>
          <p:cNvSpPr txBox="1"/>
          <p:nvPr userDrawn="1"/>
        </p:nvSpPr>
        <p:spPr>
          <a:xfrm>
            <a:off x="660400" y="1383671"/>
            <a:ext cx="5001787" cy="1323439"/>
          </a:xfrm>
          <a:prstGeom prst="rect">
            <a:avLst/>
          </a:prstGeom>
          <a:noFill/>
        </p:spPr>
        <p:txBody>
          <a:bodyPr wrap="square" lIns="0" rtlCol="0">
            <a:spAutoFit/>
          </a:bodyPr>
          <a:lstStyle/>
          <a:p>
            <a:r>
              <a:rPr lang="en-US" altLang="zh-CN" sz="8000" i="1" dirty="0">
                <a:solidFill>
                  <a:schemeClr val="bg1">
                    <a:lumMod val="95000"/>
                  </a:schemeClr>
                </a:solidFill>
              </a:rPr>
              <a:t>Our team</a:t>
            </a:r>
            <a:endParaRPr lang="zh-CN" altLang="en-US" sz="8000" i="1" dirty="0">
              <a:solidFill>
                <a:schemeClr val="bg1">
                  <a:lumMod val="95000"/>
                </a:schemeClr>
              </a:solidFill>
            </a:endParaRPr>
          </a:p>
        </p:txBody>
      </p:sp>
      <p:sp>
        <p:nvSpPr>
          <p:cNvPr id="32" name="图片占位符 31"/>
          <p:cNvSpPr>
            <a:spLocks noGrp="1"/>
          </p:cNvSpPr>
          <p:nvPr>
            <p:ph type="pic" sz="quarter" idx="31"/>
          </p:nvPr>
        </p:nvSpPr>
        <p:spPr>
          <a:xfrm>
            <a:off x="5792230"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8"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grpSp>
        <p:nvGrpSpPr>
          <p:cNvPr id="9" name="组合 8"/>
          <p:cNvGrpSpPr/>
          <p:nvPr userDrawn="1"/>
        </p:nvGrpSpPr>
        <p:grpSpPr>
          <a:xfrm>
            <a:off x="660400" y="344681"/>
            <a:ext cx="384771" cy="384771"/>
            <a:chOff x="669869" y="597306"/>
            <a:chExt cx="409972" cy="409973"/>
          </a:xfrm>
        </p:grpSpPr>
        <p:sp>
          <p:nvSpPr>
            <p:cNvPr id="10"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1"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2"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13" name="日期占位符 4"/>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14" name="灯片编号占位符 7"/>
          <p:cNvSpPr>
            <a:spLocks noGrp="1"/>
          </p:cNvSpPr>
          <p:nvPr>
            <p:ph type="sldNum" sz="quarter" idx="28"/>
          </p:nvPr>
        </p:nvSpPr>
        <p:spPr>
          <a:xfrm>
            <a:off x="8775700" y="6235702"/>
            <a:ext cx="2743200" cy="365125"/>
          </a:xfrm>
        </p:spPr>
        <p:txBody>
          <a:bodyPr/>
          <a:lstStyle/>
          <a:p>
            <a:fld id="{C79ECAFE-A460-4E13-ABCB-32CAE6136244}" type="slidenum">
              <a:rPr lang="zh-CN" altLang="en-US" smtClean="0"/>
            </a:fld>
            <a:endParaRPr lang="zh-CN" altLang="en-US" dirty="0"/>
          </a:p>
        </p:txBody>
      </p:sp>
      <p:sp>
        <p:nvSpPr>
          <p:cNvPr id="27" name="文本占位符 26"/>
          <p:cNvSpPr>
            <a:spLocks noGrp="1"/>
          </p:cNvSpPr>
          <p:nvPr>
            <p:ph type="body" sz="quarter" idx="29" hasCustomPrompt="1"/>
          </p:nvPr>
        </p:nvSpPr>
        <p:spPr>
          <a:xfrm>
            <a:off x="1019067" y="2170482"/>
            <a:ext cx="3982720" cy="584775"/>
          </a:xfrm>
        </p:spPr>
        <p:txBody>
          <a:bodyPr lIns="0">
            <a:spAutoFit/>
          </a:bodyPr>
          <a:lstStyle>
            <a:lvl1pPr marL="0" indent="0">
              <a:lnSpc>
                <a:spcPct val="100000"/>
              </a:lnSpc>
              <a:buNone/>
              <a:defRPr sz="3200" b="1">
                <a:solidFill>
                  <a:schemeClr val="accent1"/>
                </a:solidFill>
              </a:defRPr>
            </a:lvl1pPr>
          </a:lstStyle>
          <a:p>
            <a:pPr lvl="0"/>
            <a:r>
              <a:rPr lang="zh-CN" altLang="en-US" dirty="0"/>
              <a:t>请输入你的团队名</a:t>
            </a:r>
            <a:endParaRPr lang="zh-CN" altLang="en-US" dirty="0"/>
          </a:p>
        </p:txBody>
      </p:sp>
      <p:sp>
        <p:nvSpPr>
          <p:cNvPr id="29" name="文本占位符 28"/>
          <p:cNvSpPr>
            <a:spLocks noGrp="1"/>
          </p:cNvSpPr>
          <p:nvPr>
            <p:ph type="body" sz="quarter" idx="30" hasCustomPrompt="1"/>
          </p:nvPr>
        </p:nvSpPr>
        <p:spPr>
          <a:xfrm>
            <a:off x="1019067" y="3119036"/>
            <a:ext cx="3982720" cy="1706963"/>
          </a:xfrm>
        </p:spPr>
        <p:txBody>
          <a:bodyPr wrap="square" lIns="0">
            <a:noAutofit/>
          </a:bodyPr>
          <a:lstStyle>
            <a:lvl1pPr marL="0" indent="0">
              <a:buNone/>
              <a:defRPr sz="1800"/>
            </a:lvl1pPr>
          </a:lstStyle>
          <a:p>
            <a:pPr lvl="0"/>
            <a:r>
              <a:rPr lang="zh-CN" altLang="en-US" dirty="0"/>
              <a:t>请输入你的团队介绍</a:t>
            </a:r>
            <a:endParaRPr lang="zh-CN" altLang="en-US" dirty="0"/>
          </a:p>
        </p:txBody>
      </p:sp>
      <p:sp>
        <p:nvSpPr>
          <p:cNvPr id="33" name="图片占位符 32"/>
          <p:cNvSpPr>
            <a:spLocks noGrp="1"/>
          </p:cNvSpPr>
          <p:nvPr>
            <p:ph type="pic" sz="quarter" idx="32"/>
          </p:nvPr>
        </p:nvSpPr>
        <p:spPr>
          <a:xfrm>
            <a:off x="7700964"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34" name="图片占位符 33"/>
          <p:cNvSpPr>
            <a:spLocks noGrp="1"/>
          </p:cNvSpPr>
          <p:nvPr>
            <p:ph type="pic" sz="quarter" idx="33"/>
          </p:nvPr>
        </p:nvSpPr>
        <p:spPr>
          <a:xfrm>
            <a:off x="9609697"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25" name="文本占位符 11"/>
          <p:cNvSpPr>
            <a:spLocks noGrp="1"/>
          </p:cNvSpPr>
          <p:nvPr>
            <p:ph type="body" sz="quarter" idx="22" hasCustomPrompt="1"/>
          </p:nvPr>
        </p:nvSpPr>
        <p:spPr>
          <a:xfrm>
            <a:off x="5792309"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26" name="文本占位符 11"/>
          <p:cNvSpPr>
            <a:spLocks noGrp="1"/>
          </p:cNvSpPr>
          <p:nvPr>
            <p:ph type="body" sz="quarter" idx="34" hasCustomPrompt="1"/>
          </p:nvPr>
        </p:nvSpPr>
        <p:spPr>
          <a:xfrm>
            <a:off x="7700964"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28" name="文本占位符 11"/>
          <p:cNvSpPr>
            <a:spLocks noGrp="1"/>
          </p:cNvSpPr>
          <p:nvPr>
            <p:ph type="body" sz="quarter" idx="35" hasCustomPrompt="1"/>
          </p:nvPr>
        </p:nvSpPr>
        <p:spPr>
          <a:xfrm>
            <a:off x="9609619"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30" name="文本占位符 11"/>
          <p:cNvSpPr>
            <a:spLocks noGrp="1"/>
          </p:cNvSpPr>
          <p:nvPr>
            <p:ph type="body" sz="quarter" idx="36" hasCustomPrompt="1"/>
          </p:nvPr>
        </p:nvSpPr>
        <p:spPr>
          <a:xfrm>
            <a:off x="5792387"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1</a:t>
            </a:r>
            <a:endParaRPr lang="zh-CN" altLang="en-US" dirty="0"/>
          </a:p>
        </p:txBody>
      </p:sp>
      <p:sp>
        <p:nvSpPr>
          <p:cNvPr id="31" name="文本占位符 11"/>
          <p:cNvSpPr>
            <a:spLocks noGrp="1"/>
          </p:cNvSpPr>
          <p:nvPr>
            <p:ph type="body" sz="quarter" idx="37" hasCustomPrompt="1"/>
          </p:nvPr>
        </p:nvSpPr>
        <p:spPr>
          <a:xfrm>
            <a:off x="7700808"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2</a:t>
            </a:r>
            <a:endParaRPr lang="zh-CN" altLang="en-US" dirty="0"/>
          </a:p>
        </p:txBody>
      </p:sp>
      <p:sp>
        <p:nvSpPr>
          <p:cNvPr id="35" name="文本占位符 11"/>
          <p:cNvSpPr>
            <a:spLocks noGrp="1"/>
          </p:cNvSpPr>
          <p:nvPr>
            <p:ph type="body" sz="quarter" idx="38" hasCustomPrompt="1"/>
          </p:nvPr>
        </p:nvSpPr>
        <p:spPr>
          <a:xfrm>
            <a:off x="9609229"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3</a:t>
            </a:r>
            <a:endParaRPr lang="zh-CN" altLang="en-US" dirty="0"/>
          </a:p>
        </p:txBody>
      </p:sp>
      <p:cxnSp>
        <p:nvCxnSpPr>
          <p:cNvPr id="24" name="直接连接符 23"/>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介绍内容拓展-2">
    <p:spTree>
      <p:nvGrpSpPr>
        <p:cNvPr id="1" name=""/>
        <p:cNvGrpSpPr/>
        <p:nvPr/>
      </p:nvGrpSpPr>
      <p:grpSpPr>
        <a:xfrm>
          <a:off x="0" y="0"/>
          <a:ext cx="0" cy="0"/>
          <a:chOff x="0" y="0"/>
          <a:chExt cx="0" cy="0"/>
        </a:xfrm>
      </p:grpSpPr>
      <p:pic>
        <p:nvPicPr>
          <p:cNvPr id="58" name="图片 57"/>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48" name="图片占位符 47"/>
          <p:cNvSpPr>
            <a:spLocks noGrp="1"/>
          </p:cNvSpPr>
          <p:nvPr>
            <p:ph type="pic" sz="quarter" idx="31"/>
          </p:nvPr>
        </p:nvSpPr>
        <p:spPr>
          <a:xfrm>
            <a:off x="669868"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8"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grpSp>
        <p:nvGrpSpPr>
          <p:cNvPr id="9" name="组合 8"/>
          <p:cNvGrpSpPr/>
          <p:nvPr userDrawn="1"/>
        </p:nvGrpSpPr>
        <p:grpSpPr>
          <a:xfrm>
            <a:off x="660400" y="344681"/>
            <a:ext cx="384771" cy="384771"/>
            <a:chOff x="669869" y="597306"/>
            <a:chExt cx="409972" cy="409973"/>
          </a:xfrm>
        </p:grpSpPr>
        <p:sp>
          <p:nvSpPr>
            <p:cNvPr id="10"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1"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2"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13" name="日期占位符 4"/>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14" name="灯片编号占位符 7"/>
          <p:cNvSpPr>
            <a:spLocks noGrp="1"/>
          </p:cNvSpPr>
          <p:nvPr>
            <p:ph type="sldNum" sz="quarter" idx="28"/>
          </p:nvPr>
        </p:nvSpPr>
        <p:spPr>
          <a:xfrm>
            <a:off x="8775700" y="6235702"/>
            <a:ext cx="2743200" cy="365125"/>
          </a:xfrm>
        </p:spPr>
        <p:txBody>
          <a:bodyPr/>
          <a:lstStyle/>
          <a:p>
            <a:fld id="{C79ECAFE-A460-4E13-ABCB-32CAE6136244}" type="slidenum">
              <a:rPr lang="zh-CN" altLang="en-US" smtClean="0"/>
            </a:fld>
            <a:endParaRPr lang="zh-CN" altLang="en-US" dirty="0"/>
          </a:p>
        </p:txBody>
      </p:sp>
      <p:sp>
        <p:nvSpPr>
          <p:cNvPr id="15" name="文本框 14"/>
          <p:cNvSpPr txBox="1"/>
          <p:nvPr userDrawn="1"/>
        </p:nvSpPr>
        <p:spPr>
          <a:xfrm>
            <a:off x="4104640" y="852965"/>
            <a:ext cx="3982720" cy="1107996"/>
          </a:xfrm>
          <a:prstGeom prst="rect">
            <a:avLst/>
          </a:prstGeom>
          <a:noFill/>
        </p:spPr>
        <p:txBody>
          <a:bodyPr wrap="square" lIns="90000" rtlCol="0">
            <a:spAutoFit/>
          </a:bodyPr>
          <a:lstStyle/>
          <a:p>
            <a:pPr algn="ctr"/>
            <a:r>
              <a:rPr lang="en-US" altLang="zh-CN" sz="6600" i="1" dirty="0">
                <a:solidFill>
                  <a:schemeClr val="bg1">
                    <a:lumMod val="95000"/>
                  </a:schemeClr>
                </a:solidFill>
              </a:rPr>
              <a:t>Our team</a:t>
            </a:r>
            <a:endParaRPr lang="zh-CN" altLang="en-US" sz="6600" i="1" dirty="0">
              <a:solidFill>
                <a:schemeClr val="bg1">
                  <a:lumMod val="95000"/>
                </a:schemeClr>
              </a:solidFill>
            </a:endParaRPr>
          </a:p>
        </p:txBody>
      </p:sp>
      <p:sp>
        <p:nvSpPr>
          <p:cNvPr id="16" name="文本占位符 26"/>
          <p:cNvSpPr>
            <a:spLocks noGrp="1"/>
          </p:cNvSpPr>
          <p:nvPr>
            <p:ph type="body" sz="quarter" idx="29" hasCustomPrompt="1"/>
          </p:nvPr>
        </p:nvSpPr>
        <p:spPr>
          <a:xfrm>
            <a:off x="4104640" y="1593828"/>
            <a:ext cx="3982720" cy="584775"/>
          </a:xfrm>
        </p:spPr>
        <p:txBody>
          <a:bodyPr lIns="90000">
            <a:spAutoFit/>
          </a:bodyPr>
          <a:lstStyle>
            <a:lvl1pPr marL="0" indent="0" algn="ctr">
              <a:lnSpc>
                <a:spcPct val="100000"/>
              </a:lnSpc>
              <a:buNone/>
              <a:defRPr sz="3200" b="1">
                <a:solidFill>
                  <a:schemeClr val="accent1"/>
                </a:solidFill>
              </a:defRPr>
            </a:lvl1pPr>
          </a:lstStyle>
          <a:p>
            <a:pPr lvl="0"/>
            <a:r>
              <a:rPr lang="zh-CN" altLang="en-US" dirty="0"/>
              <a:t>请输入你的团队名</a:t>
            </a:r>
            <a:endParaRPr lang="zh-CN" altLang="en-US" dirty="0"/>
          </a:p>
        </p:txBody>
      </p:sp>
      <p:sp>
        <p:nvSpPr>
          <p:cNvPr id="17" name="文本占位符 28"/>
          <p:cNvSpPr>
            <a:spLocks noGrp="1"/>
          </p:cNvSpPr>
          <p:nvPr>
            <p:ph type="body" sz="quarter" idx="30" hasCustomPrompt="1"/>
          </p:nvPr>
        </p:nvSpPr>
        <p:spPr>
          <a:xfrm>
            <a:off x="682883" y="2295279"/>
            <a:ext cx="10826234" cy="425698"/>
          </a:xfrm>
        </p:spPr>
        <p:txBody>
          <a:bodyPr wrap="square" lIns="90000">
            <a:normAutofit/>
          </a:bodyPr>
          <a:lstStyle>
            <a:lvl1pPr marL="0" indent="0" algn="ctr">
              <a:buNone/>
              <a:defRPr sz="1800"/>
            </a:lvl1pPr>
          </a:lstStyle>
          <a:p>
            <a:pPr lvl="0"/>
            <a:r>
              <a:rPr lang="zh-CN" altLang="en-US" dirty="0"/>
              <a:t>请输入你的团队介绍</a:t>
            </a:r>
            <a:endParaRPr lang="zh-CN" altLang="en-US" dirty="0"/>
          </a:p>
        </p:txBody>
      </p:sp>
      <p:sp>
        <p:nvSpPr>
          <p:cNvPr id="33" name="文本占位符 11"/>
          <p:cNvSpPr>
            <a:spLocks noGrp="1"/>
          </p:cNvSpPr>
          <p:nvPr>
            <p:ph type="body" sz="quarter" idx="22" hasCustomPrompt="1"/>
          </p:nvPr>
        </p:nvSpPr>
        <p:spPr>
          <a:xfrm>
            <a:off x="660322" y="5732617"/>
            <a:ext cx="2712258" cy="400110"/>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34" name="文本占位符 11"/>
          <p:cNvSpPr>
            <a:spLocks noGrp="1"/>
          </p:cNvSpPr>
          <p:nvPr>
            <p:ph type="body" sz="quarter" idx="36" hasCustomPrompt="1"/>
          </p:nvPr>
        </p:nvSpPr>
        <p:spPr>
          <a:xfrm>
            <a:off x="660400"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1</a:t>
            </a:r>
            <a:endParaRPr lang="zh-CN" altLang="en-US" dirty="0"/>
          </a:p>
        </p:txBody>
      </p:sp>
      <p:sp>
        <p:nvSpPr>
          <p:cNvPr id="41" name="文本占位符 11"/>
          <p:cNvSpPr>
            <a:spLocks noGrp="1"/>
          </p:cNvSpPr>
          <p:nvPr>
            <p:ph type="body" sz="quarter" idx="37" hasCustomPrompt="1"/>
          </p:nvPr>
        </p:nvSpPr>
        <p:spPr>
          <a:xfrm>
            <a:off x="3382047" y="5732616"/>
            <a:ext cx="2712258" cy="401484"/>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2" name="文本占位符 11"/>
          <p:cNvSpPr>
            <a:spLocks noGrp="1"/>
          </p:cNvSpPr>
          <p:nvPr>
            <p:ph type="body" sz="quarter" idx="38" hasCustomPrompt="1"/>
          </p:nvPr>
        </p:nvSpPr>
        <p:spPr>
          <a:xfrm>
            <a:off x="3382125"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2</a:t>
            </a:r>
            <a:endParaRPr lang="zh-CN" altLang="en-US" dirty="0"/>
          </a:p>
        </p:txBody>
      </p:sp>
      <p:sp>
        <p:nvSpPr>
          <p:cNvPr id="43" name="文本占位符 11"/>
          <p:cNvSpPr>
            <a:spLocks noGrp="1"/>
          </p:cNvSpPr>
          <p:nvPr>
            <p:ph type="body" sz="quarter" idx="39" hasCustomPrompt="1"/>
          </p:nvPr>
        </p:nvSpPr>
        <p:spPr>
          <a:xfrm>
            <a:off x="6103772" y="5732616"/>
            <a:ext cx="2712258" cy="401484"/>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4" name="文本占位符 11"/>
          <p:cNvSpPr>
            <a:spLocks noGrp="1"/>
          </p:cNvSpPr>
          <p:nvPr>
            <p:ph type="body" sz="quarter" idx="40" hasCustomPrompt="1"/>
          </p:nvPr>
        </p:nvSpPr>
        <p:spPr>
          <a:xfrm>
            <a:off x="6103850"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3</a:t>
            </a:r>
            <a:endParaRPr lang="zh-CN" altLang="en-US" dirty="0"/>
          </a:p>
        </p:txBody>
      </p:sp>
      <p:sp>
        <p:nvSpPr>
          <p:cNvPr id="45" name="文本占位符 11"/>
          <p:cNvSpPr>
            <a:spLocks noGrp="1"/>
          </p:cNvSpPr>
          <p:nvPr>
            <p:ph type="body" sz="quarter" idx="41" hasCustomPrompt="1"/>
          </p:nvPr>
        </p:nvSpPr>
        <p:spPr>
          <a:xfrm>
            <a:off x="8825497" y="5732616"/>
            <a:ext cx="2693323" cy="400110"/>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6" name="文本占位符 11"/>
          <p:cNvSpPr>
            <a:spLocks noGrp="1"/>
          </p:cNvSpPr>
          <p:nvPr>
            <p:ph type="body" sz="quarter" idx="42" hasCustomPrompt="1"/>
          </p:nvPr>
        </p:nvSpPr>
        <p:spPr>
          <a:xfrm>
            <a:off x="8825575" y="5327590"/>
            <a:ext cx="2693323"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4</a:t>
            </a:r>
            <a:endParaRPr lang="zh-CN" altLang="en-US" dirty="0"/>
          </a:p>
        </p:txBody>
      </p:sp>
      <p:sp>
        <p:nvSpPr>
          <p:cNvPr id="55" name="图片占位符 54"/>
          <p:cNvSpPr>
            <a:spLocks noGrp="1"/>
          </p:cNvSpPr>
          <p:nvPr>
            <p:ph type="pic" sz="quarter" idx="43"/>
          </p:nvPr>
        </p:nvSpPr>
        <p:spPr>
          <a:xfrm>
            <a:off x="3382047"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56" name="图片占位符 55"/>
          <p:cNvSpPr>
            <a:spLocks noGrp="1"/>
          </p:cNvSpPr>
          <p:nvPr>
            <p:ph type="pic" sz="quarter" idx="44"/>
          </p:nvPr>
        </p:nvSpPr>
        <p:spPr>
          <a:xfrm>
            <a:off x="6094226"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57" name="图片占位符 56"/>
          <p:cNvSpPr>
            <a:spLocks noGrp="1"/>
          </p:cNvSpPr>
          <p:nvPr>
            <p:ph type="pic" sz="quarter" idx="45"/>
          </p:nvPr>
        </p:nvSpPr>
        <p:spPr>
          <a:xfrm>
            <a:off x="8806405"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cxnSp>
        <p:nvCxnSpPr>
          <p:cNvPr id="27" name="直接连接符 26"/>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仅标题（主副标题）">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68"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sp>
        <p:nvSpPr>
          <p:cNvPr id="69" name="文本占位符 67"/>
          <p:cNvSpPr>
            <a:spLocks noGrp="1"/>
          </p:cNvSpPr>
          <p:nvPr>
            <p:ph type="body" sz="quarter" idx="12" hasCustomPrompt="1"/>
          </p:nvPr>
        </p:nvSpPr>
        <p:spPr>
          <a:xfrm>
            <a:off x="3950574" y="1119503"/>
            <a:ext cx="4290852" cy="585866"/>
          </a:xfrm>
          <a:prstGeom prst="rect">
            <a:avLst/>
          </a:prstGeom>
        </p:spPr>
        <p:txBody>
          <a:bodyPr lIns="90000" bIns="46800">
            <a:spAutoFit/>
          </a:bodyPr>
          <a:lstStyle>
            <a:lvl1pPr marL="0" indent="0" algn="ctr">
              <a:lnSpc>
                <a:spcPct val="100000"/>
              </a:lnSpc>
              <a:buNone/>
              <a:defRPr sz="3200" b="1">
                <a:solidFill>
                  <a:schemeClr val="accent1"/>
                </a:solidFill>
                <a:latin typeface="+mj-ea"/>
                <a:ea typeface="+mj-ea"/>
              </a:defRPr>
            </a:lvl1pPr>
          </a:lstStyle>
          <a:p>
            <a:pPr lvl="0"/>
            <a:r>
              <a:rPr lang="zh-CN" altLang="en-US" dirty="0"/>
              <a:t>请输入你的主标题</a:t>
            </a:r>
            <a:endParaRPr lang="zh-CN" altLang="en-US" dirty="0"/>
          </a:p>
        </p:txBody>
      </p:sp>
      <p:sp>
        <p:nvSpPr>
          <p:cNvPr id="72" name="文本占位符 67"/>
          <p:cNvSpPr>
            <a:spLocks noGrp="1"/>
          </p:cNvSpPr>
          <p:nvPr>
            <p:ph type="body" sz="quarter" idx="13" hasCustomPrompt="1"/>
          </p:nvPr>
        </p:nvSpPr>
        <p:spPr>
          <a:xfrm>
            <a:off x="3950574" y="1740158"/>
            <a:ext cx="4290852" cy="462755"/>
          </a:xfrm>
          <a:prstGeom prst="rect">
            <a:avLst/>
          </a:prstGeom>
        </p:spPr>
        <p:txBody>
          <a:bodyPr lIns="90000" bIns="46800">
            <a:spAutoFit/>
          </a:bodyPr>
          <a:lstStyle>
            <a:lvl1pPr marL="0" indent="0" algn="ctr">
              <a:lnSpc>
                <a:spcPct val="100000"/>
              </a:lnSpc>
              <a:buNone/>
              <a:defRPr sz="2400" b="1">
                <a:solidFill>
                  <a:schemeClr val="accent1"/>
                </a:solidFill>
                <a:latin typeface="+mj-ea"/>
                <a:ea typeface="+mj-ea"/>
              </a:defRPr>
            </a:lvl1pPr>
          </a:lstStyle>
          <a:p>
            <a:pPr lvl="0"/>
            <a:r>
              <a:rPr lang="zh-CN" altLang="en-US" dirty="0"/>
              <a:t>请输入你的副标题</a:t>
            </a:r>
            <a:endParaRPr lang="zh-CN" altLang="en-US" dirty="0"/>
          </a:p>
        </p:txBody>
      </p:sp>
      <p:sp>
        <p:nvSpPr>
          <p:cNvPr id="3" name="日期占位符 2"/>
          <p:cNvSpPr>
            <a:spLocks noGrp="1"/>
          </p:cNvSpPr>
          <p:nvPr>
            <p:ph type="dt" sz="half" idx="14"/>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5" name="灯片编号占位符 4"/>
          <p:cNvSpPr>
            <a:spLocks noGrp="1"/>
          </p:cNvSpPr>
          <p:nvPr>
            <p:ph type="sldNum" sz="quarter" idx="16"/>
          </p:nvPr>
        </p:nvSpPr>
        <p:spPr/>
        <p:txBody>
          <a:bodyPr/>
          <a:lstStyle/>
          <a:p>
            <a:fld id="{C79ECAFE-A460-4E13-ABCB-32CAE6136244}" type="slidenum">
              <a:rPr lang="zh-CN" altLang="en-US" smtClean="0"/>
            </a:fld>
            <a:endParaRPr lang="zh-CN" altLang="en-US" dirty="0"/>
          </a:p>
        </p:txBody>
      </p:sp>
      <p:grpSp>
        <p:nvGrpSpPr>
          <p:cNvPr id="18" name="组合 17"/>
          <p:cNvGrpSpPr/>
          <p:nvPr userDrawn="1"/>
        </p:nvGrpSpPr>
        <p:grpSpPr>
          <a:xfrm>
            <a:off x="660400" y="344681"/>
            <a:ext cx="384771" cy="384771"/>
            <a:chOff x="669869" y="597306"/>
            <a:chExt cx="409972" cy="409973"/>
          </a:xfrm>
        </p:grpSpPr>
        <p:sp>
          <p:nvSpPr>
            <p:cNvPr id="19"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0"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2"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cxnSp>
        <p:nvCxnSpPr>
          <p:cNvPr id="14" name="直接连接符 13"/>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无主副标题）">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25"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grpSp>
        <p:nvGrpSpPr>
          <p:cNvPr id="16" name="组合 15"/>
          <p:cNvGrpSpPr/>
          <p:nvPr userDrawn="1"/>
        </p:nvGrpSpPr>
        <p:grpSpPr>
          <a:xfrm>
            <a:off x="660400" y="344681"/>
            <a:ext cx="384771" cy="384771"/>
            <a:chOff x="669869" y="597306"/>
            <a:chExt cx="409972" cy="409973"/>
          </a:xfrm>
        </p:grpSpPr>
        <p:sp>
          <p:nvSpPr>
            <p:cNvPr id="17"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8"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6"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4" name="日期占位符 3"/>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p:cNvSpPr>
            <a:spLocks noGrp="1"/>
          </p:cNvSpPr>
          <p:nvPr>
            <p:ph type="sldNum" sz="quarter" idx="14"/>
          </p:nvPr>
        </p:nvSpPr>
        <p:spPr/>
        <p:txBody>
          <a:bodyPr/>
          <a:lstStyle/>
          <a:p>
            <a:fld id="{C79ECAFE-A460-4E13-ABCB-32CAE6136244}" type="slidenum">
              <a:rPr lang="zh-CN" altLang="en-US" smtClean="0"/>
            </a:fld>
            <a:endParaRPr lang="zh-CN" altLang="en-US" dirty="0"/>
          </a:p>
        </p:txBody>
      </p:sp>
      <p:cxnSp>
        <p:nvCxnSpPr>
          <p:cNvPr id="12" name="直接连接符 11"/>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869" y="1"/>
            <a:ext cx="10849030" cy="749299"/>
          </a:xfrm>
          <a:prstGeom prst="rect">
            <a:avLst/>
          </a:prstGeom>
        </p:spPr>
        <p:txBody>
          <a:bodyPr vert="horz" lIns="0" tIns="0" rIns="0" bIns="0" rtlCol="0" anchor="b"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9869" y="850901"/>
            <a:ext cx="10849031" cy="5283200"/>
          </a:xfrm>
          <a:prstGeom prst="rect">
            <a:avLst/>
          </a:prstGeom>
        </p:spPr>
        <p:txBody>
          <a:bodyPr vert="horz" lIns="91440" tIns="45720" rIns="91440" bIns="45720" rtlCol="0">
            <a:no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5" name="日期占位符 3"/>
          <p:cNvSpPr>
            <a:spLocks noGrp="1"/>
          </p:cNvSpPr>
          <p:nvPr>
            <p:ph type="dt" sz="half" idx="2"/>
          </p:nvPr>
        </p:nvSpPr>
        <p:spPr>
          <a:xfrm>
            <a:off x="660400" y="6235702"/>
            <a:ext cx="3342640" cy="365125"/>
          </a:xfrm>
          <a:prstGeom prst="rect">
            <a:avLst/>
          </a:prstGeom>
        </p:spPr>
        <p:txBody>
          <a:bodyPr vert="horz" lIns="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defRPr sz="1400" spc="100" baseline="0">
                <a:solidFill>
                  <a:schemeClr val="tx1">
                    <a:tint val="75000"/>
                  </a:schemeClr>
                </a:solidFill>
              </a:defRPr>
            </a:lvl1p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6" name="页脚占位符 4"/>
          <p:cNvSpPr>
            <a:spLocks noGrp="1"/>
          </p:cNvSpPr>
          <p:nvPr>
            <p:ph type="ftr" sz="quarter" idx="3"/>
          </p:nvPr>
        </p:nvSpPr>
        <p:spPr>
          <a:xfrm>
            <a:off x="4622800" y="6235702"/>
            <a:ext cx="2946400" cy="365125"/>
          </a:xfrm>
          <a:prstGeom prst="rect">
            <a:avLst/>
          </a:prstGeom>
        </p:spPr>
        <p:txBody>
          <a:bodyPr vert="horz" lIns="91440" tIns="45720" rIns="91440" bIns="45720" rtlCol="0" anchor="ctr"/>
          <a:lstStyle>
            <a:lvl1pPr algn="ctr">
              <a:defRPr sz="1400" i="0" spc="300" baseline="0">
                <a:solidFill>
                  <a:schemeClr val="accent1"/>
                </a:solidFill>
              </a:defRPr>
            </a:lvl1pPr>
          </a:lstStyle>
          <a:p>
            <a:pPr>
              <a:defRPr/>
            </a:pPr>
            <a:endParaRPr lang="zh-CN" altLang="en-US" dirty="0"/>
          </a:p>
        </p:txBody>
      </p:sp>
      <p:sp>
        <p:nvSpPr>
          <p:cNvPr id="4" name="灯片编号占位符 3"/>
          <p:cNvSpPr>
            <a:spLocks noGrp="1"/>
          </p:cNvSpPr>
          <p:nvPr>
            <p:ph type="sldNum" sz="quarter" idx="4"/>
          </p:nvPr>
        </p:nvSpPr>
        <p:spPr>
          <a:xfrm>
            <a:off x="8775700" y="6235702"/>
            <a:ext cx="2743200" cy="365125"/>
          </a:xfrm>
          <a:prstGeom prst="rect">
            <a:avLst/>
          </a:prstGeom>
        </p:spPr>
        <p:txBody>
          <a:bodyPr vert="horz" lIns="91440" tIns="45720" rIns="0" bIns="45720" rtlCol="0" anchor="ctr"/>
          <a:lstStyle>
            <a:lvl1pPr algn="r">
              <a:defRPr sz="1400">
                <a:solidFill>
                  <a:schemeClr val="bg1">
                    <a:lumMod val="75000"/>
                  </a:schemeClr>
                </a:solidFill>
              </a:defRPr>
            </a:lvl1pPr>
          </a:lstStyle>
          <a:p>
            <a:fld id="{C79ECAFE-A460-4E13-ABCB-32CAE613624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4.png"/><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6.png"/><Relationship Id="rId1" Type="http://schemas.openxmlformats.org/officeDocument/2006/relationships/image" Target="../media/image35.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7.png"/><Relationship Id="rId1"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9" Type="http://schemas.openxmlformats.org/officeDocument/2006/relationships/image" Target="../media/image16.jpeg"/><Relationship Id="rId8" Type="http://schemas.openxmlformats.org/officeDocument/2006/relationships/image" Target="../media/image2.sv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svg"/><Relationship Id="rId13" Type="http://schemas.openxmlformats.org/officeDocument/2006/relationships/slideLayout" Target="../slideLayouts/slideLayout5.xml"/><Relationship Id="rId12" Type="http://schemas.openxmlformats.org/officeDocument/2006/relationships/image" Target="../media/image19.png"/><Relationship Id="rId11" Type="http://schemas.openxmlformats.org/officeDocument/2006/relationships/image" Target="../media/image18.png"/><Relationship Id="rId10" Type="http://schemas.openxmlformats.org/officeDocument/2006/relationships/image" Target="../media/image17.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5.png"/><Relationship Id="rId1"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a:xfrm>
            <a:off x="211885" y="2237547"/>
            <a:ext cx="7905306" cy="1198880"/>
          </a:xfrm>
          <a:noFill/>
        </p:spPr>
        <p:txBody>
          <a:bodyPr wrap="square" rtlCol="0">
            <a:spAutoFit/>
          </a:bodyPr>
          <a:lstStyle/>
          <a:p>
            <a:pPr>
              <a:spcBef>
                <a:spcPts val="0"/>
              </a:spcBef>
            </a:pPr>
            <a:r>
              <a:rPr lang="en-US" altLang="zh-CN" sz="3600" spc="0" dirty="0">
                <a:solidFill>
                  <a:srgbClr val="445437"/>
                </a:solidFill>
                <a:latin typeface="Arial Black" panose="020B0A04020102020204" charset="0"/>
                <a:ea typeface="微软雅黑 Light" panose="020B0502040204020203" pitchFamily="34" charset="-122"/>
                <a:cs typeface="Arial" panose="020B0604020202020204" pitchFamily="34" charset="0"/>
              </a:rPr>
              <a:t>Efficient Joinable Table Discovery in Data Lakes</a:t>
            </a:r>
            <a:endParaRPr lang="en-US" altLang="zh-CN" sz="3600" spc="0" dirty="0">
              <a:solidFill>
                <a:srgbClr val="445437"/>
              </a:solidFill>
              <a:latin typeface="Arial Black" panose="020B0A04020102020204" charset="0"/>
              <a:ea typeface="微软雅黑 Light" panose="020B0502040204020203" pitchFamily="34" charset="-122"/>
              <a:cs typeface="Arial" panose="020B0604020202020204" pitchFamily="34" charset="0"/>
            </a:endParaRPr>
          </a:p>
        </p:txBody>
      </p:sp>
      <p:sp>
        <p:nvSpPr>
          <p:cNvPr id="2" name="日期占位符 1"/>
          <p:cNvSpPr>
            <a:spLocks noGrp="1"/>
          </p:cNvSpPr>
          <p:nvPr>
            <p:ph type="dt" sz="half" idx="1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2" name="矩形 11"/>
          <p:cNvSpPr/>
          <p:nvPr/>
        </p:nvSpPr>
        <p:spPr>
          <a:xfrm>
            <a:off x="4224042" y="4508765"/>
            <a:ext cx="1379804" cy="337185"/>
          </a:xfrm>
          <a:prstGeom prst="rect">
            <a:avLst/>
          </a:prstGeom>
        </p:spPr>
        <p:txBody>
          <a:bodyPr wrap="square" lIns="0">
            <a:spAutoFit/>
          </a:bodyPr>
          <a:lstStyle/>
          <a:p>
            <a:pPr algn="r"/>
            <a:r>
              <a:rPr lang="zh-CN" altLang="en-US" sz="1600" b="1" dirty="0">
                <a:solidFill>
                  <a:schemeClr val="accent1"/>
                </a:solidFill>
                <a:latin typeface="Arial" panose="020B0604020202020204"/>
                <a:cs typeface="+mn-ea"/>
              </a:rPr>
              <a:t>陈</a:t>
            </a:r>
            <a:r>
              <a:rPr lang="en-US" altLang="zh-CN" sz="1600" b="1" dirty="0">
                <a:solidFill>
                  <a:schemeClr val="accent1"/>
                </a:solidFill>
                <a:latin typeface="Arial" panose="020B0604020202020204"/>
                <a:cs typeface="+mn-ea"/>
              </a:rPr>
              <a:t> </a:t>
            </a:r>
            <a:r>
              <a:rPr lang="zh-CN" altLang="en-US" sz="1600" b="1" dirty="0">
                <a:solidFill>
                  <a:schemeClr val="accent1"/>
                </a:solidFill>
                <a:latin typeface="Arial" panose="020B0604020202020204"/>
                <a:cs typeface="+mn-ea"/>
              </a:rPr>
              <a:t>哲</a:t>
            </a:r>
            <a:endParaRPr lang="zh-CN" altLang="en-US" sz="1600" b="1" dirty="0">
              <a:solidFill>
                <a:schemeClr val="accent1"/>
              </a:solidFill>
              <a:latin typeface="Arial" panose="020B0604020202020204"/>
              <a:cs typeface="+mn-ea"/>
            </a:endParaRPr>
          </a:p>
        </p:txBody>
      </p:sp>
      <p:sp>
        <p:nvSpPr>
          <p:cNvPr id="14" name="矩形 13"/>
          <p:cNvSpPr/>
          <p:nvPr/>
        </p:nvSpPr>
        <p:spPr>
          <a:xfrm>
            <a:off x="4224042" y="4847319"/>
            <a:ext cx="1379804" cy="337185"/>
          </a:xfrm>
          <a:prstGeom prst="rect">
            <a:avLst/>
          </a:prstGeom>
        </p:spPr>
        <p:txBody>
          <a:bodyPr wrap="square" lIns="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chemeClr val="accent1"/>
                </a:solidFill>
                <a:effectLst/>
                <a:uLnTx/>
                <a:uFillTx/>
                <a:latin typeface="Arial" panose="020B0604020202020204"/>
                <a:cs typeface="+mn-ea"/>
              </a:rPr>
              <a:t>2021 / 09 / 03</a:t>
            </a:r>
            <a:endParaRPr kumimoji="0" lang="zh-CN" altLang="en-US" sz="1600" b="1" i="0" u="none" strike="noStrike" kern="1200" cap="none" spc="0" normalizeH="0" baseline="0" noProof="0" dirty="0">
              <a:ln>
                <a:noFill/>
              </a:ln>
              <a:solidFill>
                <a:schemeClr val="accent1"/>
              </a:solidFill>
              <a:effectLst/>
              <a:uLnTx/>
              <a:uFillTx/>
              <a:latin typeface="Arial" panose="020B0604020202020204"/>
              <a:cs typeface="+mn-ea"/>
            </a:endParaRPr>
          </a:p>
        </p:txBody>
      </p:sp>
      <p:sp>
        <p:nvSpPr>
          <p:cNvPr id="8" name="矩形 7"/>
          <p:cNvSpPr/>
          <p:nvPr/>
        </p:nvSpPr>
        <p:spPr>
          <a:xfrm>
            <a:off x="336980" y="3592166"/>
            <a:ext cx="5300045" cy="521970"/>
          </a:xfrm>
          <a:prstGeom prst="rect">
            <a:avLst/>
          </a:prstGeom>
        </p:spPr>
        <p:txBody>
          <a:bodyPr wrap="square">
            <a:spAutoFit/>
          </a:bodyPr>
          <a:lstStyle/>
          <a:p>
            <a:r>
              <a:rPr lang="en-US" altLang="zh-CN" sz="2800" b="1" dirty="0"/>
              <a:t>ICDE 2021</a:t>
            </a:r>
            <a:endParaRPr lang="en-US" altLang="zh-CN" sz="2800" i="1" dirty="0">
              <a:latin typeface="Times New Roman" panose="02020603050405020304" pitchFamily="18" charset="0"/>
              <a:ea typeface="Songti SC" panose="02010600040101010101" pitchFamily="2" charset="-122"/>
              <a:cs typeface="Times New Roman" panose="02020603050405020304" pitchFamily="18"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9"/>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1" name="灯片编号占位符 10"/>
          <p:cNvSpPr>
            <a:spLocks noGrp="1"/>
          </p:cNvSpPr>
          <p:nvPr>
            <p:ph type="sldNum" sz="quarter" idx="28"/>
          </p:nvPr>
        </p:nvSpPr>
        <p:spPr/>
        <p:txBody>
          <a:bodyPr/>
          <a:lstStyle/>
          <a:p>
            <a:fld id="{C79ECAFE-A460-4E13-ABCB-32CAE6136244}" type="slidenum">
              <a:rPr lang="zh-CN" altLang="en-US" smtClean="0"/>
            </a:fld>
            <a:endParaRPr lang="zh-CN" altLang="en-US" dirty="0"/>
          </a:p>
        </p:txBody>
      </p:sp>
      <p:sp>
        <p:nvSpPr>
          <p:cNvPr id="48" name="矩形 47"/>
          <p:cNvSpPr/>
          <p:nvPr/>
        </p:nvSpPr>
        <p:spPr>
          <a:xfrm>
            <a:off x="660399" y="1317562"/>
            <a:ext cx="1437341" cy="1981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sp>
        <p:nvSpPr>
          <p:cNvPr id="50" name="文本占位符 8"/>
          <p:cNvSpPr txBox="1"/>
          <p:nvPr/>
        </p:nvSpPr>
        <p:spPr>
          <a:xfrm>
            <a:off x="660400" y="1110747"/>
            <a:ext cx="9688286" cy="46275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b="1" dirty="0">
                <a:solidFill>
                  <a:schemeClr val="accent1"/>
                </a:solidFill>
                <a:latin typeface="+mj-ea"/>
                <a:cs typeface="+mn-ea"/>
              </a:rPr>
              <a:t>PEXESO</a:t>
            </a:r>
            <a:endParaRPr lang="en-US" altLang="zh-CN" b="1" dirty="0">
              <a:solidFill>
                <a:schemeClr val="accent1"/>
              </a:solidFill>
              <a:latin typeface="+mj-ea"/>
              <a:cs typeface="+mn-ea"/>
            </a:endParaRPr>
          </a:p>
        </p:txBody>
      </p:sp>
      <p:sp>
        <p:nvSpPr>
          <p:cNvPr id="16" name="文本占位符 58"/>
          <p:cNvSpPr txBox="1"/>
          <p:nvPr/>
        </p:nvSpPr>
        <p:spPr>
          <a:xfrm>
            <a:off x="1216933" y="378618"/>
            <a:ext cx="8813381" cy="368935"/>
          </a:xfrm>
          <a:prstGeom prst="rect">
            <a:avLst/>
          </a:prstGeom>
        </p:spPr>
        <p:txBody>
          <a:bodyPr vert="horz" lIns="0" tIns="45720" rIns="91440" bIns="46800" rtlCol="0">
            <a:spAutoFit/>
          </a:bodyPr>
          <a:lstStyle>
            <a:lvl1pPr marL="0" indent="0" algn="l" defTabSz="914400" rtl="0" eaLnBrk="1" latinLnBrk="0" hangingPunct="1">
              <a:lnSpc>
                <a:spcPct val="100000"/>
              </a:lnSpc>
              <a:spcBef>
                <a:spcPts val="1000"/>
              </a:spcBef>
              <a:buFont typeface="Arial" panose="020B0604020202020204" pitchFamily="34" charset="0"/>
              <a:buNone/>
              <a:defRPr sz="2000" b="1" kern="120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sym typeface="+mn-ea"/>
              </a:rPr>
              <a:t>模型框架</a:t>
            </a:r>
            <a:endParaRPr lang="en-US" altLang="zh-CN" sz="1800" dirty="0"/>
          </a:p>
        </p:txBody>
      </p:sp>
      <p:pic>
        <p:nvPicPr>
          <p:cNvPr id="2" name="图片 1" descr="frame"/>
          <p:cNvPicPr>
            <a:picLocks noChangeAspect="1"/>
          </p:cNvPicPr>
          <p:nvPr/>
        </p:nvPicPr>
        <p:blipFill>
          <a:blip r:embed="rId1"/>
          <a:stretch>
            <a:fillRect/>
          </a:stretch>
        </p:blipFill>
        <p:spPr>
          <a:xfrm>
            <a:off x="545465" y="1739900"/>
            <a:ext cx="7346950" cy="4495800"/>
          </a:xfrm>
          <a:prstGeom prst="rect">
            <a:avLst/>
          </a:prstGeom>
        </p:spPr>
      </p:pic>
      <p:sp>
        <p:nvSpPr>
          <p:cNvPr id="3" name="文本框 2"/>
          <p:cNvSpPr txBox="1"/>
          <p:nvPr/>
        </p:nvSpPr>
        <p:spPr>
          <a:xfrm>
            <a:off x="7892415" y="2129790"/>
            <a:ext cx="4299585" cy="3553460"/>
          </a:xfrm>
          <a:prstGeom prst="rect">
            <a:avLst/>
          </a:prstGeom>
          <a:noFill/>
        </p:spPr>
        <p:txBody>
          <a:bodyPr wrap="square" rtlCol="0">
            <a:spAutoFit/>
          </a:bodyPr>
          <a:p>
            <a:pPr fontAlgn="auto">
              <a:lnSpc>
                <a:spcPct val="125000"/>
              </a:lnSpc>
            </a:pPr>
            <a:r>
              <a:rPr lang="zh-CN" altLang="en-US">
                <a:latin typeface="Times New Roman" panose="02020603050405020304" pitchFamily="18" charset="0"/>
                <a:cs typeface="Times New Roman" panose="02020603050405020304" pitchFamily="18" charset="0"/>
              </a:rPr>
              <a:t>采取了分块与验证的策略</a:t>
            </a:r>
            <a:endParaRPr lang="en-US" altLang="zh-CN">
              <a:latin typeface="Times New Roman" panose="02020603050405020304" pitchFamily="18" charset="0"/>
              <a:cs typeface="Times New Roman" panose="02020603050405020304" pitchFamily="18" charset="0"/>
            </a:endParaRPr>
          </a:p>
          <a:p>
            <a:pPr fontAlgn="auto">
              <a:lnSpc>
                <a:spcPct val="125000"/>
              </a:lnSpc>
            </a:pPr>
            <a:endParaRPr lang="en-US" altLang="zh-CN">
              <a:latin typeface="Times New Roman" panose="02020603050405020304" pitchFamily="18" charset="0"/>
              <a:cs typeface="Times New Roman" panose="02020603050405020304" pitchFamily="18" charset="0"/>
            </a:endParaRPr>
          </a:p>
          <a:p>
            <a:pPr fontAlgn="auto">
              <a:lnSpc>
                <a:spcPct val="125000"/>
              </a:lnSpc>
            </a:pPr>
            <a:r>
              <a:rPr lang="zh-CN" altLang="en-US">
                <a:latin typeface="Times New Roman" panose="02020603050405020304" pitchFamily="18" charset="0"/>
                <a:cs typeface="Times New Roman" panose="02020603050405020304" pitchFamily="18" charset="0"/>
              </a:rPr>
              <a:t>使用了</a:t>
            </a:r>
            <a:r>
              <a:rPr lang="en-US" altLang="zh-CN">
                <a:latin typeface="Times New Roman" panose="02020603050405020304" pitchFamily="18" charset="0"/>
                <a:cs typeface="Times New Roman" panose="02020603050405020304" pitchFamily="18" charset="0"/>
              </a:rPr>
              <a:t>pivot-based</a:t>
            </a:r>
            <a:r>
              <a:rPr lang="zh-CN" altLang="en-US">
                <a:latin typeface="Times New Roman" panose="02020603050405020304" pitchFamily="18" charset="0"/>
                <a:cs typeface="Times New Roman" panose="02020603050405020304" pitchFamily="18" charset="0"/>
              </a:rPr>
              <a:t>过滤的方法</a:t>
            </a:r>
            <a:r>
              <a:rPr lang="en-US" altLang="zh-CN">
                <a:latin typeface="Times New Roman" panose="02020603050405020304" pitchFamily="18" charset="0"/>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a:p>
            <a:pPr fontAlgn="auto">
              <a:lnSpc>
                <a:spcPct val="125000"/>
              </a:lnSpc>
            </a:pPr>
            <a:endParaRPr lang="en-US" altLang="zh-CN">
              <a:latin typeface="Times New Roman" panose="02020603050405020304" pitchFamily="18" charset="0"/>
              <a:cs typeface="Times New Roman" panose="02020603050405020304" pitchFamily="18" charset="0"/>
            </a:endParaRPr>
          </a:p>
          <a:p>
            <a:pPr fontAlgn="auto">
              <a:lnSpc>
                <a:spcPct val="125000"/>
              </a:lnSpc>
            </a:pPr>
            <a:r>
              <a:rPr lang="zh-CN" altLang="en-US">
                <a:latin typeface="Times New Roman" panose="02020603050405020304" pitchFamily="18" charset="0"/>
                <a:cs typeface="Times New Roman" panose="02020603050405020304" pitchFamily="18" charset="0"/>
              </a:rPr>
              <a:t>利用三角形不等式计算了中心点与向量之间的距离</a:t>
            </a:r>
            <a:endParaRPr lang="zh-CN" altLang="en-US">
              <a:latin typeface="Times New Roman" panose="02020603050405020304" pitchFamily="18" charset="0"/>
              <a:cs typeface="Times New Roman" panose="02020603050405020304" pitchFamily="18" charset="0"/>
            </a:endParaRPr>
          </a:p>
          <a:p>
            <a:pPr fontAlgn="auto">
              <a:lnSpc>
                <a:spcPct val="125000"/>
              </a:lnSpc>
            </a:pPr>
            <a:endParaRPr lang="en-US" altLang="zh-CN">
              <a:latin typeface="Times New Roman" panose="02020603050405020304" pitchFamily="18" charset="0"/>
              <a:cs typeface="Times New Roman" panose="02020603050405020304" pitchFamily="18" charset="0"/>
            </a:endParaRPr>
          </a:p>
          <a:p>
            <a:pPr fontAlgn="auto">
              <a:lnSpc>
                <a:spcPct val="125000"/>
              </a:lnSpc>
            </a:pPr>
            <a:r>
              <a:rPr lang="zh-CN" altLang="en-US">
                <a:latin typeface="Times New Roman" panose="02020603050405020304" pitchFamily="18" charset="0"/>
                <a:cs typeface="Times New Roman" panose="02020603050405020304" pitchFamily="18" charset="0"/>
              </a:rPr>
              <a:t>使用分层网格分离向量并发现候选向量</a:t>
            </a:r>
            <a:endParaRPr lang="en-US" altLang="zh-CN">
              <a:latin typeface="Times New Roman" panose="02020603050405020304" pitchFamily="18" charset="0"/>
              <a:cs typeface="Times New Roman" panose="02020603050405020304" pitchFamily="18" charset="0"/>
            </a:endParaRPr>
          </a:p>
          <a:p>
            <a:pPr fontAlgn="auto">
              <a:lnSpc>
                <a:spcPct val="125000"/>
              </a:lnSpc>
            </a:pPr>
            <a:endParaRPr lang="en-US" altLang="zh-CN">
              <a:latin typeface="Times New Roman" panose="02020603050405020304" pitchFamily="18" charset="0"/>
              <a:cs typeface="Times New Roman" panose="02020603050405020304" pitchFamily="18" charset="0"/>
            </a:endParaRPr>
          </a:p>
          <a:p>
            <a:pPr fontAlgn="auto">
              <a:lnSpc>
                <a:spcPct val="125000"/>
              </a:lnSpc>
            </a:pPr>
            <a:r>
              <a:rPr lang="zh-CN" altLang="en-US">
                <a:latin typeface="Times New Roman" panose="02020603050405020304" pitchFamily="18" charset="0"/>
                <a:cs typeface="Times New Roman" panose="02020603050405020304" pitchFamily="18" charset="0"/>
              </a:rPr>
              <a:t>使用倒排索引验证候选向量</a:t>
            </a:r>
            <a:endParaRPr lang="en-US" altLang="zh-CN">
              <a:latin typeface="Times New Roman" panose="02020603050405020304" pitchFamily="18" charset="0"/>
              <a:cs typeface="Times New Roman" panose="02020603050405020304" pitchFamily="18" charset="0"/>
            </a:endParaRPr>
          </a:p>
        </p:txBody>
      </p:sp>
      <p:sp>
        <p:nvSpPr>
          <p:cNvPr id="4" name="文本框 3"/>
          <p:cNvSpPr txBox="1"/>
          <p:nvPr/>
        </p:nvSpPr>
        <p:spPr>
          <a:xfrm>
            <a:off x="2510155" y="1022985"/>
            <a:ext cx="8272145" cy="645160"/>
          </a:xfrm>
          <a:prstGeom prst="rect">
            <a:avLst/>
          </a:prstGeom>
          <a:noFill/>
        </p:spPr>
        <p:txBody>
          <a:bodyPr wrap="square" rtlCol="0">
            <a:spAutoFit/>
          </a:bodyPr>
          <a:p>
            <a:r>
              <a:rPr lang="zh-CN" altLang="en-US"/>
              <a:t>寻找具有高维相似性可连接表的挑战：数据湖中的表数量很大。逐个检查表是否可连接是非常耗时的</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9"/>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1" name="灯片编号占位符 10"/>
          <p:cNvSpPr>
            <a:spLocks noGrp="1"/>
          </p:cNvSpPr>
          <p:nvPr>
            <p:ph type="sldNum" sz="quarter" idx="28"/>
          </p:nvPr>
        </p:nvSpPr>
        <p:spPr/>
        <p:txBody>
          <a:bodyPr/>
          <a:lstStyle/>
          <a:p>
            <a:fld id="{C79ECAFE-A460-4E13-ABCB-32CAE6136244}" type="slidenum">
              <a:rPr lang="zh-CN" altLang="en-US" smtClean="0"/>
            </a:fld>
            <a:endParaRPr lang="zh-CN" altLang="en-US" dirty="0"/>
          </a:p>
        </p:txBody>
      </p:sp>
      <p:sp>
        <p:nvSpPr>
          <p:cNvPr id="48" name="矩形 47"/>
          <p:cNvSpPr/>
          <p:nvPr/>
        </p:nvSpPr>
        <p:spPr>
          <a:xfrm>
            <a:off x="660400" y="1317562"/>
            <a:ext cx="1182914" cy="1981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sp>
        <p:nvSpPr>
          <p:cNvPr id="50" name="文本占位符 8"/>
          <p:cNvSpPr txBox="1"/>
          <p:nvPr/>
        </p:nvSpPr>
        <p:spPr>
          <a:xfrm>
            <a:off x="660400" y="1052962"/>
            <a:ext cx="9688286" cy="46275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chemeClr val="accent1"/>
                </a:solidFill>
                <a:latin typeface="+mj-ea"/>
                <a:cs typeface="+mn-ea"/>
              </a:rPr>
              <a:t>本文工作</a:t>
            </a:r>
            <a:endParaRPr lang="zh-CN" altLang="en-US" b="1" dirty="0">
              <a:solidFill>
                <a:schemeClr val="accent1"/>
              </a:solidFill>
              <a:latin typeface="+mj-ea"/>
              <a:cs typeface="+mn-ea"/>
            </a:endParaRPr>
          </a:p>
        </p:txBody>
      </p:sp>
      <p:sp>
        <p:nvSpPr>
          <p:cNvPr id="16" name="文本占位符 58"/>
          <p:cNvSpPr txBox="1"/>
          <p:nvPr/>
        </p:nvSpPr>
        <p:spPr>
          <a:xfrm>
            <a:off x="1216933" y="378618"/>
            <a:ext cx="8813381" cy="368935"/>
          </a:xfrm>
          <a:prstGeom prst="rect">
            <a:avLst/>
          </a:prstGeom>
        </p:spPr>
        <p:txBody>
          <a:bodyPr vert="horz" lIns="0" tIns="45720" rIns="91440" bIns="46800" rtlCol="0">
            <a:spAutoFit/>
          </a:bodyPr>
          <a:lstStyle>
            <a:lvl1pPr marL="0" indent="0" algn="l" defTabSz="914400" rtl="0" eaLnBrk="1" latinLnBrk="0" hangingPunct="1">
              <a:lnSpc>
                <a:spcPct val="100000"/>
              </a:lnSpc>
              <a:spcBef>
                <a:spcPts val="1000"/>
              </a:spcBef>
              <a:buFont typeface="Arial" panose="020B0604020202020204" pitchFamily="34" charset="0"/>
              <a:buNone/>
              <a:defRPr sz="2000" b="1" kern="120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t>模型框架</a:t>
            </a:r>
            <a:endParaRPr lang="zh-CN" altLang="en-US" sz="1800" dirty="0"/>
          </a:p>
        </p:txBody>
      </p:sp>
      <p:grpSp>
        <p:nvGrpSpPr>
          <p:cNvPr id="2" name="组合 1"/>
          <p:cNvGrpSpPr/>
          <p:nvPr/>
        </p:nvGrpSpPr>
        <p:grpSpPr>
          <a:xfrm>
            <a:off x="660444" y="1515474"/>
            <a:ext cx="10149085" cy="1133354"/>
            <a:chOff x="662349" y="1819639"/>
            <a:chExt cx="10149085" cy="1133354"/>
          </a:xfrm>
        </p:grpSpPr>
        <p:grpSp>
          <p:nvGrpSpPr>
            <p:cNvPr id="7" name="组合 6"/>
            <p:cNvGrpSpPr/>
            <p:nvPr/>
          </p:nvGrpSpPr>
          <p:grpSpPr>
            <a:xfrm>
              <a:off x="662349" y="1936539"/>
              <a:ext cx="2417027" cy="781662"/>
              <a:chOff x="223251" y="2055553"/>
              <a:chExt cx="1527666" cy="715310"/>
            </a:xfrm>
          </p:grpSpPr>
          <p:sp>
            <p:nvSpPr>
              <p:cNvPr id="8" name="矩形 7"/>
              <p:cNvSpPr/>
              <p:nvPr/>
            </p:nvSpPr>
            <p:spPr>
              <a:xfrm>
                <a:off x="223251" y="2055553"/>
                <a:ext cx="1527666" cy="715310"/>
              </a:xfrm>
              <a:prstGeom prst="rect">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 name="TextBox 22"/>
              <p:cNvSpPr txBox="1"/>
              <p:nvPr/>
            </p:nvSpPr>
            <p:spPr>
              <a:xfrm>
                <a:off x="458447" y="2176906"/>
                <a:ext cx="1057275" cy="577081"/>
              </a:xfrm>
              <a:prstGeom prst="rect">
                <a:avLst/>
              </a:prstGeom>
              <a:noFill/>
            </p:spPr>
            <p:txBody>
              <a:bodyPr wrap="square">
                <a:normAutofit/>
              </a:bodyPr>
              <a:lstStyle/>
              <a:p>
                <a:pPr algn="ctr"/>
                <a:r>
                  <a:rPr lang="zh-CN" altLang="en-US" sz="2800" b="1" dirty="0">
                    <a:cs typeface="+mn-ea"/>
                    <a:sym typeface="+mn-lt"/>
                  </a:rPr>
                  <a:t>提出模型</a:t>
                </a:r>
                <a:endParaRPr lang="zh-CN" altLang="en-US" sz="2800" b="1" dirty="0">
                  <a:cs typeface="+mn-ea"/>
                  <a:sym typeface="+mn-lt"/>
                </a:endParaRPr>
              </a:p>
            </p:txBody>
          </p:sp>
        </p:grpSp>
        <p:sp>
          <p:nvSpPr>
            <p:cNvPr id="19" name="圆角矩形 18"/>
            <p:cNvSpPr/>
            <p:nvPr/>
          </p:nvSpPr>
          <p:spPr>
            <a:xfrm>
              <a:off x="3379693" y="1819639"/>
              <a:ext cx="7431741" cy="1133354"/>
            </a:xfrm>
            <a:prstGeom prst="roundRect">
              <a:avLst/>
            </a:prstGeom>
            <a:solidFill>
              <a:schemeClr val="accent1">
                <a:lumMod val="60000"/>
                <a:lumOff val="40000"/>
              </a:schemeClr>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zh-CN" altLang="en-US" sz="2000" dirty="0"/>
                <a:t>将文本值作为度量空间中的高维向量嵌入</a:t>
              </a:r>
              <a:endParaRPr kumimoji="1" lang="zh-CN" altLang="en-US" sz="2000" dirty="0"/>
            </a:p>
          </p:txBody>
        </p:sp>
      </p:grpSp>
      <p:grpSp>
        <p:nvGrpSpPr>
          <p:cNvPr id="3" name="组合 2"/>
          <p:cNvGrpSpPr/>
          <p:nvPr/>
        </p:nvGrpSpPr>
        <p:grpSpPr>
          <a:xfrm>
            <a:off x="660200" y="2768600"/>
            <a:ext cx="10149328" cy="1133401"/>
            <a:chOff x="634800" y="3429000"/>
            <a:chExt cx="10149328" cy="1133401"/>
          </a:xfrm>
        </p:grpSpPr>
        <p:grpSp>
          <p:nvGrpSpPr>
            <p:cNvPr id="12" name="组合 11"/>
            <p:cNvGrpSpPr/>
            <p:nvPr/>
          </p:nvGrpSpPr>
          <p:grpSpPr>
            <a:xfrm>
              <a:off x="634800" y="3429000"/>
              <a:ext cx="2417027" cy="781685"/>
              <a:chOff x="223251" y="2055553"/>
              <a:chExt cx="1527666" cy="715331"/>
            </a:xfrm>
          </p:grpSpPr>
          <p:sp>
            <p:nvSpPr>
              <p:cNvPr id="13" name="矩形 12"/>
              <p:cNvSpPr/>
              <p:nvPr/>
            </p:nvSpPr>
            <p:spPr>
              <a:xfrm>
                <a:off x="223251" y="2055553"/>
                <a:ext cx="1527666" cy="715310"/>
              </a:xfrm>
              <a:prstGeom prst="rect">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4" name="TextBox 22"/>
              <p:cNvSpPr txBox="1"/>
              <p:nvPr/>
            </p:nvSpPr>
            <p:spPr>
              <a:xfrm>
                <a:off x="328805" y="2193854"/>
                <a:ext cx="1328862" cy="577030"/>
              </a:xfrm>
              <a:prstGeom prst="rect">
                <a:avLst/>
              </a:prstGeom>
              <a:noFill/>
            </p:spPr>
            <p:txBody>
              <a:bodyPr wrap="square">
                <a:normAutofit fontScale="90000"/>
              </a:bodyPr>
              <a:lstStyle/>
              <a:p>
                <a:pPr algn="ctr"/>
                <a:r>
                  <a:rPr lang="zh-CN" altLang="en-US" sz="2800" b="1" dirty="0">
                    <a:cs typeface="+mn-ea"/>
                    <a:sym typeface="+mn-lt"/>
                  </a:rPr>
                  <a:t>发现可连接表</a:t>
                </a:r>
                <a:endParaRPr lang="zh-CN" altLang="en-US" sz="2800" b="1" dirty="0">
                  <a:cs typeface="+mn-ea"/>
                  <a:sym typeface="+mn-lt"/>
                </a:endParaRPr>
              </a:p>
            </p:txBody>
          </p:sp>
        </p:grpSp>
        <p:sp>
          <p:nvSpPr>
            <p:cNvPr id="20" name="圆角矩形 19"/>
            <p:cNvSpPr/>
            <p:nvPr/>
          </p:nvSpPr>
          <p:spPr>
            <a:xfrm>
              <a:off x="3352387" y="3429047"/>
              <a:ext cx="7431741" cy="1133354"/>
            </a:xfrm>
            <a:prstGeom prst="roundRect">
              <a:avLst/>
            </a:prstGeom>
            <a:solidFill>
              <a:schemeClr val="accent1">
                <a:lumMod val="60000"/>
                <a:lumOff val="40000"/>
              </a:schemeClr>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zh-CN" altLang="en-US" sz="2000" dirty="0"/>
                <a:t>基于分层网格和反向索引设计块验证解决方案</a:t>
              </a:r>
              <a:endParaRPr kumimoji="1" lang="zh-CN" altLang="en-US" sz="2000" dirty="0"/>
            </a:p>
          </p:txBody>
        </p:sp>
      </p:grpSp>
      <p:grpSp>
        <p:nvGrpSpPr>
          <p:cNvPr id="4" name="组合 3"/>
          <p:cNvGrpSpPr/>
          <p:nvPr/>
        </p:nvGrpSpPr>
        <p:grpSpPr>
          <a:xfrm>
            <a:off x="660199" y="3974892"/>
            <a:ext cx="10149133" cy="1133354"/>
            <a:chOff x="634799" y="4811187"/>
            <a:chExt cx="10149133" cy="1133354"/>
          </a:xfrm>
        </p:grpSpPr>
        <p:grpSp>
          <p:nvGrpSpPr>
            <p:cNvPr id="15" name="组合 14"/>
            <p:cNvGrpSpPr/>
            <p:nvPr/>
          </p:nvGrpSpPr>
          <p:grpSpPr>
            <a:xfrm>
              <a:off x="634799" y="4929949"/>
              <a:ext cx="2417027" cy="781662"/>
              <a:chOff x="223251" y="2055553"/>
              <a:chExt cx="1527666" cy="715310"/>
            </a:xfrm>
          </p:grpSpPr>
          <p:sp>
            <p:nvSpPr>
              <p:cNvPr id="17" name="矩形 16"/>
              <p:cNvSpPr/>
              <p:nvPr/>
            </p:nvSpPr>
            <p:spPr>
              <a:xfrm>
                <a:off x="223251" y="2055553"/>
                <a:ext cx="1527666" cy="715310"/>
              </a:xfrm>
              <a:prstGeom prst="rect">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8" name="TextBox 22"/>
              <p:cNvSpPr txBox="1"/>
              <p:nvPr/>
            </p:nvSpPr>
            <p:spPr>
              <a:xfrm>
                <a:off x="458447" y="2176906"/>
                <a:ext cx="1057275" cy="577081"/>
              </a:xfrm>
              <a:prstGeom prst="rect">
                <a:avLst/>
              </a:prstGeom>
              <a:noFill/>
            </p:spPr>
            <p:txBody>
              <a:bodyPr wrap="square">
                <a:normAutofit/>
              </a:bodyPr>
              <a:lstStyle/>
              <a:p>
                <a:pPr algn="ctr"/>
                <a:r>
                  <a:rPr lang="zh-CN" altLang="en-US" sz="2800" b="1" dirty="0">
                    <a:cs typeface="+mn-ea"/>
                    <a:sym typeface="+mn-lt"/>
                  </a:rPr>
                  <a:t>数据分块</a:t>
                </a:r>
                <a:endParaRPr lang="zh-CN" altLang="en-US" sz="2800" b="1" dirty="0">
                  <a:cs typeface="+mn-ea"/>
                  <a:sym typeface="+mn-lt"/>
                </a:endParaRPr>
              </a:p>
            </p:txBody>
          </p:sp>
        </p:grpSp>
        <p:sp>
          <p:nvSpPr>
            <p:cNvPr id="21" name="圆角矩形 20"/>
            <p:cNvSpPr/>
            <p:nvPr/>
          </p:nvSpPr>
          <p:spPr>
            <a:xfrm>
              <a:off x="3352191" y="4811187"/>
              <a:ext cx="7431741" cy="1133354"/>
            </a:xfrm>
            <a:prstGeom prst="roundRect">
              <a:avLst/>
            </a:prstGeom>
            <a:solidFill>
              <a:schemeClr val="accent1">
                <a:lumMod val="60000"/>
                <a:lumOff val="40000"/>
              </a:schemeClr>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zh-CN" sz="2000" dirty="0"/>
                <a:t>数据量庞大时，将数据集进行分块处理</a:t>
              </a:r>
              <a:endParaRPr kumimoji="1" lang="zh-CN" sz="2000" dirty="0"/>
            </a:p>
          </p:txBody>
        </p:sp>
      </p:grpSp>
      <p:grpSp>
        <p:nvGrpSpPr>
          <p:cNvPr id="5" name="组合 4"/>
          <p:cNvGrpSpPr/>
          <p:nvPr/>
        </p:nvGrpSpPr>
        <p:grpSpPr>
          <a:xfrm>
            <a:off x="588444" y="5180757"/>
            <a:ext cx="10220888" cy="1133354"/>
            <a:chOff x="634799" y="4811187"/>
            <a:chExt cx="10220888" cy="1133354"/>
          </a:xfrm>
        </p:grpSpPr>
        <p:grpSp>
          <p:nvGrpSpPr>
            <p:cNvPr id="6" name="组合 5"/>
            <p:cNvGrpSpPr/>
            <p:nvPr/>
          </p:nvGrpSpPr>
          <p:grpSpPr>
            <a:xfrm>
              <a:off x="634799" y="4929949"/>
              <a:ext cx="2417027" cy="781662"/>
              <a:chOff x="223251" y="2055553"/>
              <a:chExt cx="1527666" cy="715310"/>
            </a:xfrm>
          </p:grpSpPr>
          <p:sp>
            <p:nvSpPr>
              <p:cNvPr id="23" name="矩形 22"/>
              <p:cNvSpPr/>
              <p:nvPr/>
            </p:nvSpPr>
            <p:spPr>
              <a:xfrm>
                <a:off x="223251" y="2055553"/>
                <a:ext cx="1527666" cy="715310"/>
              </a:xfrm>
              <a:prstGeom prst="rect">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mn-ea"/>
                  <a:sym typeface="+mn-lt"/>
                </a:endParaRPr>
              </a:p>
            </p:txBody>
          </p:sp>
          <p:sp>
            <p:nvSpPr>
              <p:cNvPr id="24" name="TextBox 22"/>
              <p:cNvSpPr txBox="1"/>
              <p:nvPr/>
            </p:nvSpPr>
            <p:spPr>
              <a:xfrm>
                <a:off x="458447" y="2176906"/>
                <a:ext cx="1057275" cy="577081"/>
              </a:xfrm>
              <a:prstGeom prst="rect">
                <a:avLst/>
              </a:prstGeom>
              <a:noFill/>
            </p:spPr>
            <p:txBody>
              <a:bodyPr wrap="square">
                <a:normAutofit/>
              </a:bodyPr>
              <a:p>
                <a:pPr algn="ctr"/>
                <a:r>
                  <a:rPr lang="zh-CN" altLang="en-US" sz="2800" b="1" dirty="0">
                    <a:cs typeface="+mn-ea"/>
                    <a:sym typeface="+mn-lt"/>
                  </a:rPr>
                  <a:t>实验应用</a:t>
                </a:r>
                <a:endParaRPr lang="zh-CN" altLang="en-US" sz="2800" b="1" dirty="0">
                  <a:cs typeface="+mn-ea"/>
                  <a:sym typeface="+mn-lt"/>
                </a:endParaRPr>
              </a:p>
            </p:txBody>
          </p:sp>
        </p:grpSp>
        <p:sp>
          <p:nvSpPr>
            <p:cNvPr id="25" name="圆角矩形 24"/>
            <p:cNvSpPr/>
            <p:nvPr/>
          </p:nvSpPr>
          <p:spPr>
            <a:xfrm>
              <a:off x="3423946" y="4811187"/>
              <a:ext cx="7431741" cy="1133354"/>
            </a:xfrm>
            <a:prstGeom prst="roundRect">
              <a:avLst/>
            </a:prstGeom>
            <a:solidFill>
              <a:schemeClr val="accent1">
                <a:lumMod val="60000"/>
                <a:lumOff val="40000"/>
              </a:schemeClr>
            </a:solidFill>
            <a:ln w="12700">
              <a:noFill/>
            </a:ln>
          </p:spPr>
          <p:style>
            <a:lnRef idx="1">
              <a:schemeClr val="accent1"/>
            </a:lnRef>
            <a:fillRef idx="0">
              <a:schemeClr val="accent1"/>
            </a:fillRef>
            <a:effectRef idx="0">
              <a:schemeClr val="accent1"/>
            </a:effectRef>
            <a:fontRef idx="minor">
              <a:schemeClr val="tx1"/>
            </a:fontRef>
          </p:style>
          <p:txBody>
            <a:bodyPr rtlCol="0" anchor="ctr"/>
            <a:p>
              <a:pPr algn="ctr"/>
              <a:endParaRPr kumimoji="1" lang="zh-CN" altLang="en-US" sz="2000" dirty="0"/>
            </a:p>
            <a:p>
              <a:pPr algn="ctr"/>
              <a:r>
                <a:rPr kumimoji="1" lang="zh-CN" altLang="en-US" sz="2000" dirty="0"/>
                <a:t>在真实数据集上进行实验，以证明PEXESO在查找可连接表方面的有效性和效率</a:t>
              </a:r>
              <a:endParaRPr kumimoji="1" lang="zh-CN" altLang="en-US" sz="2000" dirty="0"/>
            </a:p>
            <a:p>
              <a:pPr algn="ctr"/>
              <a:endParaRPr kumimoji="1" lang="zh-CN" altLang="en-US" sz="2000" dirty="0"/>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9"/>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1" name="灯片编号占位符 10"/>
          <p:cNvSpPr>
            <a:spLocks noGrp="1"/>
          </p:cNvSpPr>
          <p:nvPr>
            <p:ph type="sldNum" sz="quarter" idx="28"/>
          </p:nvPr>
        </p:nvSpPr>
        <p:spPr/>
        <p:txBody>
          <a:bodyPr/>
          <a:lstStyle/>
          <a:p>
            <a:fld id="{C79ECAFE-A460-4E13-ABCB-32CAE6136244}" type="slidenum">
              <a:rPr lang="zh-CN" altLang="en-US" smtClean="0"/>
            </a:fld>
            <a:endParaRPr lang="zh-CN" altLang="en-US" dirty="0"/>
          </a:p>
        </p:txBody>
      </p:sp>
      <p:sp>
        <p:nvSpPr>
          <p:cNvPr id="48" name="矩形 47"/>
          <p:cNvSpPr/>
          <p:nvPr/>
        </p:nvSpPr>
        <p:spPr>
          <a:xfrm>
            <a:off x="660400" y="1317625"/>
            <a:ext cx="2600960" cy="207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sp>
        <p:nvSpPr>
          <p:cNvPr id="50" name="文本占位符 8"/>
          <p:cNvSpPr txBox="1"/>
          <p:nvPr/>
        </p:nvSpPr>
        <p:spPr>
          <a:xfrm>
            <a:off x="660400" y="1062487"/>
            <a:ext cx="9688286" cy="46275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chemeClr val="accent1"/>
                </a:solidFill>
                <a:latin typeface="+mj-ea"/>
                <a:cs typeface="+mn-ea"/>
              </a:rPr>
              <a:t>系统概述</a:t>
            </a:r>
            <a:r>
              <a:rPr lang="en-US" altLang="zh-CN" b="1" dirty="0">
                <a:solidFill>
                  <a:schemeClr val="accent1"/>
                </a:solidFill>
                <a:latin typeface="+mj-ea"/>
                <a:cs typeface="+mn-ea"/>
              </a:rPr>
              <a:t>(offline</a:t>
            </a:r>
            <a:r>
              <a:rPr lang="zh-CN" altLang="en-US" b="1" dirty="0">
                <a:solidFill>
                  <a:schemeClr val="accent1"/>
                </a:solidFill>
                <a:latin typeface="+mj-ea"/>
                <a:cs typeface="+mn-ea"/>
              </a:rPr>
              <a:t>部分</a:t>
            </a:r>
            <a:r>
              <a:rPr lang="en-US" altLang="zh-CN" b="1" dirty="0">
                <a:solidFill>
                  <a:schemeClr val="accent1"/>
                </a:solidFill>
                <a:latin typeface="+mj-ea"/>
                <a:cs typeface="+mn-ea"/>
              </a:rPr>
              <a:t>)</a:t>
            </a:r>
            <a:endParaRPr lang="en-US" altLang="zh-CN" b="1" dirty="0">
              <a:solidFill>
                <a:schemeClr val="accent1"/>
              </a:solidFill>
              <a:latin typeface="+mj-ea"/>
              <a:cs typeface="+mn-ea"/>
            </a:endParaRPr>
          </a:p>
        </p:txBody>
      </p:sp>
      <p:sp>
        <p:nvSpPr>
          <p:cNvPr id="16" name="文本占位符 58"/>
          <p:cNvSpPr txBox="1"/>
          <p:nvPr/>
        </p:nvSpPr>
        <p:spPr>
          <a:xfrm>
            <a:off x="1216933" y="378618"/>
            <a:ext cx="8813381" cy="368935"/>
          </a:xfrm>
          <a:prstGeom prst="rect">
            <a:avLst/>
          </a:prstGeom>
        </p:spPr>
        <p:txBody>
          <a:bodyPr vert="horz" lIns="0" tIns="45720" rIns="91440" bIns="46800" rtlCol="0">
            <a:spAutoFit/>
          </a:bodyPr>
          <a:lstStyle>
            <a:lvl1pPr marL="0" indent="0" algn="l" defTabSz="914400" rtl="0" eaLnBrk="1" latinLnBrk="0" hangingPunct="1">
              <a:lnSpc>
                <a:spcPct val="100000"/>
              </a:lnSpc>
              <a:spcBef>
                <a:spcPts val="1000"/>
              </a:spcBef>
              <a:buFont typeface="Arial" panose="020B0604020202020204" pitchFamily="34" charset="0"/>
              <a:buNone/>
              <a:defRPr sz="2000" b="1" kern="120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sym typeface="+mn-ea"/>
              </a:rPr>
              <a:t>模型框架</a:t>
            </a:r>
            <a:endParaRPr lang="en-US" altLang="zh-CN" sz="1800" dirty="0"/>
          </a:p>
        </p:txBody>
      </p:sp>
      <p:pic>
        <p:nvPicPr>
          <p:cNvPr id="7" name="图片 6" descr="offline"/>
          <p:cNvPicPr>
            <a:picLocks noChangeAspect="1"/>
          </p:cNvPicPr>
          <p:nvPr/>
        </p:nvPicPr>
        <p:blipFill>
          <a:blip r:embed="rId1"/>
          <a:stretch>
            <a:fillRect/>
          </a:stretch>
        </p:blipFill>
        <p:spPr>
          <a:xfrm>
            <a:off x="134620" y="1651000"/>
            <a:ext cx="6958330" cy="3681095"/>
          </a:xfrm>
          <a:prstGeom prst="rect">
            <a:avLst/>
          </a:prstGeom>
        </p:spPr>
      </p:pic>
      <p:sp>
        <p:nvSpPr>
          <p:cNvPr id="8" name="文本框 7"/>
          <p:cNvSpPr txBox="1"/>
          <p:nvPr/>
        </p:nvSpPr>
        <p:spPr>
          <a:xfrm>
            <a:off x="7236460" y="1651000"/>
            <a:ext cx="4955540" cy="4246245"/>
          </a:xfrm>
          <a:prstGeom prst="rect">
            <a:avLst/>
          </a:prstGeom>
          <a:noFill/>
        </p:spPr>
        <p:txBody>
          <a:bodyPr wrap="square" rtlCol="0">
            <a:spAutoFit/>
          </a:bodyPr>
          <a:p>
            <a:pPr fontAlgn="auto">
              <a:lnSpc>
                <a:spcPct val="125000"/>
              </a:lnSpc>
            </a:pPr>
            <a:r>
              <a:rPr lang="en-US" altLang="zh-CN"/>
              <a:t>1.</a:t>
            </a:r>
            <a:r>
              <a:rPr lang="zh-CN" altLang="en-US"/>
              <a:t>加载元数据并提取列</a:t>
            </a:r>
            <a:r>
              <a:rPr lang="en-US" altLang="zh-CN"/>
              <a:t> </a:t>
            </a:r>
            <a:endParaRPr lang="en-US" altLang="zh-CN"/>
          </a:p>
          <a:p>
            <a:pPr fontAlgn="auto">
              <a:lnSpc>
                <a:spcPct val="125000"/>
              </a:lnSpc>
            </a:pPr>
            <a:endParaRPr lang="en-US" altLang="zh-CN"/>
          </a:p>
          <a:p>
            <a:pPr fontAlgn="auto">
              <a:lnSpc>
                <a:spcPct val="125000"/>
              </a:lnSpc>
            </a:pPr>
            <a:r>
              <a:rPr lang="en-US" altLang="zh-CN"/>
              <a:t>2.</a:t>
            </a:r>
            <a:r>
              <a:rPr lang="zh-CN" altLang="en-US"/>
              <a:t>探测数据类型并选择合适的列作为</a:t>
            </a:r>
            <a:r>
              <a:rPr lang="en-US" altLang="zh-CN"/>
              <a:t>join key</a:t>
            </a:r>
            <a:endParaRPr lang="en-US" altLang="zh-CN"/>
          </a:p>
          <a:p>
            <a:pPr fontAlgn="auto">
              <a:lnSpc>
                <a:spcPct val="125000"/>
              </a:lnSpc>
            </a:pPr>
            <a:endParaRPr lang="en-US" altLang="zh-CN"/>
          </a:p>
          <a:p>
            <a:pPr fontAlgn="auto">
              <a:lnSpc>
                <a:spcPct val="125000"/>
              </a:lnSpc>
            </a:pPr>
            <a:r>
              <a:rPr lang="en-US" altLang="zh-CN"/>
              <a:t>3.</a:t>
            </a:r>
            <a:r>
              <a:rPr lang="zh-CN" altLang="en-US"/>
              <a:t>将字符值转为高维向量</a:t>
            </a:r>
            <a:endParaRPr lang="en-US" altLang="zh-CN"/>
          </a:p>
          <a:p>
            <a:pPr fontAlgn="auto">
              <a:lnSpc>
                <a:spcPct val="125000"/>
              </a:lnSpc>
            </a:pPr>
            <a:endParaRPr lang="en-US" altLang="zh-CN"/>
          </a:p>
          <a:p>
            <a:pPr fontAlgn="auto">
              <a:lnSpc>
                <a:spcPct val="125000"/>
              </a:lnSpc>
            </a:pPr>
            <a:r>
              <a:rPr lang="en-US" altLang="zh-CN"/>
              <a:t>4.</a:t>
            </a:r>
            <a:r>
              <a:rPr lang="zh-CN" altLang="en-US"/>
              <a:t>作为框架的嵌入部分</a:t>
            </a:r>
            <a:endParaRPr lang="zh-CN" altLang="en-US"/>
          </a:p>
          <a:p>
            <a:pPr fontAlgn="auto">
              <a:lnSpc>
                <a:spcPct val="125000"/>
              </a:lnSpc>
            </a:pPr>
            <a:endParaRPr lang="zh-CN" altLang="en-US"/>
          </a:p>
          <a:p>
            <a:pPr fontAlgn="auto">
              <a:lnSpc>
                <a:spcPct val="125000"/>
              </a:lnSpc>
            </a:pPr>
            <a:r>
              <a:rPr lang="en-US" altLang="zh-CN"/>
              <a:t>Tips:</a:t>
            </a:r>
            <a:endParaRPr lang="en-US" altLang="zh-CN"/>
          </a:p>
          <a:p>
            <a:pPr fontAlgn="auto">
              <a:lnSpc>
                <a:spcPct val="125000"/>
              </a:lnSpc>
            </a:pPr>
            <a:r>
              <a:rPr lang="en-US" altLang="zh-CN"/>
              <a:t>1.</a:t>
            </a:r>
            <a:r>
              <a:rPr lang="zh-CN" altLang="en-US"/>
              <a:t>使用了字符级信息处理拼写错误的情况</a:t>
            </a:r>
            <a:endParaRPr lang="zh-CN" altLang="en-US"/>
          </a:p>
          <a:p>
            <a:pPr fontAlgn="auto">
              <a:lnSpc>
                <a:spcPct val="125000"/>
              </a:lnSpc>
            </a:pPr>
            <a:r>
              <a:rPr lang="en-US" altLang="zh-CN"/>
              <a:t>2.</a:t>
            </a:r>
            <a:r>
              <a:rPr lang="zh-CN" altLang="en-US"/>
              <a:t>对于时间，地址这类值，如果遇到缩写情况，变成全拼再进行处理</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9"/>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1" name="灯片编号占位符 10"/>
          <p:cNvSpPr>
            <a:spLocks noGrp="1"/>
          </p:cNvSpPr>
          <p:nvPr>
            <p:ph type="sldNum" sz="quarter" idx="28"/>
          </p:nvPr>
        </p:nvSpPr>
        <p:spPr/>
        <p:txBody>
          <a:bodyPr/>
          <a:lstStyle/>
          <a:p>
            <a:fld id="{C79ECAFE-A460-4E13-ABCB-32CAE6136244}" type="slidenum">
              <a:rPr lang="zh-CN" altLang="en-US" smtClean="0"/>
            </a:fld>
            <a:endParaRPr lang="zh-CN" altLang="en-US" dirty="0"/>
          </a:p>
        </p:txBody>
      </p:sp>
      <p:sp>
        <p:nvSpPr>
          <p:cNvPr id="48" name="矩形 47"/>
          <p:cNvSpPr/>
          <p:nvPr/>
        </p:nvSpPr>
        <p:spPr>
          <a:xfrm>
            <a:off x="660400" y="1317625"/>
            <a:ext cx="2600960" cy="207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sp>
        <p:nvSpPr>
          <p:cNvPr id="50" name="文本占位符 8"/>
          <p:cNvSpPr txBox="1"/>
          <p:nvPr/>
        </p:nvSpPr>
        <p:spPr>
          <a:xfrm>
            <a:off x="660400" y="1062487"/>
            <a:ext cx="9688286" cy="46275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altLang="en-US" b="1" dirty="0">
                <a:solidFill>
                  <a:schemeClr val="accent1"/>
                </a:solidFill>
                <a:latin typeface="+mj-ea"/>
                <a:cs typeface="+mn-ea"/>
              </a:rPr>
              <a:t>系统概述</a:t>
            </a:r>
            <a:r>
              <a:rPr lang="en-US" altLang="zh-CN" b="1" dirty="0">
                <a:solidFill>
                  <a:schemeClr val="accent1"/>
                </a:solidFill>
                <a:latin typeface="+mj-ea"/>
                <a:cs typeface="+mn-ea"/>
              </a:rPr>
              <a:t>(online</a:t>
            </a:r>
            <a:r>
              <a:rPr lang="zh-CN" altLang="en-US" b="1" dirty="0">
                <a:solidFill>
                  <a:schemeClr val="accent1"/>
                </a:solidFill>
                <a:latin typeface="+mj-ea"/>
                <a:cs typeface="+mn-ea"/>
              </a:rPr>
              <a:t>部分</a:t>
            </a:r>
            <a:r>
              <a:rPr lang="en-US" altLang="zh-CN" b="1" dirty="0">
                <a:solidFill>
                  <a:schemeClr val="accent1"/>
                </a:solidFill>
                <a:latin typeface="+mj-ea"/>
                <a:cs typeface="+mn-ea"/>
              </a:rPr>
              <a:t>)</a:t>
            </a:r>
            <a:endParaRPr lang="en-US" altLang="zh-CN" b="1" dirty="0">
              <a:solidFill>
                <a:schemeClr val="accent1"/>
              </a:solidFill>
              <a:latin typeface="+mj-ea"/>
              <a:cs typeface="+mn-ea"/>
            </a:endParaRPr>
          </a:p>
        </p:txBody>
      </p:sp>
      <p:sp>
        <p:nvSpPr>
          <p:cNvPr id="16" name="文本占位符 58"/>
          <p:cNvSpPr txBox="1"/>
          <p:nvPr/>
        </p:nvSpPr>
        <p:spPr>
          <a:xfrm>
            <a:off x="1216933" y="378618"/>
            <a:ext cx="8813381" cy="368935"/>
          </a:xfrm>
          <a:prstGeom prst="rect">
            <a:avLst/>
          </a:prstGeom>
        </p:spPr>
        <p:txBody>
          <a:bodyPr vert="horz" lIns="0" tIns="45720" rIns="91440" bIns="46800" rtlCol="0">
            <a:spAutoFit/>
          </a:bodyPr>
          <a:lstStyle>
            <a:lvl1pPr marL="0" indent="0" algn="l" defTabSz="914400" rtl="0" eaLnBrk="1" latinLnBrk="0" hangingPunct="1">
              <a:lnSpc>
                <a:spcPct val="100000"/>
              </a:lnSpc>
              <a:spcBef>
                <a:spcPts val="1000"/>
              </a:spcBef>
              <a:buFont typeface="Arial" panose="020B0604020202020204" pitchFamily="34" charset="0"/>
              <a:buNone/>
              <a:defRPr sz="2000" b="1" kern="120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sym typeface="+mn-ea"/>
              </a:rPr>
              <a:t>模型框架</a:t>
            </a:r>
            <a:endParaRPr lang="en-US" altLang="zh-CN" sz="1800" dirty="0"/>
          </a:p>
        </p:txBody>
      </p:sp>
      <p:sp>
        <p:nvSpPr>
          <p:cNvPr id="8" name="文本框 7"/>
          <p:cNvSpPr txBox="1"/>
          <p:nvPr/>
        </p:nvSpPr>
        <p:spPr>
          <a:xfrm>
            <a:off x="7236460" y="1801495"/>
            <a:ext cx="4955540" cy="4246245"/>
          </a:xfrm>
          <a:prstGeom prst="rect">
            <a:avLst/>
          </a:prstGeom>
          <a:noFill/>
        </p:spPr>
        <p:txBody>
          <a:bodyPr wrap="square" rtlCol="0">
            <a:spAutoFit/>
          </a:bodyPr>
          <a:p>
            <a:pPr fontAlgn="auto">
              <a:lnSpc>
                <a:spcPct val="125000"/>
              </a:lnSpc>
            </a:pPr>
            <a:r>
              <a:rPr lang="en-US" altLang="zh-CN"/>
              <a:t>1.</a:t>
            </a:r>
            <a:r>
              <a:rPr lang="zh-CN" altLang="en-US"/>
              <a:t>选择查询列，这里查询列可以由用户指定，人为选择值都最不相同的列，或者遍历所有列，每个列都作为查询列。</a:t>
            </a:r>
            <a:endParaRPr lang="en-US" altLang="zh-CN"/>
          </a:p>
          <a:p>
            <a:pPr fontAlgn="auto">
              <a:lnSpc>
                <a:spcPct val="125000"/>
              </a:lnSpc>
            </a:pPr>
            <a:endParaRPr lang="en-US" altLang="zh-CN"/>
          </a:p>
          <a:p>
            <a:pPr fontAlgn="auto">
              <a:lnSpc>
                <a:spcPct val="125000"/>
              </a:lnSpc>
            </a:pPr>
            <a:r>
              <a:rPr lang="en-US" altLang="zh-CN"/>
              <a:t>2.</a:t>
            </a:r>
            <a:r>
              <a:rPr lang="zh-CN" altLang="en-US"/>
              <a:t>对于列数据类型为字符串的使用词嵌入方法</a:t>
            </a:r>
            <a:endParaRPr lang="zh-CN" altLang="en-US"/>
          </a:p>
          <a:p>
            <a:pPr fontAlgn="auto">
              <a:lnSpc>
                <a:spcPct val="125000"/>
              </a:lnSpc>
            </a:pPr>
            <a:r>
              <a:rPr lang="en-US" altLang="zh-CN"/>
              <a:t>   </a:t>
            </a:r>
            <a:r>
              <a:rPr lang="zh-CN" altLang="en-US"/>
              <a:t>对于其他数据类型使用等值连接方法</a:t>
            </a:r>
            <a:endParaRPr lang="zh-CN" altLang="en-US"/>
          </a:p>
          <a:p>
            <a:pPr fontAlgn="auto">
              <a:lnSpc>
                <a:spcPct val="125000"/>
              </a:lnSpc>
            </a:pPr>
            <a:endParaRPr lang="en-US" altLang="zh-CN"/>
          </a:p>
          <a:p>
            <a:pPr fontAlgn="auto">
              <a:lnSpc>
                <a:spcPct val="125000"/>
              </a:lnSpc>
            </a:pPr>
            <a:r>
              <a:rPr lang="en-US" altLang="zh-CN"/>
              <a:t>3. </a:t>
            </a:r>
            <a:r>
              <a:rPr lang="zh-CN" altLang="en-US"/>
              <a:t>使用相似性谓词定义连接性，并在</a:t>
            </a:r>
            <a:r>
              <a:rPr lang="en-US" altLang="zh-CN"/>
              <a:t>offline</a:t>
            </a:r>
            <a:r>
              <a:rPr lang="zh-CN" altLang="en-US"/>
              <a:t>提供的表仓库中寻找可连接表</a:t>
            </a:r>
            <a:endParaRPr lang="en-US" altLang="zh-CN"/>
          </a:p>
          <a:p>
            <a:pPr fontAlgn="auto">
              <a:lnSpc>
                <a:spcPct val="125000"/>
              </a:lnSpc>
            </a:pPr>
            <a:endParaRPr lang="en-US" altLang="zh-CN"/>
          </a:p>
          <a:p>
            <a:pPr fontAlgn="auto">
              <a:lnSpc>
                <a:spcPct val="125000"/>
              </a:lnSpc>
            </a:pPr>
            <a:r>
              <a:rPr lang="en-US" altLang="zh-CN"/>
              <a:t>4.</a:t>
            </a:r>
            <a:r>
              <a:rPr lang="zh-CN" altLang="en-US"/>
              <a:t>展示给用户可连接的表（包含查询列和目标列，防止用户对连接谓词不熟悉）</a:t>
            </a:r>
            <a:endParaRPr lang="zh-CN" altLang="en-US"/>
          </a:p>
        </p:txBody>
      </p:sp>
      <p:pic>
        <p:nvPicPr>
          <p:cNvPr id="2" name="图片 1" descr="online"/>
          <p:cNvPicPr>
            <a:picLocks noChangeAspect="1"/>
          </p:cNvPicPr>
          <p:nvPr/>
        </p:nvPicPr>
        <p:blipFill>
          <a:blip r:embed="rId1"/>
          <a:stretch>
            <a:fillRect/>
          </a:stretch>
        </p:blipFill>
        <p:spPr>
          <a:xfrm>
            <a:off x="123825" y="1778000"/>
            <a:ext cx="6948805" cy="2632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2"/>
          </p:nvPr>
        </p:nvSpPr>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7" name="文本框 6"/>
          <p:cNvSpPr txBox="1"/>
          <p:nvPr/>
        </p:nvSpPr>
        <p:spPr>
          <a:xfrm>
            <a:off x="1976719" y="3146612"/>
            <a:ext cx="3751728" cy="922020"/>
          </a:xfrm>
          <a:prstGeom prst="rect">
            <a:avLst/>
          </a:prstGeom>
          <a:noFill/>
        </p:spPr>
        <p:txBody>
          <a:bodyPr wrap="square" rtlCol="0">
            <a:spAutoFit/>
          </a:bodyPr>
          <a:lstStyle/>
          <a:p>
            <a:r>
              <a:rPr kumimoji="1" lang="zh-CN" altLang="en-US" sz="5400" b="1" dirty="0">
                <a:solidFill>
                  <a:schemeClr val="accent1"/>
                </a:solidFill>
              </a:rPr>
              <a:t>算法</a:t>
            </a:r>
            <a:endParaRPr kumimoji="1" lang="zh-CN" altLang="en-US" sz="5400" b="1" dirty="0">
              <a:solidFill>
                <a:schemeClr val="accent1"/>
              </a:solidFill>
            </a:endParaRPr>
          </a:p>
        </p:txBody>
      </p:sp>
      <p:sp>
        <p:nvSpPr>
          <p:cNvPr id="11" name="文本占位符 4"/>
          <p:cNvSpPr>
            <a:spLocks noGrp="1"/>
          </p:cNvSpPr>
          <p:nvPr>
            <p:ph type="body" sz="quarter" idx="10"/>
          </p:nvPr>
        </p:nvSpPr>
        <p:spPr>
          <a:xfrm>
            <a:off x="902446" y="3090769"/>
            <a:ext cx="576730" cy="975997"/>
          </a:xfrm>
        </p:spPr>
        <p:txBody>
          <a:bodyPr/>
          <a:lstStyle/>
          <a:p>
            <a:r>
              <a:rPr lang="en-US" altLang="zh-CN" sz="6600" dirty="0">
                <a:solidFill>
                  <a:schemeClr val="accent2"/>
                </a:solidFill>
              </a:rPr>
              <a:t>3</a:t>
            </a:r>
            <a:endParaRPr lang="zh-CN" altLang="en-US" sz="6600" dirty="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9"/>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1" name="灯片编号占位符 10"/>
          <p:cNvSpPr>
            <a:spLocks noGrp="1"/>
          </p:cNvSpPr>
          <p:nvPr>
            <p:ph type="sldNum" sz="quarter" idx="28"/>
          </p:nvPr>
        </p:nvSpPr>
        <p:spPr/>
        <p:txBody>
          <a:bodyPr/>
          <a:lstStyle/>
          <a:p>
            <a:fld id="{C79ECAFE-A460-4E13-ABCB-32CAE6136244}" type="slidenum">
              <a:rPr lang="zh-CN" altLang="en-US" smtClean="0"/>
            </a:fld>
            <a:endParaRPr lang="zh-CN" altLang="en-US" dirty="0"/>
          </a:p>
        </p:txBody>
      </p:sp>
      <p:sp>
        <p:nvSpPr>
          <p:cNvPr id="48" name="矩形 47"/>
          <p:cNvSpPr/>
          <p:nvPr/>
        </p:nvSpPr>
        <p:spPr>
          <a:xfrm>
            <a:off x="676275" y="1317625"/>
            <a:ext cx="2783205" cy="198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sp>
        <p:nvSpPr>
          <p:cNvPr id="50" name="文本占位符 8"/>
          <p:cNvSpPr txBox="1"/>
          <p:nvPr/>
        </p:nvSpPr>
        <p:spPr>
          <a:xfrm>
            <a:off x="676275" y="1052962"/>
            <a:ext cx="9688286" cy="46275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b="1" dirty="0">
                <a:solidFill>
                  <a:schemeClr val="accent1"/>
                </a:solidFill>
                <a:latin typeface="+mj-ea"/>
                <a:cs typeface="+mn-ea"/>
              </a:rPr>
              <a:t>pivot-based filtering</a:t>
            </a:r>
            <a:endParaRPr lang="en-US" altLang="zh-CN" b="1" dirty="0">
              <a:solidFill>
                <a:schemeClr val="accent1"/>
              </a:solidFill>
              <a:latin typeface="+mj-ea"/>
              <a:cs typeface="+mn-ea"/>
            </a:endParaRPr>
          </a:p>
        </p:txBody>
      </p:sp>
      <p:sp>
        <p:nvSpPr>
          <p:cNvPr id="16" name="文本占位符 58"/>
          <p:cNvSpPr txBox="1"/>
          <p:nvPr/>
        </p:nvSpPr>
        <p:spPr>
          <a:xfrm>
            <a:off x="1216933" y="378618"/>
            <a:ext cx="8813381" cy="368935"/>
          </a:xfrm>
          <a:prstGeom prst="rect">
            <a:avLst/>
          </a:prstGeom>
        </p:spPr>
        <p:txBody>
          <a:bodyPr vert="horz" lIns="0" tIns="45720" rIns="91440" bIns="46800" rtlCol="0">
            <a:spAutoFit/>
          </a:bodyPr>
          <a:lstStyle>
            <a:lvl1pPr marL="0" indent="0" algn="l" defTabSz="914400" rtl="0" eaLnBrk="1" latinLnBrk="0" hangingPunct="1">
              <a:lnSpc>
                <a:spcPct val="100000"/>
              </a:lnSpc>
              <a:spcBef>
                <a:spcPts val="1000"/>
              </a:spcBef>
              <a:buFont typeface="Arial" panose="020B0604020202020204" pitchFamily="34" charset="0"/>
              <a:buNone/>
              <a:defRPr sz="2000" b="1" kern="120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t>算</a:t>
            </a:r>
            <a:r>
              <a:rPr lang="en-US" altLang="zh-CN" sz="1800" dirty="0"/>
              <a:t> </a:t>
            </a:r>
            <a:r>
              <a:rPr lang="zh-CN" altLang="en-US" sz="1800" dirty="0"/>
              <a:t>法</a:t>
            </a:r>
            <a:endParaRPr lang="en-US" altLang="zh-CN" sz="1800" dirty="0"/>
          </a:p>
        </p:txBody>
      </p:sp>
      <p:sp>
        <p:nvSpPr>
          <p:cNvPr id="2" name="文本框 1"/>
          <p:cNvSpPr txBox="1"/>
          <p:nvPr/>
        </p:nvSpPr>
        <p:spPr>
          <a:xfrm>
            <a:off x="4091940" y="1147445"/>
            <a:ext cx="6594475" cy="437515"/>
          </a:xfrm>
          <a:prstGeom prst="rect">
            <a:avLst/>
          </a:prstGeom>
          <a:noFill/>
        </p:spPr>
        <p:txBody>
          <a:bodyPr wrap="square" rtlCol="0">
            <a:spAutoFit/>
          </a:bodyPr>
          <a:p>
            <a:pPr fontAlgn="auto">
              <a:lnSpc>
                <a:spcPct val="125000"/>
              </a:lnSpc>
            </a:pPr>
            <a:r>
              <a:rPr lang="zh-CN" altLang="en-US"/>
              <a:t>使用预先计算的距离，根据三角形不等式修剪向量</a:t>
            </a:r>
            <a:endParaRPr lang="zh-CN" altLang="en-US"/>
          </a:p>
        </p:txBody>
      </p:sp>
      <p:sp>
        <p:nvSpPr>
          <p:cNvPr id="3" name="文本框 2"/>
          <p:cNvSpPr txBox="1"/>
          <p:nvPr/>
        </p:nvSpPr>
        <p:spPr>
          <a:xfrm>
            <a:off x="688975" y="1866265"/>
            <a:ext cx="6391910" cy="1129665"/>
          </a:xfrm>
          <a:prstGeom prst="rect">
            <a:avLst/>
          </a:prstGeom>
          <a:noFill/>
        </p:spPr>
        <p:txBody>
          <a:bodyPr wrap="square" rtlCol="0">
            <a:spAutoFit/>
          </a:bodyPr>
          <a:p>
            <a:pPr fontAlgn="auto">
              <a:lnSpc>
                <a:spcPct val="125000"/>
              </a:lnSpc>
            </a:pPr>
            <a:r>
              <a:rPr lang="zh-CN" altLang="en-US"/>
              <a:t>Lemma 1 (Pivot Filtering). 给定两个向量q、x, 中心点集合</a:t>
            </a:r>
            <a:r>
              <a:rPr lang="en-US" altLang="zh-CN"/>
              <a:t>P</a:t>
            </a:r>
            <a:r>
              <a:rPr lang="zh-CN" altLang="en-US"/>
              <a:t>, 距离函数d和阈值 τ, 如果q matches x, 满足d(q, p) − τ ≤ d(x, p) ≤ d(q, p) + τ.</a:t>
            </a:r>
            <a:endParaRPr lang="zh-CN" altLang="en-US"/>
          </a:p>
        </p:txBody>
      </p:sp>
      <p:sp>
        <p:nvSpPr>
          <p:cNvPr id="6" name="文本框 5"/>
          <p:cNvSpPr txBox="1"/>
          <p:nvPr/>
        </p:nvSpPr>
        <p:spPr>
          <a:xfrm>
            <a:off x="721995" y="4578350"/>
            <a:ext cx="6325870" cy="1129665"/>
          </a:xfrm>
          <a:prstGeom prst="rect">
            <a:avLst/>
          </a:prstGeom>
          <a:noFill/>
        </p:spPr>
        <p:txBody>
          <a:bodyPr wrap="square" rtlCol="0">
            <a:spAutoFit/>
          </a:bodyPr>
          <a:p>
            <a:pPr fontAlgn="auto">
              <a:lnSpc>
                <a:spcPct val="125000"/>
              </a:lnSpc>
            </a:pPr>
            <a:r>
              <a:rPr lang="zh-CN" altLang="en-US"/>
              <a:t>Lemma 2 (Pivot Matching). </a:t>
            </a:r>
            <a:r>
              <a:rPr lang="zh-CN" altLang="en-US">
                <a:sym typeface="+mn-ea"/>
              </a:rPr>
              <a:t>给定两个向量q、x,</a:t>
            </a:r>
            <a:r>
              <a:rPr lang="zh-CN" altLang="en-US"/>
              <a:t> </a:t>
            </a:r>
            <a:r>
              <a:rPr lang="zh-CN" altLang="en-US">
                <a:sym typeface="+mn-ea"/>
              </a:rPr>
              <a:t>中心点集合</a:t>
            </a:r>
            <a:r>
              <a:rPr lang="en-US" altLang="zh-CN">
                <a:sym typeface="+mn-ea"/>
              </a:rPr>
              <a:t>P</a:t>
            </a:r>
            <a:r>
              <a:rPr lang="zh-CN" altLang="en-US"/>
              <a:t>, </a:t>
            </a:r>
            <a:r>
              <a:rPr lang="zh-CN" altLang="en-US">
                <a:sym typeface="+mn-ea"/>
              </a:rPr>
              <a:t>距离函数d和阈值 τ</a:t>
            </a:r>
            <a:r>
              <a:rPr lang="zh-CN" altLang="en-US"/>
              <a:t>, 若存在一个中心点</a:t>
            </a:r>
            <a:r>
              <a:rPr lang="en-US" altLang="zh-CN"/>
              <a:t>p,</a:t>
            </a:r>
            <a:r>
              <a:rPr lang="zh-CN" altLang="en-US"/>
              <a:t>使得p ∈ P 满足 d(x, p) +d(q, p) ≤ </a:t>
            </a:r>
            <a:r>
              <a:rPr lang="en-US" altLang="zh-CN"/>
              <a:t>τ</a:t>
            </a:r>
            <a:r>
              <a:rPr lang="zh-CN" altLang="en-US"/>
              <a:t>, 可以得出q matches x.</a:t>
            </a:r>
            <a:endParaRPr lang="zh-CN" altLang="en-US"/>
          </a:p>
        </p:txBody>
      </p:sp>
      <p:pic>
        <p:nvPicPr>
          <p:cNvPr id="8" name="图片 7" descr="引理1"/>
          <p:cNvPicPr>
            <a:picLocks noChangeAspect="1"/>
          </p:cNvPicPr>
          <p:nvPr/>
        </p:nvPicPr>
        <p:blipFill>
          <a:blip r:embed="rId1"/>
          <a:stretch>
            <a:fillRect/>
          </a:stretch>
        </p:blipFill>
        <p:spPr>
          <a:xfrm>
            <a:off x="7219315" y="1804670"/>
            <a:ext cx="3011805" cy="28308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9"/>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1" name="灯片编号占位符 10"/>
          <p:cNvSpPr>
            <a:spLocks noGrp="1"/>
          </p:cNvSpPr>
          <p:nvPr>
            <p:ph type="sldNum" sz="quarter" idx="28"/>
          </p:nvPr>
        </p:nvSpPr>
        <p:spPr/>
        <p:txBody>
          <a:bodyPr/>
          <a:lstStyle/>
          <a:p>
            <a:fld id="{C79ECAFE-A460-4E13-ABCB-32CAE6136244}" type="slidenum">
              <a:rPr lang="zh-CN" altLang="en-US" smtClean="0"/>
            </a:fld>
            <a:endParaRPr lang="zh-CN" altLang="en-US" dirty="0"/>
          </a:p>
        </p:txBody>
      </p:sp>
      <p:sp>
        <p:nvSpPr>
          <p:cNvPr id="48" name="矩形 47"/>
          <p:cNvSpPr/>
          <p:nvPr/>
        </p:nvSpPr>
        <p:spPr>
          <a:xfrm>
            <a:off x="660400" y="1339215"/>
            <a:ext cx="1978025" cy="2108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sp>
        <p:nvSpPr>
          <p:cNvPr id="50" name="文本占位符 8"/>
          <p:cNvSpPr txBox="1"/>
          <p:nvPr/>
        </p:nvSpPr>
        <p:spPr>
          <a:xfrm>
            <a:off x="660400" y="1117545"/>
            <a:ext cx="9688286" cy="46275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b="1" dirty="0">
                <a:solidFill>
                  <a:schemeClr val="accent1"/>
                </a:solidFill>
                <a:latin typeface="+mj-ea"/>
                <a:cs typeface="+mn-ea"/>
              </a:rPr>
              <a:t>pivot mapping</a:t>
            </a:r>
            <a:endParaRPr lang="en-US" altLang="zh-CN" b="1" dirty="0">
              <a:solidFill>
                <a:schemeClr val="accent1"/>
              </a:solidFill>
              <a:latin typeface="+mj-ea"/>
              <a:cs typeface="+mn-ea"/>
            </a:endParaRPr>
          </a:p>
        </p:txBody>
      </p:sp>
      <p:sp>
        <p:nvSpPr>
          <p:cNvPr id="16" name="文本占位符 58"/>
          <p:cNvSpPr txBox="1"/>
          <p:nvPr/>
        </p:nvSpPr>
        <p:spPr>
          <a:xfrm>
            <a:off x="1216933" y="378618"/>
            <a:ext cx="8813381" cy="368935"/>
          </a:xfrm>
          <a:prstGeom prst="rect">
            <a:avLst/>
          </a:prstGeom>
        </p:spPr>
        <p:txBody>
          <a:bodyPr vert="horz" lIns="0" tIns="45720" rIns="91440" bIns="46800" rtlCol="0">
            <a:spAutoFit/>
          </a:bodyPr>
          <a:lstStyle>
            <a:lvl1pPr marL="0" indent="0" algn="l" defTabSz="914400" rtl="0" eaLnBrk="1" latinLnBrk="0" hangingPunct="1">
              <a:lnSpc>
                <a:spcPct val="100000"/>
              </a:lnSpc>
              <a:spcBef>
                <a:spcPts val="1000"/>
              </a:spcBef>
              <a:buFont typeface="Arial" panose="020B0604020202020204" pitchFamily="34" charset="0"/>
              <a:buNone/>
              <a:defRPr sz="2000" b="1" kern="120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t>算</a:t>
            </a:r>
            <a:r>
              <a:rPr lang="en-US" altLang="zh-CN" sz="1800" dirty="0"/>
              <a:t> </a:t>
            </a:r>
            <a:r>
              <a:rPr lang="zh-CN" altLang="en-US" sz="1800" dirty="0"/>
              <a:t>法</a:t>
            </a:r>
            <a:endParaRPr lang="zh-CN" altLang="en-US" sz="1800" dirty="0"/>
          </a:p>
        </p:txBody>
      </p:sp>
      <p:sp>
        <p:nvSpPr>
          <p:cNvPr id="2" name="文本框 1"/>
          <p:cNvSpPr txBox="1"/>
          <p:nvPr/>
        </p:nvSpPr>
        <p:spPr>
          <a:xfrm>
            <a:off x="660400" y="1770380"/>
            <a:ext cx="11233150" cy="437515"/>
          </a:xfrm>
          <a:prstGeom prst="rect">
            <a:avLst/>
          </a:prstGeom>
          <a:noFill/>
        </p:spPr>
        <p:txBody>
          <a:bodyPr wrap="square" rtlCol="0">
            <a:spAutoFit/>
          </a:bodyPr>
          <a:p>
            <a:pPr fontAlgn="auto">
              <a:lnSpc>
                <a:spcPct val="125000"/>
              </a:lnSpc>
            </a:pPr>
            <a:r>
              <a:rPr lang="zh-CN" altLang="en-US"/>
              <a:t>给定一组集合 P = {p1, p2, ..., pn}，对于向量</a:t>
            </a:r>
            <a:r>
              <a:rPr lang="en-US" altLang="zh-CN"/>
              <a:t>x,</a:t>
            </a:r>
            <a:r>
              <a:rPr lang="zh-CN" altLang="en-US"/>
              <a:t>得到</a:t>
            </a:r>
            <a:r>
              <a:rPr lang="en-US" altLang="zh-CN"/>
              <a:t>x</a:t>
            </a:r>
            <a:r>
              <a:rPr lang="zh-CN" altLang="en-US"/>
              <a:t>关于集合</a:t>
            </a:r>
            <a:r>
              <a:rPr lang="en-US" altLang="zh-CN"/>
              <a:t>P</a:t>
            </a:r>
            <a:r>
              <a:rPr lang="zh-CN" altLang="en-US"/>
              <a:t>的映射x</a:t>
            </a:r>
            <a:r>
              <a:rPr lang="en-US" altLang="zh-CN"/>
              <a:t>’</a:t>
            </a:r>
            <a:r>
              <a:rPr lang="zh-CN" altLang="en-US"/>
              <a:t>= [d(p1, x), d(p2, x), ..., d(pn, x)]</a:t>
            </a:r>
            <a:endParaRPr lang="zh-CN" altLang="en-US"/>
          </a:p>
        </p:txBody>
      </p:sp>
      <p:pic>
        <p:nvPicPr>
          <p:cNvPr id="6" name="图片 5" descr="mapping"/>
          <p:cNvPicPr>
            <a:picLocks noChangeAspect="1"/>
          </p:cNvPicPr>
          <p:nvPr/>
        </p:nvPicPr>
        <p:blipFill>
          <a:blip r:embed="rId1"/>
          <a:stretch>
            <a:fillRect/>
          </a:stretch>
        </p:blipFill>
        <p:spPr>
          <a:xfrm>
            <a:off x="660400" y="2138680"/>
            <a:ext cx="7885430" cy="4164330"/>
          </a:xfrm>
          <a:prstGeom prst="rect">
            <a:avLst/>
          </a:prstGeom>
        </p:spPr>
      </p:pic>
      <p:sp>
        <p:nvSpPr>
          <p:cNvPr id="15" name="文本框 14"/>
          <p:cNvSpPr txBox="1"/>
          <p:nvPr/>
        </p:nvSpPr>
        <p:spPr>
          <a:xfrm>
            <a:off x="9306560" y="2700655"/>
            <a:ext cx="2750820" cy="3900170"/>
          </a:xfrm>
          <a:prstGeom prst="rect">
            <a:avLst/>
          </a:prstGeom>
          <a:noFill/>
        </p:spPr>
        <p:txBody>
          <a:bodyPr wrap="square" rtlCol="0">
            <a:spAutoFit/>
          </a:bodyPr>
          <a:p>
            <a:pPr fontAlgn="auto">
              <a:lnSpc>
                <a:spcPct val="125000"/>
              </a:lnSpc>
            </a:pPr>
            <a:r>
              <a:rPr lang="en-US" altLang="zh-CN"/>
              <a:t>Q:query column</a:t>
            </a:r>
            <a:endParaRPr lang="en-US" altLang="zh-CN"/>
          </a:p>
          <a:p>
            <a:pPr fontAlgn="auto">
              <a:lnSpc>
                <a:spcPct val="125000"/>
              </a:lnSpc>
            </a:pPr>
            <a:r>
              <a:rPr lang="en-US" altLang="zh-CN"/>
              <a:t>Q={q1,q2}</a:t>
            </a:r>
            <a:endParaRPr lang="en-US" altLang="zh-CN"/>
          </a:p>
          <a:p>
            <a:pPr fontAlgn="auto">
              <a:lnSpc>
                <a:spcPct val="125000"/>
              </a:lnSpc>
            </a:pPr>
            <a:endParaRPr lang="en-US" altLang="zh-CN"/>
          </a:p>
          <a:p>
            <a:pPr fontAlgn="auto">
              <a:lnSpc>
                <a:spcPct val="125000"/>
              </a:lnSpc>
            </a:pPr>
            <a:r>
              <a:rPr lang="en-US" altLang="zh-CN">
                <a:sym typeface="+mn-ea"/>
              </a:rPr>
              <a:t>the table repository:</a:t>
            </a:r>
            <a:endParaRPr lang="en-US" altLang="zh-CN"/>
          </a:p>
          <a:p>
            <a:pPr fontAlgn="auto">
              <a:lnSpc>
                <a:spcPct val="125000"/>
              </a:lnSpc>
            </a:pPr>
            <a:r>
              <a:rPr lang="en-US" altLang="zh-CN"/>
              <a:t>four target columns </a:t>
            </a:r>
            <a:endParaRPr lang="en-US" altLang="zh-CN"/>
          </a:p>
          <a:p>
            <a:pPr fontAlgn="auto">
              <a:lnSpc>
                <a:spcPct val="125000"/>
              </a:lnSpc>
            </a:pPr>
            <a:r>
              <a:rPr lang="en-US" altLang="zh-CN"/>
              <a:t>S1: {x1, x2}, </a:t>
            </a:r>
            <a:endParaRPr lang="en-US" altLang="zh-CN"/>
          </a:p>
          <a:p>
            <a:pPr fontAlgn="auto">
              <a:lnSpc>
                <a:spcPct val="125000"/>
              </a:lnSpc>
            </a:pPr>
            <a:r>
              <a:rPr lang="en-US" altLang="zh-CN"/>
              <a:t>S2: {x3, x4}, </a:t>
            </a:r>
            <a:endParaRPr lang="en-US" altLang="zh-CN"/>
          </a:p>
          <a:p>
            <a:pPr fontAlgn="auto">
              <a:lnSpc>
                <a:spcPct val="125000"/>
              </a:lnSpc>
            </a:pPr>
            <a:r>
              <a:rPr lang="en-US" altLang="zh-CN"/>
              <a:t>S3: {x5, x6},</a:t>
            </a:r>
            <a:endParaRPr lang="en-US" altLang="zh-CN"/>
          </a:p>
          <a:p>
            <a:pPr fontAlgn="auto">
              <a:lnSpc>
                <a:spcPct val="125000"/>
              </a:lnSpc>
            </a:pPr>
            <a:r>
              <a:rPr lang="en-US" altLang="zh-CN"/>
              <a:t>S4: {x7, x8},</a:t>
            </a:r>
            <a:endParaRPr lang="en-US" altLang="zh-CN"/>
          </a:p>
          <a:p>
            <a:pPr fontAlgn="auto">
              <a:lnSpc>
                <a:spcPct val="125000"/>
              </a:lnSpc>
            </a:pPr>
            <a:endParaRPr lang="zh-CN" altLang="en-US"/>
          </a:p>
          <a:p>
            <a:pPr fontAlgn="auto">
              <a:lnSpc>
                <a:spcPct val="125000"/>
              </a:lnSpc>
            </a:pPr>
            <a:r>
              <a:rPr lang="en-US" altLang="zh-CN"/>
              <a:t>pivots:x1,x8</a:t>
            </a:r>
            <a:endParaRPr lang="en-US" altLang="zh-CN"/>
          </a:p>
        </p:txBody>
      </p:sp>
      <p:sp>
        <p:nvSpPr>
          <p:cNvPr id="3" name="文本框 2"/>
          <p:cNvSpPr txBox="1"/>
          <p:nvPr/>
        </p:nvSpPr>
        <p:spPr>
          <a:xfrm>
            <a:off x="2573655" y="6308090"/>
            <a:ext cx="7044690" cy="368300"/>
          </a:xfrm>
          <a:prstGeom prst="rect">
            <a:avLst/>
          </a:prstGeom>
          <a:noFill/>
        </p:spPr>
        <p:txBody>
          <a:bodyPr wrap="square" rtlCol="0">
            <a:spAutoFit/>
          </a:bodyPr>
          <a:p>
            <a:pPr algn="ctr"/>
            <a:r>
              <a:rPr lang="zh-CN" altLang="en-US" u="sng"/>
              <a:t>利用引理</a:t>
            </a:r>
            <a:r>
              <a:rPr lang="en-US" altLang="zh-CN" u="sng"/>
              <a:t>1,2</a:t>
            </a:r>
            <a:r>
              <a:rPr lang="zh-CN" altLang="en-US" u="sng"/>
              <a:t>证明候选集合匹配集</a:t>
            </a:r>
            <a:endParaRPr lang="zh-CN" altLang="en-US" u="sng"/>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p:cNvSpPr/>
          <p:nvPr/>
        </p:nvSpPr>
        <p:spPr>
          <a:xfrm>
            <a:off x="660400" y="1377315"/>
            <a:ext cx="4206875" cy="1384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sp>
        <p:nvSpPr>
          <p:cNvPr id="10" name="日期占位符 9"/>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1" name="灯片编号占位符 10"/>
          <p:cNvSpPr>
            <a:spLocks noGrp="1"/>
          </p:cNvSpPr>
          <p:nvPr>
            <p:ph type="sldNum" sz="quarter" idx="28"/>
          </p:nvPr>
        </p:nvSpPr>
        <p:spPr/>
        <p:txBody>
          <a:bodyPr/>
          <a:lstStyle/>
          <a:p>
            <a:fld id="{C79ECAFE-A460-4E13-ABCB-32CAE6136244}" type="slidenum">
              <a:rPr lang="zh-CN" altLang="en-US" smtClean="0"/>
            </a:fld>
            <a:endParaRPr lang="zh-CN" altLang="en-US" dirty="0"/>
          </a:p>
        </p:txBody>
      </p:sp>
      <p:sp>
        <p:nvSpPr>
          <p:cNvPr id="50" name="文本占位符 8"/>
          <p:cNvSpPr txBox="1"/>
          <p:nvPr/>
        </p:nvSpPr>
        <p:spPr>
          <a:xfrm>
            <a:off x="660400" y="1157605"/>
            <a:ext cx="4664710" cy="46291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altLang="en-US" b="1" dirty="0">
                <a:solidFill>
                  <a:schemeClr val="accent1"/>
                </a:solidFill>
                <a:latin typeface="+mj-ea"/>
                <a:cs typeface="+mn-ea"/>
              </a:rPr>
              <a:t>Blocking with Hierarchical Grids</a:t>
            </a:r>
            <a:endParaRPr lang="zh-CN" altLang="en-US" b="1" dirty="0">
              <a:solidFill>
                <a:schemeClr val="accent1"/>
              </a:solidFill>
              <a:latin typeface="+mj-ea"/>
              <a:cs typeface="+mn-ea"/>
            </a:endParaRPr>
          </a:p>
        </p:txBody>
      </p:sp>
      <p:sp>
        <p:nvSpPr>
          <p:cNvPr id="16" name="文本占位符 58"/>
          <p:cNvSpPr txBox="1"/>
          <p:nvPr/>
        </p:nvSpPr>
        <p:spPr>
          <a:xfrm>
            <a:off x="1216933" y="378618"/>
            <a:ext cx="8813381" cy="368935"/>
          </a:xfrm>
          <a:prstGeom prst="rect">
            <a:avLst/>
          </a:prstGeom>
        </p:spPr>
        <p:txBody>
          <a:bodyPr vert="horz" lIns="0" tIns="45720" rIns="91440" bIns="46800" rtlCol="0">
            <a:spAutoFit/>
          </a:bodyPr>
          <a:lstStyle>
            <a:lvl1pPr marL="0" indent="0" algn="l" defTabSz="914400" rtl="0" eaLnBrk="1" latinLnBrk="0" hangingPunct="1">
              <a:lnSpc>
                <a:spcPct val="100000"/>
              </a:lnSpc>
              <a:spcBef>
                <a:spcPts val="1000"/>
              </a:spcBef>
              <a:buFont typeface="Arial" panose="020B0604020202020204" pitchFamily="34" charset="0"/>
              <a:buNone/>
              <a:defRPr sz="2000" b="1" kern="120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t>算</a:t>
            </a:r>
            <a:r>
              <a:rPr lang="en-US" altLang="zh-CN" sz="1800" dirty="0"/>
              <a:t> </a:t>
            </a:r>
            <a:r>
              <a:rPr lang="zh-CN" altLang="en-US" sz="1800" dirty="0"/>
              <a:t>法</a:t>
            </a:r>
            <a:endParaRPr lang="zh-CN" altLang="en-US" sz="1800" dirty="0"/>
          </a:p>
        </p:txBody>
      </p:sp>
      <p:pic>
        <p:nvPicPr>
          <p:cNvPr id="2" name="图片 1" descr="blocking"/>
          <p:cNvPicPr>
            <a:picLocks noChangeAspect="1"/>
          </p:cNvPicPr>
          <p:nvPr/>
        </p:nvPicPr>
        <p:blipFill>
          <a:blip r:embed="rId1"/>
          <a:stretch>
            <a:fillRect/>
          </a:stretch>
        </p:blipFill>
        <p:spPr>
          <a:xfrm>
            <a:off x="248285" y="1828800"/>
            <a:ext cx="8600440" cy="3863340"/>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8855710" y="2452370"/>
                <a:ext cx="3343275" cy="2546350"/>
              </a:xfrm>
              <a:prstGeom prst="rect">
                <a:avLst/>
              </a:prstGeom>
              <a:noFill/>
            </p:spPr>
            <p:txBody>
              <a:bodyPr wrap="square" rtlCol="0">
                <a:spAutoFit/>
              </a:bodyPr>
              <a:p>
                <a:pPr fontAlgn="auto">
                  <a:lnSpc>
                    <a:spcPct val="125000"/>
                  </a:lnSpc>
                </a:pPr>
                <a:r>
                  <a:rPr lang="zh-CN" altLang="en-US"/>
                  <a:t>a hierarchical</a:t>
                </a:r>
                <a:r>
                  <a:rPr lang="en-US" altLang="zh-CN"/>
                  <a:t> </a:t>
                </a:r>
                <a:r>
                  <a:rPr lang="zh-CN" altLang="en-US"/>
                  <a:t>grid of m levels (except the root) divide</a:t>
                </a:r>
                <a:r>
                  <a:rPr lang="en-US" altLang="zh-CN"/>
                  <a:t>s</a:t>
                </a:r>
                <a:r>
                  <a:rPr lang="zh-CN" altLang="en-US"/>
                  <a:t> the pivot space into</a:t>
                </a:r>
                <a14:m>
                  <m:oMath xmlns:m="http://schemas.openxmlformats.org/officeDocument/2006/math">
                    <m:r>
                      <a:rPr lang="en-US" altLang="zh-CN">
                        <a:latin typeface="Cambria Math" panose="02040503050406030204" charset="0"/>
                      </a:rPr>
                      <m:t> </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zh-CN" altLang="en-US">
                            <a:latin typeface="Cambria Math" panose="02040503050406030204" charset="0"/>
                            <a:sym typeface="+mn-ea"/>
                          </a:rPr>
                          <m:t>|</m:t>
                        </m:r>
                        <m:r>
                          <a:rPr lang="zh-CN" altLang="en-US">
                            <a:latin typeface="Cambria Math" panose="02040503050406030204" charset="0"/>
                            <a:sym typeface="+mn-ea"/>
                          </a:rPr>
                          <m:t>𝑃</m:t>
                        </m:r>
                        <m:r>
                          <a:rPr lang="zh-CN" altLang="en-US">
                            <a:latin typeface="Cambria Math" panose="02040503050406030204" charset="0"/>
                            <a:sym typeface="+mn-ea"/>
                          </a:rPr>
                          <m:t>|·</m:t>
                        </m:r>
                        <m:r>
                          <a:rPr lang="zh-CN" altLang="en-US">
                            <a:latin typeface="Cambria Math" panose="02040503050406030204" charset="0"/>
                            <a:sym typeface="+mn-ea"/>
                          </a:rPr>
                          <m:t>𝑖</m:t>
                        </m:r>
                        <m:r>
                          <a:rPr lang="zh-CN" altLang="en-US">
                            <a:latin typeface="Cambria Math" panose="02040503050406030204" charset="0"/>
                          </a:rPr>
                          <m:t> </m:t>
                        </m:r>
                      </m:sup>
                    </m:sSup>
                  </m:oMath>
                </a14:m>
                <a:r>
                  <a:rPr lang="en-US" altLang="zh-CN"/>
                  <a:t> </a:t>
                </a:r>
                <a14:m>
                  <m:oMath xmlns:m="http://schemas.openxmlformats.org/officeDocument/2006/math">
                    <m:r>
                      <m:rPr>
                        <m:sty m:val="p"/>
                      </m:rPr>
                      <a:rPr lang="zh-CN" altLang="en-US">
                        <a:latin typeface="Cambria Math" panose="02040503050406030204" charset="0"/>
                        <a:cs typeface="Cambria Math" panose="02040503050406030204" charset="0"/>
                        <a:sym typeface="+mn-ea"/>
                      </a:rPr>
                      <m:t>partitions</m:t>
                    </m:r>
                  </m:oMath>
                </a14:m>
                <a:endParaRPr lang="zh-CN" altLang="en-US">
                  <a:latin typeface="Cambria Math" panose="02040503050406030204" charset="0"/>
                  <a:sym typeface="+mn-ea"/>
                </a:endParaRPr>
              </a:p>
              <a:p>
                <a:pPr fontAlgn="auto">
                  <a:lnSpc>
                    <a:spcPct val="125000"/>
                  </a:lnSpc>
                </a:pPr>
                <a:r>
                  <a:rPr lang="zh-CN" altLang="en-US">
                    <a:cs typeface="+mn-lt"/>
                    <a:sym typeface="+mn-ea"/>
                  </a:rPr>
                  <a:t>其中：</a:t>
                </a:r>
                <a:endParaRPr lang="zh-CN" altLang="en-US">
                  <a:latin typeface="Cambria Math" panose="02040503050406030204" charset="0"/>
                  <a:sym typeface="+mn-ea"/>
                </a:endParaRPr>
              </a:p>
              <a:p>
                <a:pPr fontAlgn="auto">
                  <a:lnSpc>
                    <a:spcPct val="125000"/>
                  </a:lnSpc>
                </a:pPr>
                <a:r>
                  <a:rPr lang="en-US" altLang="zh-CN"/>
                  <a:t>|p|:dimensionality of the pivot space</a:t>
                </a:r>
                <a:endParaRPr lang="en-US" altLang="zh-CN"/>
              </a:p>
              <a:p>
                <a:pPr fontAlgn="auto">
                  <a:lnSpc>
                    <a:spcPct val="125000"/>
                  </a:lnSpc>
                </a:pPr>
                <a:r>
                  <a:rPr lang="en-US" altLang="zh-CN"/>
                  <a:t>i:level number,i</a:t>
                </a:r>
                <a:r>
                  <a:rPr lang="en-US" altLang="zh-CN">
                    <a:latin typeface="宋体" panose="02010600030101010101" pitchFamily="2" charset="-122"/>
                    <a:ea typeface="宋体" panose="02010600030101010101" pitchFamily="2" charset="-122"/>
                  </a:rPr>
                  <a:t>∈[1..m]</a:t>
                </a:r>
                <a:endParaRPr lang="en-US" altLang="zh-CN">
                  <a:latin typeface="宋体" panose="02010600030101010101" pitchFamily="2" charset="-122"/>
                  <a:ea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8855710" y="2452370"/>
                <a:ext cx="3343275" cy="2546350"/>
              </a:xfrm>
              <a:prstGeom prst="rect">
                <a:avLst/>
              </a:prstGeom>
              <a:blipFill rotWithShape="1">
                <a:blip r:embed="rId2"/>
                <a:stretch>
                  <a:fillRect/>
                </a:stretch>
              </a:blipFill>
            </p:spPr>
            <p:txBody>
              <a:bodyPr/>
              <a:lstStyle/>
              <a:p>
                <a:r>
                  <a:rPr lang="zh-CN" altLang="en-US">
                    <a:noFill/>
                  </a:rPr>
                  <a:t> </a:t>
                </a:r>
              </a:p>
            </p:txBody>
          </p:sp>
        </mc:Fallback>
      </mc:AlternateContent>
      <p:sp>
        <p:nvSpPr>
          <p:cNvPr id="4" name="文本框 3"/>
          <p:cNvSpPr txBox="1"/>
          <p:nvPr/>
        </p:nvSpPr>
        <p:spPr>
          <a:xfrm>
            <a:off x="238760" y="5796280"/>
            <a:ext cx="8616950" cy="437515"/>
          </a:xfrm>
          <a:prstGeom prst="rect">
            <a:avLst/>
          </a:prstGeom>
          <a:noFill/>
        </p:spPr>
        <p:txBody>
          <a:bodyPr wrap="square" rtlCol="0">
            <a:spAutoFit/>
          </a:bodyPr>
          <a:p>
            <a:pPr algn="ctr" fontAlgn="auto">
              <a:lnSpc>
                <a:spcPct val="125000"/>
              </a:lnSpc>
            </a:pPr>
            <a:r>
              <a:rPr lang="zh-CN" altLang="en-US"/>
              <a:t>图</a:t>
            </a:r>
            <a:r>
              <a:rPr lang="en-US" altLang="zh-CN"/>
              <a:t> 2-level hierarchical grid for the mapped vectors of R</a:t>
            </a:r>
            <a:r>
              <a:rPr lang="en-US" altLang="zh-CN" baseline="-25000"/>
              <a:t>V</a:t>
            </a:r>
            <a:endParaRPr lang="en-US" altLang="zh-CN" baseline="-25000"/>
          </a:p>
        </p:txBody>
      </p:sp>
      <p:sp>
        <p:nvSpPr>
          <p:cNvPr id="5" name="文本框 4"/>
          <p:cNvSpPr txBox="1"/>
          <p:nvPr/>
        </p:nvSpPr>
        <p:spPr>
          <a:xfrm>
            <a:off x="7303770" y="5796280"/>
            <a:ext cx="3392805" cy="437515"/>
          </a:xfrm>
          <a:prstGeom prst="rect">
            <a:avLst/>
          </a:prstGeom>
          <a:noFill/>
        </p:spPr>
        <p:txBody>
          <a:bodyPr wrap="square" rtlCol="0">
            <a:spAutoFit/>
          </a:bodyPr>
          <a:p>
            <a:pPr fontAlgn="auto">
              <a:lnSpc>
                <a:spcPct val="125000"/>
              </a:lnSpc>
            </a:pPr>
            <a:r>
              <a:rPr lang="en-US" altLang="zh-CN"/>
              <a:t>(</a:t>
            </a:r>
            <a:r>
              <a:rPr lang="zh-CN" altLang="en-US"/>
              <a:t>2-d pivot space</a:t>
            </a:r>
            <a:r>
              <a:rPr lang="en-US" altLang="zh-CN"/>
              <a:t>)</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p:cNvSpPr/>
          <p:nvPr/>
        </p:nvSpPr>
        <p:spPr>
          <a:xfrm>
            <a:off x="660400" y="1377315"/>
            <a:ext cx="4206875" cy="1384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sp>
        <p:nvSpPr>
          <p:cNvPr id="10" name="日期占位符 9"/>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1" name="灯片编号占位符 10"/>
          <p:cNvSpPr>
            <a:spLocks noGrp="1"/>
          </p:cNvSpPr>
          <p:nvPr>
            <p:ph type="sldNum" sz="quarter" idx="28"/>
          </p:nvPr>
        </p:nvSpPr>
        <p:spPr/>
        <p:txBody>
          <a:bodyPr/>
          <a:lstStyle/>
          <a:p>
            <a:fld id="{C79ECAFE-A460-4E13-ABCB-32CAE6136244}" type="slidenum">
              <a:rPr lang="zh-CN" altLang="en-US" smtClean="0"/>
            </a:fld>
            <a:endParaRPr lang="zh-CN" altLang="en-US" dirty="0"/>
          </a:p>
        </p:txBody>
      </p:sp>
      <p:sp>
        <p:nvSpPr>
          <p:cNvPr id="50" name="文本占位符 8"/>
          <p:cNvSpPr txBox="1"/>
          <p:nvPr/>
        </p:nvSpPr>
        <p:spPr>
          <a:xfrm>
            <a:off x="660400" y="1157605"/>
            <a:ext cx="4664710" cy="46291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chemeClr val="accent1"/>
                </a:solidFill>
                <a:latin typeface="+mj-ea"/>
                <a:cs typeface="+mn-ea"/>
              </a:rPr>
              <a:t>Blocking with Hierarchical Grids</a:t>
            </a:r>
            <a:endParaRPr lang="zh-CN" altLang="en-US" b="1" dirty="0">
              <a:solidFill>
                <a:schemeClr val="accent1"/>
              </a:solidFill>
              <a:latin typeface="+mj-ea"/>
              <a:cs typeface="+mn-ea"/>
            </a:endParaRPr>
          </a:p>
        </p:txBody>
      </p:sp>
      <p:sp>
        <p:nvSpPr>
          <p:cNvPr id="16" name="文本占位符 58"/>
          <p:cNvSpPr txBox="1"/>
          <p:nvPr/>
        </p:nvSpPr>
        <p:spPr>
          <a:xfrm>
            <a:off x="1216933" y="378618"/>
            <a:ext cx="8813381" cy="368935"/>
          </a:xfrm>
          <a:prstGeom prst="rect">
            <a:avLst/>
          </a:prstGeom>
        </p:spPr>
        <p:txBody>
          <a:bodyPr vert="horz" lIns="0" tIns="45720" rIns="91440" bIns="46800" rtlCol="0">
            <a:spAutoFit/>
          </a:bodyPr>
          <a:lstStyle>
            <a:lvl1pPr marL="0" indent="0" algn="l" defTabSz="914400" rtl="0" eaLnBrk="1" latinLnBrk="0" hangingPunct="1">
              <a:lnSpc>
                <a:spcPct val="100000"/>
              </a:lnSpc>
              <a:spcBef>
                <a:spcPts val="1000"/>
              </a:spcBef>
              <a:buFont typeface="Arial" panose="020B0604020202020204" pitchFamily="34" charset="0"/>
              <a:buNone/>
              <a:defRPr sz="2000" b="1" kern="120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t>算</a:t>
            </a:r>
            <a:r>
              <a:rPr lang="en-US" altLang="zh-CN" sz="1800" dirty="0"/>
              <a:t> </a:t>
            </a:r>
            <a:r>
              <a:rPr lang="zh-CN" altLang="en-US" sz="1800" dirty="0"/>
              <a:t>法</a:t>
            </a:r>
            <a:endParaRPr lang="en-US" altLang="zh-CN" sz="1800" dirty="0"/>
          </a:p>
        </p:txBody>
      </p:sp>
      <p:sp>
        <p:nvSpPr>
          <p:cNvPr id="6" name="文本框 5"/>
          <p:cNvSpPr txBox="1"/>
          <p:nvPr/>
        </p:nvSpPr>
        <p:spPr>
          <a:xfrm>
            <a:off x="660400" y="1515745"/>
            <a:ext cx="7472045" cy="1129665"/>
          </a:xfrm>
          <a:prstGeom prst="rect">
            <a:avLst/>
          </a:prstGeom>
          <a:noFill/>
        </p:spPr>
        <p:txBody>
          <a:bodyPr wrap="square" rtlCol="0" anchor="t">
            <a:spAutoFit/>
          </a:bodyPr>
          <a:p>
            <a:pPr fontAlgn="auto">
              <a:lnSpc>
                <a:spcPct val="125000"/>
              </a:lnSpc>
            </a:pPr>
            <a:r>
              <a:rPr lang="zh-CN" altLang="en-US"/>
              <a:t>Lemma 3 (Vector-Cell Filtering). </a:t>
            </a:r>
            <a:r>
              <a:rPr lang="zh-CN" altLang="en-US">
                <a:sym typeface="+mn-ea"/>
              </a:rPr>
              <a:t>在</a:t>
            </a:r>
            <a:r>
              <a:rPr lang="en-US" altLang="zh-CN">
                <a:sym typeface="+mn-ea"/>
              </a:rPr>
              <a:t>pivot</a:t>
            </a:r>
            <a:r>
              <a:rPr lang="zh-CN" altLang="en-US">
                <a:sym typeface="+mn-ea"/>
              </a:rPr>
              <a:t>空间中，</a:t>
            </a:r>
            <a:r>
              <a:rPr lang="zh-CN" altLang="en-US"/>
              <a:t>给定单元格</a:t>
            </a:r>
            <a:r>
              <a:rPr lang="en-US" altLang="zh-CN"/>
              <a:t>c,</a:t>
            </a:r>
            <a:r>
              <a:rPr lang="zh-CN" altLang="en-US"/>
              <a:t>查询向量 q</a:t>
            </a:r>
            <a:r>
              <a:rPr lang="en-US" altLang="zh-CN"/>
              <a:t>’ </a:t>
            </a:r>
            <a:r>
              <a:rPr lang="zh-CN" altLang="en-US"/>
              <a:t>, 如果c ∩ SQR(q</a:t>
            </a:r>
            <a:r>
              <a:rPr lang="en-US" altLang="zh-CN"/>
              <a:t>’</a:t>
            </a:r>
            <a:r>
              <a:rPr lang="zh-CN" altLang="en-US"/>
              <a:t>, τ) = </a:t>
            </a:r>
            <a:r>
              <a:rPr lang="en-US" altLang="zh-CN"/>
              <a:t>∅</a:t>
            </a:r>
            <a:r>
              <a:rPr lang="zh-CN" altLang="en-US"/>
              <a:t>, </a:t>
            </a:r>
            <a:r>
              <a:rPr lang="zh-CN"/>
              <a:t>对于任何映射向量</a:t>
            </a:r>
            <a:r>
              <a:rPr lang="zh-CN" altLang="en-US"/>
              <a:t> x</a:t>
            </a:r>
            <a:r>
              <a:rPr lang="en-US" altLang="zh-CN"/>
              <a:t>’</a:t>
            </a:r>
            <a:r>
              <a:rPr lang="zh-CN" altLang="en-US"/>
              <a:t>∈ c, 他的原向量</a:t>
            </a:r>
            <a:r>
              <a:rPr lang="en-US" altLang="zh-CN"/>
              <a:t>x</a:t>
            </a:r>
            <a:r>
              <a:rPr lang="zh-CN" altLang="en-US"/>
              <a:t>都不会和查询向量</a:t>
            </a:r>
            <a:r>
              <a:rPr lang="en-US" altLang="zh-CN"/>
              <a:t>q</a:t>
            </a:r>
            <a:r>
              <a:rPr lang="zh-CN" altLang="en-US"/>
              <a:t>匹配。</a:t>
            </a:r>
            <a:endParaRPr lang="zh-CN" altLang="en-US"/>
          </a:p>
        </p:txBody>
      </p:sp>
      <mc:AlternateContent xmlns:mc="http://schemas.openxmlformats.org/markup-compatibility/2006">
        <mc:Choice xmlns:a14="http://schemas.microsoft.com/office/drawing/2010/main" Requires="a14">
          <p:sp>
            <p:nvSpPr>
              <p:cNvPr id="7" name="文本框 6"/>
              <p:cNvSpPr txBox="1"/>
              <p:nvPr/>
            </p:nvSpPr>
            <p:spPr>
              <a:xfrm>
                <a:off x="660400" y="2594610"/>
                <a:ext cx="7993380" cy="1280795"/>
              </a:xfrm>
              <a:prstGeom prst="rect">
                <a:avLst/>
              </a:prstGeom>
              <a:noFill/>
            </p:spPr>
            <p:txBody>
              <a:bodyPr wrap="square" rtlCol="0">
                <a:spAutoFit/>
              </a:bodyPr>
              <a:p>
                <a:pPr fontAlgn="auto">
                  <a:lnSpc>
                    <a:spcPct val="125000"/>
                  </a:lnSpc>
                </a:pPr>
                <a:r>
                  <a:rPr lang="zh-CN" altLang="en-US"/>
                  <a:t>Lemma 4 (Cell-Cell Filtering). 在</a:t>
                </a:r>
                <a:r>
                  <a:rPr lang="en-US" altLang="zh-CN"/>
                  <a:t>pivot</a:t>
                </a:r>
                <a:r>
                  <a:rPr lang="zh-CN" altLang="en-US"/>
                  <a:t>空间中，给定一个目标单元格</a:t>
                </a:r>
                <a:r>
                  <a:rPr lang="en-US" altLang="zh-CN"/>
                  <a:t>c</a:t>
                </a:r>
                <a:r>
                  <a:rPr lang="zh-CN" altLang="en-US"/>
                  <a:t>和查询单元格c</a:t>
                </a:r>
                <a:r>
                  <a:rPr lang="zh-CN" altLang="en-US" baseline="-25000"/>
                  <a:t>q</a:t>
                </a:r>
                <a:r>
                  <a:rPr lang="en-US" altLang="zh-CN"/>
                  <a:t> </a:t>
                </a:r>
                <a:r>
                  <a:rPr lang="zh-CN" altLang="en-US"/>
                  <a:t>, 如果c∩SQR(c</a:t>
                </a:r>
                <a:r>
                  <a:rPr lang="zh-CN" altLang="en-US" baseline="-25000"/>
                  <a:t>q</a:t>
                </a:r>
                <a:r>
                  <a:rPr lang="zh-CN" altLang="en-US"/>
                  <a:t>.center, τ+</a:t>
                </a:r>
                <a14:m>
                  <m:oMath xmlns:m="http://schemas.openxmlformats.org/officeDocument/2006/math">
                    <m:f>
                      <m:fPr>
                        <m:ctrlPr>
                          <a:rPr lang="en-US" altLang="zh-CN" i="1">
                            <a:latin typeface="Cambria Math" panose="02040503050406030204" charset="0"/>
                            <a:cs typeface="Cambria Math" panose="02040503050406030204" charset="0"/>
                          </a:rPr>
                        </m:ctrlPr>
                      </m:fPr>
                      <m:num>
                        <m:r>
                          <a:rPr lang="zh-CN" altLang="en-US">
                            <a:latin typeface="Cambria Math" panose="02040503050406030204" charset="0"/>
                            <a:sym typeface="+mn-ea"/>
                          </a:rPr>
                          <m:t>𝑐</m:t>
                        </m:r>
                        <m:r>
                          <a:rPr lang="zh-CN" altLang="en-US" baseline="-25000">
                            <a:latin typeface="Cambria Math" panose="02040503050406030204" charset="0"/>
                            <a:sym typeface="+mn-ea"/>
                          </a:rPr>
                          <m:t>𝑞</m:t>
                        </m:r>
                        <m:r>
                          <a:rPr lang="zh-CN" altLang="en-US">
                            <a:latin typeface="Cambria Math" panose="02040503050406030204" charset="0"/>
                            <a:sym typeface="+mn-ea"/>
                          </a:rPr>
                          <m:t>.</m:t>
                        </m:r>
                        <m:r>
                          <a:rPr lang="zh-CN" altLang="en-US">
                            <a:latin typeface="Cambria Math" panose="02040503050406030204" charset="0"/>
                            <a:sym typeface="+mn-ea"/>
                          </a:rPr>
                          <m:t>𝑙𝑒𝑛𝑔𝑡ℎ</m:t>
                        </m:r>
                        <m:r>
                          <a:rPr lang="zh-CN" altLang="en-US">
                            <a:latin typeface="Cambria Math" panose="02040503050406030204" charset="0"/>
                          </a:rPr>
                          <m:t> </m:t>
                        </m:r>
                      </m:num>
                      <m:den>
                        <m:r>
                          <a:rPr lang="en-US" altLang="zh-CN" i="1">
                            <a:latin typeface="Cambria Math" panose="02040503050406030204" charset="0"/>
                            <a:cs typeface="Cambria Math" panose="02040503050406030204" charset="0"/>
                          </a:rPr>
                          <m:t>2</m:t>
                        </m:r>
                      </m:den>
                    </m:f>
                  </m:oMath>
                </a14:m>
                <a:r>
                  <a:rPr lang="zh-CN" altLang="en-US"/>
                  <a:t>) =∅, 对于任何映射向量 x</a:t>
                </a:r>
                <a:r>
                  <a:rPr lang="en-US" altLang="zh-CN"/>
                  <a:t>’</a:t>
                </a:r>
                <a:r>
                  <a:rPr lang="zh-CN" altLang="en-US"/>
                  <a:t>∈ c and 任何查询向量</a:t>
                </a:r>
                <a:r>
                  <a:rPr lang="en-US" altLang="zh-CN"/>
                  <a:t> </a:t>
                </a:r>
                <a:r>
                  <a:rPr lang="zh-CN" altLang="en-US"/>
                  <a:t>q</a:t>
                </a:r>
                <a:r>
                  <a:rPr lang="en-US" altLang="zh-CN"/>
                  <a:t>’</a:t>
                </a:r>
                <a:r>
                  <a:rPr lang="zh-CN" altLang="en-US"/>
                  <a:t>∈ c</a:t>
                </a:r>
                <a:r>
                  <a:rPr lang="zh-CN" altLang="en-US" baseline="-25000"/>
                  <a:t>q</a:t>
                </a:r>
                <a:r>
                  <a:rPr lang="zh-CN" altLang="en-US"/>
                  <a:t>, 他们的原始向量都不会匹配上。</a:t>
                </a:r>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660400" y="2594610"/>
                <a:ext cx="7993380" cy="1280795"/>
              </a:xfrm>
              <a:prstGeom prst="rect">
                <a:avLst/>
              </a:prstGeom>
              <a:blipFill rotWithShape="1">
                <a:blip r:embed="rId1"/>
                <a:stretch>
                  <a:fillRect/>
                </a:stretch>
              </a:blipFill>
            </p:spPr>
            <p:txBody>
              <a:bodyPr/>
              <a:lstStyle/>
              <a:p>
                <a:r>
                  <a:rPr lang="zh-CN" altLang="en-US">
                    <a:noFill/>
                  </a:rPr>
                  <a:t> </a:t>
                </a:r>
              </a:p>
            </p:txBody>
          </p:sp>
        </mc:Fallback>
      </mc:AlternateContent>
      <p:sp>
        <p:nvSpPr>
          <p:cNvPr id="8" name="文本框 7"/>
          <p:cNvSpPr txBox="1"/>
          <p:nvPr/>
        </p:nvSpPr>
        <p:spPr>
          <a:xfrm>
            <a:off x="660400" y="3875405"/>
            <a:ext cx="9307195" cy="1129665"/>
          </a:xfrm>
          <a:prstGeom prst="rect">
            <a:avLst/>
          </a:prstGeom>
          <a:noFill/>
        </p:spPr>
        <p:txBody>
          <a:bodyPr wrap="square" rtlCol="0">
            <a:spAutoFit/>
          </a:bodyPr>
          <a:p>
            <a:pPr fontAlgn="auto">
              <a:lnSpc>
                <a:spcPct val="125000"/>
              </a:lnSpc>
            </a:pPr>
            <a:r>
              <a:rPr lang="zh-CN" altLang="en-US"/>
              <a:t>Lemma 5 (Vector-Cell Matching). </a:t>
            </a:r>
            <a:r>
              <a:rPr lang="zh-CN" altLang="en-US">
                <a:sym typeface="+mn-ea"/>
              </a:rPr>
              <a:t>在</a:t>
            </a:r>
            <a:r>
              <a:rPr lang="en-US" altLang="zh-CN">
                <a:sym typeface="+mn-ea"/>
              </a:rPr>
              <a:t>pivot</a:t>
            </a:r>
            <a:r>
              <a:rPr lang="zh-CN" altLang="en-US">
                <a:sym typeface="+mn-ea"/>
              </a:rPr>
              <a:t>空间中，</a:t>
            </a:r>
            <a:r>
              <a:rPr lang="zh-CN" altLang="en-US">
                <a:sym typeface="+mn-ea"/>
              </a:rPr>
              <a:t>给定单元格</a:t>
            </a:r>
            <a:r>
              <a:rPr lang="en-US" altLang="zh-CN">
                <a:sym typeface="+mn-ea"/>
              </a:rPr>
              <a:t>c,</a:t>
            </a:r>
            <a:r>
              <a:rPr lang="zh-CN" altLang="en-US">
                <a:sym typeface="+mn-ea"/>
              </a:rPr>
              <a:t>查询向量 q</a:t>
            </a:r>
            <a:r>
              <a:rPr lang="en-US" altLang="zh-CN">
                <a:sym typeface="+mn-ea"/>
              </a:rPr>
              <a:t>’ </a:t>
            </a:r>
            <a:r>
              <a:rPr lang="zh-CN" altLang="en-US"/>
              <a:t>, </a:t>
            </a:r>
            <a:r>
              <a:rPr lang="zh-CN" altLang="en-US">
                <a:sym typeface="+mn-ea"/>
              </a:rPr>
              <a:t>如果存在中心点</a:t>
            </a:r>
            <a:r>
              <a:rPr lang="zh-CN" altLang="en-US"/>
              <a:t>p ∈ P 并且得到 c ∩ RQR(q</a:t>
            </a:r>
            <a:r>
              <a:rPr lang="en-US" altLang="zh-CN"/>
              <a:t>’</a:t>
            </a:r>
            <a:r>
              <a:rPr lang="zh-CN" altLang="en-US"/>
              <a:t>, p, τ) = c的结果, </a:t>
            </a:r>
            <a:r>
              <a:rPr lang="zh-CN" altLang="en-US">
                <a:sym typeface="+mn-ea"/>
              </a:rPr>
              <a:t>那么对于任意映射的向量</a:t>
            </a:r>
            <a:r>
              <a:rPr lang="zh-CN" altLang="en-US"/>
              <a:t>x</a:t>
            </a:r>
            <a:r>
              <a:rPr lang="en-US" altLang="zh-CN"/>
              <a:t>’</a:t>
            </a:r>
            <a:r>
              <a:rPr lang="zh-CN" altLang="en-US"/>
              <a:t>∈ c, </a:t>
            </a:r>
            <a:r>
              <a:rPr lang="zh-CN">
                <a:sym typeface="+mn-ea"/>
              </a:rPr>
              <a:t>他们原始向量是相互匹配的。</a:t>
            </a:r>
            <a:endParaRPr lang="zh-CN" altLang="en-US"/>
          </a:p>
        </p:txBody>
      </p:sp>
      <p:pic>
        <p:nvPicPr>
          <p:cNvPr id="9" name="图片 8" descr="线段"/>
          <p:cNvPicPr>
            <a:picLocks noChangeAspect="1"/>
          </p:cNvPicPr>
          <p:nvPr/>
        </p:nvPicPr>
        <p:blipFill>
          <a:blip r:embed="rId2"/>
          <a:stretch>
            <a:fillRect/>
          </a:stretch>
        </p:blipFill>
        <p:spPr>
          <a:xfrm rot="5220000">
            <a:off x="4819650" y="-3004820"/>
            <a:ext cx="570865" cy="11247755"/>
          </a:xfrm>
          <a:prstGeom prst="rect">
            <a:avLst/>
          </a:prstGeom>
        </p:spPr>
      </p:pic>
      <p:pic>
        <p:nvPicPr>
          <p:cNvPr id="12" name="图片 11" descr="线段"/>
          <p:cNvPicPr>
            <a:picLocks noChangeAspect="1"/>
          </p:cNvPicPr>
          <p:nvPr/>
        </p:nvPicPr>
        <p:blipFill>
          <a:blip r:embed="rId2"/>
          <a:stretch>
            <a:fillRect/>
          </a:stretch>
        </p:blipFill>
        <p:spPr>
          <a:xfrm rot="5220000">
            <a:off x="4819015" y="-1695450"/>
            <a:ext cx="570865" cy="11247755"/>
          </a:xfrm>
          <a:prstGeom prst="rect">
            <a:avLst/>
          </a:prstGeom>
        </p:spPr>
      </p:pic>
      <p:pic>
        <p:nvPicPr>
          <p:cNvPr id="13" name="图片 12" descr="线段"/>
          <p:cNvPicPr>
            <a:picLocks noChangeAspect="1"/>
          </p:cNvPicPr>
          <p:nvPr/>
        </p:nvPicPr>
        <p:blipFill>
          <a:blip r:embed="rId2"/>
          <a:stretch>
            <a:fillRect/>
          </a:stretch>
        </p:blipFill>
        <p:spPr>
          <a:xfrm rot="5220000">
            <a:off x="4819650" y="-618490"/>
            <a:ext cx="570865" cy="11247755"/>
          </a:xfrm>
          <a:prstGeom prst="rect">
            <a:avLst/>
          </a:prstGeom>
        </p:spPr>
      </p:pic>
      <p:sp>
        <p:nvSpPr>
          <p:cNvPr id="14" name="文本框 13"/>
          <p:cNvSpPr txBox="1"/>
          <p:nvPr/>
        </p:nvSpPr>
        <p:spPr>
          <a:xfrm>
            <a:off x="722630" y="5005070"/>
            <a:ext cx="9182735" cy="1129665"/>
          </a:xfrm>
          <a:prstGeom prst="rect">
            <a:avLst/>
          </a:prstGeom>
          <a:noFill/>
        </p:spPr>
        <p:txBody>
          <a:bodyPr wrap="square" rtlCol="0">
            <a:spAutoFit/>
          </a:bodyPr>
          <a:p>
            <a:pPr fontAlgn="auto">
              <a:lnSpc>
                <a:spcPct val="125000"/>
              </a:lnSpc>
            </a:pPr>
            <a:r>
              <a:rPr lang="zh-CN" altLang="en-US"/>
              <a:t>Lemma 6 (Cell-Cell Matching). </a:t>
            </a:r>
            <a:r>
              <a:rPr lang="zh-CN" altLang="en-US">
                <a:sym typeface="+mn-ea"/>
              </a:rPr>
              <a:t>在</a:t>
            </a:r>
            <a:r>
              <a:rPr lang="en-US" altLang="zh-CN">
                <a:sym typeface="+mn-ea"/>
              </a:rPr>
              <a:t>pivot</a:t>
            </a:r>
            <a:r>
              <a:rPr lang="zh-CN" altLang="en-US">
                <a:sym typeface="+mn-ea"/>
              </a:rPr>
              <a:t>空间中，给定一个目标单元格</a:t>
            </a:r>
            <a:r>
              <a:rPr lang="en-US" altLang="zh-CN">
                <a:sym typeface="+mn-ea"/>
              </a:rPr>
              <a:t>c</a:t>
            </a:r>
            <a:r>
              <a:rPr lang="zh-CN" altLang="en-US">
                <a:sym typeface="+mn-ea"/>
              </a:rPr>
              <a:t>和查询单元格c</a:t>
            </a:r>
            <a:r>
              <a:rPr lang="zh-CN" altLang="en-US" baseline="-25000">
                <a:sym typeface="+mn-ea"/>
              </a:rPr>
              <a:t>q</a:t>
            </a:r>
            <a:r>
              <a:rPr lang="zh-CN" altLang="en-US"/>
              <a:t>, 如果存在中心点p ∈ P</a:t>
            </a:r>
            <a:r>
              <a:rPr lang="en-US" altLang="zh-CN"/>
              <a:t> </a:t>
            </a:r>
            <a:r>
              <a:rPr lang="zh-CN" altLang="en-US"/>
              <a:t>并得到c ∩ min(RQR(q</a:t>
            </a:r>
            <a:r>
              <a:rPr lang="en-US" altLang="zh-CN"/>
              <a:t>’</a:t>
            </a:r>
            <a:r>
              <a:rPr lang="zh-CN" altLang="en-US"/>
              <a:t>, p, τ)) = c的结果, 那么对于任意映射的向量 x</a:t>
            </a:r>
            <a:r>
              <a:rPr lang="en-US" altLang="zh-CN"/>
              <a:t>’</a:t>
            </a:r>
            <a:r>
              <a:rPr lang="zh-CN" altLang="en-US"/>
              <a:t>∈ c 和任意查询向量 q</a:t>
            </a:r>
            <a:r>
              <a:rPr lang="en-US" altLang="zh-CN"/>
              <a:t>’</a:t>
            </a:r>
            <a:r>
              <a:rPr lang="zh-CN" altLang="en-US"/>
              <a:t>∈ cq, </a:t>
            </a:r>
            <a:r>
              <a:rPr lang="zh-CN"/>
              <a:t>他们原始向量是相互匹配的。</a:t>
            </a:r>
            <a:endParaRPr 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p:cNvSpPr/>
          <p:nvPr/>
        </p:nvSpPr>
        <p:spPr>
          <a:xfrm>
            <a:off x="660400" y="1073150"/>
            <a:ext cx="2667000" cy="179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sp>
        <p:nvSpPr>
          <p:cNvPr id="10" name="日期占位符 9"/>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1" name="灯片编号占位符 10"/>
          <p:cNvSpPr>
            <a:spLocks noGrp="1"/>
          </p:cNvSpPr>
          <p:nvPr>
            <p:ph type="sldNum" sz="quarter" idx="28"/>
          </p:nvPr>
        </p:nvSpPr>
        <p:spPr/>
        <p:txBody>
          <a:bodyPr/>
          <a:lstStyle/>
          <a:p>
            <a:fld id="{C79ECAFE-A460-4E13-ABCB-32CAE6136244}" type="slidenum">
              <a:rPr lang="zh-CN" altLang="en-US" smtClean="0"/>
            </a:fld>
            <a:endParaRPr lang="zh-CN" altLang="en-US" dirty="0"/>
          </a:p>
        </p:txBody>
      </p:sp>
      <p:sp>
        <p:nvSpPr>
          <p:cNvPr id="50" name="文本占位符 8"/>
          <p:cNvSpPr txBox="1"/>
          <p:nvPr/>
        </p:nvSpPr>
        <p:spPr>
          <a:xfrm>
            <a:off x="660400" y="857250"/>
            <a:ext cx="5335905" cy="46291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b="1" dirty="0">
                <a:solidFill>
                  <a:schemeClr val="accent1"/>
                </a:solidFill>
                <a:latin typeface="+mj-ea"/>
                <a:cs typeface="+mn-ea"/>
              </a:rPr>
              <a:t>使用倒排索引进行验证</a:t>
            </a:r>
            <a:endParaRPr lang="zh-CN" b="1" dirty="0">
              <a:solidFill>
                <a:schemeClr val="accent1"/>
              </a:solidFill>
              <a:latin typeface="+mj-ea"/>
              <a:cs typeface="+mn-ea"/>
            </a:endParaRPr>
          </a:p>
        </p:txBody>
      </p:sp>
      <p:sp>
        <p:nvSpPr>
          <p:cNvPr id="16" name="文本占位符 58"/>
          <p:cNvSpPr txBox="1"/>
          <p:nvPr/>
        </p:nvSpPr>
        <p:spPr>
          <a:xfrm>
            <a:off x="1216933" y="378618"/>
            <a:ext cx="8813381" cy="368935"/>
          </a:xfrm>
          <a:prstGeom prst="rect">
            <a:avLst/>
          </a:prstGeom>
        </p:spPr>
        <p:txBody>
          <a:bodyPr vert="horz" lIns="0" tIns="45720" rIns="91440" bIns="46800" rtlCol="0">
            <a:spAutoFit/>
          </a:bodyPr>
          <a:lstStyle>
            <a:lvl1pPr marL="0" indent="0" algn="l" defTabSz="914400" rtl="0" eaLnBrk="1" latinLnBrk="0" hangingPunct="1">
              <a:lnSpc>
                <a:spcPct val="100000"/>
              </a:lnSpc>
              <a:spcBef>
                <a:spcPts val="1000"/>
              </a:spcBef>
              <a:buFont typeface="Arial" panose="020B0604020202020204" pitchFamily="34" charset="0"/>
              <a:buNone/>
              <a:defRPr sz="2000" b="1" kern="120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t>算</a:t>
            </a:r>
            <a:r>
              <a:rPr lang="en-US" altLang="zh-CN" sz="1800" dirty="0"/>
              <a:t> </a:t>
            </a:r>
            <a:r>
              <a:rPr lang="zh-CN" altLang="en-US" sz="1800" dirty="0"/>
              <a:t>法</a:t>
            </a:r>
            <a:endParaRPr lang="zh-CN" altLang="en-US" sz="1800" dirty="0"/>
          </a:p>
        </p:txBody>
      </p:sp>
      <p:pic>
        <p:nvPicPr>
          <p:cNvPr id="2" name="图片 1" descr="verify"/>
          <p:cNvPicPr>
            <a:picLocks noChangeAspect="1"/>
          </p:cNvPicPr>
          <p:nvPr/>
        </p:nvPicPr>
        <p:blipFill>
          <a:blip r:embed="rId1"/>
          <a:stretch>
            <a:fillRect/>
          </a:stretch>
        </p:blipFill>
        <p:spPr>
          <a:xfrm>
            <a:off x="555625" y="1428115"/>
            <a:ext cx="5867400" cy="5310505"/>
          </a:xfrm>
          <a:prstGeom prst="rect">
            <a:avLst/>
          </a:prstGeom>
        </p:spPr>
      </p:pic>
      <p:pic>
        <p:nvPicPr>
          <p:cNvPr id="3" name="图片 2" descr="blocking"/>
          <p:cNvPicPr>
            <a:picLocks noChangeAspect="1"/>
          </p:cNvPicPr>
          <p:nvPr/>
        </p:nvPicPr>
        <p:blipFill>
          <a:blip r:embed="rId2"/>
          <a:stretch>
            <a:fillRect/>
          </a:stretch>
        </p:blipFill>
        <p:spPr>
          <a:xfrm>
            <a:off x="6423025" y="3757930"/>
            <a:ext cx="5398135" cy="2980690"/>
          </a:xfrm>
          <a:prstGeom prst="rect">
            <a:avLst/>
          </a:prstGeom>
        </p:spPr>
      </p:pic>
      <p:pic>
        <p:nvPicPr>
          <p:cNvPr id="7" name="图片 6"/>
          <p:cNvPicPr>
            <a:picLocks noChangeAspect="1"/>
          </p:cNvPicPr>
          <p:nvPr/>
        </p:nvPicPr>
        <p:blipFill>
          <a:blip r:embed="rId3"/>
          <a:stretch>
            <a:fillRect/>
          </a:stretch>
        </p:blipFill>
        <p:spPr>
          <a:xfrm>
            <a:off x="6816725" y="1320165"/>
            <a:ext cx="4610100" cy="23882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2"/>
          </p:nvPr>
        </p:nvSpPr>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6" name="矩形 5"/>
          <p:cNvSpPr/>
          <p:nvPr/>
        </p:nvSpPr>
        <p:spPr>
          <a:xfrm>
            <a:off x="2124484" y="1131159"/>
            <a:ext cx="2697333" cy="646331"/>
          </a:xfrm>
          <a:prstGeom prst="rect">
            <a:avLst/>
          </a:prstGeom>
        </p:spPr>
        <p:txBody>
          <a:bodyPr wrap="square">
            <a:spAutoFit/>
          </a:bodyPr>
          <a:lstStyle/>
          <a:p>
            <a:r>
              <a:rPr lang="zh-CN" altLang="en-US" sz="3600" b="1" spc="100" dirty="0">
                <a:solidFill>
                  <a:schemeClr val="accent1"/>
                </a:solidFill>
                <a:latin typeface="+mj-ea"/>
                <a:ea typeface="+mj-ea"/>
              </a:rPr>
              <a:t>目录</a:t>
            </a:r>
            <a:endParaRPr lang="en-US" altLang="zh-CN" sz="3200" b="1" spc="100" dirty="0">
              <a:solidFill>
                <a:schemeClr val="accent1"/>
              </a:solidFill>
              <a:latin typeface="+mj-ea"/>
              <a:ea typeface="+mj-ea"/>
            </a:endParaRPr>
          </a:p>
        </p:txBody>
      </p:sp>
      <p:sp>
        <p:nvSpPr>
          <p:cNvPr id="5" name="文本占位符 4"/>
          <p:cNvSpPr>
            <a:spLocks noGrp="1"/>
          </p:cNvSpPr>
          <p:nvPr>
            <p:ph type="body" sz="quarter" idx="10"/>
          </p:nvPr>
        </p:nvSpPr>
        <p:spPr>
          <a:xfrm>
            <a:off x="1117599" y="2170615"/>
            <a:ext cx="457201" cy="725598"/>
          </a:xfrm>
        </p:spPr>
        <p:txBody>
          <a:bodyPr/>
          <a:lstStyle/>
          <a:p>
            <a:r>
              <a:rPr lang="en-US" altLang="zh-CN" dirty="0">
                <a:solidFill>
                  <a:schemeClr val="accent2"/>
                </a:solidFill>
              </a:rPr>
              <a:t>1</a:t>
            </a:r>
            <a:endParaRPr lang="zh-CN" altLang="en-US" dirty="0">
              <a:solidFill>
                <a:schemeClr val="accent2"/>
              </a:solidFill>
            </a:endParaRPr>
          </a:p>
        </p:txBody>
      </p:sp>
      <p:sp>
        <p:nvSpPr>
          <p:cNvPr id="12" name="文本占位符 4"/>
          <p:cNvSpPr txBox="1"/>
          <p:nvPr/>
        </p:nvSpPr>
        <p:spPr>
          <a:xfrm>
            <a:off x="1117597" y="3144283"/>
            <a:ext cx="457201" cy="725598"/>
          </a:xfrm>
          <a:prstGeom prst="rect">
            <a:avLst/>
          </a:prstGeom>
        </p:spPr>
        <p:txBody>
          <a:bodyPr vert="horz" lIns="0" tIns="45720" rIns="9000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4400" b="1" kern="1200" spc="100" baseline="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accent2"/>
                </a:solidFill>
              </a:rPr>
              <a:t>2</a:t>
            </a:r>
            <a:endParaRPr lang="zh-CN" altLang="en-US" dirty="0">
              <a:solidFill>
                <a:schemeClr val="accent2"/>
              </a:solidFill>
            </a:endParaRPr>
          </a:p>
        </p:txBody>
      </p:sp>
      <p:sp>
        <p:nvSpPr>
          <p:cNvPr id="13" name="文本占位符 4"/>
          <p:cNvSpPr txBox="1"/>
          <p:nvPr/>
        </p:nvSpPr>
        <p:spPr>
          <a:xfrm>
            <a:off x="1118940" y="4040435"/>
            <a:ext cx="457201" cy="725598"/>
          </a:xfrm>
          <a:prstGeom prst="rect">
            <a:avLst/>
          </a:prstGeom>
        </p:spPr>
        <p:txBody>
          <a:bodyPr vert="horz" lIns="0" tIns="45720" rIns="9000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4400" b="1" kern="1200" spc="100" baseline="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accent2"/>
                </a:solidFill>
              </a:rPr>
              <a:t>3</a:t>
            </a:r>
            <a:endParaRPr lang="zh-CN" altLang="en-US" dirty="0">
              <a:solidFill>
                <a:schemeClr val="accent2"/>
              </a:solidFill>
            </a:endParaRPr>
          </a:p>
        </p:txBody>
      </p:sp>
      <p:sp>
        <p:nvSpPr>
          <p:cNvPr id="14" name="文本占位符 4"/>
          <p:cNvSpPr txBox="1"/>
          <p:nvPr/>
        </p:nvSpPr>
        <p:spPr>
          <a:xfrm>
            <a:off x="1117597" y="5010665"/>
            <a:ext cx="457201" cy="725598"/>
          </a:xfrm>
          <a:prstGeom prst="rect">
            <a:avLst/>
          </a:prstGeom>
        </p:spPr>
        <p:txBody>
          <a:bodyPr vert="horz" lIns="0" tIns="45720" rIns="9000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4400" b="1" kern="1200" spc="100" baseline="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accent2"/>
                </a:solidFill>
              </a:rPr>
              <a:t>4</a:t>
            </a:r>
            <a:endParaRPr lang="zh-CN" altLang="en-US" dirty="0">
              <a:solidFill>
                <a:schemeClr val="accent2"/>
              </a:solidFill>
            </a:endParaRPr>
          </a:p>
        </p:txBody>
      </p:sp>
      <p:sp>
        <p:nvSpPr>
          <p:cNvPr id="7" name="文本框 6"/>
          <p:cNvSpPr txBox="1"/>
          <p:nvPr/>
        </p:nvSpPr>
        <p:spPr>
          <a:xfrm>
            <a:off x="2124484" y="2241026"/>
            <a:ext cx="1878556" cy="584775"/>
          </a:xfrm>
          <a:prstGeom prst="rect">
            <a:avLst/>
          </a:prstGeom>
          <a:noFill/>
        </p:spPr>
        <p:txBody>
          <a:bodyPr wrap="square" rtlCol="0">
            <a:spAutoFit/>
          </a:bodyPr>
          <a:lstStyle/>
          <a:p>
            <a:r>
              <a:rPr kumimoji="1" lang="zh-CN" altLang="en-US" sz="3200" b="1" dirty="0">
                <a:solidFill>
                  <a:schemeClr val="accent1"/>
                </a:solidFill>
              </a:rPr>
              <a:t>研究背景</a:t>
            </a:r>
            <a:endParaRPr kumimoji="1" lang="zh-CN" altLang="en-US" sz="3200" b="1" dirty="0">
              <a:solidFill>
                <a:schemeClr val="accent1"/>
              </a:solidFill>
            </a:endParaRPr>
          </a:p>
        </p:txBody>
      </p:sp>
      <p:sp>
        <p:nvSpPr>
          <p:cNvPr id="15" name="文本框 14"/>
          <p:cNvSpPr txBox="1"/>
          <p:nvPr/>
        </p:nvSpPr>
        <p:spPr>
          <a:xfrm>
            <a:off x="2124483" y="3210690"/>
            <a:ext cx="1878556" cy="583565"/>
          </a:xfrm>
          <a:prstGeom prst="rect">
            <a:avLst/>
          </a:prstGeom>
          <a:noFill/>
        </p:spPr>
        <p:txBody>
          <a:bodyPr wrap="square" rtlCol="0">
            <a:spAutoFit/>
          </a:bodyPr>
          <a:lstStyle/>
          <a:p>
            <a:r>
              <a:rPr kumimoji="1" lang="zh-CN" altLang="en-US" sz="3200" b="1" dirty="0">
                <a:solidFill>
                  <a:schemeClr val="accent1"/>
                </a:solidFill>
              </a:rPr>
              <a:t>模型框架</a:t>
            </a:r>
            <a:endParaRPr kumimoji="1" lang="zh-CN" altLang="en-US" sz="3200" b="1" dirty="0">
              <a:solidFill>
                <a:schemeClr val="accent1"/>
              </a:solidFill>
            </a:endParaRPr>
          </a:p>
        </p:txBody>
      </p:sp>
      <p:sp>
        <p:nvSpPr>
          <p:cNvPr id="16" name="文本框 15"/>
          <p:cNvSpPr txBox="1"/>
          <p:nvPr/>
        </p:nvSpPr>
        <p:spPr>
          <a:xfrm>
            <a:off x="2124483" y="4110846"/>
            <a:ext cx="2313045" cy="583565"/>
          </a:xfrm>
          <a:prstGeom prst="rect">
            <a:avLst/>
          </a:prstGeom>
          <a:noFill/>
        </p:spPr>
        <p:txBody>
          <a:bodyPr wrap="square" rtlCol="0">
            <a:spAutoFit/>
          </a:bodyPr>
          <a:lstStyle/>
          <a:p>
            <a:r>
              <a:rPr kumimoji="1" lang="zh-CN" altLang="en-US" sz="3200" b="1" dirty="0">
                <a:solidFill>
                  <a:schemeClr val="accent1"/>
                </a:solidFill>
              </a:rPr>
              <a:t>算法</a:t>
            </a:r>
            <a:endParaRPr kumimoji="1" lang="zh-CN" altLang="en-US" sz="3200" b="1" dirty="0">
              <a:solidFill>
                <a:schemeClr val="accent1"/>
              </a:solidFill>
            </a:endParaRPr>
          </a:p>
        </p:txBody>
      </p:sp>
      <p:sp>
        <p:nvSpPr>
          <p:cNvPr id="17" name="文本框 16"/>
          <p:cNvSpPr txBox="1"/>
          <p:nvPr/>
        </p:nvSpPr>
        <p:spPr>
          <a:xfrm>
            <a:off x="2124484" y="5080510"/>
            <a:ext cx="1878556" cy="584775"/>
          </a:xfrm>
          <a:prstGeom prst="rect">
            <a:avLst/>
          </a:prstGeom>
          <a:noFill/>
        </p:spPr>
        <p:txBody>
          <a:bodyPr wrap="square" rtlCol="0">
            <a:spAutoFit/>
          </a:bodyPr>
          <a:lstStyle/>
          <a:p>
            <a:r>
              <a:rPr kumimoji="1" lang="zh-CN" altLang="en-US" sz="3200" b="1" dirty="0">
                <a:solidFill>
                  <a:schemeClr val="accent1"/>
                </a:solidFill>
              </a:rPr>
              <a:t>实验结果</a:t>
            </a:r>
            <a:endParaRPr kumimoji="1" lang="zh-CN" altLang="en-US" sz="3200" b="1"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9"/>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1" name="灯片编号占位符 10"/>
          <p:cNvSpPr>
            <a:spLocks noGrp="1"/>
          </p:cNvSpPr>
          <p:nvPr>
            <p:ph type="sldNum" sz="quarter" idx="28"/>
          </p:nvPr>
        </p:nvSpPr>
        <p:spPr/>
        <p:txBody>
          <a:bodyPr/>
          <a:lstStyle/>
          <a:p>
            <a:fld id="{C79ECAFE-A460-4E13-ABCB-32CAE6136244}" type="slidenum">
              <a:rPr lang="zh-CN" altLang="en-US" smtClean="0"/>
            </a:fld>
            <a:endParaRPr lang="zh-CN" altLang="en-US" dirty="0"/>
          </a:p>
        </p:txBody>
      </p:sp>
      <p:sp>
        <p:nvSpPr>
          <p:cNvPr id="48" name="矩形 47"/>
          <p:cNvSpPr/>
          <p:nvPr/>
        </p:nvSpPr>
        <p:spPr>
          <a:xfrm>
            <a:off x="660400" y="1317625"/>
            <a:ext cx="3176270" cy="1600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sp>
        <p:nvSpPr>
          <p:cNvPr id="50" name="文本占位符 8"/>
          <p:cNvSpPr txBox="1"/>
          <p:nvPr/>
        </p:nvSpPr>
        <p:spPr>
          <a:xfrm>
            <a:off x="660400" y="1119505"/>
            <a:ext cx="3248025" cy="46291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b="1" dirty="0">
                <a:solidFill>
                  <a:schemeClr val="accent1"/>
                </a:solidFill>
                <a:latin typeface="+mj-ea"/>
                <a:cs typeface="+mn-ea"/>
              </a:rPr>
              <a:t>Inverted index(</a:t>
            </a:r>
            <a:r>
              <a:rPr lang="zh-CN" altLang="en-US" b="1" dirty="0">
                <a:solidFill>
                  <a:schemeClr val="accent1"/>
                </a:solidFill>
                <a:latin typeface="+mj-ea"/>
                <a:cs typeface="+mn-ea"/>
              </a:rPr>
              <a:t>倒排索引</a:t>
            </a:r>
            <a:r>
              <a:rPr lang="en-US" altLang="zh-CN" b="1" dirty="0">
                <a:solidFill>
                  <a:schemeClr val="accent1"/>
                </a:solidFill>
                <a:latin typeface="+mj-ea"/>
                <a:cs typeface="+mn-ea"/>
              </a:rPr>
              <a:t>)</a:t>
            </a:r>
            <a:endParaRPr lang="en-US" altLang="zh-CN" b="1" dirty="0">
              <a:solidFill>
                <a:schemeClr val="accent1"/>
              </a:solidFill>
              <a:latin typeface="+mj-ea"/>
              <a:cs typeface="+mn-ea"/>
            </a:endParaRPr>
          </a:p>
        </p:txBody>
      </p:sp>
      <p:sp>
        <p:nvSpPr>
          <p:cNvPr id="16" name="文本占位符 58"/>
          <p:cNvSpPr txBox="1"/>
          <p:nvPr/>
        </p:nvSpPr>
        <p:spPr>
          <a:xfrm>
            <a:off x="1216933" y="378618"/>
            <a:ext cx="8813381" cy="368935"/>
          </a:xfrm>
          <a:prstGeom prst="rect">
            <a:avLst/>
          </a:prstGeom>
        </p:spPr>
        <p:txBody>
          <a:bodyPr vert="horz" lIns="0" tIns="45720" rIns="91440" bIns="46800" rtlCol="0">
            <a:spAutoFit/>
          </a:bodyPr>
          <a:lstStyle>
            <a:lvl1pPr marL="0" indent="0" algn="l" defTabSz="914400" rtl="0" eaLnBrk="1" latinLnBrk="0" hangingPunct="1">
              <a:lnSpc>
                <a:spcPct val="100000"/>
              </a:lnSpc>
              <a:spcBef>
                <a:spcPts val="1000"/>
              </a:spcBef>
              <a:buFont typeface="Arial" panose="020B0604020202020204" pitchFamily="34" charset="0"/>
              <a:buNone/>
              <a:defRPr sz="2000" b="1" kern="120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t>算</a:t>
            </a:r>
            <a:r>
              <a:rPr lang="en-US" altLang="zh-CN" sz="1800" dirty="0"/>
              <a:t> </a:t>
            </a:r>
            <a:r>
              <a:rPr lang="zh-CN" altLang="en-US" sz="1800" dirty="0"/>
              <a:t>法</a:t>
            </a:r>
            <a:endParaRPr lang="zh-CN" altLang="en-US" sz="1800" dirty="0"/>
          </a:p>
        </p:txBody>
      </p:sp>
      <p:sp>
        <p:nvSpPr>
          <p:cNvPr id="4" name="文本框 3"/>
          <p:cNvSpPr txBox="1"/>
          <p:nvPr/>
        </p:nvSpPr>
        <p:spPr>
          <a:xfrm>
            <a:off x="76200" y="1712595"/>
            <a:ext cx="6104890" cy="1822450"/>
          </a:xfrm>
          <a:prstGeom prst="rect">
            <a:avLst/>
          </a:prstGeom>
          <a:noFill/>
        </p:spPr>
        <p:txBody>
          <a:bodyPr wrap="square" rtlCol="0">
            <a:spAutoFit/>
          </a:bodyPr>
          <a:p>
            <a:pPr fontAlgn="auto">
              <a:lnSpc>
                <a:spcPct val="125000"/>
              </a:lnSpc>
            </a:pPr>
            <a:r>
              <a:rPr lang="zh-CN" altLang="en-US"/>
              <a:t>正向索引：</a:t>
            </a:r>
            <a:endParaRPr lang="zh-CN" altLang="en-US"/>
          </a:p>
          <a:p>
            <a:pPr fontAlgn="auto">
              <a:lnSpc>
                <a:spcPct val="125000"/>
              </a:lnSpc>
            </a:pPr>
            <a:r>
              <a:rPr lang="en-US" altLang="zh-CN"/>
              <a:t>“</a:t>
            </a:r>
            <a:r>
              <a:rPr lang="zh-CN" altLang="en-US"/>
              <a:t>文档1</a:t>
            </a:r>
            <a:r>
              <a:rPr lang="en-US" altLang="zh-CN"/>
              <a:t>”</a:t>
            </a:r>
            <a:r>
              <a:rPr lang="zh-CN" altLang="en-US"/>
              <a:t>的ID &gt; 单词1：出现次数，出现位置列表；单词2：出现次数，出现位置列表；…………。</a:t>
            </a:r>
            <a:endParaRPr lang="zh-CN" altLang="en-US"/>
          </a:p>
          <a:p>
            <a:pPr fontAlgn="auto">
              <a:lnSpc>
                <a:spcPct val="125000"/>
              </a:lnSpc>
            </a:pPr>
            <a:r>
              <a:rPr lang="en-US" altLang="zh-CN"/>
              <a:t>“</a:t>
            </a:r>
            <a:r>
              <a:rPr lang="zh-CN" altLang="en-US"/>
              <a:t>文档2</a:t>
            </a:r>
            <a:r>
              <a:rPr lang="en-US" altLang="zh-CN"/>
              <a:t>”</a:t>
            </a:r>
            <a:r>
              <a:rPr lang="zh-CN" altLang="en-US"/>
              <a:t>的ID &gt; 此文档出现的关键词列表</a:t>
            </a:r>
            <a:endParaRPr lang="zh-CN" altLang="en-US"/>
          </a:p>
          <a:p>
            <a:pPr fontAlgn="auto">
              <a:lnSpc>
                <a:spcPct val="125000"/>
              </a:lnSpc>
            </a:pPr>
            <a:r>
              <a:rPr lang="zh-CN" altLang="en-US"/>
              <a:t>一般：通过key，去找value。</a:t>
            </a:r>
            <a:endParaRPr lang="zh-CN" altLang="en-US"/>
          </a:p>
        </p:txBody>
      </p:sp>
      <p:pic>
        <p:nvPicPr>
          <p:cNvPr id="5" name="图片 4"/>
          <p:cNvPicPr>
            <a:picLocks noChangeAspect="1"/>
          </p:cNvPicPr>
          <p:nvPr/>
        </p:nvPicPr>
        <p:blipFill>
          <a:blip r:embed="rId1"/>
          <a:stretch>
            <a:fillRect/>
          </a:stretch>
        </p:blipFill>
        <p:spPr>
          <a:xfrm>
            <a:off x="76200" y="3535045"/>
            <a:ext cx="5527675" cy="2454275"/>
          </a:xfrm>
          <a:prstGeom prst="rect">
            <a:avLst/>
          </a:prstGeom>
        </p:spPr>
      </p:pic>
      <p:sp>
        <p:nvSpPr>
          <p:cNvPr id="6" name="文本框 5"/>
          <p:cNvSpPr txBox="1"/>
          <p:nvPr/>
        </p:nvSpPr>
        <p:spPr>
          <a:xfrm>
            <a:off x="6986270" y="1712595"/>
            <a:ext cx="5300345" cy="1476375"/>
          </a:xfrm>
          <a:prstGeom prst="rect">
            <a:avLst/>
          </a:prstGeom>
          <a:noFill/>
        </p:spPr>
        <p:txBody>
          <a:bodyPr wrap="square" rtlCol="0">
            <a:spAutoFit/>
          </a:bodyPr>
          <a:p>
            <a:pPr fontAlgn="auto">
              <a:lnSpc>
                <a:spcPct val="125000"/>
              </a:lnSpc>
            </a:pPr>
            <a:r>
              <a:rPr lang="zh-CN" altLang="en-US"/>
              <a:t>倒排索引：</a:t>
            </a:r>
            <a:endParaRPr lang="zh-CN" altLang="en-US"/>
          </a:p>
          <a:p>
            <a:pPr fontAlgn="auto">
              <a:lnSpc>
                <a:spcPct val="125000"/>
              </a:lnSpc>
            </a:pPr>
            <a:r>
              <a:rPr lang="en-US" altLang="zh-CN"/>
              <a:t>“</a:t>
            </a:r>
            <a:r>
              <a:rPr lang="zh-CN" altLang="en-US"/>
              <a:t>关键词1</a:t>
            </a:r>
            <a:r>
              <a:rPr lang="en-US" altLang="zh-CN"/>
              <a:t>”:”</a:t>
            </a:r>
            <a:r>
              <a:rPr lang="zh-CN" altLang="en-US"/>
              <a:t>文档1</a:t>
            </a:r>
            <a:r>
              <a:rPr lang="en-US" altLang="zh-CN"/>
              <a:t>”</a:t>
            </a:r>
            <a:r>
              <a:rPr lang="zh-CN" altLang="en-US"/>
              <a:t>的ID</a:t>
            </a:r>
            <a:r>
              <a:rPr lang="en-US" altLang="zh-CN"/>
              <a:t>,”</a:t>
            </a:r>
            <a:r>
              <a:rPr lang="zh-CN" altLang="en-US"/>
              <a:t>文档2</a:t>
            </a:r>
            <a:r>
              <a:rPr lang="en-US" altLang="zh-CN"/>
              <a:t>”</a:t>
            </a:r>
            <a:r>
              <a:rPr lang="zh-CN" altLang="en-US"/>
              <a:t>的ID，…………。</a:t>
            </a:r>
            <a:endParaRPr lang="zh-CN" altLang="en-US"/>
          </a:p>
          <a:p>
            <a:pPr fontAlgn="auto">
              <a:lnSpc>
                <a:spcPct val="125000"/>
              </a:lnSpc>
            </a:pPr>
            <a:r>
              <a:rPr lang="en-US" altLang="zh-CN"/>
              <a:t>“</a:t>
            </a:r>
            <a:r>
              <a:rPr lang="zh-CN" altLang="en-US"/>
              <a:t>关键词2</a:t>
            </a:r>
            <a:r>
              <a:rPr lang="en-US" altLang="zh-CN"/>
              <a:t>”:</a:t>
            </a:r>
            <a:r>
              <a:rPr lang="zh-CN" altLang="en-US"/>
              <a:t>带有此关键词的文档ID列表。</a:t>
            </a:r>
            <a:endParaRPr lang="zh-CN" altLang="en-US"/>
          </a:p>
          <a:p>
            <a:pPr fontAlgn="auto">
              <a:lnSpc>
                <a:spcPct val="125000"/>
              </a:lnSpc>
            </a:pPr>
            <a:r>
              <a:rPr lang="zh-CN" altLang="en-US"/>
              <a:t>从词的关键字，去找文档。</a:t>
            </a:r>
            <a:endParaRPr lang="zh-CN" altLang="en-US"/>
          </a:p>
        </p:txBody>
      </p:sp>
      <p:pic>
        <p:nvPicPr>
          <p:cNvPr id="7" name="图片 6"/>
          <p:cNvPicPr>
            <a:picLocks noChangeAspect="1"/>
          </p:cNvPicPr>
          <p:nvPr/>
        </p:nvPicPr>
        <p:blipFill>
          <a:blip r:embed="rId2"/>
          <a:stretch>
            <a:fillRect/>
          </a:stretch>
        </p:blipFill>
        <p:spPr>
          <a:xfrm>
            <a:off x="6907530" y="3274695"/>
            <a:ext cx="4784725" cy="2368550"/>
          </a:xfrm>
          <a:prstGeom prst="rect">
            <a:avLst/>
          </a:prstGeom>
        </p:spPr>
      </p:pic>
      <p:pic>
        <p:nvPicPr>
          <p:cNvPr id="8" name="图片 7" descr="vs"/>
          <p:cNvPicPr>
            <a:picLocks noChangeAspect="1"/>
          </p:cNvPicPr>
          <p:nvPr/>
        </p:nvPicPr>
        <p:blipFill>
          <a:blip r:embed="rId3"/>
          <a:stretch>
            <a:fillRect/>
          </a:stretch>
        </p:blipFill>
        <p:spPr>
          <a:xfrm>
            <a:off x="5143500" y="2217420"/>
            <a:ext cx="1905000" cy="1905000"/>
          </a:xfrm>
          <a:prstGeom prst="rect">
            <a:avLst/>
          </a:prstGeom>
        </p:spPr>
      </p:pic>
      <p:sp>
        <p:nvSpPr>
          <p:cNvPr id="12" name="文本框 11"/>
          <p:cNvSpPr txBox="1"/>
          <p:nvPr/>
        </p:nvSpPr>
        <p:spPr>
          <a:xfrm>
            <a:off x="1990725" y="6235700"/>
            <a:ext cx="8357870" cy="368300"/>
          </a:xfrm>
          <a:prstGeom prst="rect">
            <a:avLst/>
          </a:prstGeom>
          <a:noFill/>
        </p:spPr>
        <p:txBody>
          <a:bodyPr wrap="square" rtlCol="0">
            <a:spAutoFit/>
          </a:bodyPr>
          <a:p>
            <a:r>
              <a:rPr lang="zh-CN" altLang="en-US" u="sng"/>
              <a:t>大数据环境下，查询某个关键词，需要扫描库中所有文档，不现实</a:t>
            </a:r>
            <a:endParaRPr lang="zh-CN" altLang="en-US" u="sng"/>
          </a:p>
        </p:txBody>
      </p:sp>
      <p:sp>
        <p:nvSpPr>
          <p:cNvPr id="13" name="文本框 12"/>
          <p:cNvSpPr txBox="1"/>
          <p:nvPr/>
        </p:nvSpPr>
        <p:spPr>
          <a:xfrm>
            <a:off x="5078095" y="1109345"/>
            <a:ext cx="5099685" cy="368300"/>
          </a:xfrm>
          <a:prstGeom prst="rect">
            <a:avLst/>
          </a:prstGeom>
          <a:noFill/>
        </p:spPr>
        <p:txBody>
          <a:bodyPr wrap="square" rtlCol="0">
            <a:spAutoFit/>
          </a:bodyPr>
          <a:p>
            <a:r>
              <a:rPr lang="zh-CN" altLang="en-US"/>
              <a:t>应用场景：搜索引擎，大数据信息检索</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2"/>
          </p:nvPr>
        </p:nvSpPr>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7" name="文本框 6"/>
          <p:cNvSpPr txBox="1"/>
          <p:nvPr/>
        </p:nvSpPr>
        <p:spPr>
          <a:xfrm>
            <a:off x="1976719" y="3146612"/>
            <a:ext cx="3227294" cy="923330"/>
          </a:xfrm>
          <a:prstGeom prst="rect">
            <a:avLst/>
          </a:prstGeom>
          <a:noFill/>
        </p:spPr>
        <p:txBody>
          <a:bodyPr wrap="square" rtlCol="0">
            <a:spAutoFit/>
          </a:bodyPr>
          <a:lstStyle/>
          <a:p>
            <a:r>
              <a:rPr kumimoji="1" lang="zh-CN" altLang="en-US" sz="5400" b="1" dirty="0">
                <a:solidFill>
                  <a:schemeClr val="accent1"/>
                </a:solidFill>
              </a:rPr>
              <a:t>实验结果</a:t>
            </a:r>
            <a:endParaRPr kumimoji="1" lang="zh-CN" altLang="en-US" sz="5400" b="1" dirty="0">
              <a:solidFill>
                <a:schemeClr val="accent1"/>
              </a:solidFill>
            </a:endParaRPr>
          </a:p>
        </p:txBody>
      </p:sp>
      <p:sp>
        <p:nvSpPr>
          <p:cNvPr id="11" name="文本占位符 4"/>
          <p:cNvSpPr>
            <a:spLocks noGrp="1"/>
          </p:cNvSpPr>
          <p:nvPr>
            <p:ph type="body" sz="quarter" idx="10"/>
          </p:nvPr>
        </p:nvSpPr>
        <p:spPr>
          <a:xfrm>
            <a:off x="902446" y="3090769"/>
            <a:ext cx="576730" cy="975997"/>
          </a:xfrm>
        </p:spPr>
        <p:txBody>
          <a:bodyPr/>
          <a:lstStyle/>
          <a:p>
            <a:r>
              <a:rPr lang="en-US" altLang="zh-CN" sz="6600" dirty="0">
                <a:solidFill>
                  <a:schemeClr val="accent2"/>
                </a:solidFill>
              </a:rPr>
              <a:t>4</a:t>
            </a:r>
            <a:endParaRPr lang="zh-CN" altLang="en-US" sz="6600" dirty="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p:cNvSpPr/>
          <p:nvPr/>
        </p:nvSpPr>
        <p:spPr>
          <a:xfrm>
            <a:off x="660401" y="1339064"/>
            <a:ext cx="2827149" cy="176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sp>
        <p:nvSpPr>
          <p:cNvPr id="10" name="日期占位符 9"/>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1" name="灯片编号占位符 10"/>
          <p:cNvSpPr>
            <a:spLocks noGrp="1"/>
          </p:cNvSpPr>
          <p:nvPr>
            <p:ph type="sldNum" sz="quarter" idx="28"/>
          </p:nvPr>
        </p:nvSpPr>
        <p:spPr/>
        <p:txBody>
          <a:bodyPr/>
          <a:lstStyle/>
          <a:p>
            <a:fld id="{C79ECAFE-A460-4E13-ABCB-32CAE6136244}" type="slidenum">
              <a:rPr lang="zh-CN" altLang="en-US" smtClean="0"/>
            </a:fld>
            <a:endParaRPr lang="zh-CN" altLang="en-US" dirty="0"/>
          </a:p>
        </p:txBody>
      </p:sp>
      <p:sp>
        <p:nvSpPr>
          <p:cNvPr id="50" name="文本占位符 8"/>
          <p:cNvSpPr txBox="1"/>
          <p:nvPr/>
        </p:nvSpPr>
        <p:spPr>
          <a:xfrm>
            <a:off x="660400" y="1109925"/>
            <a:ext cx="3342640" cy="46275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chemeClr val="accent1"/>
                </a:solidFill>
                <a:latin typeface="+mj-ea"/>
                <a:cs typeface="+mn-ea"/>
              </a:rPr>
              <a:t>实验</a:t>
            </a:r>
            <a:endParaRPr lang="zh-CN" altLang="en-US" b="1" dirty="0">
              <a:solidFill>
                <a:schemeClr val="accent1"/>
              </a:solidFill>
              <a:latin typeface="+mj-ea"/>
              <a:cs typeface="+mn-ea"/>
            </a:endParaRPr>
          </a:p>
        </p:txBody>
      </p:sp>
      <p:sp>
        <p:nvSpPr>
          <p:cNvPr id="16" name="文本占位符 58"/>
          <p:cNvSpPr txBox="1"/>
          <p:nvPr/>
        </p:nvSpPr>
        <p:spPr>
          <a:xfrm>
            <a:off x="1216933" y="378618"/>
            <a:ext cx="8813381" cy="368935"/>
          </a:xfrm>
          <a:prstGeom prst="rect">
            <a:avLst/>
          </a:prstGeom>
        </p:spPr>
        <p:txBody>
          <a:bodyPr vert="horz" lIns="0" tIns="45720" rIns="91440" bIns="46800" rtlCol="0">
            <a:spAutoFit/>
          </a:bodyPr>
          <a:lstStyle>
            <a:lvl1pPr marL="0" indent="0" algn="l" defTabSz="914400" rtl="0" eaLnBrk="1" latinLnBrk="0" hangingPunct="1">
              <a:lnSpc>
                <a:spcPct val="100000"/>
              </a:lnSpc>
              <a:spcBef>
                <a:spcPts val="1000"/>
              </a:spcBef>
              <a:buFont typeface="Arial" panose="020B0604020202020204" pitchFamily="34" charset="0"/>
              <a:buNone/>
              <a:defRPr sz="2000" b="1" kern="120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t>实验结果</a:t>
            </a:r>
            <a:endParaRPr lang="en-US" altLang="zh-CN" sz="1800" dirty="0"/>
          </a:p>
        </p:txBody>
      </p:sp>
      <p:pic>
        <p:nvPicPr>
          <p:cNvPr id="2" name="图片 1"/>
          <p:cNvPicPr>
            <a:picLocks noChangeAspect="1"/>
          </p:cNvPicPr>
          <p:nvPr/>
        </p:nvPicPr>
        <p:blipFill>
          <a:blip r:embed="rId1"/>
          <a:stretch>
            <a:fillRect/>
          </a:stretch>
        </p:blipFill>
        <p:spPr>
          <a:xfrm>
            <a:off x="660400" y="4144010"/>
            <a:ext cx="4648200" cy="1752600"/>
          </a:xfrm>
          <a:prstGeom prst="rect">
            <a:avLst/>
          </a:prstGeom>
        </p:spPr>
      </p:pic>
      <p:sp>
        <p:nvSpPr>
          <p:cNvPr id="3" name="文本框 2"/>
          <p:cNvSpPr txBox="1"/>
          <p:nvPr/>
        </p:nvSpPr>
        <p:spPr>
          <a:xfrm>
            <a:off x="669925" y="1559560"/>
            <a:ext cx="10025380" cy="2515235"/>
          </a:xfrm>
          <a:prstGeom prst="rect">
            <a:avLst/>
          </a:prstGeom>
          <a:noFill/>
        </p:spPr>
        <p:txBody>
          <a:bodyPr wrap="square" rtlCol="0">
            <a:spAutoFit/>
          </a:bodyPr>
          <a:p>
            <a:pPr fontAlgn="auto">
              <a:lnSpc>
                <a:spcPct val="125000"/>
              </a:lnSpc>
            </a:pPr>
            <a:r>
              <a:rPr lang="zh-CN" altLang="en-US"/>
              <a:t>数据集：</a:t>
            </a:r>
            <a:endParaRPr lang="zh-CN" altLang="en-US"/>
          </a:p>
          <a:p>
            <a:pPr fontAlgn="auto">
              <a:lnSpc>
                <a:spcPct val="125000"/>
              </a:lnSpc>
            </a:pPr>
            <a:r>
              <a:rPr lang="en-US" altLang="zh-CN"/>
              <a:t>1. OPEN</a:t>
            </a:r>
            <a:r>
              <a:rPr lang="zh-CN" altLang="en-US"/>
              <a:t>：</a:t>
            </a:r>
            <a:r>
              <a:rPr lang="en-US" altLang="zh-CN"/>
              <a:t>a dataset of relational tables from Canadian Open Data Repository</a:t>
            </a:r>
            <a:endParaRPr lang="en-US" altLang="zh-CN"/>
          </a:p>
          <a:p>
            <a:pPr fontAlgn="auto">
              <a:lnSpc>
                <a:spcPct val="125000"/>
              </a:lnSpc>
            </a:pPr>
            <a:r>
              <a:rPr lang="en-US" altLang="zh-CN"/>
              <a:t>	   </a:t>
            </a:r>
            <a:r>
              <a:rPr lang="zh-CN" altLang="en-US"/>
              <a:t>使用</a:t>
            </a:r>
            <a:r>
              <a:rPr lang="en-US" altLang="zh-CN">
                <a:sym typeface="+mn-ea"/>
              </a:rPr>
              <a:t>fastText</a:t>
            </a:r>
            <a:r>
              <a:rPr lang="zh-CN" altLang="en-US">
                <a:sym typeface="+mn-ea"/>
              </a:rPr>
              <a:t>将值转为</a:t>
            </a:r>
            <a:r>
              <a:rPr lang="en-US" altLang="zh-CN">
                <a:sym typeface="+mn-ea"/>
              </a:rPr>
              <a:t>300</a:t>
            </a:r>
            <a:r>
              <a:rPr lang="zh-CN" altLang="en-US">
                <a:sym typeface="+mn-ea"/>
              </a:rPr>
              <a:t>维向量</a:t>
            </a:r>
            <a:r>
              <a:rPr lang="en-US" altLang="zh-CN"/>
              <a:t> </a:t>
            </a:r>
            <a:endParaRPr lang="en-US" altLang="zh-CN"/>
          </a:p>
          <a:p>
            <a:pPr fontAlgn="auto">
              <a:lnSpc>
                <a:spcPct val="125000"/>
              </a:lnSpc>
            </a:pPr>
            <a:r>
              <a:rPr lang="en-US" altLang="zh-CN"/>
              <a:t>2. WDC: the WDC Web Table Corpus </a:t>
            </a:r>
            <a:endParaRPr lang="en-US" altLang="zh-CN"/>
          </a:p>
          <a:p>
            <a:pPr fontAlgn="auto">
              <a:lnSpc>
                <a:spcPct val="125000"/>
              </a:lnSpc>
            </a:pPr>
            <a:r>
              <a:rPr lang="en-US" altLang="zh-CN"/>
              <a:t>	</a:t>
            </a:r>
            <a:r>
              <a:rPr lang="zh-CN" altLang="en-US"/>
              <a:t>使用</a:t>
            </a:r>
            <a:r>
              <a:rPr lang="en-US" altLang="zh-CN">
                <a:sym typeface="+mn-ea"/>
              </a:rPr>
              <a:t>GloVe</a:t>
            </a:r>
            <a:r>
              <a:rPr lang="zh-CN" altLang="en-US">
                <a:sym typeface="+mn-ea"/>
              </a:rPr>
              <a:t>模型将单词转换为</a:t>
            </a:r>
            <a:r>
              <a:rPr lang="en-US" altLang="zh-CN">
                <a:sym typeface="+mn-ea"/>
              </a:rPr>
              <a:t>50</a:t>
            </a:r>
            <a:r>
              <a:rPr lang="zh-CN" altLang="en-US">
                <a:sym typeface="+mn-ea"/>
              </a:rPr>
              <a:t>维向量</a:t>
            </a:r>
            <a:endParaRPr lang="en-US" altLang="zh-CN"/>
          </a:p>
          <a:p>
            <a:pPr fontAlgn="auto">
              <a:lnSpc>
                <a:spcPct val="125000"/>
              </a:lnSpc>
            </a:pPr>
            <a:r>
              <a:rPr lang="en-US" altLang="zh-CN"/>
              <a:t>2.1 SWDC:small WDC, for in-memory</a:t>
            </a:r>
            <a:endParaRPr lang="en-US" altLang="zh-CN"/>
          </a:p>
          <a:p>
            <a:pPr fontAlgn="auto">
              <a:lnSpc>
                <a:spcPct val="125000"/>
              </a:lnSpc>
            </a:pPr>
            <a:r>
              <a:rPr lang="en-US" altLang="zh-CN"/>
              <a:t>2.2 LWDC:large WDC, for out-of-core</a:t>
            </a:r>
            <a:endParaRPr lang="en-US" altLang="zh-CN"/>
          </a:p>
        </p:txBody>
      </p:sp>
      <p:sp>
        <p:nvSpPr>
          <p:cNvPr id="4" name="文本框 3"/>
          <p:cNvSpPr txBox="1"/>
          <p:nvPr/>
        </p:nvSpPr>
        <p:spPr>
          <a:xfrm>
            <a:off x="5501005" y="3830955"/>
            <a:ext cx="6623050" cy="2168525"/>
          </a:xfrm>
          <a:prstGeom prst="rect">
            <a:avLst/>
          </a:prstGeom>
          <a:noFill/>
        </p:spPr>
        <p:txBody>
          <a:bodyPr wrap="square" rtlCol="0">
            <a:spAutoFit/>
          </a:bodyPr>
          <a:p>
            <a:pPr fontAlgn="auto">
              <a:lnSpc>
                <a:spcPct val="125000"/>
              </a:lnSpc>
            </a:pPr>
            <a:r>
              <a:rPr lang="zh-CN" altLang="en-US"/>
              <a:t>Competitors</a:t>
            </a:r>
            <a:r>
              <a:rPr lang="en-US" altLang="zh-CN"/>
              <a:t>:</a:t>
            </a:r>
            <a:endParaRPr lang="zh-CN" altLang="en-US"/>
          </a:p>
          <a:p>
            <a:pPr fontAlgn="auto">
              <a:lnSpc>
                <a:spcPct val="125000"/>
              </a:lnSpc>
            </a:pPr>
            <a:r>
              <a:rPr lang="zh-CN" altLang="en-US"/>
              <a:t>PEXESO-H</a:t>
            </a:r>
            <a:r>
              <a:rPr lang="en-US" altLang="zh-CN"/>
              <a:t>:</a:t>
            </a:r>
            <a:r>
              <a:rPr lang="zh-CN" altLang="en-US"/>
              <a:t>计算每个向量之间的距离（</a:t>
            </a:r>
            <a:r>
              <a:rPr lang="en-US" altLang="zh-CN"/>
              <a:t>inverted index</a:t>
            </a:r>
            <a:r>
              <a:rPr lang="zh-CN" altLang="en-US"/>
              <a:t>）</a:t>
            </a:r>
            <a:endParaRPr lang="en-US" altLang="zh-CN"/>
          </a:p>
          <a:p>
            <a:pPr fontAlgn="auto">
              <a:lnSpc>
                <a:spcPct val="125000"/>
              </a:lnSpc>
            </a:pPr>
            <a:r>
              <a:rPr lang="en-US" altLang="zh-CN"/>
              <a:t>CTREE:</a:t>
            </a:r>
            <a:r>
              <a:rPr lang="zh-CN" altLang="en-US"/>
              <a:t>使用了覆盖树</a:t>
            </a:r>
            <a:endParaRPr lang="en-US" altLang="zh-CN"/>
          </a:p>
          <a:p>
            <a:pPr fontAlgn="auto">
              <a:lnSpc>
                <a:spcPct val="125000"/>
              </a:lnSpc>
            </a:pPr>
            <a:r>
              <a:rPr lang="en-US" altLang="zh-CN"/>
              <a:t>EPT:</a:t>
            </a:r>
            <a:r>
              <a:rPr lang="zh-CN" altLang="en-US"/>
              <a:t>与</a:t>
            </a:r>
            <a:r>
              <a:rPr lang="en-US" altLang="zh-CN"/>
              <a:t>CTREE</a:t>
            </a:r>
            <a:r>
              <a:rPr lang="zh-CN" altLang="en-US"/>
              <a:t>不同在将覆盖树换成了</a:t>
            </a:r>
            <a:r>
              <a:rPr lang="en-US" altLang="zh-CN"/>
              <a:t>pivot table</a:t>
            </a:r>
            <a:endParaRPr lang="en-US" altLang="zh-CN"/>
          </a:p>
          <a:p>
            <a:pPr fontAlgn="auto">
              <a:lnSpc>
                <a:spcPct val="125000"/>
              </a:lnSpc>
            </a:pPr>
            <a:r>
              <a:rPr lang="en-US" altLang="zh-CN"/>
              <a:t>PQ:</a:t>
            </a:r>
            <a:r>
              <a:rPr lang="zh-CN" altLang="en-US"/>
              <a:t>使用</a:t>
            </a:r>
            <a:r>
              <a:rPr lang="en-US" altLang="zh-CN"/>
              <a:t>CTREE</a:t>
            </a:r>
            <a:r>
              <a:rPr lang="zh-CN" altLang="en-US"/>
              <a:t>的相同工作流，但在处理查询列用了乘积量化方法</a:t>
            </a:r>
            <a:endParaRPr lang="zh-CN" altLang="en-US"/>
          </a:p>
        </p:txBody>
      </p:sp>
      <p:sp>
        <p:nvSpPr>
          <p:cNvPr id="5" name="文本框 4"/>
          <p:cNvSpPr txBox="1"/>
          <p:nvPr/>
        </p:nvSpPr>
        <p:spPr>
          <a:xfrm>
            <a:off x="2495550" y="6232525"/>
            <a:ext cx="9023350" cy="368300"/>
          </a:xfrm>
          <a:prstGeom prst="rect">
            <a:avLst/>
          </a:prstGeom>
          <a:noFill/>
        </p:spPr>
        <p:txBody>
          <a:bodyPr wrap="square" rtlCol="0">
            <a:spAutoFit/>
          </a:bodyPr>
          <a:p>
            <a:pPr algn="ctr"/>
            <a:r>
              <a:rPr lang="zh-CN" altLang="en-US" u="sng"/>
              <a:t>等值连接的精确度很高，但召回率很低；</a:t>
            </a:r>
            <a:r>
              <a:rPr lang="en-US" altLang="zh-CN" u="sng"/>
              <a:t>PEXESO</a:t>
            </a:r>
            <a:r>
              <a:rPr lang="zh-CN" altLang="en-US" u="sng"/>
              <a:t>两项数据都达到了</a:t>
            </a:r>
            <a:r>
              <a:rPr lang="en-US" altLang="zh-CN" u="sng"/>
              <a:t>90%</a:t>
            </a:r>
            <a:endParaRPr lang="en-US" altLang="zh-CN" u="sng"/>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9"/>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1" name="灯片编号占位符 10"/>
          <p:cNvSpPr>
            <a:spLocks noGrp="1"/>
          </p:cNvSpPr>
          <p:nvPr>
            <p:ph type="sldNum" sz="quarter" idx="28"/>
          </p:nvPr>
        </p:nvSpPr>
        <p:spPr/>
        <p:txBody>
          <a:bodyPr/>
          <a:lstStyle/>
          <a:p>
            <a:fld id="{C79ECAFE-A460-4E13-ABCB-32CAE6136244}" type="slidenum">
              <a:rPr lang="zh-CN" altLang="en-US" smtClean="0"/>
            </a:fld>
            <a:endParaRPr lang="zh-CN" altLang="en-US" dirty="0"/>
          </a:p>
        </p:txBody>
      </p:sp>
      <p:sp>
        <p:nvSpPr>
          <p:cNvPr id="48" name="矩形 47"/>
          <p:cNvSpPr/>
          <p:nvPr/>
        </p:nvSpPr>
        <p:spPr>
          <a:xfrm>
            <a:off x="660400" y="1317562"/>
            <a:ext cx="1182914" cy="1981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sp>
        <p:nvSpPr>
          <p:cNvPr id="50" name="文本占位符 8"/>
          <p:cNvSpPr txBox="1"/>
          <p:nvPr/>
        </p:nvSpPr>
        <p:spPr>
          <a:xfrm>
            <a:off x="660400" y="1052962"/>
            <a:ext cx="9688286" cy="46275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chemeClr val="accent1"/>
                </a:solidFill>
                <a:latin typeface="+mj-ea"/>
                <a:cs typeface="+mn-ea"/>
              </a:rPr>
              <a:t>结果对比</a:t>
            </a:r>
            <a:endParaRPr lang="zh-CN" altLang="en-US" b="1" dirty="0">
              <a:solidFill>
                <a:schemeClr val="accent1"/>
              </a:solidFill>
              <a:latin typeface="+mj-ea"/>
              <a:cs typeface="+mn-ea"/>
            </a:endParaRPr>
          </a:p>
        </p:txBody>
      </p:sp>
      <p:sp>
        <p:nvSpPr>
          <p:cNvPr id="16" name="文本占位符 58"/>
          <p:cNvSpPr txBox="1"/>
          <p:nvPr/>
        </p:nvSpPr>
        <p:spPr>
          <a:xfrm>
            <a:off x="1216933" y="378618"/>
            <a:ext cx="8813381" cy="370422"/>
          </a:xfrm>
          <a:prstGeom prst="rect">
            <a:avLst/>
          </a:prstGeom>
        </p:spPr>
        <p:txBody>
          <a:bodyPr vert="horz" lIns="0" tIns="45720" rIns="91440" bIns="46800" rtlCol="0">
            <a:spAutoFit/>
          </a:bodyPr>
          <a:lstStyle>
            <a:lvl1pPr marL="0" indent="0" algn="l" defTabSz="914400" rtl="0" eaLnBrk="1" latinLnBrk="0" hangingPunct="1">
              <a:lnSpc>
                <a:spcPct val="100000"/>
              </a:lnSpc>
              <a:spcBef>
                <a:spcPts val="1000"/>
              </a:spcBef>
              <a:buFont typeface="Arial" panose="020B0604020202020204" pitchFamily="34" charset="0"/>
              <a:buNone/>
              <a:defRPr sz="2000" b="1" kern="120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t>实验结果</a:t>
            </a:r>
            <a:endParaRPr lang="en-US" altLang="zh-CN" sz="1800" dirty="0"/>
          </a:p>
        </p:txBody>
      </p:sp>
      <p:sp>
        <p:nvSpPr>
          <p:cNvPr id="6" name="矩形 5"/>
          <p:cNvSpPr/>
          <p:nvPr/>
        </p:nvSpPr>
        <p:spPr>
          <a:xfrm>
            <a:off x="3380921" y="4005777"/>
            <a:ext cx="5432698" cy="368300"/>
          </a:xfrm>
          <a:prstGeom prst="rect">
            <a:avLst/>
          </a:prstGeom>
        </p:spPr>
        <p:txBody>
          <a:bodyPr wrap="square">
            <a:spAutoFit/>
          </a:bodyPr>
          <a:lstStyle/>
          <a:p>
            <a:pPr algn="ctr"/>
            <a:r>
              <a:rPr lang="en-US" altLang="zh-CN">
                <a:latin typeface="+mn-ea"/>
              </a:rPr>
              <a:t>Performance in ML tasks</a:t>
            </a:r>
            <a:r>
              <a:rPr lang="en-US" altLang="zh-CN" dirty="0">
                <a:latin typeface="+mn-ea"/>
              </a:rPr>
              <a:t> </a:t>
            </a:r>
            <a:endParaRPr lang="en-US" altLang="zh-CN" dirty="0">
              <a:latin typeface="+mn-ea"/>
            </a:endParaRPr>
          </a:p>
        </p:txBody>
      </p:sp>
      <p:pic>
        <p:nvPicPr>
          <p:cNvPr id="2" name="图片 1"/>
          <p:cNvPicPr>
            <a:picLocks noChangeAspect="1"/>
          </p:cNvPicPr>
          <p:nvPr/>
        </p:nvPicPr>
        <p:blipFill>
          <a:blip r:embed="rId1"/>
          <a:stretch>
            <a:fillRect/>
          </a:stretch>
        </p:blipFill>
        <p:spPr>
          <a:xfrm>
            <a:off x="1502410" y="2300605"/>
            <a:ext cx="9324975" cy="1704975"/>
          </a:xfrm>
          <a:prstGeom prst="rect">
            <a:avLst/>
          </a:prstGeom>
        </p:spPr>
      </p:pic>
      <p:sp>
        <p:nvSpPr>
          <p:cNvPr id="3" name="文本框 2"/>
          <p:cNvSpPr txBox="1"/>
          <p:nvPr/>
        </p:nvSpPr>
        <p:spPr>
          <a:xfrm>
            <a:off x="250190" y="4450715"/>
            <a:ext cx="11693525" cy="1437640"/>
          </a:xfrm>
          <a:prstGeom prst="rect">
            <a:avLst/>
          </a:prstGeom>
          <a:noFill/>
        </p:spPr>
        <p:txBody>
          <a:bodyPr wrap="square" rtlCol="0">
            <a:spAutoFit/>
          </a:bodyPr>
          <a:p>
            <a:pPr fontAlgn="auto">
              <a:lnSpc>
                <a:spcPct val="125000"/>
              </a:lnSpc>
            </a:pPr>
            <a:r>
              <a:rPr lang="zh-CN" altLang="en-US" sz="1400" b="1"/>
              <a:t>Company classification：</a:t>
            </a:r>
            <a:r>
              <a:rPr lang="zh-CN" sz="1400"/>
              <a:t>公司信息表包含了</a:t>
            </a:r>
            <a:r>
              <a:rPr lang="zh-CN" altLang="en-US" sz="1400"/>
              <a:t> 73,935 公司信息， 包括</a:t>
            </a:r>
            <a:r>
              <a:rPr lang="en-US" altLang="zh-CN" sz="1400"/>
              <a:t>13</a:t>
            </a:r>
            <a:r>
              <a:rPr lang="zh-CN" altLang="en-US" sz="1400"/>
              <a:t>个类别，使用 </a:t>
            </a:r>
            <a:r>
              <a:rPr lang="en-US" altLang="zh-CN" sz="1400"/>
              <a:t>“</a:t>
            </a:r>
            <a:r>
              <a:rPr lang="zh-CN" altLang="en-US" sz="1400"/>
              <a:t>company name</a:t>
            </a:r>
            <a:r>
              <a:rPr lang="en-US" altLang="zh-CN" sz="1400"/>
              <a:t>” </a:t>
            </a:r>
            <a:r>
              <a:rPr lang="zh-CN" altLang="en-US" sz="1400"/>
              <a:t>作为查询列</a:t>
            </a:r>
            <a:endParaRPr lang="zh-CN" altLang="en-US" sz="1400" b="1"/>
          </a:p>
          <a:p>
            <a:pPr fontAlgn="auto">
              <a:lnSpc>
                <a:spcPct val="125000"/>
              </a:lnSpc>
            </a:pPr>
            <a:endParaRPr lang="zh-CN" altLang="en-US" sz="1400" b="1"/>
          </a:p>
          <a:p>
            <a:pPr fontAlgn="auto">
              <a:lnSpc>
                <a:spcPct val="125000"/>
              </a:lnSpc>
            </a:pPr>
            <a:r>
              <a:rPr lang="zh-CN" altLang="en-US" sz="1400" b="1"/>
              <a:t>Amazon toy product classification：</a:t>
            </a:r>
            <a:r>
              <a:rPr lang="zh-CN" altLang="en-US" sz="1400"/>
              <a:t>亚马逊官网上10,000多行玩具商品信息</a:t>
            </a:r>
            <a:r>
              <a:rPr lang="en-US" altLang="zh-CN" sz="1400"/>
              <a:t>,</a:t>
            </a:r>
            <a:r>
              <a:rPr lang="zh-CN" altLang="en-US" sz="1400"/>
              <a:t>使用</a:t>
            </a:r>
            <a:r>
              <a:rPr lang="en-US" altLang="zh-CN" sz="1400"/>
              <a:t> “</a:t>
            </a:r>
            <a:r>
              <a:rPr lang="zh-CN" altLang="en-US" sz="1400"/>
              <a:t>product name</a:t>
            </a:r>
            <a:r>
              <a:rPr lang="en-US" altLang="zh-CN" sz="1400"/>
              <a:t>”</a:t>
            </a:r>
            <a:r>
              <a:rPr lang="zh-CN" altLang="en-US" sz="1400"/>
              <a:t> </a:t>
            </a:r>
            <a:r>
              <a:rPr lang="zh-CN" sz="1400"/>
              <a:t>作为查询列</a:t>
            </a:r>
            <a:endParaRPr lang="zh-CN" altLang="en-US" sz="1400"/>
          </a:p>
          <a:p>
            <a:pPr fontAlgn="auto">
              <a:lnSpc>
                <a:spcPct val="125000"/>
              </a:lnSpc>
            </a:pPr>
            <a:endParaRPr lang="zh-CN" altLang="en-US" sz="1400" b="1"/>
          </a:p>
          <a:p>
            <a:pPr fontAlgn="auto">
              <a:lnSpc>
                <a:spcPct val="125000"/>
              </a:lnSpc>
            </a:pPr>
            <a:r>
              <a:rPr lang="zh-CN" altLang="en-US" sz="1400" b="1"/>
              <a:t>Video game sales regression：</a:t>
            </a:r>
            <a:r>
              <a:rPr lang="zh-CN" altLang="en-US" sz="1400"/>
              <a:t>涵盖了11,493行视频游戏的销售信息</a:t>
            </a:r>
            <a:r>
              <a:rPr lang="en-US" altLang="zh-CN" sz="1400"/>
              <a:t>,</a:t>
            </a:r>
            <a:r>
              <a:rPr lang="zh-CN" altLang="en-US" sz="1400"/>
              <a:t>使用</a:t>
            </a:r>
            <a:r>
              <a:rPr lang="en-US" altLang="zh-CN" sz="1400"/>
              <a:t> “Game’s Name” </a:t>
            </a:r>
            <a:r>
              <a:rPr lang="zh-CN" altLang="en-US" sz="1400"/>
              <a:t>作为查询列</a:t>
            </a:r>
            <a:endParaRPr lang="zh-CN" altLang="en-US" sz="1400"/>
          </a:p>
        </p:txBody>
      </p:sp>
      <p:sp>
        <p:nvSpPr>
          <p:cNvPr id="4" name="文本框 3"/>
          <p:cNvSpPr txBox="1"/>
          <p:nvPr/>
        </p:nvSpPr>
        <p:spPr>
          <a:xfrm>
            <a:off x="1545590" y="1846580"/>
            <a:ext cx="9238615" cy="368300"/>
          </a:xfrm>
          <a:prstGeom prst="rect">
            <a:avLst/>
          </a:prstGeom>
          <a:noFill/>
        </p:spPr>
        <p:txBody>
          <a:bodyPr wrap="square" rtlCol="0">
            <a:spAutoFit/>
          </a:bodyPr>
          <a:p>
            <a:pPr algn="ctr"/>
            <a:r>
              <a:rPr lang="zh-CN" altLang="en-US"/>
              <a:t>在不同数据集上，</a:t>
            </a:r>
            <a:r>
              <a:rPr lang="en-US" altLang="zh-CN"/>
              <a:t>PEXESO</a:t>
            </a:r>
            <a:r>
              <a:rPr lang="zh-CN" altLang="en-US"/>
              <a:t>与其他方法的比较</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9"/>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1" name="灯片编号占位符 10"/>
          <p:cNvSpPr>
            <a:spLocks noGrp="1"/>
          </p:cNvSpPr>
          <p:nvPr>
            <p:ph type="sldNum" sz="quarter" idx="28"/>
          </p:nvPr>
        </p:nvSpPr>
        <p:spPr/>
        <p:txBody>
          <a:bodyPr/>
          <a:lstStyle/>
          <a:p>
            <a:fld id="{C79ECAFE-A460-4E13-ABCB-32CAE6136244}" type="slidenum">
              <a:rPr lang="zh-CN" altLang="en-US" smtClean="0"/>
            </a:fld>
            <a:endParaRPr lang="zh-CN" altLang="en-US" dirty="0"/>
          </a:p>
        </p:txBody>
      </p:sp>
      <p:sp>
        <p:nvSpPr>
          <p:cNvPr id="48" name="矩形 47"/>
          <p:cNvSpPr/>
          <p:nvPr/>
        </p:nvSpPr>
        <p:spPr>
          <a:xfrm>
            <a:off x="660400" y="1317625"/>
            <a:ext cx="4106545" cy="1701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sp>
        <p:nvSpPr>
          <p:cNvPr id="16" name="文本占位符 58"/>
          <p:cNvSpPr txBox="1"/>
          <p:nvPr/>
        </p:nvSpPr>
        <p:spPr>
          <a:xfrm>
            <a:off x="1216933" y="378618"/>
            <a:ext cx="8813381" cy="370422"/>
          </a:xfrm>
          <a:prstGeom prst="rect">
            <a:avLst/>
          </a:prstGeom>
        </p:spPr>
        <p:txBody>
          <a:bodyPr vert="horz" lIns="0" tIns="45720" rIns="91440" bIns="46800" rtlCol="0">
            <a:spAutoFit/>
          </a:bodyPr>
          <a:lstStyle>
            <a:lvl1pPr marL="0" indent="0" algn="l" defTabSz="914400" rtl="0" eaLnBrk="1" latinLnBrk="0" hangingPunct="1">
              <a:lnSpc>
                <a:spcPct val="100000"/>
              </a:lnSpc>
              <a:spcBef>
                <a:spcPts val="1000"/>
              </a:spcBef>
              <a:buFont typeface="Arial" panose="020B0604020202020204" pitchFamily="34" charset="0"/>
              <a:buNone/>
              <a:defRPr sz="2000" b="1" kern="120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t>实验结果</a:t>
            </a:r>
            <a:endParaRPr lang="en-US" altLang="zh-CN" sz="1800" dirty="0"/>
          </a:p>
        </p:txBody>
      </p:sp>
      <p:pic>
        <p:nvPicPr>
          <p:cNvPr id="5" name="图片 4"/>
          <p:cNvPicPr>
            <a:picLocks noChangeAspect="1"/>
          </p:cNvPicPr>
          <p:nvPr/>
        </p:nvPicPr>
        <p:blipFill>
          <a:blip r:embed="rId1"/>
          <a:stretch>
            <a:fillRect/>
          </a:stretch>
        </p:blipFill>
        <p:spPr>
          <a:xfrm>
            <a:off x="660400" y="2187575"/>
            <a:ext cx="4600575" cy="4048125"/>
          </a:xfrm>
          <a:prstGeom prst="rect">
            <a:avLst/>
          </a:prstGeom>
        </p:spPr>
      </p:pic>
      <p:sp>
        <p:nvSpPr>
          <p:cNvPr id="7" name="文本框 6"/>
          <p:cNvSpPr txBox="1"/>
          <p:nvPr/>
        </p:nvSpPr>
        <p:spPr>
          <a:xfrm>
            <a:off x="5836920" y="2402840"/>
            <a:ext cx="6019165" cy="922020"/>
          </a:xfrm>
          <a:prstGeom prst="rect">
            <a:avLst/>
          </a:prstGeom>
          <a:noFill/>
        </p:spPr>
        <p:txBody>
          <a:bodyPr wrap="square" rtlCol="0">
            <a:spAutoFit/>
          </a:bodyPr>
          <a:p>
            <a:pPr fontAlgn="auto">
              <a:lnSpc>
                <a:spcPct val="150000"/>
              </a:lnSpc>
            </a:pPr>
            <a:r>
              <a:rPr lang="zh-CN" altLang="en-US"/>
              <a:t>|P|</a:t>
            </a:r>
            <a:r>
              <a:rPr lang="en-US" altLang="zh-CN"/>
              <a:t>: pivots</a:t>
            </a:r>
            <a:r>
              <a:rPr lang="zh-CN" altLang="en-US"/>
              <a:t>的数量</a:t>
            </a:r>
            <a:endParaRPr lang="en-US" altLang="zh-CN"/>
          </a:p>
          <a:p>
            <a:pPr fontAlgn="auto">
              <a:lnSpc>
                <a:spcPct val="150000"/>
              </a:lnSpc>
            </a:pPr>
            <a:r>
              <a:rPr lang="en-US" altLang="zh-CN"/>
              <a:t>m: </a:t>
            </a:r>
            <a:r>
              <a:rPr lang="zh-CN" altLang="en-US"/>
              <a:t>在分层网格中层级的数量</a:t>
            </a:r>
            <a:endParaRPr lang="en-US" altLang="zh-CN"/>
          </a:p>
        </p:txBody>
      </p:sp>
      <p:sp>
        <p:nvSpPr>
          <p:cNvPr id="9" name="文本占位符 8"/>
          <p:cNvSpPr txBox="1"/>
          <p:nvPr/>
        </p:nvSpPr>
        <p:spPr>
          <a:xfrm>
            <a:off x="660400" y="1088522"/>
            <a:ext cx="9688286" cy="46275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chemeClr val="accent1"/>
                </a:solidFill>
                <a:latin typeface="+mj-ea"/>
                <a:cs typeface="+mn-ea"/>
              </a:rPr>
              <a:t>Parameter Tuning for Efficiency</a:t>
            </a:r>
            <a:endParaRPr lang="zh-CN" altLang="en-US" b="1" dirty="0">
              <a:solidFill>
                <a:schemeClr val="accent1"/>
              </a:solidFill>
              <a:latin typeface="+mj-ea"/>
              <a:cs typeface="+mn-ea"/>
            </a:endParaRPr>
          </a:p>
        </p:txBody>
      </p:sp>
      <p:sp>
        <p:nvSpPr>
          <p:cNvPr id="3" name="文本框 2"/>
          <p:cNvSpPr txBox="1"/>
          <p:nvPr/>
        </p:nvSpPr>
        <p:spPr>
          <a:xfrm>
            <a:off x="625475" y="1649730"/>
            <a:ext cx="4606290" cy="368300"/>
          </a:xfrm>
          <a:prstGeom prst="rect">
            <a:avLst/>
          </a:prstGeom>
          <a:noFill/>
        </p:spPr>
        <p:txBody>
          <a:bodyPr wrap="square" rtlCol="0">
            <a:spAutoFit/>
          </a:bodyPr>
          <a:p>
            <a:r>
              <a:rPr lang="zh-CN" altLang="en-US"/>
              <a:t>参数</a:t>
            </a:r>
            <a:r>
              <a:rPr lang="en-US" altLang="zh-CN"/>
              <a:t>P,m</a:t>
            </a:r>
            <a:r>
              <a:rPr lang="zh-CN" altLang="en-US"/>
              <a:t>变化时，对于</a:t>
            </a:r>
            <a:r>
              <a:rPr lang="en-US" altLang="zh-CN"/>
              <a:t>PEXESO</a:t>
            </a:r>
            <a:r>
              <a:rPr lang="zh-CN" altLang="en-US"/>
              <a:t>效率的影响</a:t>
            </a:r>
            <a:endParaRPr lang="zh-CN" altLang="en-US"/>
          </a:p>
        </p:txBody>
      </p:sp>
      <p:sp>
        <p:nvSpPr>
          <p:cNvPr id="2" name="文本框 1"/>
          <p:cNvSpPr txBox="1"/>
          <p:nvPr/>
        </p:nvSpPr>
        <p:spPr>
          <a:xfrm>
            <a:off x="5768975" y="3763645"/>
            <a:ext cx="4697095" cy="2999740"/>
          </a:xfrm>
          <a:prstGeom prst="rect">
            <a:avLst/>
          </a:prstGeom>
          <a:noFill/>
        </p:spPr>
        <p:txBody>
          <a:bodyPr wrap="square" rtlCol="0">
            <a:spAutoFit/>
          </a:bodyPr>
          <a:p>
            <a:pPr fontAlgn="auto">
              <a:lnSpc>
                <a:spcPct val="150000"/>
              </a:lnSpc>
            </a:pPr>
            <a:r>
              <a:rPr lang="en-US" altLang="zh-CN"/>
              <a:t>P</a:t>
            </a:r>
            <a:r>
              <a:rPr lang="zh-CN" altLang="en-US"/>
              <a:t>的增大时间先减后增：</a:t>
            </a:r>
            <a:endParaRPr lang="zh-CN" altLang="en-US"/>
          </a:p>
          <a:p>
            <a:pPr fontAlgn="auto">
              <a:lnSpc>
                <a:spcPct val="150000"/>
              </a:lnSpc>
            </a:pPr>
            <a:r>
              <a:rPr lang="zh-CN" altLang="en-US"/>
              <a:t>可以过滤更多的向量</a:t>
            </a:r>
            <a:endParaRPr lang="zh-CN" altLang="en-US"/>
          </a:p>
          <a:p>
            <a:pPr fontAlgn="auto">
              <a:lnSpc>
                <a:spcPct val="150000"/>
              </a:lnSpc>
            </a:pPr>
            <a:r>
              <a:rPr lang="zh-CN" altLang="en-US"/>
              <a:t>但同时也增加了分层网格中单元格的数量</a:t>
            </a:r>
            <a:endParaRPr lang="zh-CN" altLang="en-US"/>
          </a:p>
          <a:p>
            <a:pPr fontAlgn="auto">
              <a:lnSpc>
                <a:spcPct val="150000"/>
              </a:lnSpc>
            </a:pPr>
            <a:r>
              <a:rPr lang="zh-CN" altLang="en-US"/>
              <a:t>增加了更多候选集</a:t>
            </a:r>
            <a:endParaRPr lang="zh-CN" altLang="en-US"/>
          </a:p>
          <a:p>
            <a:pPr fontAlgn="auto">
              <a:lnSpc>
                <a:spcPct val="150000"/>
              </a:lnSpc>
            </a:pPr>
            <a:endParaRPr lang="zh-CN" altLang="en-US"/>
          </a:p>
          <a:p>
            <a:pPr fontAlgn="auto">
              <a:lnSpc>
                <a:spcPct val="150000"/>
              </a:lnSpc>
            </a:pPr>
            <a:r>
              <a:rPr lang="en-US" altLang="zh-CN"/>
              <a:t>m:</a:t>
            </a:r>
            <a:r>
              <a:rPr lang="zh-CN" altLang="en-US"/>
              <a:t>同理</a:t>
            </a:r>
            <a:r>
              <a:rPr lang="en-US" altLang="zh-CN"/>
              <a:t>P,</a:t>
            </a:r>
            <a:r>
              <a:rPr lang="zh-CN" altLang="en-US"/>
              <a:t>分层网格更细粒度，但倒排索引的开销更多了</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9"/>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1" name="灯片编号占位符 10"/>
          <p:cNvSpPr>
            <a:spLocks noGrp="1"/>
          </p:cNvSpPr>
          <p:nvPr>
            <p:ph type="sldNum" sz="quarter" idx="28"/>
          </p:nvPr>
        </p:nvSpPr>
        <p:spPr/>
        <p:txBody>
          <a:bodyPr/>
          <a:lstStyle/>
          <a:p>
            <a:fld id="{C79ECAFE-A460-4E13-ABCB-32CAE6136244}" type="slidenum">
              <a:rPr lang="zh-CN" altLang="en-US" smtClean="0"/>
            </a:fld>
            <a:endParaRPr lang="zh-CN" altLang="en-US" dirty="0"/>
          </a:p>
        </p:txBody>
      </p:sp>
      <p:sp>
        <p:nvSpPr>
          <p:cNvPr id="48" name="矩形 47"/>
          <p:cNvSpPr/>
          <p:nvPr/>
        </p:nvSpPr>
        <p:spPr>
          <a:xfrm>
            <a:off x="660400" y="1317625"/>
            <a:ext cx="4115435" cy="198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sp>
        <p:nvSpPr>
          <p:cNvPr id="50" name="文本占位符 8"/>
          <p:cNvSpPr txBox="1"/>
          <p:nvPr/>
        </p:nvSpPr>
        <p:spPr>
          <a:xfrm>
            <a:off x="660400" y="1119637"/>
            <a:ext cx="9688286" cy="46275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chemeClr val="accent1"/>
                </a:solidFill>
                <a:latin typeface="+mj-ea"/>
                <a:cs typeface="+mn-ea"/>
              </a:rPr>
              <a:t>Parameter Tuning for Efficiency</a:t>
            </a:r>
            <a:endParaRPr lang="zh-CN" altLang="en-US" b="1" dirty="0">
              <a:solidFill>
                <a:schemeClr val="accent1"/>
              </a:solidFill>
              <a:latin typeface="+mj-ea"/>
              <a:cs typeface="+mn-ea"/>
            </a:endParaRPr>
          </a:p>
        </p:txBody>
      </p:sp>
      <p:sp>
        <p:nvSpPr>
          <p:cNvPr id="16" name="文本占位符 58"/>
          <p:cNvSpPr txBox="1"/>
          <p:nvPr/>
        </p:nvSpPr>
        <p:spPr>
          <a:xfrm>
            <a:off x="1216933" y="378618"/>
            <a:ext cx="8813381" cy="370422"/>
          </a:xfrm>
          <a:prstGeom prst="rect">
            <a:avLst/>
          </a:prstGeom>
        </p:spPr>
        <p:txBody>
          <a:bodyPr vert="horz" lIns="0" tIns="45720" rIns="91440" bIns="46800" rtlCol="0">
            <a:spAutoFit/>
          </a:bodyPr>
          <a:lstStyle>
            <a:lvl1pPr marL="0" indent="0" algn="l" defTabSz="914400" rtl="0" eaLnBrk="1" latinLnBrk="0" hangingPunct="1">
              <a:lnSpc>
                <a:spcPct val="100000"/>
              </a:lnSpc>
              <a:spcBef>
                <a:spcPts val="1000"/>
              </a:spcBef>
              <a:buFont typeface="Arial" panose="020B0604020202020204" pitchFamily="34" charset="0"/>
              <a:buNone/>
              <a:defRPr sz="2000" b="1" kern="120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t>实验结果</a:t>
            </a:r>
            <a:endParaRPr lang="en-US" altLang="zh-CN" sz="1800" dirty="0"/>
          </a:p>
        </p:txBody>
      </p:sp>
      <p:pic>
        <p:nvPicPr>
          <p:cNvPr id="2" name="图片 1"/>
          <p:cNvPicPr>
            <a:picLocks noChangeAspect="1"/>
          </p:cNvPicPr>
          <p:nvPr/>
        </p:nvPicPr>
        <p:blipFill>
          <a:blip r:embed="rId1"/>
          <a:stretch>
            <a:fillRect/>
          </a:stretch>
        </p:blipFill>
        <p:spPr>
          <a:xfrm>
            <a:off x="660400" y="2023745"/>
            <a:ext cx="9382125" cy="3219450"/>
          </a:xfrm>
          <a:prstGeom prst="rect">
            <a:avLst/>
          </a:prstGeom>
        </p:spPr>
      </p:pic>
      <p:sp>
        <p:nvSpPr>
          <p:cNvPr id="3" name="文本框 2"/>
          <p:cNvSpPr txBox="1"/>
          <p:nvPr/>
        </p:nvSpPr>
        <p:spPr>
          <a:xfrm>
            <a:off x="723900" y="1517015"/>
            <a:ext cx="6230620" cy="506730"/>
          </a:xfrm>
          <a:prstGeom prst="rect">
            <a:avLst/>
          </a:prstGeom>
          <a:noFill/>
        </p:spPr>
        <p:txBody>
          <a:bodyPr wrap="square" rtlCol="0">
            <a:spAutoFit/>
          </a:bodyPr>
          <a:p>
            <a:pPr fontAlgn="auto">
              <a:lnSpc>
                <a:spcPct val="150000"/>
              </a:lnSpc>
            </a:pPr>
            <a:r>
              <a:rPr lang="zh-CN" altLang="en-US"/>
              <a:t>当</a:t>
            </a:r>
            <a:r>
              <a:rPr lang="en-US" altLang="zh-CN"/>
              <a:t>T,τ</a:t>
            </a:r>
            <a:r>
              <a:rPr lang="zh-CN" altLang="en-US"/>
              <a:t>变化时，在不同数据集上时间的变化</a:t>
            </a:r>
            <a:endParaRPr lang="zh-CN" altLang="en-US"/>
          </a:p>
        </p:txBody>
      </p:sp>
      <p:sp>
        <p:nvSpPr>
          <p:cNvPr id="4" name="文本框 3"/>
          <p:cNvSpPr txBox="1"/>
          <p:nvPr/>
        </p:nvSpPr>
        <p:spPr>
          <a:xfrm>
            <a:off x="723900" y="5383530"/>
            <a:ext cx="10111740" cy="1198880"/>
          </a:xfrm>
          <a:prstGeom prst="rect">
            <a:avLst/>
          </a:prstGeom>
          <a:noFill/>
        </p:spPr>
        <p:txBody>
          <a:bodyPr wrap="square" rtlCol="0">
            <a:spAutoFit/>
          </a:bodyPr>
          <a:p>
            <a:r>
              <a:rPr lang="en-US" altLang="zh-CN">
                <a:sym typeface="+mn-ea"/>
              </a:rPr>
              <a:t>τ</a:t>
            </a:r>
            <a:r>
              <a:rPr lang="zh-CN" altLang="en-US">
                <a:sym typeface="+mn-ea"/>
              </a:rPr>
              <a:t>：查询条件更加松散，更多候选集保留下来。</a:t>
            </a:r>
            <a:endParaRPr lang="zh-CN" altLang="en-US">
              <a:sym typeface="+mn-ea"/>
            </a:endParaRPr>
          </a:p>
          <a:p>
            <a:endParaRPr lang="en-US" altLang="zh-CN">
              <a:sym typeface="+mn-ea"/>
            </a:endParaRPr>
          </a:p>
          <a:p>
            <a:r>
              <a:rPr lang="en-US" altLang="zh-CN">
                <a:sym typeface="+mn-ea"/>
              </a:rPr>
              <a:t>T</a:t>
            </a:r>
            <a:r>
              <a:rPr lang="zh-CN" altLang="en-US">
                <a:sym typeface="+mn-ea"/>
              </a:rPr>
              <a:t>：在不满足</a:t>
            </a:r>
            <a:r>
              <a:rPr lang="en-US" altLang="zh-CN">
                <a:sym typeface="+mn-ea"/>
              </a:rPr>
              <a:t>T</a:t>
            </a:r>
            <a:r>
              <a:rPr lang="zh-CN" altLang="en-US">
                <a:sym typeface="+mn-ea"/>
              </a:rPr>
              <a:t>的条件，可提前终止，</a:t>
            </a:r>
            <a:r>
              <a:rPr lang="en-US" altLang="zh-CN">
                <a:sym typeface="+mn-ea"/>
              </a:rPr>
              <a:t>T</a:t>
            </a:r>
            <a:r>
              <a:rPr lang="zh-CN" altLang="en-US">
                <a:sym typeface="+mn-ea"/>
              </a:rPr>
              <a:t>增加了，效果不是很明显。</a:t>
            </a:r>
            <a:endParaRPr lang="zh-CN" altLang="en-US">
              <a:sym typeface="+mn-ea"/>
            </a:endParaRPr>
          </a:p>
          <a:p>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9"/>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1" name="灯片编号占位符 10"/>
          <p:cNvSpPr>
            <a:spLocks noGrp="1"/>
          </p:cNvSpPr>
          <p:nvPr>
            <p:ph type="sldNum" sz="quarter" idx="28"/>
          </p:nvPr>
        </p:nvSpPr>
        <p:spPr/>
        <p:txBody>
          <a:bodyPr/>
          <a:lstStyle/>
          <a:p>
            <a:fld id="{C79ECAFE-A460-4E13-ABCB-32CAE6136244}" type="slidenum">
              <a:rPr lang="zh-CN" altLang="en-US" smtClean="0"/>
            </a:fld>
            <a:endParaRPr lang="zh-CN" altLang="en-US" dirty="0"/>
          </a:p>
        </p:txBody>
      </p:sp>
      <p:sp>
        <p:nvSpPr>
          <p:cNvPr id="48" name="矩形 47"/>
          <p:cNvSpPr/>
          <p:nvPr/>
        </p:nvSpPr>
        <p:spPr>
          <a:xfrm>
            <a:off x="660400" y="1317625"/>
            <a:ext cx="1355725" cy="1416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sp>
        <p:nvSpPr>
          <p:cNvPr id="50" name="文本占位符 8"/>
          <p:cNvSpPr txBox="1"/>
          <p:nvPr/>
        </p:nvSpPr>
        <p:spPr>
          <a:xfrm>
            <a:off x="660400" y="1119505"/>
            <a:ext cx="2643505" cy="46291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chemeClr val="accent1"/>
                </a:solidFill>
                <a:latin typeface="+mj-ea"/>
                <a:cs typeface="+mn-ea"/>
              </a:rPr>
              <a:t>结果比对</a:t>
            </a:r>
            <a:endParaRPr lang="zh-CN" altLang="en-US" b="1" dirty="0">
              <a:solidFill>
                <a:schemeClr val="accent1"/>
              </a:solidFill>
              <a:latin typeface="+mj-ea"/>
              <a:cs typeface="+mn-ea"/>
            </a:endParaRPr>
          </a:p>
        </p:txBody>
      </p:sp>
      <p:sp>
        <p:nvSpPr>
          <p:cNvPr id="16" name="文本占位符 58"/>
          <p:cNvSpPr txBox="1"/>
          <p:nvPr/>
        </p:nvSpPr>
        <p:spPr>
          <a:xfrm>
            <a:off x="1216933" y="378618"/>
            <a:ext cx="8813381" cy="370422"/>
          </a:xfrm>
          <a:prstGeom prst="rect">
            <a:avLst/>
          </a:prstGeom>
        </p:spPr>
        <p:txBody>
          <a:bodyPr vert="horz" lIns="0" tIns="45720" rIns="91440" bIns="46800" rtlCol="0">
            <a:spAutoFit/>
          </a:bodyPr>
          <a:lstStyle>
            <a:lvl1pPr marL="0" indent="0" algn="l" defTabSz="914400" rtl="0" eaLnBrk="1" latinLnBrk="0" hangingPunct="1">
              <a:lnSpc>
                <a:spcPct val="100000"/>
              </a:lnSpc>
              <a:spcBef>
                <a:spcPts val="1000"/>
              </a:spcBef>
              <a:buFont typeface="Arial" panose="020B0604020202020204" pitchFamily="34" charset="0"/>
              <a:buNone/>
              <a:defRPr sz="2000" b="1" kern="120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t>实验结果</a:t>
            </a:r>
            <a:endParaRPr lang="en-US" altLang="zh-CN" sz="1800" dirty="0"/>
          </a:p>
        </p:txBody>
      </p:sp>
      <p:pic>
        <p:nvPicPr>
          <p:cNvPr id="5" name="图片 4"/>
          <p:cNvPicPr>
            <a:picLocks noChangeAspect="1"/>
          </p:cNvPicPr>
          <p:nvPr/>
        </p:nvPicPr>
        <p:blipFill>
          <a:blip r:embed="rId1"/>
          <a:stretch>
            <a:fillRect/>
          </a:stretch>
        </p:blipFill>
        <p:spPr>
          <a:xfrm>
            <a:off x="464185" y="1582420"/>
            <a:ext cx="5953125" cy="2381250"/>
          </a:xfrm>
          <a:prstGeom prst="rect">
            <a:avLst/>
          </a:prstGeom>
        </p:spPr>
      </p:pic>
      <p:sp>
        <p:nvSpPr>
          <p:cNvPr id="6" name="文本框 5"/>
          <p:cNvSpPr txBox="1"/>
          <p:nvPr/>
        </p:nvSpPr>
        <p:spPr>
          <a:xfrm>
            <a:off x="478155" y="4032250"/>
            <a:ext cx="5885180" cy="368300"/>
          </a:xfrm>
          <a:prstGeom prst="rect">
            <a:avLst/>
          </a:prstGeom>
          <a:noFill/>
        </p:spPr>
        <p:txBody>
          <a:bodyPr wrap="square" rtlCol="0">
            <a:spAutoFit/>
          </a:bodyPr>
          <a:p>
            <a:pPr algn="ctr"/>
            <a:r>
              <a:rPr lang="zh-CN" altLang="en-US"/>
              <a:t>数据集选用OPEN and SWDC</a:t>
            </a:r>
            <a:endParaRPr lang="zh-CN" altLang="en-US"/>
          </a:p>
        </p:txBody>
      </p:sp>
      <p:sp>
        <p:nvSpPr>
          <p:cNvPr id="7" name="文本框 6"/>
          <p:cNvSpPr txBox="1"/>
          <p:nvPr/>
        </p:nvSpPr>
        <p:spPr>
          <a:xfrm>
            <a:off x="857250" y="4521200"/>
            <a:ext cx="4946015" cy="368300"/>
          </a:xfrm>
          <a:prstGeom prst="rect">
            <a:avLst/>
          </a:prstGeom>
          <a:noFill/>
        </p:spPr>
        <p:txBody>
          <a:bodyPr wrap="square" rtlCol="0">
            <a:spAutoFit/>
          </a:bodyPr>
          <a:p>
            <a:r>
              <a:rPr lang="zh-CN" altLang="en-US"/>
              <a:t>本文分块技术在减少计算方面可行 </a:t>
            </a:r>
            <a:endParaRPr lang="zh-CN" altLang="en-US"/>
          </a:p>
        </p:txBody>
      </p:sp>
      <p:pic>
        <p:nvPicPr>
          <p:cNvPr id="8" name="图片 7"/>
          <p:cNvPicPr>
            <a:picLocks noChangeAspect="1"/>
          </p:cNvPicPr>
          <p:nvPr/>
        </p:nvPicPr>
        <p:blipFill>
          <a:blip r:embed="rId2"/>
          <a:stretch>
            <a:fillRect/>
          </a:stretch>
        </p:blipFill>
        <p:spPr>
          <a:xfrm>
            <a:off x="7676515" y="1706880"/>
            <a:ext cx="2860675" cy="2382520"/>
          </a:xfrm>
          <a:prstGeom prst="rect">
            <a:avLst/>
          </a:prstGeom>
        </p:spPr>
      </p:pic>
      <p:sp>
        <p:nvSpPr>
          <p:cNvPr id="9" name="文本框 8"/>
          <p:cNvSpPr txBox="1"/>
          <p:nvPr/>
        </p:nvSpPr>
        <p:spPr>
          <a:xfrm>
            <a:off x="7446010" y="4521200"/>
            <a:ext cx="3824605" cy="368300"/>
          </a:xfrm>
          <a:prstGeom prst="rect">
            <a:avLst/>
          </a:prstGeom>
          <a:noFill/>
        </p:spPr>
        <p:txBody>
          <a:bodyPr wrap="square" rtlCol="0">
            <a:spAutoFit/>
          </a:bodyPr>
          <a:p>
            <a:pPr algn="ctr"/>
            <a:r>
              <a:rPr lang="zh-CN" altLang="en-US"/>
              <a:t>点选取算法优于随机选取</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667503" y="2328993"/>
            <a:ext cx="3609596" cy="1312679"/>
          </a:xfrm>
        </p:spPr>
        <p:txBody>
          <a:bodyPr/>
          <a:lstStyle/>
          <a:p>
            <a:r>
              <a:rPr lang="zh-CN" altLang="en-US" sz="8000" dirty="0"/>
              <a:t>谢谢！</a:t>
            </a:r>
            <a:endParaRPr lang="zh-CN" altLang="en-US" sz="8000" dirty="0"/>
          </a:p>
        </p:txBody>
      </p:sp>
      <p:sp>
        <p:nvSpPr>
          <p:cNvPr id="4" name="日期占位符 3"/>
          <p:cNvSpPr>
            <a:spLocks noGrp="1"/>
          </p:cNvSpPr>
          <p:nvPr>
            <p:ph type="dt" sz="half" idx="16"/>
          </p:nvPr>
        </p:nvSpPr>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5" name="文本占位符 4"/>
          <p:cNvSpPr>
            <a:spLocks noGrp="1"/>
          </p:cNvSpPr>
          <p:nvPr>
            <p:ph type="body" sz="quarter" idx="17"/>
          </p:nvPr>
        </p:nvSpPr>
        <p:spPr>
          <a:xfrm>
            <a:off x="667503" y="3641672"/>
            <a:ext cx="5798382" cy="286232"/>
          </a:xfrm>
        </p:spPr>
        <p:txBody>
          <a:bodyPr/>
          <a:lstStyle/>
          <a:p>
            <a:r>
              <a:rPr lang="en-US" altLang="zh-CN" spc="450" dirty="0"/>
              <a:t>Thanks For Your Guidance </a:t>
            </a:r>
            <a:endParaRPr lang="en-US" altLang="zh-CN" spc="45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2"/>
          </p:nvPr>
        </p:nvSpPr>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7" name="文本框 6"/>
          <p:cNvSpPr txBox="1"/>
          <p:nvPr/>
        </p:nvSpPr>
        <p:spPr>
          <a:xfrm>
            <a:off x="1976719" y="3146612"/>
            <a:ext cx="3227294" cy="923330"/>
          </a:xfrm>
          <a:prstGeom prst="rect">
            <a:avLst/>
          </a:prstGeom>
          <a:noFill/>
        </p:spPr>
        <p:txBody>
          <a:bodyPr wrap="square" rtlCol="0">
            <a:spAutoFit/>
          </a:bodyPr>
          <a:lstStyle/>
          <a:p>
            <a:r>
              <a:rPr kumimoji="1" lang="zh-CN" altLang="en-US" sz="5400" b="1" dirty="0">
                <a:solidFill>
                  <a:schemeClr val="accent1"/>
                </a:solidFill>
              </a:rPr>
              <a:t>研究背景</a:t>
            </a:r>
            <a:endParaRPr kumimoji="1" lang="zh-CN" altLang="en-US" sz="5400" b="1" dirty="0">
              <a:solidFill>
                <a:schemeClr val="accent1"/>
              </a:solidFill>
            </a:endParaRPr>
          </a:p>
        </p:txBody>
      </p:sp>
      <p:sp>
        <p:nvSpPr>
          <p:cNvPr id="11" name="文本占位符 4"/>
          <p:cNvSpPr>
            <a:spLocks noGrp="1"/>
          </p:cNvSpPr>
          <p:nvPr>
            <p:ph type="body" sz="quarter" idx="10"/>
          </p:nvPr>
        </p:nvSpPr>
        <p:spPr>
          <a:xfrm>
            <a:off x="902446" y="3090769"/>
            <a:ext cx="576730" cy="975997"/>
          </a:xfrm>
        </p:spPr>
        <p:txBody>
          <a:bodyPr/>
          <a:lstStyle/>
          <a:p>
            <a:r>
              <a:rPr lang="en-US" altLang="zh-CN" sz="6600" dirty="0">
                <a:solidFill>
                  <a:schemeClr val="accent2"/>
                </a:solidFill>
              </a:rPr>
              <a:t>1</a:t>
            </a:r>
            <a:endParaRPr lang="zh-CN" altLang="en-US" sz="6600" dirty="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9"/>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1" name="灯片编号占位符 10"/>
          <p:cNvSpPr>
            <a:spLocks noGrp="1"/>
          </p:cNvSpPr>
          <p:nvPr>
            <p:ph type="sldNum" sz="quarter" idx="28"/>
          </p:nvPr>
        </p:nvSpPr>
        <p:spPr/>
        <p:txBody>
          <a:bodyPr/>
          <a:lstStyle/>
          <a:p>
            <a:fld id="{C79ECAFE-A460-4E13-ABCB-32CAE6136244}" type="slidenum">
              <a:rPr lang="zh-CN" altLang="en-US" smtClean="0"/>
            </a:fld>
            <a:endParaRPr lang="zh-CN" altLang="en-US" dirty="0"/>
          </a:p>
        </p:txBody>
      </p:sp>
      <p:sp>
        <p:nvSpPr>
          <p:cNvPr id="48" name="矩形 47"/>
          <p:cNvSpPr/>
          <p:nvPr/>
        </p:nvSpPr>
        <p:spPr>
          <a:xfrm>
            <a:off x="660400" y="1317562"/>
            <a:ext cx="1760071" cy="1981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sp>
        <p:nvSpPr>
          <p:cNvPr id="50" name="文本占位符 8"/>
          <p:cNvSpPr txBox="1"/>
          <p:nvPr/>
        </p:nvSpPr>
        <p:spPr>
          <a:xfrm>
            <a:off x="660400" y="1052962"/>
            <a:ext cx="9688286" cy="46275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chemeClr val="accent1"/>
                </a:solidFill>
                <a:latin typeface="+mj-ea"/>
                <a:cs typeface="+mn-ea"/>
              </a:rPr>
              <a:t>数据湖研究</a:t>
            </a:r>
            <a:endParaRPr lang="zh-CN" altLang="en-US" b="1" dirty="0">
              <a:solidFill>
                <a:schemeClr val="accent1"/>
              </a:solidFill>
              <a:latin typeface="+mj-ea"/>
              <a:cs typeface="+mn-ea"/>
            </a:endParaRPr>
          </a:p>
        </p:txBody>
      </p:sp>
      <p:sp>
        <p:nvSpPr>
          <p:cNvPr id="18" name="文本占位符 58"/>
          <p:cNvSpPr txBox="1"/>
          <p:nvPr/>
        </p:nvSpPr>
        <p:spPr>
          <a:xfrm>
            <a:off x="1216933" y="378618"/>
            <a:ext cx="8813381" cy="370422"/>
          </a:xfrm>
          <a:prstGeom prst="rect">
            <a:avLst/>
          </a:prstGeom>
        </p:spPr>
        <p:txBody>
          <a:bodyPr vert="horz" lIns="0" tIns="45720" rIns="91440" bIns="46800" rtlCol="0">
            <a:spAutoFit/>
          </a:bodyPr>
          <a:lstStyle>
            <a:lvl1pPr marL="0" indent="0" algn="l" defTabSz="914400" rtl="0" eaLnBrk="1" latinLnBrk="0" hangingPunct="1">
              <a:lnSpc>
                <a:spcPct val="100000"/>
              </a:lnSpc>
              <a:spcBef>
                <a:spcPts val="1000"/>
              </a:spcBef>
              <a:buFont typeface="Arial" panose="020B0604020202020204" pitchFamily="34" charset="0"/>
              <a:buNone/>
              <a:defRPr sz="2000" b="1" kern="120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t>研究背景</a:t>
            </a:r>
            <a:endParaRPr lang="en-US" altLang="zh-CN" sz="1800" dirty="0"/>
          </a:p>
        </p:txBody>
      </p:sp>
      <p:grpSp>
        <p:nvGrpSpPr>
          <p:cNvPr id="24" name="组合 23"/>
          <p:cNvGrpSpPr/>
          <p:nvPr/>
        </p:nvGrpSpPr>
        <p:grpSpPr>
          <a:xfrm>
            <a:off x="795020" y="1317625"/>
            <a:ext cx="8590280" cy="5378450"/>
            <a:chOff x="4522" y="2075"/>
            <a:chExt cx="13528" cy="8470"/>
          </a:xfrm>
        </p:grpSpPr>
        <p:grpSp>
          <p:nvGrpSpPr>
            <p:cNvPr id="68" name="组合 67"/>
            <p:cNvGrpSpPr/>
            <p:nvPr/>
          </p:nvGrpSpPr>
          <p:grpSpPr>
            <a:xfrm>
              <a:off x="4522" y="2075"/>
              <a:ext cx="13528" cy="8470"/>
              <a:chOff x="3879199" y="1515717"/>
              <a:chExt cx="3961887" cy="4322851"/>
            </a:xfrm>
          </p:grpSpPr>
          <p:pic>
            <p:nvPicPr>
              <p:cNvPr id="13" name="图形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879199" y="1515717"/>
                <a:ext cx="3961887" cy="3909060"/>
              </a:xfrm>
              <a:prstGeom prst="rect">
                <a:avLst/>
              </a:prstGeom>
            </p:spPr>
          </p:pic>
          <p:sp>
            <p:nvSpPr>
              <p:cNvPr id="15" name="文本框 14"/>
              <p:cNvSpPr txBox="1"/>
              <p:nvPr/>
            </p:nvSpPr>
            <p:spPr>
              <a:xfrm>
                <a:off x="4879426" y="5468531"/>
                <a:ext cx="1961432" cy="370037"/>
              </a:xfrm>
              <a:prstGeom prst="rect">
                <a:avLst/>
              </a:prstGeom>
              <a:noFill/>
            </p:spPr>
            <p:txBody>
              <a:bodyPr wrap="square" rtlCol="0">
                <a:spAutoFit/>
              </a:bodyPr>
              <a:p>
                <a:r>
                  <a:rPr kumimoji="1" lang="en-US" altLang="zh-CN" sz="2400" dirty="0">
                    <a:latin typeface="+mn-ea"/>
                  </a:rPr>
                  <a:t>Data</a:t>
                </a:r>
                <a:r>
                  <a:rPr kumimoji="1" lang="zh-CN" altLang="en-US" sz="2400" dirty="0">
                    <a:latin typeface="+mn-ea"/>
                  </a:rPr>
                  <a:t> </a:t>
                </a:r>
                <a:r>
                  <a:rPr kumimoji="1" lang="en-US" altLang="zh-CN" sz="2400" dirty="0">
                    <a:latin typeface="+mn-ea"/>
                  </a:rPr>
                  <a:t>Lake</a:t>
                </a:r>
                <a:endParaRPr kumimoji="1" lang="zh-CN" altLang="en-US" sz="2400" dirty="0">
                  <a:latin typeface="+mn-ea"/>
                </a:endParaRPr>
              </a:p>
            </p:txBody>
          </p:sp>
        </p:grpSp>
        <p:grpSp>
          <p:nvGrpSpPr>
            <p:cNvPr id="20" name="组合 19"/>
            <p:cNvGrpSpPr/>
            <p:nvPr/>
          </p:nvGrpSpPr>
          <p:grpSpPr>
            <a:xfrm>
              <a:off x="13060" y="3381"/>
              <a:ext cx="2326" cy="3747"/>
              <a:chOff x="15346" y="3322"/>
              <a:chExt cx="2794" cy="3831"/>
            </a:xfrm>
          </p:grpSpPr>
          <p:sp>
            <p:nvSpPr>
              <p:cNvPr id="31" name="文本框 30"/>
              <p:cNvSpPr txBox="1"/>
              <p:nvPr/>
            </p:nvSpPr>
            <p:spPr>
              <a:xfrm>
                <a:off x="15346" y="6114"/>
                <a:ext cx="2794" cy="1039"/>
              </a:xfrm>
              <a:prstGeom prst="rect">
                <a:avLst/>
              </a:prstGeom>
              <a:noFill/>
            </p:spPr>
            <p:txBody>
              <a:bodyPr wrap="square" rtlCol="0">
                <a:spAutoFit/>
              </a:bodyPr>
              <a:lstStyle/>
              <a:p>
                <a:r>
                  <a:rPr kumimoji="1" lang="zh-CN" altLang="en-US" dirty="0"/>
                  <a:t>非结构化数据</a:t>
                </a:r>
                <a:endParaRPr kumimoji="1" lang="zh-CN" altLang="en-US" dirty="0"/>
              </a:p>
            </p:txBody>
          </p:sp>
          <p:pic>
            <p:nvPicPr>
              <p:cNvPr id="5" name="图片 4" descr="视频"/>
              <p:cNvPicPr>
                <a:picLocks noChangeAspect="1"/>
              </p:cNvPicPr>
              <p:nvPr/>
            </p:nvPicPr>
            <p:blipFill>
              <a:blip r:embed="rId3"/>
              <a:stretch>
                <a:fillRect/>
              </a:stretch>
            </p:blipFill>
            <p:spPr>
              <a:xfrm>
                <a:off x="15979" y="4792"/>
                <a:ext cx="1395" cy="1216"/>
              </a:xfrm>
              <a:prstGeom prst="rect">
                <a:avLst/>
              </a:prstGeom>
            </p:spPr>
          </p:pic>
          <p:pic>
            <p:nvPicPr>
              <p:cNvPr id="7" name="图片 6" descr="图片"/>
              <p:cNvPicPr>
                <a:picLocks noChangeAspect="1"/>
              </p:cNvPicPr>
              <p:nvPr/>
            </p:nvPicPr>
            <p:blipFill>
              <a:blip r:embed="rId4"/>
              <a:stretch>
                <a:fillRect/>
              </a:stretch>
            </p:blipFill>
            <p:spPr>
              <a:xfrm>
                <a:off x="15925" y="3322"/>
                <a:ext cx="1504" cy="1311"/>
              </a:xfrm>
              <a:prstGeom prst="rect">
                <a:avLst/>
              </a:prstGeom>
            </p:spPr>
          </p:pic>
        </p:grpSp>
        <p:grpSp>
          <p:nvGrpSpPr>
            <p:cNvPr id="21" name="组合 20"/>
            <p:cNvGrpSpPr/>
            <p:nvPr/>
          </p:nvGrpSpPr>
          <p:grpSpPr>
            <a:xfrm>
              <a:off x="10421" y="3907"/>
              <a:ext cx="2262" cy="3326"/>
              <a:chOff x="8220" y="3164"/>
              <a:chExt cx="3092" cy="7041"/>
            </a:xfrm>
          </p:grpSpPr>
          <p:sp>
            <p:nvSpPr>
              <p:cNvPr id="19" name="文本框 18"/>
              <p:cNvSpPr txBox="1"/>
              <p:nvPr/>
            </p:nvSpPr>
            <p:spPr>
              <a:xfrm>
                <a:off x="8220" y="8054"/>
                <a:ext cx="3092" cy="2151"/>
              </a:xfrm>
              <a:prstGeom prst="rect">
                <a:avLst/>
              </a:prstGeom>
              <a:noFill/>
            </p:spPr>
            <p:txBody>
              <a:bodyPr wrap="square" rtlCol="0">
                <a:spAutoFit/>
              </a:bodyPr>
              <a:lstStyle/>
              <a:p>
                <a:r>
                  <a:rPr kumimoji="1" lang="zh-CN" altLang="en-US" dirty="0"/>
                  <a:t>半结构化数据</a:t>
                </a:r>
                <a:endParaRPr kumimoji="1" lang="zh-CN" altLang="en-US" dirty="0"/>
              </a:p>
            </p:txBody>
          </p:sp>
          <p:pic>
            <p:nvPicPr>
              <p:cNvPr id="9" name="图片 8" descr="xml"/>
              <p:cNvPicPr>
                <a:picLocks noChangeAspect="1"/>
              </p:cNvPicPr>
              <p:nvPr/>
            </p:nvPicPr>
            <p:blipFill>
              <a:blip r:embed="rId5"/>
              <a:stretch>
                <a:fillRect/>
              </a:stretch>
            </p:blipFill>
            <p:spPr>
              <a:xfrm>
                <a:off x="8408" y="5736"/>
                <a:ext cx="2051" cy="2051"/>
              </a:xfrm>
              <a:prstGeom prst="rect">
                <a:avLst/>
              </a:prstGeom>
            </p:spPr>
          </p:pic>
          <p:pic>
            <p:nvPicPr>
              <p:cNvPr id="14" name="图片 13" descr="json"/>
              <p:cNvPicPr>
                <a:picLocks noChangeAspect="1"/>
              </p:cNvPicPr>
              <p:nvPr/>
            </p:nvPicPr>
            <p:blipFill>
              <a:blip r:embed="rId6"/>
              <a:stretch>
                <a:fillRect/>
              </a:stretch>
            </p:blipFill>
            <p:spPr>
              <a:xfrm>
                <a:off x="8408" y="3164"/>
                <a:ext cx="2065" cy="2065"/>
              </a:xfrm>
              <a:prstGeom prst="rect">
                <a:avLst/>
              </a:prstGeom>
            </p:spPr>
          </p:pic>
        </p:grpSp>
        <p:grpSp>
          <p:nvGrpSpPr>
            <p:cNvPr id="23" name="组合 22"/>
            <p:cNvGrpSpPr/>
            <p:nvPr/>
          </p:nvGrpSpPr>
          <p:grpSpPr>
            <a:xfrm>
              <a:off x="7296" y="5447"/>
              <a:ext cx="2200" cy="3377"/>
              <a:chOff x="2511" y="3734"/>
              <a:chExt cx="2322" cy="4094"/>
            </a:xfrm>
          </p:grpSpPr>
          <p:sp>
            <p:nvSpPr>
              <p:cNvPr id="2" name="文本框 1"/>
              <p:cNvSpPr txBox="1"/>
              <p:nvPr/>
            </p:nvSpPr>
            <p:spPr>
              <a:xfrm>
                <a:off x="2511" y="7125"/>
                <a:ext cx="2322" cy="703"/>
              </a:xfrm>
              <a:prstGeom prst="rect">
                <a:avLst/>
              </a:prstGeom>
              <a:noFill/>
            </p:spPr>
            <p:txBody>
              <a:bodyPr wrap="square" rtlCol="0">
                <a:spAutoFit/>
              </a:bodyPr>
              <a:lstStyle/>
              <a:p>
                <a:r>
                  <a:rPr kumimoji="1" lang="zh-CN" altLang="en-US" dirty="0"/>
                  <a:t>结构化数据</a:t>
                </a:r>
                <a:endParaRPr kumimoji="1" lang="zh-CN" altLang="en-US" dirty="0"/>
              </a:p>
            </p:txBody>
          </p:sp>
          <p:pic>
            <p:nvPicPr>
              <p:cNvPr id="12" name="图形 11"/>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44" y="5352"/>
                <a:ext cx="1773" cy="1773"/>
              </a:xfrm>
              <a:prstGeom prst="rect">
                <a:avLst/>
              </a:prstGeom>
            </p:spPr>
          </p:pic>
          <p:pic>
            <p:nvPicPr>
              <p:cNvPr id="22" name="图片 21" descr="src=http___www.ycye.net_wp-content_uploads_2020_04_12.png&amp;refer=http___www.ycye"/>
              <p:cNvPicPr>
                <a:picLocks noChangeAspect="1"/>
              </p:cNvPicPr>
              <p:nvPr/>
            </p:nvPicPr>
            <p:blipFill>
              <a:blip r:embed="rId9"/>
              <a:stretch>
                <a:fillRect/>
              </a:stretch>
            </p:blipFill>
            <p:spPr>
              <a:xfrm>
                <a:off x="2799" y="3734"/>
                <a:ext cx="1618" cy="1618"/>
              </a:xfrm>
              <a:prstGeom prst="rect">
                <a:avLst/>
              </a:prstGeom>
            </p:spPr>
          </p:pic>
        </p:grpSp>
      </p:grpSp>
      <p:pic>
        <p:nvPicPr>
          <p:cNvPr id="28" name="图片 27" descr="分析"/>
          <p:cNvPicPr>
            <a:picLocks noChangeAspect="1"/>
          </p:cNvPicPr>
          <p:nvPr/>
        </p:nvPicPr>
        <p:blipFill>
          <a:blip r:embed="rId10"/>
          <a:stretch>
            <a:fillRect/>
          </a:stretch>
        </p:blipFill>
        <p:spPr>
          <a:xfrm>
            <a:off x="8067040" y="4236085"/>
            <a:ext cx="603250" cy="603250"/>
          </a:xfrm>
          <a:prstGeom prst="rect">
            <a:avLst/>
          </a:prstGeom>
        </p:spPr>
      </p:pic>
      <p:pic>
        <p:nvPicPr>
          <p:cNvPr id="29" name="图片 28" descr="集成"/>
          <p:cNvPicPr>
            <a:picLocks noChangeAspect="1"/>
          </p:cNvPicPr>
          <p:nvPr/>
        </p:nvPicPr>
        <p:blipFill>
          <a:blip r:embed="rId11"/>
          <a:stretch>
            <a:fillRect/>
          </a:stretch>
        </p:blipFill>
        <p:spPr>
          <a:xfrm>
            <a:off x="8011795" y="4839335"/>
            <a:ext cx="763905" cy="763905"/>
          </a:xfrm>
          <a:prstGeom prst="rect">
            <a:avLst/>
          </a:prstGeom>
        </p:spPr>
      </p:pic>
      <p:pic>
        <p:nvPicPr>
          <p:cNvPr id="30" name="图片 29" descr="扩大"/>
          <p:cNvPicPr>
            <a:picLocks noChangeAspect="1"/>
          </p:cNvPicPr>
          <p:nvPr/>
        </p:nvPicPr>
        <p:blipFill>
          <a:blip r:embed="rId12"/>
          <a:stretch>
            <a:fillRect/>
          </a:stretch>
        </p:blipFill>
        <p:spPr>
          <a:xfrm>
            <a:off x="8086725" y="5671185"/>
            <a:ext cx="564515" cy="564515"/>
          </a:xfrm>
          <a:prstGeom prst="rect">
            <a:avLst/>
          </a:prstGeom>
        </p:spPr>
      </p:pic>
      <p:sp>
        <p:nvSpPr>
          <p:cNvPr id="32" name="文本框 31"/>
          <p:cNvSpPr txBox="1"/>
          <p:nvPr/>
        </p:nvSpPr>
        <p:spPr>
          <a:xfrm>
            <a:off x="8865235" y="4272280"/>
            <a:ext cx="2252345" cy="460375"/>
          </a:xfrm>
          <a:prstGeom prst="rect">
            <a:avLst/>
          </a:prstGeom>
          <a:noFill/>
        </p:spPr>
        <p:txBody>
          <a:bodyPr wrap="square" rtlCol="0">
            <a:spAutoFit/>
          </a:bodyPr>
          <a:p>
            <a:r>
              <a:rPr lang="zh-CN" altLang="en-US" sz="2400"/>
              <a:t>数据分析</a:t>
            </a:r>
            <a:endParaRPr lang="zh-CN" altLang="en-US" sz="2400"/>
          </a:p>
        </p:txBody>
      </p:sp>
      <p:sp>
        <p:nvSpPr>
          <p:cNvPr id="33" name="文本框 32"/>
          <p:cNvSpPr txBox="1"/>
          <p:nvPr/>
        </p:nvSpPr>
        <p:spPr>
          <a:xfrm>
            <a:off x="8865235" y="4991100"/>
            <a:ext cx="1402080" cy="460375"/>
          </a:xfrm>
          <a:prstGeom prst="rect">
            <a:avLst/>
          </a:prstGeom>
          <a:noFill/>
        </p:spPr>
        <p:txBody>
          <a:bodyPr wrap="none" rtlCol="0">
            <a:spAutoFit/>
          </a:bodyPr>
          <a:p>
            <a:r>
              <a:rPr lang="zh-CN" altLang="en-US" sz="2400"/>
              <a:t>数据集成</a:t>
            </a:r>
            <a:endParaRPr lang="zh-CN" altLang="en-US" sz="2400"/>
          </a:p>
        </p:txBody>
      </p:sp>
      <p:sp>
        <p:nvSpPr>
          <p:cNvPr id="34" name="文本框 33"/>
          <p:cNvSpPr txBox="1"/>
          <p:nvPr/>
        </p:nvSpPr>
        <p:spPr>
          <a:xfrm>
            <a:off x="8865235" y="5723255"/>
            <a:ext cx="1402080" cy="460375"/>
          </a:xfrm>
          <a:prstGeom prst="rect">
            <a:avLst/>
          </a:prstGeom>
          <a:noFill/>
        </p:spPr>
        <p:txBody>
          <a:bodyPr wrap="none" rtlCol="0">
            <a:spAutoFit/>
          </a:bodyPr>
          <a:p>
            <a:r>
              <a:rPr lang="zh-CN" altLang="en-US" sz="2400"/>
              <a:t>数据扩充</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9"/>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1" name="灯片编号占位符 10"/>
          <p:cNvSpPr>
            <a:spLocks noGrp="1"/>
          </p:cNvSpPr>
          <p:nvPr>
            <p:ph type="sldNum" sz="quarter" idx="28"/>
          </p:nvPr>
        </p:nvSpPr>
        <p:spPr/>
        <p:txBody>
          <a:bodyPr/>
          <a:lstStyle/>
          <a:p>
            <a:fld id="{C79ECAFE-A460-4E13-ABCB-32CAE6136244}" type="slidenum">
              <a:rPr lang="zh-CN" altLang="en-US" smtClean="0"/>
            </a:fld>
            <a:endParaRPr lang="zh-CN" altLang="en-US" dirty="0"/>
          </a:p>
        </p:txBody>
      </p:sp>
      <p:sp>
        <p:nvSpPr>
          <p:cNvPr id="48" name="矩形 47"/>
          <p:cNvSpPr/>
          <p:nvPr/>
        </p:nvSpPr>
        <p:spPr>
          <a:xfrm>
            <a:off x="660400" y="1317562"/>
            <a:ext cx="1733176" cy="1981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sp>
        <p:nvSpPr>
          <p:cNvPr id="50" name="文本占位符 8"/>
          <p:cNvSpPr txBox="1"/>
          <p:nvPr/>
        </p:nvSpPr>
        <p:spPr>
          <a:xfrm>
            <a:off x="660400" y="1052962"/>
            <a:ext cx="9688286" cy="46275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chemeClr val="accent1"/>
                </a:solidFill>
                <a:latin typeface="+mj-ea"/>
                <a:cs typeface="+mn-ea"/>
              </a:rPr>
              <a:t>数据库连接</a:t>
            </a:r>
            <a:endParaRPr lang="zh-CN" altLang="en-US" b="1" dirty="0">
              <a:solidFill>
                <a:schemeClr val="accent1"/>
              </a:solidFill>
              <a:latin typeface="+mj-ea"/>
              <a:cs typeface="+mn-ea"/>
            </a:endParaRPr>
          </a:p>
        </p:txBody>
      </p:sp>
      <p:sp>
        <p:nvSpPr>
          <p:cNvPr id="16" name="文本占位符 58"/>
          <p:cNvSpPr txBox="1"/>
          <p:nvPr/>
        </p:nvSpPr>
        <p:spPr>
          <a:xfrm>
            <a:off x="1216933" y="378618"/>
            <a:ext cx="8813381" cy="370422"/>
          </a:xfrm>
          <a:prstGeom prst="rect">
            <a:avLst/>
          </a:prstGeom>
        </p:spPr>
        <p:txBody>
          <a:bodyPr vert="horz" lIns="0" tIns="45720" rIns="91440" bIns="46800" rtlCol="0">
            <a:spAutoFit/>
          </a:bodyPr>
          <a:lstStyle>
            <a:lvl1pPr marL="0" indent="0" algn="l" defTabSz="914400" rtl="0" eaLnBrk="1" latinLnBrk="0" hangingPunct="1">
              <a:lnSpc>
                <a:spcPct val="100000"/>
              </a:lnSpc>
              <a:spcBef>
                <a:spcPts val="1000"/>
              </a:spcBef>
              <a:buFont typeface="Arial" panose="020B0604020202020204" pitchFamily="34" charset="0"/>
              <a:buNone/>
              <a:defRPr sz="2000" b="1" kern="120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t>研究背景</a:t>
            </a:r>
            <a:endParaRPr lang="en-US" altLang="zh-CN" sz="1800" dirty="0"/>
          </a:p>
        </p:txBody>
      </p:sp>
      <p:sp>
        <p:nvSpPr>
          <p:cNvPr id="4" name="文本框 3"/>
          <p:cNvSpPr txBox="1"/>
          <p:nvPr/>
        </p:nvSpPr>
        <p:spPr>
          <a:xfrm>
            <a:off x="1199515" y="2832735"/>
            <a:ext cx="1016000" cy="368300"/>
          </a:xfrm>
          <a:prstGeom prst="rect">
            <a:avLst/>
          </a:prstGeom>
          <a:noFill/>
        </p:spPr>
        <p:txBody>
          <a:bodyPr wrap="square" rtlCol="0">
            <a:spAutoFit/>
          </a:bodyPr>
          <a:p>
            <a:pPr algn="ctr"/>
            <a:r>
              <a:rPr lang="en-US" altLang="zh-CN"/>
              <a:t>A</a:t>
            </a:r>
            <a:r>
              <a:rPr lang="zh-CN" altLang="en-US"/>
              <a:t>表</a:t>
            </a:r>
            <a:endParaRPr lang="zh-CN" altLang="en-US"/>
          </a:p>
        </p:txBody>
      </p:sp>
      <p:sp>
        <p:nvSpPr>
          <p:cNvPr id="7" name="文本框 6"/>
          <p:cNvSpPr txBox="1"/>
          <p:nvPr/>
        </p:nvSpPr>
        <p:spPr>
          <a:xfrm>
            <a:off x="1199515" y="4733925"/>
            <a:ext cx="1016000" cy="368300"/>
          </a:xfrm>
          <a:prstGeom prst="rect">
            <a:avLst/>
          </a:prstGeom>
          <a:noFill/>
        </p:spPr>
        <p:txBody>
          <a:bodyPr wrap="square" rtlCol="0">
            <a:spAutoFit/>
          </a:bodyPr>
          <a:p>
            <a:pPr algn="ctr"/>
            <a:r>
              <a:rPr lang="en-US" altLang="zh-CN"/>
              <a:t>B</a:t>
            </a:r>
            <a:r>
              <a:rPr lang="zh-CN" altLang="en-US"/>
              <a:t>表</a:t>
            </a:r>
            <a:endParaRPr lang="zh-CN" altLang="en-US"/>
          </a:p>
        </p:txBody>
      </p:sp>
      <p:grpSp>
        <p:nvGrpSpPr>
          <p:cNvPr id="18" name="组合 17"/>
          <p:cNvGrpSpPr/>
          <p:nvPr/>
        </p:nvGrpSpPr>
        <p:grpSpPr>
          <a:xfrm>
            <a:off x="3037205" y="1613535"/>
            <a:ext cx="2358390" cy="693420"/>
            <a:chOff x="4753" y="3642"/>
            <a:chExt cx="3714" cy="1092"/>
          </a:xfrm>
        </p:grpSpPr>
        <p:sp>
          <p:nvSpPr>
            <p:cNvPr id="9" name="右箭头 8"/>
            <p:cNvSpPr/>
            <p:nvPr/>
          </p:nvSpPr>
          <p:spPr>
            <a:xfrm>
              <a:off x="4753" y="4222"/>
              <a:ext cx="3714" cy="513"/>
            </a:xfrm>
            <a:prstGeom prst="rightArrow">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3" name="文本框 12"/>
            <p:cNvSpPr txBox="1"/>
            <p:nvPr/>
          </p:nvSpPr>
          <p:spPr>
            <a:xfrm>
              <a:off x="5116" y="3642"/>
              <a:ext cx="2988" cy="580"/>
            </a:xfrm>
            <a:prstGeom prst="rect">
              <a:avLst/>
            </a:prstGeom>
            <a:noFill/>
          </p:spPr>
          <p:txBody>
            <a:bodyPr wrap="square" rtlCol="0">
              <a:spAutoFit/>
            </a:bodyPr>
            <a:p>
              <a:pPr algn="ctr"/>
              <a:r>
                <a:rPr lang="zh-CN" altLang="en-US"/>
                <a:t>等值连接</a:t>
              </a:r>
              <a:endParaRPr lang="zh-CN" altLang="en-US"/>
            </a:p>
          </p:txBody>
        </p:sp>
      </p:grpSp>
      <p:grpSp>
        <p:nvGrpSpPr>
          <p:cNvPr id="19" name="组合 18"/>
          <p:cNvGrpSpPr/>
          <p:nvPr/>
        </p:nvGrpSpPr>
        <p:grpSpPr>
          <a:xfrm>
            <a:off x="3037205" y="3079750"/>
            <a:ext cx="2358390" cy="694055"/>
            <a:chOff x="4753" y="3642"/>
            <a:chExt cx="3714" cy="1093"/>
          </a:xfrm>
        </p:grpSpPr>
        <p:sp>
          <p:nvSpPr>
            <p:cNvPr id="20" name="右箭头 19"/>
            <p:cNvSpPr/>
            <p:nvPr/>
          </p:nvSpPr>
          <p:spPr>
            <a:xfrm>
              <a:off x="4753" y="4222"/>
              <a:ext cx="3714" cy="513"/>
            </a:xfrm>
            <a:prstGeom prst="rightArrow">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8" name="文本框 27"/>
            <p:cNvSpPr txBox="1"/>
            <p:nvPr/>
          </p:nvSpPr>
          <p:spPr>
            <a:xfrm>
              <a:off x="5116" y="3642"/>
              <a:ext cx="2988" cy="580"/>
            </a:xfrm>
            <a:prstGeom prst="rect">
              <a:avLst/>
            </a:prstGeom>
            <a:noFill/>
          </p:spPr>
          <p:txBody>
            <a:bodyPr wrap="square" rtlCol="0">
              <a:spAutoFit/>
            </a:bodyPr>
            <a:p>
              <a:pPr algn="ctr"/>
              <a:r>
                <a:rPr lang="zh-CN" altLang="en-US"/>
                <a:t>外连接</a:t>
              </a:r>
              <a:endParaRPr lang="zh-CN" altLang="en-US"/>
            </a:p>
          </p:txBody>
        </p:sp>
      </p:grpSp>
      <p:pic>
        <p:nvPicPr>
          <p:cNvPr id="32" name="图片 31"/>
          <p:cNvPicPr>
            <a:picLocks noChangeAspect="1"/>
          </p:cNvPicPr>
          <p:nvPr/>
        </p:nvPicPr>
        <p:blipFill>
          <a:blip r:embed="rId1"/>
          <a:stretch>
            <a:fillRect/>
          </a:stretch>
        </p:blipFill>
        <p:spPr>
          <a:xfrm>
            <a:off x="5851525" y="3012440"/>
            <a:ext cx="3390900" cy="1562100"/>
          </a:xfrm>
          <a:prstGeom prst="rect">
            <a:avLst/>
          </a:prstGeom>
        </p:spPr>
      </p:pic>
      <p:pic>
        <p:nvPicPr>
          <p:cNvPr id="33" name="图片 32"/>
          <p:cNvPicPr>
            <a:picLocks noChangeAspect="1"/>
          </p:cNvPicPr>
          <p:nvPr/>
        </p:nvPicPr>
        <p:blipFill>
          <a:blip r:embed="rId2"/>
          <a:stretch>
            <a:fillRect/>
          </a:stretch>
        </p:blipFill>
        <p:spPr>
          <a:xfrm>
            <a:off x="660400" y="1613535"/>
            <a:ext cx="2066925" cy="1219200"/>
          </a:xfrm>
          <a:prstGeom prst="rect">
            <a:avLst/>
          </a:prstGeom>
        </p:spPr>
      </p:pic>
      <p:pic>
        <p:nvPicPr>
          <p:cNvPr id="34" name="图片 33"/>
          <p:cNvPicPr>
            <a:picLocks noChangeAspect="1"/>
          </p:cNvPicPr>
          <p:nvPr/>
        </p:nvPicPr>
        <p:blipFill>
          <a:blip r:embed="rId3"/>
          <a:stretch>
            <a:fillRect/>
          </a:stretch>
        </p:blipFill>
        <p:spPr>
          <a:xfrm>
            <a:off x="660400" y="3561715"/>
            <a:ext cx="2057400" cy="1247775"/>
          </a:xfrm>
          <a:prstGeom prst="rect">
            <a:avLst/>
          </a:prstGeom>
        </p:spPr>
      </p:pic>
      <p:pic>
        <p:nvPicPr>
          <p:cNvPr id="35" name="图片 34"/>
          <p:cNvPicPr>
            <a:picLocks noChangeAspect="1"/>
          </p:cNvPicPr>
          <p:nvPr/>
        </p:nvPicPr>
        <p:blipFill>
          <a:blip r:embed="rId4"/>
          <a:stretch>
            <a:fillRect/>
          </a:stretch>
        </p:blipFill>
        <p:spPr>
          <a:xfrm>
            <a:off x="5803900" y="1317625"/>
            <a:ext cx="3438525" cy="1409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9"/>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1" name="灯片编号占位符 10"/>
          <p:cNvSpPr>
            <a:spLocks noGrp="1"/>
          </p:cNvSpPr>
          <p:nvPr>
            <p:ph type="sldNum" sz="quarter" idx="28"/>
          </p:nvPr>
        </p:nvSpPr>
        <p:spPr/>
        <p:txBody>
          <a:bodyPr/>
          <a:lstStyle/>
          <a:p>
            <a:fld id="{C79ECAFE-A460-4E13-ABCB-32CAE6136244}" type="slidenum">
              <a:rPr lang="zh-CN" altLang="en-US" smtClean="0"/>
            </a:fld>
            <a:endParaRPr lang="zh-CN" altLang="en-US" dirty="0"/>
          </a:p>
        </p:txBody>
      </p:sp>
      <p:sp>
        <p:nvSpPr>
          <p:cNvPr id="48" name="矩形 47"/>
          <p:cNvSpPr/>
          <p:nvPr/>
        </p:nvSpPr>
        <p:spPr>
          <a:xfrm>
            <a:off x="660400" y="1317625"/>
            <a:ext cx="1906905" cy="1885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sp>
        <p:nvSpPr>
          <p:cNvPr id="50" name="文本占位符 8"/>
          <p:cNvSpPr txBox="1"/>
          <p:nvPr/>
        </p:nvSpPr>
        <p:spPr>
          <a:xfrm>
            <a:off x="660400" y="1120272"/>
            <a:ext cx="9688286" cy="46275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chemeClr val="accent1"/>
                </a:solidFill>
                <a:latin typeface="+mj-ea"/>
                <a:cs typeface="+mn-ea"/>
              </a:rPr>
              <a:t>等值连接的缺陷</a:t>
            </a:r>
            <a:endParaRPr lang="zh-CN" altLang="en-US" b="1" dirty="0">
              <a:solidFill>
                <a:schemeClr val="accent1"/>
              </a:solidFill>
              <a:latin typeface="+mj-ea"/>
              <a:cs typeface="+mn-ea"/>
            </a:endParaRPr>
          </a:p>
        </p:txBody>
      </p:sp>
      <p:sp>
        <p:nvSpPr>
          <p:cNvPr id="16" name="文本占位符 58"/>
          <p:cNvSpPr txBox="1"/>
          <p:nvPr/>
        </p:nvSpPr>
        <p:spPr>
          <a:xfrm>
            <a:off x="1216933" y="378618"/>
            <a:ext cx="8813381" cy="370422"/>
          </a:xfrm>
          <a:prstGeom prst="rect">
            <a:avLst/>
          </a:prstGeom>
        </p:spPr>
        <p:txBody>
          <a:bodyPr vert="horz" lIns="0" tIns="45720" rIns="91440" bIns="46800" rtlCol="0">
            <a:spAutoFit/>
          </a:bodyPr>
          <a:lstStyle>
            <a:lvl1pPr marL="0" indent="0" algn="l" defTabSz="914400" rtl="0" eaLnBrk="1" latinLnBrk="0" hangingPunct="1">
              <a:lnSpc>
                <a:spcPct val="100000"/>
              </a:lnSpc>
              <a:spcBef>
                <a:spcPts val="1000"/>
              </a:spcBef>
              <a:buFont typeface="Arial" panose="020B0604020202020204" pitchFamily="34" charset="0"/>
              <a:buNone/>
              <a:defRPr sz="2000" b="1" kern="120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t>研究背景</a:t>
            </a:r>
            <a:endParaRPr lang="en-US" altLang="zh-CN" sz="1800" dirty="0"/>
          </a:p>
        </p:txBody>
      </p:sp>
      <p:pic>
        <p:nvPicPr>
          <p:cNvPr id="2" name="图片 1"/>
          <p:cNvPicPr>
            <a:picLocks noChangeAspect="1"/>
          </p:cNvPicPr>
          <p:nvPr/>
        </p:nvPicPr>
        <p:blipFill>
          <a:blip r:embed="rId1"/>
          <a:stretch>
            <a:fillRect/>
          </a:stretch>
        </p:blipFill>
        <p:spPr>
          <a:xfrm>
            <a:off x="603250" y="2559685"/>
            <a:ext cx="5472430" cy="1592580"/>
          </a:xfrm>
          <a:prstGeom prst="rect">
            <a:avLst/>
          </a:prstGeom>
        </p:spPr>
      </p:pic>
      <p:pic>
        <p:nvPicPr>
          <p:cNvPr id="8" name="图片 7"/>
          <p:cNvPicPr>
            <a:picLocks noChangeAspect="1"/>
          </p:cNvPicPr>
          <p:nvPr/>
        </p:nvPicPr>
        <p:blipFill>
          <a:blip r:embed="rId2"/>
          <a:stretch>
            <a:fillRect/>
          </a:stretch>
        </p:blipFill>
        <p:spPr>
          <a:xfrm>
            <a:off x="6999605" y="2559685"/>
            <a:ext cx="3904615" cy="1870710"/>
          </a:xfrm>
          <a:prstGeom prst="rect">
            <a:avLst/>
          </a:prstGeom>
        </p:spPr>
      </p:pic>
      <p:sp>
        <p:nvSpPr>
          <p:cNvPr id="3" name="文本框 2"/>
          <p:cNvSpPr txBox="1"/>
          <p:nvPr/>
        </p:nvSpPr>
        <p:spPr>
          <a:xfrm>
            <a:off x="2223770" y="5903595"/>
            <a:ext cx="8224520" cy="1060450"/>
          </a:xfrm>
          <a:prstGeom prst="rect">
            <a:avLst/>
          </a:prstGeom>
          <a:noFill/>
        </p:spPr>
        <p:txBody>
          <a:bodyPr wrap="square" rtlCol="0">
            <a:spAutoFit/>
          </a:bodyPr>
          <a:p>
            <a:pPr fontAlgn="auto">
              <a:lnSpc>
                <a:spcPct val="125000"/>
              </a:lnSpc>
            </a:pPr>
            <a:r>
              <a:rPr lang="zh-CN" altLang="en-US"/>
              <a:t>美国印第安人或者阿拉斯加本地人与内地原住民是相近的</a:t>
            </a:r>
            <a:endParaRPr lang="zh-CN" altLang="en-US"/>
          </a:p>
          <a:p>
            <a:pPr fontAlgn="auto">
              <a:lnSpc>
                <a:spcPct val="125000"/>
              </a:lnSpc>
            </a:pPr>
            <a:r>
              <a:rPr lang="en-US" altLang="zh-CN"/>
              <a:t>Hawaiian</a:t>
            </a:r>
            <a:r>
              <a:rPr lang="zh-CN" altLang="en-US"/>
              <a:t>与</a:t>
            </a:r>
            <a:r>
              <a:rPr lang="en-US" altLang="zh-CN"/>
              <a:t>Pacific Islander(</a:t>
            </a:r>
            <a:r>
              <a:rPr lang="zh-CN" altLang="en-US"/>
              <a:t>太平洋的岛民）是相同含义的</a:t>
            </a:r>
            <a:endParaRPr lang="zh-CN" altLang="en-US"/>
          </a:p>
          <a:p>
            <a:endParaRPr lang="zh-CN" altLang="en-US"/>
          </a:p>
        </p:txBody>
      </p:sp>
      <p:sp>
        <p:nvSpPr>
          <p:cNvPr id="4" name="文本框 3"/>
          <p:cNvSpPr txBox="1"/>
          <p:nvPr/>
        </p:nvSpPr>
        <p:spPr>
          <a:xfrm>
            <a:off x="660400" y="1664970"/>
            <a:ext cx="8814435" cy="783590"/>
          </a:xfrm>
          <a:prstGeom prst="rect">
            <a:avLst/>
          </a:prstGeom>
          <a:noFill/>
        </p:spPr>
        <p:txBody>
          <a:bodyPr wrap="square" rtlCol="0">
            <a:spAutoFit/>
          </a:bodyPr>
          <a:p>
            <a:pPr fontAlgn="auto">
              <a:lnSpc>
                <a:spcPct val="125000"/>
              </a:lnSpc>
            </a:pPr>
            <a:r>
              <a:rPr lang="zh-CN" altLang="en-US"/>
              <a:t>现有查找可连接表的工作，都只是关注于通过获取等连接记录的重叠数来评估列之间的可连接性</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9"/>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1" name="灯片编号占位符 10"/>
          <p:cNvSpPr>
            <a:spLocks noGrp="1"/>
          </p:cNvSpPr>
          <p:nvPr>
            <p:ph type="sldNum" sz="quarter" idx="28"/>
          </p:nvPr>
        </p:nvSpPr>
        <p:spPr/>
        <p:txBody>
          <a:bodyPr/>
          <a:lstStyle/>
          <a:p>
            <a:fld id="{C79ECAFE-A460-4E13-ABCB-32CAE6136244}" type="slidenum">
              <a:rPr lang="zh-CN" altLang="en-US" smtClean="0"/>
            </a:fld>
            <a:endParaRPr lang="zh-CN" altLang="en-US" dirty="0"/>
          </a:p>
        </p:txBody>
      </p:sp>
      <p:sp>
        <p:nvSpPr>
          <p:cNvPr id="48" name="矩形 47"/>
          <p:cNvSpPr/>
          <p:nvPr/>
        </p:nvSpPr>
        <p:spPr>
          <a:xfrm>
            <a:off x="660400" y="1317562"/>
            <a:ext cx="711200" cy="1981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sp>
        <p:nvSpPr>
          <p:cNvPr id="50" name="文本占位符 8"/>
          <p:cNvSpPr txBox="1"/>
          <p:nvPr/>
        </p:nvSpPr>
        <p:spPr>
          <a:xfrm>
            <a:off x="660400" y="1052962"/>
            <a:ext cx="9688286" cy="46275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b="1" dirty="0">
                <a:solidFill>
                  <a:schemeClr val="accent1"/>
                </a:solidFill>
                <a:latin typeface="+mj-ea"/>
                <a:cs typeface="+mn-ea"/>
              </a:rPr>
              <a:t>总结</a:t>
            </a:r>
            <a:endParaRPr lang="zh-CN" altLang="en-US" b="1" dirty="0">
              <a:solidFill>
                <a:schemeClr val="accent1"/>
              </a:solidFill>
              <a:latin typeface="+mj-ea"/>
              <a:cs typeface="+mn-ea"/>
            </a:endParaRPr>
          </a:p>
        </p:txBody>
      </p:sp>
      <p:sp>
        <p:nvSpPr>
          <p:cNvPr id="16" name="文本占位符 58"/>
          <p:cNvSpPr txBox="1"/>
          <p:nvPr/>
        </p:nvSpPr>
        <p:spPr>
          <a:xfrm>
            <a:off x="1216933" y="378618"/>
            <a:ext cx="8813381" cy="370422"/>
          </a:xfrm>
          <a:prstGeom prst="rect">
            <a:avLst/>
          </a:prstGeom>
        </p:spPr>
        <p:txBody>
          <a:bodyPr vert="horz" lIns="0" tIns="45720" rIns="91440" bIns="46800" rtlCol="0">
            <a:spAutoFit/>
          </a:bodyPr>
          <a:lstStyle>
            <a:lvl1pPr marL="0" indent="0" algn="l" defTabSz="914400" rtl="0" eaLnBrk="1" latinLnBrk="0" hangingPunct="1">
              <a:lnSpc>
                <a:spcPct val="100000"/>
              </a:lnSpc>
              <a:spcBef>
                <a:spcPts val="1000"/>
              </a:spcBef>
              <a:buFont typeface="Arial" panose="020B0604020202020204" pitchFamily="34" charset="0"/>
              <a:buNone/>
              <a:defRPr sz="2000" b="1" kern="120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t>研究背景</a:t>
            </a:r>
            <a:endParaRPr lang="en-US" altLang="zh-CN" sz="1800" dirty="0"/>
          </a:p>
        </p:txBody>
      </p:sp>
      <p:sp>
        <p:nvSpPr>
          <p:cNvPr id="2" name="文本框 1"/>
          <p:cNvSpPr txBox="1"/>
          <p:nvPr/>
        </p:nvSpPr>
        <p:spPr>
          <a:xfrm>
            <a:off x="679450" y="1693545"/>
            <a:ext cx="10476230" cy="2722880"/>
          </a:xfrm>
          <a:prstGeom prst="rect">
            <a:avLst/>
          </a:prstGeom>
          <a:noFill/>
        </p:spPr>
        <p:txBody>
          <a:bodyPr wrap="square" rtlCol="0">
            <a:spAutoFit/>
          </a:bodyPr>
          <a:p>
            <a:pPr fontAlgn="auto">
              <a:lnSpc>
                <a:spcPct val="125000"/>
              </a:lnSpc>
            </a:pPr>
            <a:r>
              <a:rPr lang="zh-CN" altLang="en-US"/>
              <a:t>equi-joins：不能获取语义信息，只能单纯的比较值是否相同</a:t>
            </a:r>
            <a:endParaRPr lang="zh-CN" altLang="en-US"/>
          </a:p>
          <a:p>
            <a:pPr fontAlgn="auto">
              <a:lnSpc>
                <a:spcPct val="125000"/>
              </a:lnSpc>
            </a:pPr>
            <a:endParaRPr lang="zh-CN" altLang="en-US"/>
          </a:p>
          <a:p>
            <a:pPr fontAlgn="auto">
              <a:lnSpc>
                <a:spcPct val="125000"/>
              </a:lnSpc>
            </a:pPr>
            <a:r>
              <a:rPr lang="zh-CN" altLang="en-US"/>
              <a:t>left-join：</a:t>
            </a:r>
            <a:r>
              <a:rPr lang="zh-CN"/>
              <a:t>对于机器学习任务不能提升效率，有时甚至会因为过拟合降低效率</a:t>
            </a:r>
            <a:r>
              <a:rPr lang="zh-CN" altLang="en-US"/>
              <a:t> </a:t>
            </a:r>
            <a:endParaRPr lang="zh-CN" altLang="en-US"/>
          </a:p>
          <a:p>
            <a:pPr fontAlgn="auto">
              <a:lnSpc>
                <a:spcPct val="125000"/>
              </a:lnSpc>
            </a:pPr>
            <a:endParaRPr lang="zh-CN" altLang="en-US"/>
          </a:p>
          <a:p>
            <a:pPr fontAlgn="auto">
              <a:lnSpc>
                <a:spcPct val="125000"/>
              </a:lnSpc>
            </a:pPr>
            <a:r>
              <a:rPr lang="zh-CN" altLang="en-US">
                <a:sym typeface="+mn-ea"/>
              </a:rPr>
              <a:t>inner-join：</a:t>
            </a:r>
            <a:r>
              <a:rPr lang="zh-CN" altLang="en-US"/>
              <a:t>对于连接后的结果来说，想比前两种更</a:t>
            </a:r>
            <a:endParaRPr lang="zh-CN" altLang="en-US"/>
          </a:p>
          <a:p>
            <a:pPr fontAlgn="auto">
              <a:lnSpc>
                <a:spcPct val="125000"/>
              </a:lnSpc>
            </a:pPr>
            <a:r>
              <a:rPr lang="zh-CN" altLang="en-US"/>
              <a:t>少 ，导致结果更加稀疏</a:t>
            </a:r>
            <a:endParaRPr lang="zh-CN" altLang="en-US"/>
          </a:p>
          <a:p>
            <a:endParaRPr lang="zh-CN" altLang="en-US"/>
          </a:p>
          <a:p>
            <a:endParaRPr lang="zh-CN" altLang="en-US"/>
          </a:p>
        </p:txBody>
      </p:sp>
      <p:pic>
        <p:nvPicPr>
          <p:cNvPr id="4" name="图片 3" descr="overfitting"/>
          <p:cNvPicPr>
            <a:picLocks noChangeAspect="1"/>
          </p:cNvPicPr>
          <p:nvPr/>
        </p:nvPicPr>
        <p:blipFill>
          <a:blip r:embed="rId1"/>
          <a:stretch>
            <a:fillRect/>
          </a:stretch>
        </p:blipFill>
        <p:spPr>
          <a:xfrm>
            <a:off x="5924550" y="2805430"/>
            <a:ext cx="4791075" cy="2543175"/>
          </a:xfrm>
          <a:prstGeom prst="rect">
            <a:avLst/>
          </a:prstGeom>
        </p:spPr>
      </p:pic>
      <p:sp>
        <p:nvSpPr>
          <p:cNvPr id="6" name="文本框 5"/>
          <p:cNvSpPr txBox="1"/>
          <p:nvPr/>
        </p:nvSpPr>
        <p:spPr>
          <a:xfrm>
            <a:off x="785495" y="5541010"/>
            <a:ext cx="10916285" cy="437515"/>
          </a:xfrm>
          <a:prstGeom prst="rect">
            <a:avLst/>
          </a:prstGeom>
          <a:noFill/>
        </p:spPr>
        <p:txBody>
          <a:bodyPr wrap="square" rtlCol="0">
            <a:spAutoFit/>
          </a:bodyPr>
          <a:p>
            <a:pPr fontAlgn="auto">
              <a:lnSpc>
                <a:spcPct val="125000"/>
              </a:lnSpc>
            </a:pPr>
            <a:r>
              <a:rPr lang="zh-CN" altLang="en-US"/>
              <a:t>在语义层面使用词嵌入可以解决等值连接所产生的很多问题</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9"/>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1" name="灯片编号占位符 10"/>
          <p:cNvSpPr>
            <a:spLocks noGrp="1"/>
          </p:cNvSpPr>
          <p:nvPr>
            <p:ph type="sldNum" sz="quarter" idx="28"/>
          </p:nvPr>
        </p:nvSpPr>
        <p:spPr/>
        <p:txBody>
          <a:bodyPr/>
          <a:lstStyle/>
          <a:p>
            <a:fld id="{C79ECAFE-A460-4E13-ABCB-32CAE6136244}" type="slidenum">
              <a:rPr lang="zh-CN" altLang="en-US" smtClean="0"/>
            </a:fld>
            <a:endParaRPr lang="zh-CN" altLang="en-US" dirty="0"/>
          </a:p>
        </p:txBody>
      </p:sp>
      <p:sp>
        <p:nvSpPr>
          <p:cNvPr id="48" name="矩形 47"/>
          <p:cNvSpPr/>
          <p:nvPr/>
        </p:nvSpPr>
        <p:spPr>
          <a:xfrm>
            <a:off x="660400" y="1049655"/>
            <a:ext cx="2328545" cy="197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sp>
        <p:nvSpPr>
          <p:cNvPr id="50" name="文本占位符 8"/>
          <p:cNvSpPr txBox="1"/>
          <p:nvPr/>
        </p:nvSpPr>
        <p:spPr>
          <a:xfrm>
            <a:off x="593090" y="854842"/>
            <a:ext cx="9688286" cy="46275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b="1" dirty="0">
                <a:solidFill>
                  <a:schemeClr val="accent1"/>
                </a:solidFill>
                <a:latin typeface="+mj-ea"/>
                <a:cs typeface="+mn-ea"/>
              </a:rPr>
              <a:t>Word Embedding</a:t>
            </a:r>
            <a:endParaRPr lang="en-US" altLang="zh-CN" b="1" dirty="0">
              <a:solidFill>
                <a:schemeClr val="accent1"/>
              </a:solidFill>
              <a:latin typeface="+mj-ea"/>
              <a:cs typeface="+mn-ea"/>
            </a:endParaRPr>
          </a:p>
        </p:txBody>
      </p:sp>
      <p:sp>
        <p:nvSpPr>
          <p:cNvPr id="16" name="文本占位符 58"/>
          <p:cNvSpPr txBox="1"/>
          <p:nvPr/>
        </p:nvSpPr>
        <p:spPr>
          <a:xfrm>
            <a:off x="1216933" y="378618"/>
            <a:ext cx="8813381" cy="370422"/>
          </a:xfrm>
          <a:prstGeom prst="rect">
            <a:avLst/>
          </a:prstGeom>
        </p:spPr>
        <p:txBody>
          <a:bodyPr vert="horz" lIns="0" tIns="45720" rIns="91440" bIns="46800" rtlCol="0">
            <a:spAutoFit/>
          </a:bodyPr>
          <a:lstStyle>
            <a:lvl1pPr marL="0" indent="0" algn="l" defTabSz="914400" rtl="0" eaLnBrk="1" latinLnBrk="0" hangingPunct="1">
              <a:lnSpc>
                <a:spcPct val="100000"/>
              </a:lnSpc>
              <a:spcBef>
                <a:spcPts val="1000"/>
              </a:spcBef>
              <a:buFont typeface="Arial" panose="020B0604020202020204" pitchFamily="34" charset="0"/>
              <a:buNone/>
              <a:defRPr sz="2000" b="1" kern="120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t>研究背景</a:t>
            </a:r>
            <a:endParaRPr lang="en-US" altLang="zh-CN" sz="1800" dirty="0"/>
          </a:p>
        </p:txBody>
      </p:sp>
      <p:sp>
        <p:nvSpPr>
          <p:cNvPr id="4" name="文本框 3"/>
          <p:cNvSpPr txBox="1"/>
          <p:nvPr/>
        </p:nvSpPr>
        <p:spPr>
          <a:xfrm>
            <a:off x="660400" y="1163955"/>
            <a:ext cx="11128375" cy="5285105"/>
          </a:xfrm>
          <a:prstGeom prst="rect">
            <a:avLst/>
          </a:prstGeom>
          <a:noFill/>
        </p:spPr>
        <p:txBody>
          <a:bodyPr wrap="square" rtlCol="0">
            <a:spAutoFit/>
          </a:bodyPr>
          <a:p>
            <a:pPr algn="l" fontAlgn="auto">
              <a:lnSpc>
                <a:spcPct val="125000"/>
              </a:lnSpc>
            </a:pPr>
            <a:r>
              <a:rPr lang="zh-CN" altLang="en-US"/>
              <a:t>可以将Word Embedding理解为一种映射；将文本空间中的某个Word，通过一定的方法，映射或者说嵌入（Embedding）到另一个数值向量空间（有一种降维的意思）</a:t>
            </a:r>
            <a:endParaRPr lang="zh-CN" altLang="en-US"/>
          </a:p>
          <a:p>
            <a:pPr algn="l" fontAlgn="auto">
              <a:lnSpc>
                <a:spcPct val="125000"/>
              </a:lnSpc>
            </a:pPr>
            <a:endParaRPr lang="zh-CN" altLang="en-US"/>
          </a:p>
          <a:p>
            <a:pPr algn="l" fontAlgn="auto">
              <a:lnSpc>
                <a:spcPct val="125000"/>
              </a:lnSpc>
            </a:pPr>
            <a:r>
              <a:rPr lang="zh-CN" altLang="en-US"/>
              <a:t>Embedding在数学上表示一个map</a:t>
            </a:r>
            <a:r>
              <a:rPr lang="en-US" altLang="zh-CN"/>
              <a:t>p</a:t>
            </a:r>
            <a:r>
              <a:rPr lang="zh-CN" altLang="en-US"/>
              <a:t>ing, f: X </a:t>
            </a:r>
            <a:r>
              <a:rPr lang="en-US" altLang="zh-CN"/>
              <a:t>-</a:t>
            </a:r>
            <a:r>
              <a:rPr lang="zh-CN" altLang="en-US"/>
              <a:t>&gt; Y， 也就是一个function</a:t>
            </a:r>
            <a:endParaRPr lang="zh-CN" altLang="en-US"/>
          </a:p>
          <a:p>
            <a:pPr algn="l" fontAlgn="auto">
              <a:lnSpc>
                <a:spcPct val="125000"/>
              </a:lnSpc>
            </a:pPr>
            <a:r>
              <a:rPr lang="zh-CN" altLang="en-US"/>
              <a:t>例如：在X所属的空间上X1 &lt; X2,那么映射后在Y所属空间上同理 Y1 &lt; Y2</a:t>
            </a:r>
            <a:endParaRPr lang="zh-CN" altLang="en-US"/>
          </a:p>
          <a:p>
            <a:pPr algn="l" fontAlgn="auto">
              <a:lnSpc>
                <a:spcPct val="125000"/>
              </a:lnSpc>
            </a:pPr>
            <a:r>
              <a:rPr lang="zh-CN" altLang="en-US"/>
              <a:t>对于word embedding，就是将单词word映射到另外一个空间</a:t>
            </a:r>
            <a:endParaRPr lang="zh-CN" altLang="en-US"/>
          </a:p>
          <a:p>
            <a:pPr algn="l" fontAlgn="auto">
              <a:lnSpc>
                <a:spcPct val="125000"/>
              </a:lnSpc>
            </a:pPr>
            <a:endParaRPr lang="zh-CN" altLang="en-US"/>
          </a:p>
          <a:p>
            <a:pPr algn="l" fontAlgn="auto">
              <a:lnSpc>
                <a:spcPct val="125000"/>
              </a:lnSpc>
            </a:pPr>
            <a:r>
              <a:rPr lang="zh-CN" altLang="en-US"/>
              <a:t>通俗的翻译可以认为是单词嵌入，就是把X所属空间的单词映</a:t>
            </a:r>
            <a:endParaRPr lang="zh-CN" altLang="en-US"/>
          </a:p>
          <a:p>
            <a:pPr algn="l" fontAlgn="auto">
              <a:lnSpc>
                <a:spcPct val="125000"/>
              </a:lnSpc>
            </a:pPr>
            <a:r>
              <a:rPr lang="zh-CN" altLang="en-US"/>
              <a:t>射为到Y空间的多维向量，那么该多维向量相当于嵌入到Y</a:t>
            </a:r>
            <a:endParaRPr lang="zh-CN" altLang="en-US"/>
          </a:p>
          <a:p>
            <a:pPr algn="l" fontAlgn="auto">
              <a:lnSpc>
                <a:spcPct val="125000"/>
              </a:lnSpc>
            </a:pPr>
            <a:r>
              <a:rPr lang="zh-CN" altLang="en-US"/>
              <a:t>所属空间中</a:t>
            </a:r>
            <a:endParaRPr lang="zh-CN" altLang="en-US"/>
          </a:p>
          <a:p>
            <a:pPr algn="l" fontAlgn="auto">
              <a:lnSpc>
                <a:spcPct val="125000"/>
              </a:lnSpc>
            </a:pPr>
            <a:endParaRPr lang="zh-CN" altLang="en-US"/>
          </a:p>
          <a:p>
            <a:pPr algn="l" fontAlgn="auto">
              <a:lnSpc>
                <a:spcPct val="125000"/>
              </a:lnSpc>
            </a:pPr>
            <a:r>
              <a:rPr lang="zh-CN" altLang="en-US"/>
              <a:t>单词需要被计算机所理解，通常采用one hot encoding方式</a:t>
            </a:r>
            <a:endParaRPr lang="zh-CN" altLang="en-US"/>
          </a:p>
          <a:p>
            <a:pPr algn="l" fontAlgn="auto">
              <a:lnSpc>
                <a:spcPct val="125000"/>
              </a:lnSpc>
            </a:pPr>
            <a:endParaRPr lang="zh-CN" altLang="en-US"/>
          </a:p>
          <a:p>
            <a:pPr algn="l" fontAlgn="auto">
              <a:lnSpc>
                <a:spcPct val="125000"/>
              </a:lnSpc>
            </a:pPr>
            <a:r>
              <a:rPr lang="zh-CN" altLang="en-US"/>
              <a:t>如图所示，"a"是用[1,0,0,0,0,...]，只有第一个位置是1，其余</a:t>
            </a:r>
            <a:endParaRPr lang="zh-CN" altLang="en-US"/>
          </a:p>
          <a:p>
            <a:pPr algn="l" fontAlgn="auto">
              <a:lnSpc>
                <a:spcPct val="125000"/>
              </a:lnSpc>
            </a:pPr>
            <a:r>
              <a:rPr lang="zh-CN" altLang="en-US"/>
              <a:t>位置都是0的1000维度的向量表示</a:t>
            </a:r>
            <a:endParaRPr lang="zh-CN" altLang="en-US"/>
          </a:p>
        </p:txBody>
      </p:sp>
      <p:pic>
        <p:nvPicPr>
          <p:cNvPr id="5" name="图片 4"/>
          <p:cNvPicPr>
            <a:picLocks noChangeAspect="1"/>
          </p:cNvPicPr>
          <p:nvPr/>
        </p:nvPicPr>
        <p:blipFill>
          <a:blip r:embed="rId1"/>
          <a:stretch>
            <a:fillRect/>
          </a:stretch>
        </p:blipFill>
        <p:spPr>
          <a:xfrm>
            <a:off x="7046595" y="3636010"/>
            <a:ext cx="4683760" cy="30397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2"/>
          </p:nvPr>
        </p:nvSpPr>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7" name="文本框 6"/>
          <p:cNvSpPr txBox="1"/>
          <p:nvPr/>
        </p:nvSpPr>
        <p:spPr>
          <a:xfrm>
            <a:off x="1976719" y="3146612"/>
            <a:ext cx="3227294" cy="922020"/>
          </a:xfrm>
          <a:prstGeom prst="rect">
            <a:avLst/>
          </a:prstGeom>
          <a:noFill/>
        </p:spPr>
        <p:txBody>
          <a:bodyPr wrap="square" rtlCol="0">
            <a:spAutoFit/>
          </a:bodyPr>
          <a:lstStyle/>
          <a:p>
            <a:r>
              <a:rPr kumimoji="1" lang="zh-CN" altLang="en-US" sz="5400" b="1" dirty="0">
                <a:solidFill>
                  <a:schemeClr val="accent1"/>
                </a:solidFill>
              </a:rPr>
              <a:t>模型框架</a:t>
            </a:r>
            <a:endParaRPr kumimoji="1" lang="zh-CN" altLang="en-US" sz="5400" b="1" dirty="0">
              <a:solidFill>
                <a:schemeClr val="accent1"/>
              </a:solidFill>
            </a:endParaRPr>
          </a:p>
        </p:txBody>
      </p:sp>
      <p:sp>
        <p:nvSpPr>
          <p:cNvPr id="11" name="文本占位符 4"/>
          <p:cNvSpPr>
            <a:spLocks noGrp="1"/>
          </p:cNvSpPr>
          <p:nvPr>
            <p:ph type="body" sz="quarter" idx="10"/>
          </p:nvPr>
        </p:nvSpPr>
        <p:spPr>
          <a:xfrm>
            <a:off x="902446" y="3090769"/>
            <a:ext cx="576730" cy="975997"/>
          </a:xfrm>
        </p:spPr>
        <p:txBody>
          <a:bodyPr/>
          <a:lstStyle/>
          <a:p>
            <a:r>
              <a:rPr lang="en-US" altLang="zh-CN" sz="6600" dirty="0">
                <a:solidFill>
                  <a:schemeClr val="accent2"/>
                </a:solidFill>
              </a:rPr>
              <a:t>2</a:t>
            </a:r>
            <a:endParaRPr lang="zh-CN" altLang="en-US" sz="6600" dirty="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1_Office 主题​​">
  <a:themeElements>
    <a:clrScheme name="SEU">
      <a:dk1>
        <a:sysClr val="windowText" lastClr="000000"/>
      </a:dk1>
      <a:lt1>
        <a:sysClr val="window" lastClr="FFFFFF"/>
      </a:lt1>
      <a:dk2>
        <a:srgbClr val="44546A"/>
      </a:dk2>
      <a:lt2>
        <a:srgbClr val="E3E1DD"/>
      </a:lt2>
      <a:accent1>
        <a:srgbClr val="445437"/>
      </a:accent1>
      <a:accent2>
        <a:srgbClr val="FFCC00"/>
      </a:accent2>
      <a:accent3>
        <a:srgbClr val="2872A1"/>
      </a:accent3>
      <a:accent4>
        <a:srgbClr val="FCB322"/>
      </a:accent4>
      <a:accent5>
        <a:srgbClr val="EA6C00"/>
      </a:accent5>
      <a:accent6>
        <a:srgbClr val="70AD47"/>
      </a:accent6>
      <a:hlink>
        <a:srgbClr val="0563C1"/>
      </a:hlink>
      <a:folHlink>
        <a:srgbClr val="954F72"/>
      </a:folHlink>
    </a:clrScheme>
    <a:fontScheme name="htvr4vcz">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a:no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27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4158</Words>
  <Application>WPS 演示</Application>
  <PresentationFormat>宽屏</PresentationFormat>
  <Paragraphs>428</Paragraphs>
  <Slides>27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vt:lpstr>
      <vt:lpstr>宋体</vt:lpstr>
      <vt:lpstr>Wingdings</vt:lpstr>
      <vt:lpstr>Arial</vt:lpstr>
      <vt:lpstr>微软雅黑</vt:lpstr>
      <vt:lpstr>Arial Black</vt:lpstr>
      <vt:lpstr>微软雅黑 Light</vt:lpstr>
      <vt:lpstr>Times New Roman</vt:lpstr>
      <vt:lpstr>Songti SC</vt:lpstr>
      <vt:lpstr>Arial Unicode MS</vt:lpstr>
      <vt:lpstr>Cambria Math</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chen</cp:lastModifiedBy>
  <cp:revision>14</cp:revision>
  <dcterms:created xsi:type="dcterms:W3CDTF">2019-09-19T02:01:00Z</dcterms:created>
  <dcterms:modified xsi:type="dcterms:W3CDTF">2021-09-03T08:06:29Z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2052-11.8.2.10229</vt:lpwstr>
  </property>
</Properties>
</file>