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lvl1pPr marL="0" lvl="0" algn="l" defTabSz="457200">
      <a:defRPr sz="1800" kern="1200">
        <a:solidFill>
          <a:schemeClr val="tx1"/>
        </a:solidFill>
        <a:latin typeface="Calibri"/>
        <a:ea typeface="微软雅黑"/>
      </a:defRPr>
    </a:lvl1pPr>
    <a:lvl2pPr marL="457200" lvl="1" algn="l" defTabSz="457200">
      <a:defRPr sz="1800" kern="1200">
        <a:solidFill>
          <a:schemeClr val="tx1"/>
        </a:solidFill>
        <a:latin typeface="Calibri"/>
        <a:ea typeface="微软雅黑"/>
      </a:defRPr>
    </a:lvl2pPr>
    <a:lvl3pPr marL="914400" lvl="2" algn="l" defTabSz="457200">
      <a:defRPr sz="1800" kern="1200">
        <a:solidFill>
          <a:schemeClr val="tx1"/>
        </a:solidFill>
        <a:latin typeface="Calibri"/>
        <a:ea typeface="微软雅黑"/>
      </a:defRPr>
    </a:lvl3pPr>
    <a:lvl4pPr marL="1371600" lvl="3" algn="l" defTabSz="457200">
      <a:defRPr sz="1800" kern="1200">
        <a:solidFill>
          <a:schemeClr val="tx1"/>
        </a:solidFill>
        <a:latin typeface="Calibri"/>
        <a:ea typeface="微软雅黑"/>
      </a:defRPr>
    </a:lvl4pPr>
    <a:lvl5pPr marL="1828800" lvl="4" algn="l" defTabSz="457200">
      <a:defRPr sz="1800" kern="1200">
        <a:solidFill>
          <a:schemeClr val="tx1"/>
        </a:solidFill>
        <a:latin typeface="Calibri"/>
        <a:ea typeface="微软雅黑"/>
      </a:defRPr>
    </a:lvl5pPr>
    <a:lvl6pPr marL="2286000" lvl="5" algn="l" defTabSz="457200">
      <a:defRPr sz="1800" kern="1200">
        <a:solidFill>
          <a:schemeClr val="tx1"/>
        </a:solidFill>
        <a:latin typeface="Calibri"/>
        <a:ea typeface="微软雅黑"/>
      </a:defRPr>
    </a:lvl6pPr>
    <a:lvl7pPr marL="2743200" lvl="6" algn="l" defTabSz="457200">
      <a:defRPr sz="1800" kern="1200">
        <a:solidFill>
          <a:schemeClr val="tx1"/>
        </a:solidFill>
        <a:latin typeface="Calibri"/>
        <a:ea typeface="微软雅黑"/>
      </a:defRPr>
    </a:lvl7pPr>
    <a:lvl8pPr marL="3200400" lvl="7" algn="l" defTabSz="457200">
      <a:defRPr sz="1800" kern="1200">
        <a:solidFill>
          <a:schemeClr val="tx1"/>
        </a:solidFill>
        <a:latin typeface="Calibri"/>
        <a:ea typeface="微软雅黑"/>
      </a:defRPr>
    </a:lvl8pPr>
    <a:lvl9pPr marL="3657600" lvl="8" algn="l" defTabSz="457200">
      <a:defRPr sz="1800" kern="1200">
        <a:solidFill>
          <a:schemeClr val="tx1"/>
        </a:solidFill>
        <a:latin typeface="Calibri"/>
        <a:ea typeface="微软雅黑"/>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cmpd="sng">
              <a:solidFill>
                <a:schemeClr val="lt1"/>
              </a:solidFill>
            </a:ln>
          </a:top>
        </a:tcBdr>
        <a:fill>
          <a:solidFill>
            <a:schemeClr val="accent1"/>
          </a:solidFill>
        </a:fill>
      </a:tcStyle>
    </a:lastRow>
    <a:firstRow>
      <a:tcTxStyle b="on">
        <a:fontRef idx="minor">
          <a:srgbClr val="000000"/>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16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13B20-8BB8-B74B-ADB5-DA5707988F1E}" type="datetimeFigureOut">
              <a:t>2022/4/1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8674F-E567-AA4B-8C16-788D7CE21C4F}" type="slidenum">
              <a:t>‹#›</a:t>
            </a:fld>
            <a:endParaRPr kumimoji="1" lang="zh-CN" altLang="en-US"/>
          </a:p>
        </p:txBody>
      </p:sp>
    </p:spTree>
    <p:extLst>
      <p:ext uri="{BB962C8B-B14F-4D97-AF65-F5344CB8AC3E}">
        <p14:creationId xmlns:p14="http://schemas.microsoft.com/office/powerpoint/2010/main" val="2114228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7" name="Google Shape;10;p2"/>
          <p:cNvSpPr/>
          <p:nvPr/>
        </p:nvSpPr>
        <p:spPr>
          <a:xfrm>
            <a:off x="628650" y="1923011"/>
            <a:ext cx="7886700" cy="2234930"/>
          </a:xfrm>
          <a:prstGeom prst="rect">
            <a:avLst/>
          </a:prstGeom>
          <a:noFill/>
          <a:ln w="25400" cap="flat" cmpd="sng">
            <a:solidFill>
              <a:srgbClr val="02409A"/>
            </a:solidFill>
            <a:prstDash val="solid"/>
            <a:round/>
            <a:headEnd type="none" w="sm" len="sm"/>
            <a:tailEnd type="none" w="sm" len="sm"/>
          </a:ln>
        </p:spPr>
        <p:txBody>
          <a:bodyPr wrap="square" lIns="91425" tIns="91425" rIns="91425" bIns="91425" anchor="ctr" anchorCtr="0"/>
          <a:lstStyle/>
          <a:p>
            <a:pPr marL="0" lvl="0" indent="0" algn="l">
              <a:spcBef>
                <a:spcPts val="0"/>
              </a:spcBef>
              <a:spcAft>
                <a:spcPts val="0"/>
              </a:spcAft>
              <a:buNone/>
            </a:pPr>
            <a:endParaRPr/>
          </a:p>
        </p:txBody>
      </p:sp>
      <p:sp>
        <p:nvSpPr>
          <p:cNvPr id="24" name="Footer Placeholder 4"/>
          <p:cNvSpPr txBox="1"/>
          <p:nvPr/>
        </p:nvSpPr>
        <p:spPr>
          <a:xfrm>
            <a:off x="3036282" y="6413478"/>
            <a:ext cx="3086100" cy="365125"/>
          </a:xfrm>
          <a:prstGeom prst="rect">
            <a:avLst/>
          </a:prstGeom>
        </p:spPr>
        <p:txBody>
          <a:bodyPr vert="horz" lIns="91440" tIns="45720" rIns="91440" bIns="45720" anchor="ctr"/>
          <a:lstStyle>
            <a:lvl1pPr marL="0" lvl="0" algn="ctr" defTabSz="457200">
              <a:defRPr lang="en-US" sz="1200" kern="1200">
                <a:solidFill>
                  <a:schemeClr val="bg1"/>
                </a:solidFill>
                <a:latin typeface="Calibri"/>
                <a:ea typeface="微软雅黑"/>
              </a:defRPr>
            </a:lvl1pPr>
            <a:lvl2pPr marL="457200" lvl="1" algn="l" defTabSz="457200">
              <a:defRPr sz="1800" kern="1200">
                <a:solidFill>
                  <a:schemeClr val="tx1"/>
                </a:solidFill>
                <a:latin typeface="Calibri"/>
                <a:ea typeface="微软雅黑"/>
              </a:defRPr>
            </a:lvl2pPr>
            <a:lvl3pPr marL="914400" lvl="2" algn="l" defTabSz="457200">
              <a:defRPr sz="1800" kern="1200">
                <a:solidFill>
                  <a:schemeClr val="tx1"/>
                </a:solidFill>
                <a:latin typeface="Calibri"/>
                <a:ea typeface="微软雅黑"/>
              </a:defRPr>
            </a:lvl3pPr>
            <a:lvl4pPr marL="1371600" lvl="3" algn="l" defTabSz="457200">
              <a:defRPr sz="1800" kern="1200">
                <a:solidFill>
                  <a:schemeClr val="tx1"/>
                </a:solidFill>
                <a:latin typeface="Calibri"/>
                <a:ea typeface="微软雅黑"/>
              </a:defRPr>
            </a:lvl4pPr>
            <a:lvl5pPr marL="1828800" lvl="4" algn="l" defTabSz="457200">
              <a:defRPr sz="1800" kern="1200">
                <a:solidFill>
                  <a:schemeClr val="tx1"/>
                </a:solidFill>
                <a:latin typeface="Calibri"/>
                <a:ea typeface="微软雅黑"/>
              </a:defRPr>
            </a:lvl5pPr>
            <a:lvl6pPr marL="2286000" lvl="5" algn="l" defTabSz="457200">
              <a:defRPr sz="1800" kern="1200">
                <a:solidFill>
                  <a:schemeClr val="tx1"/>
                </a:solidFill>
                <a:latin typeface="Calibri"/>
                <a:ea typeface="微软雅黑"/>
              </a:defRPr>
            </a:lvl6pPr>
            <a:lvl7pPr marL="2743200" lvl="6" algn="l" defTabSz="457200">
              <a:defRPr sz="1800" kern="1200">
                <a:solidFill>
                  <a:schemeClr val="tx1"/>
                </a:solidFill>
                <a:latin typeface="Calibri"/>
                <a:ea typeface="微软雅黑"/>
              </a:defRPr>
            </a:lvl7pPr>
            <a:lvl8pPr marL="3200400" lvl="7" algn="l" defTabSz="457200">
              <a:defRPr sz="1800" kern="1200">
                <a:solidFill>
                  <a:schemeClr val="tx1"/>
                </a:solidFill>
                <a:latin typeface="Calibri"/>
                <a:ea typeface="微软雅黑"/>
              </a:defRPr>
            </a:lvl8pPr>
            <a:lvl9pPr marL="3657600" lvl="8" algn="l" defTabSz="457200">
              <a:defRPr sz="1800" kern="1200">
                <a:solidFill>
                  <a:schemeClr val="tx1"/>
                </a:solidFill>
                <a:latin typeface="Calibri"/>
                <a:ea typeface="微软雅黑"/>
              </a:defRPr>
            </a:lvl9pPr>
          </a:lstStyle>
          <a:p>
            <a:r>
              <a:rPr lang="en-US" sz="1200">
                <a:solidFill>
                  <a:schemeClr val="tx1"/>
                </a:solidFill>
              </a:rPr>
              <a:t>Southeast University</a:t>
            </a:r>
          </a:p>
        </p:txBody>
      </p:sp>
      <p:sp>
        <p:nvSpPr>
          <p:cNvPr id="25" name="日期占位符 3"/>
          <p:cNvSpPr txBox="1"/>
          <p:nvPr/>
        </p:nvSpPr>
        <p:spPr>
          <a:xfrm>
            <a:off x="628650" y="6413477"/>
            <a:ext cx="2057400" cy="365125"/>
          </a:xfrm>
          <a:prstGeom prst="rect">
            <a:avLst/>
          </a:prstGeom>
        </p:spPr>
        <p:txBody>
          <a:bodyPr vert="horz" lIns="91440" tIns="45720" rIns="91440" bIns="45720" anchor="ctr"/>
          <a:lstStyle>
            <a:lvl1pPr marL="0" lvl="0" algn="l" defTabSz="457200">
              <a:defRPr sz="1200" kern="1200">
                <a:solidFill>
                  <a:schemeClr val="bg1"/>
                </a:solidFill>
                <a:latin typeface="Calibri"/>
                <a:ea typeface="微软雅黑"/>
              </a:defRPr>
            </a:lvl1pPr>
            <a:lvl2pPr marL="457200" lvl="1" algn="l" defTabSz="457200">
              <a:defRPr sz="1800" kern="1200">
                <a:solidFill>
                  <a:schemeClr val="tx1"/>
                </a:solidFill>
                <a:latin typeface="Calibri"/>
                <a:ea typeface="微软雅黑"/>
              </a:defRPr>
            </a:lvl2pPr>
            <a:lvl3pPr marL="914400" lvl="2" algn="l" defTabSz="457200">
              <a:defRPr sz="1800" kern="1200">
                <a:solidFill>
                  <a:schemeClr val="tx1"/>
                </a:solidFill>
                <a:latin typeface="Calibri"/>
                <a:ea typeface="微软雅黑"/>
              </a:defRPr>
            </a:lvl3pPr>
            <a:lvl4pPr marL="1371600" lvl="3" algn="l" defTabSz="457200">
              <a:defRPr sz="1800" kern="1200">
                <a:solidFill>
                  <a:schemeClr val="tx1"/>
                </a:solidFill>
                <a:latin typeface="Calibri"/>
                <a:ea typeface="微软雅黑"/>
              </a:defRPr>
            </a:lvl4pPr>
            <a:lvl5pPr marL="1828800" lvl="4" algn="l" defTabSz="457200">
              <a:defRPr sz="1800" kern="1200">
                <a:solidFill>
                  <a:schemeClr val="tx1"/>
                </a:solidFill>
                <a:latin typeface="Calibri"/>
                <a:ea typeface="微软雅黑"/>
              </a:defRPr>
            </a:lvl5pPr>
            <a:lvl6pPr marL="2286000" lvl="5" algn="l" defTabSz="457200">
              <a:defRPr sz="1800" kern="1200">
                <a:solidFill>
                  <a:schemeClr val="tx1"/>
                </a:solidFill>
                <a:latin typeface="Calibri"/>
                <a:ea typeface="微软雅黑"/>
              </a:defRPr>
            </a:lvl6pPr>
            <a:lvl7pPr marL="2743200" lvl="6" algn="l" defTabSz="457200">
              <a:defRPr sz="1800" kern="1200">
                <a:solidFill>
                  <a:schemeClr val="tx1"/>
                </a:solidFill>
                <a:latin typeface="Calibri"/>
                <a:ea typeface="微软雅黑"/>
              </a:defRPr>
            </a:lvl7pPr>
            <a:lvl8pPr marL="3200400" lvl="7" algn="l" defTabSz="457200">
              <a:defRPr sz="1800" kern="1200">
                <a:solidFill>
                  <a:schemeClr val="tx1"/>
                </a:solidFill>
                <a:latin typeface="Calibri"/>
                <a:ea typeface="微软雅黑"/>
              </a:defRPr>
            </a:lvl8pPr>
            <a:lvl9pPr marL="3657600" lvl="8" algn="l" defTabSz="457200">
              <a:defRPr sz="1800" kern="1200">
                <a:solidFill>
                  <a:schemeClr val="tx1"/>
                </a:solidFill>
                <a:latin typeface="Calibri"/>
                <a:ea typeface="微软雅黑"/>
              </a:defRPr>
            </a:lvl9pPr>
          </a:lstStyle>
          <a:p>
            <a:fld id="{7FBC6278-C36E-4FD7-AF83-37089F214BD7}" type="datetime1">
              <a:rPr lang="en-US" altLang="zh-CN" sz="1200">
                <a:solidFill>
                  <a:schemeClr val="tx1"/>
                </a:solidFill>
                <a:latin typeface="Calibri"/>
              </a:rPr>
              <a:t>2022/4/1</a:t>
            </a:fld>
            <a:endParaRPr lang="zh-CN" sz="1200">
              <a:solidFill>
                <a:schemeClr val="tx1"/>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内容">
    <p:spTree>
      <p:nvGrpSpPr>
        <p:cNvPr id="1" name=""/>
        <p:cNvGrpSpPr/>
        <p:nvPr/>
      </p:nvGrpSpPr>
      <p:grpSpPr>
        <a:xfrm>
          <a:off x="0" y="0"/>
          <a:ext cx="0" cy="0"/>
          <a:chOff x="0" y="0"/>
          <a:chExt cx="0" cy="0"/>
        </a:xfrm>
      </p:grpSpPr>
      <p:sp>
        <p:nvSpPr>
          <p:cNvPr id="6" name="灯片编号占位符 5"/>
          <p:cNvSpPr>
            <a:spLocks noGrp="1"/>
          </p:cNvSpPr>
          <p:nvPr>
            <p:ph type="sldNum" idx="12"/>
          </p:nvPr>
        </p:nvSpPr>
        <p:spPr>
          <a:xfrm>
            <a:off x="8429122" y="6407032"/>
            <a:ext cx="542604" cy="365125"/>
          </a:xfrm>
        </p:spPr>
        <p:txBody>
          <a:bodyPr/>
          <a:lstStyle/>
          <a:p>
            <a:fld id="{736B7839-CE43-40C2-BE72-9E7BE48CE85D}" type="slidenum">
              <a:rPr lang="zh-CN"/>
              <a:t>‹#›</a:t>
            </a:fld>
            <a:endParaRPr lang="zh-CN"/>
          </a:p>
        </p:txBody>
      </p:sp>
      <p:grpSp>
        <p:nvGrpSpPr>
          <p:cNvPr id="2" name="组合 1"/>
          <p:cNvGrpSpPr/>
          <p:nvPr/>
        </p:nvGrpSpPr>
        <p:grpSpPr>
          <a:xfrm>
            <a:off x="162000" y="172128"/>
            <a:ext cx="8820000" cy="6167075"/>
            <a:chOff x="162000" y="172128"/>
            <a:chExt cx="8820000" cy="6167075"/>
          </a:xfrm>
        </p:grpSpPr>
        <p:grpSp>
          <p:nvGrpSpPr>
            <p:cNvPr id="8" name="组合 7"/>
            <p:cNvGrpSpPr/>
            <p:nvPr/>
          </p:nvGrpSpPr>
          <p:grpSpPr>
            <a:xfrm>
              <a:off x="162000" y="172128"/>
              <a:ext cx="8820000" cy="6167075"/>
              <a:chOff x="431514" y="174661"/>
              <a:chExt cx="8280971" cy="6155314"/>
            </a:xfrm>
          </p:grpSpPr>
          <p:sp>
            <p:nvSpPr>
              <p:cNvPr id="9" name="Google Shape;10;p2"/>
              <p:cNvSpPr/>
              <p:nvPr/>
            </p:nvSpPr>
            <p:spPr>
              <a:xfrm>
                <a:off x="431514" y="760288"/>
                <a:ext cx="8280971" cy="5569687"/>
              </a:xfrm>
              <a:prstGeom prst="rect">
                <a:avLst/>
              </a:prstGeom>
              <a:noFill/>
              <a:ln w="25400" cap="flat" cmpd="sng">
                <a:solidFill>
                  <a:srgbClr val="02409A"/>
                </a:solidFill>
                <a:prstDash val="solid"/>
                <a:round/>
                <a:headEnd type="none" w="sm" len="sm"/>
                <a:tailEnd type="none" w="sm" len="sm"/>
              </a:ln>
            </p:spPr>
            <p:txBody>
              <a:bodyPr wrap="square" lIns="91425" tIns="91425" rIns="91425" bIns="91425" anchor="ctr" anchorCtr="0"/>
              <a:lstStyle/>
              <a:p>
                <a:pPr marL="0" lvl="0" indent="0" algn="l">
                  <a:spcBef>
                    <a:spcPts val="0"/>
                  </a:spcBef>
                  <a:spcAft>
                    <a:spcPts val="0"/>
                  </a:spcAft>
                  <a:buNone/>
                </a:pPr>
                <a:endParaRPr/>
              </a:p>
            </p:txBody>
          </p:sp>
          <p:sp>
            <p:nvSpPr>
              <p:cNvPr id="10" name="矩形 9"/>
              <p:cNvSpPr/>
              <p:nvPr/>
            </p:nvSpPr>
            <p:spPr>
              <a:xfrm>
                <a:off x="431514" y="174661"/>
                <a:ext cx="8280971" cy="585627"/>
              </a:xfrm>
              <a:prstGeom prst="rect">
                <a:avLst/>
              </a:prstGeom>
              <a:solidFill>
                <a:srgbClr val="02409A"/>
              </a:solidFill>
              <a:ln w="25400">
                <a:solidFill>
                  <a:srgbClr val="02409A"/>
                </a:solidFill>
                <a:prstDash val="solid"/>
                <a:miter/>
              </a:ln>
            </p:spPr>
            <p:txBody>
              <a:bodyPr anchor="ctr"/>
              <a:lstStyle/>
              <a:p>
                <a:pPr algn="ctr"/>
                <a:endParaRPr lang="zh-CN">
                  <a:solidFill>
                    <a:schemeClr val="lt1"/>
                  </a:solidFill>
                </a:endParaRPr>
              </a:p>
            </p:txBody>
          </p:sp>
        </p:grpSp>
        <p:grpSp>
          <p:nvGrpSpPr>
            <p:cNvPr id="17" name="Google Shape;835;p34"/>
            <p:cNvGrpSpPr/>
            <p:nvPr/>
          </p:nvGrpSpPr>
          <p:grpSpPr>
            <a:xfrm>
              <a:off x="199071" y="297017"/>
              <a:ext cx="196346" cy="282999"/>
              <a:chOff x="5083925" y="2066350"/>
              <a:chExt cx="28825" cy="41550"/>
            </a:xfrm>
          </p:grpSpPr>
          <p:sp>
            <p:nvSpPr>
              <p:cNvPr id="18" name="Google Shape;836;p34"/>
              <p:cNvSpPr/>
              <p:nvPr/>
            </p:nvSpPr>
            <p:spPr>
              <a:xfrm>
                <a:off x="5084050" y="2066350"/>
                <a:ext cx="28700" cy="41550"/>
              </a:xfrm>
              <a:custGeom>
                <a:avLst/>
                <a:gdLst/>
                <a:ahLst/>
                <a:cxnLst/>
                <a:rect l="l" t="t" r="r" b="b"/>
                <a:pathLst>
                  <a:path w="28700" h="41550">
                    <a:moveTo>
                      <a:pt x="1300" y="25"/>
                    </a:moveTo>
                    <a:cubicBezTo>
                      <a:pt x="675" y="25"/>
                      <a:pt x="0" y="600"/>
                      <a:pt x="0" y="1400"/>
                    </a:cubicBezTo>
                    <a:lnTo>
                      <a:pt x="0" y="5000"/>
                    </a:lnTo>
                    <a:cubicBezTo>
                      <a:pt x="0" y="6075"/>
                      <a:pt x="550" y="6975"/>
                      <a:pt x="1275" y="7700"/>
                    </a:cubicBezTo>
                    <a:lnTo>
                      <a:pt x="17500" y="19775"/>
                    </a:lnTo>
                    <a:cubicBezTo>
                      <a:pt x="18225" y="20325"/>
                      <a:pt x="18225" y="21225"/>
                      <a:pt x="17500" y="21775"/>
                    </a:cubicBezTo>
                    <a:lnTo>
                      <a:pt x="1275" y="33850"/>
                    </a:lnTo>
                    <a:cubicBezTo>
                      <a:pt x="550" y="34575"/>
                      <a:pt x="0" y="35475"/>
                      <a:pt x="0" y="36550"/>
                    </a:cubicBezTo>
                    <a:lnTo>
                      <a:pt x="0" y="40325"/>
                    </a:lnTo>
                    <a:cubicBezTo>
                      <a:pt x="0" y="40975"/>
                      <a:pt x="650" y="41525"/>
                      <a:pt x="1275" y="41525"/>
                    </a:cubicBezTo>
                    <a:cubicBezTo>
                      <a:pt x="1525" y="41525"/>
                      <a:pt x="1775" y="41450"/>
                      <a:pt x="2000" y="41225"/>
                    </a:cubicBezTo>
                    <a:lnTo>
                      <a:pt x="27775" y="21950"/>
                    </a:lnTo>
                    <a:cubicBezTo>
                      <a:pt x="28675" y="21400"/>
                      <a:pt x="28675" y="20150"/>
                      <a:pt x="27775" y="19600"/>
                    </a:cubicBezTo>
                    <a:lnTo>
                      <a:pt x="2000" y="300"/>
                    </a:lnTo>
                    <a:cubicBezTo>
                      <a:pt x="1800" y="100"/>
                      <a:pt x="1550" y="25"/>
                      <a:pt x="1300" y="25"/>
                    </a:cubicBezTo>
                    <a:close/>
                  </a:path>
                </a:pathLst>
              </a:custGeom>
              <a:solidFill>
                <a:schemeClr val="bg1"/>
              </a:solidFill>
              <a:ln>
                <a:noFill/>
              </a:ln>
            </p:spPr>
            <p:txBody>
              <a:bodyPr wrap="square" lIns="91425" tIns="91425" rIns="91425" bIns="91425" anchor="ctr" anchorCtr="0"/>
              <a:lstStyle/>
              <a:p>
                <a:pPr marL="0" lvl="0" indent="0" algn="l">
                  <a:spcBef>
                    <a:spcPts val="0"/>
                  </a:spcBef>
                  <a:spcAft>
                    <a:spcPts val="0"/>
                  </a:spcAft>
                  <a:buNone/>
                </a:pPr>
                <a:endParaRPr/>
              </a:p>
            </p:txBody>
          </p:sp>
          <p:sp>
            <p:nvSpPr>
              <p:cNvPr id="19" name="Google Shape;837;p34"/>
              <p:cNvSpPr/>
              <p:nvPr/>
            </p:nvSpPr>
            <p:spPr>
              <a:xfrm>
                <a:off x="5083925" y="2081325"/>
                <a:ext cx="8800" cy="11600"/>
              </a:xfrm>
              <a:custGeom>
                <a:avLst/>
                <a:gdLst/>
                <a:ahLst/>
                <a:cxnLst/>
                <a:rect l="l" t="t" r="r" b="b"/>
                <a:pathLst>
                  <a:path w="8800" h="11600">
                    <a:moveTo>
                      <a:pt x="1325" y="0"/>
                    </a:moveTo>
                    <a:cubicBezTo>
                      <a:pt x="625" y="0"/>
                      <a:pt x="0" y="600"/>
                      <a:pt x="125" y="1375"/>
                    </a:cubicBezTo>
                    <a:lnTo>
                      <a:pt x="125" y="10400"/>
                    </a:lnTo>
                    <a:cubicBezTo>
                      <a:pt x="125" y="11050"/>
                      <a:pt x="775" y="11600"/>
                      <a:pt x="1400" y="11600"/>
                    </a:cubicBezTo>
                    <a:cubicBezTo>
                      <a:pt x="1650" y="11600"/>
                      <a:pt x="1900" y="11500"/>
                      <a:pt x="2125" y="11300"/>
                    </a:cubicBezTo>
                    <a:lnTo>
                      <a:pt x="8075" y="6975"/>
                    </a:lnTo>
                    <a:cubicBezTo>
                      <a:pt x="8800" y="6425"/>
                      <a:pt x="8800" y="5175"/>
                      <a:pt x="8075" y="4625"/>
                    </a:cubicBezTo>
                    <a:lnTo>
                      <a:pt x="2125" y="300"/>
                    </a:lnTo>
                    <a:cubicBezTo>
                      <a:pt x="1875" y="100"/>
                      <a:pt x="1575" y="0"/>
                      <a:pt x="1325" y="0"/>
                    </a:cubicBezTo>
                    <a:close/>
                  </a:path>
                </a:pathLst>
              </a:custGeom>
              <a:solidFill>
                <a:srgbClr val="FFCC00"/>
              </a:solidFill>
              <a:ln>
                <a:noFill/>
              </a:ln>
            </p:spPr>
            <p:txBody>
              <a:bodyPr wrap="square" lIns="91425" tIns="91425" rIns="91425" bIns="91425" anchor="ctr" anchorCtr="0"/>
              <a:lstStyle/>
              <a:p>
                <a:pPr marL="0" lvl="0" indent="0" algn="l">
                  <a:spcBef>
                    <a:spcPts val="0"/>
                  </a:spcBef>
                  <a:spcAft>
                    <a:spcPts val="0"/>
                  </a:spcAft>
                  <a:buNone/>
                </a:pPr>
                <a:endParaRPr/>
              </a:p>
            </p:txBody>
          </p:sp>
        </p:grpSp>
        <p:pic>
          <p:nvPicPr>
            <p:cNvPr id="12" name="图片 11"/>
            <p:cNvPicPr>
              <a:picLocks/>
            </p:cNvPicPr>
            <p:nvPr/>
          </p:nvPicPr>
          <p:blipFill rotWithShape="1">
            <a:blip r:embed="rId2"/>
            <a:srcRect l="-29" t="-1" r="68184" b="524"/>
            <a:stretch/>
          </p:blipFill>
          <p:spPr>
            <a:xfrm>
              <a:off x="8404974" y="202608"/>
              <a:ext cx="532800" cy="532800"/>
            </a:xfrm>
            <a:prstGeom prst="rect">
              <a:avLst/>
            </a:prstGeom>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自定义版式">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p:blipFill>
        <p:spPr>
          <a:xfrm>
            <a:off x="3683466" y="3866329"/>
            <a:ext cx="2390210" cy="1661357"/>
          </a:xfrm>
          <a:prstGeom prst="rect">
            <a:avLst/>
          </a:prstGeom>
        </p:spPr>
      </p:pic>
      <p:pic>
        <p:nvPicPr>
          <p:cNvPr id="10" name="图片 9"/>
          <p:cNvPicPr>
            <a:picLocks/>
          </p:cNvPicPr>
          <p:nvPr/>
        </p:nvPicPr>
        <p:blipFill>
          <a:blip r:embed="rId3"/>
          <a:stretch/>
        </p:blipFill>
        <p:spPr>
          <a:xfrm>
            <a:off x="907430" y="3866329"/>
            <a:ext cx="2326247" cy="1661363"/>
          </a:xfrm>
          <a:prstGeom prst="rect">
            <a:avLst/>
          </a:prstGeom>
        </p:spPr>
      </p:pic>
      <p:sp>
        <p:nvSpPr>
          <p:cNvPr id="11" name="文本框 10"/>
          <p:cNvSpPr txBox="1"/>
          <p:nvPr/>
        </p:nvSpPr>
        <p:spPr>
          <a:xfrm>
            <a:off x="1455870" y="3167418"/>
            <a:ext cx="1229367" cy="461665"/>
          </a:xfrm>
          <a:prstGeom prst="rect">
            <a:avLst/>
          </a:prstGeom>
          <a:noFill/>
        </p:spPr>
        <p:txBody>
          <a:bodyPr wrap="square">
            <a:spAutoFit/>
          </a:bodyPr>
          <a:lstStyle>
            <a:lvl1pPr lvl="0">
              <a:defRPr sz="2400" b="1" spc="300">
                <a:solidFill>
                  <a:srgbClr val="404040"/>
                </a:solidFill>
                <a:latin typeface="微软雅黑"/>
                <a:ea typeface="微软雅黑"/>
              </a:defRPr>
            </a:lvl1pPr>
          </a:lstStyle>
          <a:p>
            <a:pPr marL="0" lvl="0" indent="0" algn="l" defTabSz="914400">
              <a:lnSpc>
                <a:spcPct val="100000"/>
              </a:lnSpc>
              <a:spcBef>
                <a:spcPts val="0"/>
              </a:spcBef>
              <a:spcAft>
                <a:spcPts val="0"/>
              </a:spcAft>
              <a:buClrTx/>
              <a:buSzTx/>
              <a:buFontTx/>
              <a:buNone/>
            </a:pPr>
            <a:r>
              <a:rPr lang="zh-CN" sz="2400" b="1" i="0" u="none" strike="noStrike" kern="1200" spc="300" baseline="0">
                <a:ln>
                  <a:noFill/>
                </a:ln>
                <a:solidFill>
                  <a:schemeClr val="tx1">
                    <a:lumMod val="75000"/>
                    <a:lumOff val="25000"/>
                  </a:schemeClr>
                </a:solidFill>
                <a:latin typeface="微软雅黑"/>
                <a:ea typeface="微软雅黑"/>
              </a:rPr>
              <a:t>平衡色</a:t>
            </a:r>
          </a:p>
        </p:txBody>
      </p:sp>
      <p:cxnSp>
        <p:nvCxnSpPr>
          <p:cNvPr id="12" name="直接连接符 11"/>
          <p:cNvCxnSpPr/>
          <p:nvPr/>
        </p:nvCxnSpPr>
        <p:spPr>
          <a:xfrm>
            <a:off x="1793578" y="3708165"/>
            <a:ext cx="553951" cy="0"/>
          </a:xfrm>
          <a:prstGeom prst="line">
            <a:avLst/>
          </a:prstGeom>
          <a:ln w="38100" cap="rnd">
            <a:solidFill>
              <a:schemeClr val="accent2"/>
            </a:solidFill>
            <a:prstDash val="solid"/>
            <a:miter/>
          </a:ln>
        </p:spPr>
      </p:cxnSp>
      <p:cxnSp>
        <p:nvCxnSpPr>
          <p:cNvPr id="13" name="直接连接符 12"/>
          <p:cNvCxnSpPr/>
          <p:nvPr/>
        </p:nvCxnSpPr>
        <p:spPr>
          <a:xfrm>
            <a:off x="1793578" y="1015879"/>
            <a:ext cx="553951" cy="0"/>
          </a:xfrm>
          <a:prstGeom prst="line">
            <a:avLst/>
          </a:prstGeom>
          <a:ln w="38100" cap="rnd">
            <a:solidFill>
              <a:schemeClr val="accent2"/>
            </a:solidFill>
            <a:prstDash val="solid"/>
            <a:miter/>
          </a:ln>
        </p:spPr>
      </p:cxnSp>
      <p:sp>
        <p:nvSpPr>
          <p:cNvPr id="14" name="文本框 13"/>
          <p:cNvSpPr txBox="1"/>
          <p:nvPr/>
        </p:nvSpPr>
        <p:spPr>
          <a:xfrm>
            <a:off x="907430" y="469320"/>
            <a:ext cx="2326247" cy="461665"/>
          </a:xfrm>
          <a:prstGeom prst="rect">
            <a:avLst/>
          </a:prstGeom>
          <a:noFill/>
        </p:spPr>
        <p:txBody>
          <a:bodyPr wrap="square">
            <a:spAutoFit/>
          </a:bodyPr>
          <a:lstStyle/>
          <a:p>
            <a:pPr marL="0" lvl="0" indent="0" algn="l" defTabSz="914400">
              <a:lnSpc>
                <a:spcPct val="100000"/>
              </a:lnSpc>
              <a:spcBef>
                <a:spcPts val="0"/>
              </a:spcBef>
              <a:spcAft>
                <a:spcPts val="0"/>
              </a:spcAft>
              <a:buClrTx/>
              <a:buSzTx/>
              <a:buFontTx/>
              <a:buNone/>
            </a:pPr>
            <a:r>
              <a:rPr lang="zh-CN" sz="2400" b="1" i="0" u="none" strike="noStrike" kern="1200" spc="300" baseline="0">
                <a:ln>
                  <a:noFill/>
                </a:ln>
                <a:solidFill>
                  <a:schemeClr val="tx1">
                    <a:lumMod val="75000"/>
                    <a:lumOff val="25000"/>
                  </a:schemeClr>
                </a:solidFill>
                <a:latin typeface="微软雅黑"/>
                <a:ea typeface="微软雅黑"/>
              </a:rPr>
              <a:t>主色</a:t>
            </a:r>
            <a:r>
              <a:rPr lang="en-US" sz="2400" b="1" i="0" u="none" strike="noStrike" kern="1200" spc="300" baseline="0">
                <a:ln>
                  <a:noFill/>
                </a:ln>
                <a:solidFill>
                  <a:schemeClr val="tx1">
                    <a:lumMod val="75000"/>
                    <a:lumOff val="25000"/>
                  </a:schemeClr>
                </a:solidFill>
                <a:latin typeface="微软雅黑"/>
                <a:ea typeface="微软雅黑"/>
              </a:rPr>
              <a:t>&amp;</a:t>
            </a:r>
            <a:r>
              <a:rPr lang="zh-CN" sz="2400" b="1" i="0" u="none" strike="noStrike" kern="1200" spc="300" baseline="0">
                <a:ln>
                  <a:noFill/>
                </a:ln>
                <a:solidFill>
                  <a:schemeClr val="tx1">
                    <a:lumMod val="75000"/>
                    <a:lumOff val="25000"/>
                  </a:schemeClr>
                </a:solidFill>
                <a:latin typeface="微软雅黑"/>
                <a:ea typeface="微软雅黑"/>
              </a:rPr>
              <a:t>同频色</a:t>
            </a:r>
          </a:p>
        </p:txBody>
      </p:sp>
      <p:pic>
        <p:nvPicPr>
          <p:cNvPr id="15" name="图片 14"/>
          <p:cNvPicPr>
            <a:picLocks/>
          </p:cNvPicPr>
          <p:nvPr/>
        </p:nvPicPr>
        <p:blipFill>
          <a:blip r:embed="rId4"/>
          <a:stretch/>
        </p:blipFill>
        <p:spPr>
          <a:xfrm>
            <a:off x="6131435" y="1165514"/>
            <a:ext cx="2326247" cy="1661363"/>
          </a:xfrm>
          <a:prstGeom prst="rect">
            <a:avLst/>
          </a:prstGeom>
        </p:spPr>
      </p:pic>
      <p:pic>
        <p:nvPicPr>
          <p:cNvPr id="16" name="图片 15"/>
          <p:cNvPicPr>
            <a:picLocks/>
          </p:cNvPicPr>
          <p:nvPr/>
        </p:nvPicPr>
        <p:blipFill>
          <a:blip r:embed="rId5"/>
          <a:stretch/>
        </p:blipFill>
        <p:spPr>
          <a:xfrm>
            <a:off x="3695977" y="1165515"/>
            <a:ext cx="2326247" cy="1661363"/>
          </a:xfrm>
          <a:prstGeom prst="rect">
            <a:avLst/>
          </a:prstGeom>
        </p:spPr>
      </p:pic>
      <p:sp>
        <p:nvSpPr>
          <p:cNvPr id="17" name="文本框 16"/>
          <p:cNvSpPr txBox="1"/>
          <p:nvPr/>
        </p:nvSpPr>
        <p:spPr>
          <a:xfrm>
            <a:off x="5189425" y="469320"/>
            <a:ext cx="1884021" cy="461665"/>
          </a:xfrm>
          <a:prstGeom prst="rect">
            <a:avLst/>
          </a:prstGeom>
          <a:noFill/>
        </p:spPr>
        <p:txBody>
          <a:bodyPr wrap="square">
            <a:spAutoFit/>
          </a:bodyPr>
          <a:lstStyle/>
          <a:p>
            <a:pPr marL="0" lvl="0" indent="0" algn="l" defTabSz="914400">
              <a:lnSpc>
                <a:spcPct val="100000"/>
              </a:lnSpc>
              <a:spcBef>
                <a:spcPts val="0"/>
              </a:spcBef>
              <a:spcAft>
                <a:spcPts val="0"/>
              </a:spcAft>
              <a:buClrTx/>
              <a:buSzTx/>
              <a:buFontTx/>
              <a:buNone/>
            </a:pPr>
            <a:r>
              <a:rPr lang="zh-CN" sz="2400" b="1" i="0" u="none" strike="noStrike" kern="1200" spc="300" baseline="0">
                <a:ln>
                  <a:noFill/>
                </a:ln>
                <a:solidFill>
                  <a:schemeClr val="tx1">
                    <a:lumMod val="75000"/>
                    <a:lumOff val="25000"/>
                  </a:schemeClr>
                </a:solidFill>
                <a:latin typeface="微软雅黑"/>
                <a:ea typeface="微软雅黑"/>
              </a:rPr>
              <a:t>浅色</a:t>
            </a:r>
            <a:r>
              <a:rPr lang="en-US" sz="2400" b="1" i="0" u="none" strike="noStrike" kern="1200" spc="300" baseline="0">
                <a:ln>
                  <a:noFill/>
                </a:ln>
                <a:solidFill>
                  <a:schemeClr val="tx1">
                    <a:lumMod val="75000"/>
                    <a:lumOff val="25000"/>
                  </a:schemeClr>
                </a:solidFill>
                <a:latin typeface="微软雅黑"/>
                <a:ea typeface="微软雅黑"/>
              </a:rPr>
              <a:t>&amp;</a:t>
            </a:r>
            <a:r>
              <a:rPr lang="zh-CN" sz="2400" b="1" i="0" u="none" strike="noStrike" kern="1200" spc="300" baseline="0">
                <a:ln>
                  <a:noFill/>
                </a:ln>
                <a:solidFill>
                  <a:schemeClr val="tx1">
                    <a:lumMod val="75000"/>
                    <a:lumOff val="25000"/>
                  </a:schemeClr>
                </a:solidFill>
                <a:latin typeface="微软雅黑"/>
                <a:ea typeface="微软雅黑"/>
              </a:rPr>
              <a:t>深色</a:t>
            </a:r>
          </a:p>
        </p:txBody>
      </p:sp>
      <p:cxnSp>
        <p:nvCxnSpPr>
          <p:cNvPr id="18" name="直接连接符 17"/>
          <p:cNvCxnSpPr/>
          <p:nvPr/>
        </p:nvCxnSpPr>
        <p:spPr>
          <a:xfrm>
            <a:off x="5854460" y="1015879"/>
            <a:ext cx="553951" cy="0"/>
          </a:xfrm>
          <a:prstGeom prst="line">
            <a:avLst/>
          </a:prstGeom>
          <a:ln w="38100" cap="rnd">
            <a:solidFill>
              <a:schemeClr val="accent2"/>
            </a:solidFill>
            <a:prstDash val="solid"/>
            <a:miter/>
          </a:ln>
        </p:spPr>
      </p:cxnSp>
      <p:pic>
        <p:nvPicPr>
          <p:cNvPr id="19" name="图片 18"/>
          <p:cNvPicPr>
            <a:picLocks noChangeAspect="1"/>
          </p:cNvPicPr>
          <p:nvPr/>
        </p:nvPicPr>
        <p:blipFill>
          <a:blip r:embed="rId6"/>
          <a:stretch/>
        </p:blipFill>
        <p:spPr>
          <a:xfrm>
            <a:off x="906117" y="1164020"/>
            <a:ext cx="2328874" cy="1664352"/>
          </a:xfrm>
          <a:prstGeom prst="rect">
            <a:avLst/>
          </a:prstGeom>
        </p:spPr>
      </p:pic>
      <p:pic>
        <p:nvPicPr>
          <p:cNvPr id="2" name="图片 1"/>
          <p:cNvPicPr>
            <a:picLocks noChangeAspect="1"/>
          </p:cNvPicPr>
          <p:nvPr/>
        </p:nvPicPr>
        <p:blipFill>
          <a:blip r:embed="rId7"/>
          <a:stretch/>
        </p:blipFill>
        <p:spPr>
          <a:xfrm>
            <a:off x="6523465" y="4697007"/>
            <a:ext cx="1447800" cy="247650"/>
          </a:xfrm>
          <a:prstGeom prst="rect">
            <a:avLst/>
          </a:prstGeom>
        </p:spPr>
      </p:pic>
      <p:pic>
        <p:nvPicPr>
          <p:cNvPr id="20" name="图片 19"/>
          <p:cNvPicPr>
            <a:picLocks noChangeAspect="1"/>
          </p:cNvPicPr>
          <p:nvPr/>
        </p:nvPicPr>
        <p:blipFill>
          <a:blip r:embed="rId8"/>
          <a:stretch/>
        </p:blipFill>
        <p:spPr>
          <a:xfrm>
            <a:off x="6408411" y="3708165"/>
            <a:ext cx="1676189" cy="5328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尾页">
    <p:spTree>
      <p:nvGrpSpPr>
        <p:cNvPr id="1" name=""/>
        <p:cNvGrpSpPr/>
        <p:nvPr/>
      </p:nvGrpSpPr>
      <p:grpSpPr>
        <a:xfrm>
          <a:off x="0" y="0"/>
          <a:ext cx="0" cy="0"/>
          <a:chOff x="0" y="0"/>
          <a:chExt cx="0" cy="0"/>
        </a:xfrm>
      </p:grpSpPr>
      <p:sp>
        <p:nvSpPr>
          <p:cNvPr id="5" name="页脚占位符 4"/>
          <p:cNvSpPr>
            <a:spLocks noGrp="1"/>
          </p:cNvSpPr>
          <p:nvPr>
            <p:ph type="ftr" idx="11"/>
          </p:nvPr>
        </p:nvSpPr>
        <p:spPr/>
        <p:txBody>
          <a:bodyPr/>
          <a:lstStyle/>
          <a:p>
            <a:r>
              <a:rPr lang="en-US"/>
              <a:t>Southeast University</a:t>
            </a:r>
            <a:endParaRPr lang="zh-CN"/>
          </a:p>
        </p:txBody>
      </p:sp>
      <p:sp>
        <p:nvSpPr>
          <p:cNvPr id="7" name="灯片编号占位符 5"/>
          <p:cNvSpPr>
            <a:spLocks noGrp="1"/>
          </p:cNvSpPr>
          <p:nvPr>
            <p:ph type="sldNum" idx="12"/>
          </p:nvPr>
        </p:nvSpPr>
        <p:spPr>
          <a:xfrm>
            <a:off x="8429122" y="6407032"/>
            <a:ext cx="542604" cy="365125"/>
          </a:xfrm>
        </p:spPr>
        <p:txBody>
          <a:bodyPr/>
          <a:lstStyle/>
          <a:p>
            <a:fld id="{C1BC1668-3963-4663-8989-C893E9FBB0B2}" type="slidenum">
              <a:rPr lang="zh-CN"/>
              <a:t>‹#›</a:t>
            </a:fld>
            <a:endParaRPr lang="zh-CN"/>
          </a:p>
        </p:txBody>
      </p:sp>
      <p:grpSp>
        <p:nvGrpSpPr>
          <p:cNvPr id="4" name="组合 3"/>
          <p:cNvGrpSpPr/>
          <p:nvPr/>
        </p:nvGrpSpPr>
        <p:grpSpPr>
          <a:xfrm>
            <a:off x="654820" y="1369609"/>
            <a:ext cx="7834360" cy="3363240"/>
            <a:chOff x="2406920" y="1481369"/>
            <a:chExt cx="4325080" cy="3363240"/>
          </a:xfrm>
        </p:grpSpPr>
        <p:sp>
          <p:nvSpPr>
            <p:cNvPr id="6" name="Google Shape;10;p2"/>
            <p:cNvSpPr/>
            <p:nvPr/>
          </p:nvSpPr>
          <p:spPr>
            <a:xfrm>
              <a:off x="2412000" y="1481369"/>
              <a:ext cx="4320000" cy="2700000"/>
            </a:xfrm>
            <a:prstGeom prst="rect">
              <a:avLst/>
            </a:prstGeom>
            <a:noFill/>
            <a:ln w="28575" cap="flat" cmpd="sng">
              <a:solidFill>
                <a:srgbClr val="02409A"/>
              </a:solidFill>
              <a:prstDash val="solid"/>
              <a:round/>
              <a:headEnd type="none" w="sm" len="sm"/>
              <a:tailEnd type="none" w="sm" len="sm"/>
            </a:ln>
          </p:spPr>
          <p:txBody>
            <a:bodyPr wrap="square" lIns="91425" tIns="91425" rIns="91425" bIns="91425" anchor="ctr" anchorCtr="0"/>
            <a:lstStyle/>
            <a:p>
              <a:pPr marL="0" lvl="0" indent="0" algn="l">
                <a:spcBef>
                  <a:spcPts val="0"/>
                </a:spcBef>
                <a:spcAft>
                  <a:spcPts val="0"/>
                </a:spcAft>
                <a:buNone/>
              </a:pPr>
              <a:endParaRPr/>
            </a:p>
          </p:txBody>
        </p:sp>
        <p:sp>
          <p:nvSpPr>
            <p:cNvPr id="8" name="矩形 7"/>
            <p:cNvSpPr/>
            <p:nvPr/>
          </p:nvSpPr>
          <p:spPr>
            <a:xfrm>
              <a:off x="2406920" y="4196609"/>
              <a:ext cx="4325080" cy="648000"/>
            </a:xfrm>
            <a:prstGeom prst="rect">
              <a:avLst/>
            </a:prstGeom>
            <a:solidFill>
              <a:srgbClr val="02409A"/>
            </a:solidFill>
            <a:ln w="25400">
              <a:solidFill>
                <a:srgbClr val="02409A"/>
              </a:solidFill>
              <a:prstDash val="solid"/>
              <a:miter/>
            </a:ln>
          </p:spPr>
          <p:txBody>
            <a:bodyPr anchor="ctr"/>
            <a:lstStyle/>
            <a:p>
              <a:pPr algn="ctr"/>
              <a:endParaRPr lang="zh-CN">
                <a:solidFill>
                  <a:schemeClr val="lt1"/>
                </a:solidFill>
              </a:endParaRPr>
            </a:p>
          </p:txBody>
        </p:sp>
        <p:sp>
          <p:nvSpPr>
            <p:cNvPr id="9" name="文本框 8"/>
            <p:cNvSpPr txBox="1"/>
            <p:nvPr/>
          </p:nvSpPr>
          <p:spPr>
            <a:xfrm>
              <a:off x="2794805" y="2046539"/>
              <a:ext cx="3549311" cy="1569660"/>
            </a:xfrm>
            <a:prstGeom prst="rect">
              <a:avLst/>
            </a:prstGeom>
            <a:noFill/>
          </p:spPr>
          <p:txBody>
            <a:bodyPr wrap="square">
              <a:spAutoFit/>
            </a:bodyPr>
            <a:lstStyle/>
            <a:p>
              <a:pPr lvl="0" algn="ctr"/>
              <a:r>
                <a:rPr lang="zh-CN" sz="4800" b="1">
                  <a:solidFill>
                    <a:srgbClr val="C00000"/>
                  </a:solidFill>
                  <a:latin typeface="思源黑体 CN"/>
                  <a:ea typeface="思源黑体 CN"/>
                </a:rPr>
                <a:t> 感谢各位老师和同学！</a:t>
              </a:r>
            </a:p>
            <a:p>
              <a:pPr lvl="0" algn="ctr"/>
              <a:r>
                <a:rPr lang="zh-CN" sz="4800" b="1">
                  <a:solidFill>
                    <a:srgbClr val="C00000"/>
                  </a:solidFill>
                  <a:latin typeface="思源黑体 CN"/>
                  <a:ea typeface="思源黑体 CN"/>
                </a:rPr>
                <a:t> 请大家提出宝贵意见！</a:t>
              </a:r>
            </a:p>
          </p:txBody>
        </p:sp>
        <p:cxnSp>
          <p:nvCxnSpPr>
            <p:cNvPr id="10" name="直接连接符 9"/>
            <p:cNvCxnSpPr/>
            <p:nvPr/>
          </p:nvCxnSpPr>
          <p:spPr>
            <a:xfrm>
              <a:off x="3621324" y="3849858"/>
              <a:ext cx="1800000" cy="0"/>
            </a:xfrm>
            <a:prstGeom prst="line">
              <a:avLst/>
            </a:prstGeom>
            <a:ln w="25400" cap="rnd">
              <a:solidFill>
                <a:srgbClr val="3C3C8E"/>
              </a:solidFill>
              <a:prstDash val="solid"/>
              <a:miter/>
            </a:ln>
          </p:spPr>
        </p:cxnSp>
        <p:sp>
          <p:nvSpPr>
            <p:cNvPr id="11" name="文本框 10"/>
            <p:cNvSpPr txBox="1"/>
            <p:nvPr/>
          </p:nvSpPr>
          <p:spPr>
            <a:xfrm>
              <a:off x="2534575" y="4274536"/>
              <a:ext cx="4074850" cy="461665"/>
            </a:xfrm>
            <a:prstGeom prst="rect">
              <a:avLst/>
            </a:prstGeom>
            <a:noFill/>
          </p:spPr>
          <p:txBody>
            <a:bodyPr wrap="square">
              <a:spAutoFit/>
            </a:bodyPr>
            <a:lstStyle/>
            <a:p>
              <a:pPr lvl="0" algn="ctr"/>
              <a:r>
                <a:rPr lang="zh-CN" sz="2400" b="1">
                  <a:solidFill>
                    <a:schemeClr val="bg1"/>
                  </a:solidFill>
                  <a:latin typeface="思源黑体 CN"/>
                  <a:ea typeface="思源黑体 CN"/>
                </a:rPr>
                <a:t>母版里面改邮箱</a:t>
              </a:r>
              <a:r>
                <a:rPr lang="en-US" sz="2400" b="1">
                  <a:solidFill>
                    <a:schemeClr val="bg1"/>
                  </a:solidFill>
                  <a:latin typeface="思源黑体 CN"/>
                  <a:ea typeface="思源黑体 CN"/>
                </a:rPr>
                <a:t>@seu.edu.cn</a:t>
              </a:r>
              <a:endParaRPr lang="zh-CN" sz="2400" b="1">
                <a:solidFill>
                  <a:schemeClr val="bg1"/>
                </a:solidFill>
                <a:latin typeface="思源黑体 CN"/>
                <a:ea typeface="思源黑体 CN"/>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anchor="ctr">
            <a:normAutofit/>
          </a:bodyPr>
          <a:lstStyle/>
          <a:p>
            <a:r>
              <a:rPr lang="zh-CN"/>
              <a:t>单击此处编辑母版标题样式</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a:normAutofit/>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endParaRPr lang="en-US"/>
          </a:p>
        </p:txBody>
      </p:sp>
      <p:sp>
        <p:nvSpPr>
          <p:cNvPr id="4" name="Date Placeholder 3"/>
          <p:cNvSpPr>
            <a:spLocks noGrp="1"/>
          </p:cNvSpPr>
          <p:nvPr>
            <p:ph type="dt" idx="2"/>
          </p:nvPr>
        </p:nvSpPr>
        <p:spPr>
          <a:xfrm>
            <a:off x="628650" y="6356351"/>
            <a:ext cx="2057400" cy="365125"/>
          </a:xfrm>
          <a:prstGeom prst="rect">
            <a:avLst/>
          </a:prstGeom>
        </p:spPr>
        <p:txBody>
          <a:bodyPr vert="horz" lIns="91440" tIns="45720" rIns="91440" bIns="45720" anchor="ctr"/>
          <a:lstStyle>
            <a:lvl1pPr lvl="0" algn="l">
              <a:defRPr sz="1200">
                <a:solidFill>
                  <a:schemeClr val="tx1">
                    <a:tint val="75000"/>
                  </a:schemeClr>
                </a:solidFill>
              </a:defRPr>
            </a:lvl1pPr>
          </a:lstStyle>
          <a:p>
            <a:fld id="{7B6F6A8D-90C3-4B12-8443-F682A34C64BA}" type="datetime1">
              <a:rPr lang="en-US" altLang="zh-CN"/>
              <a:t>2022/4/1</a:t>
            </a:fld>
            <a:endParaRPr lang="zh-CN"/>
          </a:p>
        </p:txBody>
      </p:sp>
      <p:sp>
        <p:nvSpPr>
          <p:cNvPr id="5" name="Footer Placeholder 4"/>
          <p:cNvSpPr>
            <a:spLocks noGrp="1"/>
          </p:cNvSpPr>
          <p:nvPr>
            <p:ph type="ftr" idx="3"/>
          </p:nvPr>
        </p:nvSpPr>
        <p:spPr>
          <a:xfrm>
            <a:off x="3028950" y="6356351"/>
            <a:ext cx="3086100" cy="365125"/>
          </a:xfrm>
          <a:prstGeom prst="rect">
            <a:avLst/>
          </a:prstGeom>
        </p:spPr>
        <p:txBody>
          <a:bodyPr vert="horz" lIns="91440" tIns="45720" rIns="91440" bIns="45720" anchor="ctr"/>
          <a:lstStyle>
            <a:lvl1pPr lvl="0" algn="ctr">
              <a:defRPr sz="1200">
                <a:solidFill>
                  <a:schemeClr val="tx1">
                    <a:tint val="75000"/>
                  </a:schemeClr>
                </a:solidFill>
              </a:defRPr>
            </a:lvl1pPr>
          </a:lstStyle>
          <a:p>
            <a:r>
              <a:rPr lang="en-US"/>
              <a:t>Southeast University</a:t>
            </a:r>
            <a:endParaRPr lang="zh-CN"/>
          </a:p>
        </p:txBody>
      </p:sp>
      <p:sp>
        <p:nvSpPr>
          <p:cNvPr id="6" name="Slide Number Placeholder 5"/>
          <p:cNvSpPr>
            <a:spLocks noGrp="1"/>
          </p:cNvSpPr>
          <p:nvPr>
            <p:ph type="sldNum" idx="4"/>
          </p:nvPr>
        </p:nvSpPr>
        <p:spPr>
          <a:xfrm>
            <a:off x="6457950" y="6356351"/>
            <a:ext cx="2057400"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49195A65-5290-47A3-9411-2925F7C54D74}" type="slidenum">
              <a:rPr lang="zh-CN"/>
              <a:t>‹#›</a:t>
            </a:fld>
            <a:endParaRPr 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p:txStyles>
    <p:titleStyle>
      <a:lvl1pPr lvl="0" algn="l" defTabSz="914400">
        <a:lnSpc>
          <a:spcPct val="90000"/>
        </a:lnSpc>
        <a:spcBef>
          <a:spcPct val="0"/>
        </a:spcBef>
        <a:buNone/>
        <a:defRPr sz="4400" kern="1200">
          <a:solidFill>
            <a:schemeClr val="tx1"/>
          </a:solidFill>
          <a:latin typeface="Calibri"/>
          <a:ea typeface="微软雅黑"/>
        </a:defRPr>
      </a:lvl1pPr>
    </p:titleStyle>
    <p:bodyStyle>
      <a:lvl1pPr marL="228600" lvl="0" indent="-228600" algn="l" defTabSz="914400">
        <a:lnSpc>
          <a:spcPct val="90000"/>
        </a:lnSpc>
        <a:spcBef>
          <a:spcPts val="1000"/>
        </a:spcBef>
        <a:buFont typeface="Arial" charset="0"/>
        <a:buChar char="•"/>
        <a:defRPr sz="2800" kern="1200">
          <a:solidFill>
            <a:schemeClr val="tx1"/>
          </a:solidFill>
          <a:latin typeface="Calibri"/>
          <a:ea typeface="微软雅黑"/>
        </a:defRPr>
      </a:lvl1pPr>
      <a:lvl2pPr marL="685800" lvl="1" indent="-228600" algn="l" defTabSz="914400">
        <a:lnSpc>
          <a:spcPct val="90000"/>
        </a:lnSpc>
        <a:spcBef>
          <a:spcPts val="500"/>
        </a:spcBef>
        <a:buFont typeface="Arial" charset="0"/>
        <a:buChar char="•"/>
        <a:defRPr sz="2400" kern="1200">
          <a:solidFill>
            <a:schemeClr val="tx1"/>
          </a:solidFill>
          <a:latin typeface="Calibri"/>
          <a:ea typeface="微软雅黑"/>
        </a:defRPr>
      </a:lvl2pPr>
      <a:lvl3pPr marL="1143000" lvl="2" indent="-228600" algn="l" defTabSz="914400">
        <a:lnSpc>
          <a:spcPct val="90000"/>
        </a:lnSpc>
        <a:spcBef>
          <a:spcPts val="500"/>
        </a:spcBef>
        <a:buFont typeface="Arial" charset="0"/>
        <a:buChar char="•"/>
        <a:defRPr sz="2000" kern="1200">
          <a:solidFill>
            <a:schemeClr val="tx1"/>
          </a:solidFill>
          <a:latin typeface="Calibri"/>
          <a:ea typeface="微软雅黑"/>
        </a:defRPr>
      </a:lvl3pPr>
      <a:lvl4pPr marL="1600200" lvl="3" indent="-228600" algn="l" defTabSz="914400">
        <a:lnSpc>
          <a:spcPct val="90000"/>
        </a:lnSpc>
        <a:spcBef>
          <a:spcPts val="500"/>
        </a:spcBef>
        <a:buFont typeface="Arial" charset="0"/>
        <a:buChar char="•"/>
        <a:defRPr sz="1800" kern="1200">
          <a:solidFill>
            <a:schemeClr val="tx1"/>
          </a:solidFill>
          <a:latin typeface="Calibri"/>
          <a:ea typeface="微软雅黑"/>
        </a:defRPr>
      </a:lvl4pPr>
      <a:lvl5pPr marL="2057400" lvl="4" indent="-228600" algn="l" defTabSz="914400">
        <a:lnSpc>
          <a:spcPct val="90000"/>
        </a:lnSpc>
        <a:spcBef>
          <a:spcPts val="500"/>
        </a:spcBef>
        <a:buFont typeface="Arial" charset="0"/>
        <a:buChar char="•"/>
        <a:defRPr sz="1800" kern="1200">
          <a:solidFill>
            <a:schemeClr val="tx1"/>
          </a:solidFill>
          <a:latin typeface="Calibri"/>
          <a:ea typeface="微软雅黑"/>
        </a:defRPr>
      </a:lvl5pPr>
      <a:lvl6pPr marL="2514600" lvl="5" indent="-228600" algn="l" defTabSz="914400">
        <a:lnSpc>
          <a:spcPct val="90000"/>
        </a:lnSpc>
        <a:spcBef>
          <a:spcPts val="500"/>
        </a:spcBef>
        <a:buFont typeface="Arial" charset="0"/>
        <a:buChar char="•"/>
        <a:defRPr sz="1800" kern="1200">
          <a:solidFill>
            <a:schemeClr val="tx1"/>
          </a:solidFill>
          <a:latin typeface="Calibri"/>
          <a:ea typeface="微软雅黑"/>
        </a:defRPr>
      </a:lvl6pPr>
      <a:lvl7pPr marL="2971800" lvl="6" indent="-228600" algn="l" defTabSz="914400">
        <a:lnSpc>
          <a:spcPct val="90000"/>
        </a:lnSpc>
        <a:spcBef>
          <a:spcPts val="500"/>
        </a:spcBef>
        <a:buFont typeface="Arial" charset="0"/>
        <a:buChar char="•"/>
        <a:defRPr sz="1800" kern="1200">
          <a:solidFill>
            <a:schemeClr val="tx1"/>
          </a:solidFill>
          <a:latin typeface="Calibri"/>
          <a:ea typeface="微软雅黑"/>
        </a:defRPr>
      </a:lvl7pPr>
      <a:lvl8pPr marL="3429000" lvl="7" indent="-228600" algn="l" defTabSz="914400">
        <a:lnSpc>
          <a:spcPct val="90000"/>
        </a:lnSpc>
        <a:spcBef>
          <a:spcPts val="500"/>
        </a:spcBef>
        <a:buFont typeface="Arial" charset="0"/>
        <a:buChar char="•"/>
        <a:defRPr sz="1800" kern="1200">
          <a:solidFill>
            <a:schemeClr val="tx1"/>
          </a:solidFill>
          <a:latin typeface="Calibri"/>
          <a:ea typeface="微软雅黑"/>
        </a:defRPr>
      </a:lvl8pPr>
      <a:lvl9pPr marL="3886200" lvl="8" indent="-228600" algn="l" defTabSz="914400">
        <a:lnSpc>
          <a:spcPct val="90000"/>
        </a:lnSpc>
        <a:spcBef>
          <a:spcPts val="500"/>
        </a:spcBef>
        <a:buFont typeface="Arial" charset="0"/>
        <a:buChar char="•"/>
        <a:defRPr sz="1800" kern="1200">
          <a:solidFill>
            <a:schemeClr val="tx1"/>
          </a:solidFill>
          <a:latin typeface="Calibri"/>
          <a:ea typeface="微软雅黑"/>
        </a:defRPr>
      </a:lvl9pPr>
    </p:bodyStyle>
    <p:otherStyle>
      <a:lvl1pPr marL="0" lvl="0" algn="l" defTabSz="914400">
        <a:defRPr sz="1800" kern="1200">
          <a:solidFill>
            <a:schemeClr val="tx1"/>
          </a:solidFill>
          <a:latin typeface="Calibri"/>
          <a:ea typeface="微软雅黑"/>
        </a:defRPr>
      </a:lvl1pPr>
      <a:lvl2pPr marL="457200" lvl="1" algn="l" defTabSz="914400">
        <a:defRPr sz="1800" kern="1200">
          <a:solidFill>
            <a:schemeClr val="tx1"/>
          </a:solidFill>
          <a:latin typeface="Calibri"/>
          <a:ea typeface="微软雅黑"/>
        </a:defRPr>
      </a:lvl2pPr>
      <a:lvl3pPr marL="914400" lvl="2" algn="l" defTabSz="914400">
        <a:defRPr sz="1800" kern="1200">
          <a:solidFill>
            <a:schemeClr val="tx1"/>
          </a:solidFill>
          <a:latin typeface="Calibri"/>
          <a:ea typeface="微软雅黑"/>
        </a:defRPr>
      </a:lvl3pPr>
      <a:lvl4pPr marL="1371600" lvl="3" algn="l" defTabSz="914400">
        <a:defRPr sz="1800" kern="1200">
          <a:solidFill>
            <a:schemeClr val="tx1"/>
          </a:solidFill>
          <a:latin typeface="Calibri"/>
          <a:ea typeface="微软雅黑"/>
        </a:defRPr>
      </a:lvl4pPr>
      <a:lvl5pPr marL="1828800" lvl="4" algn="l" defTabSz="914400">
        <a:defRPr sz="1800" kern="1200">
          <a:solidFill>
            <a:schemeClr val="tx1"/>
          </a:solidFill>
          <a:latin typeface="Calibri"/>
          <a:ea typeface="微软雅黑"/>
        </a:defRPr>
      </a:lvl5pPr>
      <a:lvl6pPr marL="2286000" lvl="5" algn="l" defTabSz="914400">
        <a:defRPr sz="1800" kern="1200">
          <a:solidFill>
            <a:schemeClr val="tx1"/>
          </a:solidFill>
          <a:latin typeface="Calibri"/>
          <a:ea typeface="微软雅黑"/>
        </a:defRPr>
      </a:lvl6pPr>
      <a:lvl7pPr marL="2743200" lvl="6" algn="l" defTabSz="914400">
        <a:defRPr sz="1800" kern="1200">
          <a:solidFill>
            <a:schemeClr val="tx1"/>
          </a:solidFill>
          <a:latin typeface="Calibri"/>
          <a:ea typeface="微软雅黑"/>
        </a:defRPr>
      </a:lvl7pPr>
      <a:lvl8pPr marL="3200400" lvl="7" algn="l" defTabSz="914400">
        <a:defRPr sz="1800" kern="1200">
          <a:solidFill>
            <a:schemeClr val="tx1"/>
          </a:solidFill>
          <a:latin typeface="Calibri"/>
          <a:ea typeface="微软雅黑"/>
        </a:defRPr>
      </a:lvl8pPr>
      <a:lvl9pPr marL="3657600" lvl="8" algn="l" defTabSz="914400">
        <a:defRPr sz="1800" kern="1200">
          <a:solidFill>
            <a:schemeClr val="tx1"/>
          </a:solidFill>
          <a:latin typeface="Calibri"/>
          <a:ea typeface="微软雅黑"/>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881280" y="4740478"/>
            <a:ext cx="3381566" cy="438150"/>
          </a:xfrm>
          <a:prstGeom prst="rect">
            <a:avLst/>
          </a:prstGeom>
          <a:noFill/>
        </p:spPr>
        <p:txBody>
          <a:bodyPr wrap="square">
            <a:spAutoFit/>
          </a:bodyPr>
          <a:lstStyle/>
          <a:p>
            <a:pPr algn="ctr">
              <a:spcBef>
                <a:spcPts val="600"/>
              </a:spcBef>
              <a:spcAft>
                <a:spcPts val="600"/>
              </a:spcAft>
            </a:pPr>
            <a:r>
              <a:rPr lang="zh-CN" b="1" spc="140">
                <a:latin typeface="微软雅黑"/>
                <a:ea typeface="微软雅黑"/>
              </a:rPr>
              <a:t>周泽群 陈超 巩傲凡</a:t>
            </a:r>
          </a:p>
        </p:txBody>
      </p:sp>
      <p:sp>
        <p:nvSpPr>
          <p:cNvPr id="6" name="文本框 5"/>
          <p:cNvSpPr txBox="1"/>
          <p:nvPr/>
        </p:nvSpPr>
        <p:spPr>
          <a:xfrm>
            <a:off x="919024" y="2609914"/>
            <a:ext cx="7305929" cy="819150"/>
          </a:xfrm>
          <a:prstGeom prst="rect">
            <a:avLst/>
          </a:prstGeom>
          <a:noFill/>
        </p:spPr>
        <p:txBody>
          <a:bodyPr wrap="square">
            <a:spAutoFit/>
          </a:bodyPr>
          <a:lstStyle/>
          <a:p>
            <a:pPr algn="ctr"/>
            <a:r>
              <a:rPr lang="en-US" sz="2400" b="1">
                <a:solidFill>
                  <a:srgbClr val="403ED6"/>
                </a:solidFill>
                <a:latin typeface="Microsoft YaHei"/>
                <a:ea typeface="Microsoft YaHei"/>
              </a:rPr>
              <a:t>Delta Lake: High-Performance ACID Table Storage over Cloud Object Stores</a:t>
            </a:r>
          </a:p>
        </p:txBody>
      </p:sp>
      <p:pic>
        <p:nvPicPr>
          <p:cNvPr id="8" name="图片 7"/>
          <p:cNvPicPr>
            <a:picLocks noChangeAspect="1"/>
          </p:cNvPicPr>
          <p:nvPr/>
        </p:nvPicPr>
        <p:blipFill rotWithShape="1">
          <a:blip r:embed="rId3"/>
          <a:srcRect r="67723"/>
          <a:stretch/>
        </p:blipFill>
        <p:spPr>
          <a:xfrm>
            <a:off x="4301478" y="1052866"/>
            <a:ext cx="541020" cy="532800"/>
          </a:xfrm>
          <a:prstGeom prst="rect">
            <a:avLst/>
          </a:prstGeom>
        </p:spPr>
      </p:pic>
      <p:sp>
        <p:nvSpPr>
          <p:cNvPr id="9" name="文本框 8"/>
          <p:cNvSpPr txBox="1"/>
          <p:nvPr/>
        </p:nvSpPr>
        <p:spPr>
          <a:xfrm>
            <a:off x="3812184" y="3596029"/>
            <a:ext cx="1778000" cy="361950"/>
          </a:xfrm>
          <a:prstGeom prst="rect">
            <a:avLst/>
          </a:prstGeom>
          <a:ln w="12700">
            <a:prstDash val="solid"/>
          </a:ln>
        </p:spPr>
        <p:txBody>
          <a:bodyPr>
            <a:spAutoFit/>
          </a:bodyPr>
          <a:lstStyle/>
          <a:p>
            <a:r>
              <a:rPr lang="en-US" b="1"/>
              <a:t>PVLDB 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idx="12"/>
          </p:nvPr>
        </p:nvSpPr>
        <p:spPr>
          <a:xfrm>
            <a:off x="8429122" y="6407032"/>
            <a:ext cx="542604"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89095259-0AFF-4F9E-BBFB-D11524BD232A}" type="slidenum">
              <a:rPr lang="en-US" altLang="zh-CN"/>
              <a:t>10</a:t>
            </a:fld>
            <a:endParaRPr lang="zh-CN"/>
          </a:p>
        </p:txBody>
      </p:sp>
      <p:sp>
        <p:nvSpPr>
          <p:cNvPr id="9" name="文本框 8"/>
          <p:cNvSpPr txBox="1"/>
          <p:nvPr/>
        </p:nvSpPr>
        <p:spPr>
          <a:xfrm>
            <a:off x="428281" y="199434"/>
            <a:ext cx="4081858" cy="514350"/>
          </a:xfrm>
          <a:prstGeom prst="rect">
            <a:avLst/>
          </a:prstGeom>
          <a:noFill/>
        </p:spPr>
        <p:txBody>
          <a:bodyPr wrap="square">
            <a:spAutoFit/>
          </a:bodyPr>
          <a:lstStyle>
            <a:lvl1pPr marL="0" lvl="0" algn="l" defTabSz="457200">
              <a:defRPr sz="1800" kern="1200">
                <a:solidFill>
                  <a:schemeClr val="tx1"/>
                </a:solidFill>
                <a:latin typeface="Calibri"/>
                <a:ea typeface="微软雅黑"/>
              </a:defRPr>
            </a:lvl1pPr>
            <a:lvl2pPr marL="457200" lvl="1" algn="l" defTabSz="457200">
              <a:defRPr sz="1800" kern="1200">
                <a:solidFill>
                  <a:schemeClr val="tx1"/>
                </a:solidFill>
                <a:latin typeface="Calibri"/>
                <a:ea typeface="微软雅黑"/>
              </a:defRPr>
            </a:lvl2pPr>
            <a:lvl3pPr marL="914400" lvl="2" algn="l" defTabSz="457200">
              <a:defRPr sz="1800" kern="1200">
                <a:solidFill>
                  <a:schemeClr val="tx1"/>
                </a:solidFill>
                <a:latin typeface="Calibri"/>
                <a:ea typeface="微软雅黑"/>
              </a:defRPr>
            </a:lvl3pPr>
            <a:lvl4pPr marL="1371600" lvl="3" algn="l" defTabSz="457200">
              <a:defRPr sz="1800" kern="1200">
                <a:solidFill>
                  <a:schemeClr val="tx1"/>
                </a:solidFill>
                <a:latin typeface="Calibri"/>
                <a:ea typeface="微软雅黑"/>
              </a:defRPr>
            </a:lvl4pPr>
            <a:lvl5pPr marL="1828800" lvl="4" algn="l" defTabSz="457200">
              <a:defRPr sz="1800" kern="1200">
                <a:solidFill>
                  <a:schemeClr val="tx1"/>
                </a:solidFill>
                <a:latin typeface="Calibri"/>
                <a:ea typeface="微软雅黑"/>
              </a:defRPr>
            </a:lvl5pPr>
            <a:lvl6pPr marL="2286000" lvl="5" algn="l" defTabSz="457200">
              <a:defRPr sz="1800" kern="1200">
                <a:solidFill>
                  <a:schemeClr val="tx1"/>
                </a:solidFill>
                <a:latin typeface="Calibri"/>
                <a:ea typeface="微软雅黑"/>
              </a:defRPr>
            </a:lvl6pPr>
            <a:lvl7pPr marL="2743200" lvl="6" algn="l" defTabSz="457200">
              <a:defRPr sz="1800" kern="1200">
                <a:solidFill>
                  <a:schemeClr val="tx1"/>
                </a:solidFill>
                <a:latin typeface="Calibri"/>
                <a:ea typeface="微软雅黑"/>
              </a:defRPr>
            </a:lvl7pPr>
            <a:lvl8pPr marL="3200400" lvl="7" algn="l" defTabSz="457200">
              <a:defRPr sz="1800" kern="1200">
                <a:solidFill>
                  <a:schemeClr val="tx1"/>
                </a:solidFill>
                <a:latin typeface="Calibri"/>
                <a:ea typeface="微软雅黑"/>
              </a:defRPr>
            </a:lvl8pPr>
            <a:lvl9pPr marL="3657600" lvl="8" algn="l" defTabSz="457200">
              <a:defRPr sz="1800" kern="1200">
                <a:solidFill>
                  <a:schemeClr val="tx1"/>
                </a:solidFill>
                <a:latin typeface="Calibri"/>
                <a:ea typeface="微软雅黑"/>
              </a:defRPr>
            </a:lvl9pPr>
          </a:lstStyle>
          <a:p>
            <a:pPr>
              <a:lnSpc>
                <a:spcPct val="100000"/>
              </a:lnSpc>
            </a:pPr>
            <a:r>
              <a:rPr lang="zh-CN" sz="2800" b="1" spc="200">
                <a:solidFill>
                  <a:srgbClr val="FFFFFF"/>
                </a:solidFill>
                <a:latin typeface="Calibri"/>
                <a:ea typeface="微软雅黑"/>
              </a:rPr>
              <a:t>研究背景和研究现状</a:t>
            </a:r>
          </a:p>
        </p:txBody>
      </p:sp>
      <p:sp>
        <p:nvSpPr>
          <p:cNvPr id="4" name="矩形 3"/>
          <p:cNvSpPr/>
          <p:nvPr/>
        </p:nvSpPr>
        <p:spPr>
          <a:xfrm>
            <a:off x="463319" y="1676420"/>
            <a:ext cx="7193525" cy="469900"/>
          </a:xfrm>
          <a:prstGeom prst="rect">
            <a:avLst/>
          </a:prstGeom>
        </p:spPr>
        <p:txBody>
          <a:bodyPr wrap="square">
            <a:spAutoFit/>
          </a:bodyPr>
          <a:lstStyle>
            <a:lvl1pPr marL="0" lvl="0" algn="l" defTabSz="457200">
              <a:defRPr sz="1800" kern="1200">
                <a:solidFill>
                  <a:schemeClr val="tx1"/>
                </a:solidFill>
                <a:latin typeface="Calibri"/>
                <a:ea typeface="微软雅黑"/>
              </a:defRPr>
            </a:lvl1pPr>
            <a:lvl2pPr marL="457200" lvl="1" algn="l" defTabSz="457200">
              <a:defRPr sz="1800" kern="1200">
                <a:solidFill>
                  <a:schemeClr val="tx1"/>
                </a:solidFill>
                <a:latin typeface="Calibri"/>
                <a:ea typeface="微软雅黑"/>
              </a:defRPr>
            </a:lvl2pPr>
            <a:lvl3pPr marL="914400" lvl="2" algn="l" defTabSz="457200">
              <a:defRPr sz="1800" kern="1200">
                <a:solidFill>
                  <a:schemeClr val="tx1"/>
                </a:solidFill>
                <a:latin typeface="Calibri"/>
                <a:ea typeface="微软雅黑"/>
              </a:defRPr>
            </a:lvl3pPr>
            <a:lvl4pPr marL="1371600" lvl="3" algn="l" defTabSz="457200">
              <a:defRPr sz="1800" kern="1200">
                <a:solidFill>
                  <a:schemeClr val="tx1"/>
                </a:solidFill>
                <a:latin typeface="Calibri"/>
                <a:ea typeface="微软雅黑"/>
              </a:defRPr>
            </a:lvl4pPr>
            <a:lvl5pPr marL="1828800" lvl="4" algn="l" defTabSz="457200">
              <a:defRPr sz="1800" kern="1200">
                <a:solidFill>
                  <a:schemeClr val="tx1"/>
                </a:solidFill>
                <a:latin typeface="Calibri"/>
                <a:ea typeface="微软雅黑"/>
              </a:defRPr>
            </a:lvl5pPr>
            <a:lvl6pPr marL="2286000" lvl="5" algn="l" defTabSz="457200">
              <a:defRPr sz="1800" kern="1200">
                <a:solidFill>
                  <a:schemeClr val="tx1"/>
                </a:solidFill>
                <a:latin typeface="Calibri"/>
                <a:ea typeface="微软雅黑"/>
              </a:defRPr>
            </a:lvl6pPr>
            <a:lvl7pPr marL="2743200" lvl="6" algn="l" defTabSz="457200">
              <a:defRPr sz="1800" kern="1200">
                <a:solidFill>
                  <a:schemeClr val="tx1"/>
                </a:solidFill>
                <a:latin typeface="Calibri"/>
                <a:ea typeface="微软雅黑"/>
              </a:defRPr>
            </a:lvl7pPr>
            <a:lvl8pPr marL="3200400" lvl="7" algn="l" defTabSz="457200">
              <a:defRPr sz="1800" kern="1200">
                <a:solidFill>
                  <a:schemeClr val="tx1"/>
                </a:solidFill>
                <a:latin typeface="Calibri"/>
                <a:ea typeface="微软雅黑"/>
              </a:defRPr>
            </a:lvl8pPr>
            <a:lvl9pPr marL="3657600" lvl="8" algn="l" defTabSz="457200">
              <a:defRPr sz="1800" kern="1200">
                <a:solidFill>
                  <a:schemeClr val="tx1"/>
                </a:solidFill>
                <a:latin typeface="Calibri"/>
                <a:ea typeface="微软雅黑"/>
              </a:defRPr>
            </a:lvl9pPr>
          </a:lstStyle>
          <a:p>
            <a:pPr marL="349758" indent="-349758">
              <a:lnSpc>
                <a:spcPct val="125000"/>
              </a:lnSpc>
              <a:buFont typeface="Wingdings" charset="0"/>
              <a:buChar char="l"/>
            </a:pPr>
            <a:endParaRPr lang="en-US" sz="2000"/>
          </a:p>
        </p:txBody>
      </p:sp>
      <p:sp>
        <p:nvSpPr>
          <p:cNvPr id="10" name="矩形 3"/>
          <p:cNvSpPr/>
          <p:nvPr/>
        </p:nvSpPr>
        <p:spPr>
          <a:xfrm>
            <a:off x="502961" y="992602"/>
            <a:ext cx="7193525" cy="698500"/>
          </a:xfrm>
          <a:prstGeom prst="rect">
            <a:avLst/>
          </a:prstGeom>
        </p:spPr>
        <p:txBody>
          <a:bodyPr wrap="square">
            <a:spAutoFit/>
          </a:bodyPr>
          <a:lstStyle>
            <a:lvl1pPr marL="0" lvl="0" algn="l" defTabSz="457200">
              <a:defRPr sz="1800" kern="1200">
                <a:solidFill>
                  <a:schemeClr val="tx1"/>
                </a:solidFill>
                <a:latin typeface="Calibri"/>
                <a:ea typeface="微软雅黑"/>
              </a:defRPr>
            </a:lvl1pPr>
            <a:lvl2pPr marL="457200" lvl="1" algn="l" defTabSz="457200">
              <a:defRPr sz="1800" kern="1200">
                <a:solidFill>
                  <a:schemeClr val="tx1"/>
                </a:solidFill>
                <a:latin typeface="Calibri"/>
                <a:ea typeface="微软雅黑"/>
              </a:defRPr>
            </a:lvl2pPr>
            <a:lvl3pPr marL="914400" lvl="2" algn="l" defTabSz="457200">
              <a:defRPr sz="1800" kern="1200">
                <a:solidFill>
                  <a:schemeClr val="tx1"/>
                </a:solidFill>
                <a:latin typeface="Calibri"/>
                <a:ea typeface="微软雅黑"/>
              </a:defRPr>
            </a:lvl3pPr>
            <a:lvl4pPr marL="1371600" lvl="3" algn="l" defTabSz="457200">
              <a:defRPr sz="1800" kern="1200">
                <a:solidFill>
                  <a:schemeClr val="tx1"/>
                </a:solidFill>
                <a:latin typeface="Calibri"/>
                <a:ea typeface="微软雅黑"/>
              </a:defRPr>
            </a:lvl4pPr>
            <a:lvl5pPr marL="1828800" lvl="4" algn="l" defTabSz="457200">
              <a:defRPr sz="1800" kern="1200">
                <a:solidFill>
                  <a:schemeClr val="tx1"/>
                </a:solidFill>
                <a:latin typeface="Calibri"/>
                <a:ea typeface="微软雅黑"/>
              </a:defRPr>
            </a:lvl5pPr>
            <a:lvl6pPr marL="2286000" lvl="5" algn="l" defTabSz="457200">
              <a:defRPr sz="1800" kern="1200">
                <a:solidFill>
                  <a:schemeClr val="tx1"/>
                </a:solidFill>
                <a:latin typeface="Calibri"/>
                <a:ea typeface="微软雅黑"/>
              </a:defRPr>
            </a:lvl6pPr>
            <a:lvl7pPr marL="2743200" lvl="6" algn="l" defTabSz="457200">
              <a:defRPr sz="1800" kern="1200">
                <a:solidFill>
                  <a:schemeClr val="tx1"/>
                </a:solidFill>
                <a:latin typeface="Calibri"/>
                <a:ea typeface="微软雅黑"/>
              </a:defRPr>
            </a:lvl7pPr>
            <a:lvl8pPr marL="3200400" lvl="7" algn="l" defTabSz="457200">
              <a:defRPr sz="1800" kern="1200">
                <a:solidFill>
                  <a:schemeClr val="tx1"/>
                </a:solidFill>
                <a:latin typeface="Calibri"/>
                <a:ea typeface="微软雅黑"/>
              </a:defRPr>
            </a:lvl8pPr>
            <a:lvl9pPr marL="3657600" lvl="8" algn="l" defTabSz="457200">
              <a:defRPr sz="1800" kern="1200">
                <a:solidFill>
                  <a:schemeClr val="tx1"/>
                </a:solidFill>
                <a:latin typeface="Calibri"/>
                <a:ea typeface="微软雅黑"/>
              </a:defRPr>
            </a:lvl9pPr>
          </a:lstStyle>
          <a:p>
            <a:pPr>
              <a:lnSpc>
                <a:spcPct val="125000"/>
              </a:lnSpc>
            </a:pPr>
            <a:r>
              <a:rPr lang="en-US" sz="3200" b="1"/>
              <a:t>Delta Lake</a:t>
            </a:r>
            <a:r>
              <a:rPr lang="en-US" sz="2400" b="1"/>
              <a:t> - </a:t>
            </a:r>
            <a:r>
              <a:rPr lang="zh-CN" sz="2400" b="1"/>
              <a:t>数据湖开发工具</a:t>
            </a:r>
          </a:p>
        </p:txBody>
      </p:sp>
      <p:pic>
        <p:nvPicPr>
          <p:cNvPr id="11" name="图片 10"/>
          <p:cNvPicPr>
            <a:picLocks noChangeAspect="1"/>
          </p:cNvPicPr>
          <p:nvPr/>
        </p:nvPicPr>
        <p:blipFill>
          <a:blip r:embed="rId3"/>
          <a:stretch/>
        </p:blipFill>
        <p:spPr>
          <a:xfrm>
            <a:off x="6103341" y="4151817"/>
            <a:ext cx="2130370" cy="1743626"/>
          </a:xfrm>
          <a:prstGeom prst="rect">
            <a:avLst/>
          </a:prstGeom>
        </p:spPr>
      </p:pic>
      <p:sp>
        <p:nvSpPr>
          <p:cNvPr id="12" name="文本框 11"/>
          <p:cNvSpPr txBox="1"/>
          <p:nvPr/>
        </p:nvSpPr>
        <p:spPr>
          <a:xfrm>
            <a:off x="502961" y="1813604"/>
            <a:ext cx="7730750" cy="952500"/>
          </a:xfrm>
          <a:prstGeom prst="rect">
            <a:avLst/>
          </a:prstGeom>
          <a:ln w="12700">
            <a:prstDash val="solid"/>
          </a:ln>
        </p:spPr>
        <p:txBody>
          <a:bodyPr>
            <a:spAutoFit/>
          </a:bodyPr>
          <a:lstStyle/>
          <a:p>
            <a:pPr marL="349758" indent="-349758">
              <a:buFont typeface="Wingdings" charset="0"/>
              <a:buChar char="l"/>
            </a:pPr>
            <a:r>
              <a:rPr lang="en-US"/>
              <a:t>Delta Lake</a:t>
            </a:r>
            <a:r>
              <a:rPr lang="zh-CN"/>
              <a:t>本质上定义了一种全新的存储格式，它将一个事务日志与</a:t>
            </a:r>
            <a:r>
              <a:rPr lang="en-US"/>
              <a:t>parquet</a:t>
            </a:r>
            <a:r>
              <a:rPr lang="zh-CN"/>
              <a:t>存储格式的对象相结合来实现事务的</a:t>
            </a:r>
            <a:r>
              <a:rPr lang="en-US"/>
              <a:t>ACID</a:t>
            </a:r>
            <a:r>
              <a:rPr lang="zh-CN"/>
              <a:t>属性。同时，框架也实现了比如时间旅行（回退）、缓存等功能来提升性能表现。</a:t>
            </a:r>
          </a:p>
        </p:txBody>
      </p:sp>
      <p:sp>
        <p:nvSpPr>
          <p:cNvPr id="13" name="文本框 12"/>
          <p:cNvSpPr txBox="1"/>
          <p:nvPr/>
        </p:nvSpPr>
        <p:spPr>
          <a:xfrm>
            <a:off x="502961" y="3349717"/>
            <a:ext cx="7660743" cy="635000"/>
          </a:xfrm>
          <a:prstGeom prst="rect">
            <a:avLst/>
          </a:prstGeom>
          <a:ln w="12700">
            <a:prstDash val="solid"/>
          </a:ln>
        </p:spPr>
        <p:txBody>
          <a:bodyPr>
            <a:spAutoFit/>
          </a:bodyPr>
          <a:lstStyle/>
          <a:p>
            <a:pPr marL="349758" indent="-349758">
              <a:buFont typeface="Wingdings" charset="0"/>
              <a:buChar char="l"/>
            </a:pPr>
            <a:r>
              <a:rPr lang="zh-CN"/>
              <a:t>它拥有的全新的存储格式和访问协议能够在对象存储的原子性和一致性问题上提供一些帮助，克服对象存储的部分缺点。</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idx="12"/>
          </p:nvPr>
        </p:nvSpPr>
        <p:spPr/>
        <p:txBody>
          <a:bodyPr/>
          <a:lstStyle/>
          <a:p>
            <a:fld id="{B447F406-B3BE-4C79-9270-AA34C83D17F6}" type="slidenum">
              <a:rPr lang="en-US" altLang="zh-CN"/>
              <a:t>11</a:t>
            </a:fld>
            <a:endParaRPr lang="zh-CN"/>
          </a:p>
        </p:txBody>
      </p:sp>
      <p:grpSp>
        <p:nvGrpSpPr>
          <p:cNvPr id="4" name="组合 3"/>
          <p:cNvGrpSpPr/>
          <p:nvPr/>
        </p:nvGrpSpPr>
        <p:grpSpPr>
          <a:xfrm>
            <a:off x="2131902" y="1681394"/>
            <a:ext cx="4880195" cy="3484396"/>
            <a:chOff x="2131902" y="1681394"/>
            <a:chExt cx="4880195" cy="3484396"/>
          </a:xfrm>
        </p:grpSpPr>
        <p:grpSp>
          <p:nvGrpSpPr>
            <p:cNvPr id="64" name="组合 63"/>
            <p:cNvGrpSpPr/>
            <p:nvPr/>
          </p:nvGrpSpPr>
          <p:grpSpPr>
            <a:xfrm>
              <a:off x="2131902" y="1681394"/>
              <a:ext cx="4880195" cy="450850"/>
              <a:chOff x="2318742" y="2198492"/>
              <a:chExt cx="4880195" cy="450850"/>
            </a:xfrm>
          </p:grpSpPr>
          <p:sp>
            <p:nvSpPr>
              <p:cNvPr id="53" name="文本框 52"/>
              <p:cNvSpPr txBox="1"/>
              <p:nvPr/>
            </p:nvSpPr>
            <p:spPr>
              <a:xfrm>
                <a:off x="2692422" y="2198492"/>
                <a:ext cx="4132835" cy="450850"/>
              </a:xfrm>
              <a:prstGeom prst="rect">
                <a:avLst/>
              </a:prstGeom>
              <a:solidFill>
                <a:schemeClr val="accent3">
                  <a:alpha val="50000"/>
                </a:schemeClr>
              </a:solidFill>
              <a:ln>
                <a:noFill/>
              </a:ln>
            </p:spPr>
            <p:txBody>
              <a:bodyPr wrap="square">
                <a:spAutoFit/>
              </a:bodyPr>
              <a:lstStyle/>
              <a:p>
                <a:pPr lvl="0" algn="ctr"/>
                <a:r>
                  <a:rPr lang="zh-CN" sz="2400" b="1">
                    <a:solidFill>
                      <a:srgbClr val="808080"/>
                    </a:solidFill>
                    <a:latin typeface="思源黑体 CN"/>
                    <a:ea typeface="思源黑体 CN"/>
                  </a:rPr>
                  <a:t>研究背景和研究现状</a:t>
                </a:r>
              </a:p>
            </p:txBody>
          </p:sp>
          <p:grpSp>
            <p:nvGrpSpPr>
              <p:cNvPr id="54" name="Google Shape;863;p65"/>
              <p:cNvGrpSpPr>
                <a:grpSpLocks noChangeAspect="1"/>
              </p:cNvGrpSpPr>
              <p:nvPr/>
            </p:nvGrpSpPr>
            <p:grpSpPr>
              <a:xfrm>
                <a:off x="2318742" y="2339325"/>
                <a:ext cx="190147" cy="180000"/>
                <a:chOff x="4660325" y="1866850"/>
                <a:chExt cx="68350" cy="58100"/>
              </a:xfrm>
            </p:grpSpPr>
            <p:sp>
              <p:nvSpPr>
                <p:cNvPr id="55" name="Google Shape;864;p65"/>
                <p:cNvSpPr/>
                <p:nvPr/>
              </p:nvSpPr>
              <p:spPr>
                <a:xfrm>
                  <a:off x="4660325" y="1866850"/>
                  <a:ext cx="37700" cy="58100"/>
                </a:xfrm>
                <a:custGeom>
                  <a:avLst/>
                  <a:gdLst/>
                  <a:ahLst/>
                  <a:cxnLst/>
                  <a:rect l="l" t="t" r="r" b="b"/>
                  <a:pathLst>
                    <a:path w="37700" h="58100">
                      <a:moveTo>
                        <a:pt x="8650" y="25"/>
                      </a:moveTo>
                      <a:lnTo>
                        <a:pt x="0" y="8850"/>
                      </a:lnTo>
                      <a:lnTo>
                        <a:pt x="20375"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50000"/>
                        <a:lumOff val="50000"/>
                      </a:schemeClr>
                    </a:solidFill>
                  </a:endParaRPr>
                </a:p>
              </p:txBody>
            </p:sp>
            <p:sp>
              <p:nvSpPr>
                <p:cNvPr id="56" name="Google Shape;865;p65"/>
                <p:cNvSpPr/>
                <p:nvPr/>
              </p:nvSpPr>
              <p:spPr>
                <a:xfrm>
                  <a:off x="4690975" y="1866850"/>
                  <a:ext cx="37700" cy="58100"/>
                </a:xfrm>
                <a:custGeom>
                  <a:avLst/>
                  <a:gdLst/>
                  <a:ahLst/>
                  <a:cxnLst/>
                  <a:rect l="l" t="t" r="r" b="b"/>
                  <a:pathLst>
                    <a:path w="37700" h="58100">
                      <a:moveTo>
                        <a:pt x="8650" y="25"/>
                      </a:moveTo>
                      <a:lnTo>
                        <a:pt x="0" y="8850"/>
                      </a:lnTo>
                      <a:lnTo>
                        <a:pt x="20200"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50000"/>
                        <a:lumOff val="50000"/>
                      </a:schemeClr>
                    </a:solidFill>
                  </a:endParaRPr>
                </a:p>
              </p:txBody>
            </p:sp>
          </p:grpSp>
          <p:grpSp>
            <p:nvGrpSpPr>
              <p:cNvPr id="61" name="Google Shape;863;p65"/>
              <p:cNvGrpSpPr>
                <a:grpSpLocks noChangeAspect="1"/>
              </p:cNvGrpSpPr>
              <p:nvPr/>
            </p:nvGrpSpPr>
            <p:grpSpPr>
              <a:xfrm flipH="1">
                <a:off x="7008790" y="2339325"/>
                <a:ext cx="190147" cy="180000"/>
                <a:chOff x="4660325" y="1866850"/>
                <a:chExt cx="68350" cy="58100"/>
              </a:xfrm>
            </p:grpSpPr>
            <p:sp>
              <p:nvSpPr>
                <p:cNvPr id="62" name="Google Shape;864;p65"/>
                <p:cNvSpPr/>
                <p:nvPr/>
              </p:nvSpPr>
              <p:spPr>
                <a:xfrm>
                  <a:off x="4660325" y="1866850"/>
                  <a:ext cx="37700" cy="58100"/>
                </a:xfrm>
                <a:custGeom>
                  <a:avLst/>
                  <a:gdLst/>
                  <a:ahLst/>
                  <a:cxnLst/>
                  <a:rect l="l" t="t" r="r" b="b"/>
                  <a:pathLst>
                    <a:path w="37700" h="58100">
                      <a:moveTo>
                        <a:pt x="8650" y="25"/>
                      </a:moveTo>
                      <a:lnTo>
                        <a:pt x="0" y="8850"/>
                      </a:lnTo>
                      <a:lnTo>
                        <a:pt x="20375"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50000"/>
                        <a:lumOff val="50000"/>
                      </a:schemeClr>
                    </a:solidFill>
                  </a:endParaRPr>
                </a:p>
              </p:txBody>
            </p:sp>
            <p:sp>
              <p:nvSpPr>
                <p:cNvPr id="63" name="Google Shape;865;p65"/>
                <p:cNvSpPr/>
                <p:nvPr/>
              </p:nvSpPr>
              <p:spPr>
                <a:xfrm>
                  <a:off x="4690975" y="1866850"/>
                  <a:ext cx="37700" cy="58100"/>
                </a:xfrm>
                <a:custGeom>
                  <a:avLst/>
                  <a:gdLst/>
                  <a:ahLst/>
                  <a:cxnLst/>
                  <a:rect l="l" t="t" r="r" b="b"/>
                  <a:pathLst>
                    <a:path w="37700" h="58100">
                      <a:moveTo>
                        <a:pt x="8650" y="25"/>
                      </a:moveTo>
                      <a:lnTo>
                        <a:pt x="0" y="8850"/>
                      </a:lnTo>
                      <a:lnTo>
                        <a:pt x="20200"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50000"/>
                        <a:lumOff val="50000"/>
                      </a:schemeClr>
                    </a:solidFill>
                  </a:endParaRPr>
                </a:p>
              </p:txBody>
            </p:sp>
          </p:grpSp>
        </p:grpSp>
        <p:grpSp>
          <p:nvGrpSpPr>
            <p:cNvPr id="65" name="组合 64"/>
            <p:cNvGrpSpPr/>
            <p:nvPr/>
          </p:nvGrpSpPr>
          <p:grpSpPr>
            <a:xfrm>
              <a:off x="2131902" y="2692576"/>
              <a:ext cx="4880195" cy="457200"/>
              <a:chOff x="2318742" y="2198492"/>
              <a:chExt cx="4880195" cy="457200"/>
            </a:xfrm>
          </p:grpSpPr>
          <p:sp>
            <p:nvSpPr>
              <p:cNvPr id="66" name="文本框 65"/>
              <p:cNvSpPr txBox="1"/>
              <p:nvPr/>
            </p:nvSpPr>
            <p:spPr>
              <a:xfrm>
                <a:off x="2692422" y="2198492"/>
                <a:ext cx="4132835" cy="457200"/>
              </a:xfrm>
              <a:prstGeom prst="rect">
                <a:avLst/>
              </a:prstGeom>
              <a:noFill/>
              <a:ln w="19050">
                <a:solidFill>
                  <a:srgbClr val="02409A"/>
                </a:solidFill>
              </a:ln>
            </p:spPr>
            <p:txBody>
              <a:bodyPr wrap="square">
                <a:spAutoFit/>
              </a:bodyPr>
              <a:lstStyle/>
              <a:p>
                <a:pPr lvl="0" algn="ctr"/>
                <a:r>
                  <a:rPr lang="zh-CN" sz="2400" b="1">
                    <a:latin typeface="思源黑体 CN"/>
                    <a:ea typeface="思源黑体 CN"/>
                  </a:rPr>
                  <a:t>存储格式和访问协议</a:t>
                </a:r>
              </a:p>
            </p:txBody>
          </p:sp>
          <p:grpSp>
            <p:nvGrpSpPr>
              <p:cNvPr id="67" name="Google Shape;863;p65"/>
              <p:cNvGrpSpPr>
                <a:grpSpLocks noChangeAspect="1"/>
              </p:cNvGrpSpPr>
              <p:nvPr/>
            </p:nvGrpSpPr>
            <p:grpSpPr>
              <a:xfrm>
                <a:off x="2318742" y="2339325"/>
                <a:ext cx="190147" cy="180000"/>
                <a:chOff x="4660325" y="1866850"/>
                <a:chExt cx="68350" cy="58100"/>
              </a:xfrm>
            </p:grpSpPr>
            <p:sp>
              <p:nvSpPr>
                <p:cNvPr id="71" name="Google Shape;864;p65"/>
                <p:cNvSpPr/>
                <p:nvPr/>
              </p:nvSpPr>
              <p:spPr>
                <a:xfrm>
                  <a:off x="4660325" y="1866850"/>
                  <a:ext cx="37700" cy="58100"/>
                </a:xfrm>
                <a:custGeom>
                  <a:avLst/>
                  <a:gdLst/>
                  <a:ahLst/>
                  <a:cxnLst/>
                  <a:rect l="l" t="t" r="r" b="b"/>
                  <a:pathLst>
                    <a:path w="37700" h="58100">
                      <a:moveTo>
                        <a:pt x="8650" y="25"/>
                      </a:moveTo>
                      <a:lnTo>
                        <a:pt x="0" y="8850"/>
                      </a:lnTo>
                      <a:lnTo>
                        <a:pt x="20375" y="29050"/>
                      </a:lnTo>
                      <a:lnTo>
                        <a:pt x="0" y="49425"/>
                      </a:lnTo>
                      <a:lnTo>
                        <a:pt x="8650" y="58075"/>
                      </a:lnTo>
                      <a:lnTo>
                        <a:pt x="37700" y="29050"/>
                      </a:lnTo>
                      <a:lnTo>
                        <a:pt x="8650" y="25"/>
                      </a:lnTo>
                      <a:close/>
                    </a:path>
                  </a:pathLst>
                </a:custGeom>
                <a:noFill/>
                <a:ln w="9525" cap="flat" cmpd="sng">
                  <a:solidFill>
                    <a:srgbClr val="3C3C8E"/>
                  </a:solidFill>
                  <a:prstDash val="solid"/>
                  <a:round/>
                  <a:headEnd type="none" w="sm" len="sm"/>
                  <a:tailEnd type="none" w="sm" len="sm"/>
                </a:ln>
              </p:spPr>
              <p:txBody>
                <a:bodyPr wrap="square" lIns="91425" tIns="91425" rIns="91425" bIns="91425" anchor="ctr" anchorCtr="0"/>
                <a:lstStyle/>
                <a:p>
                  <a:pPr marL="0" lvl="0" indent="0" algn="l">
                    <a:spcBef>
                      <a:spcPts val="0"/>
                    </a:spcBef>
                    <a:spcAft>
                      <a:spcPts val="0"/>
                    </a:spcAft>
                    <a:buNone/>
                  </a:pPr>
                  <a:endParaRPr>
                    <a:solidFill>
                      <a:schemeClr val="tx1">
                        <a:lumMod val="50000"/>
                        <a:lumOff val="50000"/>
                      </a:schemeClr>
                    </a:solidFill>
                  </a:endParaRPr>
                </a:p>
              </p:txBody>
            </p:sp>
            <p:sp>
              <p:nvSpPr>
                <p:cNvPr id="72" name="Google Shape;865;p65"/>
                <p:cNvSpPr/>
                <p:nvPr/>
              </p:nvSpPr>
              <p:spPr>
                <a:xfrm>
                  <a:off x="4690975" y="1866850"/>
                  <a:ext cx="37700" cy="58100"/>
                </a:xfrm>
                <a:custGeom>
                  <a:avLst/>
                  <a:gdLst/>
                  <a:ahLst/>
                  <a:cxnLst/>
                  <a:rect l="l" t="t" r="r" b="b"/>
                  <a:pathLst>
                    <a:path w="37700" h="58100">
                      <a:moveTo>
                        <a:pt x="8650" y="25"/>
                      </a:moveTo>
                      <a:lnTo>
                        <a:pt x="0" y="8850"/>
                      </a:lnTo>
                      <a:lnTo>
                        <a:pt x="20200" y="29050"/>
                      </a:lnTo>
                      <a:lnTo>
                        <a:pt x="0" y="49425"/>
                      </a:lnTo>
                      <a:lnTo>
                        <a:pt x="8650" y="58075"/>
                      </a:lnTo>
                      <a:lnTo>
                        <a:pt x="37700" y="29050"/>
                      </a:lnTo>
                      <a:lnTo>
                        <a:pt x="8650" y="25"/>
                      </a:lnTo>
                      <a:close/>
                    </a:path>
                  </a:pathLst>
                </a:custGeom>
                <a:noFill/>
                <a:ln w="9525" cap="flat" cmpd="sng">
                  <a:solidFill>
                    <a:srgbClr val="3C3C8E"/>
                  </a:solidFill>
                  <a:prstDash val="solid"/>
                  <a:round/>
                  <a:headEnd type="none" w="sm" len="sm"/>
                  <a:tailEnd type="none" w="sm" len="sm"/>
                </a:ln>
              </p:spPr>
              <p:txBody>
                <a:bodyPr wrap="square" lIns="91425" tIns="91425" rIns="91425" bIns="91425" anchor="ctr" anchorCtr="0"/>
                <a:lstStyle/>
                <a:p>
                  <a:pPr marL="0" lvl="0" indent="0" algn="l">
                    <a:spcBef>
                      <a:spcPts val="0"/>
                    </a:spcBef>
                    <a:spcAft>
                      <a:spcPts val="0"/>
                    </a:spcAft>
                    <a:buNone/>
                  </a:pPr>
                  <a:endParaRPr>
                    <a:solidFill>
                      <a:schemeClr val="tx1">
                        <a:lumMod val="50000"/>
                        <a:lumOff val="50000"/>
                      </a:schemeClr>
                    </a:solidFill>
                  </a:endParaRPr>
                </a:p>
              </p:txBody>
            </p:sp>
          </p:grpSp>
          <p:grpSp>
            <p:nvGrpSpPr>
              <p:cNvPr id="68" name="Google Shape;863;p65"/>
              <p:cNvGrpSpPr>
                <a:grpSpLocks noChangeAspect="1"/>
              </p:cNvGrpSpPr>
              <p:nvPr/>
            </p:nvGrpSpPr>
            <p:grpSpPr>
              <a:xfrm flipH="1">
                <a:off x="7008790" y="2339325"/>
                <a:ext cx="190147" cy="180000"/>
                <a:chOff x="4660325" y="1866850"/>
                <a:chExt cx="68350" cy="58100"/>
              </a:xfrm>
            </p:grpSpPr>
            <p:sp>
              <p:nvSpPr>
                <p:cNvPr id="69" name="Google Shape;864;p65"/>
                <p:cNvSpPr/>
                <p:nvPr/>
              </p:nvSpPr>
              <p:spPr>
                <a:xfrm>
                  <a:off x="4660325" y="1866850"/>
                  <a:ext cx="37700" cy="58100"/>
                </a:xfrm>
                <a:custGeom>
                  <a:avLst/>
                  <a:gdLst/>
                  <a:ahLst/>
                  <a:cxnLst/>
                  <a:rect l="l" t="t" r="r" b="b"/>
                  <a:pathLst>
                    <a:path w="37700" h="58100">
                      <a:moveTo>
                        <a:pt x="8650" y="25"/>
                      </a:moveTo>
                      <a:lnTo>
                        <a:pt x="0" y="8850"/>
                      </a:lnTo>
                      <a:lnTo>
                        <a:pt x="20375" y="29050"/>
                      </a:lnTo>
                      <a:lnTo>
                        <a:pt x="0" y="49425"/>
                      </a:lnTo>
                      <a:lnTo>
                        <a:pt x="8650" y="58075"/>
                      </a:lnTo>
                      <a:lnTo>
                        <a:pt x="37700" y="29050"/>
                      </a:lnTo>
                      <a:lnTo>
                        <a:pt x="8650" y="25"/>
                      </a:lnTo>
                      <a:close/>
                    </a:path>
                  </a:pathLst>
                </a:custGeom>
                <a:noFill/>
                <a:ln w="9525" cap="flat" cmpd="sng">
                  <a:solidFill>
                    <a:srgbClr val="3C3C8E"/>
                  </a:solidFill>
                  <a:prstDash val="solid"/>
                  <a:round/>
                  <a:headEnd type="none" w="sm" len="sm"/>
                  <a:tailEnd type="none" w="sm" len="sm"/>
                </a:ln>
              </p:spPr>
              <p:txBody>
                <a:bodyPr wrap="square" lIns="91425" tIns="91425" rIns="91425" bIns="91425" anchor="ctr" anchorCtr="0"/>
                <a:lstStyle/>
                <a:p>
                  <a:pPr marL="0" lvl="0" indent="0" algn="l">
                    <a:spcBef>
                      <a:spcPts val="0"/>
                    </a:spcBef>
                    <a:spcAft>
                      <a:spcPts val="0"/>
                    </a:spcAft>
                    <a:buNone/>
                  </a:pPr>
                  <a:endParaRPr>
                    <a:solidFill>
                      <a:schemeClr val="tx1">
                        <a:lumMod val="50000"/>
                        <a:lumOff val="50000"/>
                      </a:schemeClr>
                    </a:solidFill>
                  </a:endParaRPr>
                </a:p>
              </p:txBody>
            </p:sp>
            <p:sp>
              <p:nvSpPr>
                <p:cNvPr id="70" name="Google Shape;865;p65"/>
                <p:cNvSpPr/>
                <p:nvPr/>
              </p:nvSpPr>
              <p:spPr>
                <a:xfrm>
                  <a:off x="4690975" y="1866850"/>
                  <a:ext cx="37700" cy="58100"/>
                </a:xfrm>
                <a:custGeom>
                  <a:avLst/>
                  <a:gdLst/>
                  <a:ahLst/>
                  <a:cxnLst/>
                  <a:rect l="l" t="t" r="r" b="b"/>
                  <a:pathLst>
                    <a:path w="37700" h="58100">
                      <a:moveTo>
                        <a:pt x="8650" y="25"/>
                      </a:moveTo>
                      <a:lnTo>
                        <a:pt x="0" y="8850"/>
                      </a:lnTo>
                      <a:lnTo>
                        <a:pt x="20200" y="29050"/>
                      </a:lnTo>
                      <a:lnTo>
                        <a:pt x="0" y="49425"/>
                      </a:lnTo>
                      <a:lnTo>
                        <a:pt x="8650" y="58075"/>
                      </a:lnTo>
                      <a:lnTo>
                        <a:pt x="37700" y="29050"/>
                      </a:lnTo>
                      <a:lnTo>
                        <a:pt x="8650" y="25"/>
                      </a:lnTo>
                      <a:close/>
                    </a:path>
                  </a:pathLst>
                </a:custGeom>
                <a:noFill/>
                <a:ln w="9525" cap="flat" cmpd="sng">
                  <a:solidFill>
                    <a:srgbClr val="3C3C8E"/>
                  </a:solidFill>
                  <a:prstDash val="solid"/>
                  <a:round/>
                  <a:headEnd type="none" w="sm" len="sm"/>
                  <a:tailEnd type="none" w="sm" len="sm"/>
                </a:ln>
              </p:spPr>
              <p:txBody>
                <a:bodyPr wrap="square" lIns="91425" tIns="91425" rIns="91425" bIns="91425" anchor="ctr" anchorCtr="0"/>
                <a:lstStyle/>
                <a:p>
                  <a:pPr marL="0" lvl="0" indent="0" algn="l">
                    <a:spcBef>
                      <a:spcPts val="0"/>
                    </a:spcBef>
                    <a:spcAft>
                      <a:spcPts val="0"/>
                    </a:spcAft>
                    <a:buNone/>
                  </a:pPr>
                  <a:endParaRPr>
                    <a:solidFill>
                      <a:schemeClr val="tx1">
                        <a:lumMod val="50000"/>
                        <a:lumOff val="50000"/>
                      </a:schemeClr>
                    </a:solidFill>
                  </a:endParaRPr>
                </a:p>
              </p:txBody>
            </p:sp>
          </p:grpSp>
        </p:grpSp>
        <p:grpSp>
          <p:nvGrpSpPr>
            <p:cNvPr id="74" name="组合 73"/>
            <p:cNvGrpSpPr/>
            <p:nvPr/>
          </p:nvGrpSpPr>
          <p:grpSpPr>
            <a:xfrm>
              <a:off x="2131902" y="3703758"/>
              <a:ext cx="4880195" cy="450850"/>
              <a:chOff x="2318742" y="2198492"/>
              <a:chExt cx="4880195" cy="450850"/>
            </a:xfrm>
          </p:grpSpPr>
          <p:sp>
            <p:nvSpPr>
              <p:cNvPr id="75" name="文本框 74"/>
              <p:cNvSpPr txBox="1"/>
              <p:nvPr/>
            </p:nvSpPr>
            <p:spPr>
              <a:xfrm>
                <a:off x="2692422" y="2198492"/>
                <a:ext cx="4132835" cy="450850"/>
              </a:xfrm>
              <a:prstGeom prst="rect">
                <a:avLst/>
              </a:prstGeom>
              <a:solidFill>
                <a:schemeClr val="accent3">
                  <a:alpha val="50000"/>
                </a:schemeClr>
              </a:solidFill>
              <a:ln>
                <a:noFill/>
              </a:ln>
            </p:spPr>
            <p:txBody>
              <a:bodyPr wrap="square">
                <a:spAutoFit/>
              </a:bodyPr>
              <a:lstStyle/>
              <a:p>
                <a:pPr lvl="0" algn="ctr"/>
                <a:r>
                  <a:rPr lang="zh-CN" sz="2400" b="1">
                    <a:solidFill>
                      <a:srgbClr val="808080"/>
                    </a:solidFill>
                    <a:latin typeface="思源黑体 CN"/>
                    <a:ea typeface="思源黑体 CN"/>
                  </a:rPr>
                  <a:t>性能表现和其他特性</a:t>
                </a:r>
              </a:p>
            </p:txBody>
          </p:sp>
          <p:grpSp>
            <p:nvGrpSpPr>
              <p:cNvPr id="76" name="Google Shape;863;p65"/>
              <p:cNvGrpSpPr>
                <a:grpSpLocks noChangeAspect="1"/>
              </p:cNvGrpSpPr>
              <p:nvPr/>
            </p:nvGrpSpPr>
            <p:grpSpPr>
              <a:xfrm>
                <a:off x="2318742" y="2339325"/>
                <a:ext cx="190147" cy="180000"/>
                <a:chOff x="4660325" y="1866850"/>
                <a:chExt cx="68350" cy="58100"/>
              </a:xfrm>
            </p:grpSpPr>
            <p:sp>
              <p:nvSpPr>
                <p:cNvPr id="80" name="Google Shape;864;p65"/>
                <p:cNvSpPr/>
                <p:nvPr/>
              </p:nvSpPr>
              <p:spPr>
                <a:xfrm>
                  <a:off x="4660325" y="1866850"/>
                  <a:ext cx="37700" cy="58100"/>
                </a:xfrm>
                <a:custGeom>
                  <a:avLst/>
                  <a:gdLst/>
                  <a:ahLst/>
                  <a:cxnLst/>
                  <a:rect l="l" t="t" r="r" b="b"/>
                  <a:pathLst>
                    <a:path w="37700" h="58100">
                      <a:moveTo>
                        <a:pt x="8650" y="25"/>
                      </a:moveTo>
                      <a:lnTo>
                        <a:pt x="0" y="8850"/>
                      </a:lnTo>
                      <a:lnTo>
                        <a:pt x="20375"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50000"/>
                        <a:lumOff val="50000"/>
                      </a:schemeClr>
                    </a:solidFill>
                  </a:endParaRPr>
                </a:p>
              </p:txBody>
            </p:sp>
            <p:sp>
              <p:nvSpPr>
                <p:cNvPr id="81" name="Google Shape;865;p65"/>
                <p:cNvSpPr/>
                <p:nvPr/>
              </p:nvSpPr>
              <p:spPr>
                <a:xfrm>
                  <a:off x="4690975" y="1866850"/>
                  <a:ext cx="37700" cy="58100"/>
                </a:xfrm>
                <a:custGeom>
                  <a:avLst/>
                  <a:gdLst/>
                  <a:ahLst/>
                  <a:cxnLst/>
                  <a:rect l="l" t="t" r="r" b="b"/>
                  <a:pathLst>
                    <a:path w="37700" h="58100">
                      <a:moveTo>
                        <a:pt x="8650" y="25"/>
                      </a:moveTo>
                      <a:lnTo>
                        <a:pt x="0" y="8850"/>
                      </a:lnTo>
                      <a:lnTo>
                        <a:pt x="20200"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50000"/>
                        <a:lumOff val="50000"/>
                      </a:schemeClr>
                    </a:solidFill>
                  </a:endParaRPr>
                </a:p>
              </p:txBody>
            </p:sp>
          </p:grpSp>
          <p:grpSp>
            <p:nvGrpSpPr>
              <p:cNvPr id="77" name="Google Shape;863;p65"/>
              <p:cNvGrpSpPr>
                <a:grpSpLocks noChangeAspect="1"/>
              </p:cNvGrpSpPr>
              <p:nvPr/>
            </p:nvGrpSpPr>
            <p:grpSpPr>
              <a:xfrm flipH="1">
                <a:off x="7008790" y="2339325"/>
                <a:ext cx="190147" cy="180000"/>
                <a:chOff x="4660325" y="1866850"/>
                <a:chExt cx="68350" cy="58100"/>
              </a:xfrm>
            </p:grpSpPr>
            <p:sp>
              <p:nvSpPr>
                <p:cNvPr id="78" name="Google Shape;864;p65"/>
                <p:cNvSpPr/>
                <p:nvPr/>
              </p:nvSpPr>
              <p:spPr>
                <a:xfrm>
                  <a:off x="4660325" y="1866850"/>
                  <a:ext cx="37700" cy="58100"/>
                </a:xfrm>
                <a:custGeom>
                  <a:avLst/>
                  <a:gdLst/>
                  <a:ahLst/>
                  <a:cxnLst/>
                  <a:rect l="l" t="t" r="r" b="b"/>
                  <a:pathLst>
                    <a:path w="37700" h="58100">
                      <a:moveTo>
                        <a:pt x="8650" y="25"/>
                      </a:moveTo>
                      <a:lnTo>
                        <a:pt x="0" y="8850"/>
                      </a:lnTo>
                      <a:lnTo>
                        <a:pt x="20375"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50000"/>
                        <a:lumOff val="50000"/>
                      </a:schemeClr>
                    </a:solidFill>
                  </a:endParaRPr>
                </a:p>
              </p:txBody>
            </p:sp>
            <p:sp>
              <p:nvSpPr>
                <p:cNvPr id="79" name="Google Shape;865;p65"/>
                <p:cNvSpPr/>
                <p:nvPr/>
              </p:nvSpPr>
              <p:spPr>
                <a:xfrm>
                  <a:off x="4690975" y="1866850"/>
                  <a:ext cx="37700" cy="58100"/>
                </a:xfrm>
                <a:custGeom>
                  <a:avLst/>
                  <a:gdLst/>
                  <a:ahLst/>
                  <a:cxnLst/>
                  <a:rect l="l" t="t" r="r" b="b"/>
                  <a:pathLst>
                    <a:path w="37700" h="58100">
                      <a:moveTo>
                        <a:pt x="8650" y="25"/>
                      </a:moveTo>
                      <a:lnTo>
                        <a:pt x="0" y="8850"/>
                      </a:lnTo>
                      <a:lnTo>
                        <a:pt x="20200"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50000"/>
                        <a:lumOff val="50000"/>
                      </a:schemeClr>
                    </a:solidFill>
                  </a:endParaRPr>
                </a:p>
              </p:txBody>
            </p:sp>
          </p:grpSp>
        </p:grpSp>
        <p:grpSp>
          <p:nvGrpSpPr>
            <p:cNvPr id="28" name="组合 27"/>
            <p:cNvGrpSpPr/>
            <p:nvPr/>
          </p:nvGrpSpPr>
          <p:grpSpPr>
            <a:xfrm>
              <a:off x="2131902" y="4714940"/>
              <a:ext cx="4880195" cy="450850"/>
              <a:chOff x="2318742" y="2198492"/>
              <a:chExt cx="4880195" cy="450850"/>
            </a:xfrm>
          </p:grpSpPr>
          <p:sp>
            <p:nvSpPr>
              <p:cNvPr id="29" name="文本框 28"/>
              <p:cNvSpPr txBox="1"/>
              <p:nvPr/>
            </p:nvSpPr>
            <p:spPr>
              <a:xfrm>
                <a:off x="2692422" y="2198492"/>
                <a:ext cx="4132835" cy="450850"/>
              </a:xfrm>
              <a:prstGeom prst="rect">
                <a:avLst/>
              </a:prstGeom>
              <a:solidFill>
                <a:schemeClr val="accent3">
                  <a:alpha val="50000"/>
                </a:schemeClr>
              </a:solidFill>
              <a:ln>
                <a:noFill/>
              </a:ln>
            </p:spPr>
            <p:txBody>
              <a:bodyPr wrap="square">
                <a:spAutoFit/>
              </a:bodyPr>
              <a:lstStyle/>
              <a:p>
                <a:pPr lvl="0" algn="ctr"/>
                <a:r>
                  <a:rPr lang="zh-CN" sz="2400" b="1">
                    <a:solidFill>
                      <a:srgbClr val="808080"/>
                    </a:solidFill>
                    <a:latin typeface="思源黑体 CN"/>
                    <a:ea typeface="思源黑体 CN"/>
                  </a:rPr>
                  <a:t>应用案例和总结</a:t>
                </a:r>
              </a:p>
            </p:txBody>
          </p:sp>
          <p:grpSp>
            <p:nvGrpSpPr>
              <p:cNvPr id="30" name="Google Shape;863;p65"/>
              <p:cNvGrpSpPr>
                <a:grpSpLocks noChangeAspect="1"/>
              </p:cNvGrpSpPr>
              <p:nvPr/>
            </p:nvGrpSpPr>
            <p:grpSpPr>
              <a:xfrm>
                <a:off x="2318742" y="2339325"/>
                <a:ext cx="190147" cy="180000"/>
                <a:chOff x="4660325" y="1866850"/>
                <a:chExt cx="68350" cy="58100"/>
              </a:xfrm>
            </p:grpSpPr>
            <p:sp>
              <p:nvSpPr>
                <p:cNvPr id="34" name="Google Shape;864;p65"/>
                <p:cNvSpPr/>
                <p:nvPr/>
              </p:nvSpPr>
              <p:spPr>
                <a:xfrm>
                  <a:off x="4660325" y="1866850"/>
                  <a:ext cx="37700" cy="58100"/>
                </a:xfrm>
                <a:custGeom>
                  <a:avLst/>
                  <a:gdLst/>
                  <a:ahLst/>
                  <a:cxnLst/>
                  <a:rect l="l" t="t" r="r" b="b"/>
                  <a:pathLst>
                    <a:path w="37700" h="58100">
                      <a:moveTo>
                        <a:pt x="8650" y="25"/>
                      </a:moveTo>
                      <a:lnTo>
                        <a:pt x="0" y="8850"/>
                      </a:lnTo>
                      <a:lnTo>
                        <a:pt x="20375"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50000"/>
                        <a:lumOff val="50000"/>
                      </a:schemeClr>
                    </a:solidFill>
                  </a:endParaRPr>
                </a:p>
              </p:txBody>
            </p:sp>
            <p:sp>
              <p:nvSpPr>
                <p:cNvPr id="35" name="Google Shape;865;p65"/>
                <p:cNvSpPr/>
                <p:nvPr/>
              </p:nvSpPr>
              <p:spPr>
                <a:xfrm>
                  <a:off x="4690975" y="1866850"/>
                  <a:ext cx="37700" cy="58100"/>
                </a:xfrm>
                <a:custGeom>
                  <a:avLst/>
                  <a:gdLst/>
                  <a:ahLst/>
                  <a:cxnLst/>
                  <a:rect l="l" t="t" r="r" b="b"/>
                  <a:pathLst>
                    <a:path w="37700" h="58100">
                      <a:moveTo>
                        <a:pt x="8650" y="25"/>
                      </a:moveTo>
                      <a:lnTo>
                        <a:pt x="0" y="8850"/>
                      </a:lnTo>
                      <a:lnTo>
                        <a:pt x="20200"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50000"/>
                        <a:lumOff val="50000"/>
                      </a:schemeClr>
                    </a:solidFill>
                  </a:endParaRPr>
                </a:p>
              </p:txBody>
            </p:sp>
          </p:grpSp>
          <p:grpSp>
            <p:nvGrpSpPr>
              <p:cNvPr id="31" name="Google Shape;863;p65"/>
              <p:cNvGrpSpPr>
                <a:grpSpLocks noChangeAspect="1"/>
              </p:cNvGrpSpPr>
              <p:nvPr/>
            </p:nvGrpSpPr>
            <p:grpSpPr>
              <a:xfrm flipH="1">
                <a:off x="7008790" y="2339325"/>
                <a:ext cx="190147" cy="180000"/>
                <a:chOff x="4660325" y="1866850"/>
                <a:chExt cx="68350" cy="58100"/>
              </a:xfrm>
            </p:grpSpPr>
            <p:sp>
              <p:nvSpPr>
                <p:cNvPr id="32" name="Google Shape;864;p65"/>
                <p:cNvSpPr/>
                <p:nvPr/>
              </p:nvSpPr>
              <p:spPr>
                <a:xfrm>
                  <a:off x="4660325" y="1866850"/>
                  <a:ext cx="37700" cy="58100"/>
                </a:xfrm>
                <a:custGeom>
                  <a:avLst/>
                  <a:gdLst/>
                  <a:ahLst/>
                  <a:cxnLst/>
                  <a:rect l="l" t="t" r="r" b="b"/>
                  <a:pathLst>
                    <a:path w="37700" h="58100">
                      <a:moveTo>
                        <a:pt x="8650" y="25"/>
                      </a:moveTo>
                      <a:lnTo>
                        <a:pt x="0" y="8850"/>
                      </a:lnTo>
                      <a:lnTo>
                        <a:pt x="20375"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50000"/>
                        <a:lumOff val="50000"/>
                      </a:schemeClr>
                    </a:solidFill>
                  </a:endParaRPr>
                </a:p>
              </p:txBody>
            </p:sp>
            <p:sp>
              <p:nvSpPr>
                <p:cNvPr id="33" name="Google Shape;865;p65"/>
                <p:cNvSpPr/>
                <p:nvPr/>
              </p:nvSpPr>
              <p:spPr>
                <a:xfrm>
                  <a:off x="4690975" y="1866850"/>
                  <a:ext cx="37700" cy="58100"/>
                </a:xfrm>
                <a:custGeom>
                  <a:avLst/>
                  <a:gdLst/>
                  <a:ahLst/>
                  <a:cxnLst/>
                  <a:rect l="l" t="t" r="r" b="b"/>
                  <a:pathLst>
                    <a:path w="37700" h="58100">
                      <a:moveTo>
                        <a:pt x="8650" y="25"/>
                      </a:moveTo>
                      <a:lnTo>
                        <a:pt x="0" y="8850"/>
                      </a:lnTo>
                      <a:lnTo>
                        <a:pt x="20200"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50000"/>
                        <a:lumOff val="50000"/>
                      </a:schemeClr>
                    </a:solidFill>
                  </a:endParaRPr>
                </a:p>
              </p:txBody>
            </p:sp>
          </p:grpSp>
        </p:grpSp>
      </p:grpSp>
      <p:sp>
        <p:nvSpPr>
          <p:cNvPr id="37" name="文本框 36"/>
          <p:cNvSpPr txBox="1"/>
          <p:nvPr/>
        </p:nvSpPr>
        <p:spPr>
          <a:xfrm>
            <a:off x="428281" y="199434"/>
            <a:ext cx="3259295" cy="523220"/>
          </a:xfrm>
          <a:prstGeom prst="rect">
            <a:avLst/>
          </a:prstGeom>
          <a:noFill/>
        </p:spPr>
        <p:txBody>
          <a:bodyPr wrap="square">
            <a:spAutoFit/>
          </a:bodyPr>
          <a:lstStyle/>
          <a:p>
            <a:pPr>
              <a:lnSpc>
                <a:spcPct val="100000"/>
              </a:lnSpc>
            </a:pPr>
            <a:r>
              <a:rPr lang="zh-CN" sz="2800" b="1" spc="200">
                <a:solidFill>
                  <a:schemeClr val="bg1"/>
                </a:solidFill>
                <a:latin typeface="Calibri"/>
                <a:ea typeface="微软雅黑"/>
              </a:rPr>
              <a:t>提纲</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idx="12"/>
          </p:nvPr>
        </p:nvSpPr>
        <p:spPr>
          <a:xfrm>
            <a:off x="8429122" y="6407032"/>
            <a:ext cx="542604"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CD149E85-076B-4B8C-8458-37A9B7AF9D74}" type="slidenum">
              <a:rPr lang="en-US" altLang="zh-CN"/>
              <a:t>12</a:t>
            </a:fld>
            <a:endParaRPr lang="zh-CN"/>
          </a:p>
        </p:txBody>
      </p:sp>
      <p:sp>
        <p:nvSpPr>
          <p:cNvPr id="9" name="文本框 8"/>
          <p:cNvSpPr txBox="1"/>
          <p:nvPr/>
        </p:nvSpPr>
        <p:spPr>
          <a:xfrm>
            <a:off x="428281" y="199434"/>
            <a:ext cx="3972844" cy="514350"/>
          </a:xfrm>
          <a:prstGeom prst="rect">
            <a:avLst/>
          </a:prstGeom>
          <a:noFill/>
        </p:spPr>
        <p:txBody>
          <a:bodyPr wrap="square">
            <a:spAutoFit/>
          </a:bodyPr>
          <a:lstStyle>
            <a:lvl1pPr marL="0" lvl="0" algn="l" defTabSz="457200">
              <a:defRPr sz="1800" kern="1200">
                <a:solidFill>
                  <a:schemeClr val="tx1"/>
                </a:solidFill>
                <a:latin typeface="Calibri"/>
                <a:ea typeface="微软雅黑"/>
              </a:defRPr>
            </a:lvl1pPr>
            <a:lvl2pPr marL="457200" lvl="1" algn="l" defTabSz="457200">
              <a:defRPr sz="1800" kern="1200">
                <a:solidFill>
                  <a:schemeClr val="tx1"/>
                </a:solidFill>
                <a:latin typeface="Calibri"/>
                <a:ea typeface="微软雅黑"/>
              </a:defRPr>
            </a:lvl2pPr>
            <a:lvl3pPr marL="914400" lvl="2" algn="l" defTabSz="457200">
              <a:defRPr sz="1800" kern="1200">
                <a:solidFill>
                  <a:schemeClr val="tx1"/>
                </a:solidFill>
                <a:latin typeface="Calibri"/>
                <a:ea typeface="微软雅黑"/>
              </a:defRPr>
            </a:lvl3pPr>
            <a:lvl4pPr marL="1371600" lvl="3" algn="l" defTabSz="457200">
              <a:defRPr sz="1800" kern="1200">
                <a:solidFill>
                  <a:schemeClr val="tx1"/>
                </a:solidFill>
                <a:latin typeface="Calibri"/>
                <a:ea typeface="微软雅黑"/>
              </a:defRPr>
            </a:lvl4pPr>
            <a:lvl5pPr marL="1828800" lvl="4" algn="l" defTabSz="457200">
              <a:defRPr sz="1800" kern="1200">
                <a:solidFill>
                  <a:schemeClr val="tx1"/>
                </a:solidFill>
                <a:latin typeface="Calibri"/>
                <a:ea typeface="微软雅黑"/>
              </a:defRPr>
            </a:lvl5pPr>
            <a:lvl6pPr marL="2286000" lvl="5" algn="l" defTabSz="457200">
              <a:defRPr sz="1800" kern="1200">
                <a:solidFill>
                  <a:schemeClr val="tx1"/>
                </a:solidFill>
                <a:latin typeface="Calibri"/>
                <a:ea typeface="微软雅黑"/>
              </a:defRPr>
            </a:lvl6pPr>
            <a:lvl7pPr marL="2743200" lvl="6" algn="l" defTabSz="457200">
              <a:defRPr sz="1800" kern="1200">
                <a:solidFill>
                  <a:schemeClr val="tx1"/>
                </a:solidFill>
                <a:latin typeface="Calibri"/>
                <a:ea typeface="微软雅黑"/>
              </a:defRPr>
            </a:lvl7pPr>
            <a:lvl8pPr marL="3200400" lvl="7" algn="l" defTabSz="457200">
              <a:defRPr sz="1800" kern="1200">
                <a:solidFill>
                  <a:schemeClr val="tx1"/>
                </a:solidFill>
                <a:latin typeface="Calibri"/>
                <a:ea typeface="微软雅黑"/>
              </a:defRPr>
            </a:lvl8pPr>
            <a:lvl9pPr marL="3657600" lvl="8" algn="l" defTabSz="457200">
              <a:defRPr sz="1800" kern="1200">
                <a:solidFill>
                  <a:schemeClr val="tx1"/>
                </a:solidFill>
                <a:latin typeface="Calibri"/>
                <a:ea typeface="微软雅黑"/>
              </a:defRPr>
            </a:lvl9pPr>
          </a:lstStyle>
          <a:p>
            <a:pPr>
              <a:lnSpc>
                <a:spcPct val="100000"/>
              </a:lnSpc>
            </a:pPr>
            <a:r>
              <a:rPr lang="en-US" sz="2800" b="1" spc="200">
                <a:solidFill>
                  <a:srgbClr val="FFFFFF"/>
                </a:solidFill>
                <a:latin typeface="Calibri"/>
                <a:ea typeface="微软雅黑"/>
              </a:rPr>
              <a:t>存储格式和访问协议</a:t>
            </a:r>
          </a:p>
        </p:txBody>
      </p:sp>
      <p:sp>
        <p:nvSpPr>
          <p:cNvPr id="10" name="文本框 9"/>
          <p:cNvSpPr txBox="1"/>
          <p:nvPr/>
        </p:nvSpPr>
        <p:spPr>
          <a:xfrm>
            <a:off x="428281" y="1031203"/>
            <a:ext cx="3483261" cy="450850"/>
          </a:xfrm>
          <a:prstGeom prst="rect">
            <a:avLst/>
          </a:prstGeom>
          <a:ln w="12700">
            <a:prstDash val="solid"/>
          </a:ln>
        </p:spPr>
        <p:txBody>
          <a:bodyPr>
            <a:spAutoFit/>
          </a:bodyPr>
          <a:lstStyle>
            <a:lvl1pPr marL="0" lvl="0" algn="l" defTabSz="457200">
              <a:defRPr sz="1800" kern="1200">
                <a:solidFill>
                  <a:schemeClr val="tx1"/>
                </a:solidFill>
                <a:latin typeface="Calibri"/>
                <a:ea typeface="微软雅黑"/>
              </a:defRPr>
            </a:lvl1pPr>
            <a:lvl2pPr marL="457200" lvl="1" algn="l" defTabSz="457200">
              <a:defRPr sz="1800" kern="1200">
                <a:solidFill>
                  <a:schemeClr val="tx1"/>
                </a:solidFill>
                <a:latin typeface="Calibri"/>
                <a:ea typeface="微软雅黑"/>
              </a:defRPr>
            </a:lvl2pPr>
            <a:lvl3pPr marL="914400" lvl="2" algn="l" defTabSz="457200">
              <a:defRPr sz="1800" kern="1200">
                <a:solidFill>
                  <a:schemeClr val="tx1"/>
                </a:solidFill>
                <a:latin typeface="Calibri"/>
                <a:ea typeface="微软雅黑"/>
              </a:defRPr>
            </a:lvl3pPr>
            <a:lvl4pPr marL="1371600" lvl="3" algn="l" defTabSz="457200">
              <a:defRPr sz="1800" kern="1200">
                <a:solidFill>
                  <a:schemeClr val="tx1"/>
                </a:solidFill>
                <a:latin typeface="Calibri"/>
                <a:ea typeface="微软雅黑"/>
              </a:defRPr>
            </a:lvl4pPr>
            <a:lvl5pPr marL="1828800" lvl="4" algn="l" defTabSz="457200">
              <a:defRPr sz="1800" kern="1200">
                <a:solidFill>
                  <a:schemeClr val="tx1"/>
                </a:solidFill>
                <a:latin typeface="Calibri"/>
                <a:ea typeface="微软雅黑"/>
              </a:defRPr>
            </a:lvl5pPr>
            <a:lvl6pPr marL="2286000" lvl="5" algn="l" defTabSz="457200">
              <a:defRPr sz="1800" kern="1200">
                <a:solidFill>
                  <a:schemeClr val="tx1"/>
                </a:solidFill>
                <a:latin typeface="Calibri"/>
                <a:ea typeface="微软雅黑"/>
              </a:defRPr>
            </a:lvl6pPr>
            <a:lvl7pPr marL="2743200" lvl="6" algn="l" defTabSz="457200">
              <a:defRPr sz="1800" kern="1200">
                <a:solidFill>
                  <a:schemeClr val="tx1"/>
                </a:solidFill>
                <a:latin typeface="Calibri"/>
                <a:ea typeface="微软雅黑"/>
              </a:defRPr>
            </a:lvl7pPr>
            <a:lvl8pPr marL="3200400" lvl="7" algn="l" defTabSz="457200">
              <a:defRPr sz="1800" kern="1200">
                <a:solidFill>
                  <a:schemeClr val="tx1"/>
                </a:solidFill>
                <a:latin typeface="Calibri"/>
                <a:ea typeface="微软雅黑"/>
              </a:defRPr>
            </a:lvl8pPr>
            <a:lvl9pPr marL="3657600" lvl="8" algn="l" defTabSz="457200">
              <a:defRPr sz="1800" kern="1200">
                <a:solidFill>
                  <a:schemeClr val="tx1"/>
                </a:solidFill>
                <a:latin typeface="Calibri"/>
                <a:ea typeface="微软雅黑"/>
              </a:defRPr>
            </a:lvl9pPr>
          </a:lstStyle>
          <a:p>
            <a:r>
              <a:rPr lang="zh-CN" sz="2400"/>
              <a:t>现有的对象存储方式</a:t>
            </a:r>
          </a:p>
        </p:txBody>
      </p:sp>
      <p:sp>
        <p:nvSpPr>
          <p:cNvPr id="11" name="文本框 10"/>
          <p:cNvSpPr txBox="1"/>
          <p:nvPr/>
        </p:nvSpPr>
        <p:spPr>
          <a:xfrm>
            <a:off x="520607" y="1659328"/>
            <a:ext cx="7987398" cy="1270000"/>
          </a:xfrm>
          <a:prstGeom prst="rect">
            <a:avLst/>
          </a:prstGeom>
          <a:ln w="12700">
            <a:prstDash val="solid"/>
          </a:ln>
        </p:spPr>
        <p:txBody>
          <a:bodyPr>
            <a:spAutoFit/>
          </a:bodyPr>
          <a:lstStyle/>
          <a:p>
            <a:r>
              <a:rPr lang="en-US" sz="2400" b="1"/>
              <a:t>1.</a:t>
            </a:r>
            <a:r>
              <a:rPr lang="en-US" sz="2400" b="1">
                <a:solidFill>
                  <a:srgbClr val="000000"/>
                </a:solidFill>
                <a:latin typeface="Calibri"/>
                <a:ea typeface="Calibri"/>
              </a:rPr>
              <a:t>Directories of Files</a:t>
            </a:r>
          </a:p>
          <a:p>
            <a:pPr marL="349758" indent="-349758">
              <a:buFont typeface="Wingdings" charset="0"/>
              <a:buChar char="l"/>
            </a:pPr>
            <a:r>
              <a:rPr lang="zh-CN">
                <a:solidFill>
                  <a:srgbClr val="000000"/>
                </a:solidFill>
                <a:latin typeface="微软雅黑"/>
                <a:ea typeface="微软雅黑"/>
              </a:rPr>
              <a:t>将表存储为对象集合，基于一个或多个属性将记录分区到目录中</a:t>
            </a:r>
          </a:p>
          <a:p>
            <a:pPr marL="349758" indent="-349758">
              <a:buFont typeface="Wingdings" charset="0"/>
              <a:buChar char="l"/>
            </a:pPr>
            <a:r>
              <a:rPr lang="zh-CN"/>
              <a:t>可减少分区查询和读取的成本</a:t>
            </a:r>
          </a:p>
          <a:p>
            <a:pPr marL="349758" indent="-349758">
              <a:buFont typeface="Wingdings" charset="0"/>
              <a:buChar char="l"/>
            </a:pPr>
            <a:r>
              <a:rPr lang="zh-CN"/>
              <a:t>大量的文件存在性能和一致性问题</a:t>
            </a:r>
          </a:p>
        </p:txBody>
      </p:sp>
      <p:sp>
        <p:nvSpPr>
          <p:cNvPr id="12" name="文本框 11"/>
          <p:cNvSpPr txBox="1"/>
          <p:nvPr/>
        </p:nvSpPr>
        <p:spPr>
          <a:xfrm>
            <a:off x="520607" y="3279413"/>
            <a:ext cx="7178374" cy="1292662"/>
          </a:xfrm>
          <a:prstGeom prst="rect">
            <a:avLst/>
          </a:prstGeom>
          <a:ln w="12700">
            <a:prstDash val="solid"/>
          </a:ln>
        </p:spPr>
        <p:txBody>
          <a:bodyPr>
            <a:spAutoFit/>
          </a:bodyPr>
          <a:lstStyle/>
          <a:p>
            <a:r>
              <a:rPr lang="en-US" sz="2400" dirty="0"/>
              <a:t>2.</a:t>
            </a:r>
            <a:r>
              <a:rPr lang="en-US" sz="2400" b="1" dirty="0">
                <a:solidFill>
                  <a:srgbClr val="000000"/>
                </a:solidFill>
                <a:latin typeface="Calibri"/>
                <a:ea typeface="Calibri"/>
              </a:rPr>
              <a:t>Custom Storage Engines</a:t>
            </a:r>
          </a:p>
          <a:p>
            <a:pPr marL="349758" indent="-349758">
              <a:buFont typeface="Wingdings" charset="0"/>
              <a:buChar char="l"/>
            </a:pPr>
            <a:r>
              <a:rPr lang="zh-CN" dirty="0">
                <a:solidFill>
                  <a:srgbClr val="000000"/>
                </a:solidFill>
                <a:latin typeface="微软雅黑"/>
                <a:ea typeface="微软雅黑"/>
              </a:rPr>
              <a:t>自定义存储引擎，</a:t>
            </a:r>
            <a:r>
              <a:rPr lang="zh-CN" altLang="en-US" dirty="0">
                <a:solidFill>
                  <a:srgbClr val="000000"/>
                </a:solidFill>
                <a:latin typeface="微软雅黑"/>
              </a:rPr>
              <a:t>可</a:t>
            </a:r>
            <a:r>
              <a:rPr lang="zh-CN" altLang="zh-CN" dirty="0">
                <a:solidFill>
                  <a:srgbClr val="000000"/>
                </a:solidFill>
                <a:latin typeface="微软雅黑"/>
              </a:rPr>
              <a:t>通过在单独的，高度一致的服务中管理元数据</a:t>
            </a:r>
            <a:r>
              <a:rPr lang="zh-CN" altLang="en-US" dirty="0">
                <a:solidFill>
                  <a:srgbClr val="000000"/>
                </a:solidFill>
                <a:latin typeface="微软雅黑"/>
              </a:rPr>
              <a:t>来绕过对象存储的一致性问题</a:t>
            </a:r>
          </a:p>
          <a:p>
            <a:pPr marL="349758" indent="-349758">
              <a:buFont typeface="Wingdings" charset="0"/>
              <a:buChar char="l"/>
            </a:pPr>
            <a:r>
              <a:rPr lang="zh-CN" dirty="0">
                <a:solidFill>
                  <a:srgbClr val="000000"/>
                </a:solidFill>
                <a:latin typeface="微软雅黑"/>
                <a:ea typeface="微软雅黑"/>
              </a:rPr>
              <a:t>需要一个高可用的服务来管理元数据，代价比较高昂</a:t>
            </a:r>
          </a:p>
        </p:txBody>
      </p:sp>
      <p:sp>
        <p:nvSpPr>
          <p:cNvPr id="13" name="文本框 12"/>
          <p:cNvSpPr txBox="1"/>
          <p:nvPr/>
        </p:nvSpPr>
        <p:spPr>
          <a:xfrm>
            <a:off x="520607" y="4875688"/>
            <a:ext cx="7392291" cy="1015663"/>
          </a:xfrm>
          <a:prstGeom prst="rect">
            <a:avLst/>
          </a:prstGeom>
          <a:ln w="12700">
            <a:prstDash val="solid"/>
          </a:ln>
        </p:spPr>
        <p:txBody>
          <a:bodyPr>
            <a:spAutoFit/>
          </a:bodyPr>
          <a:lstStyle/>
          <a:p>
            <a:r>
              <a:rPr lang="en-US" sz="2400" dirty="0"/>
              <a:t>3.</a:t>
            </a:r>
            <a:r>
              <a:rPr lang="en-US" sz="2400" b="1" dirty="0">
                <a:solidFill>
                  <a:srgbClr val="000000"/>
                </a:solidFill>
                <a:latin typeface="Calibri"/>
                <a:ea typeface="Calibri"/>
              </a:rPr>
              <a:t>Metadata in Object Stores</a:t>
            </a:r>
          </a:p>
          <a:p>
            <a:pPr marL="349758" indent="-349758">
              <a:buFont typeface="Wingdings" charset="0"/>
              <a:buChar char="l"/>
            </a:pPr>
            <a:r>
              <a:rPr lang="en-US" dirty="0">
                <a:solidFill>
                  <a:srgbClr val="000000"/>
                </a:solidFill>
                <a:latin typeface="Calibri"/>
                <a:ea typeface="Calibri"/>
              </a:rPr>
              <a:t>Delta Lake</a:t>
            </a:r>
            <a:r>
              <a:rPr lang="zh-CN" dirty="0">
                <a:solidFill>
                  <a:srgbClr val="000000"/>
                </a:solidFill>
                <a:latin typeface="微软雅黑"/>
                <a:ea typeface="微软雅黑"/>
              </a:rPr>
              <a:t>的方法是将事务日志和元数据直接存储在云对象存储中</a:t>
            </a:r>
          </a:p>
          <a:p>
            <a:pPr marL="349758" indent="-349758">
              <a:buFont typeface="Wingdings" charset="0"/>
              <a:buChar char="l"/>
            </a:pPr>
            <a:r>
              <a:rPr lang="zh-CN" dirty="0">
                <a:solidFill>
                  <a:srgbClr val="000000"/>
                </a:solidFill>
                <a:latin typeface="微软雅黑"/>
                <a:ea typeface="微软雅黑"/>
              </a:rPr>
              <a:t>并在对象存储操作上使用一组协议来实现</a:t>
            </a:r>
            <a:r>
              <a:rPr lang="zh-CN" altLang="en-US" dirty="0">
                <a:solidFill>
                  <a:srgbClr val="000000"/>
                </a:solidFill>
                <a:latin typeface="微软雅黑"/>
                <a:ea typeface="微软雅黑"/>
              </a:rPr>
              <a:t>事务的</a:t>
            </a:r>
            <a:r>
              <a:rPr lang="zh-CN" dirty="0">
                <a:solidFill>
                  <a:srgbClr val="000000"/>
                </a:solidFill>
                <a:latin typeface="微软雅黑"/>
                <a:ea typeface="微软雅黑"/>
              </a:rPr>
              <a:t>可序列化</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idx="12"/>
          </p:nvPr>
        </p:nvSpPr>
        <p:spPr>
          <a:xfrm>
            <a:off x="8429122" y="6407032"/>
            <a:ext cx="542604"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85675A2D-1A44-445C-8C52-ECAFD7D8E516}" type="slidenum">
              <a:rPr lang="en-US" altLang="zh-CN"/>
              <a:t>13</a:t>
            </a:fld>
            <a:endParaRPr lang="zh-CN"/>
          </a:p>
        </p:txBody>
      </p:sp>
      <p:sp>
        <p:nvSpPr>
          <p:cNvPr id="9" name="文本框 8"/>
          <p:cNvSpPr txBox="1"/>
          <p:nvPr/>
        </p:nvSpPr>
        <p:spPr>
          <a:xfrm>
            <a:off x="428281" y="199434"/>
            <a:ext cx="3972844" cy="514350"/>
          </a:xfrm>
          <a:prstGeom prst="rect">
            <a:avLst/>
          </a:prstGeom>
          <a:noFill/>
        </p:spPr>
        <p:txBody>
          <a:bodyPr wrap="square">
            <a:spAutoFit/>
          </a:bodyPr>
          <a:lstStyle>
            <a:lvl1pPr marL="0" lvl="0" algn="l" defTabSz="457200">
              <a:defRPr sz="1800" kern="1200">
                <a:solidFill>
                  <a:schemeClr val="tx1"/>
                </a:solidFill>
                <a:latin typeface="Calibri"/>
                <a:ea typeface="微软雅黑"/>
              </a:defRPr>
            </a:lvl1pPr>
            <a:lvl2pPr marL="457200" lvl="1" algn="l" defTabSz="457200">
              <a:defRPr sz="1800" kern="1200">
                <a:solidFill>
                  <a:schemeClr val="tx1"/>
                </a:solidFill>
                <a:latin typeface="Calibri"/>
                <a:ea typeface="微软雅黑"/>
              </a:defRPr>
            </a:lvl2pPr>
            <a:lvl3pPr marL="914400" lvl="2" algn="l" defTabSz="457200">
              <a:defRPr sz="1800" kern="1200">
                <a:solidFill>
                  <a:schemeClr val="tx1"/>
                </a:solidFill>
                <a:latin typeface="Calibri"/>
                <a:ea typeface="微软雅黑"/>
              </a:defRPr>
            </a:lvl3pPr>
            <a:lvl4pPr marL="1371600" lvl="3" algn="l" defTabSz="457200">
              <a:defRPr sz="1800" kern="1200">
                <a:solidFill>
                  <a:schemeClr val="tx1"/>
                </a:solidFill>
                <a:latin typeface="Calibri"/>
                <a:ea typeface="微软雅黑"/>
              </a:defRPr>
            </a:lvl4pPr>
            <a:lvl5pPr marL="1828800" lvl="4" algn="l" defTabSz="457200">
              <a:defRPr sz="1800" kern="1200">
                <a:solidFill>
                  <a:schemeClr val="tx1"/>
                </a:solidFill>
                <a:latin typeface="Calibri"/>
                <a:ea typeface="微软雅黑"/>
              </a:defRPr>
            </a:lvl5pPr>
            <a:lvl6pPr marL="2286000" lvl="5" algn="l" defTabSz="457200">
              <a:defRPr sz="1800" kern="1200">
                <a:solidFill>
                  <a:schemeClr val="tx1"/>
                </a:solidFill>
                <a:latin typeface="Calibri"/>
                <a:ea typeface="微软雅黑"/>
              </a:defRPr>
            </a:lvl6pPr>
            <a:lvl7pPr marL="2743200" lvl="6" algn="l" defTabSz="457200">
              <a:defRPr sz="1800" kern="1200">
                <a:solidFill>
                  <a:schemeClr val="tx1"/>
                </a:solidFill>
                <a:latin typeface="Calibri"/>
                <a:ea typeface="微软雅黑"/>
              </a:defRPr>
            </a:lvl7pPr>
            <a:lvl8pPr marL="3200400" lvl="7" algn="l" defTabSz="457200">
              <a:defRPr sz="1800" kern="1200">
                <a:solidFill>
                  <a:schemeClr val="tx1"/>
                </a:solidFill>
                <a:latin typeface="Calibri"/>
                <a:ea typeface="微软雅黑"/>
              </a:defRPr>
            </a:lvl8pPr>
            <a:lvl9pPr marL="3657600" lvl="8" algn="l" defTabSz="457200">
              <a:defRPr sz="1800" kern="1200">
                <a:solidFill>
                  <a:schemeClr val="tx1"/>
                </a:solidFill>
                <a:latin typeface="Calibri"/>
                <a:ea typeface="微软雅黑"/>
              </a:defRPr>
            </a:lvl9pPr>
          </a:lstStyle>
          <a:p>
            <a:pPr>
              <a:lnSpc>
                <a:spcPct val="100000"/>
              </a:lnSpc>
            </a:pPr>
            <a:r>
              <a:rPr lang="en-US" sz="2800" b="1" spc="200">
                <a:solidFill>
                  <a:srgbClr val="FFFFFF"/>
                </a:solidFill>
                <a:latin typeface="Calibri"/>
                <a:ea typeface="微软雅黑"/>
              </a:rPr>
              <a:t>存储格式和访问协议</a:t>
            </a:r>
          </a:p>
        </p:txBody>
      </p:sp>
      <p:pic>
        <p:nvPicPr>
          <p:cNvPr id="10" name="图片 9"/>
          <p:cNvPicPr>
            <a:picLocks noChangeAspect="1"/>
          </p:cNvPicPr>
          <p:nvPr/>
        </p:nvPicPr>
        <p:blipFill>
          <a:blip r:embed="rId3"/>
          <a:stretch/>
        </p:blipFill>
        <p:spPr>
          <a:xfrm>
            <a:off x="256265" y="2006042"/>
            <a:ext cx="3937592" cy="2973987"/>
          </a:xfrm>
          <a:prstGeom prst="rect">
            <a:avLst/>
          </a:prstGeom>
        </p:spPr>
      </p:pic>
      <p:sp>
        <p:nvSpPr>
          <p:cNvPr id="11" name="文本框 10"/>
          <p:cNvSpPr txBox="1"/>
          <p:nvPr/>
        </p:nvSpPr>
        <p:spPr>
          <a:xfrm>
            <a:off x="4480968" y="2402803"/>
            <a:ext cx="4065017" cy="1441450"/>
          </a:xfrm>
          <a:prstGeom prst="rect">
            <a:avLst/>
          </a:prstGeom>
          <a:ln w="12700">
            <a:prstDash val="solid"/>
          </a:ln>
        </p:spPr>
        <p:txBody>
          <a:bodyPr>
            <a:spAutoFit/>
          </a:bodyPr>
          <a:lstStyle/>
          <a:p>
            <a:r>
              <a:rPr lang="en-US"/>
              <a:t>A Delta Lake table is a directory on a cloud object store or file system that holds </a:t>
            </a:r>
            <a:r>
              <a:rPr lang="en-US">
                <a:solidFill>
                  <a:srgbClr val="FF0200"/>
                </a:solidFill>
              </a:rPr>
              <a:t>data objects</a:t>
            </a:r>
            <a:r>
              <a:rPr lang="en-US"/>
              <a:t> with the table contents and a </a:t>
            </a:r>
            <a:r>
              <a:rPr lang="en-US">
                <a:solidFill>
                  <a:srgbClr val="FF0200"/>
                </a:solidFill>
              </a:rPr>
              <a:t>log</a:t>
            </a:r>
            <a:r>
              <a:rPr lang="en-US"/>
              <a:t> of transaction operations (with occasional checkpoints).</a:t>
            </a:r>
          </a:p>
        </p:txBody>
      </p:sp>
      <p:cxnSp>
        <p:nvCxnSpPr>
          <p:cNvPr id="12" name="直接箭头连接符 11"/>
          <p:cNvCxnSpPr/>
          <p:nvPr/>
        </p:nvCxnSpPr>
        <p:spPr>
          <a:xfrm flipH="1" flipV="1">
            <a:off x="4091500" y="2472885"/>
            <a:ext cx="1311530" cy="540631"/>
          </a:xfrm>
          <a:prstGeom prst="straightConnector1">
            <a:avLst/>
          </a:prstGeom>
          <a:noFill/>
          <a:ln w="25400">
            <a:solidFill>
              <a:srgbClr val="000000"/>
            </a:solidFill>
            <a:prstDash val="solid"/>
            <a:headEnd/>
            <a:tailEnd type="triangle"/>
          </a:ln>
        </p:spPr>
      </p:cxnSp>
      <p:cxnSp>
        <p:nvCxnSpPr>
          <p:cNvPr id="13" name="直接箭头连接符 12"/>
          <p:cNvCxnSpPr/>
          <p:nvPr/>
        </p:nvCxnSpPr>
        <p:spPr>
          <a:xfrm flipH="1" flipV="1">
            <a:off x="4041441" y="3153679"/>
            <a:ext cx="1932254" cy="200234"/>
          </a:xfrm>
          <a:prstGeom prst="straightConnector1">
            <a:avLst/>
          </a:prstGeom>
          <a:noFill/>
          <a:ln w="25400">
            <a:solidFill>
              <a:srgbClr val="000000"/>
            </a:solidFill>
            <a:prstDash val="solid"/>
            <a:headEnd/>
            <a:tailEnd type="triangle"/>
          </a:ln>
        </p:spPr>
      </p:cxnSp>
      <p:sp>
        <p:nvSpPr>
          <p:cNvPr id="14" name="文本框 13"/>
          <p:cNvSpPr txBox="1"/>
          <p:nvPr/>
        </p:nvSpPr>
        <p:spPr>
          <a:xfrm>
            <a:off x="428281" y="1031203"/>
            <a:ext cx="2913398" cy="450850"/>
          </a:xfrm>
          <a:prstGeom prst="rect">
            <a:avLst/>
          </a:prstGeom>
          <a:ln w="12700">
            <a:prstDash val="solid"/>
          </a:ln>
        </p:spPr>
        <p:txBody>
          <a:bodyPr>
            <a:spAutoFit/>
          </a:bodyPr>
          <a:lstStyle/>
          <a:p>
            <a:r>
              <a:rPr lang="en-US" sz="2400"/>
              <a:t>Delta Lake table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idx="12"/>
          </p:nvPr>
        </p:nvSpPr>
        <p:spPr/>
        <p:txBody>
          <a:bodyPr/>
          <a:lstStyle/>
          <a:p>
            <a:fld id="{79737D8C-5208-4C4F-B9A5-394B9DD0611D}" type="slidenum">
              <a:rPr lang="en-US" altLang="zh-CN"/>
              <a:t>14</a:t>
            </a:fld>
            <a:endParaRPr lang="zh-CN"/>
          </a:p>
        </p:txBody>
      </p:sp>
      <p:sp>
        <p:nvSpPr>
          <p:cNvPr id="9" name="文本框 8"/>
          <p:cNvSpPr txBox="1"/>
          <p:nvPr/>
        </p:nvSpPr>
        <p:spPr>
          <a:xfrm>
            <a:off x="428281" y="199434"/>
            <a:ext cx="4270156" cy="514350"/>
          </a:xfrm>
          <a:prstGeom prst="rect">
            <a:avLst/>
          </a:prstGeom>
          <a:noFill/>
        </p:spPr>
        <p:txBody>
          <a:bodyPr wrap="square">
            <a:spAutoFit/>
          </a:bodyPr>
          <a:lstStyle/>
          <a:p>
            <a:pPr>
              <a:lnSpc>
                <a:spcPct val="100000"/>
              </a:lnSpc>
            </a:pPr>
            <a:r>
              <a:rPr lang="zh-CN" sz="2800" b="1" spc="200">
                <a:solidFill>
                  <a:srgbClr val="FFFFFF"/>
                </a:solidFill>
                <a:latin typeface="Calibri"/>
                <a:ea typeface="微软雅黑"/>
              </a:rPr>
              <a:t>存储格式和访问协议</a:t>
            </a:r>
          </a:p>
        </p:txBody>
      </p:sp>
      <p:pic>
        <p:nvPicPr>
          <p:cNvPr id="10" name="图片 9"/>
          <p:cNvPicPr>
            <a:picLocks noChangeAspect="1"/>
          </p:cNvPicPr>
          <p:nvPr/>
        </p:nvPicPr>
        <p:blipFill>
          <a:blip r:embed="rId3"/>
          <a:stretch/>
        </p:blipFill>
        <p:spPr>
          <a:xfrm>
            <a:off x="4572064" y="1925948"/>
            <a:ext cx="3725503" cy="2813800"/>
          </a:xfrm>
          <a:prstGeom prst="rect">
            <a:avLst/>
          </a:prstGeom>
        </p:spPr>
      </p:pic>
      <p:sp>
        <p:nvSpPr>
          <p:cNvPr id="11" name="矩形 3"/>
          <p:cNvSpPr/>
          <p:nvPr/>
        </p:nvSpPr>
        <p:spPr>
          <a:xfrm>
            <a:off x="502961" y="992602"/>
            <a:ext cx="7193525" cy="546100"/>
          </a:xfrm>
          <a:prstGeom prst="rect">
            <a:avLst/>
          </a:prstGeom>
        </p:spPr>
        <p:txBody>
          <a:bodyPr wrap="square">
            <a:spAutoFit/>
          </a:bodyPr>
          <a:lstStyle>
            <a:lvl1pPr marL="0" lvl="0" algn="l" defTabSz="457200">
              <a:defRPr sz="1800" kern="1200">
                <a:solidFill>
                  <a:schemeClr val="tx1"/>
                </a:solidFill>
                <a:latin typeface="Calibri"/>
                <a:ea typeface="微软雅黑"/>
              </a:defRPr>
            </a:lvl1pPr>
            <a:lvl2pPr marL="457200" lvl="1" algn="l" defTabSz="457200">
              <a:defRPr sz="1800" kern="1200">
                <a:solidFill>
                  <a:schemeClr val="tx1"/>
                </a:solidFill>
                <a:latin typeface="Calibri"/>
                <a:ea typeface="微软雅黑"/>
              </a:defRPr>
            </a:lvl2pPr>
            <a:lvl3pPr marL="914400" lvl="2" algn="l" defTabSz="457200">
              <a:defRPr sz="1800" kern="1200">
                <a:solidFill>
                  <a:schemeClr val="tx1"/>
                </a:solidFill>
                <a:latin typeface="Calibri"/>
                <a:ea typeface="微软雅黑"/>
              </a:defRPr>
            </a:lvl3pPr>
            <a:lvl4pPr marL="1371600" lvl="3" algn="l" defTabSz="457200">
              <a:defRPr sz="1800" kern="1200">
                <a:solidFill>
                  <a:schemeClr val="tx1"/>
                </a:solidFill>
                <a:latin typeface="Calibri"/>
                <a:ea typeface="微软雅黑"/>
              </a:defRPr>
            </a:lvl4pPr>
            <a:lvl5pPr marL="1828800" lvl="4" algn="l" defTabSz="457200">
              <a:defRPr sz="1800" kern="1200">
                <a:solidFill>
                  <a:schemeClr val="tx1"/>
                </a:solidFill>
                <a:latin typeface="Calibri"/>
                <a:ea typeface="微软雅黑"/>
              </a:defRPr>
            </a:lvl5pPr>
            <a:lvl6pPr marL="2286000" lvl="5" algn="l" defTabSz="457200">
              <a:defRPr sz="1800" kern="1200">
                <a:solidFill>
                  <a:schemeClr val="tx1"/>
                </a:solidFill>
                <a:latin typeface="Calibri"/>
                <a:ea typeface="微软雅黑"/>
              </a:defRPr>
            </a:lvl6pPr>
            <a:lvl7pPr marL="2743200" lvl="6" algn="l" defTabSz="457200">
              <a:defRPr sz="1800" kern="1200">
                <a:solidFill>
                  <a:schemeClr val="tx1"/>
                </a:solidFill>
                <a:latin typeface="Calibri"/>
                <a:ea typeface="微软雅黑"/>
              </a:defRPr>
            </a:lvl7pPr>
            <a:lvl8pPr marL="3200400" lvl="7" algn="l" defTabSz="457200">
              <a:defRPr sz="1800" kern="1200">
                <a:solidFill>
                  <a:schemeClr val="tx1"/>
                </a:solidFill>
                <a:latin typeface="Calibri"/>
                <a:ea typeface="微软雅黑"/>
              </a:defRPr>
            </a:lvl8pPr>
            <a:lvl9pPr marL="3657600" lvl="8" algn="l" defTabSz="457200">
              <a:defRPr sz="1800" kern="1200">
                <a:solidFill>
                  <a:schemeClr val="tx1"/>
                </a:solidFill>
                <a:latin typeface="Calibri"/>
                <a:ea typeface="微软雅黑"/>
              </a:defRPr>
            </a:lvl9pPr>
          </a:lstStyle>
          <a:p>
            <a:pPr>
              <a:lnSpc>
                <a:spcPct val="125000"/>
              </a:lnSpc>
            </a:pPr>
            <a:r>
              <a:rPr lang="zh-CN" sz="2400" b="1"/>
              <a:t>存储格式</a:t>
            </a:r>
          </a:p>
        </p:txBody>
      </p:sp>
      <p:sp>
        <p:nvSpPr>
          <p:cNvPr id="12" name="文本框 11"/>
          <p:cNvSpPr txBox="1"/>
          <p:nvPr/>
        </p:nvSpPr>
        <p:spPr>
          <a:xfrm>
            <a:off x="614445" y="1863156"/>
            <a:ext cx="4351348" cy="1517650"/>
          </a:xfrm>
          <a:prstGeom prst="rect">
            <a:avLst/>
          </a:prstGeom>
          <a:ln w="12700">
            <a:prstDash val="solid"/>
          </a:ln>
        </p:spPr>
        <p:txBody>
          <a:bodyPr>
            <a:spAutoFit/>
          </a:bodyPr>
          <a:lstStyle/>
          <a:p>
            <a:pPr marL="349758" indent="-349758">
              <a:buFont typeface="Wingdings" charset="0"/>
              <a:buChar char="l"/>
            </a:pPr>
            <a:r>
              <a:rPr lang="zh-CN"/>
              <a:t>数据对象（</a:t>
            </a:r>
            <a:r>
              <a:rPr lang="en-US"/>
              <a:t>Data Object</a:t>
            </a:r>
            <a:r>
              <a:rPr lang="zh-CN"/>
              <a:t>）</a:t>
            </a:r>
          </a:p>
          <a:p>
            <a:pPr marL="0" indent="0">
              <a:buNone/>
            </a:pPr>
            <a:endParaRPr/>
          </a:p>
          <a:p>
            <a:pPr marL="349758" indent="-349758">
              <a:buFont typeface="Wingdings" charset="0"/>
              <a:buChar char="l"/>
            </a:pPr>
            <a:r>
              <a:rPr lang="zh-CN"/>
              <a:t>日志（</a:t>
            </a:r>
            <a:r>
              <a:rPr lang="en-US"/>
              <a:t>Log</a:t>
            </a:r>
            <a:r>
              <a:rPr lang="zh-CN"/>
              <a:t>）</a:t>
            </a:r>
          </a:p>
          <a:p>
            <a:pPr marL="0" indent="0">
              <a:buNone/>
            </a:pPr>
            <a:endParaRPr/>
          </a:p>
          <a:p>
            <a:pPr marL="349758" indent="-349758">
              <a:buFont typeface="Wingdings" charset="0"/>
              <a:buChar char="l"/>
            </a:pPr>
            <a:r>
              <a:rPr lang="zh-CN"/>
              <a:t>日志检查点（</a:t>
            </a:r>
            <a:r>
              <a:rPr lang="en-US"/>
              <a:t>Log  Checkpoints</a:t>
            </a:r>
            <a:r>
              <a:rPr lang="zh-CN"/>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idx="12"/>
          </p:nvPr>
        </p:nvSpPr>
        <p:spPr>
          <a:xfrm>
            <a:off x="8429122" y="6407032"/>
            <a:ext cx="542604"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426FF236-AE47-4126-9C93-7D3549655A22}" type="slidenum">
              <a:rPr lang="en-US" altLang="zh-CN"/>
              <a:t>15</a:t>
            </a:fld>
            <a:endParaRPr lang="zh-CN"/>
          </a:p>
        </p:txBody>
      </p:sp>
      <p:sp>
        <p:nvSpPr>
          <p:cNvPr id="9" name="文本框 8"/>
          <p:cNvSpPr txBox="1"/>
          <p:nvPr/>
        </p:nvSpPr>
        <p:spPr>
          <a:xfrm>
            <a:off x="428281" y="199434"/>
            <a:ext cx="4260246" cy="514350"/>
          </a:xfrm>
          <a:prstGeom prst="rect">
            <a:avLst/>
          </a:prstGeom>
          <a:noFill/>
        </p:spPr>
        <p:txBody>
          <a:bodyPr wrap="square">
            <a:spAutoFit/>
          </a:bodyPr>
          <a:lstStyle>
            <a:lvl1pPr marL="0" lvl="0" algn="l" defTabSz="457200">
              <a:defRPr sz="1800" kern="1200">
                <a:solidFill>
                  <a:schemeClr val="tx1"/>
                </a:solidFill>
                <a:latin typeface="Calibri"/>
                <a:ea typeface="微软雅黑"/>
              </a:defRPr>
            </a:lvl1pPr>
            <a:lvl2pPr marL="457200" lvl="1" algn="l" defTabSz="457200">
              <a:defRPr sz="1800" kern="1200">
                <a:solidFill>
                  <a:schemeClr val="tx1"/>
                </a:solidFill>
                <a:latin typeface="Calibri"/>
                <a:ea typeface="微软雅黑"/>
              </a:defRPr>
            </a:lvl2pPr>
            <a:lvl3pPr marL="914400" lvl="2" algn="l" defTabSz="457200">
              <a:defRPr sz="1800" kern="1200">
                <a:solidFill>
                  <a:schemeClr val="tx1"/>
                </a:solidFill>
                <a:latin typeface="Calibri"/>
                <a:ea typeface="微软雅黑"/>
              </a:defRPr>
            </a:lvl3pPr>
            <a:lvl4pPr marL="1371600" lvl="3" algn="l" defTabSz="457200">
              <a:defRPr sz="1800" kern="1200">
                <a:solidFill>
                  <a:schemeClr val="tx1"/>
                </a:solidFill>
                <a:latin typeface="Calibri"/>
                <a:ea typeface="微软雅黑"/>
              </a:defRPr>
            </a:lvl4pPr>
            <a:lvl5pPr marL="1828800" lvl="4" algn="l" defTabSz="457200">
              <a:defRPr sz="1800" kern="1200">
                <a:solidFill>
                  <a:schemeClr val="tx1"/>
                </a:solidFill>
                <a:latin typeface="Calibri"/>
                <a:ea typeface="微软雅黑"/>
              </a:defRPr>
            </a:lvl5pPr>
            <a:lvl6pPr marL="2286000" lvl="5" algn="l" defTabSz="457200">
              <a:defRPr sz="1800" kern="1200">
                <a:solidFill>
                  <a:schemeClr val="tx1"/>
                </a:solidFill>
                <a:latin typeface="Calibri"/>
                <a:ea typeface="微软雅黑"/>
              </a:defRPr>
            </a:lvl6pPr>
            <a:lvl7pPr marL="2743200" lvl="6" algn="l" defTabSz="457200">
              <a:defRPr sz="1800" kern="1200">
                <a:solidFill>
                  <a:schemeClr val="tx1"/>
                </a:solidFill>
                <a:latin typeface="Calibri"/>
                <a:ea typeface="微软雅黑"/>
              </a:defRPr>
            </a:lvl7pPr>
            <a:lvl8pPr marL="3200400" lvl="7" algn="l" defTabSz="457200">
              <a:defRPr sz="1800" kern="1200">
                <a:solidFill>
                  <a:schemeClr val="tx1"/>
                </a:solidFill>
                <a:latin typeface="Calibri"/>
                <a:ea typeface="微软雅黑"/>
              </a:defRPr>
            </a:lvl8pPr>
            <a:lvl9pPr marL="3657600" lvl="8" algn="l" defTabSz="457200">
              <a:defRPr sz="1800" kern="1200">
                <a:solidFill>
                  <a:schemeClr val="tx1"/>
                </a:solidFill>
                <a:latin typeface="Calibri"/>
                <a:ea typeface="微软雅黑"/>
              </a:defRPr>
            </a:lvl9pPr>
          </a:lstStyle>
          <a:p>
            <a:pPr>
              <a:lnSpc>
                <a:spcPct val="100000"/>
              </a:lnSpc>
            </a:pPr>
            <a:r>
              <a:rPr lang="zh-CN" sz="2800" b="1" spc="200">
                <a:solidFill>
                  <a:srgbClr val="FFFFFF"/>
                </a:solidFill>
                <a:latin typeface="Calibri"/>
                <a:ea typeface="微软雅黑"/>
              </a:rPr>
              <a:t>存储格式和访问协议</a:t>
            </a:r>
          </a:p>
        </p:txBody>
      </p:sp>
      <p:sp>
        <p:nvSpPr>
          <p:cNvPr id="10" name="矩形 3"/>
          <p:cNvSpPr/>
          <p:nvPr/>
        </p:nvSpPr>
        <p:spPr>
          <a:xfrm>
            <a:off x="502961" y="992602"/>
            <a:ext cx="7193525" cy="546100"/>
          </a:xfrm>
          <a:prstGeom prst="rect">
            <a:avLst/>
          </a:prstGeom>
        </p:spPr>
        <p:txBody>
          <a:bodyPr wrap="square">
            <a:spAutoFit/>
          </a:bodyPr>
          <a:lstStyle>
            <a:lvl1pPr marL="0" lvl="0" algn="l" defTabSz="457200">
              <a:defRPr sz="1800" kern="1200">
                <a:solidFill>
                  <a:schemeClr val="tx1"/>
                </a:solidFill>
                <a:latin typeface="Calibri"/>
                <a:ea typeface="微软雅黑"/>
              </a:defRPr>
            </a:lvl1pPr>
            <a:lvl2pPr marL="457200" lvl="1" algn="l" defTabSz="457200">
              <a:defRPr sz="1800" kern="1200">
                <a:solidFill>
                  <a:schemeClr val="tx1"/>
                </a:solidFill>
                <a:latin typeface="Calibri"/>
                <a:ea typeface="微软雅黑"/>
              </a:defRPr>
            </a:lvl2pPr>
            <a:lvl3pPr marL="914400" lvl="2" algn="l" defTabSz="457200">
              <a:defRPr sz="1800" kern="1200">
                <a:solidFill>
                  <a:schemeClr val="tx1"/>
                </a:solidFill>
                <a:latin typeface="Calibri"/>
                <a:ea typeface="微软雅黑"/>
              </a:defRPr>
            </a:lvl3pPr>
            <a:lvl4pPr marL="1371600" lvl="3" algn="l" defTabSz="457200">
              <a:defRPr sz="1800" kern="1200">
                <a:solidFill>
                  <a:schemeClr val="tx1"/>
                </a:solidFill>
                <a:latin typeface="Calibri"/>
                <a:ea typeface="微软雅黑"/>
              </a:defRPr>
            </a:lvl4pPr>
            <a:lvl5pPr marL="1828800" lvl="4" algn="l" defTabSz="457200">
              <a:defRPr sz="1800" kern="1200">
                <a:solidFill>
                  <a:schemeClr val="tx1"/>
                </a:solidFill>
                <a:latin typeface="Calibri"/>
                <a:ea typeface="微软雅黑"/>
              </a:defRPr>
            </a:lvl5pPr>
            <a:lvl6pPr marL="2286000" lvl="5" algn="l" defTabSz="457200">
              <a:defRPr sz="1800" kern="1200">
                <a:solidFill>
                  <a:schemeClr val="tx1"/>
                </a:solidFill>
                <a:latin typeface="Calibri"/>
                <a:ea typeface="微软雅黑"/>
              </a:defRPr>
            </a:lvl6pPr>
            <a:lvl7pPr marL="2743200" lvl="6" algn="l" defTabSz="457200">
              <a:defRPr sz="1800" kern="1200">
                <a:solidFill>
                  <a:schemeClr val="tx1"/>
                </a:solidFill>
                <a:latin typeface="Calibri"/>
                <a:ea typeface="微软雅黑"/>
              </a:defRPr>
            </a:lvl7pPr>
            <a:lvl8pPr marL="3200400" lvl="7" algn="l" defTabSz="457200">
              <a:defRPr sz="1800" kern="1200">
                <a:solidFill>
                  <a:schemeClr val="tx1"/>
                </a:solidFill>
                <a:latin typeface="Calibri"/>
                <a:ea typeface="微软雅黑"/>
              </a:defRPr>
            </a:lvl8pPr>
            <a:lvl9pPr marL="3657600" lvl="8" algn="l" defTabSz="457200">
              <a:defRPr sz="1800" kern="1200">
                <a:solidFill>
                  <a:schemeClr val="tx1"/>
                </a:solidFill>
                <a:latin typeface="Calibri"/>
                <a:ea typeface="微软雅黑"/>
              </a:defRPr>
            </a:lvl9pPr>
          </a:lstStyle>
          <a:p>
            <a:pPr>
              <a:lnSpc>
                <a:spcPct val="125000"/>
              </a:lnSpc>
            </a:pPr>
            <a:r>
              <a:rPr lang="zh-CN" sz="2400" b="1"/>
              <a:t>数据对象</a:t>
            </a:r>
          </a:p>
        </p:txBody>
      </p:sp>
      <p:pic>
        <p:nvPicPr>
          <p:cNvPr id="11" name="图片 10"/>
          <p:cNvPicPr>
            <a:picLocks noChangeAspect="1"/>
          </p:cNvPicPr>
          <p:nvPr/>
        </p:nvPicPr>
        <p:blipFill>
          <a:blip r:embed="rId3"/>
          <a:stretch/>
        </p:blipFill>
        <p:spPr>
          <a:xfrm>
            <a:off x="600701" y="1751693"/>
            <a:ext cx="6410812" cy="1032305"/>
          </a:xfrm>
          <a:prstGeom prst="rect">
            <a:avLst/>
          </a:prstGeom>
        </p:spPr>
      </p:pic>
      <p:sp>
        <p:nvSpPr>
          <p:cNvPr id="12" name="文本框 11"/>
          <p:cNvSpPr txBox="1"/>
          <p:nvPr/>
        </p:nvSpPr>
        <p:spPr>
          <a:xfrm>
            <a:off x="700818" y="3193726"/>
            <a:ext cx="6456822" cy="641350"/>
          </a:xfrm>
          <a:prstGeom prst="rect">
            <a:avLst/>
          </a:prstGeom>
          <a:ln w="12700">
            <a:prstDash val="solid"/>
          </a:ln>
        </p:spPr>
        <p:txBody>
          <a:bodyPr>
            <a:spAutoFit/>
          </a:bodyPr>
          <a:lstStyle/>
          <a:p>
            <a:r>
              <a:t>表的内容存在parquet对象中，并以一定的命名规范将其组织到目录中。</a:t>
            </a:r>
          </a:p>
        </p:txBody>
      </p:sp>
      <p:sp>
        <p:nvSpPr>
          <p:cNvPr id="13" name="文本框 12"/>
          <p:cNvSpPr txBox="1"/>
          <p:nvPr/>
        </p:nvSpPr>
        <p:spPr>
          <a:xfrm>
            <a:off x="724178" y="4194894"/>
            <a:ext cx="6287334" cy="1479550"/>
          </a:xfrm>
          <a:prstGeom prst="rect">
            <a:avLst/>
          </a:prstGeom>
          <a:ln w="12700">
            <a:prstDash val="solid"/>
          </a:ln>
        </p:spPr>
        <p:txBody>
          <a:bodyPr>
            <a:spAutoFit/>
          </a:bodyPr>
          <a:lstStyle/>
          <a:p>
            <a:r>
              <a:rPr lang="en-US"/>
              <a:t>parquet</a:t>
            </a:r>
            <a:r>
              <a:rPr lang="zh-CN"/>
              <a:t>格式是</a:t>
            </a:r>
            <a:r>
              <a:rPr lang="en-US"/>
              <a:t>Apache</a:t>
            </a:r>
            <a:r>
              <a:rPr lang="zh-CN"/>
              <a:t>推出的一种列式存储结构</a:t>
            </a:r>
          </a:p>
          <a:p>
            <a:r>
              <a:rPr lang="zh-CN"/>
              <a:t>相较于行式存储</a:t>
            </a:r>
          </a:p>
          <a:p>
            <a:r>
              <a:rPr lang="en-US"/>
              <a:t>1.</a:t>
            </a:r>
            <a:r>
              <a:rPr lang="zh-CN"/>
              <a:t>跳过不符合条件的数据，只读取需要的数据，降低磁盘</a:t>
            </a:r>
            <a:r>
              <a:rPr lang="en-US"/>
              <a:t>IO</a:t>
            </a:r>
          </a:p>
          <a:p>
            <a:r>
              <a:rPr lang="en-US"/>
              <a:t>2.</a:t>
            </a:r>
            <a:r>
              <a:rPr lang="zh-CN"/>
              <a:t>压缩编码可以降低磁盘存储空间，由于同一列的数据类型都是一样的，可以使用更高效的压缩编码</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idx="12"/>
          </p:nvPr>
        </p:nvSpPr>
        <p:spPr>
          <a:xfrm>
            <a:off x="8429122" y="6407032"/>
            <a:ext cx="542604"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7D117371-17F0-44D7-A3FA-FBD31C110754}" type="slidenum">
              <a:rPr lang="en-US" altLang="zh-CN"/>
              <a:t>16</a:t>
            </a:fld>
            <a:endParaRPr lang="zh-CN"/>
          </a:p>
        </p:txBody>
      </p:sp>
      <p:sp>
        <p:nvSpPr>
          <p:cNvPr id="9" name="文本框 8"/>
          <p:cNvSpPr txBox="1"/>
          <p:nvPr/>
        </p:nvSpPr>
        <p:spPr>
          <a:xfrm>
            <a:off x="428281" y="199434"/>
            <a:ext cx="4260246" cy="514350"/>
          </a:xfrm>
          <a:prstGeom prst="rect">
            <a:avLst/>
          </a:prstGeom>
          <a:noFill/>
        </p:spPr>
        <p:txBody>
          <a:bodyPr wrap="square">
            <a:spAutoFit/>
          </a:bodyPr>
          <a:lstStyle>
            <a:lvl1pPr marL="0" lvl="0" algn="l" defTabSz="457200">
              <a:defRPr sz="1800" kern="1200">
                <a:solidFill>
                  <a:schemeClr val="tx1"/>
                </a:solidFill>
                <a:latin typeface="Calibri"/>
                <a:ea typeface="微软雅黑"/>
              </a:defRPr>
            </a:lvl1pPr>
            <a:lvl2pPr marL="457200" lvl="1" algn="l" defTabSz="457200">
              <a:defRPr sz="1800" kern="1200">
                <a:solidFill>
                  <a:schemeClr val="tx1"/>
                </a:solidFill>
                <a:latin typeface="Calibri"/>
                <a:ea typeface="微软雅黑"/>
              </a:defRPr>
            </a:lvl2pPr>
            <a:lvl3pPr marL="914400" lvl="2" algn="l" defTabSz="457200">
              <a:defRPr sz="1800" kern="1200">
                <a:solidFill>
                  <a:schemeClr val="tx1"/>
                </a:solidFill>
                <a:latin typeface="Calibri"/>
                <a:ea typeface="微软雅黑"/>
              </a:defRPr>
            </a:lvl3pPr>
            <a:lvl4pPr marL="1371600" lvl="3" algn="l" defTabSz="457200">
              <a:defRPr sz="1800" kern="1200">
                <a:solidFill>
                  <a:schemeClr val="tx1"/>
                </a:solidFill>
                <a:latin typeface="Calibri"/>
                <a:ea typeface="微软雅黑"/>
              </a:defRPr>
            </a:lvl4pPr>
            <a:lvl5pPr marL="1828800" lvl="4" algn="l" defTabSz="457200">
              <a:defRPr sz="1800" kern="1200">
                <a:solidFill>
                  <a:schemeClr val="tx1"/>
                </a:solidFill>
                <a:latin typeface="Calibri"/>
                <a:ea typeface="微软雅黑"/>
              </a:defRPr>
            </a:lvl5pPr>
            <a:lvl6pPr marL="2286000" lvl="5" algn="l" defTabSz="457200">
              <a:defRPr sz="1800" kern="1200">
                <a:solidFill>
                  <a:schemeClr val="tx1"/>
                </a:solidFill>
                <a:latin typeface="Calibri"/>
                <a:ea typeface="微软雅黑"/>
              </a:defRPr>
            </a:lvl6pPr>
            <a:lvl7pPr marL="2743200" lvl="6" algn="l" defTabSz="457200">
              <a:defRPr sz="1800" kern="1200">
                <a:solidFill>
                  <a:schemeClr val="tx1"/>
                </a:solidFill>
                <a:latin typeface="Calibri"/>
                <a:ea typeface="微软雅黑"/>
              </a:defRPr>
            </a:lvl7pPr>
            <a:lvl8pPr marL="3200400" lvl="7" algn="l" defTabSz="457200">
              <a:defRPr sz="1800" kern="1200">
                <a:solidFill>
                  <a:schemeClr val="tx1"/>
                </a:solidFill>
                <a:latin typeface="Calibri"/>
                <a:ea typeface="微软雅黑"/>
              </a:defRPr>
            </a:lvl8pPr>
            <a:lvl9pPr marL="3657600" lvl="8" algn="l" defTabSz="457200">
              <a:defRPr sz="1800" kern="1200">
                <a:solidFill>
                  <a:schemeClr val="tx1"/>
                </a:solidFill>
                <a:latin typeface="Calibri"/>
                <a:ea typeface="微软雅黑"/>
              </a:defRPr>
            </a:lvl9pPr>
          </a:lstStyle>
          <a:p>
            <a:pPr>
              <a:lnSpc>
                <a:spcPct val="100000"/>
              </a:lnSpc>
            </a:pPr>
            <a:r>
              <a:rPr lang="zh-CN" sz="2800" b="1" spc="200">
                <a:solidFill>
                  <a:srgbClr val="FFFFFF"/>
                </a:solidFill>
                <a:latin typeface="Calibri"/>
                <a:ea typeface="微软雅黑"/>
              </a:rPr>
              <a:t>存储格式和访问协议</a:t>
            </a:r>
          </a:p>
        </p:txBody>
      </p:sp>
      <p:sp>
        <p:nvSpPr>
          <p:cNvPr id="10" name="矩形 3"/>
          <p:cNvSpPr/>
          <p:nvPr/>
        </p:nvSpPr>
        <p:spPr>
          <a:xfrm>
            <a:off x="502961" y="992602"/>
            <a:ext cx="7193525" cy="546100"/>
          </a:xfrm>
          <a:prstGeom prst="rect">
            <a:avLst/>
          </a:prstGeom>
        </p:spPr>
        <p:txBody>
          <a:bodyPr wrap="square">
            <a:spAutoFit/>
          </a:bodyPr>
          <a:lstStyle>
            <a:lvl1pPr marL="0" lvl="0" algn="l" defTabSz="457200">
              <a:defRPr sz="1800" kern="1200">
                <a:solidFill>
                  <a:schemeClr val="tx1"/>
                </a:solidFill>
                <a:latin typeface="Calibri"/>
                <a:ea typeface="微软雅黑"/>
              </a:defRPr>
            </a:lvl1pPr>
            <a:lvl2pPr marL="457200" lvl="1" algn="l" defTabSz="457200">
              <a:defRPr sz="1800" kern="1200">
                <a:solidFill>
                  <a:schemeClr val="tx1"/>
                </a:solidFill>
                <a:latin typeface="Calibri"/>
                <a:ea typeface="微软雅黑"/>
              </a:defRPr>
            </a:lvl2pPr>
            <a:lvl3pPr marL="914400" lvl="2" algn="l" defTabSz="457200">
              <a:defRPr sz="1800" kern="1200">
                <a:solidFill>
                  <a:schemeClr val="tx1"/>
                </a:solidFill>
                <a:latin typeface="Calibri"/>
                <a:ea typeface="微软雅黑"/>
              </a:defRPr>
            </a:lvl3pPr>
            <a:lvl4pPr marL="1371600" lvl="3" algn="l" defTabSz="457200">
              <a:defRPr sz="1800" kern="1200">
                <a:solidFill>
                  <a:schemeClr val="tx1"/>
                </a:solidFill>
                <a:latin typeface="Calibri"/>
                <a:ea typeface="微软雅黑"/>
              </a:defRPr>
            </a:lvl4pPr>
            <a:lvl5pPr marL="1828800" lvl="4" algn="l" defTabSz="457200">
              <a:defRPr sz="1800" kern="1200">
                <a:solidFill>
                  <a:schemeClr val="tx1"/>
                </a:solidFill>
                <a:latin typeface="Calibri"/>
                <a:ea typeface="微软雅黑"/>
              </a:defRPr>
            </a:lvl5pPr>
            <a:lvl6pPr marL="2286000" lvl="5" algn="l" defTabSz="457200">
              <a:defRPr sz="1800" kern="1200">
                <a:solidFill>
                  <a:schemeClr val="tx1"/>
                </a:solidFill>
                <a:latin typeface="Calibri"/>
                <a:ea typeface="微软雅黑"/>
              </a:defRPr>
            </a:lvl6pPr>
            <a:lvl7pPr marL="2743200" lvl="6" algn="l" defTabSz="457200">
              <a:defRPr sz="1800" kern="1200">
                <a:solidFill>
                  <a:schemeClr val="tx1"/>
                </a:solidFill>
                <a:latin typeface="Calibri"/>
                <a:ea typeface="微软雅黑"/>
              </a:defRPr>
            </a:lvl7pPr>
            <a:lvl8pPr marL="3200400" lvl="7" algn="l" defTabSz="457200">
              <a:defRPr sz="1800" kern="1200">
                <a:solidFill>
                  <a:schemeClr val="tx1"/>
                </a:solidFill>
                <a:latin typeface="Calibri"/>
                <a:ea typeface="微软雅黑"/>
              </a:defRPr>
            </a:lvl8pPr>
            <a:lvl9pPr marL="3657600" lvl="8" algn="l" defTabSz="457200">
              <a:defRPr sz="1800" kern="1200">
                <a:solidFill>
                  <a:schemeClr val="tx1"/>
                </a:solidFill>
                <a:latin typeface="Calibri"/>
                <a:ea typeface="微软雅黑"/>
              </a:defRPr>
            </a:lvl9pPr>
          </a:lstStyle>
          <a:p>
            <a:pPr>
              <a:lnSpc>
                <a:spcPct val="125000"/>
              </a:lnSpc>
            </a:pPr>
            <a:r>
              <a:rPr lang="zh-CN" sz="2400" b="1"/>
              <a:t>日志</a:t>
            </a:r>
          </a:p>
        </p:txBody>
      </p:sp>
      <p:pic>
        <p:nvPicPr>
          <p:cNvPr id="11" name="图片 10"/>
          <p:cNvPicPr>
            <a:picLocks noChangeAspect="1"/>
          </p:cNvPicPr>
          <p:nvPr/>
        </p:nvPicPr>
        <p:blipFill>
          <a:blip r:embed="rId3"/>
          <a:stretch/>
        </p:blipFill>
        <p:spPr>
          <a:xfrm>
            <a:off x="502961" y="1718408"/>
            <a:ext cx="4848990" cy="1506298"/>
          </a:xfrm>
          <a:prstGeom prst="rect">
            <a:avLst/>
          </a:prstGeom>
        </p:spPr>
      </p:pic>
      <p:sp>
        <p:nvSpPr>
          <p:cNvPr id="12" name="文本框 11"/>
          <p:cNvSpPr txBox="1"/>
          <p:nvPr/>
        </p:nvSpPr>
        <p:spPr>
          <a:xfrm>
            <a:off x="861004" y="3423994"/>
            <a:ext cx="5936926" cy="654050"/>
          </a:xfrm>
          <a:prstGeom prst="rect">
            <a:avLst/>
          </a:prstGeom>
          <a:ln w="12700">
            <a:prstDash val="solid"/>
          </a:ln>
        </p:spPr>
        <p:txBody>
          <a:bodyPr>
            <a:spAutoFit/>
          </a:bodyPr>
          <a:lstStyle/>
          <a:p>
            <a:r>
              <a:rPr lang="zh-CN"/>
              <a:t>日志存储在表的</a:t>
            </a:r>
            <a:r>
              <a:rPr lang="en-US"/>
              <a:t>_delta_log</a:t>
            </a:r>
            <a:r>
              <a:rPr lang="zh-CN"/>
              <a:t>子目录中</a:t>
            </a:r>
          </a:p>
          <a:p>
            <a:r>
              <a:rPr lang="zh-CN"/>
              <a:t>包含一系列</a:t>
            </a:r>
            <a:r>
              <a:rPr lang="en-US"/>
              <a:t>0</a:t>
            </a:r>
            <a:r>
              <a:rPr lang="zh-CN"/>
              <a:t>填充递增</a:t>
            </a:r>
            <a:r>
              <a:rPr lang="en-US"/>
              <a:t>ID</a:t>
            </a:r>
            <a:r>
              <a:rPr lang="zh-CN"/>
              <a:t>的</a:t>
            </a:r>
            <a:r>
              <a:rPr lang="en-US"/>
              <a:t>JSON</a:t>
            </a:r>
            <a:r>
              <a:rPr lang="zh-CN"/>
              <a:t>对象，用于存储日志记录</a:t>
            </a:r>
          </a:p>
        </p:txBody>
      </p:sp>
      <p:sp>
        <p:nvSpPr>
          <p:cNvPr id="13" name="文本框 12"/>
          <p:cNvSpPr txBox="1"/>
          <p:nvPr/>
        </p:nvSpPr>
        <p:spPr>
          <a:xfrm>
            <a:off x="921074" y="4645419"/>
            <a:ext cx="5926914" cy="939800"/>
          </a:xfrm>
          <a:prstGeom prst="rect">
            <a:avLst/>
          </a:prstGeom>
          <a:ln w="12700">
            <a:prstDash val="solid"/>
          </a:ln>
        </p:spPr>
        <p:txBody>
          <a:bodyPr>
            <a:spAutoFit/>
          </a:bodyPr>
          <a:lstStyle/>
          <a:p>
            <a:r>
              <a:rPr dirty="0"/>
              <a:t>在JSON日志记录文件中记录了日志修改的表的一些元数据信息</a:t>
            </a:r>
            <a:r>
              <a:t>，包括数据对象的</a:t>
            </a:r>
            <a:r>
              <a:rPr dirty="0"/>
              <a:t>id,format,schema以及createdTime等</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idx="12"/>
          </p:nvPr>
        </p:nvSpPr>
        <p:spPr>
          <a:xfrm>
            <a:off x="8429122" y="6407032"/>
            <a:ext cx="542604"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FE1010B5-38B3-49D6-839B-2D1DFCFAEAFB}" type="slidenum">
              <a:rPr lang="en-US" altLang="zh-CN"/>
              <a:t>17</a:t>
            </a:fld>
            <a:endParaRPr lang="zh-CN"/>
          </a:p>
        </p:txBody>
      </p:sp>
      <p:sp>
        <p:nvSpPr>
          <p:cNvPr id="9" name="文本框 8"/>
          <p:cNvSpPr txBox="1"/>
          <p:nvPr/>
        </p:nvSpPr>
        <p:spPr>
          <a:xfrm>
            <a:off x="428281" y="199434"/>
            <a:ext cx="4260246" cy="514350"/>
          </a:xfrm>
          <a:prstGeom prst="rect">
            <a:avLst/>
          </a:prstGeom>
          <a:noFill/>
        </p:spPr>
        <p:txBody>
          <a:bodyPr wrap="square">
            <a:spAutoFit/>
          </a:bodyPr>
          <a:lstStyle>
            <a:lvl1pPr marL="0" lvl="0" algn="l" defTabSz="457200">
              <a:defRPr sz="1800" kern="1200">
                <a:solidFill>
                  <a:schemeClr val="tx1"/>
                </a:solidFill>
                <a:latin typeface="Calibri"/>
                <a:ea typeface="微软雅黑"/>
              </a:defRPr>
            </a:lvl1pPr>
            <a:lvl2pPr marL="457200" lvl="1" algn="l" defTabSz="457200">
              <a:defRPr sz="1800" kern="1200">
                <a:solidFill>
                  <a:schemeClr val="tx1"/>
                </a:solidFill>
                <a:latin typeface="Calibri"/>
                <a:ea typeface="微软雅黑"/>
              </a:defRPr>
            </a:lvl2pPr>
            <a:lvl3pPr marL="914400" lvl="2" algn="l" defTabSz="457200">
              <a:defRPr sz="1800" kern="1200">
                <a:solidFill>
                  <a:schemeClr val="tx1"/>
                </a:solidFill>
                <a:latin typeface="Calibri"/>
                <a:ea typeface="微软雅黑"/>
              </a:defRPr>
            </a:lvl3pPr>
            <a:lvl4pPr marL="1371600" lvl="3" algn="l" defTabSz="457200">
              <a:defRPr sz="1800" kern="1200">
                <a:solidFill>
                  <a:schemeClr val="tx1"/>
                </a:solidFill>
                <a:latin typeface="Calibri"/>
                <a:ea typeface="微软雅黑"/>
              </a:defRPr>
            </a:lvl4pPr>
            <a:lvl5pPr marL="1828800" lvl="4" algn="l" defTabSz="457200">
              <a:defRPr sz="1800" kern="1200">
                <a:solidFill>
                  <a:schemeClr val="tx1"/>
                </a:solidFill>
                <a:latin typeface="Calibri"/>
                <a:ea typeface="微软雅黑"/>
              </a:defRPr>
            </a:lvl5pPr>
            <a:lvl6pPr marL="2286000" lvl="5" algn="l" defTabSz="457200">
              <a:defRPr sz="1800" kern="1200">
                <a:solidFill>
                  <a:schemeClr val="tx1"/>
                </a:solidFill>
                <a:latin typeface="Calibri"/>
                <a:ea typeface="微软雅黑"/>
              </a:defRPr>
            </a:lvl6pPr>
            <a:lvl7pPr marL="2743200" lvl="6" algn="l" defTabSz="457200">
              <a:defRPr sz="1800" kern="1200">
                <a:solidFill>
                  <a:schemeClr val="tx1"/>
                </a:solidFill>
                <a:latin typeface="Calibri"/>
                <a:ea typeface="微软雅黑"/>
              </a:defRPr>
            </a:lvl7pPr>
            <a:lvl8pPr marL="3200400" lvl="7" algn="l" defTabSz="457200">
              <a:defRPr sz="1800" kern="1200">
                <a:solidFill>
                  <a:schemeClr val="tx1"/>
                </a:solidFill>
                <a:latin typeface="Calibri"/>
                <a:ea typeface="微软雅黑"/>
              </a:defRPr>
            </a:lvl8pPr>
            <a:lvl9pPr marL="3657600" lvl="8" algn="l" defTabSz="457200">
              <a:defRPr sz="1800" kern="1200">
                <a:solidFill>
                  <a:schemeClr val="tx1"/>
                </a:solidFill>
                <a:latin typeface="Calibri"/>
                <a:ea typeface="微软雅黑"/>
              </a:defRPr>
            </a:lvl9pPr>
          </a:lstStyle>
          <a:p>
            <a:pPr>
              <a:lnSpc>
                <a:spcPct val="100000"/>
              </a:lnSpc>
            </a:pPr>
            <a:r>
              <a:rPr lang="zh-CN" sz="2800" b="1" spc="200">
                <a:solidFill>
                  <a:srgbClr val="FFFFFF"/>
                </a:solidFill>
                <a:latin typeface="Calibri"/>
                <a:ea typeface="微软雅黑"/>
              </a:rPr>
              <a:t>存储格式和访问协议</a:t>
            </a:r>
          </a:p>
        </p:txBody>
      </p:sp>
      <p:sp>
        <p:nvSpPr>
          <p:cNvPr id="10" name="矩形 3"/>
          <p:cNvSpPr/>
          <p:nvPr/>
        </p:nvSpPr>
        <p:spPr>
          <a:xfrm>
            <a:off x="502961" y="992602"/>
            <a:ext cx="7193525" cy="546100"/>
          </a:xfrm>
          <a:prstGeom prst="rect">
            <a:avLst/>
          </a:prstGeom>
        </p:spPr>
        <p:txBody>
          <a:bodyPr wrap="square">
            <a:spAutoFit/>
          </a:bodyPr>
          <a:lstStyle>
            <a:lvl1pPr marL="0" lvl="0" algn="l" defTabSz="457200">
              <a:defRPr sz="1800" kern="1200">
                <a:solidFill>
                  <a:schemeClr val="tx1"/>
                </a:solidFill>
                <a:latin typeface="Calibri"/>
                <a:ea typeface="微软雅黑"/>
              </a:defRPr>
            </a:lvl1pPr>
            <a:lvl2pPr marL="457200" lvl="1" algn="l" defTabSz="457200">
              <a:defRPr sz="1800" kern="1200">
                <a:solidFill>
                  <a:schemeClr val="tx1"/>
                </a:solidFill>
                <a:latin typeface="Calibri"/>
                <a:ea typeface="微软雅黑"/>
              </a:defRPr>
            </a:lvl2pPr>
            <a:lvl3pPr marL="914400" lvl="2" algn="l" defTabSz="457200">
              <a:defRPr sz="1800" kern="1200">
                <a:solidFill>
                  <a:schemeClr val="tx1"/>
                </a:solidFill>
                <a:latin typeface="Calibri"/>
                <a:ea typeface="微软雅黑"/>
              </a:defRPr>
            </a:lvl3pPr>
            <a:lvl4pPr marL="1371600" lvl="3" algn="l" defTabSz="457200">
              <a:defRPr sz="1800" kern="1200">
                <a:solidFill>
                  <a:schemeClr val="tx1"/>
                </a:solidFill>
                <a:latin typeface="Calibri"/>
                <a:ea typeface="微软雅黑"/>
              </a:defRPr>
            </a:lvl4pPr>
            <a:lvl5pPr marL="1828800" lvl="4" algn="l" defTabSz="457200">
              <a:defRPr sz="1800" kern="1200">
                <a:solidFill>
                  <a:schemeClr val="tx1"/>
                </a:solidFill>
                <a:latin typeface="Calibri"/>
                <a:ea typeface="微软雅黑"/>
              </a:defRPr>
            </a:lvl5pPr>
            <a:lvl6pPr marL="2286000" lvl="5" algn="l" defTabSz="457200">
              <a:defRPr sz="1800" kern="1200">
                <a:solidFill>
                  <a:schemeClr val="tx1"/>
                </a:solidFill>
                <a:latin typeface="Calibri"/>
                <a:ea typeface="微软雅黑"/>
              </a:defRPr>
            </a:lvl6pPr>
            <a:lvl7pPr marL="2743200" lvl="6" algn="l" defTabSz="457200">
              <a:defRPr sz="1800" kern="1200">
                <a:solidFill>
                  <a:schemeClr val="tx1"/>
                </a:solidFill>
                <a:latin typeface="Calibri"/>
                <a:ea typeface="微软雅黑"/>
              </a:defRPr>
            </a:lvl7pPr>
            <a:lvl8pPr marL="3200400" lvl="7" algn="l" defTabSz="457200">
              <a:defRPr sz="1800" kern="1200">
                <a:solidFill>
                  <a:schemeClr val="tx1"/>
                </a:solidFill>
                <a:latin typeface="Calibri"/>
                <a:ea typeface="微软雅黑"/>
              </a:defRPr>
            </a:lvl8pPr>
            <a:lvl9pPr marL="3657600" lvl="8" algn="l" defTabSz="457200">
              <a:defRPr sz="1800" kern="1200">
                <a:solidFill>
                  <a:schemeClr val="tx1"/>
                </a:solidFill>
                <a:latin typeface="Calibri"/>
                <a:ea typeface="微软雅黑"/>
              </a:defRPr>
            </a:lvl9pPr>
          </a:lstStyle>
          <a:p>
            <a:pPr>
              <a:lnSpc>
                <a:spcPct val="125000"/>
              </a:lnSpc>
            </a:pPr>
            <a:r>
              <a:rPr lang="zh-CN" sz="2400" b="1"/>
              <a:t>日志检查点</a:t>
            </a:r>
          </a:p>
        </p:txBody>
      </p:sp>
      <p:pic>
        <p:nvPicPr>
          <p:cNvPr id="11" name="图片 10"/>
          <p:cNvPicPr>
            <a:picLocks noChangeAspect="1"/>
          </p:cNvPicPr>
          <p:nvPr/>
        </p:nvPicPr>
        <p:blipFill>
          <a:blip r:embed="rId3"/>
          <a:stretch/>
        </p:blipFill>
        <p:spPr>
          <a:xfrm>
            <a:off x="502961" y="1718408"/>
            <a:ext cx="4848990" cy="1506298"/>
          </a:xfrm>
          <a:prstGeom prst="rect">
            <a:avLst/>
          </a:prstGeom>
        </p:spPr>
      </p:pic>
      <p:sp>
        <p:nvSpPr>
          <p:cNvPr id="12" name="文本框 11"/>
          <p:cNvSpPr txBox="1"/>
          <p:nvPr/>
        </p:nvSpPr>
        <p:spPr>
          <a:xfrm>
            <a:off x="510596" y="3353912"/>
            <a:ext cx="5456365" cy="1492250"/>
          </a:xfrm>
          <a:prstGeom prst="rect">
            <a:avLst/>
          </a:prstGeom>
          <a:ln w="12700">
            <a:prstDash val="solid"/>
          </a:ln>
        </p:spPr>
        <p:txBody>
          <a:bodyPr>
            <a:spAutoFit/>
          </a:bodyPr>
          <a:lstStyle/>
          <a:p>
            <a:r>
              <a:rPr lang="zh-CN"/>
              <a:t>定期将日志压缩到检查点中，</a:t>
            </a:r>
          </a:p>
          <a:p>
            <a:r>
              <a:rPr lang="zh-CN"/>
              <a:t>检查点存储了直到特定日志记录</a:t>
            </a:r>
            <a:r>
              <a:rPr lang="en-US"/>
              <a:t>ID</a:t>
            </a:r>
            <a:r>
              <a:rPr lang="zh-CN"/>
              <a:t>的所有非冗余操作，以</a:t>
            </a:r>
            <a:r>
              <a:rPr lang="en-US"/>
              <a:t>parquet</a:t>
            </a:r>
            <a:r>
              <a:rPr lang="zh-CN"/>
              <a:t>格式存储在表的日志中</a:t>
            </a:r>
          </a:p>
          <a:p>
            <a:r>
              <a:rPr lang="zh-CN"/>
              <a:t>为了高效的找到最后一个检查点，最新的检查点</a:t>
            </a:r>
            <a:r>
              <a:rPr lang="en-US"/>
              <a:t>ID</a:t>
            </a:r>
            <a:r>
              <a:rPr lang="zh-CN"/>
              <a:t>会被写入到</a:t>
            </a:r>
            <a:r>
              <a:rPr lang="en-US"/>
              <a:t>/_delta_log/_last_checkpoint文件中</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idx="12"/>
          </p:nvPr>
        </p:nvSpPr>
        <p:spPr>
          <a:xfrm>
            <a:off x="8429122" y="6407032"/>
            <a:ext cx="542604"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0D24CDC4-7101-4A9D-879C-B7C31BEC7F0D}" type="slidenum">
              <a:rPr lang="en-US" altLang="zh-CN"/>
              <a:t>18</a:t>
            </a:fld>
            <a:endParaRPr lang="zh-CN"/>
          </a:p>
        </p:txBody>
      </p:sp>
      <p:sp>
        <p:nvSpPr>
          <p:cNvPr id="9" name="文本框 8"/>
          <p:cNvSpPr txBox="1"/>
          <p:nvPr/>
        </p:nvSpPr>
        <p:spPr>
          <a:xfrm>
            <a:off x="428281" y="199434"/>
            <a:ext cx="4260246" cy="514350"/>
          </a:xfrm>
          <a:prstGeom prst="rect">
            <a:avLst/>
          </a:prstGeom>
          <a:noFill/>
        </p:spPr>
        <p:txBody>
          <a:bodyPr wrap="square">
            <a:spAutoFit/>
          </a:bodyPr>
          <a:lstStyle>
            <a:lvl1pPr marL="0" lvl="0" algn="l" defTabSz="457200">
              <a:defRPr sz="1800" kern="1200">
                <a:solidFill>
                  <a:schemeClr val="tx1"/>
                </a:solidFill>
                <a:latin typeface="Calibri"/>
                <a:ea typeface="微软雅黑"/>
              </a:defRPr>
            </a:lvl1pPr>
            <a:lvl2pPr marL="457200" lvl="1" algn="l" defTabSz="457200">
              <a:defRPr sz="1800" kern="1200">
                <a:solidFill>
                  <a:schemeClr val="tx1"/>
                </a:solidFill>
                <a:latin typeface="Calibri"/>
                <a:ea typeface="微软雅黑"/>
              </a:defRPr>
            </a:lvl2pPr>
            <a:lvl3pPr marL="914400" lvl="2" algn="l" defTabSz="457200">
              <a:defRPr sz="1800" kern="1200">
                <a:solidFill>
                  <a:schemeClr val="tx1"/>
                </a:solidFill>
                <a:latin typeface="Calibri"/>
                <a:ea typeface="微软雅黑"/>
              </a:defRPr>
            </a:lvl3pPr>
            <a:lvl4pPr marL="1371600" lvl="3" algn="l" defTabSz="457200">
              <a:defRPr sz="1800" kern="1200">
                <a:solidFill>
                  <a:schemeClr val="tx1"/>
                </a:solidFill>
                <a:latin typeface="Calibri"/>
                <a:ea typeface="微软雅黑"/>
              </a:defRPr>
            </a:lvl4pPr>
            <a:lvl5pPr marL="1828800" lvl="4" algn="l" defTabSz="457200">
              <a:defRPr sz="1800" kern="1200">
                <a:solidFill>
                  <a:schemeClr val="tx1"/>
                </a:solidFill>
                <a:latin typeface="Calibri"/>
                <a:ea typeface="微软雅黑"/>
              </a:defRPr>
            </a:lvl5pPr>
            <a:lvl6pPr marL="2286000" lvl="5" algn="l" defTabSz="457200">
              <a:defRPr sz="1800" kern="1200">
                <a:solidFill>
                  <a:schemeClr val="tx1"/>
                </a:solidFill>
                <a:latin typeface="Calibri"/>
                <a:ea typeface="微软雅黑"/>
              </a:defRPr>
            </a:lvl6pPr>
            <a:lvl7pPr marL="2743200" lvl="6" algn="l" defTabSz="457200">
              <a:defRPr sz="1800" kern="1200">
                <a:solidFill>
                  <a:schemeClr val="tx1"/>
                </a:solidFill>
                <a:latin typeface="Calibri"/>
                <a:ea typeface="微软雅黑"/>
              </a:defRPr>
            </a:lvl7pPr>
            <a:lvl8pPr marL="3200400" lvl="7" algn="l" defTabSz="457200">
              <a:defRPr sz="1800" kern="1200">
                <a:solidFill>
                  <a:schemeClr val="tx1"/>
                </a:solidFill>
                <a:latin typeface="Calibri"/>
                <a:ea typeface="微软雅黑"/>
              </a:defRPr>
            </a:lvl8pPr>
            <a:lvl9pPr marL="3657600" lvl="8" algn="l" defTabSz="457200">
              <a:defRPr sz="1800" kern="1200">
                <a:solidFill>
                  <a:schemeClr val="tx1"/>
                </a:solidFill>
                <a:latin typeface="Calibri"/>
                <a:ea typeface="微软雅黑"/>
              </a:defRPr>
            </a:lvl9pPr>
          </a:lstStyle>
          <a:p>
            <a:pPr>
              <a:lnSpc>
                <a:spcPct val="100000"/>
              </a:lnSpc>
            </a:pPr>
            <a:r>
              <a:rPr lang="zh-CN" sz="2800" b="1" spc="200">
                <a:solidFill>
                  <a:srgbClr val="FFFFFF"/>
                </a:solidFill>
                <a:latin typeface="Calibri"/>
                <a:ea typeface="微软雅黑"/>
              </a:rPr>
              <a:t>存储格式和访问协议</a:t>
            </a:r>
          </a:p>
        </p:txBody>
      </p:sp>
      <p:sp>
        <p:nvSpPr>
          <p:cNvPr id="10" name="文本框 9"/>
          <p:cNvSpPr txBox="1"/>
          <p:nvPr/>
        </p:nvSpPr>
        <p:spPr>
          <a:xfrm>
            <a:off x="540631" y="1231436"/>
            <a:ext cx="4635408" cy="641350"/>
          </a:xfrm>
          <a:prstGeom prst="rect">
            <a:avLst/>
          </a:prstGeom>
          <a:ln w="12700">
            <a:prstDash val="solid"/>
          </a:ln>
        </p:spPr>
        <p:txBody>
          <a:bodyPr>
            <a:spAutoFit/>
          </a:bodyPr>
          <a:lstStyle/>
          <a:p>
            <a:r>
              <a:t>基于这种日志结构 我们还可以实现delta lake的时间旅行功能</a:t>
            </a:r>
          </a:p>
        </p:txBody>
      </p:sp>
      <p:sp>
        <p:nvSpPr>
          <p:cNvPr id="11" name="文本框 10"/>
          <p:cNvSpPr txBox="1"/>
          <p:nvPr/>
        </p:nvSpPr>
        <p:spPr>
          <a:xfrm>
            <a:off x="707556" y="2502920"/>
            <a:ext cx="3864508" cy="1174750"/>
          </a:xfrm>
          <a:prstGeom prst="rect">
            <a:avLst/>
          </a:prstGeom>
          <a:ln w="12700">
            <a:prstDash val="solid"/>
          </a:ln>
        </p:spPr>
        <p:txBody>
          <a:bodyPr>
            <a:spAutoFit/>
          </a:bodyPr>
          <a:lstStyle/>
          <a:p>
            <a:r>
              <a:rPr dirty="0"/>
              <a:t>000010.parquet</a:t>
            </a:r>
          </a:p>
          <a:p>
            <a:r>
              <a:rPr dirty="0"/>
              <a:t>000011.JSON</a:t>
            </a:r>
          </a:p>
          <a:p>
            <a:r>
              <a:rPr dirty="0"/>
              <a:t>000012.JSON</a:t>
            </a:r>
          </a:p>
          <a:p>
            <a:r>
              <a:rPr dirty="0"/>
              <a:t>...</a:t>
            </a:r>
          </a:p>
        </p:txBody>
      </p:sp>
      <p:cxnSp>
        <p:nvCxnSpPr>
          <p:cNvPr id="12" name="直接箭头连接符 11"/>
          <p:cNvCxnSpPr/>
          <p:nvPr/>
        </p:nvCxnSpPr>
        <p:spPr>
          <a:xfrm flipH="1">
            <a:off x="2272584" y="3233772"/>
            <a:ext cx="1441783" cy="0"/>
          </a:xfrm>
          <a:prstGeom prst="straightConnector1">
            <a:avLst/>
          </a:prstGeom>
          <a:noFill/>
          <a:ln w="25400">
            <a:solidFill>
              <a:srgbClr val="000000"/>
            </a:solidFill>
            <a:prstDash val="solid"/>
            <a:headEnd/>
            <a:tailEnd type="triangle"/>
          </a:ln>
        </p:spPr>
      </p:cxnSp>
      <p:sp>
        <p:nvSpPr>
          <p:cNvPr id="13" name="文本框 12"/>
          <p:cNvSpPr txBox="1"/>
          <p:nvPr/>
        </p:nvSpPr>
        <p:spPr>
          <a:xfrm>
            <a:off x="629014" y="3745647"/>
            <a:ext cx="6437510" cy="2308324"/>
          </a:xfrm>
          <a:prstGeom prst="rect">
            <a:avLst/>
          </a:prstGeom>
          <a:ln w="12700">
            <a:prstDash val="solid"/>
          </a:ln>
        </p:spPr>
        <p:txBody>
          <a:bodyPr>
            <a:spAutoFit/>
          </a:bodyPr>
          <a:lstStyle/>
          <a:p>
            <a:r>
              <a:rPr lang="zh-CN" altLang="en-US" dirty="0">
                <a:solidFill>
                  <a:srgbClr val="000000"/>
                </a:solidFill>
                <a:effectLst/>
                <a:latin typeface="微软雅黑" panose="020B0503020204020204" pitchFamily="34" charset="-122"/>
                <a:ea typeface="微软雅黑" panose="020B0503020204020204" pitchFamily="34" charset="-122"/>
              </a:rPr>
              <a:t>若是想恢复到指定时间点的数据</a:t>
            </a:r>
            <a:endParaRPr lang="en-US" altLang="zh-CN" dirty="0"/>
          </a:p>
          <a:p>
            <a:r>
              <a:rPr lang="en-US" altLang="zh-CN" dirty="0"/>
              <a:t>1.</a:t>
            </a:r>
            <a:r>
              <a:rPr lang="zh-CN" altLang="en-US" dirty="0"/>
              <a:t>找到该时间点之前最新的日志检查点并读取对应的原始</a:t>
            </a:r>
            <a:r>
              <a:rPr lang="en-US" altLang="zh-CN" dirty="0"/>
              <a:t>parquet</a:t>
            </a:r>
            <a:r>
              <a:rPr lang="zh-CN" altLang="en-US" dirty="0"/>
              <a:t>文件的数据对象</a:t>
            </a:r>
            <a:endParaRPr lang="en-US" altLang="zh-CN" dirty="0"/>
          </a:p>
          <a:p>
            <a:endParaRPr lang="en-US" altLang="zh-CN" dirty="0"/>
          </a:p>
          <a:p>
            <a:r>
              <a:rPr lang="en-US" altLang="zh-CN" dirty="0"/>
              <a:t>2.</a:t>
            </a:r>
            <a:r>
              <a:rPr lang="zh-CN" altLang="en-US" dirty="0"/>
              <a:t>读取该日志检查点到对应时间点的所有日志记录</a:t>
            </a:r>
            <a:endParaRPr lang="en-US" altLang="zh-CN" dirty="0"/>
          </a:p>
          <a:p>
            <a:endParaRPr lang="en-US" altLang="zh-CN" dirty="0"/>
          </a:p>
          <a:p>
            <a:r>
              <a:rPr lang="en-US" altLang="zh-CN" dirty="0"/>
              <a:t>3.</a:t>
            </a:r>
            <a:r>
              <a:rPr lang="zh-CN" altLang="en-US" dirty="0"/>
              <a:t>将所有对应的日志记录在原始</a:t>
            </a:r>
            <a:r>
              <a:rPr lang="en-US" altLang="zh-CN" dirty="0"/>
              <a:t>parquet</a:t>
            </a:r>
            <a:r>
              <a:rPr lang="zh-CN" altLang="en-US" dirty="0"/>
              <a:t>文件上再执行一遍，即可得到所需的数据版本，实现时间旅行功能</a:t>
            </a:r>
            <a:endParaRPr 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idx="12"/>
          </p:nvPr>
        </p:nvSpPr>
        <p:spPr>
          <a:xfrm>
            <a:off x="8429122" y="6407032"/>
            <a:ext cx="542604"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CA24E390-6A20-4B40-9353-10B4FA0FB3BD}" type="slidenum">
              <a:rPr lang="en-US" altLang="zh-CN"/>
              <a:t>19</a:t>
            </a:fld>
            <a:endParaRPr lang="zh-CN"/>
          </a:p>
        </p:txBody>
      </p:sp>
      <p:sp>
        <p:nvSpPr>
          <p:cNvPr id="9" name="文本框 8"/>
          <p:cNvSpPr txBox="1"/>
          <p:nvPr/>
        </p:nvSpPr>
        <p:spPr>
          <a:xfrm>
            <a:off x="428281" y="199434"/>
            <a:ext cx="4260246" cy="514350"/>
          </a:xfrm>
          <a:prstGeom prst="rect">
            <a:avLst/>
          </a:prstGeom>
          <a:noFill/>
        </p:spPr>
        <p:txBody>
          <a:bodyPr wrap="square">
            <a:spAutoFit/>
          </a:bodyPr>
          <a:lstStyle>
            <a:lvl1pPr marL="0" lvl="0" algn="l" defTabSz="457200">
              <a:defRPr sz="1800" kern="1200">
                <a:solidFill>
                  <a:schemeClr val="tx1"/>
                </a:solidFill>
                <a:latin typeface="Calibri"/>
                <a:ea typeface="微软雅黑"/>
              </a:defRPr>
            </a:lvl1pPr>
            <a:lvl2pPr marL="457200" lvl="1" algn="l" defTabSz="457200">
              <a:defRPr sz="1800" kern="1200">
                <a:solidFill>
                  <a:schemeClr val="tx1"/>
                </a:solidFill>
                <a:latin typeface="Calibri"/>
                <a:ea typeface="微软雅黑"/>
              </a:defRPr>
            </a:lvl2pPr>
            <a:lvl3pPr marL="914400" lvl="2" algn="l" defTabSz="457200">
              <a:defRPr sz="1800" kern="1200">
                <a:solidFill>
                  <a:schemeClr val="tx1"/>
                </a:solidFill>
                <a:latin typeface="Calibri"/>
                <a:ea typeface="微软雅黑"/>
              </a:defRPr>
            </a:lvl3pPr>
            <a:lvl4pPr marL="1371600" lvl="3" algn="l" defTabSz="457200">
              <a:defRPr sz="1800" kern="1200">
                <a:solidFill>
                  <a:schemeClr val="tx1"/>
                </a:solidFill>
                <a:latin typeface="Calibri"/>
                <a:ea typeface="微软雅黑"/>
              </a:defRPr>
            </a:lvl4pPr>
            <a:lvl5pPr marL="1828800" lvl="4" algn="l" defTabSz="457200">
              <a:defRPr sz="1800" kern="1200">
                <a:solidFill>
                  <a:schemeClr val="tx1"/>
                </a:solidFill>
                <a:latin typeface="Calibri"/>
                <a:ea typeface="微软雅黑"/>
              </a:defRPr>
            </a:lvl5pPr>
            <a:lvl6pPr marL="2286000" lvl="5" algn="l" defTabSz="457200">
              <a:defRPr sz="1800" kern="1200">
                <a:solidFill>
                  <a:schemeClr val="tx1"/>
                </a:solidFill>
                <a:latin typeface="Calibri"/>
                <a:ea typeface="微软雅黑"/>
              </a:defRPr>
            </a:lvl6pPr>
            <a:lvl7pPr marL="2743200" lvl="6" algn="l" defTabSz="457200">
              <a:defRPr sz="1800" kern="1200">
                <a:solidFill>
                  <a:schemeClr val="tx1"/>
                </a:solidFill>
                <a:latin typeface="Calibri"/>
                <a:ea typeface="微软雅黑"/>
              </a:defRPr>
            </a:lvl7pPr>
            <a:lvl8pPr marL="3200400" lvl="7" algn="l" defTabSz="457200">
              <a:defRPr sz="1800" kern="1200">
                <a:solidFill>
                  <a:schemeClr val="tx1"/>
                </a:solidFill>
                <a:latin typeface="Calibri"/>
                <a:ea typeface="微软雅黑"/>
              </a:defRPr>
            </a:lvl8pPr>
            <a:lvl9pPr marL="3657600" lvl="8" algn="l" defTabSz="457200">
              <a:defRPr sz="1800" kern="1200">
                <a:solidFill>
                  <a:schemeClr val="tx1"/>
                </a:solidFill>
                <a:latin typeface="Calibri"/>
                <a:ea typeface="微软雅黑"/>
              </a:defRPr>
            </a:lvl9pPr>
          </a:lstStyle>
          <a:p>
            <a:pPr>
              <a:lnSpc>
                <a:spcPct val="100000"/>
              </a:lnSpc>
            </a:pPr>
            <a:r>
              <a:rPr lang="zh-CN" sz="2800" b="1" spc="200">
                <a:solidFill>
                  <a:srgbClr val="FFFFFF"/>
                </a:solidFill>
                <a:latin typeface="Calibri"/>
                <a:ea typeface="微软雅黑"/>
              </a:rPr>
              <a:t>存储格式和访问协议</a:t>
            </a:r>
          </a:p>
        </p:txBody>
      </p:sp>
      <p:sp>
        <p:nvSpPr>
          <p:cNvPr id="10" name="矩形 3"/>
          <p:cNvSpPr/>
          <p:nvPr/>
        </p:nvSpPr>
        <p:spPr>
          <a:xfrm>
            <a:off x="502961" y="992602"/>
            <a:ext cx="7193525" cy="546100"/>
          </a:xfrm>
          <a:prstGeom prst="rect">
            <a:avLst/>
          </a:prstGeom>
        </p:spPr>
        <p:txBody>
          <a:bodyPr wrap="square">
            <a:spAutoFit/>
          </a:bodyPr>
          <a:lstStyle>
            <a:lvl1pPr marL="0" lvl="0" algn="l" defTabSz="457200">
              <a:defRPr sz="1800" kern="1200">
                <a:solidFill>
                  <a:schemeClr val="tx1"/>
                </a:solidFill>
                <a:latin typeface="Calibri"/>
                <a:ea typeface="微软雅黑"/>
              </a:defRPr>
            </a:lvl1pPr>
            <a:lvl2pPr marL="457200" lvl="1" algn="l" defTabSz="457200">
              <a:defRPr sz="1800" kern="1200">
                <a:solidFill>
                  <a:schemeClr val="tx1"/>
                </a:solidFill>
                <a:latin typeface="Calibri"/>
                <a:ea typeface="微软雅黑"/>
              </a:defRPr>
            </a:lvl2pPr>
            <a:lvl3pPr marL="914400" lvl="2" algn="l" defTabSz="457200">
              <a:defRPr sz="1800" kern="1200">
                <a:solidFill>
                  <a:schemeClr val="tx1"/>
                </a:solidFill>
                <a:latin typeface="Calibri"/>
                <a:ea typeface="微软雅黑"/>
              </a:defRPr>
            </a:lvl3pPr>
            <a:lvl4pPr marL="1371600" lvl="3" algn="l" defTabSz="457200">
              <a:defRPr sz="1800" kern="1200">
                <a:solidFill>
                  <a:schemeClr val="tx1"/>
                </a:solidFill>
                <a:latin typeface="Calibri"/>
                <a:ea typeface="微软雅黑"/>
              </a:defRPr>
            </a:lvl4pPr>
            <a:lvl5pPr marL="1828800" lvl="4" algn="l" defTabSz="457200">
              <a:defRPr sz="1800" kern="1200">
                <a:solidFill>
                  <a:schemeClr val="tx1"/>
                </a:solidFill>
                <a:latin typeface="Calibri"/>
                <a:ea typeface="微软雅黑"/>
              </a:defRPr>
            </a:lvl5pPr>
            <a:lvl6pPr marL="2286000" lvl="5" algn="l" defTabSz="457200">
              <a:defRPr sz="1800" kern="1200">
                <a:solidFill>
                  <a:schemeClr val="tx1"/>
                </a:solidFill>
                <a:latin typeface="Calibri"/>
                <a:ea typeface="微软雅黑"/>
              </a:defRPr>
            </a:lvl6pPr>
            <a:lvl7pPr marL="2743200" lvl="6" algn="l" defTabSz="457200">
              <a:defRPr sz="1800" kern="1200">
                <a:solidFill>
                  <a:schemeClr val="tx1"/>
                </a:solidFill>
                <a:latin typeface="Calibri"/>
                <a:ea typeface="微软雅黑"/>
              </a:defRPr>
            </a:lvl7pPr>
            <a:lvl8pPr marL="3200400" lvl="7" algn="l" defTabSz="457200">
              <a:defRPr sz="1800" kern="1200">
                <a:solidFill>
                  <a:schemeClr val="tx1"/>
                </a:solidFill>
                <a:latin typeface="Calibri"/>
                <a:ea typeface="微软雅黑"/>
              </a:defRPr>
            </a:lvl8pPr>
            <a:lvl9pPr marL="3657600" lvl="8" algn="l" defTabSz="457200">
              <a:defRPr sz="1800" kern="1200">
                <a:solidFill>
                  <a:schemeClr val="tx1"/>
                </a:solidFill>
                <a:latin typeface="Calibri"/>
                <a:ea typeface="微软雅黑"/>
              </a:defRPr>
            </a:lvl9pPr>
          </a:lstStyle>
          <a:p>
            <a:pPr>
              <a:lnSpc>
                <a:spcPct val="125000"/>
              </a:lnSpc>
            </a:pPr>
            <a:r>
              <a:rPr lang="zh-CN" sz="2400" b="1"/>
              <a:t>访问协议</a:t>
            </a:r>
          </a:p>
        </p:txBody>
      </p:sp>
      <p:sp>
        <p:nvSpPr>
          <p:cNvPr id="11" name="文本框 10"/>
          <p:cNvSpPr txBox="1"/>
          <p:nvPr/>
        </p:nvSpPr>
        <p:spPr>
          <a:xfrm>
            <a:off x="526033" y="1711997"/>
            <a:ext cx="2032371" cy="361950"/>
          </a:xfrm>
          <a:prstGeom prst="rect">
            <a:avLst/>
          </a:prstGeom>
          <a:ln w="12700">
            <a:prstDash val="solid"/>
          </a:ln>
        </p:spPr>
        <p:txBody>
          <a:bodyPr>
            <a:spAutoFit/>
          </a:bodyPr>
          <a:lstStyle/>
          <a:p>
            <a:r>
              <a:t>读表操作</a:t>
            </a:r>
          </a:p>
        </p:txBody>
      </p:sp>
      <p:sp>
        <p:nvSpPr>
          <p:cNvPr id="12" name="文本框 11"/>
          <p:cNvSpPr txBox="1"/>
          <p:nvPr/>
        </p:nvSpPr>
        <p:spPr>
          <a:xfrm>
            <a:off x="610712" y="2302686"/>
            <a:ext cx="6307358" cy="3168650"/>
          </a:xfrm>
          <a:prstGeom prst="rect">
            <a:avLst/>
          </a:prstGeom>
          <a:ln w="12700">
            <a:prstDash val="solid"/>
          </a:ln>
        </p:spPr>
        <p:txBody>
          <a:bodyPr>
            <a:spAutoFit/>
          </a:bodyPr>
          <a:lstStyle/>
          <a:p>
            <a:r>
              <a:rPr lang="en-US"/>
              <a:t>1.</a:t>
            </a:r>
            <a:r>
              <a:rPr lang="zh-CN"/>
              <a:t>在</a:t>
            </a:r>
            <a:r>
              <a:rPr lang="en-US"/>
              <a:t>table</a:t>
            </a:r>
            <a:r>
              <a:rPr lang="zh-CN"/>
              <a:t>的</a:t>
            </a:r>
            <a:r>
              <a:rPr lang="en-US"/>
              <a:t>log</a:t>
            </a:r>
            <a:r>
              <a:rPr lang="zh-CN"/>
              <a:t>目录读取</a:t>
            </a:r>
            <a:r>
              <a:rPr lang="en-US"/>
              <a:t>_last_checkpoint</a:t>
            </a:r>
            <a:r>
              <a:rPr lang="zh-CN"/>
              <a:t>对象，如果存在就读取最近一次的</a:t>
            </a:r>
            <a:r>
              <a:rPr lang="en-US"/>
              <a:t>checkpointID</a:t>
            </a:r>
          </a:p>
          <a:p>
            <a:endParaRPr lang="en-US"/>
          </a:p>
          <a:p>
            <a:r>
              <a:rPr lang="en-US"/>
              <a:t>2.</a:t>
            </a:r>
            <a:r>
              <a:rPr lang="zh-CN"/>
              <a:t>在</a:t>
            </a:r>
            <a:r>
              <a:rPr lang="en-US"/>
              <a:t>delta log</a:t>
            </a:r>
            <a:r>
              <a:rPr lang="zh-CN"/>
              <a:t>目录下执行一次</a:t>
            </a:r>
            <a:r>
              <a:rPr lang="en-US"/>
              <a:t>LIST</a:t>
            </a:r>
            <a:r>
              <a:rPr lang="zh-CN"/>
              <a:t>操作，若“最近一次的</a:t>
            </a:r>
            <a:r>
              <a:rPr lang="en-US"/>
              <a:t>checkpointID</a:t>
            </a:r>
            <a:r>
              <a:rPr lang="zh-CN"/>
              <a:t>”存在，则以此作为开始键，若不存在，则从</a:t>
            </a:r>
            <a:r>
              <a:rPr lang="en-US"/>
              <a:t>0</a:t>
            </a:r>
            <a:r>
              <a:rPr lang="zh-CN"/>
              <a:t>开始找到最新的</a:t>
            </a:r>
            <a:r>
              <a:rPr lang="en-US"/>
              <a:t>parquet</a:t>
            </a:r>
            <a:r>
              <a:rPr lang="zh-CN"/>
              <a:t>作为开始键，然后从开始键开始找更新的</a:t>
            </a:r>
            <a:r>
              <a:rPr lang="en-US"/>
              <a:t>JSON</a:t>
            </a:r>
            <a:r>
              <a:rPr lang="zh-CN"/>
              <a:t>记录，去恢复数据表的状态。</a:t>
            </a:r>
          </a:p>
          <a:p>
            <a:r>
              <a:rPr lang="zh-CN"/>
              <a:t>（即本操作提供了数据表从最新一次</a:t>
            </a:r>
            <a:r>
              <a:rPr lang="en-US"/>
              <a:t>"</a:t>
            </a:r>
            <a:r>
              <a:rPr lang="zh-CN"/>
              <a:t>快照</a:t>
            </a:r>
            <a:r>
              <a:rPr lang="en-US"/>
              <a:t>"去恢复整张表所有状态需要的文件清单</a:t>
            </a:r>
            <a:r>
              <a:rPr lang="zh-CN"/>
              <a:t>）</a:t>
            </a:r>
          </a:p>
          <a:p>
            <a:endParaRPr lang="zh-CN"/>
          </a:p>
          <a:p>
            <a:r>
              <a:rPr lang="en-US"/>
              <a:t>3.</a:t>
            </a:r>
            <a:r>
              <a:rPr lang="zh-CN"/>
              <a:t>读取相关的数据对象集合</a:t>
            </a:r>
          </a:p>
        </p:txBody>
      </p:sp>
      <p:pic>
        <p:nvPicPr>
          <p:cNvPr id="13" name="图片 12"/>
          <p:cNvPicPr>
            <a:picLocks noChangeAspect="1"/>
          </p:cNvPicPr>
          <p:nvPr/>
        </p:nvPicPr>
        <p:blipFill>
          <a:blip r:embed="rId3"/>
          <a:stretch/>
        </p:blipFill>
        <p:spPr>
          <a:xfrm>
            <a:off x="4099723" y="943879"/>
            <a:ext cx="2305096" cy="135880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idx="12"/>
          </p:nvPr>
        </p:nvSpPr>
        <p:spPr/>
        <p:txBody>
          <a:bodyPr/>
          <a:lstStyle/>
          <a:p>
            <a:fld id="{ED3F673A-387C-43E5-BE28-297C8E5452FF}" type="slidenum">
              <a:rPr lang="zh-CN"/>
              <a:t>2</a:t>
            </a:fld>
            <a:endParaRPr lang="zh-CN"/>
          </a:p>
        </p:txBody>
      </p:sp>
      <p:grpSp>
        <p:nvGrpSpPr>
          <p:cNvPr id="3" name="组合 2"/>
          <p:cNvGrpSpPr/>
          <p:nvPr/>
        </p:nvGrpSpPr>
        <p:grpSpPr>
          <a:xfrm>
            <a:off x="2131902" y="1681394"/>
            <a:ext cx="4880195" cy="3490746"/>
            <a:chOff x="2131902" y="1751811"/>
            <a:chExt cx="4880195" cy="3490746"/>
          </a:xfrm>
        </p:grpSpPr>
        <p:grpSp>
          <p:nvGrpSpPr>
            <p:cNvPr id="64" name="组合 63"/>
            <p:cNvGrpSpPr/>
            <p:nvPr/>
          </p:nvGrpSpPr>
          <p:grpSpPr>
            <a:xfrm>
              <a:off x="2131902" y="1751811"/>
              <a:ext cx="4880195" cy="457200"/>
              <a:chOff x="2318742" y="2198492"/>
              <a:chExt cx="4880195" cy="457200"/>
            </a:xfrm>
          </p:grpSpPr>
          <p:sp>
            <p:nvSpPr>
              <p:cNvPr id="53" name="文本框 52"/>
              <p:cNvSpPr txBox="1"/>
              <p:nvPr/>
            </p:nvSpPr>
            <p:spPr>
              <a:xfrm>
                <a:off x="2692422" y="2198492"/>
                <a:ext cx="4132835" cy="457200"/>
              </a:xfrm>
              <a:prstGeom prst="rect">
                <a:avLst/>
              </a:prstGeom>
              <a:noFill/>
              <a:ln w="19050">
                <a:solidFill>
                  <a:srgbClr val="02409A"/>
                </a:solidFill>
              </a:ln>
            </p:spPr>
            <p:txBody>
              <a:bodyPr wrap="square">
                <a:spAutoFit/>
              </a:bodyPr>
              <a:lstStyle/>
              <a:p>
                <a:pPr lvl="0" algn="ctr"/>
                <a:r>
                  <a:rPr lang="zh-CN" sz="2400" b="1">
                    <a:solidFill>
                      <a:srgbClr val="262626"/>
                    </a:solidFill>
                    <a:latin typeface="思源黑体 CN"/>
                    <a:ea typeface="思源黑体 CN"/>
                  </a:rPr>
                  <a:t>研究背景和研究现状</a:t>
                </a:r>
              </a:p>
            </p:txBody>
          </p:sp>
          <p:grpSp>
            <p:nvGrpSpPr>
              <p:cNvPr id="54" name="Google Shape;863;p65"/>
              <p:cNvGrpSpPr>
                <a:grpSpLocks noChangeAspect="1"/>
              </p:cNvGrpSpPr>
              <p:nvPr/>
            </p:nvGrpSpPr>
            <p:grpSpPr>
              <a:xfrm>
                <a:off x="2318742" y="2339325"/>
                <a:ext cx="190147" cy="180000"/>
                <a:chOff x="4660325" y="1866850"/>
                <a:chExt cx="68350" cy="58100"/>
              </a:xfrm>
            </p:grpSpPr>
            <p:sp>
              <p:nvSpPr>
                <p:cNvPr id="55" name="Google Shape;864;p65"/>
                <p:cNvSpPr/>
                <p:nvPr/>
              </p:nvSpPr>
              <p:spPr>
                <a:xfrm>
                  <a:off x="4660325" y="1866850"/>
                  <a:ext cx="37700" cy="58100"/>
                </a:xfrm>
                <a:custGeom>
                  <a:avLst/>
                  <a:gdLst/>
                  <a:ahLst/>
                  <a:cxnLst/>
                  <a:rect l="l" t="t" r="r" b="b"/>
                  <a:pathLst>
                    <a:path w="37700" h="58100">
                      <a:moveTo>
                        <a:pt x="8650" y="25"/>
                      </a:moveTo>
                      <a:lnTo>
                        <a:pt x="0" y="8850"/>
                      </a:lnTo>
                      <a:lnTo>
                        <a:pt x="20375" y="29050"/>
                      </a:lnTo>
                      <a:lnTo>
                        <a:pt x="0" y="49425"/>
                      </a:lnTo>
                      <a:lnTo>
                        <a:pt x="8650" y="58075"/>
                      </a:lnTo>
                      <a:lnTo>
                        <a:pt x="37700" y="29050"/>
                      </a:lnTo>
                      <a:lnTo>
                        <a:pt x="8650" y="25"/>
                      </a:lnTo>
                      <a:close/>
                    </a:path>
                  </a:pathLst>
                </a:custGeom>
                <a:noFill/>
                <a:ln w="9525" cap="flat" cmpd="sng">
                  <a:solidFill>
                    <a:srgbClr val="3C3C8E"/>
                  </a:solidFill>
                  <a:prstDash val="solid"/>
                  <a:round/>
                  <a:headEnd type="none" w="sm" len="sm"/>
                  <a:tailEnd type="none" w="sm" len="sm"/>
                </a:ln>
              </p:spPr>
              <p:txBody>
                <a:bodyPr wrap="square" lIns="91425" tIns="91425" rIns="91425" bIns="91425" anchor="ctr" anchorCtr="0"/>
                <a:lstStyle/>
                <a:p>
                  <a:pPr marL="0" lvl="0" indent="0" algn="l">
                    <a:spcBef>
                      <a:spcPts val="0"/>
                    </a:spcBef>
                    <a:spcAft>
                      <a:spcPts val="0"/>
                    </a:spcAft>
                    <a:buNone/>
                  </a:pPr>
                  <a:endParaRPr/>
                </a:p>
              </p:txBody>
            </p:sp>
            <p:sp>
              <p:nvSpPr>
                <p:cNvPr id="56" name="Google Shape;865;p65"/>
                <p:cNvSpPr/>
                <p:nvPr/>
              </p:nvSpPr>
              <p:spPr>
                <a:xfrm>
                  <a:off x="4690975" y="1866850"/>
                  <a:ext cx="37700" cy="58100"/>
                </a:xfrm>
                <a:custGeom>
                  <a:avLst/>
                  <a:gdLst/>
                  <a:ahLst/>
                  <a:cxnLst/>
                  <a:rect l="l" t="t" r="r" b="b"/>
                  <a:pathLst>
                    <a:path w="37700" h="58100">
                      <a:moveTo>
                        <a:pt x="8650" y="25"/>
                      </a:moveTo>
                      <a:lnTo>
                        <a:pt x="0" y="8850"/>
                      </a:lnTo>
                      <a:lnTo>
                        <a:pt x="20200" y="29050"/>
                      </a:lnTo>
                      <a:lnTo>
                        <a:pt x="0" y="49425"/>
                      </a:lnTo>
                      <a:lnTo>
                        <a:pt x="8650" y="58075"/>
                      </a:lnTo>
                      <a:lnTo>
                        <a:pt x="37700" y="29050"/>
                      </a:lnTo>
                      <a:lnTo>
                        <a:pt x="8650" y="25"/>
                      </a:lnTo>
                      <a:close/>
                    </a:path>
                  </a:pathLst>
                </a:custGeom>
                <a:noFill/>
                <a:ln w="9525" cap="flat" cmpd="sng">
                  <a:solidFill>
                    <a:srgbClr val="3C3C8E"/>
                  </a:solidFill>
                  <a:prstDash val="solid"/>
                  <a:round/>
                  <a:headEnd type="none" w="sm" len="sm"/>
                  <a:tailEnd type="none" w="sm" len="sm"/>
                </a:ln>
              </p:spPr>
              <p:txBody>
                <a:bodyPr wrap="square" lIns="91425" tIns="91425" rIns="91425" bIns="91425" anchor="ctr" anchorCtr="0"/>
                <a:lstStyle/>
                <a:p>
                  <a:pPr marL="0" lvl="0" indent="0" algn="l">
                    <a:spcBef>
                      <a:spcPts val="0"/>
                    </a:spcBef>
                    <a:spcAft>
                      <a:spcPts val="0"/>
                    </a:spcAft>
                    <a:buNone/>
                  </a:pPr>
                  <a:endParaRPr/>
                </a:p>
              </p:txBody>
            </p:sp>
          </p:grpSp>
          <p:grpSp>
            <p:nvGrpSpPr>
              <p:cNvPr id="61" name="Google Shape;863;p65"/>
              <p:cNvGrpSpPr>
                <a:grpSpLocks noChangeAspect="1"/>
              </p:cNvGrpSpPr>
              <p:nvPr/>
            </p:nvGrpSpPr>
            <p:grpSpPr>
              <a:xfrm flipH="1">
                <a:off x="7008790" y="2339325"/>
                <a:ext cx="190147" cy="180000"/>
                <a:chOff x="4660325" y="1866850"/>
                <a:chExt cx="68350" cy="58100"/>
              </a:xfrm>
            </p:grpSpPr>
            <p:sp>
              <p:nvSpPr>
                <p:cNvPr id="62" name="Google Shape;864;p65"/>
                <p:cNvSpPr/>
                <p:nvPr/>
              </p:nvSpPr>
              <p:spPr>
                <a:xfrm>
                  <a:off x="4660325" y="1866850"/>
                  <a:ext cx="37700" cy="58100"/>
                </a:xfrm>
                <a:custGeom>
                  <a:avLst/>
                  <a:gdLst/>
                  <a:ahLst/>
                  <a:cxnLst/>
                  <a:rect l="l" t="t" r="r" b="b"/>
                  <a:pathLst>
                    <a:path w="37700" h="58100">
                      <a:moveTo>
                        <a:pt x="8650" y="25"/>
                      </a:moveTo>
                      <a:lnTo>
                        <a:pt x="0" y="8850"/>
                      </a:lnTo>
                      <a:lnTo>
                        <a:pt x="20375" y="29050"/>
                      </a:lnTo>
                      <a:lnTo>
                        <a:pt x="0" y="49425"/>
                      </a:lnTo>
                      <a:lnTo>
                        <a:pt x="8650" y="58075"/>
                      </a:lnTo>
                      <a:lnTo>
                        <a:pt x="37700" y="29050"/>
                      </a:lnTo>
                      <a:lnTo>
                        <a:pt x="8650" y="25"/>
                      </a:lnTo>
                      <a:close/>
                    </a:path>
                  </a:pathLst>
                </a:custGeom>
                <a:noFill/>
                <a:ln w="9525" cap="flat" cmpd="sng">
                  <a:solidFill>
                    <a:srgbClr val="3C3C8E"/>
                  </a:solidFill>
                  <a:prstDash val="solid"/>
                  <a:round/>
                  <a:headEnd type="none" w="sm" len="sm"/>
                  <a:tailEnd type="none" w="sm" len="sm"/>
                </a:ln>
              </p:spPr>
              <p:txBody>
                <a:bodyPr wrap="square" lIns="91425" tIns="91425" rIns="91425" bIns="91425" anchor="ctr" anchorCtr="0"/>
                <a:lstStyle/>
                <a:p>
                  <a:pPr marL="0" lvl="0" indent="0" algn="l">
                    <a:spcBef>
                      <a:spcPts val="0"/>
                    </a:spcBef>
                    <a:spcAft>
                      <a:spcPts val="0"/>
                    </a:spcAft>
                    <a:buNone/>
                  </a:pPr>
                  <a:endParaRPr/>
                </a:p>
              </p:txBody>
            </p:sp>
            <p:sp>
              <p:nvSpPr>
                <p:cNvPr id="63" name="Google Shape;865;p65"/>
                <p:cNvSpPr/>
                <p:nvPr/>
              </p:nvSpPr>
              <p:spPr>
                <a:xfrm>
                  <a:off x="4690975" y="1866850"/>
                  <a:ext cx="37700" cy="58100"/>
                </a:xfrm>
                <a:custGeom>
                  <a:avLst/>
                  <a:gdLst/>
                  <a:ahLst/>
                  <a:cxnLst/>
                  <a:rect l="l" t="t" r="r" b="b"/>
                  <a:pathLst>
                    <a:path w="37700" h="58100">
                      <a:moveTo>
                        <a:pt x="8650" y="25"/>
                      </a:moveTo>
                      <a:lnTo>
                        <a:pt x="0" y="8850"/>
                      </a:lnTo>
                      <a:lnTo>
                        <a:pt x="20200" y="29050"/>
                      </a:lnTo>
                      <a:lnTo>
                        <a:pt x="0" y="49425"/>
                      </a:lnTo>
                      <a:lnTo>
                        <a:pt x="8650" y="58075"/>
                      </a:lnTo>
                      <a:lnTo>
                        <a:pt x="37700" y="29050"/>
                      </a:lnTo>
                      <a:lnTo>
                        <a:pt x="8650" y="25"/>
                      </a:lnTo>
                      <a:close/>
                    </a:path>
                  </a:pathLst>
                </a:custGeom>
                <a:noFill/>
                <a:ln w="9525" cap="flat" cmpd="sng">
                  <a:solidFill>
                    <a:srgbClr val="3C3C8E"/>
                  </a:solidFill>
                  <a:prstDash val="solid"/>
                  <a:round/>
                  <a:headEnd type="none" w="sm" len="sm"/>
                  <a:tailEnd type="none" w="sm" len="sm"/>
                </a:ln>
              </p:spPr>
              <p:txBody>
                <a:bodyPr wrap="square" lIns="91425" tIns="91425" rIns="91425" bIns="91425" anchor="ctr" anchorCtr="0"/>
                <a:lstStyle/>
                <a:p>
                  <a:pPr marL="0" lvl="0" indent="0" algn="l">
                    <a:spcBef>
                      <a:spcPts val="0"/>
                    </a:spcBef>
                    <a:spcAft>
                      <a:spcPts val="0"/>
                    </a:spcAft>
                    <a:buNone/>
                  </a:pPr>
                  <a:endParaRPr/>
                </a:p>
              </p:txBody>
            </p:sp>
          </p:grpSp>
        </p:grpSp>
        <p:grpSp>
          <p:nvGrpSpPr>
            <p:cNvPr id="65" name="组合 64"/>
            <p:cNvGrpSpPr/>
            <p:nvPr/>
          </p:nvGrpSpPr>
          <p:grpSpPr>
            <a:xfrm>
              <a:off x="2131902" y="2762993"/>
              <a:ext cx="4880195" cy="457200"/>
              <a:chOff x="2318742" y="2198492"/>
              <a:chExt cx="4880195" cy="457200"/>
            </a:xfrm>
          </p:grpSpPr>
          <p:sp>
            <p:nvSpPr>
              <p:cNvPr id="66" name="文本框 65"/>
              <p:cNvSpPr txBox="1"/>
              <p:nvPr/>
            </p:nvSpPr>
            <p:spPr>
              <a:xfrm>
                <a:off x="2692422" y="2198492"/>
                <a:ext cx="4132835" cy="457200"/>
              </a:xfrm>
              <a:prstGeom prst="rect">
                <a:avLst/>
              </a:prstGeom>
              <a:noFill/>
              <a:ln w="19050">
                <a:solidFill>
                  <a:srgbClr val="02409A"/>
                </a:solidFill>
              </a:ln>
            </p:spPr>
            <p:txBody>
              <a:bodyPr wrap="square">
                <a:spAutoFit/>
              </a:bodyPr>
              <a:lstStyle/>
              <a:p>
                <a:pPr lvl="0" algn="ctr"/>
                <a:r>
                  <a:rPr lang="zh-CN" sz="2400" b="1">
                    <a:solidFill>
                      <a:srgbClr val="262626"/>
                    </a:solidFill>
                    <a:latin typeface="思源黑体 CN"/>
                    <a:ea typeface="思源黑体 CN"/>
                  </a:rPr>
                  <a:t>存储格式和访问协议</a:t>
                </a:r>
              </a:p>
            </p:txBody>
          </p:sp>
          <p:grpSp>
            <p:nvGrpSpPr>
              <p:cNvPr id="67" name="Google Shape;863;p65"/>
              <p:cNvGrpSpPr>
                <a:grpSpLocks noChangeAspect="1"/>
              </p:cNvGrpSpPr>
              <p:nvPr/>
            </p:nvGrpSpPr>
            <p:grpSpPr>
              <a:xfrm>
                <a:off x="2318742" y="2339325"/>
                <a:ext cx="190147" cy="180000"/>
                <a:chOff x="4660325" y="1866850"/>
                <a:chExt cx="68350" cy="58100"/>
              </a:xfrm>
            </p:grpSpPr>
            <p:sp>
              <p:nvSpPr>
                <p:cNvPr id="71" name="Google Shape;864;p65"/>
                <p:cNvSpPr/>
                <p:nvPr/>
              </p:nvSpPr>
              <p:spPr>
                <a:xfrm>
                  <a:off x="4660325" y="1866850"/>
                  <a:ext cx="37700" cy="58100"/>
                </a:xfrm>
                <a:custGeom>
                  <a:avLst/>
                  <a:gdLst/>
                  <a:ahLst/>
                  <a:cxnLst/>
                  <a:rect l="l" t="t" r="r" b="b"/>
                  <a:pathLst>
                    <a:path w="37700" h="58100">
                      <a:moveTo>
                        <a:pt x="8650" y="25"/>
                      </a:moveTo>
                      <a:lnTo>
                        <a:pt x="0" y="8850"/>
                      </a:lnTo>
                      <a:lnTo>
                        <a:pt x="20375" y="29050"/>
                      </a:lnTo>
                      <a:lnTo>
                        <a:pt x="0" y="49425"/>
                      </a:lnTo>
                      <a:lnTo>
                        <a:pt x="8650" y="58075"/>
                      </a:lnTo>
                      <a:lnTo>
                        <a:pt x="37700" y="29050"/>
                      </a:lnTo>
                      <a:lnTo>
                        <a:pt x="8650" y="25"/>
                      </a:lnTo>
                      <a:close/>
                    </a:path>
                  </a:pathLst>
                </a:custGeom>
                <a:noFill/>
                <a:ln w="9525" cap="flat" cmpd="sng">
                  <a:solidFill>
                    <a:srgbClr val="3C3C8E"/>
                  </a:solidFill>
                  <a:prstDash val="solid"/>
                  <a:round/>
                  <a:headEnd type="none" w="sm" len="sm"/>
                  <a:tailEnd type="none" w="sm" len="sm"/>
                </a:ln>
              </p:spPr>
              <p:txBody>
                <a:bodyPr wrap="square" lIns="91425" tIns="91425" rIns="91425" bIns="91425" anchor="ctr" anchorCtr="0"/>
                <a:lstStyle/>
                <a:p>
                  <a:pPr marL="0" lvl="0" indent="0" algn="l">
                    <a:spcBef>
                      <a:spcPts val="0"/>
                    </a:spcBef>
                    <a:spcAft>
                      <a:spcPts val="0"/>
                    </a:spcAft>
                    <a:buNone/>
                  </a:pPr>
                  <a:endParaRPr/>
                </a:p>
              </p:txBody>
            </p:sp>
            <p:sp>
              <p:nvSpPr>
                <p:cNvPr id="72" name="Google Shape;865;p65"/>
                <p:cNvSpPr/>
                <p:nvPr/>
              </p:nvSpPr>
              <p:spPr>
                <a:xfrm>
                  <a:off x="4690975" y="1866850"/>
                  <a:ext cx="37700" cy="58100"/>
                </a:xfrm>
                <a:custGeom>
                  <a:avLst/>
                  <a:gdLst/>
                  <a:ahLst/>
                  <a:cxnLst/>
                  <a:rect l="l" t="t" r="r" b="b"/>
                  <a:pathLst>
                    <a:path w="37700" h="58100">
                      <a:moveTo>
                        <a:pt x="8650" y="25"/>
                      </a:moveTo>
                      <a:lnTo>
                        <a:pt x="0" y="8850"/>
                      </a:lnTo>
                      <a:lnTo>
                        <a:pt x="20200" y="29050"/>
                      </a:lnTo>
                      <a:lnTo>
                        <a:pt x="0" y="49425"/>
                      </a:lnTo>
                      <a:lnTo>
                        <a:pt x="8650" y="58075"/>
                      </a:lnTo>
                      <a:lnTo>
                        <a:pt x="37700" y="29050"/>
                      </a:lnTo>
                      <a:lnTo>
                        <a:pt x="8650" y="25"/>
                      </a:lnTo>
                      <a:close/>
                    </a:path>
                  </a:pathLst>
                </a:custGeom>
                <a:noFill/>
                <a:ln w="9525" cap="flat" cmpd="sng">
                  <a:solidFill>
                    <a:srgbClr val="3C3C8E"/>
                  </a:solidFill>
                  <a:prstDash val="solid"/>
                  <a:round/>
                  <a:headEnd type="none" w="sm" len="sm"/>
                  <a:tailEnd type="none" w="sm" len="sm"/>
                </a:ln>
              </p:spPr>
              <p:txBody>
                <a:bodyPr wrap="square" lIns="91425" tIns="91425" rIns="91425" bIns="91425" anchor="ctr" anchorCtr="0"/>
                <a:lstStyle/>
                <a:p>
                  <a:pPr marL="0" lvl="0" indent="0" algn="l">
                    <a:spcBef>
                      <a:spcPts val="0"/>
                    </a:spcBef>
                    <a:spcAft>
                      <a:spcPts val="0"/>
                    </a:spcAft>
                    <a:buNone/>
                  </a:pPr>
                  <a:endParaRPr/>
                </a:p>
              </p:txBody>
            </p:sp>
          </p:grpSp>
          <p:grpSp>
            <p:nvGrpSpPr>
              <p:cNvPr id="68" name="Google Shape;863;p65"/>
              <p:cNvGrpSpPr>
                <a:grpSpLocks noChangeAspect="1"/>
              </p:cNvGrpSpPr>
              <p:nvPr/>
            </p:nvGrpSpPr>
            <p:grpSpPr>
              <a:xfrm flipH="1">
                <a:off x="7008790" y="2339325"/>
                <a:ext cx="190147" cy="180000"/>
                <a:chOff x="4660325" y="1866850"/>
                <a:chExt cx="68350" cy="58100"/>
              </a:xfrm>
            </p:grpSpPr>
            <p:sp>
              <p:nvSpPr>
                <p:cNvPr id="69" name="Google Shape;864;p65"/>
                <p:cNvSpPr/>
                <p:nvPr/>
              </p:nvSpPr>
              <p:spPr>
                <a:xfrm>
                  <a:off x="4660325" y="1866850"/>
                  <a:ext cx="37700" cy="58100"/>
                </a:xfrm>
                <a:custGeom>
                  <a:avLst/>
                  <a:gdLst/>
                  <a:ahLst/>
                  <a:cxnLst/>
                  <a:rect l="l" t="t" r="r" b="b"/>
                  <a:pathLst>
                    <a:path w="37700" h="58100">
                      <a:moveTo>
                        <a:pt x="8650" y="25"/>
                      </a:moveTo>
                      <a:lnTo>
                        <a:pt x="0" y="8850"/>
                      </a:lnTo>
                      <a:lnTo>
                        <a:pt x="20375" y="29050"/>
                      </a:lnTo>
                      <a:lnTo>
                        <a:pt x="0" y="49425"/>
                      </a:lnTo>
                      <a:lnTo>
                        <a:pt x="8650" y="58075"/>
                      </a:lnTo>
                      <a:lnTo>
                        <a:pt x="37700" y="29050"/>
                      </a:lnTo>
                      <a:lnTo>
                        <a:pt x="8650" y="25"/>
                      </a:lnTo>
                      <a:close/>
                    </a:path>
                  </a:pathLst>
                </a:custGeom>
                <a:noFill/>
                <a:ln w="9525" cap="flat" cmpd="sng">
                  <a:solidFill>
                    <a:srgbClr val="3C3C8E"/>
                  </a:solidFill>
                  <a:prstDash val="solid"/>
                  <a:round/>
                  <a:headEnd type="none" w="sm" len="sm"/>
                  <a:tailEnd type="none" w="sm" len="sm"/>
                </a:ln>
              </p:spPr>
              <p:txBody>
                <a:bodyPr wrap="square" lIns="91425" tIns="91425" rIns="91425" bIns="91425" anchor="ctr" anchorCtr="0"/>
                <a:lstStyle/>
                <a:p>
                  <a:pPr marL="0" lvl="0" indent="0" algn="l">
                    <a:spcBef>
                      <a:spcPts val="0"/>
                    </a:spcBef>
                    <a:spcAft>
                      <a:spcPts val="0"/>
                    </a:spcAft>
                    <a:buNone/>
                  </a:pPr>
                  <a:endParaRPr/>
                </a:p>
              </p:txBody>
            </p:sp>
            <p:sp>
              <p:nvSpPr>
                <p:cNvPr id="70" name="Google Shape;865;p65"/>
                <p:cNvSpPr/>
                <p:nvPr/>
              </p:nvSpPr>
              <p:spPr>
                <a:xfrm>
                  <a:off x="4690975" y="1866850"/>
                  <a:ext cx="37700" cy="58100"/>
                </a:xfrm>
                <a:custGeom>
                  <a:avLst/>
                  <a:gdLst/>
                  <a:ahLst/>
                  <a:cxnLst/>
                  <a:rect l="l" t="t" r="r" b="b"/>
                  <a:pathLst>
                    <a:path w="37700" h="58100">
                      <a:moveTo>
                        <a:pt x="8650" y="25"/>
                      </a:moveTo>
                      <a:lnTo>
                        <a:pt x="0" y="8850"/>
                      </a:lnTo>
                      <a:lnTo>
                        <a:pt x="20200" y="29050"/>
                      </a:lnTo>
                      <a:lnTo>
                        <a:pt x="0" y="49425"/>
                      </a:lnTo>
                      <a:lnTo>
                        <a:pt x="8650" y="58075"/>
                      </a:lnTo>
                      <a:lnTo>
                        <a:pt x="37700" y="29050"/>
                      </a:lnTo>
                      <a:lnTo>
                        <a:pt x="8650" y="25"/>
                      </a:lnTo>
                      <a:close/>
                    </a:path>
                  </a:pathLst>
                </a:custGeom>
                <a:noFill/>
                <a:ln w="9525" cap="flat" cmpd="sng">
                  <a:solidFill>
                    <a:srgbClr val="3C3C8E"/>
                  </a:solidFill>
                  <a:prstDash val="solid"/>
                  <a:round/>
                  <a:headEnd type="none" w="sm" len="sm"/>
                  <a:tailEnd type="none" w="sm" len="sm"/>
                </a:ln>
              </p:spPr>
              <p:txBody>
                <a:bodyPr wrap="square" lIns="91425" tIns="91425" rIns="91425" bIns="91425" anchor="ctr" anchorCtr="0"/>
                <a:lstStyle/>
                <a:p>
                  <a:pPr marL="0" lvl="0" indent="0" algn="l">
                    <a:spcBef>
                      <a:spcPts val="0"/>
                    </a:spcBef>
                    <a:spcAft>
                      <a:spcPts val="0"/>
                    </a:spcAft>
                    <a:buNone/>
                  </a:pPr>
                  <a:endParaRPr/>
                </a:p>
              </p:txBody>
            </p:sp>
          </p:grpSp>
        </p:grpSp>
        <p:grpSp>
          <p:nvGrpSpPr>
            <p:cNvPr id="74" name="组合 73"/>
            <p:cNvGrpSpPr/>
            <p:nvPr/>
          </p:nvGrpSpPr>
          <p:grpSpPr>
            <a:xfrm>
              <a:off x="2131902" y="3774175"/>
              <a:ext cx="4880195" cy="457200"/>
              <a:chOff x="2318742" y="2198492"/>
              <a:chExt cx="4880195" cy="457200"/>
            </a:xfrm>
          </p:grpSpPr>
          <p:sp>
            <p:nvSpPr>
              <p:cNvPr id="75" name="文本框 74"/>
              <p:cNvSpPr txBox="1"/>
              <p:nvPr/>
            </p:nvSpPr>
            <p:spPr>
              <a:xfrm>
                <a:off x="2692422" y="2198492"/>
                <a:ext cx="4132835" cy="457200"/>
              </a:xfrm>
              <a:prstGeom prst="rect">
                <a:avLst/>
              </a:prstGeom>
              <a:noFill/>
              <a:ln w="19050">
                <a:solidFill>
                  <a:srgbClr val="02409A"/>
                </a:solidFill>
              </a:ln>
            </p:spPr>
            <p:txBody>
              <a:bodyPr wrap="square">
                <a:spAutoFit/>
              </a:bodyPr>
              <a:lstStyle/>
              <a:p>
                <a:pPr lvl="0" algn="ctr"/>
                <a:r>
                  <a:rPr lang="zh-CN" sz="2400" b="1">
                    <a:solidFill>
                      <a:srgbClr val="262626"/>
                    </a:solidFill>
                    <a:latin typeface="思源黑体 CN"/>
                    <a:ea typeface="思源黑体 CN"/>
                  </a:rPr>
                  <a:t>性能表现和其他特性</a:t>
                </a:r>
              </a:p>
            </p:txBody>
          </p:sp>
          <p:grpSp>
            <p:nvGrpSpPr>
              <p:cNvPr id="76" name="Google Shape;863;p65"/>
              <p:cNvGrpSpPr>
                <a:grpSpLocks noChangeAspect="1"/>
              </p:cNvGrpSpPr>
              <p:nvPr/>
            </p:nvGrpSpPr>
            <p:grpSpPr>
              <a:xfrm>
                <a:off x="2318742" y="2339325"/>
                <a:ext cx="190147" cy="180000"/>
                <a:chOff x="4660325" y="1866850"/>
                <a:chExt cx="68350" cy="58100"/>
              </a:xfrm>
            </p:grpSpPr>
            <p:sp>
              <p:nvSpPr>
                <p:cNvPr id="80" name="Google Shape;864;p65"/>
                <p:cNvSpPr/>
                <p:nvPr/>
              </p:nvSpPr>
              <p:spPr>
                <a:xfrm>
                  <a:off x="4660325" y="1866850"/>
                  <a:ext cx="37700" cy="58100"/>
                </a:xfrm>
                <a:custGeom>
                  <a:avLst/>
                  <a:gdLst/>
                  <a:ahLst/>
                  <a:cxnLst/>
                  <a:rect l="l" t="t" r="r" b="b"/>
                  <a:pathLst>
                    <a:path w="37700" h="58100">
                      <a:moveTo>
                        <a:pt x="8650" y="25"/>
                      </a:moveTo>
                      <a:lnTo>
                        <a:pt x="0" y="8850"/>
                      </a:lnTo>
                      <a:lnTo>
                        <a:pt x="20375" y="29050"/>
                      </a:lnTo>
                      <a:lnTo>
                        <a:pt x="0" y="49425"/>
                      </a:lnTo>
                      <a:lnTo>
                        <a:pt x="8650" y="58075"/>
                      </a:lnTo>
                      <a:lnTo>
                        <a:pt x="37700" y="29050"/>
                      </a:lnTo>
                      <a:lnTo>
                        <a:pt x="8650" y="25"/>
                      </a:lnTo>
                      <a:close/>
                    </a:path>
                  </a:pathLst>
                </a:custGeom>
                <a:noFill/>
                <a:ln w="9525" cap="flat" cmpd="sng">
                  <a:solidFill>
                    <a:srgbClr val="3C3C8E"/>
                  </a:solidFill>
                  <a:prstDash val="solid"/>
                  <a:round/>
                  <a:headEnd type="none" w="sm" len="sm"/>
                  <a:tailEnd type="none" w="sm" len="sm"/>
                </a:ln>
              </p:spPr>
              <p:txBody>
                <a:bodyPr wrap="square" lIns="91425" tIns="91425" rIns="91425" bIns="91425" anchor="ctr" anchorCtr="0"/>
                <a:lstStyle/>
                <a:p>
                  <a:pPr marL="0" lvl="0" indent="0" algn="l">
                    <a:spcBef>
                      <a:spcPts val="0"/>
                    </a:spcBef>
                    <a:spcAft>
                      <a:spcPts val="0"/>
                    </a:spcAft>
                    <a:buNone/>
                  </a:pPr>
                  <a:endParaRPr/>
                </a:p>
              </p:txBody>
            </p:sp>
            <p:sp>
              <p:nvSpPr>
                <p:cNvPr id="81" name="Google Shape;865;p65"/>
                <p:cNvSpPr/>
                <p:nvPr/>
              </p:nvSpPr>
              <p:spPr>
                <a:xfrm>
                  <a:off x="4690975" y="1866850"/>
                  <a:ext cx="37700" cy="58100"/>
                </a:xfrm>
                <a:custGeom>
                  <a:avLst/>
                  <a:gdLst/>
                  <a:ahLst/>
                  <a:cxnLst/>
                  <a:rect l="l" t="t" r="r" b="b"/>
                  <a:pathLst>
                    <a:path w="37700" h="58100">
                      <a:moveTo>
                        <a:pt x="8650" y="25"/>
                      </a:moveTo>
                      <a:lnTo>
                        <a:pt x="0" y="8850"/>
                      </a:lnTo>
                      <a:lnTo>
                        <a:pt x="20200" y="29050"/>
                      </a:lnTo>
                      <a:lnTo>
                        <a:pt x="0" y="49425"/>
                      </a:lnTo>
                      <a:lnTo>
                        <a:pt x="8650" y="58075"/>
                      </a:lnTo>
                      <a:lnTo>
                        <a:pt x="37700" y="29050"/>
                      </a:lnTo>
                      <a:lnTo>
                        <a:pt x="8650" y="25"/>
                      </a:lnTo>
                      <a:close/>
                    </a:path>
                  </a:pathLst>
                </a:custGeom>
                <a:noFill/>
                <a:ln w="9525" cap="flat" cmpd="sng">
                  <a:solidFill>
                    <a:srgbClr val="3C3C8E"/>
                  </a:solidFill>
                  <a:prstDash val="solid"/>
                  <a:round/>
                  <a:headEnd type="none" w="sm" len="sm"/>
                  <a:tailEnd type="none" w="sm" len="sm"/>
                </a:ln>
              </p:spPr>
              <p:txBody>
                <a:bodyPr wrap="square" lIns="91425" tIns="91425" rIns="91425" bIns="91425" anchor="ctr" anchorCtr="0"/>
                <a:lstStyle/>
                <a:p>
                  <a:pPr marL="0" lvl="0" indent="0" algn="l">
                    <a:spcBef>
                      <a:spcPts val="0"/>
                    </a:spcBef>
                    <a:spcAft>
                      <a:spcPts val="0"/>
                    </a:spcAft>
                    <a:buNone/>
                  </a:pPr>
                  <a:endParaRPr/>
                </a:p>
              </p:txBody>
            </p:sp>
          </p:grpSp>
          <p:grpSp>
            <p:nvGrpSpPr>
              <p:cNvPr id="77" name="Google Shape;863;p65"/>
              <p:cNvGrpSpPr>
                <a:grpSpLocks noChangeAspect="1"/>
              </p:cNvGrpSpPr>
              <p:nvPr/>
            </p:nvGrpSpPr>
            <p:grpSpPr>
              <a:xfrm flipH="1">
                <a:off x="7008790" y="2339325"/>
                <a:ext cx="190147" cy="180000"/>
                <a:chOff x="4660325" y="1866850"/>
                <a:chExt cx="68350" cy="58100"/>
              </a:xfrm>
            </p:grpSpPr>
            <p:sp>
              <p:nvSpPr>
                <p:cNvPr id="78" name="Google Shape;864;p65"/>
                <p:cNvSpPr/>
                <p:nvPr/>
              </p:nvSpPr>
              <p:spPr>
                <a:xfrm>
                  <a:off x="4660325" y="1866850"/>
                  <a:ext cx="37700" cy="58100"/>
                </a:xfrm>
                <a:custGeom>
                  <a:avLst/>
                  <a:gdLst/>
                  <a:ahLst/>
                  <a:cxnLst/>
                  <a:rect l="l" t="t" r="r" b="b"/>
                  <a:pathLst>
                    <a:path w="37700" h="58100">
                      <a:moveTo>
                        <a:pt x="8650" y="25"/>
                      </a:moveTo>
                      <a:lnTo>
                        <a:pt x="0" y="8850"/>
                      </a:lnTo>
                      <a:lnTo>
                        <a:pt x="20375" y="29050"/>
                      </a:lnTo>
                      <a:lnTo>
                        <a:pt x="0" y="49425"/>
                      </a:lnTo>
                      <a:lnTo>
                        <a:pt x="8650" y="58075"/>
                      </a:lnTo>
                      <a:lnTo>
                        <a:pt x="37700" y="29050"/>
                      </a:lnTo>
                      <a:lnTo>
                        <a:pt x="8650" y="25"/>
                      </a:lnTo>
                      <a:close/>
                    </a:path>
                  </a:pathLst>
                </a:custGeom>
                <a:noFill/>
                <a:ln w="9525" cap="flat" cmpd="sng">
                  <a:solidFill>
                    <a:srgbClr val="3C3C8E"/>
                  </a:solidFill>
                  <a:prstDash val="solid"/>
                  <a:round/>
                  <a:headEnd type="none" w="sm" len="sm"/>
                  <a:tailEnd type="none" w="sm" len="sm"/>
                </a:ln>
              </p:spPr>
              <p:txBody>
                <a:bodyPr wrap="square" lIns="91425" tIns="91425" rIns="91425" bIns="91425" anchor="ctr" anchorCtr="0"/>
                <a:lstStyle/>
                <a:p>
                  <a:pPr marL="0" lvl="0" indent="0" algn="l">
                    <a:spcBef>
                      <a:spcPts val="0"/>
                    </a:spcBef>
                    <a:spcAft>
                      <a:spcPts val="0"/>
                    </a:spcAft>
                    <a:buNone/>
                  </a:pPr>
                  <a:endParaRPr/>
                </a:p>
              </p:txBody>
            </p:sp>
            <p:sp>
              <p:nvSpPr>
                <p:cNvPr id="79" name="Google Shape;865;p65"/>
                <p:cNvSpPr/>
                <p:nvPr/>
              </p:nvSpPr>
              <p:spPr>
                <a:xfrm>
                  <a:off x="4690975" y="1866850"/>
                  <a:ext cx="37700" cy="58100"/>
                </a:xfrm>
                <a:custGeom>
                  <a:avLst/>
                  <a:gdLst/>
                  <a:ahLst/>
                  <a:cxnLst/>
                  <a:rect l="l" t="t" r="r" b="b"/>
                  <a:pathLst>
                    <a:path w="37700" h="58100">
                      <a:moveTo>
                        <a:pt x="8650" y="25"/>
                      </a:moveTo>
                      <a:lnTo>
                        <a:pt x="0" y="8850"/>
                      </a:lnTo>
                      <a:lnTo>
                        <a:pt x="20200" y="29050"/>
                      </a:lnTo>
                      <a:lnTo>
                        <a:pt x="0" y="49425"/>
                      </a:lnTo>
                      <a:lnTo>
                        <a:pt x="8650" y="58075"/>
                      </a:lnTo>
                      <a:lnTo>
                        <a:pt x="37700" y="29050"/>
                      </a:lnTo>
                      <a:lnTo>
                        <a:pt x="8650" y="25"/>
                      </a:lnTo>
                      <a:close/>
                    </a:path>
                  </a:pathLst>
                </a:custGeom>
                <a:noFill/>
                <a:ln w="9525" cap="flat" cmpd="sng">
                  <a:solidFill>
                    <a:srgbClr val="3C3C8E"/>
                  </a:solidFill>
                  <a:prstDash val="solid"/>
                  <a:round/>
                  <a:headEnd type="none" w="sm" len="sm"/>
                  <a:tailEnd type="none" w="sm" len="sm"/>
                </a:ln>
              </p:spPr>
              <p:txBody>
                <a:bodyPr wrap="square" lIns="91425" tIns="91425" rIns="91425" bIns="91425" anchor="ctr" anchorCtr="0"/>
                <a:lstStyle/>
                <a:p>
                  <a:pPr marL="0" lvl="0" indent="0" algn="l">
                    <a:spcBef>
                      <a:spcPts val="0"/>
                    </a:spcBef>
                    <a:spcAft>
                      <a:spcPts val="0"/>
                    </a:spcAft>
                    <a:buNone/>
                  </a:pPr>
                  <a:endParaRPr/>
                </a:p>
              </p:txBody>
            </p:sp>
          </p:grpSp>
        </p:grpSp>
        <p:grpSp>
          <p:nvGrpSpPr>
            <p:cNvPr id="28" name="组合 27"/>
            <p:cNvGrpSpPr/>
            <p:nvPr/>
          </p:nvGrpSpPr>
          <p:grpSpPr>
            <a:xfrm>
              <a:off x="2131902" y="4785357"/>
              <a:ext cx="4880195" cy="457200"/>
              <a:chOff x="2318742" y="2198492"/>
              <a:chExt cx="4880195" cy="457200"/>
            </a:xfrm>
          </p:grpSpPr>
          <p:sp>
            <p:nvSpPr>
              <p:cNvPr id="29" name="文本框 28"/>
              <p:cNvSpPr txBox="1"/>
              <p:nvPr/>
            </p:nvSpPr>
            <p:spPr>
              <a:xfrm>
                <a:off x="2692422" y="2198492"/>
                <a:ext cx="4132835" cy="457200"/>
              </a:xfrm>
              <a:prstGeom prst="rect">
                <a:avLst/>
              </a:prstGeom>
              <a:noFill/>
              <a:ln w="19050">
                <a:solidFill>
                  <a:srgbClr val="02409A"/>
                </a:solidFill>
              </a:ln>
            </p:spPr>
            <p:txBody>
              <a:bodyPr wrap="square">
                <a:spAutoFit/>
              </a:bodyPr>
              <a:lstStyle/>
              <a:p>
                <a:pPr lvl="0" algn="ctr"/>
                <a:r>
                  <a:rPr lang="zh-CN" sz="2400" b="1">
                    <a:solidFill>
                      <a:srgbClr val="262626"/>
                    </a:solidFill>
                    <a:latin typeface="思源黑体 CN"/>
                    <a:ea typeface="思源黑体 CN"/>
                  </a:rPr>
                  <a:t>应用案例和总结</a:t>
                </a:r>
              </a:p>
            </p:txBody>
          </p:sp>
          <p:grpSp>
            <p:nvGrpSpPr>
              <p:cNvPr id="30" name="Google Shape;863;p65"/>
              <p:cNvGrpSpPr>
                <a:grpSpLocks noChangeAspect="1"/>
              </p:cNvGrpSpPr>
              <p:nvPr/>
            </p:nvGrpSpPr>
            <p:grpSpPr>
              <a:xfrm>
                <a:off x="2318742" y="2339325"/>
                <a:ext cx="190147" cy="180000"/>
                <a:chOff x="4660325" y="1866850"/>
                <a:chExt cx="68350" cy="58100"/>
              </a:xfrm>
            </p:grpSpPr>
            <p:sp>
              <p:nvSpPr>
                <p:cNvPr id="34" name="Google Shape;864;p65"/>
                <p:cNvSpPr/>
                <p:nvPr/>
              </p:nvSpPr>
              <p:spPr>
                <a:xfrm>
                  <a:off x="4660325" y="1866850"/>
                  <a:ext cx="37700" cy="58100"/>
                </a:xfrm>
                <a:custGeom>
                  <a:avLst/>
                  <a:gdLst/>
                  <a:ahLst/>
                  <a:cxnLst/>
                  <a:rect l="l" t="t" r="r" b="b"/>
                  <a:pathLst>
                    <a:path w="37700" h="58100">
                      <a:moveTo>
                        <a:pt x="8650" y="25"/>
                      </a:moveTo>
                      <a:lnTo>
                        <a:pt x="0" y="8850"/>
                      </a:lnTo>
                      <a:lnTo>
                        <a:pt x="20375" y="29050"/>
                      </a:lnTo>
                      <a:lnTo>
                        <a:pt x="0" y="49425"/>
                      </a:lnTo>
                      <a:lnTo>
                        <a:pt x="8650" y="58075"/>
                      </a:lnTo>
                      <a:lnTo>
                        <a:pt x="37700" y="29050"/>
                      </a:lnTo>
                      <a:lnTo>
                        <a:pt x="8650" y="25"/>
                      </a:lnTo>
                      <a:close/>
                    </a:path>
                  </a:pathLst>
                </a:custGeom>
                <a:noFill/>
                <a:ln w="9525" cap="flat" cmpd="sng">
                  <a:solidFill>
                    <a:srgbClr val="3C3C8E"/>
                  </a:solidFill>
                  <a:prstDash val="solid"/>
                  <a:round/>
                  <a:headEnd type="none" w="sm" len="sm"/>
                  <a:tailEnd type="none" w="sm" len="sm"/>
                </a:ln>
              </p:spPr>
              <p:txBody>
                <a:bodyPr wrap="square" lIns="91425" tIns="91425" rIns="91425" bIns="91425" anchor="ctr" anchorCtr="0"/>
                <a:lstStyle/>
                <a:p>
                  <a:pPr marL="0" lvl="0" indent="0" algn="l">
                    <a:spcBef>
                      <a:spcPts val="0"/>
                    </a:spcBef>
                    <a:spcAft>
                      <a:spcPts val="0"/>
                    </a:spcAft>
                    <a:buNone/>
                  </a:pPr>
                  <a:endParaRPr/>
                </a:p>
              </p:txBody>
            </p:sp>
            <p:sp>
              <p:nvSpPr>
                <p:cNvPr id="35" name="Google Shape;865;p65"/>
                <p:cNvSpPr/>
                <p:nvPr/>
              </p:nvSpPr>
              <p:spPr>
                <a:xfrm>
                  <a:off x="4690975" y="1866850"/>
                  <a:ext cx="37700" cy="58100"/>
                </a:xfrm>
                <a:custGeom>
                  <a:avLst/>
                  <a:gdLst/>
                  <a:ahLst/>
                  <a:cxnLst/>
                  <a:rect l="l" t="t" r="r" b="b"/>
                  <a:pathLst>
                    <a:path w="37700" h="58100">
                      <a:moveTo>
                        <a:pt x="8650" y="25"/>
                      </a:moveTo>
                      <a:lnTo>
                        <a:pt x="0" y="8850"/>
                      </a:lnTo>
                      <a:lnTo>
                        <a:pt x="20200" y="29050"/>
                      </a:lnTo>
                      <a:lnTo>
                        <a:pt x="0" y="49425"/>
                      </a:lnTo>
                      <a:lnTo>
                        <a:pt x="8650" y="58075"/>
                      </a:lnTo>
                      <a:lnTo>
                        <a:pt x="37700" y="29050"/>
                      </a:lnTo>
                      <a:lnTo>
                        <a:pt x="8650" y="25"/>
                      </a:lnTo>
                      <a:close/>
                    </a:path>
                  </a:pathLst>
                </a:custGeom>
                <a:noFill/>
                <a:ln w="9525" cap="flat" cmpd="sng">
                  <a:solidFill>
                    <a:srgbClr val="3C3C8E"/>
                  </a:solidFill>
                  <a:prstDash val="solid"/>
                  <a:round/>
                  <a:headEnd type="none" w="sm" len="sm"/>
                  <a:tailEnd type="none" w="sm" len="sm"/>
                </a:ln>
              </p:spPr>
              <p:txBody>
                <a:bodyPr wrap="square" lIns="91425" tIns="91425" rIns="91425" bIns="91425" anchor="ctr" anchorCtr="0"/>
                <a:lstStyle/>
                <a:p>
                  <a:pPr marL="0" lvl="0" indent="0" algn="l">
                    <a:spcBef>
                      <a:spcPts val="0"/>
                    </a:spcBef>
                    <a:spcAft>
                      <a:spcPts val="0"/>
                    </a:spcAft>
                    <a:buNone/>
                  </a:pPr>
                  <a:endParaRPr/>
                </a:p>
              </p:txBody>
            </p:sp>
          </p:grpSp>
          <p:grpSp>
            <p:nvGrpSpPr>
              <p:cNvPr id="31" name="Google Shape;863;p65"/>
              <p:cNvGrpSpPr>
                <a:grpSpLocks noChangeAspect="1"/>
              </p:cNvGrpSpPr>
              <p:nvPr/>
            </p:nvGrpSpPr>
            <p:grpSpPr>
              <a:xfrm flipH="1">
                <a:off x="7008790" y="2339325"/>
                <a:ext cx="190147" cy="180000"/>
                <a:chOff x="4660325" y="1866850"/>
                <a:chExt cx="68350" cy="58100"/>
              </a:xfrm>
            </p:grpSpPr>
            <p:sp>
              <p:nvSpPr>
                <p:cNvPr id="32" name="Google Shape;864;p65"/>
                <p:cNvSpPr/>
                <p:nvPr/>
              </p:nvSpPr>
              <p:spPr>
                <a:xfrm>
                  <a:off x="4660325" y="1866850"/>
                  <a:ext cx="37700" cy="58100"/>
                </a:xfrm>
                <a:custGeom>
                  <a:avLst/>
                  <a:gdLst/>
                  <a:ahLst/>
                  <a:cxnLst/>
                  <a:rect l="l" t="t" r="r" b="b"/>
                  <a:pathLst>
                    <a:path w="37700" h="58100">
                      <a:moveTo>
                        <a:pt x="8650" y="25"/>
                      </a:moveTo>
                      <a:lnTo>
                        <a:pt x="0" y="8850"/>
                      </a:lnTo>
                      <a:lnTo>
                        <a:pt x="20375" y="29050"/>
                      </a:lnTo>
                      <a:lnTo>
                        <a:pt x="0" y="49425"/>
                      </a:lnTo>
                      <a:lnTo>
                        <a:pt x="8650" y="58075"/>
                      </a:lnTo>
                      <a:lnTo>
                        <a:pt x="37700" y="29050"/>
                      </a:lnTo>
                      <a:lnTo>
                        <a:pt x="8650" y="25"/>
                      </a:lnTo>
                      <a:close/>
                    </a:path>
                  </a:pathLst>
                </a:custGeom>
                <a:noFill/>
                <a:ln w="9525" cap="flat" cmpd="sng">
                  <a:solidFill>
                    <a:srgbClr val="3C3C8E"/>
                  </a:solidFill>
                  <a:prstDash val="solid"/>
                  <a:round/>
                  <a:headEnd type="none" w="sm" len="sm"/>
                  <a:tailEnd type="none" w="sm" len="sm"/>
                </a:ln>
              </p:spPr>
              <p:txBody>
                <a:bodyPr wrap="square" lIns="91425" tIns="91425" rIns="91425" bIns="91425" anchor="ctr" anchorCtr="0"/>
                <a:lstStyle/>
                <a:p>
                  <a:pPr marL="0" lvl="0" indent="0" algn="l">
                    <a:spcBef>
                      <a:spcPts val="0"/>
                    </a:spcBef>
                    <a:spcAft>
                      <a:spcPts val="0"/>
                    </a:spcAft>
                    <a:buNone/>
                  </a:pPr>
                  <a:endParaRPr/>
                </a:p>
              </p:txBody>
            </p:sp>
            <p:sp>
              <p:nvSpPr>
                <p:cNvPr id="33" name="Google Shape;865;p65"/>
                <p:cNvSpPr/>
                <p:nvPr/>
              </p:nvSpPr>
              <p:spPr>
                <a:xfrm>
                  <a:off x="4690975" y="1866850"/>
                  <a:ext cx="37700" cy="58100"/>
                </a:xfrm>
                <a:custGeom>
                  <a:avLst/>
                  <a:gdLst/>
                  <a:ahLst/>
                  <a:cxnLst/>
                  <a:rect l="l" t="t" r="r" b="b"/>
                  <a:pathLst>
                    <a:path w="37700" h="58100">
                      <a:moveTo>
                        <a:pt x="8650" y="25"/>
                      </a:moveTo>
                      <a:lnTo>
                        <a:pt x="0" y="8850"/>
                      </a:lnTo>
                      <a:lnTo>
                        <a:pt x="20200" y="29050"/>
                      </a:lnTo>
                      <a:lnTo>
                        <a:pt x="0" y="49425"/>
                      </a:lnTo>
                      <a:lnTo>
                        <a:pt x="8650" y="58075"/>
                      </a:lnTo>
                      <a:lnTo>
                        <a:pt x="37700" y="29050"/>
                      </a:lnTo>
                      <a:lnTo>
                        <a:pt x="8650" y="25"/>
                      </a:lnTo>
                      <a:close/>
                    </a:path>
                  </a:pathLst>
                </a:custGeom>
                <a:noFill/>
                <a:ln w="9525" cap="flat" cmpd="sng">
                  <a:solidFill>
                    <a:srgbClr val="3C3C8E"/>
                  </a:solidFill>
                  <a:prstDash val="solid"/>
                  <a:round/>
                  <a:headEnd type="none" w="sm" len="sm"/>
                  <a:tailEnd type="none" w="sm" len="sm"/>
                </a:ln>
              </p:spPr>
              <p:txBody>
                <a:bodyPr wrap="square" lIns="91425" tIns="91425" rIns="91425" bIns="91425" anchor="ctr" anchorCtr="0"/>
                <a:lstStyle/>
                <a:p>
                  <a:pPr marL="0" lvl="0" indent="0" algn="l">
                    <a:spcBef>
                      <a:spcPts val="0"/>
                    </a:spcBef>
                    <a:spcAft>
                      <a:spcPts val="0"/>
                    </a:spcAft>
                    <a:buNone/>
                  </a:pPr>
                  <a:endParaRPr/>
                </a:p>
              </p:txBody>
            </p:sp>
          </p:grpSp>
        </p:grpSp>
      </p:grpSp>
      <p:sp>
        <p:nvSpPr>
          <p:cNvPr id="37" name="文本框 36"/>
          <p:cNvSpPr txBox="1"/>
          <p:nvPr/>
        </p:nvSpPr>
        <p:spPr>
          <a:xfrm>
            <a:off x="428281" y="199434"/>
            <a:ext cx="3259295" cy="523220"/>
          </a:xfrm>
          <a:prstGeom prst="rect">
            <a:avLst/>
          </a:prstGeom>
          <a:noFill/>
        </p:spPr>
        <p:txBody>
          <a:bodyPr wrap="square">
            <a:spAutoFit/>
          </a:bodyPr>
          <a:lstStyle/>
          <a:p>
            <a:pPr>
              <a:lnSpc>
                <a:spcPct val="100000"/>
              </a:lnSpc>
            </a:pPr>
            <a:r>
              <a:rPr lang="zh-CN" sz="2800" b="1" spc="200">
                <a:solidFill>
                  <a:schemeClr val="bg1"/>
                </a:solidFill>
                <a:latin typeface="Calibri"/>
                <a:ea typeface="微软雅黑"/>
              </a:rPr>
              <a:t>提纲</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idx="12"/>
          </p:nvPr>
        </p:nvSpPr>
        <p:spPr>
          <a:xfrm>
            <a:off x="8429122" y="6407032"/>
            <a:ext cx="542604"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CD7C1B25-5234-4B2A-91AD-B91E06FD41F8}" type="slidenum">
              <a:rPr lang="en-US" altLang="zh-CN"/>
              <a:t>20</a:t>
            </a:fld>
            <a:endParaRPr lang="zh-CN"/>
          </a:p>
        </p:txBody>
      </p:sp>
      <p:sp>
        <p:nvSpPr>
          <p:cNvPr id="9" name="文本框 8"/>
          <p:cNvSpPr txBox="1"/>
          <p:nvPr/>
        </p:nvSpPr>
        <p:spPr>
          <a:xfrm>
            <a:off x="428281" y="199434"/>
            <a:ext cx="4260246" cy="514350"/>
          </a:xfrm>
          <a:prstGeom prst="rect">
            <a:avLst/>
          </a:prstGeom>
          <a:noFill/>
        </p:spPr>
        <p:txBody>
          <a:bodyPr wrap="square">
            <a:spAutoFit/>
          </a:bodyPr>
          <a:lstStyle>
            <a:lvl1pPr marL="0" lvl="0" algn="l" defTabSz="457200">
              <a:defRPr sz="1800" kern="1200">
                <a:solidFill>
                  <a:schemeClr val="tx1"/>
                </a:solidFill>
                <a:latin typeface="Calibri"/>
                <a:ea typeface="微软雅黑"/>
              </a:defRPr>
            </a:lvl1pPr>
            <a:lvl2pPr marL="457200" lvl="1" algn="l" defTabSz="457200">
              <a:defRPr sz="1800" kern="1200">
                <a:solidFill>
                  <a:schemeClr val="tx1"/>
                </a:solidFill>
                <a:latin typeface="Calibri"/>
                <a:ea typeface="微软雅黑"/>
              </a:defRPr>
            </a:lvl2pPr>
            <a:lvl3pPr marL="914400" lvl="2" algn="l" defTabSz="457200">
              <a:defRPr sz="1800" kern="1200">
                <a:solidFill>
                  <a:schemeClr val="tx1"/>
                </a:solidFill>
                <a:latin typeface="Calibri"/>
                <a:ea typeface="微软雅黑"/>
              </a:defRPr>
            </a:lvl3pPr>
            <a:lvl4pPr marL="1371600" lvl="3" algn="l" defTabSz="457200">
              <a:defRPr sz="1800" kern="1200">
                <a:solidFill>
                  <a:schemeClr val="tx1"/>
                </a:solidFill>
                <a:latin typeface="Calibri"/>
                <a:ea typeface="微软雅黑"/>
              </a:defRPr>
            </a:lvl4pPr>
            <a:lvl5pPr marL="1828800" lvl="4" algn="l" defTabSz="457200">
              <a:defRPr sz="1800" kern="1200">
                <a:solidFill>
                  <a:schemeClr val="tx1"/>
                </a:solidFill>
                <a:latin typeface="Calibri"/>
                <a:ea typeface="微软雅黑"/>
              </a:defRPr>
            </a:lvl5pPr>
            <a:lvl6pPr marL="2286000" lvl="5" algn="l" defTabSz="457200">
              <a:defRPr sz="1800" kern="1200">
                <a:solidFill>
                  <a:schemeClr val="tx1"/>
                </a:solidFill>
                <a:latin typeface="Calibri"/>
                <a:ea typeface="微软雅黑"/>
              </a:defRPr>
            </a:lvl6pPr>
            <a:lvl7pPr marL="2743200" lvl="6" algn="l" defTabSz="457200">
              <a:defRPr sz="1800" kern="1200">
                <a:solidFill>
                  <a:schemeClr val="tx1"/>
                </a:solidFill>
                <a:latin typeface="Calibri"/>
                <a:ea typeface="微软雅黑"/>
              </a:defRPr>
            </a:lvl7pPr>
            <a:lvl8pPr marL="3200400" lvl="7" algn="l" defTabSz="457200">
              <a:defRPr sz="1800" kern="1200">
                <a:solidFill>
                  <a:schemeClr val="tx1"/>
                </a:solidFill>
                <a:latin typeface="Calibri"/>
                <a:ea typeface="微软雅黑"/>
              </a:defRPr>
            </a:lvl8pPr>
            <a:lvl9pPr marL="3657600" lvl="8" algn="l" defTabSz="457200">
              <a:defRPr sz="1800" kern="1200">
                <a:solidFill>
                  <a:schemeClr val="tx1"/>
                </a:solidFill>
                <a:latin typeface="Calibri"/>
                <a:ea typeface="微软雅黑"/>
              </a:defRPr>
            </a:lvl9pPr>
          </a:lstStyle>
          <a:p>
            <a:pPr>
              <a:lnSpc>
                <a:spcPct val="100000"/>
              </a:lnSpc>
            </a:pPr>
            <a:r>
              <a:rPr lang="zh-CN" sz="2800" b="1" spc="200">
                <a:solidFill>
                  <a:srgbClr val="FFFFFF"/>
                </a:solidFill>
                <a:latin typeface="Calibri"/>
                <a:ea typeface="微软雅黑"/>
              </a:rPr>
              <a:t>存储格式和访问协议</a:t>
            </a:r>
          </a:p>
        </p:txBody>
      </p:sp>
      <p:sp>
        <p:nvSpPr>
          <p:cNvPr id="10" name="矩形 3"/>
          <p:cNvSpPr/>
          <p:nvPr/>
        </p:nvSpPr>
        <p:spPr>
          <a:xfrm>
            <a:off x="502961" y="992602"/>
            <a:ext cx="7193525" cy="546100"/>
          </a:xfrm>
          <a:prstGeom prst="rect">
            <a:avLst/>
          </a:prstGeom>
        </p:spPr>
        <p:txBody>
          <a:bodyPr wrap="square">
            <a:spAutoFit/>
          </a:bodyPr>
          <a:lstStyle>
            <a:lvl1pPr marL="0" lvl="0" algn="l" defTabSz="457200">
              <a:defRPr sz="1800" kern="1200">
                <a:solidFill>
                  <a:schemeClr val="tx1"/>
                </a:solidFill>
                <a:latin typeface="Calibri"/>
                <a:ea typeface="微软雅黑"/>
              </a:defRPr>
            </a:lvl1pPr>
            <a:lvl2pPr marL="457200" lvl="1" algn="l" defTabSz="457200">
              <a:defRPr sz="1800" kern="1200">
                <a:solidFill>
                  <a:schemeClr val="tx1"/>
                </a:solidFill>
                <a:latin typeface="Calibri"/>
                <a:ea typeface="微软雅黑"/>
              </a:defRPr>
            </a:lvl2pPr>
            <a:lvl3pPr marL="914400" lvl="2" algn="l" defTabSz="457200">
              <a:defRPr sz="1800" kern="1200">
                <a:solidFill>
                  <a:schemeClr val="tx1"/>
                </a:solidFill>
                <a:latin typeface="Calibri"/>
                <a:ea typeface="微软雅黑"/>
              </a:defRPr>
            </a:lvl3pPr>
            <a:lvl4pPr marL="1371600" lvl="3" algn="l" defTabSz="457200">
              <a:defRPr sz="1800" kern="1200">
                <a:solidFill>
                  <a:schemeClr val="tx1"/>
                </a:solidFill>
                <a:latin typeface="Calibri"/>
                <a:ea typeface="微软雅黑"/>
              </a:defRPr>
            </a:lvl4pPr>
            <a:lvl5pPr marL="1828800" lvl="4" algn="l" defTabSz="457200">
              <a:defRPr sz="1800" kern="1200">
                <a:solidFill>
                  <a:schemeClr val="tx1"/>
                </a:solidFill>
                <a:latin typeface="Calibri"/>
                <a:ea typeface="微软雅黑"/>
              </a:defRPr>
            </a:lvl5pPr>
            <a:lvl6pPr marL="2286000" lvl="5" algn="l" defTabSz="457200">
              <a:defRPr sz="1800" kern="1200">
                <a:solidFill>
                  <a:schemeClr val="tx1"/>
                </a:solidFill>
                <a:latin typeface="Calibri"/>
                <a:ea typeface="微软雅黑"/>
              </a:defRPr>
            </a:lvl6pPr>
            <a:lvl7pPr marL="2743200" lvl="6" algn="l" defTabSz="457200">
              <a:defRPr sz="1800" kern="1200">
                <a:solidFill>
                  <a:schemeClr val="tx1"/>
                </a:solidFill>
                <a:latin typeface="Calibri"/>
                <a:ea typeface="微软雅黑"/>
              </a:defRPr>
            </a:lvl7pPr>
            <a:lvl8pPr marL="3200400" lvl="7" algn="l" defTabSz="457200">
              <a:defRPr sz="1800" kern="1200">
                <a:solidFill>
                  <a:schemeClr val="tx1"/>
                </a:solidFill>
                <a:latin typeface="Calibri"/>
                <a:ea typeface="微软雅黑"/>
              </a:defRPr>
            </a:lvl8pPr>
            <a:lvl9pPr marL="3657600" lvl="8" algn="l" defTabSz="457200">
              <a:defRPr sz="1800" kern="1200">
                <a:solidFill>
                  <a:schemeClr val="tx1"/>
                </a:solidFill>
                <a:latin typeface="Calibri"/>
                <a:ea typeface="微软雅黑"/>
              </a:defRPr>
            </a:lvl9pPr>
          </a:lstStyle>
          <a:p>
            <a:pPr>
              <a:lnSpc>
                <a:spcPct val="125000"/>
              </a:lnSpc>
            </a:pPr>
            <a:r>
              <a:rPr lang="zh-CN" sz="2400" b="1"/>
              <a:t>访问协议</a:t>
            </a:r>
          </a:p>
        </p:txBody>
      </p:sp>
      <p:sp>
        <p:nvSpPr>
          <p:cNvPr id="11" name="文本框 10"/>
          <p:cNvSpPr txBox="1"/>
          <p:nvPr/>
        </p:nvSpPr>
        <p:spPr>
          <a:xfrm>
            <a:off x="526033" y="1711997"/>
            <a:ext cx="2032371" cy="361950"/>
          </a:xfrm>
          <a:prstGeom prst="rect">
            <a:avLst/>
          </a:prstGeom>
          <a:ln w="12700">
            <a:prstDash val="solid"/>
          </a:ln>
        </p:spPr>
        <p:txBody>
          <a:bodyPr>
            <a:spAutoFit/>
          </a:bodyPr>
          <a:lstStyle>
            <a:lvl1pPr marL="0" lvl="0" algn="l" defTabSz="457200">
              <a:defRPr sz="1800" kern="1200">
                <a:solidFill>
                  <a:schemeClr val="tx1"/>
                </a:solidFill>
                <a:latin typeface="Calibri"/>
                <a:ea typeface="微软雅黑"/>
              </a:defRPr>
            </a:lvl1pPr>
            <a:lvl2pPr marL="457200" lvl="1" algn="l" defTabSz="457200">
              <a:defRPr sz="1800" kern="1200">
                <a:solidFill>
                  <a:schemeClr val="tx1"/>
                </a:solidFill>
                <a:latin typeface="Calibri"/>
                <a:ea typeface="微软雅黑"/>
              </a:defRPr>
            </a:lvl2pPr>
            <a:lvl3pPr marL="914400" lvl="2" algn="l" defTabSz="457200">
              <a:defRPr sz="1800" kern="1200">
                <a:solidFill>
                  <a:schemeClr val="tx1"/>
                </a:solidFill>
                <a:latin typeface="Calibri"/>
                <a:ea typeface="微软雅黑"/>
              </a:defRPr>
            </a:lvl3pPr>
            <a:lvl4pPr marL="1371600" lvl="3" algn="l" defTabSz="457200">
              <a:defRPr sz="1800" kern="1200">
                <a:solidFill>
                  <a:schemeClr val="tx1"/>
                </a:solidFill>
                <a:latin typeface="Calibri"/>
                <a:ea typeface="微软雅黑"/>
              </a:defRPr>
            </a:lvl4pPr>
            <a:lvl5pPr marL="1828800" lvl="4" algn="l" defTabSz="457200">
              <a:defRPr sz="1800" kern="1200">
                <a:solidFill>
                  <a:schemeClr val="tx1"/>
                </a:solidFill>
                <a:latin typeface="Calibri"/>
                <a:ea typeface="微软雅黑"/>
              </a:defRPr>
            </a:lvl5pPr>
            <a:lvl6pPr marL="2286000" lvl="5" algn="l" defTabSz="457200">
              <a:defRPr sz="1800" kern="1200">
                <a:solidFill>
                  <a:schemeClr val="tx1"/>
                </a:solidFill>
                <a:latin typeface="Calibri"/>
                <a:ea typeface="微软雅黑"/>
              </a:defRPr>
            </a:lvl6pPr>
            <a:lvl7pPr marL="2743200" lvl="6" algn="l" defTabSz="457200">
              <a:defRPr sz="1800" kern="1200">
                <a:solidFill>
                  <a:schemeClr val="tx1"/>
                </a:solidFill>
                <a:latin typeface="Calibri"/>
                <a:ea typeface="微软雅黑"/>
              </a:defRPr>
            </a:lvl7pPr>
            <a:lvl8pPr marL="3200400" lvl="7" algn="l" defTabSz="457200">
              <a:defRPr sz="1800" kern="1200">
                <a:solidFill>
                  <a:schemeClr val="tx1"/>
                </a:solidFill>
                <a:latin typeface="Calibri"/>
                <a:ea typeface="微软雅黑"/>
              </a:defRPr>
            </a:lvl8pPr>
            <a:lvl9pPr marL="3657600" lvl="8" algn="l" defTabSz="457200">
              <a:defRPr sz="1800" kern="1200">
                <a:solidFill>
                  <a:schemeClr val="tx1"/>
                </a:solidFill>
                <a:latin typeface="Calibri"/>
                <a:ea typeface="微软雅黑"/>
              </a:defRPr>
            </a:lvl9pPr>
          </a:lstStyle>
          <a:p>
            <a:r>
              <a:rPr lang="zh-CN"/>
              <a:t>写事务</a:t>
            </a:r>
          </a:p>
        </p:txBody>
      </p:sp>
      <p:sp>
        <p:nvSpPr>
          <p:cNvPr id="12" name="文本框 11"/>
          <p:cNvSpPr txBox="1"/>
          <p:nvPr/>
        </p:nvSpPr>
        <p:spPr>
          <a:xfrm>
            <a:off x="600701" y="2232604"/>
            <a:ext cx="4935758" cy="2305050"/>
          </a:xfrm>
          <a:prstGeom prst="rect">
            <a:avLst/>
          </a:prstGeom>
          <a:ln w="12700">
            <a:prstDash val="solid"/>
          </a:ln>
        </p:spPr>
        <p:txBody>
          <a:bodyPr>
            <a:spAutoFit/>
          </a:bodyPr>
          <a:lstStyle/>
          <a:p>
            <a:r>
              <a:t>1.根据读表操作的前两步，读取表的第r个版本</a:t>
            </a:r>
          </a:p>
          <a:p>
            <a:endParaRPr/>
          </a:p>
          <a:p>
            <a:r>
              <a:t>2.写入事务相关的数据对象到正确的数据表路径，使用GUID生成对象名</a:t>
            </a:r>
          </a:p>
          <a:p>
            <a:endParaRPr/>
          </a:p>
          <a:p>
            <a:r>
              <a:t>3.将本次事务的日志记录到r+1版本的JSON日志记录对象中</a:t>
            </a:r>
          </a:p>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idx="12"/>
          </p:nvPr>
        </p:nvSpPr>
        <p:spPr>
          <a:xfrm>
            <a:off x="8429122" y="6407032"/>
            <a:ext cx="542604"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64FE336E-224B-4B39-A4D6-3CAACD393C63}" type="slidenum">
              <a:rPr lang="en-US" altLang="zh-CN"/>
              <a:t>21</a:t>
            </a:fld>
            <a:endParaRPr lang="zh-CN"/>
          </a:p>
        </p:txBody>
      </p:sp>
      <p:sp>
        <p:nvSpPr>
          <p:cNvPr id="9" name="文本框 8"/>
          <p:cNvSpPr txBox="1"/>
          <p:nvPr/>
        </p:nvSpPr>
        <p:spPr>
          <a:xfrm>
            <a:off x="428281" y="199434"/>
            <a:ext cx="4260246" cy="514350"/>
          </a:xfrm>
          <a:prstGeom prst="rect">
            <a:avLst/>
          </a:prstGeom>
          <a:noFill/>
        </p:spPr>
        <p:txBody>
          <a:bodyPr wrap="square">
            <a:spAutoFit/>
          </a:bodyPr>
          <a:lstStyle>
            <a:lvl1pPr marL="0" lvl="0" algn="l" defTabSz="457200">
              <a:defRPr sz="1800" kern="1200">
                <a:solidFill>
                  <a:schemeClr val="tx1"/>
                </a:solidFill>
                <a:latin typeface="Calibri"/>
                <a:ea typeface="微软雅黑"/>
              </a:defRPr>
            </a:lvl1pPr>
            <a:lvl2pPr marL="457200" lvl="1" algn="l" defTabSz="457200">
              <a:defRPr sz="1800" kern="1200">
                <a:solidFill>
                  <a:schemeClr val="tx1"/>
                </a:solidFill>
                <a:latin typeface="Calibri"/>
                <a:ea typeface="微软雅黑"/>
              </a:defRPr>
            </a:lvl2pPr>
            <a:lvl3pPr marL="914400" lvl="2" algn="l" defTabSz="457200">
              <a:defRPr sz="1800" kern="1200">
                <a:solidFill>
                  <a:schemeClr val="tx1"/>
                </a:solidFill>
                <a:latin typeface="Calibri"/>
                <a:ea typeface="微软雅黑"/>
              </a:defRPr>
            </a:lvl3pPr>
            <a:lvl4pPr marL="1371600" lvl="3" algn="l" defTabSz="457200">
              <a:defRPr sz="1800" kern="1200">
                <a:solidFill>
                  <a:schemeClr val="tx1"/>
                </a:solidFill>
                <a:latin typeface="Calibri"/>
                <a:ea typeface="微软雅黑"/>
              </a:defRPr>
            </a:lvl4pPr>
            <a:lvl5pPr marL="1828800" lvl="4" algn="l" defTabSz="457200">
              <a:defRPr sz="1800" kern="1200">
                <a:solidFill>
                  <a:schemeClr val="tx1"/>
                </a:solidFill>
                <a:latin typeface="Calibri"/>
                <a:ea typeface="微软雅黑"/>
              </a:defRPr>
            </a:lvl5pPr>
            <a:lvl6pPr marL="2286000" lvl="5" algn="l" defTabSz="457200">
              <a:defRPr sz="1800" kern="1200">
                <a:solidFill>
                  <a:schemeClr val="tx1"/>
                </a:solidFill>
                <a:latin typeface="Calibri"/>
                <a:ea typeface="微软雅黑"/>
              </a:defRPr>
            </a:lvl6pPr>
            <a:lvl7pPr marL="2743200" lvl="6" algn="l" defTabSz="457200">
              <a:defRPr sz="1800" kern="1200">
                <a:solidFill>
                  <a:schemeClr val="tx1"/>
                </a:solidFill>
                <a:latin typeface="Calibri"/>
                <a:ea typeface="微软雅黑"/>
              </a:defRPr>
            </a:lvl7pPr>
            <a:lvl8pPr marL="3200400" lvl="7" algn="l" defTabSz="457200">
              <a:defRPr sz="1800" kern="1200">
                <a:solidFill>
                  <a:schemeClr val="tx1"/>
                </a:solidFill>
                <a:latin typeface="Calibri"/>
                <a:ea typeface="微软雅黑"/>
              </a:defRPr>
            </a:lvl8pPr>
            <a:lvl9pPr marL="3657600" lvl="8" algn="l" defTabSz="457200">
              <a:defRPr sz="1800" kern="1200">
                <a:solidFill>
                  <a:schemeClr val="tx1"/>
                </a:solidFill>
                <a:latin typeface="Calibri"/>
                <a:ea typeface="微软雅黑"/>
              </a:defRPr>
            </a:lvl9pPr>
          </a:lstStyle>
          <a:p>
            <a:pPr>
              <a:lnSpc>
                <a:spcPct val="100000"/>
              </a:lnSpc>
            </a:pPr>
            <a:r>
              <a:rPr lang="zh-CN" sz="2800" b="1" spc="200">
                <a:solidFill>
                  <a:srgbClr val="FFFFFF"/>
                </a:solidFill>
                <a:latin typeface="Calibri"/>
                <a:ea typeface="微软雅黑"/>
              </a:rPr>
              <a:t>存储格式和访问协议</a:t>
            </a:r>
          </a:p>
        </p:txBody>
      </p:sp>
      <p:sp>
        <p:nvSpPr>
          <p:cNvPr id="10" name="文本框 9"/>
          <p:cNvSpPr txBox="1"/>
          <p:nvPr/>
        </p:nvSpPr>
        <p:spPr>
          <a:xfrm>
            <a:off x="530619" y="1171366"/>
            <a:ext cx="5476388" cy="646331"/>
          </a:xfrm>
          <a:prstGeom prst="rect">
            <a:avLst/>
          </a:prstGeom>
          <a:ln w="12700">
            <a:prstDash val="solid"/>
          </a:ln>
        </p:spPr>
        <p:txBody>
          <a:bodyPr>
            <a:spAutoFit/>
          </a:bodyPr>
          <a:lstStyle/>
          <a:p>
            <a:r>
              <a:rPr lang="zh-CN" dirty="0"/>
              <a:t>日志记录的添加需要</a:t>
            </a:r>
            <a:r>
              <a:rPr lang="zh-CN" altLang="en-US" dirty="0"/>
              <a:t>是</a:t>
            </a:r>
            <a:r>
              <a:rPr lang="zh-CN" dirty="0"/>
              <a:t>原子性的</a:t>
            </a:r>
          </a:p>
          <a:p>
            <a:endParaRPr lang="zh-CN" dirty="0"/>
          </a:p>
        </p:txBody>
      </p:sp>
      <p:pic>
        <p:nvPicPr>
          <p:cNvPr id="11" name="图片 10"/>
          <p:cNvPicPr>
            <a:picLocks noChangeAspect="1"/>
          </p:cNvPicPr>
          <p:nvPr/>
        </p:nvPicPr>
        <p:blipFill>
          <a:blip r:embed="rId3"/>
          <a:stretch/>
        </p:blipFill>
        <p:spPr>
          <a:xfrm>
            <a:off x="580677" y="2026858"/>
            <a:ext cx="5049224" cy="1084116"/>
          </a:xfrm>
          <a:prstGeom prst="rect">
            <a:avLst/>
          </a:prstGeom>
        </p:spPr>
      </p:pic>
      <p:sp>
        <p:nvSpPr>
          <p:cNvPr id="12" name="文本框 11"/>
          <p:cNvSpPr txBox="1"/>
          <p:nvPr/>
        </p:nvSpPr>
        <p:spPr>
          <a:xfrm>
            <a:off x="680794" y="3644251"/>
            <a:ext cx="5055898" cy="927100"/>
          </a:xfrm>
          <a:prstGeom prst="rect">
            <a:avLst/>
          </a:prstGeom>
          <a:ln w="12700">
            <a:prstDash val="solid"/>
          </a:ln>
        </p:spPr>
        <p:txBody>
          <a:bodyPr>
            <a:spAutoFit/>
          </a:bodyPr>
          <a:lstStyle/>
          <a:p>
            <a:r>
              <a:rPr dirty="0" err="1"/>
              <a:t>在Databricks的部署服务中，使用了一个单独的轻量级协同服务去保证一个指定ID的日志记录，只有一个客户端能够做日志添加</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idx="12"/>
          </p:nvPr>
        </p:nvSpPr>
        <p:spPr>
          <a:xfrm>
            <a:off x="8429122" y="6407032"/>
            <a:ext cx="542604"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B0F575ED-56D2-4CD3-8F23-68222C1FDDC9}" type="slidenum">
              <a:rPr lang="en-US" altLang="zh-CN"/>
              <a:t>22</a:t>
            </a:fld>
            <a:endParaRPr lang="zh-CN"/>
          </a:p>
        </p:txBody>
      </p:sp>
      <p:sp>
        <p:nvSpPr>
          <p:cNvPr id="9" name="文本框 8"/>
          <p:cNvSpPr txBox="1"/>
          <p:nvPr/>
        </p:nvSpPr>
        <p:spPr>
          <a:xfrm>
            <a:off x="428281" y="199434"/>
            <a:ext cx="4260246" cy="514350"/>
          </a:xfrm>
          <a:prstGeom prst="rect">
            <a:avLst/>
          </a:prstGeom>
          <a:noFill/>
        </p:spPr>
        <p:txBody>
          <a:bodyPr wrap="square">
            <a:spAutoFit/>
          </a:bodyPr>
          <a:lstStyle>
            <a:lvl1pPr marL="0" lvl="0" algn="l" defTabSz="457200">
              <a:defRPr sz="1800" kern="1200">
                <a:solidFill>
                  <a:schemeClr val="tx1"/>
                </a:solidFill>
                <a:latin typeface="Calibri"/>
                <a:ea typeface="微软雅黑"/>
              </a:defRPr>
            </a:lvl1pPr>
            <a:lvl2pPr marL="457200" lvl="1" algn="l" defTabSz="457200">
              <a:defRPr sz="1800" kern="1200">
                <a:solidFill>
                  <a:schemeClr val="tx1"/>
                </a:solidFill>
                <a:latin typeface="Calibri"/>
                <a:ea typeface="微软雅黑"/>
              </a:defRPr>
            </a:lvl2pPr>
            <a:lvl3pPr marL="914400" lvl="2" algn="l" defTabSz="457200">
              <a:defRPr sz="1800" kern="1200">
                <a:solidFill>
                  <a:schemeClr val="tx1"/>
                </a:solidFill>
                <a:latin typeface="Calibri"/>
                <a:ea typeface="微软雅黑"/>
              </a:defRPr>
            </a:lvl3pPr>
            <a:lvl4pPr marL="1371600" lvl="3" algn="l" defTabSz="457200">
              <a:defRPr sz="1800" kern="1200">
                <a:solidFill>
                  <a:schemeClr val="tx1"/>
                </a:solidFill>
                <a:latin typeface="Calibri"/>
                <a:ea typeface="微软雅黑"/>
              </a:defRPr>
            </a:lvl4pPr>
            <a:lvl5pPr marL="1828800" lvl="4" algn="l" defTabSz="457200">
              <a:defRPr sz="1800" kern="1200">
                <a:solidFill>
                  <a:schemeClr val="tx1"/>
                </a:solidFill>
                <a:latin typeface="Calibri"/>
                <a:ea typeface="微软雅黑"/>
              </a:defRPr>
            </a:lvl5pPr>
            <a:lvl6pPr marL="2286000" lvl="5" algn="l" defTabSz="457200">
              <a:defRPr sz="1800" kern="1200">
                <a:solidFill>
                  <a:schemeClr val="tx1"/>
                </a:solidFill>
                <a:latin typeface="Calibri"/>
                <a:ea typeface="微软雅黑"/>
              </a:defRPr>
            </a:lvl6pPr>
            <a:lvl7pPr marL="2743200" lvl="6" algn="l" defTabSz="457200">
              <a:defRPr sz="1800" kern="1200">
                <a:solidFill>
                  <a:schemeClr val="tx1"/>
                </a:solidFill>
                <a:latin typeface="Calibri"/>
                <a:ea typeface="微软雅黑"/>
              </a:defRPr>
            </a:lvl7pPr>
            <a:lvl8pPr marL="3200400" lvl="7" algn="l" defTabSz="457200">
              <a:defRPr sz="1800" kern="1200">
                <a:solidFill>
                  <a:schemeClr val="tx1"/>
                </a:solidFill>
                <a:latin typeface="Calibri"/>
                <a:ea typeface="微软雅黑"/>
              </a:defRPr>
            </a:lvl8pPr>
            <a:lvl9pPr marL="3657600" lvl="8" algn="l" defTabSz="457200">
              <a:defRPr sz="1800" kern="1200">
                <a:solidFill>
                  <a:schemeClr val="tx1"/>
                </a:solidFill>
                <a:latin typeface="Calibri"/>
                <a:ea typeface="微软雅黑"/>
              </a:defRPr>
            </a:lvl9pPr>
          </a:lstStyle>
          <a:p>
            <a:pPr>
              <a:lnSpc>
                <a:spcPct val="100000"/>
              </a:lnSpc>
            </a:pPr>
            <a:r>
              <a:rPr lang="zh-CN" sz="2800" b="1" spc="200">
                <a:solidFill>
                  <a:srgbClr val="FFFFFF"/>
                </a:solidFill>
                <a:latin typeface="Calibri"/>
                <a:ea typeface="微软雅黑"/>
              </a:rPr>
              <a:t>存储格式和访问协议</a:t>
            </a:r>
          </a:p>
        </p:txBody>
      </p:sp>
      <p:sp>
        <p:nvSpPr>
          <p:cNvPr id="10" name="文本框 9"/>
          <p:cNvSpPr txBox="1"/>
          <p:nvPr/>
        </p:nvSpPr>
        <p:spPr>
          <a:xfrm>
            <a:off x="600701" y="1081261"/>
            <a:ext cx="5025863" cy="374650"/>
          </a:xfrm>
          <a:prstGeom prst="rect">
            <a:avLst/>
          </a:prstGeom>
          <a:ln w="12700">
            <a:prstDash val="solid"/>
          </a:ln>
        </p:spPr>
        <p:txBody>
          <a:bodyPr>
            <a:spAutoFit/>
          </a:bodyPr>
          <a:lstStyle/>
          <a:p>
            <a:r>
              <a:t>delta lake的一致性问题则通过乐观并发控制解决</a:t>
            </a:r>
          </a:p>
        </p:txBody>
      </p:sp>
      <p:pic>
        <p:nvPicPr>
          <p:cNvPr id="11" name="图片 10"/>
          <p:cNvPicPr>
            <a:picLocks noChangeAspect="1"/>
          </p:cNvPicPr>
          <p:nvPr/>
        </p:nvPicPr>
        <p:blipFill>
          <a:blip r:embed="rId3"/>
          <a:stretch/>
        </p:blipFill>
        <p:spPr>
          <a:xfrm>
            <a:off x="600701" y="1819324"/>
            <a:ext cx="6160520" cy="1278598"/>
          </a:xfrm>
          <a:prstGeom prst="rect">
            <a:avLst/>
          </a:prstGeom>
        </p:spPr>
      </p:pic>
      <p:sp>
        <p:nvSpPr>
          <p:cNvPr id="12" name="文本框 11"/>
          <p:cNvSpPr txBox="1"/>
          <p:nvPr/>
        </p:nvSpPr>
        <p:spPr>
          <a:xfrm>
            <a:off x="1011718" y="3429000"/>
            <a:ext cx="4955781" cy="1790700"/>
          </a:xfrm>
          <a:prstGeom prst="rect">
            <a:avLst/>
          </a:prstGeom>
          <a:ln w="12700">
            <a:prstDash val="solid"/>
          </a:ln>
        </p:spPr>
        <p:txBody>
          <a:bodyPr>
            <a:spAutoFit/>
          </a:bodyPr>
          <a:lstStyle/>
          <a:p>
            <a:r>
              <a:rPr lang="en-US" dirty="0"/>
              <a:t>1.User1</a:t>
            </a:r>
            <a:r>
              <a:rPr lang="zh-CN" dirty="0"/>
              <a:t>和</a:t>
            </a:r>
            <a:r>
              <a:rPr lang="en-US" dirty="0"/>
              <a:t>User2</a:t>
            </a:r>
            <a:r>
              <a:rPr lang="zh-CN" dirty="0"/>
              <a:t>读取000000版本的数据</a:t>
            </a:r>
          </a:p>
          <a:p>
            <a:r>
              <a:rPr lang="zh-CN" dirty="0"/>
              <a:t>2.User1，User2对数据进行了修改</a:t>
            </a:r>
          </a:p>
          <a:p>
            <a:r>
              <a:rPr lang="zh-CN" dirty="0"/>
              <a:t>3.User1，User2尝试提交修改</a:t>
            </a:r>
          </a:p>
          <a:p>
            <a:r>
              <a:rPr lang="zh-CN" dirty="0"/>
              <a:t>4.User2竞争提交失败</a:t>
            </a:r>
          </a:p>
          <a:p>
            <a:r>
              <a:rPr lang="zh-CN" dirty="0"/>
              <a:t>5.User2重新读取表内容看是否发生了修改</a:t>
            </a:r>
          </a:p>
          <a:p>
            <a:r>
              <a:rPr lang="zh-CN" dirty="0"/>
              <a:t>6.User2重新尝试</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idx="12"/>
          </p:nvPr>
        </p:nvSpPr>
        <p:spPr/>
        <p:txBody>
          <a:bodyPr/>
          <a:lstStyle/>
          <a:p>
            <a:fld id="{26D48834-FB7B-4395-8E3C-65844D06113A}" type="slidenum">
              <a:rPr lang="en-US" altLang="zh-CN"/>
              <a:t>23</a:t>
            </a:fld>
            <a:endParaRPr lang="zh-CN"/>
          </a:p>
        </p:txBody>
      </p:sp>
      <p:grpSp>
        <p:nvGrpSpPr>
          <p:cNvPr id="4" name="组合 3"/>
          <p:cNvGrpSpPr/>
          <p:nvPr/>
        </p:nvGrpSpPr>
        <p:grpSpPr>
          <a:xfrm>
            <a:off x="2131903" y="1681394"/>
            <a:ext cx="4878498" cy="3484396"/>
            <a:chOff x="2131903" y="1681394"/>
            <a:chExt cx="4878498" cy="3484396"/>
          </a:xfrm>
        </p:grpSpPr>
        <p:grpSp>
          <p:nvGrpSpPr>
            <p:cNvPr id="64" name="组合 63"/>
            <p:cNvGrpSpPr/>
            <p:nvPr/>
          </p:nvGrpSpPr>
          <p:grpSpPr>
            <a:xfrm>
              <a:off x="2131903" y="1681394"/>
              <a:ext cx="4878498" cy="450850"/>
              <a:chOff x="2318742" y="2198492"/>
              <a:chExt cx="4880195" cy="450850"/>
            </a:xfrm>
          </p:grpSpPr>
          <p:sp>
            <p:nvSpPr>
              <p:cNvPr id="53" name="文本框 52"/>
              <p:cNvSpPr txBox="1"/>
              <p:nvPr/>
            </p:nvSpPr>
            <p:spPr>
              <a:xfrm>
                <a:off x="2692422" y="2198492"/>
                <a:ext cx="4132835" cy="450850"/>
              </a:xfrm>
              <a:prstGeom prst="rect">
                <a:avLst/>
              </a:prstGeom>
              <a:solidFill>
                <a:schemeClr val="accent3">
                  <a:alpha val="50000"/>
                </a:schemeClr>
              </a:solidFill>
              <a:ln>
                <a:noFill/>
              </a:ln>
            </p:spPr>
            <p:txBody>
              <a:bodyPr wrap="square">
                <a:spAutoFit/>
              </a:bodyPr>
              <a:lstStyle/>
              <a:p>
                <a:pPr lvl="0" algn="ctr"/>
                <a:r>
                  <a:rPr lang="zh-CN" sz="2400" b="1">
                    <a:solidFill>
                      <a:srgbClr val="595959"/>
                    </a:solidFill>
                    <a:latin typeface="思源黑体 CN"/>
                    <a:ea typeface="思源黑体 CN"/>
                  </a:rPr>
                  <a:t>研究背景和研究现状</a:t>
                </a:r>
              </a:p>
            </p:txBody>
          </p:sp>
          <p:grpSp>
            <p:nvGrpSpPr>
              <p:cNvPr id="54" name="Google Shape;863;p65"/>
              <p:cNvGrpSpPr>
                <a:grpSpLocks noChangeAspect="1"/>
              </p:cNvGrpSpPr>
              <p:nvPr/>
            </p:nvGrpSpPr>
            <p:grpSpPr>
              <a:xfrm>
                <a:off x="2318742" y="2339325"/>
                <a:ext cx="190147" cy="180000"/>
                <a:chOff x="4660325" y="1866850"/>
                <a:chExt cx="68350" cy="58100"/>
              </a:xfrm>
            </p:grpSpPr>
            <p:sp>
              <p:nvSpPr>
                <p:cNvPr id="55" name="Google Shape;864;p65"/>
                <p:cNvSpPr/>
                <p:nvPr/>
              </p:nvSpPr>
              <p:spPr>
                <a:xfrm>
                  <a:off x="4660325" y="1866850"/>
                  <a:ext cx="37700" cy="58100"/>
                </a:xfrm>
                <a:custGeom>
                  <a:avLst/>
                  <a:gdLst/>
                  <a:ahLst/>
                  <a:cxnLst/>
                  <a:rect l="l" t="t" r="r" b="b"/>
                  <a:pathLst>
                    <a:path w="37700" h="58100">
                      <a:moveTo>
                        <a:pt x="8650" y="25"/>
                      </a:moveTo>
                      <a:lnTo>
                        <a:pt x="0" y="8850"/>
                      </a:lnTo>
                      <a:lnTo>
                        <a:pt x="20375"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65000"/>
                        <a:lumOff val="35000"/>
                      </a:schemeClr>
                    </a:solidFill>
                  </a:endParaRPr>
                </a:p>
              </p:txBody>
            </p:sp>
            <p:sp>
              <p:nvSpPr>
                <p:cNvPr id="56" name="Google Shape;865;p65"/>
                <p:cNvSpPr/>
                <p:nvPr/>
              </p:nvSpPr>
              <p:spPr>
                <a:xfrm>
                  <a:off x="4690975" y="1866850"/>
                  <a:ext cx="37700" cy="58100"/>
                </a:xfrm>
                <a:custGeom>
                  <a:avLst/>
                  <a:gdLst/>
                  <a:ahLst/>
                  <a:cxnLst/>
                  <a:rect l="l" t="t" r="r" b="b"/>
                  <a:pathLst>
                    <a:path w="37700" h="58100">
                      <a:moveTo>
                        <a:pt x="8650" y="25"/>
                      </a:moveTo>
                      <a:lnTo>
                        <a:pt x="0" y="8850"/>
                      </a:lnTo>
                      <a:lnTo>
                        <a:pt x="20200"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65000"/>
                        <a:lumOff val="35000"/>
                      </a:schemeClr>
                    </a:solidFill>
                  </a:endParaRPr>
                </a:p>
              </p:txBody>
            </p:sp>
          </p:grpSp>
          <p:grpSp>
            <p:nvGrpSpPr>
              <p:cNvPr id="61" name="Google Shape;863;p65"/>
              <p:cNvGrpSpPr>
                <a:grpSpLocks noChangeAspect="1"/>
              </p:cNvGrpSpPr>
              <p:nvPr/>
            </p:nvGrpSpPr>
            <p:grpSpPr>
              <a:xfrm flipH="1">
                <a:off x="7008790" y="2339325"/>
                <a:ext cx="190147" cy="180000"/>
                <a:chOff x="4660325" y="1866850"/>
                <a:chExt cx="68350" cy="58100"/>
              </a:xfrm>
            </p:grpSpPr>
            <p:sp>
              <p:nvSpPr>
                <p:cNvPr id="62" name="Google Shape;864;p65"/>
                <p:cNvSpPr/>
                <p:nvPr/>
              </p:nvSpPr>
              <p:spPr>
                <a:xfrm>
                  <a:off x="4660325" y="1866850"/>
                  <a:ext cx="37700" cy="58100"/>
                </a:xfrm>
                <a:custGeom>
                  <a:avLst/>
                  <a:gdLst/>
                  <a:ahLst/>
                  <a:cxnLst/>
                  <a:rect l="l" t="t" r="r" b="b"/>
                  <a:pathLst>
                    <a:path w="37700" h="58100">
                      <a:moveTo>
                        <a:pt x="8650" y="25"/>
                      </a:moveTo>
                      <a:lnTo>
                        <a:pt x="0" y="8850"/>
                      </a:lnTo>
                      <a:lnTo>
                        <a:pt x="20375"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65000"/>
                        <a:lumOff val="35000"/>
                      </a:schemeClr>
                    </a:solidFill>
                  </a:endParaRPr>
                </a:p>
              </p:txBody>
            </p:sp>
            <p:sp>
              <p:nvSpPr>
                <p:cNvPr id="63" name="Google Shape;865;p65"/>
                <p:cNvSpPr/>
                <p:nvPr/>
              </p:nvSpPr>
              <p:spPr>
                <a:xfrm>
                  <a:off x="4690975" y="1866850"/>
                  <a:ext cx="37700" cy="58100"/>
                </a:xfrm>
                <a:custGeom>
                  <a:avLst/>
                  <a:gdLst/>
                  <a:ahLst/>
                  <a:cxnLst/>
                  <a:rect l="l" t="t" r="r" b="b"/>
                  <a:pathLst>
                    <a:path w="37700" h="58100">
                      <a:moveTo>
                        <a:pt x="8650" y="25"/>
                      </a:moveTo>
                      <a:lnTo>
                        <a:pt x="0" y="8850"/>
                      </a:lnTo>
                      <a:lnTo>
                        <a:pt x="20200"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65000"/>
                        <a:lumOff val="35000"/>
                      </a:schemeClr>
                    </a:solidFill>
                  </a:endParaRPr>
                </a:p>
              </p:txBody>
            </p:sp>
          </p:grpSp>
        </p:grpSp>
        <p:grpSp>
          <p:nvGrpSpPr>
            <p:cNvPr id="65" name="组合 64"/>
            <p:cNvGrpSpPr/>
            <p:nvPr/>
          </p:nvGrpSpPr>
          <p:grpSpPr>
            <a:xfrm>
              <a:off x="2131903" y="2692576"/>
              <a:ext cx="4878498" cy="450850"/>
              <a:chOff x="2318742" y="2198492"/>
              <a:chExt cx="4880195" cy="450850"/>
            </a:xfrm>
          </p:grpSpPr>
          <p:sp>
            <p:nvSpPr>
              <p:cNvPr id="66" name="文本框 65"/>
              <p:cNvSpPr txBox="1"/>
              <p:nvPr/>
            </p:nvSpPr>
            <p:spPr>
              <a:xfrm>
                <a:off x="2692422" y="2198492"/>
                <a:ext cx="4132835" cy="450850"/>
              </a:xfrm>
              <a:prstGeom prst="rect">
                <a:avLst/>
              </a:prstGeom>
              <a:solidFill>
                <a:schemeClr val="accent3">
                  <a:alpha val="50000"/>
                </a:schemeClr>
              </a:solidFill>
              <a:ln>
                <a:noFill/>
              </a:ln>
            </p:spPr>
            <p:txBody>
              <a:bodyPr wrap="square">
                <a:spAutoFit/>
              </a:bodyPr>
              <a:lstStyle/>
              <a:p>
                <a:pPr lvl="0" algn="ctr"/>
                <a:r>
                  <a:rPr lang="zh-CN" sz="2400" b="1">
                    <a:latin typeface="思源黑体 CN"/>
                    <a:ea typeface="思源黑体 CN"/>
                  </a:rPr>
                  <a:t>存储格式和访问协议</a:t>
                </a:r>
              </a:p>
            </p:txBody>
          </p:sp>
          <p:grpSp>
            <p:nvGrpSpPr>
              <p:cNvPr id="67" name="Google Shape;863;p65"/>
              <p:cNvGrpSpPr>
                <a:grpSpLocks noChangeAspect="1"/>
              </p:cNvGrpSpPr>
              <p:nvPr/>
            </p:nvGrpSpPr>
            <p:grpSpPr>
              <a:xfrm>
                <a:off x="2318742" y="2339325"/>
                <a:ext cx="190147" cy="180000"/>
                <a:chOff x="4660325" y="1866850"/>
                <a:chExt cx="68350" cy="58100"/>
              </a:xfrm>
            </p:grpSpPr>
            <p:sp>
              <p:nvSpPr>
                <p:cNvPr id="71" name="Google Shape;864;p65"/>
                <p:cNvSpPr/>
                <p:nvPr/>
              </p:nvSpPr>
              <p:spPr>
                <a:xfrm>
                  <a:off x="4660325" y="1866850"/>
                  <a:ext cx="37700" cy="58100"/>
                </a:xfrm>
                <a:custGeom>
                  <a:avLst/>
                  <a:gdLst/>
                  <a:ahLst/>
                  <a:cxnLst/>
                  <a:rect l="l" t="t" r="r" b="b"/>
                  <a:pathLst>
                    <a:path w="37700" h="58100">
                      <a:moveTo>
                        <a:pt x="8650" y="25"/>
                      </a:moveTo>
                      <a:lnTo>
                        <a:pt x="0" y="8850"/>
                      </a:lnTo>
                      <a:lnTo>
                        <a:pt x="20375"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65000"/>
                        <a:lumOff val="35000"/>
                      </a:schemeClr>
                    </a:solidFill>
                  </a:endParaRPr>
                </a:p>
              </p:txBody>
            </p:sp>
            <p:sp>
              <p:nvSpPr>
                <p:cNvPr id="72" name="Google Shape;865;p65"/>
                <p:cNvSpPr/>
                <p:nvPr/>
              </p:nvSpPr>
              <p:spPr>
                <a:xfrm>
                  <a:off x="4690975" y="1866850"/>
                  <a:ext cx="37700" cy="58100"/>
                </a:xfrm>
                <a:custGeom>
                  <a:avLst/>
                  <a:gdLst/>
                  <a:ahLst/>
                  <a:cxnLst/>
                  <a:rect l="l" t="t" r="r" b="b"/>
                  <a:pathLst>
                    <a:path w="37700" h="58100">
                      <a:moveTo>
                        <a:pt x="8650" y="25"/>
                      </a:moveTo>
                      <a:lnTo>
                        <a:pt x="0" y="8850"/>
                      </a:lnTo>
                      <a:lnTo>
                        <a:pt x="20200"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65000"/>
                        <a:lumOff val="35000"/>
                      </a:schemeClr>
                    </a:solidFill>
                  </a:endParaRPr>
                </a:p>
              </p:txBody>
            </p:sp>
          </p:grpSp>
          <p:grpSp>
            <p:nvGrpSpPr>
              <p:cNvPr id="68" name="Google Shape;863;p65"/>
              <p:cNvGrpSpPr>
                <a:grpSpLocks noChangeAspect="1"/>
              </p:cNvGrpSpPr>
              <p:nvPr/>
            </p:nvGrpSpPr>
            <p:grpSpPr>
              <a:xfrm flipH="1">
                <a:off x="7008790" y="2339325"/>
                <a:ext cx="190147" cy="180000"/>
                <a:chOff x="4660325" y="1866850"/>
                <a:chExt cx="68350" cy="58100"/>
              </a:xfrm>
            </p:grpSpPr>
            <p:sp>
              <p:nvSpPr>
                <p:cNvPr id="69" name="Google Shape;864;p65"/>
                <p:cNvSpPr/>
                <p:nvPr/>
              </p:nvSpPr>
              <p:spPr>
                <a:xfrm>
                  <a:off x="4660325" y="1866850"/>
                  <a:ext cx="37700" cy="58100"/>
                </a:xfrm>
                <a:custGeom>
                  <a:avLst/>
                  <a:gdLst/>
                  <a:ahLst/>
                  <a:cxnLst/>
                  <a:rect l="l" t="t" r="r" b="b"/>
                  <a:pathLst>
                    <a:path w="37700" h="58100">
                      <a:moveTo>
                        <a:pt x="8650" y="25"/>
                      </a:moveTo>
                      <a:lnTo>
                        <a:pt x="0" y="8850"/>
                      </a:lnTo>
                      <a:lnTo>
                        <a:pt x="20375"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65000"/>
                        <a:lumOff val="35000"/>
                      </a:schemeClr>
                    </a:solidFill>
                  </a:endParaRPr>
                </a:p>
              </p:txBody>
            </p:sp>
            <p:sp>
              <p:nvSpPr>
                <p:cNvPr id="70" name="Google Shape;865;p65"/>
                <p:cNvSpPr/>
                <p:nvPr/>
              </p:nvSpPr>
              <p:spPr>
                <a:xfrm>
                  <a:off x="4690975" y="1866850"/>
                  <a:ext cx="37700" cy="58100"/>
                </a:xfrm>
                <a:custGeom>
                  <a:avLst/>
                  <a:gdLst/>
                  <a:ahLst/>
                  <a:cxnLst/>
                  <a:rect l="l" t="t" r="r" b="b"/>
                  <a:pathLst>
                    <a:path w="37700" h="58100">
                      <a:moveTo>
                        <a:pt x="8650" y="25"/>
                      </a:moveTo>
                      <a:lnTo>
                        <a:pt x="0" y="8850"/>
                      </a:lnTo>
                      <a:lnTo>
                        <a:pt x="20200"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65000"/>
                        <a:lumOff val="35000"/>
                      </a:schemeClr>
                    </a:solidFill>
                  </a:endParaRPr>
                </a:p>
              </p:txBody>
            </p:sp>
          </p:grpSp>
        </p:grpSp>
        <p:grpSp>
          <p:nvGrpSpPr>
            <p:cNvPr id="74" name="组合 73"/>
            <p:cNvGrpSpPr/>
            <p:nvPr/>
          </p:nvGrpSpPr>
          <p:grpSpPr>
            <a:xfrm>
              <a:off x="2131903" y="3703758"/>
              <a:ext cx="4878498" cy="457200"/>
              <a:chOff x="2318742" y="2198492"/>
              <a:chExt cx="4880195" cy="457200"/>
            </a:xfrm>
          </p:grpSpPr>
          <p:sp>
            <p:nvSpPr>
              <p:cNvPr id="75" name="文本框 74"/>
              <p:cNvSpPr txBox="1"/>
              <p:nvPr/>
            </p:nvSpPr>
            <p:spPr>
              <a:xfrm>
                <a:off x="2692422" y="2198492"/>
                <a:ext cx="4132835" cy="457200"/>
              </a:xfrm>
              <a:prstGeom prst="rect">
                <a:avLst/>
              </a:prstGeom>
              <a:noFill/>
              <a:ln w="19050">
                <a:solidFill>
                  <a:srgbClr val="02409A"/>
                </a:solidFill>
              </a:ln>
            </p:spPr>
            <p:txBody>
              <a:bodyPr wrap="square">
                <a:spAutoFit/>
              </a:bodyPr>
              <a:lstStyle/>
              <a:p>
                <a:pPr lvl="0" algn="ctr"/>
                <a:r>
                  <a:rPr lang="zh-CN" sz="2400" b="1">
                    <a:solidFill>
                      <a:srgbClr val="262626"/>
                    </a:solidFill>
                    <a:latin typeface="思源黑体 CN"/>
                    <a:ea typeface="思源黑体 CN"/>
                  </a:rPr>
                  <a:t>性能表现与其他特性</a:t>
                </a:r>
              </a:p>
            </p:txBody>
          </p:sp>
          <p:grpSp>
            <p:nvGrpSpPr>
              <p:cNvPr id="76" name="Google Shape;863;p65"/>
              <p:cNvGrpSpPr>
                <a:grpSpLocks noChangeAspect="1"/>
              </p:cNvGrpSpPr>
              <p:nvPr/>
            </p:nvGrpSpPr>
            <p:grpSpPr>
              <a:xfrm>
                <a:off x="2318742" y="2339325"/>
                <a:ext cx="190147" cy="180000"/>
                <a:chOff x="4660325" y="1866850"/>
                <a:chExt cx="68350" cy="58100"/>
              </a:xfrm>
            </p:grpSpPr>
            <p:sp>
              <p:nvSpPr>
                <p:cNvPr id="80" name="Google Shape;864;p65"/>
                <p:cNvSpPr/>
                <p:nvPr/>
              </p:nvSpPr>
              <p:spPr>
                <a:xfrm>
                  <a:off x="4660325" y="1866850"/>
                  <a:ext cx="37700" cy="58100"/>
                </a:xfrm>
                <a:custGeom>
                  <a:avLst/>
                  <a:gdLst/>
                  <a:ahLst/>
                  <a:cxnLst/>
                  <a:rect l="l" t="t" r="r" b="b"/>
                  <a:pathLst>
                    <a:path w="37700" h="58100">
                      <a:moveTo>
                        <a:pt x="8650" y="25"/>
                      </a:moveTo>
                      <a:lnTo>
                        <a:pt x="0" y="8850"/>
                      </a:lnTo>
                      <a:lnTo>
                        <a:pt x="20375" y="29050"/>
                      </a:lnTo>
                      <a:lnTo>
                        <a:pt x="0" y="49425"/>
                      </a:lnTo>
                      <a:lnTo>
                        <a:pt x="8650" y="58075"/>
                      </a:lnTo>
                      <a:lnTo>
                        <a:pt x="37700" y="29050"/>
                      </a:lnTo>
                      <a:lnTo>
                        <a:pt x="8650" y="25"/>
                      </a:lnTo>
                      <a:close/>
                    </a:path>
                  </a:pathLst>
                </a:custGeom>
                <a:noFill/>
                <a:ln w="9525" cap="flat" cmpd="sng">
                  <a:solidFill>
                    <a:srgbClr val="3C3C8E"/>
                  </a:solidFill>
                  <a:prstDash val="solid"/>
                  <a:round/>
                  <a:headEnd type="none" w="sm" len="sm"/>
                  <a:tailEnd type="none" w="sm" len="sm"/>
                </a:ln>
              </p:spPr>
              <p:txBody>
                <a:bodyPr wrap="square" lIns="91425" tIns="91425" rIns="91425" bIns="91425" anchor="ctr" anchorCtr="0"/>
                <a:lstStyle/>
                <a:p>
                  <a:pPr marL="0" lvl="0" indent="0" algn="l">
                    <a:spcBef>
                      <a:spcPts val="0"/>
                    </a:spcBef>
                    <a:spcAft>
                      <a:spcPts val="0"/>
                    </a:spcAft>
                    <a:buNone/>
                  </a:pPr>
                  <a:endParaRPr/>
                </a:p>
              </p:txBody>
            </p:sp>
            <p:sp>
              <p:nvSpPr>
                <p:cNvPr id="81" name="Google Shape;865;p65"/>
                <p:cNvSpPr/>
                <p:nvPr/>
              </p:nvSpPr>
              <p:spPr>
                <a:xfrm>
                  <a:off x="4690975" y="1866850"/>
                  <a:ext cx="37700" cy="58100"/>
                </a:xfrm>
                <a:custGeom>
                  <a:avLst/>
                  <a:gdLst/>
                  <a:ahLst/>
                  <a:cxnLst/>
                  <a:rect l="l" t="t" r="r" b="b"/>
                  <a:pathLst>
                    <a:path w="37700" h="58100">
                      <a:moveTo>
                        <a:pt x="8650" y="25"/>
                      </a:moveTo>
                      <a:lnTo>
                        <a:pt x="0" y="8850"/>
                      </a:lnTo>
                      <a:lnTo>
                        <a:pt x="20200" y="29050"/>
                      </a:lnTo>
                      <a:lnTo>
                        <a:pt x="0" y="49425"/>
                      </a:lnTo>
                      <a:lnTo>
                        <a:pt x="8650" y="58075"/>
                      </a:lnTo>
                      <a:lnTo>
                        <a:pt x="37700" y="29050"/>
                      </a:lnTo>
                      <a:lnTo>
                        <a:pt x="8650" y="25"/>
                      </a:lnTo>
                      <a:close/>
                    </a:path>
                  </a:pathLst>
                </a:custGeom>
                <a:noFill/>
                <a:ln w="9525" cap="flat" cmpd="sng">
                  <a:solidFill>
                    <a:srgbClr val="3C3C8E"/>
                  </a:solidFill>
                  <a:prstDash val="solid"/>
                  <a:round/>
                  <a:headEnd type="none" w="sm" len="sm"/>
                  <a:tailEnd type="none" w="sm" len="sm"/>
                </a:ln>
              </p:spPr>
              <p:txBody>
                <a:bodyPr wrap="square" lIns="91425" tIns="91425" rIns="91425" bIns="91425" anchor="ctr" anchorCtr="0"/>
                <a:lstStyle/>
                <a:p>
                  <a:pPr marL="0" lvl="0" indent="0" algn="l">
                    <a:spcBef>
                      <a:spcPts val="0"/>
                    </a:spcBef>
                    <a:spcAft>
                      <a:spcPts val="0"/>
                    </a:spcAft>
                    <a:buNone/>
                  </a:pPr>
                  <a:endParaRPr/>
                </a:p>
              </p:txBody>
            </p:sp>
          </p:grpSp>
          <p:grpSp>
            <p:nvGrpSpPr>
              <p:cNvPr id="77" name="Google Shape;863;p65"/>
              <p:cNvGrpSpPr>
                <a:grpSpLocks noChangeAspect="1"/>
              </p:cNvGrpSpPr>
              <p:nvPr/>
            </p:nvGrpSpPr>
            <p:grpSpPr>
              <a:xfrm flipH="1">
                <a:off x="7008790" y="2339325"/>
                <a:ext cx="190147" cy="180000"/>
                <a:chOff x="4660325" y="1866850"/>
                <a:chExt cx="68350" cy="58100"/>
              </a:xfrm>
            </p:grpSpPr>
            <p:sp>
              <p:nvSpPr>
                <p:cNvPr id="78" name="Google Shape;864;p65"/>
                <p:cNvSpPr/>
                <p:nvPr/>
              </p:nvSpPr>
              <p:spPr>
                <a:xfrm>
                  <a:off x="4660325" y="1866850"/>
                  <a:ext cx="37700" cy="58100"/>
                </a:xfrm>
                <a:custGeom>
                  <a:avLst/>
                  <a:gdLst/>
                  <a:ahLst/>
                  <a:cxnLst/>
                  <a:rect l="l" t="t" r="r" b="b"/>
                  <a:pathLst>
                    <a:path w="37700" h="58100">
                      <a:moveTo>
                        <a:pt x="8650" y="25"/>
                      </a:moveTo>
                      <a:lnTo>
                        <a:pt x="0" y="8850"/>
                      </a:lnTo>
                      <a:lnTo>
                        <a:pt x="20375" y="29050"/>
                      </a:lnTo>
                      <a:lnTo>
                        <a:pt x="0" y="49425"/>
                      </a:lnTo>
                      <a:lnTo>
                        <a:pt x="8650" y="58075"/>
                      </a:lnTo>
                      <a:lnTo>
                        <a:pt x="37700" y="29050"/>
                      </a:lnTo>
                      <a:lnTo>
                        <a:pt x="8650" y="25"/>
                      </a:lnTo>
                      <a:close/>
                    </a:path>
                  </a:pathLst>
                </a:custGeom>
                <a:noFill/>
                <a:ln w="9525" cap="flat" cmpd="sng">
                  <a:solidFill>
                    <a:srgbClr val="3C3C8E"/>
                  </a:solidFill>
                  <a:prstDash val="solid"/>
                  <a:round/>
                  <a:headEnd type="none" w="sm" len="sm"/>
                  <a:tailEnd type="none" w="sm" len="sm"/>
                </a:ln>
              </p:spPr>
              <p:txBody>
                <a:bodyPr wrap="square" lIns="91425" tIns="91425" rIns="91425" bIns="91425" anchor="ctr" anchorCtr="0"/>
                <a:lstStyle/>
                <a:p>
                  <a:pPr marL="0" lvl="0" indent="0" algn="l">
                    <a:spcBef>
                      <a:spcPts val="0"/>
                    </a:spcBef>
                    <a:spcAft>
                      <a:spcPts val="0"/>
                    </a:spcAft>
                    <a:buNone/>
                  </a:pPr>
                  <a:endParaRPr/>
                </a:p>
              </p:txBody>
            </p:sp>
            <p:sp>
              <p:nvSpPr>
                <p:cNvPr id="79" name="Google Shape;865;p65"/>
                <p:cNvSpPr/>
                <p:nvPr/>
              </p:nvSpPr>
              <p:spPr>
                <a:xfrm>
                  <a:off x="4690975" y="1866850"/>
                  <a:ext cx="37700" cy="58100"/>
                </a:xfrm>
                <a:custGeom>
                  <a:avLst/>
                  <a:gdLst/>
                  <a:ahLst/>
                  <a:cxnLst/>
                  <a:rect l="l" t="t" r="r" b="b"/>
                  <a:pathLst>
                    <a:path w="37700" h="58100">
                      <a:moveTo>
                        <a:pt x="8650" y="25"/>
                      </a:moveTo>
                      <a:lnTo>
                        <a:pt x="0" y="8850"/>
                      </a:lnTo>
                      <a:lnTo>
                        <a:pt x="20200" y="29050"/>
                      </a:lnTo>
                      <a:lnTo>
                        <a:pt x="0" y="49425"/>
                      </a:lnTo>
                      <a:lnTo>
                        <a:pt x="8650" y="58075"/>
                      </a:lnTo>
                      <a:lnTo>
                        <a:pt x="37700" y="29050"/>
                      </a:lnTo>
                      <a:lnTo>
                        <a:pt x="8650" y="25"/>
                      </a:lnTo>
                      <a:close/>
                    </a:path>
                  </a:pathLst>
                </a:custGeom>
                <a:noFill/>
                <a:ln w="9525" cap="flat" cmpd="sng">
                  <a:solidFill>
                    <a:srgbClr val="3C3C8E"/>
                  </a:solidFill>
                  <a:prstDash val="solid"/>
                  <a:round/>
                  <a:headEnd type="none" w="sm" len="sm"/>
                  <a:tailEnd type="none" w="sm" len="sm"/>
                </a:ln>
              </p:spPr>
              <p:txBody>
                <a:bodyPr wrap="square" lIns="91425" tIns="91425" rIns="91425" bIns="91425" anchor="ctr" anchorCtr="0"/>
                <a:lstStyle/>
                <a:p>
                  <a:pPr marL="0" lvl="0" indent="0" algn="l">
                    <a:spcBef>
                      <a:spcPts val="0"/>
                    </a:spcBef>
                    <a:spcAft>
                      <a:spcPts val="0"/>
                    </a:spcAft>
                    <a:buNone/>
                  </a:pPr>
                  <a:endParaRPr/>
                </a:p>
              </p:txBody>
            </p:sp>
          </p:grpSp>
        </p:grpSp>
        <p:grpSp>
          <p:nvGrpSpPr>
            <p:cNvPr id="28" name="组合 27"/>
            <p:cNvGrpSpPr/>
            <p:nvPr/>
          </p:nvGrpSpPr>
          <p:grpSpPr>
            <a:xfrm>
              <a:off x="2131903" y="4714940"/>
              <a:ext cx="4878498" cy="450850"/>
              <a:chOff x="2318742" y="2198492"/>
              <a:chExt cx="4880195" cy="450850"/>
            </a:xfrm>
          </p:grpSpPr>
          <p:sp>
            <p:nvSpPr>
              <p:cNvPr id="29" name="文本框 28"/>
              <p:cNvSpPr txBox="1"/>
              <p:nvPr/>
            </p:nvSpPr>
            <p:spPr>
              <a:xfrm>
                <a:off x="2692422" y="2198492"/>
                <a:ext cx="4132835" cy="450850"/>
              </a:xfrm>
              <a:prstGeom prst="rect">
                <a:avLst/>
              </a:prstGeom>
              <a:solidFill>
                <a:schemeClr val="accent3">
                  <a:alpha val="50000"/>
                </a:schemeClr>
              </a:solidFill>
              <a:ln>
                <a:noFill/>
              </a:ln>
            </p:spPr>
            <p:txBody>
              <a:bodyPr wrap="square">
                <a:spAutoFit/>
              </a:bodyPr>
              <a:lstStyle/>
              <a:p>
                <a:pPr lvl="0" algn="ctr"/>
                <a:r>
                  <a:rPr lang="zh-CN" sz="2400" b="1">
                    <a:solidFill>
                      <a:srgbClr val="262626"/>
                    </a:solidFill>
                    <a:latin typeface="思源黑体 CN"/>
                    <a:ea typeface="思源黑体 CN"/>
                  </a:rPr>
                  <a:t>应用案例和总结</a:t>
                </a:r>
              </a:p>
            </p:txBody>
          </p:sp>
          <p:grpSp>
            <p:nvGrpSpPr>
              <p:cNvPr id="30" name="Google Shape;863;p65"/>
              <p:cNvGrpSpPr>
                <a:grpSpLocks noChangeAspect="1"/>
              </p:cNvGrpSpPr>
              <p:nvPr/>
            </p:nvGrpSpPr>
            <p:grpSpPr>
              <a:xfrm>
                <a:off x="2318742" y="2339325"/>
                <a:ext cx="190147" cy="180000"/>
                <a:chOff x="4660325" y="1866850"/>
                <a:chExt cx="68350" cy="58100"/>
              </a:xfrm>
            </p:grpSpPr>
            <p:sp>
              <p:nvSpPr>
                <p:cNvPr id="34" name="Google Shape;864;p65"/>
                <p:cNvSpPr/>
                <p:nvPr/>
              </p:nvSpPr>
              <p:spPr>
                <a:xfrm>
                  <a:off x="4660325" y="1866850"/>
                  <a:ext cx="37700" cy="58100"/>
                </a:xfrm>
                <a:custGeom>
                  <a:avLst/>
                  <a:gdLst/>
                  <a:ahLst/>
                  <a:cxnLst/>
                  <a:rect l="l" t="t" r="r" b="b"/>
                  <a:pathLst>
                    <a:path w="37700" h="58100">
                      <a:moveTo>
                        <a:pt x="8650" y="25"/>
                      </a:moveTo>
                      <a:lnTo>
                        <a:pt x="0" y="8850"/>
                      </a:lnTo>
                      <a:lnTo>
                        <a:pt x="20375"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65000"/>
                        <a:lumOff val="35000"/>
                      </a:schemeClr>
                    </a:solidFill>
                  </a:endParaRPr>
                </a:p>
              </p:txBody>
            </p:sp>
            <p:sp>
              <p:nvSpPr>
                <p:cNvPr id="35" name="Google Shape;865;p65"/>
                <p:cNvSpPr/>
                <p:nvPr/>
              </p:nvSpPr>
              <p:spPr>
                <a:xfrm>
                  <a:off x="4690975" y="1866850"/>
                  <a:ext cx="37700" cy="58100"/>
                </a:xfrm>
                <a:custGeom>
                  <a:avLst/>
                  <a:gdLst/>
                  <a:ahLst/>
                  <a:cxnLst/>
                  <a:rect l="l" t="t" r="r" b="b"/>
                  <a:pathLst>
                    <a:path w="37700" h="58100">
                      <a:moveTo>
                        <a:pt x="8650" y="25"/>
                      </a:moveTo>
                      <a:lnTo>
                        <a:pt x="0" y="8850"/>
                      </a:lnTo>
                      <a:lnTo>
                        <a:pt x="20200"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65000"/>
                        <a:lumOff val="35000"/>
                      </a:schemeClr>
                    </a:solidFill>
                  </a:endParaRPr>
                </a:p>
              </p:txBody>
            </p:sp>
          </p:grpSp>
          <p:grpSp>
            <p:nvGrpSpPr>
              <p:cNvPr id="31" name="Google Shape;863;p65"/>
              <p:cNvGrpSpPr>
                <a:grpSpLocks noChangeAspect="1"/>
              </p:cNvGrpSpPr>
              <p:nvPr/>
            </p:nvGrpSpPr>
            <p:grpSpPr>
              <a:xfrm flipH="1">
                <a:off x="7008790" y="2339325"/>
                <a:ext cx="190147" cy="180000"/>
                <a:chOff x="4660325" y="1866850"/>
                <a:chExt cx="68350" cy="58100"/>
              </a:xfrm>
            </p:grpSpPr>
            <p:sp>
              <p:nvSpPr>
                <p:cNvPr id="32" name="Google Shape;864;p65"/>
                <p:cNvSpPr/>
                <p:nvPr/>
              </p:nvSpPr>
              <p:spPr>
                <a:xfrm>
                  <a:off x="4660325" y="1866850"/>
                  <a:ext cx="37700" cy="58100"/>
                </a:xfrm>
                <a:custGeom>
                  <a:avLst/>
                  <a:gdLst/>
                  <a:ahLst/>
                  <a:cxnLst/>
                  <a:rect l="l" t="t" r="r" b="b"/>
                  <a:pathLst>
                    <a:path w="37700" h="58100">
                      <a:moveTo>
                        <a:pt x="8650" y="25"/>
                      </a:moveTo>
                      <a:lnTo>
                        <a:pt x="0" y="8850"/>
                      </a:lnTo>
                      <a:lnTo>
                        <a:pt x="20375"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65000"/>
                        <a:lumOff val="35000"/>
                      </a:schemeClr>
                    </a:solidFill>
                  </a:endParaRPr>
                </a:p>
              </p:txBody>
            </p:sp>
            <p:sp>
              <p:nvSpPr>
                <p:cNvPr id="33" name="Google Shape;865;p65"/>
                <p:cNvSpPr/>
                <p:nvPr/>
              </p:nvSpPr>
              <p:spPr>
                <a:xfrm>
                  <a:off x="4690975" y="1866850"/>
                  <a:ext cx="37700" cy="58100"/>
                </a:xfrm>
                <a:custGeom>
                  <a:avLst/>
                  <a:gdLst/>
                  <a:ahLst/>
                  <a:cxnLst/>
                  <a:rect l="l" t="t" r="r" b="b"/>
                  <a:pathLst>
                    <a:path w="37700" h="58100">
                      <a:moveTo>
                        <a:pt x="8650" y="25"/>
                      </a:moveTo>
                      <a:lnTo>
                        <a:pt x="0" y="8850"/>
                      </a:lnTo>
                      <a:lnTo>
                        <a:pt x="20200"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65000"/>
                        <a:lumOff val="35000"/>
                      </a:schemeClr>
                    </a:solidFill>
                  </a:endParaRPr>
                </a:p>
              </p:txBody>
            </p:sp>
          </p:grpSp>
        </p:grpSp>
      </p:grpSp>
      <p:sp>
        <p:nvSpPr>
          <p:cNvPr id="37" name="文本框 36"/>
          <p:cNvSpPr txBox="1"/>
          <p:nvPr/>
        </p:nvSpPr>
        <p:spPr>
          <a:xfrm>
            <a:off x="428281" y="199434"/>
            <a:ext cx="3259295" cy="523220"/>
          </a:xfrm>
          <a:prstGeom prst="rect">
            <a:avLst/>
          </a:prstGeom>
          <a:noFill/>
        </p:spPr>
        <p:txBody>
          <a:bodyPr wrap="square">
            <a:spAutoFit/>
          </a:bodyPr>
          <a:lstStyle/>
          <a:p>
            <a:pPr>
              <a:lnSpc>
                <a:spcPct val="100000"/>
              </a:lnSpc>
            </a:pPr>
            <a:r>
              <a:rPr lang="zh-CN" sz="2800" b="1" spc="200">
                <a:solidFill>
                  <a:schemeClr val="bg1"/>
                </a:solidFill>
                <a:latin typeface="Calibri"/>
                <a:ea typeface="微软雅黑"/>
              </a:rPr>
              <a:t>提纲</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idx="12"/>
          </p:nvPr>
        </p:nvSpPr>
        <p:spPr>
          <a:xfrm>
            <a:off x="8429122" y="6407032"/>
            <a:ext cx="542604"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26CAE377-0DD8-4FB9-99F7-7A4978FE98AF}" type="slidenum">
              <a:rPr lang="en-US" altLang="zh-CN"/>
              <a:t>24</a:t>
            </a:fld>
            <a:endParaRPr lang="zh-CN"/>
          </a:p>
        </p:txBody>
      </p:sp>
      <p:sp>
        <p:nvSpPr>
          <p:cNvPr id="9" name="文本框 8"/>
          <p:cNvSpPr txBox="1"/>
          <p:nvPr/>
        </p:nvSpPr>
        <p:spPr>
          <a:xfrm>
            <a:off x="428281" y="199434"/>
            <a:ext cx="4012486" cy="514350"/>
          </a:xfrm>
          <a:prstGeom prst="rect">
            <a:avLst/>
          </a:prstGeom>
          <a:noFill/>
        </p:spPr>
        <p:txBody>
          <a:bodyPr wrap="square">
            <a:spAutoFit/>
          </a:bodyPr>
          <a:lstStyle>
            <a:lvl1pPr marL="0" lvl="0" algn="l" defTabSz="457200">
              <a:defRPr sz="1800" kern="1200">
                <a:solidFill>
                  <a:schemeClr val="tx1"/>
                </a:solidFill>
                <a:latin typeface="Calibri"/>
                <a:ea typeface="微软雅黑"/>
              </a:defRPr>
            </a:lvl1pPr>
            <a:lvl2pPr marL="457200" lvl="1" algn="l" defTabSz="457200">
              <a:defRPr sz="1800" kern="1200">
                <a:solidFill>
                  <a:schemeClr val="tx1"/>
                </a:solidFill>
                <a:latin typeface="Calibri"/>
                <a:ea typeface="微软雅黑"/>
              </a:defRPr>
            </a:lvl2pPr>
            <a:lvl3pPr marL="914400" lvl="2" algn="l" defTabSz="457200">
              <a:defRPr sz="1800" kern="1200">
                <a:solidFill>
                  <a:schemeClr val="tx1"/>
                </a:solidFill>
                <a:latin typeface="Calibri"/>
                <a:ea typeface="微软雅黑"/>
              </a:defRPr>
            </a:lvl3pPr>
            <a:lvl4pPr marL="1371600" lvl="3" algn="l" defTabSz="457200">
              <a:defRPr sz="1800" kern="1200">
                <a:solidFill>
                  <a:schemeClr val="tx1"/>
                </a:solidFill>
                <a:latin typeface="Calibri"/>
                <a:ea typeface="微软雅黑"/>
              </a:defRPr>
            </a:lvl4pPr>
            <a:lvl5pPr marL="1828800" lvl="4" algn="l" defTabSz="457200">
              <a:defRPr sz="1800" kern="1200">
                <a:solidFill>
                  <a:schemeClr val="tx1"/>
                </a:solidFill>
                <a:latin typeface="Calibri"/>
                <a:ea typeface="微软雅黑"/>
              </a:defRPr>
            </a:lvl5pPr>
            <a:lvl6pPr marL="2286000" lvl="5" algn="l" defTabSz="457200">
              <a:defRPr sz="1800" kern="1200">
                <a:solidFill>
                  <a:schemeClr val="tx1"/>
                </a:solidFill>
                <a:latin typeface="Calibri"/>
                <a:ea typeface="微软雅黑"/>
              </a:defRPr>
            </a:lvl6pPr>
            <a:lvl7pPr marL="2743200" lvl="6" algn="l" defTabSz="457200">
              <a:defRPr sz="1800" kern="1200">
                <a:solidFill>
                  <a:schemeClr val="tx1"/>
                </a:solidFill>
                <a:latin typeface="Calibri"/>
                <a:ea typeface="微软雅黑"/>
              </a:defRPr>
            </a:lvl7pPr>
            <a:lvl8pPr marL="3200400" lvl="7" algn="l" defTabSz="457200">
              <a:defRPr sz="1800" kern="1200">
                <a:solidFill>
                  <a:schemeClr val="tx1"/>
                </a:solidFill>
                <a:latin typeface="Calibri"/>
                <a:ea typeface="微软雅黑"/>
              </a:defRPr>
            </a:lvl8pPr>
            <a:lvl9pPr marL="3657600" lvl="8" algn="l" defTabSz="457200">
              <a:defRPr sz="1800" kern="1200">
                <a:solidFill>
                  <a:schemeClr val="tx1"/>
                </a:solidFill>
                <a:latin typeface="Calibri"/>
                <a:ea typeface="微软雅黑"/>
              </a:defRPr>
            </a:lvl9pPr>
          </a:lstStyle>
          <a:p>
            <a:pPr>
              <a:lnSpc>
                <a:spcPct val="100000"/>
              </a:lnSpc>
            </a:pPr>
            <a:r>
              <a:rPr lang="zh-CN" sz="2800" b="1" spc="200">
                <a:solidFill>
                  <a:srgbClr val="FFFFFF"/>
                </a:solidFill>
                <a:latin typeface="Calibri"/>
                <a:ea typeface="微软雅黑"/>
              </a:rPr>
              <a:t>性能表现与其他特性</a:t>
            </a:r>
          </a:p>
        </p:txBody>
      </p:sp>
      <p:sp>
        <p:nvSpPr>
          <p:cNvPr id="10" name="矩形 3"/>
          <p:cNvSpPr/>
          <p:nvPr/>
        </p:nvSpPr>
        <p:spPr>
          <a:xfrm>
            <a:off x="502961" y="992602"/>
            <a:ext cx="7193525" cy="546100"/>
          </a:xfrm>
          <a:prstGeom prst="rect">
            <a:avLst/>
          </a:prstGeom>
        </p:spPr>
        <p:txBody>
          <a:bodyPr wrap="square">
            <a:spAutoFit/>
          </a:bodyPr>
          <a:lstStyle>
            <a:lvl1pPr marL="0" lvl="0" algn="l" defTabSz="457200">
              <a:defRPr sz="1800" kern="1200">
                <a:solidFill>
                  <a:schemeClr val="tx1"/>
                </a:solidFill>
                <a:latin typeface="Calibri"/>
                <a:ea typeface="微软雅黑"/>
              </a:defRPr>
            </a:lvl1pPr>
            <a:lvl2pPr marL="457200" lvl="1" algn="l" defTabSz="457200">
              <a:defRPr sz="1800" kern="1200">
                <a:solidFill>
                  <a:schemeClr val="tx1"/>
                </a:solidFill>
                <a:latin typeface="Calibri"/>
                <a:ea typeface="微软雅黑"/>
              </a:defRPr>
            </a:lvl2pPr>
            <a:lvl3pPr marL="914400" lvl="2" algn="l" defTabSz="457200">
              <a:defRPr sz="1800" kern="1200">
                <a:solidFill>
                  <a:schemeClr val="tx1"/>
                </a:solidFill>
                <a:latin typeface="Calibri"/>
                <a:ea typeface="微软雅黑"/>
              </a:defRPr>
            </a:lvl3pPr>
            <a:lvl4pPr marL="1371600" lvl="3" algn="l" defTabSz="457200">
              <a:defRPr sz="1800" kern="1200">
                <a:solidFill>
                  <a:schemeClr val="tx1"/>
                </a:solidFill>
                <a:latin typeface="Calibri"/>
                <a:ea typeface="微软雅黑"/>
              </a:defRPr>
            </a:lvl4pPr>
            <a:lvl5pPr marL="1828800" lvl="4" algn="l" defTabSz="457200">
              <a:defRPr sz="1800" kern="1200">
                <a:solidFill>
                  <a:schemeClr val="tx1"/>
                </a:solidFill>
                <a:latin typeface="Calibri"/>
                <a:ea typeface="微软雅黑"/>
              </a:defRPr>
            </a:lvl5pPr>
            <a:lvl6pPr marL="2286000" lvl="5" algn="l" defTabSz="457200">
              <a:defRPr sz="1800" kern="1200">
                <a:solidFill>
                  <a:schemeClr val="tx1"/>
                </a:solidFill>
                <a:latin typeface="Calibri"/>
                <a:ea typeface="微软雅黑"/>
              </a:defRPr>
            </a:lvl6pPr>
            <a:lvl7pPr marL="2743200" lvl="6" algn="l" defTabSz="457200">
              <a:defRPr sz="1800" kern="1200">
                <a:solidFill>
                  <a:schemeClr val="tx1"/>
                </a:solidFill>
                <a:latin typeface="Calibri"/>
                <a:ea typeface="微软雅黑"/>
              </a:defRPr>
            </a:lvl7pPr>
            <a:lvl8pPr marL="3200400" lvl="7" algn="l" defTabSz="457200">
              <a:defRPr sz="1800" kern="1200">
                <a:solidFill>
                  <a:schemeClr val="tx1"/>
                </a:solidFill>
                <a:latin typeface="Calibri"/>
                <a:ea typeface="微软雅黑"/>
              </a:defRPr>
            </a:lvl8pPr>
            <a:lvl9pPr marL="3657600" lvl="8" algn="l" defTabSz="457200">
              <a:defRPr sz="1800" kern="1200">
                <a:solidFill>
                  <a:schemeClr val="tx1"/>
                </a:solidFill>
                <a:latin typeface="Calibri"/>
                <a:ea typeface="微软雅黑"/>
              </a:defRPr>
            </a:lvl9pPr>
          </a:lstStyle>
          <a:p>
            <a:pPr>
              <a:lnSpc>
                <a:spcPct val="125000"/>
              </a:lnSpc>
            </a:pPr>
            <a:r>
              <a:rPr lang="zh-CN" sz="2400" b="1"/>
              <a:t>性能表现</a:t>
            </a:r>
          </a:p>
        </p:txBody>
      </p:sp>
      <p:pic>
        <p:nvPicPr>
          <p:cNvPr id="11" name="图片 10"/>
          <p:cNvPicPr>
            <a:picLocks noChangeAspect="1"/>
          </p:cNvPicPr>
          <p:nvPr/>
        </p:nvPicPr>
        <p:blipFill>
          <a:blip r:embed="rId3"/>
          <a:stretch/>
        </p:blipFill>
        <p:spPr>
          <a:xfrm>
            <a:off x="1715742" y="1638539"/>
            <a:ext cx="5450050" cy="3131488"/>
          </a:xfrm>
          <a:prstGeom prst="rect">
            <a:avLst/>
          </a:prstGeom>
        </p:spPr>
      </p:pic>
      <p:sp>
        <p:nvSpPr>
          <p:cNvPr id="12" name="文本框 11"/>
          <p:cNvSpPr txBox="1"/>
          <p:nvPr/>
        </p:nvSpPr>
        <p:spPr>
          <a:xfrm>
            <a:off x="1525409" y="4961106"/>
            <a:ext cx="5830716" cy="381000"/>
          </a:xfrm>
          <a:prstGeom prst="rect">
            <a:avLst/>
          </a:prstGeom>
          <a:ln w="12700">
            <a:prstDash val="solid"/>
          </a:ln>
        </p:spPr>
        <p:txBody>
          <a:bodyPr>
            <a:spAutoFit/>
          </a:bodyPr>
          <a:lstStyle/>
          <a:p>
            <a:r>
              <a:rPr lang="zh-CN"/>
              <a:t>图</a:t>
            </a:r>
            <a:r>
              <a:rPr lang="en-US"/>
              <a:t> 4: </a:t>
            </a:r>
            <a:r>
              <a:rPr lang="zh-CN"/>
              <a:t>查询有大量分区情况下不同系统的性能表现。</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idx="12"/>
          </p:nvPr>
        </p:nvSpPr>
        <p:spPr/>
        <p:txBody>
          <a:bodyPr/>
          <a:lstStyle/>
          <a:p>
            <a:fld id="{A9EDDF0E-0FE3-42E7-814B-21C7F73B0E83}" type="slidenum">
              <a:rPr lang="en-US" altLang="zh-CN"/>
              <a:t>25</a:t>
            </a:fld>
            <a:endParaRPr lang="zh-CN"/>
          </a:p>
        </p:txBody>
      </p:sp>
      <p:sp>
        <p:nvSpPr>
          <p:cNvPr id="9" name="文本框 8"/>
          <p:cNvSpPr txBox="1"/>
          <p:nvPr/>
        </p:nvSpPr>
        <p:spPr>
          <a:xfrm>
            <a:off x="428281" y="199434"/>
            <a:ext cx="4012486" cy="514350"/>
          </a:xfrm>
          <a:prstGeom prst="rect">
            <a:avLst/>
          </a:prstGeom>
          <a:noFill/>
        </p:spPr>
        <p:txBody>
          <a:bodyPr wrap="square">
            <a:spAutoFit/>
          </a:bodyPr>
          <a:lstStyle/>
          <a:p>
            <a:pPr>
              <a:lnSpc>
                <a:spcPct val="100000"/>
              </a:lnSpc>
            </a:pPr>
            <a:r>
              <a:rPr lang="zh-CN" sz="2800" b="1" spc="200">
                <a:solidFill>
                  <a:srgbClr val="FFFFFF"/>
                </a:solidFill>
                <a:latin typeface="Calibri"/>
                <a:ea typeface="微软雅黑"/>
              </a:rPr>
              <a:t>性能表现与其他特性</a:t>
            </a:r>
          </a:p>
        </p:txBody>
      </p:sp>
      <p:sp>
        <p:nvSpPr>
          <p:cNvPr id="10" name="矩形 3"/>
          <p:cNvSpPr/>
          <p:nvPr/>
        </p:nvSpPr>
        <p:spPr>
          <a:xfrm>
            <a:off x="502961" y="992602"/>
            <a:ext cx="7193525" cy="546100"/>
          </a:xfrm>
          <a:prstGeom prst="rect">
            <a:avLst/>
          </a:prstGeom>
        </p:spPr>
        <p:txBody>
          <a:bodyPr wrap="square">
            <a:spAutoFit/>
          </a:bodyPr>
          <a:lstStyle>
            <a:lvl1pPr marL="0" lvl="0" algn="l" defTabSz="457200">
              <a:defRPr sz="1800" kern="1200">
                <a:solidFill>
                  <a:schemeClr val="tx1"/>
                </a:solidFill>
                <a:latin typeface="Calibri"/>
                <a:ea typeface="微软雅黑"/>
              </a:defRPr>
            </a:lvl1pPr>
            <a:lvl2pPr marL="457200" lvl="1" algn="l" defTabSz="457200">
              <a:defRPr sz="1800" kern="1200">
                <a:solidFill>
                  <a:schemeClr val="tx1"/>
                </a:solidFill>
                <a:latin typeface="Calibri"/>
                <a:ea typeface="微软雅黑"/>
              </a:defRPr>
            </a:lvl2pPr>
            <a:lvl3pPr marL="914400" lvl="2" algn="l" defTabSz="457200">
              <a:defRPr sz="1800" kern="1200">
                <a:solidFill>
                  <a:schemeClr val="tx1"/>
                </a:solidFill>
                <a:latin typeface="Calibri"/>
                <a:ea typeface="微软雅黑"/>
              </a:defRPr>
            </a:lvl3pPr>
            <a:lvl4pPr marL="1371600" lvl="3" algn="l" defTabSz="457200">
              <a:defRPr sz="1800" kern="1200">
                <a:solidFill>
                  <a:schemeClr val="tx1"/>
                </a:solidFill>
                <a:latin typeface="Calibri"/>
                <a:ea typeface="微软雅黑"/>
              </a:defRPr>
            </a:lvl4pPr>
            <a:lvl5pPr marL="1828800" lvl="4" algn="l" defTabSz="457200">
              <a:defRPr sz="1800" kern="1200">
                <a:solidFill>
                  <a:schemeClr val="tx1"/>
                </a:solidFill>
                <a:latin typeface="Calibri"/>
                <a:ea typeface="微软雅黑"/>
              </a:defRPr>
            </a:lvl5pPr>
            <a:lvl6pPr marL="2286000" lvl="5" algn="l" defTabSz="457200">
              <a:defRPr sz="1800" kern="1200">
                <a:solidFill>
                  <a:schemeClr val="tx1"/>
                </a:solidFill>
                <a:latin typeface="Calibri"/>
                <a:ea typeface="微软雅黑"/>
              </a:defRPr>
            </a:lvl6pPr>
            <a:lvl7pPr marL="2743200" lvl="6" algn="l" defTabSz="457200">
              <a:defRPr sz="1800" kern="1200">
                <a:solidFill>
                  <a:schemeClr val="tx1"/>
                </a:solidFill>
                <a:latin typeface="Calibri"/>
                <a:ea typeface="微软雅黑"/>
              </a:defRPr>
            </a:lvl7pPr>
            <a:lvl8pPr marL="3200400" lvl="7" algn="l" defTabSz="457200">
              <a:defRPr sz="1800" kern="1200">
                <a:solidFill>
                  <a:schemeClr val="tx1"/>
                </a:solidFill>
                <a:latin typeface="Calibri"/>
                <a:ea typeface="微软雅黑"/>
              </a:defRPr>
            </a:lvl8pPr>
            <a:lvl9pPr marL="3657600" lvl="8" algn="l" defTabSz="457200">
              <a:defRPr sz="1800" kern="1200">
                <a:solidFill>
                  <a:schemeClr val="tx1"/>
                </a:solidFill>
                <a:latin typeface="Calibri"/>
                <a:ea typeface="微软雅黑"/>
              </a:defRPr>
            </a:lvl9pPr>
          </a:lstStyle>
          <a:p>
            <a:pPr>
              <a:lnSpc>
                <a:spcPct val="125000"/>
              </a:lnSpc>
            </a:pPr>
            <a:r>
              <a:rPr lang="zh-CN" sz="2400" b="1"/>
              <a:t>性能表现</a:t>
            </a:r>
          </a:p>
        </p:txBody>
      </p:sp>
      <p:pic>
        <p:nvPicPr>
          <p:cNvPr id="11" name="图片 10"/>
          <p:cNvPicPr>
            <a:picLocks noChangeAspect="1"/>
          </p:cNvPicPr>
          <p:nvPr/>
        </p:nvPicPr>
        <p:blipFill>
          <a:blip r:embed="rId3"/>
          <a:stretch/>
        </p:blipFill>
        <p:spPr>
          <a:xfrm>
            <a:off x="1048222" y="1675742"/>
            <a:ext cx="6210342" cy="2110567"/>
          </a:xfrm>
          <a:prstGeom prst="rect">
            <a:avLst/>
          </a:prstGeom>
        </p:spPr>
      </p:pic>
      <p:sp>
        <p:nvSpPr>
          <p:cNvPr id="12" name="文本框 11"/>
          <p:cNvSpPr txBox="1"/>
          <p:nvPr/>
        </p:nvSpPr>
        <p:spPr>
          <a:xfrm>
            <a:off x="428281" y="4717637"/>
            <a:ext cx="7903287" cy="1435100"/>
          </a:xfrm>
          <a:prstGeom prst="rect">
            <a:avLst/>
          </a:prstGeom>
          <a:ln w="12700">
            <a:prstDash val="solid"/>
          </a:ln>
        </p:spPr>
        <p:txBody>
          <a:bodyPr>
            <a:spAutoFit/>
          </a:bodyPr>
          <a:lstStyle/>
          <a:p>
            <a:r>
              <a:rPr lang="zh-CN"/>
              <a:t>注：</a:t>
            </a:r>
            <a:r>
              <a:rPr lang="en-US"/>
              <a:t>TPC-DS</a:t>
            </a:r>
          </a:p>
          <a:p>
            <a:r>
              <a:rPr lang="en-US" sz="1600"/>
              <a:t>  -</a:t>
            </a:r>
            <a:r>
              <a:rPr lang="zh-CN" sz="1600"/>
              <a:t>事务性能管理委员会</a:t>
            </a:r>
            <a:r>
              <a:rPr lang="en-US" sz="1600"/>
              <a:t>(TransactionProcessing Performance Council,TPC)</a:t>
            </a:r>
          </a:p>
          <a:p>
            <a:r>
              <a:rPr lang="en-US" sz="1600"/>
              <a:t>  -</a:t>
            </a:r>
            <a:r>
              <a:rPr lang="zh-CN" sz="1600"/>
              <a:t>决策支持</a:t>
            </a:r>
            <a:r>
              <a:rPr lang="en-US" sz="1600"/>
              <a:t>(DecisionSupport,DS)</a:t>
            </a:r>
          </a:p>
          <a:p>
            <a:r>
              <a:rPr lang="en-US" sz="1600"/>
              <a:t>  TPC-DS</a:t>
            </a:r>
            <a:r>
              <a:rPr lang="zh-CN" sz="1600"/>
              <a:t>，是用于评测决策支持系统（或数据仓库）的标准</a:t>
            </a:r>
            <a:r>
              <a:rPr lang="en-US" sz="1600"/>
              <a:t>SQL</a:t>
            </a:r>
            <a:r>
              <a:rPr lang="zh-CN" sz="1600"/>
              <a:t>测试集。</a:t>
            </a:r>
          </a:p>
          <a:p>
            <a:endParaRPr lang="en-US"/>
          </a:p>
        </p:txBody>
      </p:sp>
      <p:sp>
        <p:nvSpPr>
          <p:cNvPr id="13" name="文本框 12"/>
          <p:cNvSpPr txBox="1"/>
          <p:nvPr/>
        </p:nvSpPr>
        <p:spPr>
          <a:xfrm>
            <a:off x="1311632" y="4001140"/>
            <a:ext cx="7072321" cy="381000"/>
          </a:xfrm>
          <a:prstGeom prst="rect">
            <a:avLst/>
          </a:prstGeom>
          <a:ln w="6350">
            <a:prstDash val="solid"/>
          </a:ln>
        </p:spPr>
        <p:txBody>
          <a:bodyPr>
            <a:spAutoFit/>
          </a:bodyPr>
          <a:lstStyle/>
          <a:p>
            <a:r>
              <a:rPr lang="zh-CN"/>
              <a:t>图</a:t>
            </a:r>
            <a:r>
              <a:rPr lang="en-US"/>
              <a:t> 6 </a:t>
            </a:r>
            <a:r>
              <a:rPr lang="zh-CN"/>
              <a:t>：不同底层存储格式在</a:t>
            </a:r>
            <a:r>
              <a:rPr lang="en-US"/>
              <a:t> TPC-DS </a:t>
            </a:r>
            <a:r>
              <a:rPr lang="zh-CN"/>
              <a:t>压力测试下的表现</a:t>
            </a:r>
            <a:r>
              <a:rPr lang="en-US"/>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idx="12"/>
          </p:nvPr>
        </p:nvSpPr>
        <p:spPr/>
        <p:txBody>
          <a:bodyPr/>
          <a:lstStyle/>
          <a:p>
            <a:fld id="{AA403661-E9CC-405E-8D3C-8AE389F03A12}" type="slidenum">
              <a:rPr lang="en-US" altLang="zh-CN"/>
              <a:t>26</a:t>
            </a:fld>
            <a:endParaRPr lang="zh-CN"/>
          </a:p>
        </p:txBody>
      </p:sp>
      <p:sp>
        <p:nvSpPr>
          <p:cNvPr id="9" name="文本框 8"/>
          <p:cNvSpPr txBox="1"/>
          <p:nvPr/>
        </p:nvSpPr>
        <p:spPr>
          <a:xfrm>
            <a:off x="428281" y="199434"/>
            <a:ext cx="4012486" cy="514350"/>
          </a:xfrm>
          <a:prstGeom prst="rect">
            <a:avLst/>
          </a:prstGeom>
          <a:noFill/>
        </p:spPr>
        <p:txBody>
          <a:bodyPr wrap="square">
            <a:spAutoFit/>
          </a:bodyPr>
          <a:lstStyle/>
          <a:p>
            <a:pPr>
              <a:lnSpc>
                <a:spcPct val="100000"/>
              </a:lnSpc>
            </a:pPr>
            <a:r>
              <a:rPr lang="zh-CN" sz="2800" b="1" spc="200">
                <a:solidFill>
                  <a:srgbClr val="FFFFFF"/>
                </a:solidFill>
                <a:latin typeface="Calibri"/>
                <a:ea typeface="微软雅黑"/>
              </a:rPr>
              <a:t>性能表现与其他特性</a:t>
            </a:r>
          </a:p>
        </p:txBody>
      </p:sp>
      <p:sp>
        <p:nvSpPr>
          <p:cNvPr id="10" name="矩形 3"/>
          <p:cNvSpPr/>
          <p:nvPr/>
        </p:nvSpPr>
        <p:spPr>
          <a:xfrm>
            <a:off x="502961" y="992602"/>
            <a:ext cx="7193525" cy="546100"/>
          </a:xfrm>
          <a:prstGeom prst="rect">
            <a:avLst/>
          </a:prstGeom>
        </p:spPr>
        <p:txBody>
          <a:bodyPr wrap="square">
            <a:spAutoFit/>
          </a:bodyPr>
          <a:lstStyle>
            <a:lvl1pPr marL="0" lvl="0" algn="l" defTabSz="457200">
              <a:defRPr sz="1800" kern="1200">
                <a:solidFill>
                  <a:schemeClr val="tx1"/>
                </a:solidFill>
                <a:latin typeface="Calibri"/>
                <a:ea typeface="微软雅黑"/>
              </a:defRPr>
            </a:lvl1pPr>
            <a:lvl2pPr marL="457200" lvl="1" algn="l" defTabSz="457200">
              <a:defRPr sz="1800" kern="1200">
                <a:solidFill>
                  <a:schemeClr val="tx1"/>
                </a:solidFill>
                <a:latin typeface="Calibri"/>
                <a:ea typeface="微软雅黑"/>
              </a:defRPr>
            </a:lvl2pPr>
            <a:lvl3pPr marL="914400" lvl="2" algn="l" defTabSz="457200">
              <a:defRPr sz="1800" kern="1200">
                <a:solidFill>
                  <a:schemeClr val="tx1"/>
                </a:solidFill>
                <a:latin typeface="Calibri"/>
                <a:ea typeface="微软雅黑"/>
              </a:defRPr>
            </a:lvl3pPr>
            <a:lvl4pPr marL="1371600" lvl="3" algn="l" defTabSz="457200">
              <a:defRPr sz="1800" kern="1200">
                <a:solidFill>
                  <a:schemeClr val="tx1"/>
                </a:solidFill>
                <a:latin typeface="Calibri"/>
                <a:ea typeface="微软雅黑"/>
              </a:defRPr>
            </a:lvl4pPr>
            <a:lvl5pPr marL="1828800" lvl="4" algn="l" defTabSz="457200">
              <a:defRPr sz="1800" kern="1200">
                <a:solidFill>
                  <a:schemeClr val="tx1"/>
                </a:solidFill>
                <a:latin typeface="Calibri"/>
                <a:ea typeface="微软雅黑"/>
              </a:defRPr>
            </a:lvl5pPr>
            <a:lvl6pPr marL="2286000" lvl="5" algn="l" defTabSz="457200">
              <a:defRPr sz="1800" kern="1200">
                <a:solidFill>
                  <a:schemeClr val="tx1"/>
                </a:solidFill>
                <a:latin typeface="Calibri"/>
                <a:ea typeface="微软雅黑"/>
              </a:defRPr>
            </a:lvl6pPr>
            <a:lvl7pPr marL="2743200" lvl="6" algn="l" defTabSz="457200">
              <a:defRPr sz="1800" kern="1200">
                <a:solidFill>
                  <a:schemeClr val="tx1"/>
                </a:solidFill>
                <a:latin typeface="Calibri"/>
                <a:ea typeface="微软雅黑"/>
              </a:defRPr>
            </a:lvl7pPr>
            <a:lvl8pPr marL="3200400" lvl="7" algn="l" defTabSz="457200">
              <a:defRPr sz="1800" kern="1200">
                <a:solidFill>
                  <a:schemeClr val="tx1"/>
                </a:solidFill>
                <a:latin typeface="Calibri"/>
                <a:ea typeface="微软雅黑"/>
              </a:defRPr>
            </a:lvl8pPr>
            <a:lvl9pPr marL="3657600" lvl="8" algn="l" defTabSz="457200">
              <a:defRPr sz="1800" kern="1200">
                <a:solidFill>
                  <a:schemeClr val="tx1"/>
                </a:solidFill>
                <a:latin typeface="Calibri"/>
                <a:ea typeface="微软雅黑"/>
              </a:defRPr>
            </a:lvl9pPr>
          </a:lstStyle>
          <a:p>
            <a:pPr>
              <a:lnSpc>
                <a:spcPct val="125000"/>
              </a:lnSpc>
            </a:pPr>
            <a:r>
              <a:rPr lang="zh-CN" sz="2400" b="1"/>
              <a:t>其他特性</a:t>
            </a:r>
          </a:p>
        </p:txBody>
      </p:sp>
      <p:sp>
        <p:nvSpPr>
          <p:cNvPr id="11" name="文本框 10"/>
          <p:cNvSpPr txBox="1"/>
          <p:nvPr/>
        </p:nvSpPr>
        <p:spPr>
          <a:xfrm>
            <a:off x="428281" y="1687795"/>
            <a:ext cx="8120036" cy="4311650"/>
          </a:xfrm>
          <a:ln w="9525">
            <a:solidFill>
              <a:srgbClr val="2F528F"/>
            </a:solidFill>
            <a:prstDash val="solid"/>
            <a:headEnd/>
            <a:tailEnd/>
          </a:ln>
        </p:spPr>
        <p:txBody>
          <a:bodyPr>
            <a:spAutoFit/>
          </a:bodyPr>
          <a:lstStyle/>
          <a:p>
            <a:r>
              <a:rPr lang="en-US">
                <a:solidFill>
                  <a:srgbClr val="000000"/>
                </a:solidFill>
                <a:latin typeface="Calibri"/>
                <a:ea typeface="Calibri"/>
              </a:rPr>
              <a:t>1.</a:t>
            </a:r>
            <a:r>
              <a:rPr lang="zh-CN">
                <a:solidFill>
                  <a:srgbClr val="000000"/>
                </a:solidFill>
                <a:latin typeface="微软雅黑"/>
                <a:ea typeface="微软雅黑"/>
              </a:rPr>
              <a:t>时间旅行（数据版本管理）</a:t>
            </a:r>
          </a:p>
          <a:p>
            <a:r>
              <a:rPr lang="en-US"/>
              <a:t>        </a:t>
            </a:r>
            <a:r>
              <a:rPr lang="zh-CN"/>
              <a:t>•</a:t>
            </a:r>
            <a:r>
              <a:rPr lang="en-US"/>
              <a:t> </a:t>
            </a:r>
            <a:r>
              <a:rPr lang="zh-CN">
                <a:solidFill>
                  <a:srgbClr val="000000"/>
                </a:solidFill>
                <a:latin typeface="微软雅黑"/>
                <a:ea typeface="微软雅黑"/>
              </a:rPr>
              <a:t>数砖用户有时会把脏数据从外部系统导入到数据湖中，数据</a:t>
            </a:r>
            <a:r>
              <a:rPr lang="en-US">
                <a:solidFill>
                  <a:srgbClr val="000000"/>
                </a:solidFill>
                <a:latin typeface="Calibri"/>
                <a:ea typeface="Calibri"/>
              </a:rPr>
              <a:t>pipeline</a:t>
            </a:r>
            <a:r>
              <a:rPr lang="zh-CN">
                <a:solidFill>
                  <a:srgbClr val="000000"/>
                </a:solidFill>
                <a:latin typeface="微软雅黑"/>
                <a:ea typeface="微软雅黑"/>
              </a:rPr>
              <a:t>会出现逻辑错误，数据冗余备份等情况。</a:t>
            </a:r>
          </a:p>
          <a:p>
            <a:endParaRPr lang="zh-CN">
              <a:solidFill>
                <a:srgbClr val="000000"/>
              </a:solidFill>
              <a:latin typeface="微软雅黑"/>
              <a:ea typeface="微软雅黑"/>
            </a:endParaRPr>
          </a:p>
          <a:p>
            <a:r>
              <a:rPr lang="en-US"/>
              <a:t>       </a:t>
            </a:r>
            <a:r>
              <a:rPr lang="zh-CN"/>
              <a:t>•</a:t>
            </a:r>
            <a:r>
              <a:rPr lang="en-US"/>
              <a:t> </a:t>
            </a:r>
            <a:r>
              <a:rPr lang="en-US">
                <a:solidFill>
                  <a:srgbClr val="000000"/>
                </a:solidFill>
                <a:latin typeface="Calibri"/>
                <a:ea typeface="Calibri"/>
              </a:rPr>
              <a:t>deltalake</a:t>
            </a:r>
            <a:r>
              <a:rPr lang="zh-CN">
                <a:solidFill>
                  <a:srgbClr val="000000"/>
                </a:solidFill>
                <a:latin typeface="微软雅黑"/>
                <a:ea typeface="微软雅黑"/>
              </a:rPr>
              <a:t>通过事务日志实现对数据历史快照的便捷读取。这使开发人员能够访问和还原早期版本的数据以进行审核、回滚或重现实验。</a:t>
            </a:r>
          </a:p>
          <a:p>
            <a:endParaRPr lang="zh-CN">
              <a:solidFill>
                <a:srgbClr val="000000"/>
              </a:solidFill>
              <a:latin typeface="微软雅黑"/>
              <a:ea typeface="微软雅黑"/>
            </a:endParaRPr>
          </a:p>
          <a:p>
            <a:r>
              <a:rPr lang="en-US">
                <a:solidFill>
                  <a:srgbClr val="000000"/>
                </a:solidFill>
                <a:latin typeface="Calibri"/>
                <a:ea typeface="Calibri"/>
              </a:rPr>
              <a:t>2.</a:t>
            </a:r>
            <a:r>
              <a:rPr lang="zh-CN">
                <a:solidFill>
                  <a:srgbClr val="000000"/>
                </a:solidFill>
                <a:latin typeface="微软雅黑"/>
                <a:ea typeface="微软雅黑"/>
              </a:rPr>
              <a:t>支持数据表操作</a:t>
            </a:r>
          </a:p>
          <a:p>
            <a:r>
              <a:rPr lang="en-US"/>
              <a:t>       </a:t>
            </a:r>
            <a:r>
              <a:rPr lang="zh-CN"/>
              <a:t>•</a:t>
            </a:r>
            <a:r>
              <a:rPr lang="en-US"/>
              <a:t> </a:t>
            </a:r>
            <a:r>
              <a:rPr lang="zh-CN">
                <a:solidFill>
                  <a:srgbClr val="000000"/>
                </a:solidFill>
                <a:latin typeface="微软雅黑"/>
                <a:ea typeface="微软雅黑"/>
              </a:rPr>
              <a:t>类似于传统的数据库SQL：合并、更新和删除等，提供完全兼容</a:t>
            </a:r>
            <a:r>
              <a:rPr lang="en-US">
                <a:solidFill>
                  <a:srgbClr val="000000"/>
                </a:solidFill>
                <a:latin typeface="Calibri"/>
                <a:ea typeface="Calibri"/>
              </a:rPr>
              <a:t>Spark</a:t>
            </a:r>
            <a:r>
              <a:rPr lang="zh-CN">
                <a:solidFill>
                  <a:srgbClr val="000000"/>
                </a:solidFill>
                <a:latin typeface="微软雅黑"/>
                <a:ea typeface="微软雅黑"/>
              </a:rPr>
              <a:t>的</a:t>
            </a:r>
            <a:r>
              <a:rPr lang="en-US">
                <a:solidFill>
                  <a:srgbClr val="000000"/>
                </a:solidFill>
                <a:latin typeface="Calibri"/>
                <a:ea typeface="Calibri"/>
              </a:rPr>
              <a:t>Java/scala API</a:t>
            </a:r>
            <a:r>
              <a:rPr lang="zh-CN">
                <a:solidFill>
                  <a:srgbClr val="000000"/>
                </a:solidFill>
                <a:latin typeface="微软雅黑"/>
                <a:ea typeface="微软雅黑"/>
              </a:rPr>
              <a:t>。</a:t>
            </a:r>
          </a:p>
          <a:p>
            <a:endParaRPr lang="zh-CN">
              <a:solidFill>
                <a:srgbClr val="000000"/>
              </a:solidFill>
              <a:latin typeface="微软雅黑"/>
              <a:ea typeface="微软雅黑"/>
            </a:endParaRPr>
          </a:p>
          <a:p>
            <a:r>
              <a:rPr lang="zh-CN">
                <a:solidFill>
                  <a:srgbClr val="000000"/>
                </a:solidFill>
                <a:latin typeface="微软雅黑"/>
                <a:ea typeface="微软雅黑"/>
              </a:rPr>
              <a:t>3.流数据的导入和消费</a:t>
            </a:r>
          </a:p>
          <a:p>
            <a:r>
              <a:rPr lang="en-US"/>
              <a:t>       </a:t>
            </a:r>
            <a:r>
              <a:rPr lang="zh-CN"/>
              <a:t>•</a:t>
            </a:r>
            <a:r>
              <a:rPr lang="en-US"/>
              <a:t> deltalake</a:t>
            </a:r>
            <a:r>
              <a:rPr lang="zh-CN">
                <a:solidFill>
                  <a:srgbClr val="000000"/>
                </a:solidFill>
                <a:latin typeface="微软雅黑"/>
                <a:ea typeface="微软雅黑"/>
              </a:rPr>
              <a:t>设计中使用日志文件记录事物的提交记录，用户可以把日志记录当作一个消息队列来看待。因此不需要单独步数一套消息队列的服务了，如kafka。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idx="12"/>
          </p:nvPr>
        </p:nvSpPr>
        <p:spPr/>
        <p:txBody>
          <a:bodyPr/>
          <a:lstStyle/>
          <a:p>
            <a:fld id="{BE708A89-86FC-419F-B341-9F9BFF3067F5}" type="slidenum">
              <a:rPr lang="en-US" altLang="zh-CN"/>
              <a:t>27</a:t>
            </a:fld>
            <a:endParaRPr lang="zh-CN"/>
          </a:p>
        </p:txBody>
      </p:sp>
      <p:grpSp>
        <p:nvGrpSpPr>
          <p:cNvPr id="64" name="组合 63"/>
          <p:cNvGrpSpPr/>
          <p:nvPr/>
        </p:nvGrpSpPr>
        <p:grpSpPr>
          <a:xfrm>
            <a:off x="2131902" y="1681394"/>
            <a:ext cx="4880195" cy="461665"/>
            <a:chOff x="2318742" y="2198492"/>
            <a:chExt cx="4880195" cy="461665"/>
          </a:xfrm>
        </p:grpSpPr>
        <p:sp>
          <p:nvSpPr>
            <p:cNvPr id="53" name="文本框 52"/>
            <p:cNvSpPr txBox="1"/>
            <p:nvPr/>
          </p:nvSpPr>
          <p:spPr>
            <a:xfrm>
              <a:off x="2692422" y="2198492"/>
              <a:ext cx="4132835" cy="461665"/>
            </a:xfrm>
            <a:prstGeom prst="rect">
              <a:avLst/>
            </a:prstGeom>
            <a:solidFill>
              <a:schemeClr val="accent3">
                <a:alpha val="50000"/>
              </a:schemeClr>
            </a:solidFill>
            <a:ln>
              <a:noFill/>
            </a:ln>
          </p:spPr>
          <p:txBody>
            <a:bodyPr wrap="square">
              <a:spAutoFit/>
            </a:bodyPr>
            <a:lstStyle/>
            <a:p>
              <a:pPr lvl="0" algn="ctr"/>
              <a:r>
                <a:rPr lang="zh-CN" sz="2400" b="1">
                  <a:solidFill>
                    <a:schemeClr val="tx1">
                      <a:lumMod val="65000"/>
                      <a:lumOff val="35000"/>
                    </a:schemeClr>
                  </a:solidFill>
                  <a:latin typeface="思源黑体 CN"/>
                  <a:ea typeface="思源黑体 CN"/>
                </a:rPr>
                <a:t>研究背景、研究现状</a:t>
              </a:r>
            </a:p>
          </p:txBody>
        </p:sp>
        <p:grpSp>
          <p:nvGrpSpPr>
            <p:cNvPr id="54" name="Google Shape;863;p65"/>
            <p:cNvGrpSpPr>
              <a:grpSpLocks noChangeAspect="1"/>
            </p:cNvGrpSpPr>
            <p:nvPr/>
          </p:nvGrpSpPr>
          <p:grpSpPr>
            <a:xfrm>
              <a:off x="2318742" y="2339325"/>
              <a:ext cx="190147" cy="180000"/>
              <a:chOff x="4660325" y="1866850"/>
              <a:chExt cx="68350" cy="58100"/>
            </a:xfrm>
          </p:grpSpPr>
          <p:sp>
            <p:nvSpPr>
              <p:cNvPr id="55" name="Google Shape;864;p65"/>
              <p:cNvSpPr/>
              <p:nvPr/>
            </p:nvSpPr>
            <p:spPr>
              <a:xfrm>
                <a:off x="4660325" y="1866850"/>
                <a:ext cx="37700" cy="58100"/>
              </a:xfrm>
              <a:custGeom>
                <a:avLst/>
                <a:gdLst/>
                <a:ahLst/>
                <a:cxnLst/>
                <a:rect l="l" t="t" r="r" b="b"/>
                <a:pathLst>
                  <a:path w="37700" h="58100">
                    <a:moveTo>
                      <a:pt x="8650" y="25"/>
                    </a:moveTo>
                    <a:lnTo>
                      <a:pt x="0" y="8850"/>
                    </a:lnTo>
                    <a:lnTo>
                      <a:pt x="20375"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65000"/>
                      <a:lumOff val="35000"/>
                    </a:schemeClr>
                  </a:solidFill>
                </a:endParaRPr>
              </a:p>
            </p:txBody>
          </p:sp>
          <p:sp>
            <p:nvSpPr>
              <p:cNvPr id="56" name="Google Shape;865;p65"/>
              <p:cNvSpPr/>
              <p:nvPr/>
            </p:nvSpPr>
            <p:spPr>
              <a:xfrm>
                <a:off x="4690975" y="1866850"/>
                <a:ext cx="37700" cy="58100"/>
              </a:xfrm>
              <a:custGeom>
                <a:avLst/>
                <a:gdLst/>
                <a:ahLst/>
                <a:cxnLst/>
                <a:rect l="l" t="t" r="r" b="b"/>
                <a:pathLst>
                  <a:path w="37700" h="58100">
                    <a:moveTo>
                      <a:pt x="8650" y="25"/>
                    </a:moveTo>
                    <a:lnTo>
                      <a:pt x="0" y="8850"/>
                    </a:lnTo>
                    <a:lnTo>
                      <a:pt x="20200"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65000"/>
                      <a:lumOff val="35000"/>
                    </a:schemeClr>
                  </a:solidFill>
                </a:endParaRPr>
              </a:p>
            </p:txBody>
          </p:sp>
        </p:grpSp>
        <p:grpSp>
          <p:nvGrpSpPr>
            <p:cNvPr id="61" name="Google Shape;863;p65"/>
            <p:cNvGrpSpPr>
              <a:grpSpLocks noChangeAspect="1"/>
            </p:cNvGrpSpPr>
            <p:nvPr/>
          </p:nvGrpSpPr>
          <p:grpSpPr>
            <a:xfrm flipH="1">
              <a:off x="7008790" y="2339325"/>
              <a:ext cx="190147" cy="180000"/>
              <a:chOff x="4660325" y="1866850"/>
              <a:chExt cx="68350" cy="58100"/>
            </a:xfrm>
          </p:grpSpPr>
          <p:sp>
            <p:nvSpPr>
              <p:cNvPr id="62" name="Google Shape;864;p65"/>
              <p:cNvSpPr/>
              <p:nvPr/>
            </p:nvSpPr>
            <p:spPr>
              <a:xfrm>
                <a:off x="4660325" y="1866850"/>
                <a:ext cx="37700" cy="58100"/>
              </a:xfrm>
              <a:custGeom>
                <a:avLst/>
                <a:gdLst/>
                <a:ahLst/>
                <a:cxnLst/>
                <a:rect l="l" t="t" r="r" b="b"/>
                <a:pathLst>
                  <a:path w="37700" h="58100">
                    <a:moveTo>
                      <a:pt x="8650" y="25"/>
                    </a:moveTo>
                    <a:lnTo>
                      <a:pt x="0" y="8850"/>
                    </a:lnTo>
                    <a:lnTo>
                      <a:pt x="20375"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65000"/>
                      <a:lumOff val="35000"/>
                    </a:schemeClr>
                  </a:solidFill>
                </a:endParaRPr>
              </a:p>
            </p:txBody>
          </p:sp>
          <p:sp>
            <p:nvSpPr>
              <p:cNvPr id="63" name="Google Shape;865;p65"/>
              <p:cNvSpPr/>
              <p:nvPr/>
            </p:nvSpPr>
            <p:spPr>
              <a:xfrm>
                <a:off x="4690975" y="1866850"/>
                <a:ext cx="37700" cy="58100"/>
              </a:xfrm>
              <a:custGeom>
                <a:avLst/>
                <a:gdLst/>
                <a:ahLst/>
                <a:cxnLst/>
                <a:rect l="l" t="t" r="r" b="b"/>
                <a:pathLst>
                  <a:path w="37700" h="58100">
                    <a:moveTo>
                      <a:pt x="8650" y="25"/>
                    </a:moveTo>
                    <a:lnTo>
                      <a:pt x="0" y="8850"/>
                    </a:lnTo>
                    <a:lnTo>
                      <a:pt x="20200"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65000"/>
                      <a:lumOff val="35000"/>
                    </a:schemeClr>
                  </a:solidFill>
                </a:endParaRPr>
              </a:p>
            </p:txBody>
          </p:sp>
        </p:grpSp>
      </p:grpSp>
      <p:grpSp>
        <p:nvGrpSpPr>
          <p:cNvPr id="65" name="组合 64"/>
          <p:cNvGrpSpPr/>
          <p:nvPr/>
        </p:nvGrpSpPr>
        <p:grpSpPr>
          <a:xfrm>
            <a:off x="2131902" y="2692576"/>
            <a:ext cx="4880195" cy="461665"/>
            <a:chOff x="2318742" y="2198492"/>
            <a:chExt cx="4880195" cy="461665"/>
          </a:xfrm>
        </p:grpSpPr>
        <p:sp>
          <p:nvSpPr>
            <p:cNvPr id="66" name="文本框 65"/>
            <p:cNvSpPr txBox="1"/>
            <p:nvPr/>
          </p:nvSpPr>
          <p:spPr>
            <a:xfrm>
              <a:off x="2692422" y="2198492"/>
              <a:ext cx="4132835" cy="461665"/>
            </a:xfrm>
            <a:prstGeom prst="rect">
              <a:avLst/>
            </a:prstGeom>
            <a:solidFill>
              <a:schemeClr val="accent3">
                <a:alpha val="50000"/>
              </a:schemeClr>
            </a:solidFill>
            <a:ln>
              <a:noFill/>
            </a:ln>
          </p:spPr>
          <p:txBody>
            <a:bodyPr wrap="square">
              <a:spAutoFit/>
            </a:bodyPr>
            <a:lstStyle/>
            <a:p>
              <a:pPr lvl="0" algn="ctr"/>
              <a:r>
                <a:rPr lang="zh-CN" sz="2400" b="1">
                  <a:solidFill>
                    <a:schemeClr val="tx1">
                      <a:lumMod val="65000"/>
                      <a:lumOff val="35000"/>
                    </a:schemeClr>
                  </a:solidFill>
                  <a:latin typeface="思源黑体 CN"/>
                  <a:ea typeface="思源黑体 CN"/>
                </a:rPr>
                <a:t>研究目标、研究内容</a:t>
              </a:r>
            </a:p>
          </p:txBody>
        </p:sp>
        <p:grpSp>
          <p:nvGrpSpPr>
            <p:cNvPr id="67" name="Google Shape;863;p65"/>
            <p:cNvGrpSpPr>
              <a:grpSpLocks noChangeAspect="1"/>
            </p:cNvGrpSpPr>
            <p:nvPr/>
          </p:nvGrpSpPr>
          <p:grpSpPr>
            <a:xfrm>
              <a:off x="2318742" y="2339325"/>
              <a:ext cx="190147" cy="180000"/>
              <a:chOff x="4660325" y="1866850"/>
              <a:chExt cx="68350" cy="58100"/>
            </a:xfrm>
          </p:grpSpPr>
          <p:sp>
            <p:nvSpPr>
              <p:cNvPr id="71" name="Google Shape;864;p65"/>
              <p:cNvSpPr/>
              <p:nvPr/>
            </p:nvSpPr>
            <p:spPr>
              <a:xfrm>
                <a:off x="4660325" y="1866850"/>
                <a:ext cx="37700" cy="58100"/>
              </a:xfrm>
              <a:custGeom>
                <a:avLst/>
                <a:gdLst/>
                <a:ahLst/>
                <a:cxnLst/>
                <a:rect l="l" t="t" r="r" b="b"/>
                <a:pathLst>
                  <a:path w="37700" h="58100">
                    <a:moveTo>
                      <a:pt x="8650" y="25"/>
                    </a:moveTo>
                    <a:lnTo>
                      <a:pt x="0" y="8850"/>
                    </a:lnTo>
                    <a:lnTo>
                      <a:pt x="20375"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65000"/>
                      <a:lumOff val="35000"/>
                    </a:schemeClr>
                  </a:solidFill>
                </a:endParaRPr>
              </a:p>
            </p:txBody>
          </p:sp>
          <p:sp>
            <p:nvSpPr>
              <p:cNvPr id="72" name="Google Shape;865;p65"/>
              <p:cNvSpPr/>
              <p:nvPr/>
            </p:nvSpPr>
            <p:spPr>
              <a:xfrm>
                <a:off x="4690975" y="1866850"/>
                <a:ext cx="37700" cy="58100"/>
              </a:xfrm>
              <a:custGeom>
                <a:avLst/>
                <a:gdLst/>
                <a:ahLst/>
                <a:cxnLst/>
                <a:rect l="l" t="t" r="r" b="b"/>
                <a:pathLst>
                  <a:path w="37700" h="58100">
                    <a:moveTo>
                      <a:pt x="8650" y="25"/>
                    </a:moveTo>
                    <a:lnTo>
                      <a:pt x="0" y="8850"/>
                    </a:lnTo>
                    <a:lnTo>
                      <a:pt x="20200"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65000"/>
                      <a:lumOff val="35000"/>
                    </a:schemeClr>
                  </a:solidFill>
                </a:endParaRPr>
              </a:p>
            </p:txBody>
          </p:sp>
        </p:grpSp>
        <p:grpSp>
          <p:nvGrpSpPr>
            <p:cNvPr id="68" name="Google Shape;863;p65"/>
            <p:cNvGrpSpPr>
              <a:grpSpLocks noChangeAspect="1"/>
            </p:cNvGrpSpPr>
            <p:nvPr/>
          </p:nvGrpSpPr>
          <p:grpSpPr>
            <a:xfrm flipH="1">
              <a:off x="7008790" y="2339325"/>
              <a:ext cx="190147" cy="180000"/>
              <a:chOff x="4660325" y="1866850"/>
              <a:chExt cx="68350" cy="58100"/>
            </a:xfrm>
          </p:grpSpPr>
          <p:sp>
            <p:nvSpPr>
              <p:cNvPr id="69" name="Google Shape;864;p65"/>
              <p:cNvSpPr/>
              <p:nvPr/>
            </p:nvSpPr>
            <p:spPr>
              <a:xfrm>
                <a:off x="4660325" y="1866850"/>
                <a:ext cx="37700" cy="58100"/>
              </a:xfrm>
              <a:custGeom>
                <a:avLst/>
                <a:gdLst/>
                <a:ahLst/>
                <a:cxnLst/>
                <a:rect l="l" t="t" r="r" b="b"/>
                <a:pathLst>
                  <a:path w="37700" h="58100">
                    <a:moveTo>
                      <a:pt x="8650" y="25"/>
                    </a:moveTo>
                    <a:lnTo>
                      <a:pt x="0" y="8850"/>
                    </a:lnTo>
                    <a:lnTo>
                      <a:pt x="20375"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65000"/>
                      <a:lumOff val="35000"/>
                    </a:schemeClr>
                  </a:solidFill>
                </a:endParaRPr>
              </a:p>
            </p:txBody>
          </p:sp>
          <p:sp>
            <p:nvSpPr>
              <p:cNvPr id="70" name="Google Shape;865;p65"/>
              <p:cNvSpPr/>
              <p:nvPr/>
            </p:nvSpPr>
            <p:spPr>
              <a:xfrm>
                <a:off x="4690975" y="1866850"/>
                <a:ext cx="37700" cy="58100"/>
              </a:xfrm>
              <a:custGeom>
                <a:avLst/>
                <a:gdLst/>
                <a:ahLst/>
                <a:cxnLst/>
                <a:rect l="l" t="t" r="r" b="b"/>
                <a:pathLst>
                  <a:path w="37700" h="58100">
                    <a:moveTo>
                      <a:pt x="8650" y="25"/>
                    </a:moveTo>
                    <a:lnTo>
                      <a:pt x="0" y="8850"/>
                    </a:lnTo>
                    <a:lnTo>
                      <a:pt x="20200"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65000"/>
                      <a:lumOff val="35000"/>
                    </a:schemeClr>
                  </a:solidFill>
                </a:endParaRPr>
              </a:p>
            </p:txBody>
          </p:sp>
        </p:grpSp>
      </p:grpSp>
      <p:grpSp>
        <p:nvGrpSpPr>
          <p:cNvPr id="74" name="组合 73"/>
          <p:cNvGrpSpPr/>
          <p:nvPr/>
        </p:nvGrpSpPr>
        <p:grpSpPr>
          <a:xfrm>
            <a:off x="2131902" y="3703758"/>
            <a:ext cx="4880195" cy="450850"/>
            <a:chOff x="2318742" y="2198492"/>
            <a:chExt cx="4880195" cy="450850"/>
          </a:xfrm>
        </p:grpSpPr>
        <p:sp>
          <p:nvSpPr>
            <p:cNvPr id="75" name="文本框 74"/>
            <p:cNvSpPr txBox="1"/>
            <p:nvPr/>
          </p:nvSpPr>
          <p:spPr>
            <a:xfrm>
              <a:off x="2692422" y="2198492"/>
              <a:ext cx="4132835" cy="450850"/>
            </a:xfrm>
            <a:prstGeom prst="rect">
              <a:avLst/>
            </a:prstGeom>
            <a:solidFill>
              <a:schemeClr val="accent3">
                <a:alpha val="50000"/>
              </a:schemeClr>
            </a:solidFill>
            <a:ln>
              <a:noFill/>
            </a:ln>
          </p:spPr>
          <p:txBody>
            <a:bodyPr wrap="square">
              <a:spAutoFit/>
            </a:bodyPr>
            <a:lstStyle/>
            <a:p>
              <a:pPr lvl="0" algn="ctr"/>
              <a:r>
                <a:rPr lang="zh-CN" sz="2400" b="1">
                  <a:solidFill>
                    <a:srgbClr val="262626"/>
                  </a:solidFill>
                  <a:latin typeface="思源黑体 CN"/>
                  <a:ea typeface="思源黑体 CN"/>
                </a:rPr>
                <a:t>性能表现与其他特性</a:t>
              </a:r>
            </a:p>
          </p:txBody>
        </p:sp>
        <p:grpSp>
          <p:nvGrpSpPr>
            <p:cNvPr id="76" name="Google Shape;863;p65"/>
            <p:cNvGrpSpPr>
              <a:grpSpLocks noChangeAspect="1"/>
            </p:cNvGrpSpPr>
            <p:nvPr/>
          </p:nvGrpSpPr>
          <p:grpSpPr>
            <a:xfrm>
              <a:off x="2318742" y="2339325"/>
              <a:ext cx="190147" cy="180000"/>
              <a:chOff x="4660325" y="1866850"/>
              <a:chExt cx="68350" cy="58100"/>
            </a:xfrm>
          </p:grpSpPr>
          <p:sp>
            <p:nvSpPr>
              <p:cNvPr id="80" name="Google Shape;864;p65"/>
              <p:cNvSpPr/>
              <p:nvPr/>
            </p:nvSpPr>
            <p:spPr>
              <a:xfrm>
                <a:off x="4660325" y="1866850"/>
                <a:ext cx="37700" cy="58100"/>
              </a:xfrm>
              <a:custGeom>
                <a:avLst/>
                <a:gdLst/>
                <a:ahLst/>
                <a:cxnLst/>
                <a:rect l="l" t="t" r="r" b="b"/>
                <a:pathLst>
                  <a:path w="37700" h="58100">
                    <a:moveTo>
                      <a:pt x="8650" y="25"/>
                    </a:moveTo>
                    <a:lnTo>
                      <a:pt x="0" y="8850"/>
                    </a:lnTo>
                    <a:lnTo>
                      <a:pt x="20375"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65000"/>
                      <a:lumOff val="35000"/>
                    </a:schemeClr>
                  </a:solidFill>
                </a:endParaRPr>
              </a:p>
            </p:txBody>
          </p:sp>
          <p:sp>
            <p:nvSpPr>
              <p:cNvPr id="81" name="Google Shape;865;p65"/>
              <p:cNvSpPr/>
              <p:nvPr/>
            </p:nvSpPr>
            <p:spPr>
              <a:xfrm>
                <a:off x="4690975" y="1866850"/>
                <a:ext cx="37700" cy="58100"/>
              </a:xfrm>
              <a:custGeom>
                <a:avLst/>
                <a:gdLst/>
                <a:ahLst/>
                <a:cxnLst/>
                <a:rect l="l" t="t" r="r" b="b"/>
                <a:pathLst>
                  <a:path w="37700" h="58100">
                    <a:moveTo>
                      <a:pt x="8650" y="25"/>
                    </a:moveTo>
                    <a:lnTo>
                      <a:pt x="0" y="8850"/>
                    </a:lnTo>
                    <a:lnTo>
                      <a:pt x="20200"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65000"/>
                      <a:lumOff val="35000"/>
                    </a:schemeClr>
                  </a:solidFill>
                </a:endParaRPr>
              </a:p>
            </p:txBody>
          </p:sp>
        </p:grpSp>
        <p:grpSp>
          <p:nvGrpSpPr>
            <p:cNvPr id="77" name="Google Shape;863;p65"/>
            <p:cNvGrpSpPr>
              <a:grpSpLocks noChangeAspect="1"/>
            </p:cNvGrpSpPr>
            <p:nvPr/>
          </p:nvGrpSpPr>
          <p:grpSpPr>
            <a:xfrm flipH="1">
              <a:off x="7008790" y="2339325"/>
              <a:ext cx="190147" cy="180000"/>
              <a:chOff x="4660325" y="1866850"/>
              <a:chExt cx="68350" cy="58100"/>
            </a:xfrm>
          </p:grpSpPr>
          <p:sp>
            <p:nvSpPr>
              <p:cNvPr id="78" name="Google Shape;864;p65"/>
              <p:cNvSpPr/>
              <p:nvPr/>
            </p:nvSpPr>
            <p:spPr>
              <a:xfrm>
                <a:off x="4660325" y="1866850"/>
                <a:ext cx="37700" cy="58100"/>
              </a:xfrm>
              <a:custGeom>
                <a:avLst/>
                <a:gdLst/>
                <a:ahLst/>
                <a:cxnLst/>
                <a:rect l="l" t="t" r="r" b="b"/>
                <a:pathLst>
                  <a:path w="37700" h="58100">
                    <a:moveTo>
                      <a:pt x="8650" y="25"/>
                    </a:moveTo>
                    <a:lnTo>
                      <a:pt x="0" y="8850"/>
                    </a:lnTo>
                    <a:lnTo>
                      <a:pt x="20375"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65000"/>
                      <a:lumOff val="35000"/>
                    </a:schemeClr>
                  </a:solidFill>
                </a:endParaRPr>
              </a:p>
            </p:txBody>
          </p:sp>
          <p:sp>
            <p:nvSpPr>
              <p:cNvPr id="79" name="Google Shape;865;p65"/>
              <p:cNvSpPr/>
              <p:nvPr/>
            </p:nvSpPr>
            <p:spPr>
              <a:xfrm>
                <a:off x="4690975" y="1866850"/>
                <a:ext cx="37700" cy="58100"/>
              </a:xfrm>
              <a:custGeom>
                <a:avLst/>
                <a:gdLst/>
                <a:ahLst/>
                <a:cxnLst/>
                <a:rect l="l" t="t" r="r" b="b"/>
                <a:pathLst>
                  <a:path w="37700" h="58100">
                    <a:moveTo>
                      <a:pt x="8650" y="25"/>
                    </a:moveTo>
                    <a:lnTo>
                      <a:pt x="0" y="8850"/>
                    </a:lnTo>
                    <a:lnTo>
                      <a:pt x="20200"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65000"/>
                      <a:lumOff val="35000"/>
                    </a:schemeClr>
                  </a:solidFill>
                </a:endParaRPr>
              </a:p>
            </p:txBody>
          </p:sp>
        </p:grpSp>
      </p:grpSp>
      <p:grpSp>
        <p:nvGrpSpPr>
          <p:cNvPr id="28" name="组合 27"/>
          <p:cNvGrpSpPr/>
          <p:nvPr/>
        </p:nvGrpSpPr>
        <p:grpSpPr>
          <a:xfrm>
            <a:off x="2131902" y="4714940"/>
            <a:ext cx="4880195" cy="457200"/>
            <a:chOff x="2318742" y="2198492"/>
            <a:chExt cx="4880195" cy="457200"/>
          </a:xfrm>
        </p:grpSpPr>
        <p:sp>
          <p:nvSpPr>
            <p:cNvPr id="29" name="文本框 28"/>
            <p:cNvSpPr txBox="1"/>
            <p:nvPr/>
          </p:nvSpPr>
          <p:spPr>
            <a:xfrm>
              <a:off x="2692422" y="2198492"/>
              <a:ext cx="4132835" cy="457200"/>
            </a:xfrm>
            <a:prstGeom prst="rect">
              <a:avLst/>
            </a:prstGeom>
            <a:noFill/>
            <a:ln w="19050">
              <a:solidFill>
                <a:srgbClr val="02409A"/>
              </a:solidFill>
            </a:ln>
          </p:spPr>
          <p:txBody>
            <a:bodyPr wrap="square">
              <a:spAutoFit/>
            </a:bodyPr>
            <a:lstStyle/>
            <a:p>
              <a:pPr lvl="0" algn="ctr"/>
              <a:r>
                <a:rPr lang="zh-CN" sz="2400" b="1">
                  <a:solidFill>
                    <a:srgbClr val="262626"/>
                  </a:solidFill>
                  <a:latin typeface="思源黑体 CN"/>
                  <a:ea typeface="思源黑体 CN"/>
                </a:rPr>
                <a:t>应用案例和总结</a:t>
              </a:r>
            </a:p>
          </p:txBody>
        </p:sp>
        <p:grpSp>
          <p:nvGrpSpPr>
            <p:cNvPr id="30" name="Google Shape;863;p65"/>
            <p:cNvGrpSpPr>
              <a:grpSpLocks noChangeAspect="1"/>
            </p:cNvGrpSpPr>
            <p:nvPr/>
          </p:nvGrpSpPr>
          <p:grpSpPr>
            <a:xfrm>
              <a:off x="2318742" y="2339325"/>
              <a:ext cx="190147" cy="180000"/>
              <a:chOff x="4660325" y="1866850"/>
              <a:chExt cx="68350" cy="58100"/>
            </a:xfrm>
          </p:grpSpPr>
          <p:sp>
            <p:nvSpPr>
              <p:cNvPr id="34" name="Google Shape;864;p65"/>
              <p:cNvSpPr/>
              <p:nvPr/>
            </p:nvSpPr>
            <p:spPr>
              <a:xfrm>
                <a:off x="4660325" y="1866850"/>
                <a:ext cx="37700" cy="58100"/>
              </a:xfrm>
              <a:custGeom>
                <a:avLst/>
                <a:gdLst/>
                <a:ahLst/>
                <a:cxnLst/>
                <a:rect l="l" t="t" r="r" b="b"/>
                <a:pathLst>
                  <a:path w="37700" h="58100">
                    <a:moveTo>
                      <a:pt x="8650" y="25"/>
                    </a:moveTo>
                    <a:lnTo>
                      <a:pt x="0" y="8850"/>
                    </a:lnTo>
                    <a:lnTo>
                      <a:pt x="20375" y="29050"/>
                    </a:lnTo>
                    <a:lnTo>
                      <a:pt x="0" y="49425"/>
                    </a:lnTo>
                    <a:lnTo>
                      <a:pt x="8650" y="58075"/>
                    </a:lnTo>
                    <a:lnTo>
                      <a:pt x="37700" y="29050"/>
                    </a:lnTo>
                    <a:lnTo>
                      <a:pt x="8650" y="25"/>
                    </a:lnTo>
                    <a:close/>
                  </a:path>
                </a:pathLst>
              </a:custGeom>
              <a:noFill/>
              <a:ln w="9525" cap="flat" cmpd="sng">
                <a:solidFill>
                  <a:srgbClr val="3C3C8E"/>
                </a:solidFill>
                <a:prstDash val="solid"/>
                <a:round/>
                <a:headEnd type="none" w="sm" len="sm"/>
                <a:tailEnd type="none" w="sm" len="sm"/>
              </a:ln>
            </p:spPr>
            <p:txBody>
              <a:bodyPr wrap="square" lIns="91425" tIns="91425" rIns="91425" bIns="91425" anchor="ctr" anchorCtr="0"/>
              <a:lstStyle/>
              <a:p>
                <a:pPr marL="0" lvl="0" indent="0" algn="l">
                  <a:spcBef>
                    <a:spcPts val="0"/>
                  </a:spcBef>
                  <a:spcAft>
                    <a:spcPts val="0"/>
                  </a:spcAft>
                  <a:buNone/>
                </a:pPr>
                <a:endParaRPr/>
              </a:p>
            </p:txBody>
          </p:sp>
          <p:sp>
            <p:nvSpPr>
              <p:cNvPr id="35" name="Google Shape;865;p65"/>
              <p:cNvSpPr/>
              <p:nvPr/>
            </p:nvSpPr>
            <p:spPr>
              <a:xfrm>
                <a:off x="4690975" y="1866850"/>
                <a:ext cx="37700" cy="58100"/>
              </a:xfrm>
              <a:custGeom>
                <a:avLst/>
                <a:gdLst/>
                <a:ahLst/>
                <a:cxnLst/>
                <a:rect l="l" t="t" r="r" b="b"/>
                <a:pathLst>
                  <a:path w="37700" h="58100">
                    <a:moveTo>
                      <a:pt x="8650" y="25"/>
                    </a:moveTo>
                    <a:lnTo>
                      <a:pt x="0" y="8850"/>
                    </a:lnTo>
                    <a:lnTo>
                      <a:pt x="20200" y="29050"/>
                    </a:lnTo>
                    <a:lnTo>
                      <a:pt x="0" y="49425"/>
                    </a:lnTo>
                    <a:lnTo>
                      <a:pt x="8650" y="58075"/>
                    </a:lnTo>
                    <a:lnTo>
                      <a:pt x="37700" y="29050"/>
                    </a:lnTo>
                    <a:lnTo>
                      <a:pt x="8650" y="25"/>
                    </a:lnTo>
                    <a:close/>
                  </a:path>
                </a:pathLst>
              </a:custGeom>
              <a:noFill/>
              <a:ln w="9525" cap="flat" cmpd="sng">
                <a:solidFill>
                  <a:srgbClr val="3C3C8E"/>
                </a:solidFill>
                <a:prstDash val="solid"/>
                <a:round/>
                <a:headEnd type="none" w="sm" len="sm"/>
                <a:tailEnd type="none" w="sm" len="sm"/>
              </a:ln>
            </p:spPr>
            <p:txBody>
              <a:bodyPr wrap="square" lIns="91425" tIns="91425" rIns="91425" bIns="91425" anchor="ctr" anchorCtr="0"/>
              <a:lstStyle/>
              <a:p>
                <a:pPr marL="0" lvl="0" indent="0" algn="l">
                  <a:spcBef>
                    <a:spcPts val="0"/>
                  </a:spcBef>
                  <a:spcAft>
                    <a:spcPts val="0"/>
                  </a:spcAft>
                  <a:buNone/>
                </a:pPr>
                <a:endParaRPr/>
              </a:p>
            </p:txBody>
          </p:sp>
        </p:grpSp>
        <p:grpSp>
          <p:nvGrpSpPr>
            <p:cNvPr id="31" name="Google Shape;863;p65"/>
            <p:cNvGrpSpPr>
              <a:grpSpLocks noChangeAspect="1"/>
            </p:cNvGrpSpPr>
            <p:nvPr/>
          </p:nvGrpSpPr>
          <p:grpSpPr>
            <a:xfrm flipH="1">
              <a:off x="7008790" y="2339325"/>
              <a:ext cx="190147" cy="180000"/>
              <a:chOff x="4660325" y="1866850"/>
              <a:chExt cx="68350" cy="58100"/>
            </a:xfrm>
          </p:grpSpPr>
          <p:sp>
            <p:nvSpPr>
              <p:cNvPr id="32" name="Google Shape;864;p65"/>
              <p:cNvSpPr/>
              <p:nvPr/>
            </p:nvSpPr>
            <p:spPr>
              <a:xfrm>
                <a:off x="4660325" y="1866850"/>
                <a:ext cx="37700" cy="58100"/>
              </a:xfrm>
              <a:custGeom>
                <a:avLst/>
                <a:gdLst/>
                <a:ahLst/>
                <a:cxnLst/>
                <a:rect l="l" t="t" r="r" b="b"/>
                <a:pathLst>
                  <a:path w="37700" h="58100">
                    <a:moveTo>
                      <a:pt x="8650" y="25"/>
                    </a:moveTo>
                    <a:lnTo>
                      <a:pt x="0" y="8850"/>
                    </a:lnTo>
                    <a:lnTo>
                      <a:pt x="20375" y="29050"/>
                    </a:lnTo>
                    <a:lnTo>
                      <a:pt x="0" y="49425"/>
                    </a:lnTo>
                    <a:lnTo>
                      <a:pt x="8650" y="58075"/>
                    </a:lnTo>
                    <a:lnTo>
                      <a:pt x="37700" y="29050"/>
                    </a:lnTo>
                    <a:lnTo>
                      <a:pt x="8650" y="25"/>
                    </a:lnTo>
                    <a:close/>
                  </a:path>
                </a:pathLst>
              </a:custGeom>
              <a:noFill/>
              <a:ln w="9525" cap="flat" cmpd="sng">
                <a:solidFill>
                  <a:srgbClr val="3C3C8E"/>
                </a:solidFill>
                <a:prstDash val="solid"/>
                <a:round/>
                <a:headEnd type="none" w="sm" len="sm"/>
                <a:tailEnd type="none" w="sm" len="sm"/>
              </a:ln>
            </p:spPr>
            <p:txBody>
              <a:bodyPr wrap="square" lIns="91425" tIns="91425" rIns="91425" bIns="91425" anchor="ctr" anchorCtr="0"/>
              <a:lstStyle/>
              <a:p>
                <a:pPr marL="0" lvl="0" indent="0" algn="l">
                  <a:spcBef>
                    <a:spcPts val="0"/>
                  </a:spcBef>
                  <a:spcAft>
                    <a:spcPts val="0"/>
                  </a:spcAft>
                  <a:buNone/>
                </a:pPr>
                <a:endParaRPr/>
              </a:p>
            </p:txBody>
          </p:sp>
          <p:sp>
            <p:nvSpPr>
              <p:cNvPr id="33" name="Google Shape;865;p65"/>
              <p:cNvSpPr/>
              <p:nvPr/>
            </p:nvSpPr>
            <p:spPr>
              <a:xfrm>
                <a:off x="4690975" y="1866850"/>
                <a:ext cx="37700" cy="58100"/>
              </a:xfrm>
              <a:custGeom>
                <a:avLst/>
                <a:gdLst/>
                <a:ahLst/>
                <a:cxnLst/>
                <a:rect l="l" t="t" r="r" b="b"/>
                <a:pathLst>
                  <a:path w="37700" h="58100">
                    <a:moveTo>
                      <a:pt x="8650" y="25"/>
                    </a:moveTo>
                    <a:lnTo>
                      <a:pt x="0" y="8850"/>
                    </a:lnTo>
                    <a:lnTo>
                      <a:pt x="20200" y="29050"/>
                    </a:lnTo>
                    <a:lnTo>
                      <a:pt x="0" y="49425"/>
                    </a:lnTo>
                    <a:lnTo>
                      <a:pt x="8650" y="58075"/>
                    </a:lnTo>
                    <a:lnTo>
                      <a:pt x="37700" y="29050"/>
                    </a:lnTo>
                    <a:lnTo>
                      <a:pt x="8650" y="25"/>
                    </a:lnTo>
                    <a:close/>
                  </a:path>
                </a:pathLst>
              </a:custGeom>
              <a:noFill/>
              <a:ln w="9525" cap="flat" cmpd="sng">
                <a:solidFill>
                  <a:srgbClr val="3C3C8E"/>
                </a:solidFill>
                <a:prstDash val="solid"/>
                <a:round/>
                <a:headEnd type="none" w="sm" len="sm"/>
                <a:tailEnd type="none" w="sm" len="sm"/>
              </a:ln>
            </p:spPr>
            <p:txBody>
              <a:bodyPr wrap="square" lIns="91425" tIns="91425" rIns="91425" bIns="91425" anchor="ctr" anchorCtr="0"/>
              <a:lstStyle/>
              <a:p>
                <a:pPr marL="0" lvl="0" indent="0" algn="l">
                  <a:spcBef>
                    <a:spcPts val="0"/>
                  </a:spcBef>
                  <a:spcAft>
                    <a:spcPts val="0"/>
                  </a:spcAft>
                  <a:buNone/>
                </a:pPr>
                <a:endParaRPr/>
              </a:p>
            </p:txBody>
          </p:sp>
        </p:grpSp>
      </p:grpSp>
      <p:sp>
        <p:nvSpPr>
          <p:cNvPr id="37" name="文本框 36"/>
          <p:cNvSpPr txBox="1"/>
          <p:nvPr/>
        </p:nvSpPr>
        <p:spPr>
          <a:xfrm>
            <a:off x="428281" y="199434"/>
            <a:ext cx="3259295" cy="523220"/>
          </a:xfrm>
          <a:prstGeom prst="rect">
            <a:avLst/>
          </a:prstGeom>
          <a:noFill/>
        </p:spPr>
        <p:txBody>
          <a:bodyPr wrap="square">
            <a:spAutoFit/>
          </a:bodyPr>
          <a:lstStyle/>
          <a:p>
            <a:pPr>
              <a:lnSpc>
                <a:spcPct val="100000"/>
              </a:lnSpc>
            </a:pPr>
            <a:r>
              <a:rPr lang="zh-CN" sz="2800" b="1" spc="200">
                <a:solidFill>
                  <a:schemeClr val="bg1"/>
                </a:solidFill>
                <a:latin typeface="Calibri"/>
                <a:ea typeface="微软雅黑"/>
              </a:rPr>
              <a:t>提纲</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idx="12"/>
          </p:nvPr>
        </p:nvSpPr>
        <p:spPr/>
        <p:txBody>
          <a:bodyPr/>
          <a:lstStyle/>
          <a:p>
            <a:fld id="{67EB0310-C3A4-45A6-9E76-F0FE7842B176}" type="slidenum">
              <a:rPr lang="en-US" altLang="zh-CN"/>
              <a:t>28</a:t>
            </a:fld>
            <a:endParaRPr lang="zh-CN"/>
          </a:p>
        </p:txBody>
      </p:sp>
      <p:sp>
        <p:nvSpPr>
          <p:cNvPr id="9" name="文本框 8"/>
          <p:cNvSpPr txBox="1"/>
          <p:nvPr/>
        </p:nvSpPr>
        <p:spPr>
          <a:xfrm>
            <a:off x="428281" y="199434"/>
            <a:ext cx="3259295" cy="523220"/>
          </a:xfrm>
          <a:prstGeom prst="rect">
            <a:avLst/>
          </a:prstGeom>
          <a:noFill/>
        </p:spPr>
        <p:txBody>
          <a:bodyPr wrap="square">
            <a:spAutoFit/>
          </a:bodyPr>
          <a:lstStyle/>
          <a:p>
            <a:pPr>
              <a:lnSpc>
                <a:spcPct val="100000"/>
              </a:lnSpc>
            </a:pPr>
            <a:r>
              <a:rPr lang="zh-CN" sz="2800" b="1" spc="200">
                <a:solidFill>
                  <a:schemeClr val="bg1"/>
                </a:solidFill>
                <a:latin typeface="Calibri"/>
                <a:ea typeface="微软雅黑"/>
              </a:rPr>
              <a:t>修改标题</a:t>
            </a:r>
            <a:endParaRPr lang="en-US" sz="2800" b="1" spc="200">
              <a:solidFill>
                <a:schemeClr val="bg1"/>
              </a:solidFill>
              <a:latin typeface="Calibri"/>
              <a:ea typeface="微软雅黑"/>
            </a:endParaRPr>
          </a:p>
        </p:txBody>
      </p:sp>
      <p:sp>
        <p:nvSpPr>
          <p:cNvPr id="10" name="矩形 3"/>
          <p:cNvSpPr/>
          <p:nvPr/>
        </p:nvSpPr>
        <p:spPr>
          <a:xfrm>
            <a:off x="502961" y="992602"/>
            <a:ext cx="7193525" cy="546100"/>
          </a:xfrm>
          <a:prstGeom prst="rect">
            <a:avLst/>
          </a:prstGeom>
        </p:spPr>
        <p:txBody>
          <a:bodyPr wrap="square">
            <a:spAutoFit/>
          </a:bodyPr>
          <a:lstStyle>
            <a:lvl1pPr marL="0" lvl="0" algn="l" defTabSz="457200">
              <a:defRPr sz="1800" kern="1200">
                <a:solidFill>
                  <a:schemeClr val="tx1"/>
                </a:solidFill>
                <a:latin typeface="Calibri"/>
                <a:ea typeface="微软雅黑"/>
              </a:defRPr>
            </a:lvl1pPr>
            <a:lvl2pPr marL="457200" lvl="1" algn="l" defTabSz="457200">
              <a:defRPr sz="1800" kern="1200">
                <a:solidFill>
                  <a:schemeClr val="tx1"/>
                </a:solidFill>
                <a:latin typeface="Calibri"/>
                <a:ea typeface="微软雅黑"/>
              </a:defRPr>
            </a:lvl2pPr>
            <a:lvl3pPr marL="914400" lvl="2" algn="l" defTabSz="457200">
              <a:defRPr sz="1800" kern="1200">
                <a:solidFill>
                  <a:schemeClr val="tx1"/>
                </a:solidFill>
                <a:latin typeface="Calibri"/>
                <a:ea typeface="微软雅黑"/>
              </a:defRPr>
            </a:lvl3pPr>
            <a:lvl4pPr marL="1371600" lvl="3" algn="l" defTabSz="457200">
              <a:defRPr sz="1800" kern="1200">
                <a:solidFill>
                  <a:schemeClr val="tx1"/>
                </a:solidFill>
                <a:latin typeface="Calibri"/>
                <a:ea typeface="微软雅黑"/>
              </a:defRPr>
            </a:lvl4pPr>
            <a:lvl5pPr marL="1828800" lvl="4" algn="l" defTabSz="457200">
              <a:defRPr sz="1800" kern="1200">
                <a:solidFill>
                  <a:schemeClr val="tx1"/>
                </a:solidFill>
                <a:latin typeface="Calibri"/>
                <a:ea typeface="微软雅黑"/>
              </a:defRPr>
            </a:lvl5pPr>
            <a:lvl6pPr marL="2286000" lvl="5" algn="l" defTabSz="457200">
              <a:defRPr sz="1800" kern="1200">
                <a:solidFill>
                  <a:schemeClr val="tx1"/>
                </a:solidFill>
                <a:latin typeface="Calibri"/>
                <a:ea typeface="微软雅黑"/>
              </a:defRPr>
            </a:lvl6pPr>
            <a:lvl7pPr marL="2743200" lvl="6" algn="l" defTabSz="457200">
              <a:defRPr sz="1800" kern="1200">
                <a:solidFill>
                  <a:schemeClr val="tx1"/>
                </a:solidFill>
                <a:latin typeface="Calibri"/>
                <a:ea typeface="微软雅黑"/>
              </a:defRPr>
            </a:lvl7pPr>
            <a:lvl8pPr marL="3200400" lvl="7" algn="l" defTabSz="457200">
              <a:defRPr sz="1800" kern="1200">
                <a:solidFill>
                  <a:schemeClr val="tx1"/>
                </a:solidFill>
                <a:latin typeface="Calibri"/>
                <a:ea typeface="微软雅黑"/>
              </a:defRPr>
            </a:lvl8pPr>
            <a:lvl9pPr marL="3657600" lvl="8" algn="l" defTabSz="457200">
              <a:defRPr sz="1800" kern="1200">
                <a:solidFill>
                  <a:schemeClr val="tx1"/>
                </a:solidFill>
                <a:latin typeface="Calibri"/>
                <a:ea typeface="微软雅黑"/>
              </a:defRPr>
            </a:lvl9pPr>
          </a:lstStyle>
          <a:p>
            <a:pPr>
              <a:lnSpc>
                <a:spcPct val="125000"/>
              </a:lnSpc>
            </a:pPr>
            <a:r>
              <a:rPr lang="zh-CN" sz="2400" b="1"/>
              <a:t>应用案例（领域）</a:t>
            </a:r>
          </a:p>
        </p:txBody>
      </p:sp>
      <p:sp>
        <p:nvSpPr>
          <p:cNvPr id="11" name="文本框 10"/>
          <p:cNvSpPr txBox="1"/>
          <p:nvPr/>
        </p:nvSpPr>
        <p:spPr>
          <a:xfrm>
            <a:off x="502961" y="1636707"/>
            <a:ext cx="7966441" cy="4343400"/>
          </a:xfrm>
          <a:solidFill>
            <a:srgbClr val="FFFFFF"/>
          </a:solidFill>
          <a:ln w="9525">
            <a:solidFill>
              <a:srgbClr val="2F528F"/>
            </a:solidFill>
            <a:prstDash val="solid"/>
            <a:headEnd/>
            <a:tailEnd/>
          </a:ln>
        </p:spPr>
        <p:txBody>
          <a:bodyPr>
            <a:spAutoFit/>
          </a:bodyPr>
          <a:lstStyle/>
          <a:p>
            <a:r>
              <a:rPr lang="en-US"/>
              <a:t>1.</a:t>
            </a:r>
            <a:r>
              <a:rPr lang="zh-CN"/>
              <a:t>数据工程（提取、转化、加载）</a:t>
            </a:r>
          </a:p>
          <a:p>
            <a:r>
              <a:rPr lang="en-US"/>
              <a:t>       </a:t>
            </a:r>
            <a:r>
              <a:rPr lang="zh-CN"/>
              <a:t>•</a:t>
            </a:r>
            <a:r>
              <a:rPr lang="en-US"/>
              <a:t> deltalake同时支持SQL和spark的API去写程序，这使得创建data pipeline更便捷。</a:t>
            </a:r>
          </a:p>
          <a:p>
            <a:endParaRPr lang="en-US"/>
          </a:p>
          <a:p>
            <a:r>
              <a:rPr lang="en-US"/>
              <a:t>2.</a:t>
            </a:r>
            <a:r>
              <a:rPr lang="zh-CN"/>
              <a:t>数据仓库和商业智能</a:t>
            </a:r>
          </a:p>
          <a:p>
            <a:r>
              <a:rPr lang="en-US"/>
              <a:t>       </a:t>
            </a:r>
            <a:r>
              <a:rPr lang="zh-CN"/>
              <a:t>•</a:t>
            </a:r>
            <a:r>
              <a:rPr lang="en-US"/>
              <a:t> deltalake</a:t>
            </a:r>
            <a:r>
              <a:rPr lang="zh-CN"/>
              <a:t>基于事务的</a:t>
            </a:r>
            <a:r>
              <a:rPr lang="en-US"/>
              <a:t>acid</a:t>
            </a:r>
            <a:r>
              <a:rPr lang="zh-CN"/>
              <a:t>设计使得其更利于</a:t>
            </a:r>
            <a:r>
              <a:rPr lang="en-US"/>
              <a:t>BI</a:t>
            </a:r>
            <a:r>
              <a:rPr lang="zh-CN"/>
              <a:t>的研发（提供高效存储、数据访问优化、可靠查询引擎等服务）</a:t>
            </a:r>
          </a:p>
          <a:p>
            <a:r>
              <a:rPr lang="en-US"/>
              <a:t>       </a:t>
            </a:r>
            <a:r>
              <a:rPr lang="zh-CN"/>
              <a:t>•</a:t>
            </a:r>
            <a:r>
              <a:rPr lang="en-US"/>
              <a:t> </a:t>
            </a:r>
            <a:r>
              <a:rPr lang="zh-CN"/>
              <a:t>数砖用户的</a:t>
            </a:r>
            <a:r>
              <a:rPr lang="en-US"/>
              <a:t>BI</a:t>
            </a:r>
            <a:r>
              <a:rPr lang="zh-CN"/>
              <a:t>需求被更好的满足。（丰富</a:t>
            </a:r>
            <a:r>
              <a:rPr lang="en-US"/>
              <a:t>API</a:t>
            </a:r>
            <a:r>
              <a:rPr lang="zh-CN"/>
              <a:t>）</a:t>
            </a:r>
          </a:p>
          <a:p>
            <a:endParaRPr lang="zh-CN"/>
          </a:p>
          <a:p>
            <a:r>
              <a:rPr lang="en-US"/>
              <a:t>3.</a:t>
            </a:r>
            <a:r>
              <a:rPr lang="zh-CN"/>
              <a:t>数据治理（规格化）</a:t>
            </a:r>
          </a:p>
          <a:p>
            <a:r>
              <a:rPr lang="en-US"/>
              <a:t>       </a:t>
            </a:r>
            <a:r>
              <a:rPr lang="zh-CN"/>
              <a:t>•</a:t>
            </a:r>
            <a:r>
              <a:rPr lang="en-US"/>
              <a:t> </a:t>
            </a:r>
            <a:r>
              <a:rPr lang="zh-CN"/>
              <a:t>越来越多的组织使用</a:t>
            </a:r>
            <a:r>
              <a:rPr lang="en-US"/>
              <a:t>deltalake</a:t>
            </a:r>
            <a:r>
              <a:rPr lang="zh-CN"/>
              <a:t>保存数据集，从而高效使用</a:t>
            </a:r>
            <a:r>
              <a:rPr lang="en-US"/>
              <a:t>UPSERT</a:t>
            </a:r>
            <a:r>
              <a:rPr lang="zh-CN"/>
              <a:t>、</a:t>
            </a:r>
            <a:r>
              <a:rPr lang="en-US"/>
              <a:t>MERGE</a:t>
            </a:r>
            <a:r>
              <a:rPr lang="zh-CN"/>
              <a:t>、</a:t>
            </a:r>
            <a:r>
              <a:rPr lang="en-US"/>
              <a:t>DELECT</a:t>
            </a:r>
            <a:r>
              <a:rPr lang="zh-CN"/>
              <a:t>等</a:t>
            </a:r>
            <a:r>
              <a:rPr lang="en-US"/>
              <a:t>.</a:t>
            </a:r>
          </a:p>
          <a:p>
            <a:r>
              <a:rPr lang="en-US"/>
              <a:t>       </a:t>
            </a:r>
            <a:r>
              <a:rPr lang="zh-CN"/>
              <a:t>•</a:t>
            </a:r>
            <a:r>
              <a:rPr lang="en-US"/>
              <a:t> </a:t>
            </a:r>
            <a:r>
              <a:rPr lang="zh-CN"/>
              <a:t>审计日志的功能也可以对数据集进行整治管理。</a:t>
            </a:r>
          </a:p>
          <a:p>
            <a:endParaRPr lang="zh-CN"/>
          </a:p>
          <a:p>
            <a:endParaRPr 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idx="12"/>
          </p:nvPr>
        </p:nvSpPr>
        <p:spPr>
          <a:xfrm>
            <a:off x="8429122" y="6407032"/>
            <a:ext cx="542604"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C8DEC73B-6449-4E0D-ADFD-EAD8B09D25BE}" type="slidenum">
              <a:rPr lang="en-US" altLang="zh-CN"/>
              <a:t>29</a:t>
            </a:fld>
            <a:endParaRPr lang="zh-CN"/>
          </a:p>
        </p:txBody>
      </p:sp>
      <p:sp>
        <p:nvSpPr>
          <p:cNvPr id="9" name="文本框 8"/>
          <p:cNvSpPr txBox="1"/>
          <p:nvPr/>
        </p:nvSpPr>
        <p:spPr>
          <a:xfrm>
            <a:off x="428281" y="199434"/>
            <a:ext cx="3259295" cy="523220"/>
          </a:xfrm>
          <a:prstGeom prst="rect">
            <a:avLst/>
          </a:prstGeom>
          <a:noFill/>
        </p:spPr>
        <p:txBody>
          <a:bodyPr wrap="square">
            <a:spAutoFit/>
          </a:bodyPr>
          <a:lstStyle>
            <a:lvl1pPr marL="0" lvl="0" algn="l" defTabSz="457200">
              <a:defRPr sz="1800" kern="1200">
                <a:solidFill>
                  <a:schemeClr val="tx1"/>
                </a:solidFill>
                <a:latin typeface="Calibri"/>
                <a:ea typeface="微软雅黑"/>
              </a:defRPr>
            </a:lvl1pPr>
            <a:lvl2pPr marL="457200" lvl="1" algn="l" defTabSz="457200">
              <a:defRPr sz="1800" kern="1200">
                <a:solidFill>
                  <a:schemeClr val="tx1"/>
                </a:solidFill>
                <a:latin typeface="Calibri"/>
                <a:ea typeface="微软雅黑"/>
              </a:defRPr>
            </a:lvl2pPr>
            <a:lvl3pPr marL="914400" lvl="2" algn="l" defTabSz="457200">
              <a:defRPr sz="1800" kern="1200">
                <a:solidFill>
                  <a:schemeClr val="tx1"/>
                </a:solidFill>
                <a:latin typeface="Calibri"/>
                <a:ea typeface="微软雅黑"/>
              </a:defRPr>
            </a:lvl3pPr>
            <a:lvl4pPr marL="1371600" lvl="3" algn="l" defTabSz="457200">
              <a:defRPr sz="1800" kern="1200">
                <a:solidFill>
                  <a:schemeClr val="tx1"/>
                </a:solidFill>
                <a:latin typeface="Calibri"/>
                <a:ea typeface="微软雅黑"/>
              </a:defRPr>
            </a:lvl4pPr>
            <a:lvl5pPr marL="1828800" lvl="4" algn="l" defTabSz="457200">
              <a:defRPr sz="1800" kern="1200">
                <a:solidFill>
                  <a:schemeClr val="tx1"/>
                </a:solidFill>
                <a:latin typeface="Calibri"/>
                <a:ea typeface="微软雅黑"/>
              </a:defRPr>
            </a:lvl5pPr>
            <a:lvl6pPr marL="2286000" lvl="5" algn="l" defTabSz="457200">
              <a:defRPr sz="1800" kern="1200">
                <a:solidFill>
                  <a:schemeClr val="tx1"/>
                </a:solidFill>
                <a:latin typeface="Calibri"/>
                <a:ea typeface="微软雅黑"/>
              </a:defRPr>
            </a:lvl6pPr>
            <a:lvl7pPr marL="2743200" lvl="6" algn="l" defTabSz="457200">
              <a:defRPr sz="1800" kern="1200">
                <a:solidFill>
                  <a:schemeClr val="tx1"/>
                </a:solidFill>
                <a:latin typeface="Calibri"/>
                <a:ea typeface="微软雅黑"/>
              </a:defRPr>
            </a:lvl7pPr>
            <a:lvl8pPr marL="3200400" lvl="7" algn="l" defTabSz="457200">
              <a:defRPr sz="1800" kern="1200">
                <a:solidFill>
                  <a:schemeClr val="tx1"/>
                </a:solidFill>
                <a:latin typeface="Calibri"/>
                <a:ea typeface="微软雅黑"/>
              </a:defRPr>
            </a:lvl8pPr>
            <a:lvl9pPr marL="3657600" lvl="8" algn="l" defTabSz="457200">
              <a:defRPr sz="1800" kern="1200">
                <a:solidFill>
                  <a:schemeClr val="tx1"/>
                </a:solidFill>
                <a:latin typeface="Calibri"/>
                <a:ea typeface="微软雅黑"/>
              </a:defRPr>
            </a:lvl9pPr>
          </a:lstStyle>
          <a:p>
            <a:pPr>
              <a:lnSpc>
                <a:spcPct val="100000"/>
              </a:lnSpc>
            </a:pPr>
            <a:r>
              <a:rPr lang="zh-CN" sz="2800" b="1" spc="200">
                <a:solidFill>
                  <a:schemeClr val="bg1"/>
                </a:solidFill>
                <a:latin typeface="Calibri"/>
                <a:ea typeface="微软雅黑"/>
              </a:rPr>
              <a:t>修改标题</a:t>
            </a:r>
            <a:endParaRPr lang="en-US" sz="2800" b="1" spc="200">
              <a:solidFill>
                <a:schemeClr val="bg1"/>
              </a:solidFill>
              <a:latin typeface="Calibri"/>
              <a:ea typeface="微软雅黑"/>
            </a:endParaRPr>
          </a:p>
        </p:txBody>
      </p:sp>
      <p:sp>
        <p:nvSpPr>
          <p:cNvPr id="10" name="矩形 3"/>
          <p:cNvSpPr/>
          <p:nvPr/>
        </p:nvSpPr>
        <p:spPr>
          <a:xfrm>
            <a:off x="502961" y="992602"/>
            <a:ext cx="7193525" cy="546100"/>
          </a:xfrm>
          <a:prstGeom prst="rect">
            <a:avLst/>
          </a:prstGeom>
        </p:spPr>
        <p:txBody>
          <a:bodyPr wrap="square">
            <a:spAutoFit/>
          </a:bodyPr>
          <a:lstStyle>
            <a:lvl1pPr marL="0" lvl="0" algn="l" defTabSz="457200">
              <a:defRPr sz="1800" kern="1200">
                <a:solidFill>
                  <a:schemeClr val="tx1"/>
                </a:solidFill>
                <a:latin typeface="Calibri"/>
                <a:ea typeface="微软雅黑"/>
              </a:defRPr>
            </a:lvl1pPr>
            <a:lvl2pPr marL="457200" lvl="1" algn="l" defTabSz="457200">
              <a:defRPr sz="1800" kern="1200">
                <a:solidFill>
                  <a:schemeClr val="tx1"/>
                </a:solidFill>
                <a:latin typeface="Calibri"/>
                <a:ea typeface="微软雅黑"/>
              </a:defRPr>
            </a:lvl2pPr>
            <a:lvl3pPr marL="914400" lvl="2" algn="l" defTabSz="457200">
              <a:defRPr sz="1800" kern="1200">
                <a:solidFill>
                  <a:schemeClr val="tx1"/>
                </a:solidFill>
                <a:latin typeface="Calibri"/>
                <a:ea typeface="微软雅黑"/>
              </a:defRPr>
            </a:lvl3pPr>
            <a:lvl4pPr marL="1371600" lvl="3" algn="l" defTabSz="457200">
              <a:defRPr sz="1800" kern="1200">
                <a:solidFill>
                  <a:schemeClr val="tx1"/>
                </a:solidFill>
                <a:latin typeface="Calibri"/>
                <a:ea typeface="微软雅黑"/>
              </a:defRPr>
            </a:lvl4pPr>
            <a:lvl5pPr marL="1828800" lvl="4" algn="l" defTabSz="457200">
              <a:defRPr sz="1800" kern="1200">
                <a:solidFill>
                  <a:schemeClr val="tx1"/>
                </a:solidFill>
                <a:latin typeface="Calibri"/>
                <a:ea typeface="微软雅黑"/>
              </a:defRPr>
            </a:lvl5pPr>
            <a:lvl6pPr marL="2286000" lvl="5" algn="l" defTabSz="457200">
              <a:defRPr sz="1800" kern="1200">
                <a:solidFill>
                  <a:schemeClr val="tx1"/>
                </a:solidFill>
                <a:latin typeface="Calibri"/>
                <a:ea typeface="微软雅黑"/>
              </a:defRPr>
            </a:lvl6pPr>
            <a:lvl7pPr marL="2743200" lvl="6" algn="l" defTabSz="457200">
              <a:defRPr sz="1800" kern="1200">
                <a:solidFill>
                  <a:schemeClr val="tx1"/>
                </a:solidFill>
                <a:latin typeface="Calibri"/>
                <a:ea typeface="微软雅黑"/>
              </a:defRPr>
            </a:lvl7pPr>
            <a:lvl8pPr marL="3200400" lvl="7" algn="l" defTabSz="457200">
              <a:defRPr sz="1800" kern="1200">
                <a:solidFill>
                  <a:schemeClr val="tx1"/>
                </a:solidFill>
                <a:latin typeface="Calibri"/>
                <a:ea typeface="微软雅黑"/>
              </a:defRPr>
            </a:lvl8pPr>
            <a:lvl9pPr marL="3657600" lvl="8" algn="l" defTabSz="457200">
              <a:defRPr sz="1800" kern="1200">
                <a:solidFill>
                  <a:schemeClr val="tx1"/>
                </a:solidFill>
                <a:latin typeface="Calibri"/>
                <a:ea typeface="微软雅黑"/>
              </a:defRPr>
            </a:lvl9pPr>
          </a:lstStyle>
          <a:p>
            <a:pPr>
              <a:lnSpc>
                <a:spcPct val="125000"/>
              </a:lnSpc>
            </a:pPr>
            <a:r>
              <a:rPr lang="zh-CN" sz="2400" b="1"/>
              <a:t>具体应用案例</a:t>
            </a:r>
          </a:p>
        </p:txBody>
      </p:sp>
      <p:sp>
        <p:nvSpPr>
          <p:cNvPr id="11" name="文本框 10"/>
          <p:cNvSpPr txBox="1"/>
          <p:nvPr/>
        </p:nvSpPr>
        <p:spPr>
          <a:xfrm>
            <a:off x="502961" y="1636707"/>
            <a:ext cx="7966441" cy="3778250"/>
          </a:xfrm>
          <a:ln w="9525">
            <a:solidFill>
              <a:srgbClr val="2F528F"/>
            </a:solidFill>
            <a:prstDash val="solid"/>
            <a:headEnd/>
            <a:tailEnd/>
          </a:ln>
        </p:spPr>
        <p:txBody>
          <a:bodyPr>
            <a:spAutoFit/>
          </a:bodyPr>
          <a:lstStyle>
            <a:lvl1pPr marL="0" lvl="0" algn="l" defTabSz="457200">
              <a:defRPr sz="1800" kern="1200">
                <a:solidFill>
                  <a:schemeClr val="tx1"/>
                </a:solidFill>
                <a:latin typeface="Calibri"/>
                <a:ea typeface="微软雅黑"/>
              </a:defRPr>
            </a:lvl1pPr>
            <a:lvl2pPr marL="457200" lvl="1" algn="l" defTabSz="457200">
              <a:defRPr sz="1800" kern="1200">
                <a:solidFill>
                  <a:schemeClr val="tx1"/>
                </a:solidFill>
                <a:latin typeface="Calibri"/>
                <a:ea typeface="微软雅黑"/>
              </a:defRPr>
            </a:lvl2pPr>
            <a:lvl3pPr marL="914400" lvl="2" algn="l" defTabSz="457200">
              <a:defRPr sz="1800" kern="1200">
                <a:solidFill>
                  <a:schemeClr val="tx1"/>
                </a:solidFill>
                <a:latin typeface="Calibri"/>
                <a:ea typeface="微软雅黑"/>
              </a:defRPr>
            </a:lvl3pPr>
            <a:lvl4pPr marL="1371600" lvl="3" algn="l" defTabSz="457200">
              <a:defRPr sz="1800" kern="1200">
                <a:solidFill>
                  <a:schemeClr val="tx1"/>
                </a:solidFill>
                <a:latin typeface="Calibri"/>
                <a:ea typeface="微软雅黑"/>
              </a:defRPr>
            </a:lvl4pPr>
            <a:lvl5pPr marL="1828800" lvl="4" algn="l" defTabSz="457200">
              <a:defRPr sz="1800" kern="1200">
                <a:solidFill>
                  <a:schemeClr val="tx1"/>
                </a:solidFill>
                <a:latin typeface="Calibri"/>
                <a:ea typeface="微软雅黑"/>
              </a:defRPr>
            </a:lvl5pPr>
            <a:lvl6pPr marL="2286000" lvl="5" algn="l" defTabSz="457200">
              <a:defRPr sz="1800" kern="1200">
                <a:solidFill>
                  <a:schemeClr val="tx1"/>
                </a:solidFill>
                <a:latin typeface="Calibri"/>
                <a:ea typeface="微软雅黑"/>
              </a:defRPr>
            </a:lvl6pPr>
            <a:lvl7pPr marL="2743200" lvl="6" algn="l" defTabSz="457200">
              <a:defRPr sz="1800" kern="1200">
                <a:solidFill>
                  <a:schemeClr val="tx1"/>
                </a:solidFill>
                <a:latin typeface="Calibri"/>
                <a:ea typeface="微软雅黑"/>
              </a:defRPr>
            </a:lvl7pPr>
            <a:lvl8pPr marL="3200400" lvl="7" algn="l" defTabSz="457200">
              <a:defRPr sz="1800" kern="1200">
                <a:solidFill>
                  <a:schemeClr val="tx1"/>
                </a:solidFill>
                <a:latin typeface="Calibri"/>
                <a:ea typeface="微软雅黑"/>
              </a:defRPr>
            </a:lvl8pPr>
            <a:lvl9pPr marL="3657600" lvl="8" algn="l" defTabSz="457200">
              <a:defRPr sz="1800" kern="1200">
                <a:solidFill>
                  <a:schemeClr val="tx1"/>
                </a:solidFill>
                <a:latin typeface="Calibri"/>
                <a:ea typeface="微软雅黑"/>
              </a:defRPr>
            </a:lvl9pPr>
          </a:lstStyle>
          <a:p>
            <a:r>
              <a:rPr lang="zh-CN"/>
              <a:t>分享</a:t>
            </a:r>
            <a:r>
              <a:rPr lang="en-US"/>
              <a:t> 3 </a:t>
            </a:r>
            <a:r>
              <a:rPr lang="zh-CN"/>
              <a:t>个</a:t>
            </a:r>
            <a:r>
              <a:rPr lang="en-US"/>
              <a:t> Delta </a:t>
            </a:r>
            <a:r>
              <a:rPr lang="zh-CN"/>
              <a:t>架构的经典方案。</a:t>
            </a:r>
            <a:r>
              <a:rPr lang="en-US"/>
              <a:t>
</a:t>
            </a:r>
            <a:r>
              <a:rPr lang="zh-CN"/>
              <a:t>•</a:t>
            </a:r>
            <a:r>
              <a:rPr lang="en-US"/>
              <a:t> </a:t>
            </a:r>
            <a:r>
              <a:rPr lang="zh-CN"/>
              <a:t>第一个是</a:t>
            </a:r>
            <a:r>
              <a:rPr lang="en-US"/>
              <a:t> COMCAST</a:t>
            </a:r>
            <a:r>
              <a:rPr lang="zh-CN"/>
              <a:t>，一个像中国移动的通讯类公司，它收集了美国海量的用户数据。它的</a:t>
            </a:r>
            <a:r>
              <a:rPr lang="en-US"/>
              <a:t> Petabyte-scale jobs </a:t>
            </a:r>
            <a:r>
              <a:rPr lang="zh-CN"/>
              <a:t>使用</a:t>
            </a:r>
            <a:r>
              <a:rPr lang="en-US"/>
              <a:t> Delta Lake </a:t>
            </a:r>
            <a:r>
              <a:rPr lang="zh-CN"/>
              <a:t>，从原来需要</a:t>
            </a:r>
            <a:r>
              <a:rPr lang="en-US"/>
              <a:t> 640 </a:t>
            </a:r>
            <a:r>
              <a:rPr lang="zh-CN"/>
              <a:t>个服务器降到</a:t>
            </a:r>
            <a:r>
              <a:rPr lang="en-US"/>
              <a:t> 64 </a:t>
            </a:r>
            <a:r>
              <a:rPr lang="zh-CN"/>
              <a:t>个，原来是</a:t>
            </a:r>
            <a:r>
              <a:rPr lang="en-US"/>
              <a:t> 84 </a:t>
            </a:r>
            <a:r>
              <a:rPr lang="zh-CN"/>
              <a:t>个</a:t>
            </a:r>
            <a:r>
              <a:rPr lang="en-US"/>
              <a:t> job </a:t>
            </a:r>
            <a:r>
              <a:rPr lang="zh-CN"/>
              <a:t>降低到</a:t>
            </a:r>
            <a:r>
              <a:rPr lang="en-US"/>
              <a:t> 34 </a:t>
            </a:r>
            <a:r>
              <a:rPr lang="zh-CN"/>
              <a:t>个</a:t>
            </a:r>
            <a:r>
              <a:rPr lang="en-US"/>
              <a:t> job</a:t>
            </a:r>
            <a:r>
              <a:rPr lang="zh-CN"/>
              <a:t>，延迟还降了一半。</a:t>
            </a:r>
            <a:r>
              <a:rPr lang="en-US"/>
              <a:t>
</a:t>
            </a:r>
            <a:r>
              <a:rPr lang="zh-CN"/>
              <a:t>•</a:t>
            </a:r>
            <a:r>
              <a:rPr lang="en-US"/>
              <a:t> </a:t>
            </a:r>
            <a:r>
              <a:rPr lang="zh-CN"/>
              <a:t>第二个是</a:t>
            </a:r>
            <a:r>
              <a:rPr lang="en-US"/>
              <a:t> Sam's Club</a:t>
            </a:r>
            <a:r>
              <a:rPr lang="zh-CN"/>
              <a:t>，它们也是使用</a:t>
            </a:r>
            <a:r>
              <a:rPr lang="en-US"/>
              <a:t> Delta Lake </a:t>
            </a:r>
            <a:r>
              <a:rPr lang="zh-CN"/>
              <a:t>，原来根本达不到数据的一致性，现在可以达到。延迟从一个小时降到六秒。</a:t>
            </a:r>
            <a:r>
              <a:rPr lang="en-US"/>
              <a:t>
</a:t>
            </a:r>
            <a:r>
              <a:rPr lang="zh-CN"/>
              <a:t>•</a:t>
            </a:r>
            <a:r>
              <a:rPr lang="en-US"/>
              <a:t> </a:t>
            </a:r>
            <a:r>
              <a:rPr lang="zh-CN"/>
              <a:t>第三个就是澳洲的</a:t>
            </a:r>
            <a:r>
              <a:rPr lang="en-US"/>
              <a:t> healthdirect</a:t>
            </a:r>
            <a:r>
              <a:rPr lang="zh-CN"/>
              <a:t>，数据更干净更一致了，做数据分析匹配的准确度从</a:t>
            </a:r>
            <a:r>
              <a:rPr lang="en-US"/>
              <a:t> 80% </a:t>
            </a:r>
            <a:r>
              <a:rPr lang="zh-CN"/>
              <a:t>升到</a:t>
            </a:r>
            <a:r>
              <a:rPr lang="en-US"/>
              <a:t> 95%</a:t>
            </a:r>
            <a:r>
              <a:rPr lang="zh-CN"/>
              <a:t>，数据加载的时耗从一天降到了</a:t>
            </a:r>
            <a:r>
              <a:rPr lang="en-US"/>
              <a:t> 20 </a:t>
            </a:r>
            <a:r>
              <a:rPr lang="zh-CN"/>
              <a:t>分钟。</a:t>
            </a:r>
            <a:r>
              <a:rPr lang="en-US"/>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idx="12"/>
          </p:nvPr>
        </p:nvSpPr>
        <p:spPr/>
        <p:txBody>
          <a:bodyPr/>
          <a:lstStyle/>
          <a:p>
            <a:fld id="{0D29C1AE-E3DF-4D7D-BCFB-2141ED808501}" type="slidenum">
              <a:rPr lang="zh-CN"/>
              <a:t>3</a:t>
            </a:fld>
            <a:endParaRPr lang="zh-CN"/>
          </a:p>
        </p:txBody>
      </p:sp>
      <p:grpSp>
        <p:nvGrpSpPr>
          <p:cNvPr id="5" name="组合 4"/>
          <p:cNvGrpSpPr/>
          <p:nvPr/>
        </p:nvGrpSpPr>
        <p:grpSpPr>
          <a:xfrm>
            <a:off x="2131902" y="1681394"/>
            <a:ext cx="4880195" cy="3490746"/>
            <a:chOff x="2131902" y="1681394"/>
            <a:chExt cx="4880195" cy="3490746"/>
          </a:xfrm>
        </p:grpSpPr>
        <p:grpSp>
          <p:nvGrpSpPr>
            <p:cNvPr id="64" name="组合 63"/>
            <p:cNvGrpSpPr/>
            <p:nvPr/>
          </p:nvGrpSpPr>
          <p:grpSpPr>
            <a:xfrm>
              <a:off x="2131902" y="1681394"/>
              <a:ext cx="4880195" cy="457200"/>
              <a:chOff x="2318742" y="2198492"/>
              <a:chExt cx="4880195" cy="457200"/>
            </a:xfrm>
          </p:grpSpPr>
          <p:sp>
            <p:nvSpPr>
              <p:cNvPr id="53" name="文本框 52"/>
              <p:cNvSpPr txBox="1"/>
              <p:nvPr/>
            </p:nvSpPr>
            <p:spPr>
              <a:xfrm>
                <a:off x="2692422" y="2198492"/>
                <a:ext cx="4132835" cy="457200"/>
              </a:xfrm>
              <a:prstGeom prst="rect">
                <a:avLst/>
              </a:prstGeom>
              <a:noFill/>
              <a:ln w="19050">
                <a:solidFill>
                  <a:srgbClr val="02409A"/>
                </a:solidFill>
              </a:ln>
            </p:spPr>
            <p:txBody>
              <a:bodyPr wrap="square">
                <a:spAutoFit/>
              </a:bodyPr>
              <a:lstStyle/>
              <a:p>
                <a:pPr lvl="0" algn="ctr"/>
                <a:r>
                  <a:rPr lang="zh-CN" sz="2400" b="1">
                    <a:solidFill>
                      <a:srgbClr val="262626"/>
                    </a:solidFill>
                    <a:latin typeface="思源黑体 CN"/>
                    <a:ea typeface="思源黑体 CN"/>
                  </a:rPr>
                  <a:t>研究背景和研究现状</a:t>
                </a:r>
              </a:p>
            </p:txBody>
          </p:sp>
          <p:grpSp>
            <p:nvGrpSpPr>
              <p:cNvPr id="54" name="Google Shape;863;p65"/>
              <p:cNvGrpSpPr>
                <a:grpSpLocks noChangeAspect="1"/>
              </p:cNvGrpSpPr>
              <p:nvPr/>
            </p:nvGrpSpPr>
            <p:grpSpPr>
              <a:xfrm>
                <a:off x="2318742" y="2339325"/>
                <a:ext cx="190147" cy="180000"/>
                <a:chOff x="4660325" y="1866850"/>
                <a:chExt cx="68350" cy="58100"/>
              </a:xfrm>
            </p:grpSpPr>
            <p:sp>
              <p:nvSpPr>
                <p:cNvPr id="55" name="Google Shape;864;p65"/>
                <p:cNvSpPr/>
                <p:nvPr/>
              </p:nvSpPr>
              <p:spPr>
                <a:xfrm>
                  <a:off x="4660325" y="1866850"/>
                  <a:ext cx="37700" cy="58100"/>
                </a:xfrm>
                <a:custGeom>
                  <a:avLst/>
                  <a:gdLst/>
                  <a:ahLst/>
                  <a:cxnLst/>
                  <a:rect l="l" t="t" r="r" b="b"/>
                  <a:pathLst>
                    <a:path w="37700" h="58100">
                      <a:moveTo>
                        <a:pt x="8650" y="25"/>
                      </a:moveTo>
                      <a:lnTo>
                        <a:pt x="0" y="8850"/>
                      </a:lnTo>
                      <a:lnTo>
                        <a:pt x="20375" y="29050"/>
                      </a:lnTo>
                      <a:lnTo>
                        <a:pt x="0" y="49425"/>
                      </a:lnTo>
                      <a:lnTo>
                        <a:pt x="8650" y="58075"/>
                      </a:lnTo>
                      <a:lnTo>
                        <a:pt x="37700" y="29050"/>
                      </a:lnTo>
                      <a:lnTo>
                        <a:pt x="8650" y="25"/>
                      </a:lnTo>
                      <a:close/>
                    </a:path>
                  </a:pathLst>
                </a:custGeom>
                <a:noFill/>
                <a:ln w="9525" cap="flat" cmpd="sng">
                  <a:solidFill>
                    <a:srgbClr val="3C3C8E"/>
                  </a:solidFill>
                  <a:prstDash val="solid"/>
                  <a:round/>
                  <a:headEnd type="none" w="sm" len="sm"/>
                  <a:tailEnd type="none" w="sm" len="sm"/>
                </a:ln>
              </p:spPr>
              <p:txBody>
                <a:bodyPr wrap="square" lIns="91425" tIns="91425" rIns="91425" bIns="91425" anchor="ctr" anchorCtr="0"/>
                <a:lstStyle/>
                <a:p>
                  <a:pPr marL="0" lvl="0" indent="0" algn="l">
                    <a:spcBef>
                      <a:spcPts val="0"/>
                    </a:spcBef>
                    <a:spcAft>
                      <a:spcPts val="0"/>
                    </a:spcAft>
                    <a:buNone/>
                  </a:pPr>
                  <a:endParaRPr/>
                </a:p>
              </p:txBody>
            </p:sp>
            <p:sp>
              <p:nvSpPr>
                <p:cNvPr id="56" name="Google Shape;865;p65"/>
                <p:cNvSpPr/>
                <p:nvPr/>
              </p:nvSpPr>
              <p:spPr>
                <a:xfrm>
                  <a:off x="4690975" y="1866850"/>
                  <a:ext cx="37700" cy="58100"/>
                </a:xfrm>
                <a:custGeom>
                  <a:avLst/>
                  <a:gdLst/>
                  <a:ahLst/>
                  <a:cxnLst/>
                  <a:rect l="l" t="t" r="r" b="b"/>
                  <a:pathLst>
                    <a:path w="37700" h="58100">
                      <a:moveTo>
                        <a:pt x="8650" y="25"/>
                      </a:moveTo>
                      <a:lnTo>
                        <a:pt x="0" y="8850"/>
                      </a:lnTo>
                      <a:lnTo>
                        <a:pt x="20200" y="29050"/>
                      </a:lnTo>
                      <a:lnTo>
                        <a:pt x="0" y="49425"/>
                      </a:lnTo>
                      <a:lnTo>
                        <a:pt x="8650" y="58075"/>
                      </a:lnTo>
                      <a:lnTo>
                        <a:pt x="37700" y="29050"/>
                      </a:lnTo>
                      <a:lnTo>
                        <a:pt x="8650" y="25"/>
                      </a:lnTo>
                      <a:close/>
                    </a:path>
                  </a:pathLst>
                </a:custGeom>
                <a:noFill/>
                <a:ln w="9525" cap="flat" cmpd="sng">
                  <a:solidFill>
                    <a:srgbClr val="3C3C8E"/>
                  </a:solidFill>
                  <a:prstDash val="solid"/>
                  <a:round/>
                  <a:headEnd type="none" w="sm" len="sm"/>
                  <a:tailEnd type="none" w="sm" len="sm"/>
                </a:ln>
              </p:spPr>
              <p:txBody>
                <a:bodyPr wrap="square" lIns="91425" tIns="91425" rIns="91425" bIns="91425" anchor="ctr" anchorCtr="0"/>
                <a:lstStyle/>
                <a:p>
                  <a:pPr marL="0" lvl="0" indent="0" algn="l">
                    <a:spcBef>
                      <a:spcPts val="0"/>
                    </a:spcBef>
                    <a:spcAft>
                      <a:spcPts val="0"/>
                    </a:spcAft>
                    <a:buNone/>
                  </a:pPr>
                  <a:endParaRPr/>
                </a:p>
              </p:txBody>
            </p:sp>
          </p:grpSp>
          <p:grpSp>
            <p:nvGrpSpPr>
              <p:cNvPr id="61" name="Google Shape;863;p65"/>
              <p:cNvGrpSpPr>
                <a:grpSpLocks noChangeAspect="1"/>
              </p:cNvGrpSpPr>
              <p:nvPr/>
            </p:nvGrpSpPr>
            <p:grpSpPr>
              <a:xfrm flipH="1">
                <a:off x="7008790" y="2339325"/>
                <a:ext cx="190147" cy="180000"/>
                <a:chOff x="4660325" y="1866850"/>
                <a:chExt cx="68350" cy="58100"/>
              </a:xfrm>
            </p:grpSpPr>
            <p:sp>
              <p:nvSpPr>
                <p:cNvPr id="62" name="Google Shape;864;p65"/>
                <p:cNvSpPr/>
                <p:nvPr/>
              </p:nvSpPr>
              <p:spPr>
                <a:xfrm>
                  <a:off x="4660325" y="1866850"/>
                  <a:ext cx="37700" cy="58100"/>
                </a:xfrm>
                <a:custGeom>
                  <a:avLst/>
                  <a:gdLst/>
                  <a:ahLst/>
                  <a:cxnLst/>
                  <a:rect l="l" t="t" r="r" b="b"/>
                  <a:pathLst>
                    <a:path w="37700" h="58100">
                      <a:moveTo>
                        <a:pt x="8650" y="25"/>
                      </a:moveTo>
                      <a:lnTo>
                        <a:pt x="0" y="8850"/>
                      </a:lnTo>
                      <a:lnTo>
                        <a:pt x="20375" y="29050"/>
                      </a:lnTo>
                      <a:lnTo>
                        <a:pt x="0" y="49425"/>
                      </a:lnTo>
                      <a:lnTo>
                        <a:pt x="8650" y="58075"/>
                      </a:lnTo>
                      <a:lnTo>
                        <a:pt x="37700" y="29050"/>
                      </a:lnTo>
                      <a:lnTo>
                        <a:pt x="8650" y="25"/>
                      </a:lnTo>
                      <a:close/>
                    </a:path>
                  </a:pathLst>
                </a:custGeom>
                <a:noFill/>
                <a:ln w="9525" cap="flat" cmpd="sng">
                  <a:solidFill>
                    <a:srgbClr val="3C3C8E"/>
                  </a:solidFill>
                  <a:prstDash val="solid"/>
                  <a:round/>
                  <a:headEnd type="none" w="sm" len="sm"/>
                  <a:tailEnd type="none" w="sm" len="sm"/>
                </a:ln>
              </p:spPr>
              <p:txBody>
                <a:bodyPr wrap="square" lIns="91425" tIns="91425" rIns="91425" bIns="91425" anchor="ctr" anchorCtr="0"/>
                <a:lstStyle/>
                <a:p>
                  <a:pPr marL="0" lvl="0" indent="0" algn="l">
                    <a:spcBef>
                      <a:spcPts val="0"/>
                    </a:spcBef>
                    <a:spcAft>
                      <a:spcPts val="0"/>
                    </a:spcAft>
                    <a:buNone/>
                  </a:pPr>
                  <a:endParaRPr/>
                </a:p>
              </p:txBody>
            </p:sp>
            <p:sp>
              <p:nvSpPr>
                <p:cNvPr id="63" name="Google Shape;865;p65"/>
                <p:cNvSpPr/>
                <p:nvPr/>
              </p:nvSpPr>
              <p:spPr>
                <a:xfrm>
                  <a:off x="4690975" y="1866850"/>
                  <a:ext cx="37700" cy="58100"/>
                </a:xfrm>
                <a:custGeom>
                  <a:avLst/>
                  <a:gdLst/>
                  <a:ahLst/>
                  <a:cxnLst/>
                  <a:rect l="l" t="t" r="r" b="b"/>
                  <a:pathLst>
                    <a:path w="37700" h="58100">
                      <a:moveTo>
                        <a:pt x="8650" y="25"/>
                      </a:moveTo>
                      <a:lnTo>
                        <a:pt x="0" y="8850"/>
                      </a:lnTo>
                      <a:lnTo>
                        <a:pt x="20200" y="29050"/>
                      </a:lnTo>
                      <a:lnTo>
                        <a:pt x="0" y="49425"/>
                      </a:lnTo>
                      <a:lnTo>
                        <a:pt x="8650" y="58075"/>
                      </a:lnTo>
                      <a:lnTo>
                        <a:pt x="37700" y="29050"/>
                      </a:lnTo>
                      <a:lnTo>
                        <a:pt x="8650" y="25"/>
                      </a:lnTo>
                      <a:close/>
                    </a:path>
                  </a:pathLst>
                </a:custGeom>
                <a:noFill/>
                <a:ln w="9525" cap="flat" cmpd="sng">
                  <a:solidFill>
                    <a:srgbClr val="3C3C8E"/>
                  </a:solidFill>
                  <a:prstDash val="solid"/>
                  <a:round/>
                  <a:headEnd type="none" w="sm" len="sm"/>
                  <a:tailEnd type="none" w="sm" len="sm"/>
                </a:ln>
              </p:spPr>
              <p:txBody>
                <a:bodyPr wrap="square" lIns="91425" tIns="91425" rIns="91425" bIns="91425" anchor="ctr" anchorCtr="0"/>
                <a:lstStyle/>
                <a:p>
                  <a:pPr marL="0" lvl="0" indent="0" algn="l">
                    <a:spcBef>
                      <a:spcPts val="0"/>
                    </a:spcBef>
                    <a:spcAft>
                      <a:spcPts val="0"/>
                    </a:spcAft>
                    <a:buNone/>
                  </a:pPr>
                  <a:endParaRPr/>
                </a:p>
              </p:txBody>
            </p:sp>
          </p:grpSp>
        </p:grpSp>
        <p:grpSp>
          <p:nvGrpSpPr>
            <p:cNvPr id="65" name="组合 64"/>
            <p:cNvGrpSpPr/>
            <p:nvPr/>
          </p:nvGrpSpPr>
          <p:grpSpPr>
            <a:xfrm>
              <a:off x="2131902" y="2692576"/>
              <a:ext cx="4880195" cy="457200"/>
              <a:chOff x="2318742" y="2198492"/>
              <a:chExt cx="4880195" cy="457200"/>
            </a:xfrm>
          </p:grpSpPr>
          <p:sp>
            <p:nvSpPr>
              <p:cNvPr id="66" name="文本框 65"/>
              <p:cNvSpPr txBox="1"/>
              <p:nvPr/>
            </p:nvSpPr>
            <p:spPr>
              <a:xfrm>
                <a:off x="2692422" y="2198492"/>
                <a:ext cx="4132835" cy="457200"/>
              </a:xfrm>
              <a:prstGeom prst="rect">
                <a:avLst/>
              </a:prstGeom>
              <a:solidFill>
                <a:schemeClr val="accent3">
                  <a:alpha val="50000"/>
                </a:schemeClr>
              </a:solidFill>
              <a:ln>
                <a:noFill/>
              </a:ln>
            </p:spPr>
            <p:txBody>
              <a:bodyPr wrap="square">
                <a:spAutoFit/>
              </a:bodyPr>
              <a:lstStyle/>
              <a:p>
                <a:pPr lvl="0" algn="ctr"/>
                <a:r>
                  <a:rPr lang="zh-CN" sz="2400" b="1">
                    <a:solidFill>
                      <a:srgbClr val="808080"/>
                    </a:solidFill>
                    <a:latin typeface="思源黑体 CN"/>
                    <a:ea typeface="思源黑体 CN"/>
                  </a:rPr>
                  <a:t>存储格式和访问协议</a:t>
                </a:r>
              </a:p>
            </p:txBody>
          </p:sp>
          <p:grpSp>
            <p:nvGrpSpPr>
              <p:cNvPr id="67" name="Google Shape;863;p65"/>
              <p:cNvGrpSpPr>
                <a:grpSpLocks noChangeAspect="1"/>
              </p:cNvGrpSpPr>
              <p:nvPr/>
            </p:nvGrpSpPr>
            <p:grpSpPr>
              <a:xfrm>
                <a:off x="2318742" y="2339325"/>
                <a:ext cx="190147" cy="180000"/>
                <a:chOff x="4660325" y="1866850"/>
                <a:chExt cx="68350" cy="58100"/>
              </a:xfrm>
            </p:grpSpPr>
            <p:sp>
              <p:nvSpPr>
                <p:cNvPr id="71" name="Google Shape;864;p65"/>
                <p:cNvSpPr/>
                <p:nvPr/>
              </p:nvSpPr>
              <p:spPr>
                <a:xfrm>
                  <a:off x="4660325" y="1866850"/>
                  <a:ext cx="37700" cy="58100"/>
                </a:xfrm>
                <a:custGeom>
                  <a:avLst/>
                  <a:gdLst/>
                  <a:ahLst/>
                  <a:cxnLst/>
                  <a:rect l="l" t="t" r="r" b="b"/>
                  <a:pathLst>
                    <a:path w="37700" h="58100">
                      <a:moveTo>
                        <a:pt x="8650" y="25"/>
                      </a:moveTo>
                      <a:lnTo>
                        <a:pt x="0" y="8850"/>
                      </a:lnTo>
                      <a:lnTo>
                        <a:pt x="20375"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50000"/>
                        <a:lumOff val="50000"/>
                      </a:schemeClr>
                    </a:solidFill>
                  </a:endParaRPr>
                </a:p>
              </p:txBody>
            </p:sp>
            <p:sp>
              <p:nvSpPr>
                <p:cNvPr id="72" name="Google Shape;865;p65"/>
                <p:cNvSpPr/>
                <p:nvPr/>
              </p:nvSpPr>
              <p:spPr>
                <a:xfrm>
                  <a:off x="4690975" y="1866850"/>
                  <a:ext cx="37700" cy="58100"/>
                </a:xfrm>
                <a:custGeom>
                  <a:avLst/>
                  <a:gdLst/>
                  <a:ahLst/>
                  <a:cxnLst/>
                  <a:rect l="l" t="t" r="r" b="b"/>
                  <a:pathLst>
                    <a:path w="37700" h="58100">
                      <a:moveTo>
                        <a:pt x="8650" y="25"/>
                      </a:moveTo>
                      <a:lnTo>
                        <a:pt x="0" y="8850"/>
                      </a:lnTo>
                      <a:lnTo>
                        <a:pt x="20200"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50000"/>
                        <a:lumOff val="50000"/>
                      </a:schemeClr>
                    </a:solidFill>
                  </a:endParaRPr>
                </a:p>
              </p:txBody>
            </p:sp>
          </p:grpSp>
          <p:grpSp>
            <p:nvGrpSpPr>
              <p:cNvPr id="68" name="Google Shape;863;p65"/>
              <p:cNvGrpSpPr>
                <a:grpSpLocks noChangeAspect="1"/>
              </p:cNvGrpSpPr>
              <p:nvPr/>
            </p:nvGrpSpPr>
            <p:grpSpPr>
              <a:xfrm flipH="1">
                <a:off x="7008790" y="2339325"/>
                <a:ext cx="190147" cy="180000"/>
                <a:chOff x="4660325" y="1866850"/>
                <a:chExt cx="68350" cy="58100"/>
              </a:xfrm>
            </p:grpSpPr>
            <p:sp>
              <p:nvSpPr>
                <p:cNvPr id="69" name="Google Shape;864;p65"/>
                <p:cNvSpPr/>
                <p:nvPr/>
              </p:nvSpPr>
              <p:spPr>
                <a:xfrm>
                  <a:off x="4660325" y="1866850"/>
                  <a:ext cx="37700" cy="58100"/>
                </a:xfrm>
                <a:custGeom>
                  <a:avLst/>
                  <a:gdLst/>
                  <a:ahLst/>
                  <a:cxnLst/>
                  <a:rect l="l" t="t" r="r" b="b"/>
                  <a:pathLst>
                    <a:path w="37700" h="58100">
                      <a:moveTo>
                        <a:pt x="8650" y="25"/>
                      </a:moveTo>
                      <a:lnTo>
                        <a:pt x="0" y="8850"/>
                      </a:lnTo>
                      <a:lnTo>
                        <a:pt x="20375"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50000"/>
                        <a:lumOff val="50000"/>
                      </a:schemeClr>
                    </a:solidFill>
                  </a:endParaRPr>
                </a:p>
              </p:txBody>
            </p:sp>
            <p:sp>
              <p:nvSpPr>
                <p:cNvPr id="70" name="Google Shape;865;p65"/>
                <p:cNvSpPr/>
                <p:nvPr/>
              </p:nvSpPr>
              <p:spPr>
                <a:xfrm>
                  <a:off x="4690975" y="1866850"/>
                  <a:ext cx="37700" cy="58100"/>
                </a:xfrm>
                <a:custGeom>
                  <a:avLst/>
                  <a:gdLst/>
                  <a:ahLst/>
                  <a:cxnLst/>
                  <a:rect l="l" t="t" r="r" b="b"/>
                  <a:pathLst>
                    <a:path w="37700" h="58100">
                      <a:moveTo>
                        <a:pt x="8650" y="25"/>
                      </a:moveTo>
                      <a:lnTo>
                        <a:pt x="0" y="8850"/>
                      </a:lnTo>
                      <a:lnTo>
                        <a:pt x="20200"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50000"/>
                        <a:lumOff val="50000"/>
                      </a:schemeClr>
                    </a:solidFill>
                  </a:endParaRPr>
                </a:p>
              </p:txBody>
            </p:sp>
          </p:grpSp>
        </p:grpSp>
        <p:grpSp>
          <p:nvGrpSpPr>
            <p:cNvPr id="74" name="组合 73"/>
            <p:cNvGrpSpPr/>
            <p:nvPr/>
          </p:nvGrpSpPr>
          <p:grpSpPr>
            <a:xfrm>
              <a:off x="2131902" y="3703758"/>
              <a:ext cx="4880195" cy="457200"/>
              <a:chOff x="2318742" y="2198492"/>
              <a:chExt cx="4880195" cy="457200"/>
            </a:xfrm>
          </p:grpSpPr>
          <p:sp>
            <p:nvSpPr>
              <p:cNvPr id="75" name="文本框 74"/>
              <p:cNvSpPr txBox="1"/>
              <p:nvPr/>
            </p:nvSpPr>
            <p:spPr>
              <a:xfrm>
                <a:off x="2692422" y="2198492"/>
                <a:ext cx="4132835" cy="457200"/>
              </a:xfrm>
              <a:prstGeom prst="rect">
                <a:avLst/>
              </a:prstGeom>
              <a:solidFill>
                <a:schemeClr val="accent3">
                  <a:alpha val="50000"/>
                </a:schemeClr>
              </a:solidFill>
              <a:ln>
                <a:noFill/>
              </a:ln>
            </p:spPr>
            <p:txBody>
              <a:bodyPr wrap="square">
                <a:spAutoFit/>
              </a:bodyPr>
              <a:lstStyle/>
              <a:p>
                <a:pPr lvl="0" algn="ctr"/>
                <a:r>
                  <a:rPr lang="zh-CN" sz="2400" b="1">
                    <a:solidFill>
                      <a:srgbClr val="808080"/>
                    </a:solidFill>
                    <a:latin typeface="思源黑体 CN"/>
                    <a:ea typeface="思源黑体 CN"/>
                  </a:rPr>
                  <a:t>性能表现和其他特性</a:t>
                </a:r>
              </a:p>
            </p:txBody>
          </p:sp>
          <p:grpSp>
            <p:nvGrpSpPr>
              <p:cNvPr id="76" name="Google Shape;863;p65"/>
              <p:cNvGrpSpPr>
                <a:grpSpLocks noChangeAspect="1"/>
              </p:cNvGrpSpPr>
              <p:nvPr/>
            </p:nvGrpSpPr>
            <p:grpSpPr>
              <a:xfrm>
                <a:off x="2318742" y="2339325"/>
                <a:ext cx="190147" cy="180000"/>
                <a:chOff x="4660325" y="1866850"/>
                <a:chExt cx="68350" cy="58100"/>
              </a:xfrm>
            </p:grpSpPr>
            <p:sp>
              <p:nvSpPr>
                <p:cNvPr id="80" name="Google Shape;864;p65"/>
                <p:cNvSpPr/>
                <p:nvPr/>
              </p:nvSpPr>
              <p:spPr>
                <a:xfrm>
                  <a:off x="4660325" y="1866850"/>
                  <a:ext cx="37700" cy="58100"/>
                </a:xfrm>
                <a:custGeom>
                  <a:avLst/>
                  <a:gdLst/>
                  <a:ahLst/>
                  <a:cxnLst/>
                  <a:rect l="l" t="t" r="r" b="b"/>
                  <a:pathLst>
                    <a:path w="37700" h="58100">
                      <a:moveTo>
                        <a:pt x="8650" y="25"/>
                      </a:moveTo>
                      <a:lnTo>
                        <a:pt x="0" y="8850"/>
                      </a:lnTo>
                      <a:lnTo>
                        <a:pt x="20375"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50000"/>
                        <a:lumOff val="50000"/>
                      </a:schemeClr>
                    </a:solidFill>
                  </a:endParaRPr>
                </a:p>
              </p:txBody>
            </p:sp>
            <p:sp>
              <p:nvSpPr>
                <p:cNvPr id="81" name="Google Shape;865;p65"/>
                <p:cNvSpPr/>
                <p:nvPr/>
              </p:nvSpPr>
              <p:spPr>
                <a:xfrm>
                  <a:off x="4690975" y="1866850"/>
                  <a:ext cx="37700" cy="58100"/>
                </a:xfrm>
                <a:custGeom>
                  <a:avLst/>
                  <a:gdLst/>
                  <a:ahLst/>
                  <a:cxnLst/>
                  <a:rect l="l" t="t" r="r" b="b"/>
                  <a:pathLst>
                    <a:path w="37700" h="58100">
                      <a:moveTo>
                        <a:pt x="8650" y="25"/>
                      </a:moveTo>
                      <a:lnTo>
                        <a:pt x="0" y="8850"/>
                      </a:lnTo>
                      <a:lnTo>
                        <a:pt x="20200"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50000"/>
                        <a:lumOff val="50000"/>
                      </a:schemeClr>
                    </a:solidFill>
                  </a:endParaRPr>
                </a:p>
              </p:txBody>
            </p:sp>
          </p:grpSp>
          <p:grpSp>
            <p:nvGrpSpPr>
              <p:cNvPr id="77" name="Google Shape;863;p65"/>
              <p:cNvGrpSpPr>
                <a:grpSpLocks noChangeAspect="1"/>
              </p:cNvGrpSpPr>
              <p:nvPr/>
            </p:nvGrpSpPr>
            <p:grpSpPr>
              <a:xfrm flipH="1">
                <a:off x="7008790" y="2339325"/>
                <a:ext cx="190147" cy="180000"/>
                <a:chOff x="4660325" y="1866850"/>
                <a:chExt cx="68350" cy="58100"/>
              </a:xfrm>
            </p:grpSpPr>
            <p:sp>
              <p:nvSpPr>
                <p:cNvPr id="78" name="Google Shape;864;p65"/>
                <p:cNvSpPr/>
                <p:nvPr/>
              </p:nvSpPr>
              <p:spPr>
                <a:xfrm>
                  <a:off x="4660325" y="1866850"/>
                  <a:ext cx="37700" cy="58100"/>
                </a:xfrm>
                <a:custGeom>
                  <a:avLst/>
                  <a:gdLst/>
                  <a:ahLst/>
                  <a:cxnLst/>
                  <a:rect l="l" t="t" r="r" b="b"/>
                  <a:pathLst>
                    <a:path w="37700" h="58100">
                      <a:moveTo>
                        <a:pt x="8650" y="25"/>
                      </a:moveTo>
                      <a:lnTo>
                        <a:pt x="0" y="8850"/>
                      </a:lnTo>
                      <a:lnTo>
                        <a:pt x="20375"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50000"/>
                        <a:lumOff val="50000"/>
                      </a:schemeClr>
                    </a:solidFill>
                  </a:endParaRPr>
                </a:p>
              </p:txBody>
            </p:sp>
            <p:sp>
              <p:nvSpPr>
                <p:cNvPr id="79" name="Google Shape;865;p65"/>
                <p:cNvSpPr/>
                <p:nvPr/>
              </p:nvSpPr>
              <p:spPr>
                <a:xfrm>
                  <a:off x="4690975" y="1866850"/>
                  <a:ext cx="37700" cy="58100"/>
                </a:xfrm>
                <a:custGeom>
                  <a:avLst/>
                  <a:gdLst/>
                  <a:ahLst/>
                  <a:cxnLst/>
                  <a:rect l="l" t="t" r="r" b="b"/>
                  <a:pathLst>
                    <a:path w="37700" h="58100">
                      <a:moveTo>
                        <a:pt x="8650" y="25"/>
                      </a:moveTo>
                      <a:lnTo>
                        <a:pt x="0" y="8850"/>
                      </a:lnTo>
                      <a:lnTo>
                        <a:pt x="20200"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50000"/>
                        <a:lumOff val="50000"/>
                      </a:schemeClr>
                    </a:solidFill>
                  </a:endParaRPr>
                </a:p>
              </p:txBody>
            </p:sp>
          </p:grpSp>
        </p:grpSp>
        <p:grpSp>
          <p:nvGrpSpPr>
            <p:cNvPr id="28" name="组合 27"/>
            <p:cNvGrpSpPr/>
            <p:nvPr/>
          </p:nvGrpSpPr>
          <p:grpSpPr>
            <a:xfrm>
              <a:off x="2131902" y="4714940"/>
              <a:ext cx="4880195" cy="457200"/>
              <a:chOff x="2318742" y="2198492"/>
              <a:chExt cx="4880195" cy="457200"/>
            </a:xfrm>
          </p:grpSpPr>
          <p:sp>
            <p:nvSpPr>
              <p:cNvPr id="29" name="文本框 28"/>
              <p:cNvSpPr txBox="1"/>
              <p:nvPr/>
            </p:nvSpPr>
            <p:spPr>
              <a:xfrm>
                <a:off x="2692422" y="2198492"/>
                <a:ext cx="4132835" cy="457200"/>
              </a:xfrm>
              <a:prstGeom prst="rect">
                <a:avLst/>
              </a:prstGeom>
              <a:solidFill>
                <a:schemeClr val="accent3">
                  <a:alpha val="50000"/>
                </a:schemeClr>
              </a:solidFill>
              <a:ln>
                <a:noFill/>
              </a:ln>
            </p:spPr>
            <p:txBody>
              <a:bodyPr wrap="square">
                <a:spAutoFit/>
              </a:bodyPr>
              <a:lstStyle/>
              <a:p>
                <a:pPr lvl="0" algn="ctr"/>
                <a:r>
                  <a:rPr lang="zh-CN" sz="2400" b="1">
                    <a:solidFill>
                      <a:srgbClr val="808080"/>
                    </a:solidFill>
                    <a:latin typeface="思源黑体 CN"/>
                    <a:ea typeface="思源黑体 CN"/>
                  </a:rPr>
                  <a:t>应用案例和总结</a:t>
                </a:r>
              </a:p>
            </p:txBody>
          </p:sp>
          <p:grpSp>
            <p:nvGrpSpPr>
              <p:cNvPr id="30" name="Google Shape;863;p65"/>
              <p:cNvGrpSpPr>
                <a:grpSpLocks noChangeAspect="1"/>
              </p:cNvGrpSpPr>
              <p:nvPr/>
            </p:nvGrpSpPr>
            <p:grpSpPr>
              <a:xfrm>
                <a:off x="2318742" y="2339325"/>
                <a:ext cx="190147" cy="180000"/>
                <a:chOff x="4660325" y="1866850"/>
                <a:chExt cx="68350" cy="58100"/>
              </a:xfrm>
            </p:grpSpPr>
            <p:sp>
              <p:nvSpPr>
                <p:cNvPr id="34" name="Google Shape;864;p65"/>
                <p:cNvSpPr/>
                <p:nvPr/>
              </p:nvSpPr>
              <p:spPr>
                <a:xfrm>
                  <a:off x="4660325" y="1866850"/>
                  <a:ext cx="37700" cy="58100"/>
                </a:xfrm>
                <a:custGeom>
                  <a:avLst/>
                  <a:gdLst/>
                  <a:ahLst/>
                  <a:cxnLst/>
                  <a:rect l="l" t="t" r="r" b="b"/>
                  <a:pathLst>
                    <a:path w="37700" h="58100">
                      <a:moveTo>
                        <a:pt x="8650" y="25"/>
                      </a:moveTo>
                      <a:lnTo>
                        <a:pt x="0" y="8850"/>
                      </a:lnTo>
                      <a:lnTo>
                        <a:pt x="20375"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50000"/>
                        <a:lumOff val="50000"/>
                      </a:schemeClr>
                    </a:solidFill>
                  </a:endParaRPr>
                </a:p>
              </p:txBody>
            </p:sp>
            <p:sp>
              <p:nvSpPr>
                <p:cNvPr id="35" name="Google Shape;865;p65"/>
                <p:cNvSpPr/>
                <p:nvPr/>
              </p:nvSpPr>
              <p:spPr>
                <a:xfrm>
                  <a:off x="4690975" y="1866850"/>
                  <a:ext cx="37700" cy="58100"/>
                </a:xfrm>
                <a:custGeom>
                  <a:avLst/>
                  <a:gdLst/>
                  <a:ahLst/>
                  <a:cxnLst/>
                  <a:rect l="l" t="t" r="r" b="b"/>
                  <a:pathLst>
                    <a:path w="37700" h="58100">
                      <a:moveTo>
                        <a:pt x="8650" y="25"/>
                      </a:moveTo>
                      <a:lnTo>
                        <a:pt x="0" y="8850"/>
                      </a:lnTo>
                      <a:lnTo>
                        <a:pt x="20200"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50000"/>
                        <a:lumOff val="50000"/>
                      </a:schemeClr>
                    </a:solidFill>
                  </a:endParaRPr>
                </a:p>
              </p:txBody>
            </p:sp>
          </p:grpSp>
          <p:grpSp>
            <p:nvGrpSpPr>
              <p:cNvPr id="31" name="Google Shape;863;p65"/>
              <p:cNvGrpSpPr>
                <a:grpSpLocks noChangeAspect="1"/>
              </p:cNvGrpSpPr>
              <p:nvPr/>
            </p:nvGrpSpPr>
            <p:grpSpPr>
              <a:xfrm flipH="1">
                <a:off x="7008790" y="2339325"/>
                <a:ext cx="190147" cy="180000"/>
                <a:chOff x="4660325" y="1866850"/>
                <a:chExt cx="68350" cy="58100"/>
              </a:xfrm>
            </p:grpSpPr>
            <p:sp>
              <p:nvSpPr>
                <p:cNvPr id="32" name="Google Shape;864;p65"/>
                <p:cNvSpPr/>
                <p:nvPr/>
              </p:nvSpPr>
              <p:spPr>
                <a:xfrm>
                  <a:off x="4660325" y="1866850"/>
                  <a:ext cx="37700" cy="58100"/>
                </a:xfrm>
                <a:custGeom>
                  <a:avLst/>
                  <a:gdLst/>
                  <a:ahLst/>
                  <a:cxnLst/>
                  <a:rect l="l" t="t" r="r" b="b"/>
                  <a:pathLst>
                    <a:path w="37700" h="58100">
                      <a:moveTo>
                        <a:pt x="8650" y="25"/>
                      </a:moveTo>
                      <a:lnTo>
                        <a:pt x="0" y="8850"/>
                      </a:lnTo>
                      <a:lnTo>
                        <a:pt x="20375"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50000"/>
                        <a:lumOff val="50000"/>
                      </a:schemeClr>
                    </a:solidFill>
                  </a:endParaRPr>
                </a:p>
              </p:txBody>
            </p:sp>
            <p:sp>
              <p:nvSpPr>
                <p:cNvPr id="33" name="Google Shape;865;p65"/>
                <p:cNvSpPr/>
                <p:nvPr/>
              </p:nvSpPr>
              <p:spPr>
                <a:xfrm>
                  <a:off x="4690975" y="1866850"/>
                  <a:ext cx="37700" cy="58100"/>
                </a:xfrm>
                <a:custGeom>
                  <a:avLst/>
                  <a:gdLst/>
                  <a:ahLst/>
                  <a:cxnLst/>
                  <a:rect l="l" t="t" r="r" b="b"/>
                  <a:pathLst>
                    <a:path w="37700" h="58100">
                      <a:moveTo>
                        <a:pt x="8650" y="25"/>
                      </a:moveTo>
                      <a:lnTo>
                        <a:pt x="0" y="8850"/>
                      </a:lnTo>
                      <a:lnTo>
                        <a:pt x="20200" y="29050"/>
                      </a:lnTo>
                      <a:lnTo>
                        <a:pt x="0" y="49425"/>
                      </a:lnTo>
                      <a:lnTo>
                        <a:pt x="8650" y="58075"/>
                      </a:lnTo>
                      <a:lnTo>
                        <a:pt x="37700" y="29050"/>
                      </a:lnTo>
                      <a:lnTo>
                        <a:pt x="8650" y="25"/>
                      </a:lnTo>
                      <a:close/>
                    </a:path>
                  </a:pathLst>
                </a:custGeom>
                <a:solidFill>
                  <a:schemeClr val="accent3">
                    <a:alpha val="50000"/>
                  </a:schemeClr>
                </a:solidFill>
                <a:ln>
                  <a:noFill/>
                </a:ln>
              </p:spPr>
              <p:txBody>
                <a:bodyPr wrap="square" lIns="91425" tIns="91425" rIns="91425" bIns="91425" anchor="ctr" anchorCtr="0"/>
                <a:lstStyle/>
                <a:p>
                  <a:pPr marL="0" lvl="0" indent="0" algn="l">
                    <a:spcBef>
                      <a:spcPts val="0"/>
                    </a:spcBef>
                    <a:spcAft>
                      <a:spcPts val="0"/>
                    </a:spcAft>
                    <a:buNone/>
                  </a:pPr>
                  <a:endParaRPr>
                    <a:solidFill>
                      <a:schemeClr val="tx1">
                        <a:lumMod val="50000"/>
                        <a:lumOff val="50000"/>
                      </a:schemeClr>
                    </a:solidFill>
                  </a:endParaRPr>
                </a:p>
              </p:txBody>
            </p:sp>
          </p:grpSp>
        </p:grpSp>
      </p:grpSp>
      <p:sp>
        <p:nvSpPr>
          <p:cNvPr id="37" name="文本框 36"/>
          <p:cNvSpPr txBox="1"/>
          <p:nvPr/>
        </p:nvSpPr>
        <p:spPr>
          <a:xfrm>
            <a:off x="428281" y="199434"/>
            <a:ext cx="3259295" cy="523220"/>
          </a:xfrm>
          <a:prstGeom prst="rect">
            <a:avLst/>
          </a:prstGeom>
          <a:noFill/>
        </p:spPr>
        <p:txBody>
          <a:bodyPr wrap="square">
            <a:spAutoFit/>
          </a:bodyPr>
          <a:lstStyle/>
          <a:p>
            <a:pPr>
              <a:lnSpc>
                <a:spcPct val="100000"/>
              </a:lnSpc>
            </a:pPr>
            <a:r>
              <a:rPr lang="zh-CN" sz="2800" b="1" spc="200">
                <a:solidFill>
                  <a:schemeClr val="bg1"/>
                </a:solidFill>
                <a:latin typeface="Calibri"/>
                <a:ea typeface="微软雅黑"/>
              </a:rPr>
              <a:t>提纲</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idx="12"/>
          </p:nvPr>
        </p:nvSpPr>
        <p:spPr>
          <a:xfrm>
            <a:off x="8429122" y="6407032"/>
            <a:ext cx="542604"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C6D09849-674E-44DB-9026-6B56BF0D262E}" type="slidenum">
              <a:rPr lang="en-US" altLang="zh-CN"/>
              <a:t>30</a:t>
            </a:fld>
            <a:endParaRPr lang="zh-CN"/>
          </a:p>
        </p:txBody>
      </p:sp>
      <p:sp>
        <p:nvSpPr>
          <p:cNvPr id="9" name="文本框 8"/>
          <p:cNvSpPr txBox="1"/>
          <p:nvPr/>
        </p:nvSpPr>
        <p:spPr>
          <a:xfrm>
            <a:off x="428281" y="199434"/>
            <a:ext cx="3259295" cy="523220"/>
          </a:xfrm>
          <a:prstGeom prst="rect">
            <a:avLst/>
          </a:prstGeom>
          <a:noFill/>
        </p:spPr>
        <p:txBody>
          <a:bodyPr wrap="square">
            <a:spAutoFit/>
          </a:bodyPr>
          <a:lstStyle>
            <a:lvl1pPr marL="0" lvl="0" algn="l" defTabSz="457200">
              <a:defRPr sz="1800" kern="1200">
                <a:solidFill>
                  <a:schemeClr val="tx1"/>
                </a:solidFill>
                <a:latin typeface="Calibri"/>
                <a:ea typeface="微软雅黑"/>
              </a:defRPr>
            </a:lvl1pPr>
            <a:lvl2pPr marL="457200" lvl="1" algn="l" defTabSz="457200">
              <a:defRPr sz="1800" kern="1200">
                <a:solidFill>
                  <a:schemeClr val="tx1"/>
                </a:solidFill>
                <a:latin typeface="Calibri"/>
                <a:ea typeface="微软雅黑"/>
              </a:defRPr>
            </a:lvl2pPr>
            <a:lvl3pPr marL="914400" lvl="2" algn="l" defTabSz="457200">
              <a:defRPr sz="1800" kern="1200">
                <a:solidFill>
                  <a:schemeClr val="tx1"/>
                </a:solidFill>
                <a:latin typeface="Calibri"/>
                <a:ea typeface="微软雅黑"/>
              </a:defRPr>
            </a:lvl3pPr>
            <a:lvl4pPr marL="1371600" lvl="3" algn="l" defTabSz="457200">
              <a:defRPr sz="1800" kern="1200">
                <a:solidFill>
                  <a:schemeClr val="tx1"/>
                </a:solidFill>
                <a:latin typeface="Calibri"/>
                <a:ea typeface="微软雅黑"/>
              </a:defRPr>
            </a:lvl4pPr>
            <a:lvl5pPr marL="1828800" lvl="4" algn="l" defTabSz="457200">
              <a:defRPr sz="1800" kern="1200">
                <a:solidFill>
                  <a:schemeClr val="tx1"/>
                </a:solidFill>
                <a:latin typeface="Calibri"/>
                <a:ea typeface="微软雅黑"/>
              </a:defRPr>
            </a:lvl5pPr>
            <a:lvl6pPr marL="2286000" lvl="5" algn="l" defTabSz="457200">
              <a:defRPr sz="1800" kern="1200">
                <a:solidFill>
                  <a:schemeClr val="tx1"/>
                </a:solidFill>
                <a:latin typeface="Calibri"/>
                <a:ea typeface="微软雅黑"/>
              </a:defRPr>
            </a:lvl6pPr>
            <a:lvl7pPr marL="2743200" lvl="6" algn="l" defTabSz="457200">
              <a:defRPr sz="1800" kern="1200">
                <a:solidFill>
                  <a:schemeClr val="tx1"/>
                </a:solidFill>
                <a:latin typeface="Calibri"/>
                <a:ea typeface="微软雅黑"/>
              </a:defRPr>
            </a:lvl7pPr>
            <a:lvl8pPr marL="3200400" lvl="7" algn="l" defTabSz="457200">
              <a:defRPr sz="1800" kern="1200">
                <a:solidFill>
                  <a:schemeClr val="tx1"/>
                </a:solidFill>
                <a:latin typeface="Calibri"/>
                <a:ea typeface="微软雅黑"/>
              </a:defRPr>
            </a:lvl8pPr>
            <a:lvl9pPr marL="3657600" lvl="8" algn="l" defTabSz="457200">
              <a:defRPr sz="1800" kern="1200">
                <a:solidFill>
                  <a:schemeClr val="tx1"/>
                </a:solidFill>
                <a:latin typeface="Calibri"/>
                <a:ea typeface="微软雅黑"/>
              </a:defRPr>
            </a:lvl9pPr>
          </a:lstStyle>
          <a:p>
            <a:pPr>
              <a:lnSpc>
                <a:spcPct val="100000"/>
              </a:lnSpc>
            </a:pPr>
            <a:r>
              <a:rPr lang="zh-CN" sz="2800" b="1" spc="200">
                <a:solidFill>
                  <a:schemeClr val="bg1"/>
                </a:solidFill>
                <a:latin typeface="Calibri"/>
                <a:ea typeface="微软雅黑"/>
              </a:rPr>
              <a:t>修改标题</a:t>
            </a:r>
            <a:endParaRPr lang="en-US" sz="2800" b="1" spc="200">
              <a:solidFill>
                <a:schemeClr val="bg1"/>
              </a:solidFill>
              <a:latin typeface="Calibri"/>
              <a:ea typeface="微软雅黑"/>
            </a:endParaRPr>
          </a:p>
        </p:txBody>
      </p:sp>
      <p:sp>
        <p:nvSpPr>
          <p:cNvPr id="10" name="矩形 3"/>
          <p:cNvSpPr/>
          <p:nvPr/>
        </p:nvSpPr>
        <p:spPr>
          <a:xfrm>
            <a:off x="502961" y="992602"/>
            <a:ext cx="7193525" cy="546100"/>
          </a:xfrm>
          <a:prstGeom prst="rect">
            <a:avLst/>
          </a:prstGeom>
        </p:spPr>
        <p:txBody>
          <a:bodyPr wrap="square">
            <a:spAutoFit/>
          </a:bodyPr>
          <a:lstStyle>
            <a:lvl1pPr marL="0" lvl="0" algn="l" defTabSz="457200">
              <a:defRPr sz="1800" kern="1200">
                <a:solidFill>
                  <a:schemeClr val="tx1"/>
                </a:solidFill>
                <a:latin typeface="Calibri"/>
                <a:ea typeface="微软雅黑"/>
              </a:defRPr>
            </a:lvl1pPr>
            <a:lvl2pPr marL="457200" lvl="1" algn="l" defTabSz="457200">
              <a:defRPr sz="1800" kern="1200">
                <a:solidFill>
                  <a:schemeClr val="tx1"/>
                </a:solidFill>
                <a:latin typeface="Calibri"/>
                <a:ea typeface="微软雅黑"/>
              </a:defRPr>
            </a:lvl2pPr>
            <a:lvl3pPr marL="914400" lvl="2" algn="l" defTabSz="457200">
              <a:defRPr sz="1800" kern="1200">
                <a:solidFill>
                  <a:schemeClr val="tx1"/>
                </a:solidFill>
                <a:latin typeface="Calibri"/>
                <a:ea typeface="微软雅黑"/>
              </a:defRPr>
            </a:lvl3pPr>
            <a:lvl4pPr marL="1371600" lvl="3" algn="l" defTabSz="457200">
              <a:defRPr sz="1800" kern="1200">
                <a:solidFill>
                  <a:schemeClr val="tx1"/>
                </a:solidFill>
                <a:latin typeface="Calibri"/>
                <a:ea typeface="微软雅黑"/>
              </a:defRPr>
            </a:lvl4pPr>
            <a:lvl5pPr marL="1828800" lvl="4" algn="l" defTabSz="457200">
              <a:defRPr sz="1800" kern="1200">
                <a:solidFill>
                  <a:schemeClr val="tx1"/>
                </a:solidFill>
                <a:latin typeface="Calibri"/>
                <a:ea typeface="微软雅黑"/>
              </a:defRPr>
            </a:lvl5pPr>
            <a:lvl6pPr marL="2286000" lvl="5" algn="l" defTabSz="457200">
              <a:defRPr sz="1800" kern="1200">
                <a:solidFill>
                  <a:schemeClr val="tx1"/>
                </a:solidFill>
                <a:latin typeface="Calibri"/>
                <a:ea typeface="微软雅黑"/>
              </a:defRPr>
            </a:lvl6pPr>
            <a:lvl7pPr marL="2743200" lvl="6" algn="l" defTabSz="457200">
              <a:defRPr sz="1800" kern="1200">
                <a:solidFill>
                  <a:schemeClr val="tx1"/>
                </a:solidFill>
                <a:latin typeface="Calibri"/>
                <a:ea typeface="微软雅黑"/>
              </a:defRPr>
            </a:lvl7pPr>
            <a:lvl8pPr marL="3200400" lvl="7" algn="l" defTabSz="457200">
              <a:defRPr sz="1800" kern="1200">
                <a:solidFill>
                  <a:schemeClr val="tx1"/>
                </a:solidFill>
                <a:latin typeface="Calibri"/>
                <a:ea typeface="微软雅黑"/>
              </a:defRPr>
            </a:lvl8pPr>
            <a:lvl9pPr marL="3657600" lvl="8" algn="l" defTabSz="457200">
              <a:defRPr sz="1800" kern="1200">
                <a:solidFill>
                  <a:schemeClr val="tx1"/>
                </a:solidFill>
                <a:latin typeface="Calibri"/>
                <a:ea typeface="微软雅黑"/>
              </a:defRPr>
            </a:lvl9pPr>
          </a:lstStyle>
          <a:p>
            <a:pPr>
              <a:lnSpc>
                <a:spcPct val="125000"/>
              </a:lnSpc>
            </a:pPr>
            <a:r>
              <a:rPr lang="zh-CN" sz="2400" b="1"/>
              <a:t>使用方式</a:t>
            </a:r>
          </a:p>
        </p:txBody>
      </p:sp>
      <p:pic>
        <p:nvPicPr>
          <p:cNvPr id="11" name="图片 10"/>
          <p:cNvPicPr>
            <a:picLocks noChangeAspect="1"/>
          </p:cNvPicPr>
          <p:nvPr/>
        </p:nvPicPr>
        <p:blipFill>
          <a:blip r:embed="rId3"/>
          <a:stretch/>
        </p:blipFill>
        <p:spPr>
          <a:xfrm>
            <a:off x="2057928" y="1121681"/>
            <a:ext cx="4296056" cy="2247592"/>
          </a:xfrm>
          <a:prstGeom prst="rect">
            <a:avLst/>
          </a:prstGeom>
        </p:spPr>
      </p:pic>
      <p:pic>
        <p:nvPicPr>
          <p:cNvPr id="12" name="图片 11"/>
          <p:cNvPicPr>
            <a:picLocks noChangeAspect="1"/>
          </p:cNvPicPr>
          <p:nvPr/>
        </p:nvPicPr>
        <p:blipFill>
          <a:blip r:embed="rId4"/>
          <a:stretch/>
        </p:blipFill>
        <p:spPr>
          <a:xfrm>
            <a:off x="2057928" y="3559619"/>
            <a:ext cx="5019984" cy="2121736"/>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idx="12"/>
          </p:nvPr>
        </p:nvSpPr>
        <p:spPr>
          <a:xfrm>
            <a:off x="8429122" y="6407032"/>
            <a:ext cx="542604"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F08DC052-C108-4982-B62F-67C6A23FC396}" type="slidenum">
              <a:rPr lang="en-US" altLang="zh-CN"/>
              <a:t>31</a:t>
            </a:fld>
            <a:endParaRPr lang="zh-CN"/>
          </a:p>
        </p:txBody>
      </p:sp>
      <p:sp>
        <p:nvSpPr>
          <p:cNvPr id="3" name="矩形 2"/>
          <p:cNvSpPr/>
          <p:nvPr/>
        </p:nvSpPr>
        <p:spPr>
          <a:xfrm>
            <a:off x="575980" y="1535946"/>
            <a:ext cx="7902444" cy="3816826"/>
          </a:xfrm>
          <a:prstGeom prst="rect">
            <a:avLst/>
          </a:prstGeom>
          <a:solidFill>
            <a:srgbClr val="090B70"/>
          </a:solidFill>
          <a:ln w="12700">
            <a:solidFill>
              <a:srgbClr val="5C5C5C"/>
            </a:solidFill>
            <a:prstDash val="solid"/>
          </a:ln>
        </p:spPr>
        <p:txBody>
          <a:bodyPr vert="horz" anchor="ctr"/>
          <a:lstStyle/>
          <a:p>
            <a:pPr algn="ctr"/>
            <a:endParaRPr/>
          </a:p>
        </p:txBody>
      </p:sp>
      <p:sp>
        <p:nvSpPr>
          <p:cNvPr id="4" name="矩形 3"/>
          <p:cNvSpPr/>
          <p:nvPr/>
        </p:nvSpPr>
        <p:spPr>
          <a:xfrm>
            <a:off x="611156" y="1569634"/>
            <a:ext cx="7817966" cy="3141010"/>
          </a:xfrm>
          <a:prstGeom prst="rect">
            <a:avLst/>
          </a:prstGeom>
          <a:solidFill>
            <a:srgbClr val="FFFFFF"/>
          </a:solidFill>
          <a:ln w="12700">
            <a:solidFill>
              <a:srgbClr val="5C5C5C"/>
            </a:solidFill>
            <a:prstDash val="solid"/>
          </a:ln>
        </p:spPr>
        <p:txBody>
          <a:bodyPr vert="horz" anchor="ctr"/>
          <a:lstStyle/>
          <a:p>
            <a:pPr algn="ctr"/>
            <a:endParaRPr/>
          </a:p>
        </p:txBody>
      </p:sp>
      <p:sp>
        <p:nvSpPr>
          <p:cNvPr id="5" name="文本框 4"/>
          <p:cNvSpPr txBox="1"/>
          <p:nvPr/>
        </p:nvSpPr>
        <p:spPr>
          <a:xfrm>
            <a:off x="824908" y="2727388"/>
            <a:ext cx="7494311" cy="825500"/>
          </a:xfrm>
          <a:prstGeom prst="rect">
            <a:avLst/>
          </a:prstGeom>
          <a:ln w="12700">
            <a:prstDash val="solid"/>
          </a:ln>
        </p:spPr>
        <p:txBody>
          <a:bodyPr>
            <a:spAutoFit/>
          </a:bodyPr>
          <a:lstStyle/>
          <a:p>
            <a:r>
              <a:rPr lang="zh-CN" sz="4800" b="1">
                <a:solidFill>
                  <a:srgbClr val="CC0000"/>
                </a:solidFill>
              </a:rPr>
              <a:t>感谢各位老师同学的聆听！</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idx="12"/>
          </p:nvPr>
        </p:nvSpPr>
        <p:spPr>
          <a:xfrm>
            <a:off x="8429122" y="6407032"/>
            <a:ext cx="542604"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D90ADE02-CFAF-4D43-A9E1-B28F7CD280A8}" type="slidenum">
              <a:rPr lang="zh-CN"/>
              <a:t>4</a:t>
            </a:fld>
            <a:endParaRPr lang="zh-CN"/>
          </a:p>
        </p:txBody>
      </p:sp>
      <p:sp>
        <p:nvSpPr>
          <p:cNvPr id="9" name="文本框 8"/>
          <p:cNvSpPr txBox="1"/>
          <p:nvPr/>
        </p:nvSpPr>
        <p:spPr>
          <a:xfrm>
            <a:off x="428281" y="199434"/>
            <a:ext cx="4012486" cy="514350"/>
          </a:xfrm>
          <a:prstGeom prst="rect">
            <a:avLst/>
          </a:prstGeom>
          <a:noFill/>
        </p:spPr>
        <p:txBody>
          <a:bodyPr wrap="square">
            <a:spAutoFit/>
          </a:bodyPr>
          <a:lstStyle>
            <a:lvl1pPr marL="0" lvl="0" algn="l" defTabSz="457200">
              <a:defRPr sz="1800" kern="1200">
                <a:solidFill>
                  <a:schemeClr val="tx1"/>
                </a:solidFill>
                <a:latin typeface="Calibri"/>
                <a:ea typeface="微软雅黑"/>
              </a:defRPr>
            </a:lvl1pPr>
            <a:lvl2pPr marL="457200" lvl="1" algn="l" defTabSz="457200">
              <a:defRPr sz="1800" kern="1200">
                <a:solidFill>
                  <a:schemeClr val="tx1"/>
                </a:solidFill>
                <a:latin typeface="Calibri"/>
                <a:ea typeface="微软雅黑"/>
              </a:defRPr>
            </a:lvl2pPr>
            <a:lvl3pPr marL="914400" lvl="2" algn="l" defTabSz="457200">
              <a:defRPr sz="1800" kern="1200">
                <a:solidFill>
                  <a:schemeClr val="tx1"/>
                </a:solidFill>
                <a:latin typeface="Calibri"/>
                <a:ea typeface="微软雅黑"/>
              </a:defRPr>
            </a:lvl3pPr>
            <a:lvl4pPr marL="1371600" lvl="3" algn="l" defTabSz="457200">
              <a:defRPr sz="1800" kern="1200">
                <a:solidFill>
                  <a:schemeClr val="tx1"/>
                </a:solidFill>
                <a:latin typeface="Calibri"/>
                <a:ea typeface="微软雅黑"/>
              </a:defRPr>
            </a:lvl4pPr>
            <a:lvl5pPr marL="1828800" lvl="4" algn="l" defTabSz="457200">
              <a:defRPr sz="1800" kern="1200">
                <a:solidFill>
                  <a:schemeClr val="tx1"/>
                </a:solidFill>
                <a:latin typeface="Calibri"/>
                <a:ea typeface="微软雅黑"/>
              </a:defRPr>
            </a:lvl5pPr>
            <a:lvl6pPr marL="2286000" lvl="5" algn="l" defTabSz="457200">
              <a:defRPr sz="1800" kern="1200">
                <a:solidFill>
                  <a:schemeClr val="tx1"/>
                </a:solidFill>
                <a:latin typeface="Calibri"/>
                <a:ea typeface="微软雅黑"/>
              </a:defRPr>
            </a:lvl6pPr>
            <a:lvl7pPr marL="2743200" lvl="6" algn="l" defTabSz="457200">
              <a:defRPr sz="1800" kern="1200">
                <a:solidFill>
                  <a:schemeClr val="tx1"/>
                </a:solidFill>
                <a:latin typeface="Calibri"/>
                <a:ea typeface="微软雅黑"/>
              </a:defRPr>
            </a:lvl7pPr>
            <a:lvl8pPr marL="3200400" lvl="7" algn="l" defTabSz="457200">
              <a:defRPr sz="1800" kern="1200">
                <a:solidFill>
                  <a:schemeClr val="tx1"/>
                </a:solidFill>
                <a:latin typeface="Calibri"/>
                <a:ea typeface="微软雅黑"/>
              </a:defRPr>
            </a:lvl8pPr>
            <a:lvl9pPr marL="3657600" lvl="8" algn="l" defTabSz="457200">
              <a:defRPr sz="1800" kern="1200">
                <a:solidFill>
                  <a:schemeClr val="tx1"/>
                </a:solidFill>
                <a:latin typeface="Calibri"/>
                <a:ea typeface="微软雅黑"/>
              </a:defRPr>
            </a:lvl9pPr>
          </a:lstStyle>
          <a:p>
            <a:pPr>
              <a:lnSpc>
                <a:spcPct val="100000"/>
              </a:lnSpc>
            </a:pPr>
            <a:r>
              <a:rPr lang="zh-CN" sz="2800" b="1" spc="200">
                <a:solidFill>
                  <a:srgbClr val="FFFFFF"/>
                </a:solidFill>
                <a:latin typeface="Calibri"/>
                <a:ea typeface="微软雅黑"/>
              </a:rPr>
              <a:t>研究背景和研究现状</a:t>
            </a:r>
          </a:p>
        </p:txBody>
      </p:sp>
      <p:sp>
        <p:nvSpPr>
          <p:cNvPr id="4" name="矩形 3"/>
          <p:cNvSpPr/>
          <p:nvPr/>
        </p:nvSpPr>
        <p:spPr>
          <a:xfrm>
            <a:off x="502961" y="992602"/>
            <a:ext cx="7193525" cy="546100"/>
          </a:xfrm>
          <a:prstGeom prst="rect">
            <a:avLst/>
          </a:prstGeom>
        </p:spPr>
        <p:txBody>
          <a:bodyPr wrap="square">
            <a:spAutoFit/>
          </a:bodyPr>
          <a:lstStyle>
            <a:lvl1pPr marL="0" lvl="0" algn="l" defTabSz="457200">
              <a:defRPr sz="1800" kern="1200">
                <a:solidFill>
                  <a:schemeClr val="tx1"/>
                </a:solidFill>
                <a:latin typeface="Calibri"/>
                <a:ea typeface="微软雅黑"/>
              </a:defRPr>
            </a:lvl1pPr>
            <a:lvl2pPr marL="457200" lvl="1" algn="l" defTabSz="457200">
              <a:defRPr sz="1800" kern="1200">
                <a:solidFill>
                  <a:schemeClr val="tx1"/>
                </a:solidFill>
                <a:latin typeface="Calibri"/>
                <a:ea typeface="微软雅黑"/>
              </a:defRPr>
            </a:lvl2pPr>
            <a:lvl3pPr marL="914400" lvl="2" algn="l" defTabSz="457200">
              <a:defRPr sz="1800" kern="1200">
                <a:solidFill>
                  <a:schemeClr val="tx1"/>
                </a:solidFill>
                <a:latin typeface="Calibri"/>
                <a:ea typeface="微软雅黑"/>
              </a:defRPr>
            </a:lvl3pPr>
            <a:lvl4pPr marL="1371600" lvl="3" algn="l" defTabSz="457200">
              <a:defRPr sz="1800" kern="1200">
                <a:solidFill>
                  <a:schemeClr val="tx1"/>
                </a:solidFill>
                <a:latin typeface="Calibri"/>
                <a:ea typeface="微软雅黑"/>
              </a:defRPr>
            </a:lvl4pPr>
            <a:lvl5pPr marL="1828800" lvl="4" algn="l" defTabSz="457200">
              <a:defRPr sz="1800" kern="1200">
                <a:solidFill>
                  <a:schemeClr val="tx1"/>
                </a:solidFill>
                <a:latin typeface="Calibri"/>
                <a:ea typeface="微软雅黑"/>
              </a:defRPr>
            </a:lvl5pPr>
            <a:lvl6pPr marL="2286000" lvl="5" algn="l" defTabSz="457200">
              <a:defRPr sz="1800" kern="1200">
                <a:solidFill>
                  <a:schemeClr val="tx1"/>
                </a:solidFill>
                <a:latin typeface="Calibri"/>
                <a:ea typeface="微软雅黑"/>
              </a:defRPr>
            </a:lvl6pPr>
            <a:lvl7pPr marL="2743200" lvl="6" algn="l" defTabSz="457200">
              <a:defRPr sz="1800" kern="1200">
                <a:solidFill>
                  <a:schemeClr val="tx1"/>
                </a:solidFill>
                <a:latin typeface="Calibri"/>
                <a:ea typeface="微软雅黑"/>
              </a:defRPr>
            </a:lvl7pPr>
            <a:lvl8pPr marL="3200400" lvl="7" algn="l" defTabSz="457200">
              <a:defRPr sz="1800" kern="1200">
                <a:solidFill>
                  <a:schemeClr val="tx1"/>
                </a:solidFill>
                <a:latin typeface="Calibri"/>
                <a:ea typeface="微软雅黑"/>
              </a:defRPr>
            </a:lvl8pPr>
            <a:lvl9pPr marL="3657600" lvl="8" algn="l" defTabSz="457200">
              <a:defRPr sz="1800" kern="1200">
                <a:solidFill>
                  <a:schemeClr val="tx1"/>
                </a:solidFill>
                <a:latin typeface="Calibri"/>
                <a:ea typeface="微软雅黑"/>
              </a:defRPr>
            </a:lvl9pPr>
          </a:lstStyle>
          <a:p>
            <a:pPr>
              <a:lnSpc>
                <a:spcPct val="125000"/>
              </a:lnSpc>
            </a:pPr>
            <a:r>
              <a:rPr lang="zh-CN" sz="2400" b="1"/>
              <a:t>背景</a:t>
            </a:r>
          </a:p>
        </p:txBody>
      </p:sp>
      <p:sp>
        <p:nvSpPr>
          <p:cNvPr id="10" name="文本框 9"/>
          <p:cNvSpPr txBox="1"/>
          <p:nvPr/>
        </p:nvSpPr>
        <p:spPr>
          <a:xfrm>
            <a:off x="672834" y="4190568"/>
            <a:ext cx="3865058" cy="1733550"/>
          </a:xfrm>
          <a:prstGeom prst="rect">
            <a:avLst/>
          </a:prstGeom>
          <a:ln w="12700">
            <a:prstDash val="solid"/>
          </a:ln>
        </p:spPr>
        <p:txBody>
          <a:bodyPr>
            <a:spAutoFit/>
          </a:bodyPr>
          <a:lstStyle>
            <a:lvl1pPr marL="0" lvl="0" algn="l" defTabSz="457200">
              <a:defRPr sz="1800" kern="1200">
                <a:solidFill>
                  <a:schemeClr val="tx1"/>
                </a:solidFill>
                <a:latin typeface="Calibri"/>
                <a:ea typeface="微软雅黑"/>
              </a:defRPr>
            </a:lvl1pPr>
            <a:lvl2pPr marL="457200" lvl="1" algn="l" defTabSz="457200">
              <a:defRPr sz="1800" kern="1200">
                <a:solidFill>
                  <a:schemeClr val="tx1"/>
                </a:solidFill>
                <a:latin typeface="Calibri"/>
                <a:ea typeface="微软雅黑"/>
              </a:defRPr>
            </a:lvl2pPr>
            <a:lvl3pPr marL="914400" lvl="2" algn="l" defTabSz="457200">
              <a:defRPr sz="1800" kern="1200">
                <a:solidFill>
                  <a:schemeClr val="tx1"/>
                </a:solidFill>
                <a:latin typeface="Calibri"/>
                <a:ea typeface="微软雅黑"/>
              </a:defRPr>
            </a:lvl3pPr>
            <a:lvl4pPr marL="1371600" lvl="3" algn="l" defTabSz="457200">
              <a:defRPr sz="1800" kern="1200">
                <a:solidFill>
                  <a:schemeClr val="tx1"/>
                </a:solidFill>
                <a:latin typeface="Calibri"/>
                <a:ea typeface="微软雅黑"/>
              </a:defRPr>
            </a:lvl4pPr>
            <a:lvl5pPr marL="1828800" lvl="4" algn="l" defTabSz="457200">
              <a:defRPr sz="1800" kern="1200">
                <a:solidFill>
                  <a:schemeClr val="tx1"/>
                </a:solidFill>
                <a:latin typeface="Calibri"/>
                <a:ea typeface="微软雅黑"/>
              </a:defRPr>
            </a:lvl5pPr>
            <a:lvl6pPr marL="2286000" lvl="5" algn="l" defTabSz="457200">
              <a:defRPr sz="1800" kern="1200">
                <a:solidFill>
                  <a:schemeClr val="tx1"/>
                </a:solidFill>
                <a:latin typeface="Calibri"/>
                <a:ea typeface="微软雅黑"/>
              </a:defRPr>
            </a:lvl6pPr>
            <a:lvl7pPr marL="2743200" lvl="6" algn="l" defTabSz="457200">
              <a:defRPr sz="1800" kern="1200">
                <a:solidFill>
                  <a:schemeClr val="tx1"/>
                </a:solidFill>
                <a:latin typeface="Calibri"/>
                <a:ea typeface="微软雅黑"/>
              </a:defRPr>
            </a:lvl7pPr>
            <a:lvl8pPr marL="3200400" lvl="7" algn="l" defTabSz="457200">
              <a:defRPr sz="1800" kern="1200">
                <a:solidFill>
                  <a:schemeClr val="tx1"/>
                </a:solidFill>
                <a:latin typeface="Calibri"/>
                <a:ea typeface="微软雅黑"/>
              </a:defRPr>
            </a:lvl8pPr>
            <a:lvl9pPr marL="3657600" lvl="8" algn="l" defTabSz="457200">
              <a:defRPr sz="1800" kern="1200">
                <a:solidFill>
                  <a:schemeClr val="tx1"/>
                </a:solidFill>
                <a:latin typeface="Calibri"/>
                <a:ea typeface="微软雅黑"/>
              </a:defRPr>
            </a:lvl9pPr>
          </a:lstStyle>
          <a:p>
            <a:pPr marL="349758" indent="-349758">
              <a:buFont typeface="Wingdings" charset="0"/>
              <a:buChar char="l"/>
            </a:pPr>
            <a:r>
              <a:rPr lang="zh-CN" sz="1800" b="0"/>
              <a:t>数据库：面向存储</a:t>
            </a:r>
          </a:p>
          <a:p>
            <a:pPr marL="349758" indent="-349758">
              <a:buFont typeface="Wingdings" charset="0"/>
              <a:buChar char="l"/>
            </a:pPr>
            <a:r>
              <a:rPr lang="zh-CN" sz="1800" b="0"/>
              <a:t>数据仓库：面向分析，也可存储</a:t>
            </a:r>
          </a:p>
          <a:p>
            <a:pPr marL="349758" indent="-349758">
              <a:buFont typeface="Wingdings" charset="0"/>
              <a:buChar char="l"/>
            </a:pPr>
            <a:r>
              <a:rPr lang="zh-CN" sz="1800" b="0">
                <a:solidFill>
                  <a:srgbClr val="FF0000"/>
                </a:solidFill>
              </a:rPr>
              <a:t>数据湖</a:t>
            </a:r>
          </a:p>
          <a:p>
            <a:pPr marL="349758" indent="-349758">
              <a:buFont typeface="Wingdings" charset="0"/>
              <a:buChar char="l"/>
            </a:pPr>
            <a:endParaRPr lang="zh-CN" b="1"/>
          </a:p>
          <a:p>
            <a:pPr marL="349758" indent="-349758">
              <a:buFont typeface="Wingdings" charset="0"/>
              <a:buChar char="l"/>
            </a:pPr>
            <a:endParaRPr lang="zh-CN" b="1"/>
          </a:p>
          <a:p>
            <a:pPr marL="0" indent="0">
              <a:buNone/>
            </a:pPr>
            <a:r>
              <a:rPr lang="en-US">
                <a:solidFill>
                  <a:srgbClr val="333333"/>
                </a:solidFill>
                <a:highlight>
                  <a:srgbClr val="FFFFFF"/>
                </a:highlight>
                <a:latin typeface="Helvetica Neue"/>
                <a:ea typeface="Helvetica Neue"/>
              </a:rPr>
              <a:t>  </a:t>
            </a:r>
          </a:p>
        </p:txBody>
      </p:sp>
      <p:sp>
        <p:nvSpPr>
          <p:cNvPr id="11" name="文本框 10"/>
          <p:cNvSpPr txBox="1"/>
          <p:nvPr/>
        </p:nvSpPr>
        <p:spPr>
          <a:xfrm>
            <a:off x="5911365" y="4190568"/>
            <a:ext cx="1734321" cy="1733550"/>
          </a:xfrm>
          <a:prstGeom prst="rect">
            <a:avLst/>
          </a:prstGeom>
          <a:ln w="12700">
            <a:prstDash val="solid"/>
          </a:ln>
        </p:spPr>
        <p:txBody>
          <a:bodyPr>
            <a:spAutoFit/>
          </a:bodyPr>
          <a:lstStyle>
            <a:lvl1pPr marL="0" lvl="0" algn="l" defTabSz="457200">
              <a:defRPr sz="1800" kern="1200">
                <a:solidFill>
                  <a:schemeClr val="tx1"/>
                </a:solidFill>
                <a:latin typeface="Calibri"/>
                <a:ea typeface="微软雅黑"/>
              </a:defRPr>
            </a:lvl1pPr>
            <a:lvl2pPr marL="457200" lvl="1" algn="l" defTabSz="457200">
              <a:defRPr sz="1800" kern="1200">
                <a:solidFill>
                  <a:schemeClr val="tx1"/>
                </a:solidFill>
                <a:latin typeface="Calibri"/>
                <a:ea typeface="微软雅黑"/>
              </a:defRPr>
            </a:lvl2pPr>
            <a:lvl3pPr marL="914400" lvl="2" algn="l" defTabSz="457200">
              <a:defRPr sz="1800" kern="1200">
                <a:solidFill>
                  <a:schemeClr val="tx1"/>
                </a:solidFill>
                <a:latin typeface="Calibri"/>
                <a:ea typeface="微软雅黑"/>
              </a:defRPr>
            </a:lvl3pPr>
            <a:lvl4pPr marL="1371600" lvl="3" algn="l" defTabSz="457200">
              <a:defRPr sz="1800" kern="1200">
                <a:solidFill>
                  <a:schemeClr val="tx1"/>
                </a:solidFill>
                <a:latin typeface="Calibri"/>
                <a:ea typeface="微软雅黑"/>
              </a:defRPr>
            </a:lvl4pPr>
            <a:lvl5pPr marL="1828800" lvl="4" algn="l" defTabSz="457200">
              <a:defRPr sz="1800" kern="1200">
                <a:solidFill>
                  <a:schemeClr val="tx1"/>
                </a:solidFill>
                <a:latin typeface="Calibri"/>
                <a:ea typeface="微软雅黑"/>
              </a:defRPr>
            </a:lvl5pPr>
            <a:lvl6pPr marL="2286000" lvl="5" algn="l" defTabSz="457200">
              <a:defRPr sz="1800" kern="1200">
                <a:solidFill>
                  <a:schemeClr val="tx1"/>
                </a:solidFill>
                <a:latin typeface="Calibri"/>
                <a:ea typeface="微软雅黑"/>
              </a:defRPr>
            </a:lvl6pPr>
            <a:lvl7pPr marL="2743200" lvl="6" algn="l" defTabSz="457200">
              <a:defRPr sz="1800" kern="1200">
                <a:solidFill>
                  <a:schemeClr val="tx1"/>
                </a:solidFill>
                <a:latin typeface="Calibri"/>
                <a:ea typeface="微软雅黑"/>
              </a:defRPr>
            </a:lvl7pPr>
            <a:lvl8pPr marL="3200400" lvl="7" algn="l" defTabSz="457200">
              <a:defRPr sz="1800" kern="1200">
                <a:solidFill>
                  <a:schemeClr val="tx1"/>
                </a:solidFill>
                <a:latin typeface="Calibri"/>
                <a:ea typeface="微软雅黑"/>
              </a:defRPr>
            </a:lvl8pPr>
            <a:lvl9pPr marL="3657600" lvl="8" algn="l" defTabSz="457200">
              <a:defRPr sz="1800" kern="1200">
                <a:solidFill>
                  <a:schemeClr val="tx1"/>
                </a:solidFill>
                <a:latin typeface="Calibri"/>
                <a:ea typeface="微软雅黑"/>
              </a:defRPr>
            </a:lvl9pPr>
          </a:lstStyle>
          <a:p>
            <a:pPr marL="349758" indent="-349758">
              <a:buFont typeface="Wingdings" charset="0"/>
              <a:buChar char="l"/>
            </a:pPr>
            <a:r>
              <a:rPr lang="zh-CN" b="0"/>
              <a:t>块存储</a:t>
            </a:r>
          </a:p>
          <a:p>
            <a:pPr marL="349758" indent="-349758">
              <a:buFont typeface="Wingdings" charset="0"/>
              <a:buChar char="l"/>
            </a:pPr>
            <a:r>
              <a:rPr lang="zh-CN" b="0"/>
              <a:t>文件存储</a:t>
            </a:r>
          </a:p>
          <a:p>
            <a:pPr marL="349758" indent="-349758">
              <a:buFont typeface="Wingdings" charset="0"/>
              <a:buChar char="l"/>
            </a:pPr>
            <a:r>
              <a:rPr lang="zh-CN" b="0">
                <a:solidFill>
                  <a:srgbClr val="FF0000"/>
                </a:solidFill>
              </a:rPr>
              <a:t>对象存储</a:t>
            </a:r>
          </a:p>
          <a:p>
            <a:pPr marL="349758" indent="-349758">
              <a:buFont typeface="Wingdings" charset="0"/>
              <a:buChar char="l"/>
            </a:pPr>
            <a:endParaRPr lang="zh-CN" b="1"/>
          </a:p>
          <a:p>
            <a:pPr marL="349758" indent="-349758">
              <a:buFont typeface="Wingdings" charset="0"/>
              <a:buChar char="l"/>
            </a:pPr>
            <a:endParaRPr lang="zh-CN" b="1"/>
          </a:p>
          <a:p>
            <a:pPr marL="0" indent="0">
              <a:buNone/>
            </a:pPr>
            <a:r>
              <a:rPr lang="en-US">
                <a:solidFill>
                  <a:srgbClr val="333333"/>
                </a:solidFill>
                <a:highlight>
                  <a:srgbClr val="FFFFFF"/>
                </a:highlight>
                <a:latin typeface="Helvetica Neue"/>
                <a:ea typeface="Helvetica Neue"/>
              </a:rPr>
              <a:t>  </a:t>
            </a:r>
          </a:p>
        </p:txBody>
      </p:sp>
      <p:sp>
        <p:nvSpPr>
          <p:cNvPr id="12" name="文本框 11"/>
          <p:cNvSpPr txBox="1"/>
          <p:nvPr/>
        </p:nvSpPr>
        <p:spPr>
          <a:xfrm>
            <a:off x="594624" y="1664948"/>
            <a:ext cx="7581460" cy="635000"/>
          </a:xfrm>
          <a:prstGeom prst="rect">
            <a:avLst/>
          </a:prstGeom>
          <a:ln w="12700">
            <a:prstDash val="solid"/>
          </a:ln>
        </p:spPr>
        <p:txBody>
          <a:bodyPr>
            <a:spAutoFit/>
          </a:bodyPr>
          <a:lstStyle/>
          <a:p>
            <a:pPr marL="349758" indent="-349758">
              <a:buFont typeface="Wingdings" charset="0"/>
              <a:buChar char="l"/>
            </a:pPr>
            <a:r>
              <a:rPr lang="zh-CN"/>
              <a:t>现如今每时每刻都有海量的数据产生，如何存储这些数据就成了大数据应用需要解决的问题。</a:t>
            </a:r>
          </a:p>
        </p:txBody>
      </p:sp>
      <p:sp>
        <p:nvSpPr>
          <p:cNvPr id="13" name="文本框 12"/>
          <p:cNvSpPr txBox="1"/>
          <p:nvPr/>
        </p:nvSpPr>
        <p:spPr>
          <a:xfrm>
            <a:off x="1640021" y="3704352"/>
            <a:ext cx="1116468" cy="361950"/>
          </a:xfrm>
          <a:prstGeom prst="rect">
            <a:avLst/>
          </a:prstGeom>
          <a:ln w="12700">
            <a:prstDash val="solid"/>
          </a:ln>
        </p:spPr>
        <p:txBody>
          <a:bodyPr>
            <a:spAutoFit/>
          </a:bodyPr>
          <a:lstStyle/>
          <a:p>
            <a:r>
              <a:rPr lang="zh-CN" b="1"/>
              <a:t>存储工具</a:t>
            </a:r>
          </a:p>
        </p:txBody>
      </p:sp>
      <p:sp>
        <p:nvSpPr>
          <p:cNvPr id="14" name="文本框 13"/>
          <p:cNvSpPr txBox="1"/>
          <p:nvPr/>
        </p:nvSpPr>
        <p:spPr>
          <a:xfrm>
            <a:off x="6060021" y="3704352"/>
            <a:ext cx="1119876" cy="361950"/>
          </a:xfrm>
          <a:prstGeom prst="rect">
            <a:avLst/>
          </a:prstGeom>
          <a:ln w="12700">
            <a:prstDash val="solid"/>
          </a:ln>
        </p:spPr>
        <p:txBody>
          <a:bodyPr>
            <a:spAutoFit/>
          </a:bodyPr>
          <a:lstStyle/>
          <a:p>
            <a:r>
              <a:rPr lang="zh-CN" b="1"/>
              <a:t>存储类型</a:t>
            </a:r>
          </a:p>
        </p:txBody>
      </p:sp>
      <p:sp>
        <p:nvSpPr>
          <p:cNvPr id="15" name="箭头: 下 14"/>
          <p:cNvSpPr/>
          <p:nvPr/>
        </p:nvSpPr>
        <p:spPr>
          <a:xfrm>
            <a:off x="4222738" y="2626321"/>
            <a:ext cx="436058" cy="802743"/>
          </a:xfrm>
          <a:prstGeom prst="downArrow">
            <a:avLst/>
          </a:prstGeom>
          <a:solidFill>
            <a:srgbClr val="0188FB"/>
          </a:solidFill>
          <a:ln w="12700">
            <a:solidFill>
              <a:srgbClr val="5C5C5C"/>
            </a:solidFill>
            <a:prstDash val="solid"/>
          </a:ln>
        </p:spPr>
        <p:txBody>
          <a:bodyPr vert="horz" anchor="ctr"/>
          <a:lstStyle/>
          <a:p>
            <a:pPr algn="ct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idx="12"/>
          </p:nvPr>
        </p:nvSpPr>
        <p:spPr/>
        <p:txBody>
          <a:bodyPr/>
          <a:lstStyle/>
          <a:p>
            <a:fld id="{722A58A2-49EF-444B-A8C7-24299C27EABB}" type="slidenum">
              <a:rPr lang="en-US" altLang="zh-CN"/>
              <a:t>5</a:t>
            </a:fld>
            <a:endParaRPr lang="zh-CN"/>
          </a:p>
        </p:txBody>
      </p:sp>
      <p:sp>
        <p:nvSpPr>
          <p:cNvPr id="9" name="文本框 8"/>
          <p:cNvSpPr txBox="1"/>
          <p:nvPr/>
        </p:nvSpPr>
        <p:spPr>
          <a:xfrm>
            <a:off x="428281" y="199434"/>
            <a:ext cx="4012486" cy="514350"/>
          </a:xfrm>
          <a:prstGeom prst="rect">
            <a:avLst/>
          </a:prstGeom>
          <a:noFill/>
        </p:spPr>
        <p:txBody>
          <a:bodyPr wrap="square">
            <a:spAutoFit/>
          </a:bodyPr>
          <a:lstStyle/>
          <a:p>
            <a:pPr>
              <a:lnSpc>
                <a:spcPct val="100000"/>
              </a:lnSpc>
            </a:pPr>
            <a:r>
              <a:rPr lang="zh-CN" sz="2800" b="1" spc="200">
                <a:solidFill>
                  <a:srgbClr val="FFFFFF"/>
                </a:solidFill>
                <a:latin typeface="Calibri"/>
                <a:ea typeface="微软雅黑"/>
              </a:rPr>
              <a:t>研究背景和研究现状</a:t>
            </a:r>
          </a:p>
        </p:txBody>
      </p:sp>
      <p:sp>
        <p:nvSpPr>
          <p:cNvPr id="4" name="矩形 3"/>
          <p:cNvSpPr/>
          <p:nvPr/>
        </p:nvSpPr>
        <p:spPr>
          <a:xfrm>
            <a:off x="502961" y="992602"/>
            <a:ext cx="7193525" cy="546100"/>
          </a:xfrm>
          <a:prstGeom prst="rect">
            <a:avLst/>
          </a:prstGeom>
        </p:spPr>
        <p:txBody>
          <a:bodyPr wrap="square">
            <a:spAutoFit/>
          </a:bodyPr>
          <a:lstStyle/>
          <a:p>
            <a:pPr>
              <a:lnSpc>
                <a:spcPct val="125000"/>
              </a:lnSpc>
            </a:pPr>
            <a:r>
              <a:rPr lang="en-US" sz="2400" b="1"/>
              <a:t>块存储 文件存储 对象存储</a:t>
            </a:r>
          </a:p>
        </p:txBody>
      </p:sp>
      <p:sp>
        <p:nvSpPr>
          <p:cNvPr id="10" name="文本框 9"/>
          <p:cNvSpPr txBox="1"/>
          <p:nvPr/>
        </p:nvSpPr>
        <p:spPr>
          <a:xfrm>
            <a:off x="545072" y="1764052"/>
            <a:ext cx="7452624" cy="914400"/>
          </a:xfrm>
          <a:prstGeom prst="rect">
            <a:avLst/>
          </a:prstGeom>
          <a:ln w="12700">
            <a:prstDash val="solid"/>
          </a:ln>
        </p:spPr>
        <p:txBody>
          <a:bodyPr>
            <a:spAutoFit/>
          </a:bodyPr>
          <a:lstStyle/>
          <a:p>
            <a:pPr marL="349758" indent="-349758">
              <a:buFont typeface="Wingdings" charset="0"/>
              <a:buChar char="l"/>
            </a:pPr>
            <a:r>
              <a:rPr lang="zh-CN" b="1"/>
              <a:t>块存储</a:t>
            </a:r>
            <a:r>
              <a:rPr lang="zh-CN"/>
              <a:t>：</a:t>
            </a:r>
            <a:r>
              <a:rPr lang="zh-CN">
                <a:solidFill>
                  <a:srgbClr val="333333"/>
                </a:solidFill>
                <a:highlight>
                  <a:srgbClr val="FFFFFF"/>
                </a:highlight>
                <a:latin typeface="Helvetica Neue"/>
                <a:ea typeface="Helvetica Neue"/>
              </a:rPr>
              <a:t>将磁盘空间整个映射给主机使用，通过存储协议访问，可以类比于在主机上增添内置硬盘。</a:t>
            </a:r>
          </a:p>
          <a:p>
            <a:pPr marL="0" indent="0">
              <a:buNone/>
            </a:pPr>
            <a:r>
              <a:rPr lang="en-US">
                <a:solidFill>
                  <a:srgbClr val="333333"/>
                </a:solidFill>
                <a:highlight>
                  <a:srgbClr val="FFFFFF"/>
                </a:highlight>
                <a:latin typeface="Helvetica Neue"/>
                <a:ea typeface="Helvetica Neue"/>
              </a:rPr>
              <a:t>  </a:t>
            </a:r>
          </a:p>
        </p:txBody>
      </p:sp>
      <p:sp>
        <p:nvSpPr>
          <p:cNvPr id="11" name="文本框 10"/>
          <p:cNvSpPr txBox="1"/>
          <p:nvPr/>
        </p:nvSpPr>
        <p:spPr>
          <a:xfrm>
            <a:off x="502961" y="3111564"/>
            <a:ext cx="7452624" cy="635000"/>
          </a:xfrm>
          <a:prstGeom prst="rect">
            <a:avLst/>
          </a:prstGeom>
          <a:ln w="12700">
            <a:prstDash val="solid"/>
          </a:ln>
        </p:spPr>
        <p:txBody>
          <a:bodyPr>
            <a:spAutoFit/>
          </a:bodyPr>
          <a:lstStyle/>
          <a:p>
            <a:pPr marL="349758" indent="-349758">
              <a:buFont typeface="Wingdings" charset="0"/>
              <a:buChar char="l"/>
            </a:pPr>
            <a:r>
              <a:rPr lang="zh-CN" b="1"/>
              <a:t>文件存储</a:t>
            </a:r>
            <a:r>
              <a:rPr lang="zh-CN"/>
              <a:t>：以文件系统来管理扩展给主机的存储空间。</a:t>
            </a:r>
            <a:r>
              <a:rPr lang="zh-CN">
                <a:solidFill>
                  <a:srgbClr val="121212"/>
                </a:solidFill>
                <a:highlight>
                  <a:srgbClr val="FFFFFF"/>
                </a:highlight>
                <a:latin typeface="-apple-system"/>
                <a:ea typeface="-apple-system"/>
              </a:rPr>
              <a:t>文件存储的最大特点，就是所有存储数据都是多级路径方式进行访问的。</a:t>
            </a:r>
          </a:p>
        </p:txBody>
      </p:sp>
      <p:sp>
        <p:nvSpPr>
          <p:cNvPr id="12" name="文本框 11"/>
          <p:cNvSpPr txBox="1"/>
          <p:nvPr/>
        </p:nvSpPr>
        <p:spPr>
          <a:xfrm>
            <a:off x="545072" y="4501116"/>
            <a:ext cx="7452624" cy="654050"/>
          </a:xfrm>
          <a:prstGeom prst="rect">
            <a:avLst/>
          </a:prstGeom>
          <a:ln w="12700">
            <a:prstDash val="solid"/>
          </a:ln>
        </p:spPr>
        <p:txBody>
          <a:bodyPr>
            <a:spAutoFit/>
          </a:bodyPr>
          <a:lstStyle/>
          <a:p>
            <a:pPr marL="349758" indent="-349758">
              <a:buFont typeface="Wingdings" charset="0"/>
              <a:buChar char="l"/>
            </a:pPr>
            <a:r>
              <a:rPr lang="zh-CN" b="1"/>
              <a:t>对象存储</a:t>
            </a:r>
            <a:r>
              <a:rPr lang="zh-CN"/>
              <a:t>：抛弃目录结构，所有数据以</a:t>
            </a:r>
            <a:r>
              <a:rPr lang="en-US"/>
              <a:t>K-V</a:t>
            </a:r>
            <a:r>
              <a:rPr lang="zh-CN"/>
              <a:t>对象的形式进行存储，所有对象处在同一层次。</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idx="12"/>
          </p:nvPr>
        </p:nvSpPr>
        <p:spPr>
          <a:xfrm>
            <a:off x="8429122" y="6407032"/>
            <a:ext cx="542604"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5CD9F664-46A0-405B-9CC2-17D60C92513A}" type="slidenum">
              <a:rPr lang="en-US" altLang="zh-CN"/>
              <a:t>6</a:t>
            </a:fld>
            <a:endParaRPr lang="zh-CN"/>
          </a:p>
        </p:txBody>
      </p:sp>
      <p:sp>
        <p:nvSpPr>
          <p:cNvPr id="9" name="文本框 8"/>
          <p:cNvSpPr txBox="1"/>
          <p:nvPr/>
        </p:nvSpPr>
        <p:spPr>
          <a:xfrm>
            <a:off x="428281" y="199434"/>
            <a:ext cx="4012486" cy="514350"/>
          </a:xfrm>
          <a:prstGeom prst="rect">
            <a:avLst/>
          </a:prstGeom>
          <a:noFill/>
        </p:spPr>
        <p:txBody>
          <a:bodyPr wrap="square">
            <a:spAutoFit/>
          </a:bodyPr>
          <a:lstStyle>
            <a:lvl1pPr marL="0" lvl="0" algn="l" defTabSz="457200">
              <a:defRPr sz="1800" kern="1200">
                <a:solidFill>
                  <a:schemeClr val="tx1"/>
                </a:solidFill>
                <a:latin typeface="Calibri"/>
                <a:ea typeface="微软雅黑"/>
              </a:defRPr>
            </a:lvl1pPr>
            <a:lvl2pPr marL="457200" lvl="1" algn="l" defTabSz="457200">
              <a:defRPr sz="1800" kern="1200">
                <a:solidFill>
                  <a:schemeClr val="tx1"/>
                </a:solidFill>
                <a:latin typeface="Calibri"/>
                <a:ea typeface="微软雅黑"/>
              </a:defRPr>
            </a:lvl2pPr>
            <a:lvl3pPr marL="914400" lvl="2" algn="l" defTabSz="457200">
              <a:defRPr sz="1800" kern="1200">
                <a:solidFill>
                  <a:schemeClr val="tx1"/>
                </a:solidFill>
                <a:latin typeface="Calibri"/>
                <a:ea typeface="微软雅黑"/>
              </a:defRPr>
            </a:lvl3pPr>
            <a:lvl4pPr marL="1371600" lvl="3" algn="l" defTabSz="457200">
              <a:defRPr sz="1800" kern="1200">
                <a:solidFill>
                  <a:schemeClr val="tx1"/>
                </a:solidFill>
                <a:latin typeface="Calibri"/>
                <a:ea typeface="微软雅黑"/>
              </a:defRPr>
            </a:lvl4pPr>
            <a:lvl5pPr marL="1828800" lvl="4" algn="l" defTabSz="457200">
              <a:defRPr sz="1800" kern="1200">
                <a:solidFill>
                  <a:schemeClr val="tx1"/>
                </a:solidFill>
                <a:latin typeface="Calibri"/>
                <a:ea typeface="微软雅黑"/>
              </a:defRPr>
            </a:lvl5pPr>
            <a:lvl6pPr marL="2286000" lvl="5" algn="l" defTabSz="457200">
              <a:defRPr sz="1800" kern="1200">
                <a:solidFill>
                  <a:schemeClr val="tx1"/>
                </a:solidFill>
                <a:latin typeface="Calibri"/>
                <a:ea typeface="微软雅黑"/>
              </a:defRPr>
            </a:lvl6pPr>
            <a:lvl7pPr marL="2743200" lvl="6" algn="l" defTabSz="457200">
              <a:defRPr sz="1800" kern="1200">
                <a:solidFill>
                  <a:schemeClr val="tx1"/>
                </a:solidFill>
                <a:latin typeface="Calibri"/>
                <a:ea typeface="微软雅黑"/>
              </a:defRPr>
            </a:lvl7pPr>
            <a:lvl8pPr marL="3200400" lvl="7" algn="l" defTabSz="457200">
              <a:defRPr sz="1800" kern="1200">
                <a:solidFill>
                  <a:schemeClr val="tx1"/>
                </a:solidFill>
                <a:latin typeface="Calibri"/>
                <a:ea typeface="微软雅黑"/>
              </a:defRPr>
            </a:lvl8pPr>
            <a:lvl9pPr marL="3657600" lvl="8" algn="l" defTabSz="457200">
              <a:defRPr sz="1800" kern="1200">
                <a:solidFill>
                  <a:schemeClr val="tx1"/>
                </a:solidFill>
                <a:latin typeface="Calibri"/>
                <a:ea typeface="微软雅黑"/>
              </a:defRPr>
            </a:lvl9pPr>
          </a:lstStyle>
          <a:p>
            <a:pPr>
              <a:lnSpc>
                <a:spcPct val="100000"/>
              </a:lnSpc>
            </a:pPr>
            <a:r>
              <a:rPr lang="zh-CN" sz="2800" b="1" spc="200">
                <a:solidFill>
                  <a:srgbClr val="FFFFFF"/>
                </a:solidFill>
                <a:latin typeface="Calibri"/>
                <a:ea typeface="微软雅黑"/>
              </a:rPr>
              <a:t>研究背景和研究现状</a:t>
            </a:r>
          </a:p>
        </p:txBody>
      </p:sp>
      <p:sp>
        <p:nvSpPr>
          <p:cNvPr id="4" name="矩形 3"/>
          <p:cNvSpPr/>
          <p:nvPr/>
        </p:nvSpPr>
        <p:spPr>
          <a:xfrm>
            <a:off x="502961" y="992602"/>
            <a:ext cx="7193525" cy="546100"/>
          </a:xfrm>
          <a:prstGeom prst="rect">
            <a:avLst/>
          </a:prstGeom>
        </p:spPr>
        <p:txBody>
          <a:bodyPr wrap="square">
            <a:spAutoFit/>
          </a:bodyPr>
          <a:lstStyle>
            <a:lvl1pPr marL="0" lvl="0" algn="l" defTabSz="457200">
              <a:defRPr sz="1800" kern="1200">
                <a:solidFill>
                  <a:schemeClr val="tx1"/>
                </a:solidFill>
                <a:latin typeface="Calibri"/>
                <a:ea typeface="微软雅黑"/>
              </a:defRPr>
            </a:lvl1pPr>
            <a:lvl2pPr marL="457200" lvl="1" algn="l" defTabSz="457200">
              <a:defRPr sz="1800" kern="1200">
                <a:solidFill>
                  <a:schemeClr val="tx1"/>
                </a:solidFill>
                <a:latin typeface="Calibri"/>
                <a:ea typeface="微软雅黑"/>
              </a:defRPr>
            </a:lvl2pPr>
            <a:lvl3pPr marL="914400" lvl="2" algn="l" defTabSz="457200">
              <a:defRPr sz="1800" kern="1200">
                <a:solidFill>
                  <a:schemeClr val="tx1"/>
                </a:solidFill>
                <a:latin typeface="Calibri"/>
                <a:ea typeface="微软雅黑"/>
              </a:defRPr>
            </a:lvl3pPr>
            <a:lvl4pPr marL="1371600" lvl="3" algn="l" defTabSz="457200">
              <a:defRPr sz="1800" kern="1200">
                <a:solidFill>
                  <a:schemeClr val="tx1"/>
                </a:solidFill>
                <a:latin typeface="Calibri"/>
                <a:ea typeface="微软雅黑"/>
              </a:defRPr>
            </a:lvl4pPr>
            <a:lvl5pPr marL="1828800" lvl="4" algn="l" defTabSz="457200">
              <a:defRPr sz="1800" kern="1200">
                <a:solidFill>
                  <a:schemeClr val="tx1"/>
                </a:solidFill>
                <a:latin typeface="Calibri"/>
                <a:ea typeface="微软雅黑"/>
              </a:defRPr>
            </a:lvl5pPr>
            <a:lvl6pPr marL="2286000" lvl="5" algn="l" defTabSz="457200">
              <a:defRPr sz="1800" kern="1200">
                <a:solidFill>
                  <a:schemeClr val="tx1"/>
                </a:solidFill>
                <a:latin typeface="Calibri"/>
                <a:ea typeface="微软雅黑"/>
              </a:defRPr>
            </a:lvl6pPr>
            <a:lvl7pPr marL="2743200" lvl="6" algn="l" defTabSz="457200">
              <a:defRPr sz="1800" kern="1200">
                <a:solidFill>
                  <a:schemeClr val="tx1"/>
                </a:solidFill>
                <a:latin typeface="Calibri"/>
                <a:ea typeface="微软雅黑"/>
              </a:defRPr>
            </a:lvl7pPr>
            <a:lvl8pPr marL="3200400" lvl="7" algn="l" defTabSz="457200">
              <a:defRPr sz="1800" kern="1200">
                <a:solidFill>
                  <a:schemeClr val="tx1"/>
                </a:solidFill>
                <a:latin typeface="Calibri"/>
                <a:ea typeface="微软雅黑"/>
              </a:defRPr>
            </a:lvl8pPr>
            <a:lvl9pPr marL="3657600" lvl="8" algn="l" defTabSz="457200">
              <a:defRPr sz="1800" kern="1200">
                <a:solidFill>
                  <a:schemeClr val="tx1"/>
                </a:solidFill>
                <a:latin typeface="Calibri"/>
                <a:ea typeface="微软雅黑"/>
              </a:defRPr>
            </a:lvl9pPr>
          </a:lstStyle>
          <a:p>
            <a:pPr>
              <a:lnSpc>
                <a:spcPct val="125000"/>
              </a:lnSpc>
            </a:pPr>
            <a:r>
              <a:rPr lang="en-US" sz="2400" b="1"/>
              <a:t>块存储 文件存储 对象存储</a:t>
            </a:r>
          </a:p>
        </p:txBody>
      </p:sp>
      <p:cxnSp>
        <p:nvCxnSpPr>
          <p:cNvPr id="10" name="直接箭头连接符 9"/>
          <p:cNvCxnSpPr/>
          <p:nvPr/>
        </p:nvCxnSpPr>
        <p:spPr>
          <a:xfrm>
            <a:off x="3042494" y="2081185"/>
            <a:ext cx="0" cy="3638134"/>
          </a:xfrm>
          <a:prstGeom prst="straightConnector1">
            <a:avLst/>
          </a:prstGeom>
          <a:noFill/>
          <a:ln w="25400">
            <a:solidFill>
              <a:srgbClr val="000000"/>
            </a:solidFill>
            <a:prstDash val="solid"/>
            <a:headEnd/>
            <a:tailEnd/>
          </a:ln>
        </p:spPr>
      </p:cxnSp>
      <p:cxnSp>
        <p:nvCxnSpPr>
          <p:cNvPr id="11" name="直接箭头连接符 10"/>
          <p:cNvCxnSpPr/>
          <p:nvPr/>
        </p:nvCxnSpPr>
        <p:spPr>
          <a:xfrm>
            <a:off x="6274182" y="2081185"/>
            <a:ext cx="0" cy="3637218"/>
          </a:xfrm>
          <a:prstGeom prst="straightConnector1">
            <a:avLst/>
          </a:prstGeom>
          <a:noFill/>
          <a:ln w="25400">
            <a:solidFill>
              <a:srgbClr val="000000"/>
            </a:solidFill>
            <a:prstDash val="solid"/>
            <a:headEnd/>
            <a:tailEnd/>
          </a:ln>
        </p:spPr>
      </p:cxnSp>
      <p:sp>
        <p:nvSpPr>
          <p:cNvPr id="12" name="文本框 11"/>
          <p:cNvSpPr txBox="1"/>
          <p:nvPr/>
        </p:nvSpPr>
        <p:spPr>
          <a:xfrm>
            <a:off x="1139696" y="1773962"/>
            <a:ext cx="1193286" cy="361950"/>
          </a:xfrm>
          <a:prstGeom prst="rect">
            <a:avLst/>
          </a:prstGeom>
          <a:ln w="12700">
            <a:prstDash val="solid"/>
          </a:ln>
        </p:spPr>
        <p:txBody>
          <a:bodyPr>
            <a:spAutoFit/>
          </a:bodyPr>
          <a:lstStyle/>
          <a:p>
            <a:r>
              <a:rPr lang="zh-CN" b="1"/>
              <a:t>块存储</a:t>
            </a:r>
          </a:p>
        </p:txBody>
      </p:sp>
      <p:sp>
        <p:nvSpPr>
          <p:cNvPr id="13" name="文本框 12"/>
          <p:cNvSpPr txBox="1"/>
          <p:nvPr/>
        </p:nvSpPr>
        <p:spPr>
          <a:xfrm>
            <a:off x="4099723" y="1773962"/>
            <a:ext cx="1193286" cy="361950"/>
          </a:xfrm>
          <a:prstGeom prst="rect">
            <a:avLst/>
          </a:prstGeom>
          <a:ln w="12700">
            <a:prstDash val="solid"/>
          </a:ln>
        </p:spPr>
        <p:txBody>
          <a:bodyPr>
            <a:spAutoFit/>
          </a:bodyPr>
          <a:lstStyle/>
          <a:p>
            <a:r>
              <a:rPr lang="zh-CN" b="1"/>
              <a:t>文件存储</a:t>
            </a:r>
          </a:p>
        </p:txBody>
      </p:sp>
      <p:sp>
        <p:nvSpPr>
          <p:cNvPr id="14" name="文本框 13"/>
          <p:cNvSpPr txBox="1"/>
          <p:nvPr/>
        </p:nvSpPr>
        <p:spPr>
          <a:xfrm>
            <a:off x="7099842" y="1773962"/>
            <a:ext cx="1193286" cy="361950"/>
          </a:xfrm>
          <a:prstGeom prst="rect">
            <a:avLst/>
          </a:prstGeom>
          <a:ln w="12700">
            <a:prstDash val="solid"/>
          </a:ln>
        </p:spPr>
        <p:txBody>
          <a:bodyPr>
            <a:spAutoFit/>
          </a:bodyPr>
          <a:lstStyle/>
          <a:p>
            <a:r>
              <a:rPr lang="zh-CN" b="1">
                <a:solidFill>
                  <a:srgbClr val="FF0000"/>
                </a:solidFill>
              </a:rPr>
              <a:t>对象存储</a:t>
            </a:r>
          </a:p>
        </p:txBody>
      </p:sp>
      <p:sp>
        <p:nvSpPr>
          <p:cNvPr id="15" name="文本框 14"/>
          <p:cNvSpPr txBox="1"/>
          <p:nvPr/>
        </p:nvSpPr>
        <p:spPr>
          <a:xfrm>
            <a:off x="428281" y="2378497"/>
            <a:ext cx="2408228" cy="3651250"/>
          </a:xfrm>
          <a:prstGeom prst="rect">
            <a:avLst/>
          </a:prstGeom>
          <a:ln w="12700">
            <a:prstDash val="solid"/>
          </a:ln>
        </p:spPr>
        <p:txBody>
          <a:bodyPr>
            <a:spAutoFit/>
          </a:bodyPr>
          <a:lstStyle/>
          <a:p>
            <a:pPr marL="349758" indent="-349758">
              <a:buFont typeface="Wingdings" charset="0"/>
              <a:buChar char="l"/>
            </a:pPr>
            <a:r>
              <a:rPr lang="zh-CN"/>
              <a:t>优点</a:t>
            </a:r>
          </a:p>
          <a:p>
            <a:pPr marL="0" indent="0">
              <a:buNone/>
            </a:pPr>
            <a:r>
              <a:rPr lang="zh-CN"/>
              <a:t>并行读写效率高</a:t>
            </a:r>
          </a:p>
          <a:p>
            <a:pPr marL="0" indent="0">
              <a:buNone/>
            </a:pPr>
            <a:r>
              <a:rPr lang="zh-CN"/>
              <a:t>廉价</a:t>
            </a:r>
          </a:p>
          <a:p>
            <a:pPr marL="0" indent="0">
              <a:buNone/>
            </a:pPr>
            <a:endParaRPr lang="zh-CN"/>
          </a:p>
          <a:p>
            <a:pPr marL="349758" indent="-349758">
              <a:buFont typeface="Wingdings" charset="0"/>
              <a:buChar char="l"/>
            </a:pPr>
            <a:endParaRPr lang="zh-CN"/>
          </a:p>
          <a:p>
            <a:pPr marL="349758" indent="-349758">
              <a:buFont typeface="Wingdings" charset="0"/>
              <a:buChar char="l"/>
            </a:pPr>
            <a:r>
              <a:rPr lang="zh-CN"/>
              <a:t>缺点</a:t>
            </a:r>
          </a:p>
          <a:p>
            <a:pPr marL="0" indent="0">
              <a:buNone/>
            </a:pPr>
            <a:r>
              <a:rPr lang="zh-CN"/>
              <a:t>数据无法共享</a:t>
            </a:r>
          </a:p>
          <a:p>
            <a:pPr marL="0" indent="0">
              <a:buNone/>
            </a:pPr>
            <a:r>
              <a:rPr lang="zh-CN"/>
              <a:t>数据管理困难</a:t>
            </a:r>
          </a:p>
          <a:p>
            <a:pPr marL="0" indent="0">
              <a:buNone/>
            </a:pPr>
            <a:endParaRPr lang="zh-CN"/>
          </a:p>
          <a:p>
            <a:pPr marL="349758" indent="-349758">
              <a:buFont typeface="Wingdings" charset="0"/>
              <a:buChar char="l"/>
            </a:pPr>
            <a:r>
              <a:rPr lang="zh-CN"/>
              <a:t>应用场景</a:t>
            </a:r>
          </a:p>
          <a:p>
            <a:pPr marL="0" indent="0">
              <a:buNone/>
            </a:pPr>
            <a:r>
              <a:rPr lang="zh-CN"/>
              <a:t>虚拟机硬盘挂载</a:t>
            </a:r>
          </a:p>
          <a:p>
            <a:pPr marL="0" indent="0">
              <a:buNone/>
            </a:pPr>
            <a:endParaRPr lang="zh-CN"/>
          </a:p>
          <a:p>
            <a:pPr marL="0" indent="0">
              <a:buNone/>
            </a:pPr>
            <a:endParaRPr lang="zh-CN"/>
          </a:p>
        </p:txBody>
      </p:sp>
      <p:sp>
        <p:nvSpPr>
          <p:cNvPr id="16" name="文本框 15"/>
          <p:cNvSpPr txBox="1"/>
          <p:nvPr/>
        </p:nvSpPr>
        <p:spPr>
          <a:xfrm>
            <a:off x="3367949" y="2378497"/>
            <a:ext cx="2705540" cy="3397250"/>
          </a:xfrm>
          <a:prstGeom prst="rect">
            <a:avLst/>
          </a:prstGeom>
          <a:ln w="12700">
            <a:prstDash val="solid"/>
          </a:ln>
        </p:spPr>
        <p:txBody>
          <a:bodyPr>
            <a:spAutoFit/>
          </a:bodyPr>
          <a:lstStyle/>
          <a:p>
            <a:pPr marL="349758" indent="-349758">
              <a:buFont typeface="Wingdings" charset="0"/>
              <a:buChar char="l"/>
            </a:pPr>
            <a:r>
              <a:rPr lang="zh-CN"/>
              <a:t>优点</a:t>
            </a:r>
          </a:p>
          <a:p>
            <a:pPr marL="0" indent="0">
              <a:buNone/>
            </a:pPr>
            <a:r>
              <a:rPr lang="zh-CN"/>
              <a:t>数据可以共享、管理</a:t>
            </a:r>
          </a:p>
          <a:p>
            <a:pPr marL="0" indent="0">
              <a:buNone/>
            </a:pPr>
            <a:r>
              <a:rPr lang="zh-CN"/>
              <a:t>廉价</a:t>
            </a:r>
          </a:p>
          <a:p>
            <a:pPr marL="0" indent="0">
              <a:buNone/>
            </a:pPr>
            <a:endParaRPr lang="zh-CN"/>
          </a:p>
          <a:p>
            <a:pPr marL="349758" indent="-349758">
              <a:buFont typeface="Wingdings" charset="0"/>
              <a:buChar char="l"/>
            </a:pPr>
            <a:endParaRPr lang="zh-CN"/>
          </a:p>
          <a:p>
            <a:pPr marL="349758" indent="-349758">
              <a:buFont typeface="Wingdings" charset="0"/>
              <a:buChar char="l"/>
            </a:pPr>
            <a:r>
              <a:rPr lang="zh-CN"/>
              <a:t>缺点</a:t>
            </a:r>
          </a:p>
          <a:p>
            <a:pPr marL="0" indent="0">
              <a:buNone/>
            </a:pPr>
            <a:r>
              <a:rPr lang="zh-CN"/>
              <a:t>读写速率较慢</a:t>
            </a:r>
          </a:p>
          <a:p>
            <a:pPr marL="0" indent="0">
              <a:buNone/>
            </a:pPr>
            <a:endParaRPr lang="zh-CN"/>
          </a:p>
          <a:p>
            <a:pPr marL="349758" indent="-349758">
              <a:buFont typeface="Wingdings" charset="0"/>
              <a:buChar char="l"/>
            </a:pPr>
            <a:endParaRPr lang="zh-CN"/>
          </a:p>
          <a:p>
            <a:pPr marL="349758" indent="-349758">
              <a:buFont typeface="Wingdings" charset="0"/>
              <a:buChar char="l"/>
            </a:pPr>
            <a:r>
              <a:rPr lang="zh-CN"/>
              <a:t>应用场景</a:t>
            </a:r>
          </a:p>
          <a:p>
            <a:pPr marL="0" indent="0">
              <a:buNone/>
            </a:pPr>
            <a:r>
              <a:rPr lang="en-US"/>
              <a:t>FTP</a:t>
            </a:r>
            <a:r>
              <a:rPr lang="zh-CN"/>
              <a:t>服务器</a:t>
            </a:r>
          </a:p>
          <a:p>
            <a:pPr marL="0" indent="0">
              <a:buNone/>
            </a:pPr>
            <a:endParaRPr lang="zh-CN"/>
          </a:p>
        </p:txBody>
      </p:sp>
      <p:sp>
        <p:nvSpPr>
          <p:cNvPr id="17" name="文本框 16"/>
          <p:cNvSpPr txBox="1"/>
          <p:nvPr/>
        </p:nvSpPr>
        <p:spPr>
          <a:xfrm>
            <a:off x="6492372" y="2378497"/>
            <a:ext cx="2479354" cy="3651250"/>
          </a:xfrm>
          <a:prstGeom prst="rect">
            <a:avLst/>
          </a:prstGeom>
          <a:ln w="12700">
            <a:prstDash val="solid"/>
          </a:ln>
        </p:spPr>
        <p:txBody>
          <a:bodyPr>
            <a:spAutoFit/>
          </a:bodyPr>
          <a:lstStyle/>
          <a:p>
            <a:pPr marL="349758" indent="-349758">
              <a:buFont typeface="Wingdings" charset="0"/>
              <a:buChar char="l"/>
            </a:pPr>
            <a:r>
              <a:rPr lang="zh-CN"/>
              <a:t>优点</a:t>
            </a:r>
          </a:p>
          <a:p>
            <a:pPr marL="0" indent="0">
              <a:buNone/>
            </a:pPr>
            <a:r>
              <a:rPr lang="zh-CN"/>
              <a:t>扩展性强</a:t>
            </a:r>
          </a:p>
          <a:p>
            <a:pPr marL="0" indent="0">
              <a:buNone/>
            </a:pPr>
            <a:r>
              <a:rPr lang="zh-CN"/>
              <a:t>数据可以共享</a:t>
            </a:r>
          </a:p>
          <a:p>
            <a:pPr marL="0" indent="0">
              <a:buNone/>
            </a:pPr>
            <a:r>
              <a:rPr lang="zh-CN"/>
              <a:t>读写速率尚可</a:t>
            </a:r>
          </a:p>
          <a:p>
            <a:pPr marL="0" indent="0">
              <a:buNone/>
            </a:pPr>
            <a:endParaRPr lang="zh-CN"/>
          </a:p>
          <a:p>
            <a:pPr marL="349758" indent="-349758">
              <a:buFont typeface="Wingdings" charset="0"/>
              <a:buChar char="l"/>
            </a:pPr>
            <a:r>
              <a:rPr lang="zh-CN"/>
              <a:t>缺点</a:t>
            </a:r>
          </a:p>
          <a:p>
            <a:pPr marL="0" indent="0">
              <a:buNone/>
            </a:pPr>
            <a:r>
              <a:rPr lang="zh-CN"/>
              <a:t>不适合频繁擦写的数据</a:t>
            </a:r>
          </a:p>
          <a:p>
            <a:pPr marL="0" indent="0">
              <a:buNone/>
            </a:pPr>
            <a:endParaRPr lang="zh-CN"/>
          </a:p>
          <a:p>
            <a:pPr marL="349758" indent="-349758">
              <a:buFont typeface="Wingdings" charset="0"/>
              <a:buChar char="l"/>
            </a:pPr>
            <a:endParaRPr lang="zh-CN"/>
          </a:p>
          <a:p>
            <a:pPr marL="349758" indent="-349758">
              <a:buFont typeface="Wingdings" charset="0"/>
              <a:buChar char="l"/>
            </a:pPr>
            <a:r>
              <a:rPr lang="zh-CN"/>
              <a:t>应用场景</a:t>
            </a:r>
          </a:p>
          <a:p>
            <a:pPr marL="0" indent="0">
              <a:buNone/>
            </a:pPr>
            <a:r>
              <a:rPr lang="zh-CN"/>
              <a:t>云存储</a:t>
            </a:r>
          </a:p>
          <a:p>
            <a:pPr marL="0" indent="0">
              <a:buNone/>
            </a:pPr>
            <a:r>
              <a:rPr lang="zh-CN"/>
              <a:t>数据湖</a:t>
            </a:r>
          </a:p>
          <a:p>
            <a:pPr marL="0" indent="0">
              <a:buNone/>
            </a:pPr>
            <a:endParaRPr 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idx="12"/>
          </p:nvPr>
        </p:nvSpPr>
        <p:spPr>
          <a:xfrm>
            <a:off x="8429122" y="6407032"/>
            <a:ext cx="542604"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F814B6F1-0B8D-44AD-BFFB-9DF42C94A699}" type="slidenum">
              <a:rPr lang="en-US" altLang="zh-CN"/>
              <a:t>7</a:t>
            </a:fld>
            <a:endParaRPr lang="zh-CN"/>
          </a:p>
        </p:txBody>
      </p:sp>
      <p:sp>
        <p:nvSpPr>
          <p:cNvPr id="9" name="文本框 8"/>
          <p:cNvSpPr txBox="1"/>
          <p:nvPr/>
        </p:nvSpPr>
        <p:spPr>
          <a:xfrm>
            <a:off x="428281" y="199434"/>
            <a:ext cx="4052127" cy="514350"/>
          </a:xfrm>
          <a:prstGeom prst="rect">
            <a:avLst/>
          </a:prstGeom>
          <a:noFill/>
        </p:spPr>
        <p:txBody>
          <a:bodyPr wrap="square">
            <a:spAutoFit/>
          </a:bodyPr>
          <a:lstStyle>
            <a:lvl1pPr marL="0" lvl="0" algn="l" defTabSz="457200">
              <a:defRPr sz="1800" kern="1200">
                <a:solidFill>
                  <a:schemeClr val="tx1"/>
                </a:solidFill>
                <a:latin typeface="Calibri"/>
                <a:ea typeface="微软雅黑"/>
              </a:defRPr>
            </a:lvl1pPr>
            <a:lvl2pPr marL="457200" lvl="1" algn="l" defTabSz="457200">
              <a:defRPr sz="1800" kern="1200">
                <a:solidFill>
                  <a:schemeClr val="tx1"/>
                </a:solidFill>
                <a:latin typeface="Calibri"/>
                <a:ea typeface="微软雅黑"/>
              </a:defRPr>
            </a:lvl2pPr>
            <a:lvl3pPr marL="914400" lvl="2" algn="l" defTabSz="457200">
              <a:defRPr sz="1800" kern="1200">
                <a:solidFill>
                  <a:schemeClr val="tx1"/>
                </a:solidFill>
                <a:latin typeface="Calibri"/>
                <a:ea typeface="微软雅黑"/>
              </a:defRPr>
            </a:lvl3pPr>
            <a:lvl4pPr marL="1371600" lvl="3" algn="l" defTabSz="457200">
              <a:defRPr sz="1800" kern="1200">
                <a:solidFill>
                  <a:schemeClr val="tx1"/>
                </a:solidFill>
                <a:latin typeface="Calibri"/>
                <a:ea typeface="微软雅黑"/>
              </a:defRPr>
            </a:lvl4pPr>
            <a:lvl5pPr marL="1828800" lvl="4" algn="l" defTabSz="457200">
              <a:defRPr sz="1800" kern="1200">
                <a:solidFill>
                  <a:schemeClr val="tx1"/>
                </a:solidFill>
                <a:latin typeface="Calibri"/>
                <a:ea typeface="微软雅黑"/>
              </a:defRPr>
            </a:lvl5pPr>
            <a:lvl6pPr marL="2286000" lvl="5" algn="l" defTabSz="457200">
              <a:defRPr sz="1800" kern="1200">
                <a:solidFill>
                  <a:schemeClr val="tx1"/>
                </a:solidFill>
                <a:latin typeface="Calibri"/>
                <a:ea typeface="微软雅黑"/>
              </a:defRPr>
            </a:lvl6pPr>
            <a:lvl7pPr marL="2743200" lvl="6" algn="l" defTabSz="457200">
              <a:defRPr sz="1800" kern="1200">
                <a:solidFill>
                  <a:schemeClr val="tx1"/>
                </a:solidFill>
                <a:latin typeface="Calibri"/>
                <a:ea typeface="微软雅黑"/>
              </a:defRPr>
            </a:lvl7pPr>
            <a:lvl8pPr marL="3200400" lvl="7" algn="l" defTabSz="457200">
              <a:defRPr sz="1800" kern="1200">
                <a:solidFill>
                  <a:schemeClr val="tx1"/>
                </a:solidFill>
                <a:latin typeface="Calibri"/>
                <a:ea typeface="微软雅黑"/>
              </a:defRPr>
            </a:lvl8pPr>
            <a:lvl9pPr marL="3657600" lvl="8" algn="l" defTabSz="457200">
              <a:defRPr sz="1800" kern="1200">
                <a:solidFill>
                  <a:schemeClr val="tx1"/>
                </a:solidFill>
                <a:latin typeface="Calibri"/>
                <a:ea typeface="微软雅黑"/>
              </a:defRPr>
            </a:lvl9pPr>
          </a:lstStyle>
          <a:p>
            <a:pPr>
              <a:lnSpc>
                <a:spcPct val="100000"/>
              </a:lnSpc>
            </a:pPr>
            <a:r>
              <a:rPr lang="zh-CN" sz="2800" b="1" spc="200">
                <a:solidFill>
                  <a:srgbClr val="FFFFFF"/>
                </a:solidFill>
                <a:latin typeface="Calibri"/>
                <a:ea typeface="微软雅黑"/>
              </a:rPr>
              <a:t>研究背景和研究现状</a:t>
            </a:r>
          </a:p>
        </p:txBody>
      </p:sp>
      <p:sp>
        <p:nvSpPr>
          <p:cNvPr id="4" name="矩形 3"/>
          <p:cNvSpPr/>
          <p:nvPr/>
        </p:nvSpPr>
        <p:spPr>
          <a:xfrm>
            <a:off x="502961" y="992602"/>
            <a:ext cx="7193525" cy="546100"/>
          </a:xfrm>
          <a:prstGeom prst="rect">
            <a:avLst/>
          </a:prstGeom>
        </p:spPr>
        <p:txBody>
          <a:bodyPr wrap="square">
            <a:spAutoFit/>
          </a:bodyPr>
          <a:lstStyle>
            <a:lvl1pPr marL="0" lvl="0" algn="l" defTabSz="457200">
              <a:defRPr sz="1800" kern="1200">
                <a:solidFill>
                  <a:schemeClr val="tx1"/>
                </a:solidFill>
                <a:latin typeface="Calibri"/>
                <a:ea typeface="微软雅黑"/>
              </a:defRPr>
            </a:lvl1pPr>
            <a:lvl2pPr marL="457200" lvl="1" algn="l" defTabSz="457200">
              <a:defRPr sz="1800" kern="1200">
                <a:solidFill>
                  <a:schemeClr val="tx1"/>
                </a:solidFill>
                <a:latin typeface="Calibri"/>
                <a:ea typeface="微软雅黑"/>
              </a:defRPr>
            </a:lvl2pPr>
            <a:lvl3pPr marL="914400" lvl="2" algn="l" defTabSz="457200">
              <a:defRPr sz="1800" kern="1200">
                <a:solidFill>
                  <a:schemeClr val="tx1"/>
                </a:solidFill>
                <a:latin typeface="Calibri"/>
                <a:ea typeface="微软雅黑"/>
              </a:defRPr>
            </a:lvl3pPr>
            <a:lvl4pPr marL="1371600" lvl="3" algn="l" defTabSz="457200">
              <a:defRPr sz="1800" kern="1200">
                <a:solidFill>
                  <a:schemeClr val="tx1"/>
                </a:solidFill>
                <a:latin typeface="Calibri"/>
                <a:ea typeface="微软雅黑"/>
              </a:defRPr>
            </a:lvl4pPr>
            <a:lvl5pPr marL="1828800" lvl="4" algn="l" defTabSz="457200">
              <a:defRPr sz="1800" kern="1200">
                <a:solidFill>
                  <a:schemeClr val="tx1"/>
                </a:solidFill>
                <a:latin typeface="Calibri"/>
                <a:ea typeface="微软雅黑"/>
              </a:defRPr>
            </a:lvl5pPr>
            <a:lvl6pPr marL="2286000" lvl="5" algn="l" defTabSz="457200">
              <a:defRPr sz="1800" kern="1200">
                <a:solidFill>
                  <a:schemeClr val="tx1"/>
                </a:solidFill>
                <a:latin typeface="Calibri"/>
                <a:ea typeface="微软雅黑"/>
              </a:defRPr>
            </a:lvl6pPr>
            <a:lvl7pPr marL="2743200" lvl="6" algn="l" defTabSz="457200">
              <a:defRPr sz="1800" kern="1200">
                <a:solidFill>
                  <a:schemeClr val="tx1"/>
                </a:solidFill>
                <a:latin typeface="Calibri"/>
                <a:ea typeface="微软雅黑"/>
              </a:defRPr>
            </a:lvl7pPr>
            <a:lvl8pPr marL="3200400" lvl="7" algn="l" defTabSz="457200">
              <a:defRPr sz="1800" kern="1200">
                <a:solidFill>
                  <a:schemeClr val="tx1"/>
                </a:solidFill>
                <a:latin typeface="Calibri"/>
                <a:ea typeface="微软雅黑"/>
              </a:defRPr>
            </a:lvl8pPr>
            <a:lvl9pPr marL="3657600" lvl="8" algn="l" defTabSz="457200">
              <a:defRPr sz="1800" kern="1200">
                <a:solidFill>
                  <a:schemeClr val="tx1"/>
                </a:solidFill>
                <a:latin typeface="Calibri"/>
                <a:ea typeface="微软雅黑"/>
              </a:defRPr>
            </a:lvl9pPr>
          </a:lstStyle>
          <a:p>
            <a:pPr>
              <a:lnSpc>
                <a:spcPct val="125000"/>
              </a:lnSpc>
            </a:pPr>
            <a:r>
              <a:rPr lang="zh-CN" sz="2400" b="1"/>
              <a:t>对象存储</a:t>
            </a:r>
          </a:p>
        </p:txBody>
      </p:sp>
      <p:sp>
        <p:nvSpPr>
          <p:cNvPr id="10" name="文本框 9"/>
          <p:cNvSpPr txBox="1"/>
          <p:nvPr/>
        </p:nvSpPr>
        <p:spPr>
          <a:xfrm>
            <a:off x="614445" y="1863156"/>
            <a:ext cx="5282246" cy="2063750"/>
          </a:xfrm>
          <a:prstGeom prst="rect">
            <a:avLst/>
          </a:prstGeom>
          <a:ln w="12700">
            <a:prstDash val="solid"/>
          </a:ln>
        </p:spPr>
        <p:txBody>
          <a:bodyPr>
            <a:spAutoFit/>
          </a:bodyPr>
          <a:lstStyle/>
          <a:p>
            <a:pPr marL="349758" indent="-349758">
              <a:buFont typeface="Wingdings" charset="0"/>
              <a:buChar char="l"/>
            </a:pPr>
            <a:r>
              <a:rPr lang="en-US"/>
              <a:t>Key</a:t>
            </a:r>
            <a:r>
              <a:rPr lang="zh-CN"/>
              <a:t>：</a:t>
            </a:r>
            <a:r>
              <a:rPr lang="zh-CN">
                <a:solidFill>
                  <a:srgbClr val="121212"/>
                </a:solidFill>
                <a:highlight>
                  <a:srgbClr val="FFFFFF"/>
                </a:highlight>
                <a:latin typeface="-apple-system"/>
                <a:ea typeface="-apple-system"/>
              </a:rPr>
              <a:t>该对象的全局唯一标识符（UID）</a:t>
            </a:r>
          </a:p>
          <a:p>
            <a:pPr marL="349758" indent="-349758">
              <a:buFont typeface="Wingdings" charset="0"/>
              <a:buChar char="l"/>
            </a:pPr>
            <a:endParaRPr/>
          </a:p>
          <a:p>
            <a:pPr marL="349758" indent="-349758">
              <a:buFont typeface="Wingdings" charset="0"/>
              <a:buChar char="l"/>
            </a:pPr>
            <a:r>
              <a:rPr lang="en-US"/>
              <a:t>Data：数据本身</a:t>
            </a:r>
          </a:p>
          <a:p>
            <a:pPr marL="349758" indent="-349758">
              <a:buFont typeface="Wingdings" charset="0"/>
              <a:buChar char="l"/>
            </a:pPr>
            <a:endParaRPr/>
          </a:p>
          <a:p>
            <a:pPr marL="349758" indent="-349758">
              <a:buFont typeface="Wingdings" charset="0"/>
              <a:buChar char="l"/>
            </a:pPr>
            <a:r>
              <a:rPr lang="en-US"/>
              <a:t>Metadata：描述数据的标签信息和统计信息</a:t>
            </a:r>
          </a:p>
          <a:p>
            <a:endParaRPr/>
          </a:p>
          <a:p>
            <a:endParaRPr/>
          </a:p>
        </p:txBody>
      </p:sp>
      <p:pic>
        <p:nvPicPr>
          <p:cNvPr id="11" name="图片 10"/>
          <p:cNvPicPr>
            <a:picLocks noChangeAspect="1"/>
          </p:cNvPicPr>
          <p:nvPr/>
        </p:nvPicPr>
        <p:blipFill>
          <a:blip r:embed="rId3"/>
          <a:stretch/>
        </p:blipFill>
        <p:spPr>
          <a:xfrm>
            <a:off x="1611138" y="3926906"/>
            <a:ext cx="1521504" cy="1281122"/>
          </a:xfrm>
          <a:prstGeom prst="rect">
            <a:avLst/>
          </a:prstGeom>
        </p:spPr>
      </p:pic>
      <p:sp>
        <p:nvSpPr>
          <p:cNvPr id="12" name="文本框 11"/>
          <p:cNvSpPr txBox="1"/>
          <p:nvPr/>
        </p:nvSpPr>
        <p:spPr>
          <a:xfrm>
            <a:off x="1972170" y="5262425"/>
            <a:ext cx="1565844" cy="361950"/>
          </a:xfrm>
          <a:prstGeom prst="rect">
            <a:avLst/>
          </a:prstGeom>
          <a:ln w="12700">
            <a:prstDash val="solid"/>
          </a:ln>
        </p:spPr>
        <p:txBody>
          <a:bodyPr>
            <a:spAutoFit/>
          </a:bodyPr>
          <a:lstStyle/>
          <a:p>
            <a:r>
              <a:t>Data</a:t>
            </a:r>
          </a:p>
        </p:txBody>
      </p:sp>
      <p:pic>
        <p:nvPicPr>
          <p:cNvPr id="13" name="图片 12"/>
          <p:cNvPicPr>
            <a:picLocks noChangeAspect="1"/>
          </p:cNvPicPr>
          <p:nvPr/>
        </p:nvPicPr>
        <p:blipFill>
          <a:blip r:embed="rId4"/>
          <a:stretch/>
        </p:blipFill>
        <p:spPr>
          <a:xfrm>
            <a:off x="5577612" y="3486684"/>
            <a:ext cx="2118873" cy="1775740"/>
          </a:xfrm>
          <a:prstGeom prst="rect">
            <a:avLst/>
          </a:prstGeom>
        </p:spPr>
      </p:pic>
      <p:sp>
        <p:nvSpPr>
          <p:cNvPr id="14" name="文本框 13"/>
          <p:cNvSpPr txBox="1"/>
          <p:nvPr/>
        </p:nvSpPr>
        <p:spPr>
          <a:xfrm>
            <a:off x="6214720" y="5262425"/>
            <a:ext cx="1565844" cy="361950"/>
          </a:xfrm>
          <a:prstGeom prst="rect">
            <a:avLst/>
          </a:prstGeom>
          <a:ln w="12700">
            <a:prstDash val="solid"/>
          </a:ln>
        </p:spPr>
        <p:txBody>
          <a:bodyPr>
            <a:spAutoFit/>
          </a:bodyPr>
          <a:lstStyle/>
          <a:p>
            <a:r>
              <a:rPr lang="en-US"/>
              <a:t>Metadata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idx="12"/>
          </p:nvPr>
        </p:nvSpPr>
        <p:spPr>
          <a:xfrm>
            <a:off x="8429122" y="6407032"/>
            <a:ext cx="542604"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07F272AE-D27B-4596-A127-DEFD1A9FEDC1}" type="slidenum">
              <a:rPr lang="en-US" altLang="zh-CN"/>
              <a:t>8</a:t>
            </a:fld>
            <a:endParaRPr lang="zh-CN"/>
          </a:p>
        </p:txBody>
      </p:sp>
      <p:sp>
        <p:nvSpPr>
          <p:cNvPr id="9" name="文本框 8"/>
          <p:cNvSpPr txBox="1"/>
          <p:nvPr/>
        </p:nvSpPr>
        <p:spPr>
          <a:xfrm>
            <a:off x="428281" y="199434"/>
            <a:ext cx="4200784" cy="514350"/>
          </a:xfrm>
          <a:prstGeom prst="rect">
            <a:avLst/>
          </a:prstGeom>
          <a:noFill/>
        </p:spPr>
        <p:txBody>
          <a:bodyPr wrap="square">
            <a:spAutoFit/>
          </a:bodyPr>
          <a:lstStyle>
            <a:lvl1pPr marL="0" lvl="0" algn="l" defTabSz="457200">
              <a:defRPr sz="1800" kern="1200">
                <a:solidFill>
                  <a:schemeClr val="tx1"/>
                </a:solidFill>
                <a:latin typeface="Calibri"/>
                <a:ea typeface="微软雅黑"/>
              </a:defRPr>
            </a:lvl1pPr>
            <a:lvl2pPr marL="457200" lvl="1" algn="l" defTabSz="457200">
              <a:defRPr sz="1800" kern="1200">
                <a:solidFill>
                  <a:schemeClr val="tx1"/>
                </a:solidFill>
                <a:latin typeface="Calibri"/>
                <a:ea typeface="微软雅黑"/>
              </a:defRPr>
            </a:lvl2pPr>
            <a:lvl3pPr marL="914400" lvl="2" algn="l" defTabSz="457200">
              <a:defRPr sz="1800" kern="1200">
                <a:solidFill>
                  <a:schemeClr val="tx1"/>
                </a:solidFill>
                <a:latin typeface="Calibri"/>
                <a:ea typeface="微软雅黑"/>
              </a:defRPr>
            </a:lvl3pPr>
            <a:lvl4pPr marL="1371600" lvl="3" algn="l" defTabSz="457200">
              <a:defRPr sz="1800" kern="1200">
                <a:solidFill>
                  <a:schemeClr val="tx1"/>
                </a:solidFill>
                <a:latin typeface="Calibri"/>
                <a:ea typeface="微软雅黑"/>
              </a:defRPr>
            </a:lvl4pPr>
            <a:lvl5pPr marL="1828800" lvl="4" algn="l" defTabSz="457200">
              <a:defRPr sz="1800" kern="1200">
                <a:solidFill>
                  <a:schemeClr val="tx1"/>
                </a:solidFill>
                <a:latin typeface="Calibri"/>
                <a:ea typeface="微软雅黑"/>
              </a:defRPr>
            </a:lvl5pPr>
            <a:lvl6pPr marL="2286000" lvl="5" algn="l" defTabSz="457200">
              <a:defRPr sz="1800" kern="1200">
                <a:solidFill>
                  <a:schemeClr val="tx1"/>
                </a:solidFill>
                <a:latin typeface="Calibri"/>
                <a:ea typeface="微软雅黑"/>
              </a:defRPr>
            </a:lvl6pPr>
            <a:lvl7pPr marL="2743200" lvl="6" algn="l" defTabSz="457200">
              <a:defRPr sz="1800" kern="1200">
                <a:solidFill>
                  <a:schemeClr val="tx1"/>
                </a:solidFill>
                <a:latin typeface="Calibri"/>
                <a:ea typeface="微软雅黑"/>
              </a:defRPr>
            </a:lvl7pPr>
            <a:lvl8pPr marL="3200400" lvl="7" algn="l" defTabSz="457200">
              <a:defRPr sz="1800" kern="1200">
                <a:solidFill>
                  <a:schemeClr val="tx1"/>
                </a:solidFill>
                <a:latin typeface="Calibri"/>
                <a:ea typeface="微软雅黑"/>
              </a:defRPr>
            </a:lvl8pPr>
            <a:lvl9pPr marL="3657600" lvl="8" algn="l" defTabSz="457200">
              <a:defRPr sz="1800" kern="1200">
                <a:solidFill>
                  <a:schemeClr val="tx1"/>
                </a:solidFill>
                <a:latin typeface="Calibri"/>
                <a:ea typeface="微软雅黑"/>
              </a:defRPr>
            </a:lvl9pPr>
          </a:lstStyle>
          <a:p>
            <a:pPr>
              <a:lnSpc>
                <a:spcPct val="100000"/>
              </a:lnSpc>
            </a:pPr>
            <a:r>
              <a:rPr lang="zh-CN" sz="2800" b="1" spc="200">
                <a:solidFill>
                  <a:srgbClr val="FFFFFF"/>
                </a:solidFill>
                <a:latin typeface="Calibri"/>
                <a:ea typeface="微软雅黑"/>
              </a:rPr>
              <a:t>研究背景和研究现状</a:t>
            </a:r>
          </a:p>
        </p:txBody>
      </p:sp>
      <p:sp>
        <p:nvSpPr>
          <p:cNvPr id="4" name="矩形 3"/>
          <p:cNvSpPr/>
          <p:nvPr/>
        </p:nvSpPr>
        <p:spPr>
          <a:xfrm>
            <a:off x="502961" y="992602"/>
            <a:ext cx="7193525" cy="546100"/>
          </a:xfrm>
          <a:prstGeom prst="rect">
            <a:avLst/>
          </a:prstGeom>
        </p:spPr>
        <p:txBody>
          <a:bodyPr wrap="square">
            <a:spAutoFit/>
          </a:bodyPr>
          <a:lstStyle>
            <a:lvl1pPr marL="0" lvl="0" algn="l" defTabSz="457200">
              <a:defRPr sz="1800" kern="1200">
                <a:solidFill>
                  <a:schemeClr val="tx1"/>
                </a:solidFill>
                <a:latin typeface="Calibri"/>
                <a:ea typeface="微软雅黑"/>
              </a:defRPr>
            </a:lvl1pPr>
            <a:lvl2pPr marL="457200" lvl="1" algn="l" defTabSz="457200">
              <a:defRPr sz="1800" kern="1200">
                <a:solidFill>
                  <a:schemeClr val="tx1"/>
                </a:solidFill>
                <a:latin typeface="Calibri"/>
                <a:ea typeface="微软雅黑"/>
              </a:defRPr>
            </a:lvl2pPr>
            <a:lvl3pPr marL="914400" lvl="2" algn="l" defTabSz="457200">
              <a:defRPr sz="1800" kern="1200">
                <a:solidFill>
                  <a:schemeClr val="tx1"/>
                </a:solidFill>
                <a:latin typeface="Calibri"/>
                <a:ea typeface="微软雅黑"/>
              </a:defRPr>
            </a:lvl3pPr>
            <a:lvl4pPr marL="1371600" lvl="3" algn="l" defTabSz="457200">
              <a:defRPr sz="1800" kern="1200">
                <a:solidFill>
                  <a:schemeClr val="tx1"/>
                </a:solidFill>
                <a:latin typeface="Calibri"/>
                <a:ea typeface="微软雅黑"/>
              </a:defRPr>
            </a:lvl4pPr>
            <a:lvl5pPr marL="1828800" lvl="4" algn="l" defTabSz="457200">
              <a:defRPr sz="1800" kern="1200">
                <a:solidFill>
                  <a:schemeClr val="tx1"/>
                </a:solidFill>
                <a:latin typeface="Calibri"/>
                <a:ea typeface="微软雅黑"/>
              </a:defRPr>
            </a:lvl5pPr>
            <a:lvl6pPr marL="2286000" lvl="5" algn="l" defTabSz="457200">
              <a:defRPr sz="1800" kern="1200">
                <a:solidFill>
                  <a:schemeClr val="tx1"/>
                </a:solidFill>
                <a:latin typeface="Calibri"/>
                <a:ea typeface="微软雅黑"/>
              </a:defRPr>
            </a:lvl6pPr>
            <a:lvl7pPr marL="2743200" lvl="6" algn="l" defTabSz="457200">
              <a:defRPr sz="1800" kern="1200">
                <a:solidFill>
                  <a:schemeClr val="tx1"/>
                </a:solidFill>
                <a:latin typeface="Calibri"/>
                <a:ea typeface="微软雅黑"/>
              </a:defRPr>
            </a:lvl7pPr>
            <a:lvl8pPr marL="3200400" lvl="7" algn="l" defTabSz="457200">
              <a:defRPr sz="1800" kern="1200">
                <a:solidFill>
                  <a:schemeClr val="tx1"/>
                </a:solidFill>
                <a:latin typeface="Calibri"/>
                <a:ea typeface="微软雅黑"/>
              </a:defRPr>
            </a:lvl8pPr>
            <a:lvl9pPr marL="3657600" lvl="8" algn="l" defTabSz="457200">
              <a:defRPr sz="1800" kern="1200">
                <a:solidFill>
                  <a:schemeClr val="tx1"/>
                </a:solidFill>
                <a:latin typeface="Calibri"/>
                <a:ea typeface="微软雅黑"/>
              </a:defRPr>
            </a:lvl9pPr>
          </a:lstStyle>
          <a:p>
            <a:pPr>
              <a:lnSpc>
                <a:spcPct val="125000"/>
              </a:lnSpc>
            </a:pPr>
            <a:r>
              <a:rPr lang="zh-CN" sz="2400" b="1"/>
              <a:t>对象存储中的问题</a:t>
            </a:r>
          </a:p>
        </p:txBody>
      </p:sp>
      <p:sp>
        <p:nvSpPr>
          <p:cNvPr id="10" name="文本框 9"/>
          <p:cNvSpPr txBox="1"/>
          <p:nvPr/>
        </p:nvSpPr>
        <p:spPr>
          <a:xfrm>
            <a:off x="634266" y="1773962"/>
            <a:ext cx="8183566" cy="4279900"/>
          </a:xfrm>
          <a:prstGeom prst="rect">
            <a:avLst/>
          </a:prstGeom>
          <a:ln w="12700">
            <a:prstDash val="solid"/>
          </a:ln>
        </p:spPr>
        <p:txBody>
          <a:bodyPr>
            <a:spAutoFit/>
          </a:bodyPr>
          <a:lstStyle/>
          <a:p>
            <a:pPr marL="349758" indent="-349758">
              <a:buFont typeface="Wingdings" charset="0"/>
              <a:buChar char="l"/>
            </a:pPr>
            <a:r>
              <a:rPr lang="zh-CN"/>
              <a:t>多对象访问缺乏原子性（</a:t>
            </a:r>
            <a:r>
              <a:rPr lang="en-US"/>
              <a:t>Atomicy</a:t>
            </a:r>
            <a:r>
              <a:rPr lang="zh-CN"/>
              <a:t>）</a:t>
            </a:r>
          </a:p>
          <a:p>
            <a:pPr marL="0" indent="0">
              <a:buNone/>
            </a:pPr>
            <a:endParaRPr lang="zh-CN"/>
          </a:p>
          <a:p>
            <a:pPr marL="0" indent="0">
              <a:buNone/>
            </a:pPr>
            <a:r>
              <a:rPr lang="zh-CN"/>
              <a:t>例：对多对象的更新可能在读取时会看到部分更新的内容</a:t>
            </a:r>
          </a:p>
          <a:p>
            <a:pPr marL="0" indent="0">
              <a:buNone/>
            </a:pPr>
            <a:endParaRPr lang="zh-CN"/>
          </a:p>
          <a:p>
            <a:pPr marL="349758" indent="-349758">
              <a:buFont typeface="Wingdings" charset="0"/>
              <a:buChar char="l"/>
            </a:pPr>
            <a:r>
              <a:rPr lang="zh-CN"/>
              <a:t>最终一致性（</a:t>
            </a:r>
            <a:r>
              <a:rPr lang="en-US"/>
              <a:t>Eventual Consistency</a:t>
            </a:r>
            <a:r>
              <a:rPr lang="zh-CN"/>
              <a:t>）</a:t>
            </a:r>
          </a:p>
          <a:p>
            <a:pPr marL="0" indent="0">
              <a:buNone/>
            </a:pPr>
            <a:endParaRPr lang="zh-CN"/>
          </a:p>
          <a:p>
            <a:pPr marL="0" indent="0">
              <a:buNone/>
            </a:pPr>
            <a:r>
              <a:rPr lang="zh-CN"/>
              <a:t>例：绝大多数系统为了保证最终一致性，可能会导致已完成的更新事务不可见</a:t>
            </a:r>
          </a:p>
          <a:p>
            <a:pPr marL="0" indent="0">
              <a:buNone/>
            </a:pPr>
            <a:endParaRPr lang="zh-CN"/>
          </a:p>
          <a:p>
            <a:pPr marL="349758" indent="-349758">
              <a:buFont typeface="Wingdings" charset="0"/>
              <a:buChar char="l"/>
            </a:pPr>
            <a:r>
              <a:rPr lang="zh-CN"/>
              <a:t>性能表现不佳</a:t>
            </a:r>
          </a:p>
          <a:p>
            <a:pPr marL="0" indent="0">
              <a:buNone/>
            </a:pPr>
            <a:endParaRPr lang="zh-CN"/>
          </a:p>
          <a:p>
            <a:pPr marL="0" indent="0">
              <a:buNone/>
            </a:pPr>
            <a:r>
              <a:rPr lang="zh-CN"/>
              <a:t>例：对特定查询（</a:t>
            </a:r>
            <a:r>
              <a:rPr lang="en-US"/>
              <a:t>query</a:t>
            </a:r>
            <a:r>
              <a:rPr lang="zh-CN"/>
              <a:t>）的显示相关内容（</a:t>
            </a:r>
            <a:r>
              <a:rPr lang="en-US"/>
              <a:t>List</a:t>
            </a:r>
            <a:r>
              <a:rPr lang="zh-CN"/>
              <a:t>）操作开销很大</a:t>
            </a:r>
          </a:p>
          <a:p>
            <a:pPr marL="0" indent="0">
              <a:buNone/>
            </a:pPr>
            <a:endParaRPr lang="zh-CN"/>
          </a:p>
          <a:p>
            <a:pPr marL="349758" indent="-349758">
              <a:buFont typeface="Wingdings" charset="0"/>
              <a:buChar char="l"/>
            </a:pPr>
            <a:r>
              <a:rPr lang="zh-CN"/>
              <a:t>缺乏管理功能</a:t>
            </a:r>
          </a:p>
          <a:p>
            <a:pPr marL="0" indent="0">
              <a:buNone/>
            </a:pPr>
            <a:endParaRPr lang="zh-CN"/>
          </a:p>
          <a:p>
            <a:pPr marL="0" indent="0"/>
            <a:r>
              <a:rPr lang="zh-CN"/>
              <a:t>例：审计功能、回退功能...</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角 9"/>
          <p:cNvSpPr/>
          <p:nvPr/>
        </p:nvSpPr>
        <p:spPr>
          <a:xfrm>
            <a:off x="783245" y="3032584"/>
            <a:ext cx="7412982" cy="1575754"/>
          </a:xfrm>
          <a:prstGeom prst="roundRect">
            <a:avLst/>
          </a:prstGeom>
          <a:noFill/>
          <a:ln w="28575">
            <a:solidFill>
              <a:srgbClr val="7B7B7B"/>
            </a:solidFill>
            <a:prstDash val="solid"/>
          </a:ln>
        </p:spPr>
        <p:txBody>
          <a:bodyPr vert="horz" anchor="ctr"/>
          <a:lstStyle/>
          <a:p>
            <a:pPr algn="ctr"/>
            <a:endParaRPr/>
          </a:p>
        </p:txBody>
      </p:sp>
      <p:sp>
        <p:nvSpPr>
          <p:cNvPr id="2" name="灯片编号占位符 1"/>
          <p:cNvSpPr>
            <a:spLocks noGrp="1"/>
          </p:cNvSpPr>
          <p:nvPr>
            <p:ph type="sldNum" idx="12"/>
          </p:nvPr>
        </p:nvSpPr>
        <p:spPr>
          <a:xfrm>
            <a:off x="8429122" y="6407032"/>
            <a:ext cx="542604"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50EBD8C3-95B4-4FFB-8F3B-B860E0F6404B}" type="slidenum">
              <a:rPr lang="en-US" altLang="zh-CN"/>
              <a:t>9</a:t>
            </a:fld>
            <a:endParaRPr lang="zh-CN"/>
          </a:p>
        </p:txBody>
      </p:sp>
      <p:sp>
        <p:nvSpPr>
          <p:cNvPr id="9" name="文本框 8"/>
          <p:cNvSpPr txBox="1"/>
          <p:nvPr/>
        </p:nvSpPr>
        <p:spPr>
          <a:xfrm>
            <a:off x="428281" y="199434"/>
            <a:ext cx="3925754" cy="514350"/>
          </a:xfrm>
          <a:prstGeom prst="rect">
            <a:avLst/>
          </a:prstGeom>
          <a:noFill/>
        </p:spPr>
        <p:txBody>
          <a:bodyPr wrap="square">
            <a:spAutoFit/>
          </a:bodyPr>
          <a:lstStyle>
            <a:lvl1pPr marL="0" lvl="0" algn="l" defTabSz="457200">
              <a:defRPr sz="1800" kern="1200">
                <a:solidFill>
                  <a:schemeClr val="tx1"/>
                </a:solidFill>
                <a:latin typeface="Calibri"/>
                <a:ea typeface="微软雅黑"/>
              </a:defRPr>
            </a:lvl1pPr>
            <a:lvl2pPr marL="457200" lvl="1" algn="l" defTabSz="457200">
              <a:defRPr sz="1800" kern="1200">
                <a:solidFill>
                  <a:schemeClr val="tx1"/>
                </a:solidFill>
                <a:latin typeface="Calibri"/>
                <a:ea typeface="微软雅黑"/>
              </a:defRPr>
            </a:lvl2pPr>
            <a:lvl3pPr marL="914400" lvl="2" algn="l" defTabSz="457200">
              <a:defRPr sz="1800" kern="1200">
                <a:solidFill>
                  <a:schemeClr val="tx1"/>
                </a:solidFill>
                <a:latin typeface="Calibri"/>
                <a:ea typeface="微软雅黑"/>
              </a:defRPr>
            </a:lvl3pPr>
            <a:lvl4pPr marL="1371600" lvl="3" algn="l" defTabSz="457200">
              <a:defRPr sz="1800" kern="1200">
                <a:solidFill>
                  <a:schemeClr val="tx1"/>
                </a:solidFill>
                <a:latin typeface="Calibri"/>
                <a:ea typeface="微软雅黑"/>
              </a:defRPr>
            </a:lvl4pPr>
            <a:lvl5pPr marL="1828800" lvl="4" algn="l" defTabSz="457200">
              <a:defRPr sz="1800" kern="1200">
                <a:solidFill>
                  <a:schemeClr val="tx1"/>
                </a:solidFill>
                <a:latin typeface="Calibri"/>
                <a:ea typeface="微软雅黑"/>
              </a:defRPr>
            </a:lvl5pPr>
            <a:lvl6pPr marL="2286000" lvl="5" algn="l" defTabSz="457200">
              <a:defRPr sz="1800" kern="1200">
                <a:solidFill>
                  <a:schemeClr val="tx1"/>
                </a:solidFill>
                <a:latin typeface="Calibri"/>
                <a:ea typeface="微软雅黑"/>
              </a:defRPr>
            </a:lvl6pPr>
            <a:lvl7pPr marL="2743200" lvl="6" algn="l" defTabSz="457200">
              <a:defRPr sz="1800" kern="1200">
                <a:solidFill>
                  <a:schemeClr val="tx1"/>
                </a:solidFill>
                <a:latin typeface="Calibri"/>
                <a:ea typeface="微软雅黑"/>
              </a:defRPr>
            </a:lvl7pPr>
            <a:lvl8pPr marL="3200400" lvl="7" algn="l" defTabSz="457200">
              <a:defRPr sz="1800" kern="1200">
                <a:solidFill>
                  <a:schemeClr val="tx1"/>
                </a:solidFill>
                <a:latin typeface="Calibri"/>
                <a:ea typeface="微软雅黑"/>
              </a:defRPr>
            </a:lvl8pPr>
            <a:lvl9pPr marL="3657600" lvl="8" algn="l" defTabSz="457200">
              <a:defRPr sz="1800" kern="1200">
                <a:solidFill>
                  <a:schemeClr val="tx1"/>
                </a:solidFill>
                <a:latin typeface="Calibri"/>
                <a:ea typeface="微软雅黑"/>
              </a:defRPr>
            </a:lvl9pPr>
          </a:lstStyle>
          <a:p>
            <a:pPr>
              <a:lnSpc>
                <a:spcPct val="100000"/>
              </a:lnSpc>
            </a:pPr>
            <a:r>
              <a:rPr lang="zh-CN" sz="2800" b="1" spc="200">
                <a:solidFill>
                  <a:srgbClr val="FFFFFF"/>
                </a:solidFill>
                <a:latin typeface="Calibri"/>
                <a:ea typeface="微软雅黑"/>
              </a:rPr>
              <a:t>研究背景和研究现状</a:t>
            </a:r>
          </a:p>
        </p:txBody>
      </p:sp>
      <p:sp>
        <p:nvSpPr>
          <p:cNvPr id="4" name="矩形 3"/>
          <p:cNvSpPr/>
          <p:nvPr/>
        </p:nvSpPr>
        <p:spPr>
          <a:xfrm>
            <a:off x="502961" y="992602"/>
            <a:ext cx="7193525" cy="565150"/>
          </a:xfrm>
          <a:prstGeom prst="rect">
            <a:avLst/>
          </a:prstGeom>
        </p:spPr>
        <p:txBody>
          <a:bodyPr wrap="square">
            <a:spAutoFit/>
          </a:bodyPr>
          <a:lstStyle>
            <a:lvl1pPr marL="0" lvl="0" algn="l" defTabSz="457200">
              <a:defRPr sz="1800" kern="1200">
                <a:solidFill>
                  <a:schemeClr val="tx1"/>
                </a:solidFill>
                <a:latin typeface="Calibri"/>
                <a:ea typeface="微软雅黑"/>
              </a:defRPr>
            </a:lvl1pPr>
            <a:lvl2pPr marL="457200" lvl="1" algn="l" defTabSz="457200">
              <a:defRPr sz="1800" kern="1200">
                <a:solidFill>
                  <a:schemeClr val="tx1"/>
                </a:solidFill>
                <a:latin typeface="Calibri"/>
                <a:ea typeface="微软雅黑"/>
              </a:defRPr>
            </a:lvl2pPr>
            <a:lvl3pPr marL="914400" lvl="2" algn="l" defTabSz="457200">
              <a:defRPr sz="1800" kern="1200">
                <a:solidFill>
                  <a:schemeClr val="tx1"/>
                </a:solidFill>
                <a:latin typeface="Calibri"/>
                <a:ea typeface="微软雅黑"/>
              </a:defRPr>
            </a:lvl3pPr>
            <a:lvl4pPr marL="1371600" lvl="3" algn="l" defTabSz="457200">
              <a:defRPr sz="1800" kern="1200">
                <a:solidFill>
                  <a:schemeClr val="tx1"/>
                </a:solidFill>
                <a:latin typeface="Calibri"/>
                <a:ea typeface="微软雅黑"/>
              </a:defRPr>
            </a:lvl4pPr>
            <a:lvl5pPr marL="1828800" lvl="4" algn="l" defTabSz="457200">
              <a:defRPr sz="1800" kern="1200">
                <a:solidFill>
                  <a:schemeClr val="tx1"/>
                </a:solidFill>
                <a:latin typeface="Calibri"/>
                <a:ea typeface="微软雅黑"/>
              </a:defRPr>
            </a:lvl5pPr>
            <a:lvl6pPr marL="2286000" lvl="5" algn="l" defTabSz="457200">
              <a:defRPr sz="1800" kern="1200">
                <a:solidFill>
                  <a:schemeClr val="tx1"/>
                </a:solidFill>
                <a:latin typeface="Calibri"/>
                <a:ea typeface="微软雅黑"/>
              </a:defRPr>
            </a:lvl6pPr>
            <a:lvl7pPr marL="2743200" lvl="6" algn="l" defTabSz="457200">
              <a:defRPr sz="1800" kern="1200">
                <a:solidFill>
                  <a:schemeClr val="tx1"/>
                </a:solidFill>
                <a:latin typeface="Calibri"/>
                <a:ea typeface="微软雅黑"/>
              </a:defRPr>
            </a:lvl7pPr>
            <a:lvl8pPr marL="3200400" lvl="7" algn="l" defTabSz="457200">
              <a:defRPr sz="1800" kern="1200">
                <a:solidFill>
                  <a:schemeClr val="tx1"/>
                </a:solidFill>
                <a:latin typeface="Calibri"/>
                <a:ea typeface="微软雅黑"/>
              </a:defRPr>
            </a:lvl8pPr>
            <a:lvl9pPr marL="3657600" lvl="8" algn="l" defTabSz="457200">
              <a:defRPr sz="1800" kern="1200">
                <a:solidFill>
                  <a:schemeClr val="tx1"/>
                </a:solidFill>
                <a:latin typeface="Calibri"/>
                <a:ea typeface="微软雅黑"/>
              </a:defRPr>
            </a:lvl9pPr>
          </a:lstStyle>
          <a:p>
            <a:pPr>
              <a:lnSpc>
                <a:spcPct val="125000"/>
              </a:lnSpc>
            </a:pPr>
            <a:r>
              <a:rPr lang="zh-CN" sz="2400" b="1"/>
              <a:t>对象存储 - 数据湖</a:t>
            </a:r>
          </a:p>
        </p:txBody>
      </p:sp>
      <p:sp>
        <p:nvSpPr>
          <p:cNvPr id="11" name="文本框 10"/>
          <p:cNvSpPr txBox="1"/>
          <p:nvPr/>
        </p:nvSpPr>
        <p:spPr>
          <a:xfrm>
            <a:off x="550350" y="1823514"/>
            <a:ext cx="7878772" cy="381000"/>
          </a:xfrm>
          <a:prstGeom prst="rect">
            <a:avLst/>
          </a:prstGeom>
          <a:ln w="12700">
            <a:prstDash val="solid"/>
          </a:ln>
        </p:spPr>
        <p:txBody>
          <a:bodyPr>
            <a:spAutoFit/>
          </a:bodyPr>
          <a:lstStyle/>
          <a:p>
            <a:r>
              <a:rPr lang="zh-CN"/>
              <a:t>数据湖（</a:t>
            </a:r>
            <a:r>
              <a:rPr lang="en-US"/>
              <a:t>Data Lake</a:t>
            </a:r>
            <a:r>
              <a:rPr lang="zh-CN"/>
              <a:t>）：各种结构化、非结构化等异构原始数据的保存区。</a:t>
            </a:r>
          </a:p>
        </p:txBody>
      </p:sp>
      <p:pic>
        <p:nvPicPr>
          <p:cNvPr id="12" name="图片 11"/>
          <p:cNvPicPr>
            <a:picLocks noChangeAspect="1"/>
          </p:cNvPicPr>
          <p:nvPr/>
        </p:nvPicPr>
        <p:blipFill>
          <a:blip r:embed="rId3"/>
          <a:stretch/>
        </p:blipFill>
        <p:spPr>
          <a:xfrm>
            <a:off x="3304017" y="3169138"/>
            <a:ext cx="924520" cy="911189"/>
          </a:xfrm>
          <a:prstGeom prst="rect">
            <a:avLst/>
          </a:prstGeom>
        </p:spPr>
      </p:pic>
      <p:pic>
        <p:nvPicPr>
          <p:cNvPr id="13" name="图片 12"/>
          <p:cNvPicPr>
            <a:picLocks noChangeAspect="1"/>
          </p:cNvPicPr>
          <p:nvPr/>
        </p:nvPicPr>
        <p:blipFill>
          <a:blip r:embed="rId4"/>
          <a:stretch/>
        </p:blipFill>
        <p:spPr>
          <a:xfrm>
            <a:off x="5509818" y="3169138"/>
            <a:ext cx="919098" cy="911189"/>
          </a:xfrm>
          <a:prstGeom prst="rect">
            <a:avLst/>
          </a:prstGeom>
        </p:spPr>
      </p:pic>
      <p:sp>
        <p:nvSpPr>
          <p:cNvPr id="14" name="文本框 13"/>
          <p:cNvSpPr txBox="1"/>
          <p:nvPr/>
        </p:nvSpPr>
        <p:spPr>
          <a:xfrm>
            <a:off x="1115381" y="4142613"/>
            <a:ext cx="1074361" cy="304800"/>
          </a:xfrm>
          <a:prstGeom prst="rect">
            <a:avLst/>
          </a:prstGeom>
          <a:ln w="12700">
            <a:prstDash val="solid"/>
          </a:ln>
        </p:spPr>
        <p:txBody>
          <a:bodyPr>
            <a:spAutoFit/>
          </a:bodyPr>
          <a:lstStyle/>
          <a:p>
            <a:r>
              <a:rPr sz="1400"/>
              <a:t>结构化数据</a:t>
            </a:r>
          </a:p>
        </p:txBody>
      </p:sp>
      <p:sp>
        <p:nvSpPr>
          <p:cNvPr id="15" name="文本框 14"/>
          <p:cNvSpPr txBox="1"/>
          <p:nvPr/>
        </p:nvSpPr>
        <p:spPr>
          <a:xfrm>
            <a:off x="3187436" y="4142613"/>
            <a:ext cx="1302301" cy="304800"/>
          </a:xfrm>
          <a:prstGeom prst="rect">
            <a:avLst/>
          </a:prstGeom>
          <a:ln w="12700">
            <a:prstDash val="solid"/>
          </a:ln>
        </p:spPr>
        <p:txBody>
          <a:bodyPr>
            <a:spAutoFit/>
          </a:bodyPr>
          <a:lstStyle/>
          <a:p>
            <a:r>
              <a:rPr lang="zh-CN" sz="1400"/>
              <a:t>半结构化数据</a:t>
            </a:r>
          </a:p>
        </p:txBody>
      </p:sp>
      <p:sp>
        <p:nvSpPr>
          <p:cNvPr id="16" name="文本框 15"/>
          <p:cNvSpPr txBox="1"/>
          <p:nvPr/>
        </p:nvSpPr>
        <p:spPr>
          <a:xfrm>
            <a:off x="5407410" y="4142613"/>
            <a:ext cx="1302301" cy="304800"/>
          </a:xfrm>
          <a:prstGeom prst="rect">
            <a:avLst/>
          </a:prstGeom>
          <a:ln w="12700">
            <a:prstDash val="solid"/>
          </a:ln>
        </p:spPr>
        <p:txBody>
          <a:bodyPr>
            <a:spAutoFit/>
          </a:bodyPr>
          <a:lstStyle/>
          <a:p>
            <a:r>
              <a:rPr lang="zh-CN" sz="1400"/>
              <a:t>非结构化数据</a:t>
            </a:r>
          </a:p>
        </p:txBody>
      </p:sp>
      <p:pic>
        <p:nvPicPr>
          <p:cNvPr id="17" name="图片 16"/>
          <p:cNvPicPr>
            <a:picLocks noChangeAspect="1"/>
          </p:cNvPicPr>
          <p:nvPr/>
        </p:nvPicPr>
        <p:blipFill>
          <a:blip r:embed="rId5"/>
          <a:stretch/>
        </p:blipFill>
        <p:spPr>
          <a:xfrm>
            <a:off x="988564" y="3233798"/>
            <a:ext cx="1327994" cy="781867"/>
          </a:xfrm>
          <a:prstGeom prst="rect">
            <a:avLst/>
          </a:prstGeom>
        </p:spPr>
      </p:pic>
      <p:sp>
        <p:nvSpPr>
          <p:cNvPr id="18" name="文本框 17"/>
          <p:cNvSpPr txBox="1"/>
          <p:nvPr/>
        </p:nvSpPr>
        <p:spPr>
          <a:xfrm>
            <a:off x="7175133" y="4142613"/>
            <a:ext cx="895974" cy="361950"/>
          </a:xfrm>
          <a:prstGeom prst="rect">
            <a:avLst/>
          </a:prstGeom>
          <a:ln w="12700">
            <a:prstDash val="solid"/>
          </a:ln>
        </p:spPr>
        <p:txBody>
          <a:bodyPr>
            <a:spAutoFit/>
          </a:bodyPr>
          <a:lstStyle/>
          <a:p>
            <a:r>
              <a:rPr lang="zh-CN" b="1">
                <a:solidFill>
                  <a:srgbClr val="000000"/>
                </a:solidFill>
              </a:rPr>
              <a:t>数据湖</a:t>
            </a:r>
          </a:p>
        </p:txBody>
      </p:sp>
      <p:sp>
        <p:nvSpPr>
          <p:cNvPr id="19" name="箭头: 下 18"/>
          <p:cNvSpPr/>
          <p:nvPr/>
        </p:nvSpPr>
        <p:spPr>
          <a:xfrm>
            <a:off x="3911404" y="2437960"/>
            <a:ext cx="317133" cy="515341"/>
          </a:xfrm>
          <a:prstGeom prst="downArrow">
            <a:avLst/>
          </a:prstGeom>
          <a:solidFill>
            <a:srgbClr val="0188FB"/>
          </a:solidFill>
          <a:ln w="0"/>
        </p:spPr>
        <p:txBody>
          <a:bodyPr vert="horz" anchor="ctr"/>
          <a:lstStyle/>
          <a:p>
            <a:pPr algn="ctr"/>
            <a:endParaRPr/>
          </a:p>
        </p:txBody>
      </p:sp>
      <p:sp>
        <p:nvSpPr>
          <p:cNvPr id="20" name="文本框 19"/>
          <p:cNvSpPr txBox="1"/>
          <p:nvPr/>
        </p:nvSpPr>
        <p:spPr>
          <a:xfrm>
            <a:off x="4326809" y="2514655"/>
            <a:ext cx="1470778" cy="361950"/>
          </a:xfrm>
          <a:prstGeom prst="rect">
            <a:avLst/>
          </a:prstGeom>
          <a:ln w="12700">
            <a:prstDash val="solid"/>
          </a:ln>
        </p:spPr>
        <p:txBody>
          <a:bodyPr>
            <a:spAutoFit/>
          </a:bodyPr>
          <a:lstStyle/>
          <a:p>
            <a:r>
              <a:rPr lang="zh-CN" b="1">
                <a:solidFill>
                  <a:srgbClr val="000000"/>
                </a:solidFill>
              </a:rPr>
              <a:t>异构数据源</a:t>
            </a:r>
          </a:p>
        </p:txBody>
      </p:sp>
      <p:sp>
        <p:nvSpPr>
          <p:cNvPr id="21" name="箭头: 下 20"/>
          <p:cNvSpPr/>
          <p:nvPr/>
        </p:nvSpPr>
        <p:spPr>
          <a:xfrm>
            <a:off x="3911404" y="4718248"/>
            <a:ext cx="317133" cy="515341"/>
          </a:xfrm>
          <a:prstGeom prst="downArrow">
            <a:avLst/>
          </a:prstGeom>
          <a:solidFill>
            <a:srgbClr val="0188FB"/>
          </a:solidFill>
          <a:ln w="0"/>
        </p:spPr>
        <p:txBody>
          <a:bodyPr vert="horz" anchor="ctr"/>
          <a:lstStyle/>
          <a:p>
            <a:pPr algn="ctr"/>
            <a:endParaRPr/>
          </a:p>
        </p:txBody>
      </p:sp>
      <p:sp>
        <p:nvSpPr>
          <p:cNvPr id="22" name="文本框 21"/>
          <p:cNvSpPr txBox="1"/>
          <p:nvPr/>
        </p:nvSpPr>
        <p:spPr>
          <a:xfrm>
            <a:off x="4326809" y="4785419"/>
            <a:ext cx="2848324" cy="381000"/>
          </a:xfrm>
          <a:prstGeom prst="rect">
            <a:avLst/>
          </a:prstGeom>
          <a:ln w="12700">
            <a:prstDash val="solid"/>
          </a:ln>
        </p:spPr>
        <p:txBody>
          <a:bodyPr>
            <a:spAutoFit/>
          </a:bodyPr>
          <a:lstStyle/>
          <a:p>
            <a:r>
              <a:rPr lang="zh-CN" b="1">
                <a:solidFill>
                  <a:srgbClr val="000000"/>
                </a:solidFill>
              </a:rPr>
              <a:t>数据抽取、清洗、发现...</a:t>
            </a:r>
          </a:p>
        </p:txBody>
      </p:sp>
      <p:sp>
        <p:nvSpPr>
          <p:cNvPr id="23" name="矩形: 圆角 22"/>
          <p:cNvSpPr/>
          <p:nvPr/>
        </p:nvSpPr>
        <p:spPr>
          <a:xfrm>
            <a:off x="3355412" y="5441322"/>
            <a:ext cx="1429117" cy="505431"/>
          </a:xfrm>
          <a:prstGeom prst="roundRect">
            <a:avLst/>
          </a:prstGeom>
          <a:noFill/>
          <a:ln w="28575">
            <a:solidFill>
              <a:srgbClr val="7B7B7B"/>
            </a:solidFill>
            <a:prstDash val="solid"/>
          </a:ln>
        </p:spPr>
        <p:txBody>
          <a:bodyPr vert="horz" anchor="ctr"/>
          <a:lstStyle/>
          <a:p>
            <a:pPr algn="ctr"/>
            <a:r>
              <a:t>下游任务</a:t>
            </a:r>
          </a:p>
        </p:txBody>
      </p:sp>
      <p:sp>
        <p:nvSpPr>
          <p:cNvPr id="24" name="文本框 23"/>
          <p:cNvSpPr txBox="1"/>
          <p:nvPr/>
        </p:nvSpPr>
        <p:spPr>
          <a:xfrm>
            <a:off x="4894552" y="5503538"/>
            <a:ext cx="2848324" cy="381000"/>
          </a:xfrm>
          <a:prstGeom prst="rect">
            <a:avLst/>
          </a:prstGeom>
          <a:ln w="12700">
            <a:prstDash val="solid"/>
          </a:ln>
        </p:spPr>
        <p:txBody>
          <a:bodyPr>
            <a:spAutoFit/>
          </a:bodyPr>
          <a:lstStyle/>
          <a:p>
            <a:r>
              <a:rPr lang="zh-CN" b="1">
                <a:solidFill>
                  <a:srgbClr val="000000"/>
                </a:solidFill>
              </a:rPr>
              <a:t>计算、机器学习...</a:t>
            </a:r>
          </a:p>
        </p:txBody>
      </p:sp>
    </p:spTree>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1895</Words>
  <Application>Microsoft Office PowerPoint</Application>
  <PresentationFormat>全屏显示(4:3)</PresentationFormat>
  <Paragraphs>280</Paragraphs>
  <Slides>31</Slides>
  <Notes>26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-apple-system</vt:lpstr>
      <vt:lpstr>Helvetica Neue</vt:lpstr>
      <vt:lpstr>思源黑体 CN</vt:lpstr>
      <vt:lpstr>Microsoft YaHei</vt:lpstr>
      <vt:lpstr>Microsoft YaHei</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陈 超</cp:lastModifiedBy>
  <cp:revision>4</cp:revision>
  <dcterms:modified xsi:type="dcterms:W3CDTF">2022-04-01T07:03:25Z</dcterms:modified>
</cp:coreProperties>
</file>