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347" r:id="rId3"/>
    <p:sldId id="352" r:id="rId5"/>
    <p:sldId id="372" r:id="rId6"/>
    <p:sldId id="402" r:id="rId7"/>
    <p:sldId id="400" r:id="rId8"/>
    <p:sldId id="374" r:id="rId9"/>
    <p:sldId id="382" r:id="rId10"/>
    <p:sldId id="405" r:id="rId11"/>
    <p:sldId id="376" r:id="rId12"/>
    <p:sldId id="403" r:id="rId13"/>
    <p:sldId id="407" r:id="rId14"/>
    <p:sldId id="377" r:id="rId15"/>
    <p:sldId id="404" r:id="rId16"/>
    <p:sldId id="378" r:id="rId17"/>
    <p:sldId id="409" r:id="rId18"/>
    <p:sldId id="408" r:id="rId19"/>
    <p:sldId id="380" r:id="rId20"/>
    <p:sldId id="381" r:id="rId21"/>
    <p:sldId id="410" r:id="rId22"/>
    <p:sldId id="392" r:id="rId23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39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2409A"/>
    <a:srgbClr val="DAE8FC"/>
    <a:srgbClr val="FFE6CC"/>
    <a:srgbClr val="FFF2CC"/>
    <a:srgbClr val="F6AB00"/>
    <a:srgbClr val="6B2D0B"/>
    <a:srgbClr val="587558"/>
    <a:srgbClr val="FFCC00"/>
    <a:srgbClr val="3C3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5111" autoAdjust="0"/>
  </p:normalViewPr>
  <p:slideViewPr>
    <p:cSldViewPr snapToGrid="0">
      <p:cViewPr varScale="1">
        <p:scale>
          <a:sx n="97" d="100"/>
          <a:sy n="97" d="100"/>
        </p:scale>
        <p:origin x="2028" y="84"/>
      </p:cViewPr>
      <p:guideLst>
        <p:guide orient="horz" pos="24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3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97A1-4835-44A0-92EB-AD5452DEE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7F2-0C03-406D-8BA6-A174136B24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28764-9015-4647-AA92-F749CEE7B3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l">
              <a:spcBef>
                <a:spcPct val="0"/>
              </a:spcBef>
              <a:defRPr/>
            </a:pPr>
            <a:r>
              <a:rPr lang="zh-CN" altLang="en-US" dirty="0" smtClean="0"/>
              <a:t>使用深度度量学习（用深度神经网络拟合度量变换函数）的高效（</a:t>
            </a:r>
            <a:r>
              <a:rPr lang="zh-CN" altLang="en-US" dirty="0" smtClean="0"/>
              <a:t>剪枝）</a:t>
            </a:r>
            <a:r>
              <a:rPr lang="zh-CN" altLang="en-US" dirty="0" smtClean="0"/>
              <a:t>相似区域搜索。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无法通过一个单一的阈值去比较</a:t>
            </a:r>
            <a:r>
              <a:rPr lang="zh-CN" altLang="en-US">
                <a:sym typeface="+mn-ea"/>
              </a:rPr>
              <a:t>相似性。</a:t>
            </a:r>
            <a:endParaRPr lang="zh-CN" altLang="en-US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Triplet</a:t>
            </a:r>
            <a:r>
              <a:rPr lang="zh-CN" altLang="en-US">
                <a:sym typeface="+mn-ea"/>
              </a:rPr>
              <a:t>网络：针对三元组中的每个元素（样本），训练一个参数共享的网络，得到三个元素的特征表达</a:t>
            </a:r>
            <a:endParaRPr lang="zh-CN" altLang="en-US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通过训练，让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和正例特征表示之间的距离尽可能小，让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和负例特征表示之间的距离</a:t>
            </a:r>
            <a:r>
              <a:rPr lang="zh-CN" altLang="en-US">
                <a:sym typeface="+mn-ea"/>
              </a:rPr>
              <a:t>尽可能大</a:t>
            </a:r>
            <a:endParaRPr lang="zh-CN" altLang="en-US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通过比较样本进行学习，可以视为无监督</a:t>
            </a:r>
            <a:r>
              <a:rPr lang="zh-CN" altLang="en-US">
                <a:sym typeface="+mn-ea"/>
              </a:rPr>
              <a:t>学习模型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CNN</a:t>
            </a:r>
            <a:r>
              <a:rPr lang="zh-CN" altLang="en-US">
                <a:sym typeface="+mn-ea"/>
              </a:rPr>
              <a:t>：卷积层（特征提取），池化层（数据降维），全链接层（输出层，本文</a:t>
            </a:r>
            <a:r>
              <a:rPr lang="zh-CN" altLang="en-US">
                <a:sym typeface="+mn-ea"/>
              </a:rPr>
              <a:t>省去）</a:t>
            </a:r>
            <a:endParaRPr lang="en-US" altLang="zh-CN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CNN</a:t>
            </a:r>
            <a:r>
              <a:rPr lang="zh-CN" altLang="en-US">
                <a:sym typeface="+mn-ea"/>
              </a:rPr>
              <a:t>天然适合感知区域（</a:t>
            </a:r>
            <a:r>
              <a:rPr lang="en-US" altLang="zh-CN">
                <a:sym typeface="+mn-ea"/>
              </a:rPr>
              <a:t>CV</a:t>
            </a:r>
            <a:r>
              <a:rPr lang="zh-CN" altLang="en-US">
                <a:sym typeface="+mn-ea"/>
              </a:rPr>
              <a:t>），能够提取地区中的局部区域，且分层进行</a:t>
            </a:r>
            <a:r>
              <a:rPr lang="zh-CN" altLang="en-US">
                <a:sym typeface="+mn-ea"/>
              </a:rPr>
              <a:t>特征提取</a:t>
            </a:r>
            <a:endParaRPr lang="zh-CN" altLang="en-US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因为没有打标的数据，所以采用自监督学习的方式，挖掘</a:t>
            </a:r>
            <a:r>
              <a:rPr lang="zh-CN" altLang="en-US">
                <a:sym typeface="+mn-ea"/>
              </a:rPr>
              <a:t>自相似度。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优先队列：具备当前队列中最小距离下界的</a:t>
            </a:r>
            <a:r>
              <a:rPr lang="zh-CN" altLang="en-US">
                <a:sym typeface="+mn-ea"/>
              </a:rPr>
              <a:t>子空间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定界：使用积分直方图技术</a:t>
            </a:r>
            <a:r>
              <a:rPr lang="zh-CN" altLang="en-US">
                <a:sym typeface="+mn-ea"/>
              </a:rPr>
              <a:t>计算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SPM</a:t>
            </a:r>
            <a:r>
              <a:rPr lang="zh-CN" altLang="en-US">
                <a:sym typeface="+mn-ea"/>
              </a:rPr>
              <a:t>：图像分类任务，递归地将区域分成四个中等粒度的网格，形成金字塔结构（</a:t>
            </a: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为</a:t>
            </a:r>
            <a:r>
              <a:rPr lang="zh-CN" altLang="en-US">
                <a:sym typeface="+mn-ea"/>
              </a:rPr>
              <a:t>层数）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Grid</a:t>
            </a:r>
            <a:r>
              <a:rPr lang="zh-CN" altLang="en-US">
                <a:sym typeface="+mn-ea"/>
              </a:rPr>
              <a:t>：比较</a:t>
            </a:r>
            <a:r>
              <a:rPr lang="en-US" altLang="zh-CN">
                <a:sym typeface="+mn-ea"/>
              </a:rPr>
              <a:t>SPM</a:t>
            </a:r>
            <a:r>
              <a:rPr lang="zh-CN" altLang="en-US">
                <a:sym typeface="+mn-ea"/>
              </a:rPr>
              <a:t>中两个区域金字塔，</a:t>
            </a:r>
            <a:r>
              <a:rPr lang="en-US" altLang="zh-CN">
                <a:sym typeface="+mn-ea"/>
              </a:rPr>
              <a:t>4*4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grid4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SVSM</a:t>
            </a:r>
            <a:r>
              <a:rPr lang="zh-CN" altLang="en-US">
                <a:sym typeface="+mn-ea"/>
              </a:rPr>
              <a:t>：定义一个参考点，计算相对于参考点的平均距离，通过余弦相似度</a:t>
            </a:r>
            <a:r>
              <a:rPr lang="zh-CN" altLang="en-US">
                <a:sym typeface="+mn-ea"/>
              </a:rPr>
              <a:t>比较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通常只熟悉某个城市的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一小部分区域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2. </a:t>
            </a:r>
            <a:r>
              <a:rPr lang="zh-CN" altLang="en-US">
                <a:sym typeface="+mn-ea"/>
              </a:rPr>
              <a:t>理解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大量的</a:t>
            </a:r>
            <a:r>
              <a:rPr lang="zh-CN" altLang="en-US">
                <a:sym typeface="+mn-ea"/>
              </a:rPr>
              <a:t>、含有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复杂空间信息</a:t>
            </a:r>
            <a:r>
              <a:rPr lang="zh-CN" altLang="en-US">
                <a:sym typeface="+mn-ea"/>
              </a:rPr>
              <a:t>的区域</a:t>
            </a:r>
            <a:r>
              <a:rPr lang="zh-CN" altLang="en-US" b="1">
                <a:sym typeface="+mn-ea"/>
              </a:rPr>
              <a:t>成本很高</a:t>
            </a:r>
            <a:endParaRPr lang="zh-CN" altLang="en-US"/>
          </a:p>
          <a:p>
            <a:pPr marL="0" lvl="1" indent="0">
              <a:buFont typeface="Wingdings" panose="05000000000000000000" charset="0"/>
              <a:buNone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问题：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模型是噪声敏感的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没有考虑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对象间的相对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 txBox="1"/>
          <p:nvPr userDrawn="1"/>
        </p:nvSpPr>
        <p:spPr>
          <a:xfrm>
            <a:off x="3036282" y="641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日期占位符 3"/>
          <p:cNvSpPr txBox="1"/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</a:fld>
            <a:endParaRPr lang="zh-CN" alt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3466" y="3866329"/>
            <a:ext cx="2390210" cy="1661357"/>
          </a:xfrm>
          <a:prstGeom prst="rect">
            <a:avLst/>
          </a:prstGeom>
        </p:spPr>
      </p:pic>
      <p:pic>
        <p:nvPicPr>
          <p:cNvPr id="10" name="图片 9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907430" y="3866329"/>
            <a:ext cx="2326247" cy="1661363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455870" y="3167418"/>
            <a:ext cx="12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平衡色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793578" y="3708165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793578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907430" y="469320"/>
            <a:ext cx="232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同频色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6131435" y="1165514"/>
            <a:ext cx="2326247" cy="1661363"/>
          </a:xfrm>
          <a:prstGeom prst="rect">
            <a:avLst/>
          </a:prstGeom>
        </p:spPr>
      </p:pic>
      <p:pic>
        <p:nvPicPr>
          <p:cNvPr id="16" name="图片 15"/>
          <p:cNvPicPr/>
          <p:nvPr userDrawn="1"/>
        </p:nvPicPr>
        <p:blipFill>
          <a:blip r:embed="rId5"/>
          <a:stretch>
            <a:fillRect/>
          </a:stretch>
        </p:blipFill>
        <p:spPr>
          <a:xfrm>
            <a:off x="3695977" y="1165515"/>
            <a:ext cx="2326247" cy="1661363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5189425" y="469320"/>
            <a:ext cx="1884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浅色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深色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5854460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6117" y="1164020"/>
            <a:ext cx="2328874" cy="16643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23465" y="4697007"/>
            <a:ext cx="1447800" cy="247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Southeast University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406920" y="1481369"/>
            <a:ext cx="4325080" cy="3363240"/>
            <a:chOff x="2406920" y="1481369"/>
            <a:chExt cx="4325080" cy="3363240"/>
          </a:xfrm>
        </p:grpSpPr>
        <p:sp>
          <p:nvSpPr>
            <p:cNvPr id="6" name="Google Shape;10;p2"/>
            <p:cNvSpPr/>
            <p:nvPr/>
          </p:nvSpPr>
          <p:spPr>
            <a:xfrm>
              <a:off x="2412000" y="1481369"/>
              <a:ext cx="4320000" cy="2700000"/>
            </a:xfrm>
            <a:prstGeom prst="rect">
              <a:avLst/>
            </a:prstGeom>
            <a:noFill/>
            <a:ln w="28575" cap="flat" cmpd="sng">
              <a:solidFill>
                <a:srgbClr val="0240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矩形 7"/>
            <p:cNvSpPr/>
            <p:nvPr/>
          </p:nvSpPr>
          <p:spPr>
            <a:xfrm>
              <a:off x="2406920" y="4196609"/>
              <a:ext cx="4325080" cy="648000"/>
            </a:xfrm>
            <a:prstGeom prst="rect">
              <a:avLst/>
            </a:prstGeom>
            <a:solidFill>
              <a:srgbClr val="02409A"/>
            </a:solidFill>
            <a:ln w="2540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026404" y="2415871"/>
              <a:ext cx="3091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4800" b="1" dirty="0">
                  <a:solidFill>
                    <a:srgbClr val="C0000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Q &amp; A</a:t>
              </a:r>
              <a:endParaRPr lang="zh-CN" altLang="en-US" sz="4800" b="1" dirty="0">
                <a:solidFill>
                  <a:srgbClr val="C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672000" y="3423138"/>
              <a:ext cx="1800000" cy="0"/>
            </a:xfrm>
            <a:prstGeom prst="line">
              <a:avLst/>
            </a:prstGeom>
            <a:ln w="25400" cap="rnd">
              <a:solidFill>
                <a:srgbClr val="3C3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日期占位符 3"/>
          <p:cNvSpPr txBox="1"/>
          <p:nvPr userDrawn="1"/>
        </p:nvSpPr>
        <p:spPr>
          <a:xfrm>
            <a:off x="3793333" y="4338046"/>
            <a:ext cx="1552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Thank you!</a:t>
            </a:r>
            <a:endParaRPr lang="zh-CN" altLang="en-US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日期占位符 3"/>
          <p:cNvSpPr txBox="1"/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</a:fld>
            <a:endParaRPr lang="zh-CN" alt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6042-846A-4757-8390-D685C505E32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FFD6-F58A-4D20-9F2A-46EA578AFD1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/>
          <p:nvPr/>
        </p:nvSpPr>
        <p:spPr>
          <a:xfrm>
            <a:off x="0" y="2196352"/>
            <a:ext cx="9144000" cy="1562847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0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KDD’2018</a:t>
            </a:r>
            <a:endParaRPr lang="en-US" altLang="zh-CN" sz="2000" b="1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Efficient Similar Region Search with Deep Metric Learning </a:t>
            </a:r>
            <a:endParaRPr lang="en-US" altLang="zh-CN" sz="2400" b="1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552" y="571301"/>
            <a:ext cx="2780463" cy="7896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33800" y="4536440"/>
            <a:ext cx="1834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汇报人：</a:t>
            </a:r>
            <a:r>
              <a:rPr lang="en-US" altLang="zh-CN"/>
              <a:t> </a:t>
            </a:r>
            <a:r>
              <a:rPr lang="zh-CN" altLang="en-US"/>
              <a:t>宋一凡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23565" y="3910965"/>
            <a:ext cx="28340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i="1"/>
              <a:t>Yiding Liu</a:t>
            </a:r>
            <a:r>
              <a:rPr lang="en-US" altLang="zh-CN" sz="1600" i="1"/>
              <a:t>,</a:t>
            </a:r>
            <a:r>
              <a:rPr lang="zh-CN" altLang="en-US" sz="1600" i="1"/>
              <a:t> Kaiqi Zhao, Gao Cong</a:t>
            </a:r>
            <a:endParaRPr lang="zh-CN" altLang="en-US" sz="1600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研究问题：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SRS 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问题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定义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9580" y="1068705"/>
            <a:ext cx="6355080" cy="290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/>
              <a:t>概念</a:t>
            </a:r>
            <a:r>
              <a:rPr lang="zh-CN" altLang="en-US" sz="2000" b="1"/>
              <a:t>阐释</a:t>
            </a:r>
            <a:endParaRPr lang="zh-CN" altLang="en-US" sz="2000" b="1"/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/>
              <a:t>对象：</a:t>
            </a:r>
            <a:r>
              <a:rPr lang="zh-CN" altLang="en-US"/>
              <a:t>空间对象，用</a:t>
            </a:r>
            <a:r>
              <a:rPr lang="en-US" altLang="zh-CN"/>
              <a:t>o</a:t>
            </a:r>
            <a:r>
              <a:rPr lang="zh-CN" altLang="en-US"/>
              <a:t>表示</a:t>
            </a:r>
            <a:endParaRPr lang="zh-CN" altLang="en-US"/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每个对象关联一个</a:t>
            </a:r>
            <a:r>
              <a:rPr lang="zh-CN" altLang="en-US" sz="1600">
                <a:solidFill>
                  <a:srgbClr val="FF0000"/>
                </a:solidFill>
              </a:rPr>
              <a:t>属性向量</a:t>
            </a:r>
            <a:r>
              <a:rPr lang="zh-CN" altLang="en-US" sz="1600"/>
              <a:t>和一个</a:t>
            </a:r>
            <a:r>
              <a:rPr lang="zh-CN" altLang="en-US" sz="1600">
                <a:solidFill>
                  <a:srgbClr val="FF0000"/>
                </a:solidFill>
              </a:rPr>
              <a:t>地理坐标</a:t>
            </a:r>
            <a:endParaRPr lang="zh-CN" altLang="en-US" b="1"/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/>
              <a:t>区域：</a:t>
            </a:r>
            <a:r>
              <a:rPr lang="zh-CN" altLang="en-US"/>
              <a:t>用四元组</a:t>
            </a:r>
            <a:r>
              <a:rPr lang="en-US" altLang="zh-CN"/>
              <a:t>(t,b,l,r)</a:t>
            </a:r>
            <a:r>
              <a:rPr lang="zh-CN" altLang="en-US"/>
              <a:t>表示一个区域（</a:t>
            </a:r>
            <a:r>
              <a:rPr lang="zh-CN" altLang="en-US"/>
              <a:t>矩形空间）</a:t>
            </a:r>
            <a:endParaRPr lang="zh-CN" altLang="en-US"/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每个区域包含一个</a:t>
            </a:r>
            <a:r>
              <a:rPr lang="zh-CN" altLang="en-US" sz="1600">
                <a:solidFill>
                  <a:srgbClr val="FF0000"/>
                </a:solidFill>
              </a:rPr>
              <a:t>对象集合</a:t>
            </a:r>
            <a:endParaRPr lang="zh-CN" altLang="en-US"/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>
                <a:solidFill>
                  <a:schemeClr val="tx1"/>
                </a:solidFill>
              </a:rPr>
              <a:t>相似度</a:t>
            </a:r>
            <a:r>
              <a:rPr lang="zh-CN" altLang="en-US">
                <a:solidFill>
                  <a:schemeClr val="tx1"/>
                </a:solidFill>
              </a:rPr>
              <a:t>：用</a:t>
            </a:r>
            <a:r>
              <a:rPr lang="en-US" altLang="zh-CN">
                <a:solidFill>
                  <a:schemeClr val="tx1"/>
                </a:solidFill>
              </a:rPr>
              <a:t>				</a:t>
            </a:r>
            <a:r>
              <a:rPr lang="zh-CN" altLang="en-US">
                <a:solidFill>
                  <a:schemeClr val="tx1"/>
                </a:solidFill>
              </a:rPr>
              <a:t>表示两个区域间的相似度</a:t>
            </a:r>
            <a:endParaRPr lang="zh-CN" altLang="en-US">
              <a:solidFill>
                <a:schemeClr val="tx1"/>
              </a:solidFill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</a:rPr>
              <a:t>相似度需要考虑</a:t>
            </a:r>
            <a:r>
              <a:rPr lang="zh-CN" altLang="en-US" sz="1600">
                <a:solidFill>
                  <a:srgbClr val="FF0000"/>
                </a:solidFill>
              </a:rPr>
              <a:t>属性</a:t>
            </a:r>
            <a:r>
              <a:rPr lang="zh-CN" altLang="en-US" sz="1600">
                <a:solidFill>
                  <a:schemeClr val="tx1"/>
                </a:solidFill>
              </a:rPr>
              <a:t>和</a:t>
            </a:r>
            <a:r>
              <a:rPr lang="zh-CN" altLang="en-US" sz="1600">
                <a:solidFill>
                  <a:srgbClr val="FF0000"/>
                </a:solidFill>
              </a:rPr>
              <a:t>对象的相对位置</a:t>
            </a:r>
            <a:endParaRPr lang="zh-CN" altLang="en-US" sz="16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2715" y="3193415"/>
            <a:ext cx="1415415" cy="3486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0850" y="4413885"/>
            <a:ext cx="836612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/>
              <a:t>问题</a:t>
            </a:r>
            <a:r>
              <a:rPr lang="zh-CN" altLang="en-US" sz="2000" b="1"/>
              <a:t>定义</a:t>
            </a:r>
            <a:endParaRPr lang="zh-CN" altLang="en-US" sz="2000" b="1"/>
          </a:p>
          <a:p>
            <a:pPr lvl="1" indent="45720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800"/>
              <a:t>给定一个</a:t>
            </a:r>
            <a:r>
              <a:rPr lang="zh-CN" altLang="en-US" sz="1800" u="sng"/>
              <a:t>地理空间</a:t>
            </a:r>
            <a:r>
              <a:rPr lang="en-US" altLang="zh-CN" sz="1800" u="sng"/>
              <a:t>P</a:t>
            </a:r>
            <a:r>
              <a:rPr lang="zh-CN" altLang="en-US" sz="1800"/>
              <a:t>，一个</a:t>
            </a:r>
            <a:r>
              <a:rPr lang="zh-CN" altLang="en-US" sz="1800" u="sng"/>
              <a:t>查询区域</a:t>
            </a:r>
            <a:r>
              <a:rPr lang="zh-CN" altLang="en-US" sz="1800"/>
              <a:t>和一个</a:t>
            </a:r>
            <a:r>
              <a:rPr lang="zh-CN" altLang="en-US" sz="1800" u="sng"/>
              <a:t>相似性度量函数</a:t>
            </a:r>
            <a:r>
              <a:rPr lang="en-US" altLang="zh-CN" sz="1800" u="sng"/>
              <a:t>sim(·)</a:t>
            </a:r>
            <a:r>
              <a:rPr lang="zh-CN" altLang="en-US" sz="1800"/>
              <a:t>，检索出</a:t>
            </a:r>
            <a:br>
              <a:rPr lang="zh-CN" altLang="en-US" sz="1800"/>
            </a:br>
            <a:r>
              <a:rPr lang="zh-CN" altLang="en-US" sz="1800"/>
              <a:t>一个包含</a:t>
            </a:r>
            <a:r>
              <a:rPr lang="en-US" altLang="zh-CN" sz="1800"/>
              <a:t>N</a:t>
            </a:r>
            <a:r>
              <a:rPr lang="zh-CN" altLang="en-US" sz="1800"/>
              <a:t>个区域的集合</a:t>
            </a:r>
            <a:r>
              <a:rPr lang="en-US" altLang="zh-CN" sz="1800"/>
              <a:t>R</a:t>
            </a:r>
            <a:r>
              <a:rPr lang="zh-CN" altLang="en-US" sz="1800"/>
              <a:t>，</a:t>
            </a:r>
            <a:r>
              <a:rPr lang="zh-CN" altLang="en-US" sz="1800"/>
              <a:t>满足：</a:t>
            </a:r>
            <a:endParaRPr lang="zh-CN" altLang="en-US" sz="18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95" y="4034790"/>
            <a:ext cx="4640580" cy="7086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260" y="5797550"/>
            <a:ext cx="4925695" cy="3429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295900" y="4858385"/>
            <a:ext cx="2696210" cy="5397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6" grpId="0" animBg="1"/>
      <p:bldP spid="1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主要工作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：基于度量学习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的区域相似度建模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9580" y="1068705"/>
            <a:ext cx="46405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/>
              <a:t>设计</a:t>
            </a:r>
            <a:r>
              <a:rPr lang="en-US" altLang="zh-CN" sz="2000" b="1"/>
              <a:t>sim(·)</a:t>
            </a:r>
            <a:r>
              <a:rPr lang="zh-CN" altLang="en-US" sz="2000" b="1"/>
              <a:t>函数的</a:t>
            </a:r>
            <a:r>
              <a:rPr lang="zh-CN" altLang="en-US" sz="2000" b="1"/>
              <a:t>目标</a:t>
            </a:r>
            <a:endParaRPr lang="zh-CN" altLang="en-US" sz="2000" b="1"/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捕捉对象的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和对象间的</a:t>
            </a:r>
            <a:r>
              <a:rPr lang="zh-CN" altLang="en-US">
                <a:solidFill>
                  <a:srgbClr val="FF0000"/>
                </a:solidFill>
              </a:rPr>
              <a:t>相对位置</a:t>
            </a: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对</a:t>
            </a:r>
            <a:r>
              <a:rPr lang="zh-CN" altLang="en-US">
                <a:solidFill>
                  <a:srgbClr val="FF0000"/>
                </a:solidFill>
              </a:rPr>
              <a:t>小噪声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偏移</a:t>
            </a:r>
            <a:r>
              <a:rPr lang="zh-CN" altLang="en-US"/>
              <a:t>具有</a:t>
            </a:r>
            <a:r>
              <a:rPr lang="zh-CN" altLang="en-US"/>
              <a:t>鲁棒性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0850" y="2352040"/>
            <a:ext cx="5349875" cy="1339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>
                <a:sym typeface="+mn-ea"/>
              </a:rPr>
              <a:t>基本</a:t>
            </a:r>
            <a:r>
              <a:rPr lang="zh-CN" altLang="en-US" sz="2000" b="1">
                <a:sym typeface="+mn-ea"/>
              </a:rPr>
              <a:t>思路</a:t>
            </a:r>
            <a:endParaRPr lang="zh-CN" altLang="en-US" sz="2000" b="1"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给定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一个查询区域</a:t>
            </a:r>
            <a:r>
              <a:rPr lang="zh-CN" altLang="en-US">
                <a:sym typeface="+mn-ea"/>
              </a:rPr>
              <a:t>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两个候选区域</a:t>
            </a:r>
            <a:r>
              <a:rPr lang="zh-CN" altLang="en-US">
                <a:sym typeface="+mn-ea"/>
              </a:rPr>
              <a:t>，很容易区别哪个与查询区域更相似</a:t>
            </a:r>
            <a:endParaRPr lang="zh-CN" altLang="en-US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0115" y="3724910"/>
            <a:ext cx="45954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rPr>
              <a:t>Triplet Network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学习相似度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0850" y="4123690"/>
            <a:ext cx="8279130" cy="179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Triplet</a:t>
            </a:r>
            <a:r>
              <a:rPr lang="en-US" altLang="zh-CN" sz="2000" b="1">
                <a:sym typeface="+mn-ea"/>
              </a:rPr>
              <a:t> </a:t>
            </a:r>
            <a:r>
              <a:rPr lang="zh-CN" altLang="en-US" sz="2000" b="1">
                <a:sym typeface="+mn-ea"/>
              </a:rPr>
              <a:t>网络</a:t>
            </a:r>
            <a:endParaRPr lang="zh-CN" altLang="en-US" sz="2000" b="1"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由一个参数共享的</a:t>
            </a:r>
            <a:r>
              <a:rPr lang="en-US" altLang="zh-CN">
                <a:sym typeface="+mn-ea"/>
              </a:rPr>
              <a:t>CNN</a:t>
            </a:r>
            <a:r>
              <a:rPr lang="zh-CN" altLang="en-US">
                <a:sym typeface="+mn-ea"/>
              </a:rPr>
              <a:t>的三个实例</a:t>
            </a:r>
            <a:r>
              <a:rPr lang="zh-CN" altLang="en-US">
                <a:sym typeface="+mn-ea"/>
              </a:rPr>
              <a:t>组成</a:t>
            </a:r>
            <a:endParaRPr lang="zh-CN" altLang="en-US"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>
                <a:sym typeface="+mn-ea"/>
              </a:rPr>
              <a:t>输入</a:t>
            </a:r>
            <a:r>
              <a:rPr lang="zh-CN" altLang="en-US">
                <a:sym typeface="+mn-ea"/>
              </a:rPr>
              <a:t>：一个查询，一个正例，一个</a:t>
            </a:r>
            <a:r>
              <a:rPr lang="zh-CN" altLang="en-US">
                <a:sym typeface="+mn-ea"/>
              </a:rPr>
              <a:t>负例</a:t>
            </a:r>
            <a:endParaRPr lang="zh-CN" altLang="en-US"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>
                <a:sym typeface="+mn-ea"/>
              </a:rPr>
              <a:t>目标</a:t>
            </a:r>
            <a:r>
              <a:rPr lang="zh-CN" altLang="en-US">
                <a:sym typeface="+mn-ea"/>
              </a:rPr>
              <a:t>：训练出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离正例更近、负例更远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Net(·)</a:t>
            </a:r>
            <a:endParaRPr lang="en-US" altLang="zh-CN"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7390" y="1743075"/>
            <a:ext cx="3176905" cy="38906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65" y="5949315"/>
            <a:ext cx="4532630" cy="681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1" grpId="0"/>
      <p:bldP spid="21" grpId="1"/>
      <p:bldP spid="22" grpId="0"/>
      <p:bldP spid="2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主要工作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：基于度量学习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的区域相似度建模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1621790"/>
            <a:ext cx="5325110" cy="3124835"/>
          </a:xfrm>
          <a:prstGeom prst="rect">
            <a:avLst/>
          </a:prstGeom>
        </p:spPr>
      </p:pic>
      <p:sp>
        <p:nvSpPr>
          <p:cNvPr id="26" name="线形标注 1 25"/>
          <p:cNvSpPr/>
          <p:nvPr/>
        </p:nvSpPr>
        <p:spPr>
          <a:xfrm>
            <a:off x="6160135" y="5125720"/>
            <a:ext cx="2501900" cy="467360"/>
          </a:xfrm>
          <a:prstGeom prst="borderCallout1">
            <a:avLst>
              <a:gd name="adj1" fmla="val 51358"/>
              <a:gd name="adj2" fmla="val -6910"/>
              <a:gd name="adj3" fmla="val 73369"/>
              <a:gd name="adj4" fmla="val -44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利用</a:t>
            </a:r>
            <a:r>
              <a:rPr lang="zh-CN" altLang="en-US" b="1">
                <a:solidFill>
                  <a:srgbClr val="FFFF00"/>
                </a:solidFill>
              </a:rPr>
              <a:t>卷积</a:t>
            </a:r>
            <a:r>
              <a:rPr lang="zh-CN" altLang="en-US"/>
              <a:t>提取</a:t>
            </a:r>
            <a:r>
              <a:rPr lang="zh-CN" altLang="en-US" b="1">
                <a:solidFill>
                  <a:srgbClr val="FFFF00"/>
                </a:solidFill>
              </a:rPr>
              <a:t>邻域</a:t>
            </a:r>
            <a:r>
              <a:rPr lang="zh-CN" altLang="en-US">
                <a:solidFill>
                  <a:srgbClr val="FFFF00"/>
                </a:solidFill>
              </a:rPr>
              <a:t>特征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49580" y="4746625"/>
            <a:ext cx="46405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/>
              <a:t>设计</a:t>
            </a:r>
            <a:r>
              <a:rPr lang="en-US" altLang="zh-CN" sz="2000" b="1"/>
              <a:t>sim(·)</a:t>
            </a:r>
            <a:r>
              <a:rPr lang="zh-CN" altLang="en-US" sz="2000" b="1"/>
              <a:t>函数的</a:t>
            </a:r>
            <a:r>
              <a:rPr lang="zh-CN" altLang="en-US" sz="2000" b="1"/>
              <a:t>目标</a:t>
            </a:r>
            <a:endParaRPr lang="zh-CN" altLang="en-US" sz="2000" b="1"/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捕捉对象的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和对象间的</a:t>
            </a:r>
            <a:r>
              <a:rPr lang="zh-CN" altLang="en-US">
                <a:solidFill>
                  <a:srgbClr val="FF0000"/>
                </a:solidFill>
              </a:rPr>
              <a:t>相对位置</a:t>
            </a: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对</a:t>
            </a:r>
            <a:r>
              <a:rPr lang="zh-CN" altLang="en-US">
                <a:solidFill>
                  <a:srgbClr val="FF0000"/>
                </a:solidFill>
              </a:rPr>
              <a:t>小噪声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偏移</a:t>
            </a:r>
            <a:r>
              <a:rPr lang="zh-CN" altLang="en-US"/>
              <a:t>具有</a:t>
            </a:r>
            <a:r>
              <a:rPr lang="zh-CN" altLang="en-US"/>
              <a:t>鲁棒性</a:t>
            </a:r>
            <a:endParaRPr lang="zh-CN" altLang="en-US"/>
          </a:p>
        </p:txBody>
      </p:sp>
      <p:sp>
        <p:nvSpPr>
          <p:cNvPr id="29" name="线形标注 1 28"/>
          <p:cNvSpPr/>
          <p:nvPr/>
        </p:nvSpPr>
        <p:spPr>
          <a:xfrm>
            <a:off x="4616450" y="5730875"/>
            <a:ext cx="2501900" cy="467360"/>
          </a:xfrm>
          <a:prstGeom prst="borderCallout1">
            <a:avLst>
              <a:gd name="adj1" fmla="val 61820"/>
              <a:gd name="adj2" fmla="val -4568"/>
              <a:gd name="adj3" fmla="val 44157"/>
              <a:gd name="adj4" fmla="val -19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生成</a:t>
            </a:r>
            <a:r>
              <a:rPr lang="zh-CN" altLang="en-US" b="1">
                <a:solidFill>
                  <a:srgbClr val="FFFF00"/>
                </a:solidFill>
              </a:rPr>
              <a:t>含噪声</a:t>
            </a:r>
            <a:r>
              <a:rPr lang="zh-CN" altLang="en-US"/>
              <a:t>的</a:t>
            </a:r>
            <a:r>
              <a:rPr lang="zh-CN" altLang="en-US"/>
              <a:t>训练数据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49580" y="1068705"/>
            <a:ext cx="326263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>
                <a:sym typeface="+mn-ea"/>
              </a:rPr>
              <a:t>区域相似度度量学习流程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5561330" y="1621790"/>
            <a:ext cx="358267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>
                <a:sym typeface="+mn-ea"/>
              </a:rPr>
              <a:t>输入网络（划分</a:t>
            </a:r>
            <a:r>
              <a:rPr lang="zh-CN" altLang="en-US">
                <a:sym typeface="+mn-ea"/>
              </a:rPr>
              <a:t>网格）</a:t>
            </a:r>
            <a:endParaRPr lang="zh-CN" altLang="en-US"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>
                <a:sym typeface="+mn-ea"/>
              </a:rPr>
              <a:t>特征学习（</a:t>
            </a:r>
            <a:r>
              <a:rPr lang="en-US" altLang="zh-CN">
                <a:sym typeface="+mn-ea"/>
              </a:rPr>
              <a:t>CNN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>
                <a:sym typeface="+mn-ea"/>
              </a:rPr>
              <a:t>特征聚合（</a:t>
            </a:r>
            <a:r>
              <a:rPr lang="en-US" altLang="zh-CN">
                <a:sym typeface="+mn-ea"/>
              </a:rPr>
              <a:t>max-pooling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>
                <a:sym typeface="+mn-ea"/>
              </a:rPr>
              <a:t>基于</a:t>
            </a:r>
            <a:r>
              <a:rPr lang="zh-CN" altLang="en-US" b="1">
                <a:sym typeface="+mn-ea"/>
              </a:rPr>
              <a:t>比例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训练损失</a:t>
            </a:r>
            <a:endParaRPr lang="zh-CN" altLang="en-US"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>
                <a:sym typeface="+mn-ea"/>
              </a:rPr>
              <a:t>相似度</a:t>
            </a:r>
            <a:r>
              <a:rPr lang="zh-CN" altLang="en-US">
                <a:sym typeface="+mn-ea"/>
              </a:rPr>
              <a:t>计算：</a:t>
            </a:r>
            <a:endParaRPr lang="zh-CN" altLang="en-US">
              <a:sym typeface="+mn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0135" y="3862070"/>
            <a:ext cx="2622550" cy="61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6" grpId="1" animBg="1"/>
      <p:bldP spid="29" grpId="0" bldLvl="0" animBg="1"/>
      <p:bldP spid="29" grpId="1" animBg="1"/>
      <p:bldP spid="27" grpId="0"/>
      <p:bldP spid="2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主要工作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：区域搜索算法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转换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9580" y="1068705"/>
            <a:ext cx="5964555" cy="968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/>
              <a:t>暴力算法</a:t>
            </a:r>
            <a:endParaRPr lang="zh-CN" altLang="en-US" sz="2000" b="1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将查询区域</a:t>
            </a:r>
            <a:r>
              <a:rPr lang="en-US" altLang="zh-CN"/>
              <a:t>q</a:t>
            </a:r>
            <a:r>
              <a:rPr lang="zh-CN" altLang="en-US"/>
              <a:t>和</a:t>
            </a:r>
            <a:r>
              <a:rPr lang="en-US" altLang="zh-CN"/>
              <a:t>P</a:t>
            </a:r>
            <a:r>
              <a:rPr lang="zh-CN" altLang="en-US"/>
              <a:t>中每个</a:t>
            </a:r>
            <a:r>
              <a:rPr lang="zh-CN" altLang="en-US" b="1"/>
              <a:t>候选区域</a:t>
            </a:r>
            <a:r>
              <a:rPr lang="zh-CN" altLang="en-US"/>
              <a:t>比较，计算</a:t>
            </a:r>
            <a:r>
              <a:rPr lang="zh-CN" altLang="en-US"/>
              <a:t>相似度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9580" y="2230755"/>
            <a:ext cx="516255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lvl="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zh-CN" altLang="en-US" sz="2000" b="1">
                <a:sym typeface="+mn-ea"/>
              </a:rPr>
              <a:t>思路</a:t>
            </a:r>
            <a:endParaRPr lang="zh-CN" altLang="en-US" sz="2000" b="1"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通过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共享重叠区域的计算结果</a:t>
            </a:r>
            <a:r>
              <a:rPr lang="zh-CN" altLang="en-US">
                <a:sym typeface="+mn-ea"/>
              </a:rPr>
              <a:t>来转换</a:t>
            </a:r>
            <a:r>
              <a:rPr lang="zh-CN" altLang="en-US">
                <a:sym typeface="+mn-ea"/>
              </a:rPr>
              <a:t>问题</a:t>
            </a:r>
            <a:endParaRPr lang="zh-CN" altLang="en-US">
              <a:sym typeface="+mn-ea"/>
            </a:endParaRPr>
          </a:p>
          <a:p>
            <a:pPr marL="1200150" lvl="2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预先计算出</a:t>
            </a:r>
            <a:r>
              <a:rPr lang="zh-CN" altLang="en-US" b="1">
                <a:sym typeface="+mn-ea"/>
              </a:rPr>
              <a:t>整个地理空间</a:t>
            </a:r>
            <a:r>
              <a:rPr lang="en-US" altLang="zh-CN" b="1">
                <a:sym typeface="+mn-ea"/>
              </a:rPr>
              <a:t>P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特征表示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乘号 1"/>
          <p:cNvSpPr/>
          <p:nvPr/>
        </p:nvSpPr>
        <p:spPr>
          <a:xfrm>
            <a:off x="6339205" y="1620520"/>
            <a:ext cx="422275" cy="4222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40550" y="1372870"/>
            <a:ext cx="201549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相似度计算开销大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6836410" y="1524000"/>
            <a:ext cx="78105" cy="59563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951980" y="1849755"/>
            <a:ext cx="201549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区域有无数个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360" y="3627755"/>
            <a:ext cx="4763770" cy="2498725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6153785" y="3371850"/>
            <a:ext cx="2487930" cy="5175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600"/>
              <a:t>1. </a:t>
            </a:r>
            <a:r>
              <a:rPr lang="zh-CN" altLang="en-US" sz="1600"/>
              <a:t>计算</a:t>
            </a:r>
            <a:r>
              <a:rPr lang="en-US" altLang="zh-CN"/>
              <a:t>			 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092190" y="2834005"/>
            <a:ext cx="2237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查询请求</a:t>
            </a:r>
            <a:r>
              <a:rPr lang="en-US" altLang="zh-CN" b="1"/>
              <a:t>q</a:t>
            </a:r>
            <a:r>
              <a:rPr lang="zh-CN" altLang="en-US" b="1"/>
              <a:t>到来时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4515" y="3402330"/>
            <a:ext cx="1698625" cy="393700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6153785" y="4178935"/>
            <a:ext cx="2487930" cy="5175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600"/>
              <a:t>2. </a:t>
            </a:r>
            <a:r>
              <a:rPr lang="zh-CN" altLang="en-US" sz="1600"/>
              <a:t>投影</a:t>
            </a:r>
            <a:r>
              <a:rPr lang="en-US" altLang="zh-CN"/>
              <a:t>	  </a:t>
            </a:r>
            <a:r>
              <a:rPr lang="zh-CN" altLang="en-US" sz="1600"/>
              <a:t>到</a:t>
            </a:r>
            <a:r>
              <a:rPr lang="en-US" altLang="zh-CN"/>
              <a:t>	 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3245485" y="4565015"/>
            <a:ext cx="544195" cy="3505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曲线连接符 27"/>
          <p:cNvCxnSpPr>
            <a:endCxn id="34" idx="3"/>
          </p:cNvCxnSpPr>
          <p:nvPr/>
        </p:nvCxnSpPr>
        <p:spPr>
          <a:xfrm rot="5400000">
            <a:off x="3763010" y="3494405"/>
            <a:ext cx="1271905" cy="12185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4515" y="4277360"/>
            <a:ext cx="318135" cy="34036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5075" y="4250690"/>
            <a:ext cx="335280" cy="357505"/>
          </a:xfrm>
          <a:prstGeom prst="rect">
            <a:avLst/>
          </a:prstGeom>
        </p:spPr>
      </p:pic>
      <p:cxnSp>
        <p:nvCxnSpPr>
          <p:cNvPr id="33" name="直接箭头连接符 32"/>
          <p:cNvCxnSpPr>
            <a:stCxn id="23" idx="2"/>
            <a:endCxn id="26" idx="0"/>
          </p:cNvCxnSpPr>
          <p:nvPr/>
        </p:nvCxnSpPr>
        <p:spPr>
          <a:xfrm>
            <a:off x="7397750" y="3889375"/>
            <a:ext cx="0" cy="28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742305" y="5062855"/>
            <a:ext cx="321373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消除了</a:t>
            </a:r>
            <a:r>
              <a:rPr lang="zh-CN" altLang="en-US" b="1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候选区域的计算开销</a:t>
            </a:r>
            <a:endParaRPr lang="zh-CN" altLang="en-US" b="1">
              <a:ln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将问题转为</a:t>
            </a:r>
            <a:r>
              <a:rPr lang="zh-CN" altLang="en-US" b="1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相似特征区域搜索</a:t>
            </a:r>
            <a:r>
              <a:rPr lang="en-US" altLang="zh-CN" b="1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(SFRS)</a:t>
            </a:r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问题</a:t>
            </a:r>
            <a:endParaRPr lang="zh-CN" altLang="en-US" b="1">
              <a:ln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975350" y="2715895"/>
            <a:ext cx="2862580" cy="222758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20" grpId="0"/>
      <p:bldP spid="9" grpId="0" animBg="1"/>
      <p:bldP spid="2" grpId="1" animBg="1"/>
      <p:bldP spid="8" grpId="1"/>
      <p:bldP spid="20" grpId="1"/>
      <p:bldP spid="9" grpId="1" animBg="1"/>
      <p:bldP spid="10" grpId="0"/>
      <p:bldP spid="10" grpId="1"/>
      <p:bldP spid="34" grpId="0" animBg="1"/>
      <p:bldP spid="34" grpId="1" animBg="1"/>
      <p:bldP spid="37" grpId="0" animBg="1"/>
      <p:bldP spid="24" grpId="0"/>
      <p:bldP spid="23" grpId="0" animBg="1"/>
      <p:bldP spid="26" grpId="0" animBg="1"/>
      <p:bldP spid="37" grpId="1" animBg="1"/>
      <p:bldP spid="24" grpId="1"/>
      <p:bldP spid="23" grpId="1" animBg="1"/>
      <p:bldP spid="26" grpId="1" animBg="1"/>
      <p:bldP spid="35" grpId="0"/>
      <p:bldP spid="3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9580" y="1068705"/>
            <a:ext cx="148463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/>
              <a:t>问题</a:t>
            </a:r>
            <a:r>
              <a:rPr lang="zh-CN" altLang="en-US" sz="2000" b="1"/>
              <a:t>表述</a:t>
            </a:r>
            <a:endParaRPr lang="zh-CN" altLang="en-US" sz="2000" b="1"/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主要工作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：区域搜索算法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ExactSFRS</a:t>
            </a:r>
            <a:endParaRPr lang="en-US" altLang="zh-CN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9580" y="3110865"/>
            <a:ext cx="199263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/>
              <a:t>搜索空间</a:t>
            </a:r>
            <a:r>
              <a:rPr lang="zh-CN" altLang="en-US" sz="2000" b="1"/>
              <a:t>表示</a:t>
            </a:r>
            <a:endParaRPr lang="zh-CN" altLang="en-US" sz="2000" b="1"/>
          </a:p>
        </p:txBody>
      </p:sp>
      <p:sp>
        <p:nvSpPr>
          <p:cNvPr id="16" name="矩形 15"/>
          <p:cNvSpPr/>
          <p:nvPr/>
        </p:nvSpPr>
        <p:spPr>
          <a:xfrm>
            <a:off x="4397375" y="3803015"/>
            <a:ext cx="399986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对象</a:t>
            </a:r>
            <a:r>
              <a:rPr lang="zh-CN" altLang="en-US" sz="2000" b="1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并非随机分布</a:t>
            </a:r>
            <a:r>
              <a:rPr lang="zh-C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在地理空间</a:t>
            </a:r>
            <a:endParaRPr lang="zh-CN" altLang="en-US" sz="2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某些地区</a:t>
            </a:r>
            <a:r>
              <a:rPr lang="zh-CN" altLang="en-US" sz="2000" b="1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更可能</a:t>
            </a:r>
            <a:r>
              <a:rPr lang="zh-C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含有最优解</a:t>
            </a:r>
            <a:endParaRPr lang="zh-CN" altLang="en-US" sz="2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21080" y="1621790"/>
            <a:ext cx="6972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/>
              <a:t>给定查询区域特征</a:t>
            </a:r>
            <a:r>
              <a:rPr lang="en-US" altLang="zh-CN"/>
              <a:t>	</a:t>
            </a:r>
            <a:r>
              <a:rPr lang="zh-CN" altLang="en-US"/>
              <a:t>和整个地理空间特征</a:t>
            </a:r>
            <a:r>
              <a:rPr lang="en-US" altLang="zh-CN"/>
              <a:t>		</a:t>
            </a:r>
            <a:r>
              <a:rPr lang="zh-CN" altLang="en-US"/>
              <a:t>，在全图上查找</a:t>
            </a:r>
            <a:r>
              <a:rPr lang="en-US" altLang="zh-CN"/>
              <a:t>N</a:t>
            </a:r>
            <a:r>
              <a:rPr lang="zh-CN" altLang="en-US"/>
              <a:t>个特征区域（其集合用</a:t>
            </a:r>
            <a:r>
              <a:rPr lang="en-US" altLang="zh-CN"/>
              <a:t>F</a:t>
            </a:r>
            <a:r>
              <a:rPr lang="zh-CN" altLang="en-US"/>
              <a:t>表示），</a:t>
            </a:r>
            <a:r>
              <a:rPr lang="zh-CN" altLang="en-US"/>
              <a:t>满足：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3920" y="1712595"/>
            <a:ext cx="510540" cy="4343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9155" y="1712595"/>
            <a:ext cx="487680" cy="3886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030" y="2613025"/>
            <a:ext cx="5869940" cy="3651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20" y="3737610"/>
            <a:ext cx="3179445" cy="1737360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5048250" y="4891405"/>
            <a:ext cx="2698115" cy="6813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分枝定界</a:t>
            </a:r>
            <a:r>
              <a:rPr lang="zh-CN" altLang="en-US" sz="2400"/>
              <a:t>搜索</a:t>
            </a:r>
            <a:endParaRPr lang="zh-CN" altLang="en-US" sz="2400"/>
          </a:p>
        </p:txBody>
      </p:sp>
      <p:cxnSp>
        <p:nvCxnSpPr>
          <p:cNvPr id="27" name="直接箭头连接符 26"/>
          <p:cNvCxnSpPr>
            <a:stCxn id="16" idx="2"/>
            <a:endCxn id="25" idx="0"/>
          </p:cNvCxnSpPr>
          <p:nvPr/>
        </p:nvCxnSpPr>
        <p:spPr>
          <a:xfrm>
            <a:off x="6397625" y="4509770"/>
            <a:ext cx="0" cy="38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60" y="6184265"/>
            <a:ext cx="3528060" cy="37338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4025" y="5422900"/>
            <a:ext cx="1699895" cy="3492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45" y="5768975"/>
            <a:ext cx="6409690" cy="366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 animBg="1"/>
      <p:bldP spid="16" grpId="1"/>
      <p:bldP spid="2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9580" y="1068705"/>
            <a:ext cx="228346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/>
              <a:t>ExactSFRS</a:t>
            </a:r>
            <a:r>
              <a:rPr lang="zh-CN" altLang="en-US" sz="2000" b="1"/>
              <a:t>伪代码</a:t>
            </a:r>
            <a:endParaRPr lang="zh-CN" altLang="en-US" sz="1600"/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主要工作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：区域搜索算法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ExactSFRS</a:t>
            </a:r>
            <a:endParaRPr lang="en-US" altLang="zh-CN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0" y="1621790"/>
            <a:ext cx="5471160" cy="4632960"/>
          </a:xfrm>
          <a:prstGeom prst="rect">
            <a:avLst/>
          </a:prstGeom>
        </p:spPr>
      </p:pic>
      <p:sp>
        <p:nvSpPr>
          <p:cNvPr id="14" name="线形标注 1 13"/>
          <p:cNvSpPr/>
          <p:nvPr/>
        </p:nvSpPr>
        <p:spPr>
          <a:xfrm>
            <a:off x="4270375" y="2279015"/>
            <a:ext cx="4119880" cy="453390"/>
          </a:xfrm>
          <a:prstGeom prst="borderCallout1">
            <a:avLst>
              <a:gd name="adj1" fmla="val 51358"/>
              <a:gd name="adj2" fmla="val -6910"/>
              <a:gd name="adj3" fmla="val 179691"/>
              <a:gd name="adj4" fmla="val -44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初始化一个空结果集</a:t>
            </a:r>
            <a:r>
              <a:rPr lang="en-US" altLang="zh-CN" sz="1600"/>
              <a:t>F</a:t>
            </a:r>
            <a:r>
              <a:rPr lang="zh-CN" altLang="en-US" sz="1600"/>
              <a:t>和一个</a:t>
            </a:r>
            <a:r>
              <a:rPr lang="zh-CN" altLang="en-US" sz="1600" b="1"/>
              <a:t>优先队列</a:t>
            </a:r>
            <a:r>
              <a:rPr lang="en-US" altLang="zh-CN" sz="1600" b="1"/>
              <a:t>Q</a:t>
            </a:r>
            <a:endParaRPr lang="en-US" altLang="zh-CN" sz="1600" b="1"/>
          </a:p>
        </p:txBody>
      </p:sp>
      <p:sp>
        <p:nvSpPr>
          <p:cNvPr id="15" name="矩形 14"/>
          <p:cNvSpPr/>
          <p:nvPr/>
        </p:nvSpPr>
        <p:spPr>
          <a:xfrm>
            <a:off x="2409825" y="4487545"/>
            <a:ext cx="913130" cy="3016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615" y="3561080"/>
            <a:ext cx="5106035" cy="755015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 flipV="1">
            <a:off x="3333750" y="4101465"/>
            <a:ext cx="760730" cy="376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397375" y="4316095"/>
            <a:ext cx="42843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表示</a:t>
            </a:r>
            <a:r>
              <a:rPr lang="en-US" altLang="zh-CN" sz="1600" u="sng"/>
              <a:t>S1</a:t>
            </a:r>
            <a:r>
              <a:rPr lang="zh-CN" altLang="en-US" sz="1600" u="sng"/>
              <a:t>中区域特征</a:t>
            </a:r>
            <a:r>
              <a:rPr lang="zh-CN" altLang="en-US" sz="1600"/>
              <a:t>与</a:t>
            </a:r>
            <a:r>
              <a:rPr lang="zh-CN" altLang="en-US" sz="1600" u="sng"/>
              <a:t>查询区域特征</a:t>
            </a:r>
            <a:r>
              <a:rPr lang="zh-CN" altLang="en-US" sz="1600"/>
              <a:t>的距离下界</a:t>
            </a:r>
            <a:endParaRPr lang="zh-CN" altLang="en-US" sz="1600"/>
          </a:p>
        </p:txBody>
      </p:sp>
      <p:sp>
        <p:nvSpPr>
          <p:cNvPr id="20" name="文本框 19"/>
          <p:cNvSpPr txBox="1"/>
          <p:nvPr/>
        </p:nvSpPr>
        <p:spPr>
          <a:xfrm>
            <a:off x="4221480" y="2947035"/>
            <a:ext cx="4526280" cy="614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分枝</a:t>
            </a:r>
            <a:r>
              <a:rPr lang="zh-CN" altLang="en-US"/>
              <a:t>：</a:t>
            </a:r>
            <a:r>
              <a:rPr lang="zh-CN" altLang="en-US" sz="1600"/>
              <a:t>平分四个区间中的最大间隔，</a:t>
            </a:r>
            <a:r>
              <a:rPr lang="zh-CN" altLang="en-US" sz="1600"/>
              <a:t>将其划分为</a:t>
            </a:r>
            <a:endParaRPr lang="zh-CN" altLang="en-US" sz="1600"/>
          </a:p>
          <a:p>
            <a:r>
              <a:rPr lang="zh-CN" altLang="en-US" sz="1600"/>
              <a:t>两个不相交的子空间</a:t>
            </a:r>
            <a:endParaRPr lang="zh-CN" altLang="en-US" sz="1600"/>
          </a:p>
        </p:txBody>
      </p:sp>
      <p:cxnSp>
        <p:nvCxnSpPr>
          <p:cNvPr id="21" name="直接连接符 20"/>
          <p:cNvCxnSpPr>
            <a:stCxn id="20" idx="1"/>
          </p:cNvCxnSpPr>
          <p:nvPr/>
        </p:nvCxnSpPr>
        <p:spPr>
          <a:xfrm flipH="1">
            <a:off x="3047365" y="3254375"/>
            <a:ext cx="1174115" cy="7816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270375" y="5029200"/>
            <a:ext cx="315722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定界</a:t>
            </a:r>
            <a:r>
              <a:rPr lang="zh-CN" altLang="en-US"/>
              <a:t>：计算最小距离下界</a:t>
            </a:r>
            <a:r>
              <a:rPr lang="en-US" altLang="zh-CN"/>
              <a:t> </a:t>
            </a:r>
            <a:r>
              <a:rPr lang="en-US" altLang="zh-CN"/>
              <a:t>O(K)</a:t>
            </a:r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>
          <a:xfrm>
            <a:off x="3787775" y="4778375"/>
            <a:ext cx="421640" cy="4610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灯片编号占位符 3"/>
          <p:cNvSpPr>
            <a:spLocks noGrp="1"/>
          </p:cNvSpPr>
          <p:nvPr/>
        </p:nvSpPr>
        <p:spPr>
          <a:xfrm>
            <a:off x="6419215" y="635698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790" y="5539740"/>
            <a:ext cx="3322320" cy="525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animBg="1"/>
      <p:bldP spid="20" grpId="0" animBg="1"/>
      <p:bldP spid="20" grpId="1" animBg="1"/>
      <p:bldP spid="15" grpId="0" animBg="1"/>
      <p:bldP spid="18" grpId="0"/>
      <p:bldP spid="15" grpId="1" animBg="1"/>
      <p:bldP spid="18" grpId="1"/>
      <p:bldP spid="22" grpId="0" animBg="1"/>
      <p:bldP spid="2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9580" y="1068705"/>
            <a:ext cx="6253480" cy="1799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/>
              <a:t>近似算法</a:t>
            </a:r>
            <a:endParaRPr lang="zh-CN" altLang="en-US" sz="2000" b="1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通过常量</a:t>
            </a:r>
            <a:r>
              <a:rPr lang="en-US" altLang="zh-CN"/>
              <a:t> M </a:t>
            </a:r>
            <a:r>
              <a:rPr lang="zh-CN" altLang="en-US"/>
              <a:t>限制优先队列</a:t>
            </a:r>
            <a:r>
              <a:rPr lang="en-US" altLang="zh-CN"/>
              <a:t> Q </a:t>
            </a:r>
            <a:r>
              <a:rPr lang="zh-CN" altLang="en-US"/>
              <a:t>的</a:t>
            </a:r>
            <a:r>
              <a:rPr lang="zh-CN" altLang="en-US"/>
              <a:t>大小</a:t>
            </a:r>
            <a:endParaRPr lang="zh-CN" altLang="en-US"/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队列长度超过</a:t>
            </a:r>
            <a:r>
              <a:rPr lang="en-US" altLang="zh-CN"/>
              <a:t> M </a:t>
            </a:r>
            <a:r>
              <a:rPr lang="zh-CN" altLang="en-US"/>
              <a:t>时，舍弃当前队列</a:t>
            </a:r>
            <a:r>
              <a:rPr lang="zh-CN" altLang="en-US"/>
              <a:t>中最坏的</a:t>
            </a:r>
            <a:r>
              <a:rPr lang="zh-CN" altLang="en-US"/>
              <a:t>区间</a:t>
            </a:r>
            <a:endParaRPr lang="zh-CN" altLang="en-US"/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实现：维护一个</a:t>
            </a:r>
            <a:r>
              <a:rPr lang="zh-CN" altLang="en-US"/>
              <a:t>最小堆</a:t>
            </a:r>
            <a:endParaRPr lang="zh-CN" altLang="en-US"/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主要工作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：区域搜索算法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ApproxSFRS</a:t>
            </a:r>
            <a:endParaRPr lang="en-US" altLang="zh-CN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clrChange>
              <a:clrFrom>
                <a:srgbClr val="99D9EA">
                  <a:alpha val="100000"/>
                </a:srgbClr>
              </a:clrFrom>
              <a:clrTo>
                <a:srgbClr val="99D9EA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2210" y="3100070"/>
            <a:ext cx="2612390" cy="3032760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1172210" y="5278755"/>
            <a:ext cx="984250" cy="361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效率</a:t>
            </a:r>
            <a:endParaRPr lang="zh-CN" altLang="en-US" b="1"/>
          </a:p>
        </p:txBody>
      </p:sp>
      <p:sp>
        <p:nvSpPr>
          <p:cNvPr id="17" name="圆角矩形 16"/>
          <p:cNvSpPr/>
          <p:nvPr/>
        </p:nvSpPr>
        <p:spPr>
          <a:xfrm>
            <a:off x="2868930" y="4824095"/>
            <a:ext cx="984250" cy="361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准确性</a:t>
            </a:r>
            <a:endParaRPr lang="zh-CN" altLang="en-US" b="1"/>
          </a:p>
        </p:txBody>
      </p:sp>
      <p:sp>
        <p:nvSpPr>
          <p:cNvPr id="21" name="文本框 20"/>
          <p:cNvSpPr txBox="1"/>
          <p:nvPr/>
        </p:nvSpPr>
        <p:spPr>
          <a:xfrm>
            <a:off x="4419600" y="3121025"/>
            <a:ext cx="29260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/>
              <a:t>时间复杂度</a:t>
            </a:r>
            <a:endParaRPr lang="zh-CN" altLang="en-US" sz="2000" b="1"/>
          </a:p>
          <a:p>
            <a:pPr indent="45720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最坏情况时间复杂度可</a:t>
            </a:r>
            <a:endParaRPr lang="zh-CN" altLang="en-US" sz="1800"/>
          </a:p>
          <a:p>
            <a:pPr indent="45720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通过</a:t>
            </a:r>
            <a:r>
              <a:rPr lang="zh-CN" altLang="en-US" sz="1800">
                <a:solidFill>
                  <a:srgbClr val="FF0000"/>
                </a:solidFill>
              </a:rPr>
              <a:t>调整M</a:t>
            </a:r>
            <a:r>
              <a:rPr lang="zh-CN" altLang="en-US" sz="1800"/>
              <a:t>来调整</a:t>
            </a:r>
            <a:endParaRPr lang="zh-CN" altLang="en-US" sz="1800"/>
          </a:p>
        </p:txBody>
      </p:sp>
      <p:sp>
        <p:nvSpPr>
          <p:cNvPr id="22" name="文本框 21"/>
          <p:cNvSpPr txBox="1"/>
          <p:nvPr/>
        </p:nvSpPr>
        <p:spPr>
          <a:xfrm>
            <a:off x="4391025" y="4552315"/>
            <a:ext cx="2926080" cy="1706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/>
              <a:t>价值</a:t>
            </a:r>
            <a:endParaRPr lang="zh-CN" altLang="en-US" sz="2000" b="1"/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提供</a:t>
            </a:r>
            <a:r>
              <a:rPr lang="zh-CN" altLang="en-US" sz="1800" b="1">
                <a:solidFill>
                  <a:srgbClr val="FF0000"/>
                </a:solidFill>
              </a:rPr>
              <a:t>更快的响应</a:t>
            </a:r>
            <a:r>
              <a:rPr lang="zh-CN" altLang="en-US" sz="1800"/>
              <a:t>以</a:t>
            </a:r>
            <a:r>
              <a:rPr lang="zh-CN" altLang="en-US" sz="1800"/>
              <a:t>支持</a:t>
            </a:r>
            <a:endParaRPr lang="zh-CN" altLang="en-US" sz="180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600"/>
              <a:t>交互式查询</a:t>
            </a:r>
            <a:endParaRPr lang="zh-CN" altLang="en-US" sz="160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600"/>
              <a:t>大规模用户同时查询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提纲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497424" y="2696369"/>
            <a:ext cx="3960526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现状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1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05361" y="1688307"/>
            <a:ext cx="3952588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3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 smtClean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</a:t>
              </a:r>
              <a:endParaRPr kumimoji="0" lang="zh-CN" altLang="en-US" sz="2400" b="1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4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497424" y="3704432"/>
            <a:ext cx="3960526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6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本文主要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工作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7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505361" y="4712494"/>
            <a:ext cx="3952588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9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结果评估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实验结果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评估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9580" y="1068705"/>
            <a:ext cx="44869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/>
              <a:t>数据集</a:t>
            </a:r>
            <a:endParaRPr lang="zh-CN" altLang="en-US" sz="2000" b="1"/>
          </a:p>
          <a:p>
            <a:pPr marL="80010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</a:rPr>
              <a:t>三个空间数据集，属性</a:t>
            </a:r>
            <a:r>
              <a:rPr lang="en-US" altLang="zh-CN" sz="1600">
                <a:solidFill>
                  <a:schemeClr val="tx1"/>
                </a:solidFill>
              </a:rPr>
              <a:t>one-hot</a:t>
            </a:r>
            <a:r>
              <a:rPr lang="zh-CN" altLang="en-US" sz="1600">
                <a:solidFill>
                  <a:schemeClr val="tx1"/>
                </a:solidFill>
              </a:rPr>
              <a:t>向量</a:t>
            </a:r>
            <a:r>
              <a:rPr lang="zh-CN" altLang="en-US" sz="1600">
                <a:solidFill>
                  <a:schemeClr val="tx1"/>
                </a:solidFill>
              </a:rPr>
              <a:t>表示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900" y="1990725"/>
            <a:ext cx="4402455" cy="1765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1175" y="3756025"/>
            <a:ext cx="6287135" cy="1660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/>
              <a:t>测试数据</a:t>
            </a:r>
            <a:r>
              <a:rPr lang="zh-CN" altLang="en-US" sz="2000" b="1"/>
              <a:t>生成</a:t>
            </a:r>
            <a:endParaRPr lang="zh-CN" altLang="en-US" sz="2000" b="1"/>
          </a:p>
          <a:p>
            <a:pPr marL="80010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</a:rPr>
              <a:t>随机采用</a:t>
            </a:r>
            <a:r>
              <a:rPr lang="en-US" altLang="zh-CN" sz="1600">
                <a:solidFill>
                  <a:schemeClr val="tx1"/>
                </a:solidFill>
              </a:rPr>
              <a:t>2000</a:t>
            </a:r>
            <a:r>
              <a:rPr lang="zh-CN" altLang="en-US" sz="1600">
                <a:solidFill>
                  <a:schemeClr val="tx1"/>
                </a:solidFill>
              </a:rPr>
              <a:t>个区域作为</a:t>
            </a:r>
            <a:r>
              <a:rPr lang="zh-CN" altLang="en-US" sz="1600">
                <a:solidFill>
                  <a:schemeClr val="tx1"/>
                </a:solidFill>
              </a:rPr>
              <a:t>测试查询，宽高从640m到3km不等</a:t>
            </a:r>
            <a:endParaRPr lang="zh-CN" altLang="en-US" sz="1600">
              <a:solidFill>
                <a:schemeClr val="tx1"/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</a:rPr>
              <a:t>添加少量噪声和偏移生成真实数据</a:t>
            </a:r>
            <a:r>
              <a:rPr lang="zh-CN" altLang="en-US" sz="1600">
                <a:solidFill>
                  <a:schemeClr val="tx1"/>
                </a:solidFill>
              </a:rPr>
              <a:t>的正例</a:t>
            </a:r>
            <a:endParaRPr lang="zh-CN" altLang="en-US" sz="1600">
              <a:solidFill>
                <a:schemeClr val="tx1"/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</a:rPr>
              <a:t>创建候选区域集合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910" y="5050790"/>
            <a:ext cx="2724785" cy="3892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1175" y="5307330"/>
            <a:ext cx="7747000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>
                <a:sym typeface="+mn-ea"/>
              </a:rPr>
              <a:t>基线算法</a:t>
            </a:r>
            <a:endParaRPr lang="zh-CN" altLang="en-US" sz="2000" b="1"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比较相似度：</a:t>
            </a:r>
            <a:r>
              <a:rPr lang="en-US" altLang="zh-CN" sz="1600">
                <a:sym typeface="+mn-ea"/>
              </a:rPr>
              <a:t>SPM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Grid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SVSM</a:t>
            </a:r>
            <a:endParaRPr lang="en-US" altLang="zh-CN" sz="1600"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比较</a:t>
            </a:r>
            <a:r>
              <a:rPr lang="zh-CN" altLang="en-US" sz="1600">
                <a:sym typeface="+mn-ea"/>
              </a:rPr>
              <a:t>搜索效率：四叉树，</a:t>
            </a:r>
            <a:r>
              <a:rPr lang="zh-CN" altLang="en-US" sz="1600">
                <a:sym typeface="+mn-ea"/>
              </a:rPr>
              <a:t>暴力算法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实验结果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评估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9580" y="1068705"/>
            <a:ext cx="148463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/>
              <a:t>实验</a:t>
            </a:r>
            <a:r>
              <a:rPr lang="zh-CN" altLang="en-US" sz="2000" b="1"/>
              <a:t>结果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395" y="1621790"/>
            <a:ext cx="8479155" cy="21196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" y="3683000"/>
            <a:ext cx="8717280" cy="2773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提纲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497424" y="2696369"/>
            <a:ext cx="3960526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0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现状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1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05361" y="1688307"/>
            <a:ext cx="3952588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3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 smtClean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</a:t>
              </a:r>
              <a:endParaRPr kumimoji="0" lang="zh-CN" altLang="en-US" sz="2400" b="1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4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497424" y="3704432"/>
            <a:ext cx="3960526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6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本文主要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工作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7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505361" y="4712494"/>
            <a:ext cx="3952588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9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结果评估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提纲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497424" y="2696369"/>
            <a:ext cx="3960526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研究现状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1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05361" y="1688307"/>
            <a:ext cx="3952588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3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  <a:sym typeface="+mn-ea"/>
                </a:rPr>
                <a:t>研究背景</a:t>
              </a:r>
              <a:endParaRPr kumimoji="0" lang="zh-CN" altLang="en-US" sz="2400" b="1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4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497424" y="3704432"/>
            <a:ext cx="3960526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6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本文主要工作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7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505361" y="4712494"/>
            <a:ext cx="3952588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9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结果评估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研究背景：从想象一个饭店老板开始</a:t>
            </a:r>
            <a:endParaRPr lang="en-US" altLang="zh-CN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9580" y="1068705"/>
            <a:ext cx="326263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/>
              <a:t>现在，你是一个</a:t>
            </a:r>
            <a:r>
              <a:rPr lang="zh-CN" altLang="en-US" sz="2000" b="1"/>
              <a:t>饭店老板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49580" y="3543935"/>
            <a:ext cx="47593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/>
              <a:t>结果，问题来了</a:t>
            </a:r>
            <a:endParaRPr lang="en-US" altLang="zh-CN" sz="2000" b="1"/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30830" y="4286885"/>
            <a:ext cx="2866390" cy="19850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835" y="1381125"/>
            <a:ext cx="3191510" cy="19335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71525" y="173672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本来是初试牛刀，几番波折</a:t>
            </a:r>
            <a:r>
              <a:rPr lang="zh-CN" altLang="en-US">
                <a:sym typeface="+mn-ea"/>
              </a:rPr>
              <a:t>后生意越做越好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1525" y="210947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越来越多的人</a:t>
            </a:r>
            <a:r>
              <a:rPr lang="zh-CN" altLang="en-US">
                <a:sym typeface="+mn-ea"/>
              </a:rPr>
              <a:t>远道而来只为一饱口福</a:t>
            </a:r>
            <a:r>
              <a:rPr lang="zh-CN" altLang="en-US" sz="2800">
                <a:sym typeface="+mn-ea"/>
              </a:rPr>
              <a:t>🤤</a:t>
            </a:r>
            <a:endParaRPr lang="zh-CN" altLang="en-US" sz="280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0890" y="2594610"/>
            <a:ext cx="34632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很自然地，是时候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开个分店</a:t>
            </a:r>
            <a:r>
              <a:rPr lang="zh-CN" altLang="en-US">
                <a:sym typeface="+mn-ea"/>
              </a:rPr>
              <a:t>了！</a:t>
            </a:r>
            <a:endParaRPr lang="zh-CN" altLang="en-US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0890" y="3115310"/>
            <a:ext cx="4438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也不难嘛，用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现有的经营策略</a:t>
            </a:r>
            <a:r>
              <a:rPr lang="zh-CN" altLang="en-US">
                <a:sym typeface="+mn-ea"/>
              </a:rPr>
              <a:t>和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经验</a:t>
            </a:r>
            <a:r>
              <a:rPr lang="zh-CN" altLang="en-US">
                <a:sym typeface="+mn-ea"/>
              </a:rPr>
              <a:t>就行</a:t>
            </a:r>
            <a:endParaRPr lang="zh-CN" altLang="en-US"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95375" y="4209415"/>
            <a:ext cx="12534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开在哪？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5300" y="4953000"/>
            <a:ext cx="2452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找差不多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的区域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29" name="直接箭头连接符 28"/>
          <p:cNvCxnSpPr>
            <a:stCxn id="27" idx="2"/>
            <a:endCxn id="28" idx="0"/>
          </p:cNvCxnSpPr>
          <p:nvPr/>
        </p:nvCxnSpPr>
        <p:spPr>
          <a:xfrm flipH="1">
            <a:off x="1721485" y="4669790"/>
            <a:ext cx="635" cy="28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139825" y="5696585"/>
            <a:ext cx="11639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怎么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找？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31" name="直接箭头连接符 30"/>
          <p:cNvCxnSpPr>
            <a:stCxn id="28" idx="2"/>
            <a:endCxn id="30" idx="0"/>
          </p:cNvCxnSpPr>
          <p:nvPr/>
        </p:nvCxnSpPr>
        <p:spPr>
          <a:xfrm>
            <a:off x="1721485" y="5413375"/>
            <a:ext cx="635" cy="28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789295" y="428561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只熟悉城市</a:t>
            </a:r>
            <a:r>
              <a:rPr lang="zh-CN" altLang="en-US">
                <a:solidFill>
                  <a:srgbClr val="FF0000"/>
                </a:solidFill>
              </a:rPr>
              <a:t>一小部分区域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789295" y="465391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熟悉其他城市及其区域要</a:t>
            </a:r>
            <a:r>
              <a:rPr lang="zh-CN" altLang="en-US">
                <a:solidFill>
                  <a:srgbClr val="FF0000"/>
                </a:solidFill>
              </a:rPr>
              <a:t>花费大量的时间和精力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0" y="5535930"/>
            <a:ext cx="274764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相似区域搜索</a:t>
            </a:r>
            <a:endParaRPr lang="zh-CN" altLang="en-US" sz="3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5" grpId="0"/>
      <p:bldP spid="15" grpId="1"/>
      <p:bldP spid="26" grpId="0"/>
      <p:bldP spid="26" grpId="1"/>
      <p:bldP spid="21" grpId="0"/>
      <p:bldP spid="21" grpId="1"/>
      <p:bldP spid="27" grpId="0"/>
      <p:bldP spid="28" grpId="0"/>
      <p:bldP spid="27" grpId="1"/>
      <p:bldP spid="28" grpId="1"/>
      <p:bldP spid="30" grpId="0"/>
      <p:bldP spid="30" grpId="1"/>
      <p:bldP spid="32" grpId="0"/>
      <p:bldP spid="32" grpId="1"/>
      <p:bldP spid="33" grpId="0"/>
      <p:bldP spid="33" grpId="1"/>
      <p:bldP spid="34" grpId="0"/>
      <p:bldP spid="3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研究背景：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Similar Region Search(SRS) 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问题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9580" y="1068705"/>
            <a:ext cx="148463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/>
              <a:t>现实</a:t>
            </a:r>
            <a:r>
              <a:rPr lang="zh-CN" altLang="en-US" sz="2000" b="1"/>
              <a:t>基础</a:t>
            </a:r>
            <a:endParaRPr lang="zh-CN" altLang="en-US" sz="20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1621790"/>
            <a:ext cx="2708275" cy="18618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540" y="1613535"/>
            <a:ext cx="2799715" cy="18700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6580" y="3483610"/>
            <a:ext cx="2708275" cy="31623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b="1"/>
              <a:t>移动设备普及</a:t>
            </a:r>
            <a:endParaRPr lang="zh-CN" altLang="en-US" sz="1600" b="1"/>
          </a:p>
        </p:txBody>
      </p:sp>
      <p:sp>
        <p:nvSpPr>
          <p:cNvPr id="11" name="矩形 10"/>
          <p:cNvSpPr/>
          <p:nvPr/>
        </p:nvSpPr>
        <p:spPr>
          <a:xfrm>
            <a:off x="3431540" y="3483610"/>
            <a:ext cx="2799715" cy="31623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b="1"/>
              <a:t>基于位置的服务</a:t>
            </a:r>
            <a:r>
              <a:rPr lang="en-US" altLang="zh-CN" sz="1600" b="1"/>
              <a:t>(LBS)</a:t>
            </a:r>
            <a:r>
              <a:rPr lang="zh-CN" altLang="en-US" sz="1600" b="1"/>
              <a:t>兴起</a:t>
            </a:r>
            <a:endParaRPr lang="zh-CN" altLang="en-US" sz="1600" b="1"/>
          </a:p>
        </p:txBody>
      </p:sp>
      <p:sp>
        <p:nvSpPr>
          <p:cNvPr id="13" name="右箭头 12"/>
          <p:cNvSpPr/>
          <p:nvPr/>
        </p:nvSpPr>
        <p:spPr>
          <a:xfrm>
            <a:off x="6377940" y="1845945"/>
            <a:ext cx="437515" cy="19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25615" y="1621790"/>
            <a:ext cx="201168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产生</a:t>
            </a:r>
            <a:r>
              <a:rPr lang="zh-CN" altLang="en-US" sz="2400" b="1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大量的</a:t>
            </a:r>
            <a:endParaRPr lang="zh-CN" altLang="en-US" sz="2400" b="1">
              <a:ln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2400" b="1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地理标记数据</a:t>
            </a:r>
            <a:endParaRPr lang="zh-CN" altLang="en-US" sz="2400" b="1">
              <a:ln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7753985" y="2521585"/>
            <a:ext cx="172720" cy="2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25615" y="2829560"/>
            <a:ext cx="201168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更好地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理解城市区域</a:t>
            </a:r>
            <a:endParaRPr lang="zh-CN" altLang="en-US" sz="24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9580" y="3866515"/>
            <a:ext cx="500761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/>
              <a:t>应用场景：远不止</a:t>
            </a:r>
            <a:r>
              <a:rPr lang="zh-CN" altLang="en-US" sz="2000" b="1"/>
              <a:t>于</a:t>
            </a:r>
            <a:r>
              <a:rPr lang="zh-CN" altLang="en-US" sz="2000" b="1"/>
              <a:t>一个</a:t>
            </a:r>
            <a:r>
              <a:rPr lang="zh-CN" altLang="en-US" sz="2000" b="1"/>
              <a:t>饭店老板</a:t>
            </a:r>
            <a:endParaRPr lang="zh-CN" altLang="en-US" sz="2000" b="1"/>
          </a:p>
          <a:p>
            <a:pPr marL="80010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各类选址推荐、</a:t>
            </a:r>
            <a:r>
              <a:rPr lang="zh-CN" altLang="en-US"/>
              <a:t>区域推荐</a:t>
            </a:r>
            <a:endParaRPr lang="zh-CN" altLang="en-US"/>
          </a:p>
          <a:p>
            <a:pPr marL="80010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城市异常事件</a:t>
            </a:r>
            <a:r>
              <a:rPr lang="zh-CN" altLang="en-US"/>
              <a:t>预测</a:t>
            </a:r>
            <a:endParaRPr lang="zh-CN" altLang="en-US"/>
          </a:p>
          <a:p>
            <a:pPr marL="80010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环境污染控制</a:t>
            </a:r>
            <a:r>
              <a:rPr lang="zh-CN" altLang="en-US"/>
              <a:t>方案</a:t>
            </a:r>
            <a:endParaRPr lang="en-US" altLang="zh-CN"/>
          </a:p>
          <a:p>
            <a:pPr marL="80010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070475" y="3866515"/>
            <a:ext cx="148463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/>
              <a:t>主要</a:t>
            </a:r>
            <a:r>
              <a:rPr lang="zh-CN" altLang="en-US" sz="2000" b="1"/>
              <a:t>难点</a:t>
            </a:r>
            <a:endParaRPr lang="zh-CN" altLang="en-US" sz="2000" b="1"/>
          </a:p>
        </p:txBody>
      </p:sp>
      <p:sp>
        <p:nvSpPr>
          <p:cNvPr id="28" name="矩形 27"/>
          <p:cNvSpPr/>
          <p:nvPr/>
        </p:nvSpPr>
        <p:spPr>
          <a:xfrm>
            <a:off x="5457190" y="4585970"/>
            <a:ext cx="29260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怎么定义相似区域？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57190" y="5212715"/>
            <a:ext cx="29260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怎么搜索相似区域？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1" grpId="0" animBg="1"/>
      <p:bldP spid="11" grpId="1" animBg="1"/>
      <p:bldP spid="13" grpId="0" animBg="1"/>
      <p:bldP spid="13" grpId="1" animBg="1"/>
      <p:bldP spid="14" grpId="0"/>
      <p:bldP spid="14" grpId="1"/>
      <p:bldP spid="18" grpId="0" animBg="1"/>
      <p:bldP spid="20" grpId="0"/>
      <p:bldP spid="18" grpId="1" animBg="1"/>
      <p:bldP spid="20" grpId="1"/>
      <p:bldP spid="21" grpId="0"/>
      <p:bldP spid="21" grpId="1"/>
      <p:bldP spid="25" grpId="0"/>
      <p:bldP spid="25" grpId="1"/>
      <p:bldP spid="28" grpId="0"/>
      <p:bldP spid="28" grpId="1"/>
      <p:bldP spid="29" grpId="0"/>
      <p:bldP spid="2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提纲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497424" y="2696369"/>
            <a:ext cx="3960526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0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研究现状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1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05361" y="1688307"/>
            <a:ext cx="3952588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3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 smtClean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</a:t>
              </a:r>
              <a:endParaRPr kumimoji="0" lang="zh-CN" altLang="en-US" sz="2400" b="1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4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497424" y="3704432"/>
            <a:ext cx="3960526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6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本文主要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工作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7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505361" y="4712494"/>
            <a:ext cx="3952588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9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结果评估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研究现状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：区域相似性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度量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9580" y="1068705"/>
            <a:ext cx="224663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/>
              <a:t>区域相似度</a:t>
            </a:r>
            <a:r>
              <a:rPr lang="zh-CN" altLang="en-US" sz="2000" b="1"/>
              <a:t>建模</a:t>
            </a:r>
            <a:endParaRPr lang="en-US" altLang="zh-CN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44855" y="1619250"/>
          <a:ext cx="7911465" cy="45942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14420"/>
                <a:gridCol w="1228090"/>
                <a:gridCol w="3068955"/>
              </a:tblGrid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参考文献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>
                      <a:solidFill>
                        <a:schemeClr val="accent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研究问题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特点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accent1"/>
                      </a:solidFill>
                      <a:prstDash val="soli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</a:tr>
              <a:tr h="10001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 Sheng, Yu Zheng, Wynne Hsu, Mong Li Lee, and Xing Xie. 2010.</a:t>
                      </a:r>
                      <a:r>
                        <a:rPr lang="en-US" altLang="zh-CN" sz="1400" b="1"/>
                        <a:t> Answering top-k similar region queries.</a:t>
                      </a:r>
                      <a:r>
                        <a:rPr lang="en-US" altLang="zh-CN" sz="1400"/>
                        <a:t> In </a:t>
                      </a:r>
                      <a:r>
                        <a:rPr lang="en-US" altLang="zh-CN" sz="1400" i="1"/>
                        <a:t>DSAA. Springer,</a:t>
                      </a:r>
                      <a:r>
                        <a:rPr lang="en-US" altLang="zh-CN" sz="1400"/>
                        <a:t> 186–201</a:t>
                      </a:r>
                      <a:endParaRPr lang="en-US" altLang="zh-CN" sz="1400"/>
                    </a:p>
                  </a:txBody>
                  <a:tcPr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>
                      <a:solidFill>
                        <a:schemeClr val="accent1"/>
                      </a:solidFill>
                      <a:prstDash val="solid"/>
                    </a:lnT>
                    <a:lnB w="12700">
                      <a:solidFill>
                        <a:schemeClr val="accent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相似区域搜索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</a:rPr>
                        <a:t>1. </a:t>
                      </a:r>
                      <a:r>
                        <a:rPr lang="zh-CN" altLang="en-US" sz="1600" b="1">
                          <a:solidFill>
                            <a:srgbClr val="FF0000"/>
                          </a:solidFill>
                        </a:rPr>
                        <a:t>空间特征向量的余弦相似度</a:t>
                      </a:r>
                      <a:endParaRPr lang="zh-CN" altLang="en-US" sz="1600" b="1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zh-CN" altLang="en-US" sz="1600"/>
                        <a:t>空间特征向量：</a:t>
                      </a:r>
                      <a:r>
                        <a:rPr lang="zh-CN" altLang="en-US" sz="1600"/>
                        <a:t>区域内对象和五个预定义参考点之间的平均距离</a:t>
                      </a: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accent1"/>
                      </a:solidFill>
                      <a:prstDash val="soli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</a:tr>
              <a:tr h="9474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Mohamed Kafsi, Henriette Cramer, Bart Thomee, and David A Shamma. 2015. </a:t>
                      </a:r>
                      <a:r>
                        <a:rPr lang="en-US" altLang="zh-CN" sz="1400" b="1"/>
                        <a:t>Describing and understanding neighborhood characteristics through online social media. </a:t>
                      </a:r>
                      <a:r>
                        <a:rPr lang="en-US" altLang="zh-CN" sz="1400"/>
                        <a:t>In</a:t>
                      </a:r>
                      <a:r>
                        <a:rPr lang="en-US" altLang="zh-CN" sz="1400" i="1"/>
                        <a:t> WWW. International World Wide Web Conferences Steering Committee</a:t>
                      </a:r>
                      <a:r>
                        <a:rPr lang="en-US" altLang="zh-CN" sz="1400"/>
                        <a:t>, 549–559.</a:t>
                      </a:r>
                      <a:endParaRPr lang="en-US" altLang="zh-CN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>
                      <a:solidFill>
                        <a:schemeClr val="accent1"/>
                      </a:solidFill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不同城市的相似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社区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1. </a:t>
                      </a:r>
                      <a:r>
                        <a:rPr lang="zh-CN" altLang="en-US" sz="1600"/>
                        <a:t>社区是城市内</a:t>
                      </a:r>
                      <a:r>
                        <a:rPr lang="zh-CN" altLang="en-US" sz="1600" b="1">
                          <a:solidFill>
                            <a:srgbClr val="FF0000"/>
                          </a:solidFill>
                        </a:rPr>
                        <a:t>预定义的区域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2. </a:t>
                      </a:r>
                      <a:r>
                        <a:rPr lang="zh-CN" altLang="en-US" sz="1600"/>
                        <a:t>定义相似性时只考虑了对象属性</a:t>
                      </a:r>
                      <a:endParaRPr lang="zh-CN" altLang="en-US" sz="1600"/>
                    </a:p>
                  </a:txBody>
                  <a:tcPr anchor="ctr" anchorCtr="0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</a:tr>
              <a:tr h="9474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Géraud Le Falher, Aristides Gionis, and Michael Mathioudakis. 2015. </a:t>
                      </a:r>
                      <a:r>
                        <a:rPr lang="en-US" altLang="zh-CN" sz="1400" b="1"/>
                        <a:t>Where Is the Soho of Rome? Measures and Algorithms for Finding Similar Neighborhoods in Cities.</a:t>
                      </a:r>
                      <a:r>
                        <a:rPr lang="en-US" altLang="zh-CN" sz="1400"/>
                        <a:t> In </a:t>
                      </a:r>
                      <a:r>
                        <a:rPr lang="en-US" altLang="zh-CN" sz="1400" i="1"/>
                        <a:t>ICWSM.</a:t>
                      </a:r>
                      <a:r>
                        <a:rPr lang="en-US" altLang="zh-CN" sz="1400"/>
                        <a:t> 228–237.</a:t>
                      </a:r>
                      <a:endParaRPr lang="en-US" altLang="zh-CN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tc vMerge="1">
                  <a:tcPr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tc vMerge="1">
                  <a:tcPr>
                    <a:lnL w="12700">
                      <a:solidFill>
                        <a:schemeClr val="accent1"/>
                      </a:solidFill>
                      <a:prstDash val="soli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</a:tr>
              <a:tr h="9474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Daniel Preoţiuc-Pietro, Justin Cranshaw, and Tae Yano. 2013. </a:t>
                      </a:r>
                      <a:r>
                        <a:rPr lang="en-US" altLang="zh-CN" sz="1400" b="1"/>
                        <a:t>Exploring venue based city-to-city similarity measures.</a:t>
                      </a:r>
                      <a:r>
                        <a:rPr lang="en-US" altLang="zh-CN" sz="1400"/>
                        <a:t> In </a:t>
                      </a:r>
                      <a:r>
                        <a:rPr lang="en-US" altLang="zh-CN" sz="1400" i="1"/>
                        <a:t>KDD Workshop on Urban Computing. ACM,</a:t>
                      </a:r>
                      <a:r>
                        <a:rPr lang="en-US" altLang="zh-CN" sz="1400"/>
                        <a:t> 16.</a:t>
                      </a:r>
                      <a:endParaRPr lang="en-US" altLang="zh-CN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度量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城市间</a:t>
                      </a:r>
                      <a:r>
                        <a:rPr lang="zh-CN" altLang="en-US"/>
                        <a:t>相似度</a:t>
                      </a: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1. </a:t>
                      </a:r>
                      <a:r>
                        <a:rPr lang="zh-CN" altLang="en-US" sz="1600"/>
                        <a:t>城市</a:t>
                      </a:r>
                      <a:r>
                        <a:rPr lang="zh-CN" altLang="en-US" sz="1600"/>
                        <a:t>作为一个区域，表示为网格或预定义的社区来比较</a:t>
                      </a:r>
                      <a:r>
                        <a:rPr lang="zh-CN" altLang="en-US" sz="1600"/>
                        <a:t>相似度</a:t>
                      </a:r>
                      <a:endParaRPr lang="zh-CN" altLang="en-US" sz="1600"/>
                    </a:p>
                  </a:txBody>
                  <a:tcPr anchor="ctr" anchorCtr="0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621665" y="1874520"/>
            <a:ext cx="8215630" cy="13430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研究现状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：相似区域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搜索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9580" y="1068705"/>
            <a:ext cx="7332980" cy="3646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/>
              <a:t>相似区域</a:t>
            </a:r>
            <a:r>
              <a:rPr lang="zh-CN" altLang="en-US" sz="2000" b="1"/>
              <a:t>搜索</a:t>
            </a:r>
            <a:endParaRPr lang="zh-CN" altLang="en-US" sz="2000" b="1"/>
          </a:p>
          <a:p>
            <a:pPr marL="800100" lvl="1" indent="-342900" algn="l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zh-CN"/>
              <a:t>[1]</a:t>
            </a:r>
            <a:r>
              <a:rPr lang="zh-CN" altLang="en-US"/>
              <a:t>在</a:t>
            </a:r>
            <a:r>
              <a:rPr lang="zh-CN" altLang="en-US" b="1">
                <a:solidFill>
                  <a:srgbClr val="FF0000"/>
                </a:solidFill>
              </a:rPr>
              <a:t>有预定义边界（如社区、城市）</a:t>
            </a:r>
            <a:r>
              <a:rPr lang="zh-CN" altLang="en-US"/>
              <a:t>的区域度量相似度</a:t>
            </a:r>
            <a:endParaRPr lang="zh-CN" altLang="en-US"/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本文研究问题：在地图</a:t>
            </a:r>
            <a:r>
              <a:rPr lang="zh-CN" altLang="en-US" sz="1600" b="1"/>
              <a:t>任意位置</a:t>
            </a:r>
            <a:r>
              <a:rPr lang="zh-CN" altLang="en-US" sz="1600"/>
              <a:t>搜索</a:t>
            </a:r>
            <a:r>
              <a:rPr lang="zh-CN" altLang="en-US" sz="1600" b="1"/>
              <a:t>不同大小规模</a:t>
            </a:r>
            <a:r>
              <a:rPr lang="zh-CN" altLang="en-US" sz="1600"/>
              <a:t>的区域</a:t>
            </a:r>
            <a:endParaRPr lang="zh-CN" altLang="en-US" sz="1600"/>
          </a:p>
          <a:p>
            <a:pPr marL="800100" lvl="1" indent="-342900" algn="l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zh-CN"/>
              <a:t>[2]</a:t>
            </a:r>
            <a:r>
              <a:rPr lang="zh-CN" altLang="en-US"/>
              <a:t>基于</a:t>
            </a:r>
            <a:r>
              <a:rPr lang="zh-CN" altLang="en-US" b="1">
                <a:solidFill>
                  <a:srgbClr val="FF0000"/>
                </a:solidFill>
              </a:rPr>
              <a:t>四叉树</a:t>
            </a:r>
            <a:r>
              <a:rPr lang="zh-CN" altLang="en-US"/>
              <a:t>的搜索方法</a:t>
            </a:r>
            <a:endParaRPr lang="zh-CN" altLang="en-US"/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使用四叉树存储空间对象，将数的结点视为候选区域</a:t>
            </a:r>
            <a:endParaRPr lang="zh-CN" altLang="en-US" sz="1600"/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搜索</a:t>
            </a:r>
            <a:r>
              <a:rPr lang="en-US" altLang="zh-CN" sz="1600"/>
              <a:t>top-N</a:t>
            </a:r>
            <a:r>
              <a:rPr lang="zh-CN" altLang="en-US" sz="1600"/>
              <a:t>个相似结点，贪心扩展结点规模</a:t>
            </a:r>
            <a:endParaRPr lang="zh-CN" altLang="en-US" sz="1600"/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特点：区域扩张</a:t>
            </a:r>
            <a:r>
              <a:rPr lang="zh-CN" altLang="en-US" sz="1600" b="1">
                <a:solidFill>
                  <a:srgbClr val="FF0000"/>
                </a:solidFill>
              </a:rPr>
              <a:t>非常耗时</a:t>
            </a:r>
            <a:r>
              <a:rPr lang="zh-CN" altLang="en-US" sz="1600"/>
              <a:t>，要重新计算相似度，无法保证运行时间</a:t>
            </a:r>
            <a:endParaRPr lang="zh-CN" altLang="en-US"/>
          </a:p>
          <a:p>
            <a:pPr marL="800100" lvl="1" indent="-342900" algn="l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zh-CN"/>
              <a:t>[3]CV</a:t>
            </a:r>
            <a:r>
              <a:rPr lang="zh-CN" altLang="en-US"/>
              <a:t>中的</a:t>
            </a:r>
            <a:r>
              <a:rPr lang="zh-CN" altLang="en-US"/>
              <a:t>方法</a:t>
            </a:r>
            <a:endParaRPr lang="zh-CN" altLang="en-US"/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对候选区域逐个校验，不适用于大的地理空间</a:t>
            </a:r>
            <a:endParaRPr lang="zh-CN" altLang="en-US" sz="1600"/>
          </a:p>
        </p:txBody>
      </p:sp>
      <p:cxnSp>
        <p:nvCxnSpPr>
          <p:cNvPr id="3" name="直接连接符 2"/>
          <p:cNvCxnSpPr/>
          <p:nvPr/>
        </p:nvCxnSpPr>
        <p:spPr>
          <a:xfrm>
            <a:off x="449580" y="5013960"/>
            <a:ext cx="2364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50850" y="5082540"/>
            <a:ext cx="80645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None/>
            </a:pPr>
            <a:r>
              <a:rPr lang="en-US" altLang="zh-CN" sz="1400">
                <a:sym typeface="+mn-ea"/>
              </a:rPr>
              <a:t>[1]Daniel Preoţiuc-Pietro, Justin Cranshaw, and Tae Yano. 2013. </a:t>
            </a:r>
            <a:r>
              <a:rPr lang="en-US" altLang="zh-CN" sz="1400" b="1">
                <a:sym typeface="+mn-ea"/>
              </a:rPr>
              <a:t>Exploring venue based city-to-city similarity measures</a:t>
            </a:r>
            <a:r>
              <a:rPr lang="en-US" altLang="zh-CN" sz="1400">
                <a:sym typeface="+mn-ea"/>
              </a:rPr>
              <a:t>. In </a:t>
            </a:r>
            <a:r>
              <a:rPr lang="en-US" altLang="zh-CN" sz="1400" i="1">
                <a:sym typeface="+mn-ea"/>
              </a:rPr>
              <a:t>KDD Workshop on Urban Computing. ACM,</a:t>
            </a:r>
            <a:r>
              <a:rPr lang="en-US" altLang="zh-CN" sz="1400">
                <a:sym typeface="+mn-ea"/>
              </a:rPr>
              <a:t> 16.</a:t>
            </a:r>
            <a:endParaRPr lang="en-US" altLang="zh-CN" sz="1400">
              <a:sym typeface="+mn-ea"/>
            </a:endParaRPr>
          </a:p>
          <a:p>
            <a:pPr>
              <a:buNone/>
            </a:pPr>
            <a:r>
              <a:rPr lang="en-US" altLang="zh-CN" sz="1400">
                <a:sym typeface="+mn-ea"/>
              </a:rPr>
              <a:t>[2]Chang Sheng, Yu Zheng, Wynne Hsu, Mong Li Lee, and Xing Xie. 2010.</a:t>
            </a:r>
            <a:r>
              <a:rPr lang="en-US" altLang="zh-CN" sz="1400" b="1">
                <a:sym typeface="+mn-ea"/>
              </a:rPr>
              <a:t> Answering top-k similar region queries.</a:t>
            </a:r>
            <a:r>
              <a:rPr lang="en-US" altLang="zh-CN" sz="1400">
                <a:sym typeface="+mn-ea"/>
              </a:rPr>
              <a:t> In </a:t>
            </a:r>
            <a:r>
              <a:rPr lang="en-US" altLang="zh-CN" sz="1400" i="1">
                <a:sym typeface="+mn-ea"/>
              </a:rPr>
              <a:t>DSAA. Springer,</a:t>
            </a:r>
            <a:r>
              <a:rPr lang="en-US" altLang="zh-CN" sz="1400">
                <a:sym typeface="+mn-ea"/>
              </a:rPr>
              <a:t> 186–201</a:t>
            </a:r>
            <a:endParaRPr lang="en-US" altLang="zh-CN" sz="1400">
              <a:sym typeface="+mn-ea"/>
            </a:endParaRPr>
          </a:p>
          <a:p>
            <a:pPr>
              <a:buNone/>
            </a:pPr>
            <a:r>
              <a:rPr lang="en-US" altLang="zh-CN" sz="1400">
                <a:sym typeface="+mn-ea"/>
              </a:rPr>
              <a:t>[3]Giorgos Tolias, Ronan Sicre, and Hervé Jégou. 2015. </a:t>
            </a:r>
            <a:r>
              <a:rPr lang="en-US" altLang="zh-CN" sz="1400" b="1">
                <a:sym typeface="+mn-ea"/>
              </a:rPr>
              <a:t>Particular object retrieval with integral max-pooling of CNN activations.</a:t>
            </a:r>
            <a:r>
              <a:rPr lang="en-US" altLang="zh-CN" sz="1400">
                <a:sym typeface="+mn-ea"/>
              </a:rPr>
              <a:t> arXiv preprint arXiv:1511.05879 (2015).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提纲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497424" y="2696369"/>
            <a:ext cx="3960526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现状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1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05361" y="1688307"/>
            <a:ext cx="3952588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3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 smtClean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</a:t>
              </a:r>
              <a:endParaRPr kumimoji="0" lang="zh-CN" altLang="en-US" sz="2400" b="1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4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497424" y="3704432"/>
            <a:ext cx="3960526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6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本文主要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工作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7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505361" y="4712494"/>
            <a:ext cx="3952588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9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结果评估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953,&quot;width&quot;:4265}"/>
</p:tagLst>
</file>

<file path=ppt/tags/tag2.xml><?xml version="1.0" encoding="utf-8"?>
<p:tagLst xmlns:p="http://schemas.openxmlformats.org/presentationml/2006/main">
  <p:tag name="KSO_WM_UNIT_TABLE_BEAUTIFY" val="smartTable{31e2ce0d-d250-466f-93f6-95aa48b0f50a}"/>
  <p:tag name="TABLE_ENDDRAG_ORIGIN_RECT" val="596*372"/>
  <p:tag name="TABLE_ENDDRAG_RECT" val="66*127*596*372"/>
</p:tagLst>
</file>

<file path=ppt/tags/tag3.xml><?xml version="1.0" encoding="utf-8"?>
<p:tagLst xmlns:p="http://schemas.openxmlformats.org/presentationml/2006/main">
  <p:tag name="COMMONDATA" val="eyJoZGlkIjoiNGNkNjNkODk2OTdlNWI0YjdjNWIyMzUzMjMwYzUzYzEifQ=="/>
  <p:tag name="KSO_WPP_MARK_KEY" val="3b901855-c95d-4f1b-9085-f6a6d8814adc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组会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3291</Words>
  <Application>WPS 演示</Application>
  <PresentationFormat>全屏显示(4:3)</PresentationFormat>
  <Paragraphs>375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思源黑体 CN</vt:lpstr>
      <vt:lpstr>黑体</vt:lpstr>
      <vt:lpstr>Calibri</vt:lpstr>
      <vt:lpstr>等线</vt:lpstr>
      <vt:lpstr>Wingdings</vt:lpstr>
      <vt:lpstr>Arial Unicode MS</vt:lpstr>
      <vt:lpstr>Arial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宋一凡</dc:creator>
  <cp:lastModifiedBy>七月1412662694</cp:lastModifiedBy>
  <cp:revision>1743</cp:revision>
  <dcterms:created xsi:type="dcterms:W3CDTF">2021-05-16T02:35:00Z</dcterms:created>
  <dcterms:modified xsi:type="dcterms:W3CDTF">2022-10-21T02:25:24Z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D8F4CBEEE36F436BBEF1D8F003852080</vt:lpwstr>
  </property>
  <property fmtid="{D5CDD505-2E9C-101B-9397-08002B2CF9AE}" pid="3" name="KSOProductBuildVer">
    <vt:lpwstr>2052-11.1.0.12598</vt:lpwstr>
  </property>
</Properties>
</file>