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tags/tag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5"/>
  </p:notesMasterIdLst>
  <p:handoutMasterIdLst>
    <p:handoutMasterId r:id="rId36"/>
  </p:handoutMasterIdLst>
  <p:sldIdLst>
    <p:sldId id="256" r:id="rId2"/>
    <p:sldId id="317" r:id="rId3"/>
    <p:sldId id="319" r:id="rId4"/>
    <p:sldId id="344" r:id="rId5"/>
    <p:sldId id="334" r:id="rId6"/>
    <p:sldId id="324" r:id="rId7"/>
    <p:sldId id="346" r:id="rId8"/>
    <p:sldId id="345" r:id="rId9"/>
    <p:sldId id="354" r:id="rId10"/>
    <p:sldId id="329" r:id="rId11"/>
    <p:sldId id="355" r:id="rId12"/>
    <p:sldId id="330" r:id="rId13"/>
    <p:sldId id="358" r:id="rId14"/>
    <p:sldId id="359" r:id="rId15"/>
    <p:sldId id="331" r:id="rId16"/>
    <p:sldId id="332" r:id="rId17"/>
    <p:sldId id="325" r:id="rId18"/>
    <p:sldId id="361" r:id="rId19"/>
    <p:sldId id="350" r:id="rId20"/>
    <p:sldId id="362" r:id="rId21"/>
    <p:sldId id="360" r:id="rId22"/>
    <p:sldId id="351" r:id="rId23"/>
    <p:sldId id="363" r:id="rId24"/>
    <p:sldId id="367" r:id="rId25"/>
    <p:sldId id="333" r:id="rId26"/>
    <p:sldId id="337" r:id="rId27"/>
    <p:sldId id="364" r:id="rId28"/>
    <p:sldId id="353" r:id="rId29"/>
    <p:sldId id="365" r:id="rId30"/>
    <p:sldId id="352" r:id="rId31"/>
    <p:sldId id="366" r:id="rId32"/>
    <p:sldId id="343" r:id="rId33"/>
    <p:sldId id="31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extLst>
      <p:ext uri="{19B8F6BF-5375-455C-9EA6-DF929625EA0E}">
        <p15:presenceInfo xmlns:p15="http://schemas.microsoft.com/office/powerpoint/2012/main" userId="王宇晨"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1898"/>
    <a:srgbClr val="F6AB00"/>
    <a:srgbClr val="3C3C8E"/>
    <a:srgbClr val="02409A"/>
    <a:srgbClr val="587558"/>
    <a:srgbClr val="25331E"/>
    <a:srgbClr val="6B2D0B"/>
    <a:srgbClr val="445437"/>
    <a:srgbClr val="502208"/>
    <a:srgbClr val="4B6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60952" autoAdjust="0"/>
  </p:normalViewPr>
  <p:slideViewPr>
    <p:cSldViewPr snapToGrid="0">
      <p:cViewPr varScale="1">
        <p:scale>
          <a:sx n="48" d="100"/>
          <a:sy n="48" d="100"/>
        </p:scale>
        <p:origin x="1206" y="21"/>
      </p:cViewPr>
      <p:guideLst>
        <p:guide orient="horz" pos="2228"/>
        <p:guide pos="2880"/>
      </p:guideLst>
    </p:cSldViewPr>
  </p:slideViewPr>
  <p:notesTextViewPr>
    <p:cViewPr>
      <p:scale>
        <a:sx n="1" d="1"/>
        <a:sy n="1" d="1"/>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AF2B2B-1B62-4AED-A0C9-6F374DD59F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032666D-D55B-4D3E-A7C2-76EB1CEE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2022/12/2</a:t>
            </a:fld>
            <a:endParaRPr lang="zh-CN" altLang="en-US"/>
          </a:p>
        </p:txBody>
      </p:sp>
      <p:sp>
        <p:nvSpPr>
          <p:cNvPr id="4" name="页脚占位符 3">
            <a:extLst>
              <a:ext uri="{FF2B5EF4-FFF2-40B4-BE49-F238E27FC236}">
                <a16:creationId xmlns:a16="http://schemas.microsoft.com/office/drawing/2014/main" id="{EB25234A-09A5-4EB4-9517-08812643EE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EEF2DB2-BA86-431D-A263-D1D5ABA1C9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400485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2022/12/2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extLst>
      <p:ext uri="{BB962C8B-B14F-4D97-AF65-F5344CB8AC3E}">
        <p14:creationId xmlns:p14="http://schemas.microsoft.com/office/powerpoint/2010/main" val="6972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extLst>
      <p:ext uri="{BB962C8B-B14F-4D97-AF65-F5344CB8AC3E}">
        <p14:creationId xmlns:p14="http://schemas.microsoft.com/office/powerpoint/2010/main" val="51859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1695702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引入了具有特殊结构的公平约束最短路径（</a:t>
            </a:r>
            <a:r>
              <a:rPr lang="en-US" altLang="zh-CN" dirty="0"/>
              <a:t>FCSP</a:t>
            </a:r>
            <a:r>
              <a:rPr lang="zh-CN" altLang="en-US" dirty="0"/>
              <a:t>）问题</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3329821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2848239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针对前面提到的三个现有工作的不足，作者对三个不足依次提出了解决办法</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119473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下面就来了解一下</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251669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首先，先进行一些概念的定义</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作者把路网抽象成一张有向图</a:t>
            </a:r>
            <a:r>
              <a:rPr lang="en-US" altLang="zh-CN" dirty="0">
                <a:effectLst/>
                <a:latin typeface="Arial" panose="020B0604020202020204" pitchFamily="34" charset="0"/>
              </a:rPr>
              <a:t>V,E,X</a:t>
            </a:r>
            <a:r>
              <a:rPr lang="zh-CN" altLang="en-US" dirty="0">
                <a:effectLst/>
                <a:latin typeface="Arial" panose="020B0604020202020204" pitchFamily="34" charset="0"/>
              </a:rPr>
              <a:t>。其中，</a:t>
            </a:r>
            <a:r>
              <a:rPr lang="en-US" altLang="zh-CN" dirty="0">
                <a:effectLst/>
                <a:latin typeface="Arial" panose="020B0604020202020204" pitchFamily="34" charset="0"/>
              </a:rPr>
              <a:t>V</a:t>
            </a:r>
            <a:r>
              <a:rPr lang="zh-CN" altLang="en-US" dirty="0">
                <a:effectLst/>
                <a:latin typeface="Arial" panose="020B0604020202020204" pitchFamily="34" charset="0"/>
              </a:rPr>
              <a:t>代表</a:t>
            </a:r>
            <a:r>
              <a:rPr lang="en-US" altLang="zh-CN" dirty="0">
                <a:effectLst/>
                <a:latin typeface="Arial" panose="020B0604020202020204" pitchFamily="34" charset="0"/>
              </a:rPr>
              <a:t>road</a:t>
            </a:r>
            <a:r>
              <a:rPr lang="zh-CN" altLang="en-US" dirty="0">
                <a:effectLst/>
                <a:latin typeface="Arial" panose="020B0604020202020204" pitchFamily="34" charset="0"/>
              </a:rPr>
              <a:t>，每条</a:t>
            </a:r>
            <a:r>
              <a:rPr lang="en-US" altLang="zh-CN" dirty="0">
                <a:effectLst/>
                <a:latin typeface="Arial" panose="020B0604020202020204" pitchFamily="34" charset="0"/>
              </a:rPr>
              <a:t>road</a:t>
            </a:r>
            <a:r>
              <a:rPr lang="zh-CN" altLang="en-US" dirty="0">
                <a:effectLst/>
                <a:latin typeface="Arial" panose="020B0604020202020204" pitchFamily="34" charset="0"/>
              </a:rPr>
              <a:t>包含三条车道，在实际模型的考虑中分别统计数据。</a:t>
            </a:r>
            <a:r>
              <a:rPr lang="en-US" altLang="zh-CN" dirty="0">
                <a:effectLst/>
                <a:latin typeface="Arial" panose="020B0604020202020204" pitchFamily="34" charset="0"/>
              </a:rPr>
              <a:t>E</a:t>
            </a:r>
            <a:r>
              <a:rPr lang="zh-CN" altLang="en-US" dirty="0">
                <a:effectLst/>
                <a:latin typeface="Arial" panose="020B0604020202020204" pitchFamily="34" charset="0"/>
              </a:rPr>
              <a:t>代表连接道路的交叉口，</a:t>
            </a:r>
            <a:r>
              <a:rPr lang="en-US" altLang="zh-CN" dirty="0">
                <a:effectLst/>
                <a:latin typeface="Arial" panose="020B0604020202020204" pitchFamily="34" charset="0"/>
              </a:rPr>
              <a:t>X</a:t>
            </a:r>
            <a:r>
              <a:rPr lang="zh-CN" altLang="en-US" dirty="0">
                <a:effectLst/>
                <a:latin typeface="Arial" panose="020B0604020202020204" pitchFamily="34" charset="0"/>
              </a:rPr>
              <a:t>则代表路段的特征。与之前方法不同的是，之前在进行路网定义时，会将</a:t>
            </a:r>
            <a:r>
              <a:rPr lang="en-US" altLang="zh-CN" dirty="0">
                <a:effectLst/>
                <a:latin typeface="Arial" panose="020B0604020202020204" pitchFamily="34" charset="0"/>
              </a:rPr>
              <a:t>intersection</a:t>
            </a:r>
            <a:r>
              <a:rPr lang="zh-CN" altLang="en-US" dirty="0">
                <a:effectLst/>
                <a:latin typeface="Arial" panose="020B0604020202020204" pitchFamily="34" charset="0"/>
              </a:rPr>
              <a:t>定义为顶点集合，而这篇文章将</a:t>
            </a:r>
            <a:r>
              <a:rPr lang="en-US" altLang="zh-CN" dirty="0">
                <a:effectLst/>
                <a:latin typeface="Arial" panose="020B0604020202020204" pitchFamily="34" charset="0"/>
              </a:rPr>
              <a:t>road</a:t>
            </a:r>
            <a:r>
              <a:rPr lang="zh-CN" altLang="en-US" dirty="0">
                <a:effectLst/>
                <a:latin typeface="Arial" panose="020B0604020202020204" pitchFamily="34" charset="0"/>
              </a:rPr>
              <a:t>作为顶点集合，目的是为了更加方便的从路线邻接矩阵提取特征</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在这样的交通路网中，用户的路径选择是，进入路网时，在可选路径集合中选择成本最低的路线行驶，且不会改变行驶路径，在本文实验设置中，可选路径共有三条，分别是最短路，具有最少交通灯的路线，以及路线上预估车辆数最少的路线。</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1276222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至此，问题的定义是</a:t>
            </a:r>
            <a:endParaRPr lang="en-US" altLang="zh-CN" dirty="0">
              <a:effectLst/>
              <a:latin typeface="Arial" panose="020B0604020202020204" pitchFamily="34" charset="0"/>
            </a:endParaRPr>
          </a:p>
          <a:p>
            <a:r>
              <a:rPr lang="zh-CN" altLang="en-US" dirty="0">
                <a:effectLst/>
                <a:latin typeface="Arial" panose="020B0604020202020204" pitchFamily="34" charset="0"/>
              </a:rPr>
              <a:t>输入一张路网图</a:t>
            </a:r>
            <a:r>
              <a:rPr lang="en-US" altLang="zh-CN" dirty="0">
                <a:effectLst/>
                <a:latin typeface="Arial" panose="020B0604020202020204" pitchFamily="34" charset="0"/>
              </a:rPr>
              <a:t>G</a:t>
            </a:r>
            <a:r>
              <a:rPr lang="zh-CN" altLang="en-US" dirty="0">
                <a:effectLst/>
                <a:latin typeface="Arial" panose="020B0604020202020204" pitchFamily="34" charset="0"/>
              </a:rPr>
              <a:t>，这里的</a:t>
            </a:r>
            <a:r>
              <a:rPr lang="en-US" altLang="zh-CN" dirty="0">
                <a:effectLst/>
                <a:latin typeface="Arial" panose="020B0604020202020204" pitchFamily="34" charset="0"/>
              </a:rPr>
              <a:t>D</a:t>
            </a:r>
            <a:r>
              <a:rPr lang="zh-CN" altLang="en-US" dirty="0">
                <a:effectLst/>
                <a:latin typeface="Arial" panose="020B0604020202020204" pitchFamily="34" charset="0"/>
              </a:rPr>
              <a:t>是</a:t>
            </a:r>
            <a:r>
              <a:rPr lang="en-US" altLang="zh-CN" dirty="0">
                <a:effectLst/>
                <a:latin typeface="Arial" panose="020B0604020202020204" pitchFamily="34" charset="0"/>
              </a:rPr>
              <a:t>OD pair</a:t>
            </a:r>
            <a:r>
              <a:rPr lang="zh-CN" altLang="en-US" dirty="0">
                <a:effectLst/>
                <a:latin typeface="Arial" panose="020B0604020202020204" pitchFamily="34" charset="0"/>
              </a:rPr>
              <a:t>集合，每个</a:t>
            </a:r>
            <a:r>
              <a:rPr lang="en-US" altLang="zh-CN" dirty="0">
                <a:effectLst/>
                <a:latin typeface="Arial" panose="020B0604020202020204" pitchFamily="34" charset="0"/>
              </a:rPr>
              <a:t>OD</a:t>
            </a:r>
            <a:r>
              <a:rPr lang="zh-CN" altLang="en-US" dirty="0">
                <a:effectLst/>
                <a:latin typeface="Arial" panose="020B0604020202020204" pitchFamily="34" charset="0"/>
              </a:rPr>
              <a:t>有一些可选的路径</a:t>
            </a:r>
            <a:endParaRPr lang="en-US" altLang="zh-CN" dirty="0">
              <a:effectLst/>
              <a:latin typeface="Arial" panose="020B0604020202020204" pitchFamily="34" charset="0"/>
            </a:endParaRPr>
          </a:p>
          <a:p>
            <a:r>
              <a:rPr lang="zh-CN" altLang="en-US" dirty="0">
                <a:effectLst/>
                <a:latin typeface="Arial" panose="020B0604020202020204" pitchFamily="34" charset="0"/>
              </a:rPr>
              <a:t>输出是路径的价格，这条路径的价格是路段价格的累加和</a:t>
            </a:r>
            <a:endParaRPr lang="en-US" altLang="zh-CN" dirty="0">
              <a:effectLst/>
              <a:latin typeface="Arial" panose="020B0604020202020204" pitchFamily="34" charset="0"/>
            </a:endParaRPr>
          </a:p>
          <a:p>
            <a:r>
              <a:rPr lang="zh-CN" altLang="en-US" dirty="0">
                <a:effectLst/>
                <a:latin typeface="Arial" panose="020B0604020202020204" pitchFamily="34" charset="0"/>
              </a:rPr>
              <a:t>问题的目标：是最小化所有车辆的平均行驶时间</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2230095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首先，本文作者提出从不同角度去设计强化学习</a:t>
            </a:r>
            <a:r>
              <a:rPr lang="en-US" altLang="zh-CN" dirty="0">
                <a:effectLst/>
                <a:latin typeface="Arial" panose="020B0604020202020204" pitchFamily="34" charset="0"/>
              </a:rPr>
              <a:t>Agent</a:t>
            </a:r>
            <a:r>
              <a:rPr lang="zh-CN" altLang="en-US" dirty="0">
                <a:effectLst/>
                <a:latin typeface="Arial" panose="020B0604020202020204" pitchFamily="34" charset="0"/>
              </a:rPr>
              <a:t>，在</a:t>
            </a:r>
            <a:r>
              <a:rPr lang="en-US" altLang="zh-CN" dirty="0">
                <a:effectLst/>
                <a:latin typeface="Arial" panose="020B0604020202020204" pitchFamily="34" charset="0"/>
              </a:rPr>
              <a:t>road</a:t>
            </a:r>
            <a:r>
              <a:rPr lang="zh-CN" altLang="en-US" dirty="0">
                <a:effectLst/>
                <a:latin typeface="Arial" panose="020B0604020202020204" pitchFamily="34" charset="0"/>
              </a:rPr>
              <a:t>级别的设计中，状态、奖励和动作效果受周围道路的影响很大，个别道路定价的变化很难对驾驶员的路径选择产生影响，并且从司机的角度看，比较价格也是以路线比较比较多，所以作者提出从路线级别设计</a:t>
            </a:r>
            <a:r>
              <a:rPr lang="en-US" altLang="zh-CN" dirty="0">
                <a:effectLst/>
                <a:latin typeface="Arial" panose="020B0604020202020204" pitchFamily="34" charset="0"/>
              </a:rPr>
              <a:t>agent</a:t>
            </a:r>
            <a:r>
              <a:rPr lang="zh-CN" altLang="en-US" dirty="0">
                <a:effectLst/>
                <a:latin typeface="Arial" panose="020B0604020202020204" pitchFamily="34" charset="0"/>
              </a:rPr>
              <a:t>，并进行优化目标的推导</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从</a:t>
            </a:r>
            <a:r>
              <a:rPr lang="en-US" altLang="zh-CN" dirty="0">
                <a:effectLst/>
                <a:latin typeface="Arial" panose="020B0604020202020204" pitchFamily="34" charset="0"/>
              </a:rPr>
              <a:t>road</a:t>
            </a:r>
            <a:r>
              <a:rPr lang="zh-CN" altLang="en-US" dirty="0">
                <a:effectLst/>
                <a:latin typeface="Arial" panose="020B0604020202020204" pitchFamily="34" charset="0"/>
              </a:rPr>
              <a:t>角度，本文提出</a:t>
            </a:r>
            <a:r>
              <a:rPr lang="en-US" altLang="zh-CN" dirty="0">
                <a:effectLst/>
                <a:latin typeface="Arial" panose="020B0604020202020204" pitchFamily="34" charset="0"/>
              </a:rPr>
              <a:t>state</a:t>
            </a:r>
            <a:r>
              <a:rPr lang="zh-CN" altLang="en-US" dirty="0">
                <a:effectLst/>
                <a:latin typeface="Arial" panose="020B0604020202020204" pitchFamily="34" charset="0"/>
              </a:rPr>
              <a:t>的表示是路段的</a:t>
            </a:r>
            <a:r>
              <a:rPr lang="en-US" altLang="zh-CN" dirty="0">
                <a:effectLst/>
                <a:latin typeface="Arial" panose="020B0604020202020204" pitchFamily="34" charset="0"/>
              </a:rPr>
              <a:t>delay index</a:t>
            </a:r>
            <a:r>
              <a:rPr lang="zh-CN" altLang="en-US" dirty="0">
                <a:effectLst/>
                <a:latin typeface="Arial" panose="020B0604020202020204" pitchFamily="34" charset="0"/>
              </a:rPr>
              <a:t>：在这条路段上行驶的车辆的平均行驶时间与以最大速度流动的行驶时间的差值，</a:t>
            </a:r>
            <a:r>
              <a:rPr lang="en-US" altLang="zh-CN" dirty="0">
                <a:effectLst/>
                <a:latin typeface="Arial" panose="020B0604020202020204" pitchFamily="34" charset="0"/>
              </a:rPr>
              <a:t>action</a:t>
            </a:r>
            <a:r>
              <a:rPr lang="zh-CN" altLang="en-US" dirty="0">
                <a:effectLst/>
                <a:latin typeface="Arial" panose="020B0604020202020204" pitchFamily="34" charset="0"/>
              </a:rPr>
              <a:t>为当前路段的价格，</a:t>
            </a:r>
            <a:r>
              <a:rPr lang="en-US" altLang="zh-CN" dirty="0">
                <a:effectLst/>
                <a:latin typeface="Arial" panose="020B0604020202020204" pitchFamily="34" charset="0"/>
              </a:rPr>
              <a:t>reward</a:t>
            </a:r>
            <a:r>
              <a:rPr lang="zh-CN" altLang="en-US" dirty="0">
                <a:effectLst/>
                <a:latin typeface="Arial" panose="020B0604020202020204" pitchFamily="34" charset="0"/>
              </a:rPr>
              <a:t>则是当前时间步，在路段上所有车辆的累积行驶距离</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从</a:t>
            </a:r>
            <a:r>
              <a:rPr lang="en-US" altLang="zh-CN" dirty="0">
                <a:effectLst/>
                <a:latin typeface="Arial" panose="020B0604020202020204" pitchFamily="34" charset="0"/>
              </a:rPr>
              <a:t>route</a:t>
            </a:r>
            <a:r>
              <a:rPr lang="zh-CN" altLang="en-US" dirty="0">
                <a:effectLst/>
                <a:latin typeface="Arial" panose="020B0604020202020204" pitchFamily="34" charset="0"/>
              </a:rPr>
              <a:t>角度，为了提取每条路线内路段之间动态复杂的相互作用，作者提出将路段状态特征聚合到路线级别，这个具体怎么聚合我们等一下会讲，</a:t>
            </a:r>
            <a:r>
              <a:rPr lang="en-US" altLang="zh-CN" dirty="0">
                <a:effectLst/>
                <a:latin typeface="Arial" panose="020B0604020202020204" pitchFamily="34" charset="0"/>
              </a:rPr>
              <a:t>route</a:t>
            </a:r>
            <a:r>
              <a:rPr lang="zh-CN" altLang="en-US" dirty="0">
                <a:effectLst/>
                <a:latin typeface="Arial" panose="020B0604020202020204" pitchFamily="34" charset="0"/>
              </a:rPr>
              <a:t>视角的</a:t>
            </a:r>
            <a:r>
              <a:rPr lang="en-US" altLang="zh-CN" dirty="0">
                <a:effectLst/>
                <a:latin typeface="Arial" panose="020B0604020202020204" pitchFamily="34" charset="0"/>
              </a:rPr>
              <a:t>action</a:t>
            </a:r>
            <a:r>
              <a:rPr lang="zh-CN" altLang="en-US" dirty="0">
                <a:effectLst/>
                <a:latin typeface="Arial" panose="020B0604020202020204" pitchFamily="34" charset="0"/>
              </a:rPr>
              <a:t>则是</a:t>
            </a:r>
            <a:r>
              <a:rPr lang="en-US" altLang="zh-CN" dirty="0">
                <a:effectLst/>
                <a:latin typeface="Arial" panose="020B0604020202020204" pitchFamily="34" charset="0"/>
              </a:rPr>
              <a:t>route</a:t>
            </a:r>
            <a:r>
              <a:rPr lang="zh-CN" altLang="en-US" dirty="0">
                <a:effectLst/>
                <a:latin typeface="Arial" panose="020B0604020202020204" pitchFamily="34" charset="0"/>
              </a:rPr>
              <a:t>的价格，</a:t>
            </a:r>
            <a:r>
              <a:rPr lang="en-US" altLang="zh-CN" dirty="0">
                <a:effectLst/>
                <a:latin typeface="Arial" panose="020B0604020202020204" pitchFamily="34" charset="0"/>
              </a:rPr>
              <a:t>reward</a:t>
            </a:r>
            <a:r>
              <a:rPr lang="zh-CN" altLang="en-US" dirty="0">
                <a:effectLst/>
                <a:latin typeface="Arial" panose="020B0604020202020204" pitchFamily="34" charset="0"/>
              </a:rPr>
              <a:t>则是路径所覆盖所有路段的平均奖励</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580193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首先，为了解决信用分配问题，作者提出，在他设计的奖励函数下，可以把全局目标分解到每个</a:t>
            </a:r>
            <a:r>
              <a:rPr lang="en-US" altLang="zh-CN" dirty="0">
                <a:effectLst/>
                <a:latin typeface="Arial" panose="020B0604020202020204" pitchFamily="34" charset="0"/>
              </a:rPr>
              <a:t>road</a:t>
            </a:r>
            <a:r>
              <a:rPr lang="zh-CN" altLang="en-US" dirty="0">
                <a:effectLst/>
                <a:latin typeface="Arial" panose="020B0604020202020204" pitchFamily="34" charset="0"/>
              </a:rPr>
              <a:t>，并且保证优化这个奖励函数等同于优化全局目标。在问题定义时我们提到过目标是最小化所有车辆的平均行驶时间</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于是，作者就进行了一系列的推导证明，证明了最小化所有车辆的</a:t>
            </a:r>
            <a:r>
              <a:rPr lang="en-US" altLang="zh-CN" dirty="0">
                <a:effectLst/>
                <a:latin typeface="Arial" panose="020B0604020202020204" pitchFamily="34" charset="0"/>
              </a:rPr>
              <a:t>delay index </a:t>
            </a:r>
            <a:r>
              <a:rPr lang="zh-CN" altLang="en-US" dirty="0">
                <a:effectLst/>
                <a:latin typeface="Arial" panose="020B0604020202020204" pitchFamily="34" charset="0"/>
              </a:rPr>
              <a:t>等于 最小化每条路段的</a:t>
            </a:r>
            <a:r>
              <a:rPr lang="en-US" altLang="zh-CN" dirty="0">
                <a:effectLst/>
                <a:latin typeface="Arial" panose="020B0604020202020204" pitchFamily="34" charset="0"/>
              </a:rPr>
              <a:t>delay index</a:t>
            </a:r>
          </a:p>
          <a:p>
            <a:endParaRPr lang="en-US" altLang="zh-CN" dirty="0">
              <a:effectLst/>
              <a:latin typeface="Arial" panose="020B0604020202020204" pitchFamily="34" charset="0"/>
            </a:endParaRPr>
          </a:p>
          <a:p>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extLst>
      <p:ext uri="{BB962C8B-B14F-4D97-AF65-F5344CB8AC3E}">
        <p14:creationId xmlns:p14="http://schemas.microsoft.com/office/powerpoint/2010/main" val="2352942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针对第二个问题，作者认为，一个</a:t>
            </a:r>
            <a:r>
              <a:rPr lang="en-US" altLang="zh-CN" dirty="0">
                <a:effectLst/>
                <a:latin typeface="Arial" panose="020B0604020202020204" pitchFamily="34" charset="0"/>
              </a:rPr>
              <a:t>OD pair</a:t>
            </a:r>
            <a:r>
              <a:rPr lang="zh-CN" altLang="en-US" dirty="0">
                <a:effectLst/>
                <a:latin typeface="Arial" panose="020B0604020202020204" pitchFamily="34" charset="0"/>
              </a:rPr>
              <a:t>的一条路径他是由多条路段组成，而上下游路段之间的车流会相互影响，并且不同路段车辆分布反映不同的拥塞状况，状态的表示，应该要能表示上下游车辆分布之间的关系</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所以，作者提出利用基于状态的</a:t>
            </a:r>
            <a:r>
              <a:rPr lang="en-US" altLang="zh-CN" dirty="0">
                <a:effectLst/>
                <a:latin typeface="Arial" panose="020B0604020202020204" pitchFamily="34" charset="0"/>
              </a:rPr>
              <a:t>attention</a:t>
            </a:r>
            <a:r>
              <a:rPr lang="zh-CN" altLang="en-US" dirty="0">
                <a:effectLst/>
                <a:latin typeface="Arial" panose="020B0604020202020204" pitchFamily="34" charset="0"/>
              </a:rPr>
              <a:t>机制，来建模道路序列之间的关系，把注意力模型的输出作为 强化学习模型中</a:t>
            </a:r>
            <a:r>
              <a:rPr lang="en-US" altLang="zh-CN" dirty="0">
                <a:effectLst/>
                <a:latin typeface="Arial" panose="020B0604020202020204" pitchFamily="34" charset="0"/>
              </a:rPr>
              <a:t>route</a:t>
            </a:r>
            <a:r>
              <a:rPr lang="zh-CN" altLang="en-US" dirty="0">
                <a:effectLst/>
                <a:latin typeface="Arial" panose="020B0604020202020204" pitchFamily="34" charset="0"/>
              </a:rPr>
              <a:t>视角的状态表示。首先把每条路径覆盖的</a:t>
            </a:r>
            <a:r>
              <a:rPr lang="en-US" altLang="zh-CN" dirty="0">
                <a:effectLst/>
                <a:latin typeface="Arial" panose="020B0604020202020204" pitchFamily="34" charset="0"/>
              </a:rPr>
              <a:t>road</a:t>
            </a:r>
            <a:r>
              <a:rPr lang="zh-CN" altLang="en-US" dirty="0">
                <a:effectLst/>
                <a:latin typeface="Arial" panose="020B0604020202020204" pitchFamily="34" charset="0"/>
              </a:rPr>
              <a:t>的</a:t>
            </a:r>
            <a:r>
              <a:rPr lang="en-US" altLang="zh-CN" dirty="0">
                <a:effectLst/>
                <a:latin typeface="Arial" panose="020B0604020202020204" pitchFamily="34" charset="0"/>
              </a:rPr>
              <a:t>observation</a:t>
            </a:r>
            <a:r>
              <a:rPr lang="zh-CN" altLang="en-US" dirty="0">
                <a:effectLst/>
                <a:latin typeface="Arial" panose="020B0604020202020204" pitchFamily="34" charset="0"/>
              </a:rPr>
              <a:t>进行串联，进行一个</a:t>
            </a:r>
            <a:r>
              <a:rPr lang="en-US" altLang="zh-CN" dirty="0">
                <a:effectLst/>
                <a:latin typeface="Arial" panose="020B0604020202020204" pitchFamily="34" charset="0"/>
              </a:rPr>
              <a:t>embedding</a:t>
            </a:r>
            <a:r>
              <a:rPr lang="zh-CN" altLang="en-US" dirty="0">
                <a:effectLst/>
                <a:latin typeface="Arial" panose="020B0604020202020204" pitchFamily="34" charset="0"/>
              </a:rPr>
              <a:t>，用缩放点积进行打分，得到相应</a:t>
            </a:r>
            <a:r>
              <a:rPr lang="en-US" altLang="zh-CN" dirty="0">
                <a:effectLst/>
                <a:latin typeface="Arial" panose="020B0604020202020204" pitchFamily="34" charset="0"/>
              </a:rPr>
              <a:t>value</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162010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拥堵是城市治理当中一个非常令人头疼的问题，其所带来的危害和影响也是比较大的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2515588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针对第三个问题，作者认为，在</a:t>
            </a:r>
            <a:r>
              <a:rPr lang="en-US" altLang="zh-CN" dirty="0">
                <a:effectLst/>
                <a:latin typeface="Arial" panose="020B0604020202020204" pitchFamily="34" charset="0"/>
              </a:rPr>
              <a:t>AC</a:t>
            </a:r>
            <a:r>
              <a:rPr lang="zh-CN" altLang="en-US" dirty="0">
                <a:effectLst/>
                <a:latin typeface="Arial" panose="020B0604020202020204" pitchFamily="34" charset="0"/>
              </a:rPr>
              <a:t>算法中，</a:t>
            </a:r>
            <a:r>
              <a:rPr lang="en-US" altLang="zh-CN" dirty="0">
                <a:effectLst/>
                <a:latin typeface="Arial" panose="020B0604020202020204" pitchFamily="34" charset="0"/>
              </a:rPr>
              <a:t>critic</a:t>
            </a:r>
            <a:r>
              <a:rPr lang="zh-CN" altLang="en-US" dirty="0">
                <a:effectLst/>
                <a:latin typeface="Arial" panose="020B0604020202020204" pitchFamily="34" charset="0"/>
              </a:rPr>
              <a:t>中</a:t>
            </a:r>
            <a:r>
              <a:rPr lang="en-US" altLang="zh-CN" dirty="0">
                <a:effectLst/>
                <a:latin typeface="Arial" panose="020B0604020202020204" pitchFamily="34" charset="0"/>
              </a:rPr>
              <a:t>Q</a:t>
            </a:r>
            <a:r>
              <a:rPr lang="zh-CN" altLang="en-US" dirty="0">
                <a:effectLst/>
                <a:latin typeface="Arial" panose="020B0604020202020204" pitchFamily="34" charset="0"/>
              </a:rPr>
              <a:t>网络的输出的评分 不仅取决于当前路线本身的状态和定价，还取决于和它竞争路线的状态和定价。因此，作者设计了一个基于注意力的</a:t>
            </a:r>
            <a:r>
              <a:rPr lang="en-US" altLang="zh-CN" dirty="0">
                <a:effectLst/>
                <a:latin typeface="Arial" panose="020B0604020202020204" pitchFamily="34" charset="0"/>
              </a:rPr>
              <a:t>Q</a:t>
            </a:r>
            <a:r>
              <a:rPr lang="zh-CN" altLang="en-US" dirty="0">
                <a:effectLst/>
                <a:latin typeface="Arial" panose="020B0604020202020204" pitchFamily="34" charset="0"/>
              </a:rPr>
              <a:t>网络，根据路线的状态和定价得出三条路线中该条路线的相对评分</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extLst>
      <p:ext uri="{BB962C8B-B14F-4D97-AF65-F5344CB8AC3E}">
        <p14:creationId xmlns:p14="http://schemas.microsoft.com/office/powerpoint/2010/main" val="819124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作者采用是目前比较先进的</a:t>
            </a:r>
            <a:r>
              <a:rPr lang="en-US" altLang="zh-CN" dirty="0">
                <a:effectLst/>
                <a:latin typeface="Arial" panose="020B0604020202020204" pitchFamily="34" charset="0"/>
              </a:rPr>
              <a:t>SAC</a:t>
            </a:r>
            <a:r>
              <a:rPr lang="zh-CN" altLang="en-US" dirty="0">
                <a:effectLst/>
                <a:latin typeface="Arial" panose="020B0604020202020204" pitchFamily="34" charset="0"/>
              </a:rPr>
              <a:t>算法进行训练，</a:t>
            </a:r>
            <a:r>
              <a:rPr lang="en-US" altLang="zh-CN" dirty="0">
                <a:effectLst/>
                <a:latin typeface="Arial" panose="020B0604020202020204" pitchFamily="34" charset="0"/>
              </a:rPr>
              <a:t>SAC</a:t>
            </a:r>
            <a:r>
              <a:rPr lang="zh-CN" altLang="en-US" dirty="0">
                <a:effectLst/>
                <a:latin typeface="Arial" panose="020B0604020202020204" pitchFamily="34" charset="0"/>
              </a:rPr>
              <a:t>算法结合了</a:t>
            </a:r>
            <a:r>
              <a:rPr lang="en-US" altLang="zh-CN" dirty="0">
                <a:effectLst/>
                <a:latin typeface="Arial" panose="020B0604020202020204" pitchFamily="34" charset="0"/>
              </a:rPr>
              <a:t>policy gradient</a:t>
            </a:r>
            <a:r>
              <a:rPr lang="zh-CN" altLang="en-US" dirty="0">
                <a:effectLst/>
                <a:latin typeface="Arial" panose="020B0604020202020204" pitchFamily="34" charset="0"/>
              </a:rPr>
              <a:t>和</a:t>
            </a:r>
            <a:r>
              <a:rPr lang="en-US" altLang="zh-CN" dirty="0">
                <a:effectLst/>
                <a:latin typeface="Arial" panose="020B0604020202020204" pitchFamily="34" charset="0"/>
              </a:rPr>
              <a:t>q</a:t>
            </a:r>
            <a:r>
              <a:rPr lang="zh-CN" altLang="en-US" dirty="0">
                <a:effectLst/>
                <a:latin typeface="Arial" panose="020B0604020202020204" pitchFamily="34" charset="0"/>
              </a:rPr>
              <a:t> </a:t>
            </a:r>
            <a:r>
              <a:rPr lang="en-US" altLang="zh-CN" dirty="0">
                <a:effectLst/>
                <a:latin typeface="Arial" panose="020B0604020202020204" pitchFamily="34" charset="0"/>
              </a:rPr>
              <a:t>learning</a:t>
            </a:r>
            <a:r>
              <a:rPr lang="zh-CN" altLang="en-US" dirty="0">
                <a:effectLst/>
                <a:latin typeface="Arial" panose="020B0604020202020204" pitchFamily="34" charset="0"/>
              </a:rPr>
              <a:t>算法的优势，</a:t>
            </a:r>
            <a:r>
              <a:rPr lang="en-US" altLang="zh-CN" dirty="0">
                <a:effectLst/>
                <a:latin typeface="Arial" panose="020B0604020202020204" pitchFamily="34" charset="0"/>
              </a:rPr>
              <a:t>SAC</a:t>
            </a:r>
            <a:r>
              <a:rPr lang="zh-CN" altLang="en-US" dirty="0">
                <a:effectLst/>
                <a:latin typeface="Arial" panose="020B0604020202020204" pitchFamily="34" charset="0"/>
              </a:rPr>
              <a:t>加入了最大熵，使得</a:t>
            </a:r>
            <a:r>
              <a:rPr lang="en-US" altLang="zh-CN" dirty="0">
                <a:effectLst/>
                <a:latin typeface="Arial" panose="020B0604020202020204" pitchFamily="34" charset="0"/>
              </a:rPr>
              <a:t>agent</a:t>
            </a:r>
            <a:r>
              <a:rPr lang="zh-CN" altLang="en-US" dirty="0">
                <a:effectLst/>
                <a:latin typeface="Arial" panose="020B0604020202020204" pitchFamily="34" charset="0"/>
              </a:rPr>
              <a:t>能探索到所有可能的</a:t>
            </a:r>
            <a:r>
              <a:rPr lang="en-US" altLang="zh-CN" dirty="0">
                <a:effectLst/>
                <a:latin typeface="Arial" panose="020B0604020202020204" pitchFamily="34" charset="0"/>
              </a:rPr>
              <a:t>action</a:t>
            </a:r>
            <a:r>
              <a:rPr lang="zh-CN" altLang="en-US" dirty="0">
                <a:effectLst/>
                <a:latin typeface="Arial" panose="020B0604020202020204" pitchFamily="34" charset="0"/>
              </a:rPr>
              <a:t>。</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这个算法需要训练三套参数，一套是</a:t>
            </a:r>
            <a:r>
              <a:rPr lang="en-US" altLang="zh-CN" dirty="0">
                <a:effectLst/>
                <a:latin typeface="Arial" panose="020B0604020202020204" pitchFamily="34" charset="0"/>
              </a:rPr>
              <a:t>Actor</a:t>
            </a:r>
            <a:r>
              <a:rPr lang="zh-CN" altLang="en-US" dirty="0">
                <a:effectLst/>
                <a:latin typeface="Arial" panose="020B0604020202020204" pitchFamily="34" charset="0"/>
              </a:rPr>
              <a:t>网络的策略参数，另外两套是</a:t>
            </a:r>
            <a:r>
              <a:rPr lang="en-US" altLang="zh-CN" dirty="0">
                <a:effectLst/>
                <a:latin typeface="Arial" panose="020B0604020202020204" pitchFamily="34" charset="0"/>
              </a:rPr>
              <a:t>Critic</a:t>
            </a:r>
            <a:r>
              <a:rPr lang="zh-CN" altLang="en-US" dirty="0">
                <a:effectLst/>
                <a:latin typeface="Arial" panose="020B0604020202020204" pitchFamily="34" charset="0"/>
              </a:rPr>
              <a:t>的</a:t>
            </a:r>
            <a:r>
              <a:rPr lang="en-US" altLang="zh-CN" dirty="0">
                <a:effectLst/>
                <a:latin typeface="Arial" panose="020B0604020202020204" pitchFamily="34" charset="0"/>
              </a:rPr>
              <a:t>Q</a:t>
            </a:r>
            <a:r>
              <a:rPr lang="zh-CN" altLang="en-US" dirty="0">
                <a:effectLst/>
                <a:latin typeface="Arial" panose="020B0604020202020204" pitchFamily="34" charset="0"/>
              </a:rPr>
              <a:t>值参数</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然后下图我找的比较好理解的</a:t>
            </a:r>
            <a:r>
              <a:rPr lang="en-US" altLang="zh-CN" dirty="0">
                <a:effectLst/>
                <a:latin typeface="Arial" panose="020B0604020202020204" pitchFamily="34" charset="0"/>
              </a:rPr>
              <a:t>SAC</a:t>
            </a:r>
            <a:r>
              <a:rPr lang="zh-CN" altLang="en-US" dirty="0">
                <a:effectLst/>
                <a:latin typeface="Arial" panose="020B0604020202020204" pitchFamily="34" charset="0"/>
              </a:rPr>
              <a:t>的伪代码</a:t>
            </a:r>
            <a:r>
              <a:rPr lang="en-US" altLang="zh-CN" dirty="0">
                <a:effectLst/>
                <a:latin typeface="Arial" panose="020B0604020202020204" pitchFamily="34" charset="0"/>
              </a:rPr>
              <a:t>~</a:t>
            </a:r>
          </a:p>
          <a:p>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extLst>
      <p:ext uri="{BB962C8B-B14F-4D97-AF65-F5344CB8AC3E}">
        <p14:creationId xmlns:p14="http://schemas.microsoft.com/office/powerpoint/2010/main" val="1738811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最后是</a:t>
            </a:r>
            <a:r>
              <a:rPr lang="en-US" altLang="zh-CN" dirty="0">
                <a:effectLst/>
                <a:latin typeface="Arial" panose="020B0604020202020204" pitchFamily="34" charset="0"/>
              </a:rPr>
              <a:t>CTRL</a:t>
            </a:r>
            <a:r>
              <a:rPr lang="zh-CN" altLang="en-US" dirty="0">
                <a:effectLst/>
                <a:latin typeface="Arial" panose="020B0604020202020204" pitchFamily="34" charset="0"/>
              </a:rPr>
              <a:t>的训练流程</a:t>
            </a:r>
            <a:endParaRPr lang="en-US" altLang="zh-CN" dirty="0">
              <a:effectLst/>
              <a:latin typeface="Arial" panose="020B0604020202020204" pitchFamily="34" charset="0"/>
            </a:endParaRPr>
          </a:p>
          <a:p>
            <a:r>
              <a:rPr lang="zh-CN" altLang="en-US" dirty="0">
                <a:effectLst/>
                <a:latin typeface="Arial" panose="020B0604020202020204" pitchFamily="34" charset="0"/>
              </a:rPr>
              <a:t>首先，在每个</a:t>
            </a:r>
            <a:r>
              <a:rPr lang="en-US" altLang="zh-CN" dirty="0">
                <a:effectLst/>
                <a:latin typeface="Arial" panose="020B0604020202020204" pitchFamily="34" charset="0"/>
              </a:rPr>
              <a:t>step</a:t>
            </a:r>
            <a:r>
              <a:rPr lang="zh-CN" altLang="en-US" dirty="0">
                <a:effectLst/>
                <a:latin typeface="Arial" panose="020B0604020202020204" pitchFamily="34" charset="0"/>
              </a:rPr>
              <a:t>，先搜集各个路段上的状态，也就是</a:t>
            </a:r>
            <a:r>
              <a:rPr lang="en-US" altLang="zh-CN" dirty="0">
                <a:effectLst/>
                <a:latin typeface="Arial" panose="020B0604020202020204" pitchFamily="34" charset="0"/>
              </a:rPr>
              <a:t>road</a:t>
            </a:r>
            <a:r>
              <a:rPr lang="zh-CN" altLang="en-US" dirty="0">
                <a:effectLst/>
                <a:latin typeface="Arial" panose="020B0604020202020204" pitchFamily="34" charset="0"/>
              </a:rPr>
              <a:t>级别上每条</a:t>
            </a:r>
            <a:r>
              <a:rPr lang="en-US" altLang="zh-CN" dirty="0">
                <a:effectLst/>
                <a:latin typeface="Arial" panose="020B0604020202020204" pitchFamily="34" charset="0"/>
              </a:rPr>
              <a:t>road</a:t>
            </a:r>
            <a:r>
              <a:rPr lang="zh-CN" altLang="en-US" dirty="0">
                <a:effectLst/>
                <a:latin typeface="Arial" panose="020B0604020202020204" pitchFamily="34" charset="0"/>
              </a:rPr>
              <a:t>的</a:t>
            </a:r>
            <a:r>
              <a:rPr lang="en-US" altLang="zh-CN" dirty="0">
                <a:effectLst/>
                <a:latin typeface="Arial" panose="020B0604020202020204" pitchFamily="34" charset="0"/>
              </a:rPr>
              <a:t>delay index</a:t>
            </a:r>
            <a:r>
              <a:rPr lang="zh-CN" altLang="en-US" dirty="0">
                <a:effectLst/>
                <a:latin typeface="Arial" panose="020B0604020202020204" pitchFamily="34" charset="0"/>
              </a:rPr>
              <a:t>，然后输入到</a:t>
            </a:r>
            <a:r>
              <a:rPr lang="en-US" altLang="zh-CN" dirty="0">
                <a:effectLst/>
                <a:latin typeface="Arial" panose="020B0604020202020204" pitchFamily="34" charset="0"/>
              </a:rPr>
              <a:t>state attention network</a:t>
            </a:r>
            <a:r>
              <a:rPr lang="zh-CN" altLang="en-US" dirty="0">
                <a:effectLst/>
                <a:latin typeface="Arial" panose="020B0604020202020204" pitchFamily="34" charset="0"/>
              </a:rPr>
              <a:t>，得到每个</a:t>
            </a:r>
            <a:r>
              <a:rPr lang="en-US" altLang="zh-CN" dirty="0">
                <a:effectLst/>
                <a:latin typeface="Arial" panose="020B0604020202020204" pitchFamily="34" charset="0"/>
              </a:rPr>
              <a:t>OD</a:t>
            </a:r>
            <a:r>
              <a:rPr lang="zh-CN" altLang="en-US" dirty="0">
                <a:effectLst/>
                <a:latin typeface="Arial" panose="020B0604020202020204" pitchFamily="34" charset="0"/>
              </a:rPr>
              <a:t>对 </a:t>
            </a:r>
            <a:r>
              <a:rPr lang="en-US" altLang="zh-CN" dirty="0">
                <a:effectLst/>
                <a:latin typeface="Arial" panose="020B0604020202020204" pitchFamily="34" charset="0"/>
              </a:rPr>
              <a:t>3</a:t>
            </a:r>
            <a:r>
              <a:rPr lang="zh-CN" altLang="en-US" dirty="0">
                <a:effectLst/>
                <a:latin typeface="Arial" panose="020B0604020202020204" pitchFamily="34" charset="0"/>
              </a:rPr>
              <a:t>条路线的状态表示</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第二步，</a:t>
            </a:r>
            <a:r>
              <a:rPr lang="en-US" altLang="zh-CN" dirty="0">
                <a:effectLst/>
                <a:latin typeface="Arial" panose="020B0604020202020204" pitchFamily="34" charset="0"/>
              </a:rPr>
              <a:t>CTRL</a:t>
            </a:r>
            <a:r>
              <a:rPr lang="zh-CN" altLang="en-US" dirty="0">
                <a:effectLst/>
                <a:latin typeface="Arial" panose="020B0604020202020204" pitchFamily="34" charset="0"/>
              </a:rPr>
              <a:t>开始决策，给出合适的定价，驾驶员根据定价选择最便宜的路线</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第三步，将四元组存入</a:t>
            </a:r>
            <a:r>
              <a:rPr lang="en-US" altLang="zh-CN" dirty="0">
                <a:effectLst/>
                <a:latin typeface="Arial" panose="020B0604020202020204" pitchFamily="34" charset="0"/>
              </a:rPr>
              <a:t>buffer</a:t>
            </a:r>
            <a:r>
              <a:rPr lang="zh-CN" altLang="en-US" dirty="0">
                <a:effectLst/>
                <a:latin typeface="Arial" panose="020B0604020202020204" pitchFamily="34" charset="0"/>
              </a:rPr>
              <a:t>中，方便后续训练网络</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第四步，从</a:t>
            </a:r>
            <a:r>
              <a:rPr lang="en-US" altLang="zh-CN" dirty="0">
                <a:effectLst/>
                <a:latin typeface="Arial" panose="020B0604020202020204" pitchFamily="34" charset="0"/>
              </a:rPr>
              <a:t>buffer</a:t>
            </a:r>
            <a:r>
              <a:rPr lang="zh-CN" altLang="en-US" dirty="0">
                <a:effectLst/>
                <a:latin typeface="Arial" panose="020B0604020202020204" pitchFamily="34" charset="0"/>
              </a:rPr>
              <a:t>中随机抽取一些</a:t>
            </a:r>
            <a:r>
              <a:rPr lang="en-US" altLang="zh-CN" dirty="0">
                <a:effectLst/>
                <a:latin typeface="Arial" panose="020B0604020202020204" pitchFamily="34" charset="0"/>
              </a:rPr>
              <a:t>sample</a:t>
            </a:r>
            <a:r>
              <a:rPr lang="zh-CN" altLang="en-US" dirty="0">
                <a:effectLst/>
                <a:latin typeface="Arial" panose="020B0604020202020204" pitchFamily="34" charset="0"/>
              </a:rPr>
              <a:t>，每</a:t>
            </a:r>
            <a:r>
              <a:rPr lang="en-US" altLang="zh-CN" dirty="0">
                <a:effectLst/>
                <a:latin typeface="Arial" panose="020B0604020202020204" pitchFamily="34" charset="0"/>
              </a:rPr>
              <a:t>10</a:t>
            </a:r>
            <a:r>
              <a:rPr lang="zh-CN" altLang="en-US" dirty="0">
                <a:effectLst/>
                <a:latin typeface="Arial" panose="020B0604020202020204" pitchFamily="34" charset="0"/>
              </a:rPr>
              <a:t>个</a:t>
            </a:r>
            <a:r>
              <a:rPr lang="en-US" altLang="zh-CN" dirty="0" err="1">
                <a:effectLst/>
                <a:latin typeface="Arial" panose="020B0604020202020204" pitchFamily="34" charset="0"/>
              </a:rPr>
              <a:t>eposide</a:t>
            </a:r>
            <a:r>
              <a:rPr lang="zh-CN" altLang="en-US" dirty="0">
                <a:effectLst/>
                <a:latin typeface="Arial" panose="020B0604020202020204" pitchFamily="34" charset="0"/>
              </a:rPr>
              <a:t>更新一次网络</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重复这四步到模型收敛</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zh-CN" altLang="en-US" dirty="0">
                <a:effectLst/>
                <a:latin typeface="Arial" panose="020B0604020202020204" pitchFamily="34" charset="0"/>
              </a:rPr>
              <a:t>一个</a:t>
            </a:r>
            <a:r>
              <a:rPr lang="en-US" altLang="zh-CN" dirty="0">
                <a:effectLst/>
                <a:latin typeface="Arial" panose="020B0604020202020204" pitchFamily="34" charset="0"/>
              </a:rPr>
              <a:t>step</a:t>
            </a:r>
            <a:r>
              <a:rPr lang="zh-CN" altLang="en-US" dirty="0">
                <a:effectLst/>
                <a:latin typeface="Arial" panose="020B0604020202020204" pitchFamily="34" charset="0"/>
              </a:rPr>
              <a:t>是</a:t>
            </a:r>
            <a:r>
              <a:rPr lang="en-US" altLang="zh-CN">
                <a:effectLst/>
                <a:latin typeface="Arial" panose="020B0604020202020204" pitchFamily="34" charset="0"/>
              </a:rPr>
              <a:t>30min</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1433616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extLst>
      <p:ext uri="{BB962C8B-B14F-4D97-AF65-F5344CB8AC3E}">
        <p14:creationId xmlns:p14="http://schemas.microsoft.com/office/powerpoint/2010/main" val="974472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在实验部分，作者提出了四个问题，用实验数据进行回答，去验证他提出三部分解决办法的有效性</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extLst>
      <p:ext uri="{BB962C8B-B14F-4D97-AF65-F5344CB8AC3E}">
        <p14:creationId xmlns:p14="http://schemas.microsoft.com/office/powerpoint/2010/main" val="1697819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对比算法是</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27</a:t>
            </a:fld>
            <a:endParaRPr lang="zh-CN" altLang="en-US"/>
          </a:p>
        </p:txBody>
      </p:sp>
    </p:spTree>
    <p:extLst>
      <p:ext uri="{BB962C8B-B14F-4D97-AF65-F5344CB8AC3E}">
        <p14:creationId xmlns:p14="http://schemas.microsoft.com/office/powerpoint/2010/main" val="383293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对第一个问题，可以看到</a:t>
            </a:r>
            <a:r>
              <a:rPr lang="en-US" altLang="zh-CN" dirty="0"/>
              <a:t>CTRL</a:t>
            </a:r>
            <a:r>
              <a:rPr lang="zh-CN" altLang="en-US" dirty="0"/>
              <a:t>的表现都是比较好的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28</a:t>
            </a:fld>
            <a:endParaRPr lang="zh-CN" altLang="en-US"/>
          </a:p>
        </p:txBody>
      </p:sp>
    </p:spTree>
    <p:extLst>
      <p:ext uri="{BB962C8B-B14F-4D97-AF65-F5344CB8AC3E}">
        <p14:creationId xmlns:p14="http://schemas.microsoft.com/office/powerpoint/2010/main" val="3839511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对第二个问题，作者选择波尔图的地图进行实验，可以看到，相比去除状态注意力的版本（使用平均值来聚合状态），</a:t>
            </a:r>
            <a:r>
              <a:rPr lang="en-US" altLang="zh-CN" dirty="0"/>
              <a:t>CTRL </a:t>
            </a:r>
            <a:r>
              <a:rPr lang="zh-CN" altLang="en-US" dirty="0"/>
              <a:t>在吞吐量和平均行驶时间方面都取得了更好的性能，原因是状态注意模块可以根据实时交通学习道路的适当权重。</a:t>
            </a:r>
            <a:endParaRPr lang="en-US" altLang="zh-CN" dirty="0"/>
          </a:p>
          <a:p>
            <a:endParaRPr lang="en-US" altLang="zh-CN" dirty="0"/>
          </a:p>
          <a:p>
            <a:r>
              <a:rPr lang="zh-CN" altLang="en-US" dirty="0"/>
              <a:t>对</a:t>
            </a:r>
            <a:r>
              <a:rPr lang="en-US" altLang="zh-CN" dirty="0"/>
              <a:t>RQ3</a:t>
            </a:r>
            <a:r>
              <a:rPr lang="zh-CN" altLang="en-US" dirty="0"/>
              <a:t>，可以看出，在有</a:t>
            </a:r>
            <a:r>
              <a:rPr lang="en-US" altLang="zh-CN" dirty="0"/>
              <a:t>Q-attention</a:t>
            </a:r>
            <a:r>
              <a:rPr lang="zh-CN" altLang="en-US" dirty="0"/>
              <a:t>的情况下，相同 </a:t>
            </a:r>
            <a:r>
              <a:rPr lang="en-US" altLang="zh-CN" dirty="0"/>
              <a:t>OD</a:t>
            </a:r>
            <a:r>
              <a:rPr lang="zh-CN" altLang="en-US" dirty="0"/>
              <a:t>对的三条路线的价格有明显的区别，但是都相当。而没有</a:t>
            </a:r>
            <a:r>
              <a:rPr lang="en-US" altLang="zh-CN" dirty="0"/>
              <a:t>Q-Attention</a:t>
            </a:r>
            <a:r>
              <a:rPr lang="zh-CN" altLang="en-US" dirty="0"/>
              <a:t>的情况下，三条</a:t>
            </a:r>
            <a:r>
              <a:rPr lang="en-US" altLang="zh-CN" dirty="0"/>
              <a:t>route</a:t>
            </a:r>
            <a:r>
              <a:rPr lang="zh-CN" altLang="en-US" dirty="0"/>
              <a:t>的价格要么极高要么极地，并且不能完全区分</a:t>
            </a:r>
            <a:r>
              <a:rPr lang="en-US" altLang="zh-CN" dirty="0"/>
              <a:t>OD </a:t>
            </a:r>
            <a:r>
              <a:rPr lang="zh-CN" altLang="en-US" dirty="0"/>
              <a:t>对的某些候选路线（例如 </a:t>
            </a:r>
            <a:r>
              <a:rPr lang="en-US" altLang="zh-CN" dirty="0"/>
              <a:t>1-0</a:t>
            </a:r>
            <a:r>
              <a:rPr lang="zh-CN" altLang="en-US" dirty="0"/>
              <a:t>、</a:t>
            </a:r>
            <a:r>
              <a:rPr lang="en-US" altLang="zh-CN" dirty="0"/>
              <a:t>1-1</a:t>
            </a:r>
            <a:r>
              <a:rPr lang="zh-CN" altLang="en-US" dirty="0"/>
              <a:t>）</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29</a:t>
            </a:fld>
            <a:endParaRPr lang="zh-CN" altLang="en-US"/>
          </a:p>
        </p:txBody>
      </p:sp>
    </p:spTree>
    <p:extLst>
      <p:ext uri="{BB962C8B-B14F-4D97-AF65-F5344CB8AC3E}">
        <p14:creationId xmlns:p14="http://schemas.microsoft.com/office/powerpoint/2010/main" val="1587382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上面的图中，最后这张图是没有改变路径情况下，三条路径上的车辆数量。可以看出若该条路线上原始流量越少，那么</a:t>
            </a:r>
            <a:r>
              <a:rPr lang="en-US" altLang="zh-CN" dirty="0"/>
              <a:t>CTRL</a:t>
            </a:r>
            <a:r>
              <a:rPr lang="zh-CN" altLang="en-US" dirty="0"/>
              <a:t>中该路线上的车辆数量就越多，这说明</a:t>
            </a:r>
            <a:r>
              <a:rPr lang="en-US" altLang="zh-CN" dirty="0"/>
              <a:t>CTRL</a:t>
            </a:r>
            <a:r>
              <a:rPr lang="zh-CN" altLang="en-US" dirty="0"/>
              <a:t>把同个</a:t>
            </a:r>
            <a:r>
              <a:rPr lang="en-US" altLang="zh-CN" dirty="0"/>
              <a:t>OD</a:t>
            </a:r>
            <a:r>
              <a:rPr lang="zh-CN" altLang="en-US" dirty="0"/>
              <a:t>的车辆分配到不同的路线来容纳更多的车辆</a:t>
            </a:r>
            <a:endParaRPr lang="en-US" altLang="zh-CN" dirty="0"/>
          </a:p>
          <a:p>
            <a:endParaRPr lang="en-US" altLang="zh-CN" dirty="0"/>
          </a:p>
          <a:p>
            <a:r>
              <a:rPr lang="zh-CN" altLang="en-US" dirty="0"/>
              <a:t>下面的图说明，虽然</a:t>
            </a:r>
            <a:r>
              <a:rPr lang="en-US" altLang="zh-CN" dirty="0"/>
              <a:t>route2</a:t>
            </a:r>
            <a:r>
              <a:rPr lang="zh-CN" altLang="en-US" dirty="0"/>
              <a:t> 有更多车辆的流入，但该路线的行驶效率几乎没有受影响</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30</a:t>
            </a:fld>
            <a:endParaRPr lang="zh-CN" altLang="en-US"/>
          </a:p>
        </p:txBody>
      </p:sp>
    </p:spTree>
    <p:extLst>
      <p:ext uri="{BB962C8B-B14F-4D97-AF65-F5344CB8AC3E}">
        <p14:creationId xmlns:p14="http://schemas.microsoft.com/office/powerpoint/2010/main" val="4090249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上面的图是在同个</a:t>
            </a:r>
            <a:r>
              <a:rPr lang="en-US" altLang="zh-CN" dirty="0"/>
              <a:t>OD</a:t>
            </a:r>
            <a:r>
              <a:rPr lang="zh-CN" altLang="en-US" dirty="0"/>
              <a:t>下，同一个</a:t>
            </a:r>
            <a:r>
              <a:rPr lang="en-US" altLang="zh-CN" dirty="0"/>
              <a:t>step</a:t>
            </a:r>
            <a:r>
              <a:rPr lang="zh-CN" altLang="en-US" dirty="0"/>
              <a:t>中，三条</a:t>
            </a:r>
            <a:r>
              <a:rPr lang="en-US" altLang="zh-CN" dirty="0"/>
              <a:t>route</a:t>
            </a:r>
            <a:r>
              <a:rPr lang="zh-CN" altLang="en-US" dirty="0"/>
              <a:t>上的车辆数量。可以看出，</a:t>
            </a:r>
            <a:r>
              <a:rPr lang="en-US" altLang="zh-CN" dirty="0"/>
              <a:t>CTRL</a:t>
            </a:r>
            <a:r>
              <a:rPr lang="zh-CN" altLang="en-US" dirty="0"/>
              <a:t>利用路线容量之间的差异来确保</a:t>
            </a:r>
            <a:r>
              <a:rPr lang="en-US" altLang="zh-CN" dirty="0"/>
              <a:t>OD</a:t>
            </a:r>
            <a:r>
              <a:rPr lang="zh-CN" altLang="en-US" dirty="0"/>
              <a:t>的车辆总数更高</a:t>
            </a:r>
            <a:endParaRPr lang="en-US" altLang="zh-CN" dirty="0"/>
          </a:p>
          <a:p>
            <a:endParaRPr lang="en-US" altLang="zh-CN" dirty="0"/>
          </a:p>
          <a:p>
            <a:r>
              <a:rPr lang="zh-CN" altLang="en-US" dirty="0"/>
              <a:t>第二张图，比较了同个</a:t>
            </a:r>
            <a:r>
              <a:rPr lang="en-US" altLang="zh-CN" dirty="0"/>
              <a:t>OD</a:t>
            </a:r>
            <a:r>
              <a:rPr lang="zh-CN" altLang="en-US" dirty="0"/>
              <a:t>，在随时间变化的过程车辆总数的变化。可以观察到，在不同的</a:t>
            </a:r>
            <a:r>
              <a:rPr lang="en-US" altLang="zh-CN" dirty="0"/>
              <a:t>step</a:t>
            </a:r>
            <a:r>
              <a:rPr lang="zh-CN" altLang="en-US" dirty="0"/>
              <a:t>，</a:t>
            </a:r>
            <a:r>
              <a:rPr lang="en-US" altLang="zh-CN" dirty="0"/>
              <a:t>CTRL </a:t>
            </a:r>
            <a:r>
              <a:rPr lang="zh-CN" altLang="en-US" dirty="0"/>
              <a:t>可以接纳比</a:t>
            </a:r>
            <a:r>
              <a:rPr lang="en-US" altLang="zh-CN" dirty="0"/>
              <a:t>baselines</a:t>
            </a:r>
            <a:r>
              <a:rPr lang="zh-CN" altLang="en-US" dirty="0"/>
              <a:t>更多的车辆</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31</a:t>
            </a:fld>
            <a:endParaRPr lang="zh-CN" altLang="en-US"/>
          </a:p>
        </p:txBody>
      </p:sp>
    </p:spTree>
    <p:extLst>
      <p:ext uri="{BB962C8B-B14F-4D97-AF65-F5344CB8AC3E}">
        <p14:creationId xmlns:p14="http://schemas.microsoft.com/office/powerpoint/2010/main" val="24388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拥堵不止带来变长的通勤时间，还会带来尾气污染，影响人们的心理健康，使人们的生活质量下降，直接或间接地导致经济损失</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816093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32</a:t>
            </a:fld>
            <a:endParaRPr lang="zh-CN" altLang="en-US"/>
          </a:p>
        </p:txBody>
      </p:sp>
    </p:spTree>
    <p:extLst>
      <p:ext uri="{BB962C8B-B14F-4D97-AF65-F5344CB8AC3E}">
        <p14:creationId xmlns:p14="http://schemas.microsoft.com/office/powerpoint/2010/main" val="38897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因此，在如今人工智能迅速发展的今天，专家学者们也提出一些措施去处理交通拥堵问题。例如，智能交通灯控制、动态道路定价和自动驾驶改善</a:t>
            </a:r>
            <a:endParaRPr lang="en-US" altLang="zh-CN" dirty="0"/>
          </a:p>
          <a:p>
            <a:endParaRPr lang="en-US" altLang="zh-CN" dirty="0"/>
          </a:p>
          <a:p>
            <a:r>
              <a:rPr lang="zh-CN" altLang="en-US" dirty="0"/>
              <a:t>智能交通灯控制，通过制定动态的控制策略（动态时长、根据路口条件动态调整相位）去缓解路口的拥堵；</a:t>
            </a:r>
            <a:endParaRPr lang="en-US" altLang="zh-CN" dirty="0"/>
          </a:p>
          <a:p>
            <a:endParaRPr lang="en-US" altLang="zh-CN" dirty="0"/>
          </a:p>
          <a:p>
            <a:r>
              <a:rPr lang="zh-CN" altLang="en-US" dirty="0"/>
              <a:t>动态道路定价，通过对进入拥堵区域的车辆收取通行费用，改变人们的出行时间或出行方式来缓解拥堵；</a:t>
            </a:r>
            <a:endParaRPr lang="en-US" altLang="zh-CN" dirty="0"/>
          </a:p>
          <a:p>
            <a:endParaRPr lang="en-US" altLang="zh-CN" dirty="0"/>
          </a:p>
          <a:p>
            <a:r>
              <a:rPr lang="zh-CN" altLang="en-US" dirty="0"/>
              <a:t>自动驾驶主要是通过自动驾驶汽车的驾驶策略动态调整行驶速度，缓解高速公路匝道汇入时产生的走走停停波，提高路段效率</a:t>
            </a:r>
            <a:endParaRPr lang="en-US" altLang="zh-CN" dirty="0"/>
          </a:p>
          <a:p>
            <a:endParaRPr lang="en-US" altLang="zh-CN" dirty="0"/>
          </a:p>
          <a:p>
            <a:r>
              <a:rPr lang="zh-CN" altLang="en-US" dirty="0"/>
              <a:t>对比另外两种只覆盖局部的方式，动态道路定价能够对交通模式产生城市级别的影响。本文就是对第二种动态道路定价进行的深入研究</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427935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这是南京的局部路网图，道路收费会根据每条道路（或路线）的拥堵状况，进行定价。</a:t>
            </a:r>
            <a:endParaRPr lang="en-US" altLang="zh-CN" dirty="0"/>
          </a:p>
          <a:p>
            <a:endParaRPr lang="en-US" altLang="zh-CN" dirty="0"/>
          </a:p>
          <a:p>
            <a:r>
              <a:rPr lang="zh-CN" altLang="en-US" dirty="0"/>
              <a:t>举个栗子，现有有</a:t>
            </a:r>
            <a:r>
              <a:rPr lang="en-US" altLang="zh-CN" dirty="0"/>
              <a:t>100</a:t>
            </a:r>
            <a:r>
              <a:rPr lang="zh-CN" altLang="en-US" dirty="0"/>
              <a:t>辆车要从起点到终点区，现在有不同的三条路线可以选择，在不实行收费的时候，</a:t>
            </a:r>
            <a:r>
              <a:rPr lang="en-US" altLang="zh-CN" dirty="0"/>
              <a:t>route3</a:t>
            </a:r>
            <a:r>
              <a:rPr lang="zh-CN" altLang="en-US" dirty="0"/>
              <a:t>是最短的，那么所有的车辆都会走这条路线，而在实行收费后，司机有动力选择更经济的路线，而这些路线通常是不太拥挤的路线，一部分人选</a:t>
            </a:r>
            <a:r>
              <a:rPr lang="en-US" altLang="zh-CN" dirty="0"/>
              <a:t>route2</a:t>
            </a:r>
            <a:r>
              <a:rPr lang="zh-CN" altLang="en-US" dirty="0"/>
              <a:t>，一部分人选</a:t>
            </a:r>
            <a:r>
              <a:rPr lang="en-US" altLang="zh-CN" dirty="0"/>
              <a:t>route1</a:t>
            </a:r>
            <a:r>
              <a:rPr lang="zh-CN" altLang="en-US" dirty="0"/>
              <a:t>，由此，车辆分布在不同的路线上，缓解了拥堵。</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189892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https://climate-xchange.org/2019/05/29/investigating-the-impact-of-congestion-pricing-around-the-world/</a:t>
            </a:r>
          </a:p>
          <a:p>
            <a:endParaRPr lang="en-US" altLang="zh-CN" dirty="0"/>
          </a:p>
          <a:p>
            <a:r>
              <a:rPr lang="zh-CN" altLang="en-US" dirty="0"/>
              <a:t>目前，道路定价在许多国家都有了实践，读图</a:t>
            </a:r>
            <a:endParaRPr lang="en-US" altLang="zh-CN" dirty="0"/>
          </a:p>
          <a:p>
            <a:endParaRPr lang="en-US" altLang="zh-CN" dirty="0"/>
          </a:p>
          <a:p>
            <a:r>
              <a:rPr lang="zh-CN" altLang="en-US" dirty="0"/>
              <a:t>目前的收费方式可分为两类：静态收费和动态收费。静态收费根据历史数据设置通行费，不能很好地适应不断变化的交通量。动态收费根据实时交通状况制定定价策略。以前的动态定价方法通常根据对道路的观察来设置通行费，这些方法基于难以满足的假设，并且这些方法中的参数需要在不同的路网和交通流下反复调整。</a:t>
            </a:r>
            <a:endParaRPr lang="en-US" altLang="zh-CN" dirty="0"/>
          </a:p>
          <a:p>
            <a:endParaRPr lang="en-US" altLang="zh-CN" dirty="0"/>
          </a:p>
          <a:p>
            <a:r>
              <a:rPr lang="zh-CN" altLang="en-US" dirty="0"/>
              <a:t>强化学习方法在解决决策问题上非常有效，也有了基于强化学习的研究，强化学习可以通过预定义的奖励函数直接优化目标，通过学习过程适应不同的道路网络和交通流量。</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810383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但是，基于强化学习的方法也存在一些问题：第一个挑战是信用分配的问题，也就是</a:t>
            </a:r>
            <a:r>
              <a:rPr lang="en-US" altLang="zh-CN" dirty="0"/>
              <a:t>reward</a:t>
            </a:r>
            <a:r>
              <a:rPr lang="zh-CN" altLang="en-US" dirty="0"/>
              <a:t>分配的问题</a:t>
            </a:r>
            <a:endParaRPr lang="en-US" altLang="zh-CN" dirty="0"/>
          </a:p>
          <a:p>
            <a:pPr marL="0" indent="0">
              <a:buNone/>
            </a:pPr>
            <a:endParaRPr lang="en-US" altLang="zh-CN" dirty="0"/>
          </a:p>
          <a:p>
            <a:pPr marL="0" indent="0">
              <a:buNone/>
            </a:pPr>
            <a:r>
              <a:rPr lang="zh-CN" altLang="en-US" dirty="0"/>
              <a:t>首先，路段定价对交通效率提升的有效性难界定，因为路网交织在一起，很难判断是具体哪个路段的定价引起了交通效率的变化。举个栗子，当为道路分配</a:t>
            </a:r>
            <a:r>
              <a:rPr lang="en-US" altLang="zh-CN" dirty="0"/>
              <a:t>reward</a:t>
            </a:r>
            <a:r>
              <a:rPr lang="zh-CN" altLang="en-US" dirty="0"/>
              <a:t>时，蓝色路线中的道路 </a:t>
            </a:r>
            <a:r>
              <a:rPr lang="en-US" altLang="zh-CN" dirty="0"/>
              <a:t>3 </a:t>
            </a:r>
            <a:r>
              <a:rPr lang="zh-CN" altLang="en-US" dirty="0"/>
              <a:t>可能会获得较低的奖励，因为吞吐量低的拥堵道路 </a:t>
            </a:r>
            <a:r>
              <a:rPr lang="en-US" altLang="zh-CN" dirty="0"/>
              <a:t>2 </a:t>
            </a:r>
            <a:r>
              <a:rPr lang="zh-CN" altLang="en-US" dirty="0"/>
              <a:t>收取较低低价，而空旷的道路 </a:t>
            </a:r>
            <a:r>
              <a:rPr lang="en-US" altLang="zh-CN" dirty="0"/>
              <a:t>1 </a:t>
            </a:r>
            <a:r>
              <a:rPr lang="zh-CN" altLang="en-US" dirty="0"/>
              <a:t>收费却过高。</a:t>
            </a:r>
            <a:endParaRPr lang="en-US" altLang="zh-CN" dirty="0"/>
          </a:p>
          <a:p>
            <a:pPr marL="0" indent="0">
              <a:buNone/>
            </a:pPr>
            <a:endParaRPr lang="en-US" altLang="zh-CN" dirty="0"/>
          </a:p>
          <a:p>
            <a:pPr marL="0" indent="0">
              <a:buNone/>
            </a:pPr>
            <a:r>
              <a:rPr lang="zh-CN" altLang="en-US" dirty="0"/>
              <a:t>相反，绿色路线中的道路 </a:t>
            </a:r>
            <a:r>
              <a:rPr lang="en-US" altLang="zh-CN" dirty="0"/>
              <a:t>2 </a:t>
            </a:r>
            <a:r>
              <a:rPr lang="zh-CN" altLang="en-US" dirty="0"/>
              <a:t>可能会因为其邻居路段设置了正确的价格并支持高吞吐量而获得高回报，即使道路 </a:t>
            </a:r>
            <a:r>
              <a:rPr lang="en-US" altLang="zh-CN" dirty="0"/>
              <a:t>2 </a:t>
            </a:r>
            <a:r>
              <a:rPr lang="zh-CN" altLang="en-US" dirty="0"/>
              <a:t>本身定价设的很拉。</a:t>
            </a:r>
            <a:endParaRPr lang="en-US" altLang="zh-CN" dirty="0"/>
          </a:p>
          <a:p>
            <a:pPr marL="0" indent="0">
              <a:buNone/>
            </a:pPr>
            <a:endParaRPr lang="en-US" altLang="zh-CN" dirty="0"/>
          </a:p>
          <a:p>
            <a:pPr marL="0" indent="0">
              <a:buNone/>
            </a:pPr>
            <a:r>
              <a:rPr lang="zh-CN" altLang="en-US" dirty="0"/>
              <a:t>其次，因为路线之间有重叠，路线流量和路段流量都会随时间变化。很难为每条路线分配一个全局指标，因为在这样的多代理系统中吞吐量是随时间变化的</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75209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第二个挑战是对</a:t>
            </a:r>
            <a:r>
              <a:rPr lang="en-US" altLang="zh-CN" dirty="0"/>
              <a:t>State representation</a:t>
            </a:r>
            <a:r>
              <a:rPr lang="zh-CN" altLang="en-US" dirty="0"/>
              <a:t>的问题</a:t>
            </a:r>
            <a:endParaRPr lang="en-US" altLang="zh-CN" dirty="0"/>
          </a:p>
          <a:p>
            <a:endParaRPr lang="en-US" altLang="zh-CN" dirty="0"/>
          </a:p>
          <a:p>
            <a:r>
              <a:rPr lang="zh-CN" altLang="en-US" dirty="0"/>
              <a:t>首先，作者状态的表示不够准确，以前的</a:t>
            </a:r>
            <a:r>
              <a:rPr lang="en-US" altLang="zh-CN" dirty="0"/>
              <a:t>RL</a:t>
            </a:r>
            <a:r>
              <a:rPr lang="zh-CN" altLang="en-US" dirty="0"/>
              <a:t>方法通常简单地将道路上的车辆数量作为状态。仅凭这一点并不能准确反映拥堵情况，因为车辆数量和拥堵程度没有直接关系，如果很多车辆顺利行驶，这应该不是拥堵现象</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其次，</a:t>
            </a:r>
            <a:r>
              <a:rPr lang="zh-CN" altLang="en-US" sz="1200" dirty="0">
                <a:latin typeface="Times New Roman" panose="02020603050405020304" pitchFamily="18" charset="0"/>
                <a:cs typeface="Times New Roman" panose="02020603050405020304" pitchFamily="18" charset="0"/>
              </a:rPr>
              <a:t>没有考虑车辆在路线上的分布。</a:t>
            </a:r>
            <a:r>
              <a:rPr lang="zh-CN" altLang="en-US" dirty="0"/>
              <a:t>如图，当其他条件相同（如道路长度、拥堵路段数量、车流量）而交通流量在路段之间的分布不同时，路径 </a:t>
            </a:r>
            <a:r>
              <a:rPr lang="en-US" altLang="zh-CN" dirty="0"/>
              <a:t>1 </a:t>
            </a:r>
            <a:r>
              <a:rPr lang="zh-CN" altLang="en-US" dirty="0"/>
              <a:t>比路径 </a:t>
            </a:r>
            <a:r>
              <a:rPr lang="en-US" altLang="zh-CN" dirty="0"/>
              <a:t>3 </a:t>
            </a:r>
            <a:r>
              <a:rPr lang="zh-CN" altLang="en-US" dirty="0"/>
              <a:t>更容易造成拥堵扩散，因为更多车辆聚集在路径</a:t>
            </a:r>
            <a:r>
              <a:rPr lang="en-US" altLang="zh-CN" dirty="0"/>
              <a:t>1 </a:t>
            </a:r>
            <a:r>
              <a:rPr lang="zh-CN" altLang="en-US" dirty="0"/>
              <a:t>的某些连续道路上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所以，作者认为状态的表示应该区捕获路段及其上游下游之间的相互作用</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2620636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第三个挑战是</a:t>
            </a:r>
            <a:r>
              <a:rPr lang="en-US" altLang="zh-CN" sz="1200" b="1" dirty="0">
                <a:latin typeface="Times New Roman" panose="02020603050405020304" pitchFamily="18" charset="0"/>
                <a:cs typeface="Times New Roman" panose="02020603050405020304" pitchFamily="18" charset="0"/>
              </a:rPr>
              <a:t>Relative competition</a:t>
            </a:r>
            <a:r>
              <a:rPr lang="zh-CN" altLang="en-US" dirty="0"/>
              <a:t>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不同路线间的价格对比要突出，使得司机在面临路线选择时，能毫不犹豫的选择价格相对较低的路线。这两组路线定价会导致选择相同的路线</a:t>
            </a:r>
            <a:r>
              <a:rPr lang="en-US" altLang="zh-CN" dirty="0"/>
              <a:t>2</a:t>
            </a:r>
            <a:r>
              <a:rPr lang="zh-CN" altLang="en-US" dirty="0"/>
              <a:t>。但是第一种所呈现的路径价格之间的对比就比较直观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其次，一条路线的总价应该保持在一个合理的范围内，不同</a:t>
            </a:r>
            <a:r>
              <a:rPr lang="en-US" altLang="zh-CN" dirty="0"/>
              <a:t>OD</a:t>
            </a:r>
            <a:r>
              <a:rPr lang="zh-CN" altLang="en-US" dirty="0"/>
              <a:t>对之间的价格应该保持相当。否则，不同行程的人可能会抱怨。而之前的大多数研究都独立地为每条道路或路线设置绝对价格，因此无法学习最优策略</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extLst>
      <p:ext uri="{BB962C8B-B14F-4D97-AF65-F5344CB8AC3E}">
        <p14:creationId xmlns:p14="http://schemas.microsoft.com/office/powerpoint/2010/main" val="883925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a:extLst>
              <a:ext uri="{FF2B5EF4-FFF2-40B4-BE49-F238E27FC236}">
                <a16:creationId xmlns:a16="http://schemas.microsoft.com/office/drawing/2014/main" id="{4C263487-D52B-448D-863D-67C476B3B095}"/>
              </a:ext>
            </a:extLst>
          </p:cNvPr>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Footer Placeholder 4">
            <a:extLst>
              <a:ext uri="{FF2B5EF4-FFF2-40B4-BE49-F238E27FC236}">
                <a16:creationId xmlns:a16="http://schemas.microsoft.com/office/drawing/2014/main" id="{65BE91AD-2333-48DD-B0B8-2C2E0D79740B}"/>
              </a:ext>
            </a:extLst>
          </p:cNvPr>
          <p:cNvSpPr txBox="1">
            <a:spLocks/>
          </p:cNvSpPr>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a:extLst>
              <a:ext uri="{FF2B5EF4-FFF2-40B4-BE49-F238E27FC236}">
                <a16:creationId xmlns:a16="http://schemas.microsoft.com/office/drawing/2014/main" id="{9A0C4C82-1BDC-4D03-BDBC-52477B2F2D0D}"/>
              </a:ext>
            </a:extLst>
          </p:cNvPr>
          <p:cNvSpPr txBox="1">
            <a:spLocks/>
          </p:cNvSpPr>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dirty="0">
                <a:solidFill>
                  <a:schemeClr val="tx1"/>
                </a:solidFill>
                <a:latin typeface="+mn-lt"/>
              </a:rPr>
              <a:t>2022/12/02</a:t>
            </a:r>
            <a:endParaRPr lang="zh-CN" altLang="en-US" sz="1200" dirty="0">
              <a:solidFill>
                <a:schemeClr val="tx1"/>
              </a:solidFill>
              <a:latin typeface="+mn-lt"/>
            </a:endParaRPr>
          </a:p>
        </p:txBody>
      </p:sp>
      <p:pic>
        <p:nvPicPr>
          <p:cNvPr id="5" name="图片 4">
            <a:extLst>
              <a:ext uri="{FF2B5EF4-FFF2-40B4-BE49-F238E27FC236}">
                <a16:creationId xmlns:a16="http://schemas.microsoft.com/office/drawing/2014/main" id="{2839BFAE-5112-4BF4-9702-4999EB549B9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Tree>
    <p:extLst>
      <p:ext uri="{BB962C8B-B14F-4D97-AF65-F5344CB8AC3E}">
        <p14:creationId xmlns:p14="http://schemas.microsoft.com/office/powerpoint/2010/main" val="42329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A20FFA4-47EB-4DF7-9DDA-4075FECA1DF7}"/>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a:extLst>
              <a:ext uri="{FF2B5EF4-FFF2-40B4-BE49-F238E27FC236}">
                <a16:creationId xmlns:a16="http://schemas.microsoft.com/office/drawing/2014/main" id="{3EC726B1-2A9F-4267-A5C8-C5B6C30181AC}"/>
              </a:ext>
            </a:extLst>
          </p:cNvPr>
          <p:cNvGrpSpPr/>
          <p:nvPr userDrawn="1"/>
        </p:nvGrpSpPr>
        <p:grpSpPr>
          <a:xfrm>
            <a:off x="162000" y="172128"/>
            <a:ext cx="8820000" cy="6167075"/>
            <a:chOff x="162000" y="172128"/>
            <a:chExt cx="8820000" cy="6167075"/>
          </a:xfrm>
        </p:grpSpPr>
        <p:grpSp>
          <p:nvGrpSpPr>
            <p:cNvPr id="8" name="组合 7">
              <a:extLst>
                <a:ext uri="{FF2B5EF4-FFF2-40B4-BE49-F238E27FC236}">
                  <a16:creationId xmlns:a16="http://schemas.microsoft.com/office/drawing/2014/main" id="{2B3780AF-97D7-41F5-92BD-C6B3372F345E}"/>
                </a:ext>
              </a:extLst>
            </p:cNvPr>
            <p:cNvGrpSpPr/>
            <p:nvPr userDrawn="1"/>
          </p:nvGrpSpPr>
          <p:grpSpPr>
            <a:xfrm>
              <a:off x="162000" y="172128"/>
              <a:ext cx="8820000" cy="6167075"/>
              <a:chOff x="431514" y="174661"/>
              <a:chExt cx="8280971" cy="6155314"/>
            </a:xfrm>
          </p:grpSpPr>
          <p:sp>
            <p:nvSpPr>
              <p:cNvPr id="9" name="Google Shape;10;p2">
                <a:extLst>
                  <a:ext uri="{FF2B5EF4-FFF2-40B4-BE49-F238E27FC236}">
                    <a16:creationId xmlns:a16="http://schemas.microsoft.com/office/drawing/2014/main" id="{611AA018-E6B6-45C7-A586-EB07C420C28F}"/>
                  </a:ext>
                </a:extLst>
              </p:cNvPr>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a:extLst>
                  <a:ext uri="{FF2B5EF4-FFF2-40B4-BE49-F238E27FC236}">
                    <a16:creationId xmlns:a16="http://schemas.microsoft.com/office/drawing/2014/main" id="{ABF466CA-25D4-473A-83E5-8C3212A5EB1C}"/>
                  </a:ext>
                </a:extLst>
              </p:cNvPr>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a:extLst>
                <a:ext uri="{FF2B5EF4-FFF2-40B4-BE49-F238E27FC236}">
                  <a16:creationId xmlns:a16="http://schemas.microsoft.com/office/drawing/2014/main" id="{1BB9BB11-D260-4656-B01B-D7BCD2E268E7}"/>
                </a:ext>
              </a:extLst>
            </p:cNvPr>
            <p:cNvGrpSpPr/>
            <p:nvPr userDrawn="1"/>
          </p:nvGrpSpPr>
          <p:grpSpPr>
            <a:xfrm>
              <a:off x="199071" y="297017"/>
              <a:ext cx="196346" cy="282999"/>
              <a:chOff x="5083925" y="2066350"/>
              <a:chExt cx="28825" cy="41550"/>
            </a:xfrm>
          </p:grpSpPr>
          <p:sp>
            <p:nvSpPr>
              <p:cNvPr id="18" name="Google Shape;836;p34">
                <a:extLst>
                  <a:ext uri="{FF2B5EF4-FFF2-40B4-BE49-F238E27FC236}">
                    <a16:creationId xmlns:a16="http://schemas.microsoft.com/office/drawing/2014/main" id="{554CA59C-2E17-444E-A0E3-35F7F8B4B9C2}"/>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a:extLst>
                  <a:ext uri="{FF2B5EF4-FFF2-40B4-BE49-F238E27FC236}">
                    <a16:creationId xmlns:a16="http://schemas.microsoft.com/office/drawing/2014/main" id="{FBA697B4-CDA7-4D9E-96BB-283CE572F98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a:extLst>
                <a:ext uri="{FF2B5EF4-FFF2-40B4-BE49-F238E27FC236}">
                  <a16:creationId xmlns:a16="http://schemas.microsoft.com/office/drawing/2014/main" id="{B3B55EE9-DF14-4C41-8B43-AC8DC1E4FE11}"/>
                </a:ext>
              </a:extLst>
            </p:cNvPr>
            <p:cNvPicPr>
              <a:picLocks/>
            </p:cNvPicPr>
            <p:nvPr userDrawn="1"/>
          </p:nvPicPr>
          <p:blipFill rotWithShape="1">
            <a:blip r:embed="rId2" cstate="print">
              <a:extLst>
                <a:ext uri="{28A0092B-C50C-407E-A947-70E740481C1C}">
                  <a14:useLocalDpi xmlns:a14="http://schemas.microsoft.com/office/drawing/2010/main" val="0"/>
                </a:ext>
              </a:extLst>
            </a:blip>
            <a:srcRect l="-29" t="-1" r="68184" b="524"/>
            <a:stretch/>
          </p:blipFill>
          <p:spPr>
            <a:xfrm>
              <a:off x="8404974" y="202608"/>
              <a:ext cx="532800" cy="532800"/>
            </a:xfrm>
            <a:prstGeom prst="rect">
              <a:avLst/>
            </a:prstGeom>
          </p:spPr>
        </p:pic>
      </p:grpSp>
    </p:spTree>
    <p:extLst>
      <p:ext uri="{BB962C8B-B14F-4D97-AF65-F5344CB8AC3E}">
        <p14:creationId xmlns:p14="http://schemas.microsoft.com/office/powerpoint/2010/main" val="50320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B9DE01F-82B8-4C81-9B06-97E4FDCE6A19}"/>
              </a:ext>
            </a:extLst>
          </p:cNvPr>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a:extLst>
              <a:ext uri="{FF2B5EF4-FFF2-40B4-BE49-F238E27FC236}">
                <a16:creationId xmlns:a16="http://schemas.microsoft.com/office/drawing/2014/main" id="{CB263455-85CC-49D0-95FB-460BD8F80A0B}"/>
              </a:ext>
            </a:extLst>
          </p:cNvPr>
          <p:cNvPicPr>
            <a:picLocks/>
          </p:cNvPicPr>
          <p:nvPr userDrawn="1"/>
        </p:nvPicPr>
        <p:blipFill>
          <a:blip r:embed="rId3"/>
          <a:stretch>
            <a:fillRect/>
          </a:stretch>
        </p:blipFill>
        <p:spPr>
          <a:xfrm>
            <a:off x="907430" y="3866329"/>
            <a:ext cx="2326247" cy="1661363"/>
          </a:xfrm>
          <a:prstGeom prst="rect">
            <a:avLst/>
          </a:prstGeom>
        </p:spPr>
      </p:pic>
      <p:sp>
        <p:nvSpPr>
          <p:cNvPr id="11" name="文本框 10">
            <a:extLst>
              <a:ext uri="{FF2B5EF4-FFF2-40B4-BE49-F238E27FC236}">
                <a16:creationId xmlns:a16="http://schemas.microsoft.com/office/drawing/2014/main" id="{8622A32B-873F-470E-9C87-ABD6C7FF142D}"/>
              </a:ext>
            </a:extLst>
          </p:cNvPr>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a:extLst>
              <a:ext uri="{FF2B5EF4-FFF2-40B4-BE49-F238E27FC236}">
                <a16:creationId xmlns:a16="http://schemas.microsoft.com/office/drawing/2014/main" id="{A3E41757-CB0C-4C25-937C-7B242E5E19DC}"/>
              </a:ext>
            </a:extLst>
          </p:cNvPr>
          <p:cNvCxnSpPr>
            <a:cxnSpLocks/>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8565202-40DC-408B-A261-A096173E7A2E}"/>
              </a:ext>
            </a:extLst>
          </p:cNvPr>
          <p:cNvCxnSpPr>
            <a:cxnSpLocks/>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91397E-C54D-4A56-8513-1CE9DF4A1CFF}"/>
              </a:ext>
            </a:extLst>
          </p:cNvPr>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a:extLst>
              <a:ext uri="{FF2B5EF4-FFF2-40B4-BE49-F238E27FC236}">
                <a16:creationId xmlns:a16="http://schemas.microsoft.com/office/drawing/2014/main" id="{ABCA2976-D46F-437D-9A05-6AF7DC5758F2}"/>
              </a:ext>
            </a:extLst>
          </p:cNvPr>
          <p:cNvPicPr>
            <a:picLocks/>
          </p:cNvPicPr>
          <p:nvPr userDrawn="1"/>
        </p:nvPicPr>
        <p:blipFill>
          <a:blip r:embed="rId4"/>
          <a:stretch>
            <a:fillRect/>
          </a:stretch>
        </p:blipFill>
        <p:spPr>
          <a:xfrm>
            <a:off x="6131435" y="1165514"/>
            <a:ext cx="2326247" cy="1661363"/>
          </a:xfrm>
          <a:prstGeom prst="rect">
            <a:avLst/>
          </a:prstGeom>
        </p:spPr>
      </p:pic>
      <p:pic>
        <p:nvPicPr>
          <p:cNvPr id="16" name="图片 15">
            <a:extLst>
              <a:ext uri="{FF2B5EF4-FFF2-40B4-BE49-F238E27FC236}">
                <a16:creationId xmlns:a16="http://schemas.microsoft.com/office/drawing/2014/main" id="{24C86CEE-EF3B-480D-9978-D7E2045160FE}"/>
              </a:ext>
            </a:extLst>
          </p:cNvPr>
          <p:cNvPicPr>
            <a:picLocks/>
          </p:cNvPicPr>
          <p:nvPr userDrawn="1"/>
        </p:nvPicPr>
        <p:blipFill>
          <a:blip r:embed="rId5"/>
          <a:stretch>
            <a:fillRect/>
          </a:stretch>
        </p:blipFill>
        <p:spPr>
          <a:xfrm>
            <a:off x="3695977" y="1165515"/>
            <a:ext cx="2326247" cy="1661363"/>
          </a:xfrm>
          <a:prstGeom prst="rect">
            <a:avLst/>
          </a:prstGeom>
        </p:spPr>
      </p:pic>
      <p:sp>
        <p:nvSpPr>
          <p:cNvPr id="17" name="文本框 16">
            <a:extLst>
              <a:ext uri="{FF2B5EF4-FFF2-40B4-BE49-F238E27FC236}">
                <a16:creationId xmlns:a16="http://schemas.microsoft.com/office/drawing/2014/main" id="{150CDF40-5384-42C8-BB90-3B13AF2D9F61}"/>
              </a:ext>
            </a:extLst>
          </p:cNvPr>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a:extLst>
              <a:ext uri="{FF2B5EF4-FFF2-40B4-BE49-F238E27FC236}">
                <a16:creationId xmlns:a16="http://schemas.microsoft.com/office/drawing/2014/main" id="{F1E5CFCF-CA0E-4F76-A1A8-6055D5773156}"/>
              </a:ext>
            </a:extLst>
          </p:cNvPr>
          <p:cNvCxnSpPr>
            <a:cxnSpLocks/>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31B9BA8-49A1-46C8-950D-AA666E90B364}"/>
              </a:ext>
            </a:extLst>
          </p:cNvPr>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a:extLst>
              <a:ext uri="{FF2B5EF4-FFF2-40B4-BE49-F238E27FC236}">
                <a16:creationId xmlns:a16="http://schemas.microsoft.com/office/drawing/2014/main" id="{9CB8BF88-8AE8-4B1D-BC31-3D18E8F3A6D3}"/>
              </a:ext>
            </a:extLst>
          </p:cNvPr>
          <p:cNvPicPr>
            <a:picLocks noChangeAspect="1"/>
          </p:cNvPicPr>
          <p:nvPr userDrawn="1"/>
        </p:nvPicPr>
        <p:blipFill>
          <a:blip r:embed="rId7"/>
          <a:stretch>
            <a:fillRect/>
          </a:stretch>
        </p:blipFill>
        <p:spPr>
          <a:xfrm>
            <a:off x="6523465" y="4697007"/>
            <a:ext cx="1447800" cy="247650"/>
          </a:xfrm>
          <a:prstGeom prst="rect">
            <a:avLst/>
          </a:prstGeom>
        </p:spPr>
      </p:pic>
      <p:pic>
        <p:nvPicPr>
          <p:cNvPr id="20" name="图片 19">
            <a:extLst>
              <a:ext uri="{FF2B5EF4-FFF2-40B4-BE49-F238E27FC236}">
                <a16:creationId xmlns:a16="http://schemas.microsoft.com/office/drawing/2014/main" id="{405F20DE-A2C1-4384-8C30-55A1F848862D}"/>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08411" y="3708165"/>
            <a:ext cx="1676189" cy="532800"/>
          </a:xfrm>
          <a:prstGeom prst="rect">
            <a:avLst/>
          </a:prstGeom>
        </p:spPr>
      </p:pic>
    </p:spTree>
    <p:extLst>
      <p:ext uri="{BB962C8B-B14F-4D97-AF65-F5344CB8AC3E}">
        <p14:creationId xmlns:p14="http://schemas.microsoft.com/office/powerpoint/2010/main" val="23127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83619BF-2071-496E-AFFB-A468B39B3730}"/>
              </a:ext>
            </a:extLst>
          </p:cNvPr>
          <p:cNvSpPr>
            <a:spLocks noGrp="1"/>
          </p:cNvSpPr>
          <p:nvPr>
            <p:ph type="ftr" sz="quarter" idx="11"/>
          </p:nvPr>
        </p:nvSpPr>
        <p:spPr/>
        <p:txBody>
          <a:bodyPr/>
          <a:lstStyle/>
          <a:p>
            <a:endParaRPr lang="zh-CN" altLang="en-US"/>
          </a:p>
        </p:txBody>
      </p:sp>
      <p:sp>
        <p:nvSpPr>
          <p:cNvPr id="7" name="灯片编号占位符 5">
            <a:extLst>
              <a:ext uri="{FF2B5EF4-FFF2-40B4-BE49-F238E27FC236}">
                <a16:creationId xmlns:a16="http://schemas.microsoft.com/office/drawing/2014/main" id="{EAB503B9-57A5-4957-AAF2-C73C2D115322}"/>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a:extLst>
              <a:ext uri="{FF2B5EF4-FFF2-40B4-BE49-F238E27FC236}">
                <a16:creationId xmlns:a16="http://schemas.microsoft.com/office/drawing/2014/main" id="{B58ACE55-8853-4439-BFD3-D0125642F563}"/>
              </a:ext>
            </a:extLst>
          </p:cNvPr>
          <p:cNvGrpSpPr/>
          <p:nvPr userDrawn="1"/>
        </p:nvGrpSpPr>
        <p:grpSpPr>
          <a:xfrm>
            <a:off x="654820" y="1369609"/>
            <a:ext cx="7834360" cy="3363240"/>
            <a:chOff x="2406920" y="1481369"/>
            <a:chExt cx="4325080" cy="3363240"/>
          </a:xfrm>
        </p:grpSpPr>
        <p:sp>
          <p:nvSpPr>
            <p:cNvPr id="6" name="Google Shape;10;p2">
              <a:extLst>
                <a:ext uri="{FF2B5EF4-FFF2-40B4-BE49-F238E27FC236}">
                  <a16:creationId xmlns:a16="http://schemas.microsoft.com/office/drawing/2014/main" id="{A7D019AF-5296-4895-AEF9-765CB778C3C3}"/>
                </a:ext>
              </a:extLst>
            </p:cNvPr>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矩形 7">
              <a:extLst>
                <a:ext uri="{FF2B5EF4-FFF2-40B4-BE49-F238E27FC236}">
                  <a16:creationId xmlns:a16="http://schemas.microsoft.com/office/drawing/2014/main" id="{B8761B00-BC28-4412-B153-6EE3AB9336C5}"/>
                </a:ext>
              </a:extLst>
            </p:cNvPr>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7602270-8804-49D6-B11A-C589864B9DEC}"/>
                </a:ext>
              </a:extLst>
            </p:cNvPr>
            <p:cNvSpPr txBox="1"/>
            <p:nvPr/>
          </p:nvSpPr>
          <p:spPr>
            <a:xfrm>
              <a:off x="2794805" y="2046539"/>
              <a:ext cx="3549311" cy="1569660"/>
            </a:xfrm>
            <a:prstGeom prst="rect">
              <a:avLst/>
            </a:prstGeom>
            <a:noFill/>
          </p:spPr>
          <p:txBody>
            <a:bodyPr wrap="square" rtlCol="0">
              <a:spAutoFit/>
            </a:bodyPr>
            <a:lstStyle/>
            <a:p>
              <a:pPr lvl="0" algn="ctr">
                <a:defRPr/>
              </a:pPr>
              <a:r>
                <a:rPr lang="zh-CN" altLang="en-US" sz="4800" b="1" dirty="0">
                  <a:solidFill>
                    <a:srgbClr val="C00000"/>
                  </a:solidFill>
                  <a:latin typeface="思源黑体 CN" panose="020B0500000000000000" pitchFamily="34" charset="-122"/>
                  <a:ea typeface="思源黑体 CN" panose="020B0500000000000000" pitchFamily="34" charset="-122"/>
                  <a:cs typeface="+mn-ea"/>
                </a:rPr>
                <a:t> 感谢各位宝贵的时间</a:t>
              </a:r>
              <a:endParaRPr lang="en-US" altLang="zh-CN" sz="4800" b="1" dirty="0">
                <a:solidFill>
                  <a:srgbClr val="C00000"/>
                </a:solidFill>
                <a:latin typeface="思源黑体 CN" panose="020B0500000000000000" pitchFamily="34" charset="-122"/>
                <a:ea typeface="思源黑体 CN" panose="020B0500000000000000" pitchFamily="34" charset="-122"/>
                <a:cs typeface="+mn-ea"/>
              </a:endParaRPr>
            </a:p>
            <a:p>
              <a:pPr lvl="0" algn="ctr">
                <a:defRPr/>
              </a:pPr>
              <a:r>
                <a:rPr lang="zh-CN" altLang="en-US" sz="4800" b="1" dirty="0">
                  <a:solidFill>
                    <a:srgbClr val="C00000"/>
                  </a:solidFill>
                  <a:latin typeface="思源黑体 CN" panose="020B0500000000000000" pitchFamily="34" charset="-122"/>
                  <a:ea typeface="思源黑体 CN" panose="020B0500000000000000" pitchFamily="34" charset="-122"/>
                  <a:cs typeface="+mn-ea"/>
                </a:rPr>
                <a:t>欢迎指正！</a:t>
              </a:r>
            </a:p>
          </p:txBody>
        </p:sp>
        <p:cxnSp>
          <p:nvCxnSpPr>
            <p:cNvPr id="10" name="直接连接符 9">
              <a:extLst>
                <a:ext uri="{FF2B5EF4-FFF2-40B4-BE49-F238E27FC236}">
                  <a16:creationId xmlns:a16="http://schemas.microsoft.com/office/drawing/2014/main" id="{44C511CD-85C3-45A4-A0D5-817297514499}"/>
                </a:ext>
              </a:extLst>
            </p:cNvPr>
            <p:cNvCxnSpPr>
              <a:cxnSpLocks/>
            </p:cNvCxnSpPr>
            <p:nvPr/>
          </p:nvCxnSpPr>
          <p:spPr>
            <a:xfrm>
              <a:off x="3621324" y="384985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2B5A49B-2EFC-4753-BAE9-83FACFB0599E}"/>
                </a:ext>
              </a:extLst>
            </p:cNvPr>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xxuanzhu@seu.edu.cn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Tree>
    <p:extLst>
      <p:ext uri="{BB962C8B-B14F-4D97-AF65-F5344CB8AC3E}">
        <p14:creationId xmlns:p14="http://schemas.microsoft.com/office/powerpoint/2010/main" val="3124605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2021/12/05</a:t>
            </a: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2432029060"/>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666" r:id="rId3"/>
    <p:sldLayoutId id="2147483663"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40.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6.png"/><Relationship Id="rId5" Type="http://schemas.openxmlformats.org/officeDocument/2006/relationships/image" Target="../media/image27.png"/><Relationship Id="rId4" Type="http://schemas.openxmlformats.org/officeDocument/2006/relationships/image" Target="../media/image2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7820DB6-931A-4971-864C-28754D6D6087}"/>
              </a:ext>
            </a:extLst>
          </p:cNvPr>
          <p:cNvSpPr txBox="1"/>
          <p:nvPr/>
        </p:nvSpPr>
        <p:spPr>
          <a:xfrm>
            <a:off x="919035" y="2010198"/>
            <a:ext cx="7305929" cy="1321003"/>
          </a:xfrm>
          <a:prstGeom prst="rect">
            <a:avLst/>
          </a:prstGeom>
          <a:noFill/>
        </p:spPr>
        <p:txBody>
          <a:bodyPr wrap="square" rtlCol="0">
            <a:spAutoFit/>
          </a:bodyPr>
          <a:lstStyle/>
          <a:p>
            <a:pPr algn="ctr">
              <a:lnSpc>
                <a:spcPct val="130000"/>
              </a:lnSpc>
            </a:pPr>
            <a:r>
              <a:rPr lang="en-US" altLang="zh-CN" sz="3200" b="1" dirty="0">
                <a:solidFill>
                  <a:srgbClr val="02409A"/>
                </a:solidFill>
                <a:ea typeface="微软雅黑" panose="020B0503020204020204" pitchFamily="34" charset="-122"/>
              </a:rPr>
              <a:t>CTRL: Cooperative Traffic Tolling via Reinforcement Learning</a:t>
            </a:r>
          </a:p>
        </p:txBody>
      </p:sp>
      <p:sp>
        <p:nvSpPr>
          <p:cNvPr id="7" name="文本框 6">
            <a:extLst>
              <a:ext uri="{FF2B5EF4-FFF2-40B4-BE49-F238E27FC236}">
                <a16:creationId xmlns:a16="http://schemas.microsoft.com/office/drawing/2014/main" id="{E44140C4-3BA5-4B86-984B-8F89F6374D07}"/>
              </a:ext>
            </a:extLst>
          </p:cNvPr>
          <p:cNvSpPr txBox="1"/>
          <p:nvPr/>
        </p:nvSpPr>
        <p:spPr>
          <a:xfrm>
            <a:off x="695972" y="3348694"/>
            <a:ext cx="7752031" cy="783420"/>
          </a:xfrm>
          <a:prstGeom prst="rect">
            <a:avLst/>
          </a:prstGeom>
          <a:noFill/>
        </p:spPr>
        <p:txBody>
          <a:bodyPr wrap="square" rtlCol="0">
            <a:spAutoFit/>
          </a:bodyPr>
          <a:lstStyle/>
          <a:p>
            <a:pPr algn="ctr">
              <a:lnSpc>
                <a:spcPct val="130000"/>
              </a:lnSpc>
            </a:pPr>
            <a:r>
              <a:rPr lang="en-US" altLang="zh-CN" b="1" i="1" dirty="0" err="1">
                <a:solidFill>
                  <a:srgbClr val="6B2D0B"/>
                </a:solidFill>
                <a:ea typeface="微软雅黑" panose="020B0503020204020204" pitchFamily="34" charset="-122"/>
              </a:rPr>
              <a:t>Yiheng</a:t>
            </a:r>
            <a:r>
              <a:rPr lang="en-US" altLang="zh-CN" b="1" i="1" dirty="0">
                <a:solidFill>
                  <a:srgbClr val="6B2D0B"/>
                </a:solidFill>
                <a:ea typeface="微软雅黑" panose="020B0503020204020204" pitchFamily="34" charset="-122"/>
              </a:rPr>
              <a:t> Wang, Hexi </a:t>
            </a:r>
            <a:r>
              <a:rPr lang="en-US" altLang="zh-CN" b="1" i="1" dirty="0" err="1">
                <a:solidFill>
                  <a:srgbClr val="6B2D0B"/>
                </a:solidFill>
                <a:ea typeface="微软雅黑" panose="020B0503020204020204" pitchFamily="34" charset="-122"/>
              </a:rPr>
              <a:t>Jin</a:t>
            </a:r>
            <a:r>
              <a:rPr lang="en-US" altLang="zh-CN" b="1" i="1" dirty="0">
                <a:solidFill>
                  <a:srgbClr val="6B2D0B"/>
                </a:solidFill>
                <a:ea typeface="微软雅黑" panose="020B0503020204020204" pitchFamily="34" charset="-122"/>
              </a:rPr>
              <a:t>, et al. </a:t>
            </a:r>
          </a:p>
          <a:p>
            <a:pPr algn="ctr">
              <a:lnSpc>
                <a:spcPct val="130000"/>
              </a:lnSpc>
            </a:pPr>
            <a:r>
              <a:rPr lang="en-US" altLang="zh-CN" b="1" i="1" dirty="0">
                <a:solidFill>
                  <a:srgbClr val="6B2D0B"/>
                </a:solidFill>
                <a:ea typeface="微软雅黑" panose="020B0503020204020204" pitchFamily="34" charset="-122"/>
              </a:rPr>
              <a:t>CIKM 2022</a:t>
            </a:r>
          </a:p>
        </p:txBody>
      </p:sp>
    </p:spTree>
    <p:extLst>
      <p:ext uri="{BB962C8B-B14F-4D97-AF65-F5344CB8AC3E}">
        <p14:creationId xmlns:p14="http://schemas.microsoft.com/office/powerpoint/2010/main" val="127822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研究挑战</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15" name="图片 14">
            <a:extLst>
              <a:ext uri="{FF2B5EF4-FFF2-40B4-BE49-F238E27FC236}">
                <a16:creationId xmlns:a16="http://schemas.microsoft.com/office/drawing/2014/main" id="{53A937FA-9A08-2A5D-9052-B271B58F6B21}"/>
              </a:ext>
            </a:extLst>
          </p:cNvPr>
          <p:cNvPicPr>
            <a:picLocks noChangeAspect="1"/>
          </p:cNvPicPr>
          <p:nvPr/>
        </p:nvPicPr>
        <p:blipFill>
          <a:blip r:embed="rId3"/>
          <a:stretch>
            <a:fillRect/>
          </a:stretch>
        </p:blipFill>
        <p:spPr>
          <a:xfrm>
            <a:off x="3821676" y="1762358"/>
            <a:ext cx="5150050" cy="4409520"/>
          </a:xfrm>
          <a:prstGeom prst="rect">
            <a:avLst/>
          </a:prstGeom>
        </p:spPr>
      </p:pic>
      <p:sp>
        <p:nvSpPr>
          <p:cNvPr id="16" name="文本框 15">
            <a:extLst>
              <a:ext uri="{FF2B5EF4-FFF2-40B4-BE49-F238E27FC236}">
                <a16:creationId xmlns:a16="http://schemas.microsoft.com/office/drawing/2014/main" id="{0FAFDBC0-3488-9EE1-0EED-24E347C22521}"/>
              </a:ext>
            </a:extLst>
          </p:cNvPr>
          <p:cNvSpPr txBox="1"/>
          <p:nvPr/>
        </p:nvSpPr>
        <p:spPr>
          <a:xfrm>
            <a:off x="362296" y="872430"/>
            <a:ext cx="2831288"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State representation</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64C555E-6FF5-684F-14B4-95A867FC8D84}"/>
              </a:ext>
            </a:extLst>
          </p:cNvPr>
          <p:cNvSpPr txBox="1"/>
          <p:nvPr/>
        </p:nvSpPr>
        <p:spPr>
          <a:xfrm>
            <a:off x="362296" y="1483871"/>
            <a:ext cx="4209704"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状态表示不准确</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没有考虑车辆在路线上的分布</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p:txBody>
      </p:sp>
      <p:pic>
        <p:nvPicPr>
          <p:cNvPr id="1028" name="Picture 4" descr="堵车马路车辆俯视图卡通矢量插画插画图片下载-正版图片306561192-摄图网">
            <a:extLst>
              <a:ext uri="{FF2B5EF4-FFF2-40B4-BE49-F238E27FC236}">
                <a16:creationId xmlns:a16="http://schemas.microsoft.com/office/drawing/2014/main" id="{AB46D814-1555-C5CD-F00E-381CF4775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78" y="319863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76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研究挑战</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6" name="文本框 15">
            <a:extLst>
              <a:ext uri="{FF2B5EF4-FFF2-40B4-BE49-F238E27FC236}">
                <a16:creationId xmlns:a16="http://schemas.microsoft.com/office/drawing/2014/main" id="{0FAFDBC0-3488-9EE1-0EED-24E347C22521}"/>
              </a:ext>
            </a:extLst>
          </p:cNvPr>
          <p:cNvSpPr txBox="1"/>
          <p:nvPr/>
        </p:nvSpPr>
        <p:spPr>
          <a:xfrm>
            <a:off x="362296" y="872430"/>
            <a:ext cx="2892138"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Relative competition</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8FA9387-2E6F-8496-3D80-35FCAAD8943A}"/>
              </a:ext>
            </a:extLst>
          </p:cNvPr>
          <p:cNvPicPr>
            <a:picLocks noChangeAspect="1"/>
          </p:cNvPicPr>
          <p:nvPr/>
        </p:nvPicPr>
        <p:blipFill>
          <a:blip r:embed="rId3"/>
          <a:stretch>
            <a:fillRect/>
          </a:stretch>
        </p:blipFill>
        <p:spPr>
          <a:xfrm>
            <a:off x="5281966" y="1010664"/>
            <a:ext cx="2709636" cy="5032181"/>
          </a:xfrm>
          <a:prstGeom prst="rect">
            <a:avLst/>
          </a:prstGeom>
        </p:spPr>
      </p:pic>
      <p:sp>
        <p:nvSpPr>
          <p:cNvPr id="3" name="文本框 2">
            <a:extLst>
              <a:ext uri="{FF2B5EF4-FFF2-40B4-BE49-F238E27FC236}">
                <a16:creationId xmlns:a16="http://schemas.microsoft.com/office/drawing/2014/main" id="{4DEEAFF4-7EEE-E135-538F-2E4A34FB6029}"/>
              </a:ext>
            </a:extLst>
          </p:cNvPr>
          <p:cNvSpPr txBox="1"/>
          <p:nvPr/>
        </p:nvSpPr>
        <p:spPr>
          <a:xfrm>
            <a:off x="709794" y="2561891"/>
            <a:ext cx="4757367"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不同路线间的价格对比要突出</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不同</a:t>
            </a:r>
            <a:r>
              <a:rPr lang="en-US" altLang="zh-CN" sz="2000" dirty="0">
                <a:latin typeface="Times New Roman" panose="02020603050405020304" pitchFamily="18" charset="0"/>
                <a:cs typeface="Times New Roman" panose="02020603050405020304" pitchFamily="18" charset="0"/>
              </a:rPr>
              <a:t>OD</a:t>
            </a:r>
            <a:r>
              <a:rPr lang="zh-CN" altLang="en-US" sz="2000" dirty="0">
                <a:latin typeface="Times New Roman" panose="02020603050405020304" pitchFamily="18" charset="0"/>
                <a:cs typeface="Times New Roman" panose="02020603050405020304" pitchFamily="18" charset="0"/>
              </a:rPr>
              <a:t>对间</a:t>
            </a:r>
            <a:r>
              <a:rPr lang="en-US" altLang="zh-CN" sz="2000" dirty="0">
                <a:latin typeface="Times New Roman" panose="02020603050405020304" pitchFamily="18" charset="0"/>
                <a:cs typeface="Times New Roman" panose="02020603050405020304" pitchFamily="18" charset="0"/>
              </a:rPr>
              <a:t>route</a:t>
            </a:r>
            <a:r>
              <a:rPr lang="zh-CN" altLang="en-US" sz="2000" dirty="0">
                <a:latin typeface="Times New Roman" panose="02020603050405020304" pitchFamily="18" charset="0"/>
                <a:cs typeface="Times New Roman" panose="02020603050405020304" pitchFamily="18" charset="0"/>
              </a:rPr>
              <a:t>的价格要相当</a:t>
            </a:r>
          </a:p>
        </p:txBody>
      </p:sp>
    </p:spTree>
    <p:extLst>
      <p:ext uri="{BB962C8B-B14F-4D97-AF65-F5344CB8AC3E}">
        <p14:creationId xmlns:p14="http://schemas.microsoft.com/office/powerpoint/2010/main" val="361925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研究现状</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grpSp>
        <p:nvGrpSpPr>
          <p:cNvPr id="8" name="组合 7">
            <a:extLst>
              <a:ext uri="{FF2B5EF4-FFF2-40B4-BE49-F238E27FC236}">
                <a16:creationId xmlns:a16="http://schemas.microsoft.com/office/drawing/2014/main" id="{E40EC5CA-D487-4A16-BC46-4FBB79F8FF4A}"/>
              </a:ext>
            </a:extLst>
          </p:cNvPr>
          <p:cNvGrpSpPr/>
          <p:nvPr/>
        </p:nvGrpSpPr>
        <p:grpSpPr>
          <a:xfrm>
            <a:off x="370389" y="1000283"/>
            <a:ext cx="8403221" cy="3629590"/>
            <a:chOff x="370389" y="1000294"/>
            <a:chExt cx="8403221" cy="3873158"/>
          </a:xfrm>
        </p:grpSpPr>
        <p:sp>
          <p:nvSpPr>
            <p:cNvPr id="11" name="矩形 10">
              <a:extLst>
                <a:ext uri="{FF2B5EF4-FFF2-40B4-BE49-F238E27FC236}">
                  <a16:creationId xmlns:a16="http://schemas.microsoft.com/office/drawing/2014/main" id="{273FEDAC-296B-4D59-96F3-84371CB6C154}"/>
                </a:ext>
              </a:extLst>
            </p:cNvPr>
            <p:cNvSpPr/>
            <p:nvPr/>
          </p:nvSpPr>
          <p:spPr>
            <a:xfrm>
              <a:off x="370390" y="1523509"/>
              <a:ext cx="8403220" cy="3349938"/>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en-US" altLang="zh-CN" dirty="0">
                  <a:solidFill>
                    <a:schemeClr val="tx1"/>
                  </a:solidFill>
                </a:rPr>
                <a:t>【</a:t>
              </a:r>
              <a:r>
                <a:rPr lang="en-US" altLang="zh-CN" dirty="0">
                  <a:solidFill>
                    <a:schemeClr val="tx1"/>
                  </a:solidFill>
                  <a:latin typeface="Times New Roman" panose="02020603050405020304" pitchFamily="18" charset="0"/>
                  <a:cs typeface="Times New Roman" panose="02020603050405020304" pitchFamily="18" charset="0"/>
                </a:rPr>
                <a:t>1</a:t>
              </a:r>
              <a:r>
                <a:rPr lang="en-US" altLang="zh-CN" dirty="0">
                  <a:solidFill>
                    <a:schemeClr val="tx1"/>
                  </a:solidFill>
                </a:rPr>
                <a:t>】</a:t>
              </a:r>
              <a:r>
                <a:rPr lang="en-US" altLang="zh-CN" dirty="0">
                  <a:solidFill>
                    <a:schemeClr val="tx1"/>
                  </a:solidFill>
                  <a:latin typeface="Times New Roman" panose="02020603050405020304" pitchFamily="18" charset="0"/>
                  <a:cs typeface="Times New Roman" panose="02020603050405020304" pitchFamily="18" charset="0"/>
                </a:rPr>
                <a:t>Hai Yang et al. </a:t>
              </a:r>
              <a:r>
                <a:rPr lang="en-US" altLang="zh-CN" b="1" dirty="0">
                  <a:solidFill>
                    <a:srgbClr val="02409A"/>
                  </a:solidFill>
                  <a:latin typeface="Times New Roman" panose="02020603050405020304" pitchFamily="18" charset="0"/>
                  <a:cs typeface="Times New Roman" panose="02020603050405020304" pitchFamily="18" charset="0"/>
                </a:rPr>
                <a:t>Optimal toll design in second-best link-based congestion pricing</a:t>
              </a:r>
              <a:r>
                <a:rPr lang="en-US" altLang="zh-CN" dirty="0">
                  <a:solidFill>
                    <a:schemeClr val="tx1"/>
                  </a:solidFill>
                  <a:latin typeface="Times New Roman" panose="02020603050405020304" pitchFamily="18" charset="0"/>
                  <a:cs typeface="Times New Roman" panose="02020603050405020304" pitchFamily="18" charset="0"/>
                </a:rPr>
                <a:t>. Transportation Research Record 1857,</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2003.</a:t>
              </a:r>
            </a:p>
            <a:p>
              <a:pPr>
                <a:lnSpc>
                  <a:spcPct val="125000"/>
                </a:lnSpc>
              </a:pPr>
              <a:r>
                <a:rPr lang="en-US" altLang="zh-CN" dirty="0">
                  <a:solidFill>
                    <a:schemeClr val="tx1"/>
                  </a:solidFill>
                  <a:latin typeface="Times New Roman" panose="02020603050405020304" pitchFamily="18" charset="0"/>
                  <a:cs typeface="Times New Roman" panose="02020603050405020304" pitchFamily="18" charset="0"/>
                </a:rPr>
                <a:t>【2】Dusica </a:t>
              </a:r>
              <a:r>
                <a:rPr lang="en-US" altLang="zh-CN" dirty="0" err="1">
                  <a:solidFill>
                    <a:schemeClr val="tx1"/>
                  </a:solidFill>
                  <a:latin typeface="Times New Roman" panose="02020603050405020304" pitchFamily="18" charset="0"/>
                  <a:cs typeface="Times New Roman" panose="02020603050405020304" pitchFamily="18" charset="0"/>
                </a:rPr>
                <a:t>Joksimovic</a:t>
              </a:r>
              <a:r>
                <a:rPr lang="en-US" altLang="zh-CN" dirty="0">
                  <a:solidFill>
                    <a:schemeClr val="tx1"/>
                  </a:solidFill>
                  <a:latin typeface="Times New Roman" panose="02020603050405020304" pitchFamily="18" charset="0"/>
                  <a:cs typeface="Times New Roman" panose="02020603050405020304" pitchFamily="18" charset="0"/>
                </a:rPr>
                <a:t> et al. </a:t>
              </a:r>
              <a:r>
                <a:rPr lang="en-US" altLang="zh-CN" b="1" dirty="0">
                  <a:solidFill>
                    <a:srgbClr val="02409A"/>
                  </a:solidFill>
                  <a:latin typeface="Times New Roman" panose="02020603050405020304" pitchFamily="18" charset="0"/>
                  <a:cs typeface="Times New Roman" panose="02020603050405020304" pitchFamily="18" charset="0"/>
                </a:rPr>
                <a:t>Optimal toll design problem in dynamic traffic networks with joint route and departure time choice</a:t>
              </a:r>
              <a:r>
                <a:rPr lang="en-US" altLang="zh-CN" dirty="0">
                  <a:solidFill>
                    <a:schemeClr val="tx1"/>
                  </a:solidFill>
                  <a:latin typeface="Times New Roman" panose="02020603050405020304" pitchFamily="18" charset="0"/>
                  <a:cs typeface="Times New Roman" panose="02020603050405020304" pitchFamily="18" charset="0"/>
                </a:rPr>
                <a:t>. Transportation Research Record 1923,</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2005.</a:t>
              </a:r>
            </a:p>
            <a:p>
              <a:pPr>
                <a:lnSpc>
                  <a:spcPct val="125000"/>
                </a:lnSpc>
              </a:pPr>
              <a:r>
                <a:rPr lang="en-US" altLang="zh-CN" dirty="0">
                  <a:solidFill>
                    <a:schemeClr val="tx1"/>
                  </a:solidFill>
                  <a:latin typeface="Times New Roman" panose="02020603050405020304" pitchFamily="18" charset="0"/>
                  <a:cs typeface="Times New Roman" panose="02020603050405020304" pitchFamily="18" charset="0"/>
                </a:rPr>
                <a:t>【3】Bojian Zhou et al. </a:t>
              </a:r>
              <a:r>
                <a:rPr lang="en-US" altLang="zh-CN" b="1" dirty="0">
                  <a:solidFill>
                    <a:srgbClr val="02409A"/>
                  </a:solidFill>
                  <a:latin typeface="Times New Roman" panose="02020603050405020304" pitchFamily="18" charset="0"/>
                  <a:cs typeface="Times New Roman" panose="02020603050405020304" pitchFamily="18" charset="0"/>
                </a:rPr>
                <a:t>A trial-and-error congestion pricing scheme for networks with elastic demand and link capacity constraints</a:t>
              </a:r>
              <a:r>
                <a:rPr lang="en-US" altLang="zh-CN" dirty="0">
                  <a:solidFill>
                    <a:schemeClr val="tx1"/>
                  </a:solidFill>
                  <a:latin typeface="Times New Roman" panose="02020603050405020304" pitchFamily="18" charset="0"/>
                  <a:cs typeface="Times New Roman" panose="02020603050405020304" pitchFamily="18" charset="0"/>
                </a:rPr>
                <a:t>. Transportation Research Part B: Methodological,</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2015.</a:t>
              </a:r>
            </a:p>
          </p:txBody>
        </p:sp>
        <p:sp>
          <p:nvSpPr>
            <p:cNvPr id="12" name="矩形 11">
              <a:extLst>
                <a:ext uri="{FF2B5EF4-FFF2-40B4-BE49-F238E27FC236}">
                  <a16:creationId xmlns:a16="http://schemas.microsoft.com/office/drawing/2014/main" id="{75D70AB6-9FF3-42EC-9FDE-B406C7D88CEC}"/>
                </a:ext>
              </a:extLst>
            </p:cNvPr>
            <p:cNvSpPr/>
            <p:nvPr/>
          </p:nvSpPr>
          <p:spPr>
            <a:xfrm>
              <a:off x="370389" y="1000294"/>
              <a:ext cx="1701479" cy="523220"/>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Static tolling</a:t>
              </a:r>
              <a:endParaRPr lang="zh-CN" altLang="en-US" b="1" dirty="0">
                <a:latin typeface="Times New Roman" panose="02020603050405020304" pitchFamily="18" charset="0"/>
                <a:cs typeface="Times New Roman" panose="02020603050405020304" pitchFamily="18" charset="0"/>
              </a:endParaRPr>
            </a:p>
          </p:txBody>
        </p:sp>
        <p:sp>
          <p:nvSpPr>
            <p:cNvPr id="13" name="页脚占位符 2">
              <a:extLst>
                <a:ext uri="{FF2B5EF4-FFF2-40B4-BE49-F238E27FC236}">
                  <a16:creationId xmlns:a16="http://schemas.microsoft.com/office/drawing/2014/main" id="{E291A32C-4D95-48B1-B72A-CE60409B6AF4}"/>
                </a:ext>
              </a:extLst>
            </p:cNvPr>
            <p:cNvSpPr txBox="1">
              <a:spLocks/>
            </p:cNvSpPr>
            <p:nvPr/>
          </p:nvSpPr>
          <p:spPr>
            <a:xfrm>
              <a:off x="410456" y="1563700"/>
              <a:ext cx="8169191" cy="3309752"/>
            </a:xfrm>
            <a:prstGeom prst="rect">
              <a:avLst/>
            </a:prstGeom>
          </p:spPr>
          <p:txBody>
            <a:bodyPr vert="horz" lIns="91440" tIns="45720" rIns="91440" bIns="45720" rtlCol="0" anchor="t" anchorCtr="0"/>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34000" indent="-457200" algn="l">
                <a:lnSpc>
                  <a:spcPct val="150000"/>
                </a:lnSpc>
                <a:spcBef>
                  <a:spcPts val="600"/>
                </a:spcBef>
                <a:spcAft>
                  <a:spcPts val="600"/>
                </a:spcAft>
              </a:pPr>
              <a:endParaRPr lang="en-US" altLang="zh-CN" sz="1600" dirty="0">
                <a:solidFill>
                  <a:schemeClr val="tx1"/>
                </a:solidFill>
              </a:endParaRPr>
            </a:p>
          </p:txBody>
        </p:sp>
      </p:grpSp>
      <p:grpSp>
        <p:nvGrpSpPr>
          <p:cNvPr id="3" name="组合 2">
            <a:extLst>
              <a:ext uri="{FF2B5EF4-FFF2-40B4-BE49-F238E27FC236}">
                <a16:creationId xmlns:a16="http://schemas.microsoft.com/office/drawing/2014/main" id="{FB21C271-D67B-1D86-EABA-A5BECD3D65C9}"/>
              </a:ext>
            </a:extLst>
          </p:cNvPr>
          <p:cNvGrpSpPr/>
          <p:nvPr/>
        </p:nvGrpSpPr>
        <p:grpSpPr>
          <a:xfrm>
            <a:off x="370389" y="4955708"/>
            <a:ext cx="8403220" cy="1125479"/>
            <a:chOff x="337857" y="5512014"/>
            <a:chExt cx="8086099" cy="940348"/>
          </a:xfrm>
        </p:grpSpPr>
        <p:sp>
          <p:nvSpPr>
            <p:cNvPr id="4" name="矩形 3">
              <a:extLst>
                <a:ext uri="{FF2B5EF4-FFF2-40B4-BE49-F238E27FC236}">
                  <a16:creationId xmlns:a16="http://schemas.microsoft.com/office/drawing/2014/main" id="{16979B1A-1518-D914-B03E-23534D1580DE}"/>
                </a:ext>
              </a:extLst>
            </p:cNvPr>
            <p:cNvSpPr/>
            <p:nvPr/>
          </p:nvSpPr>
          <p:spPr>
            <a:xfrm>
              <a:off x="1399886" y="5512014"/>
              <a:ext cx="7024070" cy="940346"/>
            </a:xfrm>
            <a:prstGeom prst="rect">
              <a:avLst/>
            </a:prstGeom>
            <a:solidFill>
              <a:schemeClr val="bg1"/>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这些方法基于严苛假设的数学模型，并且假设流量固定，不能充分利用收费机制来</a:t>
              </a:r>
              <a:r>
                <a:rPr lang="zh-CN" altLang="en-US" sz="1600" dirty="0">
                  <a:solidFill>
                    <a:srgbClr val="FF0000"/>
                  </a:solidFill>
                  <a:latin typeface="微软雅黑" panose="020B0503020204020204" pitchFamily="34" charset="-122"/>
                  <a:ea typeface="微软雅黑" panose="020B0503020204020204" pitchFamily="34" charset="-122"/>
                </a:rPr>
                <a:t>实时</a:t>
              </a:r>
              <a:r>
                <a:rPr lang="zh-CN" altLang="en-US" sz="1600" dirty="0">
                  <a:solidFill>
                    <a:schemeClr val="tx1"/>
                  </a:solidFill>
                  <a:latin typeface="微软雅黑" panose="020B0503020204020204" pitchFamily="34" charset="-122"/>
                  <a:ea typeface="微软雅黑" panose="020B0503020204020204" pitchFamily="34" charset="-122"/>
                </a:rPr>
                <a:t>控制流量</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7FA0C188-FFD1-9DAC-3372-3B128C5E7207}"/>
                </a:ext>
              </a:extLst>
            </p:cNvPr>
            <p:cNvSpPr/>
            <p:nvPr/>
          </p:nvSpPr>
          <p:spPr>
            <a:xfrm>
              <a:off x="337857" y="5512016"/>
              <a:ext cx="1062030" cy="940346"/>
            </a:xfrm>
            <a:prstGeom prst="rect">
              <a:avLst/>
            </a:prstGeom>
            <a:solidFill>
              <a:srgbClr val="FF0000"/>
            </a:solid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不足</a:t>
              </a:r>
            </a:p>
          </p:txBody>
        </p:sp>
      </p:grpSp>
      <p:sp>
        <p:nvSpPr>
          <p:cNvPr id="7" name="对话气泡: 矩形 6">
            <a:extLst>
              <a:ext uri="{FF2B5EF4-FFF2-40B4-BE49-F238E27FC236}">
                <a16:creationId xmlns:a16="http://schemas.microsoft.com/office/drawing/2014/main" id="{82B1ABF6-4559-75E2-64FD-7A1D8AAEDCF7}"/>
              </a:ext>
            </a:extLst>
          </p:cNvPr>
          <p:cNvSpPr/>
          <p:nvPr/>
        </p:nvSpPr>
        <p:spPr>
          <a:xfrm>
            <a:off x="4624737" y="1128447"/>
            <a:ext cx="4245853" cy="506449"/>
          </a:xfrm>
          <a:prstGeom prst="wedgeRectCallout">
            <a:avLst>
              <a:gd name="adj1" fmla="val -30073"/>
              <a:gd name="adj2" fmla="val 65032"/>
            </a:avLst>
          </a:prstGeom>
          <a:solidFill>
            <a:srgbClr val="0240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使用遗传算法确定哪些链路收费，使用模拟退火算法确定次优收费价格</a:t>
            </a:r>
            <a:endParaRPr lang="zh-CN" altLang="en-US" sz="1400" b="1" dirty="0">
              <a:solidFill>
                <a:srgbClr val="FFFF00"/>
              </a:solidFill>
              <a:latin typeface="微软雅黑" panose="020B0503020204020204" pitchFamily="34" charset="-122"/>
              <a:ea typeface="微软雅黑" panose="020B0503020204020204" pitchFamily="34" charset="-122"/>
            </a:endParaRPr>
          </a:p>
        </p:txBody>
      </p:sp>
      <p:sp>
        <p:nvSpPr>
          <p:cNvPr id="10" name="对话气泡: 矩形 9">
            <a:extLst>
              <a:ext uri="{FF2B5EF4-FFF2-40B4-BE49-F238E27FC236}">
                <a16:creationId xmlns:a16="http://schemas.microsoft.com/office/drawing/2014/main" id="{CD4D58E0-AF1E-592C-D740-3B4BE523D4D5}"/>
              </a:ext>
            </a:extLst>
          </p:cNvPr>
          <p:cNvSpPr/>
          <p:nvPr/>
        </p:nvSpPr>
        <p:spPr>
          <a:xfrm>
            <a:off x="4624737" y="2005819"/>
            <a:ext cx="4245853" cy="506449"/>
          </a:xfrm>
          <a:prstGeom prst="wedgeRectCallout">
            <a:avLst>
              <a:gd name="adj1" fmla="val -30073"/>
              <a:gd name="adj2" fmla="val 65032"/>
            </a:avLst>
          </a:prstGeom>
          <a:solidFill>
            <a:srgbClr val="0240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将定价问题建模为</a:t>
            </a:r>
            <a:r>
              <a:rPr lang="zh-CN" altLang="en-US" sz="1400" b="1" dirty="0">
                <a:solidFill>
                  <a:srgbClr val="FFFF00"/>
                </a:solidFill>
                <a:latin typeface="微软雅黑" panose="020B0503020204020204" pitchFamily="34" charset="-122"/>
                <a:ea typeface="微软雅黑" panose="020B0503020204020204" pitchFamily="34" charset="-122"/>
              </a:rPr>
              <a:t>双层优化</a:t>
            </a:r>
            <a:r>
              <a:rPr lang="zh-CN" altLang="en-US" sz="1400" b="1" dirty="0">
                <a:solidFill>
                  <a:schemeClr val="bg1"/>
                </a:solidFill>
                <a:latin typeface="微软雅黑" panose="020B0503020204020204" pitchFamily="34" charset="-122"/>
                <a:ea typeface="微软雅黑" panose="020B0503020204020204" pitchFamily="34" charset="-122"/>
              </a:rPr>
              <a:t>问题，使用</a:t>
            </a:r>
            <a:r>
              <a:rPr lang="en-US" altLang="zh-CN" sz="1400" b="1" dirty="0">
                <a:solidFill>
                  <a:srgbClr val="FFFF00"/>
                </a:solidFill>
                <a:latin typeface="微软雅黑" panose="020B0503020204020204" pitchFamily="34" charset="-122"/>
                <a:ea typeface="微软雅黑" panose="020B0503020204020204" pitchFamily="34" charset="-122"/>
              </a:rPr>
              <a:t>MPEC</a:t>
            </a:r>
            <a:r>
              <a:rPr lang="zh-CN" altLang="en-US" sz="1400" b="1" dirty="0">
                <a:solidFill>
                  <a:schemeClr val="bg1"/>
                </a:solidFill>
                <a:latin typeface="微软雅黑" panose="020B0503020204020204" pitchFamily="34" charset="-122"/>
                <a:ea typeface="微软雅黑" panose="020B0503020204020204" pitchFamily="34" charset="-122"/>
              </a:rPr>
              <a:t>，启发式搜索算法来寻找最佳收费策略</a:t>
            </a:r>
            <a:endParaRPr lang="zh-CN" altLang="en-US" sz="1400" b="1" dirty="0">
              <a:solidFill>
                <a:srgbClr val="FFFF00"/>
              </a:solidFill>
              <a:latin typeface="微软雅黑" panose="020B0503020204020204" pitchFamily="34" charset="-122"/>
              <a:ea typeface="微软雅黑" panose="020B0503020204020204" pitchFamily="34" charset="-122"/>
            </a:endParaRPr>
          </a:p>
        </p:txBody>
      </p:sp>
      <p:sp>
        <p:nvSpPr>
          <p:cNvPr id="14" name="对话气泡: 矩形 13">
            <a:extLst>
              <a:ext uri="{FF2B5EF4-FFF2-40B4-BE49-F238E27FC236}">
                <a16:creationId xmlns:a16="http://schemas.microsoft.com/office/drawing/2014/main" id="{7EE8CE13-1B40-E1CA-AAD9-433FFD4BB77F}"/>
              </a:ext>
            </a:extLst>
          </p:cNvPr>
          <p:cNvSpPr/>
          <p:nvPr/>
        </p:nvSpPr>
        <p:spPr>
          <a:xfrm>
            <a:off x="4624737" y="2874416"/>
            <a:ext cx="4245853" cy="578600"/>
          </a:xfrm>
          <a:prstGeom prst="wedgeRectCallout">
            <a:avLst>
              <a:gd name="adj1" fmla="val -30073"/>
              <a:gd name="adj2" fmla="val 65032"/>
            </a:avLst>
          </a:prstGeom>
          <a:solidFill>
            <a:srgbClr val="0240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两级迭代定价方案，外层迭代采用近似次梯度投影法，内层迭代采用部分线性化方法</a:t>
            </a:r>
            <a:endParaRPr lang="zh-CN" altLang="en-US" sz="1400" b="1"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141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研究现状</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grpSp>
        <p:nvGrpSpPr>
          <p:cNvPr id="8" name="组合 7">
            <a:extLst>
              <a:ext uri="{FF2B5EF4-FFF2-40B4-BE49-F238E27FC236}">
                <a16:creationId xmlns:a16="http://schemas.microsoft.com/office/drawing/2014/main" id="{E40EC5CA-D487-4A16-BC46-4FBB79F8FF4A}"/>
              </a:ext>
            </a:extLst>
          </p:cNvPr>
          <p:cNvGrpSpPr/>
          <p:nvPr/>
        </p:nvGrpSpPr>
        <p:grpSpPr>
          <a:xfrm>
            <a:off x="370390" y="1000283"/>
            <a:ext cx="8403220" cy="3629590"/>
            <a:chOff x="370390" y="1000294"/>
            <a:chExt cx="8403220" cy="3873158"/>
          </a:xfrm>
        </p:grpSpPr>
        <p:sp>
          <p:nvSpPr>
            <p:cNvPr id="11" name="矩形 10">
              <a:extLst>
                <a:ext uri="{FF2B5EF4-FFF2-40B4-BE49-F238E27FC236}">
                  <a16:creationId xmlns:a16="http://schemas.microsoft.com/office/drawing/2014/main" id="{273FEDAC-296B-4D59-96F3-84371CB6C154}"/>
                </a:ext>
              </a:extLst>
            </p:cNvPr>
            <p:cNvSpPr/>
            <p:nvPr/>
          </p:nvSpPr>
          <p:spPr>
            <a:xfrm>
              <a:off x="370390" y="1523509"/>
              <a:ext cx="8403220" cy="3349938"/>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en-US" altLang="zh-CN" dirty="0">
                  <a:solidFill>
                    <a:schemeClr val="tx1"/>
                  </a:solidFill>
                  <a:latin typeface="Times New Roman" panose="02020603050405020304" pitchFamily="18" charset="0"/>
                  <a:cs typeface="Times New Roman" panose="02020603050405020304" pitchFamily="18" charset="0"/>
                </a:rPr>
                <a:t>【1】Xiaoning Zhang et al. </a:t>
              </a:r>
              <a:r>
                <a:rPr lang="en-US" altLang="zh-CN" b="1" dirty="0">
                  <a:solidFill>
                    <a:srgbClr val="02409A"/>
                  </a:solidFill>
                  <a:latin typeface="Times New Roman" panose="02020603050405020304" pitchFamily="18" charset="0"/>
                  <a:cs typeface="Times New Roman" panose="02020603050405020304" pitchFamily="18" charset="0"/>
                </a:rPr>
                <a:t>Competitive, cooperative and Stackelberg congestion pricing for multiple regions in transportation networks</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err="1">
                  <a:solidFill>
                    <a:schemeClr val="tx1"/>
                  </a:solidFill>
                  <a:latin typeface="Times New Roman" panose="02020603050405020304" pitchFamily="18" charset="0"/>
                  <a:cs typeface="Times New Roman" panose="02020603050405020304" pitchFamily="18" charset="0"/>
                </a:rPr>
                <a:t>Transportmetrica</a:t>
              </a:r>
              <a:r>
                <a:rPr lang="en-US" altLang="zh-CN" dirty="0">
                  <a:solidFill>
                    <a:schemeClr val="tx1"/>
                  </a:solidFill>
                  <a:latin typeface="Times New Roman" panose="02020603050405020304" pitchFamily="18" charset="0"/>
                  <a:cs typeface="Times New Roman" panose="02020603050405020304" pitchFamily="18" charset="0"/>
                </a:rPr>
                <a:t>, 2011.</a:t>
              </a:r>
            </a:p>
            <a:p>
              <a:pPr>
                <a:lnSpc>
                  <a:spcPct val="125000"/>
                </a:lnSpc>
              </a:pPr>
              <a:r>
                <a:rPr lang="en-US" altLang="zh-CN" dirty="0">
                  <a:solidFill>
                    <a:schemeClr val="tx1"/>
                  </a:solidFill>
                  <a:latin typeface="Times New Roman" panose="02020603050405020304" pitchFamily="18" charset="0"/>
                  <a:cs typeface="Times New Roman" panose="02020603050405020304" pitchFamily="18" charset="0"/>
                </a:rPr>
                <a:t>【2】 Kim </a:t>
              </a:r>
              <a:r>
                <a:rPr lang="en-US" altLang="zh-CN" dirty="0" err="1">
                  <a:solidFill>
                    <a:schemeClr val="tx1"/>
                  </a:solidFill>
                  <a:latin typeface="Times New Roman" panose="02020603050405020304" pitchFamily="18" charset="0"/>
                  <a:cs typeface="Times New Roman" panose="02020603050405020304" pitchFamily="18" charset="0"/>
                </a:rPr>
                <a:t>Thien</a:t>
              </a:r>
              <a:r>
                <a:rPr lang="en-US" altLang="zh-CN" dirty="0">
                  <a:solidFill>
                    <a:schemeClr val="tx1"/>
                  </a:solidFill>
                  <a:latin typeface="Times New Roman" panose="02020603050405020304" pitchFamily="18" charset="0"/>
                  <a:cs typeface="Times New Roman" panose="02020603050405020304" pitchFamily="18" charset="0"/>
                </a:rPr>
                <a:t> Bui et al. </a:t>
              </a:r>
              <a:r>
                <a:rPr lang="en-US" altLang="zh-CN" b="1" dirty="0">
                  <a:solidFill>
                    <a:srgbClr val="02409A"/>
                  </a:solidFill>
                  <a:latin typeface="Times New Roman" panose="02020603050405020304" pitchFamily="18" charset="0"/>
                  <a:cs typeface="Times New Roman" panose="02020603050405020304" pitchFamily="18" charset="0"/>
                </a:rPr>
                <a:t>Dynamic traffic congestion pricing mechanism with user-centric considerations</a:t>
              </a:r>
              <a:r>
                <a:rPr lang="en-US" altLang="zh-CN" dirty="0">
                  <a:solidFill>
                    <a:schemeClr val="tx1"/>
                  </a:solidFill>
                  <a:latin typeface="Times New Roman" panose="02020603050405020304" pitchFamily="18" charset="0"/>
                  <a:cs typeface="Times New Roman" panose="02020603050405020304" pitchFamily="18" charset="0"/>
                </a:rPr>
                <a:t>. International IEEE Conference on Intelligent Transportation Systems (ITSC), 2012</a:t>
              </a:r>
            </a:p>
            <a:p>
              <a:pPr>
                <a:lnSpc>
                  <a:spcPct val="125000"/>
                </a:lnSpc>
              </a:pPr>
              <a:r>
                <a:rPr lang="en-US" altLang="zh-CN" dirty="0">
                  <a:solidFill>
                    <a:schemeClr val="tx1"/>
                  </a:solidFill>
                  <a:latin typeface="Times New Roman" panose="02020603050405020304" pitchFamily="18" charset="0"/>
                  <a:cs typeface="Times New Roman" panose="02020603050405020304" pitchFamily="18" charset="0"/>
                </a:rPr>
                <a:t>【3】Guni Sharon et al. </a:t>
              </a:r>
              <a:r>
                <a:rPr lang="en-US" altLang="zh-CN" b="1" dirty="0">
                  <a:solidFill>
                    <a:srgbClr val="02409A"/>
                  </a:solidFill>
                  <a:latin typeface="Times New Roman" panose="02020603050405020304" pitchFamily="18" charset="0"/>
                  <a:cs typeface="Times New Roman" panose="02020603050405020304" pitchFamily="18" charset="0"/>
                </a:rPr>
                <a:t>Network-wide adaptive tolling for connected and automated vehicles</a:t>
              </a:r>
              <a:r>
                <a:rPr lang="en-US" altLang="zh-CN" dirty="0">
                  <a:solidFill>
                    <a:schemeClr val="tx1"/>
                  </a:solidFill>
                  <a:latin typeface="Times New Roman" panose="02020603050405020304" pitchFamily="18" charset="0"/>
                  <a:cs typeface="Times New Roman" panose="02020603050405020304" pitchFamily="18" charset="0"/>
                </a:rPr>
                <a:t>. Transportation Research Part C: Emerging Technologies, 2017</a:t>
              </a:r>
            </a:p>
          </p:txBody>
        </p:sp>
        <p:sp>
          <p:nvSpPr>
            <p:cNvPr id="12" name="矩形 11">
              <a:extLst>
                <a:ext uri="{FF2B5EF4-FFF2-40B4-BE49-F238E27FC236}">
                  <a16:creationId xmlns:a16="http://schemas.microsoft.com/office/drawing/2014/main" id="{75D70AB6-9FF3-42EC-9FDE-B406C7D88CEC}"/>
                </a:ext>
              </a:extLst>
            </p:cNvPr>
            <p:cNvSpPr/>
            <p:nvPr/>
          </p:nvSpPr>
          <p:spPr>
            <a:xfrm>
              <a:off x="370390" y="1000294"/>
              <a:ext cx="2384386" cy="523220"/>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Initial dynamic tolling</a:t>
              </a:r>
              <a:endParaRPr lang="zh-CN" altLang="en-US" b="1" dirty="0">
                <a:latin typeface="Times New Roman" panose="02020603050405020304" pitchFamily="18" charset="0"/>
                <a:cs typeface="Times New Roman" panose="02020603050405020304" pitchFamily="18" charset="0"/>
              </a:endParaRPr>
            </a:p>
          </p:txBody>
        </p:sp>
        <p:sp>
          <p:nvSpPr>
            <p:cNvPr id="13" name="页脚占位符 2">
              <a:extLst>
                <a:ext uri="{FF2B5EF4-FFF2-40B4-BE49-F238E27FC236}">
                  <a16:creationId xmlns:a16="http://schemas.microsoft.com/office/drawing/2014/main" id="{E291A32C-4D95-48B1-B72A-CE60409B6AF4}"/>
                </a:ext>
              </a:extLst>
            </p:cNvPr>
            <p:cNvSpPr txBox="1">
              <a:spLocks/>
            </p:cNvSpPr>
            <p:nvPr/>
          </p:nvSpPr>
          <p:spPr>
            <a:xfrm>
              <a:off x="410456" y="1563700"/>
              <a:ext cx="8169191" cy="3309752"/>
            </a:xfrm>
            <a:prstGeom prst="rect">
              <a:avLst/>
            </a:prstGeom>
          </p:spPr>
          <p:txBody>
            <a:bodyPr vert="horz" lIns="91440" tIns="45720" rIns="91440" bIns="45720" rtlCol="0" anchor="t" anchorCtr="0"/>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34000" indent="-457200" algn="l">
                <a:lnSpc>
                  <a:spcPct val="150000"/>
                </a:lnSpc>
                <a:spcBef>
                  <a:spcPts val="600"/>
                </a:spcBef>
                <a:spcAft>
                  <a:spcPts val="600"/>
                </a:spcAft>
              </a:pPr>
              <a:endParaRPr lang="en-US" altLang="zh-CN" sz="1600" dirty="0">
                <a:solidFill>
                  <a:schemeClr val="tx1"/>
                </a:solidFill>
              </a:endParaRPr>
            </a:p>
          </p:txBody>
        </p:sp>
      </p:grpSp>
      <p:grpSp>
        <p:nvGrpSpPr>
          <p:cNvPr id="3" name="组合 2">
            <a:extLst>
              <a:ext uri="{FF2B5EF4-FFF2-40B4-BE49-F238E27FC236}">
                <a16:creationId xmlns:a16="http://schemas.microsoft.com/office/drawing/2014/main" id="{FB21C271-D67B-1D86-EABA-A5BECD3D65C9}"/>
              </a:ext>
            </a:extLst>
          </p:cNvPr>
          <p:cNvGrpSpPr/>
          <p:nvPr/>
        </p:nvGrpSpPr>
        <p:grpSpPr>
          <a:xfrm>
            <a:off x="370389" y="4955708"/>
            <a:ext cx="8403220" cy="1125479"/>
            <a:chOff x="337857" y="5512014"/>
            <a:chExt cx="8086099" cy="940348"/>
          </a:xfrm>
        </p:grpSpPr>
        <p:sp>
          <p:nvSpPr>
            <p:cNvPr id="4" name="矩形 3">
              <a:extLst>
                <a:ext uri="{FF2B5EF4-FFF2-40B4-BE49-F238E27FC236}">
                  <a16:creationId xmlns:a16="http://schemas.microsoft.com/office/drawing/2014/main" id="{16979B1A-1518-D914-B03E-23534D1580DE}"/>
                </a:ext>
              </a:extLst>
            </p:cNvPr>
            <p:cNvSpPr/>
            <p:nvPr/>
          </p:nvSpPr>
          <p:spPr>
            <a:xfrm>
              <a:off x="1399886" y="5512014"/>
              <a:ext cx="7024070" cy="940346"/>
            </a:xfrm>
            <a:prstGeom prst="rect">
              <a:avLst/>
            </a:prstGeom>
            <a:solidFill>
              <a:schemeClr val="bg1"/>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虽然基于实时交通流量，但这些方法</a:t>
              </a:r>
              <a:r>
                <a:rPr lang="zh-CN" altLang="en-US" sz="1600" dirty="0">
                  <a:solidFill>
                    <a:srgbClr val="FF0000"/>
                  </a:solidFill>
                  <a:latin typeface="微软雅黑" panose="020B0503020204020204" pitchFamily="34" charset="-122"/>
                  <a:ea typeface="微软雅黑" panose="020B0503020204020204" pitchFamily="34" charset="-122"/>
                </a:rPr>
                <a:t>都假设每条道路的参数相同</a:t>
              </a:r>
              <a:r>
                <a:rPr lang="zh-CN" altLang="en-US" sz="1600" dirty="0">
                  <a:solidFill>
                    <a:schemeClr val="tx1"/>
                  </a:solidFill>
                  <a:latin typeface="微软雅黑" panose="020B0503020204020204" pitchFamily="34" charset="-122"/>
                  <a:ea typeface="微软雅黑" panose="020B0503020204020204" pitchFamily="34" charset="-122"/>
                </a:rPr>
                <a:t>，且</a:t>
              </a:r>
              <a:r>
                <a:rPr lang="zh-CN" altLang="en-US" sz="1600" dirty="0">
                  <a:solidFill>
                    <a:srgbClr val="FF0000"/>
                  </a:solidFill>
                  <a:latin typeface="微软雅黑" panose="020B0503020204020204" pitchFamily="34" charset="-122"/>
                  <a:ea typeface="微软雅黑" panose="020B0503020204020204" pitchFamily="34" charset="-122"/>
                </a:rPr>
                <a:t>没有考虑其他道路的影响</a:t>
              </a:r>
              <a:r>
                <a:rPr lang="zh-CN" altLang="en-US" sz="1600" dirty="0">
                  <a:solidFill>
                    <a:schemeClr val="tx1"/>
                  </a:solidFill>
                  <a:latin typeface="微软雅黑" panose="020B0503020204020204" pitchFamily="34" charset="-122"/>
                  <a:ea typeface="微软雅黑" panose="020B0503020204020204" pitchFamily="34" charset="-122"/>
                </a:rPr>
                <a:t>。此外，这些模型缺乏泛化性，不能完全适用于不同的道路网络，需要额外的调整工作</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7FA0C188-FFD1-9DAC-3372-3B128C5E7207}"/>
                </a:ext>
              </a:extLst>
            </p:cNvPr>
            <p:cNvSpPr/>
            <p:nvPr/>
          </p:nvSpPr>
          <p:spPr>
            <a:xfrm>
              <a:off x="337857" y="5512016"/>
              <a:ext cx="1062030" cy="940346"/>
            </a:xfrm>
            <a:prstGeom prst="rect">
              <a:avLst/>
            </a:prstGeom>
            <a:solidFill>
              <a:srgbClr val="FF0000"/>
            </a:solid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不足</a:t>
              </a:r>
            </a:p>
          </p:txBody>
        </p:sp>
      </p:grpSp>
      <p:sp>
        <p:nvSpPr>
          <p:cNvPr id="6" name="对话气泡: 矩形 5">
            <a:extLst>
              <a:ext uri="{FF2B5EF4-FFF2-40B4-BE49-F238E27FC236}">
                <a16:creationId xmlns:a16="http://schemas.microsoft.com/office/drawing/2014/main" id="{8F7EA931-67F0-A487-BDC6-D8423D6EDDD6}"/>
              </a:ext>
            </a:extLst>
          </p:cNvPr>
          <p:cNvSpPr/>
          <p:nvPr/>
        </p:nvSpPr>
        <p:spPr>
          <a:xfrm>
            <a:off x="4183269" y="1202413"/>
            <a:ext cx="4245853" cy="694816"/>
          </a:xfrm>
          <a:prstGeom prst="wedgeRectCallout">
            <a:avLst>
              <a:gd name="adj1" fmla="val -30073"/>
              <a:gd name="adj2" fmla="val 65032"/>
            </a:avLst>
          </a:prstGeom>
          <a:solidFill>
            <a:srgbClr val="0240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通过</a:t>
            </a:r>
            <a:r>
              <a:rPr lang="en-US" altLang="zh-CN" sz="1400" b="1" dirty="0">
                <a:solidFill>
                  <a:schemeClr val="bg1"/>
                </a:solidFill>
                <a:latin typeface="微软雅黑" panose="020B0503020204020204" pitchFamily="34" charset="-122"/>
                <a:ea typeface="微软雅黑" panose="020B0503020204020204" pitchFamily="34" charset="-122"/>
              </a:rPr>
              <a:t>Stackelberg</a:t>
            </a:r>
            <a:r>
              <a:rPr lang="zh-CN" altLang="en-US" sz="1400" b="1" dirty="0">
                <a:solidFill>
                  <a:schemeClr val="bg1"/>
                </a:solidFill>
                <a:latin typeface="微软雅黑" panose="020B0503020204020204" pitchFamily="34" charset="-122"/>
                <a:ea typeface="微软雅黑" panose="020B0503020204020204" pitchFamily="34" charset="-122"/>
              </a:rPr>
              <a:t>和</a:t>
            </a:r>
            <a:r>
              <a:rPr lang="en-US" altLang="zh-CN" sz="1400" b="1" dirty="0">
                <a:solidFill>
                  <a:schemeClr val="bg1"/>
                </a:solidFill>
                <a:latin typeface="微软雅黑" panose="020B0503020204020204" pitchFamily="34" charset="-122"/>
                <a:ea typeface="微软雅黑" panose="020B0503020204020204" pitchFamily="34" charset="-122"/>
              </a:rPr>
              <a:t>Nash</a:t>
            </a:r>
            <a:r>
              <a:rPr lang="zh-CN" altLang="en-US" sz="1400" b="1" dirty="0">
                <a:solidFill>
                  <a:schemeClr val="bg1"/>
                </a:solidFill>
                <a:latin typeface="微软雅黑" panose="020B0503020204020204" pitchFamily="34" charset="-122"/>
                <a:ea typeface="微软雅黑" panose="020B0503020204020204" pitchFamily="34" charset="-122"/>
              </a:rPr>
              <a:t>博弈提出了多个区域间的定价模型，</a:t>
            </a:r>
            <a:r>
              <a:rPr lang="zh-CN" altLang="en-US" sz="1400" b="1" dirty="0">
                <a:solidFill>
                  <a:srgbClr val="FFFF00"/>
                </a:solidFill>
                <a:latin typeface="微软雅黑" panose="020B0503020204020204" pitchFamily="34" charset="-122"/>
                <a:ea typeface="微软雅黑" panose="020B0503020204020204" pitchFamily="34" charset="-122"/>
              </a:rPr>
              <a:t>忽略区域间拥堵情况的影响</a:t>
            </a:r>
          </a:p>
        </p:txBody>
      </p:sp>
      <p:sp>
        <p:nvSpPr>
          <p:cNvPr id="7" name="对话气泡: 矩形 6">
            <a:extLst>
              <a:ext uri="{FF2B5EF4-FFF2-40B4-BE49-F238E27FC236}">
                <a16:creationId xmlns:a16="http://schemas.microsoft.com/office/drawing/2014/main" id="{66AD5F73-3219-B955-EEB9-E12DC4F93D6C}"/>
              </a:ext>
            </a:extLst>
          </p:cNvPr>
          <p:cNvSpPr/>
          <p:nvPr/>
        </p:nvSpPr>
        <p:spPr>
          <a:xfrm>
            <a:off x="4183268" y="2185411"/>
            <a:ext cx="4245853" cy="694816"/>
          </a:xfrm>
          <a:prstGeom prst="wedgeRectCallout">
            <a:avLst>
              <a:gd name="adj1" fmla="val -30073"/>
              <a:gd name="adj2" fmla="val 65032"/>
            </a:avLst>
          </a:prstGeom>
          <a:solidFill>
            <a:srgbClr val="0240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以用户为中心的动态定价</a:t>
            </a:r>
            <a:r>
              <a:rPr lang="en-US" altLang="zh-CN" sz="1400" b="1" dirty="0">
                <a:solidFill>
                  <a:schemeClr val="bg1"/>
                </a:solidFill>
                <a:latin typeface="微软雅黑" panose="020B0503020204020204" pitchFamily="34" charset="-122"/>
                <a:ea typeface="微软雅黑" panose="020B0503020204020204" pitchFamily="34" charset="-122"/>
              </a:rPr>
              <a:t>(UCDP)</a:t>
            </a:r>
            <a:r>
              <a:rPr lang="zh-CN" altLang="en-US" sz="1400" b="1" dirty="0">
                <a:solidFill>
                  <a:schemeClr val="bg1"/>
                </a:solidFill>
                <a:latin typeface="微软雅黑" panose="020B0503020204020204" pitchFamily="34" charset="-122"/>
                <a:ea typeface="微软雅黑" panose="020B0503020204020204" pitchFamily="34" charset="-122"/>
              </a:rPr>
              <a:t>，他们根据边际成本计算通行费，并根据当前的交通状况为异构用户的偏好定制路径</a:t>
            </a:r>
            <a:endParaRPr lang="zh-CN" altLang="en-US" sz="1400" b="1" dirty="0">
              <a:solidFill>
                <a:srgbClr val="FFFF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对话气泡: 矩形 9">
                <a:extLst>
                  <a:ext uri="{FF2B5EF4-FFF2-40B4-BE49-F238E27FC236}">
                    <a16:creationId xmlns:a16="http://schemas.microsoft.com/office/drawing/2014/main" id="{F719D563-365C-2A7E-4FB7-3A9F9187F5D2}"/>
                  </a:ext>
                </a:extLst>
              </p:cNvPr>
              <p:cNvSpPr/>
              <p:nvPr/>
            </p:nvSpPr>
            <p:spPr>
              <a:xfrm>
                <a:off x="4183267" y="2979577"/>
                <a:ext cx="4245853" cy="694816"/>
              </a:xfrm>
              <a:prstGeom prst="wedgeRectCallout">
                <a:avLst>
                  <a:gd name="adj1" fmla="val -30073"/>
                  <a:gd name="adj2" fmla="val 65032"/>
                </a:avLst>
              </a:prstGeom>
              <a:solidFill>
                <a:srgbClr val="0240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提出</a:t>
                </a:r>
                <a14:m>
                  <m:oMath xmlns:m="http://schemas.openxmlformats.org/officeDocument/2006/math">
                    <m:r>
                      <a:rPr lang="zh-CN" altLang="en-US" sz="1400" b="1" i="1" smtClean="0">
                        <a:solidFill>
                          <a:schemeClr val="bg1"/>
                        </a:solidFill>
                        <a:latin typeface="Cambria Math" panose="02040503050406030204" pitchFamily="18" charset="0"/>
                        <a:ea typeface="微软雅黑" panose="020B0503020204020204" pitchFamily="34" charset="-122"/>
                      </a:rPr>
                      <m:t>∆</m:t>
                    </m:r>
                  </m:oMath>
                </a14:m>
                <a:r>
                  <a:rPr lang="en-US" altLang="zh-CN" sz="1400" b="1" dirty="0">
                    <a:solidFill>
                      <a:schemeClr val="bg1"/>
                    </a:solidFill>
                    <a:latin typeface="微软雅黑" panose="020B0503020204020204" pitchFamily="34" charset="-122"/>
                    <a:ea typeface="微软雅黑" panose="020B0503020204020204" pitchFamily="34" charset="-122"/>
                  </a:rPr>
                  <a:t>-tolling</a:t>
                </a:r>
                <a:r>
                  <a:rPr lang="zh-CN" altLang="en-US" sz="1400" b="1" dirty="0">
                    <a:solidFill>
                      <a:schemeClr val="bg1"/>
                    </a:solidFill>
                    <a:latin typeface="微软雅黑" panose="020B0503020204020204" pitchFamily="34" charset="-122"/>
                    <a:ea typeface="微软雅黑" panose="020B0503020204020204" pitchFamily="34" charset="-122"/>
                  </a:rPr>
                  <a:t>，依据实际行驶时间和自由流动行驶时间之间的差异，按一定比例计算通行费</a:t>
                </a:r>
                <a:endParaRPr lang="zh-CN" altLang="en-US" sz="1400" b="1" dirty="0">
                  <a:solidFill>
                    <a:srgbClr val="FFFF00"/>
                  </a:solidFill>
                  <a:latin typeface="微软雅黑" panose="020B0503020204020204" pitchFamily="34" charset="-122"/>
                  <a:ea typeface="微软雅黑" panose="020B0503020204020204" pitchFamily="34" charset="-122"/>
                </a:endParaRPr>
              </a:p>
            </p:txBody>
          </p:sp>
        </mc:Choice>
        <mc:Fallback xmlns="">
          <p:sp>
            <p:nvSpPr>
              <p:cNvPr id="10" name="对话气泡: 矩形 9">
                <a:extLst>
                  <a:ext uri="{FF2B5EF4-FFF2-40B4-BE49-F238E27FC236}">
                    <a16:creationId xmlns:a16="http://schemas.microsoft.com/office/drawing/2014/main" id="{F719D563-365C-2A7E-4FB7-3A9F9187F5D2}"/>
                  </a:ext>
                </a:extLst>
              </p:cNvPr>
              <p:cNvSpPr>
                <a:spLocks noRot="1" noChangeAspect="1" noMove="1" noResize="1" noEditPoints="1" noAdjustHandles="1" noChangeArrowheads="1" noChangeShapeType="1" noTextEdit="1"/>
              </p:cNvSpPr>
              <p:nvPr/>
            </p:nvSpPr>
            <p:spPr>
              <a:xfrm>
                <a:off x="4183267" y="2979577"/>
                <a:ext cx="4245853" cy="694816"/>
              </a:xfrm>
              <a:prstGeom prst="wedgeRectCallout">
                <a:avLst>
                  <a:gd name="adj1" fmla="val -30073"/>
                  <a:gd name="adj2" fmla="val 65032"/>
                </a:avLst>
              </a:prstGeom>
              <a:blipFill>
                <a:blip r:embed="rId3"/>
                <a:stretch>
                  <a:fillRect l="-286"/>
                </a:stretch>
              </a:blipFill>
              <a:ln>
                <a:solidFill>
                  <a:schemeClr val="bg1"/>
                </a:solidFill>
              </a:ln>
            </p:spPr>
            <p:txBody>
              <a:bodyPr/>
              <a:lstStyle/>
              <a:p>
                <a:r>
                  <a:rPr lang="zh-CN" altLang="en-US">
                    <a:noFill/>
                  </a:rPr>
                  <a:t> </a:t>
                </a:r>
              </a:p>
            </p:txBody>
          </p:sp>
        </mc:Fallback>
      </mc:AlternateContent>
    </p:spTree>
    <p:extLst>
      <p:ext uri="{BB962C8B-B14F-4D97-AF65-F5344CB8AC3E}">
        <p14:creationId xmlns:p14="http://schemas.microsoft.com/office/powerpoint/2010/main" val="230160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研究现状</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grpSp>
        <p:nvGrpSpPr>
          <p:cNvPr id="8" name="组合 7">
            <a:extLst>
              <a:ext uri="{FF2B5EF4-FFF2-40B4-BE49-F238E27FC236}">
                <a16:creationId xmlns:a16="http://schemas.microsoft.com/office/drawing/2014/main" id="{E40EC5CA-D487-4A16-BC46-4FBB79F8FF4A}"/>
              </a:ext>
            </a:extLst>
          </p:cNvPr>
          <p:cNvGrpSpPr/>
          <p:nvPr/>
        </p:nvGrpSpPr>
        <p:grpSpPr>
          <a:xfrm>
            <a:off x="370389" y="1000283"/>
            <a:ext cx="8403221" cy="3629591"/>
            <a:chOff x="370389" y="1000294"/>
            <a:chExt cx="8403221" cy="3873159"/>
          </a:xfrm>
        </p:grpSpPr>
        <p:sp>
          <p:nvSpPr>
            <p:cNvPr id="11" name="矩形 10">
              <a:extLst>
                <a:ext uri="{FF2B5EF4-FFF2-40B4-BE49-F238E27FC236}">
                  <a16:creationId xmlns:a16="http://schemas.microsoft.com/office/drawing/2014/main" id="{273FEDAC-296B-4D59-96F3-84371CB6C154}"/>
                </a:ext>
              </a:extLst>
            </p:cNvPr>
            <p:cNvSpPr/>
            <p:nvPr/>
          </p:nvSpPr>
          <p:spPr>
            <a:xfrm>
              <a:off x="370390" y="1523509"/>
              <a:ext cx="8403220" cy="3349938"/>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en-US" altLang="zh-CN" dirty="0">
                  <a:solidFill>
                    <a:schemeClr val="tx1"/>
                  </a:solidFill>
                </a:rPr>
                <a:t>【</a:t>
              </a:r>
              <a:r>
                <a:rPr lang="en-US" altLang="zh-CN" dirty="0">
                  <a:solidFill>
                    <a:schemeClr val="tx1"/>
                  </a:solidFill>
                  <a:latin typeface="Times New Roman" panose="02020603050405020304" pitchFamily="18" charset="0"/>
                  <a:cs typeface="Times New Roman" panose="02020603050405020304" pitchFamily="18" charset="0"/>
                </a:rPr>
                <a:t>1</a:t>
              </a:r>
              <a:r>
                <a:rPr lang="en-US" altLang="zh-CN" dirty="0">
                  <a:solidFill>
                    <a:schemeClr val="tx1"/>
                  </a:solidFill>
                </a:rPr>
                <a:t>】</a:t>
              </a:r>
              <a:r>
                <a:rPr lang="en-US" altLang="zh-CN" dirty="0">
                  <a:solidFill>
                    <a:schemeClr val="tx1"/>
                  </a:solidFill>
                  <a:latin typeface="Times New Roman" panose="02020603050405020304" pitchFamily="18" charset="0"/>
                  <a:cs typeface="Times New Roman" panose="02020603050405020304" pitchFamily="18" charset="0"/>
                </a:rPr>
                <a:t>Hamid Mirzaei et al. </a:t>
              </a:r>
              <a:r>
                <a:rPr lang="en-US" altLang="zh-CN" b="1" dirty="0">
                  <a:solidFill>
                    <a:srgbClr val="02409A"/>
                  </a:solidFill>
                  <a:latin typeface="Times New Roman" panose="02020603050405020304" pitchFamily="18" charset="0"/>
                  <a:cs typeface="Times New Roman" panose="02020603050405020304" pitchFamily="18" charset="0"/>
                </a:rPr>
                <a:t>Enhanced delta-tolling: Traffic optimization via policy gradient reinforcement learning</a:t>
              </a:r>
              <a:r>
                <a:rPr lang="en-US" altLang="zh-CN" dirty="0">
                  <a:solidFill>
                    <a:schemeClr val="tx1"/>
                  </a:solidFill>
                  <a:latin typeface="Times New Roman" panose="02020603050405020304" pitchFamily="18" charset="0"/>
                  <a:cs typeface="Times New Roman" panose="02020603050405020304" pitchFamily="18" charset="0"/>
                </a:rPr>
                <a:t>. International Conference on Intelligent Transportation Systems (ITSC), 2018.</a:t>
              </a:r>
            </a:p>
            <a:p>
              <a:pPr>
                <a:lnSpc>
                  <a:spcPct val="125000"/>
                </a:lnSpc>
              </a:pPr>
              <a:r>
                <a:rPr lang="en-US" altLang="zh-CN" dirty="0">
                  <a:solidFill>
                    <a:schemeClr val="tx1"/>
                  </a:solidFill>
                  <a:latin typeface="Times New Roman" panose="02020603050405020304" pitchFamily="18" charset="0"/>
                  <a:cs typeface="Times New Roman" panose="02020603050405020304" pitchFamily="18" charset="0"/>
                </a:rPr>
                <a:t>【2】Haipeng Chen et al. </a:t>
              </a:r>
              <a:r>
                <a:rPr lang="en-US" altLang="zh-CN" b="1" dirty="0" err="1">
                  <a:solidFill>
                    <a:srgbClr val="02409A"/>
                  </a:solidFill>
                  <a:latin typeface="Times New Roman" panose="02020603050405020304" pitchFamily="18" charset="0"/>
                  <a:cs typeface="Times New Roman" panose="02020603050405020304" pitchFamily="18" charset="0"/>
                </a:rPr>
                <a:t>Dyetc</a:t>
              </a:r>
              <a:r>
                <a:rPr lang="en-US" altLang="zh-CN" b="1" dirty="0">
                  <a:solidFill>
                    <a:srgbClr val="02409A"/>
                  </a:solidFill>
                  <a:latin typeface="Times New Roman" panose="02020603050405020304" pitchFamily="18" charset="0"/>
                  <a:cs typeface="Times New Roman" panose="02020603050405020304" pitchFamily="18" charset="0"/>
                </a:rPr>
                <a:t>: Dynamic electronic toll collection for traffic congestion alleviation</a:t>
              </a:r>
              <a:r>
                <a:rPr lang="en-US" altLang="zh-CN" dirty="0">
                  <a:solidFill>
                    <a:schemeClr val="tx1"/>
                  </a:solidFill>
                  <a:latin typeface="Times New Roman" panose="02020603050405020304" pitchFamily="18" charset="0"/>
                  <a:cs typeface="Times New Roman" panose="02020603050405020304" pitchFamily="18" charset="0"/>
                </a:rPr>
                <a:t>. AAAI, 2018.</a:t>
              </a:r>
            </a:p>
            <a:p>
              <a:pPr>
                <a:lnSpc>
                  <a:spcPct val="125000"/>
                </a:lnSpc>
              </a:pPr>
              <a:r>
                <a:rPr lang="en-US" altLang="zh-CN" dirty="0">
                  <a:solidFill>
                    <a:schemeClr val="tx1"/>
                  </a:solidFill>
                  <a:latin typeface="Times New Roman" panose="02020603050405020304" pitchFamily="18" charset="0"/>
                  <a:cs typeface="Times New Roman" panose="02020603050405020304" pitchFamily="18" charset="0"/>
                </a:rPr>
                <a:t>【3】Wei </a:t>
              </a:r>
              <a:r>
                <a:rPr lang="en-US" altLang="zh-CN" dirty="0" err="1">
                  <a:solidFill>
                    <a:schemeClr val="tx1"/>
                  </a:solidFill>
                  <a:latin typeface="Times New Roman" panose="02020603050405020304" pitchFamily="18" charset="0"/>
                  <a:cs typeface="Times New Roman" panose="02020603050405020304" pitchFamily="18" charset="0"/>
                </a:rPr>
                <a:t>Qiu</a:t>
              </a:r>
              <a:r>
                <a:rPr lang="en-US" altLang="zh-CN" dirty="0">
                  <a:solidFill>
                    <a:schemeClr val="tx1"/>
                  </a:solidFill>
                  <a:latin typeface="Times New Roman" panose="02020603050405020304" pitchFamily="18" charset="0"/>
                  <a:cs typeface="Times New Roman" panose="02020603050405020304" pitchFamily="18" charset="0"/>
                </a:rPr>
                <a:t> et al. </a:t>
              </a:r>
              <a:r>
                <a:rPr lang="en-US" altLang="zh-CN" b="1" dirty="0">
                  <a:solidFill>
                    <a:srgbClr val="02409A"/>
                  </a:solidFill>
                  <a:latin typeface="Times New Roman" panose="02020603050405020304" pitchFamily="18" charset="0"/>
                  <a:cs typeface="Times New Roman" panose="02020603050405020304" pitchFamily="18" charset="0"/>
                </a:rPr>
                <a:t>Dynamic Electronic Toll Collection via Multi-Agent Deep Reinforcement Learning with Edge-Based Graph Convolutional Networks</a:t>
              </a:r>
              <a:r>
                <a:rPr lang="en-US" altLang="zh-CN" b="1"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IJCAI, 2019</a:t>
              </a:r>
            </a:p>
          </p:txBody>
        </p:sp>
        <p:sp>
          <p:nvSpPr>
            <p:cNvPr id="12" name="矩形 11">
              <a:extLst>
                <a:ext uri="{FF2B5EF4-FFF2-40B4-BE49-F238E27FC236}">
                  <a16:creationId xmlns:a16="http://schemas.microsoft.com/office/drawing/2014/main" id="{75D70AB6-9FF3-42EC-9FDE-B406C7D88CEC}"/>
                </a:ext>
              </a:extLst>
            </p:cNvPr>
            <p:cNvSpPr/>
            <p:nvPr/>
          </p:nvSpPr>
          <p:spPr>
            <a:xfrm>
              <a:off x="370389" y="1000294"/>
              <a:ext cx="2662177" cy="523220"/>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Reinforcement Learning</a:t>
              </a:r>
              <a:endParaRPr lang="zh-CN" altLang="en-US" b="1" dirty="0">
                <a:latin typeface="Times New Roman" panose="02020603050405020304" pitchFamily="18" charset="0"/>
                <a:cs typeface="Times New Roman" panose="02020603050405020304" pitchFamily="18" charset="0"/>
              </a:endParaRPr>
            </a:p>
          </p:txBody>
        </p:sp>
        <p:sp>
          <p:nvSpPr>
            <p:cNvPr id="13" name="页脚占位符 2">
              <a:extLst>
                <a:ext uri="{FF2B5EF4-FFF2-40B4-BE49-F238E27FC236}">
                  <a16:creationId xmlns:a16="http://schemas.microsoft.com/office/drawing/2014/main" id="{E291A32C-4D95-48B1-B72A-CE60409B6AF4}"/>
                </a:ext>
              </a:extLst>
            </p:cNvPr>
            <p:cNvSpPr txBox="1">
              <a:spLocks/>
            </p:cNvSpPr>
            <p:nvPr/>
          </p:nvSpPr>
          <p:spPr>
            <a:xfrm>
              <a:off x="410456" y="1563701"/>
              <a:ext cx="8169191" cy="3309752"/>
            </a:xfrm>
            <a:prstGeom prst="rect">
              <a:avLst/>
            </a:prstGeom>
          </p:spPr>
          <p:txBody>
            <a:bodyPr vert="horz" lIns="91440" tIns="45720" rIns="91440" bIns="45720" rtlCol="0" anchor="t" anchorCtr="0"/>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34000" indent="-457200" algn="l">
                <a:lnSpc>
                  <a:spcPct val="150000"/>
                </a:lnSpc>
                <a:spcBef>
                  <a:spcPts val="600"/>
                </a:spcBef>
                <a:spcAft>
                  <a:spcPts val="600"/>
                </a:spcAft>
              </a:pPr>
              <a:endParaRPr lang="en-US" altLang="zh-CN" sz="1600" dirty="0">
                <a:solidFill>
                  <a:schemeClr val="tx1"/>
                </a:solidFill>
              </a:endParaRPr>
            </a:p>
          </p:txBody>
        </p:sp>
      </p:grpSp>
      <p:grpSp>
        <p:nvGrpSpPr>
          <p:cNvPr id="3" name="组合 2">
            <a:extLst>
              <a:ext uri="{FF2B5EF4-FFF2-40B4-BE49-F238E27FC236}">
                <a16:creationId xmlns:a16="http://schemas.microsoft.com/office/drawing/2014/main" id="{FB21C271-D67B-1D86-EABA-A5BECD3D65C9}"/>
              </a:ext>
            </a:extLst>
          </p:cNvPr>
          <p:cNvGrpSpPr/>
          <p:nvPr/>
        </p:nvGrpSpPr>
        <p:grpSpPr>
          <a:xfrm>
            <a:off x="370389" y="4955708"/>
            <a:ext cx="8403220" cy="1125479"/>
            <a:chOff x="337857" y="5512014"/>
            <a:chExt cx="8086099" cy="940348"/>
          </a:xfrm>
        </p:grpSpPr>
        <p:sp>
          <p:nvSpPr>
            <p:cNvPr id="4" name="矩形 3">
              <a:extLst>
                <a:ext uri="{FF2B5EF4-FFF2-40B4-BE49-F238E27FC236}">
                  <a16:creationId xmlns:a16="http://schemas.microsoft.com/office/drawing/2014/main" id="{16979B1A-1518-D914-B03E-23534D1580DE}"/>
                </a:ext>
              </a:extLst>
            </p:cNvPr>
            <p:cNvSpPr/>
            <p:nvPr/>
          </p:nvSpPr>
          <p:spPr>
            <a:xfrm>
              <a:off x="1399886" y="5512014"/>
              <a:ext cx="7024070" cy="940346"/>
            </a:xfrm>
            <a:prstGeom prst="rect">
              <a:avLst/>
            </a:prstGeom>
            <a:solidFill>
              <a:schemeClr val="bg1"/>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仍然手动设计奖励函数，这</a:t>
              </a:r>
              <a:r>
                <a:rPr lang="zh-CN" altLang="en-US" sz="1600" dirty="0">
                  <a:solidFill>
                    <a:srgbClr val="FF0000"/>
                  </a:solidFill>
                  <a:latin typeface="微软雅黑" panose="020B0503020204020204" pitchFamily="34" charset="-122"/>
                  <a:ea typeface="微软雅黑" panose="020B0503020204020204" pitchFamily="34" charset="-122"/>
                </a:rPr>
                <a:t>不能解决多</a:t>
              </a:r>
              <a:r>
                <a:rPr lang="en-US" altLang="zh-CN" sz="1600" dirty="0">
                  <a:solidFill>
                    <a:srgbClr val="FF0000"/>
                  </a:solidFill>
                  <a:latin typeface="微软雅黑" panose="020B0503020204020204" pitchFamily="34" charset="-122"/>
                  <a:ea typeface="微软雅黑" panose="020B0503020204020204" pitchFamily="34" charset="-122"/>
                </a:rPr>
                <a:t>Agent</a:t>
              </a:r>
              <a:r>
                <a:rPr lang="zh-CN" altLang="en-US" sz="1600" dirty="0">
                  <a:solidFill>
                    <a:srgbClr val="FF0000"/>
                  </a:solidFill>
                  <a:latin typeface="微软雅黑" panose="020B0503020204020204" pitchFamily="34" charset="-122"/>
                  <a:ea typeface="微软雅黑" panose="020B0503020204020204" pitchFamily="34" charset="-122"/>
                </a:rPr>
                <a:t>环境中的信用分配问题</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7FA0C188-FFD1-9DAC-3372-3B128C5E7207}"/>
                </a:ext>
              </a:extLst>
            </p:cNvPr>
            <p:cNvSpPr/>
            <p:nvPr/>
          </p:nvSpPr>
          <p:spPr>
            <a:xfrm>
              <a:off x="337857" y="5512016"/>
              <a:ext cx="1062030" cy="940346"/>
            </a:xfrm>
            <a:prstGeom prst="rect">
              <a:avLst/>
            </a:prstGeom>
            <a:solidFill>
              <a:srgbClr val="FF0000"/>
            </a:solid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不足</a:t>
              </a:r>
            </a:p>
          </p:txBody>
        </p:sp>
      </p:grpSp>
      <p:sp>
        <p:nvSpPr>
          <p:cNvPr id="6" name="对话气泡: 矩形 5">
            <a:extLst>
              <a:ext uri="{FF2B5EF4-FFF2-40B4-BE49-F238E27FC236}">
                <a16:creationId xmlns:a16="http://schemas.microsoft.com/office/drawing/2014/main" id="{CE371286-4F14-BF02-B27A-1D481DFFD251}"/>
              </a:ext>
            </a:extLst>
          </p:cNvPr>
          <p:cNvSpPr/>
          <p:nvPr/>
        </p:nvSpPr>
        <p:spPr>
          <a:xfrm>
            <a:off x="4183268" y="974178"/>
            <a:ext cx="4245853" cy="694816"/>
          </a:xfrm>
          <a:prstGeom prst="wedgeRectCallout">
            <a:avLst>
              <a:gd name="adj1" fmla="val -30073"/>
              <a:gd name="adj2" fmla="val 65032"/>
            </a:avLst>
          </a:prstGeom>
          <a:solidFill>
            <a:srgbClr val="0240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应用</a:t>
            </a:r>
            <a:r>
              <a:rPr lang="en-US" altLang="zh-CN" sz="1400" b="1" dirty="0">
                <a:solidFill>
                  <a:schemeClr val="bg1"/>
                </a:solidFill>
                <a:latin typeface="微软雅黑" panose="020B0503020204020204" pitchFamily="34" charset="-122"/>
                <a:ea typeface="微软雅黑" panose="020B0503020204020204" pitchFamily="34" charset="-122"/>
              </a:rPr>
              <a:t>RL</a:t>
            </a:r>
            <a:r>
              <a:rPr lang="zh-CN" altLang="en-US" sz="1400" b="1" dirty="0">
                <a:solidFill>
                  <a:schemeClr val="bg1"/>
                </a:solidFill>
                <a:latin typeface="微软雅黑" panose="020B0503020204020204" pitchFamily="34" charset="-122"/>
                <a:ea typeface="微软雅黑" panose="020B0503020204020204" pitchFamily="34" charset="-122"/>
              </a:rPr>
              <a:t>方法</a:t>
            </a:r>
            <a:r>
              <a:rPr lang="zh-CN" altLang="en-US" sz="1400" b="1" dirty="0">
                <a:solidFill>
                  <a:srgbClr val="FFFF00"/>
                </a:solidFill>
                <a:latin typeface="微软雅黑" panose="020B0503020204020204" pitchFamily="34" charset="-122"/>
                <a:ea typeface="微软雅黑" panose="020B0503020204020204" pitchFamily="34" charset="-122"/>
              </a:rPr>
              <a:t>学习每条道路独特的参数</a:t>
            </a:r>
            <a:r>
              <a:rPr lang="zh-CN" altLang="en-US" sz="1400" b="1" dirty="0">
                <a:solidFill>
                  <a:schemeClr val="bg1"/>
                </a:solidFill>
                <a:latin typeface="微软雅黑" panose="020B0503020204020204" pitchFamily="34" charset="-122"/>
                <a:ea typeface="微软雅黑" panose="020B0503020204020204" pitchFamily="34" charset="-122"/>
              </a:rPr>
              <a:t>来改进</a:t>
            </a:r>
            <a:r>
              <a:rPr lang="en-US" altLang="zh-CN" sz="1400" b="1" dirty="0">
                <a:solidFill>
                  <a:schemeClr val="bg1"/>
                </a:solidFill>
                <a:latin typeface="微软雅黑" panose="020B0503020204020204" pitchFamily="34" charset="-122"/>
                <a:ea typeface="微软雅黑" panose="020B0503020204020204" pitchFamily="34" charset="-122"/>
              </a:rPr>
              <a:t>Δ-tolling</a:t>
            </a:r>
            <a:r>
              <a:rPr lang="zh-CN" altLang="en-US" sz="1400" b="1" dirty="0">
                <a:solidFill>
                  <a:schemeClr val="bg1"/>
                </a:solidFill>
                <a:latin typeface="微软雅黑" panose="020B0503020204020204" pitchFamily="34" charset="-122"/>
                <a:ea typeface="微软雅黑" panose="020B0503020204020204" pitchFamily="34" charset="-122"/>
              </a:rPr>
              <a:t>，以激励自利代理人进行协调</a:t>
            </a:r>
            <a:endParaRPr lang="zh-CN" altLang="en-US" sz="1400" b="1" dirty="0">
              <a:solidFill>
                <a:srgbClr val="FFFF00"/>
              </a:solidFill>
              <a:latin typeface="微软雅黑" panose="020B0503020204020204" pitchFamily="34" charset="-122"/>
              <a:ea typeface="微软雅黑" panose="020B0503020204020204" pitchFamily="34" charset="-122"/>
            </a:endParaRPr>
          </a:p>
        </p:txBody>
      </p:sp>
      <p:sp>
        <p:nvSpPr>
          <p:cNvPr id="7" name="对话气泡: 矩形 6">
            <a:extLst>
              <a:ext uri="{FF2B5EF4-FFF2-40B4-BE49-F238E27FC236}">
                <a16:creationId xmlns:a16="http://schemas.microsoft.com/office/drawing/2014/main" id="{C9A33A82-C133-5C9A-1B32-AE713C35D4F7}"/>
              </a:ext>
            </a:extLst>
          </p:cNvPr>
          <p:cNvSpPr/>
          <p:nvPr/>
        </p:nvSpPr>
        <p:spPr>
          <a:xfrm>
            <a:off x="4183268" y="1994828"/>
            <a:ext cx="4245853" cy="694816"/>
          </a:xfrm>
          <a:prstGeom prst="wedgeRectCallout">
            <a:avLst>
              <a:gd name="adj1" fmla="val -30073"/>
              <a:gd name="adj2" fmla="val 65032"/>
            </a:avLst>
          </a:prstGeom>
          <a:solidFill>
            <a:srgbClr val="0240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一种策略梯度方法</a:t>
            </a:r>
            <a:r>
              <a:rPr lang="en-US" altLang="zh-CN" sz="1400" b="1" dirty="0">
                <a:solidFill>
                  <a:schemeClr val="bg1"/>
                </a:solidFill>
                <a:latin typeface="微软雅黑" panose="020B0503020204020204" pitchFamily="34" charset="-122"/>
                <a:ea typeface="微软雅黑" panose="020B0503020204020204" pitchFamily="34" charset="-122"/>
              </a:rPr>
              <a:t>PG-β</a:t>
            </a:r>
            <a:r>
              <a:rPr lang="zh-CN" altLang="en-US" sz="1400" b="1" dirty="0">
                <a:solidFill>
                  <a:schemeClr val="bg1"/>
                </a:solidFill>
                <a:latin typeface="微软雅黑" panose="020B0503020204020204" pitchFamily="34" charset="-122"/>
                <a:ea typeface="微软雅黑" panose="020B0503020204020204" pitchFamily="34" charset="-122"/>
              </a:rPr>
              <a:t>，通过</a:t>
            </a:r>
            <a:r>
              <a:rPr lang="en-US" altLang="zh-CN" sz="1400" b="1" dirty="0">
                <a:solidFill>
                  <a:schemeClr val="bg1"/>
                </a:solidFill>
                <a:latin typeface="微软雅黑" panose="020B0503020204020204" pitchFamily="34" charset="-122"/>
                <a:ea typeface="微软雅黑" panose="020B0503020204020204" pitchFamily="34" charset="-122"/>
              </a:rPr>
              <a:t>RL</a:t>
            </a:r>
            <a:r>
              <a:rPr lang="zh-CN" altLang="en-US" sz="1400" b="1" dirty="0">
                <a:solidFill>
                  <a:schemeClr val="bg1"/>
                </a:solidFill>
                <a:latin typeface="微软雅黑" panose="020B0503020204020204" pitchFamily="34" charset="-122"/>
                <a:ea typeface="微软雅黑" panose="020B0503020204020204" pitchFamily="34" charset="-122"/>
              </a:rPr>
              <a:t>分配道路通行费。然而，在为特定道路设置价格时</a:t>
            </a:r>
            <a:r>
              <a:rPr lang="zh-CN" altLang="en-US" sz="1400" b="1" dirty="0">
                <a:solidFill>
                  <a:srgbClr val="FFFF00"/>
                </a:solidFill>
                <a:latin typeface="微软雅黑" panose="020B0503020204020204" pitchFamily="34" charset="-122"/>
                <a:ea typeface="微软雅黑" panose="020B0503020204020204" pitchFamily="34" charset="-122"/>
              </a:rPr>
              <a:t>没有考虑不同路线中道路的动态组合</a:t>
            </a:r>
          </a:p>
        </p:txBody>
      </p:sp>
      <p:sp>
        <p:nvSpPr>
          <p:cNvPr id="10" name="对话气泡: 矩形 9">
            <a:extLst>
              <a:ext uri="{FF2B5EF4-FFF2-40B4-BE49-F238E27FC236}">
                <a16:creationId xmlns:a16="http://schemas.microsoft.com/office/drawing/2014/main" id="{C7694DA3-996A-C21B-71D7-08979063BF6A}"/>
              </a:ext>
            </a:extLst>
          </p:cNvPr>
          <p:cNvSpPr/>
          <p:nvPr/>
        </p:nvSpPr>
        <p:spPr>
          <a:xfrm>
            <a:off x="4183268" y="2820905"/>
            <a:ext cx="4245853" cy="694816"/>
          </a:xfrm>
          <a:prstGeom prst="wedgeRectCallout">
            <a:avLst>
              <a:gd name="adj1" fmla="val -30073"/>
              <a:gd name="adj2" fmla="val 65032"/>
            </a:avLst>
          </a:prstGeom>
          <a:solidFill>
            <a:srgbClr val="02409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采用深度神经网络提高</a:t>
            </a:r>
            <a:r>
              <a:rPr lang="en-US" altLang="zh-CN" sz="1400" b="1" dirty="0">
                <a:solidFill>
                  <a:schemeClr val="bg1"/>
                </a:solidFill>
                <a:latin typeface="微软雅黑" panose="020B0503020204020204" pitchFamily="34" charset="-122"/>
                <a:ea typeface="微软雅黑" panose="020B0503020204020204" pitchFamily="34" charset="-122"/>
              </a:rPr>
              <a:t>PG-β</a:t>
            </a:r>
            <a:r>
              <a:rPr lang="zh-CN" altLang="en-US" sz="1400" b="1" dirty="0">
                <a:solidFill>
                  <a:schemeClr val="bg1"/>
                </a:solidFill>
                <a:latin typeface="微软雅黑" panose="020B0503020204020204" pitchFamily="34" charset="-122"/>
                <a:ea typeface="微软雅黑" panose="020B0503020204020204" pitchFamily="34" charset="-122"/>
              </a:rPr>
              <a:t>的性能，并通过采用使用</a:t>
            </a:r>
            <a:r>
              <a:rPr lang="en-US" altLang="zh-CN" sz="1400" b="1" dirty="0">
                <a:solidFill>
                  <a:schemeClr val="bg1"/>
                </a:solidFill>
                <a:latin typeface="微软雅黑" panose="020B0503020204020204" pitchFamily="34" charset="-122"/>
                <a:ea typeface="微软雅黑" panose="020B0503020204020204" pitchFamily="34" charset="-122"/>
              </a:rPr>
              <a:t>GCN</a:t>
            </a:r>
            <a:r>
              <a:rPr lang="zh-CN" altLang="en-US" sz="1400" b="1" dirty="0">
                <a:solidFill>
                  <a:schemeClr val="bg1"/>
                </a:solidFill>
                <a:latin typeface="微软雅黑" panose="020B0503020204020204" pitchFamily="34" charset="-122"/>
                <a:ea typeface="微软雅黑" panose="020B0503020204020204" pitchFamily="34" charset="-122"/>
              </a:rPr>
              <a:t>来提取路网内的空间相关性促进策略学习</a:t>
            </a:r>
            <a:endParaRPr lang="zh-CN" altLang="en-US" sz="1400" b="1"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703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研究思路</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3" name="文本框 12">
            <a:extLst>
              <a:ext uri="{FF2B5EF4-FFF2-40B4-BE49-F238E27FC236}">
                <a16:creationId xmlns:a16="http://schemas.microsoft.com/office/drawing/2014/main" id="{DBD8BB33-D0BB-8DA2-6FB8-6694FC92A6BA}"/>
              </a:ext>
            </a:extLst>
          </p:cNvPr>
          <p:cNvSpPr txBox="1"/>
          <p:nvPr/>
        </p:nvSpPr>
        <p:spPr>
          <a:xfrm>
            <a:off x="428281" y="4632106"/>
            <a:ext cx="3238387"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Relative competition</a:t>
            </a:r>
            <a:endParaRPr lang="zh-CN" altLang="en-US" sz="2400" b="1"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6DBCAC7B-A76E-2CA3-3621-56AF296C6EE9}"/>
              </a:ext>
            </a:extLst>
          </p:cNvPr>
          <p:cNvGrpSpPr/>
          <p:nvPr/>
        </p:nvGrpSpPr>
        <p:grpSpPr>
          <a:xfrm>
            <a:off x="428281" y="2830957"/>
            <a:ext cx="5511091" cy="1257642"/>
            <a:chOff x="428281" y="1017145"/>
            <a:chExt cx="5511091" cy="1257642"/>
          </a:xfrm>
        </p:grpSpPr>
        <p:sp>
          <p:nvSpPr>
            <p:cNvPr id="10" name="文本框 9">
              <a:extLst>
                <a:ext uri="{FF2B5EF4-FFF2-40B4-BE49-F238E27FC236}">
                  <a16:creationId xmlns:a16="http://schemas.microsoft.com/office/drawing/2014/main" id="{CFB2C761-917B-37AD-CDED-BA97A5FF32CC}"/>
                </a:ext>
              </a:extLst>
            </p:cNvPr>
            <p:cNvSpPr txBox="1"/>
            <p:nvPr/>
          </p:nvSpPr>
          <p:spPr>
            <a:xfrm>
              <a:off x="428281" y="1017145"/>
              <a:ext cx="3177537"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State representation</a:t>
              </a:r>
              <a:endParaRPr lang="zh-CN" altLang="en-US" sz="24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7C39B6C-5DD1-1BC9-38F6-9690E6E091CE}"/>
                </a:ext>
              </a:extLst>
            </p:cNvPr>
            <p:cNvSpPr txBox="1"/>
            <p:nvPr/>
          </p:nvSpPr>
          <p:spPr>
            <a:xfrm>
              <a:off x="1367372" y="1874677"/>
              <a:ext cx="4572000" cy="400110"/>
            </a:xfrm>
            <a:prstGeom prst="rect">
              <a:avLst/>
            </a:prstGeom>
            <a:noFill/>
          </p:spPr>
          <p:txBody>
            <a:bodyPr wrap="square">
              <a:spAutoFit/>
            </a:bodyPr>
            <a:lstStyle/>
            <a:p>
              <a:r>
                <a:rPr lang="en-US" altLang="zh-CN" sz="2000" b="1" spc="200" dirty="0">
                  <a:solidFill>
                    <a:srgbClr val="02409A"/>
                  </a:solidFill>
                  <a:latin typeface="微软雅黑" panose="020B0503020204020204" pitchFamily="34" charset="-122"/>
                  <a:ea typeface="微软雅黑" panose="020B0503020204020204" pitchFamily="34" charset="-122"/>
                </a:rPr>
                <a:t>Route-level State Attention</a:t>
              </a:r>
              <a:endParaRPr lang="zh-CN" altLang="en-US" sz="2000" b="1" spc="200" dirty="0">
                <a:solidFill>
                  <a:srgbClr val="02409A"/>
                </a:solidFill>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15312CE2-0C9C-0201-0CA9-136178E800F0}"/>
              </a:ext>
            </a:extLst>
          </p:cNvPr>
          <p:cNvGrpSpPr/>
          <p:nvPr/>
        </p:nvGrpSpPr>
        <p:grpSpPr>
          <a:xfrm>
            <a:off x="428281" y="1094253"/>
            <a:ext cx="5511091" cy="1208749"/>
            <a:chOff x="7776628" y="2274787"/>
            <a:chExt cx="5511091" cy="1208749"/>
          </a:xfrm>
        </p:grpSpPr>
        <p:sp>
          <p:nvSpPr>
            <p:cNvPr id="12" name="文本框 11">
              <a:extLst>
                <a:ext uri="{FF2B5EF4-FFF2-40B4-BE49-F238E27FC236}">
                  <a16:creationId xmlns:a16="http://schemas.microsoft.com/office/drawing/2014/main" id="{AF76C6FA-F7D5-3BF4-E08B-E73B5CA48ECF}"/>
                </a:ext>
              </a:extLst>
            </p:cNvPr>
            <p:cNvSpPr txBox="1"/>
            <p:nvPr/>
          </p:nvSpPr>
          <p:spPr>
            <a:xfrm>
              <a:off x="7776628" y="2274787"/>
              <a:ext cx="2928238"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Credit assignment</a:t>
              </a:r>
              <a:endParaRPr lang="zh-CN" altLang="en-US" sz="2400"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ECED04A9-6162-15BC-F1A3-DB31E45A6A4B}"/>
                </a:ext>
              </a:extLst>
            </p:cNvPr>
            <p:cNvSpPr txBox="1"/>
            <p:nvPr/>
          </p:nvSpPr>
          <p:spPr>
            <a:xfrm>
              <a:off x="8715719" y="3083426"/>
              <a:ext cx="4572000" cy="400110"/>
            </a:xfrm>
            <a:prstGeom prst="rect">
              <a:avLst/>
            </a:prstGeom>
            <a:noFill/>
          </p:spPr>
          <p:txBody>
            <a:bodyPr wrap="square">
              <a:spAutoFit/>
            </a:bodyPr>
            <a:lstStyle/>
            <a:p>
              <a:r>
                <a:rPr lang="en-US" altLang="zh-CN" sz="2000" b="1" spc="200" dirty="0">
                  <a:solidFill>
                    <a:srgbClr val="02409A"/>
                  </a:solidFill>
                  <a:latin typeface="微软雅黑" panose="020B0503020204020204" pitchFamily="34" charset="-122"/>
                  <a:ea typeface="微软雅黑" panose="020B0503020204020204" pitchFamily="34" charset="-122"/>
                </a:rPr>
                <a:t>Decompose Global Reward</a:t>
              </a:r>
              <a:endParaRPr lang="zh-CN" altLang="en-US" sz="2000" b="1" spc="200" dirty="0">
                <a:solidFill>
                  <a:srgbClr val="02409A"/>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BA553D6F-7145-88CA-4AA9-39DBB1A5C6A2}"/>
              </a:ext>
            </a:extLst>
          </p:cNvPr>
          <p:cNvSpPr txBox="1"/>
          <p:nvPr/>
        </p:nvSpPr>
        <p:spPr>
          <a:xfrm>
            <a:off x="1367372" y="5440745"/>
            <a:ext cx="7267862" cy="400110"/>
          </a:xfrm>
          <a:prstGeom prst="rect">
            <a:avLst/>
          </a:prstGeom>
          <a:noFill/>
        </p:spPr>
        <p:txBody>
          <a:bodyPr wrap="square" rtlCol="0">
            <a:spAutoFit/>
          </a:bodyPr>
          <a:lstStyle/>
          <a:p>
            <a:r>
              <a:rPr lang="en-US" altLang="zh-CN" sz="2000" b="1" spc="200" dirty="0">
                <a:solidFill>
                  <a:srgbClr val="02409A"/>
                </a:solidFill>
                <a:latin typeface="微软雅黑" panose="020B0503020204020204" pitchFamily="34" charset="-122"/>
                <a:ea typeface="微软雅黑" panose="020B0503020204020204" pitchFamily="34" charset="-122"/>
              </a:rPr>
              <a:t>Competition-Aware Q-attention Mechanism</a:t>
            </a:r>
            <a:endParaRPr lang="zh-CN" altLang="en-US" sz="2000" b="1" spc="200" dirty="0">
              <a:solidFill>
                <a:srgbClr val="02409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512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8946CC-BEC1-48E1-A353-9B1EA5282B23}"/>
              </a:ext>
            </a:extLst>
          </p:cNvPr>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37" name="文本框 36">
            <a:extLst>
              <a:ext uri="{FF2B5EF4-FFF2-40B4-BE49-F238E27FC236}">
                <a16:creationId xmlns:a16="http://schemas.microsoft.com/office/drawing/2014/main" id="{9EEBFB12-9821-42F4-81F9-02A78EB44F1F}"/>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3" name="组合 2">
            <a:extLst>
              <a:ext uri="{FF2B5EF4-FFF2-40B4-BE49-F238E27FC236}">
                <a16:creationId xmlns:a16="http://schemas.microsoft.com/office/drawing/2014/main" id="{63516158-4CA1-7C3E-19C3-B6E2FA15F45C}"/>
              </a:ext>
            </a:extLst>
          </p:cNvPr>
          <p:cNvGrpSpPr/>
          <p:nvPr/>
        </p:nvGrpSpPr>
        <p:grpSpPr>
          <a:xfrm>
            <a:off x="682997" y="2407452"/>
            <a:ext cx="8542281" cy="2493708"/>
            <a:chOff x="1800597" y="2366812"/>
            <a:chExt cx="8542281" cy="2493708"/>
          </a:xfrm>
        </p:grpSpPr>
        <p:grpSp>
          <p:nvGrpSpPr>
            <p:cNvPr id="38" name="组合 37">
              <a:extLst>
                <a:ext uri="{FF2B5EF4-FFF2-40B4-BE49-F238E27FC236}">
                  <a16:creationId xmlns:a16="http://schemas.microsoft.com/office/drawing/2014/main" id="{FA819496-6A26-4E0F-8F70-E1DCA3BAE54E}"/>
                </a:ext>
              </a:extLst>
            </p:cNvPr>
            <p:cNvGrpSpPr/>
            <p:nvPr/>
          </p:nvGrpSpPr>
          <p:grpSpPr>
            <a:xfrm>
              <a:off x="1800597" y="2366812"/>
              <a:ext cx="8542281" cy="2124376"/>
              <a:chOff x="1384382" y="2295061"/>
              <a:chExt cx="8542281" cy="2124376"/>
            </a:xfrm>
          </p:grpSpPr>
          <p:grpSp>
            <p:nvGrpSpPr>
              <p:cNvPr id="39" name="组合 38">
                <a:extLst>
                  <a:ext uri="{FF2B5EF4-FFF2-40B4-BE49-F238E27FC236}">
                    <a16:creationId xmlns:a16="http://schemas.microsoft.com/office/drawing/2014/main" id="{58AA3BD9-EB74-4258-8354-3E1BE922BF81}"/>
                  </a:ext>
                </a:extLst>
              </p:cNvPr>
              <p:cNvGrpSpPr/>
              <p:nvPr/>
            </p:nvGrpSpPr>
            <p:grpSpPr>
              <a:xfrm>
                <a:off x="1384382" y="3144673"/>
                <a:ext cx="2323594" cy="523220"/>
                <a:chOff x="940034" y="1526526"/>
                <a:chExt cx="2323594" cy="523220"/>
              </a:xfrm>
            </p:grpSpPr>
            <p:sp>
              <p:nvSpPr>
                <p:cNvPr id="44" name="文本框 43">
                  <a:extLst>
                    <a:ext uri="{FF2B5EF4-FFF2-40B4-BE49-F238E27FC236}">
                      <a16:creationId xmlns:a16="http://schemas.microsoft.com/office/drawing/2014/main" id="{41F654D8-7D3C-4A7C-B202-6328670ABEDB}"/>
                    </a:ext>
                  </a:extLst>
                </p:cNvPr>
                <p:cNvSpPr txBox="1"/>
                <p:nvPr/>
              </p:nvSpPr>
              <p:spPr>
                <a:xfrm>
                  <a:off x="1298735" y="1526526"/>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模型算法</a:t>
                  </a:r>
                </a:p>
              </p:txBody>
            </p:sp>
            <p:grpSp>
              <p:nvGrpSpPr>
                <p:cNvPr id="45" name="Google Shape;1483;p78">
                  <a:extLst>
                    <a:ext uri="{FF2B5EF4-FFF2-40B4-BE49-F238E27FC236}">
                      <a16:creationId xmlns:a16="http://schemas.microsoft.com/office/drawing/2014/main" id="{D8D521E4-D4BD-4567-AF78-5CF8CBD361F7}"/>
                    </a:ext>
                  </a:extLst>
                </p:cNvPr>
                <p:cNvGrpSpPr/>
                <p:nvPr/>
              </p:nvGrpSpPr>
              <p:grpSpPr>
                <a:xfrm>
                  <a:off x="940034" y="1639250"/>
                  <a:ext cx="206611" cy="297757"/>
                  <a:chOff x="5060913" y="2063179"/>
                  <a:chExt cx="28829" cy="41550"/>
                </a:xfrm>
              </p:grpSpPr>
              <p:sp>
                <p:nvSpPr>
                  <p:cNvPr id="46" name="Google Shape;1484;p78">
                    <a:extLst>
                      <a:ext uri="{FF2B5EF4-FFF2-40B4-BE49-F238E27FC236}">
                        <a16:creationId xmlns:a16="http://schemas.microsoft.com/office/drawing/2014/main" id="{FDA509E1-9181-4B3D-91D5-3FEE1B0B3F2D}"/>
                      </a:ext>
                    </a:extLst>
                  </p:cNvPr>
                  <p:cNvSpPr/>
                  <p:nvPr/>
                </p:nvSpPr>
                <p:spPr>
                  <a:xfrm>
                    <a:off x="5061042" y="2063179"/>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a:extLst>
                      <a:ext uri="{FF2B5EF4-FFF2-40B4-BE49-F238E27FC236}">
                        <a16:creationId xmlns:a16="http://schemas.microsoft.com/office/drawing/2014/main" id="{E3374C87-870B-4367-9D67-2CAB093014DA}"/>
                      </a:ext>
                    </a:extLst>
                  </p:cNvPr>
                  <p:cNvSpPr/>
                  <p:nvPr/>
                </p:nvSpPr>
                <p:spPr>
                  <a:xfrm>
                    <a:off x="5060913" y="207815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文本框 40">
                <a:extLst>
                  <a:ext uri="{FF2B5EF4-FFF2-40B4-BE49-F238E27FC236}">
                    <a16:creationId xmlns:a16="http://schemas.microsoft.com/office/drawing/2014/main" id="{8B78988A-F4DC-43CA-9A38-1DFD20DE4B57}"/>
                  </a:ext>
                </a:extLst>
              </p:cNvPr>
              <p:cNvSpPr txBox="1"/>
              <p:nvPr/>
            </p:nvSpPr>
            <p:spPr>
              <a:xfrm>
                <a:off x="4426207" y="2451747"/>
                <a:ext cx="5033542" cy="461665"/>
              </a:xfrm>
              <a:prstGeom prst="rect">
                <a:avLst/>
              </a:prstGeom>
              <a:noFill/>
            </p:spPr>
            <p:txBody>
              <a:bodyPr wrap="square" rtlCol="0">
                <a:spAutoFit/>
              </a:bodyPr>
              <a:lstStyle/>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Decompose Global Reward</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6DE07E8A-28D7-4763-9501-E994CEC8CA64}"/>
                  </a:ext>
                </a:extLst>
              </p:cNvPr>
              <p:cNvSpPr txBox="1"/>
              <p:nvPr/>
            </p:nvSpPr>
            <p:spPr>
              <a:xfrm>
                <a:off x="4426206" y="3217014"/>
                <a:ext cx="5500457" cy="461665"/>
              </a:xfrm>
              <a:prstGeom prst="rect">
                <a:avLst/>
              </a:prstGeom>
              <a:noFill/>
            </p:spPr>
            <p:txBody>
              <a:bodyPr wrap="square" rtlCol="0">
                <a:spAutoFit/>
              </a:bodyPr>
              <a:lstStyle/>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Route-level State Attention</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1443A30C-4888-4511-B369-679B5E6B7B20}"/>
                  </a:ext>
                </a:extLst>
              </p:cNvPr>
              <p:cNvCxnSpPr>
                <a:cxnSpLocks/>
              </p:cNvCxnSpPr>
              <p:nvPr/>
            </p:nvCxnSpPr>
            <p:spPr>
              <a:xfrm>
                <a:off x="4009131" y="2295061"/>
                <a:ext cx="0" cy="2124376"/>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A6ED17C7-2139-40A3-A8B4-27549976AA57}"/>
                </a:ext>
              </a:extLst>
            </p:cNvPr>
            <p:cNvSpPr txBox="1"/>
            <p:nvPr/>
          </p:nvSpPr>
          <p:spPr>
            <a:xfrm>
              <a:off x="4842422" y="4029523"/>
              <a:ext cx="5500456" cy="830997"/>
            </a:xfrm>
            <a:prstGeom prst="rect">
              <a:avLst/>
            </a:prstGeom>
            <a:noFill/>
          </p:spPr>
          <p:txBody>
            <a:bodyPr wrap="square" rtlCol="0">
              <a:spAutoFit/>
            </a:bodyPr>
            <a:lstStyle/>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Competition-Aware </a:t>
              </a:r>
            </a:p>
            <a:p>
              <a:r>
                <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Q-attention Mechanism</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4033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5796959"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Preliminaries</a:t>
            </a:r>
          </a:p>
        </p:txBody>
      </p:sp>
      <p:pic>
        <p:nvPicPr>
          <p:cNvPr id="4" name="图片 3">
            <a:extLst>
              <a:ext uri="{FF2B5EF4-FFF2-40B4-BE49-F238E27FC236}">
                <a16:creationId xmlns:a16="http://schemas.microsoft.com/office/drawing/2014/main" id="{2C1A587A-E7A8-AF4D-7C66-43385944A9B2}"/>
              </a:ext>
            </a:extLst>
          </p:cNvPr>
          <p:cNvPicPr>
            <a:picLocks noChangeAspect="1"/>
          </p:cNvPicPr>
          <p:nvPr/>
        </p:nvPicPr>
        <p:blipFill rotWithShape="1">
          <a:blip r:embed="rId4"/>
          <a:srcRect t="2311"/>
          <a:stretch/>
        </p:blipFill>
        <p:spPr>
          <a:xfrm>
            <a:off x="198701" y="798650"/>
            <a:ext cx="8746598" cy="302647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565D776-75DF-0D2A-2A07-69C4ABD21D25}"/>
                  </a:ext>
                </a:extLst>
              </p:cNvPr>
              <p:cNvSpPr txBox="1"/>
              <p:nvPr/>
            </p:nvSpPr>
            <p:spPr>
              <a:xfrm>
                <a:off x="428281" y="3663083"/>
                <a:ext cx="7757790" cy="2598275"/>
              </a:xfrm>
              <a:prstGeom prst="rect">
                <a:avLst/>
              </a:prstGeom>
              <a:noFill/>
            </p:spPr>
            <p:txBody>
              <a:bodyPr wrap="square" rtlCol="0">
                <a:spAutoFit/>
              </a:bodyPr>
              <a:lstStyle/>
              <a:p>
                <a:r>
                  <a:rPr lang="zh-CN" altLang="en-US" b="1" dirty="0"/>
                  <a:t>路网</a:t>
                </a:r>
                <a14:m>
                  <m:oMath xmlns:m="http://schemas.openxmlformats.org/officeDocument/2006/math">
                    <m:r>
                      <a:rPr lang="en-US" altLang="zh-CN" b="0" i="1" smtClean="0">
                        <a:latin typeface="Cambria Math" panose="02040503050406030204" pitchFamily="18" charset="0"/>
                      </a:rPr>
                      <m:t>𝐺</m:t>
                    </m:r>
                    <m:r>
                      <a:rPr lang="en-US" altLang="zh-CN" i="1">
                        <a:latin typeface="Cambria Math" panose="02040503050406030204" pitchFamily="18" charset="0"/>
                      </a:rPr>
                      <m:t>=</m:t>
                    </m:r>
                    <m:d>
                      <m:dPr>
                        <m:begChr m:val="（"/>
                        <m:endChr m:val="）"/>
                        <m:ctrlPr>
                          <a:rPr lang="zh-CN" altLang="en-US"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e>
                    </m:d>
                  </m:oMath>
                </a14:m>
                <a:endParaRPr lang="en-US" altLang="zh-CN"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𝑉</m:t>
                    </m:r>
                    <m:r>
                      <a:rPr lang="zh-CN" altLang="en-US"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roads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three lanes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considered separately</a:t>
                </a:r>
                <a:r>
                  <a:rPr lang="zh-CN" altLang="en-US" dirty="0">
                    <a:latin typeface="Times New Roman" panose="02020603050405020304" pitchFamily="18" charset="0"/>
                    <a:cs typeface="Times New Roman" panose="02020603050405020304" pitchFamily="18" charset="0"/>
                  </a:rPr>
                  <a:t>）</a:t>
                </a:r>
                <a:endParaRPr lang="en-US" altLang="zh-CN" b="0" i="1" dirty="0">
                  <a:latin typeface="Times New Roman" panose="02020603050405020304" pitchFamily="18" charset="0"/>
                  <a:cs typeface="Times New Roman" panose="02020603050405020304" pitchFamily="18" charset="0"/>
                </a:endParaRPr>
              </a:p>
              <a:p>
                <a14:m>
                  <m:oMath xmlns:m="http://schemas.openxmlformats.org/officeDocument/2006/math">
                    <m:r>
                      <a:rPr lang="en-US" altLang="zh-CN" b="0" i="1" smtClean="0">
                        <a:latin typeface="Cambria Math" panose="02040503050406030204" pitchFamily="18" charset="0"/>
                      </a:rPr>
                      <m:t>𝐸</m:t>
                    </m:r>
                    <m:r>
                      <a:rPr lang="zh-CN" altLang="en-US"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intersections representing the connection between roads</a:t>
                </a:r>
              </a:p>
              <a:p>
                <a14:m>
                  <m:oMath xmlns:m="http://schemas.openxmlformats.org/officeDocument/2006/math">
                    <m:r>
                      <a:rPr lang="en-US" altLang="zh-CN" b="0" i="1" smtClean="0">
                        <a:latin typeface="Cambria Math" panose="02040503050406030204" pitchFamily="18" charset="0"/>
                      </a:rPr>
                      <m:t>𝑋</m:t>
                    </m:r>
                    <m:r>
                      <a:rPr lang="zh-CN" altLang="en-US"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features of roads</a:t>
                </a:r>
              </a:p>
              <a:p>
                <a:endParaRPr lang="en-US" altLang="zh-CN"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路径选择模型</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在所有可选路径集合中选择</a:t>
                </a:r>
                <a:r>
                  <a:rPr lang="zh-CN" altLang="en-US" b="1" dirty="0">
                    <a:solidFill>
                      <a:srgbClr val="FF0000"/>
                    </a:solidFill>
                    <a:latin typeface="Times New Roman" panose="02020603050405020304" pitchFamily="18" charset="0"/>
                    <a:cs typeface="Times New Roman" panose="02020603050405020304" pitchFamily="18" charset="0"/>
                  </a:rPr>
                  <a:t>成本最低</a:t>
                </a:r>
                <a:r>
                  <a:rPr lang="zh-CN" altLang="en-US" dirty="0">
                    <a:latin typeface="Times New Roman" panose="02020603050405020304" pitchFamily="18" charset="0"/>
                    <a:cs typeface="Times New Roman" panose="02020603050405020304" pitchFamily="18" charset="0"/>
                  </a:rPr>
                  <a:t>的路线，假设车辆不掉头且都是同质的</a:t>
                </a:r>
                <a:endParaRPr lang="en-US" altLang="zh-CN"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cs typeface="Times New Roman" panose="02020603050405020304" pitchFamily="18" charset="0"/>
                        </a:rPr>
                        <m:t>cost</m:t>
                      </m:r>
                      <m:r>
                        <a:rPr lang="en-US" altLang="zh-CN" i="1" dirty="0" smtClean="0">
                          <a:latin typeface="Cambria Math" panose="02040503050406030204" pitchFamily="18" charset="0"/>
                          <a:cs typeface="Times New Roman" panose="02020603050405020304" pitchFamily="18" charset="0"/>
                        </a:rPr>
                        <m:t>=</m:t>
                      </m:r>
                      <m:nary>
                        <m:naryPr>
                          <m:chr m:val="∑"/>
                          <m:limLoc m:val="subSup"/>
                          <m:ctrlPr>
                            <a:rPr lang="en-US" altLang="zh-CN" i="1" dirty="0" smtClean="0">
                              <a:latin typeface="Cambria Math" panose="02040503050406030204" pitchFamily="18" charset="0"/>
                              <a:cs typeface="Times New Roman" panose="02020603050405020304" pitchFamily="18" charset="0"/>
                            </a:rPr>
                          </m:ctrlPr>
                        </m:naryPr>
                        <m:sub>
                          <m:r>
                            <m:rPr>
                              <m:brk m:alnAt="25"/>
                            </m:rPr>
                            <a:rPr lang="en-US" altLang="zh-CN" b="0" i="1" dirty="0" smtClean="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=1</m:t>
                          </m:r>
                        </m:sub>
                        <m:sup>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𝑀</m:t>
                              </m:r>
                            </m:e>
                            <m:sub>
                              <m:r>
                                <a:rPr lang="en-US" altLang="zh-CN" b="0" i="1" dirty="0" smtClean="0">
                                  <a:latin typeface="Cambria Math" panose="02040503050406030204" pitchFamily="18" charset="0"/>
                                  <a:cs typeface="Times New Roman" panose="02020603050405020304" pitchFamily="18" charset="0"/>
                                </a:rPr>
                                <m:t>𝑟</m:t>
                              </m:r>
                            </m:sub>
                          </m:sSub>
                        </m:sup>
                        <m:e>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𝑎</m:t>
                              </m:r>
                            </m:e>
                            <m:sub>
                              <m:r>
                                <a:rPr lang="en-US" altLang="zh-CN" b="0" i="1" dirty="0" smtClean="0">
                                  <a:latin typeface="Cambria Math" panose="02040503050406030204" pitchFamily="18" charset="0"/>
                                  <a:cs typeface="Times New Roman" panose="02020603050405020304" pitchFamily="18" charset="0"/>
                                </a:rPr>
                                <m:t>𝑖</m:t>
                              </m:r>
                            </m:sub>
                          </m:sSub>
                        </m:e>
                      </m:nary>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7565D776-75DF-0D2A-2A07-69C4ABD21D25}"/>
                  </a:ext>
                </a:extLst>
              </p:cNvPr>
              <p:cNvSpPr txBox="1">
                <a:spLocks noRot="1" noChangeAspect="1" noMove="1" noResize="1" noEditPoints="1" noAdjustHandles="1" noChangeArrowheads="1" noChangeShapeType="1" noTextEdit="1"/>
              </p:cNvSpPr>
              <p:nvPr/>
            </p:nvSpPr>
            <p:spPr>
              <a:xfrm>
                <a:off x="428281" y="3663083"/>
                <a:ext cx="7757790" cy="2598275"/>
              </a:xfrm>
              <a:prstGeom prst="rect">
                <a:avLst/>
              </a:prstGeom>
              <a:blipFill>
                <a:blip r:embed="rId5"/>
                <a:stretch>
                  <a:fillRect l="-628" t="-1408" r="-55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88217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5796959"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Preliminaries</a:t>
            </a:r>
          </a:p>
        </p:txBody>
      </p:sp>
      <p:pic>
        <p:nvPicPr>
          <p:cNvPr id="4" name="图片 3">
            <a:extLst>
              <a:ext uri="{FF2B5EF4-FFF2-40B4-BE49-F238E27FC236}">
                <a16:creationId xmlns:a16="http://schemas.microsoft.com/office/drawing/2014/main" id="{2C1A587A-E7A8-AF4D-7C66-43385944A9B2}"/>
              </a:ext>
            </a:extLst>
          </p:cNvPr>
          <p:cNvPicPr>
            <a:picLocks noChangeAspect="1"/>
          </p:cNvPicPr>
          <p:nvPr/>
        </p:nvPicPr>
        <p:blipFill rotWithShape="1">
          <a:blip r:embed="rId4"/>
          <a:srcRect t="2311"/>
          <a:stretch/>
        </p:blipFill>
        <p:spPr>
          <a:xfrm>
            <a:off x="198701" y="798650"/>
            <a:ext cx="8746598" cy="302647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565D776-75DF-0D2A-2A07-69C4ABD21D25}"/>
                  </a:ext>
                </a:extLst>
              </p:cNvPr>
              <p:cNvSpPr txBox="1"/>
              <p:nvPr/>
            </p:nvSpPr>
            <p:spPr>
              <a:xfrm>
                <a:off x="454311" y="3987863"/>
                <a:ext cx="8384889" cy="1980607"/>
              </a:xfrm>
              <a:prstGeom prst="rect">
                <a:avLst/>
              </a:prstGeom>
              <a:noFill/>
            </p:spPr>
            <p:txBody>
              <a:bodyPr wrap="square" rtlCol="0">
                <a:spAutoFit/>
              </a:bodyPr>
              <a:lstStyle/>
              <a:p>
                <a:pPr>
                  <a:lnSpc>
                    <a:spcPct val="125000"/>
                  </a:lnSpc>
                </a:pPr>
                <a:r>
                  <a:rPr lang="zh-CN" altLang="en-US" sz="2000" b="1" dirty="0">
                    <a:latin typeface="Times New Roman" panose="02020603050405020304" pitchFamily="18" charset="0"/>
                    <a:cs typeface="Times New Roman" panose="02020603050405020304" pitchFamily="18" charset="0"/>
                  </a:rPr>
                  <a:t>问题定义</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ct val="125000"/>
                  </a:lnSpc>
                </a:pPr>
                <a:r>
                  <a:rPr lang="zh-CN" altLang="en-US" sz="2000" dirty="0">
                    <a:latin typeface="Times New Roman" panose="02020603050405020304" pitchFamily="18" charset="0"/>
                    <a:cs typeface="Times New Roman" panose="02020603050405020304" pitchFamily="18" charset="0"/>
                  </a:rPr>
                  <a:t>输入：</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𝐺</m:t>
                    </m:r>
                    <m:r>
                      <a:rPr lang="en-US" altLang="zh-CN" sz="2000" i="1">
                        <a:latin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𝑉</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𝐸</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𝑋</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𝐷</m:t>
                    </m:r>
                    <m:r>
                      <a:rPr lang="zh-CN" altLang="en-US" sz="2000" i="1" smtClean="0">
                        <a:latin typeface="Cambria Math" panose="02040503050406030204" pitchFamily="18" charset="0"/>
                        <a:cs typeface="Times New Roman" panose="02020603050405020304" pitchFamily="18" charset="0"/>
                      </a:rPr>
                      <m:t>）</m:t>
                    </m:r>
                  </m:oMath>
                </a14:m>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each OD(origin-destination) pair has some alternative routes</a:t>
                </a:r>
              </a:p>
              <a:p>
                <a:pPr>
                  <a:lnSpc>
                    <a:spcPct val="125000"/>
                  </a:lnSpc>
                </a:pPr>
                <a:r>
                  <a:rPr lang="zh-CN" altLang="en-US" sz="2000" dirty="0">
                    <a:latin typeface="Times New Roman" panose="02020603050405020304" pitchFamily="18" charset="0"/>
                    <a:cs typeface="Times New Roman" panose="02020603050405020304" pitchFamily="18" charset="0"/>
                  </a:rPr>
                  <a:t>输出：</a:t>
                </a:r>
                <a:r>
                  <a:rPr lang="en-US" altLang="zh-CN" sz="2000" dirty="0">
                    <a:latin typeface="Times New Roman" panose="02020603050405020304" pitchFamily="18" charset="0"/>
                    <a:cs typeface="Times New Roman" panose="02020603050405020304" pitchFamily="18" charset="0"/>
                  </a:rPr>
                  <a:t>price of  route</a:t>
                </a:r>
              </a:p>
              <a:p>
                <a:pPr>
                  <a:lnSpc>
                    <a:spcPct val="125000"/>
                  </a:lnSpc>
                </a:pPr>
                <a:r>
                  <a:rPr lang="zh-CN" altLang="en-US" sz="2000" dirty="0">
                    <a:latin typeface="Times New Roman" panose="02020603050405020304" pitchFamily="18" charset="0"/>
                    <a:cs typeface="Times New Roman" panose="02020603050405020304" pitchFamily="18" charset="0"/>
                  </a:rPr>
                  <a:t>目标：</a:t>
                </a:r>
                <a:r>
                  <a:rPr lang="en-US" altLang="zh-CN" sz="2000" dirty="0">
                    <a:latin typeface="Times New Roman" panose="02020603050405020304" pitchFamily="18" charset="0"/>
                    <a:cs typeface="Times New Roman" panose="02020603050405020304" pitchFamily="18" charset="0"/>
                  </a:rPr>
                  <a:t>minimize average travel time of all vehicles</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7565D776-75DF-0D2A-2A07-69C4ABD21D25}"/>
                  </a:ext>
                </a:extLst>
              </p:cNvPr>
              <p:cNvSpPr txBox="1">
                <a:spLocks noRot="1" noChangeAspect="1" noMove="1" noResize="1" noEditPoints="1" noAdjustHandles="1" noChangeArrowheads="1" noChangeShapeType="1" noTextEdit="1"/>
              </p:cNvSpPr>
              <p:nvPr/>
            </p:nvSpPr>
            <p:spPr>
              <a:xfrm>
                <a:off x="454311" y="3987863"/>
                <a:ext cx="8384889" cy="1980607"/>
              </a:xfrm>
              <a:prstGeom prst="rect">
                <a:avLst/>
              </a:prstGeom>
              <a:blipFill>
                <a:blip r:embed="rId5"/>
                <a:stretch>
                  <a:fillRect l="-800" b="-461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0596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6910670"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RL Agent Design From Different View</a:t>
            </a:r>
          </a:p>
        </p:txBody>
      </p:sp>
      <p:sp>
        <p:nvSpPr>
          <p:cNvPr id="3" name="文本框 2">
            <a:extLst>
              <a:ext uri="{FF2B5EF4-FFF2-40B4-BE49-F238E27FC236}">
                <a16:creationId xmlns:a16="http://schemas.microsoft.com/office/drawing/2014/main" id="{B18F323C-D947-FE79-595E-6A932540961B}"/>
              </a:ext>
            </a:extLst>
          </p:cNvPr>
          <p:cNvSpPr txBox="1"/>
          <p:nvPr/>
        </p:nvSpPr>
        <p:spPr>
          <a:xfrm>
            <a:off x="428281" y="859037"/>
            <a:ext cx="5396414"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Formulate the agent from </a:t>
            </a:r>
            <a:r>
              <a:rPr lang="en-US" altLang="zh-CN" sz="2000" b="1" dirty="0">
                <a:latin typeface="Times New Roman" panose="02020603050405020304" pitchFamily="18" charset="0"/>
                <a:cs typeface="Times New Roman" panose="02020603050405020304" pitchFamily="18" charset="0"/>
              </a:rPr>
              <a:t>road view </a:t>
            </a:r>
            <a:r>
              <a:rPr lang="en-US" altLang="zh-CN" sz="2000" dirty="0">
                <a:latin typeface="Times New Roman" panose="02020603050405020304" pitchFamily="18" charset="0"/>
                <a:cs typeface="Times New Roman" panose="02020603050405020304" pitchFamily="18" charset="0"/>
              </a:rPr>
              <a:t>to </a:t>
            </a:r>
            <a:r>
              <a:rPr lang="en-US" altLang="zh-CN" sz="2000" b="1" dirty="0">
                <a:latin typeface="Times New Roman" panose="02020603050405020304" pitchFamily="18" charset="0"/>
                <a:cs typeface="Times New Roman" panose="02020603050405020304" pitchFamily="18" charset="0"/>
              </a:rPr>
              <a:t>route view</a:t>
            </a:r>
            <a:endParaRPr lang="zh-CN" altLang="en-US"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436FA2B-19DA-B42C-10E0-66344B3105F9}"/>
                  </a:ext>
                </a:extLst>
              </p:cNvPr>
              <p:cNvGraphicFramePr>
                <a:graphicFrameLocks noGrp="1"/>
              </p:cNvGraphicFramePr>
              <p:nvPr>
                <p:extLst>
                  <p:ext uri="{D42A27DB-BD31-4B8C-83A1-F6EECF244321}">
                    <p14:modId xmlns:p14="http://schemas.microsoft.com/office/powerpoint/2010/main" val="566284754"/>
                  </p:ext>
                </p:extLst>
              </p:nvPr>
            </p:nvGraphicFramePr>
            <p:xfrm>
              <a:off x="381973" y="1361934"/>
              <a:ext cx="8380054" cy="2280413"/>
            </p:xfrm>
            <a:graphic>
              <a:graphicData uri="http://schemas.openxmlformats.org/drawingml/2006/table">
                <a:tbl>
                  <a:tblPr firstRow="1" bandRow="1">
                    <a:tableStyleId>{5C22544A-7EE6-4342-B048-85BDC9FD1C3A}</a:tableStyleId>
                  </a:tblPr>
                  <a:tblGrid>
                    <a:gridCol w="1006981">
                      <a:extLst>
                        <a:ext uri="{9D8B030D-6E8A-4147-A177-3AD203B41FA5}">
                          <a16:colId xmlns:a16="http://schemas.microsoft.com/office/drawing/2014/main" val="3094873364"/>
                        </a:ext>
                      </a:extLst>
                    </a:gridCol>
                    <a:gridCol w="4224758">
                      <a:extLst>
                        <a:ext uri="{9D8B030D-6E8A-4147-A177-3AD203B41FA5}">
                          <a16:colId xmlns:a16="http://schemas.microsoft.com/office/drawing/2014/main" val="3784028269"/>
                        </a:ext>
                      </a:extLst>
                    </a:gridCol>
                    <a:gridCol w="3148315">
                      <a:extLst>
                        <a:ext uri="{9D8B030D-6E8A-4147-A177-3AD203B41FA5}">
                          <a16:colId xmlns:a16="http://schemas.microsoft.com/office/drawing/2014/main" val="1044582872"/>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Element</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Road view</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Route view</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60001625"/>
                      </a:ext>
                    </a:extLst>
                  </a:tr>
                  <a:tr h="370840">
                    <a:tc>
                      <a:txBody>
                        <a:bodyPr/>
                        <a:lstStyle/>
                        <a:p>
                          <a:pPr algn="ctr"/>
                          <a:r>
                            <a:rPr lang="en-US" altLang="zh-CN" dirty="0">
                              <a:latin typeface="Times New Roman" panose="02020603050405020304" pitchFamily="18" charset="0"/>
                              <a:cs typeface="Times New Roman" panose="02020603050405020304" pitchFamily="18" charset="0"/>
                            </a:rPr>
                            <a:t>State</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Delay index for road</a:t>
                          </a:r>
                          <a:r>
                            <a:rPr lang="zh-CN" altLang="en-US"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l-GR" altLang="zh-CN" i="1" smtClean="0">
                                      <a:latin typeface="Cambria Math" panose="02040503050406030204" pitchFamily="18" charset="0"/>
                                      <a:ea typeface="Cambria Math" panose="02040503050406030204" pitchFamily="18" charset="0"/>
                                      <a:cs typeface="Times New Roman" panose="02020603050405020304" pitchFamily="18" charset="0"/>
                                    </a:rPr>
                                    <m:t>Ω</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𝑛</m:t>
                                  </m:r>
                                </m:sup>
                              </m:sSubSup>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𝜉</m:t>
                              </m:r>
                              <m:r>
                                <a:rPr lang="en-US" altLang="zh-CN" b="0" i="1" smtClean="0">
                                  <a:latin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cs typeface="Times New Roman" panose="02020603050405020304" pitchFamily="18" charset="0"/>
                                    </a:rPr>
                                  </m:ctrlPr>
                                </m:sSubSupPr>
                                <m:e>
                                  <m:r>
                                    <a:rPr lang="zh-CN" altLang="en-US" b="0" i="1" smtClean="0">
                                      <a:latin typeface="Cambria Math" panose="02040503050406030204" pitchFamily="18" charset="0"/>
                                      <a:cs typeface="Times New Roman" panose="02020603050405020304" pitchFamily="18" charset="0"/>
                                    </a:rPr>
                                    <m:t>𝜆</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𝑛</m:t>
                                  </m:r>
                                </m:sup>
                              </m:sSubSup>
                              <m:r>
                                <a:rPr lang="en-US" altLang="zh-CN" b="0" i="1" smtClean="0">
                                  <a:latin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cs typeface="Times New Roman" panose="02020603050405020304" pitchFamily="18" charset="0"/>
                                    </a:rPr>
                                  </m:ctrlPr>
                                </m:sSubSupPr>
                                <m:e>
                                  <m:r>
                                    <a:rPr lang="zh-CN" altLang="en-US" b="0" i="1" smtClean="0">
                                      <a:latin typeface="Cambria Math" panose="02040503050406030204" pitchFamily="18" charset="0"/>
                                      <a:cs typeface="Times New Roman" panose="02020603050405020304" pitchFamily="18" charset="0"/>
                                    </a:rPr>
                                    <m:t>𝜆</m:t>
                                  </m:r>
                                </m:e>
                                <m:sub>
                                  <m:r>
                                    <a:rPr lang="en-US" altLang="zh-CN" b="0" i="1" smtClean="0">
                                      <a:latin typeface="Cambria Math" panose="02040503050406030204" pitchFamily="18" charset="0"/>
                                      <a:cs typeface="Times New Roman" panose="02020603050405020304" pitchFamily="18" charset="0"/>
                                    </a:rPr>
                                    <m:t>𝑖</m:t>
                                  </m:r>
                                </m:sub>
                                <m:sup>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0</m:t>
                                      </m:r>
                                    </m:e>
                                  </m:d>
                                </m:sup>
                              </m:sSubSup>
                              <m:r>
                                <a:rPr lang="en-US" altLang="zh-CN" b="0" i="1"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zh-CN" altLang="en-US" b="0" i="1" smtClean="0">
                                        <a:latin typeface="Cambria Math" panose="02040503050406030204" pitchFamily="18" charset="0"/>
                                        <a:cs typeface="Times New Roman" panose="02020603050405020304" pitchFamily="18" charset="0"/>
                                      </a:rPr>
                                      <m:t>𝜆</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𝑛</m:t>
                                    </m:r>
                                  </m:sup>
                                </m:sSubSup>
                                <m:r>
                                  <a:rPr lang="en-US" altLang="zh-CN" b="0" i="1" smtClean="0">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cs typeface="Times New Roman" panose="02020603050405020304" pitchFamily="18" charset="0"/>
                                      </a:rPr>
                                    </m:ctrlPr>
                                  </m:fPr>
                                  <m:num>
                                    <m:nary>
                                      <m:naryPr>
                                        <m:chr m:val="∑"/>
                                        <m:limLoc m:val="subSup"/>
                                        <m:ctrlPr>
                                          <a:rPr lang="en-US" altLang="zh-CN" b="0" i="1" smtClean="0">
                                            <a:latin typeface="Cambria Math" panose="02040503050406030204" pitchFamily="18" charset="0"/>
                                            <a:cs typeface="Times New Roman" panose="02020603050405020304" pitchFamily="18" charset="0"/>
                                          </a:rPr>
                                        </m:ctrlPr>
                                      </m:naryPr>
                                      <m:sub>
                                        <m:r>
                                          <m:rPr>
                                            <m:brk m:alnAt="25"/>
                                          </m:rPr>
                                          <a:rPr lang="en-US" altLang="zh-CN" b="0" i="1" smtClean="0">
                                            <a:latin typeface="Cambria Math" panose="02040503050406030204" pitchFamily="18" charset="0"/>
                                            <a:cs typeface="Times New Roman" panose="02020603050405020304" pitchFamily="18" charset="0"/>
                                          </a:rPr>
                                          <m:t>1</m:t>
                                        </m:r>
                                      </m:sub>
                                      <m:sup>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𝐽</m:t>
                                            </m:r>
                                          </m:e>
                                          <m:sub>
                                            <m:r>
                                              <a:rPr lang="en-US" altLang="zh-CN" b="0" i="1" smtClean="0">
                                                <a:latin typeface="Cambria Math" panose="02040503050406030204" pitchFamily="18" charset="0"/>
                                                <a:cs typeface="Times New Roman" panose="02020603050405020304" pitchFamily="18" charset="0"/>
                                              </a:rPr>
                                              <m:t>𝑖</m:t>
                                            </m:r>
                                          </m:sub>
                                        </m:sSub>
                                      </m:sup>
                                      <m:e>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,2</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e>
                                    </m:nary>
                                  </m:num>
                                  <m:den>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𝐽</m:t>
                                        </m:r>
                                      </m:e>
                                      <m:sub>
                                        <m:r>
                                          <a:rPr lang="en-US" altLang="zh-CN" b="0" i="1" smtClean="0">
                                            <a:latin typeface="Cambria Math" panose="02040503050406030204" pitchFamily="18" charset="0"/>
                                            <a:cs typeface="Times New Roman" panose="02020603050405020304" pitchFamily="18" charset="0"/>
                                          </a:rPr>
                                          <m:t>𝑖</m:t>
                                        </m:r>
                                      </m:sub>
                                    </m:sSub>
                                  </m:den>
                                </m:f>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𝑟</m:t>
                                    </m:r>
                                  </m:sub>
                                  <m:sup>
                                    <m:r>
                                      <a:rPr lang="en-US" altLang="zh-CN" b="0" i="1" smtClean="0">
                                        <a:latin typeface="Cambria Math" panose="02040503050406030204" pitchFamily="18" charset="0"/>
                                        <a:cs typeface="Times New Roman" panose="02020603050405020304" pitchFamily="18" charset="0"/>
                                      </a:rPr>
                                      <m:t>𝑛</m:t>
                                    </m:r>
                                  </m:sup>
                                </m:sSub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𝐴𝑔𝑔</m:t>
                                </m:r>
                                <m:r>
                                  <a:rPr lang="en-US" altLang="zh-CN" b="0" i="1" smtClean="0">
                                    <a:latin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𝑑</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𝑛</m:t>
                                    </m:r>
                                  </m:sup>
                                </m:sSubSup>
                                <m:r>
                                  <a:rPr lang="en-US" altLang="zh-CN" b="0" i="1" smtClean="0">
                                    <a:latin typeface="Cambria Math" panose="02040503050406030204" pitchFamily="18" charset="0"/>
                                    <a:cs typeface="Times New Roman" panose="02020603050405020304" pitchFamily="18" charset="0"/>
                                  </a:rPr>
                                  <m:t>)</m:t>
                                </m:r>
                              </m:oMath>
                            </m:oMathPara>
                          </a14:m>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23815135"/>
                      </a:ext>
                    </a:extLst>
                  </a:tr>
                  <a:tr h="370840">
                    <a:tc>
                      <a:txBody>
                        <a:bodyPr/>
                        <a:lstStyle/>
                        <a:p>
                          <a:pPr algn="ctr"/>
                          <a:r>
                            <a:rPr lang="en-US" altLang="zh-CN" dirty="0">
                              <a:latin typeface="Times New Roman" panose="02020603050405020304" pitchFamily="18" charset="0"/>
                              <a:cs typeface="Times New Roman" panose="02020603050405020304" pitchFamily="18" charset="0"/>
                            </a:rPr>
                            <a:t>Action</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Price for road</a:t>
                          </a:r>
                        </a:p>
                      </a:txBody>
                      <a:tcPr anchor="ctr"/>
                    </a:tc>
                    <a:tc>
                      <a:txBody>
                        <a:bodyPr/>
                        <a:lstStyle/>
                        <a:p>
                          <a:pPr algn="ctr"/>
                          <a14:m>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𝑟</m:t>
                                  </m:r>
                                </m:sub>
                                <m:sup>
                                  <m:r>
                                    <a:rPr lang="en-US" altLang="zh-CN" b="0" i="1" smtClean="0">
                                      <a:latin typeface="Cambria Math" panose="02040503050406030204" pitchFamily="18" charset="0"/>
                                      <a:cs typeface="Times New Roman" panose="02020603050405020304" pitchFamily="18" charset="0"/>
                                    </a:rPr>
                                    <m:t>𝑛</m:t>
                                  </m:r>
                                </m:sup>
                              </m:sSubSup>
                              <m:r>
                                <a:rPr lang="zh-CN" altLang="en-US" i="1" smtClean="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时间步</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，路径</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的价格</a:t>
                          </a:r>
                        </a:p>
                      </a:txBody>
                      <a:tcPr anchor="ctr"/>
                    </a:tc>
                    <a:extLst>
                      <a:ext uri="{0D108BD9-81ED-4DB2-BD59-A6C34878D82A}">
                        <a16:rowId xmlns:a16="http://schemas.microsoft.com/office/drawing/2014/main" val="3440592241"/>
                      </a:ext>
                    </a:extLst>
                  </a:tr>
                  <a:tr h="370840">
                    <a:tc>
                      <a:txBody>
                        <a:bodyPr/>
                        <a:lstStyle/>
                        <a:p>
                          <a:pPr algn="ctr"/>
                          <a:r>
                            <a:rPr lang="en-US" altLang="zh-CN" dirty="0">
                              <a:latin typeface="Times New Roman" panose="02020603050405020304" pitchFamily="18" charset="0"/>
                              <a:cs typeface="Times New Roman" panose="02020603050405020304" pitchFamily="18" charset="0"/>
                            </a:rPr>
                            <a:t>Reward</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14:m>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𝑛</m:t>
                                  </m:r>
                                </m:sup>
                              </m:sSubSup>
                              <m:r>
                                <a:rPr lang="en-US" altLang="zh-CN" b="0" i="1" smtClean="0">
                                  <a:latin typeface="Cambria Math" panose="02040503050406030204" pitchFamily="18" charset="0"/>
                                  <a:cs typeface="Times New Roman" panose="02020603050405020304" pitchFamily="18" charset="0"/>
                                </a:rPr>
                                <m:t>=</m:t>
                              </m:r>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up>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𝑁</m:t>
                                      </m:r>
                                    </m:e>
                                    <m:sub>
                                      <m:r>
                                        <a:rPr lang="en-US" altLang="zh-CN" b="0" i="1" smtClean="0">
                                          <a:latin typeface="Cambria Math" panose="02040503050406030204" pitchFamily="18" charset="0"/>
                                          <a:cs typeface="Times New Roman" panose="02020603050405020304" pitchFamily="18" charset="0"/>
                                        </a:rPr>
                                        <m:t>𝑖</m:t>
                                      </m:r>
                                    </m:sub>
                                  </m:sSub>
                                </m:sup>
                                <m:e>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sub>
                                    <m:sup>
                                      <m:r>
                                        <a:rPr lang="en-US" altLang="zh-CN" b="0" i="1" smtClean="0">
                                          <a:latin typeface="Cambria Math" panose="02040503050406030204" pitchFamily="18" charset="0"/>
                                          <a:cs typeface="Times New Roman" panose="02020603050405020304" pitchFamily="18" charset="0"/>
                                        </a:rPr>
                                        <m:t>𝑛</m:t>
                                      </m:r>
                                    </m:sup>
                                  </m:sSubSup>
                                </m:e>
                              </m:nary>
                              <m:r>
                                <a:rPr lang="en-US" altLang="zh-CN" b="0" i="1" smtClean="0">
                                  <a:latin typeface="Cambria Math" panose="02040503050406030204" pitchFamily="18" charset="0"/>
                                  <a:cs typeface="Times New Roman" panose="02020603050405020304" pitchFamily="18" charset="0"/>
                                </a:rPr>
                                <m:t>, </m:t>
                              </m:r>
                              <m:r>
                                <a:rPr lang="zh-CN" altLang="en-US" b="0" i="1" smtClean="0">
                                  <a:latin typeface="Cambria Math" panose="02040503050406030204" pitchFamily="18" charset="0"/>
                                  <a:cs typeface="Times New Roman" panose="02020603050405020304" pitchFamily="18" charset="0"/>
                                </a:rPr>
                                <m:t>在</m:t>
                              </m:r>
                              <m:r>
                                <a:rPr lang="en-US" altLang="zh-CN" i="1" dirty="0" smtClean="0">
                                  <a:latin typeface="Cambria Math" panose="02040503050406030204" pitchFamily="18" charset="0"/>
                                  <a:cs typeface="Times New Roman" panose="02020603050405020304" pitchFamily="18" charset="0"/>
                                </a:rPr>
                                <m:t>𝑟𝑜𝑎𝑑</m:t>
                              </m:r>
                              <m:r>
                                <a:rPr lang="en-US" altLang="zh-CN" i="1" dirty="0" smtClean="0">
                                  <a:latin typeface="Cambria Math" panose="02040503050406030204" pitchFamily="18" charset="0"/>
                                  <a:cs typeface="Times New Roman" panose="02020603050405020304" pitchFamily="18" charset="0"/>
                                </a:rPr>
                                <m:t> </m:t>
                              </m:r>
                              <m:r>
                                <a:rPr lang="en-US" altLang="zh-CN" i="1" dirty="0" err="1" smtClean="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上累积行驶距离</a:t>
                          </a:r>
                        </a:p>
                      </a:txBody>
                      <a:tcPr anchor="ctr"/>
                    </a:tc>
                    <a:tc>
                      <a:txBody>
                        <a:bodyPr/>
                        <a:lstStyle/>
                        <a:p>
                          <a:pPr algn="ctr"/>
                          <a:r>
                            <a:rPr lang="zh-CN" altLang="en-US" dirty="0">
                              <a:latin typeface="Times New Roman" panose="02020603050405020304" pitchFamily="18" charset="0"/>
                              <a:cs typeface="Times New Roman" panose="02020603050405020304" pitchFamily="18" charset="0"/>
                            </a:rPr>
                            <a:t>所有路段的</a:t>
                          </a:r>
                          <a:r>
                            <a:rPr lang="en-US" altLang="zh-CN" dirty="0">
                              <a:latin typeface="Times New Roman" panose="02020603050405020304" pitchFamily="18" charset="0"/>
                              <a:cs typeface="Times New Roman" panose="02020603050405020304" pitchFamily="18" charset="0"/>
                            </a:rPr>
                            <a:t>average reward</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5503372"/>
                      </a:ext>
                    </a:extLst>
                  </a:tr>
                </a:tbl>
              </a:graphicData>
            </a:graphic>
          </p:graphicFrame>
        </mc:Choice>
        <mc:Fallback xmlns="">
          <p:graphicFrame>
            <p:nvGraphicFramePr>
              <p:cNvPr id="4" name="表格 4">
                <a:extLst>
                  <a:ext uri="{FF2B5EF4-FFF2-40B4-BE49-F238E27FC236}">
                    <a16:creationId xmlns:a16="http://schemas.microsoft.com/office/drawing/2014/main" id="{3436FA2B-19DA-B42C-10E0-66344B3105F9}"/>
                  </a:ext>
                </a:extLst>
              </p:cNvPr>
              <p:cNvGraphicFramePr>
                <a:graphicFrameLocks noGrp="1"/>
              </p:cNvGraphicFramePr>
              <p:nvPr>
                <p:extLst>
                  <p:ext uri="{D42A27DB-BD31-4B8C-83A1-F6EECF244321}">
                    <p14:modId xmlns:p14="http://schemas.microsoft.com/office/powerpoint/2010/main" val="566284754"/>
                  </p:ext>
                </p:extLst>
              </p:nvPr>
            </p:nvGraphicFramePr>
            <p:xfrm>
              <a:off x="381973" y="1361934"/>
              <a:ext cx="8380054" cy="2280413"/>
            </p:xfrm>
            <a:graphic>
              <a:graphicData uri="http://schemas.openxmlformats.org/drawingml/2006/table">
                <a:tbl>
                  <a:tblPr firstRow="1" bandRow="1">
                    <a:tableStyleId>{5C22544A-7EE6-4342-B048-85BDC9FD1C3A}</a:tableStyleId>
                  </a:tblPr>
                  <a:tblGrid>
                    <a:gridCol w="1006981">
                      <a:extLst>
                        <a:ext uri="{9D8B030D-6E8A-4147-A177-3AD203B41FA5}">
                          <a16:colId xmlns:a16="http://schemas.microsoft.com/office/drawing/2014/main" val="3094873364"/>
                        </a:ext>
                      </a:extLst>
                    </a:gridCol>
                    <a:gridCol w="4224758">
                      <a:extLst>
                        <a:ext uri="{9D8B030D-6E8A-4147-A177-3AD203B41FA5}">
                          <a16:colId xmlns:a16="http://schemas.microsoft.com/office/drawing/2014/main" val="3784028269"/>
                        </a:ext>
                      </a:extLst>
                    </a:gridCol>
                    <a:gridCol w="3148315">
                      <a:extLst>
                        <a:ext uri="{9D8B030D-6E8A-4147-A177-3AD203B41FA5}">
                          <a16:colId xmlns:a16="http://schemas.microsoft.com/office/drawing/2014/main" val="1044582872"/>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Element</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Road view</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Route view</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60001625"/>
                      </a:ext>
                    </a:extLst>
                  </a:tr>
                  <a:tr h="1078421">
                    <a:tc>
                      <a:txBody>
                        <a:bodyPr/>
                        <a:lstStyle/>
                        <a:p>
                          <a:pPr algn="ctr"/>
                          <a:r>
                            <a:rPr lang="en-US" altLang="zh-CN" dirty="0">
                              <a:latin typeface="Times New Roman" panose="02020603050405020304" pitchFamily="18" charset="0"/>
                              <a:cs typeface="Times New Roman" panose="02020603050405020304" pitchFamily="18" charset="0"/>
                            </a:rPr>
                            <a:t>State</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a:blip r:embed="rId4"/>
                          <a:stretch>
                            <a:fillRect l="-23919" t="-37288" r="-75072" b="-136723"/>
                          </a:stretch>
                        </a:blipFill>
                      </a:tcPr>
                    </a:tc>
                    <a:tc>
                      <a:txBody>
                        <a:bodyPr/>
                        <a:lstStyle/>
                        <a:p>
                          <a:endParaRPr lang="zh-CN"/>
                        </a:p>
                      </a:txBody>
                      <a:tcPr anchor="ctr">
                        <a:blipFill>
                          <a:blip r:embed="rId4"/>
                          <a:stretch>
                            <a:fillRect l="-166344" t="-37288" r="-774" b="-136723"/>
                          </a:stretch>
                        </a:blipFill>
                      </a:tcPr>
                    </a:tc>
                    <a:extLst>
                      <a:ext uri="{0D108BD9-81ED-4DB2-BD59-A6C34878D82A}">
                        <a16:rowId xmlns:a16="http://schemas.microsoft.com/office/drawing/2014/main" val="1023815135"/>
                      </a:ext>
                    </a:extLst>
                  </a:tr>
                  <a:tr h="370840">
                    <a:tc>
                      <a:txBody>
                        <a:bodyPr/>
                        <a:lstStyle/>
                        <a:p>
                          <a:pPr algn="ctr"/>
                          <a:r>
                            <a:rPr lang="en-US" altLang="zh-CN" dirty="0">
                              <a:latin typeface="Times New Roman" panose="02020603050405020304" pitchFamily="18" charset="0"/>
                              <a:cs typeface="Times New Roman" panose="02020603050405020304" pitchFamily="18" charset="0"/>
                            </a:rPr>
                            <a:t>Action</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Price for road</a:t>
                          </a:r>
                        </a:p>
                      </a:txBody>
                      <a:tcPr anchor="ctr"/>
                    </a:tc>
                    <a:tc>
                      <a:txBody>
                        <a:bodyPr/>
                        <a:lstStyle/>
                        <a:p>
                          <a:endParaRPr lang="zh-CN"/>
                        </a:p>
                      </a:txBody>
                      <a:tcPr anchor="ctr">
                        <a:blipFill>
                          <a:blip r:embed="rId4"/>
                          <a:stretch>
                            <a:fillRect l="-166344" t="-398361" r="-774" b="-296721"/>
                          </a:stretch>
                        </a:blipFill>
                      </a:tcPr>
                    </a:tc>
                    <a:extLst>
                      <a:ext uri="{0D108BD9-81ED-4DB2-BD59-A6C34878D82A}">
                        <a16:rowId xmlns:a16="http://schemas.microsoft.com/office/drawing/2014/main" val="3440592241"/>
                      </a:ext>
                    </a:extLst>
                  </a:tr>
                  <a:tr h="460312">
                    <a:tc>
                      <a:txBody>
                        <a:bodyPr/>
                        <a:lstStyle/>
                        <a:p>
                          <a:pPr algn="ctr"/>
                          <a:r>
                            <a:rPr lang="en-US" altLang="zh-CN" dirty="0">
                              <a:latin typeface="Times New Roman" panose="02020603050405020304" pitchFamily="18" charset="0"/>
                              <a:cs typeface="Times New Roman" panose="02020603050405020304" pitchFamily="18" charset="0"/>
                            </a:rPr>
                            <a:t>Reward</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a:blip r:embed="rId4"/>
                          <a:stretch>
                            <a:fillRect l="-23919" t="-400000" r="-75072" b="-138158"/>
                          </a:stretch>
                        </a:blipFill>
                      </a:tcPr>
                    </a:tc>
                    <a:tc>
                      <a:txBody>
                        <a:bodyPr/>
                        <a:lstStyle/>
                        <a:p>
                          <a:pPr algn="ctr"/>
                          <a:r>
                            <a:rPr lang="zh-CN" altLang="en-US" dirty="0">
                              <a:latin typeface="Times New Roman" panose="02020603050405020304" pitchFamily="18" charset="0"/>
                              <a:cs typeface="Times New Roman" panose="02020603050405020304" pitchFamily="18" charset="0"/>
                            </a:rPr>
                            <a:t>所有路段的</a:t>
                          </a:r>
                          <a:r>
                            <a:rPr lang="en-US" altLang="zh-CN" dirty="0">
                              <a:latin typeface="Times New Roman" panose="02020603050405020304" pitchFamily="18" charset="0"/>
                              <a:cs typeface="Times New Roman" panose="02020603050405020304" pitchFamily="18" charset="0"/>
                            </a:rPr>
                            <a:t>average reward</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5503372"/>
                      </a:ext>
                    </a:extLst>
                  </a:tr>
                </a:tbl>
              </a:graphicData>
            </a:graphic>
          </p:graphicFrame>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EB077FD-4CC4-3B3D-65DB-03917CAA5719}"/>
                  </a:ext>
                </a:extLst>
              </p:cNvPr>
              <p:cNvSpPr txBox="1"/>
              <p:nvPr/>
            </p:nvSpPr>
            <p:spPr>
              <a:xfrm>
                <a:off x="428281" y="4050416"/>
                <a:ext cx="8380054" cy="2225546"/>
              </a:xfrm>
              <a:prstGeom prst="rect">
                <a:avLst/>
              </a:prstGeom>
              <a:noFill/>
            </p:spPr>
            <p:txBody>
              <a:bodyPr wrap="square">
                <a:spAutoFit/>
              </a:bodyPr>
              <a:lstStyle/>
              <a:p>
                <a14:m>
                  <m:oMath xmlns:m="http://schemas.openxmlformats.org/officeDocument/2006/math">
                    <m:sSubSup>
                      <m:sSubSupPr>
                        <m:ctrlPr>
                          <a:rPr lang="en-US" altLang="zh-CN" sz="1800" b="0" i="1" smtClean="0">
                            <a:latin typeface="Cambria Math" panose="02040503050406030204" pitchFamily="18" charset="0"/>
                            <a:cs typeface="Times New Roman" panose="02020603050405020304" pitchFamily="18" charset="0"/>
                          </a:rPr>
                        </m:ctrlPr>
                      </m:sSubSupPr>
                      <m:e>
                        <m:r>
                          <a:rPr lang="zh-CN" altLang="en-US" sz="1800" b="0" i="1" smtClean="0">
                            <a:latin typeface="Cambria Math" panose="02040503050406030204" pitchFamily="18" charset="0"/>
                            <a:cs typeface="Times New Roman" panose="02020603050405020304" pitchFamily="18" charset="0"/>
                          </a:rPr>
                          <m:t>𝜆</m:t>
                        </m:r>
                      </m:e>
                      <m:sub>
                        <m:r>
                          <a:rPr lang="en-US" altLang="zh-CN" sz="1800" b="0" i="1" smtClean="0">
                            <a:latin typeface="Cambria Math" panose="02040503050406030204" pitchFamily="18" charset="0"/>
                            <a:cs typeface="Times New Roman" panose="02020603050405020304" pitchFamily="18" charset="0"/>
                          </a:rPr>
                          <m:t>𝑖</m:t>
                        </m:r>
                      </m:sub>
                      <m:sup>
                        <m:r>
                          <a:rPr lang="en-US" altLang="zh-CN" sz="1800" b="0" i="1" smtClean="0">
                            <a:latin typeface="Cambria Math" panose="02040503050406030204" pitchFamily="18" charset="0"/>
                            <a:cs typeface="Times New Roman" panose="02020603050405020304" pitchFamily="18" charset="0"/>
                          </a:rPr>
                          <m:t>𝑛</m:t>
                        </m:r>
                      </m:sup>
                    </m:sSubSup>
                  </m:oMath>
                </a14:m>
                <a:r>
                  <a:rPr lang="zh-CN" altLang="en-US" dirty="0"/>
                  <a:t>：</a:t>
                </a:r>
                <a:r>
                  <a:rPr lang="zh-CN" altLang="en-US" dirty="0">
                    <a:latin typeface="Times New Roman" panose="02020603050405020304" pitchFamily="18" charset="0"/>
                    <a:cs typeface="Times New Roman" panose="02020603050405020304" pitchFamily="18" charset="0"/>
                  </a:rPr>
                  <a:t>时间步</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测量的路段</a:t>
                </a:r>
                <a:r>
                  <a:rPr lang="en-US" altLang="zh-CN"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的平均行驶时间</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altLang="zh-CN" sz="1800" b="0" i="1" smtClean="0">
                            <a:latin typeface="Cambria Math" panose="02040503050406030204" pitchFamily="18" charset="0"/>
                            <a:cs typeface="Times New Roman" panose="02020603050405020304" pitchFamily="18" charset="0"/>
                          </a:rPr>
                        </m:ctrlPr>
                      </m:sSubSupPr>
                      <m:e>
                        <m:r>
                          <a:rPr lang="zh-CN" altLang="en-US" sz="1800" b="0" i="1" smtClean="0">
                            <a:latin typeface="Cambria Math" panose="02040503050406030204" pitchFamily="18" charset="0"/>
                            <a:cs typeface="Times New Roman" panose="02020603050405020304" pitchFamily="18" charset="0"/>
                          </a:rPr>
                          <m:t>𝜆</m:t>
                        </m:r>
                      </m:e>
                      <m:sub>
                        <m:r>
                          <a:rPr lang="en-US" altLang="zh-CN" sz="1800" b="0" i="1" smtClean="0">
                            <a:latin typeface="Cambria Math" panose="02040503050406030204" pitchFamily="18" charset="0"/>
                            <a:cs typeface="Times New Roman" panose="02020603050405020304" pitchFamily="18" charset="0"/>
                          </a:rPr>
                          <m:t>𝑖</m:t>
                        </m:r>
                      </m:sub>
                      <m:sup>
                        <m:d>
                          <m:dPr>
                            <m:begChr m:val="⟨"/>
                            <m:endChr m:val="⟩"/>
                            <m:ctrlPr>
                              <a:rPr lang="en-US" altLang="zh-CN" sz="1800" b="0" i="1" smtClean="0">
                                <a:latin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cs typeface="Times New Roman" panose="02020603050405020304" pitchFamily="18" charset="0"/>
                              </a:rPr>
                              <m:t>0</m:t>
                            </m:r>
                          </m:e>
                        </m:d>
                      </m:sup>
                    </m:sSubSup>
                  </m:oMath>
                </a14:m>
                <a:r>
                  <a:rPr lang="zh-CN" altLang="en-US"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𝜆</m:t>
                        </m:r>
                      </m:e>
                      <m:sub>
                        <m:r>
                          <a:rPr lang="en-US" altLang="zh-CN" i="1">
                            <a:latin typeface="Cambria Math" panose="02040503050406030204" pitchFamily="18" charset="0"/>
                            <a:cs typeface="Times New Roman" panose="02020603050405020304" pitchFamily="18" charset="0"/>
                          </a:rPr>
                          <m:t>𝑖</m:t>
                        </m:r>
                      </m:sub>
                      <m:sup>
                        <m:d>
                          <m:dPr>
                            <m:begChr m:val="⟨"/>
                            <m:endChr m:val="⟩"/>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0</m:t>
                            </m:r>
                          </m:e>
                        </m:d>
                      </m:sup>
                    </m:sSubSup>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dirty="0">
                            <a:latin typeface="Cambria Math" panose="02040503050406030204" pitchFamily="18" charset="0"/>
                            <a:cs typeface="Times New Roman" panose="02020603050405020304" pitchFamily="18" charset="0"/>
                          </a:rPr>
                        </m:ctrlPr>
                      </m:fPr>
                      <m:num>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𝐿</m:t>
                            </m:r>
                          </m:e>
                          <m:sub>
                            <m:r>
                              <a:rPr lang="en-US" altLang="zh-CN" i="1" dirty="0">
                                <a:latin typeface="Cambria Math" panose="02040503050406030204" pitchFamily="18" charset="0"/>
                                <a:cs typeface="Times New Roman" panose="02020603050405020304" pitchFamily="18" charset="0"/>
                              </a:rPr>
                              <m:t>𝑖</m:t>
                            </m:r>
                          </m:sub>
                        </m:sSub>
                      </m:num>
                      <m:den>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𝑣</m:t>
                            </m:r>
                          </m:e>
                          <m:sup>
                            <m:r>
                              <a:rPr lang="en-US" altLang="zh-CN" i="1" dirty="0">
                                <a:latin typeface="Cambria Math" panose="02040503050406030204" pitchFamily="18" charset="0"/>
                                <a:cs typeface="Times New Roman" panose="02020603050405020304" pitchFamily="18" charset="0"/>
                              </a:rPr>
                              <m:t>𝑚𝑎𝑥</m:t>
                            </m:r>
                          </m:sup>
                        </m:sSup>
                      </m:den>
                    </m:f>
                  </m:oMath>
                </a14:m>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𝑛</m:t>
                        </m:r>
                      </m:e>
                      <m:sub>
                        <m:r>
                          <a:rPr lang="en-US" altLang="zh-CN" sz="1800" b="0" i="1" smtClean="0">
                            <a:latin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cs typeface="Times New Roman" panose="02020603050405020304" pitchFamily="18" charset="0"/>
                          </a:rPr>
                          <m:t>𝑗</m:t>
                        </m:r>
                        <m:r>
                          <a:rPr lang="en-US" altLang="zh-CN" sz="1800" b="0" i="1" smtClean="0">
                            <a:latin typeface="Cambria Math" panose="02040503050406030204" pitchFamily="18" charset="0"/>
                            <a:cs typeface="Times New Roman" panose="02020603050405020304" pitchFamily="18" charset="0"/>
                          </a:rPr>
                          <m:t>,2</m:t>
                        </m:r>
                      </m:sub>
                    </m:sSub>
                  </m:oMath>
                </a14:m>
                <a:r>
                  <a:rPr lang="zh-CN" altLang="en-US" dirty="0">
                    <a:latin typeface="Times New Roman" panose="02020603050405020304" pitchFamily="18" charset="0"/>
                    <a:cs typeface="Times New Roman" panose="02020603050405020304" pitchFamily="18" charset="0"/>
                  </a:rPr>
                  <a:t>：车辆</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𝑗</m:t>
                    </m:r>
                  </m:oMath>
                </a14:m>
                <a:r>
                  <a:rPr lang="zh-CN" altLang="en-US" dirty="0">
                    <a:latin typeface="Times New Roman" panose="02020603050405020304" pitchFamily="18" charset="0"/>
                    <a:cs typeface="Times New Roman" panose="02020603050405020304" pitchFamily="18" charset="0"/>
                  </a:rPr>
                  <a:t>离开路段</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的时间步</a:t>
                </a:r>
              </a:p>
              <a:p>
                <a14:m>
                  <m:oMath xmlns:m="http://schemas.openxmlformats.org/officeDocument/2006/math">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𝑛</m:t>
                        </m:r>
                      </m:e>
                      <m:sub>
                        <m:r>
                          <a:rPr lang="en-US" altLang="zh-CN" sz="1800" b="0" i="1" smtClean="0">
                            <a:latin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cs typeface="Times New Roman" panose="02020603050405020304" pitchFamily="18" charset="0"/>
                          </a:rPr>
                          <m:t>𝑗</m:t>
                        </m:r>
                        <m:r>
                          <a:rPr lang="en-US" altLang="zh-CN" sz="1800" b="0" i="1" smtClean="0">
                            <a:latin typeface="Cambria Math" panose="02040503050406030204" pitchFamily="18" charset="0"/>
                            <a:cs typeface="Times New Roman" panose="02020603050405020304" pitchFamily="18" charset="0"/>
                          </a:rPr>
                          <m:t>,1</m:t>
                        </m:r>
                      </m:sub>
                    </m:sSub>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车辆</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𝑗</m:t>
                    </m:r>
                  </m:oMath>
                </a14:m>
                <a:r>
                  <a:rPr lang="zh-CN" altLang="en-US" dirty="0">
                    <a:latin typeface="Times New Roman" panose="02020603050405020304" pitchFamily="18" charset="0"/>
                    <a:cs typeface="Times New Roman" panose="02020603050405020304" pitchFamily="18" charset="0"/>
                  </a:rPr>
                  <a:t>进入路段</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的时间步</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𝐽</m:t>
                        </m:r>
                      </m:e>
                      <m:sub>
                        <m:r>
                          <a:rPr lang="en-US" altLang="zh-CN" sz="1800" b="0" i="1" smtClean="0">
                            <a:latin typeface="Cambria Math" panose="02040503050406030204" pitchFamily="18" charset="0"/>
                            <a:cs typeface="Times New Roman" panose="02020603050405020304" pitchFamily="18" charset="0"/>
                          </a:rPr>
                          <m:t>𝑖</m:t>
                        </m:r>
                      </m:sub>
                    </m:sSub>
                  </m:oMath>
                </a14:m>
                <a:r>
                  <a:rPr lang="zh-CN" altLang="en-US" dirty="0">
                    <a:latin typeface="Times New Roman" panose="02020603050405020304" pitchFamily="18" charset="0"/>
                    <a:cs typeface="Times New Roman" panose="02020603050405020304" pitchFamily="18" charset="0"/>
                  </a:rPr>
                  <a:t>：离开</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𝑟𝑜𝑎𝑑</m:t>
                    </m:r>
                    <m:r>
                      <a:rPr lang="en-US" altLang="zh-CN" i="1" dirty="0">
                        <a:latin typeface="Cambria Math" panose="02040503050406030204" pitchFamily="18" charset="0"/>
                        <a:cs typeface="Times New Roman" panose="02020603050405020304" pitchFamily="18" charset="0"/>
                      </a:rPr>
                      <m:t> </m:t>
                    </m:r>
                    <m:r>
                      <a:rPr lang="en-US" altLang="zh-CN" i="1" dirty="0" err="1">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的车辆数量</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altLang="zh-CN" sz="1800" b="0" i="1" smtClean="0">
                            <a:latin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cs typeface="Times New Roman" panose="02020603050405020304" pitchFamily="18" charset="0"/>
                          </a:rPr>
                          <m:t>𝑅</m:t>
                        </m:r>
                      </m:e>
                      <m:sub>
                        <m:r>
                          <a:rPr lang="en-US" altLang="zh-CN" sz="1800" b="0" i="1" smtClean="0">
                            <a:latin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cs typeface="Times New Roman" panose="02020603050405020304" pitchFamily="18" charset="0"/>
                          </a:rPr>
                          <m:t>𝑗</m:t>
                        </m:r>
                      </m:sub>
                      <m:sup>
                        <m:r>
                          <a:rPr lang="en-US" altLang="zh-CN" sz="1800" b="0" i="1" smtClean="0">
                            <a:latin typeface="Cambria Math" panose="02040503050406030204" pitchFamily="18" charset="0"/>
                            <a:cs typeface="Times New Roman" panose="02020603050405020304" pitchFamily="18" charset="0"/>
                          </a:rPr>
                          <m:t>𝑛</m:t>
                        </m:r>
                      </m:sup>
                    </m:sSubSup>
                  </m:oMath>
                </a14:m>
                <a:r>
                  <a:rPr lang="zh-CN" altLang="en-US" dirty="0">
                    <a:latin typeface="Times New Roman" panose="02020603050405020304" pitchFamily="18" charset="0"/>
                    <a:cs typeface="Times New Roman" panose="02020603050405020304" pitchFamily="18" charset="0"/>
                  </a:rPr>
                  <a:t>：车辆</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𝑗</m:t>
                    </m:r>
                  </m:oMath>
                </a14:m>
                <a:r>
                  <a:rPr lang="zh-CN" altLang="en-US" dirty="0">
                    <a:latin typeface="Times New Roman" panose="02020603050405020304" pitchFamily="18" charset="0"/>
                    <a:cs typeface="Times New Roman" panose="02020603050405020304" pitchFamily="18" charset="0"/>
                  </a:rPr>
                  <a:t>在路段</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上行驶的距离</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𝑑</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𝑛</m:t>
                        </m:r>
                      </m:sup>
                    </m:sSubSup>
                  </m:oMath>
                </a14:m>
                <a:r>
                  <a:rPr lang="zh-CN" altLang="en-US"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𝑟𝑜𝑎𝑑</m:t>
                    </m:r>
                    <m:r>
                      <a:rPr lang="en-US" altLang="zh-CN" i="1" dirty="0" smtClean="0">
                        <a:latin typeface="Cambria Math" panose="02040503050406030204" pitchFamily="18" charset="0"/>
                        <a:cs typeface="Times New Roman" panose="02020603050405020304" pitchFamily="18" charset="0"/>
                      </a:rPr>
                      <m:t> </m:t>
                    </m:r>
                    <m:r>
                      <a:rPr lang="en-US" altLang="zh-CN" i="1" dirty="0" err="1" smtClean="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delay index</a:t>
                </a:r>
                <a:endParaRPr lang="zh-CN" altLang="en-US"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CEB077FD-4CC4-3B3D-65DB-03917CAA5719}"/>
                  </a:ext>
                </a:extLst>
              </p:cNvPr>
              <p:cNvSpPr txBox="1">
                <a:spLocks noRot="1" noChangeAspect="1" noMove="1" noResize="1" noEditPoints="1" noAdjustHandles="1" noChangeArrowheads="1" noChangeShapeType="1" noTextEdit="1"/>
              </p:cNvSpPr>
              <p:nvPr/>
            </p:nvSpPr>
            <p:spPr>
              <a:xfrm>
                <a:off x="428281" y="4050416"/>
                <a:ext cx="8380054" cy="2225546"/>
              </a:xfrm>
              <a:prstGeom prst="rect">
                <a:avLst/>
              </a:prstGeom>
              <a:blipFill>
                <a:blip r:embed="rId5"/>
                <a:stretch>
                  <a:fillRect l="-145" t="-1366" b="-300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1AC0634-1826-A313-3F66-5C97608EB4EA}"/>
              </a:ext>
            </a:extLst>
          </p:cNvPr>
          <p:cNvPicPr>
            <a:picLocks noChangeAspect="1"/>
          </p:cNvPicPr>
          <p:nvPr/>
        </p:nvPicPr>
        <p:blipFill>
          <a:blip r:embed="rId6"/>
          <a:stretch>
            <a:fillRect/>
          </a:stretch>
        </p:blipFill>
        <p:spPr>
          <a:xfrm>
            <a:off x="4788485" y="3937656"/>
            <a:ext cx="3994730" cy="2043815"/>
          </a:xfrm>
          <a:prstGeom prst="rect">
            <a:avLst/>
          </a:prstGeom>
        </p:spPr>
      </p:pic>
    </p:spTree>
    <p:custDataLst>
      <p:tags r:id="rId1"/>
    </p:custDataLst>
    <p:extLst>
      <p:ext uri="{BB962C8B-B14F-4D97-AF65-F5344CB8AC3E}">
        <p14:creationId xmlns:p14="http://schemas.microsoft.com/office/powerpoint/2010/main" val="362557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8946CC-BEC1-48E1-A353-9B1EA5282B23}"/>
              </a:ext>
            </a:extLst>
          </p:cNvPr>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64" name="组合 63">
            <a:extLst>
              <a:ext uri="{FF2B5EF4-FFF2-40B4-BE49-F238E27FC236}">
                <a16:creationId xmlns:a16="http://schemas.microsoft.com/office/drawing/2014/main" id="{A123CDE2-2DAE-404B-B3BD-41E67B131C0F}"/>
              </a:ext>
            </a:extLst>
          </p:cNvPr>
          <p:cNvGrpSpPr/>
          <p:nvPr/>
        </p:nvGrpSpPr>
        <p:grpSpPr>
          <a:xfrm>
            <a:off x="2131902" y="2071919"/>
            <a:ext cx="4880195" cy="461665"/>
            <a:chOff x="2318742" y="2198492"/>
            <a:chExt cx="4880195" cy="461665"/>
          </a:xfrm>
        </p:grpSpPr>
        <p:sp>
          <p:nvSpPr>
            <p:cNvPr id="53" name="文本框 52">
              <a:extLst>
                <a:ext uri="{FF2B5EF4-FFF2-40B4-BE49-F238E27FC236}">
                  <a16:creationId xmlns:a16="http://schemas.microsoft.com/office/drawing/2014/main" id="{5B71471E-29A2-418F-9A0F-2A046E7A9A4F}"/>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研究背景</a:t>
              </a:r>
            </a:p>
          </p:txBody>
        </p:sp>
        <p:grpSp>
          <p:nvGrpSpPr>
            <p:cNvPr id="54" name="Google Shape;863;p65">
              <a:extLst>
                <a:ext uri="{FF2B5EF4-FFF2-40B4-BE49-F238E27FC236}">
                  <a16:creationId xmlns:a16="http://schemas.microsoft.com/office/drawing/2014/main" id="{4ADC0B0C-EF10-4E77-8A37-51CD9C26CD11}"/>
                </a:ext>
              </a:extLst>
            </p:cNvPr>
            <p:cNvGrpSpPr>
              <a:grpSpLocks noChangeAspect="1"/>
            </p:cNvGrpSpPr>
            <p:nvPr/>
          </p:nvGrpSpPr>
          <p:grpSpPr>
            <a:xfrm>
              <a:off x="2318742" y="2339325"/>
              <a:ext cx="190147" cy="180000"/>
              <a:chOff x="4660325" y="1866850"/>
              <a:chExt cx="68350" cy="58100"/>
            </a:xfrm>
          </p:grpSpPr>
          <p:sp>
            <p:nvSpPr>
              <p:cNvPr id="55" name="Google Shape;864;p65">
                <a:extLst>
                  <a:ext uri="{FF2B5EF4-FFF2-40B4-BE49-F238E27FC236}">
                    <a16:creationId xmlns:a16="http://schemas.microsoft.com/office/drawing/2014/main" id="{8633226D-7206-4DB5-A776-C9D8B53C03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a:extLst>
                  <a:ext uri="{FF2B5EF4-FFF2-40B4-BE49-F238E27FC236}">
                    <a16:creationId xmlns:a16="http://schemas.microsoft.com/office/drawing/2014/main" id="{048F5B53-EE26-48D6-B008-2E0129A43C73}"/>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a:extLst>
                <a:ext uri="{FF2B5EF4-FFF2-40B4-BE49-F238E27FC236}">
                  <a16:creationId xmlns:a16="http://schemas.microsoft.com/office/drawing/2014/main" id="{3DC19A0F-2BF0-4436-A4FF-29971F96A4CC}"/>
                </a:ext>
              </a:extLst>
            </p:cNvPr>
            <p:cNvGrpSpPr>
              <a:grpSpLocks noChangeAspect="1"/>
            </p:cNvGrpSpPr>
            <p:nvPr/>
          </p:nvGrpSpPr>
          <p:grpSpPr>
            <a:xfrm flipH="1">
              <a:off x="7008790" y="2339325"/>
              <a:ext cx="190147" cy="180000"/>
              <a:chOff x="4660325" y="1866850"/>
              <a:chExt cx="68350" cy="58100"/>
            </a:xfrm>
          </p:grpSpPr>
          <p:sp>
            <p:nvSpPr>
              <p:cNvPr id="62" name="Google Shape;864;p65">
                <a:extLst>
                  <a:ext uri="{FF2B5EF4-FFF2-40B4-BE49-F238E27FC236}">
                    <a16:creationId xmlns:a16="http://schemas.microsoft.com/office/drawing/2014/main" id="{67FE0191-57C7-47E9-8E4B-E7584C0F713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a:extLst>
                  <a:ext uri="{FF2B5EF4-FFF2-40B4-BE49-F238E27FC236}">
                    <a16:creationId xmlns:a16="http://schemas.microsoft.com/office/drawing/2014/main" id="{4F6085A6-AB9A-4428-BB25-809BCB063E7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组合 27">
            <a:extLst>
              <a:ext uri="{FF2B5EF4-FFF2-40B4-BE49-F238E27FC236}">
                <a16:creationId xmlns:a16="http://schemas.microsoft.com/office/drawing/2014/main" id="{D801762B-5F21-4F92-8A07-BD12AE6217CF}"/>
              </a:ext>
            </a:extLst>
          </p:cNvPr>
          <p:cNvGrpSpPr/>
          <p:nvPr/>
        </p:nvGrpSpPr>
        <p:grpSpPr>
          <a:xfrm>
            <a:off x="2131899" y="3438350"/>
            <a:ext cx="4880195" cy="461665"/>
            <a:chOff x="2318742" y="2255831"/>
            <a:chExt cx="4880195" cy="461665"/>
          </a:xfrm>
        </p:grpSpPr>
        <p:sp>
          <p:nvSpPr>
            <p:cNvPr id="29" name="文本框 28">
              <a:extLst>
                <a:ext uri="{FF2B5EF4-FFF2-40B4-BE49-F238E27FC236}">
                  <a16:creationId xmlns:a16="http://schemas.microsoft.com/office/drawing/2014/main" id="{02787730-BD70-486D-AFFB-BDE38953D0DA}"/>
                </a:ext>
              </a:extLst>
            </p:cNvPr>
            <p:cNvSpPr txBox="1"/>
            <p:nvPr/>
          </p:nvSpPr>
          <p:spPr>
            <a:xfrm>
              <a:off x="2692421" y="2255831"/>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模型算法</a:t>
              </a:r>
            </a:p>
          </p:txBody>
        </p:sp>
        <p:grpSp>
          <p:nvGrpSpPr>
            <p:cNvPr id="30" name="Google Shape;863;p65">
              <a:extLst>
                <a:ext uri="{FF2B5EF4-FFF2-40B4-BE49-F238E27FC236}">
                  <a16:creationId xmlns:a16="http://schemas.microsoft.com/office/drawing/2014/main" id="{7140B953-4812-43BE-880C-90AF2084F76E}"/>
                </a:ext>
              </a:extLst>
            </p:cNvPr>
            <p:cNvGrpSpPr>
              <a:grpSpLocks noChangeAspect="1"/>
            </p:cNvGrpSpPr>
            <p:nvPr/>
          </p:nvGrpSpPr>
          <p:grpSpPr>
            <a:xfrm>
              <a:off x="2318742" y="2339325"/>
              <a:ext cx="190147" cy="180000"/>
              <a:chOff x="4660325" y="1866850"/>
              <a:chExt cx="68350" cy="58100"/>
            </a:xfrm>
          </p:grpSpPr>
          <p:sp>
            <p:nvSpPr>
              <p:cNvPr id="34" name="Google Shape;864;p65">
                <a:extLst>
                  <a:ext uri="{FF2B5EF4-FFF2-40B4-BE49-F238E27FC236}">
                    <a16:creationId xmlns:a16="http://schemas.microsoft.com/office/drawing/2014/main" id="{E624C319-509F-4423-A720-85345D0E390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5;p65">
                <a:extLst>
                  <a:ext uri="{FF2B5EF4-FFF2-40B4-BE49-F238E27FC236}">
                    <a16:creationId xmlns:a16="http://schemas.microsoft.com/office/drawing/2014/main" id="{69621E94-B4B4-41A7-8855-C3079C0AD01F}"/>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863;p65">
              <a:extLst>
                <a:ext uri="{FF2B5EF4-FFF2-40B4-BE49-F238E27FC236}">
                  <a16:creationId xmlns:a16="http://schemas.microsoft.com/office/drawing/2014/main" id="{6CE42FB7-BA5A-4B93-9361-4128785B5B5C}"/>
                </a:ext>
              </a:extLst>
            </p:cNvPr>
            <p:cNvGrpSpPr>
              <a:grpSpLocks noChangeAspect="1"/>
            </p:cNvGrpSpPr>
            <p:nvPr/>
          </p:nvGrpSpPr>
          <p:grpSpPr>
            <a:xfrm flipH="1">
              <a:off x="7008790" y="2339325"/>
              <a:ext cx="190147" cy="180000"/>
              <a:chOff x="4660325" y="1866850"/>
              <a:chExt cx="68350" cy="58100"/>
            </a:xfrm>
          </p:grpSpPr>
          <p:sp>
            <p:nvSpPr>
              <p:cNvPr id="32" name="Google Shape;864;p65">
                <a:extLst>
                  <a:ext uri="{FF2B5EF4-FFF2-40B4-BE49-F238E27FC236}">
                    <a16:creationId xmlns:a16="http://schemas.microsoft.com/office/drawing/2014/main" id="{9290C251-328E-4DAE-B092-87B7A56CBF66}"/>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5;p65">
                <a:extLst>
                  <a:ext uri="{FF2B5EF4-FFF2-40B4-BE49-F238E27FC236}">
                    <a16:creationId xmlns:a16="http://schemas.microsoft.com/office/drawing/2014/main" id="{454F09DA-25B7-4582-AB06-1C1FA3E6C1FC}"/>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文本框 36">
            <a:extLst>
              <a:ext uri="{FF2B5EF4-FFF2-40B4-BE49-F238E27FC236}">
                <a16:creationId xmlns:a16="http://schemas.microsoft.com/office/drawing/2014/main" id="{9EEBFB12-9821-42F4-81F9-02A78EB44F1F}"/>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11" name="组合 10">
            <a:extLst>
              <a:ext uri="{FF2B5EF4-FFF2-40B4-BE49-F238E27FC236}">
                <a16:creationId xmlns:a16="http://schemas.microsoft.com/office/drawing/2014/main" id="{E0F49145-3DC8-314E-6399-C9394CB26F8D}"/>
              </a:ext>
            </a:extLst>
          </p:cNvPr>
          <p:cNvGrpSpPr/>
          <p:nvPr/>
        </p:nvGrpSpPr>
        <p:grpSpPr>
          <a:xfrm>
            <a:off x="2131900" y="4804781"/>
            <a:ext cx="4880195" cy="461665"/>
            <a:chOff x="2318742" y="2198492"/>
            <a:chExt cx="4880195" cy="461665"/>
          </a:xfrm>
        </p:grpSpPr>
        <p:sp>
          <p:nvSpPr>
            <p:cNvPr id="12" name="文本框 11">
              <a:extLst>
                <a:ext uri="{FF2B5EF4-FFF2-40B4-BE49-F238E27FC236}">
                  <a16:creationId xmlns:a16="http://schemas.microsoft.com/office/drawing/2014/main" id="{4914C3E7-3251-696D-91EB-65F49DABA2C6}"/>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实验总结</a:t>
              </a:r>
            </a:p>
          </p:txBody>
        </p:sp>
        <p:grpSp>
          <p:nvGrpSpPr>
            <p:cNvPr id="13" name="Google Shape;863;p65">
              <a:extLst>
                <a:ext uri="{FF2B5EF4-FFF2-40B4-BE49-F238E27FC236}">
                  <a16:creationId xmlns:a16="http://schemas.microsoft.com/office/drawing/2014/main" id="{9DC83024-6EAB-F7B3-CD4F-3CF1858E2AF1}"/>
                </a:ext>
              </a:extLst>
            </p:cNvPr>
            <p:cNvGrpSpPr>
              <a:grpSpLocks noChangeAspect="1"/>
            </p:cNvGrpSpPr>
            <p:nvPr/>
          </p:nvGrpSpPr>
          <p:grpSpPr>
            <a:xfrm>
              <a:off x="2318742" y="2339325"/>
              <a:ext cx="190147" cy="180000"/>
              <a:chOff x="4660325" y="1866850"/>
              <a:chExt cx="68350" cy="58100"/>
            </a:xfrm>
          </p:grpSpPr>
          <p:sp>
            <p:nvSpPr>
              <p:cNvPr id="17" name="Google Shape;864;p65">
                <a:extLst>
                  <a:ext uri="{FF2B5EF4-FFF2-40B4-BE49-F238E27FC236}">
                    <a16:creationId xmlns:a16="http://schemas.microsoft.com/office/drawing/2014/main" id="{902472F8-C968-2ECA-EB10-FE6E6F2ECC44}"/>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5;p65">
                <a:extLst>
                  <a:ext uri="{FF2B5EF4-FFF2-40B4-BE49-F238E27FC236}">
                    <a16:creationId xmlns:a16="http://schemas.microsoft.com/office/drawing/2014/main" id="{EC1B433D-B1DE-8D94-8481-838C79E7F0AD}"/>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63;p65">
              <a:extLst>
                <a:ext uri="{FF2B5EF4-FFF2-40B4-BE49-F238E27FC236}">
                  <a16:creationId xmlns:a16="http://schemas.microsoft.com/office/drawing/2014/main" id="{E4E46A06-8ACB-703B-7619-F0045860DC22}"/>
                </a:ext>
              </a:extLst>
            </p:cNvPr>
            <p:cNvGrpSpPr>
              <a:grpSpLocks noChangeAspect="1"/>
            </p:cNvGrpSpPr>
            <p:nvPr/>
          </p:nvGrpSpPr>
          <p:grpSpPr>
            <a:xfrm flipH="1">
              <a:off x="7008790" y="2339325"/>
              <a:ext cx="190147" cy="180000"/>
              <a:chOff x="4660325" y="1866850"/>
              <a:chExt cx="68350" cy="58100"/>
            </a:xfrm>
          </p:grpSpPr>
          <p:sp>
            <p:nvSpPr>
              <p:cNvPr id="15" name="Google Shape;864;p65">
                <a:extLst>
                  <a:ext uri="{FF2B5EF4-FFF2-40B4-BE49-F238E27FC236}">
                    <a16:creationId xmlns:a16="http://schemas.microsoft.com/office/drawing/2014/main" id="{34CAEF36-E8D0-96B1-BB6A-FEEBED014B64}"/>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5;p65">
                <a:extLst>
                  <a:ext uri="{FF2B5EF4-FFF2-40B4-BE49-F238E27FC236}">
                    <a16:creationId xmlns:a16="http://schemas.microsoft.com/office/drawing/2014/main" id="{37918690-7FC4-84F1-C254-A7D0C0895B4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20370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5796959"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Decompose Global Reward</a:t>
            </a:r>
          </a:p>
        </p:txBody>
      </p:sp>
      <p:sp>
        <p:nvSpPr>
          <p:cNvPr id="3" name="文本框 2">
            <a:extLst>
              <a:ext uri="{FF2B5EF4-FFF2-40B4-BE49-F238E27FC236}">
                <a16:creationId xmlns:a16="http://schemas.microsoft.com/office/drawing/2014/main" id="{B18F323C-D947-FE79-595E-6A932540961B}"/>
              </a:ext>
            </a:extLst>
          </p:cNvPr>
          <p:cNvSpPr txBox="1"/>
          <p:nvPr/>
        </p:nvSpPr>
        <p:spPr>
          <a:xfrm>
            <a:off x="172273" y="772377"/>
            <a:ext cx="8744702"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Minimize the delay index for all vehicles == Minimize for each road individually</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7ABD507-0627-0046-1FCA-7E268C59211C}"/>
                  </a:ext>
                </a:extLst>
              </p:cNvPr>
              <p:cNvSpPr txBox="1"/>
              <p:nvPr/>
            </p:nvSpPr>
            <p:spPr>
              <a:xfrm>
                <a:off x="296090" y="1333828"/>
                <a:ext cx="8675636" cy="5555757"/>
              </a:xfrm>
              <a:prstGeom prst="rect">
                <a:avLst/>
              </a:prstGeom>
              <a:noFill/>
            </p:spPr>
            <p:txBody>
              <a:bodyPr wrap="square">
                <a:noAutofit/>
              </a:bodyPr>
              <a:lstStyle/>
              <a:p>
                <a:pPr>
                  <a:lnSpc>
                    <a:spcPct val="90000"/>
                  </a:lnSpc>
                </a:pPr>
                <a:r>
                  <a:rPr lang="zh-CN" altLang="en-US" dirty="0"/>
                  <a:t>所有</a:t>
                </a:r>
                <a:r>
                  <a:rPr lang="zh-CN" altLang="en-US" i="0" dirty="0">
                    <a:latin typeface="+mj-lt"/>
                  </a:rPr>
                  <a:t>车辆的</a:t>
                </a:r>
                <a:r>
                  <a:rPr lang="en-US" altLang="zh-CN" i="0" dirty="0">
                    <a:latin typeface="Times New Roman" panose="02020603050405020304" pitchFamily="18" charset="0"/>
                    <a:cs typeface="Times New Roman" panose="02020603050405020304" pitchFamily="18" charset="0"/>
                  </a:rPr>
                  <a:t>delay</a:t>
                </a:r>
                <a:r>
                  <a:rPr lang="en-US" altLang="zh-CN" b="0" i="0" dirty="0">
                    <a:latin typeface="Times New Roman" panose="02020603050405020304" pitchFamily="18" charset="0"/>
                    <a:cs typeface="Times New Roman" panose="02020603050405020304" pitchFamily="18" charset="0"/>
                  </a:rPr>
                  <a:t> </a:t>
                </a:r>
                <a:r>
                  <a:rPr lang="en-US" altLang="zh-CN" i="0" dirty="0">
                    <a:latin typeface="Times New Roman" panose="02020603050405020304" pitchFamily="18" charset="0"/>
                    <a:cs typeface="Times New Roman" panose="02020603050405020304" pitchFamily="18" charset="0"/>
                  </a:rPr>
                  <a:t>index</a:t>
                </a:r>
                <a:r>
                  <a:rPr lang="zh-CN" altLang="en-US" i="0" dirty="0">
                    <a:latin typeface="+mj-lt"/>
                  </a:rPr>
                  <a:t>：</a:t>
                </a:r>
                <a:endParaRPr lang="en-US" altLang="zh-CN" i="1" dirty="0">
                  <a:latin typeface="Cambria Math" panose="02040503050406030204" pitchFamily="18" charset="0"/>
                </a:endParaRPr>
              </a:p>
              <a:p>
                <a:pPr>
                  <a:lnSpc>
                    <a:spcPct val="90000"/>
                  </a:lnSpc>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𝑣𝑒h𝑖𝑐𝑙𝑒𝑠</m:t>
                          </m:r>
                        </m:sub>
                      </m:sSub>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𝑛</m:t>
                                      </m:r>
                                    </m:sup>
                                  </m:sSubSup>
                                </m:e>
                              </m:nary>
                            </m:e>
                          </m:nary>
                        </m:e>
                      </m:nary>
                    </m:oMath>
                  </m:oMathPara>
                </a14:m>
                <a:endParaRPr lang="en-US" altLang="zh-CN" b="0" dirty="0"/>
              </a:p>
              <a:p>
                <a:pPr>
                  <a:lnSpc>
                    <a:spcPct val="90000"/>
                  </a:lnSpc>
                </a:pPr>
                <a:r>
                  <a:rPr lang="zh-CN" altLang="en-US" dirty="0"/>
                  <a:t>每个时间步 </a:t>
                </a:r>
                <a:r>
                  <a:rPr lang="en-US" altLang="zh-CN" dirty="0">
                    <a:latin typeface="Times New Roman" panose="02020603050405020304" pitchFamily="18" charset="0"/>
                    <a:cs typeface="Times New Roman" panose="02020603050405020304" pitchFamily="18" charset="0"/>
                  </a:rPr>
                  <a:t>global delay index</a:t>
                </a:r>
                <a:r>
                  <a:rPr lang="zh-CN" altLang="en-US" dirty="0"/>
                  <a:t>：</a:t>
                </a:r>
                <a:endParaRPr lang="en-US" altLang="zh-CN" dirty="0"/>
              </a:p>
              <a:p>
                <a:pPr algn="ctr">
                  <a:lnSpc>
                    <a:spcPct val="90000"/>
                  </a:lnSpc>
                </a:pPr>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𝑔𝑙𝑜𝑏𝑎𝑙</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sSubSup>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sSubSup>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𝑛</m:t>
                                </m:r>
                              </m:sup>
                            </m:sSubSup>
                          </m:e>
                        </m:nary>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nary>
                          <m:naryPr>
                            <m:chr m:val="∑"/>
                            <m:ctrlPr>
                              <a:rPr lang="en-US" altLang="zh-CN" b="0" i="1" smtClean="0">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𝑁</m:t>
                                </m:r>
                              </m:e>
                              <m:sub>
                                <m:r>
                                  <a:rPr lang="en-US" altLang="zh-CN" i="1">
                                    <a:latin typeface="Cambria Math" panose="02040503050406030204" pitchFamily="18" charset="0"/>
                                  </a:rPr>
                                  <m:t>𝑖</m:t>
                                </m:r>
                              </m:sub>
                              <m:sup>
                                <m:r>
                                  <a:rPr lang="en-US" altLang="zh-CN" i="1">
                                    <a:latin typeface="Cambria Math" panose="02040503050406030204" pitchFamily="18" charset="0"/>
                                  </a:rPr>
                                  <m:t>𝑛</m:t>
                                </m:r>
                              </m:sup>
                            </m:sSubSup>
                          </m:sup>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𝑛</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up>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0</m:t>
                                        </m:r>
                                      </m:e>
                                    </m:d>
                                  </m:sup>
                                </m:sSubSup>
                              </m:e>
                            </m:d>
                          </m:e>
                        </m:nary>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𝑣</m:t>
                            </m:r>
                          </m:sup>
                          <m:e>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𝑁</m:t>
                                    </m:r>
                                  </m:e>
                                  <m:sub>
                                    <m:r>
                                      <a:rPr lang="en-US" altLang="zh-CN" i="1">
                                        <a:latin typeface="Cambria Math" panose="02040503050406030204" pitchFamily="18" charset="0"/>
                                      </a:rPr>
                                      <m:t>𝑖</m:t>
                                    </m:r>
                                  </m:sub>
                                  <m:sup>
                                    <m:r>
                                      <a:rPr lang="en-US" altLang="zh-CN" i="1">
                                        <a:latin typeface="Cambria Math" panose="02040503050406030204" pitchFamily="18" charset="0"/>
                                      </a:rPr>
                                      <m:t>𝑛</m:t>
                                    </m:r>
                                  </m:sup>
                                </m:sSubSup>
                              </m:sup>
                              <m:e>
                                <m:f>
                                  <m:fPr>
                                    <m:ctrlPr>
                                      <a:rPr lang="en-US" altLang="zh-CN" b="0" i="1" smtClean="0">
                                        <a:latin typeface="Cambria Math" panose="02040503050406030204" pitchFamily="18" charset="0"/>
                                        <a:ea typeface="Cambria Math" panose="02040503050406030204" pitchFamily="18" charset="0"/>
                                      </a:rPr>
                                    </m:ctrlPr>
                                  </m:fPr>
                                  <m:num>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𝑛</m:t>
                                        </m:r>
                                      </m:sup>
                                    </m:sSubSup>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𝑣</m:t>
                                        </m:r>
                                      </m:e>
                                      <m:sup>
                                        <m:r>
                                          <a:rPr lang="en-US" altLang="zh-CN" b="0" i="1" smtClean="0">
                                            <a:latin typeface="Cambria Math" panose="02040503050406030204" pitchFamily="18" charset="0"/>
                                            <a:ea typeface="Cambria Math" panose="02040503050406030204" pitchFamily="18" charset="0"/>
                                          </a:rPr>
                                          <m:t>𝑚𝑎𝑥</m:t>
                                        </m:r>
                                      </m:sup>
                                    </m:sSup>
                                  </m:den>
                                </m:f>
                              </m:e>
                            </m:nary>
                          </m:e>
                        </m:nary>
                      </m:e>
                    </m:nary>
                  </m:oMath>
                </a14:m>
                <a:endParaRPr lang="en-US" altLang="zh-CN" b="0" dirty="0"/>
              </a:p>
              <a:p>
                <a:pPr>
                  <a:lnSpc>
                    <a:spcPct val="90000"/>
                  </a:lnSpc>
                </a:pPr>
                <a:r>
                  <a:rPr lang="zh-CN" altLang="en-US" dirty="0"/>
                  <a:t>整个时间范围：</a:t>
                </a:r>
                <a:endParaRPr lang="en-US" altLang="zh-CN" i="1" dirty="0">
                  <a:latin typeface="Cambria Math" panose="02040503050406030204" pitchFamily="18" charset="0"/>
                </a:endParaRPr>
              </a:p>
              <a:p>
                <a:pPr>
                  <a:lnSpc>
                    <a:spcPct val="90000"/>
                  </a:lnSpc>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𝑔𝑙𝑜𝑏𝑎𝑙</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sSubSup>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𝑚𝑎𝑥</m:t>
                                  </m:r>
                                </m:sup>
                              </m:sSup>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sSubSup>
                                    </m:sup>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𝑛</m:t>
                                          </m:r>
                                        </m:sup>
                                      </m:sSubSup>
                                    </m:e>
                                  </m:nary>
                                </m:e>
                              </m:nary>
                            </m:e>
                          </m:nary>
                        </m:e>
                      </m:nary>
                    </m:oMath>
                  </m:oMathPara>
                </a14:m>
                <a:endParaRPr lang="en-US" altLang="zh-CN" dirty="0"/>
              </a:p>
              <a:p>
                <a:pPr>
                  <a:lnSpc>
                    <a:spcPct val="90000"/>
                  </a:lnSpc>
                </a:pPr>
                <a:r>
                  <a:rPr lang="zh-CN" altLang="en-US" dirty="0"/>
                  <a:t>用</a:t>
                </a:r>
                <a:r>
                  <a:rPr lang="en-US" altLang="zh-CN" dirty="0"/>
                  <a:t>vehicle view </a:t>
                </a:r>
                <a:r>
                  <a:rPr lang="zh-CN" altLang="en-US" dirty="0"/>
                  <a:t>表示 </a:t>
                </a:r>
                <a:r>
                  <a:rPr lang="en-US" altLang="zh-CN" b="0" dirty="0"/>
                  <a:t>road view</a:t>
                </a:r>
                <a:r>
                  <a:rPr lang="zh-CN" altLang="en-US" b="0" dirty="0"/>
                  <a:t>：</a:t>
                </a:r>
                <a:endParaRPr lang="en-US" altLang="zh-CN" b="0" dirty="0"/>
              </a:p>
              <a:p>
                <a:pPr>
                  <a:lnSpc>
                    <a:spcPct val="90000"/>
                  </a:lnSpc>
                </a:pPr>
                <a14:m>
                  <m:oMathPara xmlns:m="http://schemas.openxmlformats.org/officeDocument/2006/math">
                    <m:oMathParaPr>
                      <m:jc m:val="center"/>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𝑇</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𝑉</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𝑁</m:t>
                                      </m:r>
                                    </m:e>
                                    <m:sub>
                                      <m:r>
                                        <a:rPr lang="en-US" altLang="zh-CN" i="1">
                                          <a:latin typeface="Cambria Math" panose="02040503050406030204" pitchFamily="18" charset="0"/>
                                        </a:rPr>
                                        <m:t>𝑖</m:t>
                                      </m:r>
                                    </m:sub>
                                    <m:sup>
                                      <m:r>
                                        <a:rPr lang="en-US" altLang="zh-CN" i="1">
                                          <a:latin typeface="Cambria Math" panose="02040503050406030204" pitchFamily="18" charset="0"/>
                                        </a:rPr>
                                        <m:t>𝑛</m:t>
                                      </m:r>
                                    </m:sup>
                                  </m:sSubSup>
                                </m:sup>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𝑛</m:t>
                                      </m:r>
                                    </m:sup>
                                  </m:sSubSup>
                                </m:e>
                              </m:nary>
                            </m:e>
                          </m:nary>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𝑁</m:t>
                          </m:r>
                        </m:sup>
                        <m:e>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𝑇</m:t>
                              </m:r>
                            </m:sup>
                            <m:e>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𝑛</m:t>
                                      </m:r>
                                    </m:sup>
                                  </m:sSubSup>
                                </m:sup>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𝑛</m:t>
                                      </m:r>
                                    </m:sup>
                                  </m:sSubSup>
                                </m:e>
                              </m:nary>
                            </m:e>
                          </m:nary>
                        </m:e>
                      </m:nary>
                    </m:oMath>
                  </m:oMathPara>
                </a14:m>
                <a:endParaRPr lang="en-US" altLang="zh-CN" dirty="0"/>
              </a:p>
              <a:p>
                <a:pPr>
                  <a:lnSpc>
                    <a:spcPct val="90000"/>
                  </a:lnSpc>
                </a:pPr>
                <a:r>
                  <a:rPr lang="zh-CN" altLang="en-US" dirty="0"/>
                  <a:t>得证：</a:t>
                </a:r>
                <a:endParaRPr lang="en-US" altLang="zh-CN" dirty="0"/>
              </a:p>
              <a:p>
                <a:pPr>
                  <a:lnSpc>
                    <a:spcPct val="9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𝑔𝑙𝑜𝑏𝑎𝑙</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𝑚𝑎𝑥</m:t>
                              </m:r>
                            </m:sup>
                          </m:sSup>
                        </m:den>
                      </m:f>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𝑁</m:t>
                          </m:r>
                        </m:sup>
                        <m:e>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𝑇</m:t>
                              </m:r>
                            </m:sup>
                            <m:e>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up>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𝑉</m:t>
                                      </m:r>
                                    </m:e>
                                    <m:sub>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𝑛</m:t>
                                      </m:r>
                                    </m:sup>
                                  </m:sSubSup>
                                </m:sup>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𝑅</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𝑛</m:t>
                                      </m:r>
                                    </m:sup>
                                  </m:sSubSup>
                                </m:e>
                              </m:nary>
                            </m:e>
                          </m:nary>
                        </m:e>
                      </m:nary>
                      <m:r>
                        <a:rPr lang="en-US" altLang="zh-CN" b="0" i="0"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𝑁</m:t>
                          </m:r>
                        </m:sup>
                        <m:e>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𝑇</m:t>
                              </m:r>
                            </m:sup>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𝑛</m:t>
                                          </m:r>
                                        </m:sup>
                                      </m:sSubSup>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𝑣</m:t>
                                          </m:r>
                                        </m:e>
                                        <m:sup>
                                          <m:r>
                                            <a:rPr lang="en-US" altLang="zh-CN" b="0" i="1" smtClean="0">
                                              <a:latin typeface="Cambria Math" panose="02040503050406030204" pitchFamily="18" charset="0"/>
                                              <a:ea typeface="Cambria Math" panose="02040503050406030204" pitchFamily="18" charset="0"/>
                                            </a:rPr>
                                            <m:t>𝑚𝑎𝑥</m:t>
                                          </m:r>
                                        </m:sup>
                                      </m:sSup>
                                    </m:den>
                                  </m:f>
                                </m:e>
                              </m:d>
                            </m:e>
                          </m:nary>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𝑁</m:t>
                          </m:r>
                        </m:sup>
                        <m:e>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𝑇</m:t>
                              </m:r>
                            </m:sup>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𝑛</m:t>
                                  </m:r>
                                </m:sup>
                              </m:sSubSup>
                            </m:e>
                          </m:nary>
                        </m:e>
                      </m:nary>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𝑣𝑒h𝑖𝑐𝑙𝑒𝑠</m:t>
                          </m:r>
                        </m:sub>
                      </m:sSub>
                    </m:oMath>
                  </m:oMathPara>
                </a14:m>
                <a:endParaRPr lang="zh-CN" altLang="en-US" dirty="0"/>
              </a:p>
            </p:txBody>
          </p:sp>
        </mc:Choice>
        <mc:Fallback xmlns="">
          <p:sp>
            <p:nvSpPr>
              <p:cNvPr id="8" name="文本框 7">
                <a:extLst>
                  <a:ext uri="{FF2B5EF4-FFF2-40B4-BE49-F238E27FC236}">
                    <a16:creationId xmlns:a16="http://schemas.microsoft.com/office/drawing/2014/main" id="{07ABD507-0627-0046-1FCA-7E268C59211C}"/>
                  </a:ext>
                </a:extLst>
              </p:cNvPr>
              <p:cNvSpPr txBox="1">
                <a:spLocks noRot="1" noChangeAspect="1" noMove="1" noResize="1" noEditPoints="1" noAdjustHandles="1" noChangeArrowheads="1" noChangeShapeType="1" noTextEdit="1"/>
              </p:cNvSpPr>
              <p:nvPr/>
            </p:nvSpPr>
            <p:spPr>
              <a:xfrm>
                <a:off x="296090" y="1333828"/>
                <a:ext cx="8675636" cy="5555757"/>
              </a:xfrm>
              <a:prstGeom prst="rect">
                <a:avLst/>
              </a:prstGeom>
              <a:blipFill>
                <a:blip r:embed="rId4"/>
                <a:stretch>
                  <a:fillRect l="-632" t="-109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77401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5796959"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Route-level State Attention</a:t>
            </a:r>
          </a:p>
        </p:txBody>
      </p:sp>
      <p:pic>
        <p:nvPicPr>
          <p:cNvPr id="4" name="图片 3">
            <a:extLst>
              <a:ext uri="{FF2B5EF4-FFF2-40B4-BE49-F238E27FC236}">
                <a16:creationId xmlns:a16="http://schemas.microsoft.com/office/drawing/2014/main" id="{F898239D-4572-88C9-AE88-700A7D553C0A}"/>
              </a:ext>
            </a:extLst>
          </p:cNvPr>
          <p:cNvPicPr>
            <a:picLocks noChangeAspect="1"/>
          </p:cNvPicPr>
          <p:nvPr/>
        </p:nvPicPr>
        <p:blipFill rotWithShape="1">
          <a:blip r:embed="rId4"/>
          <a:srcRect t="7285" r="2183" b="4344"/>
          <a:stretch/>
        </p:blipFill>
        <p:spPr>
          <a:xfrm>
            <a:off x="630133" y="901075"/>
            <a:ext cx="8020382" cy="2766049"/>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4150C21-776D-0F93-90AD-8FE82BBBEBFD}"/>
                  </a:ext>
                </a:extLst>
              </p:cNvPr>
              <p:cNvSpPr txBox="1"/>
              <p:nvPr/>
            </p:nvSpPr>
            <p:spPr>
              <a:xfrm>
                <a:off x="1705128" y="4140473"/>
                <a:ext cx="5201873"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𝑟</m:t>
                              </m:r>
                            </m:sub>
                          </m:sSub>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𝑟</m:t>
                              </m:r>
                            </m:sub>
                          </m:sSub>
                        </m:sup>
                        <m:e>
                          <m:r>
                            <a:rPr lang="en-US" altLang="zh-CN" b="0" i="1" smtClean="0">
                              <a:latin typeface="Cambria Math" panose="02040503050406030204" pitchFamily="18" charset="0"/>
                            </a:rPr>
                            <m:t>𝑠𝑜𝑓𝑡𝑚𝑎𝑥</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𝑠</m:t>
                                              </m:r>
                                            </m:sub>
                                            <m:sup>
                                              <m:r>
                                                <a:rPr lang="en-US" altLang="zh-CN" b="0" i="1" smtClean="0">
                                                  <a:latin typeface="Cambria Math" panose="02040503050406030204" pitchFamily="18" charset="0"/>
                                                </a:rPr>
                                                <m:t>𝑄</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𝑟</m:t>
                                              </m:r>
                                            </m:sub>
                                          </m:sSub>
                                        </m:e>
                                      </m:d>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i="1">
                                                  <a:latin typeface="Cambria Math" panose="02040503050406030204" pitchFamily="18" charset="0"/>
                                                </a:rPr>
                                                <m:t>𝑠</m:t>
                                              </m:r>
                                            </m:sub>
                                            <m:sup>
                                              <m:r>
                                                <a:rPr lang="en-US" altLang="zh-CN" b="0" i="1" smtClean="0">
                                                  <a:latin typeface="Cambria Math" panose="02040503050406030204" pitchFamily="18" charset="0"/>
                                                </a:rPr>
                                                <m:t>𝐾</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𝑟</m:t>
                                              </m:r>
                                            </m:sub>
                                          </m:sSub>
                                        </m:e>
                                      </m:d>
                                    </m:e>
                                    <m:sup>
                                      <m:r>
                                        <a:rPr lang="en-US" altLang="zh-CN" b="0" i="1" smtClean="0">
                                          <a:latin typeface="Cambria Math" panose="02040503050406030204" pitchFamily="18" charset="0"/>
                                        </a:rPr>
                                        <m:t>𝑇</m:t>
                                      </m:r>
                                    </m:sup>
                                  </m:sSup>
                                </m:num>
                                <m:den>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e>
                                  </m:rad>
                                </m:den>
                              </m:f>
                            </m:e>
                          </m:d>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𝑉</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𝑟</m:t>
                                  </m:r>
                                </m:sub>
                              </m:sSub>
                            </m:e>
                          </m:d>
                        </m:e>
                      </m:nary>
                    </m:oMath>
                  </m:oMathPara>
                </a14:m>
                <a:endParaRPr lang="zh-CN" altLang="en-US" dirty="0"/>
              </a:p>
            </p:txBody>
          </p:sp>
        </mc:Choice>
        <mc:Fallback xmlns="">
          <p:sp>
            <p:nvSpPr>
              <p:cNvPr id="5" name="文本框 4">
                <a:extLst>
                  <a:ext uri="{FF2B5EF4-FFF2-40B4-BE49-F238E27FC236}">
                    <a16:creationId xmlns:a16="http://schemas.microsoft.com/office/drawing/2014/main" id="{D4150C21-776D-0F93-90AD-8FE82BBBEBFD}"/>
                  </a:ext>
                </a:extLst>
              </p:cNvPr>
              <p:cNvSpPr txBox="1">
                <a:spLocks noRot="1" noChangeAspect="1" noMove="1" noResize="1" noEditPoints="1" noAdjustHandles="1" noChangeArrowheads="1" noChangeShapeType="1" noTextEdit="1"/>
              </p:cNvSpPr>
              <p:nvPr/>
            </p:nvSpPr>
            <p:spPr>
              <a:xfrm>
                <a:off x="1705128" y="4140473"/>
                <a:ext cx="5201873" cy="87126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3A9D64C-C470-2A66-3203-8B05D12550C0}"/>
                  </a:ext>
                </a:extLst>
              </p:cNvPr>
              <p:cNvSpPr txBox="1"/>
              <p:nvPr/>
            </p:nvSpPr>
            <p:spPr>
              <a:xfrm>
                <a:off x="1707390" y="5115754"/>
                <a:ext cx="8273186" cy="369332"/>
              </a:xfrm>
              <a:prstGeom prst="rect">
                <a:avLst/>
              </a:prstGeom>
              <a:noFill/>
            </p:spPr>
            <p:txBody>
              <a:bodyPr wrap="square">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𝐹𝐶</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e>
                        </m:d>
                      </m:e>
                    </m:d>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oMath>
                </a14:m>
                <a:r>
                  <a:rPr lang="zh-CN" altLang="en-US" dirty="0"/>
                  <a:t>是路线</a:t>
                </a:r>
                <a:r>
                  <a:rPr lang="en-US" altLang="zh-CN" dirty="0">
                    <a:latin typeface="Times New Roman" panose="02020603050405020304" pitchFamily="18" charset="0"/>
                    <a:cs typeface="Times New Roman" panose="02020603050405020304" pitchFamily="18" charset="0"/>
                  </a:rPr>
                  <a:t>r</a:t>
                </a:r>
                <a:r>
                  <a:rPr lang="zh-CN" altLang="en-US" dirty="0"/>
                  <a:t>所覆盖的</a:t>
                </a:r>
                <a:r>
                  <a:rPr lang="en-US" altLang="zh-CN" dirty="0">
                    <a:latin typeface="Times New Roman" panose="02020603050405020304" pitchFamily="18" charset="0"/>
                    <a:cs typeface="Times New Roman" panose="02020603050405020304" pitchFamily="18" charset="0"/>
                  </a:rPr>
                  <a:t>roads</a:t>
                </a:r>
                <a:r>
                  <a:rPr lang="zh-CN" altLang="en-US" dirty="0"/>
                  <a:t>的状态的串联向量</a:t>
                </a:r>
                <a:endParaRPr lang="en-US" altLang="zh-CN" dirty="0"/>
              </a:p>
            </p:txBody>
          </p:sp>
        </mc:Choice>
        <mc:Fallback xmlns="">
          <p:sp>
            <p:nvSpPr>
              <p:cNvPr id="8" name="文本框 7">
                <a:extLst>
                  <a:ext uri="{FF2B5EF4-FFF2-40B4-BE49-F238E27FC236}">
                    <a16:creationId xmlns:a16="http://schemas.microsoft.com/office/drawing/2014/main" id="{D3A9D64C-C470-2A66-3203-8B05D12550C0}"/>
                  </a:ext>
                </a:extLst>
              </p:cNvPr>
              <p:cNvSpPr txBox="1">
                <a:spLocks noRot="1" noChangeAspect="1" noMove="1" noResize="1" noEditPoints="1" noAdjustHandles="1" noChangeArrowheads="1" noChangeShapeType="1" noTextEdit="1"/>
              </p:cNvSpPr>
              <p:nvPr/>
            </p:nvSpPr>
            <p:spPr>
              <a:xfrm>
                <a:off x="1707390" y="5115754"/>
                <a:ext cx="8273186" cy="369332"/>
              </a:xfrm>
              <a:prstGeom prst="rect">
                <a:avLst/>
              </a:prstGeom>
              <a:blipFill>
                <a:blip r:embed="rId6"/>
                <a:stretch>
                  <a:fillRect t="-9836"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3A2A48-2F13-283A-DFCC-7846F1A97388}"/>
                  </a:ext>
                </a:extLst>
              </p:cNvPr>
              <p:cNvSpPr txBox="1"/>
              <p:nvPr/>
            </p:nvSpPr>
            <p:spPr>
              <a:xfrm>
                <a:off x="1705128" y="5695654"/>
                <a:ext cx="4572000" cy="369332"/>
              </a:xfrm>
              <a:prstGeom prst="rect">
                <a:avLst/>
              </a:prstGeom>
              <a:noFill/>
            </p:spPr>
            <p:txBody>
              <a:bodyPr wrap="square">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𝑟</m:t>
                        </m:r>
                      </m:sub>
                    </m:sSub>
                    <m:r>
                      <a:rPr lang="zh-CN" altLang="en-US" i="1">
                        <a:latin typeface="Cambria Math" panose="02040503050406030204" pitchFamily="18" charset="0"/>
                      </a:rPr>
                      <m:t>：</m:t>
                    </m:r>
                  </m:oMath>
                </a14:m>
                <a:r>
                  <a:rPr lang="zh-CN" altLang="en-US" dirty="0"/>
                  <a:t>路径</a:t>
                </a:r>
                <a14:m>
                  <m:oMath xmlns:m="http://schemas.openxmlformats.org/officeDocument/2006/math">
                    <m:r>
                      <a:rPr lang="en-US" altLang="zh-CN" i="1" dirty="0" smtClean="0">
                        <a:latin typeface="Cambria Math" panose="02040503050406030204" pitchFamily="18" charset="0"/>
                      </a:rPr>
                      <m:t>𝑟</m:t>
                    </m:r>
                  </m:oMath>
                </a14:m>
                <a:r>
                  <a:rPr lang="zh-CN" altLang="en-US" dirty="0"/>
                  <a:t>中的路段数量</a:t>
                </a:r>
              </a:p>
            </p:txBody>
          </p:sp>
        </mc:Choice>
        <mc:Fallback xmlns="">
          <p:sp>
            <p:nvSpPr>
              <p:cNvPr id="11" name="文本框 10">
                <a:extLst>
                  <a:ext uri="{FF2B5EF4-FFF2-40B4-BE49-F238E27FC236}">
                    <a16:creationId xmlns:a16="http://schemas.microsoft.com/office/drawing/2014/main" id="{B83A2A48-2F13-283A-DFCC-7846F1A97388}"/>
                  </a:ext>
                </a:extLst>
              </p:cNvPr>
              <p:cNvSpPr txBox="1">
                <a:spLocks noRot="1" noChangeAspect="1" noMove="1" noResize="1" noEditPoints="1" noAdjustHandles="1" noChangeArrowheads="1" noChangeShapeType="1" noTextEdit="1"/>
              </p:cNvSpPr>
              <p:nvPr/>
            </p:nvSpPr>
            <p:spPr>
              <a:xfrm>
                <a:off x="1705128" y="5695654"/>
                <a:ext cx="4572000" cy="369332"/>
              </a:xfrm>
              <a:prstGeom prst="rect">
                <a:avLst/>
              </a:prstGeom>
              <a:blipFill>
                <a:blip r:embed="rId7"/>
                <a:stretch>
                  <a:fillRect t="-9836" b="-2295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00708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8146759"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Competition-Aware Q-attention Mechanism</a:t>
            </a:r>
          </a:p>
        </p:txBody>
      </p:sp>
      <p:sp>
        <p:nvSpPr>
          <p:cNvPr id="96" name="页脚占位符 2">
            <a:extLst>
              <a:ext uri="{FF2B5EF4-FFF2-40B4-BE49-F238E27FC236}">
                <a16:creationId xmlns:a16="http://schemas.microsoft.com/office/drawing/2014/main" id="{EF95B3FD-BDE5-4440-B515-135096A22864}"/>
              </a:ext>
            </a:extLst>
          </p:cNvPr>
          <p:cNvSpPr txBox="1">
            <a:spLocks/>
          </p:cNvSpPr>
          <p:nvPr/>
        </p:nvSpPr>
        <p:spPr>
          <a:xfrm>
            <a:off x="183008" y="6356351"/>
            <a:ext cx="8246114" cy="415806"/>
          </a:xfrm>
          <a:prstGeom prst="rect">
            <a:avLst/>
          </a:prstGeom>
        </p:spPr>
        <p:txBody>
          <a:bodyPr vert="horz" lIns="91440" tIns="45720" rIns="91440" bIns="45720" rtlCol="0" anchor="t"/>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US" altLang="zh-CN" dirty="0"/>
          </a:p>
        </p:txBody>
      </p:sp>
      <p:pic>
        <p:nvPicPr>
          <p:cNvPr id="4" name="图片 3">
            <a:extLst>
              <a:ext uri="{FF2B5EF4-FFF2-40B4-BE49-F238E27FC236}">
                <a16:creationId xmlns:a16="http://schemas.microsoft.com/office/drawing/2014/main" id="{F94B82E2-2FA7-2EA7-7155-CB42B0F9D30B}"/>
              </a:ext>
            </a:extLst>
          </p:cNvPr>
          <p:cNvPicPr>
            <a:picLocks noChangeAspect="1"/>
          </p:cNvPicPr>
          <p:nvPr/>
        </p:nvPicPr>
        <p:blipFill>
          <a:blip r:embed="rId4"/>
          <a:stretch>
            <a:fillRect/>
          </a:stretch>
        </p:blipFill>
        <p:spPr>
          <a:xfrm>
            <a:off x="1253635" y="826310"/>
            <a:ext cx="6496050" cy="357187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4F3BCB3-E435-C3F5-68FE-C5914EEFC0AD}"/>
                  </a:ext>
                </a:extLst>
              </p:cNvPr>
              <p:cNvSpPr txBox="1"/>
              <p:nvPr/>
            </p:nvSpPr>
            <p:spPr>
              <a:xfrm>
                <a:off x="519786" y="4456037"/>
                <a:ext cx="3180422" cy="506870"/>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𝐹𝐶</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𝑅𝑒𝐿𝑈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𝐹𝐶</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𝑟</m:t>
                                        </m:r>
                                      </m:sub>
                                    </m:sSub>
                                  </m:e>
                                </m:d>
                              </m:e>
                            </m:d>
                          </m:e>
                        </m:d>
                      </m:e>
                    </m:d>
                  </m:oMath>
                </a14:m>
                <a:endParaRPr lang="zh-CN" altLang="en-US" dirty="0"/>
              </a:p>
            </p:txBody>
          </p:sp>
        </mc:Choice>
        <mc:Fallback xmlns="">
          <p:sp>
            <p:nvSpPr>
              <p:cNvPr id="5" name="文本框 4">
                <a:extLst>
                  <a:ext uri="{FF2B5EF4-FFF2-40B4-BE49-F238E27FC236}">
                    <a16:creationId xmlns:a16="http://schemas.microsoft.com/office/drawing/2014/main" id="{14F3BCB3-E435-C3F5-68FE-C5914EEFC0AD}"/>
                  </a:ext>
                </a:extLst>
              </p:cNvPr>
              <p:cNvSpPr txBox="1">
                <a:spLocks noRot="1" noChangeAspect="1" noMove="1" noResize="1" noEditPoints="1" noAdjustHandles="1" noChangeArrowheads="1" noChangeShapeType="1" noTextEdit="1"/>
              </p:cNvSpPr>
              <p:nvPr/>
            </p:nvSpPr>
            <p:spPr>
              <a:xfrm>
                <a:off x="519786" y="4456037"/>
                <a:ext cx="3180422" cy="50687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CB6E5E2-D739-C6BE-486E-46F2D1753EC3}"/>
                  </a:ext>
                </a:extLst>
              </p:cNvPr>
              <p:cNvSpPr txBox="1"/>
              <p:nvPr/>
            </p:nvSpPr>
            <p:spPr>
              <a:xfrm>
                <a:off x="519786" y="5189617"/>
                <a:ext cx="5940729" cy="822276"/>
              </a:xfrm>
              <a:prstGeom prst="rect">
                <a:avLst/>
              </a:prstGeom>
              <a:noFill/>
            </p:spPr>
            <p:txBody>
              <a:bodyPr wrap="none" rtlCol="0">
                <a:spAutoFit/>
              </a:bodyPr>
              <a:lstStyle/>
              <a:p>
                <a14:m>
                  <m:oMath xmlns:m="http://schemas.openxmlformats.org/officeDocument/2006/math">
                    <m:r>
                      <a:rPr lang="zh-CN" altLang="en-US" i="1" smtClean="0">
                        <a:latin typeface="Cambria Math" panose="02040503050406030204" pitchFamily="18" charset="0"/>
                      </a:rPr>
                      <m:t>𝒬</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𝒔</m:t>
                        </m:r>
                        <m:r>
                          <a:rPr lang="en-US" altLang="zh-CN" b="0" i="1" smtClean="0">
                            <a:latin typeface="Cambria Math" panose="02040503050406030204" pitchFamily="18" charset="0"/>
                          </a:rPr>
                          <m:t>,</m:t>
                        </m:r>
                        <m:r>
                          <a:rPr lang="en-US" altLang="zh-CN" b="1" i="1" smtClean="0">
                            <a:latin typeface="Cambria Math" panose="02040503050406030204" pitchFamily="18" charset="0"/>
                          </a:rPr>
                          <m:t>𝒂</m:t>
                        </m:r>
                      </m:e>
                    </m:d>
                    <m:r>
                      <a:rPr lang="en-US" altLang="zh-CN" b="0" i="1" smtClean="0">
                        <a:latin typeface="Cambria Math" panose="02040503050406030204" pitchFamily="18" charset="0"/>
                      </a:rPr>
                      <m:t>=</m:t>
                    </m:r>
                    <m:r>
                      <a:rPr lang="en-US" altLang="zh-CN" i="1">
                        <a:latin typeface="Cambria Math" panose="02040503050406030204" pitchFamily="18" charset="0"/>
                      </a:rPr>
                      <m:t>𝑠𝑜𝑓𝑡𝑚𝑎𝑥</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b="0" i="1" smtClean="0">
                                            <a:latin typeface="Cambria Math" panose="02040503050406030204" pitchFamily="18" charset="0"/>
                                          </a:rPr>
                                          <m:t>𝑞</m:t>
                                        </m:r>
                                      </m:sub>
                                      <m:sup>
                                        <m:r>
                                          <a:rPr lang="en-US" altLang="zh-CN" i="1">
                                            <a:latin typeface="Cambria Math" panose="02040503050406030204" pitchFamily="18" charset="0"/>
                                          </a:rPr>
                                          <m:t>𝑄</m:t>
                                        </m:r>
                                      </m:sup>
                                    </m:sSubSup>
                                    <m:r>
                                      <a:rPr lang="en-US" altLang="zh-CN" b="1" i="1" smtClean="0">
                                        <a:latin typeface="Cambria Math" panose="02040503050406030204" pitchFamily="18" charset="0"/>
                                      </a:rPr>
                                      <m:t>𝒉</m:t>
                                    </m:r>
                                  </m:e>
                                </m:d>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b="0" i="1" smtClean="0">
                                            <a:latin typeface="Cambria Math" panose="02040503050406030204" pitchFamily="18" charset="0"/>
                                          </a:rPr>
                                          <m:t>𝑞</m:t>
                                        </m:r>
                                      </m:sub>
                                      <m:sup>
                                        <m:r>
                                          <a:rPr lang="en-US" altLang="zh-CN" i="1">
                                            <a:latin typeface="Cambria Math" panose="02040503050406030204" pitchFamily="18" charset="0"/>
                                          </a:rPr>
                                          <m:t>𝐾</m:t>
                                        </m:r>
                                      </m:sup>
                                    </m:sSubSup>
                                    <m:r>
                                      <a:rPr lang="en-US" altLang="zh-CN" b="1" i="1" smtClean="0">
                                        <a:latin typeface="Cambria Math" panose="02040503050406030204" pitchFamily="18" charset="0"/>
                                      </a:rPr>
                                      <m:t>𝒉</m:t>
                                    </m:r>
                                  </m:e>
                                </m:d>
                              </m:e>
                              <m:sup>
                                <m:r>
                                  <a:rPr lang="en-US" altLang="zh-CN" i="1">
                                    <a:latin typeface="Cambria Math" panose="02040503050406030204" pitchFamily="18" charset="0"/>
                                  </a:rPr>
                                  <m:t>𝑇</m:t>
                                </m:r>
                              </m:sup>
                            </m:sSup>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𝑞</m:t>
                                    </m:r>
                                  </m:sub>
                                </m:sSub>
                              </m:e>
                            </m:rad>
                          </m:den>
                        </m:f>
                      </m:e>
                    </m:d>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𝑊</m:t>
                            </m:r>
                          </m:e>
                          <m:sub>
                            <m:r>
                              <a:rPr lang="en-US" altLang="zh-CN" b="0" i="1" smtClean="0">
                                <a:latin typeface="Cambria Math" panose="02040503050406030204" pitchFamily="18" charset="0"/>
                              </a:rPr>
                              <m:t>𝑞</m:t>
                            </m:r>
                          </m:sub>
                          <m:sup>
                            <m:r>
                              <a:rPr lang="en-US" altLang="zh-CN" i="1">
                                <a:latin typeface="Cambria Math" panose="02040503050406030204" pitchFamily="18" charset="0"/>
                              </a:rPr>
                              <m:t>𝑉</m:t>
                            </m:r>
                          </m:sup>
                        </m:sSubSup>
                        <m:r>
                          <a:rPr lang="en-US" altLang="zh-CN" b="1" i="1" smtClean="0">
                            <a:latin typeface="Cambria Math" panose="02040503050406030204" pitchFamily="18" charset="0"/>
                          </a:rPr>
                          <m:t>𝒉</m:t>
                        </m:r>
                      </m:e>
                    </m:d>
                  </m:oMath>
                </a14:m>
                <a:r>
                  <a:rPr lang="en-US" altLang="zh-CN" dirty="0"/>
                  <a:t>,</a:t>
                </a:r>
                <a14:m>
                  <m:oMath xmlns:m="http://schemas.openxmlformats.org/officeDocument/2006/math">
                    <m:r>
                      <a:rPr lang="en-US" altLang="zh-CN" b="0" i="1" dirty="0" smtClean="0">
                        <a:latin typeface="Cambria Math" panose="02040503050406030204" pitchFamily="18" charset="0"/>
                      </a:rPr>
                      <m:t>h</m:t>
                    </m:r>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h</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h</m:t>
                            </m:r>
                          </m:e>
                          <m:sub>
                            <m:r>
                              <a:rPr lang="en-US" altLang="zh-CN" b="0" i="1" dirty="0" smtClean="0">
                                <a:latin typeface="Cambria Math" panose="02040503050406030204" pitchFamily="18" charset="0"/>
                              </a:rPr>
                              <m:t>3</m:t>
                            </m:r>
                          </m:sub>
                        </m:sSub>
                      </m:e>
                    </m:d>
                  </m:oMath>
                </a14:m>
                <a:endParaRPr lang="zh-CN" altLang="en-US" dirty="0"/>
              </a:p>
            </p:txBody>
          </p:sp>
        </mc:Choice>
        <mc:Fallback xmlns="">
          <p:sp>
            <p:nvSpPr>
              <p:cNvPr id="6" name="文本框 5">
                <a:extLst>
                  <a:ext uri="{FF2B5EF4-FFF2-40B4-BE49-F238E27FC236}">
                    <a16:creationId xmlns:a16="http://schemas.microsoft.com/office/drawing/2014/main" id="{FCB6E5E2-D739-C6BE-486E-46F2D1753EC3}"/>
                  </a:ext>
                </a:extLst>
              </p:cNvPr>
              <p:cNvSpPr txBox="1">
                <a:spLocks noRot="1" noChangeAspect="1" noMove="1" noResize="1" noEditPoints="1" noAdjustHandles="1" noChangeArrowheads="1" noChangeShapeType="1" noTextEdit="1"/>
              </p:cNvSpPr>
              <p:nvPr/>
            </p:nvSpPr>
            <p:spPr>
              <a:xfrm>
                <a:off x="519786" y="5189617"/>
                <a:ext cx="5940729" cy="822276"/>
              </a:xfrm>
              <a:prstGeom prst="rect">
                <a:avLst/>
              </a:prstGeom>
              <a:blipFill>
                <a:blip r:embed="rId6"/>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612E13AC-FDA9-F783-1E68-E46C59F88B31}"/>
              </a:ext>
            </a:extLst>
          </p:cNvPr>
          <p:cNvSpPr/>
          <p:nvPr/>
        </p:nvSpPr>
        <p:spPr>
          <a:xfrm>
            <a:off x="519786" y="4398185"/>
            <a:ext cx="3180422" cy="5647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C151B349-5354-54FC-5FB0-171DBE6337DE}"/>
              </a:ext>
            </a:extLst>
          </p:cNvPr>
          <p:cNvCxnSpPr>
            <a:cxnSpLocks/>
            <a:stCxn id="3" idx="0"/>
          </p:cNvCxnSpPr>
          <p:nvPr/>
        </p:nvCxnSpPr>
        <p:spPr>
          <a:xfrm flipV="1">
            <a:off x="2109997" y="3858270"/>
            <a:ext cx="2324060" cy="5399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228D12-68FB-4F73-6705-B37B7EA3E6A6}"/>
              </a:ext>
            </a:extLst>
          </p:cNvPr>
          <p:cNvSpPr/>
          <p:nvPr/>
        </p:nvSpPr>
        <p:spPr>
          <a:xfrm>
            <a:off x="519785" y="5189618"/>
            <a:ext cx="5784761" cy="842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E72F44F5-EB50-A495-7395-EE49B150594E}"/>
              </a:ext>
            </a:extLst>
          </p:cNvPr>
          <p:cNvCxnSpPr>
            <a:cxnSpLocks/>
            <a:stCxn id="6" idx="0"/>
          </p:cNvCxnSpPr>
          <p:nvPr/>
        </p:nvCxnSpPr>
        <p:spPr>
          <a:xfrm flipV="1">
            <a:off x="3490151" y="3973144"/>
            <a:ext cx="2153392" cy="12164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41974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23</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8146759"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Soft Actor Critic </a:t>
            </a:r>
            <a:r>
              <a:rPr lang="zh-CN" altLang="en-US" sz="2800" b="1" dirty="0">
                <a:solidFill>
                  <a:schemeClr val="bg1"/>
                </a:solidFill>
              </a:rPr>
              <a:t>算法</a:t>
            </a:r>
          </a:p>
        </p:txBody>
      </p:sp>
      <p:grpSp>
        <p:nvGrpSpPr>
          <p:cNvPr id="22" name="组合 21">
            <a:extLst>
              <a:ext uri="{FF2B5EF4-FFF2-40B4-BE49-F238E27FC236}">
                <a16:creationId xmlns:a16="http://schemas.microsoft.com/office/drawing/2014/main" id="{0ADF51CD-AC2F-4C66-835A-3140E68AC023}"/>
              </a:ext>
            </a:extLst>
          </p:cNvPr>
          <p:cNvGrpSpPr/>
          <p:nvPr/>
        </p:nvGrpSpPr>
        <p:grpSpPr>
          <a:xfrm>
            <a:off x="428281" y="785286"/>
            <a:ext cx="10158439" cy="1380891"/>
            <a:chOff x="428281" y="4379493"/>
            <a:chExt cx="10158439" cy="1380891"/>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E5E0BED-CB9E-2F51-78D7-DABB6BA70036}"/>
                    </a:ext>
                  </a:extLst>
                </p:cNvPr>
                <p:cNvSpPr txBox="1"/>
                <p:nvPr/>
              </p:nvSpPr>
              <p:spPr>
                <a:xfrm>
                  <a:off x="428281" y="4379493"/>
                  <a:ext cx="7212359" cy="1380891"/>
                </a:xfrm>
                <a:prstGeom prst="rect">
                  <a:avLst/>
                </a:prstGeom>
                <a:noFill/>
              </p:spPr>
              <p:txBody>
                <a:bodyPr wrap="none" rtlCol="0">
                  <a:spAutoFit/>
                </a:bodyPr>
                <a:lstStyle/>
                <a:p>
                  <a:r>
                    <a:rPr lang="en-US" altLang="zh-CN" b="0" dirty="0">
                      <a:latin typeface="Times New Roman" panose="02020603050405020304" pitchFamily="18" charset="0"/>
                      <a:ea typeface="Cambria Math" panose="02040503050406030204" pitchFamily="18" charset="0"/>
                      <a:cs typeface="Times New Roman" panose="02020603050405020304" pitchFamily="18" charset="0"/>
                    </a:rPr>
                    <a:t>Actor</a:t>
                  </a:r>
                  <a:r>
                    <a:rPr lang="zh-CN" altLang="en-US" b="0" dirty="0">
                      <a:ea typeface="Cambria Math" panose="02040503050406030204" pitchFamily="18" charset="0"/>
                    </a:rPr>
                    <a:t>：</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ℒ</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𝜑</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𝛼</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𝜋</m:t>
                                  </m:r>
                                </m:e>
                                <m:sub>
                                  <m:r>
                                    <a:rPr lang="zh-CN" altLang="en-US" b="0" i="1" smtClean="0">
                                      <a:latin typeface="Cambria Math" panose="02040503050406030204" pitchFamily="18" charset="0"/>
                                    </a:rPr>
                                    <m:t>𝜑</m:t>
                                  </m:r>
                                </m:sub>
                              </m:sSub>
                            </m:sub>
                          </m:sSub>
                        </m:fName>
                        <m:e>
                          <m:d>
                            <m:dPr>
                              <m:ctrlPr>
                                <a:rPr lang="en-US" altLang="zh-CN" b="1" i="1" smtClean="0">
                                  <a:latin typeface="Cambria Math" panose="02040503050406030204" pitchFamily="18" charset="0"/>
                                </a:rPr>
                              </m:ctrlPr>
                            </m:dPr>
                            <m:e>
                              <m:acc>
                                <m:accPr>
                                  <m:chr m:val="̃"/>
                                  <m:ctrlPr>
                                    <a:rPr lang="en-US" altLang="zh-CN" b="1" i="1" smtClean="0">
                                      <a:latin typeface="Cambria Math" panose="02040503050406030204" pitchFamily="18" charset="0"/>
                                      <a:ea typeface="Cambria Math" panose="02040503050406030204" pitchFamily="18" charset="0"/>
                                    </a:rPr>
                                  </m:ctrlPr>
                                </m:accPr>
                                <m:e>
                                  <m:r>
                                    <a:rPr lang="en-US" altLang="zh-CN" b="1" i="1" smtClean="0">
                                      <a:latin typeface="Cambria Math" panose="02040503050406030204" pitchFamily="18" charset="0"/>
                                      <a:ea typeface="Cambria Math" panose="02040503050406030204" pitchFamily="18" charset="0"/>
                                    </a:rPr>
                                    <m:t>𝒂</m:t>
                                  </m:r>
                                </m:e>
                              </m:acc>
                            </m:e>
                            <m:e>
                              <m:r>
                                <a:rPr lang="en-US" altLang="zh-CN" b="1" i="1" smtClean="0">
                                  <a:latin typeface="Cambria Math" panose="02040503050406030204" pitchFamily="18" charset="0"/>
                                </a:rPr>
                                <m:t>𝒔</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𝒬</m:t>
                              </m:r>
                            </m:e>
                            <m:sub>
                              <m:r>
                                <a:rPr lang="zh-CN" altLang="en-US"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𝒔</m:t>
                              </m:r>
                              <m:r>
                                <a:rPr lang="en-US" altLang="zh-CN" b="0" i="1" smtClean="0">
                                  <a:latin typeface="Cambria Math" panose="02040503050406030204" pitchFamily="18" charset="0"/>
                                </a:rPr>
                                <m:t>,</m:t>
                              </m:r>
                              <m:acc>
                                <m:accPr>
                                  <m:chr m:val="̃"/>
                                  <m:ctrlPr>
                                    <a:rPr lang="en-US"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𝒂</m:t>
                                  </m:r>
                                </m:e>
                              </m:acc>
                            </m:e>
                          </m:d>
                          <m:r>
                            <a:rPr lang="en-US" altLang="zh-CN" b="0" i="1" smtClean="0">
                              <a:latin typeface="Cambria Math" panose="02040503050406030204" pitchFamily="18" charset="0"/>
                            </a:rPr>
                            <m:t>,</m:t>
                          </m:r>
                          <m:acc>
                            <m:accPr>
                              <m:chr m:val="̃"/>
                              <m:ctrlPr>
                                <a:rPr lang="en-US"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𝒂</m:t>
                              </m:r>
                            </m:e>
                          </m:acc>
                          <m:r>
                            <a:rPr lang="en-US" altLang="zh-CN" b="1" i="1" smtClean="0">
                              <a:latin typeface="Cambria Math" panose="02040503050406030204" pitchFamily="18" charset="0"/>
                              <a:ea typeface="Cambria Math" panose="02040503050406030204" pitchFamily="18" charset="0"/>
                            </a:rPr>
                            <m:t>~</m:t>
                          </m:r>
                        </m:e>
                      </m:func>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𝜑</m:t>
                          </m:r>
                        </m:sub>
                      </m:sSub>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e>
                        <m:e>
                          <m:r>
                            <a:rPr lang="en-US" altLang="zh-CN" b="1" i="1" smtClean="0">
                              <a:latin typeface="Cambria Math" panose="02040503050406030204" pitchFamily="18" charset="0"/>
                            </a:rPr>
                            <m:t>𝒔</m:t>
                          </m:r>
                        </m:e>
                      </m:d>
                    </m:oMath>
                  </a14:m>
                  <a:endParaRPr lang="en-US" altLang="zh-CN" b="1" dirty="0"/>
                </a:p>
                <a:p>
                  <a:r>
                    <a:rPr lang="en-US" altLang="zh-CN" dirty="0">
                      <a:latin typeface="Times New Roman" panose="02020603050405020304" pitchFamily="18" charset="0"/>
                      <a:cs typeface="Times New Roman" panose="02020603050405020304" pitchFamily="18" charset="0"/>
                    </a:rPr>
                    <a:t>Critic</a:t>
                  </a:r>
                  <a:r>
                    <a:rPr lang="zh-CN" altLang="en-US"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ℒ</m:t>
                      </m:r>
                      <m:d>
                        <m:d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i="1">
                              <a:latin typeface="Cambria Math" panose="02040503050406030204" pitchFamily="18" charset="0"/>
                            </a:rPr>
                            <m:t>𝜃</m:t>
                          </m:r>
                        </m:e>
                      </m:d>
                      <m:r>
                        <a:rPr lang="en-US" altLang="zh-CN"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𝒬</m:t>
                                  </m:r>
                                </m:e>
                                <m:sub>
                                  <m:r>
                                    <a:rPr lang="zh-CN" altLang="en-US"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b="1" i="1">
                                      <a:latin typeface="Cambria Math" panose="02040503050406030204" pitchFamily="18" charset="0"/>
                                    </a:rPr>
                                    <m:t>𝒔</m:t>
                                  </m:r>
                                  <m:r>
                                    <a:rPr lang="en-US" altLang="zh-CN" i="1">
                                      <a:latin typeface="Cambria Math" panose="02040503050406030204" pitchFamily="18" charset="0"/>
                                    </a:rPr>
                                    <m:t>,</m:t>
                                  </m:r>
                                  <m:r>
                                    <a:rPr lang="en-US" altLang="zh-CN" b="1" i="1">
                                      <a:latin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 </m:t>
                                  </m:r>
                                </m:e>
                              </m:d>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i="1">
                                          <a:latin typeface="Cambria Math" panose="02040503050406030204" pitchFamily="18" charset="0"/>
                                        </a:rPr>
                                        <m:t>𝒬</m:t>
                                      </m:r>
                                    </m:e>
                                  </m:acc>
                                </m:e>
                                <m:sub>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𝑡𝑎𝑟𝑔𝑒𝑡</m:t>
                                      </m:r>
                                    </m:sub>
                                  </m:sSub>
                                </m:sub>
                              </m:sSub>
                              <m:d>
                                <m:dPr>
                                  <m:ctrlP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𝒂</m:t>
                                  </m:r>
                                </m:e>
                              </m:d>
                            </m:e>
                          </m:d>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i="1">
                                  <a:latin typeface="Cambria Math" panose="02040503050406030204" pitchFamily="18" charset="0"/>
                                </a:rPr>
                                <m:t>𝒬</m:t>
                              </m:r>
                            </m:e>
                          </m:acc>
                        </m:e>
                        <m:sub>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rPr>
                                <m:t>𝜃</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𝑡𝑎𝑟𝑔𝑒𝑡</m:t>
                              </m:r>
                            </m:sub>
                          </m:sSub>
                        </m:sub>
                      </m:sSub>
                      <m:d>
                        <m:dPr>
                          <m:ctrlP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𝒂</m:t>
                          </m:r>
                        </m:e>
                      </m:d>
                      <m: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𝐷</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ea typeface="Cambria Math" panose="02040503050406030204" pitchFamily="18" charset="0"/>
                          <a:cs typeface="Times New Roman" panose="02020603050405020304" pitchFamily="18" charset="0"/>
                        </a:rPr>
                        <m:t>𝛾</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i="1">
                                      <a:latin typeface="Cambria Math" panose="02040503050406030204" pitchFamily="18" charset="0"/>
                                    </a:rPr>
                                    <m:t>𝒬</m:t>
                                  </m:r>
                                </m:e>
                              </m:acc>
                            </m:e>
                            <m:sub>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𝑡𝑎𝑟𝑔𝑒𝑡</m:t>
                                  </m:r>
                                </m:sub>
                              </m:sSub>
                            </m:sub>
                          </m:sSub>
                          <m:d>
                            <m:dPr>
                              <m:ctrlP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ea typeface="Cambria Math" panose="02040503050406030204" pitchFamily="18" charset="0"/>
                                  <a:cs typeface="Times New Roman" panose="02020603050405020304" pitchFamily="18" charset="0"/>
                                </a:rPr>
                                <m:t>𝒔</m:t>
                              </m:r>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𝒂</m:t>
                                  </m:r>
                                </m:e>
                              </m:acc>
                              <m:r>
                                <a:rPr lang="en-US" altLang="zh-CN" b="1" i="1" smtClean="0">
                                  <a:latin typeface="Cambria Math" panose="02040503050406030204" pitchFamily="18" charset="0"/>
                                  <a:ea typeface="Cambria Math" panose="02040503050406030204" pitchFamily="18" charset="0"/>
                                </a:rPr>
                                <m:t>′</m:t>
                              </m:r>
                            </m:e>
                          </m:d>
                          <m: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b="1" i="1" smtClean="0">
                              <a:latin typeface="Cambria Math" panose="02040503050406030204" pitchFamily="18" charset="0"/>
                              <a:ea typeface="Cambria Math" panose="02040503050406030204" pitchFamily="18" charset="0"/>
                              <a:cs typeface="Times New Roman" panose="02020603050405020304" pitchFamily="18" charset="0"/>
                            </a:rPr>
                            <m:t>𝜶</m:t>
                          </m:r>
                          <m:func>
                            <m:funcPr>
                              <m:ctrlP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log</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𝜑</m:t>
                                      </m:r>
                                    </m:sub>
                                  </m:sSub>
                                </m:sub>
                              </m:sSub>
                            </m:fName>
                            <m:e>
                              <m:d>
                                <m:dPr>
                                  <m:ctrlPr>
                                    <a:rPr lang="en-US" altLang="zh-CN" b="1" i="1" smtClean="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en-US"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𝒂</m:t>
                                      </m:r>
                                    </m:e>
                                  </m:acc>
                                  <m:r>
                                    <a:rPr lang="en-US" altLang="zh-CN" b="1" i="1">
                                      <a:latin typeface="Cambria Math" panose="02040503050406030204" pitchFamily="18" charset="0"/>
                                      <a:ea typeface="Cambria Math" panose="02040503050406030204" pitchFamily="18" charset="0"/>
                                    </a:rPr>
                                    <m:t>′</m:t>
                                  </m:r>
                                </m:e>
                                <m:e>
                                  <m:r>
                                    <a:rPr lang="en-US" altLang="zh-CN" b="1" i="1">
                                      <a:latin typeface="Cambria Math" panose="02040503050406030204" pitchFamily="18" charset="0"/>
                                      <a:ea typeface="Cambria Math" panose="02040503050406030204" pitchFamily="18" charset="0"/>
                                      <a:cs typeface="Times New Roman" panose="02020603050405020304" pitchFamily="18" charset="0"/>
                                    </a:rPr>
                                    <m:t>𝒔</m:t>
                                  </m:r>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e>
                              </m:d>
                            </m:e>
                          </m:func>
                        </m:e>
                      </m:d>
                    </m:oMath>
                  </a14:m>
                  <a:r>
                    <a:rPr lang="en-US" altLang="zh-CN" dirty="0">
                      <a:latin typeface="Times New Roman" panose="02020603050405020304" pitchFamily="18" charset="0"/>
                      <a:cs typeface="Times New Roman" panose="02020603050405020304" pitchFamily="18" charset="0"/>
                    </a:rPr>
                    <a:t>,</a:t>
                  </a:r>
                  <a:r>
                    <a:rPr lang="en-US" altLang="zh-CN" b="1" dirty="0">
                      <a:ea typeface="Cambria Math" panose="02040503050406030204" pitchFamily="18" charset="0"/>
                    </a:rPr>
                    <a:t> </a:t>
                  </a:r>
                  <a14:m>
                    <m:oMath xmlns:m="http://schemas.openxmlformats.org/officeDocument/2006/math">
                      <m:acc>
                        <m:accPr>
                          <m:chr m:val="̃"/>
                          <m:ctrlPr>
                            <a:rPr lang="en-US" altLang="zh-CN" b="1"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𝒂</m:t>
                          </m:r>
                        </m:e>
                      </m:acc>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𝜑</m:t>
                          </m:r>
                        </m:sub>
                      </m:sSub>
                      <m:d>
                        <m:dPr>
                          <m:ctrlPr>
                            <a:rPr lang="en-US" altLang="zh-CN" i="1" smtClean="0">
                              <a:latin typeface="Cambria Math" panose="02040503050406030204" pitchFamily="18" charset="0"/>
                            </a:rPr>
                          </m:ctrlPr>
                        </m:dPr>
                        <m:e>
                          <m:r>
                            <a:rPr lang="en-US" altLang="zh-CN" i="1">
                              <a:latin typeface="Cambria Math" panose="02040503050406030204" pitchFamily="18" charset="0"/>
                            </a:rPr>
                            <m:t>·</m:t>
                          </m:r>
                        </m:e>
                        <m:e>
                          <m:r>
                            <a:rPr lang="en-US" altLang="zh-CN" b="1" i="1">
                              <a:latin typeface="Cambria Math" panose="02040503050406030204" pitchFamily="18" charset="0"/>
                              <a:ea typeface="Cambria Math" panose="02040503050406030204" pitchFamily="18" charset="0"/>
                              <a:cs typeface="Times New Roman" panose="02020603050405020304" pitchFamily="18" charset="0"/>
                            </a:rPr>
                            <m:t>𝒔</m:t>
                          </m:r>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e>
                      </m:d>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4E5E0BED-CB9E-2F51-78D7-DABB6BA70036}"/>
                    </a:ext>
                  </a:extLst>
                </p:cNvPr>
                <p:cNvSpPr txBox="1">
                  <a:spLocks noRot="1" noChangeAspect="1" noMove="1" noResize="1" noEditPoints="1" noAdjustHandles="1" noChangeArrowheads="1" noChangeShapeType="1" noTextEdit="1"/>
                </p:cNvSpPr>
                <p:nvPr/>
              </p:nvSpPr>
              <p:spPr>
                <a:xfrm>
                  <a:off x="428281" y="4379493"/>
                  <a:ext cx="7212359" cy="1380891"/>
                </a:xfrm>
                <a:prstGeom prst="rect">
                  <a:avLst/>
                </a:prstGeom>
                <a:blipFill>
                  <a:blip r:embed="rId4"/>
                  <a:stretch>
                    <a:fillRect l="-676" t="-3540" b="-1327"/>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7FCD1CC-2A4F-65FD-1AF8-45F5567331A6}"/>
                </a:ext>
              </a:extLst>
            </p:cNvPr>
            <p:cNvSpPr/>
            <p:nvPr/>
          </p:nvSpPr>
          <p:spPr>
            <a:xfrm>
              <a:off x="2265993" y="4889613"/>
              <a:ext cx="904240" cy="360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FEDF923-A893-E58E-92CA-6AE40F4BCD34}"/>
                </a:ext>
              </a:extLst>
            </p:cNvPr>
            <p:cNvSpPr/>
            <p:nvPr/>
          </p:nvSpPr>
          <p:spPr>
            <a:xfrm>
              <a:off x="3399729" y="4880981"/>
              <a:ext cx="1271775" cy="360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0CA7DCA-0050-61BE-2D45-3267B8A4FA2C}"/>
                </a:ext>
              </a:extLst>
            </p:cNvPr>
            <p:cNvSpPr txBox="1"/>
            <p:nvPr/>
          </p:nvSpPr>
          <p:spPr>
            <a:xfrm>
              <a:off x="6014720" y="4486584"/>
              <a:ext cx="4572000" cy="369332"/>
            </a:xfrm>
            <a:prstGeom prst="rect">
              <a:avLst/>
            </a:prstGeom>
            <a:noFill/>
          </p:spPr>
          <p:txBody>
            <a:bodyPr wrap="square">
              <a:spAutoFit/>
            </a:bodyPr>
            <a:lstStyle/>
            <a:p>
              <a:r>
                <a:rPr lang="en-US" altLang="zh-CN" sz="1800" b="1" spc="200" dirty="0">
                  <a:solidFill>
                    <a:srgbClr val="02409A"/>
                  </a:solidFill>
                  <a:latin typeface="Calibri" panose="020F0502020204030204" pitchFamily="34" charset="0"/>
                  <a:ea typeface="微软雅黑" panose="020B0503020204020204" pitchFamily="34" charset="-122"/>
                </a:rPr>
                <a:t>Q-attention </a:t>
              </a:r>
              <a:endParaRPr lang="zh-CN" altLang="en-US" dirty="0">
                <a:solidFill>
                  <a:srgbClr val="02409A"/>
                </a:solidFill>
              </a:endParaRPr>
            </a:p>
          </p:txBody>
        </p:sp>
        <p:sp>
          <p:nvSpPr>
            <p:cNvPr id="13" name="文本框 12">
              <a:extLst>
                <a:ext uri="{FF2B5EF4-FFF2-40B4-BE49-F238E27FC236}">
                  <a16:creationId xmlns:a16="http://schemas.microsoft.com/office/drawing/2014/main" id="{B46D4DAE-F614-D834-2C4C-4EB9E7436675}"/>
                </a:ext>
              </a:extLst>
            </p:cNvPr>
            <p:cNvSpPr txBox="1"/>
            <p:nvPr/>
          </p:nvSpPr>
          <p:spPr>
            <a:xfrm>
              <a:off x="6014720" y="5007735"/>
              <a:ext cx="4572000" cy="369332"/>
            </a:xfrm>
            <a:prstGeom prst="rect">
              <a:avLst/>
            </a:prstGeom>
            <a:noFill/>
          </p:spPr>
          <p:txBody>
            <a:bodyPr wrap="square">
              <a:spAutoFit/>
            </a:bodyPr>
            <a:lstStyle/>
            <a:p>
              <a:r>
                <a:rPr lang="en-US" altLang="zh-CN" sz="1800" b="1" spc="200" dirty="0">
                  <a:solidFill>
                    <a:srgbClr val="02409A"/>
                  </a:solidFill>
                  <a:latin typeface="Calibri" panose="020F0502020204030204" pitchFamily="34" charset="0"/>
                  <a:ea typeface="微软雅黑" panose="020B0503020204020204" pitchFamily="34" charset="-122"/>
                </a:rPr>
                <a:t>Target network </a:t>
              </a:r>
              <a:endParaRPr lang="zh-CN" altLang="en-US" dirty="0">
                <a:solidFill>
                  <a:srgbClr val="02409A"/>
                </a:solidFill>
              </a:endParaRPr>
            </a:p>
          </p:txBody>
        </p:sp>
        <p:cxnSp>
          <p:nvCxnSpPr>
            <p:cNvPr id="14" name="直接箭头连接符 13">
              <a:extLst>
                <a:ext uri="{FF2B5EF4-FFF2-40B4-BE49-F238E27FC236}">
                  <a16:creationId xmlns:a16="http://schemas.microsoft.com/office/drawing/2014/main" id="{FBAC2DC9-1AEA-0B56-5000-2CC9D43B03D1}"/>
                </a:ext>
              </a:extLst>
            </p:cNvPr>
            <p:cNvCxnSpPr>
              <a:cxnSpLocks/>
              <a:stCxn id="5" idx="0"/>
              <a:endCxn id="12" idx="1"/>
            </p:cNvCxnSpPr>
            <p:nvPr/>
          </p:nvCxnSpPr>
          <p:spPr>
            <a:xfrm flipV="1">
              <a:off x="2718113" y="4671250"/>
              <a:ext cx="3296607" cy="218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E2B8AF9-C07A-2DF7-E935-AFDBAA7501AD}"/>
                </a:ext>
              </a:extLst>
            </p:cNvPr>
            <p:cNvCxnSpPr>
              <a:cxnSpLocks/>
              <a:stCxn id="8" idx="0"/>
            </p:cNvCxnSpPr>
            <p:nvPr/>
          </p:nvCxnSpPr>
          <p:spPr>
            <a:xfrm>
              <a:off x="4035617" y="4880981"/>
              <a:ext cx="1979103" cy="2666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6" name="图片 25">
            <a:extLst>
              <a:ext uri="{FF2B5EF4-FFF2-40B4-BE49-F238E27FC236}">
                <a16:creationId xmlns:a16="http://schemas.microsoft.com/office/drawing/2014/main" id="{2CF4D71A-6D46-51C3-672C-85F625C6BA0C}"/>
              </a:ext>
            </a:extLst>
          </p:cNvPr>
          <p:cNvPicPr>
            <a:picLocks noChangeAspect="1"/>
          </p:cNvPicPr>
          <p:nvPr/>
        </p:nvPicPr>
        <p:blipFill rotWithShape="1">
          <a:blip r:embed="rId5"/>
          <a:srcRect r="3082"/>
          <a:stretch/>
        </p:blipFill>
        <p:spPr>
          <a:xfrm>
            <a:off x="1503360" y="2166176"/>
            <a:ext cx="6036722" cy="4706619"/>
          </a:xfrm>
          <a:prstGeom prst="rect">
            <a:avLst/>
          </a:prstGeom>
        </p:spPr>
      </p:pic>
    </p:spTree>
    <p:custDataLst>
      <p:tags r:id="rId1"/>
    </p:custDataLst>
    <p:extLst>
      <p:ext uri="{BB962C8B-B14F-4D97-AF65-F5344CB8AC3E}">
        <p14:creationId xmlns:p14="http://schemas.microsoft.com/office/powerpoint/2010/main" val="2784460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8146759"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Training pipelines</a:t>
            </a:r>
          </a:p>
        </p:txBody>
      </p:sp>
      <p:sp>
        <p:nvSpPr>
          <p:cNvPr id="96" name="页脚占位符 2">
            <a:extLst>
              <a:ext uri="{FF2B5EF4-FFF2-40B4-BE49-F238E27FC236}">
                <a16:creationId xmlns:a16="http://schemas.microsoft.com/office/drawing/2014/main" id="{EF95B3FD-BDE5-4440-B515-135096A22864}"/>
              </a:ext>
            </a:extLst>
          </p:cNvPr>
          <p:cNvSpPr txBox="1">
            <a:spLocks/>
          </p:cNvSpPr>
          <p:nvPr/>
        </p:nvSpPr>
        <p:spPr>
          <a:xfrm>
            <a:off x="183008" y="6356351"/>
            <a:ext cx="8246114" cy="415806"/>
          </a:xfrm>
          <a:prstGeom prst="rect">
            <a:avLst/>
          </a:prstGeom>
        </p:spPr>
        <p:txBody>
          <a:bodyPr vert="horz" lIns="91440" tIns="45720" rIns="91440" bIns="45720" rtlCol="0" anchor="t"/>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US" altLang="zh-CN" dirty="0"/>
          </a:p>
        </p:txBody>
      </p:sp>
      <p:pic>
        <p:nvPicPr>
          <p:cNvPr id="7" name="图片 6">
            <a:extLst>
              <a:ext uri="{FF2B5EF4-FFF2-40B4-BE49-F238E27FC236}">
                <a16:creationId xmlns:a16="http://schemas.microsoft.com/office/drawing/2014/main" id="{F09C4307-40E9-7A07-655B-BCEF9021411E}"/>
              </a:ext>
            </a:extLst>
          </p:cNvPr>
          <p:cNvPicPr>
            <a:picLocks noChangeAspect="1"/>
          </p:cNvPicPr>
          <p:nvPr/>
        </p:nvPicPr>
        <p:blipFill>
          <a:blip r:embed="rId4"/>
          <a:stretch>
            <a:fillRect/>
          </a:stretch>
        </p:blipFill>
        <p:spPr>
          <a:xfrm>
            <a:off x="360153" y="1423084"/>
            <a:ext cx="8283014" cy="3843631"/>
          </a:xfrm>
          <a:prstGeom prst="rect">
            <a:avLst/>
          </a:prstGeom>
        </p:spPr>
      </p:pic>
    </p:spTree>
    <p:custDataLst>
      <p:tags r:id="rId1"/>
    </p:custDataLst>
    <p:extLst>
      <p:ext uri="{BB962C8B-B14F-4D97-AF65-F5344CB8AC3E}">
        <p14:creationId xmlns:p14="http://schemas.microsoft.com/office/powerpoint/2010/main" val="212855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8946CC-BEC1-48E1-A353-9B1EA5282B23}"/>
              </a:ext>
            </a:extLst>
          </p:cNvPr>
          <p:cNvSpPr>
            <a:spLocks noGrp="1"/>
          </p:cNvSpPr>
          <p:nvPr>
            <p:ph type="sldNum" sz="quarter" idx="12"/>
          </p:nvPr>
        </p:nvSpPr>
        <p:spPr/>
        <p:txBody>
          <a:bodyPr/>
          <a:lstStyle/>
          <a:p>
            <a:fld id="{72A5E12F-523A-4D75-95A2-779F57F5D9E2}" type="slidenum">
              <a:rPr lang="zh-CN" altLang="en-US" smtClean="0"/>
              <a:t>25</a:t>
            </a:fld>
            <a:endParaRPr lang="zh-CN" altLang="en-US"/>
          </a:p>
        </p:txBody>
      </p:sp>
      <p:sp>
        <p:nvSpPr>
          <p:cNvPr id="37" name="文本框 36">
            <a:extLst>
              <a:ext uri="{FF2B5EF4-FFF2-40B4-BE49-F238E27FC236}">
                <a16:creationId xmlns:a16="http://schemas.microsoft.com/office/drawing/2014/main" id="{9EEBFB12-9821-42F4-81F9-02A78EB44F1F}"/>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38" name="组合 37">
            <a:extLst>
              <a:ext uri="{FF2B5EF4-FFF2-40B4-BE49-F238E27FC236}">
                <a16:creationId xmlns:a16="http://schemas.microsoft.com/office/drawing/2014/main" id="{D3A5DA53-ED7F-4A00-B8CE-D63C180B4DA1}"/>
              </a:ext>
            </a:extLst>
          </p:cNvPr>
          <p:cNvGrpSpPr/>
          <p:nvPr/>
        </p:nvGrpSpPr>
        <p:grpSpPr>
          <a:xfrm>
            <a:off x="2122163" y="2312043"/>
            <a:ext cx="5583562" cy="2233913"/>
            <a:chOff x="1549246" y="2295061"/>
            <a:chExt cx="5583562" cy="2233913"/>
          </a:xfrm>
        </p:grpSpPr>
        <p:grpSp>
          <p:nvGrpSpPr>
            <p:cNvPr id="39" name="组合 38">
              <a:extLst>
                <a:ext uri="{FF2B5EF4-FFF2-40B4-BE49-F238E27FC236}">
                  <a16:creationId xmlns:a16="http://schemas.microsoft.com/office/drawing/2014/main" id="{DD2D6995-3C4A-44FD-8A1E-DB8D4E68C2F3}"/>
                </a:ext>
              </a:extLst>
            </p:cNvPr>
            <p:cNvGrpSpPr/>
            <p:nvPr/>
          </p:nvGrpSpPr>
          <p:grpSpPr>
            <a:xfrm>
              <a:off x="1549246" y="3167389"/>
              <a:ext cx="2323652" cy="523220"/>
              <a:chOff x="1104898" y="1549242"/>
              <a:chExt cx="2323652" cy="523220"/>
            </a:xfrm>
          </p:grpSpPr>
          <p:sp>
            <p:nvSpPr>
              <p:cNvPr id="44" name="文本框 43">
                <a:extLst>
                  <a:ext uri="{FF2B5EF4-FFF2-40B4-BE49-F238E27FC236}">
                    <a16:creationId xmlns:a16="http://schemas.microsoft.com/office/drawing/2014/main" id="{9E9A3113-9911-47D5-9D84-84E310CB2FD2}"/>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a:t>
                </a:r>
                <a:r>
                  <a:rPr lang="en-US" altLang="zh-CN" sz="2800" b="1" spc="200" dirty="0">
                    <a:latin typeface="微软雅黑" panose="020B0503020204020204" pitchFamily="34" charset="-122"/>
                    <a:ea typeface="微软雅黑" panose="020B0503020204020204" pitchFamily="34" charset="-122"/>
                  </a:rPr>
                  <a:t>/</a:t>
                </a:r>
                <a:r>
                  <a:rPr lang="zh-CN" altLang="en-US" sz="2800" b="1" spc="200" dirty="0">
                    <a:latin typeface="微软雅黑" panose="020B0503020204020204" pitchFamily="34" charset="-122"/>
                    <a:ea typeface="微软雅黑" panose="020B0503020204020204" pitchFamily="34" charset="-122"/>
                  </a:rPr>
                  <a:t>总结</a:t>
                </a:r>
              </a:p>
            </p:txBody>
          </p:sp>
          <p:grpSp>
            <p:nvGrpSpPr>
              <p:cNvPr id="45" name="Google Shape;1483;p78">
                <a:extLst>
                  <a:ext uri="{FF2B5EF4-FFF2-40B4-BE49-F238E27FC236}">
                    <a16:creationId xmlns:a16="http://schemas.microsoft.com/office/drawing/2014/main" id="{51155A81-3B58-4519-9151-5B9A8B392B81}"/>
                  </a:ext>
                </a:extLst>
              </p:cNvPr>
              <p:cNvGrpSpPr/>
              <p:nvPr/>
            </p:nvGrpSpPr>
            <p:grpSpPr>
              <a:xfrm>
                <a:off x="1104898" y="1661974"/>
                <a:ext cx="206582" cy="297757"/>
                <a:chOff x="5083925" y="2066350"/>
                <a:chExt cx="28825" cy="41550"/>
              </a:xfrm>
            </p:grpSpPr>
            <p:sp>
              <p:nvSpPr>
                <p:cNvPr id="46" name="Google Shape;1484;p78">
                  <a:extLst>
                    <a:ext uri="{FF2B5EF4-FFF2-40B4-BE49-F238E27FC236}">
                      <a16:creationId xmlns:a16="http://schemas.microsoft.com/office/drawing/2014/main" id="{817D4E71-F4CD-4CFE-AAD4-10194F29A22B}"/>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a:extLst>
                    <a:ext uri="{FF2B5EF4-FFF2-40B4-BE49-F238E27FC236}">
                      <a16:creationId xmlns:a16="http://schemas.microsoft.com/office/drawing/2014/main" id="{140D882E-32A2-40CE-8B0D-17EAB60C2DE3}"/>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文本框 39">
              <a:extLst>
                <a:ext uri="{FF2B5EF4-FFF2-40B4-BE49-F238E27FC236}">
                  <a16:creationId xmlns:a16="http://schemas.microsoft.com/office/drawing/2014/main" id="{A04668C2-EC4E-4F51-811C-D76ED98D766E}"/>
                </a:ext>
              </a:extLst>
            </p:cNvPr>
            <p:cNvSpPr txBox="1"/>
            <p:nvPr/>
          </p:nvSpPr>
          <p:spPr>
            <a:xfrm>
              <a:off x="4426208" y="4030798"/>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总结展望</a:t>
              </a:r>
            </a:p>
          </p:txBody>
        </p:sp>
        <p:sp>
          <p:nvSpPr>
            <p:cNvPr id="41" name="文本框 40">
              <a:extLst>
                <a:ext uri="{FF2B5EF4-FFF2-40B4-BE49-F238E27FC236}">
                  <a16:creationId xmlns:a16="http://schemas.microsoft.com/office/drawing/2014/main" id="{A2AB0997-0D58-43B7-8229-2555645B56BF}"/>
                </a:ext>
              </a:extLst>
            </p:cNvPr>
            <p:cNvSpPr txBox="1"/>
            <p:nvPr/>
          </p:nvSpPr>
          <p:spPr>
            <a:xfrm>
              <a:off x="4426208" y="3144673"/>
              <a:ext cx="2706600"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实验结果</a:t>
              </a:r>
            </a:p>
          </p:txBody>
        </p:sp>
        <p:sp>
          <p:nvSpPr>
            <p:cNvPr id="42" name="文本框 41">
              <a:extLst>
                <a:ext uri="{FF2B5EF4-FFF2-40B4-BE49-F238E27FC236}">
                  <a16:creationId xmlns:a16="http://schemas.microsoft.com/office/drawing/2014/main" id="{112E70F5-D24C-4DA0-8F5E-9398FC4B25D5}"/>
                </a:ext>
              </a:extLst>
            </p:cNvPr>
            <p:cNvSpPr txBox="1"/>
            <p:nvPr/>
          </p:nvSpPr>
          <p:spPr>
            <a:xfrm>
              <a:off x="4426208" y="2331574"/>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实验设计</a:t>
              </a:r>
            </a:p>
          </p:txBody>
        </p:sp>
        <p:cxnSp>
          <p:nvCxnSpPr>
            <p:cNvPr id="43" name="直接连接符 42">
              <a:extLst>
                <a:ext uri="{FF2B5EF4-FFF2-40B4-BE49-F238E27FC236}">
                  <a16:creationId xmlns:a16="http://schemas.microsoft.com/office/drawing/2014/main" id="{0191CB2C-195A-44A1-8F46-0A0E196F40C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384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26</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实验设计</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3" name="文本框 2">
            <a:extLst>
              <a:ext uri="{FF2B5EF4-FFF2-40B4-BE49-F238E27FC236}">
                <a16:creationId xmlns:a16="http://schemas.microsoft.com/office/drawing/2014/main" id="{40137674-B939-B02E-5DE1-547AD9896736}"/>
              </a:ext>
            </a:extLst>
          </p:cNvPr>
          <p:cNvSpPr txBox="1"/>
          <p:nvPr/>
        </p:nvSpPr>
        <p:spPr>
          <a:xfrm>
            <a:off x="529202" y="1022696"/>
            <a:ext cx="6112571" cy="2057551"/>
          </a:xfrm>
          <a:prstGeom prst="rect">
            <a:avLst/>
          </a:prstGeom>
          <a:noFill/>
        </p:spPr>
        <p:txBody>
          <a:bodyPr wrap="none" rtlCol="0">
            <a:spAutoFit/>
          </a:bodyPr>
          <a:lstStyle/>
          <a:p>
            <a:pPr>
              <a:lnSpc>
                <a:spcPct val="125000"/>
              </a:lnSpc>
            </a:pPr>
            <a:r>
              <a:rPr lang="en-US" altLang="zh-CN" sz="2400" b="1" dirty="0">
                <a:solidFill>
                  <a:srgbClr val="02409A"/>
                </a:solidFill>
              </a:rPr>
              <a:t>RQs</a:t>
            </a:r>
            <a:r>
              <a:rPr lang="zh-CN" altLang="en-US" sz="2400" b="1" dirty="0">
                <a:solidFill>
                  <a:srgbClr val="02409A"/>
                </a:solidFill>
              </a:rPr>
              <a:t>：</a:t>
            </a:r>
            <a:endParaRPr lang="en-US" altLang="zh-CN" sz="2400" dirty="0">
              <a:latin typeface="Times New Roman" panose="02020603050405020304" pitchFamily="18" charset="0"/>
              <a:cs typeface="Times New Roman" panose="02020603050405020304" pitchFamily="18" charset="0"/>
            </a:endParaRPr>
          </a:p>
          <a:p>
            <a:pPr>
              <a:lnSpc>
                <a:spcPct val="125000"/>
              </a:lnSpc>
            </a:pPr>
            <a:r>
              <a:rPr lang="en-US" altLang="zh-CN" sz="2000" dirty="0">
                <a:latin typeface="Times New Roman" panose="02020603050405020304" pitchFamily="18" charset="0"/>
                <a:cs typeface="Times New Roman" panose="02020603050405020304" pitchFamily="18" charset="0"/>
              </a:rPr>
              <a:t>RQ1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CTRL</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baselines</a:t>
            </a:r>
            <a:r>
              <a:rPr lang="zh-CN" altLang="en-US" sz="2000" dirty="0">
                <a:latin typeface="Times New Roman" panose="02020603050405020304" pitchFamily="18" charset="0"/>
                <a:cs typeface="Times New Roman" panose="02020603050405020304" pitchFamily="18" charset="0"/>
              </a:rPr>
              <a:t>相比，在不同数据集上的表现</a:t>
            </a:r>
            <a:endParaRPr lang="en-US" altLang="zh-CN" sz="2000" dirty="0">
              <a:latin typeface="Times New Roman" panose="02020603050405020304" pitchFamily="18" charset="0"/>
              <a:cs typeface="Times New Roman" panose="02020603050405020304" pitchFamily="18" charset="0"/>
            </a:endParaRPr>
          </a:p>
          <a:p>
            <a:pPr>
              <a:lnSpc>
                <a:spcPct val="125000"/>
              </a:lnSpc>
            </a:pPr>
            <a:r>
              <a:rPr lang="en-US" altLang="zh-CN" sz="2000" dirty="0">
                <a:latin typeface="Times New Roman" panose="02020603050405020304" pitchFamily="18" charset="0"/>
                <a:cs typeface="Times New Roman" panose="02020603050405020304" pitchFamily="18" charset="0"/>
              </a:rPr>
              <a:t>RQ2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state attention module </a:t>
            </a:r>
            <a:r>
              <a:rPr lang="zh-CN" altLang="en-US" sz="2000" dirty="0">
                <a:latin typeface="Times New Roman" panose="02020603050405020304" pitchFamily="18" charset="0"/>
                <a:cs typeface="Times New Roman" panose="02020603050405020304" pitchFamily="18" charset="0"/>
              </a:rPr>
              <a:t>能否帮助提高模型表现</a:t>
            </a:r>
            <a:endParaRPr lang="en-US" altLang="zh-CN" sz="2000" dirty="0">
              <a:latin typeface="Times New Roman" panose="02020603050405020304" pitchFamily="18" charset="0"/>
              <a:cs typeface="Times New Roman" panose="02020603050405020304" pitchFamily="18" charset="0"/>
            </a:endParaRPr>
          </a:p>
          <a:p>
            <a:pPr>
              <a:lnSpc>
                <a:spcPct val="125000"/>
              </a:lnSpc>
            </a:pPr>
            <a:r>
              <a:rPr lang="en-US" altLang="zh-CN" sz="2000" dirty="0">
                <a:latin typeface="Times New Roman" panose="02020603050405020304" pitchFamily="18" charset="0"/>
                <a:cs typeface="Times New Roman" panose="02020603050405020304" pitchFamily="18" charset="0"/>
              </a:rPr>
              <a:t>RQ3</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Q-Attention module </a:t>
            </a:r>
            <a:r>
              <a:rPr lang="zh-CN" altLang="en-US" sz="2000" dirty="0">
                <a:latin typeface="Times New Roman" panose="02020603050405020304" pitchFamily="18" charset="0"/>
                <a:cs typeface="Times New Roman" panose="02020603050405020304" pitchFamily="18" charset="0"/>
              </a:rPr>
              <a:t>是否有助于公平定价</a:t>
            </a:r>
            <a:endParaRPr lang="en-US" altLang="zh-CN" sz="2000" dirty="0">
              <a:latin typeface="Times New Roman" panose="02020603050405020304" pitchFamily="18" charset="0"/>
              <a:cs typeface="Times New Roman" panose="02020603050405020304" pitchFamily="18" charset="0"/>
            </a:endParaRPr>
          </a:p>
          <a:p>
            <a:pPr>
              <a:lnSpc>
                <a:spcPct val="125000"/>
              </a:lnSpc>
            </a:pPr>
            <a:r>
              <a:rPr lang="en-US" altLang="zh-CN" sz="2000" dirty="0">
                <a:latin typeface="Times New Roman" panose="02020603050405020304" pitchFamily="18" charset="0"/>
                <a:cs typeface="Times New Roman" panose="02020603050405020304" pitchFamily="18" charset="0"/>
              </a:rPr>
              <a:t>RQ4</a:t>
            </a:r>
            <a:r>
              <a:rPr lang="zh-CN" altLang="en-US" sz="2000" dirty="0">
                <a:latin typeface="Times New Roman" panose="02020603050405020304" pitchFamily="18" charset="0"/>
                <a:cs typeface="Times New Roman" panose="02020603050405020304" pitchFamily="18" charset="0"/>
              </a:rPr>
              <a:t>：为什么</a:t>
            </a:r>
            <a:r>
              <a:rPr lang="en-US" altLang="zh-CN" sz="2000" dirty="0">
                <a:latin typeface="Times New Roman" panose="02020603050405020304" pitchFamily="18" charset="0"/>
                <a:cs typeface="Times New Roman" panose="02020603050405020304" pitchFamily="18" charset="0"/>
              </a:rPr>
              <a:t>CTRL</a:t>
            </a:r>
            <a:r>
              <a:rPr lang="zh-CN" altLang="en-US" sz="2000" dirty="0">
                <a:latin typeface="Times New Roman" panose="02020603050405020304" pitchFamily="18" charset="0"/>
                <a:cs typeface="Times New Roman" panose="02020603050405020304" pitchFamily="18" charset="0"/>
              </a:rPr>
              <a:t>可以处理比</a:t>
            </a:r>
            <a:r>
              <a:rPr lang="en-US" altLang="zh-CN" sz="2000" dirty="0">
                <a:latin typeface="Times New Roman" panose="02020603050405020304" pitchFamily="18" charset="0"/>
                <a:cs typeface="Times New Roman" panose="02020603050405020304" pitchFamily="18" charset="0"/>
              </a:rPr>
              <a:t>baselines</a:t>
            </a:r>
            <a:r>
              <a:rPr lang="zh-CN" altLang="en-US" sz="2000" dirty="0">
                <a:latin typeface="Times New Roman" panose="02020603050405020304" pitchFamily="18" charset="0"/>
                <a:cs typeface="Times New Roman" panose="02020603050405020304" pitchFamily="18" charset="0"/>
              </a:rPr>
              <a:t>更多的车辆</a:t>
            </a:r>
          </a:p>
        </p:txBody>
      </p:sp>
      <p:sp>
        <p:nvSpPr>
          <p:cNvPr id="4" name="文本框 3">
            <a:extLst>
              <a:ext uri="{FF2B5EF4-FFF2-40B4-BE49-F238E27FC236}">
                <a16:creationId xmlns:a16="http://schemas.microsoft.com/office/drawing/2014/main" id="{2ADC3B49-C3A0-3694-3AD0-1EBA1E88A996}"/>
              </a:ext>
            </a:extLst>
          </p:cNvPr>
          <p:cNvSpPr txBox="1"/>
          <p:nvPr/>
        </p:nvSpPr>
        <p:spPr>
          <a:xfrm>
            <a:off x="526976" y="3998996"/>
            <a:ext cx="7053942" cy="1367974"/>
          </a:xfrm>
          <a:prstGeom prst="rect">
            <a:avLst/>
          </a:prstGeom>
          <a:noFill/>
        </p:spPr>
        <p:txBody>
          <a:bodyPr wrap="square" rtlCol="0">
            <a:noAutofit/>
          </a:bodyPr>
          <a:lstStyle/>
          <a:p>
            <a:pPr>
              <a:lnSpc>
                <a:spcPct val="125000"/>
              </a:lnSpc>
            </a:pPr>
            <a:r>
              <a:rPr lang="zh-CN" altLang="en-US" sz="2400" b="1" dirty="0">
                <a:solidFill>
                  <a:srgbClr val="02409A"/>
                </a:solidFill>
              </a:rPr>
              <a:t>数据集：</a:t>
            </a:r>
            <a:endParaRPr lang="en-US" altLang="zh-CN" sz="2400" b="1" dirty="0">
              <a:solidFill>
                <a:srgbClr val="02409A"/>
              </a:solidFill>
            </a:endParaRPr>
          </a:p>
          <a:p>
            <a:pPr marL="342900" indent="-342900">
              <a:lnSpc>
                <a:spcPct val="125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杭州</a:t>
            </a:r>
            <a:r>
              <a:rPr lang="en-US" altLang="zh-CN" sz="2000" dirty="0">
                <a:latin typeface="Times New Roman" panose="02020603050405020304" pitchFamily="18" charset="0"/>
                <a:cs typeface="Times New Roman" panose="02020603050405020304" pitchFamily="18" charset="0"/>
              </a:rPr>
              <a:t> 4x4 network</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16 intersections</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403</a:t>
            </a:r>
            <a:r>
              <a:rPr lang="zh-CN" altLang="en-US"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OD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pair</a:t>
            </a:r>
          </a:p>
          <a:p>
            <a:pPr marL="342900" indent="-342900">
              <a:lnSpc>
                <a:spcPct val="125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曼哈顿 </a:t>
            </a:r>
            <a:r>
              <a:rPr lang="en-US" altLang="zh-CN" sz="2000" dirty="0">
                <a:latin typeface="Times New Roman" panose="02020603050405020304" pitchFamily="18" charset="0"/>
                <a:cs typeface="Times New Roman" panose="02020603050405020304" pitchFamily="18" charset="0"/>
              </a:rPr>
              <a:t>3x16 network</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48 intersections</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818</a:t>
            </a:r>
            <a:r>
              <a:rPr lang="zh-CN" altLang="en-US"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OD pair</a:t>
            </a:r>
          </a:p>
          <a:p>
            <a:pPr marL="342900" indent="-342900">
              <a:lnSpc>
                <a:spcPct val="125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波尔图 </a:t>
            </a:r>
            <a:r>
              <a:rPr lang="en-US" altLang="zh-CN" sz="2000" dirty="0">
                <a:latin typeface="Times New Roman" panose="02020603050405020304" pitchFamily="18" charset="0"/>
                <a:cs typeface="Times New Roman" panose="02020603050405020304" pitchFamily="18" charset="0"/>
              </a:rPr>
              <a:t>200 roads</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70 intersections</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817 OD pair</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301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实验设计</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5" name="文本框 4">
            <a:extLst>
              <a:ext uri="{FF2B5EF4-FFF2-40B4-BE49-F238E27FC236}">
                <a16:creationId xmlns:a16="http://schemas.microsoft.com/office/drawing/2014/main" id="{7AB7D9A9-57E1-F7A9-1557-635DFE8B0BBD}"/>
              </a:ext>
            </a:extLst>
          </p:cNvPr>
          <p:cNvSpPr txBox="1"/>
          <p:nvPr/>
        </p:nvSpPr>
        <p:spPr>
          <a:xfrm>
            <a:off x="595086" y="914401"/>
            <a:ext cx="7104742" cy="4825999"/>
          </a:xfrm>
          <a:prstGeom prst="rect">
            <a:avLst/>
          </a:prstGeom>
          <a:noFill/>
        </p:spPr>
        <p:txBody>
          <a:bodyPr wrap="square" rtlCol="0">
            <a:normAutofit lnSpcReduction="10000"/>
          </a:bodyPr>
          <a:lstStyle/>
          <a:p>
            <a:pPr>
              <a:lnSpc>
                <a:spcPct val="125000"/>
              </a:lnSpc>
            </a:pPr>
            <a:r>
              <a:rPr lang="zh-CN" altLang="en-US" sz="2400" b="1" dirty="0">
                <a:solidFill>
                  <a:srgbClr val="02409A"/>
                </a:solidFill>
              </a:rPr>
              <a:t>对比算法</a:t>
            </a:r>
            <a:r>
              <a:rPr lang="zh-CN" altLang="en-US" sz="2400" dirty="0"/>
              <a:t>：</a:t>
            </a:r>
            <a:endParaRPr lang="en-US" altLang="zh-CN" sz="2400" dirty="0"/>
          </a:p>
          <a:p>
            <a:pPr marL="342900" indent="-342900">
              <a:lnSpc>
                <a:spcPct val="125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No charge</a:t>
            </a:r>
            <a:r>
              <a:rPr lang="zh-CN" altLang="en-US" sz="2000" dirty="0">
                <a:latin typeface="Times New Roman" panose="02020603050405020304" pitchFamily="18" charset="0"/>
                <a:cs typeface="Times New Roman" panose="02020603050405020304" pitchFamily="18" charset="0"/>
              </a:rPr>
              <a:t>：不收费</a:t>
            </a:r>
            <a:endParaRPr lang="en-US" altLang="zh-CN"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Random</a:t>
            </a:r>
            <a:r>
              <a:rPr lang="zh-CN" altLang="en-US" sz="2000" dirty="0">
                <a:latin typeface="Times New Roman" panose="02020603050405020304" pitchFamily="18" charset="0"/>
                <a:cs typeface="Times New Roman" panose="02020603050405020304" pitchFamily="18" charset="0"/>
              </a:rPr>
              <a:t>：随机从候选路径集选择一个</a:t>
            </a:r>
            <a:endParaRPr lang="en-US" altLang="zh-CN"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Formula</a:t>
            </a:r>
            <a:r>
              <a:rPr lang="zh-CN" altLang="en-US" sz="2000" dirty="0">
                <a:latin typeface="Times New Roman" panose="02020603050405020304" pitchFamily="18" charset="0"/>
                <a:cs typeface="Times New Roman" panose="02020603050405020304" pitchFamily="18" charset="0"/>
              </a:rPr>
              <a:t>：公式计算</a:t>
            </a:r>
            <a:endParaRPr lang="en-US" altLang="zh-CN"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r>
              <a:rPr lang="el-GR" altLang="zh-CN" sz="2000" dirty="0">
                <a:latin typeface="Times New Roman" panose="02020603050405020304" pitchFamily="18" charset="0"/>
                <a:cs typeface="Times New Roman" panose="02020603050405020304" pitchFamily="18" charset="0"/>
              </a:rPr>
              <a:t>Δ-</a:t>
            </a:r>
            <a:r>
              <a:rPr lang="en-US" altLang="zh-CN" sz="2000" dirty="0">
                <a:latin typeface="Times New Roman" panose="02020603050405020304" pitchFamily="18" charset="0"/>
                <a:cs typeface="Times New Roman" panose="02020603050405020304" pitchFamily="18" charset="0"/>
              </a:rPr>
              <a:t>tolling</a:t>
            </a:r>
            <a:endParaRPr lang="en-US" altLang="zh-CN" sz="2000" dirty="0"/>
          </a:p>
          <a:p>
            <a:pPr marL="342900" indent="-342900">
              <a:lnSpc>
                <a:spcPct val="125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Indi-SAC</a:t>
            </a:r>
            <a:r>
              <a:rPr lang="zh-CN" altLang="en-US" sz="2000" dirty="0">
                <a:latin typeface="Times New Roman" panose="02020603050405020304" pitchFamily="18" charset="0"/>
                <a:cs typeface="Times New Roman" panose="02020603050405020304" pitchFamily="18" charset="0"/>
              </a:rPr>
              <a:t>：每个</a:t>
            </a:r>
            <a:r>
              <a:rPr lang="en-US" altLang="zh-CN" sz="2000" dirty="0">
                <a:latin typeface="Times New Roman" panose="02020603050405020304" pitchFamily="18" charset="0"/>
                <a:cs typeface="Times New Roman" panose="02020603050405020304" pitchFamily="18" charset="0"/>
              </a:rPr>
              <a:t>agent</a:t>
            </a:r>
            <a:r>
              <a:rPr lang="zh-CN" altLang="en-US" sz="2000" dirty="0">
                <a:latin typeface="Times New Roman" panose="02020603050405020304" pitchFamily="18" charset="0"/>
                <a:cs typeface="Times New Roman" panose="02020603050405020304" pitchFamily="18" charset="0"/>
              </a:rPr>
              <a:t>使用独立的模型</a:t>
            </a:r>
            <a:endParaRPr lang="en-US" altLang="zh-CN"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Share-SAC</a:t>
            </a:r>
            <a:r>
              <a:rPr lang="zh-CN" altLang="en-US" sz="2000" dirty="0">
                <a:latin typeface="Times New Roman" panose="02020603050405020304" pitchFamily="18" charset="0"/>
                <a:cs typeface="Times New Roman" panose="02020603050405020304" pitchFamily="18" charset="0"/>
              </a:rPr>
              <a:t>：所有</a:t>
            </a:r>
            <a:r>
              <a:rPr lang="en-US" altLang="zh-CN" sz="2000" dirty="0">
                <a:latin typeface="Times New Roman" panose="02020603050405020304" pitchFamily="18" charset="0"/>
                <a:cs typeface="Times New Roman" panose="02020603050405020304" pitchFamily="18" charset="0"/>
              </a:rPr>
              <a:t>agent</a:t>
            </a:r>
            <a:r>
              <a:rPr lang="zh-CN" altLang="en-US" sz="2000" dirty="0">
                <a:latin typeface="Times New Roman" panose="02020603050405020304" pitchFamily="18" charset="0"/>
                <a:cs typeface="Times New Roman" panose="02020603050405020304" pitchFamily="18" charset="0"/>
              </a:rPr>
              <a:t>共享一个模型</a:t>
            </a:r>
            <a:endParaRPr lang="en-US" altLang="zh-CN"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MARL-</a:t>
            </a:r>
            <a:r>
              <a:rPr lang="en-US" altLang="zh-CN" sz="2000" dirty="0" err="1">
                <a:latin typeface="Times New Roman" panose="02020603050405020304" pitchFamily="18" charset="0"/>
                <a:cs typeface="Times New Roman" panose="02020603050405020304" pitchFamily="18" charset="0"/>
              </a:rPr>
              <a:t>eGCN</a:t>
            </a:r>
            <a:endParaRPr lang="en-US" altLang="zh-CN"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a:lnSpc>
                <a:spcPct val="125000"/>
              </a:lnSpc>
            </a:pPr>
            <a:r>
              <a:rPr lang="zh-CN" altLang="en-US" sz="2400" b="1" dirty="0">
                <a:solidFill>
                  <a:srgbClr val="02409A"/>
                </a:solidFill>
                <a:latin typeface="Times New Roman" panose="02020603050405020304" pitchFamily="18" charset="0"/>
                <a:cs typeface="Times New Roman" panose="02020603050405020304" pitchFamily="18" charset="0"/>
              </a:rPr>
              <a:t>评价指标：</a:t>
            </a:r>
            <a:endParaRPr lang="en-US" altLang="zh-CN" sz="2400" b="1" dirty="0">
              <a:solidFill>
                <a:srgbClr val="02409A"/>
              </a:solidFill>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吞吐量：在整个时间范围内到达目的地的车辆数</a:t>
            </a:r>
            <a:endParaRPr lang="en-US" altLang="zh-CN"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平均行驶时间：到达目的地车辆的平均行驶时间</a:t>
            </a:r>
            <a:endParaRPr lang="en-US" altLang="zh-CN"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累积奖励</a:t>
            </a:r>
            <a:endParaRPr lang="en-US" altLang="zh-CN" sz="2000" dirty="0">
              <a:latin typeface="Times New Roman" panose="02020603050405020304" pitchFamily="18" charset="0"/>
              <a:cs typeface="Times New Roman" panose="02020603050405020304" pitchFamily="18" charset="0"/>
            </a:endParaRPr>
          </a:p>
          <a:p>
            <a:pPr>
              <a:lnSpc>
                <a:spcPct val="125000"/>
              </a:lnSpc>
            </a:pPr>
            <a:endParaRPr lang="zh-CN" altLang="en-US"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3560DAA8-D0A9-8613-CE35-347E9647D9B0}"/>
              </a:ext>
            </a:extLst>
          </p:cNvPr>
          <p:cNvSpPr txBox="1"/>
          <p:nvPr/>
        </p:nvSpPr>
        <p:spPr>
          <a:xfrm>
            <a:off x="5344886" y="4647174"/>
            <a:ext cx="4463142" cy="1759858"/>
          </a:xfrm>
          <a:prstGeom prst="rect">
            <a:avLst/>
          </a:prstGeom>
          <a:noFill/>
        </p:spPr>
        <p:txBody>
          <a:bodyPr wrap="square" rtlCol="0">
            <a:noAutofit/>
          </a:bodyPr>
          <a:lstStyle/>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673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F4EEAF0-B90E-F511-17C9-696938CABB2A}"/>
              </a:ext>
            </a:extLst>
          </p:cNvPr>
          <p:cNvPicPr>
            <a:picLocks noChangeAspect="1"/>
          </p:cNvPicPr>
          <p:nvPr/>
        </p:nvPicPr>
        <p:blipFill>
          <a:blip r:embed="rId3"/>
          <a:stretch>
            <a:fillRect/>
          </a:stretch>
        </p:blipFill>
        <p:spPr>
          <a:xfrm>
            <a:off x="245507" y="1696579"/>
            <a:ext cx="8652985" cy="2554314"/>
          </a:xfrm>
          <a:prstGeom prst="rect">
            <a:avLst/>
          </a:prstGeom>
        </p:spPr>
      </p:pic>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28</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C3E6930A-583B-DC64-9E85-34A1B0FFCE96}"/>
              </a:ext>
            </a:extLst>
          </p:cNvPr>
          <p:cNvSpPr txBox="1"/>
          <p:nvPr/>
        </p:nvSpPr>
        <p:spPr>
          <a:xfrm>
            <a:off x="428281" y="1093594"/>
            <a:ext cx="7097486" cy="400110"/>
          </a:xfrm>
          <a:prstGeom prst="rect">
            <a:avLst/>
          </a:prstGeom>
          <a:noFill/>
        </p:spPr>
        <p:txBody>
          <a:bodyPr wrap="square">
            <a:spAutoFit/>
          </a:bodyPr>
          <a:lstStyle/>
          <a:p>
            <a:r>
              <a:rPr lang="en-US" altLang="zh-CN" sz="2000" b="1" dirty="0">
                <a:solidFill>
                  <a:srgbClr val="02409A"/>
                </a:solidFill>
                <a:latin typeface="Times New Roman" panose="02020603050405020304" pitchFamily="18" charset="0"/>
                <a:cs typeface="Times New Roman" panose="02020603050405020304" pitchFamily="18" charset="0"/>
              </a:rPr>
              <a:t>RQ1</a:t>
            </a:r>
            <a:r>
              <a:rPr lang="zh-CN" altLang="en-US" sz="2000" b="1" dirty="0">
                <a:solidFill>
                  <a:srgbClr val="02409A"/>
                </a:solidFill>
                <a:latin typeface="Times New Roman" panose="02020603050405020304" pitchFamily="18" charset="0"/>
                <a:cs typeface="Times New Roman" panose="02020603050405020304" pitchFamily="18" charset="0"/>
              </a:rPr>
              <a:t>：</a:t>
            </a:r>
            <a:r>
              <a:rPr lang="en-US" altLang="zh-CN" sz="2000" b="1" dirty="0">
                <a:solidFill>
                  <a:srgbClr val="02409A"/>
                </a:solidFill>
                <a:latin typeface="Times New Roman" panose="02020603050405020304" pitchFamily="18" charset="0"/>
                <a:cs typeface="Times New Roman" panose="02020603050405020304" pitchFamily="18" charset="0"/>
              </a:rPr>
              <a:t>CTRL</a:t>
            </a:r>
            <a:r>
              <a:rPr lang="zh-CN" altLang="en-US" sz="2000" b="1" dirty="0">
                <a:solidFill>
                  <a:srgbClr val="02409A"/>
                </a:solidFill>
                <a:latin typeface="Times New Roman" panose="02020603050405020304" pitchFamily="18" charset="0"/>
                <a:cs typeface="Times New Roman" panose="02020603050405020304" pitchFamily="18" charset="0"/>
              </a:rPr>
              <a:t>与基线相比，在不同数据集上的表现</a:t>
            </a:r>
            <a:endParaRPr lang="zh-CN" altLang="en-US" sz="2000" b="1" dirty="0">
              <a:solidFill>
                <a:srgbClr val="02409A"/>
              </a:solidFill>
            </a:endParaRPr>
          </a:p>
        </p:txBody>
      </p:sp>
      <p:sp>
        <p:nvSpPr>
          <p:cNvPr id="7" name="矩形 6">
            <a:extLst>
              <a:ext uri="{FF2B5EF4-FFF2-40B4-BE49-F238E27FC236}">
                <a16:creationId xmlns:a16="http://schemas.microsoft.com/office/drawing/2014/main" id="{11D17858-27AF-BD1F-FD51-16CBC90E8331}"/>
              </a:ext>
            </a:extLst>
          </p:cNvPr>
          <p:cNvSpPr/>
          <p:nvPr/>
        </p:nvSpPr>
        <p:spPr>
          <a:xfrm>
            <a:off x="6750939" y="3057459"/>
            <a:ext cx="406400" cy="2249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76B9110-E3B8-5EF7-025C-D355D648B1D5}"/>
              </a:ext>
            </a:extLst>
          </p:cNvPr>
          <p:cNvSpPr/>
          <p:nvPr/>
        </p:nvSpPr>
        <p:spPr>
          <a:xfrm>
            <a:off x="6750939" y="3939162"/>
            <a:ext cx="406400" cy="2249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C555D14-0677-6B03-7499-9C0523C8ECB3}"/>
              </a:ext>
            </a:extLst>
          </p:cNvPr>
          <p:cNvSpPr txBox="1"/>
          <p:nvPr/>
        </p:nvSpPr>
        <p:spPr>
          <a:xfrm>
            <a:off x="725714" y="4642945"/>
            <a:ext cx="4166525" cy="1121461"/>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zh-CN" altLang="en-US" dirty="0"/>
              <a:t>收费相比不收费，确实可以缓解拥堵</a:t>
            </a:r>
            <a:endParaRPr lang="en-US" altLang="zh-CN" dirty="0"/>
          </a:p>
          <a:p>
            <a:pPr marL="285750" indent="-285750">
              <a:lnSpc>
                <a:spcPct val="200000"/>
              </a:lnSpc>
              <a:buFont typeface="Arial" panose="020B0604020202020204" pitchFamily="34" charset="0"/>
              <a:buChar char="•"/>
            </a:pPr>
            <a:r>
              <a:rPr lang="zh-CN" altLang="en-US" dirty="0"/>
              <a:t>动态收费优于传统公式法和随机法</a:t>
            </a:r>
          </a:p>
        </p:txBody>
      </p:sp>
    </p:spTree>
    <p:extLst>
      <p:ext uri="{BB962C8B-B14F-4D97-AF65-F5344CB8AC3E}">
        <p14:creationId xmlns:p14="http://schemas.microsoft.com/office/powerpoint/2010/main" val="4125955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83EF8854-C2AF-86FE-1F61-9EFB24027DC2}"/>
              </a:ext>
            </a:extLst>
          </p:cNvPr>
          <p:cNvSpPr txBox="1"/>
          <p:nvPr/>
        </p:nvSpPr>
        <p:spPr>
          <a:xfrm>
            <a:off x="428281" y="845854"/>
            <a:ext cx="3419476" cy="826445"/>
          </a:xfrm>
          <a:prstGeom prst="rect">
            <a:avLst/>
          </a:prstGeom>
          <a:noFill/>
        </p:spPr>
        <p:txBody>
          <a:bodyPr wrap="square">
            <a:spAutoFit/>
          </a:bodyPr>
          <a:lstStyle/>
          <a:p>
            <a:pPr>
              <a:lnSpc>
                <a:spcPct val="125000"/>
              </a:lnSpc>
            </a:pPr>
            <a:r>
              <a:rPr lang="en-US" altLang="zh-CN" sz="2000" b="1" dirty="0">
                <a:solidFill>
                  <a:srgbClr val="02409A"/>
                </a:solidFill>
                <a:latin typeface="Times New Roman" panose="02020603050405020304" pitchFamily="18" charset="0"/>
                <a:cs typeface="Times New Roman" panose="02020603050405020304" pitchFamily="18" charset="0"/>
              </a:rPr>
              <a:t>RQ2</a:t>
            </a:r>
            <a:r>
              <a:rPr lang="zh-CN" altLang="en-US" sz="2000" b="1" dirty="0">
                <a:solidFill>
                  <a:srgbClr val="02409A"/>
                </a:solidFill>
                <a:latin typeface="Times New Roman" panose="02020603050405020304" pitchFamily="18" charset="0"/>
                <a:cs typeface="Times New Roman" panose="02020603050405020304" pitchFamily="18" charset="0"/>
              </a:rPr>
              <a:t>：</a:t>
            </a:r>
            <a:r>
              <a:rPr lang="en-US" altLang="zh-CN" sz="2000" b="1" dirty="0">
                <a:solidFill>
                  <a:srgbClr val="02409A"/>
                </a:solidFill>
                <a:latin typeface="Times New Roman" panose="02020603050405020304" pitchFamily="18" charset="0"/>
                <a:cs typeface="Times New Roman" panose="02020603050405020304" pitchFamily="18" charset="0"/>
              </a:rPr>
              <a:t>state attention module </a:t>
            </a:r>
            <a:r>
              <a:rPr lang="zh-CN" altLang="en-US" sz="2000" b="1" dirty="0">
                <a:solidFill>
                  <a:srgbClr val="02409A"/>
                </a:solidFill>
                <a:latin typeface="Times New Roman" panose="02020603050405020304" pitchFamily="18" charset="0"/>
                <a:cs typeface="Times New Roman" panose="02020603050405020304" pitchFamily="18" charset="0"/>
              </a:rPr>
              <a:t>是否帮助提高模型表现</a:t>
            </a:r>
            <a:endParaRPr lang="en-US" altLang="zh-CN" sz="2000" b="1" dirty="0">
              <a:solidFill>
                <a:srgbClr val="02409A"/>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D4CCE1A-0758-DED0-1D02-AB81BB4FB861}"/>
              </a:ext>
            </a:extLst>
          </p:cNvPr>
          <p:cNvSpPr txBox="1"/>
          <p:nvPr/>
        </p:nvSpPr>
        <p:spPr>
          <a:xfrm>
            <a:off x="4572000" y="845853"/>
            <a:ext cx="4079245" cy="826445"/>
          </a:xfrm>
          <a:prstGeom prst="rect">
            <a:avLst/>
          </a:prstGeom>
          <a:noFill/>
        </p:spPr>
        <p:txBody>
          <a:bodyPr wrap="square">
            <a:spAutoFit/>
          </a:bodyPr>
          <a:lstStyle/>
          <a:p>
            <a:pPr>
              <a:lnSpc>
                <a:spcPct val="125000"/>
              </a:lnSpc>
            </a:pPr>
            <a:r>
              <a:rPr lang="en-US" altLang="zh-CN" sz="2000" b="1" dirty="0">
                <a:solidFill>
                  <a:srgbClr val="02409A"/>
                </a:solidFill>
                <a:latin typeface="Times New Roman" panose="02020603050405020304" pitchFamily="18" charset="0"/>
                <a:cs typeface="Times New Roman" panose="02020603050405020304" pitchFamily="18" charset="0"/>
              </a:rPr>
              <a:t>RQ3</a:t>
            </a:r>
            <a:r>
              <a:rPr lang="zh-CN" altLang="en-US" sz="2000" b="1" dirty="0">
                <a:solidFill>
                  <a:srgbClr val="02409A"/>
                </a:solidFill>
                <a:latin typeface="Times New Roman" panose="02020603050405020304" pitchFamily="18" charset="0"/>
                <a:cs typeface="Times New Roman" panose="02020603050405020304" pitchFamily="18" charset="0"/>
              </a:rPr>
              <a:t>：</a:t>
            </a:r>
            <a:r>
              <a:rPr lang="en-US" altLang="zh-CN" sz="2000" b="1" dirty="0">
                <a:solidFill>
                  <a:srgbClr val="02409A"/>
                </a:solidFill>
                <a:latin typeface="Times New Roman" panose="02020603050405020304" pitchFamily="18" charset="0"/>
                <a:cs typeface="Times New Roman" panose="02020603050405020304" pitchFamily="18" charset="0"/>
              </a:rPr>
              <a:t>Q-Attention module</a:t>
            </a:r>
            <a:r>
              <a:rPr lang="zh-CN" altLang="en-US" sz="2000" b="1" dirty="0">
                <a:solidFill>
                  <a:srgbClr val="02409A"/>
                </a:solidFill>
                <a:latin typeface="Times New Roman" panose="02020603050405020304" pitchFamily="18" charset="0"/>
                <a:cs typeface="Times New Roman" panose="02020603050405020304" pitchFamily="18" charset="0"/>
              </a:rPr>
              <a:t>是否有助于公平定价</a:t>
            </a:r>
            <a:endParaRPr lang="en-US" altLang="zh-CN" sz="2000" b="1" dirty="0">
              <a:solidFill>
                <a:srgbClr val="02409A"/>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593732E0-7087-E3D1-5094-031CCD98189A}"/>
              </a:ext>
            </a:extLst>
          </p:cNvPr>
          <p:cNvSpPr txBox="1"/>
          <p:nvPr/>
        </p:nvSpPr>
        <p:spPr>
          <a:xfrm>
            <a:off x="5080001" y="5369583"/>
            <a:ext cx="2511906" cy="923330"/>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x-axis</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od_id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route_id</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y-axis: time</a:t>
            </a:r>
          </a:p>
          <a:p>
            <a:r>
              <a:rPr lang="en-US" altLang="zh-CN" dirty="0">
                <a:latin typeface="Times New Roman" panose="02020603050405020304" pitchFamily="18" charset="0"/>
                <a:cs typeface="Times New Roman" panose="02020603050405020304" pitchFamily="18" charset="0"/>
              </a:rPr>
              <a:t>value: </a:t>
            </a:r>
            <a:r>
              <a:rPr lang="zh-CN" altLang="en-US" dirty="0">
                <a:latin typeface="Times New Roman" panose="02020603050405020304" pitchFamily="18" charset="0"/>
                <a:cs typeface="Times New Roman" panose="02020603050405020304" pitchFamily="18" charset="0"/>
              </a:rPr>
              <a:t>价格</a:t>
            </a:r>
          </a:p>
        </p:txBody>
      </p:sp>
      <p:pic>
        <p:nvPicPr>
          <p:cNvPr id="14" name="图片 13">
            <a:extLst>
              <a:ext uri="{FF2B5EF4-FFF2-40B4-BE49-F238E27FC236}">
                <a16:creationId xmlns:a16="http://schemas.microsoft.com/office/drawing/2014/main" id="{5AA31544-5493-D15A-1778-F9030B24AD5C}"/>
              </a:ext>
            </a:extLst>
          </p:cNvPr>
          <p:cNvPicPr>
            <a:picLocks noChangeAspect="1"/>
          </p:cNvPicPr>
          <p:nvPr/>
        </p:nvPicPr>
        <p:blipFill>
          <a:blip r:embed="rId3"/>
          <a:stretch>
            <a:fillRect/>
          </a:stretch>
        </p:blipFill>
        <p:spPr>
          <a:xfrm>
            <a:off x="428281" y="2114279"/>
            <a:ext cx="3924300" cy="3276600"/>
          </a:xfrm>
          <a:prstGeom prst="rect">
            <a:avLst/>
          </a:prstGeom>
        </p:spPr>
      </p:pic>
      <p:pic>
        <p:nvPicPr>
          <p:cNvPr id="16" name="图片 15">
            <a:extLst>
              <a:ext uri="{FF2B5EF4-FFF2-40B4-BE49-F238E27FC236}">
                <a16:creationId xmlns:a16="http://schemas.microsoft.com/office/drawing/2014/main" id="{4F92CB33-E8D1-A376-9427-29F3CA8E1823}"/>
              </a:ext>
            </a:extLst>
          </p:cNvPr>
          <p:cNvPicPr>
            <a:picLocks noChangeAspect="1"/>
          </p:cNvPicPr>
          <p:nvPr/>
        </p:nvPicPr>
        <p:blipFill>
          <a:blip r:embed="rId4"/>
          <a:stretch>
            <a:fillRect/>
          </a:stretch>
        </p:blipFill>
        <p:spPr>
          <a:xfrm>
            <a:off x="4572000" y="1672298"/>
            <a:ext cx="3558583" cy="3718581"/>
          </a:xfrm>
          <a:prstGeom prst="rect">
            <a:avLst/>
          </a:prstGeom>
        </p:spPr>
      </p:pic>
    </p:spTree>
    <p:extLst>
      <p:ext uri="{BB962C8B-B14F-4D97-AF65-F5344CB8AC3E}">
        <p14:creationId xmlns:p14="http://schemas.microsoft.com/office/powerpoint/2010/main" val="301645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8946CC-BEC1-48E1-A353-9B1EA5282B23}"/>
              </a:ext>
            </a:extLst>
          </p:cNvPr>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37" name="文本框 36">
            <a:extLst>
              <a:ext uri="{FF2B5EF4-FFF2-40B4-BE49-F238E27FC236}">
                <a16:creationId xmlns:a16="http://schemas.microsoft.com/office/drawing/2014/main" id="{9EEBFB12-9821-42F4-81F9-02A78EB44F1F}"/>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38" name="组合 37">
            <a:extLst>
              <a:ext uri="{FF2B5EF4-FFF2-40B4-BE49-F238E27FC236}">
                <a16:creationId xmlns:a16="http://schemas.microsoft.com/office/drawing/2014/main" id="{FA819496-6A26-4E0F-8F70-E1DCA3BAE54E}"/>
              </a:ext>
            </a:extLst>
          </p:cNvPr>
          <p:cNvGrpSpPr/>
          <p:nvPr/>
        </p:nvGrpSpPr>
        <p:grpSpPr>
          <a:xfrm>
            <a:off x="2057928" y="2312043"/>
            <a:ext cx="5374008" cy="2233913"/>
            <a:chOff x="1549246" y="2295061"/>
            <a:chExt cx="5374008" cy="2233913"/>
          </a:xfrm>
        </p:grpSpPr>
        <p:grpSp>
          <p:nvGrpSpPr>
            <p:cNvPr id="39" name="组合 38">
              <a:extLst>
                <a:ext uri="{FF2B5EF4-FFF2-40B4-BE49-F238E27FC236}">
                  <a16:creationId xmlns:a16="http://schemas.microsoft.com/office/drawing/2014/main" id="{58AA3BD9-EB74-4258-8354-3E1BE922BF81}"/>
                </a:ext>
              </a:extLst>
            </p:cNvPr>
            <p:cNvGrpSpPr/>
            <p:nvPr/>
          </p:nvGrpSpPr>
          <p:grpSpPr>
            <a:xfrm>
              <a:off x="1549246" y="3167389"/>
              <a:ext cx="2323652" cy="523220"/>
              <a:chOff x="1104898" y="1549242"/>
              <a:chExt cx="2323652" cy="523220"/>
            </a:xfrm>
          </p:grpSpPr>
          <p:sp>
            <p:nvSpPr>
              <p:cNvPr id="44" name="文本框 43">
                <a:extLst>
                  <a:ext uri="{FF2B5EF4-FFF2-40B4-BE49-F238E27FC236}">
                    <a16:creationId xmlns:a16="http://schemas.microsoft.com/office/drawing/2014/main" id="{41F654D8-7D3C-4A7C-B202-6328670ABEDB}"/>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研究背景</a:t>
                </a:r>
              </a:p>
            </p:txBody>
          </p:sp>
          <p:grpSp>
            <p:nvGrpSpPr>
              <p:cNvPr id="45" name="Google Shape;1483;p78">
                <a:extLst>
                  <a:ext uri="{FF2B5EF4-FFF2-40B4-BE49-F238E27FC236}">
                    <a16:creationId xmlns:a16="http://schemas.microsoft.com/office/drawing/2014/main" id="{D8D521E4-D4BD-4567-AF78-5CF8CBD361F7}"/>
                  </a:ext>
                </a:extLst>
              </p:cNvPr>
              <p:cNvGrpSpPr/>
              <p:nvPr/>
            </p:nvGrpSpPr>
            <p:grpSpPr>
              <a:xfrm>
                <a:off x="1104898" y="1661974"/>
                <a:ext cx="206582" cy="297757"/>
                <a:chOff x="5083925" y="2066350"/>
                <a:chExt cx="28825" cy="41550"/>
              </a:xfrm>
            </p:grpSpPr>
            <p:sp>
              <p:nvSpPr>
                <p:cNvPr id="46" name="Google Shape;1484;p78">
                  <a:extLst>
                    <a:ext uri="{FF2B5EF4-FFF2-40B4-BE49-F238E27FC236}">
                      <a16:creationId xmlns:a16="http://schemas.microsoft.com/office/drawing/2014/main" id="{FDA509E1-9181-4B3D-91D5-3FEE1B0B3F2D}"/>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85;p78">
                  <a:extLst>
                    <a:ext uri="{FF2B5EF4-FFF2-40B4-BE49-F238E27FC236}">
                      <a16:creationId xmlns:a16="http://schemas.microsoft.com/office/drawing/2014/main" id="{E3374C87-870B-4367-9D67-2CAB093014DA}"/>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文本框 39">
              <a:extLst>
                <a:ext uri="{FF2B5EF4-FFF2-40B4-BE49-F238E27FC236}">
                  <a16:creationId xmlns:a16="http://schemas.microsoft.com/office/drawing/2014/main" id="{7484F199-9F95-4BC6-9600-749B18987EEB}"/>
                </a:ext>
              </a:extLst>
            </p:cNvPr>
            <p:cNvSpPr txBox="1"/>
            <p:nvPr/>
          </p:nvSpPr>
          <p:spPr>
            <a:xfrm>
              <a:off x="4426208" y="4030798"/>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研究现状</a:t>
              </a:r>
            </a:p>
          </p:txBody>
        </p:sp>
        <p:sp>
          <p:nvSpPr>
            <p:cNvPr id="41" name="文本框 40">
              <a:extLst>
                <a:ext uri="{FF2B5EF4-FFF2-40B4-BE49-F238E27FC236}">
                  <a16:creationId xmlns:a16="http://schemas.microsoft.com/office/drawing/2014/main" id="{8B78988A-F4DC-43CA-9A38-1DFD20DE4B57}"/>
                </a:ext>
              </a:extLst>
            </p:cNvPr>
            <p:cNvSpPr txBox="1"/>
            <p:nvPr/>
          </p:nvSpPr>
          <p:spPr>
            <a:xfrm>
              <a:off x="4426208" y="3198166"/>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研究挑战</a:t>
              </a:r>
            </a:p>
          </p:txBody>
        </p:sp>
        <p:sp>
          <p:nvSpPr>
            <p:cNvPr id="42" name="文本框 41">
              <a:extLst>
                <a:ext uri="{FF2B5EF4-FFF2-40B4-BE49-F238E27FC236}">
                  <a16:creationId xmlns:a16="http://schemas.microsoft.com/office/drawing/2014/main" id="{6DE07E8A-28D7-4763-9501-E994CEC8CA64}"/>
                </a:ext>
              </a:extLst>
            </p:cNvPr>
            <p:cNvSpPr txBox="1"/>
            <p:nvPr/>
          </p:nvSpPr>
          <p:spPr>
            <a:xfrm>
              <a:off x="4426207" y="2331574"/>
              <a:ext cx="249704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背景介绍</a:t>
              </a:r>
            </a:p>
          </p:txBody>
        </p:sp>
        <p:cxnSp>
          <p:nvCxnSpPr>
            <p:cNvPr id="43" name="直接连接符 42">
              <a:extLst>
                <a:ext uri="{FF2B5EF4-FFF2-40B4-BE49-F238E27FC236}">
                  <a16:creationId xmlns:a16="http://schemas.microsoft.com/office/drawing/2014/main" id="{1443A30C-4888-4511-B369-679B5E6B7B2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86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30</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8767B9B6-D811-F86A-8942-A37703328DFF}"/>
              </a:ext>
            </a:extLst>
          </p:cNvPr>
          <p:cNvSpPr txBox="1"/>
          <p:nvPr/>
        </p:nvSpPr>
        <p:spPr>
          <a:xfrm>
            <a:off x="468283" y="847823"/>
            <a:ext cx="6530481" cy="441724"/>
          </a:xfrm>
          <a:prstGeom prst="rect">
            <a:avLst/>
          </a:prstGeom>
          <a:noFill/>
        </p:spPr>
        <p:txBody>
          <a:bodyPr wrap="square">
            <a:spAutoFit/>
          </a:bodyPr>
          <a:lstStyle/>
          <a:p>
            <a:pPr>
              <a:lnSpc>
                <a:spcPct val="125000"/>
              </a:lnSpc>
            </a:pPr>
            <a:r>
              <a:rPr lang="en-US" altLang="zh-CN" sz="2000" b="1" dirty="0">
                <a:solidFill>
                  <a:srgbClr val="02409A"/>
                </a:solidFill>
                <a:latin typeface="Times New Roman" panose="02020603050405020304" pitchFamily="18" charset="0"/>
                <a:cs typeface="Times New Roman" panose="02020603050405020304" pitchFamily="18" charset="0"/>
              </a:rPr>
              <a:t>RQ4</a:t>
            </a:r>
            <a:r>
              <a:rPr lang="zh-CN" altLang="en-US" sz="2000" b="1" dirty="0">
                <a:solidFill>
                  <a:srgbClr val="02409A"/>
                </a:solidFill>
                <a:latin typeface="Times New Roman" panose="02020603050405020304" pitchFamily="18" charset="0"/>
                <a:cs typeface="Times New Roman" panose="02020603050405020304" pitchFamily="18" charset="0"/>
              </a:rPr>
              <a:t>：为什么</a:t>
            </a:r>
            <a:r>
              <a:rPr lang="en-US" altLang="zh-CN" sz="2000" b="1" dirty="0">
                <a:solidFill>
                  <a:srgbClr val="02409A"/>
                </a:solidFill>
                <a:latin typeface="Times New Roman" panose="02020603050405020304" pitchFamily="18" charset="0"/>
                <a:cs typeface="Times New Roman" panose="02020603050405020304" pitchFamily="18" charset="0"/>
              </a:rPr>
              <a:t>CTRL</a:t>
            </a:r>
            <a:r>
              <a:rPr lang="zh-CN" altLang="en-US" sz="2000" b="1" dirty="0">
                <a:solidFill>
                  <a:srgbClr val="02409A"/>
                </a:solidFill>
                <a:latin typeface="Times New Roman" panose="02020603050405020304" pitchFamily="18" charset="0"/>
                <a:cs typeface="Times New Roman" panose="02020603050405020304" pitchFamily="18" charset="0"/>
              </a:rPr>
              <a:t>可以处理比</a:t>
            </a:r>
            <a:r>
              <a:rPr lang="en-US" altLang="zh-CN" sz="2000" b="1" dirty="0">
                <a:solidFill>
                  <a:srgbClr val="02409A"/>
                </a:solidFill>
                <a:latin typeface="Times New Roman" panose="02020603050405020304" pitchFamily="18" charset="0"/>
                <a:cs typeface="Times New Roman" panose="02020603050405020304" pitchFamily="18" charset="0"/>
              </a:rPr>
              <a:t>baseline</a:t>
            </a:r>
            <a:r>
              <a:rPr lang="zh-CN" altLang="en-US" sz="2000" b="1" dirty="0">
                <a:solidFill>
                  <a:srgbClr val="02409A"/>
                </a:solidFill>
                <a:latin typeface="Times New Roman" panose="02020603050405020304" pitchFamily="18" charset="0"/>
                <a:cs typeface="Times New Roman" panose="02020603050405020304" pitchFamily="18" charset="0"/>
              </a:rPr>
              <a:t>更多的车辆</a:t>
            </a:r>
          </a:p>
        </p:txBody>
      </p:sp>
      <p:sp>
        <p:nvSpPr>
          <p:cNvPr id="17" name="文本框 16">
            <a:extLst>
              <a:ext uri="{FF2B5EF4-FFF2-40B4-BE49-F238E27FC236}">
                <a16:creationId xmlns:a16="http://schemas.microsoft.com/office/drawing/2014/main" id="{B322F426-4F17-5056-46C9-352873CF610B}"/>
              </a:ext>
            </a:extLst>
          </p:cNvPr>
          <p:cNvSpPr txBox="1"/>
          <p:nvPr/>
        </p:nvSpPr>
        <p:spPr>
          <a:xfrm>
            <a:off x="4399726" y="4411072"/>
            <a:ext cx="4572000" cy="646331"/>
          </a:xfrm>
          <a:prstGeom prst="rect">
            <a:avLst/>
          </a:prstGeom>
          <a:noFill/>
        </p:spPr>
        <p:txBody>
          <a:bodyPr wrap="square">
            <a:spAutoFit/>
          </a:bodyPr>
          <a:lstStyle/>
          <a:p>
            <a:pPr marL="285750" indent="-285750">
              <a:buFont typeface="Arial" panose="020B0604020202020204" pitchFamily="34" charset="0"/>
              <a:buChar char="•"/>
            </a:pPr>
            <a:r>
              <a:rPr lang="zh-CN" altLang="en-US" dirty="0"/>
              <a:t>两个时间步长下，车辆在三个路径上的平均速度</a:t>
            </a:r>
          </a:p>
        </p:txBody>
      </p:sp>
      <p:pic>
        <p:nvPicPr>
          <p:cNvPr id="19" name="图片 18">
            <a:extLst>
              <a:ext uri="{FF2B5EF4-FFF2-40B4-BE49-F238E27FC236}">
                <a16:creationId xmlns:a16="http://schemas.microsoft.com/office/drawing/2014/main" id="{E6C083FF-C117-FD2F-63DE-E4E20CA936B8}"/>
              </a:ext>
            </a:extLst>
          </p:cNvPr>
          <p:cNvPicPr>
            <a:picLocks noChangeAspect="1"/>
          </p:cNvPicPr>
          <p:nvPr/>
        </p:nvPicPr>
        <p:blipFill>
          <a:blip r:embed="rId3"/>
          <a:stretch>
            <a:fillRect/>
          </a:stretch>
        </p:blipFill>
        <p:spPr>
          <a:xfrm>
            <a:off x="275277" y="1424104"/>
            <a:ext cx="8593445" cy="1635978"/>
          </a:xfrm>
          <a:prstGeom prst="rect">
            <a:avLst/>
          </a:prstGeom>
        </p:spPr>
      </p:pic>
      <p:pic>
        <p:nvPicPr>
          <p:cNvPr id="21" name="图片 20">
            <a:extLst>
              <a:ext uri="{FF2B5EF4-FFF2-40B4-BE49-F238E27FC236}">
                <a16:creationId xmlns:a16="http://schemas.microsoft.com/office/drawing/2014/main" id="{8C628581-33B8-0EF5-EE01-8B9B5FD2E4AA}"/>
              </a:ext>
            </a:extLst>
          </p:cNvPr>
          <p:cNvPicPr>
            <a:picLocks noChangeAspect="1"/>
          </p:cNvPicPr>
          <p:nvPr/>
        </p:nvPicPr>
        <p:blipFill>
          <a:blip r:embed="rId4"/>
          <a:stretch>
            <a:fillRect/>
          </a:stretch>
        </p:blipFill>
        <p:spPr>
          <a:xfrm>
            <a:off x="428281" y="3194639"/>
            <a:ext cx="3855883" cy="3079198"/>
          </a:xfrm>
          <a:prstGeom prst="rect">
            <a:avLst/>
          </a:prstGeom>
        </p:spPr>
      </p:pic>
    </p:spTree>
    <p:extLst>
      <p:ext uri="{BB962C8B-B14F-4D97-AF65-F5344CB8AC3E}">
        <p14:creationId xmlns:p14="http://schemas.microsoft.com/office/powerpoint/2010/main" val="3918202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31</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8767B9B6-D811-F86A-8942-A37703328DFF}"/>
              </a:ext>
            </a:extLst>
          </p:cNvPr>
          <p:cNvSpPr txBox="1"/>
          <p:nvPr/>
        </p:nvSpPr>
        <p:spPr>
          <a:xfrm>
            <a:off x="468283" y="847823"/>
            <a:ext cx="6530481" cy="441724"/>
          </a:xfrm>
          <a:prstGeom prst="rect">
            <a:avLst/>
          </a:prstGeom>
          <a:noFill/>
        </p:spPr>
        <p:txBody>
          <a:bodyPr wrap="square">
            <a:spAutoFit/>
          </a:bodyPr>
          <a:lstStyle/>
          <a:p>
            <a:pPr>
              <a:lnSpc>
                <a:spcPct val="125000"/>
              </a:lnSpc>
            </a:pPr>
            <a:r>
              <a:rPr lang="en-US" altLang="zh-CN" sz="2000" b="1" dirty="0">
                <a:solidFill>
                  <a:srgbClr val="02409A"/>
                </a:solidFill>
                <a:latin typeface="Times New Roman" panose="02020603050405020304" pitchFamily="18" charset="0"/>
                <a:cs typeface="Times New Roman" panose="02020603050405020304" pitchFamily="18" charset="0"/>
              </a:rPr>
              <a:t>RQ4</a:t>
            </a:r>
            <a:r>
              <a:rPr lang="zh-CN" altLang="en-US" sz="2000" b="1" dirty="0">
                <a:solidFill>
                  <a:srgbClr val="02409A"/>
                </a:solidFill>
                <a:latin typeface="Times New Roman" panose="02020603050405020304" pitchFamily="18" charset="0"/>
                <a:cs typeface="Times New Roman" panose="02020603050405020304" pitchFamily="18" charset="0"/>
              </a:rPr>
              <a:t>：为什么</a:t>
            </a:r>
            <a:r>
              <a:rPr lang="en-US" altLang="zh-CN" sz="2000" b="1" dirty="0">
                <a:solidFill>
                  <a:srgbClr val="02409A"/>
                </a:solidFill>
                <a:latin typeface="Times New Roman" panose="02020603050405020304" pitchFamily="18" charset="0"/>
                <a:cs typeface="Times New Roman" panose="02020603050405020304" pitchFamily="18" charset="0"/>
              </a:rPr>
              <a:t>CTRL</a:t>
            </a:r>
            <a:r>
              <a:rPr lang="zh-CN" altLang="en-US" sz="2000" b="1" dirty="0">
                <a:solidFill>
                  <a:srgbClr val="02409A"/>
                </a:solidFill>
                <a:latin typeface="Times New Roman" panose="02020603050405020304" pitchFamily="18" charset="0"/>
                <a:cs typeface="Times New Roman" panose="02020603050405020304" pitchFamily="18" charset="0"/>
              </a:rPr>
              <a:t>可以处理比</a:t>
            </a:r>
            <a:r>
              <a:rPr lang="en-US" altLang="zh-CN" sz="2000" b="1" dirty="0">
                <a:solidFill>
                  <a:srgbClr val="02409A"/>
                </a:solidFill>
                <a:latin typeface="Times New Roman" panose="02020603050405020304" pitchFamily="18" charset="0"/>
                <a:cs typeface="Times New Roman" panose="02020603050405020304" pitchFamily="18" charset="0"/>
              </a:rPr>
              <a:t>baseline</a:t>
            </a:r>
            <a:r>
              <a:rPr lang="zh-CN" altLang="en-US" sz="2000" b="1" dirty="0">
                <a:solidFill>
                  <a:srgbClr val="02409A"/>
                </a:solidFill>
                <a:latin typeface="Times New Roman" panose="02020603050405020304" pitchFamily="18" charset="0"/>
                <a:cs typeface="Times New Roman" panose="02020603050405020304" pitchFamily="18" charset="0"/>
              </a:rPr>
              <a:t>更多的车辆</a:t>
            </a:r>
          </a:p>
        </p:txBody>
      </p:sp>
      <p:sp>
        <p:nvSpPr>
          <p:cNvPr id="3" name="文本框 2">
            <a:extLst>
              <a:ext uri="{FF2B5EF4-FFF2-40B4-BE49-F238E27FC236}">
                <a16:creationId xmlns:a16="http://schemas.microsoft.com/office/drawing/2014/main" id="{0C5524FF-8F89-614C-8FF1-F21A521BF86C}"/>
              </a:ext>
            </a:extLst>
          </p:cNvPr>
          <p:cNvSpPr txBox="1"/>
          <p:nvPr/>
        </p:nvSpPr>
        <p:spPr>
          <a:xfrm>
            <a:off x="5968951" y="1921179"/>
            <a:ext cx="2579963" cy="923330"/>
          </a:xfrm>
          <a:prstGeom prst="rect">
            <a:avLst/>
          </a:prstGeom>
          <a:noFill/>
        </p:spPr>
        <p:txBody>
          <a:bodyPr wrap="square" rtlCol="0">
            <a:spAutoFit/>
          </a:bodyPr>
          <a:lstStyle/>
          <a:p>
            <a:r>
              <a:rPr lang="zh-CN" altLang="en-US" dirty="0"/>
              <a:t>同个</a:t>
            </a:r>
            <a:r>
              <a:rPr lang="en-US" altLang="zh-CN" dirty="0"/>
              <a:t>OD</a:t>
            </a:r>
            <a:r>
              <a:rPr lang="zh-CN" altLang="en-US" dirty="0"/>
              <a:t>，在一个</a:t>
            </a:r>
            <a:r>
              <a:rPr lang="en-US" altLang="zh-CN" dirty="0"/>
              <a:t>step</a:t>
            </a:r>
            <a:r>
              <a:rPr lang="zh-CN" altLang="en-US" dirty="0"/>
              <a:t>中，三条</a:t>
            </a:r>
            <a:r>
              <a:rPr lang="en-US" altLang="zh-CN" dirty="0"/>
              <a:t>route</a:t>
            </a:r>
            <a:r>
              <a:rPr lang="zh-CN" altLang="en-US" dirty="0"/>
              <a:t>上的车辆数量</a:t>
            </a:r>
            <a:endParaRPr lang="en-US" altLang="zh-CN" dirty="0"/>
          </a:p>
          <a:p>
            <a:endParaRPr lang="zh-CN" altLang="en-US" dirty="0"/>
          </a:p>
        </p:txBody>
      </p:sp>
      <p:sp>
        <p:nvSpPr>
          <p:cNvPr id="5" name="文本框 4">
            <a:extLst>
              <a:ext uri="{FF2B5EF4-FFF2-40B4-BE49-F238E27FC236}">
                <a16:creationId xmlns:a16="http://schemas.microsoft.com/office/drawing/2014/main" id="{7CB46560-AE16-909E-C631-8D64B1DD4DCC}"/>
              </a:ext>
            </a:extLst>
          </p:cNvPr>
          <p:cNvSpPr txBox="1"/>
          <p:nvPr/>
        </p:nvSpPr>
        <p:spPr>
          <a:xfrm>
            <a:off x="5968951" y="4667404"/>
            <a:ext cx="2746768" cy="646331"/>
          </a:xfrm>
          <a:prstGeom prst="rect">
            <a:avLst/>
          </a:prstGeom>
          <a:noFill/>
        </p:spPr>
        <p:txBody>
          <a:bodyPr wrap="square" rtlCol="0">
            <a:spAutoFit/>
          </a:bodyPr>
          <a:lstStyle/>
          <a:p>
            <a:r>
              <a:rPr lang="zh-CN" altLang="en-US" dirty="0"/>
              <a:t>同个</a:t>
            </a:r>
            <a:r>
              <a:rPr lang="en-US" altLang="zh-CN" dirty="0"/>
              <a:t>OD</a:t>
            </a:r>
            <a:r>
              <a:rPr lang="zh-CN" altLang="en-US" dirty="0"/>
              <a:t>，在随时间变化的过程中车辆数量的变化</a:t>
            </a:r>
          </a:p>
        </p:txBody>
      </p:sp>
      <p:pic>
        <p:nvPicPr>
          <p:cNvPr id="10" name="图片 9">
            <a:extLst>
              <a:ext uri="{FF2B5EF4-FFF2-40B4-BE49-F238E27FC236}">
                <a16:creationId xmlns:a16="http://schemas.microsoft.com/office/drawing/2014/main" id="{C1A56970-4032-3461-4D7E-265AFC21FA08}"/>
              </a:ext>
            </a:extLst>
          </p:cNvPr>
          <p:cNvPicPr>
            <a:picLocks noChangeAspect="1"/>
          </p:cNvPicPr>
          <p:nvPr/>
        </p:nvPicPr>
        <p:blipFill>
          <a:blip r:embed="rId3"/>
          <a:stretch>
            <a:fillRect/>
          </a:stretch>
        </p:blipFill>
        <p:spPr>
          <a:xfrm>
            <a:off x="428281" y="1349759"/>
            <a:ext cx="5341439" cy="2322633"/>
          </a:xfrm>
          <a:prstGeom prst="rect">
            <a:avLst/>
          </a:prstGeom>
        </p:spPr>
      </p:pic>
      <p:pic>
        <p:nvPicPr>
          <p:cNvPr id="14" name="图片 13">
            <a:extLst>
              <a:ext uri="{FF2B5EF4-FFF2-40B4-BE49-F238E27FC236}">
                <a16:creationId xmlns:a16="http://schemas.microsoft.com/office/drawing/2014/main" id="{1049B981-1454-BF02-EEAE-B37CB5B69FA2}"/>
              </a:ext>
            </a:extLst>
          </p:cNvPr>
          <p:cNvPicPr>
            <a:picLocks noChangeAspect="1"/>
          </p:cNvPicPr>
          <p:nvPr/>
        </p:nvPicPr>
        <p:blipFill>
          <a:blip r:embed="rId4"/>
          <a:stretch>
            <a:fillRect/>
          </a:stretch>
        </p:blipFill>
        <p:spPr>
          <a:xfrm>
            <a:off x="468283" y="3738292"/>
            <a:ext cx="4822908" cy="2562899"/>
          </a:xfrm>
          <a:prstGeom prst="rect">
            <a:avLst/>
          </a:prstGeom>
        </p:spPr>
      </p:pic>
    </p:spTree>
    <p:extLst>
      <p:ext uri="{BB962C8B-B14F-4D97-AF65-F5344CB8AC3E}">
        <p14:creationId xmlns:p14="http://schemas.microsoft.com/office/powerpoint/2010/main" val="2359674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32</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总结展望</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9" name="文本框 18">
            <a:extLst>
              <a:ext uri="{FF2B5EF4-FFF2-40B4-BE49-F238E27FC236}">
                <a16:creationId xmlns:a16="http://schemas.microsoft.com/office/drawing/2014/main" id="{9E2A219E-F533-4E7B-81A5-11D556354CFB}"/>
              </a:ext>
            </a:extLst>
          </p:cNvPr>
          <p:cNvSpPr txBox="1"/>
          <p:nvPr/>
        </p:nvSpPr>
        <p:spPr>
          <a:xfrm>
            <a:off x="428281" y="1276957"/>
            <a:ext cx="2636466"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总结</a:t>
            </a:r>
            <a:endParaRPr lang="en-US" altLang="zh-CN" sz="2400" b="1" dirty="0">
              <a:latin typeface="Calibri" panose="020F0502020204030204" pitchFamily="34" charset="0"/>
              <a:ea typeface="微软雅黑" panose="020B0503020204020204" pitchFamily="34" charset="-122"/>
            </a:endParaRPr>
          </a:p>
        </p:txBody>
      </p:sp>
      <p:sp>
        <p:nvSpPr>
          <p:cNvPr id="20" name="矩形 19">
            <a:extLst>
              <a:ext uri="{FF2B5EF4-FFF2-40B4-BE49-F238E27FC236}">
                <a16:creationId xmlns:a16="http://schemas.microsoft.com/office/drawing/2014/main" id="{6CD9BF09-CD35-4A4A-B37D-99355F4389A6}"/>
              </a:ext>
            </a:extLst>
          </p:cNvPr>
          <p:cNvSpPr/>
          <p:nvPr/>
        </p:nvSpPr>
        <p:spPr>
          <a:xfrm>
            <a:off x="443575" y="1738622"/>
            <a:ext cx="8272143" cy="3741024"/>
          </a:xfrm>
          <a:prstGeom prst="rect">
            <a:avLst/>
          </a:prstGeom>
        </p:spPr>
        <p:txBody>
          <a:bodyPr wrap="square">
            <a:spAutoFit/>
          </a:bodyPr>
          <a:lstStyle/>
          <a:p>
            <a:pPr>
              <a:lnSpc>
                <a:spcPct val="130000"/>
              </a:lnSpc>
            </a:pPr>
            <a:endParaRPr lang="en-US" altLang="zh-CN" sz="2400" b="1" dirty="0"/>
          </a:p>
          <a:p>
            <a:pPr marL="342900" indent="-342900">
              <a:lnSpc>
                <a:spcPct val="130000"/>
              </a:lnSpc>
              <a:buFont typeface="Arial" panose="020B0604020202020204" pitchFamily="34" charset="0"/>
              <a:buChar char="•"/>
            </a:pPr>
            <a:r>
              <a:rPr lang="zh-CN" altLang="en-US" sz="2000" dirty="0"/>
              <a:t>行文比较顺畅，提出三个挑战，针对挑战给出了解决办法，且对所提出的解决办法进行了实验验证</a:t>
            </a:r>
            <a:endParaRPr lang="en-US" altLang="zh-CN" sz="2000" dirty="0"/>
          </a:p>
          <a:p>
            <a:pPr marL="342900" indent="-342900">
              <a:lnSpc>
                <a:spcPct val="130000"/>
              </a:lnSpc>
              <a:buFont typeface="Arial" panose="020B0604020202020204" pitchFamily="34" charset="0"/>
              <a:buChar char="•"/>
            </a:pPr>
            <a:r>
              <a:rPr lang="zh-CN" altLang="en-US" sz="2000" dirty="0"/>
              <a:t>背景讲述比较清晰，在列举现有工作的问题时举的例子比较通俗易懂</a:t>
            </a:r>
            <a:endParaRPr lang="en-US" altLang="zh-CN" sz="2000" dirty="0"/>
          </a:p>
          <a:p>
            <a:pPr marL="342900" indent="-342900">
              <a:lnSpc>
                <a:spcPct val="130000"/>
              </a:lnSpc>
              <a:buFont typeface="Arial" panose="020B0604020202020204" pitchFamily="34" charset="0"/>
              <a:buChar char="•"/>
            </a:pPr>
            <a:endParaRPr lang="en-US" altLang="zh-CN" sz="2000" dirty="0"/>
          </a:p>
          <a:p>
            <a:pPr marL="342900" indent="-342900">
              <a:lnSpc>
                <a:spcPct val="130000"/>
              </a:lnSpc>
              <a:buFont typeface="Arial" panose="020B0604020202020204" pitchFamily="34" charset="0"/>
              <a:buChar char="•"/>
            </a:pPr>
            <a:r>
              <a:rPr lang="zh-CN" altLang="en-US" sz="2000" dirty="0"/>
              <a:t>文章假设车辆进入路网，选择路径后就不会更改路线，感觉有点扯</a:t>
            </a:r>
            <a:endParaRPr lang="en-US" altLang="zh-CN" sz="2000" dirty="0"/>
          </a:p>
          <a:p>
            <a:pPr marL="342900" indent="-342900">
              <a:lnSpc>
                <a:spcPct val="130000"/>
              </a:lnSpc>
              <a:buFont typeface="Arial" panose="020B0604020202020204" pitchFamily="34" charset="0"/>
              <a:buChar char="•"/>
            </a:pPr>
            <a:r>
              <a:rPr lang="zh-CN" altLang="en-US" sz="2000" dirty="0"/>
              <a:t>缺乏</a:t>
            </a:r>
            <a:r>
              <a:rPr lang="en-US" altLang="zh-CN" sz="2000" dirty="0"/>
              <a:t>efficiency</a:t>
            </a:r>
            <a:r>
              <a:rPr lang="zh-CN" altLang="en-US" sz="2000" dirty="0"/>
              <a:t>的相关实验</a:t>
            </a:r>
            <a:endParaRPr lang="en-US" altLang="zh-CN" sz="2000" dirty="0"/>
          </a:p>
          <a:p>
            <a:pPr>
              <a:lnSpc>
                <a:spcPct val="130000"/>
              </a:lnSpc>
            </a:pPr>
            <a:endParaRPr lang="en-US" altLang="zh-CN" sz="2000" dirty="0"/>
          </a:p>
          <a:p>
            <a:pPr marL="342900" indent="-342900">
              <a:lnSpc>
                <a:spcPct val="130000"/>
              </a:lnSpc>
              <a:buFont typeface="Arial" panose="020B0604020202020204" pitchFamily="34" charset="0"/>
              <a:buChar char="•"/>
            </a:pPr>
            <a:endParaRPr lang="en-US" altLang="zh-CN" sz="2000" dirty="0"/>
          </a:p>
        </p:txBody>
      </p:sp>
    </p:spTree>
    <p:extLst>
      <p:ext uri="{BB962C8B-B14F-4D97-AF65-F5344CB8AC3E}">
        <p14:creationId xmlns:p14="http://schemas.microsoft.com/office/powerpoint/2010/main" val="2963833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0390A8-A470-4C3C-81BD-F9C2724E6670}"/>
              </a:ext>
            </a:extLst>
          </p:cNvPr>
          <p:cNvSpPr>
            <a:spLocks noGrp="1"/>
          </p:cNvSpPr>
          <p:nvPr>
            <p:ph type="sldNum" sz="quarter" idx="12"/>
          </p:nvPr>
        </p:nvSpPr>
        <p:spPr/>
        <p:txBody>
          <a:bodyPr/>
          <a:lstStyle/>
          <a:p>
            <a:fld id="{72A5E12F-523A-4D75-95A2-779F57F5D9E2}" type="slidenum">
              <a:rPr lang="zh-CN" altLang="en-US" smtClean="0"/>
              <a:t>33</a:t>
            </a:fld>
            <a:endParaRPr lang="zh-CN" altLang="en-US"/>
          </a:p>
        </p:txBody>
      </p:sp>
    </p:spTree>
    <p:extLst>
      <p:ext uri="{BB962C8B-B14F-4D97-AF65-F5344CB8AC3E}">
        <p14:creationId xmlns:p14="http://schemas.microsoft.com/office/powerpoint/2010/main" val="376077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背景介绍</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5" name="Picture 2" descr="13 Things You Only Think in a Traffic Jam | Condé Nast Traveler">
            <a:extLst>
              <a:ext uri="{FF2B5EF4-FFF2-40B4-BE49-F238E27FC236}">
                <a16:creationId xmlns:a16="http://schemas.microsoft.com/office/drawing/2014/main" id="{6AB64621-BBE5-0D56-80F3-DEF473CFF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637" y="1093584"/>
            <a:ext cx="6436726" cy="467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188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背景介绍</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1028" name="Picture 4" descr="汽车尾气排放造成的污染和危害，比你想象的更可怕！-新浪汽车">
            <a:extLst>
              <a:ext uri="{FF2B5EF4-FFF2-40B4-BE49-F238E27FC236}">
                <a16:creationId xmlns:a16="http://schemas.microsoft.com/office/drawing/2014/main" id="{ED5E2A30-B8F5-8695-3209-A0BF6C41A15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901" y="971858"/>
            <a:ext cx="4118826" cy="24571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路怒症：为什么有人在开车时火气特别大？_搜狐汽车_搜狐网">
            <a:extLst>
              <a:ext uri="{FF2B5EF4-FFF2-40B4-BE49-F238E27FC236}">
                <a16:creationId xmlns:a16="http://schemas.microsoft.com/office/drawing/2014/main" id="{6CEA2F6C-3BA1-33B7-35E3-28BD3AF2133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63" y="3722808"/>
            <a:ext cx="4231437" cy="23603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数据显示：通勤时间45分钟以上五年内离婚率高4成| 每日经济新闻">
            <a:extLst>
              <a:ext uri="{FF2B5EF4-FFF2-40B4-BE49-F238E27FC236}">
                <a16:creationId xmlns:a16="http://schemas.microsoft.com/office/drawing/2014/main" id="{F3B2DFFA-70F7-ACBD-7EB6-96C99FD754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663" y="983009"/>
            <a:ext cx="4231437" cy="24571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客观评估这次疫情造成的经济损失- 知乎">
            <a:extLst>
              <a:ext uri="{FF2B5EF4-FFF2-40B4-BE49-F238E27FC236}">
                <a16:creationId xmlns:a16="http://schemas.microsoft.com/office/drawing/2014/main" id="{2C70B0CB-7E47-E8EF-5F8D-B142296FEF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9121" y="3722808"/>
            <a:ext cx="4103606" cy="236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36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背景介绍</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3074" name="Picture 2" descr="智能红绿灯，能否成为解决拥堵问题的良药？_百度">
            <a:extLst>
              <a:ext uri="{FF2B5EF4-FFF2-40B4-BE49-F238E27FC236}">
                <a16:creationId xmlns:a16="http://schemas.microsoft.com/office/drawing/2014/main" id="{F243DDD2-2AB9-7E68-9D33-7D6FEA0EE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09" y="901276"/>
            <a:ext cx="3780905" cy="27435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为什么不建议在新加坡开车，那到底有多难？ - 知乎">
            <a:extLst>
              <a:ext uri="{FF2B5EF4-FFF2-40B4-BE49-F238E27FC236}">
                <a16:creationId xmlns:a16="http://schemas.microsoft.com/office/drawing/2014/main" id="{D4672722-6D88-7125-6DEB-95E00BCCC0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544" b="9709"/>
          <a:stretch/>
        </p:blipFill>
        <p:spPr bwMode="auto">
          <a:xfrm>
            <a:off x="4704175" y="901276"/>
            <a:ext cx="3996249" cy="27435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0B1B90F-31F3-D42C-4D24-F8CB42E54E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773478"/>
            <a:ext cx="4173075" cy="2504919"/>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6B2C683C-5E6E-69E5-3E22-9FB3484374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925" y="3773477"/>
            <a:ext cx="4173075" cy="2504919"/>
          </a:xfrm>
          <a:prstGeom prst="rect">
            <a:avLst/>
          </a:prstGeom>
        </p:spPr>
      </p:pic>
      <p:sp>
        <p:nvSpPr>
          <p:cNvPr id="11" name="矩形 10">
            <a:extLst>
              <a:ext uri="{FF2B5EF4-FFF2-40B4-BE49-F238E27FC236}">
                <a16:creationId xmlns:a16="http://schemas.microsoft.com/office/drawing/2014/main" id="{BDB1358C-F1B4-9346-BC3D-DC4147D71939}"/>
              </a:ext>
            </a:extLst>
          </p:cNvPr>
          <p:cNvSpPr/>
          <p:nvPr/>
        </p:nvSpPr>
        <p:spPr>
          <a:xfrm>
            <a:off x="595009" y="901275"/>
            <a:ext cx="1847108" cy="39226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ysClr val="windowText" lastClr="000000"/>
                </a:solidFill>
              </a:rPr>
              <a:t>智能交通灯控制</a:t>
            </a:r>
          </a:p>
        </p:txBody>
      </p:sp>
      <p:sp>
        <p:nvSpPr>
          <p:cNvPr id="12" name="矩形 11">
            <a:extLst>
              <a:ext uri="{FF2B5EF4-FFF2-40B4-BE49-F238E27FC236}">
                <a16:creationId xmlns:a16="http://schemas.microsoft.com/office/drawing/2014/main" id="{87E3C94B-83E6-F207-F1E4-9EDC1A01ABBD}"/>
              </a:ext>
            </a:extLst>
          </p:cNvPr>
          <p:cNvSpPr/>
          <p:nvPr/>
        </p:nvSpPr>
        <p:spPr>
          <a:xfrm>
            <a:off x="4704175" y="901275"/>
            <a:ext cx="1847108" cy="39226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ysClr val="windowText" lastClr="000000"/>
                </a:solidFill>
              </a:rPr>
              <a:t>动态道路定价</a:t>
            </a:r>
          </a:p>
        </p:txBody>
      </p:sp>
      <p:sp>
        <p:nvSpPr>
          <p:cNvPr id="13" name="矩形 12">
            <a:extLst>
              <a:ext uri="{FF2B5EF4-FFF2-40B4-BE49-F238E27FC236}">
                <a16:creationId xmlns:a16="http://schemas.microsoft.com/office/drawing/2014/main" id="{D6947697-7C35-32EE-8546-86008D430011}"/>
              </a:ext>
            </a:extLst>
          </p:cNvPr>
          <p:cNvSpPr/>
          <p:nvPr/>
        </p:nvSpPr>
        <p:spPr>
          <a:xfrm>
            <a:off x="3393807" y="3773476"/>
            <a:ext cx="2356385" cy="39226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ysClr val="windowText" lastClr="000000"/>
                </a:solidFill>
              </a:rPr>
              <a:t>自动驾驶改善</a:t>
            </a:r>
          </a:p>
        </p:txBody>
      </p:sp>
    </p:spTree>
    <p:extLst>
      <p:ext uri="{BB962C8B-B14F-4D97-AF65-F5344CB8AC3E}">
        <p14:creationId xmlns:p14="http://schemas.microsoft.com/office/powerpoint/2010/main" val="42171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背景介绍</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grpSp>
        <p:nvGrpSpPr>
          <p:cNvPr id="47" name="组合 46">
            <a:extLst>
              <a:ext uri="{FF2B5EF4-FFF2-40B4-BE49-F238E27FC236}">
                <a16:creationId xmlns:a16="http://schemas.microsoft.com/office/drawing/2014/main" id="{634797D3-D8D7-1F66-6A0B-7105D5BBEB14}"/>
              </a:ext>
            </a:extLst>
          </p:cNvPr>
          <p:cNvGrpSpPr/>
          <p:nvPr/>
        </p:nvGrpSpPr>
        <p:grpSpPr>
          <a:xfrm>
            <a:off x="335671" y="1366254"/>
            <a:ext cx="6391275" cy="4505325"/>
            <a:chOff x="240729" y="965321"/>
            <a:chExt cx="6391275" cy="4505325"/>
          </a:xfrm>
        </p:grpSpPr>
        <p:grpSp>
          <p:nvGrpSpPr>
            <p:cNvPr id="22" name="组合 21">
              <a:extLst>
                <a:ext uri="{FF2B5EF4-FFF2-40B4-BE49-F238E27FC236}">
                  <a16:creationId xmlns:a16="http://schemas.microsoft.com/office/drawing/2014/main" id="{CC80DA3A-E9F0-FDBA-2AFC-E9F323DFF5AF}"/>
                </a:ext>
              </a:extLst>
            </p:cNvPr>
            <p:cNvGrpSpPr/>
            <p:nvPr/>
          </p:nvGrpSpPr>
          <p:grpSpPr>
            <a:xfrm>
              <a:off x="240729" y="965321"/>
              <a:ext cx="6391275" cy="4505325"/>
              <a:chOff x="491938" y="1176337"/>
              <a:chExt cx="6391275" cy="4505325"/>
            </a:xfrm>
          </p:grpSpPr>
          <p:pic>
            <p:nvPicPr>
              <p:cNvPr id="16" name="图片 15">
                <a:extLst>
                  <a:ext uri="{FF2B5EF4-FFF2-40B4-BE49-F238E27FC236}">
                    <a16:creationId xmlns:a16="http://schemas.microsoft.com/office/drawing/2014/main" id="{E49A7C4C-DD42-9044-6E64-E9A2AA216E56}"/>
                  </a:ext>
                </a:extLst>
              </p:cNvPr>
              <p:cNvPicPr>
                <a:picLocks noChangeAspect="1"/>
              </p:cNvPicPr>
              <p:nvPr/>
            </p:nvPicPr>
            <p:blipFill>
              <a:blip r:embed="rId3"/>
              <a:stretch>
                <a:fillRect/>
              </a:stretch>
            </p:blipFill>
            <p:spPr>
              <a:xfrm>
                <a:off x="491938" y="1176337"/>
                <a:ext cx="6391275" cy="4505325"/>
              </a:xfrm>
              <a:prstGeom prst="rect">
                <a:avLst/>
              </a:prstGeom>
            </p:spPr>
          </p:pic>
          <p:sp>
            <p:nvSpPr>
              <p:cNvPr id="19" name="任意多边形: 形状 18">
                <a:extLst>
                  <a:ext uri="{FF2B5EF4-FFF2-40B4-BE49-F238E27FC236}">
                    <a16:creationId xmlns:a16="http://schemas.microsoft.com/office/drawing/2014/main" id="{B3CE17A5-F2F6-FB5F-2E24-A3EEE96891E0}"/>
                  </a:ext>
                </a:extLst>
              </p:cNvPr>
              <p:cNvSpPr/>
              <p:nvPr/>
            </p:nvSpPr>
            <p:spPr>
              <a:xfrm>
                <a:off x="3064747" y="2491991"/>
                <a:ext cx="1286189" cy="2934119"/>
              </a:xfrm>
              <a:custGeom>
                <a:avLst/>
                <a:gdLst>
                  <a:gd name="connsiteX0" fmla="*/ 0 w 1286189"/>
                  <a:gd name="connsiteY0" fmla="*/ 2733152 h 2934119"/>
                  <a:gd name="connsiteX1" fmla="*/ 502418 w 1286189"/>
                  <a:gd name="connsiteY1" fmla="*/ 2934119 h 2934119"/>
                  <a:gd name="connsiteX2" fmla="*/ 944545 w 1286189"/>
                  <a:gd name="connsiteY2" fmla="*/ 1477108 h 2934119"/>
                  <a:gd name="connsiteX3" fmla="*/ 934497 w 1286189"/>
                  <a:gd name="connsiteY3" fmla="*/ 512466 h 2934119"/>
                  <a:gd name="connsiteX4" fmla="*/ 934497 w 1286189"/>
                  <a:gd name="connsiteY4" fmla="*/ 90435 h 2934119"/>
                  <a:gd name="connsiteX5" fmla="*/ 1245996 w 1286189"/>
                  <a:gd name="connsiteY5" fmla="*/ 180871 h 2934119"/>
                  <a:gd name="connsiteX6" fmla="*/ 1286189 w 1286189"/>
                  <a:gd name="connsiteY6" fmla="*/ 0 h 29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6189" h="2934119">
                    <a:moveTo>
                      <a:pt x="0" y="2733152"/>
                    </a:moveTo>
                    <a:lnTo>
                      <a:pt x="502418" y="2934119"/>
                    </a:lnTo>
                    <a:lnTo>
                      <a:pt x="944545" y="1477108"/>
                    </a:lnTo>
                    <a:lnTo>
                      <a:pt x="934497" y="512466"/>
                    </a:lnTo>
                    <a:lnTo>
                      <a:pt x="934497" y="90435"/>
                    </a:lnTo>
                    <a:lnTo>
                      <a:pt x="1245996" y="180871"/>
                    </a:lnTo>
                    <a:lnTo>
                      <a:pt x="1286189" y="0"/>
                    </a:lnTo>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BC954289-1455-9CB8-CEE4-B3F57E937522}"/>
                  </a:ext>
                </a:extLst>
              </p:cNvPr>
              <p:cNvSpPr/>
              <p:nvPr/>
            </p:nvSpPr>
            <p:spPr>
              <a:xfrm>
                <a:off x="2944167" y="2502040"/>
                <a:ext cx="1416818" cy="2662813"/>
              </a:xfrm>
              <a:custGeom>
                <a:avLst/>
                <a:gdLst>
                  <a:gd name="connsiteX0" fmla="*/ 0 w 1416818"/>
                  <a:gd name="connsiteY0" fmla="*/ 2662813 h 2662813"/>
                  <a:gd name="connsiteX1" fmla="*/ 231112 w 1416818"/>
                  <a:gd name="connsiteY1" fmla="*/ 1818751 h 2662813"/>
                  <a:gd name="connsiteX2" fmla="*/ 251209 w 1416818"/>
                  <a:gd name="connsiteY2" fmla="*/ 1436914 h 2662813"/>
                  <a:gd name="connsiteX3" fmla="*/ 371789 w 1416818"/>
                  <a:gd name="connsiteY3" fmla="*/ 1517301 h 2662813"/>
                  <a:gd name="connsiteX4" fmla="*/ 562708 w 1416818"/>
                  <a:gd name="connsiteY4" fmla="*/ 994786 h 2662813"/>
                  <a:gd name="connsiteX5" fmla="*/ 633046 w 1416818"/>
                  <a:gd name="connsiteY5" fmla="*/ 663191 h 2662813"/>
                  <a:gd name="connsiteX6" fmla="*/ 723481 w 1416818"/>
                  <a:gd name="connsiteY6" fmla="*/ 180870 h 2662813"/>
                  <a:gd name="connsiteX7" fmla="*/ 753626 w 1416818"/>
                  <a:gd name="connsiteY7" fmla="*/ 100483 h 2662813"/>
                  <a:gd name="connsiteX8" fmla="*/ 1235947 w 1416818"/>
                  <a:gd name="connsiteY8" fmla="*/ 140676 h 2662813"/>
                  <a:gd name="connsiteX9" fmla="*/ 1366576 w 1416818"/>
                  <a:gd name="connsiteY9" fmla="*/ 170822 h 2662813"/>
                  <a:gd name="connsiteX10" fmla="*/ 1416818 w 1416818"/>
                  <a:gd name="connsiteY10" fmla="*/ 0 h 266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6818" h="2662813">
                    <a:moveTo>
                      <a:pt x="0" y="2662813"/>
                    </a:moveTo>
                    <a:lnTo>
                      <a:pt x="231112" y="1818751"/>
                    </a:lnTo>
                    <a:lnTo>
                      <a:pt x="251209" y="1436914"/>
                    </a:lnTo>
                    <a:lnTo>
                      <a:pt x="371789" y="1517301"/>
                    </a:lnTo>
                    <a:lnTo>
                      <a:pt x="562708" y="994786"/>
                    </a:lnTo>
                    <a:lnTo>
                      <a:pt x="633046" y="663191"/>
                    </a:lnTo>
                    <a:lnTo>
                      <a:pt x="723481" y="180870"/>
                    </a:lnTo>
                    <a:lnTo>
                      <a:pt x="753626" y="100483"/>
                    </a:lnTo>
                    <a:lnTo>
                      <a:pt x="1235947" y="140676"/>
                    </a:lnTo>
                    <a:lnTo>
                      <a:pt x="1366576" y="170822"/>
                    </a:lnTo>
                    <a:lnTo>
                      <a:pt x="1416818" y="0"/>
                    </a:lnTo>
                  </a:path>
                </a:pathLst>
              </a:custGeom>
              <a:noFill/>
              <a:ln w="57150">
                <a:solidFill>
                  <a:srgbClr val="F6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23481A73-8226-4374-4314-3337D65AD098}"/>
                  </a:ext>
                </a:extLst>
              </p:cNvPr>
              <p:cNvSpPr/>
              <p:nvPr/>
            </p:nvSpPr>
            <p:spPr>
              <a:xfrm>
                <a:off x="2914022" y="2532185"/>
                <a:ext cx="1426866" cy="2632668"/>
              </a:xfrm>
              <a:custGeom>
                <a:avLst/>
                <a:gdLst>
                  <a:gd name="connsiteX0" fmla="*/ 0 w 1426866"/>
                  <a:gd name="connsiteY0" fmla="*/ 2632668 h 2632668"/>
                  <a:gd name="connsiteX1" fmla="*/ 241160 w 1426866"/>
                  <a:gd name="connsiteY1" fmla="*/ 1879041 h 2632668"/>
                  <a:gd name="connsiteX2" fmla="*/ 281354 w 1426866"/>
                  <a:gd name="connsiteY2" fmla="*/ 1336430 h 2632668"/>
                  <a:gd name="connsiteX3" fmla="*/ 241160 w 1426866"/>
                  <a:gd name="connsiteY3" fmla="*/ 914400 h 2632668"/>
                  <a:gd name="connsiteX4" fmla="*/ 80387 w 1426866"/>
                  <a:gd name="connsiteY4" fmla="*/ 622997 h 2632668"/>
                  <a:gd name="connsiteX5" fmla="*/ 170822 w 1426866"/>
                  <a:gd name="connsiteY5" fmla="*/ 572756 h 2632668"/>
                  <a:gd name="connsiteX6" fmla="*/ 622998 w 1426866"/>
                  <a:gd name="connsiteY6" fmla="*/ 622997 h 2632668"/>
                  <a:gd name="connsiteX7" fmla="*/ 1145512 w 1426866"/>
                  <a:gd name="connsiteY7" fmla="*/ 663191 h 2632668"/>
                  <a:gd name="connsiteX8" fmla="*/ 1326382 w 1426866"/>
                  <a:gd name="connsiteY8" fmla="*/ 663191 h 2632668"/>
                  <a:gd name="connsiteX9" fmla="*/ 1356527 w 1426866"/>
                  <a:gd name="connsiteY9" fmla="*/ 391885 h 2632668"/>
                  <a:gd name="connsiteX10" fmla="*/ 1426866 w 1426866"/>
                  <a:gd name="connsiteY10" fmla="*/ 0 h 263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6866" h="2632668">
                    <a:moveTo>
                      <a:pt x="0" y="2632668"/>
                    </a:moveTo>
                    <a:lnTo>
                      <a:pt x="241160" y="1879041"/>
                    </a:lnTo>
                    <a:lnTo>
                      <a:pt x="281354" y="1336430"/>
                    </a:lnTo>
                    <a:lnTo>
                      <a:pt x="241160" y="914400"/>
                    </a:lnTo>
                    <a:lnTo>
                      <a:pt x="80387" y="622997"/>
                    </a:lnTo>
                    <a:lnTo>
                      <a:pt x="170822" y="572756"/>
                    </a:lnTo>
                    <a:lnTo>
                      <a:pt x="622998" y="622997"/>
                    </a:lnTo>
                    <a:lnTo>
                      <a:pt x="1145512" y="663191"/>
                    </a:lnTo>
                    <a:lnTo>
                      <a:pt x="1326382" y="663191"/>
                    </a:lnTo>
                    <a:lnTo>
                      <a:pt x="1356527" y="391885"/>
                    </a:lnTo>
                    <a:lnTo>
                      <a:pt x="1426866" y="0"/>
                    </a:lnTo>
                  </a:path>
                </a:pathLst>
              </a:custGeom>
              <a:noFill/>
              <a:ln w="57150">
                <a:solidFill>
                  <a:srgbClr val="3C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BD0B81D8-52EC-0E31-5A0C-018D0402042D}"/>
                  </a:ext>
                </a:extLst>
              </p:cNvPr>
              <p:cNvSpPr/>
              <p:nvPr/>
            </p:nvSpPr>
            <p:spPr>
              <a:xfrm>
                <a:off x="2793441" y="4973935"/>
                <a:ext cx="311499" cy="281353"/>
              </a:xfrm>
              <a:prstGeom prst="triangle">
                <a:avLst/>
              </a:prstGeom>
              <a:solidFill>
                <a:srgbClr val="F81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星形: 五角 17">
                <a:extLst>
                  <a:ext uri="{FF2B5EF4-FFF2-40B4-BE49-F238E27FC236}">
                    <a16:creationId xmlns:a16="http://schemas.microsoft.com/office/drawing/2014/main" id="{C02C2527-B368-D476-D0AB-B80BCDEDB138}"/>
                  </a:ext>
                </a:extLst>
              </p:cNvPr>
              <p:cNvSpPr/>
              <p:nvPr/>
            </p:nvSpPr>
            <p:spPr>
              <a:xfrm>
                <a:off x="4210260" y="2263390"/>
                <a:ext cx="361740" cy="36174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44905BF7-DA5D-E4CC-22DF-90D8FD07321E}"/>
                </a:ext>
              </a:extLst>
            </p:cNvPr>
            <p:cNvSpPr txBox="1"/>
            <p:nvPr/>
          </p:nvSpPr>
          <p:spPr>
            <a:xfrm>
              <a:off x="2557305" y="2525566"/>
              <a:ext cx="512466" cy="338554"/>
            </a:xfrm>
            <a:prstGeom prst="rect">
              <a:avLst/>
            </a:prstGeom>
            <a:solidFill>
              <a:srgbClr val="FFFF00"/>
            </a:solidFill>
          </p:spPr>
          <p:txBody>
            <a:bodyPr wrap="square" rtlCol="0">
              <a:spAutoFit/>
            </a:bodyPr>
            <a:lstStyle/>
            <a:p>
              <a:pPr algn="ctr"/>
              <a:r>
                <a:rPr lang="en-US" altLang="zh-CN" sz="1600" dirty="0">
                  <a:solidFill>
                    <a:sysClr val="windowText" lastClr="000000"/>
                  </a:solidFill>
                  <a:latin typeface="Times New Roman" panose="02020603050405020304" pitchFamily="18" charset="0"/>
                  <a:cs typeface="Times New Roman" panose="02020603050405020304" pitchFamily="18" charset="0"/>
                </a:rPr>
                <a:t>2$</a:t>
              </a:r>
              <a:endParaRPr lang="zh-CN" altLang="en-US" sz="1600" dirty="0">
                <a:solidFill>
                  <a:sysClr val="windowText" lastClr="000000"/>
                </a:solidFill>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5F42D27F-A3A4-9423-119A-E5428AE498C9}"/>
                </a:ext>
              </a:extLst>
            </p:cNvPr>
            <p:cNvSpPr txBox="1"/>
            <p:nvPr/>
          </p:nvSpPr>
          <p:spPr>
            <a:xfrm>
              <a:off x="3873640" y="3688477"/>
              <a:ext cx="512466" cy="338554"/>
            </a:xfrm>
            <a:prstGeom prst="rect">
              <a:avLst/>
            </a:prstGeom>
            <a:solidFill>
              <a:srgbClr val="FFFF00"/>
            </a:solidFill>
          </p:spPr>
          <p:txBody>
            <a:bodyPr wrap="square" rtlCol="0">
              <a:spAutoFit/>
            </a:bodyPr>
            <a:lstStyle/>
            <a:p>
              <a:pPr algn="ctr"/>
              <a:r>
                <a:rPr lang="en-US" altLang="zh-CN" sz="1600" dirty="0">
                  <a:solidFill>
                    <a:sysClr val="windowText" lastClr="000000"/>
                  </a:solidFill>
                  <a:latin typeface="Times New Roman" panose="02020603050405020304" pitchFamily="18" charset="0"/>
                  <a:cs typeface="Times New Roman" panose="02020603050405020304" pitchFamily="18" charset="0"/>
                </a:rPr>
                <a:t>8$</a:t>
              </a:r>
              <a:endParaRPr lang="zh-CN" altLang="en-US" sz="1600" dirty="0">
                <a:solidFill>
                  <a:sysClr val="windowText" lastClr="000000"/>
                </a:solidFill>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2EB41F9B-F941-AF36-D120-41C81BAE83CE}"/>
                </a:ext>
              </a:extLst>
            </p:cNvPr>
            <p:cNvSpPr txBox="1"/>
            <p:nvPr/>
          </p:nvSpPr>
          <p:spPr>
            <a:xfrm>
              <a:off x="3029579" y="3837656"/>
              <a:ext cx="512466" cy="338554"/>
            </a:xfrm>
            <a:prstGeom prst="rect">
              <a:avLst/>
            </a:prstGeom>
            <a:solidFill>
              <a:srgbClr val="FFFF00"/>
            </a:solidFill>
          </p:spPr>
          <p:txBody>
            <a:bodyPr wrap="square" rtlCol="0">
              <a:spAutoFit/>
            </a:bodyPr>
            <a:lstStyle/>
            <a:p>
              <a:pPr algn="ctr"/>
              <a:r>
                <a:rPr lang="en-US" altLang="zh-CN" sz="1600" dirty="0">
                  <a:solidFill>
                    <a:sysClr val="windowText" lastClr="000000"/>
                  </a:solidFill>
                  <a:latin typeface="Times New Roman" panose="02020603050405020304" pitchFamily="18" charset="0"/>
                  <a:cs typeface="Times New Roman" panose="02020603050405020304" pitchFamily="18" charset="0"/>
                </a:rPr>
                <a:t>6$</a:t>
              </a:r>
              <a:endParaRPr lang="zh-CN" altLang="en-US" sz="1600" dirty="0">
                <a:solidFill>
                  <a:sysClr val="windowText" lastClr="000000"/>
                </a:solidFill>
                <a:latin typeface="Times New Roman" panose="02020603050405020304" pitchFamily="18" charset="0"/>
                <a:cs typeface="Times New Roman" panose="02020603050405020304" pitchFamily="18" charset="0"/>
              </a:endParaRPr>
            </a:p>
          </p:txBody>
        </p:sp>
      </p:grpSp>
      <p:grpSp>
        <p:nvGrpSpPr>
          <p:cNvPr id="48" name="组合 47">
            <a:extLst>
              <a:ext uri="{FF2B5EF4-FFF2-40B4-BE49-F238E27FC236}">
                <a16:creationId xmlns:a16="http://schemas.microsoft.com/office/drawing/2014/main" id="{160C6760-C703-ED88-BA0F-A87E0E4C2FF9}"/>
              </a:ext>
            </a:extLst>
          </p:cNvPr>
          <p:cNvGrpSpPr/>
          <p:nvPr/>
        </p:nvGrpSpPr>
        <p:grpSpPr>
          <a:xfrm>
            <a:off x="6877115" y="2115825"/>
            <a:ext cx="1814760" cy="2626350"/>
            <a:chOff x="6897277" y="1557783"/>
            <a:chExt cx="1814760" cy="2626350"/>
          </a:xfrm>
        </p:grpSpPr>
        <p:grpSp>
          <p:nvGrpSpPr>
            <p:cNvPr id="26" name="组合 25">
              <a:extLst>
                <a:ext uri="{FF2B5EF4-FFF2-40B4-BE49-F238E27FC236}">
                  <a16:creationId xmlns:a16="http://schemas.microsoft.com/office/drawing/2014/main" id="{2EC8829B-46AA-8982-3BD6-08665605DB4B}"/>
                </a:ext>
              </a:extLst>
            </p:cNvPr>
            <p:cNvGrpSpPr/>
            <p:nvPr/>
          </p:nvGrpSpPr>
          <p:grpSpPr>
            <a:xfrm>
              <a:off x="6903310" y="2679454"/>
              <a:ext cx="1800674" cy="369332"/>
              <a:chOff x="6800715" y="1115368"/>
              <a:chExt cx="1800674" cy="369332"/>
            </a:xfrm>
          </p:grpSpPr>
          <p:cxnSp>
            <p:nvCxnSpPr>
              <p:cNvPr id="24" name="直接连接符 23">
                <a:extLst>
                  <a:ext uri="{FF2B5EF4-FFF2-40B4-BE49-F238E27FC236}">
                    <a16:creationId xmlns:a16="http://schemas.microsoft.com/office/drawing/2014/main" id="{27DE3E97-09BF-A46D-C56B-B6F4AB6BA6A7}"/>
                  </a:ext>
                </a:extLst>
              </p:cNvPr>
              <p:cNvCxnSpPr/>
              <p:nvPr/>
            </p:nvCxnSpPr>
            <p:spPr>
              <a:xfrm>
                <a:off x="7797521" y="1320131"/>
                <a:ext cx="803868" cy="0"/>
              </a:xfrm>
              <a:prstGeom prst="line">
                <a:avLst/>
              </a:prstGeom>
              <a:ln w="57150">
                <a:solidFill>
                  <a:srgbClr val="3C3C8E"/>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406E0B19-078D-E555-1218-8EE6572C4B2C}"/>
                  </a:ext>
                </a:extLst>
              </p:cNvPr>
              <p:cNvSpPr txBox="1"/>
              <p:nvPr/>
            </p:nvSpPr>
            <p:spPr>
              <a:xfrm>
                <a:off x="6800715" y="1115368"/>
                <a:ext cx="90839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Route 1</a:t>
                </a:r>
                <a:endParaRPr lang="zh-CN" altLang="en-US" dirty="0">
                  <a:latin typeface="Times New Roman" panose="02020603050405020304" pitchFamily="18" charset="0"/>
                  <a:cs typeface="Times New Roman" panose="02020603050405020304" pitchFamily="18" charset="0"/>
                </a:endParaRPr>
              </a:p>
            </p:txBody>
          </p:sp>
        </p:grpSp>
        <p:grpSp>
          <p:nvGrpSpPr>
            <p:cNvPr id="27" name="组合 26">
              <a:extLst>
                <a:ext uri="{FF2B5EF4-FFF2-40B4-BE49-F238E27FC236}">
                  <a16:creationId xmlns:a16="http://schemas.microsoft.com/office/drawing/2014/main" id="{5FA6A94F-F809-8885-B482-0BD2D11B0CFE}"/>
                </a:ext>
              </a:extLst>
            </p:cNvPr>
            <p:cNvGrpSpPr/>
            <p:nvPr/>
          </p:nvGrpSpPr>
          <p:grpSpPr>
            <a:xfrm>
              <a:off x="6903310" y="3247128"/>
              <a:ext cx="1800674" cy="369332"/>
              <a:chOff x="6800715" y="1115368"/>
              <a:chExt cx="1800674" cy="369332"/>
            </a:xfrm>
          </p:grpSpPr>
          <p:cxnSp>
            <p:nvCxnSpPr>
              <p:cNvPr id="28" name="直接连接符 27">
                <a:extLst>
                  <a:ext uri="{FF2B5EF4-FFF2-40B4-BE49-F238E27FC236}">
                    <a16:creationId xmlns:a16="http://schemas.microsoft.com/office/drawing/2014/main" id="{1C0040A9-10B2-BA38-65B8-9DCB7CBD5199}"/>
                  </a:ext>
                </a:extLst>
              </p:cNvPr>
              <p:cNvCxnSpPr/>
              <p:nvPr/>
            </p:nvCxnSpPr>
            <p:spPr>
              <a:xfrm>
                <a:off x="7797521" y="1320131"/>
                <a:ext cx="803868" cy="0"/>
              </a:xfrm>
              <a:prstGeom prst="line">
                <a:avLst/>
              </a:prstGeom>
              <a:ln w="57150">
                <a:solidFill>
                  <a:srgbClr val="F6AB00"/>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9E8A2E0-89E0-4A50-5831-531C2C3A3EED}"/>
                  </a:ext>
                </a:extLst>
              </p:cNvPr>
              <p:cNvSpPr txBox="1"/>
              <p:nvPr/>
            </p:nvSpPr>
            <p:spPr>
              <a:xfrm>
                <a:off x="6800715" y="1115368"/>
                <a:ext cx="90839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Route 2</a:t>
                </a:r>
                <a:endParaRPr lang="zh-CN" altLang="en-US" dirty="0">
                  <a:latin typeface="Times New Roman" panose="02020603050405020304" pitchFamily="18" charset="0"/>
                  <a:cs typeface="Times New Roman" panose="02020603050405020304" pitchFamily="18" charset="0"/>
                </a:endParaRPr>
              </a:p>
            </p:txBody>
          </p:sp>
        </p:grpSp>
        <p:grpSp>
          <p:nvGrpSpPr>
            <p:cNvPr id="30" name="组合 29">
              <a:extLst>
                <a:ext uri="{FF2B5EF4-FFF2-40B4-BE49-F238E27FC236}">
                  <a16:creationId xmlns:a16="http://schemas.microsoft.com/office/drawing/2014/main" id="{BAB7222D-D68A-78B0-7A9B-0714DBED99EC}"/>
                </a:ext>
              </a:extLst>
            </p:cNvPr>
            <p:cNvGrpSpPr/>
            <p:nvPr/>
          </p:nvGrpSpPr>
          <p:grpSpPr>
            <a:xfrm>
              <a:off x="6911363" y="3814801"/>
              <a:ext cx="1800674" cy="369332"/>
              <a:chOff x="6800715" y="1115368"/>
              <a:chExt cx="1800674" cy="369332"/>
            </a:xfrm>
          </p:grpSpPr>
          <p:cxnSp>
            <p:nvCxnSpPr>
              <p:cNvPr id="31" name="直接连接符 30">
                <a:extLst>
                  <a:ext uri="{FF2B5EF4-FFF2-40B4-BE49-F238E27FC236}">
                    <a16:creationId xmlns:a16="http://schemas.microsoft.com/office/drawing/2014/main" id="{4C17B41A-B8D6-7D99-21CB-5FEBFB006D0B}"/>
                  </a:ext>
                </a:extLst>
              </p:cNvPr>
              <p:cNvCxnSpPr/>
              <p:nvPr/>
            </p:nvCxnSpPr>
            <p:spPr>
              <a:xfrm>
                <a:off x="7797521" y="1320131"/>
                <a:ext cx="80386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AC7588E-35DE-A44C-735D-B888434AAABD}"/>
                  </a:ext>
                </a:extLst>
              </p:cNvPr>
              <p:cNvSpPr txBox="1"/>
              <p:nvPr/>
            </p:nvSpPr>
            <p:spPr>
              <a:xfrm>
                <a:off x="6800715" y="1115368"/>
                <a:ext cx="90839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Route 3</a:t>
                </a:r>
                <a:endParaRPr lang="zh-CN" altLang="en-US" dirty="0">
                  <a:latin typeface="Times New Roman" panose="02020603050405020304" pitchFamily="18" charset="0"/>
                  <a:cs typeface="Times New Roman" panose="02020603050405020304" pitchFamily="18" charset="0"/>
                </a:endParaRPr>
              </a:p>
            </p:txBody>
          </p:sp>
        </p:grpSp>
        <p:grpSp>
          <p:nvGrpSpPr>
            <p:cNvPr id="41" name="组合 40">
              <a:extLst>
                <a:ext uri="{FF2B5EF4-FFF2-40B4-BE49-F238E27FC236}">
                  <a16:creationId xmlns:a16="http://schemas.microsoft.com/office/drawing/2014/main" id="{24278741-A84F-909D-17C4-365E18F84A7F}"/>
                </a:ext>
              </a:extLst>
            </p:cNvPr>
            <p:cNvGrpSpPr/>
            <p:nvPr/>
          </p:nvGrpSpPr>
          <p:grpSpPr>
            <a:xfrm>
              <a:off x="6911363" y="1557783"/>
              <a:ext cx="1722399" cy="369332"/>
              <a:chOff x="6899750" y="1557783"/>
              <a:chExt cx="1722399" cy="369332"/>
            </a:xfrm>
          </p:grpSpPr>
          <p:sp>
            <p:nvSpPr>
              <p:cNvPr id="39" name="文本框 38">
                <a:extLst>
                  <a:ext uri="{FF2B5EF4-FFF2-40B4-BE49-F238E27FC236}">
                    <a16:creationId xmlns:a16="http://schemas.microsoft.com/office/drawing/2014/main" id="{AD7AC4D5-7A72-9CF0-0999-397FD886EE28}"/>
                  </a:ext>
                </a:extLst>
              </p:cNvPr>
              <p:cNvSpPr txBox="1"/>
              <p:nvPr/>
            </p:nvSpPr>
            <p:spPr>
              <a:xfrm>
                <a:off x="6899750" y="1557783"/>
                <a:ext cx="787395"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Origin</a:t>
                </a:r>
                <a:endParaRPr lang="zh-CN" altLang="en-US" dirty="0">
                  <a:latin typeface="Times New Roman" panose="02020603050405020304" pitchFamily="18" charset="0"/>
                  <a:cs typeface="Times New Roman" panose="02020603050405020304" pitchFamily="18" charset="0"/>
                </a:endParaRPr>
              </a:p>
            </p:txBody>
          </p:sp>
          <p:sp>
            <p:nvSpPr>
              <p:cNvPr id="40" name="等腰三角形 39">
                <a:extLst>
                  <a:ext uri="{FF2B5EF4-FFF2-40B4-BE49-F238E27FC236}">
                    <a16:creationId xmlns:a16="http://schemas.microsoft.com/office/drawing/2014/main" id="{06F4F1CE-84D5-9367-417D-5DAC03273EF3}"/>
                  </a:ext>
                </a:extLst>
              </p:cNvPr>
              <p:cNvSpPr/>
              <p:nvPr/>
            </p:nvSpPr>
            <p:spPr>
              <a:xfrm>
                <a:off x="8310650" y="1606036"/>
                <a:ext cx="311499" cy="281353"/>
              </a:xfrm>
              <a:prstGeom prst="triangle">
                <a:avLst/>
              </a:prstGeom>
              <a:solidFill>
                <a:srgbClr val="F81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1C108607-0AFE-40DF-9B5F-0786092E4590}"/>
                </a:ext>
              </a:extLst>
            </p:cNvPr>
            <p:cNvGrpSpPr/>
            <p:nvPr/>
          </p:nvGrpSpPr>
          <p:grpSpPr>
            <a:xfrm>
              <a:off x="6897277" y="2096309"/>
              <a:ext cx="1760480" cy="369332"/>
              <a:chOff x="6903310" y="2026286"/>
              <a:chExt cx="1760480" cy="369332"/>
            </a:xfrm>
          </p:grpSpPr>
          <p:sp>
            <p:nvSpPr>
              <p:cNvPr id="43" name="文本框 42">
                <a:extLst>
                  <a:ext uri="{FF2B5EF4-FFF2-40B4-BE49-F238E27FC236}">
                    <a16:creationId xmlns:a16="http://schemas.microsoft.com/office/drawing/2014/main" id="{EFEF651A-7C8F-E07C-CBC1-C9F9921545A2}"/>
                  </a:ext>
                </a:extLst>
              </p:cNvPr>
              <p:cNvSpPr txBox="1"/>
              <p:nvPr/>
            </p:nvSpPr>
            <p:spPr>
              <a:xfrm>
                <a:off x="6903310" y="2026286"/>
                <a:ext cx="124906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Destination</a:t>
                </a:r>
                <a:endParaRPr lang="zh-CN" altLang="en-US" dirty="0">
                  <a:latin typeface="Times New Roman" panose="02020603050405020304" pitchFamily="18" charset="0"/>
                  <a:cs typeface="Times New Roman" panose="02020603050405020304" pitchFamily="18" charset="0"/>
                </a:endParaRPr>
              </a:p>
            </p:txBody>
          </p:sp>
          <p:sp>
            <p:nvSpPr>
              <p:cNvPr id="45" name="星形: 五角 44">
                <a:extLst>
                  <a:ext uri="{FF2B5EF4-FFF2-40B4-BE49-F238E27FC236}">
                    <a16:creationId xmlns:a16="http://schemas.microsoft.com/office/drawing/2014/main" id="{8ED245B8-6E50-0209-6F9F-0EC8BBD9163F}"/>
                  </a:ext>
                </a:extLst>
              </p:cNvPr>
              <p:cNvSpPr/>
              <p:nvPr/>
            </p:nvSpPr>
            <p:spPr>
              <a:xfrm>
                <a:off x="8302050" y="2026286"/>
                <a:ext cx="361740" cy="36174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9116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背景介绍</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grpSp>
        <p:nvGrpSpPr>
          <p:cNvPr id="10" name="组合 9">
            <a:extLst>
              <a:ext uri="{FF2B5EF4-FFF2-40B4-BE49-F238E27FC236}">
                <a16:creationId xmlns:a16="http://schemas.microsoft.com/office/drawing/2014/main" id="{660A039C-8A06-AD90-0B22-51F7960F825D}"/>
              </a:ext>
            </a:extLst>
          </p:cNvPr>
          <p:cNvGrpSpPr/>
          <p:nvPr/>
        </p:nvGrpSpPr>
        <p:grpSpPr>
          <a:xfrm>
            <a:off x="402690" y="943275"/>
            <a:ext cx="8338620" cy="4636911"/>
            <a:chOff x="402690" y="1233207"/>
            <a:chExt cx="8338620" cy="4636911"/>
          </a:xfrm>
        </p:grpSpPr>
        <p:pic>
          <p:nvPicPr>
            <p:cNvPr id="4098" name="Picture 2">
              <a:extLst>
                <a:ext uri="{FF2B5EF4-FFF2-40B4-BE49-F238E27FC236}">
                  <a16:creationId xmlns:a16="http://schemas.microsoft.com/office/drawing/2014/main" id="{2D8641BE-6168-07BE-1511-7776A36E0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90" y="1233207"/>
              <a:ext cx="8338620" cy="463691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61474F6-FA17-C310-3C7C-CA393953B827}"/>
                </a:ext>
              </a:extLst>
            </p:cNvPr>
            <p:cNvSpPr/>
            <p:nvPr/>
          </p:nvSpPr>
          <p:spPr>
            <a:xfrm>
              <a:off x="6838950" y="4057649"/>
              <a:ext cx="1590172" cy="54292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税费根据高峰旅行时间全天波动</a:t>
              </a:r>
            </a:p>
          </p:txBody>
        </p:sp>
        <p:sp>
          <p:nvSpPr>
            <p:cNvPr id="4" name="矩形 3">
              <a:extLst>
                <a:ext uri="{FF2B5EF4-FFF2-40B4-BE49-F238E27FC236}">
                  <a16:creationId xmlns:a16="http://schemas.microsoft.com/office/drawing/2014/main" id="{0A24D7FC-51BD-B7E5-E75B-FD32F698858B}"/>
                </a:ext>
              </a:extLst>
            </p:cNvPr>
            <p:cNvSpPr/>
            <p:nvPr/>
          </p:nvSpPr>
          <p:spPr>
            <a:xfrm>
              <a:off x="1524000" y="2552699"/>
              <a:ext cx="1590172" cy="54292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周一至周五进入拥堵收费区收费</a:t>
              </a:r>
            </a:p>
          </p:txBody>
        </p:sp>
        <p:sp>
          <p:nvSpPr>
            <p:cNvPr id="5" name="矩形 4">
              <a:extLst>
                <a:ext uri="{FF2B5EF4-FFF2-40B4-BE49-F238E27FC236}">
                  <a16:creationId xmlns:a16="http://schemas.microsoft.com/office/drawing/2014/main" id="{69BCB393-6628-8421-6BF4-EA829A3032C5}"/>
                </a:ext>
              </a:extLst>
            </p:cNvPr>
            <p:cNvSpPr/>
            <p:nvPr/>
          </p:nvSpPr>
          <p:spPr>
            <a:xfrm>
              <a:off x="4337569" y="2133599"/>
              <a:ext cx="1590172" cy="54292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早晚高峰收费高，其他时段降低</a:t>
              </a:r>
            </a:p>
          </p:txBody>
        </p:sp>
        <p:sp>
          <p:nvSpPr>
            <p:cNvPr id="6" name="矩形 5">
              <a:extLst>
                <a:ext uri="{FF2B5EF4-FFF2-40B4-BE49-F238E27FC236}">
                  <a16:creationId xmlns:a16="http://schemas.microsoft.com/office/drawing/2014/main" id="{EB5C4D06-628E-C1D0-9740-F5045C69E2C9}"/>
                </a:ext>
              </a:extLst>
            </p:cNvPr>
            <p:cNvSpPr/>
            <p:nvPr/>
          </p:nvSpPr>
          <p:spPr>
            <a:xfrm>
              <a:off x="5794893" y="2975959"/>
              <a:ext cx="2234681" cy="623608"/>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进入机动车交通限制区的高排放车辆会被收费</a:t>
              </a:r>
            </a:p>
          </p:txBody>
        </p:sp>
        <p:sp>
          <p:nvSpPr>
            <p:cNvPr id="7" name="矩形 6">
              <a:extLst>
                <a:ext uri="{FF2B5EF4-FFF2-40B4-BE49-F238E27FC236}">
                  <a16:creationId xmlns:a16="http://schemas.microsoft.com/office/drawing/2014/main" id="{962EB994-F7BE-28AF-6864-F4A977082A8E}"/>
                </a:ext>
              </a:extLst>
            </p:cNvPr>
            <p:cNvSpPr/>
            <p:nvPr/>
          </p:nvSpPr>
          <p:spPr>
            <a:xfrm>
              <a:off x="2747397" y="3872191"/>
              <a:ext cx="1590172" cy="542926"/>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已通过法案，由于疫情还未推出</a:t>
              </a:r>
            </a:p>
          </p:txBody>
        </p:sp>
      </p:grpSp>
      <p:sp>
        <p:nvSpPr>
          <p:cNvPr id="14" name="文本框 13">
            <a:extLst>
              <a:ext uri="{FF2B5EF4-FFF2-40B4-BE49-F238E27FC236}">
                <a16:creationId xmlns:a16="http://schemas.microsoft.com/office/drawing/2014/main" id="{307DF5F8-B42A-0A2B-5F7F-C1044C782695}"/>
              </a:ext>
            </a:extLst>
          </p:cNvPr>
          <p:cNvSpPr txBox="1"/>
          <p:nvPr/>
        </p:nvSpPr>
        <p:spPr>
          <a:xfrm>
            <a:off x="2228158" y="5737636"/>
            <a:ext cx="1484702" cy="461665"/>
          </a:xfrm>
          <a:prstGeom prst="rect">
            <a:avLst/>
          </a:prstGeom>
          <a:noFill/>
        </p:spPr>
        <p:txBody>
          <a:bodyPr wrap="none" rtlCol="0">
            <a:spAutoFit/>
          </a:bodyPr>
          <a:lstStyle/>
          <a:p>
            <a:r>
              <a:rPr lang="zh-CN" altLang="en-US" sz="2400" b="1" dirty="0"/>
              <a:t>静态收费 </a:t>
            </a:r>
          </a:p>
        </p:txBody>
      </p:sp>
      <p:sp>
        <p:nvSpPr>
          <p:cNvPr id="15" name="文本框 14">
            <a:extLst>
              <a:ext uri="{FF2B5EF4-FFF2-40B4-BE49-F238E27FC236}">
                <a16:creationId xmlns:a16="http://schemas.microsoft.com/office/drawing/2014/main" id="{364C4292-9220-E14C-93EA-1C98D9BBDCBD}"/>
              </a:ext>
            </a:extLst>
          </p:cNvPr>
          <p:cNvSpPr txBox="1"/>
          <p:nvPr/>
        </p:nvSpPr>
        <p:spPr>
          <a:xfrm>
            <a:off x="5431142" y="5716353"/>
            <a:ext cx="1484702" cy="461665"/>
          </a:xfrm>
          <a:prstGeom prst="rect">
            <a:avLst/>
          </a:prstGeom>
          <a:noFill/>
        </p:spPr>
        <p:txBody>
          <a:bodyPr wrap="none" rtlCol="0">
            <a:spAutoFit/>
          </a:bodyPr>
          <a:lstStyle/>
          <a:p>
            <a:r>
              <a:rPr lang="zh-CN" altLang="en-US" sz="2400" b="1" dirty="0"/>
              <a:t>动态收费 </a:t>
            </a:r>
          </a:p>
        </p:txBody>
      </p:sp>
    </p:spTree>
    <p:extLst>
      <p:ext uri="{BB962C8B-B14F-4D97-AF65-F5344CB8AC3E}">
        <p14:creationId xmlns:p14="http://schemas.microsoft.com/office/powerpoint/2010/main" val="202923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研究挑战</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6" name="文本框 15">
            <a:extLst>
              <a:ext uri="{FF2B5EF4-FFF2-40B4-BE49-F238E27FC236}">
                <a16:creationId xmlns:a16="http://schemas.microsoft.com/office/drawing/2014/main" id="{0FAFDBC0-3488-9EE1-0EED-24E347C22521}"/>
              </a:ext>
            </a:extLst>
          </p:cNvPr>
          <p:cNvSpPr txBox="1"/>
          <p:nvPr/>
        </p:nvSpPr>
        <p:spPr>
          <a:xfrm>
            <a:off x="362296" y="872430"/>
            <a:ext cx="2581989"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Credit assignment</a:t>
            </a:r>
            <a:endParaRPr lang="zh-CN" altLang="en-US" sz="2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1E5B353-8FEB-2DB8-D0DD-684AC903F80A}"/>
              </a:ext>
            </a:extLst>
          </p:cNvPr>
          <p:cNvPicPr>
            <a:picLocks noChangeAspect="1"/>
          </p:cNvPicPr>
          <p:nvPr/>
        </p:nvPicPr>
        <p:blipFill>
          <a:blip r:embed="rId3"/>
          <a:stretch>
            <a:fillRect/>
          </a:stretch>
        </p:blipFill>
        <p:spPr>
          <a:xfrm>
            <a:off x="3239631" y="1334095"/>
            <a:ext cx="5623096" cy="4765763"/>
          </a:xfrm>
          <a:prstGeom prst="rect">
            <a:avLst/>
          </a:prstGeom>
        </p:spPr>
      </p:pic>
      <p:sp>
        <p:nvSpPr>
          <p:cNvPr id="4" name="文本框 3">
            <a:extLst>
              <a:ext uri="{FF2B5EF4-FFF2-40B4-BE49-F238E27FC236}">
                <a16:creationId xmlns:a16="http://schemas.microsoft.com/office/drawing/2014/main" id="{9D800F31-5478-C9A7-39F6-EB9EEA8A6DE2}"/>
              </a:ext>
            </a:extLst>
          </p:cNvPr>
          <p:cNvSpPr txBox="1"/>
          <p:nvPr/>
        </p:nvSpPr>
        <p:spPr>
          <a:xfrm>
            <a:off x="352239" y="1978038"/>
            <a:ext cx="2739719" cy="347787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路段定价对交通效率提升的有效性难界定</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路线间有重叠，路线流量和路段流量随时间变化，难以为每条路线分配全局的指标</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1303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2.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3.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4.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5.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6.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7.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ags/tag8.xml><?xml version="1.0" encoding="utf-8"?>
<p:tagLst xmlns:a="http://schemas.openxmlformats.org/drawingml/2006/main" xmlns:r="http://schemas.openxmlformats.org/officeDocument/2006/relationships" xmlns:p="http://schemas.openxmlformats.org/presentationml/2006/main">
  <p:tag name="ISLIDE.ICON" val="#398882;#68666;#39359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19019</TotalTime>
  <Words>3818</Words>
  <Application>Microsoft Office PowerPoint</Application>
  <PresentationFormat>全屏显示(4:3)</PresentationFormat>
  <Paragraphs>366</Paragraphs>
  <Slides>33</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思源黑体 CN</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朱 晓璇</cp:lastModifiedBy>
  <cp:revision>1655</cp:revision>
  <dcterms:created xsi:type="dcterms:W3CDTF">2021-05-16T02:35:10Z</dcterms:created>
  <dcterms:modified xsi:type="dcterms:W3CDTF">2022-12-02T01:39:51Z</dcterms:modified>
</cp:coreProperties>
</file>