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347" r:id="rId2"/>
    <p:sldId id="352" r:id="rId3"/>
    <p:sldId id="356" r:id="rId4"/>
    <p:sldId id="386" r:id="rId5"/>
    <p:sldId id="357" r:id="rId6"/>
    <p:sldId id="362" r:id="rId7"/>
    <p:sldId id="360" r:id="rId8"/>
    <p:sldId id="361" r:id="rId9"/>
    <p:sldId id="358" r:id="rId10"/>
    <p:sldId id="359" r:id="rId11"/>
    <p:sldId id="363" r:id="rId12"/>
    <p:sldId id="364" r:id="rId13"/>
    <p:sldId id="368" r:id="rId14"/>
    <p:sldId id="370" r:id="rId15"/>
    <p:sldId id="371" r:id="rId16"/>
    <p:sldId id="372" r:id="rId17"/>
    <p:sldId id="373" r:id="rId18"/>
    <p:sldId id="374" r:id="rId19"/>
    <p:sldId id="320" r:id="rId20"/>
    <p:sldId id="367" r:id="rId21"/>
    <p:sldId id="330" r:id="rId22"/>
    <p:sldId id="341" r:id="rId23"/>
    <p:sldId id="342" r:id="rId24"/>
    <p:sldId id="289" r:id="rId25"/>
    <p:sldId id="345" r:id="rId26"/>
    <p:sldId id="331" r:id="rId27"/>
    <p:sldId id="343" r:id="rId28"/>
    <p:sldId id="315" r:id="rId29"/>
    <p:sldId id="316" r:id="rId30"/>
  </p:sldIdLst>
  <p:sldSz cx="9144000" cy="6858000" type="screen4x3"/>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FFE6CC"/>
    <a:srgbClr val="FFF2CC"/>
    <a:srgbClr val="FFFF00"/>
    <a:srgbClr val="02409A"/>
    <a:srgbClr val="F6AB00"/>
    <a:srgbClr val="6B2D0B"/>
    <a:srgbClr val="587558"/>
    <a:srgbClr val="FFCC00"/>
    <a:srgbClr val="3C3C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9" autoAdjust="0"/>
    <p:restoredTop sz="85100" autoAdjust="0"/>
  </p:normalViewPr>
  <p:slideViewPr>
    <p:cSldViewPr snapToGrid="0">
      <p:cViewPr varScale="1">
        <p:scale>
          <a:sx n="95" d="100"/>
          <a:sy n="95" d="100"/>
        </p:scale>
        <p:origin x="2304" y="176"/>
      </p:cViewPr>
      <p:guideLst>
        <p:guide orient="horz" pos="2334"/>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2022/7/15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l">
              <a:spcBef>
                <a:spcPct val="0"/>
              </a:spcBef>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10</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对于每个用户，在目标时刻t^u_*，辅助信息A和POI p，推断事实(u,r_v,p,t^u_*)是否为真</a:t>
            </a:r>
          </a:p>
          <a:p>
            <a:r>
              <a:rPr lang="zh-CN" altLang="zh-CN" sz="1200" kern="1200" dirty="0">
                <a:solidFill>
                  <a:schemeClr val="tx1"/>
                </a:solidFill>
                <a:effectLst/>
                <a:latin typeface="+mn-lt"/>
                <a:ea typeface="+mn-ea"/>
                <a:cs typeface="+mn-cs"/>
              </a:rPr>
              <a:t>通过列举所有可能的POI，并根据事实可信度进行排序，从而预测用户u在目标时刻的位置</a:t>
            </a:r>
          </a:p>
          <a:p>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此处打分函数为复嵌入打分函数</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11</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12</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62001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65430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4143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88293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5079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41817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明确概念 </a:t>
            </a:r>
            <a:r>
              <a:rPr lang="en-US" altLang="zh-CN" dirty="0"/>
              <a:t>– next POI</a:t>
            </a:r>
            <a:r>
              <a:rPr lang="zh-CN" altLang="en-US" dirty="0"/>
              <a:t>是什么</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a spatial vertex s</a:t>
            </a:r>
            <a:r>
              <a:rPr lang="zh-CN" altLang="en-US" dirty="0"/>
              <a:t>空间顶点</a:t>
            </a:r>
            <a:r>
              <a:rPr lang="en-US" altLang="zh-CN" dirty="0"/>
              <a:t>, a knowledge graph G =(V, E) and query keywords </a:t>
            </a:r>
            <a:r>
              <a:rPr lang="en-US" altLang="zh-CN" dirty="0" err="1"/>
              <a:t>q.ψ</a:t>
            </a:r>
            <a:r>
              <a:rPr lang="en-US" altLang="zh-CN" dirty="0"/>
              <a:t> = {t1,...,tm}.</a:t>
            </a:r>
          </a:p>
          <a:p>
            <a:pPr marL="0" indent="0">
              <a:buNone/>
            </a:pPr>
            <a:r>
              <a:rPr lang="en-US" altLang="zh-CN" dirty="0"/>
              <a:t>dg(s, </a:t>
            </a:r>
            <a:r>
              <a:rPr lang="en-US" altLang="zh-CN" dirty="0" err="1"/>
              <a:t>ti</a:t>
            </a:r>
            <a:r>
              <a:rPr lang="en-US" altLang="zh-CN" dirty="0"/>
              <a:t>) = </a:t>
            </a:r>
            <a:r>
              <a:rPr lang="en-US" altLang="zh-CN" dirty="0" err="1"/>
              <a:t>minv∈V</a:t>
            </a:r>
            <a:r>
              <a:rPr lang="en-US" altLang="zh-CN" dirty="0"/>
              <a:t> ∧</a:t>
            </a:r>
            <a:r>
              <a:rPr lang="en-US" altLang="zh-CN" dirty="0" err="1"/>
              <a:t>ti∈v.ψ</a:t>
            </a:r>
            <a:r>
              <a:rPr lang="en-US" altLang="zh-CN" dirty="0"/>
              <a:t> d(s, v) be the length of the shortest path from s to keyword </a:t>
            </a:r>
            <a:r>
              <a:rPr lang="en-US" altLang="zh-CN" dirty="0" err="1"/>
              <a:t>ti</a:t>
            </a:r>
            <a:r>
              <a:rPr lang="en-US" altLang="zh-CN" dirty="0"/>
              <a:t> ∈ </a:t>
            </a:r>
            <a:r>
              <a:rPr lang="en-US" altLang="zh-CN" dirty="0" err="1"/>
              <a:t>q.ψ,whered</a:t>
            </a:r>
            <a:r>
              <a:rPr lang="en-US" altLang="zh-CN" dirty="0"/>
              <a:t>(s, v) is the shortest path from s to v.</a:t>
            </a:r>
          </a:p>
          <a:p>
            <a:pPr marL="0" indent="0">
              <a:buNone/>
            </a:pPr>
            <a:endParaRPr lang="en-US" altLang="zh-CN" dirty="0"/>
          </a:p>
          <a:p>
            <a:pPr marL="0" indent="0">
              <a:buNone/>
            </a:pPr>
            <a:r>
              <a:rPr lang="en-US" altLang="zh-CN" dirty="0"/>
              <a:t>2. Assume a spatial vertex pair </a:t>
            </a:r>
            <a:r>
              <a:rPr lang="en-US" altLang="zh-CN" dirty="0" err="1"/>
              <a:t>sp</a:t>
            </a:r>
            <a:r>
              <a:rPr lang="en-US" altLang="zh-CN" dirty="0"/>
              <a:t> =(</a:t>
            </a:r>
            <a:r>
              <a:rPr lang="en-US" altLang="zh-CN" dirty="0" err="1"/>
              <a:t>sR,sB</a:t>
            </a:r>
            <a:r>
              <a:rPr lang="en-US" altLang="zh-CN" dirty="0"/>
              <a:t>),a knowledge graph G =(V, E) and query keywords </a:t>
            </a:r>
            <a:r>
              <a:rPr lang="en-US" altLang="zh-CN" dirty="0" err="1"/>
              <a:t>ψR</a:t>
            </a:r>
            <a:r>
              <a:rPr lang="en-US" altLang="zh-CN" dirty="0"/>
              <a:t> and </a:t>
            </a:r>
            <a:r>
              <a:rPr lang="en-US" altLang="zh-CN" dirty="0" err="1"/>
              <a:t>ψB</a:t>
            </a:r>
            <a:r>
              <a:rPr lang="en-US" altLang="zh-CN" dirty="0"/>
              <a:t>. </a:t>
            </a:r>
          </a:p>
          <a:p>
            <a:pPr marL="0" indent="0">
              <a:buNone/>
            </a:pPr>
            <a:r>
              <a:rPr lang="en-US" altLang="zh-CN" dirty="0"/>
              <a:t>The pair looseness of </a:t>
            </a:r>
            <a:r>
              <a:rPr lang="en-US" altLang="zh-CN" dirty="0" err="1"/>
              <a:t>sp</a:t>
            </a:r>
            <a:r>
              <a:rPr lang="en-US" altLang="zh-CN" dirty="0"/>
              <a:t> to </a:t>
            </a:r>
            <a:r>
              <a:rPr lang="en-US" altLang="zh-CN" dirty="0" err="1"/>
              <a:t>ψR</a:t>
            </a:r>
            <a:r>
              <a:rPr lang="en-US" altLang="zh-CN" dirty="0"/>
              <a:t> and </a:t>
            </a:r>
            <a:r>
              <a:rPr lang="en-US" altLang="zh-CN" dirty="0" err="1"/>
              <a:t>ψB</a:t>
            </a:r>
            <a:r>
              <a:rPr lang="en-US" altLang="zh-CN" dirty="0"/>
              <a:t> is defined as above.</a:t>
            </a:r>
          </a:p>
          <a:p>
            <a:pPr marL="0" indent="0">
              <a:buNone/>
            </a:pPr>
            <a:endParaRPr lang="en-US" altLang="zh-CN" dirty="0"/>
          </a:p>
          <a:p>
            <a:pPr marL="0" indent="0">
              <a:buNone/>
            </a:pPr>
            <a:r>
              <a:rPr lang="en-US" altLang="zh-CN" dirty="0"/>
              <a:t>3.</a:t>
            </a:r>
            <a:r>
              <a:rPr lang="zh-CN" altLang="en-US" dirty="0"/>
              <a:t>在知识图</a:t>
            </a:r>
            <a:r>
              <a:rPr lang="en-US" altLang="zh-CN" dirty="0"/>
              <a:t>g =</a:t>
            </a:r>
            <a:r>
              <a:rPr lang="zh-CN" altLang="en-US" dirty="0"/>
              <a:t>（</a:t>
            </a:r>
            <a:r>
              <a:rPr lang="en-US" altLang="zh-CN" dirty="0"/>
              <a:t>v</a:t>
            </a:r>
            <a:r>
              <a:rPr lang="zh-CN" altLang="en-US" dirty="0"/>
              <a:t>，</a:t>
            </a:r>
            <a:r>
              <a:rPr lang="en-US" altLang="zh-CN" dirty="0"/>
              <a:t>e</a:t>
            </a:r>
            <a:r>
              <a:rPr lang="zh-CN" altLang="en-US" dirty="0"/>
              <a:t>）和参数</a:t>
            </a:r>
            <a:r>
              <a:rPr lang="en-US" altLang="zh-CN" dirty="0"/>
              <a:t>k</a:t>
            </a:r>
            <a:r>
              <a:rPr lang="zh-CN" altLang="en-US" dirty="0"/>
              <a:t>上，给定了带有两组查询关键字（</a:t>
            </a:r>
            <a:r>
              <a:rPr lang="en-US" altLang="zh-CN" dirty="0" err="1"/>
              <a:t>ψr</a:t>
            </a:r>
            <a:r>
              <a:rPr lang="zh-CN" altLang="en-US" dirty="0"/>
              <a:t>，</a:t>
            </a:r>
            <a:r>
              <a:rPr lang="en-US" altLang="zh-CN" dirty="0" err="1"/>
              <a:t>ψb</a:t>
            </a:r>
            <a:r>
              <a:rPr lang="zh-CN" altLang="en-US" dirty="0"/>
              <a:t>）的</a:t>
            </a:r>
            <a:r>
              <a:rPr lang="en-US" altLang="zh-CN" dirty="0"/>
              <a:t>KPKQ</a:t>
            </a:r>
            <a:r>
              <a:rPr lang="zh-CN" altLang="en-US" dirty="0"/>
              <a:t>查询</a:t>
            </a:r>
            <a:r>
              <a:rPr lang="en-US" altLang="zh-CN" dirty="0"/>
              <a:t>Q</a:t>
            </a:r>
            <a:r>
              <a:rPr lang="zh-CN" altLang="en-US" dirty="0"/>
              <a:t>，</a:t>
            </a:r>
            <a:r>
              <a:rPr lang="en-US" altLang="zh-CN" dirty="0" err="1"/>
              <a:t>kpkq</a:t>
            </a:r>
            <a:r>
              <a:rPr lang="zh-CN" altLang="en-US" dirty="0"/>
              <a:t>查询返回</a:t>
            </a:r>
            <a:r>
              <a:rPr lang="en-US" altLang="zh-CN" dirty="0"/>
              <a:t>top-k</a:t>
            </a:r>
            <a:r>
              <a:rPr lang="zh-CN" altLang="en-US" dirty="0"/>
              <a:t>空间顶点对，具有最小打分</a:t>
            </a:r>
            <a:r>
              <a:rPr lang="en-US" altLang="zh-CN" dirty="0"/>
              <a:t>f (LP (</a:t>
            </a:r>
            <a:r>
              <a:rPr lang="en-US" altLang="zh-CN" dirty="0" err="1"/>
              <a:t>sp</a:t>
            </a:r>
            <a:r>
              <a:rPr lang="en-US" altLang="zh-CN" dirty="0"/>
              <a:t>, q), S(</a:t>
            </a:r>
            <a:r>
              <a:rPr lang="en-US" altLang="zh-CN" dirty="0" err="1"/>
              <a:t>sp</a:t>
            </a:r>
            <a:r>
              <a:rPr lang="en-US" altLang="zh-CN" dirty="0"/>
              <a:t>))</a:t>
            </a:r>
            <a:r>
              <a:rPr lang="zh-CN" altLang="en-US" dirty="0"/>
              <a:t>，（</a:t>
            </a:r>
            <a:r>
              <a:rPr lang="en-US" altLang="zh-CN" dirty="0" err="1"/>
              <a:t>sp</a:t>
            </a:r>
            <a:r>
              <a:rPr lang="zh-CN" altLang="en-US" dirty="0"/>
              <a:t>）是一对两个实体之间的空间距离。</a:t>
            </a: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VS</a:t>
            </a:r>
            <a:r>
              <a:rPr lang="zh-CN" altLang="en-US" dirty="0"/>
              <a:t>表示知识图中的空间顶点的集合。直观地，可以通过在</a:t>
            </a:r>
            <a:r>
              <a:rPr lang="en-US" altLang="zh-CN" dirty="0"/>
              <a:t>VS V S</a:t>
            </a:r>
            <a:r>
              <a:rPr lang="zh-CN" altLang="en-US" dirty="0"/>
              <a:t>中的所有空间顶点对进行迭代并计算每对的排名得分来回答查询。</a:t>
            </a:r>
            <a:endParaRPr lang="en-US" altLang="zh-CN" dirty="0"/>
          </a:p>
          <a:p>
            <a:r>
              <a:rPr lang="zh-CN" altLang="en-US" dirty="0"/>
              <a:t>同时，使用全球最小的</a:t>
            </a:r>
            <a:r>
              <a:rPr lang="en-US" altLang="zh-CN" dirty="0"/>
              <a:t>HK</a:t>
            </a:r>
            <a:r>
              <a:rPr lang="zh-CN" altLang="en-US" dirty="0"/>
              <a:t>来维持当前的</a:t>
            </a:r>
            <a:r>
              <a:rPr lang="en-US" altLang="zh-CN" dirty="0"/>
              <a:t>TOP-K</a:t>
            </a:r>
            <a:r>
              <a:rPr lang="zh-CN" altLang="en-US" dirty="0"/>
              <a:t>结果。在处理了</a:t>
            </a:r>
            <a:r>
              <a:rPr lang="en-US" altLang="zh-CN" dirty="0"/>
              <a:t>VS V s</a:t>
            </a:r>
            <a:r>
              <a:rPr lang="zh-CN" altLang="en-US" dirty="0"/>
              <a:t>中的所有对之后，查询返回了</a:t>
            </a:r>
            <a:r>
              <a:rPr lang="en-US" altLang="zh-CN" dirty="0"/>
              <a:t>HK</a:t>
            </a:r>
            <a:r>
              <a:rPr lang="zh-CN" altLang="en-US" dirty="0"/>
              <a:t>顶部的</a:t>
            </a:r>
            <a:r>
              <a:rPr lang="en-US" altLang="zh-CN" dirty="0"/>
              <a:t>K</a:t>
            </a:r>
            <a:r>
              <a:rPr lang="zh-CN" altLang="en-US" dirty="0"/>
              <a:t>对。</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multi-hop </a:t>
            </a:r>
            <a:r>
              <a:rPr lang="zh-CN" altLang="en-US"/>
              <a:t>对于伪装行为的</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3</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 </a:t>
            </a:r>
            <a:r>
              <a:rPr lang="zh-CN" altLang="en-US">
                <a:sym typeface="+mn-ea"/>
              </a:rPr>
              <a:t>Wang, Huandong &amp; Yu, Qiaohong &amp; Liu, Yu &amp; Jin, Depeng &amp; Li, Yong. (2021). Spatio-Temporal Urban Knowledge Graph Enabled Mobility Prediction. </a:t>
            </a:r>
            <a:endParaRPr lang="zh-CN" altLang="en-US"/>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4</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5</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 </a:t>
            </a:r>
            <a:r>
              <a:rPr lang="zh-CN" altLang="en-US">
                <a:sym typeface="+mn-ea"/>
              </a:rPr>
              <a:t>Wang, Huandong &amp; Yu, Qiaohong &amp; Liu, Yu &amp; Jin, Depeng &amp; Li, Yong. (2021). Spatio-Temporal Urban Knowledge Graph Enabled Mobility Prediction. </a:t>
            </a:r>
            <a:endParaRPr lang="zh-CN" altLang="en-US"/>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6</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[2] </a:t>
            </a:r>
            <a:r>
              <a:rPr lang="zh-CN" altLang="en-US">
                <a:sym typeface="+mn-ea"/>
              </a:rPr>
              <a:t>Liu, Chang &amp; Gao, Chen &amp; Jin, Depeng &amp; Li, Yong. (2021). Improving Location Recommendation with Urban Knowledge Graph.</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7</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篇</a:t>
            </a:r>
            <a:r>
              <a:rPr lang="en-US" altLang="zh-CN">
                <a:sym typeface="+mn-ea"/>
              </a:rPr>
              <a:t>5</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8</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构建过程、现有方法、挑战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9</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2022/7/15</a:t>
            </a:fld>
            <a:endParaRPr lang="zh-CN" altLang="en-US" sz="12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Southeast University</a:t>
            </a:r>
            <a:endParaRPr lang="zh-CN" altLang="en-US" dirty="0"/>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2406920" y="1481369"/>
            <a:ext cx="432508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en-US" altLang="zh-CN" sz="4800" b="1" dirty="0">
                  <a:solidFill>
                    <a:srgbClr val="C00000"/>
                  </a:solidFill>
                  <a:latin typeface="思源黑体 CN" panose="020B0500000000000000" pitchFamily="34" charset="-122"/>
                  <a:ea typeface="思源黑体 CN" panose="020B0500000000000000" pitchFamily="34" charset="-122"/>
                  <a:cs typeface="+mn-ea"/>
                </a:rPr>
                <a:t>Q &amp; A</a:t>
              </a:r>
              <a:endParaRPr lang="zh-CN" altLang="en-US" sz="4800" b="1" dirty="0">
                <a:solidFill>
                  <a:srgbClr val="C00000"/>
                </a:solidFill>
                <a:latin typeface="思源黑体 CN" panose="020B0500000000000000" pitchFamily="34" charset="-122"/>
                <a:ea typeface="思源黑体 CN" panose="020B0500000000000000" pitchFamily="34" charset="-122"/>
                <a:cs typeface="+mn-ea"/>
              </a:endParaRP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grpSp>
      <p:sp>
        <p:nvSpPr>
          <p:cNvPr id="12" name="日期占位符 3"/>
          <p:cNvSpPr txBox="1"/>
          <p:nvPr userDrawn="1"/>
        </p:nvSpPr>
        <p:spPr>
          <a:xfrm>
            <a:off x="3793333" y="4338046"/>
            <a:ext cx="1552253"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dirty="0">
                <a:solidFill>
                  <a:schemeClr val="bg1"/>
                </a:solidFill>
                <a:latin typeface="+mn-lt"/>
              </a:rPr>
              <a:t>Thank you!</a:t>
            </a:r>
            <a:endParaRPr lang="zh-CN" altLang="en-US" sz="2400" b="1" dirty="0">
              <a:solidFill>
                <a:schemeClr val="bg1"/>
              </a:solidFill>
              <a:latin typeface="+mn-lt"/>
            </a:endParaRPr>
          </a:p>
        </p:txBody>
      </p:sp>
      <p:sp>
        <p:nvSpPr>
          <p:cNvPr id="13"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2022/7/15</a:t>
            </a:fld>
            <a:endParaRPr lang="zh-CN" altLang="en-US" sz="12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2022/7/15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2022/7/15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p14:dur="10"/>
    </mc:Choice>
    <mc:Fallback xmlns="">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0.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200" b="1" dirty="0">
                <a:solidFill>
                  <a:srgbClr val="FFFFFF"/>
                </a:solidFill>
                <a:latin typeface="Arial" panose="020B0604020202020204" pitchFamily="34" charset="0"/>
                <a:ea typeface="微软雅黑" panose="020B0503020204020204" pitchFamily="34" charset="-122"/>
                <a:cs typeface="Arial" panose="020B0604020202020204" pitchFamily="34" charset="0"/>
              </a:rPr>
              <a:t>城市知识图谱概述</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87" y="690681"/>
            <a:ext cx="2780463" cy="789652"/>
          </a:xfrm>
          <a:prstGeom prst="rect">
            <a:avLst/>
          </a:prstGeom>
        </p:spPr>
      </p:pic>
      <p:sp>
        <p:nvSpPr>
          <p:cNvPr id="2" name="文本框 1"/>
          <p:cNvSpPr txBox="1"/>
          <p:nvPr/>
        </p:nvSpPr>
        <p:spPr>
          <a:xfrm>
            <a:off x="3279819" y="4475218"/>
            <a:ext cx="2492990" cy="369332"/>
          </a:xfrm>
          <a:prstGeom prst="rect">
            <a:avLst/>
          </a:prstGeom>
          <a:noFill/>
        </p:spPr>
        <p:txBody>
          <a:bodyPr wrap="none" rtlCol="0">
            <a:spAutoFit/>
          </a:bodyPr>
          <a:lstStyle/>
          <a:p>
            <a:r>
              <a:rPr lang="zh-CN" altLang="en-US" dirty="0"/>
              <a:t>宋一凡、林欣、巩傲凡</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509682" y="2636836"/>
            <a:ext cx="3948267" cy="792163"/>
            <a:chOff x="1329" y="1795"/>
            <a:chExt cx="2943" cy="499"/>
          </a:xfrm>
          <a:solidFill>
            <a:srgbClr val="BDD7EE"/>
          </a:solidFill>
        </p:grpSpPr>
        <p:sp>
          <p:nvSpPr>
            <p:cNvPr id="60"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城市知识图谱构建</a:t>
              </a:r>
            </a:p>
          </p:txBody>
        </p:sp>
        <p:sp>
          <p:nvSpPr>
            <p:cNvPr id="61"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505362" y="3585366"/>
            <a:ext cx="3952588"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城市知识图谱应用</a:t>
              </a:r>
            </a:p>
          </p:txBody>
        </p:sp>
        <p:sp>
          <p:nvSpPr>
            <p:cNvPr id="67"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总结展望</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10</a:t>
            </a:fld>
            <a:endParaRPr lang="zh-CN" altLang="en-US"/>
          </a:p>
        </p:txBody>
      </p:sp>
      <p:grpSp>
        <p:nvGrpSpPr>
          <p:cNvPr id="20" name="Group 51"/>
          <p:cNvGrpSpPr/>
          <p:nvPr/>
        </p:nvGrpSpPr>
        <p:grpSpPr bwMode="auto">
          <a:xfrm>
            <a:off x="2505361" y="1688307"/>
            <a:ext cx="3952588" cy="792162"/>
            <a:chOff x="1329" y="1795"/>
            <a:chExt cx="2943" cy="499"/>
          </a:xfrm>
          <a:solidFill>
            <a:srgbClr val="BDD7EE"/>
          </a:solidFill>
        </p:grpSpPr>
        <p:sp>
          <p:nvSpPr>
            <p:cNvPr id="21"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研究背景、意义</a:t>
              </a:r>
            </a:p>
          </p:txBody>
        </p:sp>
        <p:sp>
          <p:nvSpPr>
            <p:cNvPr id="22"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362960" y="2609850"/>
            <a:ext cx="2188210" cy="288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城市知识图谱</a:t>
            </a:r>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：用户移动预测（基于</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STKG</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11</a:t>
            </a:fld>
            <a:endParaRPr lang="zh-CN" altLang="en-US"/>
          </a:p>
        </p:txBody>
      </p:sp>
      <p:sp>
        <p:nvSpPr>
          <p:cNvPr id="3" name="文本框 2"/>
          <p:cNvSpPr txBox="1"/>
          <p:nvPr/>
        </p:nvSpPr>
        <p:spPr>
          <a:xfrm>
            <a:off x="449580" y="1177290"/>
            <a:ext cx="6183630" cy="368300"/>
          </a:xfrm>
          <a:prstGeom prst="rect">
            <a:avLst/>
          </a:prstGeom>
          <a:noFill/>
        </p:spPr>
        <p:txBody>
          <a:bodyPr wrap="none" rtlCol="0">
            <a:spAutoFit/>
          </a:bodyPr>
          <a:lstStyle/>
          <a:p>
            <a:pPr marL="285750" indent="-285750">
              <a:buFont typeface="Wingdings" panose="05000000000000000000" charset="0"/>
              <a:buChar char="n"/>
            </a:pPr>
            <a:r>
              <a:rPr lang="zh-CN" altLang="en-US" b="1"/>
              <a:t>整体思路：将</a:t>
            </a:r>
            <a:r>
              <a:rPr lang="zh-CN" altLang="en-US" b="1">
                <a:highlight>
                  <a:srgbClr val="FFFF00"/>
                </a:highlight>
              </a:rPr>
              <a:t>移动预测问题</a:t>
            </a:r>
            <a:r>
              <a:rPr lang="zh-CN" altLang="en-US" b="1"/>
              <a:t>转化为</a:t>
            </a:r>
            <a:r>
              <a:rPr lang="zh-CN" altLang="en-US" b="1">
                <a:highlight>
                  <a:srgbClr val="FFFF00"/>
                </a:highlight>
              </a:rPr>
              <a:t>城市知识图谱补全</a:t>
            </a:r>
            <a:r>
              <a:rPr lang="zh-CN" altLang="en-US" b="1"/>
              <a:t>问题</a:t>
            </a:r>
          </a:p>
        </p:txBody>
      </p:sp>
      <p:sp>
        <p:nvSpPr>
          <p:cNvPr id="6" name="矩形 5"/>
          <p:cNvSpPr/>
          <p:nvPr/>
        </p:nvSpPr>
        <p:spPr>
          <a:xfrm>
            <a:off x="576580" y="1741805"/>
            <a:ext cx="2059305" cy="237680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移动轨迹</a:t>
            </a:r>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7" name="圆角矩形 6"/>
          <p:cNvSpPr/>
          <p:nvPr/>
        </p:nvSpPr>
        <p:spPr>
          <a:xfrm>
            <a:off x="923290" y="2195830"/>
            <a:ext cx="1365250" cy="45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a:t>
            </a:r>
            <a:r>
              <a:rPr lang="en-US" altLang="zh-CN"/>
              <a:t> u</a:t>
            </a:r>
          </a:p>
        </p:txBody>
      </p:sp>
      <p:sp>
        <p:nvSpPr>
          <p:cNvPr id="9" name="圆角矩形 8"/>
          <p:cNvSpPr/>
          <p:nvPr/>
        </p:nvSpPr>
        <p:spPr>
          <a:xfrm>
            <a:off x="923925" y="2865755"/>
            <a:ext cx="1365250" cy="45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访问</a:t>
            </a:r>
            <a:r>
              <a:rPr lang="en-US" altLang="zh-CN"/>
              <a:t>POI p</a:t>
            </a:r>
          </a:p>
        </p:txBody>
      </p:sp>
      <p:sp>
        <p:nvSpPr>
          <p:cNvPr id="10" name="圆角矩形 9"/>
          <p:cNvSpPr/>
          <p:nvPr/>
        </p:nvSpPr>
        <p:spPr>
          <a:xfrm>
            <a:off x="923925" y="3535680"/>
            <a:ext cx="1365250" cy="45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时间</a:t>
            </a:r>
            <a:r>
              <a:rPr lang="en-US" altLang="zh-CN"/>
              <a:t> t</a:t>
            </a:r>
          </a:p>
        </p:txBody>
      </p:sp>
      <p:sp>
        <p:nvSpPr>
          <p:cNvPr id="11" name="矩形 10"/>
          <p:cNvSpPr/>
          <p:nvPr/>
        </p:nvSpPr>
        <p:spPr>
          <a:xfrm>
            <a:off x="575945" y="4314825"/>
            <a:ext cx="2059305" cy="178752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POI</a:t>
            </a:r>
            <a:r>
              <a:rPr lang="zh-CN" altLang="en-US"/>
              <a:t>分类信息</a:t>
            </a:r>
          </a:p>
          <a:p>
            <a:pPr algn="ctr"/>
            <a:endParaRPr lang="zh-CN" altLang="en-US"/>
          </a:p>
          <a:p>
            <a:pPr algn="ctr"/>
            <a:endParaRPr lang="zh-CN" altLang="en-US"/>
          </a:p>
          <a:p>
            <a:pPr algn="ctr"/>
            <a:endParaRPr lang="zh-CN" altLang="en-US"/>
          </a:p>
          <a:p>
            <a:pPr algn="ctr"/>
            <a:endParaRPr lang="zh-CN" altLang="en-US"/>
          </a:p>
          <a:p>
            <a:pPr algn="ctr"/>
            <a:endParaRPr lang="zh-CN" altLang="en-US"/>
          </a:p>
        </p:txBody>
      </p:sp>
      <p:sp>
        <p:nvSpPr>
          <p:cNvPr id="12" name="圆角矩形 11"/>
          <p:cNvSpPr/>
          <p:nvPr/>
        </p:nvSpPr>
        <p:spPr>
          <a:xfrm>
            <a:off x="922655" y="4805045"/>
            <a:ext cx="1365250" cy="45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访问</a:t>
            </a:r>
            <a:r>
              <a:rPr lang="en-US" altLang="zh-CN"/>
              <a:t>POI p</a:t>
            </a:r>
          </a:p>
        </p:txBody>
      </p:sp>
      <p:sp>
        <p:nvSpPr>
          <p:cNvPr id="13" name="圆角矩形 12"/>
          <p:cNvSpPr/>
          <p:nvPr/>
        </p:nvSpPr>
        <p:spPr>
          <a:xfrm>
            <a:off x="923925" y="5424170"/>
            <a:ext cx="1365250" cy="45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POI</a:t>
            </a:r>
            <a:r>
              <a:rPr lang="zh-CN" altLang="en-US"/>
              <a:t>类别</a:t>
            </a:r>
            <a:r>
              <a:rPr lang="en-US" altLang="zh-CN"/>
              <a:t> c</a:t>
            </a:r>
          </a:p>
        </p:txBody>
      </p:sp>
      <p:cxnSp>
        <p:nvCxnSpPr>
          <p:cNvPr id="15" name="肘形连接符 14"/>
          <p:cNvCxnSpPr>
            <a:stCxn id="6" idx="3"/>
            <a:endCxn id="17" idx="1"/>
          </p:cNvCxnSpPr>
          <p:nvPr/>
        </p:nvCxnSpPr>
        <p:spPr>
          <a:xfrm>
            <a:off x="2635885" y="2930525"/>
            <a:ext cx="1032510" cy="786130"/>
          </a:xfrm>
          <a:prstGeom prst="bent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肘形连接符 13"/>
          <p:cNvCxnSpPr>
            <a:stCxn id="11" idx="3"/>
            <a:endCxn id="18" idx="1"/>
          </p:cNvCxnSpPr>
          <p:nvPr/>
        </p:nvCxnSpPr>
        <p:spPr>
          <a:xfrm flipV="1">
            <a:off x="2635250" y="4799330"/>
            <a:ext cx="1033145" cy="409575"/>
          </a:xfrm>
          <a:prstGeom prst="bentConnector3">
            <a:avLst>
              <a:gd name="adj1" fmla="val 5003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角矩形 16"/>
          <p:cNvSpPr/>
          <p:nvPr/>
        </p:nvSpPr>
        <p:spPr>
          <a:xfrm>
            <a:off x="3668395" y="3251200"/>
            <a:ext cx="1576705" cy="930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时空移动模式关系事实</a:t>
            </a:r>
          </a:p>
          <a:p>
            <a:pPr algn="ctr"/>
            <a:r>
              <a:rPr lang="zh-CN" altLang="en-US"/>
              <a:t>（</a:t>
            </a:r>
            <a:r>
              <a:rPr lang="en-US" altLang="zh-CN"/>
              <a:t>u,r_v,p,t</a:t>
            </a:r>
            <a:r>
              <a:rPr lang="zh-CN" altLang="en-US"/>
              <a:t>）</a:t>
            </a:r>
          </a:p>
        </p:txBody>
      </p:sp>
      <p:sp>
        <p:nvSpPr>
          <p:cNvPr id="18" name="圆角矩形 17"/>
          <p:cNvSpPr/>
          <p:nvPr/>
        </p:nvSpPr>
        <p:spPr>
          <a:xfrm>
            <a:off x="3668395" y="4333875"/>
            <a:ext cx="1576705" cy="930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隶属关系</a:t>
            </a:r>
          </a:p>
          <a:p>
            <a:pPr algn="ctr"/>
            <a:r>
              <a:rPr lang="zh-CN" altLang="en-US"/>
              <a:t>事实</a:t>
            </a:r>
          </a:p>
          <a:p>
            <a:pPr algn="ctr"/>
            <a:r>
              <a:rPr lang="zh-CN" altLang="en-US"/>
              <a:t>（</a:t>
            </a:r>
            <a:r>
              <a:rPr lang="en-US" altLang="zh-CN"/>
              <a:t>p,r_c,r</a:t>
            </a:r>
            <a:r>
              <a:rPr lang="zh-CN" altLang="en-US"/>
              <a:t>）</a:t>
            </a:r>
          </a:p>
        </p:txBody>
      </p:sp>
      <p:sp>
        <p:nvSpPr>
          <p:cNvPr id="20" name="矩形 19"/>
          <p:cNvSpPr/>
          <p:nvPr/>
        </p:nvSpPr>
        <p:spPr>
          <a:xfrm>
            <a:off x="6360795" y="3252470"/>
            <a:ext cx="1776730" cy="71564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嵌入模型</a:t>
            </a:r>
          </a:p>
        </p:txBody>
      </p:sp>
      <p:cxnSp>
        <p:nvCxnSpPr>
          <p:cNvPr id="21" name="肘形连接符 20"/>
          <p:cNvCxnSpPr>
            <a:stCxn id="16" idx="3"/>
            <a:endCxn id="20" idx="1"/>
          </p:cNvCxnSpPr>
          <p:nvPr/>
        </p:nvCxnSpPr>
        <p:spPr>
          <a:xfrm flipV="1">
            <a:off x="5551170" y="3610610"/>
            <a:ext cx="809625" cy="444500"/>
          </a:xfrm>
          <a:prstGeom prst="bentConnector3">
            <a:avLst>
              <a:gd name="adj1" fmla="val 50039"/>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矩形 21"/>
          <p:cNvSpPr/>
          <p:nvPr/>
        </p:nvSpPr>
        <p:spPr>
          <a:xfrm>
            <a:off x="6360160" y="4775835"/>
            <a:ext cx="1776730" cy="71564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移动预测</a:t>
            </a:r>
          </a:p>
        </p:txBody>
      </p:sp>
      <p:cxnSp>
        <p:nvCxnSpPr>
          <p:cNvPr id="23" name="肘形连接符 22"/>
          <p:cNvCxnSpPr>
            <a:endCxn id="22" idx="0"/>
          </p:cNvCxnSpPr>
          <p:nvPr/>
        </p:nvCxnSpPr>
        <p:spPr>
          <a:xfrm rot="5400000" flipV="1">
            <a:off x="6831330" y="4358640"/>
            <a:ext cx="830580" cy="3175"/>
          </a:xfrm>
          <a:prstGeom prst="bentConnector3">
            <a:avLst>
              <a:gd name="adj1" fmla="val 50076"/>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线形标注 1 23"/>
          <p:cNvSpPr/>
          <p:nvPr/>
        </p:nvSpPr>
        <p:spPr>
          <a:xfrm>
            <a:off x="6278880" y="1776095"/>
            <a:ext cx="2289810" cy="1113790"/>
          </a:xfrm>
          <a:prstGeom prst="borderCallout1">
            <a:avLst>
              <a:gd name="adj1" fmla="val 105017"/>
              <a:gd name="adj2" fmla="val 50277"/>
              <a:gd name="adj3" fmla="val 128449"/>
              <a:gd name="adj4" fmla="val 4309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a:solidFill>
                  <a:srgbClr val="FF0000"/>
                </a:solidFill>
              </a:rPr>
              <a:t>从事实中学习实体特征，使用交叉熵作为损失函数，学习嵌入</a:t>
            </a:r>
          </a:p>
        </p:txBody>
      </p:sp>
      <p:sp>
        <p:nvSpPr>
          <p:cNvPr id="25" name="文本框 24"/>
          <p:cNvSpPr txBox="1"/>
          <p:nvPr/>
        </p:nvSpPr>
        <p:spPr>
          <a:xfrm>
            <a:off x="7321550" y="4061460"/>
            <a:ext cx="1554480" cy="645160"/>
          </a:xfrm>
          <a:prstGeom prst="rect">
            <a:avLst/>
          </a:prstGeom>
          <a:noFill/>
        </p:spPr>
        <p:txBody>
          <a:bodyPr wrap="none" rtlCol="0">
            <a:spAutoFit/>
          </a:bodyPr>
          <a:lstStyle/>
          <a:p>
            <a:r>
              <a:rPr lang="zh-CN" altLang="en-US">
                <a:solidFill>
                  <a:srgbClr val="FF0000"/>
                </a:solidFill>
              </a:rPr>
              <a:t>通过打分函数</a:t>
            </a:r>
          </a:p>
          <a:p>
            <a:r>
              <a:rPr lang="zh-CN" altLang="en-US">
                <a:solidFill>
                  <a:srgbClr val="FF0000"/>
                </a:solidFill>
              </a:rPr>
              <a:t>衡量置信度</a:t>
            </a:r>
          </a:p>
        </p:txBody>
      </p:sp>
      <p:sp>
        <p:nvSpPr>
          <p:cNvPr id="26" name="文本框 25"/>
          <p:cNvSpPr txBox="1"/>
          <p:nvPr/>
        </p:nvSpPr>
        <p:spPr>
          <a:xfrm>
            <a:off x="450850" y="6120130"/>
            <a:ext cx="8064500" cy="645160"/>
          </a:xfrm>
          <a:prstGeom prst="rect">
            <a:avLst/>
          </a:prstGeom>
          <a:noFill/>
        </p:spPr>
        <p:txBody>
          <a:bodyPr wrap="square" rtlCol="0" anchor="t">
            <a:spAutoFit/>
          </a:bodyPr>
          <a:lstStyle/>
          <a:p>
            <a:r>
              <a:rPr lang="en-US" altLang="zh-CN"/>
              <a:t>[1] </a:t>
            </a:r>
            <a:r>
              <a:rPr lang="zh-CN" altLang="en-US"/>
              <a:t>Wang, Huandong &amp; Yu, Qiaohong &amp; Liu, Yu &amp; Jin, Depeng &amp; Li, Yong. (2021). Spatio-Temporal Urban Knowledge Graph Enabled Mobility Prediction.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2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POI</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推荐（基于</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Urban KG</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12</a:t>
            </a:fld>
            <a:endParaRPr lang="zh-CN" altLang="en-US"/>
          </a:p>
        </p:txBody>
      </p:sp>
      <p:sp>
        <p:nvSpPr>
          <p:cNvPr id="3" name="文本框 2"/>
          <p:cNvSpPr txBox="1"/>
          <p:nvPr/>
        </p:nvSpPr>
        <p:spPr>
          <a:xfrm>
            <a:off x="449580" y="1177290"/>
            <a:ext cx="6118860" cy="368300"/>
          </a:xfrm>
          <a:prstGeom prst="rect">
            <a:avLst/>
          </a:prstGeom>
          <a:noFill/>
        </p:spPr>
        <p:txBody>
          <a:bodyPr wrap="none" rtlCol="0">
            <a:spAutoFit/>
          </a:bodyPr>
          <a:lstStyle/>
          <a:p>
            <a:pPr marL="285750" indent="-285750">
              <a:buFont typeface="Wingdings" panose="05000000000000000000" charset="0"/>
              <a:buChar char="n"/>
            </a:pPr>
            <a:r>
              <a:rPr lang="zh-CN" altLang="en-US" b="1"/>
              <a:t>整体思路：知识分解</a:t>
            </a:r>
            <a:r>
              <a:rPr lang="en-US" altLang="zh-CN" b="1"/>
              <a:t>→</a:t>
            </a:r>
            <a:r>
              <a:rPr lang="zh-CN" altLang="en-US" b="1"/>
              <a:t>分解嵌入</a:t>
            </a:r>
            <a:r>
              <a:rPr lang="en-US" altLang="zh-CN" b="1"/>
              <a:t>→</a:t>
            </a:r>
            <a:r>
              <a:rPr lang="zh-CN" altLang="en-US" b="1"/>
              <a:t>图卷积层</a:t>
            </a:r>
            <a:r>
              <a:rPr lang="en-US" altLang="zh-CN" b="1"/>
              <a:t>→</a:t>
            </a:r>
            <a:r>
              <a:rPr lang="zh-CN" altLang="en-US" b="1"/>
              <a:t>反事实学习</a:t>
            </a:r>
          </a:p>
        </p:txBody>
      </p:sp>
      <p:sp>
        <p:nvSpPr>
          <p:cNvPr id="5" name="文本框 4"/>
          <p:cNvSpPr txBox="1"/>
          <p:nvPr/>
        </p:nvSpPr>
        <p:spPr>
          <a:xfrm>
            <a:off x="449580" y="1675130"/>
            <a:ext cx="925830" cy="368300"/>
          </a:xfrm>
          <a:prstGeom prst="rect">
            <a:avLst/>
          </a:prstGeom>
          <a:noFill/>
        </p:spPr>
        <p:txBody>
          <a:bodyPr wrap="none" rtlCol="0">
            <a:spAutoFit/>
          </a:bodyPr>
          <a:lstStyle/>
          <a:p>
            <a:pPr marL="285750" indent="-285750">
              <a:buFont typeface="Wingdings" panose="05000000000000000000" charset="0"/>
              <a:buChar char="n"/>
            </a:pPr>
            <a:r>
              <a:rPr lang="zh-CN" altLang="en-US" b="1"/>
              <a:t>过程</a:t>
            </a:r>
          </a:p>
        </p:txBody>
      </p:sp>
      <p:sp>
        <p:nvSpPr>
          <p:cNvPr id="6" name="文本框 5"/>
          <p:cNvSpPr txBox="1"/>
          <p:nvPr/>
        </p:nvSpPr>
        <p:spPr>
          <a:xfrm>
            <a:off x="622300" y="2043430"/>
            <a:ext cx="5687695" cy="3476625"/>
          </a:xfrm>
          <a:prstGeom prst="rect">
            <a:avLst/>
          </a:prstGeom>
          <a:noFill/>
        </p:spPr>
        <p:txBody>
          <a:bodyPr wrap="square" rtlCol="0">
            <a:spAutoFit/>
          </a:bodyPr>
          <a:lstStyle/>
          <a:p>
            <a:pPr marL="285750" indent="-285750">
              <a:lnSpc>
                <a:spcPts val="2400"/>
              </a:lnSpc>
              <a:spcBef>
                <a:spcPts val="0"/>
              </a:spcBef>
              <a:spcAft>
                <a:spcPts val="0"/>
              </a:spcAft>
              <a:buFont typeface="Wingdings" panose="05000000000000000000" charset="0"/>
              <a:buChar char="Ø"/>
            </a:pPr>
            <a:r>
              <a:rPr lang="en-US" altLang="zh-CN"/>
              <a:t>step1: </a:t>
            </a:r>
            <a:r>
              <a:rPr lang="zh-CN" altLang="en-US"/>
              <a:t>知识分解</a:t>
            </a:r>
          </a:p>
          <a:p>
            <a:pPr marL="742950" lvl="1" indent="-285750">
              <a:lnSpc>
                <a:spcPts val="2400"/>
              </a:lnSpc>
              <a:spcBef>
                <a:spcPts val="0"/>
              </a:spcBef>
              <a:spcAft>
                <a:spcPts val="0"/>
              </a:spcAft>
              <a:buFont typeface="Wingdings" panose="05000000000000000000" charset="0"/>
              <a:buChar char="Ø"/>
            </a:pPr>
            <a:r>
              <a:rPr lang="zh-CN" altLang="en-US"/>
              <a:t>将</a:t>
            </a:r>
            <a:r>
              <a:rPr lang="en-US" altLang="zh-CN"/>
              <a:t>UrbanKG</a:t>
            </a:r>
            <a:r>
              <a:rPr lang="zh-CN" altLang="en-US"/>
              <a:t>根据关系类型划分为</a:t>
            </a:r>
            <a:r>
              <a:rPr lang="zh-CN" altLang="en-US">
                <a:highlight>
                  <a:srgbClr val="FFFF00"/>
                </a:highlight>
              </a:rPr>
              <a:t>地理图</a:t>
            </a:r>
            <a:r>
              <a:rPr lang="zh-CN" altLang="en-US"/>
              <a:t>和</a:t>
            </a:r>
            <a:r>
              <a:rPr lang="zh-CN" altLang="en-US">
                <a:highlight>
                  <a:srgbClr val="FFFF00"/>
                </a:highlight>
              </a:rPr>
              <a:t>功能图</a:t>
            </a:r>
            <a:endParaRPr lang="zh-CN" altLang="en-US"/>
          </a:p>
          <a:p>
            <a:pPr marL="285750" indent="-285750">
              <a:lnSpc>
                <a:spcPts val="2400"/>
              </a:lnSpc>
              <a:spcBef>
                <a:spcPts val="0"/>
              </a:spcBef>
              <a:spcAft>
                <a:spcPts val="0"/>
              </a:spcAft>
              <a:buFont typeface="Wingdings" panose="05000000000000000000" charset="0"/>
              <a:buChar char="Ø"/>
            </a:pPr>
            <a:r>
              <a:rPr lang="en-US" altLang="zh-CN"/>
              <a:t>step2: </a:t>
            </a:r>
            <a:r>
              <a:rPr lang="zh-CN" altLang="en-US"/>
              <a:t>分解嵌入</a:t>
            </a:r>
          </a:p>
          <a:p>
            <a:pPr marL="742950" lvl="1" indent="-285750">
              <a:lnSpc>
                <a:spcPts val="2400"/>
              </a:lnSpc>
              <a:spcBef>
                <a:spcPts val="0"/>
              </a:spcBef>
              <a:spcAft>
                <a:spcPts val="0"/>
              </a:spcAft>
              <a:buFont typeface="Wingdings" panose="05000000000000000000" charset="0"/>
              <a:buChar char="Ø"/>
            </a:pPr>
            <a:r>
              <a:rPr lang="zh-CN" altLang="en-US"/>
              <a:t>分为地理图嵌入和功能图嵌入</a:t>
            </a:r>
          </a:p>
          <a:p>
            <a:pPr marL="742950" lvl="1" indent="-285750">
              <a:lnSpc>
                <a:spcPts val="2400"/>
              </a:lnSpc>
              <a:spcBef>
                <a:spcPts val="0"/>
              </a:spcBef>
              <a:spcAft>
                <a:spcPts val="0"/>
              </a:spcAft>
              <a:buFont typeface="Wingdings" panose="05000000000000000000" charset="0"/>
              <a:buChar char="Ø"/>
            </a:pPr>
            <a:r>
              <a:rPr lang="en-US" altLang="zh-CN"/>
              <a:t> </a:t>
            </a:r>
            <a:endParaRPr lang="zh-CN" altLang="en-US"/>
          </a:p>
          <a:p>
            <a:pPr marL="742950" lvl="1" indent="-285750">
              <a:lnSpc>
                <a:spcPts val="2400"/>
              </a:lnSpc>
              <a:spcBef>
                <a:spcPts val="0"/>
              </a:spcBef>
              <a:spcAft>
                <a:spcPts val="0"/>
              </a:spcAft>
              <a:buFont typeface="Wingdings" panose="05000000000000000000" charset="0"/>
              <a:buChar char="Ø"/>
            </a:pPr>
            <a:endParaRPr lang="zh-CN" altLang="en-US"/>
          </a:p>
          <a:p>
            <a:pPr marL="742950" lvl="1" indent="-285750">
              <a:lnSpc>
                <a:spcPts val="2400"/>
              </a:lnSpc>
              <a:spcBef>
                <a:spcPts val="0"/>
              </a:spcBef>
              <a:spcAft>
                <a:spcPts val="0"/>
              </a:spcAft>
              <a:buFont typeface="Wingdings" panose="05000000000000000000" charset="0"/>
              <a:buChar char="Ø"/>
            </a:pPr>
            <a:endParaRPr lang="zh-CN" altLang="en-US"/>
          </a:p>
          <a:p>
            <a:pPr marL="285750" indent="-285750">
              <a:lnSpc>
                <a:spcPts val="2400"/>
              </a:lnSpc>
              <a:spcBef>
                <a:spcPts val="0"/>
              </a:spcBef>
              <a:spcAft>
                <a:spcPts val="0"/>
              </a:spcAft>
              <a:buFont typeface="Wingdings" panose="05000000000000000000" charset="0"/>
              <a:buChar char="Ø"/>
            </a:pPr>
            <a:r>
              <a:rPr lang="en-US" altLang="zh-CN"/>
              <a:t>step3: </a:t>
            </a:r>
            <a:r>
              <a:rPr lang="zh-CN" altLang="en-US"/>
              <a:t>通过图卷积神经网络的信息传播训练嵌入</a:t>
            </a:r>
          </a:p>
          <a:p>
            <a:pPr marL="285750" indent="-285750">
              <a:lnSpc>
                <a:spcPts val="2400"/>
              </a:lnSpc>
              <a:spcBef>
                <a:spcPts val="0"/>
              </a:spcBef>
              <a:spcAft>
                <a:spcPts val="0"/>
              </a:spcAft>
              <a:buFont typeface="Wingdings" panose="05000000000000000000" charset="0"/>
              <a:buChar char="Ø"/>
            </a:pPr>
            <a:r>
              <a:rPr lang="en-US" altLang="zh-CN"/>
              <a:t>step4: </a:t>
            </a:r>
            <a:r>
              <a:rPr lang="zh-CN" altLang="en-US"/>
              <a:t>反事实学习</a:t>
            </a:r>
          </a:p>
          <a:p>
            <a:pPr marL="742950" lvl="1" indent="-285750">
              <a:lnSpc>
                <a:spcPts val="2400"/>
              </a:lnSpc>
              <a:spcBef>
                <a:spcPts val="0"/>
              </a:spcBef>
              <a:spcAft>
                <a:spcPts val="0"/>
              </a:spcAft>
              <a:buFont typeface="Wingdings" panose="05000000000000000000" charset="0"/>
              <a:buChar char="Ø"/>
            </a:pPr>
            <a:r>
              <a:rPr lang="zh-CN" altLang="en-US"/>
              <a:t>提出</a:t>
            </a:r>
            <a:r>
              <a:rPr lang="zh-CN" altLang="en-US">
                <a:highlight>
                  <a:srgbClr val="FFFF00"/>
                </a:highlight>
              </a:rPr>
              <a:t>地理属性直接影响交互概率的因果图</a:t>
            </a:r>
            <a:r>
              <a:rPr lang="zh-CN" altLang="en-US"/>
              <a:t>，通过反事实推理缓解地理偏差</a:t>
            </a:r>
          </a:p>
        </p:txBody>
      </p:sp>
      <p:pic>
        <p:nvPicPr>
          <p:cNvPr id="101" name="图片 100"/>
          <p:cNvPicPr/>
          <p:nvPr/>
        </p:nvPicPr>
        <p:blipFill>
          <a:blip r:embed="rId3">
            <a:clrChange>
              <a:clrFrom>
                <a:srgbClr val="FFFFFF">
                  <a:alpha val="100000"/>
                </a:srgbClr>
              </a:clrFrom>
              <a:clrTo>
                <a:srgbClr val="FFFFFF">
                  <a:alpha val="100000"/>
                  <a:alpha val="0"/>
                </a:srgbClr>
              </a:clrTo>
            </a:clrChange>
          </a:blip>
          <a:stretch>
            <a:fillRect/>
          </a:stretch>
        </p:blipFill>
        <p:spPr>
          <a:xfrm>
            <a:off x="1199515" y="3275965"/>
            <a:ext cx="5004435" cy="716280"/>
          </a:xfrm>
          <a:prstGeom prst="rect">
            <a:avLst/>
          </a:prstGeom>
          <a:noFill/>
          <a:ln w="9525">
            <a:noFill/>
          </a:ln>
        </p:spPr>
      </p:pic>
      <p:pic>
        <p:nvPicPr>
          <p:cNvPr id="7" name="图片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948680" y="2774950"/>
            <a:ext cx="3015615" cy="3175000"/>
          </a:xfrm>
          <a:prstGeom prst="rect">
            <a:avLst/>
          </a:prstGeom>
        </p:spPr>
      </p:pic>
      <p:sp>
        <p:nvSpPr>
          <p:cNvPr id="8" name="文本框 7"/>
          <p:cNvSpPr txBox="1"/>
          <p:nvPr/>
        </p:nvSpPr>
        <p:spPr>
          <a:xfrm>
            <a:off x="576580" y="5949950"/>
            <a:ext cx="6541770" cy="645160"/>
          </a:xfrm>
          <a:prstGeom prst="rect">
            <a:avLst/>
          </a:prstGeom>
          <a:noFill/>
        </p:spPr>
        <p:txBody>
          <a:bodyPr wrap="square" rtlCol="0" anchor="t">
            <a:spAutoFit/>
          </a:bodyPr>
          <a:lstStyle/>
          <a:p>
            <a:r>
              <a:rPr lang="en-US" altLang="zh-CN"/>
              <a:t>[2] </a:t>
            </a:r>
            <a:r>
              <a:rPr lang="zh-CN" altLang="en-US"/>
              <a:t>Liu, Chang &amp; Gao, Chen &amp; Jin, Depeng &amp; Li, Yong. (2021). Improving Location Recommendation with Urban Knowledge Graph.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空间关键词搜索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6A4ECA15-CDDC-0D38-3662-DB405DDF7ED3}"/>
              </a:ext>
            </a:extLst>
          </p:cNvPr>
          <p:cNvSpPr txBox="1"/>
          <p:nvPr/>
        </p:nvSpPr>
        <p:spPr>
          <a:xfrm>
            <a:off x="740078" y="2026599"/>
            <a:ext cx="7663844" cy="533672"/>
          </a:xfrm>
          <a:prstGeom prst="rect">
            <a:avLst/>
          </a:prstGeom>
          <a:noFill/>
        </p:spPr>
        <p:txBody>
          <a:bodyPr wrap="square" rtlCol="0">
            <a:spAutoFit/>
          </a:body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409A"/>
                </a:solidFill>
                <a:effectLst/>
                <a:uLnTx/>
                <a:uFillTx/>
                <a:latin typeface="Calibri"/>
                <a:ea typeface="微软雅黑" panose="020B0503020204020204" pitchFamily="34" charset="-122"/>
                <a:cs typeface="+mn-cs"/>
              </a:rPr>
              <a:t>Top-k relevant semantic place retrieval on spatial RDF data. </a:t>
            </a:r>
          </a:p>
        </p:txBody>
      </p:sp>
      <p:sp>
        <p:nvSpPr>
          <p:cNvPr id="35" name="文本框 34">
            <a:extLst>
              <a:ext uri="{FF2B5EF4-FFF2-40B4-BE49-F238E27FC236}">
                <a16:creationId xmlns:a16="http://schemas.microsoft.com/office/drawing/2014/main" id="{D8610CD0-A683-928C-E962-E280D3034396}"/>
              </a:ext>
            </a:extLst>
          </p:cNvPr>
          <p:cNvSpPr txBox="1"/>
          <p:nvPr/>
        </p:nvSpPr>
        <p:spPr>
          <a:xfrm>
            <a:off x="651892" y="2489869"/>
            <a:ext cx="7752031" cy="368178"/>
          </a:xfrm>
          <a:prstGeom prst="rect">
            <a:avLst/>
          </a:prstGeom>
          <a:noFill/>
        </p:spPr>
        <p:txBody>
          <a:bodyPr wrap="square" rtlCol="0">
            <a:spAutoFit/>
          </a:body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de-DE"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 Shi J , Wu D , </a:t>
            </a:r>
            <a:r>
              <a:rPr kumimoji="0" lang="de-DE" altLang="zh-CN" sz="1500" b="1" i="1" u="none" strike="noStrike" kern="1200" cap="none" spc="0" normalizeH="0" baseline="0" noProof="0" dirty="0" err="1">
                <a:ln>
                  <a:noFill/>
                </a:ln>
                <a:solidFill>
                  <a:srgbClr val="6B2D0B"/>
                </a:solidFill>
                <a:effectLst/>
                <a:uLnTx/>
                <a:uFillTx/>
                <a:latin typeface="Calibri"/>
                <a:ea typeface="微软雅黑" panose="020B0503020204020204" pitchFamily="34" charset="-122"/>
                <a:cs typeface="+mn-cs"/>
              </a:rPr>
              <a:t>Mamoulis</a:t>
            </a:r>
            <a:r>
              <a:rPr kumimoji="0" lang="de-DE"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 N.</a:t>
            </a:r>
            <a:r>
              <a:rPr kumimoji="0" lang="zh-CN" altLang="en-US"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 </a:t>
            </a:r>
            <a:r>
              <a:rPr lang="de-DE" altLang="zh-CN" sz="1500" b="1" i="1" dirty="0">
                <a:solidFill>
                  <a:srgbClr val="6B2D0B"/>
                </a:solidFill>
                <a:latin typeface="Calibri"/>
                <a:ea typeface="微软雅黑" panose="020B0503020204020204" pitchFamily="34" charset="-122"/>
              </a:rPr>
              <a:t>S</a:t>
            </a:r>
            <a:r>
              <a:rPr kumimoji="0" lang="de-DE"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IGMOD, pp. 1977–1990, 2016</a:t>
            </a:r>
            <a:r>
              <a:rPr lang="de-DE" altLang="zh-CN" sz="1500" b="1" i="1" dirty="0">
                <a:solidFill>
                  <a:srgbClr val="6B2D0B"/>
                </a:solidFill>
                <a:latin typeface="Calibri"/>
                <a:ea typeface="微软雅黑" panose="020B0503020204020204" pitchFamily="34" charset="-122"/>
              </a:rPr>
              <a:t>.</a:t>
            </a:r>
            <a:endParaRPr kumimoji="0" lang="de-DE"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EBFED3B3-46B8-5E16-D6B3-E5DFADE6C090}"/>
              </a:ext>
            </a:extLst>
          </p:cNvPr>
          <p:cNvSpPr txBox="1"/>
          <p:nvPr/>
        </p:nvSpPr>
        <p:spPr>
          <a:xfrm>
            <a:off x="525773" y="3514310"/>
            <a:ext cx="7966363" cy="533672"/>
          </a:xfrm>
          <a:prstGeom prst="rect">
            <a:avLst/>
          </a:prstGeom>
          <a:noFill/>
        </p:spPr>
        <p:txBody>
          <a:bodyPr wrap="square">
            <a:spAutoFit/>
          </a:body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409A"/>
                </a:solidFill>
                <a:effectLst/>
                <a:uLnTx/>
                <a:uFillTx/>
                <a:latin typeface="Calibri"/>
                <a:ea typeface="微软雅黑" panose="020B0503020204020204" pitchFamily="34" charset="-122"/>
                <a:cs typeface="+mn-cs"/>
              </a:rPr>
              <a:t>Diversified spatial keyword search on RDF data</a:t>
            </a:r>
          </a:p>
        </p:txBody>
      </p:sp>
      <p:sp>
        <p:nvSpPr>
          <p:cNvPr id="37" name="文本框 36">
            <a:extLst>
              <a:ext uri="{FF2B5EF4-FFF2-40B4-BE49-F238E27FC236}">
                <a16:creationId xmlns:a16="http://schemas.microsoft.com/office/drawing/2014/main" id="{BD6D8B64-9923-035A-F28A-721ACBA9DA05}"/>
              </a:ext>
            </a:extLst>
          </p:cNvPr>
          <p:cNvSpPr txBox="1"/>
          <p:nvPr/>
        </p:nvSpPr>
        <p:spPr>
          <a:xfrm>
            <a:off x="651892" y="3961167"/>
            <a:ext cx="7840245" cy="55399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Cai Z ,  </a:t>
            </a:r>
            <a:r>
              <a:rPr kumimoji="0" lang="en-US" altLang="zh-CN" sz="1500" b="1" i="1" u="none" strike="noStrike" kern="1200" cap="none" spc="0" normalizeH="0" baseline="0" noProof="0" dirty="0" err="1">
                <a:ln>
                  <a:noFill/>
                </a:ln>
                <a:solidFill>
                  <a:srgbClr val="6B2D0B"/>
                </a:solidFill>
                <a:effectLst/>
                <a:uLnTx/>
                <a:uFillTx/>
                <a:latin typeface="Calibri"/>
                <a:ea typeface="微软雅黑" panose="020B0503020204020204" pitchFamily="34" charset="-122"/>
                <a:cs typeface="+mn-cs"/>
              </a:rPr>
              <a:t>Kalamatianos</a:t>
            </a:r>
            <a:r>
              <a:rPr kumimoji="0" lang="en-US"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 G ,  </a:t>
            </a:r>
            <a:r>
              <a:rPr kumimoji="0" lang="en-US" altLang="zh-CN" sz="1500" b="1" i="1" u="none" strike="noStrike" kern="1200" cap="none" spc="0" normalizeH="0" baseline="0" noProof="0" dirty="0" err="1">
                <a:ln>
                  <a:noFill/>
                </a:ln>
                <a:solidFill>
                  <a:srgbClr val="6B2D0B"/>
                </a:solidFill>
                <a:effectLst/>
                <a:uLnTx/>
                <a:uFillTx/>
                <a:latin typeface="Calibri"/>
                <a:ea typeface="微软雅黑" panose="020B0503020204020204" pitchFamily="34" charset="-122"/>
                <a:cs typeface="+mn-cs"/>
              </a:rPr>
              <a:t>Fakas</a:t>
            </a:r>
            <a:r>
              <a:rPr kumimoji="0" lang="en-US" altLang="zh-CN" sz="1500" b="1" i="1" u="none" strike="noStrike" kern="1200" cap="none" spc="0" normalizeH="0" baseline="0" noProof="0" dirty="0">
                <a:ln>
                  <a:noFill/>
                </a:ln>
                <a:solidFill>
                  <a:srgbClr val="6B2D0B"/>
                </a:solidFill>
                <a:effectLst/>
                <a:uLnTx/>
                <a:uFillTx/>
                <a:latin typeface="Calibri"/>
                <a:ea typeface="微软雅黑" panose="020B0503020204020204" pitchFamily="34" charset="-122"/>
                <a:cs typeface="+mn-cs"/>
              </a:rPr>
              <a:t> G J , et al. The VLDB Journal, 2020.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500" b="1" i="1" u="none" strike="noStrike" kern="1200" cap="none" spc="0" normalizeH="0" baseline="0" noProof="0" dirty="0" err="1">
              <a:ln>
                <a:noFill/>
              </a:ln>
              <a:solidFill>
                <a:srgbClr val="6B2D0B"/>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364674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空间关键词搜索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601744F8-6E89-BFA2-4D85-53641CC30636}"/>
              </a:ext>
            </a:extLst>
          </p:cNvPr>
          <p:cNvSpPr txBox="1"/>
          <p:nvPr/>
        </p:nvSpPr>
        <p:spPr>
          <a:xfrm>
            <a:off x="349464" y="1300647"/>
            <a:ext cx="4059381" cy="400110"/>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itchFamily="2" charset="2"/>
              <a:buChar char="n"/>
              <a:tabLst/>
              <a:defRPr/>
            </a:pPr>
            <a:r>
              <a:rPr kumimoji="1" lang="en-US" altLang="zh-CN" sz="2000" b="1" i="0" u="none" strike="noStrike" kern="1200" cap="none" spc="0" normalizeH="0" baseline="0" noProof="0" dirty="0">
                <a:ln>
                  <a:noFill/>
                </a:ln>
                <a:solidFill>
                  <a:prstClr val="black"/>
                </a:solidFill>
                <a:effectLst/>
                <a:uLnTx/>
                <a:uFillTx/>
                <a:latin typeface="Calibri"/>
                <a:ea typeface="微软雅黑"/>
                <a:cs typeface="+mn-cs"/>
              </a:rPr>
              <a:t>Top-k</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相关语义地点（</a:t>
            </a:r>
            <a:r>
              <a:rPr kumimoji="1" lang="en-US" altLang="zh-CN" sz="2000" b="1" i="0" u="none" strike="noStrike" kern="1200" cap="none" spc="0" normalizeH="0" baseline="0" noProof="0" dirty="0" err="1">
                <a:ln>
                  <a:noFill/>
                </a:ln>
                <a:solidFill>
                  <a:prstClr val="black"/>
                </a:solidFill>
                <a:effectLst/>
                <a:uLnTx/>
                <a:uFillTx/>
                <a:latin typeface="Calibri"/>
                <a:ea typeface="微软雅黑"/>
                <a:cs typeface="+mn-cs"/>
              </a:rPr>
              <a:t>kSP</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）检索</a:t>
            </a:r>
            <a:endParaRPr kumimoji="1"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9BCDF1A2-A95A-6A50-0D40-1815D1D4940C}"/>
              </a:ext>
            </a:extLst>
          </p:cNvPr>
          <p:cNvSpPr txBox="1"/>
          <p:nvPr/>
        </p:nvSpPr>
        <p:spPr>
          <a:xfrm>
            <a:off x="571596" y="1746923"/>
            <a:ext cx="7843174"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Shi J , Wu D , </a:t>
            </a:r>
            <a:r>
              <a:rPr kumimoji="0" lang="en" altLang="zh-CN" sz="1400" b="0" i="0" u="none" strike="noStrike" kern="1200" cap="none" spc="0" normalizeH="0" baseline="0" noProof="0" dirty="0" err="1">
                <a:ln>
                  <a:noFill/>
                </a:ln>
                <a:solidFill>
                  <a:prstClr val="black">
                    <a:lumMod val="50000"/>
                    <a:lumOff val="50000"/>
                  </a:prstClr>
                </a:solidFill>
                <a:effectLst/>
                <a:uLnTx/>
                <a:uFillTx/>
                <a:latin typeface="微软雅黑"/>
                <a:ea typeface="微软雅黑"/>
                <a:cs typeface="Times New Roman" panose="02020603050405020304" pitchFamily="18" charset="0"/>
              </a:rPr>
              <a:t>Mamoulis</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N</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Top-k relevant semantic place</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retrieval on spatial RDF data.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In: SIGMOD,</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pp. 1977–1990, 2016</a:t>
            </a:r>
            <a:r>
              <a:rPr lang="en" altLang="zh-CN" sz="1400" dirty="0">
                <a:solidFill>
                  <a:prstClr val="black">
                    <a:lumMod val="50000"/>
                    <a:lumOff val="50000"/>
                  </a:prstClr>
                </a:solidFill>
                <a:latin typeface="微软雅黑"/>
                <a:ea typeface="微软雅黑"/>
                <a:cs typeface="Times New Roman" panose="02020603050405020304" pitchFamily="18" charset="0"/>
              </a:rPr>
              <a:t>.</a:t>
            </a:r>
            <a:endPar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endParaRPr>
          </a:p>
        </p:txBody>
      </p:sp>
      <p:grpSp>
        <p:nvGrpSpPr>
          <p:cNvPr id="17" name="组合 16">
            <a:extLst>
              <a:ext uri="{FF2B5EF4-FFF2-40B4-BE49-F238E27FC236}">
                <a16:creationId xmlns:a16="http://schemas.microsoft.com/office/drawing/2014/main" id="{83EDAC7F-3789-B856-7259-EAC800A160B5}"/>
              </a:ext>
            </a:extLst>
          </p:cNvPr>
          <p:cNvGrpSpPr/>
          <p:nvPr/>
        </p:nvGrpSpPr>
        <p:grpSpPr>
          <a:xfrm>
            <a:off x="310656" y="2772354"/>
            <a:ext cx="8522688" cy="1082646"/>
            <a:chOff x="389473" y="2811110"/>
            <a:chExt cx="8522688" cy="1082646"/>
          </a:xfrm>
        </p:grpSpPr>
        <p:cxnSp>
          <p:nvCxnSpPr>
            <p:cNvPr id="18" name="直线箭头连接符 17">
              <a:extLst>
                <a:ext uri="{FF2B5EF4-FFF2-40B4-BE49-F238E27FC236}">
                  <a16:creationId xmlns:a16="http://schemas.microsoft.com/office/drawing/2014/main" id="{74B9F75C-238F-53B1-25A9-5E84DF59E4C8}"/>
                </a:ext>
              </a:extLst>
            </p:cNvPr>
            <p:cNvCxnSpPr>
              <a:cxnSpLocks/>
              <a:endCxn id="26" idx="1"/>
            </p:cNvCxnSpPr>
            <p:nvPr/>
          </p:nvCxnSpPr>
          <p:spPr>
            <a:xfrm>
              <a:off x="2559219" y="2950717"/>
              <a:ext cx="969136" cy="3120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5376BF18-2108-7D91-EF1E-C6BF170E5386}"/>
                </a:ext>
              </a:extLst>
            </p:cNvPr>
            <p:cNvGrpSpPr/>
            <p:nvPr/>
          </p:nvGrpSpPr>
          <p:grpSpPr>
            <a:xfrm>
              <a:off x="389473" y="2811110"/>
              <a:ext cx="8522688" cy="1082646"/>
              <a:chOff x="389473" y="2811110"/>
              <a:chExt cx="8522688" cy="1082646"/>
            </a:xfrm>
          </p:grpSpPr>
          <p:grpSp>
            <p:nvGrpSpPr>
              <p:cNvPr id="21" name="组合 20">
                <a:extLst>
                  <a:ext uri="{FF2B5EF4-FFF2-40B4-BE49-F238E27FC236}">
                    <a16:creationId xmlns:a16="http://schemas.microsoft.com/office/drawing/2014/main" id="{A9A92CCA-3733-A59A-F294-AB5DD3BD45C1}"/>
                  </a:ext>
                </a:extLst>
              </p:cNvPr>
              <p:cNvGrpSpPr/>
              <p:nvPr/>
            </p:nvGrpSpPr>
            <p:grpSpPr>
              <a:xfrm>
                <a:off x="389473" y="2811110"/>
                <a:ext cx="5015125" cy="1082646"/>
                <a:chOff x="625821" y="2746289"/>
                <a:chExt cx="5015125" cy="1082646"/>
              </a:xfrm>
            </p:grpSpPr>
            <p:cxnSp>
              <p:nvCxnSpPr>
                <p:cNvPr id="23" name="直线箭头连接符 22">
                  <a:extLst>
                    <a:ext uri="{FF2B5EF4-FFF2-40B4-BE49-F238E27FC236}">
                      <a16:creationId xmlns:a16="http://schemas.microsoft.com/office/drawing/2014/main" id="{C77A1303-45EF-4954-4447-5D1ADA173460}"/>
                    </a:ext>
                  </a:extLst>
                </p:cNvPr>
                <p:cNvCxnSpPr>
                  <a:cxnSpLocks/>
                  <a:stCxn id="26" idx="3"/>
                </p:cNvCxnSpPr>
                <p:nvPr/>
              </p:nvCxnSpPr>
              <p:spPr>
                <a:xfrm>
                  <a:off x="5099217" y="3197993"/>
                  <a:ext cx="54172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D0372FA-FF88-9192-B1F0-3E212B5A35DA}"/>
                        </a:ext>
                      </a:extLst>
                    </p:cNvPr>
                    <p:cNvSpPr txBox="1"/>
                    <p:nvPr/>
                  </p:nvSpPr>
                  <p:spPr>
                    <a:xfrm>
                      <a:off x="625821" y="3080343"/>
                      <a:ext cx="22333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一组查询关键词</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 </a:t>
                      </a:r>
                      <a14:m>
                        <m:oMath xmlns:m="http://schemas.openxmlformats.org/officeDocument/2006/math">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1" lang="el-GR"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ψ</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24" name="文本框 23">
                      <a:extLst>
                        <a:ext uri="{FF2B5EF4-FFF2-40B4-BE49-F238E27FC236}">
                          <a16:creationId xmlns:a16="http://schemas.microsoft.com/office/drawing/2014/main" id="{3D0372FA-FF88-9192-B1F0-3E212B5A35DA}"/>
                        </a:ext>
                      </a:extLst>
                    </p:cNvPr>
                    <p:cNvSpPr txBox="1">
                      <a:spLocks noRot="1" noChangeAspect="1" noMove="1" noResize="1" noEditPoints="1" noAdjustHandles="1" noChangeArrowheads="1" noChangeShapeType="1" noTextEdit="1"/>
                    </p:cNvSpPr>
                    <p:nvPr/>
                  </p:nvSpPr>
                  <p:spPr>
                    <a:xfrm>
                      <a:off x="625821" y="3080343"/>
                      <a:ext cx="2233304" cy="369332"/>
                    </a:xfrm>
                    <a:prstGeom prst="rect">
                      <a:avLst/>
                    </a:prstGeom>
                    <a:blipFill>
                      <a:blip r:embed="rId3"/>
                      <a:stretch>
                        <a:fillRect l="-2260" t="-6667" b="-23333"/>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AD0DD77A-6C23-97AC-F1CC-372A44B3B514}"/>
                    </a:ext>
                  </a:extLst>
                </p:cNvPr>
                <p:cNvGrpSpPr/>
                <p:nvPr/>
              </p:nvGrpSpPr>
              <p:grpSpPr>
                <a:xfrm>
                  <a:off x="838434" y="2746289"/>
                  <a:ext cx="4260783" cy="1082646"/>
                  <a:chOff x="838434" y="2746289"/>
                  <a:chExt cx="4260783" cy="1082646"/>
                </a:xfrm>
              </p:grpSpPr>
              <p:sp>
                <p:nvSpPr>
                  <p:cNvPr id="26" name="矩形 25">
                    <a:extLst>
                      <a:ext uri="{FF2B5EF4-FFF2-40B4-BE49-F238E27FC236}">
                        <a16:creationId xmlns:a16="http://schemas.microsoft.com/office/drawing/2014/main" id="{9EBB42D3-E870-3687-0223-5B3A06FBBB5D}"/>
                      </a:ext>
                    </a:extLst>
                  </p:cNvPr>
                  <p:cNvSpPr/>
                  <p:nvPr/>
                </p:nvSpPr>
                <p:spPr>
                  <a:xfrm>
                    <a:off x="3764703" y="2936383"/>
                    <a:ext cx="1334514" cy="523220"/>
                  </a:xfrm>
                  <a:prstGeom prst="rect">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prstClr val="white"/>
                        </a:solidFill>
                        <a:effectLst/>
                        <a:uLnTx/>
                        <a:uFillTx/>
                        <a:latin typeface="微软雅黑"/>
                        <a:ea typeface="微软雅黑"/>
                        <a:cs typeface="+mn-cs"/>
                      </a:rPr>
                      <a:t>kSP</a:t>
                    </a: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直线箭头连接符 26">
                    <a:extLst>
                      <a:ext uri="{FF2B5EF4-FFF2-40B4-BE49-F238E27FC236}">
                        <a16:creationId xmlns:a16="http://schemas.microsoft.com/office/drawing/2014/main" id="{C0A57A16-E5DB-DB05-299C-2CBAF59CAC2E}"/>
                      </a:ext>
                    </a:extLst>
                  </p:cNvPr>
                  <p:cNvCxnSpPr>
                    <a:cxnSpLocks/>
                    <a:endCxn id="26" idx="1"/>
                  </p:cNvCxnSpPr>
                  <p:nvPr/>
                </p:nvCxnSpPr>
                <p:spPr>
                  <a:xfrm flipV="1">
                    <a:off x="2795567" y="3197993"/>
                    <a:ext cx="969136" cy="372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BBA10F0C-5EDE-CB7E-2562-D6C002BA47D6}"/>
                      </a:ext>
                    </a:extLst>
                  </p:cNvPr>
                  <p:cNvCxnSpPr>
                    <a:cxnSpLocks/>
                    <a:endCxn id="26" idx="1"/>
                  </p:cNvCxnSpPr>
                  <p:nvPr/>
                </p:nvCxnSpPr>
                <p:spPr>
                  <a:xfrm flipV="1">
                    <a:off x="2826959" y="3197993"/>
                    <a:ext cx="937744" cy="4010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A9AF6D0D-9FD4-9F23-26BC-DFE765080A91}"/>
                          </a:ext>
                        </a:extLst>
                      </p:cNvPr>
                      <p:cNvSpPr txBox="1"/>
                      <p:nvPr/>
                    </p:nvSpPr>
                    <p:spPr>
                      <a:xfrm>
                        <a:off x="1298875" y="3459603"/>
                        <a:ext cx="12811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一个整数</a:t>
                        </a:r>
                        <a14:m>
                          <m:oMath xmlns:m="http://schemas.openxmlformats.org/officeDocument/2006/math">
                            <m:r>
                              <a:rPr kumimoji="1" lang="zh-CN" altLang="en-US" sz="1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k</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29" name="文本框 28">
                        <a:extLst>
                          <a:ext uri="{FF2B5EF4-FFF2-40B4-BE49-F238E27FC236}">
                            <a16:creationId xmlns:a16="http://schemas.microsoft.com/office/drawing/2014/main" id="{A9AF6D0D-9FD4-9F23-26BC-DFE765080A91}"/>
                          </a:ext>
                        </a:extLst>
                      </p:cNvPr>
                      <p:cNvSpPr txBox="1">
                        <a:spLocks noRot="1" noChangeAspect="1" noMove="1" noResize="1" noEditPoints="1" noAdjustHandles="1" noChangeArrowheads="1" noChangeShapeType="1" noTextEdit="1"/>
                      </p:cNvSpPr>
                      <p:nvPr/>
                    </p:nvSpPr>
                    <p:spPr>
                      <a:xfrm>
                        <a:off x="1298875" y="3459603"/>
                        <a:ext cx="1281120" cy="369332"/>
                      </a:xfrm>
                      <a:prstGeom prst="rect">
                        <a:avLst/>
                      </a:prstGeom>
                      <a:blipFill>
                        <a:blip r:embed="rId4"/>
                        <a:stretch>
                          <a:fillRect l="-3922" t="-6667" b="-2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DF9554D1-4DC6-86D2-5C5D-69B43695094A}"/>
                          </a:ext>
                        </a:extLst>
                      </p:cNvPr>
                      <p:cNvSpPr txBox="1"/>
                      <p:nvPr/>
                    </p:nvSpPr>
                    <p:spPr>
                      <a:xfrm>
                        <a:off x="838434" y="2746289"/>
                        <a:ext cx="19583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一个查询地点</a:t>
                        </a:r>
                        <a14:m>
                          <m:oMath xmlns:m="http://schemas.openxmlformats.org/officeDocument/2006/math">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𝜆</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30" name="文本框 29">
                        <a:extLst>
                          <a:ext uri="{FF2B5EF4-FFF2-40B4-BE49-F238E27FC236}">
                            <a16:creationId xmlns:a16="http://schemas.microsoft.com/office/drawing/2014/main" id="{DF9554D1-4DC6-86D2-5C5D-69B43695094A}"/>
                          </a:ext>
                        </a:extLst>
                      </p:cNvPr>
                      <p:cNvSpPr txBox="1">
                        <a:spLocks noRot="1" noChangeAspect="1" noMove="1" noResize="1" noEditPoints="1" noAdjustHandles="1" noChangeArrowheads="1" noChangeShapeType="1" noTextEdit="1"/>
                      </p:cNvSpPr>
                      <p:nvPr/>
                    </p:nvSpPr>
                    <p:spPr>
                      <a:xfrm>
                        <a:off x="838434" y="2746289"/>
                        <a:ext cx="1958357" cy="369332"/>
                      </a:xfrm>
                      <a:prstGeom prst="rect">
                        <a:avLst/>
                      </a:prstGeom>
                      <a:blipFill>
                        <a:blip r:embed="rId5"/>
                        <a:stretch>
                          <a:fillRect l="-3226" t="-6667" b="-20000"/>
                        </a:stretch>
                      </a:blipFill>
                    </p:spPr>
                    <p:txBody>
                      <a:bodyPr/>
                      <a:lstStyle/>
                      <a:p>
                        <a:r>
                          <a:rPr lang="zh-CN" altLang="en-US">
                            <a:noFill/>
                          </a:rPr>
                          <a:t> </a:t>
                        </a:r>
                      </a:p>
                    </p:txBody>
                  </p:sp>
                </mc:Fallback>
              </mc:AlternateContent>
            </p:grpSp>
          </p:grpSp>
          <p:sp>
            <p:nvSpPr>
              <p:cNvPr id="22" name="文本框 21">
                <a:extLst>
                  <a:ext uri="{FF2B5EF4-FFF2-40B4-BE49-F238E27FC236}">
                    <a16:creationId xmlns:a16="http://schemas.microsoft.com/office/drawing/2014/main" id="{ADD48516-19EC-22BC-E26A-96797513E6E8}"/>
                  </a:ext>
                </a:extLst>
              </p:cNvPr>
              <p:cNvSpPr txBox="1"/>
              <p:nvPr/>
            </p:nvSpPr>
            <p:spPr>
              <a:xfrm>
                <a:off x="5404598" y="2867094"/>
                <a:ext cx="3507563" cy="759182"/>
              </a:xfrm>
              <a:prstGeom prst="rect">
                <a:avLst/>
              </a:prstGeom>
              <a:noFill/>
            </p:spPr>
            <p:txBody>
              <a:bodyPr wrap="none" rtlCol="0">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前</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k</a:t>
                </a: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个</a:t>
                </a:r>
                <a:r>
                  <a:rPr kumimoji="1" lang="zh-CN" altLang="en-US" sz="1800" b="0" i="0" u="sng" strike="noStrike" kern="1200" cap="none" spc="0" normalizeH="0" baseline="0" noProof="0" dirty="0">
                    <a:ln>
                      <a:noFill/>
                    </a:ln>
                    <a:solidFill>
                      <a:prstClr val="black"/>
                    </a:solidFill>
                    <a:effectLst/>
                    <a:uLnTx/>
                    <a:uFillTx/>
                    <a:latin typeface="Calibri"/>
                    <a:ea typeface="微软雅黑"/>
                    <a:cs typeface="+mn-cs"/>
                  </a:rPr>
                  <a:t>紧密的合格语义地点</a:t>
                </a:r>
                <a:r>
                  <a:rPr kumimoji="1" lang="en-US" altLang="zh-CN" sz="1800" b="0" i="0" u="sng" strike="noStrike" kern="1200" cap="none" spc="0" normalizeH="0" baseline="0" noProof="0" dirty="0">
                    <a:ln>
                      <a:noFill/>
                    </a:ln>
                    <a:solidFill>
                      <a:prstClr val="black"/>
                    </a:solidFill>
                    <a:effectLst/>
                    <a:uLnTx/>
                    <a:uFillTx/>
                    <a:latin typeface="Calibri"/>
                    <a:ea typeface="微软雅黑"/>
                    <a:cs typeface="+mn-cs"/>
                  </a:rPr>
                  <a:t> </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(TQSP)</a:t>
                </a:r>
              </a:p>
              <a:p>
                <a:pPr marL="0" marR="0" lvl="0" indent="0" algn="l" defTabSz="457200" rtl="0" eaLnBrk="1" fontAlgn="auto" latinLnBrk="0" hangingPunct="1">
                  <a:lnSpc>
                    <a:spcPct val="125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Tightest</a:t>
                </a:r>
                <a:r>
                  <a:rPr kumimoji="1" lang="zh-CN" altLang="en-US"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 </a:t>
                </a:r>
                <a:r>
                  <a:rPr kumimoji="1" lang="en-US" altLang="zh-CN"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Qualified</a:t>
                </a:r>
                <a:r>
                  <a:rPr kumimoji="1" lang="zh-CN" altLang="en-US"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 </a:t>
                </a:r>
                <a:r>
                  <a:rPr kumimoji="1" lang="en-US" altLang="zh-CN"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Semantic</a:t>
                </a:r>
                <a:r>
                  <a:rPr kumimoji="1" lang="zh-CN" altLang="en-US"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 </a:t>
                </a:r>
                <a:r>
                  <a:rPr kumimoji="1" lang="en-US" altLang="zh-CN" sz="18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Places</a:t>
                </a:r>
              </a:p>
            </p:txBody>
          </p:sp>
        </p:grpSp>
      </p:grpSp>
      <p:grpSp>
        <p:nvGrpSpPr>
          <p:cNvPr id="31" name="组合 30">
            <a:extLst>
              <a:ext uri="{FF2B5EF4-FFF2-40B4-BE49-F238E27FC236}">
                <a16:creationId xmlns:a16="http://schemas.microsoft.com/office/drawing/2014/main" id="{40C04731-F87D-26B5-E1C8-829DBAF1D612}"/>
              </a:ext>
            </a:extLst>
          </p:cNvPr>
          <p:cNvGrpSpPr/>
          <p:nvPr/>
        </p:nvGrpSpPr>
        <p:grpSpPr>
          <a:xfrm>
            <a:off x="783960" y="4309094"/>
            <a:ext cx="8601053" cy="879087"/>
            <a:chOff x="602087" y="5139527"/>
            <a:chExt cx="8601053" cy="879087"/>
          </a:xfrm>
        </p:grpSpPr>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6C669966-D584-439B-ACC6-D5875306D765}"/>
                    </a:ext>
                  </a:extLst>
                </p:cNvPr>
                <p:cNvSpPr txBox="1"/>
                <p:nvPr/>
              </p:nvSpPr>
              <p:spPr>
                <a:xfrm>
                  <a:off x="2082957" y="5139527"/>
                  <a:ext cx="7120183" cy="879087"/>
                </a:xfrm>
                <a:prstGeom prst="rect">
                  <a:avLst/>
                </a:prstGeom>
                <a:noFill/>
              </p:spPr>
              <p:txBody>
                <a:bodyPr wrap="square">
                  <a:spAutoFit/>
                </a:bodyPr>
                <a:lstStyle/>
                <a:p>
                  <a:pPr marL="400050" marR="0" lvl="0" indent="-400050" algn="l" defTabSz="457200" rtl="0" eaLnBrk="1" fontAlgn="auto" latinLnBrk="0" hangingPunct="1">
                    <a:lnSpc>
                      <a:spcPct val="150000"/>
                    </a:lnSpc>
                    <a:spcBef>
                      <a:spcPts val="0"/>
                    </a:spcBef>
                    <a:spcAft>
                      <a:spcPts val="0"/>
                    </a:spcAft>
                    <a:buClrTx/>
                    <a:buSzTx/>
                    <a:buFont typeface="+mj-lt"/>
                    <a:buAutoNum type="romanUcPeriod"/>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它是一棵以</a:t>
                  </a: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地点实体</a:t>
                  </a: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为根的树</a:t>
                  </a:r>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400050" marR="0" lvl="0" indent="-400050" algn="l" defTabSz="457200" rtl="0" eaLnBrk="1" fontAlgn="auto" latinLnBrk="0" hangingPunct="1">
                    <a:lnSpc>
                      <a:spcPct val="150000"/>
                    </a:lnSpc>
                    <a:spcBef>
                      <a:spcPts val="0"/>
                    </a:spcBef>
                    <a:spcAft>
                      <a:spcPts val="0"/>
                    </a:spcAft>
                    <a:buClrTx/>
                    <a:buSzTx/>
                    <a:buFont typeface="+mj-lt"/>
                    <a:buAutoNum type="romanUcPeriod"/>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树中所有顶点相关的文件</a:t>
                  </a: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共同覆盖</a:t>
                  </a: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了所有查询关键词</a:t>
                  </a:r>
                  <a14:m>
                    <m:oMath xmlns:m="http://schemas.openxmlformats.org/officeDocument/2006/math">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1" lang="el-GR" altLang="zh-CN"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ψ</m:t>
                      </m:r>
                    </m:oMath>
                  </a14:m>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32" name="文本框 31">
                  <a:extLst>
                    <a:ext uri="{FF2B5EF4-FFF2-40B4-BE49-F238E27FC236}">
                      <a16:creationId xmlns:a16="http://schemas.microsoft.com/office/drawing/2014/main" id="{6C669966-D584-439B-ACC6-D5875306D765}"/>
                    </a:ext>
                  </a:extLst>
                </p:cNvPr>
                <p:cNvSpPr txBox="1">
                  <a:spLocks noRot="1" noChangeAspect="1" noMove="1" noResize="1" noEditPoints="1" noAdjustHandles="1" noChangeArrowheads="1" noChangeShapeType="1" noTextEdit="1"/>
                </p:cNvSpPr>
                <p:nvPr/>
              </p:nvSpPr>
              <p:spPr>
                <a:xfrm>
                  <a:off x="2082957" y="5139527"/>
                  <a:ext cx="7120183" cy="879087"/>
                </a:xfrm>
                <a:prstGeom prst="rect">
                  <a:avLst/>
                </a:prstGeom>
                <a:blipFill>
                  <a:blip r:embed="rId6"/>
                  <a:stretch>
                    <a:fillRect l="-712" b="-11429"/>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6BC23368-FB49-C2F7-9B52-4CC541B6293E}"/>
                </a:ext>
              </a:extLst>
            </p:cNvPr>
            <p:cNvSpPr/>
            <p:nvPr/>
          </p:nvSpPr>
          <p:spPr>
            <a:xfrm>
              <a:off x="602087" y="5221136"/>
              <a:ext cx="1281118" cy="715870"/>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合格的</a:t>
              </a:r>
              <a:endPar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语义地点</a:t>
              </a:r>
            </a:p>
          </p:txBody>
        </p:sp>
      </p:grpSp>
    </p:spTree>
    <p:extLst>
      <p:ext uri="{BB962C8B-B14F-4D97-AF65-F5344CB8AC3E}">
        <p14:creationId xmlns:p14="http://schemas.microsoft.com/office/powerpoint/2010/main" val="4128348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空间关键词搜索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grpSp>
        <p:nvGrpSpPr>
          <p:cNvPr id="34" name="组合 33">
            <a:extLst>
              <a:ext uri="{FF2B5EF4-FFF2-40B4-BE49-F238E27FC236}">
                <a16:creationId xmlns:a16="http://schemas.microsoft.com/office/drawing/2014/main" id="{CC884328-C9ED-173B-4AA2-0D201ABBA75A}"/>
              </a:ext>
            </a:extLst>
          </p:cNvPr>
          <p:cNvGrpSpPr/>
          <p:nvPr/>
        </p:nvGrpSpPr>
        <p:grpSpPr>
          <a:xfrm>
            <a:off x="349156" y="1870437"/>
            <a:ext cx="8208085" cy="1082646"/>
            <a:chOff x="389473" y="2811110"/>
            <a:chExt cx="8208085" cy="1082646"/>
          </a:xfrm>
        </p:grpSpPr>
        <p:cxnSp>
          <p:nvCxnSpPr>
            <p:cNvPr id="35" name="直线箭头连接符 34">
              <a:extLst>
                <a:ext uri="{FF2B5EF4-FFF2-40B4-BE49-F238E27FC236}">
                  <a16:creationId xmlns:a16="http://schemas.microsoft.com/office/drawing/2014/main" id="{FA3D3A1C-5E93-7A5B-6A9C-25F65F344C67}"/>
                </a:ext>
              </a:extLst>
            </p:cNvPr>
            <p:cNvCxnSpPr>
              <a:cxnSpLocks/>
              <a:endCxn id="42" idx="1"/>
            </p:cNvCxnSpPr>
            <p:nvPr/>
          </p:nvCxnSpPr>
          <p:spPr>
            <a:xfrm>
              <a:off x="2559219" y="2950717"/>
              <a:ext cx="969136" cy="3120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3864CBCF-8226-8372-7095-B4B6CDAED946}"/>
                </a:ext>
              </a:extLst>
            </p:cNvPr>
            <p:cNvGrpSpPr/>
            <p:nvPr/>
          </p:nvGrpSpPr>
          <p:grpSpPr>
            <a:xfrm>
              <a:off x="389473" y="2811110"/>
              <a:ext cx="8208085" cy="1082646"/>
              <a:chOff x="389473" y="2811110"/>
              <a:chExt cx="8208085" cy="1082646"/>
            </a:xfrm>
          </p:grpSpPr>
          <p:grpSp>
            <p:nvGrpSpPr>
              <p:cNvPr id="37" name="组合 36">
                <a:extLst>
                  <a:ext uri="{FF2B5EF4-FFF2-40B4-BE49-F238E27FC236}">
                    <a16:creationId xmlns:a16="http://schemas.microsoft.com/office/drawing/2014/main" id="{F87C9BE1-2337-265F-E928-B4D5ACE1C483}"/>
                  </a:ext>
                </a:extLst>
              </p:cNvPr>
              <p:cNvGrpSpPr/>
              <p:nvPr/>
            </p:nvGrpSpPr>
            <p:grpSpPr>
              <a:xfrm>
                <a:off x="389473" y="2811110"/>
                <a:ext cx="5015125" cy="1082646"/>
                <a:chOff x="625821" y="2746289"/>
                <a:chExt cx="5015125" cy="1082646"/>
              </a:xfrm>
            </p:grpSpPr>
            <p:cxnSp>
              <p:nvCxnSpPr>
                <p:cNvPr id="39" name="直线箭头连接符 38">
                  <a:extLst>
                    <a:ext uri="{FF2B5EF4-FFF2-40B4-BE49-F238E27FC236}">
                      <a16:creationId xmlns:a16="http://schemas.microsoft.com/office/drawing/2014/main" id="{33CAF4D5-AD34-22F3-1DCF-92DE95517E5B}"/>
                    </a:ext>
                  </a:extLst>
                </p:cNvPr>
                <p:cNvCxnSpPr>
                  <a:cxnSpLocks/>
                  <a:stCxn id="42" idx="3"/>
                </p:cNvCxnSpPr>
                <p:nvPr/>
              </p:nvCxnSpPr>
              <p:spPr>
                <a:xfrm>
                  <a:off x="5099217" y="3197993"/>
                  <a:ext cx="54172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54C8FA-804C-158E-5914-606D6CC31262}"/>
                        </a:ext>
                      </a:extLst>
                    </p:cNvPr>
                    <p:cNvSpPr txBox="1"/>
                    <p:nvPr/>
                  </p:nvSpPr>
                  <p:spPr>
                    <a:xfrm>
                      <a:off x="625821" y="3080343"/>
                      <a:ext cx="22333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一组查询关键词</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 </a:t>
                      </a:r>
                      <a14:m>
                        <m:oMath xmlns:m="http://schemas.openxmlformats.org/officeDocument/2006/math">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1" lang="el-GR"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ψ</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14" name="文本框 13">
                      <a:extLst>
                        <a:ext uri="{FF2B5EF4-FFF2-40B4-BE49-F238E27FC236}">
                          <a16:creationId xmlns:a16="http://schemas.microsoft.com/office/drawing/2014/main" id="{4074D78F-0379-0AA0-A014-1802C9F53E82}"/>
                        </a:ext>
                      </a:extLst>
                    </p:cNvPr>
                    <p:cNvSpPr txBox="1">
                      <a:spLocks noRot="1" noChangeAspect="1" noMove="1" noResize="1" noEditPoints="1" noAdjustHandles="1" noChangeArrowheads="1" noChangeShapeType="1" noTextEdit="1"/>
                    </p:cNvSpPr>
                    <p:nvPr/>
                  </p:nvSpPr>
                  <p:spPr>
                    <a:xfrm>
                      <a:off x="625821" y="3080343"/>
                      <a:ext cx="2233304" cy="369332"/>
                    </a:xfrm>
                    <a:prstGeom prst="rect">
                      <a:avLst/>
                    </a:prstGeom>
                    <a:blipFill>
                      <a:blip r:embed="rId3"/>
                      <a:stretch>
                        <a:fillRect l="-2260" t="-6667" b="-23333"/>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BC0AE366-DBD2-70FC-2925-221F90AEDDD7}"/>
                    </a:ext>
                  </a:extLst>
                </p:cNvPr>
                <p:cNvGrpSpPr/>
                <p:nvPr/>
              </p:nvGrpSpPr>
              <p:grpSpPr>
                <a:xfrm>
                  <a:off x="838434" y="2746289"/>
                  <a:ext cx="4260783" cy="1082646"/>
                  <a:chOff x="838434" y="2746289"/>
                  <a:chExt cx="4260783" cy="1082646"/>
                </a:xfrm>
              </p:grpSpPr>
              <p:sp>
                <p:nvSpPr>
                  <p:cNvPr id="42" name="矩形 41">
                    <a:extLst>
                      <a:ext uri="{FF2B5EF4-FFF2-40B4-BE49-F238E27FC236}">
                        <a16:creationId xmlns:a16="http://schemas.microsoft.com/office/drawing/2014/main" id="{1C00CB38-F851-C6D8-4AE8-BB41E0B6E98A}"/>
                      </a:ext>
                    </a:extLst>
                  </p:cNvPr>
                  <p:cNvSpPr/>
                  <p:nvPr/>
                </p:nvSpPr>
                <p:spPr>
                  <a:xfrm>
                    <a:off x="3764703" y="2936383"/>
                    <a:ext cx="1334514" cy="523220"/>
                  </a:xfrm>
                  <a:prstGeom prst="rect">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prstClr val="white"/>
                        </a:solidFill>
                        <a:effectLst/>
                        <a:uLnTx/>
                        <a:uFillTx/>
                        <a:latin typeface="微软雅黑"/>
                        <a:ea typeface="微软雅黑"/>
                        <a:cs typeface="+mn-cs"/>
                      </a:rPr>
                      <a:t>kSP</a:t>
                    </a: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43" name="直线箭头连接符 42">
                    <a:extLst>
                      <a:ext uri="{FF2B5EF4-FFF2-40B4-BE49-F238E27FC236}">
                        <a16:creationId xmlns:a16="http://schemas.microsoft.com/office/drawing/2014/main" id="{3E0060B6-659E-7055-5B83-C974E89B5617}"/>
                      </a:ext>
                    </a:extLst>
                  </p:cNvPr>
                  <p:cNvCxnSpPr>
                    <a:cxnSpLocks/>
                    <a:endCxn id="42" idx="1"/>
                  </p:cNvCxnSpPr>
                  <p:nvPr/>
                </p:nvCxnSpPr>
                <p:spPr>
                  <a:xfrm flipV="1">
                    <a:off x="2795567" y="3197993"/>
                    <a:ext cx="969136" cy="372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4C7ED67C-D9E1-E497-ADDC-E8AC417D6173}"/>
                      </a:ext>
                    </a:extLst>
                  </p:cNvPr>
                  <p:cNvCxnSpPr>
                    <a:cxnSpLocks/>
                    <a:endCxn id="42" idx="1"/>
                  </p:cNvCxnSpPr>
                  <p:nvPr/>
                </p:nvCxnSpPr>
                <p:spPr>
                  <a:xfrm flipV="1">
                    <a:off x="2826959" y="3197993"/>
                    <a:ext cx="937744" cy="4010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CC17D541-95BF-C642-88B4-C2A4F5C11123}"/>
                          </a:ext>
                        </a:extLst>
                      </p:cNvPr>
                      <p:cNvSpPr txBox="1"/>
                      <p:nvPr/>
                    </p:nvSpPr>
                    <p:spPr>
                      <a:xfrm>
                        <a:off x="1298875" y="3459603"/>
                        <a:ext cx="124136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一个整数</a:t>
                        </a:r>
                        <a14:m>
                          <m:oMath xmlns:m="http://schemas.openxmlformats.org/officeDocument/2006/math">
                            <m: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𝑘</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19" name="文本框 18">
                        <a:extLst>
                          <a:ext uri="{FF2B5EF4-FFF2-40B4-BE49-F238E27FC236}">
                            <a16:creationId xmlns:a16="http://schemas.microsoft.com/office/drawing/2014/main" id="{4B2AC509-89AD-FBCF-2C1C-DC8CC9435CE6}"/>
                          </a:ext>
                        </a:extLst>
                      </p:cNvPr>
                      <p:cNvSpPr txBox="1">
                        <a:spLocks noRot="1" noChangeAspect="1" noMove="1" noResize="1" noEditPoints="1" noAdjustHandles="1" noChangeArrowheads="1" noChangeShapeType="1" noTextEdit="1"/>
                      </p:cNvSpPr>
                      <p:nvPr/>
                    </p:nvSpPr>
                    <p:spPr>
                      <a:xfrm>
                        <a:off x="1298875" y="3459603"/>
                        <a:ext cx="1241365" cy="369332"/>
                      </a:xfrm>
                      <a:prstGeom prst="rect">
                        <a:avLst/>
                      </a:prstGeom>
                      <a:blipFill>
                        <a:blip r:embed="rId4"/>
                        <a:stretch>
                          <a:fillRect l="-4040"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3BB06EE-1CF3-F714-1362-C028514E9BD4}"/>
                          </a:ext>
                        </a:extLst>
                      </p:cNvPr>
                      <p:cNvSpPr txBox="1"/>
                      <p:nvPr/>
                    </p:nvSpPr>
                    <p:spPr>
                      <a:xfrm>
                        <a:off x="838434" y="2746289"/>
                        <a:ext cx="19583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一个查询地点</a:t>
                        </a:r>
                        <a14:m>
                          <m:oMath xmlns:m="http://schemas.openxmlformats.org/officeDocument/2006/math">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𝜆</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20" name="文本框 19">
                        <a:extLst>
                          <a:ext uri="{FF2B5EF4-FFF2-40B4-BE49-F238E27FC236}">
                            <a16:creationId xmlns:a16="http://schemas.microsoft.com/office/drawing/2014/main" id="{6AD2B80E-C3D9-6B2C-DE33-8C419FFE41E1}"/>
                          </a:ext>
                        </a:extLst>
                      </p:cNvPr>
                      <p:cNvSpPr txBox="1">
                        <a:spLocks noRot="1" noChangeAspect="1" noMove="1" noResize="1" noEditPoints="1" noAdjustHandles="1" noChangeArrowheads="1" noChangeShapeType="1" noTextEdit="1"/>
                      </p:cNvSpPr>
                      <p:nvPr/>
                    </p:nvSpPr>
                    <p:spPr>
                      <a:xfrm>
                        <a:off x="838434" y="2746289"/>
                        <a:ext cx="1958357" cy="369332"/>
                      </a:xfrm>
                      <a:prstGeom prst="rect">
                        <a:avLst/>
                      </a:prstGeom>
                      <a:blipFill>
                        <a:blip r:embed="rId5"/>
                        <a:stretch>
                          <a:fillRect l="-2581" t="-10000" b="-20000"/>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C6C839B5-F2C9-A914-4997-17BD7FCF5428}"/>
                      </a:ext>
                    </a:extLst>
                  </p:cNvPr>
                  <p:cNvSpPr txBox="1"/>
                  <p:nvPr/>
                </p:nvSpPr>
                <p:spPr>
                  <a:xfrm>
                    <a:off x="5485488" y="2927416"/>
                    <a:ext cx="3112070" cy="809389"/>
                  </a:xfrm>
                  <a:prstGeom prst="rect">
                    <a:avLst/>
                  </a:prstGeom>
                  <a:noFill/>
                </p:spPr>
                <p:txBody>
                  <a:bodyPr wrap="none" rtlCol="0">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前</a:t>
                    </a:r>
                    <a14:m>
                      <m:oMath xmlns:m="http://schemas.openxmlformats.org/officeDocument/2006/math">
                        <m: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个</a:t>
                    </a:r>
                    <a14:m>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sub>
                            </m:sSub>
                          </m:e>
                        </m:d>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最低的</a:t>
                    </a:r>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合格语义地点</a:t>
                    </a:r>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12" name="文本框 11">
                    <a:extLst>
                      <a:ext uri="{FF2B5EF4-FFF2-40B4-BE49-F238E27FC236}">
                        <a16:creationId xmlns:a16="http://schemas.microsoft.com/office/drawing/2014/main" id="{D3B67F3A-D76D-0834-BBEF-8B84BC23F4BB}"/>
                      </a:ext>
                    </a:extLst>
                  </p:cNvPr>
                  <p:cNvSpPr txBox="1">
                    <a:spLocks noRot="1" noChangeAspect="1" noMove="1" noResize="1" noEditPoints="1" noAdjustHandles="1" noChangeArrowheads="1" noChangeShapeType="1" noTextEdit="1"/>
                  </p:cNvSpPr>
                  <p:nvPr/>
                </p:nvSpPr>
                <p:spPr>
                  <a:xfrm>
                    <a:off x="5485488" y="2927416"/>
                    <a:ext cx="3112070" cy="809389"/>
                  </a:xfrm>
                  <a:prstGeom prst="rect">
                    <a:avLst/>
                  </a:prstGeom>
                  <a:blipFill>
                    <a:blip r:embed="rId6"/>
                    <a:stretch>
                      <a:fillRect l="-1626" r="-813" b="-9231"/>
                    </a:stretch>
                  </a:blipFill>
                </p:spPr>
                <p:txBody>
                  <a:bodyPr/>
                  <a:lstStyle/>
                  <a:p>
                    <a:r>
                      <a:rPr lang="zh-CN" altLang="en-US">
                        <a:noFill/>
                      </a:rPr>
                      <a:t> </a:t>
                    </a:r>
                  </a:p>
                </p:txBody>
              </p:sp>
            </mc:Fallback>
          </mc:AlternateContent>
        </p:grpSp>
      </p:gr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CE406046-6946-1B9C-CE32-C3B6E4B5EEF1}"/>
                  </a:ext>
                </a:extLst>
              </p:cNvPr>
              <p:cNvSpPr txBox="1"/>
              <p:nvPr/>
            </p:nvSpPr>
            <p:spPr>
              <a:xfrm>
                <a:off x="1973686" y="3457262"/>
                <a:ext cx="6255914" cy="2573205"/>
              </a:xfrm>
              <a:prstGeom prst="rect">
                <a:avLst/>
              </a:prstGeom>
              <a:noFill/>
            </p:spPr>
            <p:txBody>
              <a:bodyPr wrap="square">
                <a:spAutoFit/>
              </a:bodyPr>
              <a:lstStyle/>
              <a:p>
                <a:pPr marL="342900" marR="0" lvl="0" indent="-342900" algn="l" defTabSz="457200" rtl="0" eaLnBrk="1" fontAlgn="auto" latinLnBrk="0" hangingPunct="1">
                  <a:lnSpc>
                    <a:spcPct val="150000"/>
                  </a:lnSpc>
                  <a:spcBef>
                    <a:spcPts val="0"/>
                  </a:spcBef>
                  <a:spcAft>
                    <a:spcPts val="0"/>
                  </a:spcAft>
                  <a:buClrTx/>
                  <a:buSzTx/>
                  <a:buFont typeface="+mj-lt"/>
                  <a:buAutoNum type="alphaLcPeriod"/>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与查询地点</a:t>
                </a:r>
                <a14:m>
                  <m:oMath xmlns:m="http://schemas.openxmlformats.org/officeDocument/2006/math">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𝜆</m:t>
                    </m:r>
                  </m:oMath>
                </a14:m>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 的</a:t>
                </a: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空间距离</a:t>
                </a:r>
                <a:r>
                  <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rPr>
                  <a:t> </a:t>
                </a:r>
                <a14:m>
                  <m:oMath xmlns:m="http://schemas.openxmlformats.org/officeDocument/2006/math">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𝑆</m:t>
                    </m:r>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𝑞</m:t>
                    </m:r>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m:t>
                    </m:r>
                  </m:oMath>
                </a14:m>
                <a:endPar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endParaRPr>
              </a:p>
              <a:p>
                <a:pPr marL="342900" marR="0" lvl="0" indent="-342900" algn="l" defTabSz="457200" rtl="0" eaLnBrk="1" fontAlgn="auto" latinLnBrk="0" hangingPunct="1">
                  <a:lnSpc>
                    <a:spcPct val="150000"/>
                  </a:lnSpc>
                  <a:spcBef>
                    <a:spcPts val="0"/>
                  </a:spcBef>
                  <a:spcAft>
                    <a:spcPts val="0"/>
                  </a:spcAft>
                  <a:buClrTx/>
                  <a:buSzTx/>
                  <a:buFont typeface="+mj-lt"/>
                  <a:buAutoNum type="alphaLcPeriod"/>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与查询关键词</a:t>
                </a:r>
                <a14:m>
                  <m:oMath xmlns:m="http://schemas.openxmlformats.org/officeDocument/2006/math">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1" lang="el-GR" altLang="zh-CN"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ψ</m:t>
                    </m:r>
                  </m:oMath>
                </a14:m>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的</a:t>
                </a: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语义紧密程度</a:t>
                </a:r>
                <a:r>
                  <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rPr>
                  <a:t> </a:t>
                </a:r>
                <a14:m>
                  <m:oMath xmlns:m="http://schemas.openxmlformats.org/officeDocument/2006/math">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𝐿</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𝑇</m:t>
                        </m:r>
                      </m:e>
                      <m:sub>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𝑝</m:t>
                        </m:r>
                      </m:sub>
                    </m:sSub>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oMath>
                </a14:m>
                <a:endPar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endParaRPr>
              </a:p>
              <a:p>
                <a:pPr marL="342900" marR="0" lvl="0" indent="-342900" algn="l" defTabSz="457200" rtl="0" eaLnBrk="1" fontAlgn="auto" latinLnBrk="0" hangingPunct="1">
                  <a:lnSpc>
                    <a:spcPct val="150000"/>
                  </a:lnSpc>
                  <a:spcBef>
                    <a:spcPts val="0"/>
                  </a:spcBef>
                  <a:spcAft>
                    <a:spcPts val="0"/>
                  </a:spcAft>
                  <a:buClrTx/>
                  <a:buSzTx/>
                  <a:buFont typeface="+mj-lt"/>
                  <a:buAutoNum type="alphaLcPeriod"/>
                  <a:tabLst/>
                  <a:defRPr/>
                </a:pPr>
                <a:endPar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endParaRPr>
              </a:p>
              <a:p>
                <a:pPr marL="342900" marR="0" lvl="0" indent="-342900" algn="l" defTabSz="457200" rtl="0" eaLnBrk="1" fontAlgn="auto" latinLnBrk="0" hangingPunct="1">
                  <a:lnSpc>
                    <a:spcPct val="150000"/>
                  </a:lnSpc>
                  <a:spcBef>
                    <a:spcPts val="0"/>
                  </a:spcBef>
                  <a:spcAft>
                    <a:spcPts val="0"/>
                  </a:spcAft>
                  <a:buClrTx/>
                  <a:buSzTx/>
                  <a:buFont typeface="+mj-lt"/>
                  <a:buAutoNum type="alphaLcPeriod"/>
                  <a:tabLst/>
                  <a:defRPr/>
                </a:pPr>
                <a:endPar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endParaRPr>
              </a:p>
              <a:p>
                <a:pPr marL="342900" marR="0" lvl="0" indent="-342900" algn="l" defTabSz="457200" rtl="0" eaLnBrk="1" fontAlgn="auto" latinLnBrk="0" hangingPunct="1">
                  <a:lnSpc>
                    <a:spcPct val="150000"/>
                  </a:lnSpc>
                  <a:spcBef>
                    <a:spcPts val="0"/>
                  </a:spcBef>
                  <a:spcAft>
                    <a:spcPts val="0"/>
                  </a:spcAft>
                  <a:buClrTx/>
                  <a:buSzTx/>
                  <a:buFont typeface="+mj-lt"/>
                  <a:buAutoNum type="alphaLcPeriod"/>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通过</a:t>
                </a: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聚合函数</a:t>
                </a:r>
                <a:r>
                  <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rPr>
                  <a:t> </a:t>
                </a:r>
                <a14:m>
                  <m:oMath xmlns:m="http://schemas.openxmlformats.org/officeDocument/2006/math">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𝑓</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oMath>
                </a14:m>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（比如加权求和）综合计算前</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k</a:t>
                </a: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个得分最低的实体</a:t>
                </a:r>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47" name="文本框 46">
                <a:extLst>
                  <a:ext uri="{FF2B5EF4-FFF2-40B4-BE49-F238E27FC236}">
                    <a16:creationId xmlns:a16="http://schemas.microsoft.com/office/drawing/2014/main" id="{CE406046-6946-1B9C-CE32-C3B6E4B5EEF1}"/>
                  </a:ext>
                </a:extLst>
              </p:cNvPr>
              <p:cNvSpPr txBox="1">
                <a:spLocks noRot="1" noChangeAspect="1" noMove="1" noResize="1" noEditPoints="1" noAdjustHandles="1" noChangeArrowheads="1" noChangeShapeType="1" noTextEdit="1"/>
              </p:cNvSpPr>
              <p:nvPr/>
            </p:nvSpPr>
            <p:spPr>
              <a:xfrm>
                <a:off x="1973686" y="3457262"/>
                <a:ext cx="6255914" cy="2573205"/>
              </a:xfrm>
              <a:prstGeom prst="rect">
                <a:avLst/>
              </a:prstGeom>
              <a:blipFill>
                <a:blip r:embed="rId7"/>
                <a:stretch>
                  <a:fillRect l="-811" b="-2956"/>
                </a:stretch>
              </a:blipFill>
            </p:spPr>
            <p:txBody>
              <a:bodyPr/>
              <a:lstStyle/>
              <a:p>
                <a:r>
                  <a:rPr lang="zh-CN" altLang="en-US">
                    <a:noFill/>
                  </a:rPr>
                  <a:t> </a:t>
                </a:r>
              </a:p>
            </p:txBody>
          </p:sp>
        </mc:Fallback>
      </mc:AlternateContent>
      <p:sp>
        <p:nvSpPr>
          <p:cNvPr id="48" name="矩形 47">
            <a:extLst>
              <a:ext uri="{FF2B5EF4-FFF2-40B4-BE49-F238E27FC236}">
                <a16:creationId xmlns:a16="http://schemas.microsoft.com/office/drawing/2014/main" id="{1914834F-4B92-161E-7118-F0A3260CE93B}"/>
              </a:ext>
            </a:extLst>
          </p:cNvPr>
          <p:cNvSpPr/>
          <p:nvPr/>
        </p:nvSpPr>
        <p:spPr>
          <a:xfrm>
            <a:off x="561769" y="3518225"/>
            <a:ext cx="1281120" cy="369332"/>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排序依据</a:t>
            </a:r>
          </a:p>
        </p:txBody>
      </p:sp>
      <p:sp>
        <p:nvSpPr>
          <p:cNvPr id="49" name="文本框 48">
            <a:extLst>
              <a:ext uri="{FF2B5EF4-FFF2-40B4-BE49-F238E27FC236}">
                <a16:creationId xmlns:a16="http://schemas.microsoft.com/office/drawing/2014/main" id="{019AE8DE-E7F8-56DA-9C99-D6B1799FF2E4}"/>
              </a:ext>
            </a:extLst>
          </p:cNvPr>
          <p:cNvSpPr txBox="1"/>
          <p:nvPr/>
        </p:nvSpPr>
        <p:spPr>
          <a:xfrm>
            <a:off x="349156" y="1099800"/>
            <a:ext cx="4117089" cy="400110"/>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itchFamily="2" charset="2"/>
              <a:buChar char="n"/>
              <a:tabLst/>
              <a:defRPr/>
            </a:pPr>
            <a:r>
              <a:rPr kumimoji="1" lang="en-US" altLang="zh-CN" sz="2000" b="1" i="0" u="none" strike="noStrike" kern="1200" cap="none" spc="0" normalizeH="0" baseline="0" noProof="0" dirty="0">
                <a:ln>
                  <a:noFill/>
                </a:ln>
                <a:solidFill>
                  <a:prstClr val="black"/>
                </a:solidFill>
                <a:effectLst/>
                <a:uLnTx/>
                <a:uFillTx/>
                <a:latin typeface="Calibri"/>
                <a:ea typeface="微软雅黑"/>
                <a:cs typeface="+mn-cs"/>
              </a:rPr>
              <a:t>Top-k</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相关语义地点 （</a:t>
            </a:r>
            <a:r>
              <a:rPr kumimoji="1" lang="en-US" altLang="zh-CN" sz="2000" b="1" i="0" u="none" strike="noStrike" kern="1200" cap="none" spc="0" normalizeH="0" baseline="0" noProof="0" dirty="0" err="1">
                <a:ln>
                  <a:noFill/>
                </a:ln>
                <a:solidFill>
                  <a:prstClr val="black"/>
                </a:solidFill>
                <a:effectLst/>
                <a:uLnTx/>
                <a:uFillTx/>
                <a:latin typeface="Calibri"/>
                <a:ea typeface="微软雅黑"/>
                <a:cs typeface="+mn-cs"/>
              </a:rPr>
              <a:t>kSP</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）检索</a:t>
            </a:r>
            <a:endParaRPr kumimoji="1"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0" name="文本框 49">
            <a:extLst>
              <a:ext uri="{FF2B5EF4-FFF2-40B4-BE49-F238E27FC236}">
                <a16:creationId xmlns:a16="http://schemas.microsoft.com/office/drawing/2014/main" id="{679EF7F4-12FB-D89B-E42D-77E2DF2F4470}"/>
              </a:ext>
            </a:extLst>
          </p:cNvPr>
          <p:cNvSpPr txBox="1"/>
          <p:nvPr/>
        </p:nvSpPr>
        <p:spPr>
          <a:xfrm>
            <a:off x="2310515" y="4335984"/>
            <a:ext cx="6402788" cy="791627"/>
          </a:xfrm>
          <a:prstGeom prst="rect">
            <a:avLst/>
          </a:prstGeom>
          <a:noFill/>
        </p:spPr>
        <p:txBody>
          <a:bodyPr wrap="square">
            <a:spAutoFit/>
          </a:bodyPr>
          <a:lstStyle/>
          <a:p>
            <a:pPr marL="342900" marR="0" lvl="0" indent="-342900" algn="l" defTabSz="457200" rtl="0" eaLnBrk="1" fontAlgn="auto" latinLnBrk="0" hangingPunct="1">
              <a:lnSpc>
                <a:spcPct val="150000"/>
              </a:lnSpc>
              <a:spcBef>
                <a:spcPts val="0"/>
              </a:spcBef>
              <a:spcAft>
                <a:spcPts val="0"/>
              </a:spcAft>
              <a:buClrTx/>
              <a:buSzTx/>
              <a:buFont typeface="Wingdings" pitchFamily="2" charset="2"/>
              <a:buChar char="ü"/>
              <a:tabLst/>
              <a:defRPr/>
            </a:pPr>
            <a:r>
              <a:rPr kumimoji="1" lang="zh-CN" altLang="en-US" sz="1600" b="0" i="0" u="none" strike="noStrike" kern="1200" cap="none" spc="0" normalizeH="0" baseline="0" noProof="0" dirty="0">
                <a:ln>
                  <a:noFill/>
                </a:ln>
                <a:solidFill>
                  <a:prstClr val="black"/>
                </a:solidFill>
                <a:effectLst/>
                <a:uLnTx/>
                <a:uFillTx/>
                <a:latin typeface="Calibri"/>
                <a:ea typeface="微软雅黑"/>
                <a:cs typeface="+mn-cs"/>
              </a:rPr>
              <a:t>松散度得分（</a:t>
            </a:r>
            <a:r>
              <a:rPr kumimoji="1" lang="en-US" altLang="zh-CN" sz="1600" b="0" i="0" u="none" strike="noStrike" kern="1200" cap="none" spc="0" normalizeH="0" baseline="0" noProof="0" dirty="0">
                <a:ln>
                  <a:noFill/>
                </a:ln>
                <a:solidFill>
                  <a:prstClr val="black"/>
                </a:solidFill>
                <a:effectLst/>
                <a:uLnTx/>
                <a:uFillTx/>
                <a:latin typeface="微软雅黑"/>
                <a:ea typeface="微软雅黑"/>
                <a:cs typeface="+mn-cs"/>
              </a:rPr>
              <a:t>looseness</a:t>
            </a:r>
            <a:r>
              <a:rPr kumimoji="1" lang="zh-CN" altLang="en-US" sz="1600" b="0" i="0" u="none" strike="noStrike" kern="1200" cap="none" spc="0" normalizeH="0" baseline="0" noProof="0" dirty="0">
                <a:ln>
                  <a:noFill/>
                </a:ln>
                <a:solidFill>
                  <a:prstClr val="black"/>
                </a:solidFill>
                <a:effectLst/>
                <a:uLnTx/>
                <a:uFillTx/>
                <a:latin typeface="Calibri"/>
                <a:ea typeface="微软雅黑"/>
                <a:cs typeface="+mn-cs"/>
              </a:rPr>
              <a:t>）：</a:t>
            </a:r>
            <a:endParaRPr kumimoji="1" lang="en-US" altLang="zh-CN" sz="16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solidFill>
                <a:effectLst/>
                <a:uLnTx/>
                <a:uFillTx/>
                <a:latin typeface="Calibri"/>
                <a:ea typeface="微软雅黑"/>
                <a:cs typeface="+mn-cs"/>
              </a:rPr>
              <a:t>        聚合根节点和树节点所覆盖的关键词之间的图距离。</a:t>
            </a:r>
            <a:endParaRPr kumimoji="1" lang="en-US" altLang="zh-CN" sz="16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4359970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空间关键词搜索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
        <p:nvSpPr>
          <p:cNvPr id="49" name="文本框 48">
            <a:extLst>
              <a:ext uri="{FF2B5EF4-FFF2-40B4-BE49-F238E27FC236}">
                <a16:creationId xmlns:a16="http://schemas.microsoft.com/office/drawing/2014/main" id="{019AE8DE-E7F8-56DA-9C99-D6B1799FF2E4}"/>
              </a:ext>
            </a:extLst>
          </p:cNvPr>
          <p:cNvSpPr txBox="1"/>
          <p:nvPr/>
        </p:nvSpPr>
        <p:spPr>
          <a:xfrm>
            <a:off x="349156" y="1099800"/>
            <a:ext cx="4117089" cy="400110"/>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itchFamily="2" charset="2"/>
              <a:buChar char="n"/>
              <a:tabLst/>
              <a:defRPr/>
            </a:pPr>
            <a:r>
              <a:rPr kumimoji="1" lang="en-US" altLang="zh-CN" sz="2000" b="1" i="0" u="none" strike="noStrike" kern="1200" cap="none" spc="0" normalizeH="0" baseline="0" noProof="0" dirty="0">
                <a:ln>
                  <a:noFill/>
                </a:ln>
                <a:solidFill>
                  <a:prstClr val="black"/>
                </a:solidFill>
                <a:effectLst/>
                <a:uLnTx/>
                <a:uFillTx/>
                <a:latin typeface="Calibri"/>
                <a:ea typeface="微软雅黑"/>
                <a:cs typeface="+mn-cs"/>
              </a:rPr>
              <a:t>Top-k</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相关语义地点 （</a:t>
            </a:r>
            <a:r>
              <a:rPr kumimoji="1" lang="en-US" altLang="zh-CN" sz="2000" b="1" i="0" u="none" strike="noStrike" kern="1200" cap="none" spc="0" normalizeH="0" baseline="0" noProof="0" dirty="0" err="1">
                <a:ln>
                  <a:noFill/>
                </a:ln>
                <a:solidFill>
                  <a:prstClr val="black"/>
                </a:solidFill>
                <a:effectLst/>
                <a:uLnTx/>
                <a:uFillTx/>
                <a:latin typeface="Calibri"/>
                <a:ea typeface="微软雅黑"/>
                <a:cs typeface="+mn-cs"/>
              </a:rPr>
              <a:t>kSP</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）检索</a:t>
            </a:r>
            <a:endParaRPr kumimoji="1"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4AD10A75-57E9-51B6-3DF7-CB083A8500C4}"/>
              </a:ext>
            </a:extLst>
          </p:cNvPr>
          <p:cNvSpPr/>
          <p:nvPr/>
        </p:nvSpPr>
        <p:spPr>
          <a:xfrm>
            <a:off x="542111" y="3370881"/>
            <a:ext cx="1275016" cy="505535"/>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BSP</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4637E307-F0FF-A193-FD66-E896FD9553A1}"/>
              </a:ext>
            </a:extLst>
          </p:cNvPr>
          <p:cNvSpPr txBox="1"/>
          <p:nvPr/>
        </p:nvSpPr>
        <p:spPr>
          <a:xfrm>
            <a:off x="454387" y="2095472"/>
            <a:ext cx="5673989" cy="831831"/>
          </a:xfrm>
          <a:prstGeom prst="rect">
            <a:avLst/>
          </a:prstGeom>
          <a:noFill/>
        </p:spPr>
        <p:txBody>
          <a:bodyPr wrap="none" rtlCol="0">
            <a:spAutoFit/>
          </a:bodyPr>
          <a:lstStyle/>
          <a:p>
            <a:pPr marL="342900" marR="0" lvl="0" indent="-342900" algn="l" defTabSz="457200" rtl="0" eaLnBrk="1" fontAlgn="auto" latinLnBrk="0" hangingPunct="1">
              <a:lnSpc>
                <a:spcPct val="125000"/>
              </a:lnSpc>
              <a:spcBef>
                <a:spcPts val="0"/>
              </a:spcBef>
              <a:spcAft>
                <a:spcPts val="0"/>
              </a:spcAft>
              <a:buClrTx/>
              <a:buSzTx/>
              <a:buFont typeface="Wingdings" pitchFamily="2" charset="2"/>
              <a:buChar char="Ø"/>
              <a:tabLst/>
              <a:defRPr/>
            </a:pPr>
            <a:r>
              <a:rPr kumimoji="1" lang="zh-CN" altLang="en-US" sz="2000" b="0" i="0" u="sng" strike="noStrike" kern="1200" cap="none" spc="0" normalizeH="0" baseline="0" noProof="0" dirty="0">
                <a:ln>
                  <a:noFill/>
                </a:ln>
                <a:solidFill>
                  <a:prstClr val="black"/>
                </a:solidFill>
                <a:effectLst/>
                <a:uLnTx/>
                <a:uFillTx/>
                <a:latin typeface="Calibri"/>
                <a:ea typeface="微软雅黑"/>
                <a:cs typeface="+mn-cs"/>
              </a:rPr>
              <a:t>基础 </a:t>
            </a:r>
            <a:r>
              <a:rPr kumimoji="1" lang="en-US" altLang="zh-CN" sz="2000" b="0" i="0" u="sng" strike="noStrike" kern="1200" cap="none" spc="0" normalizeH="0" baseline="0" noProof="0" dirty="0">
                <a:ln>
                  <a:noFill/>
                </a:ln>
                <a:solidFill>
                  <a:prstClr val="black"/>
                </a:solidFill>
                <a:effectLst/>
                <a:uLnTx/>
                <a:uFillTx/>
                <a:latin typeface="Calibri"/>
                <a:ea typeface="微软雅黑"/>
                <a:cs typeface="+mn-cs"/>
              </a:rPr>
              <a:t>Basic</a:t>
            </a:r>
            <a:r>
              <a:rPr kumimoji="1" lang="en-US" altLang="zh-CN" sz="2000" b="0" i="0" u="none" strike="noStrike" kern="1200" cap="none" spc="0" normalizeH="0" baseline="0" noProof="0" dirty="0">
                <a:ln>
                  <a:noFill/>
                </a:ln>
                <a:solidFill>
                  <a:prstClr val="black"/>
                </a:solidFill>
                <a:effectLst/>
                <a:uLnTx/>
                <a:uFillTx/>
                <a:latin typeface="Calibri"/>
                <a:ea typeface="微软雅黑"/>
                <a:cs typeface="+mn-cs"/>
              </a:rPr>
              <a:t> Semantic Places retrieval (BSP)</a:t>
            </a:r>
          </a:p>
          <a:p>
            <a:pPr marL="342900" marR="0" lvl="0" indent="-342900" algn="l" defTabSz="457200" rtl="0" eaLnBrk="1" fontAlgn="auto" latinLnBrk="0" hangingPunct="1">
              <a:lnSpc>
                <a:spcPct val="125000"/>
              </a:lnSpc>
              <a:spcBef>
                <a:spcPts val="0"/>
              </a:spcBef>
              <a:spcAft>
                <a:spcPts val="0"/>
              </a:spcAft>
              <a:buClrTx/>
              <a:buSzTx/>
              <a:buFont typeface="Wingdings" pitchFamily="2" charset="2"/>
              <a:buChar char="Ø"/>
              <a:tabLst/>
              <a:defRPr/>
            </a:pPr>
            <a:r>
              <a:rPr kumimoji="1" lang="en-US" altLang="zh-CN" sz="2000" b="0" i="0" u="none" strike="noStrike" kern="1200" cap="none" spc="0" normalizeH="0" baseline="0" noProof="0" dirty="0">
                <a:ln>
                  <a:noFill/>
                </a:ln>
                <a:solidFill>
                  <a:prstClr val="black"/>
                </a:solidFill>
                <a:effectLst/>
                <a:uLnTx/>
                <a:uFillTx/>
                <a:latin typeface="Calibri"/>
                <a:ea typeface="微软雅黑"/>
                <a:cs typeface="+mn-cs"/>
              </a:rPr>
              <a:t>Semantic Places retrieval </a:t>
            </a:r>
            <a:r>
              <a:rPr kumimoji="1" lang="en-US" altLang="zh-CN" sz="2000" b="0" i="0" u="sng" strike="noStrike" kern="1200" cap="none" spc="0" normalizeH="0" baseline="0" noProof="0" dirty="0">
                <a:ln>
                  <a:noFill/>
                </a:ln>
                <a:solidFill>
                  <a:prstClr val="black"/>
                </a:solidFill>
                <a:effectLst/>
                <a:uLnTx/>
                <a:uFillTx/>
                <a:latin typeface="Calibri"/>
                <a:ea typeface="微软雅黑"/>
                <a:cs typeface="+mn-cs"/>
              </a:rPr>
              <a:t>with Pruning </a:t>
            </a:r>
            <a:r>
              <a:rPr kumimoji="1" lang="zh-CN" altLang="en-US" sz="2000" b="0" i="0" u="sng" strike="noStrike" kern="1200" cap="none" spc="0" normalizeH="0" baseline="0" noProof="0" dirty="0">
                <a:ln>
                  <a:noFill/>
                </a:ln>
                <a:solidFill>
                  <a:prstClr val="black"/>
                </a:solidFill>
                <a:effectLst/>
                <a:uLnTx/>
                <a:uFillTx/>
                <a:latin typeface="Calibri"/>
                <a:ea typeface="微软雅黑"/>
                <a:cs typeface="+mn-cs"/>
              </a:rPr>
              <a:t>剪枝</a:t>
            </a:r>
            <a:r>
              <a:rPr kumimoji="1" lang="en-US" altLang="zh-CN" sz="2000" b="0" i="0" u="sng" strike="noStrike" kern="1200" cap="none" spc="0" normalizeH="0" baseline="0" noProof="0" dirty="0">
                <a:ln>
                  <a:noFill/>
                </a:ln>
                <a:solidFill>
                  <a:prstClr val="black"/>
                </a:solidFill>
                <a:effectLst/>
                <a:uLnTx/>
                <a:uFillTx/>
                <a:latin typeface="Calibri"/>
                <a:ea typeface="微软雅黑"/>
                <a:cs typeface="+mn-cs"/>
              </a:rPr>
              <a:t> </a:t>
            </a:r>
            <a:r>
              <a:rPr kumimoji="1" lang="en-US" altLang="zh-CN" sz="2000" b="0" i="0" u="none" strike="noStrike" kern="1200" cap="none" spc="0" normalizeH="0" baseline="0" noProof="0" dirty="0">
                <a:ln>
                  <a:noFill/>
                </a:ln>
                <a:solidFill>
                  <a:prstClr val="black"/>
                </a:solidFill>
                <a:effectLst/>
                <a:uLnTx/>
                <a:uFillTx/>
                <a:latin typeface="Calibri"/>
                <a:ea typeface="微软雅黑"/>
                <a:cs typeface="+mn-cs"/>
              </a:rPr>
              <a:t>(SSP)</a:t>
            </a:r>
          </a:p>
        </p:txBody>
      </p:sp>
      <p:sp>
        <p:nvSpPr>
          <p:cNvPr id="27" name="矩形 26">
            <a:extLst>
              <a:ext uri="{FF2B5EF4-FFF2-40B4-BE49-F238E27FC236}">
                <a16:creationId xmlns:a16="http://schemas.microsoft.com/office/drawing/2014/main" id="{DE655AC1-E91A-3AAE-A10A-011F88E25BCF}"/>
              </a:ext>
            </a:extLst>
          </p:cNvPr>
          <p:cNvSpPr/>
          <p:nvPr/>
        </p:nvSpPr>
        <p:spPr>
          <a:xfrm>
            <a:off x="542111" y="4456045"/>
            <a:ext cx="1275016" cy="505535"/>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SSP</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8" name="文本框 27">
            <a:extLst>
              <a:ext uri="{FF2B5EF4-FFF2-40B4-BE49-F238E27FC236}">
                <a16:creationId xmlns:a16="http://schemas.microsoft.com/office/drawing/2014/main" id="{DB8EB8DF-0BB4-A977-89D9-08C74C07C262}"/>
              </a:ext>
            </a:extLst>
          </p:cNvPr>
          <p:cNvSpPr txBox="1"/>
          <p:nvPr/>
        </p:nvSpPr>
        <p:spPr>
          <a:xfrm>
            <a:off x="2153945" y="3230502"/>
            <a:ext cx="6724464" cy="874407"/>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itchFamily="2" charset="2"/>
              <a:buChar char="Ø"/>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使用</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R</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树对</a:t>
            </a:r>
            <a:r>
              <a:rPr kumimoji="1" lang="zh-CN" altLang="en-US" sz="1800" b="0" i="0" u="none" strike="noStrike" kern="1200" cap="none" spc="0" normalizeH="0" baseline="0" noProof="0" dirty="0">
                <a:ln>
                  <a:noFill/>
                </a:ln>
                <a:solidFill>
                  <a:srgbClr val="02409A"/>
                </a:solidFill>
                <a:effectLst/>
                <a:uLnTx/>
                <a:uFillTx/>
                <a:latin typeface="微软雅黑"/>
                <a:ea typeface="微软雅黑"/>
                <a:cs typeface="+mn-cs"/>
              </a:rPr>
              <a:t>各地点与查询地点之间的空间距离</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进行升序排列</a:t>
            </a:r>
            <a:endPar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itchFamily="2" charset="2"/>
              <a:buChar char="Ø"/>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计算每个候选地点的</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TQSP</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D0F3E774-3709-7969-223D-2BB297D08724}"/>
              </a:ext>
            </a:extLst>
          </p:cNvPr>
          <p:cNvSpPr txBox="1"/>
          <p:nvPr/>
        </p:nvSpPr>
        <p:spPr>
          <a:xfrm>
            <a:off x="2153945" y="4266743"/>
            <a:ext cx="6724464" cy="1289905"/>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itchFamily="2" charset="2"/>
              <a:buChar char="Ø"/>
              <a:tabLst/>
              <a:defRPr/>
            </a:pPr>
            <a:r>
              <a:rPr kumimoji="1" lang="zh-CN" altLang="en-US" sz="1800" b="0" i="0" u="none" strike="noStrike" kern="1200" cap="none" spc="0" normalizeH="0" baseline="0" noProof="0" dirty="0">
                <a:ln>
                  <a:noFill/>
                </a:ln>
                <a:solidFill>
                  <a:srgbClr val="02409A"/>
                </a:solidFill>
                <a:effectLst/>
                <a:uLnTx/>
                <a:uFillTx/>
                <a:latin typeface="微软雅黑"/>
                <a:ea typeface="微软雅黑"/>
                <a:cs typeface="+mn-cs"/>
              </a:rPr>
              <a:t>两种剪枝策略</a:t>
            </a:r>
            <a:endParaRPr kumimoji="1" lang="en-US" altLang="zh-CN" sz="1800" b="0" i="0" u="none" strike="noStrike" kern="1200" cap="none" spc="0" normalizeH="0" baseline="0" noProof="0" dirty="0">
              <a:ln>
                <a:noFill/>
              </a:ln>
              <a:solidFill>
                <a:srgbClr val="02409A"/>
              </a:solidFill>
              <a:effectLst/>
              <a:uLnTx/>
              <a:uFillTx/>
              <a:latin typeface="微软雅黑"/>
              <a:ea typeface="微软雅黑"/>
              <a:cs typeface="+mn-cs"/>
            </a:endParaRPr>
          </a:p>
          <a:p>
            <a:pPr marL="800100" marR="0" lvl="1" indent="-342900" algn="l" defTabSz="457200" rtl="0" eaLnBrk="1" fontAlgn="auto" latinLnBrk="0" hangingPunct="1">
              <a:lnSpc>
                <a:spcPct val="150000"/>
              </a:lnSpc>
              <a:spcBef>
                <a:spcPts val="0"/>
              </a:spcBef>
              <a:spcAft>
                <a:spcPts val="0"/>
              </a:spcAft>
              <a:buClrTx/>
              <a:buSzTx/>
              <a:buFont typeface="+mj-lt"/>
              <a:buAutoNum type="alphaLcParenR"/>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舍弃不合格地点，即不存在包含所有关键词的</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TQSP</a:t>
            </a:r>
          </a:p>
          <a:p>
            <a:pPr marL="800100" marR="0" lvl="1" indent="-342900" algn="l" defTabSz="457200" rtl="0" eaLnBrk="1" fontAlgn="auto" latinLnBrk="0" hangingPunct="1">
              <a:lnSpc>
                <a:spcPct val="150000"/>
              </a:lnSpc>
              <a:spcBef>
                <a:spcPts val="0"/>
              </a:spcBef>
              <a:spcAft>
                <a:spcPts val="0"/>
              </a:spcAft>
              <a:buClrTx/>
              <a:buSzTx/>
              <a:buFont typeface="+mj-lt"/>
              <a:buAutoNum type="alphaLcParenR"/>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根据松散度约束，提前中止部分地点的</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TQSP</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计算</a:t>
            </a:r>
            <a:endPar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0" name="文本框 29">
            <a:extLst>
              <a:ext uri="{FF2B5EF4-FFF2-40B4-BE49-F238E27FC236}">
                <a16:creationId xmlns:a16="http://schemas.microsoft.com/office/drawing/2014/main" id="{A30E1657-4F48-2A83-9B94-4E50A065C02F}"/>
              </a:ext>
            </a:extLst>
          </p:cNvPr>
          <p:cNvSpPr txBox="1"/>
          <p:nvPr/>
        </p:nvSpPr>
        <p:spPr>
          <a:xfrm>
            <a:off x="449263" y="1636315"/>
            <a:ext cx="6609333" cy="447110"/>
          </a:xfrm>
          <a:prstGeom prst="rect">
            <a:avLst/>
          </a:prstGeom>
          <a:noFill/>
        </p:spPr>
        <p:txBody>
          <a:bodyPr wrap="square">
            <a:spAutoFit/>
          </a:bodyPr>
          <a:lstStyle/>
          <a:p>
            <a:pPr marL="342900" marR="0" lvl="0" indent="-342900" algn="l" defTabSz="457200" rtl="0" eaLnBrk="1" fontAlgn="auto" latinLnBrk="0" hangingPunct="1">
              <a:lnSpc>
                <a:spcPct val="125000"/>
              </a:lnSpc>
              <a:spcBef>
                <a:spcPts val="0"/>
              </a:spcBef>
              <a:spcAft>
                <a:spcPts val="0"/>
              </a:spcAft>
              <a:buClrTx/>
              <a:buSzTx/>
              <a:buFont typeface="Wingdings" pitchFamily="2" charset="2"/>
              <a:buChar char="Ø"/>
              <a:tabLst/>
              <a:defRPr/>
            </a:pPr>
            <a:r>
              <a:rPr kumimoji="1" lang="zh-CN" altLang="en-US" sz="2000" b="0" i="0" u="none" strike="noStrike" kern="1200" cap="none" spc="0" normalizeH="0" baseline="0" noProof="0" dirty="0">
                <a:ln>
                  <a:noFill/>
                </a:ln>
                <a:solidFill>
                  <a:prstClr val="black"/>
                </a:solidFill>
                <a:effectLst/>
                <a:uLnTx/>
                <a:uFillTx/>
                <a:latin typeface="Calibri"/>
                <a:ea typeface="微软雅黑"/>
                <a:cs typeface="+mn-cs"/>
              </a:rPr>
              <a:t>在</a:t>
            </a:r>
            <a:r>
              <a:rPr kumimoji="1" lang="zh-CN" altLang="en-US" sz="2000" b="0" i="0" u="sng" strike="noStrike" kern="1200" cap="none" spc="0" normalizeH="0" baseline="0" noProof="0" dirty="0">
                <a:ln>
                  <a:noFill/>
                </a:ln>
                <a:solidFill>
                  <a:prstClr val="black"/>
                </a:solidFill>
                <a:effectLst/>
                <a:uLnTx/>
                <a:uFillTx/>
                <a:latin typeface="Calibri"/>
                <a:ea typeface="微软雅黑"/>
                <a:cs typeface="+mn-cs"/>
              </a:rPr>
              <a:t>基于图的关键词检索</a:t>
            </a:r>
            <a:r>
              <a:rPr kumimoji="1" lang="zh-CN" altLang="en-US" sz="2000" b="0" i="0" u="none" strike="noStrike" kern="1200" cap="none" spc="0" normalizeH="0" baseline="0" noProof="0" dirty="0">
                <a:ln>
                  <a:noFill/>
                </a:ln>
                <a:solidFill>
                  <a:prstClr val="black"/>
                </a:solidFill>
                <a:effectLst/>
                <a:uLnTx/>
                <a:uFillTx/>
                <a:latin typeface="Calibri"/>
                <a:ea typeface="微软雅黑"/>
                <a:cs typeface="+mn-cs"/>
              </a:rPr>
              <a:t>基础上提出了两种方法：</a:t>
            </a:r>
            <a:endParaRPr kumimoji="1"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9545446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空间关键词搜索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2F707F88-A2E4-0834-E98B-3E255239CC60}"/>
              </a:ext>
            </a:extLst>
          </p:cNvPr>
          <p:cNvSpPr txBox="1"/>
          <p:nvPr/>
        </p:nvSpPr>
        <p:spPr>
          <a:xfrm>
            <a:off x="517617" y="1666341"/>
            <a:ext cx="8108765"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Cai Z ,  </a:t>
            </a:r>
            <a:r>
              <a:rPr kumimoji="0" lang="en" altLang="zh-CN" sz="1400" b="0" i="0" u="none" strike="noStrike" kern="1200" cap="none" spc="0" normalizeH="0" baseline="0" noProof="0" dirty="0" err="1">
                <a:ln>
                  <a:noFill/>
                </a:ln>
                <a:solidFill>
                  <a:prstClr val="black">
                    <a:lumMod val="50000"/>
                    <a:lumOff val="50000"/>
                  </a:prstClr>
                </a:solidFill>
                <a:effectLst/>
                <a:uLnTx/>
                <a:uFillTx/>
                <a:latin typeface="微软雅黑"/>
                <a:ea typeface="微软雅黑"/>
                <a:cs typeface="Times New Roman" panose="02020603050405020304" pitchFamily="18" charset="0"/>
              </a:rPr>
              <a:t>Kalamatianos</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G ,  </a:t>
            </a:r>
            <a:r>
              <a:rPr kumimoji="0" lang="en" altLang="zh-CN" sz="1400" b="0" i="0" u="none" strike="noStrike" kern="1200" cap="none" spc="0" normalizeH="0" baseline="0" noProof="0" dirty="0" err="1">
                <a:ln>
                  <a:noFill/>
                </a:ln>
                <a:solidFill>
                  <a:prstClr val="black">
                    <a:lumMod val="50000"/>
                    <a:lumOff val="50000"/>
                  </a:prstClr>
                </a:solidFill>
                <a:effectLst/>
                <a:uLnTx/>
                <a:uFillTx/>
                <a:latin typeface="微软雅黑"/>
                <a:ea typeface="微软雅黑"/>
                <a:cs typeface="Times New Roman" panose="02020603050405020304" pitchFamily="18" charset="0"/>
              </a:rPr>
              <a:t>Fakas</a:t>
            </a:r>
            <a:r>
              <a:rPr kumimoji="0" lang="e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Times New Roman" panose="02020603050405020304" pitchFamily="18" charset="0"/>
              </a:rPr>
              <a:t> G J , et al. Diversified spatial keyword search on RDF data[J]. The VLDB Journal, 2020(5).</a:t>
            </a:r>
          </a:p>
        </p:txBody>
      </p:sp>
      <p:grpSp>
        <p:nvGrpSpPr>
          <p:cNvPr id="10" name="组合 9">
            <a:extLst>
              <a:ext uri="{FF2B5EF4-FFF2-40B4-BE49-F238E27FC236}">
                <a16:creationId xmlns:a16="http://schemas.microsoft.com/office/drawing/2014/main" id="{CEA54EA0-219D-E081-C655-A562FD102265}"/>
              </a:ext>
            </a:extLst>
          </p:cNvPr>
          <p:cNvGrpSpPr/>
          <p:nvPr/>
        </p:nvGrpSpPr>
        <p:grpSpPr>
          <a:xfrm>
            <a:off x="256320" y="2424711"/>
            <a:ext cx="8631360" cy="3512021"/>
            <a:chOff x="340366" y="2199793"/>
            <a:chExt cx="8631360" cy="3512021"/>
          </a:xfrm>
        </p:grpSpPr>
        <p:pic>
          <p:nvPicPr>
            <p:cNvPr id="11" name="图片 10">
              <a:extLst>
                <a:ext uri="{FF2B5EF4-FFF2-40B4-BE49-F238E27FC236}">
                  <a16:creationId xmlns:a16="http://schemas.microsoft.com/office/drawing/2014/main" id="{89011A90-27BB-54AC-AA96-6D1D6E1460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438"/>
            <a:stretch/>
          </p:blipFill>
          <p:spPr>
            <a:xfrm>
              <a:off x="340366" y="2199793"/>
              <a:ext cx="5745235" cy="3512021"/>
            </a:xfrm>
            <a:prstGeom prst="rect">
              <a:avLst/>
            </a:prstGeom>
          </p:spPr>
        </p:pic>
        <p:pic>
          <p:nvPicPr>
            <p:cNvPr id="12" name="图片 11">
              <a:extLst>
                <a:ext uri="{FF2B5EF4-FFF2-40B4-BE49-F238E27FC236}">
                  <a16:creationId xmlns:a16="http://schemas.microsoft.com/office/drawing/2014/main" id="{1778A1A3-AA1A-D5C5-07D3-C3ED8C16007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562"/>
            <a:stretch/>
          </p:blipFill>
          <p:spPr>
            <a:xfrm>
              <a:off x="6085603" y="2199793"/>
              <a:ext cx="2886123" cy="3512021"/>
            </a:xfrm>
            <a:prstGeom prst="rect">
              <a:avLst/>
            </a:prstGeom>
          </p:spPr>
        </p:pic>
      </p:grpSp>
      <p:sp>
        <p:nvSpPr>
          <p:cNvPr id="13" name="文本框 12">
            <a:extLst>
              <a:ext uri="{FF2B5EF4-FFF2-40B4-BE49-F238E27FC236}">
                <a16:creationId xmlns:a16="http://schemas.microsoft.com/office/drawing/2014/main" id="{9580D456-0221-870F-64C5-CF05F46894A9}"/>
              </a:ext>
            </a:extLst>
          </p:cNvPr>
          <p:cNvSpPr txBox="1"/>
          <p:nvPr/>
        </p:nvSpPr>
        <p:spPr>
          <a:xfrm>
            <a:off x="428281" y="1173572"/>
            <a:ext cx="4769575" cy="400110"/>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itchFamily="2" charset="2"/>
              <a:buChar char="n"/>
              <a:tabLst/>
              <a:defRPr/>
            </a:pPr>
            <a:r>
              <a:rPr kumimoji="1" lang="en-US" altLang="zh-CN" sz="2000" b="1" i="0" u="none" strike="noStrike" kern="1200" cap="none" spc="0" normalizeH="0" baseline="0" noProof="0" dirty="0">
                <a:ln>
                  <a:noFill/>
                </a:ln>
                <a:solidFill>
                  <a:prstClr val="black"/>
                </a:solidFill>
                <a:effectLst/>
                <a:uLnTx/>
                <a:uFillTx/>
                <a:latin typeface="微软雅黑"/>
                <a:ea typeface="微软雅黑"/>
                <a:cs typeface="+mn-cs"/>
              </a:rPr>
              <a:t>Top-k</a:t>
            </a:r>
            <a:r>
              <a:rPr kumimoji="1" lang="zh-CN" altLang="en-US" sz="2000" b="1" i="0" u="none" strike="noStrike" kern="1200" cap="none" spc="0" normalizeH="0" baseline="0" noProof="0" dirty="0">
                <a:ln>
                  <a:noFill/>
                </a:ln>
                <a:solidFill>
                  <a:prstClr val="black"/>
                </a:solidFill>
                <a:effectLst/>
                <a:uLnTx/>
                <a:uFillTx/>
                <a:latin typeface="微软雅黑"/>
                <a:ea typeface="微软雅黑"/>
                <a:cs typeface="+mn-cs"/>
              </a:rPr>
              <a:t>多样化语义地点（</a:t>
            </a:r>
            <a:r>
              <a:rPr kumimoji="1" lang="en-US" altLang="zh-CN" sz="2000" b="1" i="0" u="none" strike="noStrike" kern="1200" cap="none" spc="0" normalizeH="0" baseline="0" noProof="0" dirty="0" err="1">
                <a:ln>
                  <a:noFill/>
                </a:ln>
                <a:solidFill>
                  <a:prstClr val="black"/>
                </a:solidFill>
                <a:effectLst/>
                <a:uLnTx/>
                <a:uFillTx/>
                <a:latin typeface="微软雅黑"/>
                <a:ea typeface="微软雅黑"/>
                <a:cs typeface="+mn-cs"/>
              </a:rPr>
              <a:t>kDSP</a:t>
            </a:r>
            <a:r>
              <a:rPr kumimoji="1" lang="zh-CN" altLang="en-US" sz="2000" b="1" i="0" u="none" strike="noStrike" kern="1200" cap="none" spc="0" normalizeH="0" baseline="0" noProof="0" dirty="0">
                <a:ln>
                  <a:noFill/>
                </a:ln>
                <a:solidFill>
                  <a:prstClr val="black"/>
                </a:solidFill>
                <a:effectLst/>
                <a:uLnTx/>
                <a:uFillTx/>
                <a:latin typeface="微软雅黑"/>
                <a:ea typeface="微软雅黑"/>
                <a:cs typeface="+mn-cs"/>
              </a:rPr>
              <a:t>）查询</a:t>
            </a:r>
            <a:endParaRPr kumimoji="1"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3907015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应用</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kumimoji="0" lang="zh-CN" altLang="en-US" sz="3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3200" b="1" i="0" u="none" strike="noStrike" kern="1200" cap="none" spc="20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空间</a:t>
            </a:r>
            <a:r>
              <a:rPr kumimoji="0" lang="zh-CN" altLang="en-US" sz="3200" b="1" i="0" u="none" strike="noStrike" kern="1200" cap="none" spc="2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关键词搜索</a:t>
            </a:r>
            <a:endParaRPr kumimoji="0" lang="zh-CN" altLang="en-US" sz="3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B6E62B-4DEC-4954-AD3A-658470571C9E}"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730A0019-2B52-A86C-F89D-CA368F5A1376}"/>
              </a:ext>
            </a:extLst>
          </p:cNvPr>
          <p:cNvSpPr txBox="1"/>
          <p:nvPr/>
        </p:nvSpPr>
        <p:spPr>
          <a:xfrm>
            <a:off x="389470" y="940969"/>
            <a:ext cx="4711867" cy="400110"/>
          </a:xfrm>
          <a:prstGeom prst="rect">
            <a:avLst/>
          </a:prstGeom>
          <a:noFill/>
        </p:spPr>
        <p:txBody>
          <a:bodyPr wrap="non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2000" b="1" i="0" u="none" strike="noStrike" kern="1200" cap="none" spc="0" normalizeH="0" baseline="0" noProof="0" dirty="0">
                <a:ln>
                  <a:noFill/>
                </a:ln>
                <a:solidFill>
                  <a:prstClr val="black"/>
                </a:solidFill>
                <a:effectLst/>
                <a:uLnTx/>
                <a:uFillTx/>
                <a:latin typeface="微软雅黑"/>
                <a:ea typeface="微软雅黑"/>
                <a:cs typeface="+mn-cs"/>
              </a:rPr>
              <a:t>Top-k</a:t>
            </a:r>
            <a:r>
              <a:rPr kumimoji="1" lang="zh-CN" altLang="en-US" sz="2000" b="1" i="0" u="none" strike="noStrike" kern="1200" cap="none" spc="0" normalizeH="0" baseline="0" noProof="0" dirty="0">
                <a:ln>
                  <a:noFill/>
                </a:ln>
                <a:solidFill>
                  <a:prstClr val="black"/>
                </a:solidFill>
                <a:effectLst/>
                <a:uLnTx/>
                <a:uFillTx/>
                <a:latin typeface="微软雅黑"/>
                <a:ea typeface="微软雅黑"/>
                <a:cs typeface="+mn-cs"/>
              </a:rPr>
              <a:t>多样化语义地点（</a:t>
            </a:r>
            <a:r>
              <a:rPr kumimoji="1" lang="en-US" altLang="zh-CN" sz="2000" b="1" i="0" u="none" strike="noStrike" kern="1200" cap="none" spc="0" normalizeH="0" baseline="0" noProof="0" dirty="0" err="1">
                <a:ln>
                  <a:noFill/>
                </a:ln>
                <a:solidFill>
                  <a:prstClr val="black"/>
                </a:solidFill>
                <a:effectLst/>
                <a:uLnTx/>
                <a:uFillTx/>
                <a:latin typeface="微软雅黑"/>
                <a:ea typeface="微软雅黑"/>
                <a:cs typeface="+mn-cs"/>
              </a:rPr>
              <a:t>kDSP</a:t>
            </a:r>
            <a:r>
              <a:rPr kumimoji="1" lang="zh-CN" altLang="en-US" sz="2000" b="1" i="0" u="none" strike="noStrike" kern="1200" cap="none" spc="0" normalizeH="0" baseline="0" noProof="0" dirty="0">
                <a:ln>
                  <a:noFill/>
                </a:ln>
                <a:solidFill>
                  <a:prstClr val="black"/>
                </a:solidFill>
                <a:effectLst/>
                <a:uLnTx/>
                <a:uFillTx/>
                <a:latin typeface="微软雅黑"/>
                <a:ea typeface="微软雅黑"/>
                <a:cs typeface="+mn-cs"/>
              </a:rPr>
              <a:t>）查询</a:t>
            </a:r>
            <a:endParaRPr kumimoji="1"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0" name="组合 9">
            <a:extLst>
              <a:ext uri="{FF2B5EF4-FFF2-40B4-BE49-F238E27FC236}">
                <a16:creationId xmlns:a16="http://schemas.microsoft.com/office/drawing/2014/main" id="{1D731248-4092-9959-07B1-BAEB08174915}"/>
              </a:ext>
            </a:extLst>
          </p:cNvPr>
          <p:cNvGrpSpPr/>
          <p:nvPr/>
        </p:nvGrpSpPr>
        <p:grpSpPr>
          <a:xfrm>
            <a:off x="310345" y="1617682"/>
            <a:ext cx="7999188" cy="1082646"/>
            <a:chOff x="349156" y="1870437"/>
            <a:chExt cx="7999188" cy="1082646"/>
          </a:xfrm>
        </p:grpSpPr>
        <p:grpSp>
          <p:nvGrpSpPr>
            <p:cNvPr id="11" name="组合 10">
              <a:extLst>
                <a:ext uri="{FF2B5EF4-FFF2-40B4-BE49-F238E27FC236}">
                  <a16:creationId xmlns:a16="http://schemas.microsoft.com/office/drawing/2014/main" id="{A4D67406-DB99-3135-8B3A-FCCE38855DBE}"/>
                </a:ext>
              </a:extLst>
            </p:cNvPr>
            <p:cNvGrpSpPr/>
            <p:nvPr/>
          </p:nvGrpSpPr>
          <p:grpSpPr>
            <a:xfrm>
              <a:off x="349156" y="1870437"/>
              <a:ext cx="5239458" cy="1082646"/>
              <a:chOff x="389473" y="2811110"/>
              <a:chExt cx="5239458" cy="1082646"/>
            </a:xfrm>
          </p:grpSpPr>
          <p:cxnSp>
            <p:nvCxnSpPr>
              <p:cNvPr id="13" name="直线箭头连接符 12">
                <a:extLst>
                  <a:ext uri="{FF2B5EF4-FFF2-40B4-BE49-F238E27FC236}">
                    <a16:creationId xmlns:a16="http://schemas.microsoft.com/office/drawing/2014/main" id="{0A2E5B12-9CC1-E6D7-84A1-329F98461C5C}"/>
                  </a:ext>
                </a:extLst>
              </p:cNvPr>
              <p:cNvCxnSpPr>
                <a:cxnSpLocks/>
                <a:endCxn id="18" idx="1"/>
              </p:cNvCxnSpPr>
              <p:nvPr/>
            </p:nvCxnSpPr>
            <p:spPr>
              <a:xfrm>
                <a:off x="2783552" y="2955090"/>
                <a:ext cx="969136" cy="3120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352B13FE-722A-354D-77E3-AF7E4DD19434}"/>
                  </a:ext>
                </a:extLst>
              </p:cNvPr>
              <p:cNvGrpSpPr/>
              <p:nvPr/>
            </p:nvGrpSpPr>
            <p:grpSpPr>
              <a:xfrm>
                <a:off x="389473" y="2811110"/>
                <a:ext cx="5239458" cy="1082646"/>
                <a:chOff x="625821" y="2746289"/>
                <a:chExt cx="5239458" cy="1082646"/>
              </a:xfrm>
            </p:grpSpPr>
            <p:cxnSp>
              <p:nvCxnSpPr>
                <p:cNvPr id="15" name="直线箭头连接符 14">
                  <a:extLst>
                    <a:ext uri="{FF2B5EF4-FFF2-40B4-BE49-F238E27FC236}">
                      <a16:creationId xmlns:a16="http://schemas.microsoft.com/office/drawing/2014/main" id="{7F0339D2-AEF0-2E59-000E-BB74B28BF361}"/>
                    </a:ext>
                  </a:extLst>
                </p:cNvPr>
                <p:cNvCxnSpPr>
                  <a:cxnSpLocks/>
                  <a:stCxn id="18" idx="3"/>
                </p:cNvCxnSpPr>
                <p:nvPr/>
              </p:nvCxnSpPr>
              <p:spPr>
                <a:xfrm>
                  <a:off x="5323550" y="3202366"/>
                  <a:ext cx="54172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B88098C-DD32-E991-F1F7-2BA637E61261}"/>
                        </a:ext>
                      </a:extLst>
                    </p:cNvPr>
                    <p:cNvSpPr txBox="1"/>
                    <p:nvPr/>
                  </p:nvSpPr>
                  <p:spPr>
                    <a:xfrm>
                      <a:off x="625821" y="3080343"/>
                      <a:ext cx="22333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一组查询关键词</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 </a:t>
                      </a:r>
                      <a14:m>
                        <m:oMath xmlns:m="http://schemas.openxmlformats.org/officeDocument/2006/math">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1" lang="el-GR"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ψ</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28" name="文本框 27">
                      <a:extLst>
                        <a:ext uri="{FF2B5EF4-FFF2-40B4-BE49-F238E27FC236}">
                          <a16:creationId xmlns:a16="http://schemas.microsoft.com/office/drawing/2014/main" id="{495F3557-168B-BCE7-B679-71A80DE7300D}"/>
                        </a:ext>
                      </a:extLst>
                    </p:cNvPr>
                    <p:cNvSpPr txBox="1">
                      <a:spLocks noRot="1" noChangeAspect="1" noMove="1" noResize="1" noEditPoints="1" noAdjustHandles="1" noChangeArrowheads="1" noChangeShapeType="1" noTextEdit="1"/>
                    </p:cNvSpPr>
                    <p:nvPr/>
                  </p:nvSpPr>
                  <p:spPr>
                    <a:xfrm>
                      <a:off x="625821" y="3080343"/>
                      <a:ext cx="2233304" cy="369332"/>
                    </a:xfrm>
                    <a:prstGeom prst="rect">
                      <a:avLst/>
                    </a:prstGeom>
                    <a:blipFill>
                      <a:blip r:embed="rId3"/>
                      <a:stretch>
                        <a:fillRect l="-2260" t="-6667" b="-23333"/>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3E44D591-C0BA-DF7D-55B2-A18C2F2D9EBD}"/>
                    </a:ext>
                  </a:extLst>
                </p:cNvPr>
                <p:cNvGrpSpPr/>
                <p:nvPr/>
              </p:nvGrpSpPr>
              <p:grpSpPr>
                <a:xfrm>
                  <a:off x="838434" y="2746289"/>
                  <a:ext cx="4485116" cy="1082646"/>
                  <a:chOff x="838434" y="2746289"/>
                  <a:chExt cx="4485116" cy="1082646"/>
                </a:xfrm>
              </p:grpSpPr>
              <p:sp>
                <p:nvSpPr>
                  <p:cNvPr id="18" name="矩形 17">
                    <a:extLst>
                      <a:ext uri="{FF2B5EF4-FFF2-40B4-BE49-F238E27FC236}">
                        <a16:creationId xmlns:a16="http://schemas.microsoft.com/office/drawing/2014/main" id="{F189FAC2-15AA-E376-EC47-745782B41E6F}"/>
                      </a:ext>
                    </a:extLst>
                  </p:cNvPr>
                  <p:cNvSpPr/>
                  <p:nvPr/>
                </p:nvSpPr>
                <p:spPr>
                  <a:xfrm>
                    <a:off x="3989036" y="2940756"/>
                    <a:ext cx="1334514" cy="523220"/>
                  </a:xfrm>
                  <a:prstGeom prst="rect">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err="1">
                        <a:ln>
                          <a:noFill/>
                        </a:ln>
                        <a:solidFill>
                          <a:prstClr val="white"/>
                        </a:solidFill>
                        <a:effectLst/>
                        <a:uLnTx/>
                        <a:uFillTx/>
                        <a:latin typeface="微软雅黑"/>
                        <a:ea typeface="微软雅黑"/>
                        <a:cs typeface="+mn-cs"/>
                      </a:rPr>
                      <a:t>kDSP</a:t>
                    </a: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0" name="直线箭头连接符 19">
                    <a:extLst>
                      <a:ext uri="{FF2B5EF4-FFF2-40B4-BE49-F238E27FC236}">
                        <a16:creationId xmlns:a16="http://schemas.microsoft.com/office/drawing/2014/main" id="{556A0405-D2F9-509B-3394-93C154B4F213}"/>
                      </a:ext>
                    </a:extLst>
                  </p:cNvPr>
                  <p:cNvCxnSpPr>
                    <a:cxnSpLocks/>
                    <a:endCxn id="18" idx="1"/>
                  </p:cNvCxnSpPr>
                  <p:nvPr/>
                </p:nvCxnSpPr>
                <p:spPr>
                  <a:xfrm flipV="1">
                    <a:off x="3019900" y="3202366"/>
                    <a:ext cx="969136" cy="372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A5E0CE72-0DF4-5CCD-E782-3789004BFD7D}"/>
                      </a:ext>
                    </a:extLst>
                  </p:cNvPr>
                  <p:cNvCxnSpPr>
                    <a:cxnSpLocks/>
                    <a:endCxn id="18" idx="1"/>
                  </p:cNvCxnSpPr>
                  <p:nvPr/>
                </p:nvCxnSpPr>
                <p:spPr>
                  <a:xfrm flipV="1">
                    <a:off x="3051292" y="3202366"/>
                    <a:ext cx="937744" cy="4010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133A64E-0B60-7818-4EE8-96DF58C289B0}"/>
                          </a:ext>
                        </a:extLst>
                      </p:cNvPr>
                      <p:cNvSpPr txBox="1"/>
                      <p:nvPr/>
                    </p:nvSpPr>
                    <p:spPr>
                      <a:xfrm>
                        <a:off x="1298875" y="3459603"/>
                        <a:ext cx="14000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一个整数</a:t>
                        </a:r>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 </a:t>
                        </a:r>
                        <a14:m>
                          <m:oMath xmlns:m="http://schemas.openxmlformats.org/officeDocument/2006/math">
                            <m: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𝑘</m:t>
                            </m:r>
                          </m:oMath>
                        </a14:m>
                        <a:r>
                          <a:rPr kumimoji="1" lang="en-US" altLang="zh-CN" sz="1800" b="0" i="0" u="none" strike="noStrike" kern="1200" cap="none" spc="0" normalizeH="0" baseline="0" noProof="0" dirty="0">
                            <a:ln>
                              <a:noFill/>
                            </a:ln>
                            <a:solidFill>
                              <a:prstClr val="black"/>
                            </a:solidFill>
                            <a:effectLst/>
                            <a:uLnTx/>
                            <a:uFillTx/>
                            <a:latin typeface="Calibri"/>
                            <a:ea typeface="微软雅黑"/>
                            <a:cs typeface="+mn-cs"/>
                          </a:rPr>
                          <a:t> </a:t>
                        </a: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33" name="文本框 32">
                        <a:extLst>
                          <a:ext uri="{FF2B5EF4-FFF2-40B4-BE49-F238E27FC236}">
                            <a16:creationId xmlns:a16="http://schemas.microsoft.com/office/drawing/2014/main" id="{5AFB509D-394F-EF02-1A32-B88F5EE6D347}"/>
                          </a:ext>
                        </a:extLst>
                      </p:cNvPr>
                      <p:cNvSpPr txBox="1">
                        <a:spLocks noRot="1" noChangeAspect="1" noMove="1" noResize="1" noEditPoints="1" noAdjustHandles="1" noChangeArrowheads="1" noChangeShapeType="1" noTextEdit="1"/>
                      </p:cNvSpPr>
                      <p:nvPr/>
                    </p:nvSpPr>
                    <p:spPr>
                      <a:xfrm>
                        <a:off x="1298875" y="3459603"/>
                        <a:ext cx="1400063" cy="369332"/>
                      </a:xfrm>
                      <a:prstGeom prst="rect">
                        <a:avLst/>
                      </a:prstGeom>
                      <a:blipFill>
                        <a:blip r:embed="rId4"/>
                        <a:stretch>
                          <a:fillRect l="-3604"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5B5F9DB-9FA4-EF6B-DFE6-5297DE3D7906}"/>
                          </a:ext>
                        </a:extLst>
                      </p:cNvPr>
                      <p:cNvSpPr txBox="1"/>
                      <p:nvPr/>
                    </p:nvSpPr>
                    <p:spPr>
                      <a:xfrm>
                        <a:off x="838434" y="2746289"/>
                        <a:ext cx="19583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一个查询地点</a:t>
                        </a:r>
                        <a14:m>
                          <m:oMath xmlns:m="http://schemas.openxmlformats.org/officeDocument/2006/math">
                            <m: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q</m:t>
                            </m:r>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𝜆</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34" name="文本框 33">
                        <a:extLst>
                          <a:ext uri="{FF2B5EF4-FFF2-40B4-BE49-F238E27FC236}">
                            <a16:creationId xmlns:a16="http://schemas.microsoft.com/office/drawing/2014/main" id="{D2936DC0-1961-160D-BE24-91EC2AAC2117}"/>
                          </a:ext>
                        </a:extLst>
                      </p:cNvPr>
                      <p:cNvSpPr txBox="1">
                        <a:spLocks noRot="1" noChangeAspect="1" noMove="1" noResize="1" noEditPoints="1" noAdjustHandles="1" noChangeArrowheads="1" noChangeShapeType="1" noTextEdit="1"/>
                      </p:cNvSpPr>
                      <p:nvPr/>
                    </p:nvSpPr>
                    <p:spPr>
                      <a:xfrm>
                        <a:off x="838434" y="2746289"/>
                        <a:ext cx="1958357" cy="369332"/>
                      </a:xfrm>
                      <a:prstGeom prst="rect">
                        <a:avLst/>
                      </a:prstGeom>
                      <a:blipFill>
                        <a:blip r:embed="rId5"/>
                        <a:stretch>
                          <a:fillRect l="-3226" t="-6667" b="-23333"/>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B3A8D5-F01C-D9DB-EB65-05EF3B22357E}"/>
                    </a:ext>
                  </a:extLst>
                </p:cNvPr>
                <p:cNvSpPr txBox="1"/>
                <p:nvPr/>
              </p:nvSpPr>
              <p:spPr>
                <a:xfrm>
                  <a:off x="5588614" y="1949904"/>
                  <a:ext cx="2759730" cy="753220"/>
                </a:xfrm>
                <a:prstGeom prst="rect">
                  <a:avLst/>
                </a:prstGeom>
                <a:noFill/>
              </p:spPr>
              <p:txBody>
                <a:bodyPr wrap="none" rtlCol="0">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包含</a:t>
                  </a:r>
                  <a14:m>
                    <m:oMath xmlns:m="http://schemas.openxmlformats.org/officeDocument/2006/math">
                      <m: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个合格语义地点</a:t>
                  </a:r>
                  <a:endPar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且</a:t>
                  </a:r>
                  <a14:m>
                    <m:oMath xmlns:m="http://schemas.openxmlformats.org/officeDocument/2006/math">
                      <m: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𝐻𝐷𝑓</m:t>
                      </m:r>
                      <m: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𝑅</m:t>
                      </m:r>
                      <m: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值最高的集合</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R</a:t>
                  </a:r>
                  <a:endParaRPr kumimoji="1" lang="en-US" altLang="zh-CN" sz="18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cs"/>
                  </a:endParaRPr>
                </a:p>
              </p:txBody>
            </p:sp>
          </mc:Choice>
          <mc:Fallback xmlns="">
            <p:sp>
              <p:nvSpPr>
                <p:cNvPr id="42" name="文本框 41">
                  <a:extLst>
                    <a:ext uri="{FF2B5EF4-FFF2-40B4-BE49-F238E27FC236}">
                      <a16:creationId xmlns:a16="http://schemas.microsoft.com/office/drawing/2014/main" id="{71906DD1-9C37-CFC2-3EE9-957F5770F250}"/>
                    </a:ext>
                  </a:extLst>
                </p:cNvPr>
                <p:cNvSpPr txBox="1">
                  <a:spLocks noRot="1" noChangeAspect="1" noMove="1" noResize="1" noEditPoints="1" noAdjustHandles="1" noChangeArrowheads="1" noChangeShapeType="1" noTextEdit="1"/>
                </p:cNvSpPr>
                <p:nvPr/>
              </p:nvSpPr>
              <p:spPr>
                <a:xfrm>
                  <a:off x="5588614" y="1949904"/>
                  <a:ext cx="2759730" cy="753220"/>
                </a:xfrm>
                <a:prstGeom prst="rect">
                  <a:avLst/>
                </a:prstGeom>
                <a:blipFill>
                  <a:blip r:embed="rId6"/>
                  <a:stretch>
                    <a:fillRect l="-1826" r="-913" b="-11667"/>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8BBA2874-D25F-5825-6027-06BFD6AC7C5F}"/>
              </a:ext>
            </a:extLst>
          </p:cNvPr>
          <p:cNvGrpSpPr/>
          <p:nvPr/>
        </p:nvGrpSpPr>
        <p:grpSpPr>
          <a:xfrm>
            <a:off x="805129" y="2777906"/>
            <a:ext cx="7617138" cy="3439608"/>
            <a:chOff x="805129" y="2777906"/>
            <a:chExt cx="7617138" cy="3439608"/>
          </a:xfrm>
        </p:grpSpPr>
        <p:sp>
          <p:nvSpPr>
            <p:cNvPr id="25" name="圆角矩形 24">
              <a:extLst>
                <a:ext uri="{FF2B5EF4-FFF2-40B4-BE49-F238E27FC236}">
                  <a16:creationId xmlns:a16="http://schemas.microsoft.com/office/drawing/2014/main" id="{10818C38-5305-6AA7-396E-DB5B1E01A1EC}"/>
                </a:ext>
              </a:extLst>
            </p:cNvPr>
            <p:cNvSpPr/>
            <p:nvPr/>
          </p:nvSpPr>
          <p:spPr>
            <a:xfrm>
              <a:off x="2647101" y="2777906"/>
              <a:ext cx="5765884" cy="116697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nvGrpSpPr>
            <p:cNvPr id="26" name="组合 25">
              <a:extLst>
                <a:ext uri="{FF2B5EF4-FFF2-40B4-BE49-F238E27FC236}">
                  <a16:creationId xmlns:a16="http://schemas.microsoft.com/office/drawing/2014/main" id="{F88ED511-82E1-1F9E-67A0-B2D00CECDB6D}"/>
                </a:ext>
              </a:extLst>
            </p:cNvPr>
            <p:cNvGrpSpPr/>
            <p:nvPr/>
          </p:nvGrpSpPr>
          <p:grpSpPr>
            <a:xfrm>
              <a:off x="805129" y="2855484"/>
              <a:ext cx="7617138" cy="3362030"/>
              <a:chOff x="692395" y="2855484"/>
              <a:chExt cx="7617138" cy="3362030"/>
            </a:xfrm>
          </p:grpSpPr>
          <p:grpSp>
            <p:nvGrpSpPr>
              <p:cNvPr id="27" name="组合 26">
                <a:extLst>
                  <a:ext uri="{FF2B5EF4-FFF2-40B4-BE49-F238E27FC236}">
                    <a16:creationId xmlns:a16="http://schemas.microsoft.com/office/drawing/2014/main" id="{B77B5793-D731-F8B6-DD33-8147827CA1C0}"/>
                  </a:ext>
                </a:extLst>
              </p:cNvPr>
              <p:cNvGrpSpPr/>
              <p:nvPr/>
            </p:nvGrpSpPr>
            <p:grpSpPr>
              <a:xfrm>
                <a:off x="692395" y="2855484"/>
                <a:ext cx="7607856" cy="1011815"/>
                <a:chOff x="701677" y="3079090"/>
                <a:chExt cx="7607856" cy="1011815"/>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9A662F2-1EC6-273F-0C57-B64914F5428A}"/>
                        </a:ext>
                      </a:extLst>
                    </p:cNvPr>
                    <p:cNvSpPr txBox="1"/>
                    <p:nvPr/>
                  </p:nvSpPr>
                  <p:spPr>
                    <a:xfrm>
                      <a:off x="2774627" y="3079090"/>
                      <a:ext cx="5534906" cy="1011815"/>
                    </a:xfrm>
                    <a:prstGeom prst="rect">
                      <a:avLst/>
                    </a:prstGeom>
                    <a:noFill/>
                  </p:spPr>
                  <p:txBody>
                    <a:bodyPr wrap="square" lIns="0" tIns="0" rIns="0" bIns="0" rtlCol="0">
                      <a:spAutoFit/>
                    </a:bodyPr>
                    <a:lstStyle/>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基于松散度的相关性</a:t>
                      </a:r>
                      <a14:m>
                        <m:oMath xmlns:m="http://schemas.openxmlformats.org/officeDocument/2006/math">
                          <m:r>
                            <a:rPr kumimoji="1"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𝑓𝐿</m:t>
                          </m:r>
                          <m:d>
                            <m:d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e>
                          </m:d>
                        </m:oMath>
                      </a14:m>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空间距离得分</a:t>
                      </a:r>
                      <a14:m>
                        <m:oMath xmlns:m="http://schemas.openxmlformats.org/officeDocument/2006/math">
                          <m: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r>
                            <m:rPr>
                              <m:sty m:val="p"/>
                            </m:r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S</m:t>
                          </m:r>
                          <m:d>
                            <m:dPr>
                              <m:ctrl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𝑝</m:t>
                              </m:r>
                            </m:e>
                          </m:d>
                        </m:oMath>
                      </a14:m>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整体相关性</a:t>
                      </a:r>
                      <a:r>
                        <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rPr>
                        <a:t>  </a:t>
                      </a:r>
                      <a14:m>
                        <m:oMath xmlns:m="http://schemas.openxmlformats.org/officeDocument/2006/math">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𝑓</m:t>
                          </m:r>
                          <m:d>
                            <m:dPr>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e>
                          </m:d>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𝛽</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𝑓𝐿</m:t>
                          </m:r>
                          <m:d>
                            <m:dPr>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e>
                          </m:d>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d>
                            <m:dPr>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1−</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𝛽</m:t>
                              </m:r>
                            </m:e>
                          </m:d>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𝑓𝑆</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xmlns="">
                <p:sp>
                  <p:nvSpPr>
                    <p:cNvPr id="3" name="文本框 2">
                      <a:extLst>
                        <a:ext uri="{FF2B5EF4-FFF2-40B4-BE49-F238E27FC236}">
                          <a16:creationId xmlns:a16="http://schemas.microsoft.com/office/drawing/2014/main" id="{EE025DBE-06A3-15A4-4820-F9E5C157A845}"/>
                        </a:ext>
                      </a:extLst>
                    </p:cNvPr>
                    <p:cNvSpPr txBox="1">
                      <a:spLocks noRot="1" noChangeAspect="1" noMove="1" noResize="1" noEditPoints="1" noAdjustHandles="1" noChangeArrowheads="1" noChangeShapeType="1" noTextEdit="1"/>
                    </p:cNvSpPr>
                    <p:nvPr/>
                  </p:nvSpPr>
                  <p:spPr>
                    <a:xfrm>
                      <a:off x="2774627" y="3079090"/>
                      <a:ext cx="5534906" cy="1011815"/>
                    </a:xfrm>
                    <a:prstGeom prst="rect">
                      <a:avLst/>
                    </a:prstGeom>
                    <a:blipFill>
                      <a:blip r:embed="rId7"/>
                      <a:stretch>
                        <a:fillRect l="-2288" t="-2469" b="-11111"/>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5945ADE3-0E47-DC01-FFF1-764A3F8E2B67}"/>
                    </a:ext>
                  </a:extLst>
                </p:cNvPr>
                <p:cNvSpPr/>
                <p:nvPr/>
              </p:nvSpPr>
              <p:spPr>
                <a:xfrm>
                  <a:off x="701677" y="3235727"/>
                  <a:ext cx="1678540" cy="589911"/>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相关性函数</a:t>
                  </a:r>
                </a:p>
              </p:txBody>
            </p:sp>
          </p:grpSp>
          <p:grpSp>
            <p:nvGrpSpPr>
              <p:cNvPr id="28" name="组合 27">
                <a:extLst>
                  <a:ext uri="{FF2B5EF4-FFF2-40B4-BE49-F238E27FC236}">
                    <a16:creationId xmlns:a16="http://schemas.microsoft.com/office/drawing/2014/main" id="{C99AA12A-40FE-6FC2-C839-AC7E53FC8050}"/>
                  </a:ext>
                </a:extLst>
              </p:cNvPr>
              <p:cNvGrpSpPr/>
              <p:nvPr/>
            </p:nvGrpSpPr>
            <p:grpSpPr>
              <a:xfrm>
                <a:off x="701677" y="5456772"/>
                <a:ext cx="6494304" cy="651345"/>
                <a:chOff x="701677" y="5436554"/>
                <a:chExt cx="6494304" cy="651345"/>
              </a:xfrm>
            </p:grpSpPr>
            <p:sp>
              <p:nvSpPr>
                <p:cNvPr id="33" name="矩形 32">
                  <a:extLst>
                    <a:ext uri="{FF2B5EF4-FFF2-40B4-BE49-F238E27FC236}">
                      <a16:creationId xmlns:a16="http://schemas.microsoft.com/office/drawing/2014/main" id="{5C11CEAE-6268-BA0D-13DA-F581E212F40F}"/>
                    </a:ext>
                  </a:extLst>
                </p:cNvPr>
                <p:cNvSpPr/>
                <p:nvPr/>
              </p:nvSpPr>
              <p:spPr>
                <a:xfrm>
                  <a:off x="701677" y="5436554"/>
                  <a:ext cx="1678540" cy="589911"/>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整体得分函数</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23C30EA6-7529-96DF-6582-E2E7E290D852}"/>
                        </a:ext>
                      </a:extLst>
                    </p:cNvPr>
                    <p:cNvSpPr txBox="1"/>
                    <p:nvPr/>
                  </p:nvSpPr>
                  <p:spPr>
                    <a:xfrm>
                      <a:off x="2765345" y="5499148"/>
                      <a:ext cx="4430636" cy="588751"/>
                    </a:xfrm>
                    <a:prstGeom prst="rect">
                      <a:avLst/>
                    </a:prstGeom>
                    <a:noFill/>
                  </p:spPr>
                  <p:txBody>
                    <a:bodyPr wrap="none" lIns="0" tIns="0" rIns="0" bIns="0"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地点</m:t>
                          </m:r>
                          <m:r>
                            <m:rPr>
                              <m:sty m:val="p"/>
                            </m:r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p</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的整体得分</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HDf</m:t>
                          </m:r>
                          <m:d>
                            <m:dPr>
                              <m:ctrl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𝑝</m:t>
                              </m:r>
                            </m:e>
                          </m:d>
                        </m:oMath>
                      </a14:m>
                      <a:endParaRPr kumimoji="1" lang="en-US" altLang="zh-CN" sz="1800" b="0" i="1" u="none" strike="noStrike" kern="1200" cap="none" spc="0" normalizeH="0" baseline="0" noProof="0" dirty="0">
                        <a:ln>
                          <a:noFill/>
                        </a:ln>
                        <a:solidFill>
                          <a:srgbClr val="02409A"/>
                        </a:solidFill>
                        <a:effectLst/>
                        <a:uLnTx/>
                        <a:uFillTx/>
                        <a:latin typeface="Cambria Math" panose="02040503050406030204" pitchFamily="18" charset="0"/>
                        <a:ea typeface="微软雅黑"/>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1" lang="zh-CN" altLang="en-US"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集合</m:t>
                          </m:r>
                          <m:r>
                            <m:rPr>
                              <m:sty m:val="p"/>
                            </m:rP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R</m:t>
                          </m:r>
                          <m:r>
                            <a:rPr kumimoji="1" lang="zh-CN" altLang="en-US" sz="1800" b="0" i="1" u="none" strike="noStrike" kern="1200" cap="none" spc="0" normalizeH="0" baseline="0" noProof="0">
                              <a:ln>
                                <a:noFill/>
                              </a:ln>
                              <a:solidFill>
                                <a:srgbClr val="02409A"/>
                              </a:solidFill>
                              <a:effectLst/>
                              <a:uLnTx/>
                              <a:uFillTx/>
                              <a:latin typeface="Cambria Math" panose="02040503050406030204" pitchFamily="18" charset="0"/>
                              <a:cs typeface="+mn-cs"/>
                            </a:rPr>
                            <m:t>的</m:t>
                          </m:r>
                          <m:r>
                            <a:rPr kumimoji="1" lang="zh-CN" altLang="en-US"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整体得分</m:t>
                          </m:r>
                          <m:r>
                            <a:rPr kumimoji="1" lang="zh-CN" altLang="en-US"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 </m:t>
                          </m:r>
                          <m:r>
                            <m:rPr>
                              <m:sty m:val="p"/>
                            </m:rP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HDf</m:t>
                          </m:r>
                          <m:d>
                            <m:dPr>
                              <m:ctrlP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ctrlPr>
                            </m:dPr>
                            <m:e>
                              <m:r>
                                <m:rPr>
                                  <m:sty m:val="p"/>
                                </m:rPr>
                                <a:rPr kumimoji="1" lang="en-US" altLang="zh-CN" sz="1800" b="0" i="1" u="none" strike="noStrike" kern="1200" cap="none" spc="0" normalizeH="0" baseline="0" noProof="0">
                                  <a:ln>
                                    <a:noFill/>
                                  </a:ln>
                                  <a:solidFill>
                                    <a:srgbClr val="02409A"/>
                                  </a:solidFill>
                                  <a:effectLst/>
                                  <a:uLnTx/>
                                  <a:uFillTx/>
                                  <a:latin typeface="Cambria Math" panose="02040503050406030204" pitchFamily="18" charset="0"/>
                                  <a:cs typeface="+mn-cs"/>
                                </a:rPr>
                                <m:t>R</m:t>
                              </m:r>
                            </m:e>
                          </m:d>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nary>
                            <m:naryPr>
                              <m:chr m:val="∑"/>
                              <m:supHide m:val="on"/>
                              <m:ctrlP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ctrlPr>
                            </m:naryPr>
                            <m:sub>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𝑅</m:t>
                              </m:r>
                            </m:sub>
                            <m:sup/>
                            <m:e>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𝐻𝐷𝑓</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srgbClr val="02409A"/>
                                  </a:solidFill>
                                  <a:effectLst/>
                                  <a:uLnTx/>
                                  <a:uFillTx/>
                                  <a:latin typeface="Cambria Math" panose="02040503050406030204" pitchFamily="18" charset="0"/>
                                  <a:cs typeface="+mn-cs"/>
                                </a:rPr>
                                <m:t>)</m:t>
                              </m:r>
                            </m:e>
                          </m:nary>
                        </m:oMath>
                      </a14:m>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mc:Choice>
              <mc:Fallback>
                <p:sp>
                  <p:nvSpPr>
                    <p:cNvPr id="34" name="文本框 33">
                      <a:extLst>
                        <a:ext uri="{FF2B5EF4-FFF2-40B4-BE49-F238E27FC236}">
                          <a16:creationId xmlns:a16="http://schemas.microsoft.com/office/drawing/2014/main" id="{23C30EA6-7529-96DF-6582-E2E7E290D852}"/>
                        </a:ext>
                      </a:extLst>
                    </p:cNvPr>
                    <p:cNvSpPr txBox="1">
                      <a:spLocks noRot="1" noChangeAspect="1" noMove="1" noResize="1" noEditPoints="1" noAdjustHandles="1" noChangeArrowheads="1" noChangeShapeType="1" noTextEdit="1"/>
                    </p:cNvSpPr>
                    <p:nvPr/>
                  </p:nvSpPr>
                  <p:spPr>
                    <a:xfrm>
                      <a:off x="2765345" y="5499148"/>
                      <a:ext cx="4430636" cy="588751"/>
                    </a:xfrm>
                    <a:prstGeom prst="rect">
                      <a:avLst/>
                    </a:prstGeom>
                    <a:blipFill>
                      <a:blip r:embed="rId8"/>
                      <a:stretch>
                        <a:fillRect l="-2857" t="-31915" r="-1429" b="-110638"/>
                      </a:stretch>
                    </a:blipFill>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3ECA7682-BECA-E472-D533-C677CA995F57}"/>
                  </a:ext>
                </a:extLst>
              </p:cNvPr>
              <p:cNvGrpSpPr/>
              <p:nvPr/>
            </p:nvGrpSpPr>
            <p:grpSpPr>
              <a:xfrm>
                <a:off x="701677" y="4167649"/>
                <a:ext cx="7537653" cy="1093248"/>
                <a:chOff x="701677" y="4306121"/>
                <a:chExt cx="7537653" cy="1093248"/>
              </a:xfrm>
            </p:grpSpPr>
            <p:sp>
              <p:nvSpPr>
                <p:cNvPr id="31" name="矩形 30">
                  <a:extLst>
                    <a:ext uri="{FF2B5EF4-FFF2-40B4-BE49-F238E27FC236}">
                      <a16:creationId xmlns:a16="http://schemas.microsoft.com/office/drawing/2014/main" id="{4C72BFDD-38FE-F4D0-4157-A2AD82FF03ED}"/>
                    </a:ext>
                  </a:extLst>
                </p:cNvPr>
                <p:cNvSpPr/>
                <p:nvPr/>
              </p:nvSpPr>
              <p:spPr>
                <a:xfrm>
                  <a:off x="701677" y="4428273"/>
                  <a:ext cx="1678540" cy="589911"/>
                </a:xfrm>
                <a:prstGeom prst="rect">
                  <a:avLst/>
                </a:prstGeom>
                <a:no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多样性函数</a:t>
                  </a:r>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977DBA7-6149-AE8C-41CE-EF84720FD4A4}"/>
                        </a:ext>
                      </a:extLst>
                    </p:cNvPr>
                    <p:cNvSpPr txBox="1"/>
                    <p:nvPr/>
                  </p:nvSpPr>
                  <p:spPr>
                    <a:xfrm>
                      <a:off x="2704424" y="4306121"/>
                      <a:ext cx="5534906" cy="1093248"/>
                    </a:xfrm>
                    <a:prstGeom prst="rect">
                      <a:avLst/>
                    </a:prstGeom>
                    <a:noFill/>
                  </p:spPr>
                  <p:txBody>
                    <a:bodyPr wrap="square" lIns="0" tIns="0" rIns="0" bIns="0" rtlCol="0">
                      <a:spAutoFit/>
                    </a:bodyPr>
                    <a:lstStyle/>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14:m>
                        <m:oMath xmlns:m="http://schemas.openxmlformats.org/officeDocument/2006/math">
                          <m:r>
                            <a:rPr kumimoji="1"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托勒密</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空间</m:t>
                          </m:r>
                          <m:r>
                            <a:rPr kumimoji="1"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多样性</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𝑑𝑆</m:t>
                          </m:r>
                          <m:d>
                            <m:d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e>
                          </m:d>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杰</m:t>
                          </m:r>
                          <m:r>
                            <a:rPr kumimoji="1"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卡</m:t>
                          </m:r>
                          <m:r>
                            <a:rPr kumimoji="1"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德</m:t>
                          </m:r>
                          <m:r>
                            <a:rPr kumimoji="1"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距离</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𝑑𝐿</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prstClr val="black"/>
                          </a:solidFill>
                          <a:effectLst/>
                          <a:uLnTx/>
                          <a:uFillTx/>
                          <a:latin typeface="Calibri"/>
                          <a:ea typeface="微软雅黑"/>
                          <a:cs typeface="+mn-cs"/>
                        </a:rPr>
                        <a:t>地点</a:t>
                      </a:r>
                      <a14:m>
                        <m:oMath xmlns:m="http://schemas.openxmlformats.org/officeDocument/2006/math">
                          <m:r>
                            <m:rPr>
                              <m:sty m:val="p"/>
                            </m:rPr>
                            <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p</m:t>
                          </m:r>
                          <m:r>
                            <a:rPr kumimoji="1"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和</m:t>
                          </m:r>
                          <m:r>
                            <a:rPr kumimoji="1"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地点</m:t>
                          </m:r>
                          <m:sSup>
                            <m:sSupPr>
                              <m:ctrlP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r>
                                <m:rPr>
                                  <m:sty m:val="p"/>
                                </m:rP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p</m:t>
                              </m:r>
                            </m:e>
                            <m:sup>
                              <m:r>
                                <a:rPr kumimoji="1"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up>
                          </m:sSup>
                          <m:r>
                            <a:rPr kumimoji="1"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之间</m:t>
                          </m:r>
                          <m:r>
                            <a:rPr kumimoji="1"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的多样性</m:t>
                          </m:r>
                          <m:r>
                            <a:rPr kumimoji="1"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得分</m:t>
                          </m:r>
                          <m:r>
                            <a:rPr kumimoji="1"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𝐷𝑓</m:t>
                          </m:r>
                          <m:d>
                            <m:dPr>
                              <m:ctrl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d>
                        </m:oMath>
                      </a14:m>
                      <a:endParaRPr kumimoji="1"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rPr>
                        <a:t>整体多样性</a:t>
                      </a:r>
                      <a:r>
                        <a:rPr kumimoji="1" lang="en-US" altLang="zh-CN" sz="1800" b="0" i="0" u="none" strike="noStrike" kern="1200" cap="none" spc="0" normalizeH="0" baseline="0" noProof="0" dirty="0">
                          <a:ln>
                            <a:noFill/>
                          </a:ln>
                          <a:solidFill>
                            <a:srgbClr val="02409A"/>
                          </a:solidFill>
                          <a:effectLst/>
                          <a:uLnTx/>
                          <a:uFillTx/>
                          <a:latin typeface="Calibri"/>
                          <a:ea typeface="微软雅黑"/>
                          <a:cs typeface="+mn-cs"/>
                        </a:rPr>
                        <a:t>  </a:t>
                      </a:r>
                      <a14:m>
                        <m:oMath xmlns:m="http://schemas.openxmlformats.org/officeDocument/2006/math">
                          <m:r>
                            <m:rPr>
                              <m:sty m:val="p"/>
                            </m:rPr>
                            <a:rPr kumimoji="1" lang="en-US" altLang="zh-CN" sz="1800" b="0" i="1" u="none" strike="noStrike" kern="1200" cap="none" spc="0" normalizeH="0" baseline="0" noProof="0" dirty="0">
                              <a:ln>
                                <a:noFill/>
                              </a:ln>
                              <a:solidFill>
                                <a:srgbClr val="02409A"/>
                              </a:solidFill>
                              <a:effectLst/>
                              <a:uLnTx/>
                              <a:uFillTx/>
                              <a:latin typeface="Cambria Math" panose="02040503050406030204" pitchFamily="18" charset="0"/>
                              <a:cs typeface="+mn-cs"/>
                            </a:rPr>
                            <m:t>D</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𝑓</m:t>
                          </m:r>
                          <m:d>
                            <m:dPr>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e>
                          </m:d>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nary>
                            <m:naryPr>
                              <m:chr m:val="∑"/>
                              <m:supHide m:val="on"/>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naryPr>
                            <m:sub>
                              <m:sSup>
                                <m:sSupPr>
                                  <m:ctrlP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e>
                                <m:sup>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𝑅</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ea typeface="Cambria Math" panose="02040503050406030204" pitchFamily="18" charset="0"/>
                                  <a:cs typeface="+mn-cs"/>
                                </a:rPr>
                                <m:t>𝑝</m:t>
                              </m:r>
                            </m:sub>
                            <m:sup/>
                            <m:e>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𝐷𝑓</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𝑝</m:t>
                              </m:r>
                              <m:r>
                                <a:rPr kumimoji="1" lang="en-US" altLang="zh-CN" sz="1800" b="0" i="1" u="none" strike="noStrike" kern="1200" cap="none" spc="0" normalizeH="0" baseline="0" noProof="0" dirty="0" smtClean="0">
                                  <a:ln>
                                    <a:noFill/>
                                  </a:ln>
                                  <a:solidFill>
                                    <a:srgbClr val="02409A"/>
                                  </a:solidFill>
                                  <a:effectLst/>
                                  <a:uLnTx/>
                                  <a:uFillTx/>
                                  <a:latin typeface="Cambria Math" panose="02040503050406030204" pitchFamily="18" charset="0"/>
                                  <a:cs typeface="+mn-cs"/>
                                </a:rPr>
                                <m:t>′)</m:t>
                              </m:r>
                            </m:e>
                          </m:nary>
                        </m:oMath>
                      </a14:m>
                      <a:endParaRPr kumimoji="1" lang="zh-CN" altLang="en-US" sz="1800" b="0" i="0" u="none" strike="noStrike" kern="1200" cap="none" spc="0" normalizeH="0" baseline="0" noProof="0" dirty="0">
                        <a:ln>
                          <a:noFill/>
                        </a:ln>
                        <a:solidFill>
                          <a:srgbClr val="02409A"/>
                        </a:solidFill>
                        <a:effectLst/>
                        <a:uLnTx/>
                        <a:uFillTx/>
                        <a:latin typeface="Calibri"/>
                        <a:ea typeface="微软雅黑"/>
                        <a:cs typeface="+mn-cs"/>
                      </a:endParaRPr>
                    </a:p>
                  </p:txBody>
                </p:sp>
              </mc:Choice>
              <mc:Fallback>
                <p:sp>
                  <p:nvSpPr>
                    <p:cNvPr id="32" name="文本框 31">
                      <a:extLst>
                        <a:ext uri="{FF2B5EF4-FFF2-40B4-BE49-F238E27FC236}">
                          <a16:creationId xmlns:a16="http://schemas.microsoft.com/office/drawing/2014/main" id="{0977DBA7-6149-AE8C-41CE-EF84720FD4A4}"/>
                        </a:ext>
                      </a:extLst>
                    </p:cNvPr>
                    <p:cNvSpPr txBox="1">
                      <a:spLocks noRot="1" noChangeAspect="1" noMove="1" noResize="1" noEditPoints="1" noAdjustHandles="1" noChangeArrowheads="1" noChangeShapeType="1" noTextEdit="1"/>
                    </p:cNvSpPr>
                    <p:nvPr/>
                  </p:nvSpPr>
                  <p:spPr>
                    <a:xfrm>
                      <a:off x="2704424" y="4306121"/>
                      <a:ext cx="5534906" cy="1093248"/>
                    </a:xfrm>
                    <a:prstGeom prst="rect">
                      <a:avLst/>
                    </a:prstGeom>
                    <a:blipFill>
                      <a:blip r:embed="rId9"/>
                      <a:stretch>
                        <a:fillRect l="-2288" t="-2299" b="-55172"/>
                      </a:stretch>
                    </a:blipFill>
                  </p:spPr>
                  <p:txBody>
                    <a:bodyPr/>
                    <a:lstStyle/>
                    <a:p>
                      <a:r>
                        <a:rPr lang="zh-CN" altLang="en-US">
                          <a:noFill/>
                        </a:rPr>
                        <a:t> </a:t>
                      </a:r>
                    </a:p>
                  </p:txBody>
                </p:sp>
              </mc:Fallback>
            </mc:AlternateContent>
          </p:grpSp>
          <p:sp>
            <p:nvSpPr>
              <p:cNvPr id="30" name="圆角矩形 29">
                <a:extLst>
                  <a:ext uri="{FF2B5EF4-FFF2-40B4-BE49-F238E27FC236}">
                    <a16:creationId xmlns:a16="http://schemas.microsoft.com/office/drawing/2014/main" id="{5FD1B094-5BCA-00CC-87AB-22986A61B574}"/>
                  </a:ext>
                </a:extLst>
              </p:cNvPr>
              <p:cNvSpPr/>
              <p:nvPr/>
            </p:nvSpPr>
            <p:spPr>
              <a:xfrm>
                <a:off x="2543649" y="5409970"/>
                <a:ext cx="5765884" cy="80754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grpSp>
      <p:sp>
        <p:nvSpPr>
          <p:cNvPr id="37" name="圆角矩形 36">
            <a:extLst>
              <a:ext uri="{FF2B5EF4-FFF2-40B4-BE49-F238E27FC236}">
                <a16:creationId xmlns:a16="http://schemas.microsoft.com/office/drawing/2014/main" id="{C36149A8-4B66-23E3-66D6-BD0A659E1CB4}"/>
              </a:ext>
            </a:extLst>
          </p:cNvPr>
          <p:cNvSpPr/>
          <p:nvPr/>
        </p:nvSpPr>
        <p:spPr>
          <a:xfrm>
            <a:off x="2647101" y="4107161"/>
            <a:ext cx="5765884" cy="116697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191904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28" name="文本框 27"/>
          <p:cNvSpPr txBox="1"/>
          <p:nvPr/>
        </p:nvSpPr>
        <p:spPr>
          <a:xfrm>
            <a:off x="428281" y="199434"/>
            <a:ext cx="6191594" cy="605230"/>
          </a:xfrm>
          <a:prstGeom prst="rect">
            <a:avLst/>
          </a:prstGeom>
          <a:noFill/>
        </p:spPr>
        <p:txBody>
          <a:bodyPr wrap="square" rtlCol="0">
            <a:spAutoFit/>
          </a:bodyPr>
          <a:lstStyle/>
          <a:p>
            <a:pPr algn="ctr">
              <a:lnSpc>
                <a:spcPct val="130000"/>
              </a:lnSpc>
            </a:pPr>
            <a:r>
              <a:rPr lang="zh-CN" altLang="en-US" sz="2800" b="1" dirty="0">
                <a:solidFill>
                  <a:schemeClr val="bg1"/>
                </a:solidFill>
                <a:ea typeface="微软雅黑" panose="020B0503020204020204" pitchFamily="34" charset="-122"/>
              </a:rPr>
              <a:t>应用</a:t>
            </a:r>
            <a:r>
              <a:rPr lang="en-US" altLang="zh-CN" sz="2800" b="1" dirty="0">
                <a:solidFill>
                  <a:schemeClr val="bg1"/>
                </a:solidFill>
                <a:ea typeface="微软雅黑" panose="020B0503020204020204" pitchFamily="34" charset="-122"/>
              </a:rPr>
              <a:t>4</a:t>
            </a:r>
            <a:r>
              <a:rPr lang="zh-CN" altLang="en-US" sz="2800" b="1" dirty="0">
                <a:solidFill>
                  <a:schemeClr val="bg1"/>
                </a:solidFill>
                <a:ea typeface="微软雅黑" panose="020B0503020204020204" pitchFamily="34" charset="-122"/>
              </a:rPr>
              <a:t>：</a:t>
            </a:r>
            <a:r>
              <a:rPr lang="en-US" altLang="zh-CN" sz="2800" b="1" dirty="0">
                <a:solidFill>
                  <a:schemeClr val="bg1"/>
                </a:solidFill>
                <a:ea typeface="微软雅黑" panose="020B0503020204020204" pitchFamily="34" charset="-122"/>
              </a:rPr>
              <a:t>Spatial KG</a:t>
            </a:r>
            <a:r>
              <a:rPr lang="zh-CN" altLang="en-US" sz="2800" b="1" dirty="0">
                <a:solidFill>
                  <a:schemeClr val="bg1"/>
                </a:solidFill>
                <a:ea typeface="微软雅黑" panose="020B0503020204020204" pitchFamily="34" charset="-122"/>
              </a:rPr>
              <a:t>上的最近点对查询</a:t>
            </a:r>
            <a:endParaRPr lang="en-US" altLang="zh-CN" sz="2800" b="1" dirty="0">
              <a:solidFill>
                <a:schemeClr val="bg1"/>
              </a:solidFill>
              <a:ea typeface="微软雅黑" panose="020B0503020204020204" pitchFamily="34" charset="-122"/>
            </a:endParaRPr>
          </a:p>
        </p:txBody>
      </p:sp>
      <p:sp>
        <p:nvSpPr>
          <p:cNvPr id="8" name="文本框 7"/>
          <p:cNvSpPr txBox="1"/>
          <p:nvPr/>
        </p:nvSpPr>
        <p:spPr>
          <a:xfrm>
            <a:off x="740064" y="2007272"/>
            <a:ext cx="7663844" cy="533672"/>
          </a:xfrm>
          <a:prstGeom prst="rect">
            <a:avLst/>
          </a:prstGeom>
          <a:noFill/>
        </p:spPr>
        <p:txBody>
          <a:bodyPr wrap="square" rtlCol="0">
            <a:spAutoFit/>
          </a:bodyPr>
          <a:lstStyle/>
          <a:p>
            <a:pPr algn="ctr">
              <a:lnSpc>
                <a:spcPct val="130000"/>
              </a:lnSpc>
            </a:pPr>
            <a:r>
              <a:rPr lang="en-US" altLang="zh-CN" sz="2400" b="1" dirty="0">
                <a:solidFill>
                  <a:srgbClr val="02409A"/>
                </a:solidFill>
                <a:ea typeface="微软雅黑" panose="020B0503020204020204" pitchFamily="34" charset="-122"/>
              </a:rPr>
              <a:t>Top-k Closest Pair Queries over Spatial Knowledge Graph</a:t>
            </a:r>
          </a:p>
        </p:txBody>
      </p:sp>
      <p:sp>
        <p:nvSpPr>
          <p:cNvPr id="9" name="文本框 8"/>
          <p:cNvSpPr txBox="1"/>
          <p:nvPr/>
        </p:nvSpPr>
        <p:spPr>
          <a:xfrm>
            <a:off x="651878" y="2470542"/>
            <a:ext cx="7752031" cy="668260"/>
          </a:xfrm>
          <a:prstGeom prst="rect">
            <a:avLst/>
          </a:prstGeom>
          <a:noFill/>
        </p:spPr>
        <p:txBody>
          <a:bodyPr wrap="square" rtlCol="0">
            <a:spAutoFit/>
          </a:bodyPr>
          <a:lstStyle/>
          <a:p>
            <a:pPr algn="ctr">
              <a:lnSpc>
                <a:spcPct val="130000"/>
              </a:lnSpc>
            </a:pPr>
            <a:r>
              <a:rPr lang="de-DE" altLang="zh-CN" sz="1500" b="1" i="1" dirty="0">
                <a:solidFill>
                  <a:srgbClr val="6B2D0B"/>
                </a:solidFill>
                <a:ea typeface="微软雅黑" panose="020B0503020204020204" pitchFamily="34" charset="-122"/>
              </a:rPr>
              <a:t>Fangwei Wu, Xike Xie, and Jieming Shi</a:t>
            </a:r>
            <a:r>
              <a:rPr lang="en-US" altLang="zh-CN" sz="1500" b="1" i="1" dirty="0">
                <a:solidFill>
                  <a:srgbClr val="6B2D0B"/>
                </a:solidFill>
                <a:ea typeface="微软雅黑" panose="020B0503020204020204" pitchFamily="34" charset="-122"/>
              </a:rPr>
              <a:t> </a:t>
            </a:r>
          </a:p>
          <a:p>
            <a:pPr algn="ctr">
              <a:lnSpc>
                <a:spcPct val="130000"/>
              </a:lnSpc>
            </a:pPr>
            <a:r>
              <a:rPr lang="en-US" altLang="zh-CN" sz="1500" b="1" i="1" dirty="0">
                <a:solidFill>
                  <a:srgbClr val="6B2D0B"/>
                </a:solidFill>
                <a:ea typeface="微软雅黑" panose="020B0503020204020204" pitchFamily="34" charset="-122"/>
              </a:rPr>
              <a:t>International Conference on Database Systems for Advanced Applications. 2021. </a:t>
            </a:r>
          </a:p>
        </p:txBody>
      </p:sp>
      <p:sp>
        <p:nvSpPr>
          <p:cNvPr id="10" name="文本框 9"/>
          <p:cNvSpPr txBox="1"/>
          <p:nvPr/>
        </p:nvSpPr>
        <p:spPr>
          <a:xfrm>
            <a:off x="525759" y="3074616"/>
            <a:ext cx="7966363" cy="533672"/>
          </a:xfrm>
          <a:prstGeom prst="rect">
            <a:avLst/>
          </a:prstGeom>
          <a:noFill/>
        </p:spPr>
        <p:txBody>
          <a:bodyPr wrap="square">
            <a:spAutoFit/>
          </a:bodyPr>
          <a:lstStyle/>
          <a:p>
            <a:pPr algn="ctr">
              <a:lnSpc>
                <a:spcPct val="130000"/>
              </a:lnSpc>
            </a:pPr>
            <a:r>
              <a:rPr lang="en-US" altLang="zh-CN" sz="2400" b="1" dirty="0">
                <a:solidFill>
                  <a:srgbClr val="02409A"/>
                </a:solidFill>
                <a:ea typeface="微软雅黑" panose="020B0503020204020204" pitchFamily="34" charset="-122"/>
              </a:rPr>
              <a:t>Collective Keyword Query on a Spatial Knowledge Base</a:t>
            </a:r>
          </a:p>
        </p:txBody>
      </p:sp>
      <p:sp>
        <p:nvSpPr>
          <p:cNvPr id="11" name="文本框 10"/>
          <p:cNvSpPr txBox="1"/>
          <p:nvPr/>
        </p:nvSpPr>
        <p:spPr>
          <a:xfrm>
            <a:off x="651878" y="3521473"/>
            <a:ext cx="7840245" cy="784830"/>
          </a:xfrm>
          <a:prstGeom prst="rect">
            <a:avLst/>
          </a:prstGeom>
          <a:noFill/>
        </p:spPr>
        <p:txBody>
          <a:bodyPr wrap="square">
            <a:spAutoFit/>
          </a:bodyPr>
          <a:lstStyle/>
          <a:p>
            <a:pPr algn="ctr"/>
            <a:r>
              <a:rPr lang="en-US" altLang="zh-CN" sz="1500" b="1" i="1" dirty="0" err="1">
                <a:solidFill>
                  <a:srgbClr val="6B2D0B"/>
                </a:solidFill>
                <a:ea typeface="微软雅黑" panose="020B0503020204020204" pitchFamily="34" charset="-122"/>
              </a:rPr>
              <a:t>Xiongnan</a:t>
            </a:r>
            <a:r>
              <a:rPr lang="en-US" altLang="zh-CN" sz="1500" b="1" i="1" dirty="0">
                <a:solidFill>
                  <a:srgbClr val="6B2D0B"/>
                </a:solidFill>
                <a:ea typeface="微软雅黑" panose="020B0503020204020204" pitchFamily="34" charset="-122"/>
              </a:rPr>
              <a:t> </a:t>
            </a:r>
            <a:r>
              <a:rPr lang="en-US" altLang="zh-CN" sz="1500" b="1" i="1" dirty="0" err="1">
                <a:solidFill>
                  <a:srgbClr val="6B2D0B"/>
                </a:solidFill>
                <a:ea typeface="微软雅黑" panose="020B0503020204020204" pitchFamily="34" charset="-122"/>
              </a:rPr>
              <a:t>Jin</a:t>
            </a:r>
            <a:r>
              <a:rPr lang="en-US" altLang="zh-CN" sz="1500" b="1" i="1" dirty="0">
                <a:solidFill>
                  <a:srgbClr val="6B2D0B"/>
                </a:solidFill>
                <a:ea typeface="微软雅黑" panose="020B0503020204020204" pitchFamily="34" charset="-122"/>
              </a:rPr>
              <a:t>, </a:t>
            </a:r>
            <a:r>
              <a:rPr lang="en-US" altLang="zh-CN" sz="1500" b="1" i="1" dirty="0" err="1">
                <a:solidFill>
                  <a:srgbClr val="6B2D0B"/>
                </a:solidFill>
                <a:ea typeface="微软雅黑" panose="020B0503020204020204" pitchFamily="34" charset="-122"/>
              </a:rPr>
              <a:t>Sangjin</a:t>
            </a:r>
            <a:r>
              <a:rPr lang="en-US" altLang="zh-CN" sz="1500" b="1" i="1" dirty="0">
                <a:solidFill>
                  <a:srgbClr val="6B2D0B"/>
                </a:solidFill>
                <a:ea typeface="微软雅黑" panose="020B0503020204020204" pitchFamily="34" charset="-122"/>
              </a:rPr>
              <a:t> Shin, </a:t>
            </a:r>
            <a:r>
              <a:rPr lang="en-US" altLang="zh-CN" sz="1500" b="1" i="1" dirty="0" err="1">
                <a:solidFill>
                  <a:srgbClr val="6B2D0B"/>
                </a:solidFill>
                <a:ea typeface="微软雅黑" panose="020B0503020204020204" pitchFamily="34" charset="-122"/>
              </a:rPr>
              <a:t>Eunju</a:t>
            </a:r>
            <a:r>
              <a:rPr lang="en-US" altLang="zh-CN" sz="1500" b="1" i="1" dirty="0">
                <a:solidFill>
                  <a:srgbClr val="6B2D0B"/>
                </a:solidFill>
                <a:ea typeface="微软雅黑" panose="020B0503020204020204" pitchFamily="34" charset="-122"/>
              </a:rPr>
              <a:t> Jo, and Kyong-Ho Lee, Member, IEEE</a:t>
            </a:r>
          </a:p>
          <a:p>
            <a:pPr algn="ctr"/>
            <a:r>
              <a:rPr lang="en-US" altLang="zh-CN" sz="1500" b="1" i="1" dirty="0">
                <a:solidFill>
                  <a:srgbClr val="6B2D0B"/>
                </a:solidFill>
                <a:ea typeface="微软雅黑" panose="020B0503020204020204" pitchFamily="34" charset="-122"/>
              </a:rPr>
              <a:t>IEEE Transactions on Knowledge and Data Engineering, 2018.</a:t>
            </a:r>
          </a:p>
          <a:p>
            <a:pPr algn="ctr"/>
            <a:endParaRPr lang="en-US" altLang="zh-CN" sz="1500" b="1" i="1" dirty="0">
              <a:solidFill>
                <a:srgbClr val="6B2D0B"/>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城市知识图谱构建</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研究背景、意义</a:t>
              </a: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城市知识图谱应用</a:t>
              </a: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总结展望</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28" name="文本框 2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提纲</a:t>
            </a:r>
          </a:p>
        </p:txBody>
      </p:sp>
      <p:sp>
        <p:nvSpPr>
          <p:cNvPr id="36" name="文本框 35"/>
          <p:cNvSpPr txBox="1"/>
          <p:nvPr/>
        </p:nvSpPr>
        <p:spPr>
          <a:xfrm>
            <a:off x="2505590" y="2740126"/>
            <a:ext cx="4132835" cy="461665"/>
          </a:xfrm>
          <a:prstGeom prst="rect">
            <a:avLst/>
          </a:prstGeom>
          <a:noFill/>
          <a:ln w="19050">
            <a:solidFill>
              <a:srgbClr val="02409A"/>
            </a:solidFill>
          </a:ln>
        </p:spPr>
        <p:txBody>
          <a:bodyPr wrap="square" rtlCol="0">
            <a:spAutoFit/>
          </a:bodyPr>
          <a:lstStyle/>
          <a:p>
            <a:pPr lvl="0" algn="ctr">
              <a:defRPr/>
            </a:pPr>
            <a:r>
              <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2 </a:t>
            </a: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基础算法和优化的方案</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sp>
        <p:nvSpPr>
          <p:cNvPr id="37" name="文本框 36"/>
          <p:cNvSpPr txBox="1"/>
          <p:nvPr/>
        </p:nvSpPr>
        <p:spPr>
          <a:xfrm>
            <a:off x="2505582" y="1701524"/>
            <a:ext cx="4132835" cy="461665"/>
          </a:xfrm>
          <a:prstGeom prst="rect">
            <a:avLst/>
          </a:prstGeom>
          <a:noFill/>
          <a:ln w="19050">
            <a:solidFill>
              <a:srgbClr val="02409A"/>
            </a:solidFill>
          </a:ln>
        </p:spPr>
        <p:txBody>
          <a:bodyPr wrap="square" rtlCol="0">
            <a:spAutoFit/>
          </a:bodyPr>
          <a:lstStyle/>
          <a:p>
            <a:pPr lvl="0" algn="ctr">
              <a:defRPr/>
            </a:pPr>
            <a:r>
              <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1 </a:t>
            </a: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背景和问题定义</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sp>
        <p:nvSpPr>
          <p:cNvPr id="38" name="文本框 37"/>
          <p:cNvSpPr txBox="1"/>
          <p:nvPr/>
        </p:nvSpPr>
        <p:spPr>
          <a:xfrm>
            <a:off x="2505582" y="3719799"/>
            <a:ext cx="4132835" cy="461665"/>
          </a:xfrm>
          <a:prstGeom prst="rect">
            <a:avLst/>
          </a:prstGeom>
          <a:noFill/>
          <a:ln w="19050">
            <a:solidFill>
              <a:srgbClr val="02409A"/>
            </a:solidFill>
          </a:ln>
        </p:spPr>
        <p:txBody>
          <a:bodyPr wrap="square" rtlCol="0">
            <a:spAutoFit/>
          </a:bodyPr>
          <a:lstStyle/>
          <a:p>
            <a:pPr lvl="0" algn="ctr">
              <a:defRPr/>
            </a:pPr>
            <a:r>
              <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3 </a:t>
            </a: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sp>
        <p:nvSpPr>
          <p:cNvPr id="39" name="文本框 38"/>
          <p:cNvSpPr txBox="1"/>
          <p:nvPr/>
        </p:nvSpPr>
        <p:spPr>
          <a:xfrm>
            <a:off x="2505582" y="4715838"/>
            <a:ext cx="4132835" cy="461665"/>
          </a:xfrm>
          <a:prstGeom prst="rect">
            <a:avLst/>
          </a:prstGeom>
          <a:noFill/>
          <a:ln w="19050">
            <a:solidFill>
              <a:srgbClr val="02409A"/>
            </a:solidFill>
          </a:ln>
        </p:spPr>
        <p:txBody>
          <a:bodyPr wrap="square" rtlCol="0">
            <a:spAutoFit/>
          </a:bodyPr>
          <a:lstStyle/>
          <a:p>
            <a:pPr lvl="0" algn="ctr">
              <a:defRPr/>
            </a:pPr>
            <a:r>
              <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4 </a:t>
            </a: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结论</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8" name="文本框 7"/>
          <p:cNvSpPr txBox="1"/>
          <p:nvPr/>
        </p:nvSpPr>
        <p:spPr>
          <a:xfrm>
            <a:off x="428281" y="972608"/>
            <a:ext cx="435019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背景介绍</a:t>
            </a:r>
            <a:r>
              <a:rPr lang="en-US" altLang="zh-CN" sz="2400" b="1" dirty="0">
                <a:latin typeface="Calibri" panose="020F0502020204030204" pitchFamily="34" charset="0"/>
                <a:ea typeface="微软雅黑" panose="020B0503020204020204" pitchFamily="34" charset="-122"/>
              </a:rPr>
              <a:t> </a:t>
            </a:r>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1.</a:t>
            </a:r>
            <a:r>
              <a:rPr lang="zh-CN" altLang="en-US" sz="2800" b="1" spc="200" dirty="0">
                <a:solidFill>
                  <a:schemeClr val="bg1"/>
                </a:solidFill>
                <a:latin typeface="Calibri" panose="020F0502020204030204" pitchFamily="34" charset="0"/>
                <a:ea typeface="微软雅黑" panose="020B0503020204020204" pitchFamily="34" charset="-122"/>
              </a:rPr>
              <a:t>引言</a:t>
            </a:r>
          </a:p>
        </p:txBody>
      </p:sp>
      <p:sp>
        <p:nvSpPr>
          <p:cNvPr id="7" name="文本框 6"/>
          <p:cNvSpPr txBox="1"/>
          <p:nvPr/>
        </p:nvSpPr>
        <p:spPr>
          <a:xfrm>
            <a:off x="868680" y="1392766"/>
            <a:ext cx="7406640" cy="4247317"/>
          </a:xfrm>
          <a:prstGeom prst="rect">
            <a:avLst/>
          </a:prstGeom>
          <a:noFill/>
        </p:spPr>
        <p:txBody>
          <a:bodyPr wrap="square">
            <a:spAutoFit/>
          </a:bodyPr>
          <a:lstStyle/>
          <a:p>
            <a:r>
              <a:rPr lang="en-US" altLang="zh-CN" dirty="0"/>
              <a:t>1. </a:t>
            </a:r>
            <a:r>
              <a:rPr lang="zh-CN" altLang="en-US" dirty="0"/>
              <a:t>由于知识共享社区的发展以及自动化信息提取技术的发展，大型知识库已在各种应用中使用。例如，</a:t>
            </a:r>
            <a:r>
              <a:rPr lang="en-US" altLang="zh-CN" dirty="0" err="1"/>
              <a:t>dbpedia</a:t>
            </a:r>
            <a:r>
              <a:rPr lang="en-US" altLang="zh-CN" dirty="0"/>
              <a:t> [1]</a:t>
            </a:r>
            <a:r>
              <a:rPr lang="zh-CN" altLang="en-US" dirty="0"/>
              <a:t>和</a:t>
            </a:r>
            <a:r>
              <a:rPr lang="en-US" altLang="zh-CN" dirty="0" err="1"/>
              <a:t>Yago</a:t>
            </a:r>
            <a:r>
              <a:rPr lang="en-US" altLang="zh-CN" dirty="0"/>
              <a:t> [2]</a:t>
            </a:r>
            <a:r>
              <a:rPr lang="zh-CN" altLang="en-US" dirty="0"/>
              <a:t>从</a:t>
            </a:r>
            <a:r>
              <a:rPr lang="en-US" altLang="zh-CN" dirty="0"/>
              <a:t>Wikipedia</a:t>
            </a:r>
            <a:r>
              <a:rPr lang="zh-CN" altLang="en-US" dirty="0"/>
              <a:t>自动提取事实，并将其存储在资源说明框架（</a:t>
            </a:r>
            <a:r>
              <a:rPr lang="en-US" altLang="zh-CN" dirty="0"/>
              <a:t>RDF</a:t>
            </a:r>
            <a:r>
              <a:rPr lang="zh-CN" altLang="en-US" dirty="0"/>
              <a:t>）格式中以支持结构查询。</a:t>
            </a:r>
          </a:p>
          <a:p>
            <a:endParaRPr lang="zh-CN" altLang="en-US" dirty="0"/>
          </a:p>
          <a:p>
            <a:r>
              <a:rPr lang="en-US" altLang="zh-CN" dirty="0"/>
              <a:t>2.</a:t>
            </a:r>
            <a:r>
              <a:rPr lang="zh-CN" altLang="en-US" dirty="0"/>
              <a:t>知识库充满了其他空间语义。这些知识库使基于位置的查询和信息检索。公开地理空间联盟（</a:t>
            </a:r>
            <a:r>
              <a:rPr lang="en-US" altLang="zh-CN" dirty="0"/>
              <a:t>OGC</a:t>
            </a:r>
            <a:r>
              <a:rPr lang="zh-CN" altLang="en-US" dirty="0"/>
              <a:t>）提出了标准的结构化语言，例如</a:t>
            </a:r>
            <a:r>
              <a:rPr lang="en-US" altLang="zh-CN" dirty="0" err="1"/>
              <a:t>GeoSparql</a:t>
            </a:r>
            <a:r>
              <a:rPr lang="zh-CN" altLang="en-US" dirty="0"/>
              <a:t>，以支持地理空间搜索操作。</a:t>
            </a:r>
          </a:p>
          <a:p>
            <a:endParaRPr lang="zh-CN" altLang="en-US" dirty="0"/>
          </a:p>
          <a:p>
            <a:r>
              <a:rPr lang="en-US" altLang="zh-CN" dirty="0"/>
              <a:t>3.</a:t>
            </a:r>
            <a:r>
              <a:rPr lang="zh-CN" altLang="en-US" dirty="0"/>
              <a:t>但这些结构化语言通常要求用户熟悉特定语言以及对数据域的</a:t>
            </a:r>
            <a:r>
              <a:rPr lang="en-US" altLang="zh-CN" dirty="0"/>
              <a:t>APRIORI</a:t>
            </a:r>
            <a:r>
              <a:rPr lang="zh-CN" altLang="en-US" dirty="0"/>
              <a:t>知识。</a:t>
            </a:r>
          </a:p>
          <a:p>
            <a:endParaRPr lang="zh-CN" altLang="en-US" dirty="0"/>
          </a:p>
          <a:p>
            <a:r>
              <a:rPr lang="en-US" altLang="zh-CN" dirty="0"/>
              <a:t>4.</a:t>
            </a:r>
            <a:r>
              <a:rPr lang="zh-CN" altLang="en-US" dirty="0"/>
              <a:t>鉴于此，出现了对空间知识基础模型的关键字搜索</a:t>
            </a:r>
            <a:r>
              <a:rPr lang="en-US" altLang="zh-CN" dirty="0"/>
              <a:t>[15]</a:t>
            </a:r>
            <a:r>
              <a:rPr lang="zh-CN" altLang="en-US" dirty="0"/>
              <a:t>，该模型称为</a:t>
            </a:r>
            <a:r>
              <a:rPr lang="en-US" altLang="zh-CN" dirty="0"/>
              <a:t>KSP</a:t>
            </a:r>
            <a:r>
              <a:rPr lang="zh-CN" altLang="en-US" dirty="0"/>
              <a:t>查询</a:t>
            </a:r>
            <a:r>
              <a:rPr lang="en-US" altLang="zh-CN" dirty="0"/>
              <a:t>(</a:t>
            </a:r>
            <a:r>
              <a:rPr lang="en-US" altLang="zh-CN" dirty="0" err="1"/>
              <a:t>kSP</a:t>
            </a:r>
            <a:r>
              <a:rPr lang="en-US" altLang="zh-CN" dirty="0"/>
              <a:t> query, keyword search on spatial knowledge bases)</a:t>
            </a:r>
            <a:r>
              <a:rPr lang="zh-CN" altLang="en-US" dirty="0"/>
              <a:t>，允许用户在不了解结构语言的情况下检索空间实体。</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8" name="文本框 7"/>
          <p:cNvSpPr txBox="1"/>
          <p:nvPr/>
        </p:nvSpPr>
        <p:spPr>
          <a:xfrm>
            <a:off x="434587" y="972608"/>
            <a:ext cx="4350196" cy="461665"/>
          </a:xfrm>
          <a:prstGeom prst="rect">
            <a:avLst/>
          </a:prstGeom>
          <a:noFill/>
        </p:spPr>
        <p:txBody>
          <a:bodyPr wrap="square" rtlCol="0">
            <a:spAutoFit/>
          </a:bodyPr>
          <a:lstStyle/>
          <a:p>
            <a:r>
              <a:rPr lang="en-US" altLang="zh-CN" sz="2400" b="1" dirty="0" err="1">
                <a:latin typeface="Calibri" panose="020F0502020204030204" pitchFamily="34" charset="0"/>
                <a:ea typeface="微软雅黑" panose="020B0503020204020204" pitchFamily="34" charset="-122"/>
              </a:rPr>
              <a:t>ksp</a:t>
            </a:r>
            <a:r>
              <a:rPr lang="zh-CN" altLang="en-US" sz="2400" b="1" dirty="0">
                <a:latin typeface="Calibri" panose="020F0502020204030204" pitchFamily="34" charset="0"/>
                <a:ea typeface="微软雅黑" panose="020B0503020204020204" pitchFamily="34" charset="-122"/>
              </a:rPr>
              <a:t>存在的问题</a:t>
            </a:r>
            <a:endParaRPr lang="en-US" altLang="zh-CN" sz="2400" b="1" dirty="0">
              <a:latin typeface="Calibri" panose="020F0502020204030204" pitchFamily="34" charset="0"/>
              <a:ea typeface="微软雅黑" panose="020B0503020204020204" pitchFamily="34" charset="-122"/>
            </a:endParaRPr>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1.</a:t>
            </a:r>
            <a:r>
              <a:rPr lang="zh-CN" altLang="en-US" sz="2800" b="1" spc="200" dirty="0">
                <a:solidFill>
                  <a:schemeClr val="bg1"/>
                </a:solidFill>
                <a:latin typeface="Calibri" panose="020F0502020204030204" pitchFamily="34" charset="0"/>
                <a:ea typeface="微软雅黑" panose="020B0503020204020204" pitchFamily="34" charset="-122"/>
              </a:rPr>
              <a:t>引言</a:t>
            </a:r>
          </a:p>
        </p:txBody>
      </p:sp>
      <p:sp>
        <p:nvSpPr>
          <p:cNvPr id="7" name="文本框 6"/>
          <p:cNvSpPr txBox="1"/>
          <p:nvPr/>
        </p:nvSpPr>
        <p:spPr>
          <a:xfrm>
            <a:off x="868680" y="1392766"/>
            <a:ext cx="7406640" cy="369332"/>
          </a:xfrm>
          <a:prstGeom prst="rect">
            <a:avLst/>
          </a:prstGeom>
          <a:noFill/>
        </p:spPr>
        <p:txBody>
          <a:bodyPr wrap="square">
            <a:spAutoFit/>
          </a:bodyPr>
          <a:lstStyle/>
          <a:p>
            <a:endParaRPr lang="en-US" altLang="zh-CN" dirty="0"/>
          </a:p>
        </p:txBody>
      </p:sp>
      <p:pic>
        <p:nvPicPr>
          <p:cNvPr id="4" name="图片 3"/>
          <p:cNvPicPr>
            <a:picLocks noChangeAspect="1"/>
          </p:cNvPicPr>
          <p:nvPr/>
        </p:nvPicPr>
        <p:blipFill>
          <a:blip r:embed="rId3"/>
          <a:stretch>
            <a:fillRect/>
          </a:stretch>
        </p:blipFill>
        <p:spPr>
          <a:xfrm>
            <a:off x="553934" y="1503084"/>
            <a:ext cx="6300913" cy="2725429"/>
          </a:xfrm>
          <a:prstGeom prst="rect">
            <a:avLst/>
          </a:prstGeom>
        </p:spPr>
      </p:pic>
      <p:sp>
        <p:nvSpPr>
          <p:cNvPr id="10" name="文本框 9"/>
          <p:cNvSpPr txBox="1"/>
          <p:nvPr/>
        </p:nvSpPr>
        <p:spPr>
          <a:xfrm>
            <a:off x="761473" y="4431586"/>
            <a:ext cx="6843811" cy="923330"/>
          </a:xfrm>
          <a:prstGeom prst="rect">
            <a:avLst/>
          </a:prstGeom>
          <a:noFill/>
        </p:spPr>
        <p:txBody>
          <a:bodyPr wrap="square">
            <a:spAutoFit/>
          </a:bodyPr>
          <a:lstStyle/>
          <a:p>
            <a:r>
              <a:rPr lang="zh-CN" altLang="en-US" dirty="0"/>
              <a:t>如果有人想找到一个彼此靠近的公园和汽车站。</a:t>
            </a:r>
            <a:endParaRPr lang="en-US" altLang="zh-CN" dirty="0"/>
          </a:p>
          <a:p>
            <a:r>
              <a:rPr lang="en-US" altLang="zh-CN" dirty="0"/>
              <a:t>KSP</a:t>
            </a:r>
            <a:r>
              <a:rPr lang="zh-CN" altLang="en-US" dirty="0"/>
              <a:t>只能找到一个巴士站</a:t>
            </a:r>
            <a:r>
              <a:rPr lang="en-US" altLang="zh-CN" dirty="0"/>
              <a:t>{S1}</a:t>
            </a:r>
            <a:r>
              <a:rPr lang="zh-CN" altLang="en-US" dirty="0"/>
              <a:t>，和公园</a:t>
            </a:r>
            <a:r>
              <a:rPr lang="en-US" altLang="zh-CN" dirty="0"/>
              <a:t>{S2</a:t>
            </a:r>
            <a:r>
              <a:rPr lang="zh-CN" altLang="en-US" dirty="0"/>
              <a:t>，</a:t>
            </a:r>
            <a:r>
              <a:rPr lang="en-US" altLang="zh-CN" dirty="0"/>
              <a:t>S3}</a:t>
            </a:r>
            <a:r>
              <a:rPr lang="zh-CN" altLang="en-US" dirty="0"/>
              <a:t>，因为</a:t>
            </a:r>
            <a:r>
              <a:rPr lang="en-US" altLang="zh-CN" dirty="0"/>
              <a:t>KSP</a:t>
            </a:r>
            <a:r>
              <a:rPr lang="zh-CN" altLang="en-US" dirty="0"/>
              <a:t>的目的是找到一个涵盖所有查询关键字的单个空间顶点。</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8" name="文本框 7"/>
          <p:cNvSpPr txBox="1"/>
          <p:nvPr/>
        </p:nvSpPr>
        <p:spPr>
          <a:xfrm>
            <a:off x="434587" y="972608"/>
            <a:ext cx="435019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本文贡献</a:t>
            </a:r>
            <a:endParaRPr lang="en-US" altLang="zh-CN" sz="2400" b="1" dirty="0">
              <a:latin typeface="Calibri" panose="020F0502020204030204" pitchFamily="34" charset="0"/>
              <a:ea typeface="微软雅黑" panose="020B0503020204020204" pitchFamily="34" charset="-122"/>
            </a:endParaRPr>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1.</a:t>
            </a:r>
            <a:r>
              <a:rPr lang="zh-CN" altLang="en-US" sz="2800" b="1" spc="200" dirty="0">
                <a:solidFill>
                  <a:schemeClr val="bg1"/>
                </a:solidFill>
                <a:latin typeface="Calibri" panose="020F0502020204030204" pitchFamily="34" charset="0"/>
                <a:ea typeface="微软雅黑" panose="020B0503020204020204" pitchFamily="34" charset="-122"/>
              </a:rPr>
              <a:t>引言</a:t>
            </a:r>
          </a:p>
        </p:txBody>
      </p:sp>
      <p:sp>
        <p:nvSpPr>
          <p:cNvPr id="11" name="文本框 10"/>
          <p:cNvSpPr txBox="1"/>
          <p:nvPr/>
        </p:nvSpPr>
        <p:spPr>
          <a:xfrm>
            <a:off x="428281" y="1503543"/>
            <a:ext cx="8198610" cy="1477328"/>
          </a:xfrm>
          <a:prstGeom prst="rect">
            <a:avLst/>
          </a:prstGeom>
          <a:noFill/>
        </p:spPr>
        <p:txBody>
          <a:bodyPr wrap="square">
            <a:spAutoFit/>
          </a:bodyPr>
          <a:lstStyle/>
          <a:p>
            <a:r>
              <a:rPr lang="zh-CN" altLang="en-US" dirty="0"/>
              <a:t>为了解决上述问题，在论文中，我们提出了一种在空间知识库上进行搜索的新颖方式，即Top-K最近对搜索，该查询返回具有最低排名分数</a:t>
            </a:r>
            <a:r>
              <a:rPr lang="en-US" altLang="zh-CN" dirty="0"/>
              <a:t>key</a:t>
            </a:r>
            <a:r>
              <a:rPr lang="zh-CN" altLang="en-US" dirty="0"/>
              <a:t>空间实体对。</a:t>
            </a:r>
            <a:endParaRPr lang="en-US" altLang="zh-CN" dirty="0"/>
          </a:p>
          <a:p>
            <a:endParaRPr lang="en-US" altLang="zh-CN" dirty="0"/>
          </a:p>
          <a:p>
            <a:r>
              <a:rPr lang="zh-CN" altLang="en-US" dirty="0"/>
              <a:t>打分函数汇总了</a:t>
            </a:r>
            <a:r>
              <a:rPr lang="en-US" altLang="zh-CN" dirty="0"/>
              <a:t>(aggregates)</a:t>
            </a:r>
            <a:r>
              <a:rPr lang="zh-CN" altLang="en-US" dirty="0"/>
              <a:t>配对实体之间的空间距离以及与查询关键字的文本相关性。</a:t>
            </a:r>
          </a:p>
        </p:txBody>
      </p:sp>
      <p:sp>
        <p:nvSpPr>
          <p:cNvPr id="12" name="文本框 11"/>
          <p:cNvSpPr txBox="1"/>
          <p:nvPr/>
        </p:nvSpPr>
        <p:spPr>
          <a:xfrm>
            <a:off x="365187" y="3539789"/>
            <a:ext cx="8413626" cy="1754326"/>
          </a:xfrm>
          <a:prstGeom prst="rect">
            <a:avLst/>
          </a:prstGeom>
          <a:noFill/>
        </p:spPr>
        <p:txBody>
          <a:bodyPr wrap="square">
            <a:spAutoFit/>
          </a:bodyPr>
          <a:lstStyle/>
          <a:p>
            <a:pPr marL="0" marR="0">
              <a:spcBef>
                <a:spcPts val="0"/>
              </a:spcBef>
              <a:spcAft>
                <a:spcPts val="0"/>
              </a:spcAft>
            </a:pPr>
            <a:r>
              <a:rPr lang="en-US" altLang="zh-CN" sz="1800" dirty="0">
                <a:effectLst/>
                <a:ea typeface="Calibri" panose="020F0502020204030204" pitchFamily="34" charset="0"/>
              </a:rPr>
              <a:t>--</a:t>
            </a:r>
            <a:r>
              <a:rPr lang="zh-CN" altLang="zh-CN" sz="1800" dirty="0">
                <a:effectLst/>
                <a:ea typeface="微软雅黑" panose="020B0503020204020204" pitchFamily="34" charset="-122"/>
              </a:rPr>
              <a:t>定义了</a:t>
            </a:r>
            <a:r>
              <a:rPr lang="en-US" altLang="zh-CN" sz="1800" dirty="0">
                <a:effectLst/>
                <a:ea typeface="微软雅黑" panose="020B0503020204020204" pitchFamily="34" charset="-122"/>
              </a:rPr>
              <a:t> </a:t>
            </a:r>
            <a:r>
              <a:rPr lang="zh-CN" altLang="zh-CN" sz="1800" dirty="0">
                <a:effectLst/>
                <a:ea typeface="微软雅黑" panose="020B0503020204020204" pitchFamily="34" charset="-122"/>
              </a:rPr>
              <a:t>空间实体对</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关于</a:t>
            </a:r>
            <a:r>
              <a:rPr lang="zh-CN" altLang="zh-CN" sz="1800" dirty="0">
                <a:effectLst/>
                <a:ea typeface="微软雅黑" panose="020B0503020204020204" pitchFamily="34" charset="-122"/>
              </a:rPr>
              <a:t>其位置</a:t>
            </a:r>
            <a:r>
              <a:rPr lang="zh-CN" altLang="en-US" sz="1800" dirty="0">
                <a:effectLst/>
                <a:ea typeface="微软雅黑" panose="020B0503020204020204" pitchFamily="34" charset="-122"/>
              </a:rPr>
              <a:t>信息</a:t>
            </a:r>
            <a:r>
              <a:rPr lang="zh-CN" altLang="zh-CN" sz="1800" dirty="0">
                <a:effectLst/>
                <a:ea typeface="微软雅黑" panose="020B0503020204020204" pitchFamily="34" charset="-122"/>
              </a:rPr>
              <a:t>和文本描述</a:t>
            </a:r>
            <a:r>
              <a:rPr lang="zh-CN" altLang="en-US" sz="1800" dirty="0">
                <a:effectLst/>
                <a:ea typeface="微软雅黑" panose="020B0503020204020204" pitchFamily="34" charset="-122"/>
              </a:rPr>
              <a:t>信息</a:t>
            </a:r>
            <a:r>
              <a:rPr lang="en-US" altLang="zh-CN" sz="1800" dirty="0">
                <a:effectLst/>
                <a:ea typeface="微软雅黑" panose="020B0503020204020204" pitchFamily="34" charset="-122"/>
              </a:rPr>
              <a:t> </a:t>
            </a:r>
            <a:r>
              <a:rPr lang="zh-CN" altLang="zh-CN" sz="1800" dirty="0">
                <a:effectLst/>
                <a:ea typeface="微软雅黑" panose="020B0503020204020204" pitchFamily="34" charset="-122"/>
              </a:rPr>
              <a:t>的</a:t>
            </a:r>
            <a:r>
              <a:rPr lang="zh-CN" altLang="en-US" sz="1800" dirty="0">
                <a:effectLst/>
                <a:ea typeface="微软雅黑" panose="020B0503020204020204" pitchFamily="34" charset="-122"/>
              </a:rPr>
              <a:t>通用打分</a:t>
            </a:r>
            <a:r>
              <a:rPr lang="zh-CN" altLang="zh-CN" sz="1800" dirty="0">
                <a:effectLst/>
                <a:ea typeface="微软雅黑" panose="020B0503020204020204" pitchFamily="34" charset="-122"/>
              </a:rPr>
              <a:t>函数，并提出了基本解决方案（第</a:t>
            </a:r>
            <a:r>
              <a:rPr lang="en-US" altLang="zh-CN" sz="1800" dirty="0">
                <a:effectLst/>
                <a:ea typeface="Calibri" panose="020F0502020204030204" pitchFamily="34" charset="0"/>
              </a:rPr>
              <a:t>3</a:t>
            </a:r>
            <a:r>
              <a:rPr lang="zh-CN" altLang="zh-CN" sz="1800" dirty="0">
                <a:effectLst/>
                <a:ea typeface="微软雅黑" panose="020B0503020204020204" pitchFamily="34" charset="-122"/>
              </a:rPr>
              <a:t>节）。</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微软雅黑" panose="020B0503020204020204" pitchFamily="34" charset="-122"/>
              </a:rPr>
              <a:t> </a:t>
            </a:r>
          </a:p>
          <a:p>
            <a:pPr marL="0" marR="0">
              <a:spcBef>
                <a:spcPts val="0"/>
              </a:spcBef>
              <a:spcAft>
                <a:spcPts val="0"/>
              </a:spcAft>
            </a:pPr>
            <a:r>
              <a:rPr lang="en-US" altLang="zh-CN" sz="1800" dirty="0">
                <a:effectLst/>
                <a:ea typeface="Calibri" panose="020F0502020204030204" pitchFamily="34" charset="0"/>
              </a:rPr>
              <a:t>--</a:t>
            </a:r>
            <a:r>
              <a:rPr lang="zh-CN" altLang="zh-CN" sz="1800" dirty="0">
                <a:effectLst/>
                <a:ea typeface="微软雅黑" panose="020B0503020204020204" pitchFamily="34" charset="-122"/>
              </a:rPr>
              <a:t>通过</a:t>
            </a:r>
            <a:r>
              <a:rPr lang="en-US" altLang="zh-CN" sz="1800" dirty="0">
                <a:effectLst/>
                <a:ea typeface="Calibri" panose="020F0502020204030204" pitchFamily="34" charset="0"/>
              </a:rPr>
              <a:t>R-Tree</a:t>
            </a:r>
            <a:r>
              <a:rPr lang="zh-CN" altLang="zh-CN" sz="1800" dirty="0">
                <a:effectLst/>
                <a:ea typeface="微软雅黑" panose="020B0503020204020204" pitchFamily="34" charset="-122"/>
              </a:rPr>
              <a:t>为空间</a:t>
            </a:r>
            <a:r>
              <a:rPr lang="en-US" altLang="zh-CN" sz="1800" dirty="0">
                <a:effectLst/>
                <a:ea typeface="Calibri" panose="020F0502020204030204" pitchFamily="34" charset="0"/>
              </a:rPr>
              <a:t>RDF</a:t>
            </a:r>
            <a:r>
              <a:rPr lang="zh-CN" altLang="zh-CN" sz="1800" dirty="0">
                <a:effectLst/>
                <a:ea typeface="微软雅黑" panose="020B0503020204020204" pitchFamily="34" charset="-122"/>
              </a:rPr>
              <a:t>实体</a:t>
            </a:r>
            <a:r>
              <a:rPr lang="zh-CN" altLang="en-US" sz="1800" dirty="0">
                <a:effectLst/>
                <a:ea typeface="微软雅黑" panose="020B0503020204020204" pitchFamily="34" charset="-122"/>
              </a:rPr>
              <a:t>建立</a:t>
            </a:r>
            <a:r>
              <a:rPr lang="zh-CN" altLang="zh-CN" sz="1800" dirty="0">
                <a:effectLst/>
                <a:ea typeface="微软雅黑" panose="020B0503020204020204" pitchFamily="34" charset="-122"/>
              </a:rPr>
              <a:t>索引，</a:t>
            </a:r>
            <a:r>
              <a:rPr lang="zh-CN" altLang="en-US" sz="1800" dirty="0">
                <a:effectLst/>
                <a:ea typeface="微软雅黑" panose="020B0503020204020204" pitchFamily="34" charset="-122"/>
              </a:rPr>
              <a:t>并提出加快打分过程的方法</a:t>
            </a:r>
            <a:r>
              <a:rPr lang="zh-CN" altLang="zh-CN" sz="1800" dirty="0">
                <a:effectLst/>
                <a:ea typeface="微软雅黑" panose="020B0503020204020204" pitchFamily="34" charset="-122"/>
              </a:rPr>
              <a:t>（第</a:t>
            </a:r>
            <a:r>
              <a:rPr lang="en-US" altLang="zh-CN" sz="1800" dirty="0">
                <a:effectLst/>
                <a:ea typeface="Calibri" panose="020F0502020204030204" pitchFamily="34" charset="0"/>
              </a:rPr>
              <a:t>4</a:t>
            </a:r>
            <a:r>
              <a:rPr lang="zh-CN" altLang="zh-CN" sz="1800" dirty="0">
                <a:effectLst/>
                <a:ea typeface="微软雅黑" panose="020B0503020204020204" pitchFamily="34" charset="-122"/>
              </a:rPr>
              <a:t>节）。</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微软雅黑" panose="020B0503020204020204" pitchFamily="34" charset="-122"/>
              </a:rPr>
              <a:t> </a:t>
            </a:r>
          </a:p>
          <a:p>
            <a:pPr marL="0" marR="0">
              <a:spcBef>
                <a:spcPts val="0"/>
              </a:spcBef>
              <a:spcAft>
                <a:spcPts val="0"/>
              </a:spcAft>
            </a:pPr>
            <a:r>
              <a:rPr lang="en-US" altLang="zh-CN" sz="1800" dirty="0">
                <a:effectLst/>
                <a:ea typeface="Calibri" panose="020F0502020204030204" pitchFamily="34" charset="0"/>
              </a:rPr>
              <a:t>--</a:t>
            </a:r>
            <a:r>
              <a:rPr lang="zh-CN" altLang="zh-CN" sz="1800" dirty="0">
                <a:effectLst/>
                <a:ea typeface="微软雅黑" panose="020B0503020204020204" pitchFamily="34" charset="-122"/>
              </a:rPr>
              <a:t>在</a:t>
            </a:r>
            <a:r>
              <a:rPr lang="en-US" altLang="zh-CN" sz="1800" dirty="0" err="1">
                <a:effectLst/>
                <a:ea typeface="Calibri" panose="020F0502020204030204" pitchFamily="34" charset="0"/>
              </a:rPr>
              <a:t>Yago</a:t>
            </a:r>
            <a:r>
              <a:rPr lang="zh-CN" altLang="zh-CN" sz="1800" dirty="0">
                <a:effectLst/>
                <a:ea typeface="微软雅黑" panose="020B0503020204020204" pitchFamily="34" charset="-122"/>
              </a:rPr>
              <a:t>和</a:t>
            </a:r>
            <a:r>
              <a:rPr lang="en-US" altLang="zh-CN" sz="1800" dirty="0">
                <a:effectLst/>
                <a:ea typeface="Calibri" panose="020F0502020204030204" pitchFamily="34" charset="0"/>
              </a:rPr>
              <a:t>DBPEDIA</a:t>
            </a:r>
            <a:r>
              <a:rPr lang="zh-CN" altLang="zh-CN" sz="1800" dirty="0">
                <a:effectLst/>
                <a:ea typeface="微软雅黑" panose="020B0503020204020204" pitchFamily="34" charset="-122"/>
              </a:rPr>
              <a:t>数据集上进行了实验，以证明我们提出的算法的效率（第</a:t>
            </a:r>
            <a:r>
              <a:rPr lang="en-US" altLang="zh-CN" sz="1800" dirty="0">
                <a:effectLst/>
                <a:ea typeface="Calibri" panose="020F0502020204030204" pitchFamily="34" charset="0"/>
              </a:rPr>
              <a:t>5</a:t>
            </a:r>
            <a:r>
              <a:rPr lang="zh-CN" altLang="zh-CN" sz="1800" dirty="0">
                <a:effectLst/>
                <a:ea typeface="微软雅黑" panose="020B0503020204020204" pitchFamily="34" charset="-122"/>
              </a:rPr>
              <a:t>节）。</a:t>
            </a:r>
            <a:endParaRPr lang="zh-CN" altLang="zh-CN" sz="1800" dirty="0">
              <a:effectLst/>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8" name="文本框 7"/>
          <p:cNvSpPr txBox="1"/>
          <p:nvPr/>
        </p:nvSpPr>
        <p:spPr>
          <a:xfrm>
            <a:off x="428281" y="904198"/>
            <a:ext cx="3934287" cy="461665"/>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1.</a:t>
            </a:r>
            <a:r>
              <a:rPr lang="zh-CN" altLang="en-US" sz="2400" b="1" dirty="0">
                <a:latin typeface="Calibri" panose="020F0502020204030204" pitchFamily="34" charset="0"/>
                <a:ea typeface="微软雅黑" panose="020B0503020204020204" pitchFamily="34" charset="-122"/>
              </a:rPr>
              <a:t>基础概念</a:t>
            </a:r>
            <a:endParaRPr lang="en-US" altLang="zh-CN" sz="2400" b="1" dirty="0">
              <a:latin typeface="Calibri" panose="020F0502020204030204" pitchFamily="34" charset="0"/>
              <a:ea typeface="微软雅黑" panose="020B0503020204020204" pitchFamily="34" charset="-122"/>
            </a:endParaRPr>
          </a:p>
        </p:txBody>
      </p:sp>
      <p:sp>
        <p:nvSpPr>
          <p:cNvPr id="9" name="文本框 8"/>
          <p:cNvSpPr txBox="1"/>
          <p:nvPr/>
        </p:nvSpPr>
        <p:spPr>
          <a:xfrm>
            <a:off x="428281" y="199434"/>
            <a:ext cx="5556883"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2.</a:t>
            </a:r>
            <a:r>
              <a:rPr lang="zh-CN" altLang="en-US" sz="2800" b="1" spc="200" dirty="0">
                <a:solidFill>
                  <a:schemeClr val="bg1"/>
                </a:solidFill>
                <a:latin typeface="Calibri" panose="020F0502020204030204" pitchFamily="34" charset="0"/>
                <a:ea typeface="微软雅黑" panose="020B0503020204020204" pitchFamily="34" charset="-122"/>
              </a:rPr>
              <a:t>基础算法和优化的方案</a:t>
            </a:r>
          </a:p>
        </p:txBody>
      </p:sp>
      <p:sp>
        <p:nvSpPr>
          <p:cNvPr id="13" name="文本框 12"/>
          <p:cNvSpPr txBox="1"/>
          <p:nvPr/>
        </p:nvSpPr>
        <p:spPr>
          <a:xfrm>
            <a:off x="428281" y="4519732"/>
            <a:ext cx="4572000" cy="369332"/>
          </a:xfrm>
          <a:prstGeom prst="rect">
            <a:avLst/>
          </a:prstGeom>
          <a:noFill/>
        </p:spPr>
        <p:txBody>
          <a:bodyPr wrap="square">
            <a:spAutoFit/>
          </a:bodyPr>
          <a:lstStyle/>
          <a:p>
            <a:r>
              <a:rPr lang="zh-CN" altLang="en-US" dirty="0"/>
              <a:t>Definition 3 (kPKQ).</a:t>
            </a:r>
          </a:p>
        </p:txBody>
      </p:sp>
      <p:sp>
        <p:nvSpPr>
          <p:cNvPr id="16" name="文本框 15"/>
          <p:cNvSpPr txBox="1"/>
          <p:nvPr/>
        </p:nvSpPr>
        <p:spPr>
          <a:xfrm>
            <a:off x="428281" y="2886811"/>
            <a:ext cx="4572000" cy="369332"/>
          </a:xfrm>
          <a:prstGeom prst="rect">
            <a:avLst/>
          </a:prstGeom>
          <a:noFill/>
        </p:spPr>
        <p:txBody>
          <a:bodyPr wrap="square">
            <a:spAutoFit/>
          </a:bodyPr>
          <a:lstStyle/>
          <a:p>
            <a:r>
              <a:rPr lang="zh-CN" altLang="en-US" dirty="0"/>
              <a:t>Definition 2 (Pair Looseness).</a:t>
            </a:r>
          </a:p>
        </p:txBody>
      </p:sp>
      <p:sp>
        <p:nvSpPr>
          <p:cNvPr id="17" name="文本框 16"/>
          <p:cNvSpPr txBox="1"/>
          <p:nvPr/>
        </p:nvSpPr>
        <p:spPr>
          <a:xfrm>
            <a:off x="428281" y="1516018"/>
            <a:ext cx="4572000" cy="369332"/>
          </a:xfrm>
          <a:prstGeom prst="rect">
            <a:avLst/>
          </a:prstGeom>
          <a:noFill/>
        </p:spPr>
        <p:txBody>
          <a:bodyPr wrap="square">
            <a:spAutoFit/>
          </a:bodyPr>
          <a:lstStyle/>
          <a:p>
            <a:r>
              <a:rPr lang="zh-CN" altLang="en-US" dirty="0"/>
              <a:t>Definition 1 (Looseness of Spatial Vertex ).</a:t>
            </a:r>
          </a:p>
        </p:txBody>
      </p:sp>
      <p:sp>
        <p:nvSpPr>
          <p:cNvPr id="3" name="文本框 2"/>
          <p:cNvSpPr txBox="1"/>
          <p:nvPr/>
        </p:nvSpPr>
        <p:spPr>
          <a:xfrm>
            <a:off x="5488400" y="2069660"/>
            <a:ext cx="3647152" cy="369332"/>
          </a:xfrm>
          <a:prstGeom prst="rect">
            <a:avLst/>
          </a:prstGeom>
          <a:noFill/>
        </p:spPr>
        <p:txBody>
          <a:bodyPr wrap="none" rtlCol="0">
            <a:spAutoFit/>
          </a:bodyPr>
          <a:lstStyle/>
          <a:p>
            <a:r>
              <a:rPr lang="zh-CN" altLang="en-US" dirty="0"/>
              <a:t>松弛度越低，越相关（距离相关）</a:t>
            </a:r>
          </a:p>
        </p:txBody>
      </p:sp>
      <p:pic>
        <p:nvPicPr>
          <p:cNvPr id="5" name="图片 4"/>
          <p:cNvPicPr>
            <a:picLocks noChangeAspect="1"/>
          </p:cNvPicPr>
          <p:nvPr/>
        </p:nvPicPr>
        <p:blipFill>
          <a:blip r:embed="rId3"/>
          <a:stretch>
            <a:fillRect/>
          </a:stretch>
        </p:blipFill>
        <p:spPr>
          <a:xfrm>
            <a:off x="711039" y="2069660"/>
            <a:ext cx="4831499" cy="693480"/>
          </a:xfrm>
          <a:prstGeom prst="rect">
            <a:avLst/>
          </a:prstGeom>
        </p:spPr>
      </p:pic>
      <p:pic>
        <p:nvPicPr>
          <p:cNvPr id="7" name="图片 6"/>
          <p:cNvPicPr>
            <a:picLocks noChangeAspect="1"/>
          </p:cNvPicPr>
          <p:nvPr/>
        </p:nvPicPr>
        <p:blipFill>
          <a:blip r:embed="rId4"/>
          <a:stretch>
            <a:fillRect/>
          </a:stretch>
        </p:blipFill>
        <p:spPr>
          <a:xfrm>
            <a:off x="654990" y="3569462"/>
            <a:ext cx="4580017" cy="548688"/>
          </a:xfrm>
          <a:prstGeom prst="rect">
            <a:avLst/>
          </a:prstGeom>
        </p:spPr>
      </p:pic>
      <p:pic>
        <p:nvPicPr>
          <p:cNvPr id="11" name="图片 10"/>
          <p:cNvPicPr>
            <a:picLocks noChangeAspect="1"/>
          </p:cNvPicPr>
          <p:nvPr/>
        </p:nvPicPr>
        <p:blipFill>
          <a:blip r:embed="rId5"/>
          <a:stretch>
            <a:fillRect/>
          </a:stretch>
        </p:blipFill>
        <p:spPr>
          <a:xfrm>
            <a:off x="654990" y="5252701"/>
            <a:ext cx="4435224" cy="701101"/>
          </a:xfrm>
          <a:prstGeom prst="rect">
            <a:avLst/>
          </a:prstGeom>
        </p:spPr>
      </p:pic>
      <p:sp>
        <p:nvSpPr>
          <p:cNvPr id="20" name="文本框 19"/>
          <p:cNvSpPr txBox="1"/>
          <p:nvPr/>
        </p:nvSpPr>
        <p:spPr>
          <a:xfrm>
            <a:off x="5488400" y="3256143"/>
            <a:ext cx="3049952" cy="1200329"/>
          </a:xfrm>
          <a:prstGeom prst="rect">
            <a:avLst/>
          </a:prstGeom>
          <a:noFill/>
        </p:spPr>
        <p:txBody>
          <a:bodyPr wrap="square">
            <a:spAutoFit/>
          </a:bodyPr>
          <a:lstStyle/>
          <a:p>
            <a:r>
              <a:rPr lang="zh-CN" altLang="en-US" dirty="0"/>
              <a:t>假设空间顶点对SP =（SR，SB），知识图G =（V，E）和查询关键字ψR和ψB。</a:t>
            </a:r>
            <a:endParaRPr lang="en-US" altLang="zh-CN" dirty="0"/>
          </a:p>
          <a:p>
            <a:r>
              <a:rPr lang="en-US" altLang="zh-CN" dirty="0"/>
              <a:t>SP</a:t>
            </a:r>
            <a:r>
              <a:rPr lang="zh-CN" altLang="en-US" dirty="0"/>
              <a:t>到</a:t>
            </a:r>
            <a:r>
              <a:rPr lang="en-US" altLang="zh-CN" dirty="0" err="1"/>
              <a:t>ψR</a:t>
            </a:r>
            <a:r>
              <a:rPr lang="zh-CN" altLang="en-US" dirty="0"/>
              <a:t>和</a:t>
            </a:r>
            <a:r>
              <a:rPr lang="en-US" altLang="zh-CN" dirty="0" err="1"/>
              <a:t>ψB</a:t>
            </a:r>
            <a:r>
              <a:rPr lang="zh-CN" altLang="en-US" dirty="0"/>
              <a:t>的对松弛度定义。</a:t>
            </a:r>
          </a:p>
        </p:txBody>
      </p:sp>
      <p:sp>
        <p:nvSpPr>
          <p:cNvPr id="22" name="文本框 21"/>
          <p:cNvSpPr txBox="1"/>
          <p:nvPr/>
        </p:nvSpPr>
        <p:spPr>
          <a:xfrm>
            <a:off x="2714281" y="4548472"/>
            <a:ext cx="3194115" cy="369332"/>
          </a:xfrm>
          <a:prstGeom prst="rect">
            <a:avLst/>
          </a:prstGeom>
          <a:noFill/>
        </p:spPr>
        <p:txBody>
          <a:bodyPr wrap="square">
            <a:spAutoFit/>
          </a:bodyPr>
          <a:lstStyle/>
          <a:p>
            <a:r>
              <a:rPr lang="zh-CN" altLang="en-US" dirty="0"/>
              <a:t>打分函数</a:t>
            </a:r>
          </a:p>
        </p:txBody>
      </p:sp>
      <p:sp>
        <p:nvSpPr>
          <p:cNvPr id="24" name="文本框 23"/>
          <p:cNvSpPr txBox="1"/>
          <p:nvPr/>
        </p:nvSpPr>
        <p:spPr>
          <a:xfrm>
            <a:off x="5488400" y="5270360"/>
            <a:ext cx="3465417" cy="646331"/>
          </a:xfrm>
          <a:prstGeom prst="rect">
            <a:avLst/>
          </a:prstGeom>
          <a:noFill/>
        </p:spPr>
        <p:txBody>
          <a:bodyPr wrap="square">
            <a:spAutoFit/>
          </a:bodyPr>
          <a:lstStyle/>
          <a:p>
            <a:r>
              <a:rPr lang="zh-CN" altLang="en-US" dirty="0"/>
              <a:t>欧几里得距离</a:t>
            </a:r>
            <a:r>
              <a:rPr lang="en-US" altLang="zh-CN" dirty="0"/>
              <a:t>S(</a:t>
            </a:r>
            <a:r>
              <a:rPr lang="en-US" altLang="zh-CN" dirty="0" err="1"/>
              <a:t>sp</a:t>
            </a:r>
            <a:r>
              <a:rPr lang="en-US" altLang="zh-CN" dirty="0"/>
              <a:t>)=|</a:t>
            </a:r>
            <a:r>
              <a:rPr lang="en-US" altLang="zh-CN" dirty="0" err="1"/>
              <a:t>sR,sB</a:t>
            </a:r>
            <a:r>
              <a:rPr lang="en-US" altLang="zh-CN" dirty="0"/>
              <a:t>|</a:t>
            </a:r>
            <a:r>
              <a:rPr lang="zh-CN" altLang="en-US" dirty="0"/>
              <a:t>，</a:t>
            </a:r>
            <a:endParaRPr lang="en-US" altLang="zh-CN" dirty="0"/>
          </a:p>
          <a:p>
            <a:r>
              <a:rPr lang="zh-CN" altLang="en-US" dirty="0"/>
              <a:t>用作空间距离。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2.</a:t>
            </a:r>
            <a:r>
              <a:rPr lang="zh-CN" altLang="en-US" sz="2800" b="1" spc="200" dirty="0">
                <a:solidFill>
                  <a:schemeClr val="bg1"/>
                </a:solidFill>
                <a:latin typeface="Calibri" panose="020F0502020204030204" pitchFamily="34" charset="0"/>
                <a:ea typeface="微软雅黑" panose="020B0503020204020204" pitchFamily="34" charset="-122"/>
              </a:rPr>
              <a:t>计算过程</a:t>
            </a:r>
          </a:p>
        </p:txBody>
      </p:sp>
      <p:sp>
        <p:nvSpPr>
          <p:cNvPr id="7" name="文本框 6"/>
          <p:cNvSpPr txBox="1"/>
          <p:nvPr/>
        </p:nvSpPr>
        <p:spPr>
          <a:xfrm>
            <a:off x="868680" y="1392766"/>
            <a:ext cx="7406640" cy="369332"/>
          </a:xfrm>
          <a:prstGeom prst="rect">
            <a:avLst/>
          </a:prstGeom>
          <a:noFill/>
        </p:spPr>
        <p:txBody>
          <a:bodyPr wrap="square">
            <a:spAutoFit/>
          </a:bodyPr>
          <a:lstStyle/>
          <a:p>
            <a:endParaRPr lang="en-US" altLang="zh-CN" dirty="0"/>
          </a:p>
        </p:txBody>
      </p:sp>
      <p:sp>
        <p:nvSpPr>
          <p:cNvPr id="11" name="文本框 10"/>
          <p:cNvSpPr txBox="1"/>
          <p:nvPr/>
        </p:nvSpPr>
        <p:spPr>
          <a:xfrm>
            <a:off x="940396" y="3240449"/>
            <a:ext cx="7263207" cy="3046988"/>
          </a:xfrm>
          <a:prstGeom prst="rect">
            <a:avLst/>
          </a:prstGeom>
          <a:noFill/>
        </p:spPr>
        <p:txBody>
          <a:bodyPr wrap="square">
            <a:spAutoFit/>
          </a:bodyPr>
          <a:lstStyle/>
          <a:p>
            <a:r>
              <a:rPr lang="zh-CN" altLang="en-US" sz="1600" dirty="0"/>
              <a:t>假设一个1PKQ</a:t>
            </a:r>
            <a:r>
              <a:rPr lang="en-US" altLang="zh-CN" sz="1600" dirty="0"/>
              <a:t>, </a:t>
            </a:r>
            <a:r>
              <a:rPr lang="zh-CN" altLang="en-US" sz="1600" dirty="0"/>
              <a:t>某游客想找到一个彼此靠近的公共汽车站和公园，即</a:t>
            </a:r>
            <a:r>
              <a:rPr lang="el-GR" altLang="zh-CN" sz="1600" dirty="0"/>
              <a:t>ψ</a:t>
            </a:r>
            <a:r>
              <a:rPr lang="en-US" altLang="zh-CN" sz="1600" dirty="0"/>
              <a:t>R = {</a:t>
            </a:r>
            <a:r>
              <a:rPr lang="en-US" altLang="zh-CN" sz="1600" dirty="0" err="1"/>
              <a:t>busstation</a:t>
            </a:r>
            <a:r>
              <a:rPr lang="en-US" altLang="zh-CN" sz="1600" dirty="0"/>
              <a:t>} and </a:t>
            </a:r>
            <a:r>
              <a:rPr lang="el-GR" altLang="zh-CN" sz="1600" dirty="0"/>
              <a:t>ψ</a:t>
            </a:r>
            <a:r>
              <a:rPr lang="en-US" altLang="zh-CN" sz="1600" dirty="0"/>
              <a:t>B = {park}</a:t>
            </a:r>
          </a:p>
          <a:p>
            <a:endParaRPr lang="en-US" altLang="zh-CN" sz="1600" dirty="0"/>
          </a:p>
          <a:p>
            <a:r>
              <a:rPr lang="en-US" altLang="zh-CN" sz="1600" dirty="0"/>
              <a:t>The spatial vertex pair sp1 =(s1,s2) </a:t>
            </a:r>
          </a:p>
          <a:p>
            <a:r>
              <a:rPr lang="en-US" altLang="zh-CN" sz="1600" dirty="0"/>
              <a:t>LP (sp1,q) = max(1, 1) = 1 and</a:t>
            </a:r>
            <a:r>
              <a:rPr lang="zh-CN" altLang="en-US" sz="1600" dirty="0"/>
              <a:t>  </a:t>
            </a:r>
            <a:r>
              <a:rPr lang="en-US" altLang="zh-CN" sz="1600" dirty="0"/>
              <a:t>S(sp1)=0.0154. </a:t>
            </a:r>
          </a:p>
          <a:p>
            <a:r>
              <a:rPr lang="en-US" altLang="zh-CN" sz="1600" dirty="0"/>
              <a:t>f (LP (sp1,q),S(sp1)) = LP (sp1,q) × S(sp1)=0.0154. </a:t>
            </a:r>
          </a:p>
          <a:p>
            <a:endParaRPr lang="en-US" altLang="zh-CN" sz="1600" dirty="0"/>
          </a:p>
          <a:p>
            <a:r>
              <a:rPr lang="en-US" altLang="zh-CN" sz="1600" dirty="0"/>
              <a:t>The spatial vertex pair sp2 =(s1,s3)has</a:t>
            </a:r>
          </a:p>
          <a:p>
            <a:r>
              <a:rPr lang="en-US" altLang="zh-CN" sz="1600" dirty="0"/>
              <a:t>LP (sp2,q) = max(1, 3) = 3 and S(sp2)= 0.0118. </a:t>
            </a:r>
          </a:p>
          <a:p>
            <a:r>
              <a:rPr lang="en-US" altLang="zh-CN" sz="1600" dirty="0"/>
              <a:t>f (LP (sp2,q),S(sp2)) = LP (sp2,q) × S(sp2)=0.0384. </a:t>
            </a:r>
          </a:p>
          <a:p>
            <a:endParaRPr lang="en-US" altLang="zh-CN" sz="1600" dirty="0"/>
          </a:p>
          <a:p>
            <a:r>
              <a:rPr lang="en-US" altLang="zh-CN" sz="1600" dirty="0"/>
              <a:t>Therefore, sp1 is returned as top-1 </a:t>
            </a:r>
            <a:r>
              <a:rPr lang="zh-CN" altLang="en-US" sz="1600" dirty="0"/>
              <a:t>最近对查询结果</a:t>
            </a:r>
          </a:p>
        </p:txBody>
      </p:sp>
      <p:pic>
        <p:nvPicPr>
          <p:cNvPr id="12" name="图片 11"/>
          <p:cNvPicPr>
            <a:picLocks noChangeAspect="1"/>
          </p:cNvPicPr>
          <p:nvPr/>
        </p:nvPicPr>
        <p:blipFill>
          <a:blip r:embed="rId3"/>
          <a:stretch>
            <a:fillRect/>
          </a:stretch>
        </p:blipFill>
        <p:spPr>
          <a:xfrm>
            <a:off x="1203569" y="938323"/>
            <a:ext cx="5322277" cy="23021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8" name="文本框 7"/>
          <p:cNvSpPr txBox="1"/>
          <p:nvPr/>
        </p:nvSpPr>
        <p:spPr>
          <a:xfrm>
            <a:off x="428281" y="1004518"/>
            <a:ext cx="3934287"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基础方法</a:t>
            </a:r>
            <a:endParaRPr lang="en-US" altLang="zh-CN" sz="2400" b="1" dirty="0">
              <a:latin typeface="Calibri" panose="020F0502020204030204" pitchFamily="34" charset="0"/>
              <a:ea typeface="微软雅黑" panose="020B0503020204020204" pitchFamily="34" charset="-122"/>
            </a:endParaRPr>
          </a:p>
        </p:txBody>
      </p:sp>
      <p:sp>
        <p:nvSpPr>
          <p:cNvPr id="9" name="文本框 8"/>
          <p:cNvSpPr txBox="1"/>
          <p:nvPr/>
        </p:nvSpPr>
        <p:spPr>
          <a:xfrm>
            <a:off x="428281" y="199434"/>
            <a:ext cx="492511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2.</a:t>
            </a:r>
            <a:r>
              <a:rPr lang="zh-CN" altLang="en-US" sz="2800" b="1" spc="200" dirty="0">
                <a:solidFill>
                  <a:schemeClr val="bg1"/>
                </a:solidFill>
                <a:latin typeface="Calibri" panose="020F0502020204030204" pitchFamily="34" charset="0"/>
                <a:ea typeface="微软雅黑" panose="020B0503020204020204" pitchFamily="34" charset="-122"/>
              </a:rPr>
              <a:t>预先说明和系统概览</a:t>
            </a:r>
          </a:p>
        </p:txBody>
      </p:sp>
      <p:pic>
        <p:nvPicPr>
          <p:cNvPr id="5" name="图片 4"/>
          <p:cNvPicPr>
            <a:picLocks noChangeAspect="1"/>
          </p:cNvPicPr>
          <p:nvPr/>
        </p:nvPicPr>
        <p:blipFill>
          <a:blip r:embed="rId3"/>
          <a:stretch>
            <a:fillRect/>
          </a:stretch>
        </p:blipFill>
        <p:spPr>
          <a:xfrm>
            <a:off x="303198" y="1815903"/>
            <a:ext cx="8488699" cy="313905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8" name="文本框 7"/>
          <p:cNvSpPr txBox="1"/>
          <p:nvPr/>
        </p:nvSpPr>
        <p:spPr>
          <a:xfrm>
            <a:off x="428281" y="1004518"/>
            <a:ext cx="3934287"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改进方法</a:t>
            </a:r>
            <a:endParaRPr lang="en-US" altLang="zh-CN" sz="2400" b="1" dirty="0">
              <a:latin typeface="Calibri" panose="020F0502020204030204" pitchFamily="34" charset="0"/>
              <a:ea typeface="微软雅黑" panose="020B0503020204020204" pitchFamily="34" charset="-122"/>
            </a:endParaRPr>
          </a:p>
        </p:txBody>
      </p:sp>
      <p:sp>
        <p:nvSpPr>
          <p:cNvPr id="9" name="文本框 8"/>
          <p:cNvSpPr txBox="1"/>
          <p:nvPr/>
        </p:nvSpPr>
        <p:spPr>
          <a:xfrm>
            <a:off x="428281" y="199434"/>
            <a:ext cx="492511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2.</a:t>
            </a:r>
            <a:r>
              <a:rPr lang="zh-CN" altLang="en-US" sz="2800" b="1" spc="200" dirty="0">
                <a:solidFill>
                  <a:schemeClr val="bg1"/>
                </a:solidFill>
                <a:latin typeface="Calibri" panose="020F0502020204030204" pitchFamily="34" charset="0"/>
                <a:ea typeface="微软雅黑" panose="020B0503020204020204" pitchFamily="34" charset="-122"/>
              </a:rPr>
              <a:t>预先说明和系统概览</a:t>
            </a:r>
          </a:p>
        </p:txBody>
      </p:sp>
      <p:pic>
        <p:nvPicPr>
          <p:cNvPr id="7" name="图片 6"/>
          <p:cNvPicPr>
            <a:picLocks noChangeAspect="1"/>
          </p:cNvPicPr>
          <p:nvPr/>
        </p:nvPicPr>
        <p:blipFill>
          <a:blip r:embed="rId3"/>
          <a:stretch>
            <a:fillRect/>
          </a:stretch>
        </p:blipFill>
        <p:spPr>
          <a:xfrm>
            <a:off x="1723421" y="821637"/>
            <a:ext cx="7183495" cy="54845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总结</a:t>
            </a:r>
          </a:p>
        </p:txBody>
      </p:sp>
      <p:sp>
        <p:nvSpPr>
          <p:cNvPr id="13" name="矩形 12"/>
          <p:cNvSpPr/>
          <p:nvPr/>
        </p:nvSpPr>
        <p:spPr>
          <a:xfrm>
            <a:off x="830156" y="1166826"/>
            <a:ext cx="7343010" cy="4294381"/>
          </a:xfrm>
          <a:prstGeom prst="rect">
            <a:avLst/>
          </a:prstGeom>
        </p:spPr>
        <p:txBody>
          <a:bodyPr wrap="square">
            <a:spAutoFit/>
          </a:bodyPr>
          <a:lstStyle/>
          <a:p>
            <a:pPr>
              <a:lnSpc>
                <a:spcPct val="125000"/>
              </a:lnSpc>
            </a:pPr>
            <a:r>
              <a:rPr lang="zh-CN" altLang="en-US" sz="2000" b="1" dirty="0"/>
              <a:t>本文解决了在空间知识图上回答</a:t>
            </a:r>
            <a:r>
              <a:rPr lang="en-US" altLang="zh-CN" sz="2000" b="1" dirty="0"/>
              <a:t>Top-K Pair</a:t>
            </a:r>
            <a:r>
              <a:rPr lang="zh-CN" altLang="en-US" sz="2000" b="1" dirty="0"/>
              <a:t>关键字查询的问题。</a:t>
            </a:r>
            <a:endParaRPr lang="en-US" altLang="zh-CN" sz="2000" b="1" dirty="0"/>
          </a:p>
          <a:p>
            <a:pPr>
              <a:lnSpc>
                <a:spcPct val="125000"/>
              </a:lnSpc>
            </a:pPr>
            <a:endParaRPr lang="en-US" altLang="zh-CN" sz="2000" b="1" dirty="0"/>
          </a:p>
          <a:p>
            <a:pPr>
              <a:lnSpc>
                <a:spcPct val="125000"/>
              </a:lnSpc>
            </a:pPr>
            <a:r>
              <a:rPr lang="zh-CN" altLang="en-US" sz="2000" b="1" dirty="0"/>
              <a:t>为了解决问题，提出了一个基本解决方案。基于此设计了一个与有效的下限和上限修剪技术和早期停止条件相关的分支结合框架，以有效检索相关的</a:t>
            </a:r>
            <a:r>
              <a:rPr lang="en-US" altLang="zh-CN" sz="2000" b="1" dirty="0"/>
              <a:t>TOP-K</a:t>
            </a:r>
            <a:r>
              <a:rPr lang="zh-CN" altLang="en-US" sz="2000" b="1" dirty="0"/>
              <a:t>地点对。</a:t>
            </a:r>
            <a:endParaRPr lang="en-US" altLang="zh-CN" sz="2000" b="1" dirty="0"/>
          </a:p>
          <a:p>
            <a:pPr>
              <a:lnSpc>
                <a:spcPct val="125000"/>
              </a:lnSpc>
            </a:pPr>
            <a:endParaRPr lang="en-US" altLang="zh-CN" sz="2000" b="1" dirty="0"/>
          </a:p>
          <a:p>
            <a:pPr>
              <a:lnSpc>
                <a:spcPct val="125000"/>
              </a:lnSpc>
            </a:pPr>
            <a:r>
              <a:rPr lang="zh-CN" altLang="en-US" sz="2000" b="1" dirty="0"/>
              <a:t>根据实验结果，所有技术在大多数设置中都可以在不到一秒钟的时间内处理</a:t>
            </a:r>
            <a:r>
              <a:rPr lang="en-US" altLang="zh-CN" sz="2000" b="1" dirty="0"/>
              <a:t>V2Nα</a:t>
            </a:r>
            <a:r>
              <a:rPr lang="zh-CN" altLang="en-US" sz="2000" b="1" dirty="0"/>
              <a:t>方法，并且按数量级以优于基本方法。</a:t>
            </a:r>
            <a:endParaRPr lang="en-US" altLang="zh-CN" sz="2000" b="1" dirty="0"/>
          </a:p>
          <a:p>
            <a:pPr>
              <a:lnSpc>
                <a:spcPct val="125000"/>
              </a:lnSpc>
            </a:pPr>
            <a:endParaRPr lang="en-US" altLang="zh-CN" sz="2000" b="1" dirty="0"/>
          </a:p>
          <a:p>
            <a:pPr>
              <a:lnSpc>
                <a:spcPct val="125000"/>
              </a:lnSpc>
            </a:pPr>
            <a:r>
              <a:rPr lang="zh-CN" altLang="en-US" sz="2000" b="1" dirty="0"/>
              <a:t>关于未来的工作，将计划研究如何通过一些近似值进一步提高查询性能。</a:t>
            </a:r>
            <a:endParaRPr lang="en-US" altLang="zh-CN"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509682" y="2636836"/>
            <a:ext cx="3948267"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城市知识图谱构建</a:t>
              </a: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505362" y="3585366"/>
            <a:ext cx="3952588"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城市知识图谱应用</a:t>
              </a: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总结展望</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grpSp>
        <p:nvGrpSpPr>
          <p:cNvPr id="20" name="Group 51"/>
          <p:cNvGrpSpPr/>
          <p:nvPr/>
        </p:nvGrpSpPr>
        <p:grpSpPr bwMode="auto">
          <a:xfrm>
            <a:off x="2505361" y="1688307"/>
            <a:ext cx="3952588" cy="792162"/>
            <a:chOff x="1329" y="1795"/>
            <a:chExt cx="2943" cy="499"/>
          </a:xfrm>
          <a:solidFill>
            <a:srgbClr val="02409A"/>
          </a:solidFill>
        </p:grpSpPr>
        <p:sp>
          <p:nvSpPr>
            <p:cNvPr id="21"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研究背景、意义</a:t>
              </a:r>
            </a:p>
          </p:txBody>
        </p:sp>
        <p:sp>
          <p:nvSpPr>
            <p:cNvPr id="22"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54583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研究背景、意义</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4</a:t>
            </a:fld>
            <a:endParaRPr lang="zh-CN" altLang="en-US"/>
          </a:p>
        </p:txBody>
      </p:sp>
      <p:sp>
        <p:nvSpPr>
          <p:cNvPr id="2" name="文本框 1"/>
          <p:cNvSpPr txBox="1"/>
          <p:nvPr/>
        </p:nvSpPr>
        <p:spPr>
          <a:xfrm>
            <a:off x="449580" y="1177290"/>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研究背景</a:t>
            </a:r>
            <a:endParaRPr lang="zh-CN" altLang="en-US">
              <a:solidFill>
                <a:srgbClr val="FF0000"/>
              </a:solidFill>
              <a:highlight>
                <a:srgbClr val="FFFF00"/>
              </a:highlight>
            </a:endParaRPr>
          </a:p>
        </p:txBody>
      </p:sp>
      <p:sp>
        <p:nvSpPr>
          <p:cNvPr id="3" name="文本框 2"/>
          <p:cNvSpPr txBox="1"/>
          <p:nvPr/>
        </p:nvSpPr>
        <p:spPr>
          <a:xfrm>
            <a:off x="5792470" y="2451100"/>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研究意义</a:t>
            </a:r>
          </a:p>
        </p:txBody>
      </p:sp>
      <p:sp>
        <p:nvSpPr>
          <p:cNvPr id="5" name="文本框 4"/>
          <p:cNvSpPr txBox="1"/>
          <p:nvPr/>
        </p:nvSpPr>
        <p:spPr>
          <a:xfrm>
            <a:off x="5965190" y="2819400"/>
            <a:ext cx="2754630" cy="706755"/>
          </a:xfrm>
          <a:prstGeom prst="rect">
            <a:avLst/>
          </a:prstGeom>
          <a:noFill/>
        </p:spPr>
        <p:txBody>
          <a:bodyPr wrap="none" rtlCol="0">
            <a:spAutoFit/>
          </a:bodyPr>
          <a:lstStyle/>
          <a:p>
            <a:pPr marL="285750" indent="-285750" algn="l" fontAlgn="auto">
              <a:lnSpc>
                <a:spcPts val="2400"/>
              </a:lnSpc>
              <a:spcBef>
                <a:spcPts val="0"/>
              </a:spcBef>
              <a:spcAft>
                <a:spcPts val="0"/>
              </a:spcAft>
              <a:buFont typeface="Wingdings" panose="05000000000000000000" charset="0"/>
              <a:buChar char="Ø"/>
            </a:pPr>
            <a:r>
              <a:rPr lang="zh-CN" altLang="en-US"/>
              <a:t>结构化整合分散的知识</a:t>
            </a:r>
          </a:p>
          <a:p>
            <a:pPr marL="285750" indent="-285750" algn="l" fontAlgn="auto">
              <a:lnSpc>
                <a:spcPts val="2400"/>
              </a:lnSpc>
              <a:spcBef>
                <a:spcPts val="0"/>
              </a:spcBef>
              <a:spcAft>
                <a:spcPts val="0"/>
              </a:spcAft>
              <a:buFont typeface="Wingdings" panose="05000000000000000000" charset="0"/>
              <a:buChar char="Ø"/>
            </a:pPr>
            <a:r>
              <a:rPr lang="zh-CN" altLang="en-US"/>
              <a:t>发掘实体间的语义关联</a:t>
            </a:r>
          </a:p>
        </p:txBody>
      </p:sp>
      <p:sp>
        <p:nvSpPr>
          <p:cNvPr id="18" name="文本框 17"/>
          <p:cNvSpPr txBox="1"/>
          <p:nvPr/>
        </p:nvSpPr>
        <p:spPr>
          <a:xfrm>
            <a:off x="622300" y="1555115"/>
            <a:ext cx="6553200" cy="706755"/>
          </a:xfrm>
          <a:prstGeom prst="rect">
            <a:avLst/>
          </a:prstGeom>
          <a:noFill/>
        </p:spPr>
        <p:txBody>
          <a:bodyPr wrap="square" rtlCol="0">
            <a:spAutoFit/>
          </a:bodyPr>
          <a:lstStyle/>
          <a:p>
            <a:pPr marL="285750" indent="-285750" algn="l" fontAlgn="auto">
              <a:lnSpc>
                <a:spcPts val="2400"/>
              </a:lnSpc>
              <a:spcBef>
                <a:spcPts val="0"/>
              </a:spcBef>
              <a:spcAft>
                <a:spcPts val="0"/>
              </a:spcAft>
              <a:buFont typeface="Wingdings" panose="05000000000000000000" charset="0"/>
              <a:buChar char="Ø"/>
            </a:pPr>
            <a:r>
              <a:rPr lang="zh-CN" altLang="en-US"/>
              <a:t>基于位置服务的兴起，产生大量的用户或设备的移动数据</a:t>
            </a:r>
          </a:p>
          <a:p>
            <a:pPr marL="285750" indent="-285750" algn="l" fontAlgn="auto">
              <a:lnSpc>
                <a:spcPts val="2400"/>
              </a:lnSpc>
              <a:spcBef>
                <a:spcPts val="0"/>
              </a:spcBef>
              <a:spcAft>
                <a:spcPts val="0"/>
              </a:spcAft>
              <a:buFont typeface="Wingdings" panose="05000000000000000000" charset="0"/>
              <a:buChar char="Ø"/>
            </a:pPr>
            <a:r>
              <a:rPr lang="zh-CN" altLang="en-US"/>
              <a:t>数据驱动的方法（如机器学习）受限，只能产生次优的结果</a:t>
            </a:r>
          </a:p>
        </p:txBody>
      </p:sp>
      <p:pic>
        <p:nvPicPr>
          <p:cNvPr id="21" name="图片 20"/>
          <p:cNvPicPr>
            <a:picLocks noChangeAspect="1"/>
          </p:cNvPicPr>
          <p:nvPr/>
        </p:nvPicPr>
        <p:blipFill>
          <a:blip r:embed="rId4"/>
          <a:stretch>
            <a:fillRect/>
          </a:stretch>
        </p:blipFill>
        <p:spPr>
          <a:xfrm>
            <a:off x="798830" y="2451100"/>
            <a:ext cx="4802505" cy="3014345"/>
          </a:xfrm>
          <a:prstGeom prst="rect">
            <a:avLst/>
          </a:prstGeom>
        </p:spPr>
      </p:pic>
      <p:pic>
        <p:nvPicPr>
          <p:cNvPr id="100" name="图片 99"/>
          <p:cNvPicPr/>
          <p:nvPr>
            <p:custDataLst>
              <p:tags r:id="rId1"/>
            </p:custDataLst>
          </p:nvPr>
        </p:nvPicPr>
        <p:blipFill>
          <a:blip r:embed="rId5">
            <a:clrChange>
              <a:clrFrom>
                <a:srgbClr val="FFFFFF">
                  <a:alpha val="100000"/>
                </a:srgbClr>
              </a:clrFrom>
              <a:clrTo>
                <a:srgbClr val="FFFFFF">
                  <a:alpha val="100000"/>
                  <a:alpha val="0"/>
                </a:srgbClr>
              </a:clrTo>
            </a:clrChange>
          </a:blip>
          <a:stretch>
            <a:fillRect/>
          </a:stretch>
        </p:blipFill>
        <p:spPr>
          <a:xfrm>
            <a:off x="5904230" y="3710305"/>
            <a:ext cx="2815590" cy="1755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509682" y="2636836"/>
            <a:ext cx="3948267"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城市知识图谱构建</a:t>
              </a:r>
              <a:endParaRPr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505362" y="3585366"/>
            <a:ext cx="3952588"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城市知识图谱应用</a:t>
              </a: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总结展望</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5</a:t>
            </a:fld>
            <a:endParaRPr lang="zh-CN" altLang="en-US"/>
          </a:p>
        </p:txBody>
      </p:sp>
      <p:grpSp>
        <p:nvGrpSpPr>
          <p:cNvPr id="20" name="Group 51"/>
          <p:cNvGrpSpPr/>
          <p:nvPr/>
        </p:nvGrpSpPr>
        <p:grpSpPr bwMode="auto">
          <a:xfrm>
            <a:off x="2505361" y="1688307"/>
            <a:ext cx="3952588" cy="792162"/>
            <a:chOff x="1329" y="1795"/>
            <a:chExt cx="2943" cy="499"/>
          </a:xfrm>
          <a:solidFill>
            <a:srgbClr val="BDD7EE"/>
          </a:solidFill>
        </p:grpSpPr>
        <p:sp>
          <p:nvSpPr>
            <p:cNvPr id="21"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研究背景、意义</a:t>
              </a:r>
            </a:p>
          </p:txBody>
        </p:sp>
        <p:sp>
          <p:nvSpPr>
            <p:cNvPr id="22"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520055" y="2075815"/>
            <a:ext cx="1779270" cy="170370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solidFill>
                  <a:schemeClr val="accent1"/>
                </a:solidFill>
              </a:rPr>
              <a:t>STKG</a:t>
            </a: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54583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城市知识图谱</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Spatio Temporal Urban KG</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6</a:t>
            </a:fld>
            <a:endParaRPr lang="zh-CN" altLang="en-US"/>
          </a:p>
        </p:txBody>
      </p:sp>
      <p:sp>
        <p:nvSpPr>
          <p:cNvPr id="2" name="文本框 1"/>
          <p:cNvSpPr txBox="1"/>
          <p:nvPr/>
        </p:nvSpPr>
        <p:spPr>
          <a:xfrm>
            <a:off x="449580" y="1177290"/>
            <a:ext cx="4812030" cy="368300"/>
          </a:xfrm>
          <a:prstGeom prst="rect">
            <a:avLst/>
          </a:prstGeom>
          <a:noFill/>
        </p:spPr>
        <p:txBody>
          <a:bodyPr wrap="none" rtlCol="0">
            <a:spAutoFit/>
          </a:bodyPr>
          <a:lstStyle/>
          <a:p>
            <a:pPr marL="285750" indent="-285750">
              <a:buFont typeface="Wingdings" panose="05000000000000000000" charset="0"/>
              <a:buChar char="n"/>
            </a:pPr>
            <a:r>
              <a:rPr lang="zh-CN" altLang="en-US" b="1"/>
              <a:t>特点</a:t>
            </a:r>
            <a:r>
              <a:rPr lang="zh-CN" altLang="en-US"/>
              <a:t>：融合</a:t>
            </a:r>
            <a:r>
              <a:rPr lang="zh-CN" altLang="en-US">
                <a:highlight>
                  <a:srgbClr val="FFFF00"/>
                </a:highlight>
              </a:rPr>
              <a:t>移动轨迹、场所分类、</a:t>
            </a:r>
            <a:r>
              <a:rPr lang="zh-CN" altLang="en-US">
                <a:solidFill>
                  <a:srgbClr val="FF0000"/>
                </a:solidFill>
                <a:highlight>
                  <a:srgbClr val="FFFF00"/>
                </a:highlight>
              </a:rPr>
              <a:t>时间信息</a:t>
            </a:r>
          </a:p>
        </p:txBody>
      </p:sp>
      <p:sp>
        <p:nvSpPr>
          <p:cNvPr id="3" name="文本框 2"/>
          <p:cNvSpPr txBox="1"/>
          <p:nvPr/>
        </p:nvSpPr>
        <p:spPr>
          <a:xfrm>
            <a:off x="449580" y="1724660"/>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构建过程</a:t>
            </a:r>
          </a:p>
        </p:txBody>
      </p:sp>
      <p:sp>
        <p:nvSpPr>
          <p:cNvPr id="6" name="圆角矩形 5"/>
          <p:cNvSpPr/>
          <p:nvPr/>
        </p:nvSpPr>
        <p:spPr>
          <a:xfrm>
            <a:off x="837565" y="2419350"/>
            <a:ext cx="1571625" cy="42100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a:t>移动轨迹</a:t>
            </a:r>
          </a:p>
        </p:txBody>
      </p:sp>
      <p:sp>
        <p:nvSpPr>
          <p:cNvPr id="7" name="圆角矩形 6"/>
          <p:cNvSpPr/>
          <p:nvPr/>
        </p:nvSpPr>
        <p:spPr>
          <a:xfrm>
            <a:off x="838200" y="3166745"/>
            <a:ext cx="1570990" cy="421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POI</a:t>
            </a:r>
            <a:r>
              <a:rPr lang="zh-CN" altLang="en-US" b="1"/>
              <a:t>分类信息</a:t>
            </a:r>
          </a:p>
        </p:txBody>
      </p:sp>
      <p:sp>
        <p:nvSpPr>
          <p:cNvPr id="8" name="加号 7"/>
          <p:cNvSpPr/>
          <p:nvPr/>
        </p:nvSpPr>
        <p:spPr>
          <a:xfrm>
            <a:off x="1495425" y="2884805"/>
            <a:ext cx="255905" cy="25590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大括号 8"/>
          <p:cNvSpPr/>
          <p:nvPr/>
        </p:nvSpPr>
        <p:spPr>
          <a:xfrm>
            <a:off x="2489200" y="2529205"/>
            <a:ext cx="132715" cy="95377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0" name="矩形 9"/>
          <p:cNvSpPr/>
          <p:nvPr/>
        </p:nvSpPr>
        <p:spPr>
          <a:xfrm>
            <a:off x="3175000" y="2026920"/>
            <a:ext cx="1779270" cy="19246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a:solidFill>
                  <a:schemeClr val="accent1"/>
                </a:solidFill>
              </a:rPr>
              <a:t>数据模式</a:t>
            </a: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a:p>
            <a:pPr algn="ctr"/>
            <a:endParaRPr lang="zh-CN" altLang="en-US" b="1">
              <a:solidFill>
                <a:schemeClr val="accent1"/>
              </a:solidFill>
            </a:endParaRPr>
          </a:p>
        </p:txBody>
      </p:sp>
      <p:cxnSp>
        <p:nvCxnSpPr>
          <p:cNvPr id="11" name="直接箭头连接符 10"/>
          <p:cNvCxnSpPr>
            <a:endCxn id="10" idx="1"/>
          </p:cNvCxnSpPr>
          <p:nvPr/>
        </p:nvCxnSpPr>
        <p:spPr>
          <a:xfrm flipV="1">
            <a:off x="2842895" y="2989580"/>
            <a:ext cx="332105" cy="12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3463925" y="2451100"/>
            <a:ext cx="1201420" cy="421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实体识别</a:t>
            </a:r>
          </a:p>
        </p:txBody>
      </p:sp>
      <p:sp>
        <p:nvSpPr>
          <p:cNvPr id="13" name="圆角矩形 12"/>
          <p:cNvSpPr/>
          <p:nvPr/>
        </p:nvSpPr>
        <p:spPr>
          <a:xfrm>
            <a:off x="3463925" y="2936875"/>
            <a:ext cx="1201420" cy="421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关系抽取</a:t>
            </a:r>
          </a:p>
        </p:txBody>
      </p:sp>
      <p:sp>
        <p:nvSpPr>
          <p:cNvPr id="14" name="圆角矩形 13"/>
          <p:cNvSpPr/>
          <p:nvPr/>
        </p:nvSpPr>
        <p:spPr>
          <a:xfrm>
            <a:off x="3463925" y="3422650"/>
            <a:ext cx="1201420" cy="421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事实构建</a:t>
            </a:r>
          </a:p>
        </p:txBody>
      </p:sp>
      <p:cxnSp>
        <p:nvCxnSpPr>
          <p:cNvPr id="15" name="直接箭头连接符 14"/>
          <p:cNvCxnSpPr/>
          <p:nvPr/>
        </p:nvCxnSpPr>
        <p:spPr>
          <a:xfrm flipV="1">
            <a:off x="5071110" y="2995930"/>
            <a:ext cx="332105" cy="12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6" name="圆角矩形 15"/>
          <p:cNvSpPr/>
          <p:nvPr/>
        </p:nvSpPr>
        <p:spPr>
          <a:xfrm>
            <a:off x="5720080" y="2456180"/>
            <a:ext cx="1369060" cy="635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a:t>时空移动模式关系</a:t>
            </a:r>
          </a:p>
        </p:txBody>
      </p:sp>
      <p:sp>
        <p:nvSpPr>
          <p:cNvPr id="17" name="圆角矩形 16"/>
          <p:cNvSpPr/>
          <p:nvPr/>
        </p:nvSpPr>
        <p:spPr>
          <a:xfrm>
            <a:off x="5720080" y="3172460"/>
            <a:ext cx="1369060" cy="447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a:t>隶属关系</a:t>
            </a:r>
          </a:p>
        </p:txBody>
      </p:sp>
      <mc:AlternateContent xmlns:mc="http://schemas.openxmlformats.org/markup-compatibility/2006" xmlns:a14="http://schemas.microsoft.com/office/drawing/2010/main">
        <mc:Choice Requires="a14">
          <p:sp>
            <p:nvSpPr>
              <p:cNvPr id="22" name="文本框 21"/>
              <p:cNvSpPr txBox="1"/>
              <p:nvPr/>
            </p:nvSpPr>
            <p:spPr>
              <a:xfrm>
                <a:off x="828675" y="3993515"/>
                <a:ext cx="7686675" cy="706755"/>
              </a:xfrm>
              <a:prstGeom prst="rect">
                <a:avLst/>
              </a:prstGeom>
              <a:noFill/>
            </p:spPr>
            <p:txBody>
              <a:bodyPr wrap="none" rtlCol="0">
                <a:spAutoFit/>
              </a:bodyPr>
              <a:lstStyle/>
              <a:p>
                <a:pPr marL="285750" indent="-285750" algn="l" fontAlgn="auto">
                  <a:lnSpc>
                    <a:spcPts val="2400"/>
                  </a:lnSpc>
                  <a:buFont typeface="Wingdings" panose="05000000000000000000" charset="0"/>
                  <a:buChar char="Ø"/>
                </a:pPr>
                <a:r>
                  <a:rPr lang="zh-CN" altLang="en-US"/>
                  <a:t>移动记录：𝑥 = (</a:t>
                </a:r>
                <a:r>
                  <a:rPr lang="en-US" altLang="zh-CN"/>
                  <a:t> </a:t>
                </a:r>
                <a:r>
                  <a:rPr lang="zh-CN" altLang="en-US"/>
                  <a:t>𝑢, </a:t>
                </a:r>
                <a:r>
                  <a:rPr lang="en-US" altLang="zh-CN"/>
                  <a:t> </a:t>
                </a:r>
                <a:r>
                  <a:rPr lang="zh-CN" altLang="en-US"/>
                  <a:t>𝑝, </a:t>
                </a:r>
                <a:r>
                  <a:rPr lang="en-US" altLang="zh-CN"/>
                  <a:t> </a:t>
                </a:r>
                <a:r>
                  <a:rPr lang="zh-CN" altLang="en-US"/>
                  <a:t>𝑡)</a:t>
                </a:r>
              </a:p>
              <a:p>
                <a:pPr marL="285750" indent="-285750" algn="l" fontAlgn="auto">
                  <a:lnSpc>
                    <a:spcPts val="2400"/>
                  </a:lnSpc>
                  <a:buFont typeface="Wingdings" panose="05000000000000000000" charset="0"/>
                  <a:buChar char="Ø"/>
                </a:pPr>
                <a:r>
                  <a:rPr lang="zh-CN" altLang="zh-CN"/>
                  <a:t>移动轨迹：</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𝑡𝑟</m:t>
                        </m:r>
                      </m:e>
                      <m:sup>
                        <m:r>
                          <a:rPr lang="en-US" altLang="zh-CN" b="0" i="1" smtClean="0">
                            <a:latin typeface="Cambria Math" panose="02040503050406030204" pitchFamily="18" charset="0"/>
                          </a:rPr>
                          <m:t>𝑢</m:t>
                        </m:r>
                      </m:sup>
                    </m:sSup>
                  </m:oMath>
                </a14:m>
                <a:r>
                  <a:rPr lang="zh-CN" altLang="en-US" dirty="0">
                    <a:sym typeface="+mn-ea"/>
                  </a:rPr>
                  <a:t> </a:t>
                </a:r>
                <a:r>
                  <a:rPr lang="en-US" altLang="zh-CN" dirty="0">
                    <a:sym typeface="+mn-ea"/>
                  </a:rPr>
                  <a:t>=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𝑥</m:t>
                        </m:r>
                      </m:e>
                      <m:sub>
                        <m:r>
                          <m:rPr>
                            <m:nor/>
                          </m:rPr>
                          <a:rPr lang="en-US" altLang="zh-CN" b="0" i="0" smtClean="0">
                            <a:latin typeface="Cambria Math" panose="02040503050406030204" pitchFamily="18" charset="0"/>
                          </a:rPr>
                          <m:t>1</m:t>
                        </m:r>
                      </m:sub>
                      <m:sup>
                        <m:r>
                          <a:rPr lang="en-US" altLang="zh-CN" i="1">
                            <a:latin typeface="Cambria Math" panose="02040503050406030204" pitchFamily="18" charset="0"/>
                          </a:rPr>
                          <m:t>𝑢</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m:rPr>
                            <m:nor/>
                          </m:rPr>
                          <a:rPr lang="en-US" altLang="zh-CN" b="0" i="0" smtClean="0">
                            <a:latin typeface="Cambria Math" panose="02040503050406030204" pitchFamily="18" charset="0"/>
                          </a:rPr>
                          <m:t>2</m:t>
                        </m:r>
                      </m:sub>
                      <m:sup>
                        <m:r>
                          <a:rPr lang="en-US" altLang="zh-CN" i="1">
                            <a:latin typeface="Cambria Math" panose="02040503050406030204" pitchFamily="18" charset="0"/>
                          </a:rPr>
                          <m:t>𝑢</m:t>
                        </m:r>
                      </m:sup>
                    </m:sSubSup>
                  </m:oMath>
                </a14:m>
                <a:r>
                  <a:rPr lang="en-US" altLang="zh-CN" dirty="0">
                    <a:sym typeface="+mn-ea"/>
                  </a:rPr>
                  <a:t>,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m:rPr>
                            <m:nor/>
                          </m:rPr>
                          <a:rPr lang="en-US" altLang="zh-CN" b="0" i="0" smtClean="0">
                            <a:latin typeface="Cambria Math" panose="02040503050406030204" pitchFamily="18" charset="0"/>
                          </a:rPr>
                          <m:t>n</m:t>
                        </m:r>
                      </m:sub>
                      <m:sup>
                        <m:r>
                          <a:rPr lang="en-US" altLang="zh-CN" i="1">
                            <a:latin typeface="Cambria Math" panose="02040503050406030204" pitchFamily="18" charset="0"/>
                          </a:rPr>
                          <m:t>𝑢</m:t>
                        </m:r>
                      </m:sup>
                    </m:sSubSup>
                  </m:oMath>
                </a14:m>
                <a:r>
                  <a:rPr lang="en-US" altLang="zh-CN" dirty="0">
                    <a:sym typeface="+mn-ea"/>
                  </a:rPr>
                  <a:t>}, where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m:rPr>
                            <m:nor/>
                          </m:rPr>
                          <a:rPr lang="en-US" altLang="zh-CN" b="0" i="0" smtClean="0">
                            <a:latin typeface="Cambria Math" panose="02040503050406030204" pitchFamily="18" charset="0"/>
                          </a:rPr>
                          <m:t>i</m:t>
                        </m:r>
                      </m:sub>
                      <m:sup>
                        <m:r>
                          <a:rPr lang="en-US" altLang="zh-CN" i="1">
                            <a:latin typeface="Cambria Math" panose="02040503050406030204" pitchFamily="18" charset="0"/>
                          </a:rPr>
                          <m:t>𝑢</m:t>
                        </m:r>
                      </m:sup>
                    </m:sSubSup>
                    <m:r>
                      <a:rPr lang="en-US" altLang="zh-CN" i="1">
                        <a:latin typeface="Cambria Math" panose="02040503050406030204" pitchFamily="18" charset="0"/>
                      </a:rPr>
                      <m:t> </m:t>
                    </m:r>
                  </m:oMath>
                </a14:m>
                <a:r>
                  <a:rPr lang="en-US" altLang="zh-CN" dirty="0">
                    <a:sym typeface="+mn-ea"/>
                  </a:rPr>
                  <a:t>= (</a:t>
                </a:r>
                <a:r>
                  <a:rPr lang="zh-CN" altLang="en-US" dirty="0">
                    <a:sym typeface="+mn-ea"/>
                  </a:rPr>
                  <a:t>𝑢</a:t>
                </a:r>
                <a:r>
                  <a:rPr lang="en-US" altLang="zh-CN" dirty="0">
                    <a:sym typeface="+mn-ea"/>
                  </a:rPr>
                  <a:t>,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𝑝</m:t>
                        </m:r>
                      </m:e>
                      <m:sub>
                        <m:r>
                          <m:rPr>
                            <m:nor/>
                          </m:rPr>
                          <a:rPr lang="en-US" altLang="zh-CN" b="0" i="0" smtClean="0">
                            <a:latin typeface="Cambria Math" panose="02040503050406030204" pitchFamily="18" charset="0"/>
                          </a:rPr>
                          <m:t>i</m:t>
                        </m:r>
                      </m:sub>
                      <m:sup>
                        <m:r>
                          <a:rPr lang="en-US" altLang="zh-CN" i="1">
                            <a:latin typeface="Cambria Math" panose="02040503050406030204" pitchFamily="18" charset="0"/>
                          </a:rPr>
                          <m:t>𝑢</m:t>
                        </m:r>
                      </m:sup>
                    </m:sSubSup>
                  </m:oMath>
                </a14:m>
                <a:r>
                  <a:rPr lang="zh-CN" altLang="en-US" dirty="0">
                    <a:sym typeface="+mn-ea"/>
                  </a:rPr>
                  <a:t> </a:t>
                </a:r>
                <a:r>
                  <a:rPr lang="en-US" altLang="zh-CN" dirty="0">
                    <a:sym typeface="+mn-ea"/>
                  </a:rPr>
                  <a:t>,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m:rPr>
                            <m:nor/>
                          </m:rPr>
                          <a:rPr lang="en-US" altLang="zh-CN" b="0" i="0" smtClean="0">
                            <a:latin typeface="Cambria Math" panose="02040503050406030204" pitchFamily="18" charset="0"/>
                          </a:rPr>
                          <m:t>i</m:t>
                        </m:r>
                      </m:sub>
                      <m:sup>
                        <m:r>
                          <a:rPr lang="en-US" altLang="zh-CN" i="1">
                            <a:latin typeface="Cambria Math" panose="02040503050406030204" pitchFamily="18" charset="0"/>
                          </a:rPr>
                          <m:t>𝑢</m:t>
                        </m:r>
                      </m:sup>
                    </m:sSubSup>
                  </m:oMath>
                </a14:m>
                <a:r>
                  <a:rPr lang="en-US" altLang="zh-CN" dirty="0">
                    <a:sym typeface="+mn-ea"/>
                  </a:rPr>
                  <a:t>) is a mobility record.</a:t>
                </a:r>
                <a:endParaRPr lang="en-US" altLang="zh-CN"/>
              </a:p>
            </p:txBody>
          </p:sp>
        </mc:Choice>
        <mc:Fallback xmlns="">
          <p:sp>
            <p:nvSpPr>
              <p:cNvPr id="22" name="文本框 21"/>
              <p:cNvSpPr txBox="1">
                <a:spLocks noRot="1" noChangeAspect="1" noMove="1" noResize="1" noEditPoints="1" noAdjustHandles="1" noChangeArrowheads="1" noChangeShapeType="1" noTextEdit="1"/>
              </p:cNvSpPr>
              <p:nvPr/>
            </p:nvSpPr>
            <p:spPr>
              <a:xfrm>
                <a:off x="828675" y="3993515"/>
                <a:ext cx="7686675" cy="706755"/>
              </a:xfrm>
              <a:prstGeom prst="rect">
                <a:avLst/>
              </a:prstGeom>
              <a:blipFill rotWithShape="1">
                <a:blip r:embed="rId3"/>
                <a:stretch>
                  <a:fillRect/>
                </a:stretch>
              </a:blipFill>
            </p:spPr>
            <p:txBody>
              <a:bodyPr/>
              <a:lstStyle/>
              <a:p>
                <a:r>
                  <a:rPr lang="zh-CN" altLang="en-US">
                    <a:noFill/>
                  </a:rPr>
                  <a:t> </a:t>
                </a:r>
              </a:p>
            </p:txBody>
          </p:sp>
        </mc:Fallback>
      </mc:AlternateContent>
      <p:sp>
        <p:nvSpPr>
          <p:cNvPr id="23" name="文本框 22"/>
          <p:cNvSpPr txBox="1"/>
          <p:nvPr/>
        </p:nvSpPr>
        <p:spPr>
          <a:xfrm>
            <a:off x="449580" y="4809490"/>
            <a:ext cx="1611630" cy="368300"/>
          </a:xfrm>
          <a:prstGeom prst="rect">
            <a:avLst/>
          </a:prstGeom>
          <a:noFill/>
        </p:spPr>
        <p:txBody>
          <a:bodyPr wrap="none" rtlCol="0">
            <a:spAutoFit/>
          </a:bodyPr>
          <a:lstStyle/>
          <a:p>
            <a:pPr marL="285750" indent="-285750">
              <a:buFont typeface="Wingdings" panose="05000000000000000000" charset="0"/>
              <a:buChar char="n"/>
            </a:pPr>
            <a:r>
              <a:rPr lang="zh-CN" altLang="en-US" b="1"/>
              <a:t>实体和关系</a:t>
            </a:r>
          </a:p>
        </p:txBody>
      </p:sp>
      <p:sp>
        <p:nvSpPr>
          <p:cNvPr id="24" name="文本框 23"/>
          <p:cNvSpPr txBox="1"/>
          <p:nvPr/>
        </p:nvSpPr>
        <p:spPr>
          <a:xfrm>
            <a:off x="838200" y="5156200"/>
            <a:ext cx="7326630" cy="1322070"/>
          </a:xfrm>
          <a:prstGeom prst="rect">
            <a:avLst/>
          </a:prstGeom>
          <a:noFill/>
        </p:spPr>
        <p:txBody>
          <a:bodyPr wrap="none" rtlCol="0">
            <a:spAutoFit/>
          </a:bodyPr>
          <a:lstStyle/>
          <a:p>
            <a:pPr marL="285750" indent="-285750" algn="l" fontAlgn="auto">
              <a:lnSpc>
                <a:spcPts val="2400"/>
              </a:lnSpc>
              <a:spcBef>
                <a:spcPts val="0"/>
              </a:spcBef>
              <a:spcAft>
                <a:spcPts val="0"/>
              </a:spcAft>
              <a:buFont typeface="Wingdings" panose="05000000000000000000" charset="0"/>
              <a:buChar char="Ø"/>
            </a:pPr>
            <a:r>
              <a:rPr lang="zh-CN" altLang="en-US" dirty="0">
                <a:sym typeface="+mn-ea"/>
              </a:rPr>
              <a:t>G =（E，R，F），实体</a:t>
            </a:r>
            <a:r>
              <a:rPr lang="zh-CN" altLang="en-US"/>
              <a:t>：用户、</a:t>
            </a:r>
            <a:r>
              <a:rPr lang="zh-CN" altLang="en-US" u="sng"/>
              <a:t>时间单元</a:t>
            </a:r>
            <a:r>
              <a:rPr lang="zh-CN" altLang="en-US"/>
              <a:t>、</a:t>
            </a:r>
            <a:r>
              <a:rPr lang="en-US" altLang="zh-CN"/>
              <a:t>POI</a:t>
            </a:r>
            <a:r>
              <a:rPr lang="zh-CN" altLang="en-US"/>
              <a:t>及其分类，</a:t>
            </a:r>
            <a:br>
              <a:rPr lang="zh-CN" altLang="en-US"/>
            </a:br>
            <a:r>
              <a:rPr lang="en-US" altLang="zh-CN"/>
              <a:t>R</a:t>
            </a:r>
            <a:r>
              <a:rPr lang="zh-CN" altLang="en-US"/>
              <a:t>表示不同实体间关系类型的集合，</a:t>
            </a:r>
            <a:r>
              <a:rPr lang="en-US" altLang="zh-CN"/>
              <a:t>F</a:t>
            </a:r>
            <a:r>
              <a:rPr lang="zh-CN" altLang="en-US"/>
              <a:t>表示对应不同类型关系的事实集</a:t>
            </a:r>
          </a:p>
          <a:p>
            <a:pPr marL="285750" indent="-285750" algn="l" fontAlgn="auto">
              <a:lnSpc>
                <a:spcPts val="2400"/>
              </a:lnSpc>
              <a:spcBef>
                <a:spcPts val="0"/>
              </a:spcBef>
              <a:spcAft>
                <a:spcPts val="0"/>
              </a:spcAft>
              <a:buFont typeface="Wingdings" panose="05000000000000000000" charset="0"/>
              <a:buChar char="Ø"/>
            </a:pPr>
            <a:r>
              <a:rPr lang="zh-CN" altLang="en-US"/>
              <a:t>关系分为两种，时空移动关系：用户在特定时间访问某个</a:t>
            </a:r>
            <a:r>
              <a:rPr lang="en-US" altLang="zh-CN"/>
              <a:t>POI</a:t>
            </a:r>
          </a:p>
          <a:p>
            <a:pPr lvl="4" indent="0" algn="l" fontAlgn="auto">
              <a:lnSpc>
                <a:spcPts val="2400"/>
              </a:lnSpc>
              <a:spcBef>
                <a:spcPts val="0"/>
              </a:spcBef>
              <a:spcAft>
                <a:spcPts val="0"/>
              </a:spcAft>
              <a:buFont typeface="Wingdings" panose="05000000000000000000" charset="0"/>
              <a:buNone/>
            </a:pPr>
            <a:r>
              <a:rPr lang="en-US" altLang="zh-CN"/>
              <a:t> </a:t>
            </a:r>
            <a:r>
              <a:rPr lang="zh-CN" altLang="en-US"/>
              <a:t>隶属关系：</a:t>
            </a:r>
            <a:r>
              <a:rPr lang="en-US" altLang="zh-CN"/>
              <a:t>POI</a:t>
            </a:r>
            <a:r>
              <a:rPr lang="zh-CN" altLang="en-US"/>
              <a:t>属于某个</a:t>
            </a:r>
            <a:r>
              <a:rPr lang="en-US" altLang="zh-CN"/>
              <a:t>POI</a:t>
            </a:r>
            <a:r>
              <a:rPr lang="zh-CN" altLang="en-US"/>
              <a:t>类别（三级分类）</a:t>
            </a:r>
          </a:p>
        </p:txBody>
      </p:sp>
      <p:pic>
        <p:nvPicPr>
          <p:cNvPr id="25" name="图片 24"/>
          <p:cNvPicPr>
            <a:picLocks noChangeAspect="1"/>
          </p:cNvPicPr>
          <p:nvPr/>
        </p:nvPicPr>
        <p:blipFill>
          <a:blip r:embed="rId4"/>
          <a:stretch>
            <a:fillRect/>
          </a:stretch>
        </p:blipFill>
        <p:spPr>
          <a:xfrm>
            <a:off x="7360920" y="5821680"/>
            <a:ext cx="1482725" cy="316230"/>
          </a:xfrm>
          <a:prstGeom prst="rect">
            <a:avLst/>
          </a:prstGeom>
        </p:spPr>
      </p:pic>
      <p:pic>
        <p:nvPicPr>
          <p:cNvPr id="26" name="图片 25"/>
          <p:cNvPicPr>
            <a:picLocks noChangeAspect="1"/>
          </p:cNvPicPr>
          <p:nvPr/>
        </p:nvPicPr>
        <p:blipFill>
          <a:blip r:embed="rId5"/>
          <a:stretch>
            <a:fillRect/>
          </a:stretch>
        </p:blipFill>
        <p:spPr>
          <a:xfrm>
            <a:off x="7299325" y="6137910"/>
            <a:ext cx="1182370" cy="3340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城市知识图谱</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Urban KG</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7</a:t>
            </a:fld>
            <a:endParaRPr lang="zh-CN" altLang="en-US"/>
          </a:p>
        </p:txBody>
      </p:sp>
      <p:sp>
        <p:nvSpPr>
          <p:cNvPr id="2" name="文本框 1"/>
          <p:cNvSpPr txBox="1"/>
          <p:nvPr/>
        </p:nvSpPr>
        <p:spPr>
          <a:xfrm>
            <a:off x="449580" y="1715135"/>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数据来源</a:t>
            </a:r>
          </a:p>
        </p:txBody>
      </p:sp>
      <p:pic>
        <p:nvPicPr>
          <p:cNvPr id="100" name="图片 99"/>
          <p:cNvPicPr/>
          <p:nvPr>
            <p:custDataLst>
              <p:tags r:id="rId1"/>
            </p:custDataLst>
          </p:nvPr>
        </p:nvPicPr>
        <p:blipFill>
          <a:blip r:embed="rId4">
            <a:clrChange>
              <a:clrFrom>
                <a:srgbClr val="FFFFFF">
                  <a:alpha val="100000"/>
                </a:srgbClr>
              </a:clrFrom>
              <a:clrTo>
                <a:srgbClr val="FFFFFF">
                  <a:alpha val="100000"/>
                  <a:alpha val="0"/>
                </a:srgbClr>
              </a:clrTo>
            </a:clrChange>
          </a:blip>
          <a:stretch>
            <a:fillRect/>
          </a:stretch>
        </p:blipFill>
        <p:spPr>
          <a:xfrm>
            <a:off x="4811395" y="4175760"/>
            <a:ext cx="4152900" cy="2330450"/>
          </a:xfrm>
          <a:prstGeom prst="rect">
            <a:avLst/>
          </a:prstGeom>
          <a:noFill/>
          <a:ln w="9525">
            <a:noFill/>
          </a:ln>
        </p:spPr>
      </p:pic>
      <p:sp>
        <p:nvSpPr>
          <p:cNvPr id="5" name="文本框 4"/>
          <p:cNvSpPr txBox="1"/>
          <p:nvPr/>
        </p:nvSpPr>
        <p:spPr>
          <a:xfrm>
            <a:off x="622300" y="2083435"/>
            <a:ext cx="3996055" cy="1014730"/>
          </a:xfrm>
          <a:prstGeom prst="rect">
            <a:avLst/>
          </a:prstGeom>
          <a:noFill/>
        </p:spPr>
        <p:txBody>
          <a:bodyPr wrap="none" rtlCol="0">
            <a:spAutoFit/>
          </a:bodyPr>
          <a:lstStyle/>
          <a:p>
            <a:pPr marL="285750" indent="-285750" algn="l">
              <a:lnSpc>
                <a:spcPts val="2400"/>
              </a:lnSpc>
              <a:spcBef>
                <a:spcPts val="0"/>
              </a:spcBef>
              <a:spcAft>
                <a:spcPts val="0"/>
              </a:spcAft>
              <a:buFont typeface="Wingdings" panose="05000000000000000000" charset="0"/>
              <a:buChar char="Ø"/>
            </a:pPr>
            <a:r>
              <a:rPr lang="zh-CN" altLang="en-US"/>
              <a:t>腾讯地图的</a:t>
            </a:r>
            <a:r>
              <a:rPr lang="en-US" altLang="zh-CN"/>
              <a:t>POI</a:t>
            </a:r>
            <a:r>
              <a:rPr lang="zh-CN" altLang="en-US"/>
              <a:t>数据和城市地理数据</a:t>
            </a:r>
          </a:p>
          <a:p>
            <a:pPr marL="285750" indent="-285750" algn="l">
              <a:lnSpc>
                <a:spcPts val="2400"/>
              </a:lnSpc>
              <a:spcBef>
                <a:spcPts val="0"/>
              </a:spcBef>
              <a:spcAft>
                <a:spcPts val="0"/>
              </a:spcAft>
              <a:buFont typeface="Wingdings" panose="05000000000000000000" charset="0"/>
              <a:buChar char="Ø"/>
            </a:pPr>
            <a:r>
              <a:rPr lang="zh-CN" altLang="en-US"/>
              <a:t>微信用户签到数据</a:t>
            </a:r>
          </a:p>
          <a:p>
            <a:pPr marL="285750" indent="-285750" algn="l">
              <a:lnSpc>
                <a:spcPts val="2400"/>
              </a:lnSpc>
              <a:spcBef>
                <a:spcPts val="0"/>
              </a:spcBef>
              <a:spcAft>
                <a:spcPts val="0"/>
              </a:spcAft>
              <a:buFont typeface="Wingdings" panose="05000000000000000000" charset="0"/>
              <a:buChar char="Ø"/>
            </a:pPr>
            <a:r>
              <a:rPr lang="zh-CN" altLang="en-US">
                <a:sym typeface="+mn-ea"/>
              </a:rPr>
              <a:t>覆盖城市：北京、上海</a:t>
            </a:r>
            <a:endParaRPr lang="zh-CN" altLang="en-US"/>
          </a:p>
        </p:txBody>
      </p:sp>
      <p:sp>
        <p:nvSpPr>
          <p:cNvPr id="3" name="文本框 2"/>
          <p:cNvSpPr txBox="1"/>
          <p:nvPr/>
        </p:nvSpPr>
        <p:spPr>
          <a:xfrm>
            <a:off x="449580" y="1177290"/>
            <a:ext cx="2754630" cy="368300"/>
          </a:xfrm>
          <a:prstGeom prst="rect">
            <a:avLst/>
          </a:prstGeom>
          <a:noFill/>
        </p:spPr>
        <p:txBody>
          <a:bodyPr wrap="none" rtlCol="0">
            <a:spAutoFit/>
          </a:bodyPr>
          <a:lstStyle/>
          <a:p>
            <a:pPr marL="285750" indent="-285750">
              <a:buFont typeface="Wingdings" panose="05000000000000000000" charset="0"/>
              <a:buChar char="n"/>
            </a:pPr>
            <a:r>
              <a:rPr lang="zh-CN" altLang="en-US" b="1"/>
              <a:t>目的</a:t>
            </a:r>
            <a:r>
              <a:rPr lang="zh-CN" altLang="en-US"/>
              <a:t>：</a:t>
            </a:r>
            <a:r>
              <a:rPr lang="zh-CN" altLang="en-US">
                <a:highlight>
                  <a:srgbClr val="FFFF00"/>
                </a:highlight>
              </a:rPr>
              <a:t>结构化</a:t>
            </a:r>
            <a:r>
              <a:rPr lang="zh-CN" altLang="en-US"/>
              <a:t>整合知识</a:t>
            </a:r>
          </a:p>
        </p:txBody>
      </p:sp>
      <p:sp>
        <p:nvSpPr>
          <p:cNvPr id="6" name="文本框 5"/>
          <p:cNvSpPr txBox="1"/>
          <p:nvPr/>
        </p:nvSpPr>
        <p:spPr>
          <a:xfrm>
            <a:off x="449580" y="3188970"/>
            <a:ext cx="1611630" cy="368300"/>
          </a:xfrm>
          <a:prstGeom prst="rect">
            <a:avLst/>
          </a:prstGeom>
          <a:noFill/>
        </p:spPr>
        <p:txBody>
          <a:bodyPr wrap="none" rtlCol="0">
            <a:spAutoFit/>
          </a:bodyPr>
          <a:lstStyle/>
          <a:p>
            <a:pPr marL="285750" indent="-285750">
              <a:buFont typeface="Wingdings" panose="05000000000000000000" charset="0"/>
              <a:buChar char="n"/>
            </a:pPr>
            <a:r>
              <a:rPr lang="zh-CN" altLang="en-US" b="1"/>
              <a:t>实体和关系</a:t>
            </a:r>
          </a:p>
        </p:txBody>
      </p:sp>
      <p:sp>
        <p:nvSpPr>
          <p:cNvPr id="7" name="文本框 6"/>
          <p:cNvSpPr txBox="1"/>
          <p:nvPr/>
        </p:nvSpPr>
        <p:spPr>
          <a:xfrm>
            <a:off x="621030" y="3524250"/>
            <a:ext cx="4639310" cy="1014730"/>
          </a:xfrm>
          <a:prstGeom prst="rect">
            <a:avLst/>
          </a:prstGeom>
          <a:noFill/>
        </p:spPr>
        <p:txBody>
          <a:bodyPr wrap="square" rtlCol="0">
            <a:spAutoFit/>
          </a:bodyPr>
          <a:lstStyle/>
          <a:p>
            <a:pPr marL="285750" indent="-285750">
              <a:lnSpc>
                <a:spcPts val="2400"/>
              </a:lnSpc>
              <a:spcBef>
                <a:spcPts val="0"/>
              </a:spcBef>
              <a:spcAft>
                <a:spcPts val="0"/>
              </a:spcAft>
              <a:buFont typeface="Wingdings" panose="05000000000000000000" charset="0"/>
              <a:buChar char="Ø"/>
            </a:pPr>
            <a:r>
              <a:rPr lang="zh-CN" altLang="en-US"/>
              <a:t>七种实体：</a:t>
            </a:r>
            <a:r>
              <a:rPr lang="en-US" altLang="zh-CN"/>
              <a:t>POI</a:t>
            </a:r>
            <a:r>
              <a:rPr lang="zh-CN" altLang="en-US"/>
              <a:t>、</a:t>
            </a:r>
            <a:r>
              <a:rPr lang="zh-CN" altLang="en-US" u="sng"/>
              <a:t>商业区、地区</a:t>
            </a:r>
            <a:r>
              <a:rPr lang="zh-CN" altLang="en-US"/>
              <a:t>、</a:t>
            </a:r>
            <a:r>
              <a:rPr lang="zh-CN" altLang="en-US" u="sng"/>
              <a:t>品牌、一级分类、二级分类、三级分类</a:t>
            </a:r>
          </a:p>
          <a:p>
            <a:pPr marL="285750" indent="-285750">
              <a:lnSpc>
                <a:spcPts val="2400"/>
              </a:lnSpc>
              <a:spcBef>
                <a:spcPts val="0"/>
              </a:spcBef>
              <a:spcAft>
                <a:spcPts val="0"/>
              </a:spcAft>
              <a:buFont typeface="Wingdings" panose="05000000000000000000" charset="0"/>
              <a:buChar char="Ø"/>
            </a:pPr>
            <a:r>
              <a:rPr lang="zh-CN" altLang="en-US"/>
              <a:t>十六种关系：</a:t>
            </a:r>
            <a:r>
              <a:rPr lang="zh-CN" altLang="en-US">
                <a:highlight>
                  <a:srgbClr val="FFFF00"/>
                </a:highlight>
              </a:rPr>
              <a:t>地理关系</a:t>
            </a:r>
            <a:r>
              <a:rPr lang="zh-CN" altLang="en-US"/>
              <a:t>和</a:t>
            </a:r>
            <a:r>
              <a:rPr lang="zh-CN" altLang="en-US">
                <a:highlight>
                  <a:srgbClr val="FFFF00"/>
                </a:highlight>
              </a:rPr>
              <a:t>功能关系</a:t>
            </a:r>
            <a:r>
              <a:rPr lang="zh-CN" altLang="en-US"/>
              <a:t>两大类</a:t>
            </a:r>
          </a:p>
        </p:txBody>
      </p:sp>
      <p:pic>
        <p:nvPicPr>
          <p:cNvPr id="8" name="图片 7"/>
          <p:cNvPicPr>
            <a:picLocks noChangeAspect="1"/>
          </p:cNvPicPr>
          <p:nvPr/>
        </p:nvPicPr>
        <p:blipFill>
          <a:blip r:embed="rId5"/>
          <a:stretch>
            <a:fillRect/>
          </a:stretch>
        </p:blipFill>
        <p:spPr>
          <a:xfrm>
            <a:off x="5393055" y="972185"/>
            <a:ext cx="3426460" cy="3265170"/>
          </a:xfrm>
          <a:prstGeom prst="rect">
            <a:avLst/>
          </a:prstGeom>
        </p:spPr>
      </p:pic>
      <p:sp>
        <p:nvSpPr>
          <p:cNvPr id="10" name="文本框 9"/>
          <p:cNvSpPr txBox="1"/>
          <p:nvPr/>
        </p:nvSpPr>
        <p:spPr>
          <a:xfrm>
            <a:off x="467360" y="4638040"/>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符号表示</a:t>
            </a:r>
          </a:p>
        </p:txBody>
      </p:sp>
      <p:sp>
        <p:nvSpPr>
          <p:cNvPr id="11" name="文本框 10"/>
          <p:cNvSpPr txBox="1"/>
          <p:nvPr/>
        </p:nvSpPr>
        <p:spPr>
          <a:xfrm>
            <a:off x="622300" y="5025390"/>
            <a:ext cx="4902200" cy="1322070"/>
          </a:xfrm>
          <a:prstGeom prst="rect">
            <a:avLst/>
          </a:prstGeom>
          <a:noFill/>
        </p:spPr>
        <p:txBody>
          <a:bodyPr wrap="square" rtlCol="0">
            <a:spAutoFit/>
          </a:bodyPr>
          <a:lstStyle/>
          <a:p>
            <a:pPr marL="285750" indent="-285750">
              <a:lnSpc>
                <a:spcPts val="2400"/>
              </a:lnSpc>
              <a:spcBef>
                <a:spcPts val="0"/>
              </a:spcBef>
              <a:spcAft>
                <a:spcPts val="0"/>
              </a:spcAft>
              <a:buFont typeface="Wingdings" panose="05000000000000000000" charset="0"/>
              <a:buChar char="Ø"/>
            </a:pPr>
            <a:r>
              <a:rPr lang="zh-CN" altLang="en-US"/>
              <a:t>用</a:t>
            </a:r>
            <a:r>
              <a:rPr lang="en-US" altLang="zh-CN"/>
              <a:t> E </a:t>
            </a:r>
            <a:r>
              <a:rPr lang="zh-CN" altLang="en-US"/>
              <a:t>表示实体集合、</a:t>
            </a:r>
            <a:r>
              <a:rPr lang="en-US" altLang="zh-CN"/>
              <a:t>R </a:t>
            </a:r>
            <a:r>
              <a:rPr lang="zh-CN" altLang="en-US"/>
              <a:t>表示关系集合</a:t>
            </a:r>
          </a:p>
          <a:p>
            <a:pPr marL="285750" indent="-285750" algn="l">
              <a:lnSpc>
                <a:spcPts val="2400"/>
              </a:lnSpc>
              <a:spcBef>
                <a:spcPts val="0"/>
              </a:spcBef>
              <a:spcAft>
                <a:spcPts val="0"/>
              </a:spcAft>
              <a:buFont typeface="Wingdings" panose="05000000000000000000" charset="0"/>
              <a:buChar char="Ø"/>
            </a:pPr>
            <a:r>
              <a:rPr lang="zh-CN" altLang="en-US"/>
              <a:t>知识图谱表示为如下三元组集合</a:t>
            </a:r>
          </a:p>
          <a:p>
            <a:pPr indent="0" algn="l">
              <a:lnSpc>
                <a:spcPts val="2400"/>
              </a:lnSpc>
              <a:spcBef>
                <a:spcPts val="0"/>
              </a:spcBef>
              <a:spcAft>
                <a:spcPts val="0"/>
              </a:spcAft>
              <a:buFont typeface="Wingdings" panose="05000000000000000000" charset="0"/>
              <a:buNone/>
            </a:pPr>
            <a:r>
              <a:rPr lang="en-US" altLang="zh-CN"/>
              <a:t>		{</a:t>
            </a:r>
            <a:r>
              <a:rPr lang="zh-CN" altLang="en-US"/>
              <a:t>(</a:t>
            </a:r>
            <a:r>
              <a:rPr lang="en-US" altLang="zh-CN"/>
              <a:t>h</a:t>
            </a:r>
            <a:r>
              <a:rPr lang="zh-CN" altLang="en-US"/>
              <a:t>,</a:t>
            </a:r>
            <a:r>
              <a:rPr lang="en-US" altLang="zh-CN"/>
              <a:t> r</a:t>
            </a:r>
            <a:r>
              <a:rPr lang="zh-CN" altLang="en-US"/>
              <a:t>, </a:t>
            </a:r>
            <a:r>
              <a:rPr lang="en-US" altLang="zh-CN"/>
              <a:t>t</a:t>
            </a:r>
            <a:r>
              <a:rPr lang="zh-CN" altLang="en-US"/>
              <a:t>)|</a:t>
            </a:r>
            <a:r>
              <a:rPr lang="en-US" altLang="zh-CN"/>
              <a:t>h</a:t>
            </a:r>
            <a:r>
              <a:rPr lang="zh-CN" altLang="en-US"/>
              <a:t>, </a:t>
            </a:r>
            <a:r>
              <a:rPr lang="en-US" altLang="zh-CN"/>
              <a:t>t∈</a:t>
            </a:r>
            <a:r>
              <a:rPr lang="zh-CN" altLang="en-US"/>
              <a:t> E, </a:t>
            </a:r>
            <a:r>
              <a:rPr lang="en-US" altLang="zh-CN"/>
              <a:t>r</a:t>
            </a:r>
            <a:r>
              <a:rPr lang="zh-CN" altLang="en-US"/>
              <a:t>∈ R}</a:t>
            </a:r>
          </a:p>
          <a:p>
            <a:pPr marL="285750" indent="-285750" algn="l">
              <a:lnSpc>
                <a:spcPts val="2400"/>
              </a:lnSpc>
              <a:spcBef>
                <a:spcPts val="0"/>
              </a:spcBef>
              <a:spcAft>
                <a:spcPts val="0"/>
              </a:spcAft>
              <a:buFont typeface="Wingdings" panose="05000000000000000000" charset="0"/>
              <a:buChar char="Ø"/>
            </a:pPr>
            <a:r>
              <a:rPr lang="en-US" altLang="zh-CN" sz="1600"/>
              <a:t>(</a:t>
            </a:r>
            <a:r>
              <a:rPr lang="zh-CN" altLang="en-US" sz="1600"/>
              <a:t>Apple Store East Nanjing Road, BrandOf, Apple)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城市知识图谱</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Spatial KG</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8</a:t>
            </a:fld>
            <a:endParaRPr lang="zh-CN" altLang="en-US"/>
          </a:p>
        </p:txBody>
      </p:sp>
      <p:sp>
        <p:nvSpPr>
          <p:cNvPr id="2" name="文本框 1"/>
          <p:cNvSpPr txBox="1"/>
          <p:nvPr/>
        </p:nvSpPr>
        <p:spPr>
          <a:xfrm>
            <a:off x="449580" y="1177290"/>
            <a:ext cx="3897630" cy="368300"/>
          </a:xfrm>
          <a:prstGeom prst="rect">
            <a:avLst/>
          </a:prstGeom>
          <a:noFill/>
        </p:spPr>
        <p:txBody>
          <a:bodyPr wrap="none" rtlCol="0">
            <a:spAutoFit/>
          </a:bodyPr>
          <a:lstStyle/>
          <a:p>
            <a:pPr marL="285750" indent="-285750">
              <a:buFont typeface="Wingdings" panose="05000000000000000000" charset="0"/>
              <a:buChar char="n"/>
            </a:pPr>
            <a:r>
              <a:rPr lang="zh-CN" altLang="en-US" b="1"/>
              <a:t>目的</a:t>
            </a:r>
            <a:r>
              <a:rPr lang="zh-CN" altLang="en-US"/>
              <a:t>：展示空间实体间的</a:t>
            </a:r>
            <a:r>
              <a:rPr lang="zh-CN" altLang="en-US">
                <a:highlight>
                  <a:srgbClr val="FFFF00"/>
                </a:highlight>
              </a:rPr>
              <a:t>语义关联</a:t>
            </a:r>
          </a:p>
        </p:txBody>
      </p:sp>
      <p:sp>
        <p:nvSpPr>
          <p:cNvPr id="5" name="文本框 4"/>
          <p:cNvSpPr txBox="1"/>
          <p:nvPr/>
        </p:nvSpPr>
        <p:spPr>
          <a:xfrm>
            <a:off x="725170" y="2195830"/>
            <a:ext cx="5347335" cy="706755"/>
          </a:xfrm>
          <a:prstGeom prst="rect">
            <a:avLst/>
          </a:prstGeom>
          <a:noFill/>
        </p:spPr>
        <p:txBody>
          <a:bodyPr wrap="none" rtlCol="0">
            <a:spAutoFit/>
          </a:bodyPr>
          <a:lstStyle/>
          <a:p>
            <a:pPr marL="285750" indent="-285750">
              <a:lnSpc>
                <a:spcPts val="2400"/>
              </a:lnSpc>
              <a:spcBef>
                <a:spcPts val="0"/>
              </a:spcBef>
              <a:spcAft>
                <a:spcPts val="0"/>
              </a:spcAft>
              <a:buFont typeface="Wingdings" panose="05000000000000000000" charset="0"/>
              <a:buChar char="Ø"/>
            </a:pPr>
            <a:r>
              <a:rPr lang="zh-CN" altLang="en-US"/>
              <a:t>三种实体：</a:t>
            </a:r>
            <a:r>
              <a:rPr lang="en-US" altLang="zh-CN"/>
              <a:t>POI</a:t>
            </a:r>
            <a:r>
              <a:rPr lang="zh-CN" altLang="en-US"/>
              <a:t>、</a:t>
            </a:r>
            <a:r>
              <a:rPr lang="en-US" altLang="zh-CN"/>
              <a:t>POI</a:t>
            </a:r>
            <a:r>
              <a:rPr lang="zh-CN" altLang="en-US"/>
              <a:t>分类、位置</a:t>
            </a:r>
          </a:p>
          <a:p>
            <a:pPr marL="285750" indent="-285750">
              <a:lnSpc>
                <a:spcPts val="2400"/>
              </a:lnSpc>
              <a:spcBef>
                <a:spcPts val="0"/>
              </a:spcBef>
              <a:spcAft>
                <a:spcPts val="0"/>
              </a:spcAft>
              <a:buFont typeface="Wingdings" panose="05000000000000000000" charset="0"/>
              <a:buChar char="Ø"/>
            </a:pPr>
            <a:r>
              <a:rPr lang="zh-CN" altLang="en-US"/>
              <a:t>两种关系：属于（</a:t>
            </a:r>
            <a:r>
              <a:rPr lang="en-US" altLang="zh-CN"/>
              <a:t>belong to</a:t>
            </a:r>
            <a:r>
              <a:rPr lang="zh-CN" altLang="en-US"/>
              <a:t>）、位于（</a:t>
            </a:r>
            <a:r>
              <a:rPr lang="en-US" altLang="zh-CN"/>
              <a:t>locate at</a:t>
            </a:r>
            <a:r>
              <a:rPr lang="zh-CN" altLang="en-US"/>
              <a:t>）</a:t>
            </a:r>
            <a:endParaRPr lang="en-US" altLang="zh-CN"/>
          </a:p>
        </p:txBody>
      </p:sp>
      <p:sp>
        <p:nvSpPr>
          <p:cNvPr id="3" name="文本框 2"/>
          <p:cNvSpPr txBox="1"/>
          <p:nvPr/>
        </p:nvSpPr>
        <p:spPr>
          <a:xfrm>
            <a:off x="449580" y="1814195"/>
            <a:ext cx="1611630" cy="368300"/>
          </a:xfrm>
          <a:prstGeom prst="rect">
            <a:avLst/>
          </a:prstGeom>
          <a:noFill/>
        </p:spPr>
        <p:txBody>
          <a:bodyPr wrap="none" rtlCol="0">
            <a:spAutoFit/>
          </a:bodyPr>
          <a:lstStyle/>
          <a:p>
            <a:pPr marL="285750" indent="-285750">
              <a:buFont typeface="Wingdings" panose="05000000000000000000" charset="0"/>
              <a:buChar char="n"/>
            </a:pPr>
            <a:r>
              <a:rPr lang="zh-CN" altLang="en-US" b="1"/>
              <a:t>实体和关系</a:t>
            </a:r>
          </a:p>
        </p:txBody>
      </p:sp>
      <p:sp>
        <p:nvSpPr>
          <p:cNvPr id="6" name="文本框 5"/>
          <p:cNvSpPr txBox="1"/>
          <p:nvPr/>
        </p:nvSpPr>
        <p:spPr>
          <a:xfrm>
            <a:off x="449580" y="2992120"/>
            <a:ext cx="1611630" cy="368300"/>
          </a:xfrm>
          <a:prstGeom prst="rect">
            <a:avLst/>
          </a:prstGeom>
          <a:noFill/>
        </p:spPr>
        <p:txBody>
          <a:bodyPr wrap="none" rtlCol="0">
            <a:spAutoFit/>
          </a:bodyPr>
          <a:lstStyle/>
          <a:p>
            <a:pPr marL="285750" indent="-285750">
              <a:buFont typeface="Wingdings" panose="05000000000000000000" charset="0"/>
              <a:buChar char="n"/>
            </a:pPr>
            <a:r>
              <a:rPr lang="zh-CN" altLang="en-US" b="1"/>
              <a:t>事实三元组</a:t>
            </a:r>
          </a:p>
        </p:txBody>
      </p:sp>
      <p:sp>
        <p:nvSpPr>
          <p:cNvPr id="7" name="文本框 6"/>
          <p:cNvSpPr txBox="1"/>
          <p:nvPr/>
        </p:nvSpPr>
        <p:spPr>
          <a:xfrm>
            <a:off x="725170" y="3360420"/>
            <a:ext cx="3748405" cy="706755"/>
          </a:xfrm>
          <a:prstGeom prst="rect">
            <a:avLst/>
          </a:prstGeom>
          <a:noFill/>
        </p:spPr>
        <p:txBody>
          <a:bodyPr wrap="none" rtlCol="0">
            <a:spAutoFit/>
          </a:bodyPr>
          <a:lstStyle/>
          <a:p>
            <a:pPr marL="285750" indent="-285750" algn="l">
              <a:lnSpc>
                <a:spcPts val="2400"/>
              </a:lnSpc>
              <a:spcBef>
                <a:spcPts val="0"/>
              </a:spcBef>
              <a:spcAft>
                <a:spcPts val="0"/>
              </a:spcAft>
              <a:buFont typeface="Wingdings" panose="05000000000000000000" charset="0"/>
              <a:buChar char="Ø"/>
            </a:pPr>
            <a:r>
              <a:t>&lt;POI, “belong to”, POI category&gt;</a:t>
            </a:r>
          </a:p>
          <a:p>
            <a:pPr marL="285750" indent="-285750" algn="l">
              <a:lnSpc>
                <a:spcPts val="2400"/>
              </a:lnSpc>
              <a:spcBef>
                <a:spcPts val="0"/>
              </a:spcBef>
              <a:spcAft>
                <a:spcPts val="0"/>
              </a:spcAft>
              <a:buFont typeface="Wingdings" panose="05000000000000000000" charset="0"/>
              <a:buChar char="Ø"/>
            </a:pPr>
            <a:r>
              <a:rPr lang="zh-CN" altLang="en-US"/>
              <a:t>&lt;POI, </a:t>
            </a:r>
            <a:r>
              <a:rPr lang="en-US" altLang="zh-CN"/>
              <a:t>“</a:t>
            </a:r>
            <a:r>
              <a:rPr lang="zh-CN" altLang="en-US"/>
              <a:t>locate at</a:t>
            </a:r>
            <a:r>
              <a:rPr lang="en-US" altLang="zh-CN"/>
              <a:t>”</a:t>
            </a:r>
            <a:r>
              <a:rPr lang="zh-CN" altLang="en-US"/>
              <a:t>, functional zones&gt;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城市知识图谱构建归纳</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9</a:t>
            </a:fld>
            <a:endParaRPr lang="zh-CN" altLang="en-US"/>
          </a:p>
        </p:txBody>
      </p:sp>
      <p:sp>
        <p:nvSpPr>
          <p:cNvPr id="2" name="文本框 1"/>
          <p:cNvSpPr txBox="1"/>
          <p:nvPr/>
        </p:nvSpPr>
        <p:spPr>
          <a:xfrm>
            <a:off x="449580" y="1177290"/>
            <a:ext cx="1383030" cy="368300"/>
          </a:xfrm>
          <a:prstGeom prst="rect">
            <a:avLst/>
          </a:prstGeom>
          <a:noFill/>
        </p:spPr>
        <p:txBody>
          <a:bodyPr wrap="none" rtlCol="0">
            <a:spAutoFit/>
          </a:bodyPr>
          <a:lstStyle/>
          <a:p>
            <a:pPr marL="285750" indent="-285750">
              <a:buFont typeface="Wingdings" panose="05000000000000000000" charset="0"/>
              <a:buChar char="n"/>
            </a:pPr>
            <a:r>
              <a:rPr lang="zh-CN" altLang="en-US" b="1"/>
              <a:t>构建过程</a:t>
            </a:r>
          </a:p>
        </p:txBody>
      </p:sp>
      <p:sp>
        <p:nvSpPr>
          <p:cNvPr id="5" name="文本框 4"/>
          <p:cNvSpPr txBox="1"/>
          <p:nvPr/>
        </p:nvSpPr>
        <p:spPr>
          <a:xfrm>
            <a:off x="716280" y="1604645"/>
            <a:ext cx="4836795" cy="1322070"/>
          </a:xfrm>
          <a:prstGeom prst="rect">
            <a:avLst/>
          </a:prstGeom>
          <a:noFill/>
        </p:spPr>
        <p:txBody>
          <a:bodyPr wrap="none" rtlCol="0">
            <a:spAutoFit/>
          </a:bodyPr>
          <a:lstStyle/>
          <a:p>
            <a:pPr marL="285750" indent="-285750">
              <a:lnSpc>
                <a:spcPts val="2400"/>
              </a:lnSpc>
              <a:spcBef>
                <a:spcPts val="0"/>
              </a:spcBef>
              <a:spcAft>
                <a:spcPts val="0"/>
              </a:spcAft>
              <a:buFont typeface="Wingdings" panose="05000000000000000000" charset="0"/>
              <a:buChar char="Ø"/>
            </a:pPr>
            <a:r>
              <a:rPr lang="en-US" altLang="zh-CN"/>
              <a:t>step1: </a:t>
            </a:r>
            <a:r>
              <a:rPr lang="zh-CN" altLang="en-US"/>
              <a:t>收集各类</a:t>
            </a:r>
            <a:r>
              <a:rPr lang="en-US" altLang="zh-CN"/>
              <a:t>POI</a:t>
            </a:r>
            <a:r>
              <a:rPr lang="zh-CN" altLang="en-US"/>
              <a:t>数据和城市地理数据</a:t>
            </a:r>
          </a:p>
          <a:p>
            <a:pPr marL="285750" indent="-285750">
              <a:lnSpc>
                <a:spcPts val="2400"/>
              </a:lnSpc>
              <a:spcBef>
                <a:spcPts val="0"/>
              </a:spcBef>
              <a:spcAft>
                <a:spcPts val="0"/>
              </a:spcAft>
              <a:buFont typeface="Wingdings" panose="05000000000000000000" charset="0"/>
              <a:buChar char="Ø"/>
            </a:pPr>
            <a:r>
              <a:rPr lang="en-US" altLang="zh-CN"/>
              <a:t>step2: </a:t>
            </a:r>
            <a:r>
              <a:rPr lang="zh-CN" altLang="en-US"/>
              <a:t>定义实体及关系（概念图</a:t>
            </a:r>
            <a:r>
              <a:rPr lang="en-US" altLang="zh-CN"/>
              <a:t>/</a:t>
            </a:r>
            <a:r>
              <a:rPr lang="zh-CN" altLang="en-US"/>
              <a:t>数据模式）</a:t>
            </a:r>
          </a:p>
          <a:p>
            <a:pPr marL="285750" indent="-285750">
              <a:lnSpc>
                <a:spcPts val="2400"/>
              </a:lnSpc>
              <a:spcBef>
                <a:spcPts val="0"/>
              </a:spcBef>
              <a:spcAft>
                <a:spcPts val="0"/>
              </a:spcAft>
              <a:buFont typeface="Wingdings" panose="05000000000000000000" charset="0"/>
              <a:buChar char="Ø"/>
            </a:pPr>
            <a:r>
              <a:rPr lang="en-US" altLang="zh-CN"/>
              <a:t>step3: </a:t>
            </a:r>
            <a:r>
              <a:rPr lang="zh-CN" altLang="en-US"/>
              <a:t>将知识融合到图谱中</a:t>
            </a:r>
          </a:p>
          <a:p>
            <a:pPr marL="285750" indent="-285750">
              <a:lnSpc>
                <a:spcPts val="2400"/>
              </a:lnSpc>
              <a:spcBef>
                <a:spcPts val="0"/>
              </a:spcBef>
              <a:spcAft>
                <a:spcPts val="0"/>
              </a:spcAft>
              <a:buFont typeface="Wingdings" panose="05000000000000000000" charset="0"/>
              <a:buChar char="Ø"/>
            </a:pPr>
            <a:r>
              <a:rPr lang="en-US" altLang="zh-CN"/>
              <a:t>step4: </a:t>
            </a:r>
            <a:r>
              <a:rPr lang="zh-CN" altLang="en-US"/>
              <a:t>可视化展示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kNjNkODk2OTdlNWI0YjdjNWIyMzUzMjMwYzUzYzE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40,&quot;width&quot;:787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40,&quot;width&quot;:787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2759</Words>
  <Application>Microsoft Macintosh PowerPoint</Application>
  <PresentationFormat>全屏显示(4:3)</PresentationFormat>
  <Paragraphs>360</Paragraphs>
  <Slides>29</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思源黑体 CN</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张皓翔</dc:creator>
  <cp:lastModifiedBy>213181642@seu.edu.cn</cp:lastModifiedBy>
  <cp:revision>1638</cp:revision>
  <dcterms:created xsi:type="dcterms:W3CDTF">2021-05-16T02:35:00Z</dcterms:created>
  <dcterms:modified xsi:type="dcterms:W3CDTF">2022-07-15T08:57:56Z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D8F4CBEEE36F436BBEF1D8F003852080</vt:lpwstr>
  </property>
  <property fmtid="{D5CDD505-2E9C-101B-9397-08002B2CF9AE}" pid="3" name="KSOProductBuildVer">
    <vt:lpwstr>2052-11.1.0.11830</vt:lpwstr>
  </property>
</Properties>
</file>