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7" r:id="rId3"/>
    <p:sldId id="284" r:id="rId4"/>
    <p:sldId id="289" r:id="rId5"/>
    <p:sldId id="318" r:id="rId6"/>
    <p:sldId id="319" r:id="rId7"/>
    <p:sldId id="306" r:id="rId8"/>
    <p:sldId id="300" r:id="rId9"/>
    <p:sldId id="291" r:id="rId10"/>
    <p:sldId id="307" r:id="rId11"/>
    <p:sldId id="286" r:id="rId12"/>
    <p:sldId id="311" r:id="rId13"/>
    <p:sldId id="308" r:id="rId14"/>
    <p:sldId id="309" r:id="rId15"/>
    <p:sldId id="310" r:id="rId16"/>
    <p:sldId id="297" r:id="rId17"/>
    <p:sldId id="287" r:id="rId18"/>
    <p:sldId id="312" r:id="rId19"/>
    <p:sldId id="313" r:id="rId20"/>
    <p:sldId id="314" r:id="rId21"/>
    <p:sldId id="315" r:id="rId22"/>
    <p:sldId id="292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F6AB00"/>
    <a:srgbClr val="6B2D0B"/>
    <a:srgbClr val="587558"/>
    <a:srgbClr val="FFCC00"/>
    <a:srgbClr val="3C3C8E"/>
    <a:srgbClr val="25331E"/>
    <a:srgbClr val="445437"/>
    <a:srgbClr val="502208"/>
    <a:srgbClr val="4B6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7312" autoAdjust="0"/>
  </p:normalViewPr>
  <p:slideViewPr>
    <p:cSldViewPr snapToGrid="0">
      <p:cViewPr varScale="1">
        <p:scale>
          <a:sx n="86" d="100"/>
          <a:sy n="86" d="100"/>
        </p:scale>
        <p:origin x="1373" y="62"/>
      </p:cViewPr>
      <p:guideLst>
        <p:guide orient="horz" pos="22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AF2B2B-1B62-4AED-A0C9-6F374DD59F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32666D-D55B-4D3E-A7C2-76EB1CEEBA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5234A-09A5-4EB4-9517-08812643E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EF2DB2-BA86-431D-A263-D1D5ABA1C9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58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236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CIKM</a:t>
            </a:r>
            <a:r>
              <a:rPr lang="zh-CN" altLang="en-US"/>
              <a:t>故事好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93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6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讲了个非常好的故事，先验知识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63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先把问题给大家抛出来：一个是</a:t>
            </a:r>
            <a:r>
              <a:rPr lang="en-US" altLang="zh-CN"/>
              <a:t>topK</a:t>
            </a:r>
            <a:r>
              <a:rPr lang="zh-CN" altLang="en-US"/>
              <a:t>是如何抉择，第二个是多关系聚合时，不同关系的重要性如何刻画。所以这里的强化学习是为每一个关系学习一个阈值</a:t>
            </a:r>
            <a:r>
              <a:rPr lang="en-US" altLang="zh-CN"/>
              <a:t>thres</a:t>
            </a:r>
            <a:r>
              <a:rPr lang="zh-CN" altLang="en-US"/>
              <a:t>。</a:t>
            </a:r>
            <a:endParaRPr lang="en-US" altLang="zh-CN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agent </a:t>
            </a:r>
            <a:r>
              <a:rPr lang="zh-CN" altLang="en-US"/>
              <a:t>：</a:t>
            </a:r>
            <a:r>
              <a:rPr lang="en-US" altLang="zh-CN"/>
              <a:t>thres</a:t>
            </a:r>
            <a:r>
              <a:rPr lang="zh-CN" altLang="en-US"/>
              <a:t>算法</a:t>
            </a:r>
            <a:endParaRPr lang="en-US" altLang="zh-CN"/>
          </a:p>
          <a:p>
            <a:r>
              <a:rPr lang="en-US" altLang="zh-CN"/>
              <a:t>environment : </a:t>
            </a:r>
            <a:r>
              <a:rPr lang="zh-CN" altLang="en-US"/>
              <a:t>计算邻居的平均距离</a:t>
            </a:r>
            <a:endParaRPr lang="en-US" altLang="zh-CN"/>
          </a:p>
          <a:p>
            <a:r>
              <a:rPr lang="zh-CN" altLang="en-US"/>
              <a:t>奖励是一个非常小的值</a:t>
            </a:r>
            <a:r>
              <a:rPr lang="en-US" altLang="zh-CN"/>
              <a:t>tau</a:t>
            </a:r>
          </a:p>
          <a:p>
            <a:r>
              <a:rPr lang="zh-CN" altLang="en-US"/>
              <a:t>结束：其中一个不变化了就认为收敛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同一个中心点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1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第一层聚合之后，阈值会变动，唯一不足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47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4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multi-hop </a:t>
            </a:r>
            <a:r>
              <a:rPr lang="zh-CN" altLang="en-US"/>
              <a:t>对于伪装行为的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虽然品类繁多，发展脉络。一开始全图，图规模大了效率低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采样，都是关注的同构图（解释），关注到异构图，多关系。后面实验说明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089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三个概念，题目分解</a:t>
            </a:r>
            <a:endParaRPr lang="en-US" altLang="zh-CN"/>
          </a:p>
          <a:p>
            <a:r>
              <a:rPr lang="zh-CN" altLang="en-US"/>
              <a:t>异常检测任务，</a:t>
            </a:r>
            <a:r>
              <a:rPr lang="en-US" altLang="zh-CN"/>
              <a:t>GNN</a:t>
            </a:r>
            <a:r>
              <a:rPr lang="zh-CN" altLang="en-US"/>
              <a:t>简介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2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已有方法是文本二分类问题。</a:t>
            </a:r>
            <a:endParaRPr lang="en-US" altLang="zh-CN"/>
          </a:p>
          <a:p>
            <a:r>
              <a:rPr lang="zh-CN" altLang="en-US"/>
              <a:t>生活中的欺诈检测现象</a:t>
            </a:r>
            <a:endParaRPr lang="en-US" altLang="zh-CN"/>
          </a:p>
          <a:p>
            <a:r>
              <a:rPr lang="zh-CN" altLang="en-US"/>
              <a:t>下面结合具体例子：虚假评论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91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并不是所有人都能辨别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仅通过评论内容，辨别有难度。</a:t>
            </a:r>
            <a:endParaRPr lang="en-US" altLang="zh-CN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46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看看现有方法如何做</a:t>
            </a:r>
            <a:endParaRPr lang="en-US" altLang="zh-CN"/>
          </a:p>
          <a:p>
            <a:r>
              <a:rPr lang="zh-CN" altLang="en-US"/>
              <a:t>类比：</a:t>
            </a:r>
            <a:r>
              <a:rPr lang="en-US" altLang="zh-CN"/>
              <a:t>POI</a:t>
            </a:r>
            <a:r>
              <a:rPr lang="zh-CN" altLang="en-US"/>
              <a:t>之间的关系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116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现在给出定义</a:t>
            </a:r>
            <a:r>
              <a:rPr lang="en-US" altLang="zh-CN"/>
              <a:t>MR-G</a:t>
            </a:r>
          </a:p>
          <a:p>
            <a:r>
              <a:rPr lang="zh-CN" altLang="en-US"/>
              <a:t>多视角刻画待检测对象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4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b="1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给大家看看真实构造出来的样子</a:t>
            </a:r>
            <a:endParaRPr lang="en-US" altLang="zh-CN" sz="1200" b="1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MLP</a:t>
            </a:r>
            <a:r>
              <a:rPr lang="zh-CN" altLang="en-US"/>
              <a:t>，图神经网络是一种以图数据为基础的神经网络，除了可以实现对特征的提出，还可以通过消息传递的方式获取去邻居节点的特征（什么是消息传递，传递之后的聚合方式）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过去</a:t>
            </a:r>
            <a:r>
              <a:rPr lang="en-US" altLang="zh-CN"/>
              <a:t>GNN</a:t>
            </a:r>
            <a:r>
              <a:rPr lang="zh-CN" altLang="en-US"/>
              <a:t>的假设是，邻居之间的特征属性都是相似的，借助这种相邻关系来提取更多特征，但是，这种相似性质用在欺诈检测里，成为了一种伪装。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这样讲大家能接受吗</a:t>
            </a:r>
            <a:r>
              <a:rPr lang="en-US" altLang="zh-CN"/>
              <a:t>QAQ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632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知道消息聚合之后，就可以讲挑战了，</a:t>
            </a:r>
            <a:r>
              <a:rPr lang="en-US" altLang="zh-CN"/>
              <a:t>GNN,</a:t>
            </a:r>
            <a:r>
              <a:rPr lang="zh-CN" altLang="en-US"/>
              <a:t>邻居影响</a:t>
            </a:r>
            <a:endParaRPr lang="en-US" altLang="zh-CN"/>
          </a:p>
          <a:p>
            <a:r>
              <a:rPr lang="zh-CN" altLang="en-US"/>
              <a:t>与一般任务的区别：一般利用相似性，欺诈检测利用关系反而要克服这一点。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34212-A9A7-4B0A-843A-3259CA58953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48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4C263487-D52B-448D-863D-67C476B3B095}"/>
              </a:ext>
            </a:extLst>
          </p:cNvPr>
          <p:cNvSpPr/>
          <p:nvPr userDrawn="1"/>
        </p:nvSpPr>
        <p:spPr>
          <a:xfrm>
            <a:off x="628650" y="1923011"/>
            <a:ext cx="7886700" cy="2234930"/>
          </a:xfrm>
          <a:prstGeom prst="rect">
            <a:avLst/>
          </a:prstGeom>
          <a:noFill/>
          <a:ln w="25400" cap="flat" cmpd="sng">
            <a:solidFill>
              <a:srgbClr val="02409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84E1BF-8717-47B5-8EB4-980271E843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16536"/>
            <a:ext cx="1676189" cy="532800"/>
          </a:xfrm>
          <a:prstGeom prst="rect">
            <a:avLst/>
          </a:prstGeom>
        </p:spPr>
      </p:pic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65BE91AD-2333-48DD-B0B8-2C2E0D79740B}"/>
              </a:ext>
            </a:extLst>
          </p:cNvPr>
          <p:cNvSpPr txBox="1">
            <a:spLocks/>
          </p:cNvSpPr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>
            <a:extLst>
              <a:ext uri="{FF2B5EF4-FFF2-40B4-BE49-F238E27FC236}">
                <a16:creationId xmlns:a16="http://schemas.microsoft.com/office/drawing/2014/main" id="{9A0C4C82-1BDC-4D03-BDBC-52477B2F2D0D}"/>
              </a:ext>
            </a:extLst>
          </p:cNvPr>
          <p:cNvSpPr txBox="1">
            <a:spLocks/>
          </p:cNvSpPr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pPr/>
              <a:t>2021/11/26</a:t>
            </a:fld>
            <a:endParaRPr lang="zh-CN" altLang="en-US" sz="12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29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0FFA4-47EB-4DF7-9DDA-4075FECA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EC726B1-2A9F-4267-A5C8-C5B6C30181AC}"/>
              </a:ext>
            </a:extLst>
          </p:cNvPr>
          <p:cNvGrpSpPr/>
          <p:nvPr userDrawn="1"/>
        </p:nvGrpSpPr>
        <p:grpSpPr>
          <a:xfrm>
            <a:off x="162000" y="172128"/>
            <a:ext cx="8820000" cy="6167075"/>
            <a:chOff x="162000" y="172128"/>
            <a:chExt cx="8820000" cy="616707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B3780AF-97D7-41F5-92BD-C6B3372F345E}"/>
                </a:ext>
              </a:extLst>
            </p:cNvPr>
            <p:cNvGrpSpPr/>
            <p:nvPr userDrawn="1"/>
          </p:nvGrpSpPr>
          <p:grpSpPr>
            <a:xfrm>
              <a:off x="162000" y="172128"/>
              <a:ext cx="8820000" cy="6167075"/>
              <a:chOff x="431514" y="174661"/>
              <a:chExt cx="8280971" cy="6155314"/>
            </a:xfrm>
          </p:grpSpPr>
          <p:sp>
            <p:nvSpPr>
              <p:cNvPr id="9" name="Google Shape;10;p2">
                <a:extLst>
                  <a:ext uri="{FF2B5EF4-FFF2-40B4-BE49-F238E27FC236}">
                    <a16:creationId xmlns:a16="http://schemas.microsoft.com/office/drawing/2014/main" id="{611AA018-E6B6-45C7-A586-EB07C420C28F}"/>
                  </a:ext>
                </a:extLst>
              </p:cNvPr>
              <p:cNvSpPr/>
              <p:nvPr/>
            </p:nvSpPr>
            <p:spPr>
              <a:xfrm>
                <a:off x="431514" y="760288"/>
                <a:ext cx="8280971" cy="5569687"/>
              </a:xfrm>
              <a:prstGeom prst="rect">
                <a:avLst/>
              </a:prstGeom>
              <a:noFill/>
              <a:ln w="25400" cap="flat" cmpd="sng">
                <a:solidFill>
                  <a:srgbClr val="02409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BF466CA-25D4-473A-83E5-8C3212A5EB1C}"/>
                  </a:ext>
                </a:extLst>
              </p:cNvPr>
              <p:cNvSpPr/>
              <p:nvPr/>
            </p:nvSpPr>
            <p:spPr>
              <a:xfrm>
                <a:off x="431514" y="174661"/>
                <a:ext cx="8280971" cy="585627"/>
              </a:xfrm>
              <a:prstGeom prst="rect">
                <a:avLst/>
              </a:prstGeom>
              <a:solidFill>
                <a:srgbClr val="02409A"/>
              </a:solidFill>
              <a:ln w="2540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Google Shape;835;p34">
              <a:extLst>
                <a:ext uri="{FF2B5EF4-FFF2-40B4-BE49-F238E27FC236}">
                  <a16:creationId xmlns:a16="http://schemas.microsoft.com/office/drawing/2014/main" id="{1BB9BB11-D260-4656-B01B-D7BCD2E268E7}"/>
                </a:ext>
              </a:extLst>
            </p:cNvPr>
            <p:cNvGrpSpPr/>
            <p:nvPr userDrawn="1"/>
          </p:nvGrpSpPr>
          <p:grpSpPr>
            <a:xfrm>
              <a:off x="199071" y="297017"/>
              <a:ext cx="196346" cy="282999"/>
              <a:chOff x="5083925" y="2066350"/>
              <a:chExt cx="28825" cy="41550"/>
            </a:xfrm>
          </p:grpSpPr>
          <p:sp>
            <p:nvSpPr>
              <p:cNvPr id="18" name="Google Shape;836;p34">
                <a:extLst>
                  <a:ext uri="{FF2B5EF4-FFF2-40B4-BE49-F238E27FC236}">
                    <a16:creationId xmlns:a16="http://schemas.microsoft.com/office/drawing/2014/main" id="{554CA59C-2E17-444E-A0E3-35F7F8B4B9C2}"/>
                  </a:ext>
                </a:extLst>
              </p:cNvPr>
              <p:cNvSpPr/>
              <p:nvPr/>
            </p:nvSpPr>
            <p:spPr>
              <a:xfrm>
                <a:off x="5084050" y="2066350"/>
                <a:ext cx="28700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1662" extrusionOk="0">
                    <a:moveTo>
                      <a:pt x="52" y="1"/>
                    </a:moveTo>
                    <a:cubicBezTo>
                      <a:pt x="27" y="1"/>
                      <a:pt x="0" y="24"/>
                      <a:pt x="0" y="56"/>
                    </a:cubicBezTo>
                    <a:lnTo>
                      <a:pt x="0" y="200"/>
                    </a:lnTo>
                    <a:cubicBezTo>
                      <a:pt x="0" y="243"/>
                      <a:pt x="22" y="279"/>
                      <a:pt x="51" y="308"/>
                    </a:cubicBezTo>
                    <a:lnTo>
                      <a:pt x="700" y="791"/>
                    </a:lnTo>
                    <a:cubicBezTo>
                      <a:pt x="729" y="813"/>
                      <a:pt x="729" y="849"/>
                      <a:pt x="700" y="871"/>
                    </a:cubicBezTo>
                    <a:lnTo>
                      <a:pt x="51" y="1354"/>
                    </a:lnTo>
                    <a:cubicBezTo>
                      <a:pt x="22" y="1383"/>
                      <a:pt x="0" y="1419"/>
                      <a:pt x="0" y="1462"/>
                    </a:cubicBezTo>
                    <a:lnTo>
                      <a:pt x="0" y="1613"/>
                    </a:lnTo>
                    <a:cubicBezTo>
                      <a:pt x="0" y="1639"/>
                      <a:pt x="26" y="1661"/>
                      <a:pt x="51" y="1661"/>
                    </a:cubicBezTo>
                    <a:cubicBezTo>
                      <a:pt x="61" y="1661"/>
                      <a:pt x="71" y="1658"/>
                      <a:pt x="80" y="1649"/>
                    </a:cubicBezTo>
                    <a:lnTo>
                      <a:pt x="1111" y="878"/>
                    </a:lnTo>
                    <a:cubicBezTo>
                      <a:pt x="1147" y="856"/>
                      <a:pt x="1147" y="806"/>
                      <a:pt x="1111" y="784"/>
                    </a:cubicBezTo>
                    <a:lnTo>
                      <a:pt x="80" y="12"/>
                    </a:lnTo>
                    <a:cubicBezTo>
                      <a:pt x="72" y="4"/>
                      <a:pt x="62" y="1"/>
                      <a:pt x="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837;p34">
                <a:extLst>
                  <a:ext uri="{FF2B5EF4-FFF2-40B4-BE49-F238E27FC236}">
                    <a16:creationId xmlns:a16="http://schemas.microsoft.com/office/drawing/2014/main" id="{FBA697B4-CDA7-4D9E-96BB-283CE572F984}"/>
                  </a:ext>
                </a:extLst>
              </p:cNvPr>
              <p:cNvSpPr/>
              <p:nvPr/>
            </p:nvSpPr>
            <p:spPr>
              <a:xfrm>
                <a:off x="5083925" y="2081325"/>
                <a:ext cx="88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352" h="464" extrusionOk="0">
                    <a:moveTo>
                      <a:pt x="53" y="0"/>
                    </a:moveTo>
                    <a:cubicBezTo>
                      <a:pt x="25" y="0"/>
                      <a:pt x="0" y="24"/>
                      <a:pt x="5" y="55"/>
                    </a:cubicBezTo>
                    <a:lnTo>
                      <a:pt x="5" y="416"/>
                    </a:lnTo>
                    <a:cubicBezTo>
                      <a:pt x="5" y="442"/>
                      <a:pt x="31" y="464"/>
                      <a:pt x="56" y="464"/>
                    </a:cubicBezTo>
                    <a:cubicBezTo>
                      <a:pt x="66" y="464"/>
                      <a:pt x="76" y="460"/>
                      <a:pt x="85" y="452"/>
                    </a:cubicBezTo>
                    <a:lnTo>
                      <a:pt x="323" y="279"/>
                    </a:lnTo>
                    <a:cubicBezTo>
                      <a:pt x="352" y="257"/>
                      <a:pt x="352" y="207"/>
                      <a:pt x="323" y="185"/>
                    </a:cubicBezTo>
                    <a:lnTo>
                      <a:pt x="85" y="12"/>
                    </a:lnTo>
                    <a:cubicBezTo>
                      <a:pt x="75" y="4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FFCC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3B55EE9-DF14-4C41-8B43-AC8DC1E4FE11}"/>
                </a:ext>
              </a:extLst>
            </p:cNvPr>
            <p:cNvPicPr>
              <a:picLocks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" t="-1" r="68184" b="524"/>
            <a:stretch/>
          </p:blipFill>
          <p:spPr>
            <a:xfrm>
              <a:off x="8404974" y="202608"/>
              <a:ext cx="532800" cy="53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32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B9DE01F-82B8-4C81-9B06-97E4FDCE6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263455-85CC-49D0-95FB-460BD8F80A0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22A32B-873F-470E-9C87-ABD6C7FF142D}"/>
              </a:ext>
            </a:extLst>
          </p:cNvPr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3E41757-CB0C-4C25-937C-7B242E5E19DC}"/>
              </a:ext>
            </a:extLst>
          </p:cNvPr>
          <p:cNvCxnSpPr>
            <a:cxnSpLocks/>
          </p:cNvCxnSpPr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8565202-40DC-408B-A261-A096173E7A2E}"/>
              </a:ext>
            </a:extLst>
          </p:cNvPr>
          <p:cNvCxnSpPr>
            <a:cxnSpLocks/>
          </p:cNvCxnSpPr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E91397E-C54D-4A56-8513-1CE9DF4A1CFF}"/>
              </a:ext>
            </a:extLst>
          </p:cNvPr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CA2976-D46F-437D-9A05-6AF7DC5758F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C86CEE-EF3B-480D-9978-D7E2045160FE}"/>
              </a:ext>
            </a:extLst>
          </p:cNvPr>
          <p:cNvPicPr>
            <a:picLocks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50CDF40-5384-42C8-BB90-3B13AF2D9F61}"/>
              </a:ext>
            </a:extLst>
          </p:cNvPr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E5CFCF-CA0E-4F76-A1A8-6055D5773156}"/>
              </a:ext>
            </a:extLst>
          </p:cNvPr>
          <p:cNvCxnSpPr>
            <a:cxnSpLocks/>
          </p:cNvCxnSpPr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31B9BA8-49A1-46C8-950D-AA666E90B36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CB8BF88-8AE8-4B1D-BC31-3D18E8F3A6D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619BF-2071-496E-AFFB-A468B39B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AB503B9-57A5-4957-AAF2-C73C2D11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8ACE55-8853-4439-BFD3-D0125642F563}"/>
              </a:ext>
            </a:extLst>
          </p:cNvPr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>
              <a:extLst>
                <a:ext uri="{FF2B5EF4-FFF2-40B4-BE49-F238E27FC236}">
                  <a16:creationId xmlns:a16="http://schemas.microsoft.com/office/drawing/2014/main" id="{A7D019AF-5296-4895-AEF9-765CB778C3C3}"/>
                </a:ext>
              </a:extLst>
            </p:cNvPr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761B00-BC28-4412-B153-6EE3AB9336C5}"/>
                </a:ext>
              </a:extLst>
            </p:cNvPr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7602270-8804-49D6-B11A-C589864B9DEC}"/>
                </a:ext>
              </a:extLst>
            </p:cNvPr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zh-CN" altLang="en-US" sz="4800" b="1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欢迎指正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4C511CD-85C3-45A4-A0D5-817297514499}"/>
                </a:ext>
              </a:extLst>
            </p:cNvPr>
            <p:cNvCxnSpPr>
              <a:cxnSpLocks/>
            </p:cNvCxnSpPr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B5A49B-2EFC-4753-BAE9-83FACFB0599E}"/>
                </a:ext>
              </a:extLst>
            </p:cNvPr>
            <p:cNvSpPr txBox="1"/>
            <p:nvPr/>
          </p:nvSpPr>
          <p:spPr>
            <a:xfrm>
              <a:off x="2534575" y="4274536"/>
              <a:ext cx="4074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yuchen_seu@seu.edu.cn</a:t>
              </a:r>
              <a:endParaRPr lang="zh-CN" altLang="en-US" sz="2400" b="1">
                <a:solidFill>
                  <a:schemeClr val="bg1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2021/11/26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2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6" r:id="rId3"/>
    <p:sldLayoutId id="214748366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github.com/dmlc/dgl/tree/master/examples/pytorch/caregnn" TargetMode="External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png"/><Relationship Id="rId12" Type="http://schemas.openxmlformats.org/officeDocument/2006/relationships/hyperlink" Target="https://www.youtube.com/watch?v=vmkRMvhCW5c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9.w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25CC5B-58EC-4783-9D8A-09811130BAED}"/>
              </a:ext>
            </a:extLst>
          </p:cNvPr>
          <p:cNvSpPr txBox="1"/>
          <p:nvPr/>
        </p:nvSpPr>
        <p:spPr>
          <a:xfrm>
            <a:off x="3174708" y="4759441"/>
            <a:ext cx="2794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pc="140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王宇晨</a:t>
            </a:r>
            <a:endParaRPr lang="en-US" altLang="zh-CN" spc="140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820DB6-931A-4971-864C-28754D6D6087}"/>
              </a:ext>
            </a:extLst>
          </p:cNvPr>
          <p:cNvSpPr txBox="1"/>
          <p:nvPr/>
        </p:nvSpPr>
        <p:spPr>
          <a:xfrm>
            <a:off x="919024" y="2154033"/>
            <a:ext cx="7305929" cy="1013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>
                <a:solidFill>
                  <a:srgbClr val="02409A"/>
                </a:solidFill>
                <a:ea typeface="微软雅黑" panose="020B0503020204020204" pitchFamily="34" charset="-122"/>
              </a:rPr>
              <a:t>Enhancing Graph Neural Network-based Fraud Detectors against </a:t>
            </a:r>
            <a:r>
              <a:rPr lang="en-US" altLang="zh-CN" sz="2400" b="1" u="sng">
                <a:solidFill>
                  <a:srgbClr val="02409A"/>
                </a:solidFill>
                <a:ea typeface="微软雅黑" panose="020B0503020204020204" pitchFamily="34" charset="-122"/>
              </a:rPr>
              <a:t>Camouflaged</a:t>
            </a:r>
            <a:r>
              <a:rPr lang="en-US" altLang="zh-CN" sz="2400" b="1">
                <a:solidFill>
                  <a:srgbClr val="02409A"/>
                </a:solidFill>
                <a:ea typeface="微软雅黑" panose="020B0503020204020204" pitchFamily="34" charset="-122"/>
              </a:rPr>
              <a:t> Fraudsters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D0401-5B3A-41D0-A03D-752232A06E8D}"/>
              </a:ext>
            </a:extLst>
          </p:cNvPr>
          <p:cNvSpPr txBox="1"/>
          <p:nvPr/>
        </p:nvSpPr>
        <p:spPr>
          <a:xfrm>
            <a:off x="695972" y="3348694"/>
            <a:ext cx="7752031" cy="783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 i="1">
                <a:solidFill>
                  <a:srgbClr val="6B2D0B"/>
                </a:solidFill>
                <a:ea typeface="微软雅黑" panose="020B0503020204020204" pitchFamily="34" charset="-122"/>
              </a:rPr>
              <a:t>Yingtong Dou, Zhiwei Liu, et al. </a:t>
            </a:r>
          </a:p>
          <a:p>
            <a:pPr algn="ctr">
              <a:lnSpc>
                <a:spcPct val="130000"/>
              </a:lnSpc>
            </a:pPr>
            <a:r>
              <a:rPr lang="en-US" altLang="zh-CN" b="1" i="1">
                <a:solidFill>
                  <a:srgbClr val="6B2D0B"/>
                </a:solidFill>
                <a:ea typeface="微软雅黑" panose="020B0503020204020204" pitchFamily="34" charset="-122"/>
              </a:rPr>
              <a:t>CIKM 2020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C4F464-D8C4-477B-84B2-CE11336D5AF9}"/>
              </a:ext>
            </a:extLst>
          </p:cNvPr>
          <p:cNvSpPr/>
          <p:nvPr/>
        </p:nvSpPr>
        <p:spPr>
          <a:xfrm>
            <a:off x="4289805" y="3104377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（伪装，隐蔽）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AEE511-16EC-4A56-80BB-4FF77FBE29AB}"/>
              </a:ext>
            </a:extLst>
          </p:cNvPr>
          <p:cNvSpPr/>
          <p:nvPr/>
        </p:nvSpPr>
        <p:spPr>
          <a:xfrm>
            <a:off x="4289805" y="2506118"/>
            <a:ext cx="1441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/ ˈkæməflɑːʒ/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127822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7D8196-BAA7-4A75-B323-9AE7114B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D9E7FA-8541-49BC-A75B-EC0B22614FFF}"/>
              </a:ext>
            </a:extLst>
          </p:cNvPr>
          <p:cNvSpPr txBox="1"/>
          <p:nvPr/>
        </p:nvSpPr>
        <p:spPr>
          <a:xfrm>
            <a:off x="428281" y="853491"/>
            <a:ext cx="420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基于图的欺诈检测</a:t>
            </a:r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 – 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难点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Motivation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8BAF9F-5F8B-4600-B1E9-888488070C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83946" y="3680705"/>
            <a:ext cx="3982776" cy="21807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C29482-3B48-433F-8ED6-9B9C68873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29" y="5259160"/>
            <a:ext cx="4115526" cy="6963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798DBD-A64B-4339-830C-063289310701}"/>
              </a:ext>
            </a:extLst>
          </p:cNvPr>
          <p:cNvSpPr/>
          <p:nvPr/>
        </p:nvSpPr>
        <p:spPr>
          <a:xfrm>
            <a:off x="458426" y="1598840"/>
            <a:ext cx="4143717" cy="352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sng">
                <a:solidFill>
                  <a:srgbClr val="FF0000"/>
                </a:solidFill>
              </a:rPr>
              <a:t>Camouflaged Fraudsters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伪装</a:t>
            </a:r>
            <a:r>
              <a:rPr lang="en-US" altLang="zh-CN" b="1"/>
              <a:t>1: relation camouflage.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GNN: </a:t>
            </a:r>
            <a:r>
              <a:rPr lang="en-US" altLang="zh-CN"/>
              <a:t>a fraudster node may have many benign neighbors.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伪装</a:t>
            </a:r>
            <a:r>
              <a:rPr lang="en-US" altLang="zh-CN" b="1"/>
              <a:t>2: feature camouflage.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GNN: </a:t>
            </a:r>
            <a:r>
              <a:rPr lang="en-US" altLang="zh-CN"/>
              <a:t>neighbors with similar features may have different labels.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多关系的利用</a:t>
            </a:r>
            <a:endParaRPr lang="en-US" altLang="zh-CN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6837B2A-8725-4CBB-AB8F-8230CCC4EBB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挑战与动机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30C16F-FEB1-48FC-97DC-A2D33594FC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1252"/>
          <a:stretch/>
        </p:blipFill>
        <p:spPr>
          <a:xfrm>
            <a:off x="4744663" y="1238211"/>
            <a:ext cx="3861342" cy="20280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380857F-1ED7-4EC1-845D-27E8778915B9}"/>
              </a:ext>
            </a:extLst>
          </p:cNvPr>
          <p:cNvSpPr/>
          <p:nvPr/>
        </p:nvSpPr>
        <p:spPr>
          <a:xfrm>
            <a:off x="5629471" y="3262994"/>
            <a:ext cx="209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relation camouflage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6CBAD7-A857-4519-8D26-D4903FC0FD23}"/>
              </a:ext>
            </a:extLst>
          </p:cNvPr>
          <p:cNvSpPr/>
          <p:nvPr/>
        </p:nvSpPr>
        <p:spPr>
          <a:xfrm>
            <a:off x="5771205" y="5855009"/>
            <a:ext cx="2041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feature camouflage</a:t>
            </a:r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BF6A050-30A1-4544-B4C6-1EA59859BF29}"/>
              </a:ext>
            </a:extLst>
          </p:cNvPr>
          <p:cNvGrpSpPr/>
          <p:nvPr/>
        </p:nvGrpSpPr>
        <p:grpSpPr>
          <a:xfrm>
            <a:off x="1222657" y="2304672"/>
            <a:ext cx="6698686" cy="2396284"/>
            <a:chOff x="1252800" y="2211631"/>
            <a:chExt cx="6698686" cy="2396284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D8AA90-FE8B-4EE3-861F-17A9D496EC16}"/>
                </a:ext>
              </a:extLst>
            </p:cNvPr>
            <p:cNvSpPr/>
            <p:nvPr/>
          </p:nvSpPr>
          <p:spPr>
            <a:xfrm>
              <a:off x="1252800" y="2211631"/>
              <a:ext cx="6698686" cy="239628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3739B39-358C-4146-87FD-3DF31A348998}"/>
                </a:ext>
              </a:extLst>
            </p:cNvPr>
            <p:cNvSpPr/>
            <p:nvPr/>
          </p:nvSpPr>
          <p:spPr>
            <a:xfrm>
              <a:off x="1300091" y="2908950"/>
              <a:ext cx="3321771" cy="892039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目标</a:t>
              </a:r>
              <a:r>
                <a:rPr lang="en-US" altLang="zh-CN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1 </a:t>
              </a:r>
            </a:p>
            <a:p>
              <a:pPr algn="ctr">
                <a:lnSpc>
                  <a:spcPct val="130000"/>
                </a:lnSpc>
              </a:pPr>
              <a:r>
                <a:rPr lang="zh-CN" altLang="en-US" sz="2400" b="1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消除伪装</a:t>
              </a:r>
              <a:endParaRPr lang="en-US" altLang="zh-CN" sz="2400" b="1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6923FE3-3BF7-4B00-A02C-6AC435FDDDC3}"/>
                </a:ext>
              </a:extLst>
            </p:cNvPr>
            <p:cNvSpPr/>
            <p:nvPr/>
          </p:nvSpPr>
          <p:spPr>
            <a:xfrm>
              <a:off x="4621862" y="2917405"/>
              <a:ext cx="3321771" cy="892039"/>
            </a:xfrm>
            <a:prstGeom prst="rect">
              <a:avLst/>
            </a:prstGeom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目标</a:t>
              </a:r>
              <a:r>
                <a:rPr lang="en-US" altLang="zh-CN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2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b="1">
                  <a:solidFill>
                    <a:schemeClr val="bg1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 </a:t>
              </a:r>
              <a:r>
                <a:rPr lang="zh-CN" altLang="en-US" sz="2400" b="1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多关系利用</a:t>
              </a:r>
              <a:endParaRPr lang="en-US" altLang="zh-CN" b="1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6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772155" cy="2233913"/>
            <a:chOff x="1549246" y="2331574"/>
            <a:chExt cx="5772155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方法建模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9" y="4103822"/>
              <a:ext cx="2895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09" y="3156602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模型设计思路</a:t>
              </a:r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36123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A5EC8A75-B6DD-4836-9E7A-DEC19D96E3E4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Dou Y,</a:t>
            </a:r>
            <a:r>
              <a:rPr lang="zh-CN" altLang="en-US"/>
              <a:t> 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al.</a:t>
            </a:r>
            <a:r>
              <a:rPr lang="zh-CN" altLang="en-US"/>
              <a:t> </a:t>
            </a:r>
            <a:r>
              <a:rPr lang="en-US" altLang="zh-CN" b="1" i="1">
                <a:solidFill>
                  <a:srgbClr val="02409A"/>
                </a:solidFill>
              </a:rPr>
              <a:t>Enhancing graph neural network-based fraud detectors against camouflaged fraudsters</a:t>
            </a:r>
            <a:r>
              <a:rPr lang="en-US" altLang="zh-CN"/>
              <a:t>[C]. CIKM. 2020.</a:t>
            </a:r>
          </a:p>
        </p:txBody>
      </p:sp>
    </p:spTree>
    <p:extLst>
      <p:ext uri="{BB962C8B-B14F-4D97-AF65-F5344CB8AC3E}">
        <p14:creationId xmlns:p14="http://schemas.microsoft.com/office/powerpoint/2010/main" val="209893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9D3119-9A56-435A-8C75-92BD3F4E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316023-2ECF-44CF-AF95-1CDB0936ECF2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194B60-E2B3-4452-A2E7-260B8F9D2A2F}"/>
              </a:ext>
            </a:extLst>
          </p:cNvPr>
          <p:cNvSpPr/>
          <p:nvPr/>
        </p:nvSpPr>
        <p:spPr>
          <a:xfrm>
            <a:off x="508721" y="3363685"/>
            <a:ext cx="1077686" cy="523220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2409A"/>
                </a:solidFill>
              </a:rPr>
              <a:t>目标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641ED2-0D20-4870-9BE7-0BA7693DB9F8}"/>
              </a:ext>
            </a:extLst>
          </p:cNvPr>
          <p:cNvSpPr/>
          <p:nvPr/>
        </p:nvSpPr>
        <p:spPr>
          <a:xfrm>
            <a:off x="2439230" y="1661699"/>
            <a:ext cx="1665515" cy="523220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2409A"/>
                </a:solidFill>
              </a:rPr>
              <a:t>消除伪装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B4C0DD-9DAE-4602-A42D-1B1E26473AD6}"/>
              </a:ext>
            </a:extLst>
          </p:cNvPr>
          <p:cNvSpPr/>
          <p:nvPr/>
        </p:nvSpPr>
        <p:spPr>
          <a:xfrm>
            <a:off x="2439230" y="4966825"/>
            <a:ext cx="1542033" cy="523220"/>
          </a:xfrm>
          <a:prstGeom prst="rect">
            <a:avLst/>
          </a:prstGeom>
          <a:noFill/>
          <a:ln w="19050">
            <a:solidFill>
              <a:srgbClr val="024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rgbClr val="02409A"/>
                </a:solidFill>
              </a:rPr>
              <a:t>多关系利用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4953B8-BBEE-4F7C-8605-6E89ED37F7EF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1586407" y="1923309"/>
            <a:ext cx="852823" cy="1701986"/>
          </a:xfrm>
          <a:prstGeom prst="straightConnector1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7CD9E1-F11A-432C-9AA6-754D228E6056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86407" y="3625295"/>
            <a:ext cx="852823" cy="1603140"/>
          </a:xfrm>
          <a:prstGeom prst="straightConnector1">
            <a:avLst/>
          </a:prstGeom>
          <a:ln w="19050"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8B14B3AF-FD4D-4FC4-9F04-11EEBD2FEF17}"/>
              </a:ext>
            </a:extLst>
          </p:cNvPr>
          <p:cNvGrpSpPr/>
          <p:nvPr/>
        </p:nvGrpSpPr>
        <p:grpSpPr>
          <a:xfrm>
            <a:off x="3168879" y="3279267"/>
            <a:ext cx="3866030" cy="1949168"/>
            <a:chOff x="3168879" y="3279267"/>
            <a:chExt cx="3866030" cy="194916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559ABB-C503-43F6-B34D-A8102BECDDE7}"/>
                </a:ext>
              </a:extLst>
            </p:cNvPr>
            <p:cNvSpPr/>
            <p:nvPr/>
          </p:nvSpPr>
          <p:spPr>
            <a:xfrm>
              <a:off x="3168879" y="3625295"/>
              <a:ext cx="1542033" cy="523220"/>
            </a:xfrm>
            <a:prstGeom prst="rect">
              <a:avLst/>
            </a:prstGeom>
            <a:noFill/>
            <a:ln w="19050">
              <a:solidFill>
                <a:srgbClr val="5875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87558"/>
                  </a:solidFill>
                </a:rPr>
                <a:t>强化学习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BF377E6-D966-4562-9D62-EB2D6A50C19D}"/>
                </a:ext>
              </a:extLst>
            </p:cNvPr>
            <p:cNvCxnSpPr>
              <a:cxnSpLocks/>
              <a:stCxn id="14" idx="3"/>
              <a:endCxn id="13" idx="2"/>
            </p:cNvCxnSpPr>
            <p:nvPr/>
          </p:nvCxnSpPr>
          <p:spPr>
            <a:xfrm flipV="1">
              <a:off x="4710912" y="3279267"/>
              <a:ext cx="1108333" cy="607638"/>
            </a:xfrm>
            <a:prstGeom prst="straightConnector1">
              <a:avLst/>
            </a:prstGeom>
            <a:ln w="19050">
              <a:solidFill>
                <a:srgbClr val="58755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28526332-F336-469F-BFF1-ED58DDD6CEC2}"/>
                </a:ext>
              </a:extLst>
            </p:cNvPr>
            <p:cNvCxnSpPr>
              <a:cxnSpLocks/>
              <a:stCxn id="14" idx="3"/>
              <a:endCxn id="33" idx="1"/>
            </p:cNvCxnSpPr>
            <p:nvPr/>
          </p:nvCxnSpPr>
          <p:spPr>
            <a:xfrm>
              <a:off x="4710912" y="3886905"/>
              <a:ext cx="2323997" cy="1341530"/>
            </a:xfrm>
            <a:prstGeom prst="straightConnector1">
              <a:avLst/>
            </a:prstGeom>
            <a:ln w="19050">
              <a:solidFill>
                <a:srgbClr val="58755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DFA7AFF5-756E-4634-B27B-9C75747A3AFA}"/>
              </a:ext>
            </a:extLst>
          </p:cNvPr>
          <p:cNvGrpSpPr/>
          <p:nvPr/>
        </p:nvGrpSpPr>
        <p:grpSpPr>
          <a:xfrm>
            <a:off x="3981263" y="2774302"/>
            <a:ext cx="4719161" cy="2807850"/>
            <a:chOff x="3981263" y="2774302"/>
            <a:chExt cx="4719161" cy="280785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17DF9B-AC2D-479B-AD11-CA418F407A17}"/>
                </a:ext>
              </a:extLst>
            </p:cNvPr>
            <p:cNvSpPr/>
            <p:nvPr/>
          </p:nvSpPr>
          <p:spPr>
            <a:xfrm>
              <a:off x="7034909" y="4874717"/>
              <a:ext cx="1665515" cy="707435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2409A"/>
                  </a:solidFill>
                </a:rPr>
                <a:t>Inter-Agg</a:t>
              </a:r>
              <a:endParaRPr lang="zh-CN" altLang="en-US" sz="2000">
                <a:solidFill>
                  <a:srgbClr val="02409A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D3FFACC-1DEB-46FF-B8EB-FDE136647526}"/>
                </a:ext>
              </a:extLst>
            </p:cNvPr>
            <p:cNvCxnSpPr>
              <a:cxnSpLocks/>
              <a:stCxn id="10" idx="3"/>
              <a:endCxn id="33" idx="1"/>
            </p:cNvCxnSpPr>
            <p:nvPr/>
          </p:nvCxnSpPr>
          <p:spPr>
            <a:xfrm>
              <a:off x="3981263" y="5228435"/>
              <a:ext cx="3053646" cy="0"/>
            </a:xfrm>
            <a:prstGeom prst="straightConnector1">
              <a:avLst/>
            </a:prstGeom>
            <a:ln w="19050">
              <a:solidFill>
                <a:srgbClr val="024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373221A-787D-4000-BE3E-2CF7B2D69132}"/>
                </a:ext>
              </a:extLst>
            </p:cNvPr>
            <p:cNvCxnSpPr>
              <a:cxnSpLocks/>
              <a:stCxn id="23" idx="2"/>
              <a:endCxn id="33" idx="0"/>
            </p:cNvCxnSpPr>
            <p:nvPr/>
          </p:nvCxnSpPr>
          <p:spPr>
            <a:xfrm>
              <a:off x="7867666" y="2774302"/>
              <a:ext cx="1" cy="2100415"/>
            </a:xfrm>
            <a:prstGeom prst="straightConnector1">
              <a:avLst/>
            </a:prstGeom>
            <a:ln w="19050">
              <a:solidFill>
                <a:srgbClr val="024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DD1FB44-EBB3-4E5E-836C-E887C0B9143A}"/>
              </a:ext>
            </a:extLst>
          </p:cNvPr>
          <p:cNvGrpSpPr/>
          <p:nvPr/>
        </p:nvGrpSpPr>
        <p:grpSpPr>
          <a:xfrm>
            <a:off x="4104745" y="1244136"/>
            <a:ext cx="4743831" cy="2177534"/>
            <a:chOff x="4104745" y="1244136"/>
            <a:chExt cx="4743831" cy="2177534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3619EF1-0063-4BFC-8581-DDF2FA1ED6ED}"/>
                </a:ext>
              </a:extLst>
            </p:cNvPr>
            <p:cNvCxnSpPr>
              <a:cxnSpLocks/>
              <a:stCxn id="9" idx="3"/>
              <a:endCxn id="11" idx="1"/>
            </p:cNvCxnSpPr>
            <p:nvPr/>
          </p:nvCxnSpPr>
          <p:spPr>
            <a:xfrm flipV="1">
              <a:off x="4104745" y="1920554"/>
              <a:ext cx="881743" cy="2755"/>
            </a:xfrm>
            <a:prstGeom prst="straightConnector1">
              <a:avLst/>
            </a:prstGeom>
            <a:ln w="19050">
              <a:solidFill>
                <a:srgbClr val="024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898BADC6-853F-44E5-8D69-7C1C9E971073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>
              <a:off x="4104745" y="1923309"/>
              <a:ext cx="818297" cy="1002241"/>
            </a:xfrm>
            <a:prstGeom prst="straightConnector1">
              <a:avLst/>
            </a:prstGeom>
            <a:ln w="19050">
              <a:solidFill>
                <a:srgbClr val="024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72813C6-5BED-473E-BFDE-636D37FDD128}"/>
                </a:ext>
              </a:extLst>
            </p:cNvPr>
            <p:cNvSpPr/>
            <p:nvPr/>
          </p:nvSpPr>
          <p:spPr>
            <a:xfrm>
              <a:off x="4986488" y="1566836"/>
              <a:ext cx="1665515" cy="707435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02409A"/>
                  </a:solidFill>
                </a:rPr>
                <a:t>基于相似度的邻居排序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45154C2-51A8-4677-A504-2EEAC7D39220}"/>
                </a:ext>
              </a:extLst>
            </p:cNvPr>
            <p:cNvSpPr/>
            <p:nvPr/>
          </p:nvSpPr>
          <p:spPr>
            <a:xfrm>
              <a:off x="4923042" y="2571832"/>
              <a:ext cx="1792406" cy="707435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2409A"/>
                  </a:solidFill>
                </a:rPr>
                <a:t>topK</a:t>
              </a:r>
              <a:r>
                <a:rPr lang="zh-CN" altLang="en-US" sz="2000">
                  <a:solidFill>
                    <a:srgbClr val="02409A"/>
                  </a:solidFill>
                </a:rPr>
                <a:t>邻居选择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071DB3-1822-4B85-8C36-A7B07980E985}"/>
                </a:ext>
              </a:extLst>
            </p:cNvPr>
            <p:cNvSpPr/>
            <p:nvPr/>
          </p:nvSpPr>
          <p:spPr>
            <a:xfrm>
              <a:off x="7034908" y="2066867"/>
              <a:ext cx="1665515" cy="707435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02409A"/>
                  </a:solidFill>
                </a:rPr>
                <a:t>Intra-Agg</a:t>
              </a:r>
              <a:endParaRPr lang="zh-CN" altLang="en-US" sz="2000">
                <a:solidFill>
                  <a:srgbClr val="02409A"/>
                </a:solidFill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65A8AA8-3C66-467C-8A47-8C6233756478}"/>
                </a:ext>
              </a:extLst>
            </p:cNvPr>
            <p:cNvCxnSpPr>
              <a:cxnSpLocks/>
              <a:stCxn id="11" idx="3"/>
              <a:endCxn id="23" idx="1"/>
            </p:cNvCxnSpPr>
            <p:nvPr/>
          </p:nvCxnSpPr>
          <p:spPr>
            <a:xfrm>
              <a:off x="6652003" y="1920554"/>
              <a:ext cx="382905" cy="500031"/>
            </a:xfrm>
            <a:prstGeom prst="straightConnector1">
              <a:avLst/>
            </a:prstGeom>
            <a:ln w="19050">
              <a:solidFill>
                <a:srgbClr val="024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AD94104-356C-4680-A2E5-3755887C9B1C}"/>
                </a:ext>
              </a:extLst>
            </p:cNvPr>
            <p:cNvCxnSpPr>
              <a:cxnSpLocks/>
              <a:stCxn id="13" idx="3"/>
              <a:endCxn id="23" idx="1"/>
            </p:cNvCxnSpPr>
            <p:nvPr/>
          </p:nvCxnSpPr>
          <p:spPr>
            <a:xfrm flipV="1">
              <a:off x="6715448" y="2420585"/>
              <a:ext cx="319460" cy="504965"/>
            </a:xfrm>
            <a:prstGeom prst="straightConnector1">
              <a:avLst/>
            </a:prstGeom>
            <a:ln w="19050">
              <a:solidFill>
                <a:srgbClr val="02409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9DE148B5-B388-47F7-84C4-FE547F063694}"/>
                </a:ext>
              </a:extLst>
            </p:cNvPr>
            <p:cNvSpPr/>
            <p:nvPr/>
          </p:nvSpPr>
          <p:spPr>
            <a:xfrm>
              <a:off x="4777010" y="1298998"/>
              <a:ext cx="4008120" cy="212267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9CE3F98-FA5A-4B25-9B12-4B95957A58F8}"/>
                </a:ext>
              </a:extLst>
            </p:cNvPr>
            <p:cNvSpPr/>
            <p:nvPr/>
          </p:nvSpPr>
          <p:spPr>
            <a:xfrm>
              <a:off x="7594703" y="1244136"/>
              <a:ext cx="1253873" cy="469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FF0000"/>
                  </a:solidFill>
                </a:rPr>
                <a:t>消息聚合</a:t>
              </a:r>
            </a:p>
          </p:txBody>
        </p:sp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F18DCEC-5DFC-4EAE-B4B9-FBEDE8425966}"/>
              </a:ext>
            </a:extLst>
          </p:cNvPr>
          <p:cNvSpPr txBox="1"/>
          <p:nvPr/>
        </p:nvSpPr>
        <p:spPr>
          <a:xfrm>
            <a:off x="428281" y="853491"/>
            <a:ext cx="761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总体目标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zh-CN" altLang="en-US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59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7616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设计思路</a:t>
            </a: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Label-aware Similarity Measure </a:t>
            </a:r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干啥？给</a:t>
            </a:r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1-hop</a:t>
            </a:r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邻居按相似度排序</a:t>
            </a:r>
            <a:endParaRPr lang="en-US" altLang="zh-CN" sz="20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BCA8CDB0-BA3F-4FAD-AA96-6DBF35D8B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577" y="3652099"/>
            <a:ext cx="4217621" cy="2504646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4E686F6-95F3-4EA4-A49D-4897B1748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54" y="2261157"/>
            <a:ext cx="4265880" cy="517920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A2874475-567C-46F7-8C8F-FBDB63B21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54" y="3429000"/>
            <a:ext cx="2512446" cy="446199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7F3904D3-2551-495D-9DE2-38EA9932ECBF}"/>
              </a:ext>
            </a:extLst>
          </p:cNvPr>
          <p:cNvSpPr/>
          <p:nvPr/>
        </p:nvSpPr>
        <p:spPr>
          <a:xfrm>
            <a:off x="459354" y="1858817"/>
            <a:ext cx="4123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D</a:t>
            </a:r>
            <a:r>
              <a:rPr lang="zh-CN" altLang="en-US" b="1"/>
              <a:t>istance between </a:t>
            </a:r>
            <a:r>
              <a:rPr lang="en-US" altLang="zh-CN" b="1"/>
              <a:t>Node v and Node v’</a:t>
            </a:r>
            <a:endParaRPr lang="zh-CN" altLang="en-US" b="1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B62015E-03FD-4399-A4B9-6EC2D22FD57B}"/>
              </a:ext>
            </a:extLst>
          </p:cNvPr>
          <p:cNvSpPr/>
          <p:nvPr/>
        </p:nvSpPr>
        <p:spPr>
          <a:xfrm>
            <a:off x="459354" y="2957111"/>
            <a:ext cx="421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Similarity </a:t>
            </a:r>
            <a:r>
              <a:rPr lang="zh-CN" altLang="en-US" b="1"/>
              <a:t>between </a:t>
            </a:r>
            <a:r>
              <a:rPr lang="en-US" altLang="zh-CN" b="1"/>
              <a:t>Node v and Node v’</a:t>
            </a:r>
            <a:endParaRPr lang="zh-CN" altLang="en-US" b="1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4C2F016-6737-45D4-AAE6-436C779F3BB6}"/>
              </a:ext>
            </a:extLst>
          </p:cNvPr>
          <p:cNvSpPr txBox="1"/>
          <p:nvPr/>
        </p:nvSpPr>
        <p:spPr>
          <a:xfrm>
            <a:off x="5432668" y="1858817"/>
            <a:ext cx="3345009" cy="1441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前面</a:t>
            </a:r>
            <a:r>
              <a:rPr lang="zh-CN" altLang="en-US" sz="2400" b="1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相似度分析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用的是原始特征，无法利用到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“</a:t>
            </a:r>
            <a:r>
              <a:rPr lang="en-US" altLang="zh-CN" sz="2400" b="1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domain knowledge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”</a:t>
            </a:r>
            <a:endParaRPr lang="en-US" altLang="zh-CN" sz="20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4FB20BBE-EE9A-4445-BB20-A501876C729F}"/>
              </a:ext>
            </a:extLst>
          </p:cNvPr>
          <p:cNvCxnSpPr>
            <a:cxnSpLocks/>
            <a:stCxn id="81" idx="0"/>
            <a:endCxn id="67" idx="3"/>
          </p:cNvCxnSpPr>
          <p:nvPr/>
        </p:nvCxnSpPr>
        <p:spPr>
          <a:xfrm rot="16200000" flipV="1">
            <a:off x="4131680" y="3113671"/>
            <a:ext cx="1681770" cy="494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3649CDA8-0272-4498-808B-B72785F12C1F}"/>
              </a:ext>
            </a:extLst>
          </p:cNvPr>
          <p:cNvSpPr/>
          <p:nvPr/>
        </p:nvSpPr>
        <p:spPr>
          <a:xfrm>
            <a:off x="4972565" y="4201887"/>
            <a:ext cx="494662" cy="1197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4453A0A-8D14-4F52-9678-15E2D4657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035" y="5618388"/>
            <a:ext cx="3020276" cy="538357"/>
          </a:xfrm>
          <a:prstGeom prst="rect">
            <a:avLst/>
          </a:prstGeom>
        </p:spPr>
      </p:pic>
      <p:sp>
        <p:nvSpPr>
          <p:cNvPr id="84" name="矩形 83">
            <a:extLst>
              <a:ext uri="{FF2B5EF4-FFF2-40B4-BE49-F238E27FC236}">
                <a16:creationId xmlns:a16="http://schemas.microsoft.com/office/drawing/2014/main" id="{1B6E8BA1-47BD-42CB-8D4B-B233A5BB6D2F}"/>
              </a:ext>
            </a:extLst>
          </p:cNvPr>
          <p:cNvSpPr/>
          <p:nvPr/>
        </p:nvSpPr>
        <p:spPr>
          <a:xfrm>
            <a:off x="5595035" y="52160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Loss</a:t>
            </a:r>
            <a:endParaRPr lang="zh-CN" altLang="en-US" b="1"/>
          </a:p>
        </p:txBody>
      </p:sp>
      <p:sp>
        <p:nvSpPr>
          <p:cNvPr id="15" name="页脚占位符 2">
            <a:extLst>
              <a:ext uri="{FF2B5EF4-FFF2-40B4-BE49-F238E27FC236}">
                <a16:creationId xmlns:a16="http://schemas.microsoft.com/office/drawing/2014/main" id="{B4C56D48-5ED8-4BC6-88C6-9F8F001BA72F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Chen H, et al. </a:t>
            </a:r>
            <a:r>
              <a:rPr lang="en-US" altLang="zh-CN" b="1" i="1">
                <a:solidFill>
                  <a:srgbClr val="02409A"/>
                </a:solidFill>
              </a:rPr>
              <a:t>Label-Aware Graph Convolutional Networks</a:t>
            </a:r>
            <a:r>
              <a:rPr lang="en-US" altLang="zh-CN"/>
              <a:t>. CIKM 2020.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0A34E66-7411-47C1-852D-77737B7BECD2}"/>
              </a:ext>
            </a:extLst>
          </p:cNvPr>
          <p:cNvCxnSpPr>
            <a:stCxn id="71" idx="2"/>
          </p:cNvCxnSpPr>
          <p:nvPr/>
        </p:nvCxnSpPr>
        <p:spPr>
          <a:xfrm flipH="1">
            <a:off x="6380480" y="3300237"/>
            <a:ext cx="724693" cy="12412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24189D9-FEB7-4175-B6CB-7C824C46A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03" y="4343940"/>
            <a:ext cx="1988805" cy="112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7300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设计思路</a:t>
            </a: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Similarity-aware Neighbor Selector </a:t>
            </a:r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强化学习真“一石二🐤”</a:t>
            </a:r>
            <a:endParaRPr lang="en-US" altLang="zh-CN" sz="20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6FE05-682B-44BD-A575-6D4C34AE191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F64A09-EB4E-4EF1-9E8C-6B4D96F17490}"/>
              </a:ext>
            </a:extLst>
          </p:cNvPr>
          <p:cNvSpPr/>
          <p:nvPr/>
        </p:nvSpPr>
        <p:spPr>
          <a:xfrm>
            <a:off x="428280" y="4338206"/>
            <a:ext cx="116730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Action</a:t>
            </a:r>
          </a:p>
          <a:p>
            <a:r>
              <a:rPr lang="en-US" altLang="zh-CN" b="1"/>
              <a:t>     </a:t>
            </a:r>
            <a:r>
              <a:rPr lang="zh-CN" altLang="en-US" sz="1400" b="1">
                <a:solidFill>
                  <a:srgbClr val="02409A"/>
                </a:solidFill>
              </a:rPr>
              <a:t>阈值增减</a:t>
            </a:r>
            <a:endParaRPr lang="en-US" altLang="zh-CN" sz="1400" b="1">
              <a:solidFill>
                <a:srgbClr val="02409A"/>
              </a:solidFill>
            </a:endParaRPr>
          </a:p>
          <a:p>
            <a:r>
              <a:rPr lang="en-US" altLang="zh-CN" sz="1400" b="1">
                <a:solidFill>
                  <a:srgbClr val="02409A"/>
                </a:solidFill>
              </a:rPr>
              <a:t>       </a:t>
            </a:r>
            <a:r>
              <a:rPr lang="zh-CN" altLang="en-US" sz="1400" b="1">
                <a:solidFill>
                  <a:srgbClr val="02409A"/>
                </a:solidFill>
              </a:rPr>
              <a:t>一个</a:t>
            </a:r>
            <a:r>
              <a:rPr lang="en-US" altLang="zh-CN" sz="1400" b="1">
                <a:solidFill>
                  <a:srgbClr val="02409A"/>
                </a:solidFill>
              </a:rPr>
              <a:t>step</a:t>
            </a:r>
            <a:endParaRPr lang="zh-CN" altLang="en-US" sz="1400" b="1">
              <a:solidFill>
                <a:srgbClr val="02409A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E4AD18-4597-4AB2-A012-5496CC14EA1B}"/>
              </a:ext>
            </a:extLst>
          </p:cNvPr>
          <p:cNvSpPr/>
          <p:nvPr/>
        </p:nvSpPr>
        <p:spPr>
          <a:xfrm>
            <a:off x="428280" y="3324281"/>
            <a:ext cx="167385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Reward</a:t>
            </a:r>
          </a:p>
          <a:p>
            <a:r>
              <a:rPr lang="en-US" altLang="zh-CN" b="1"/>
              <a:t>      </a:t>
            </a:r>
            <a:r>
              <a:rPr lang="zh-CN" altLang="en-US" sz="1400" b="1">
                <a:solidFill>
                  <a:srgbClr val="02409A"/>
                </a:solidFill>
              </a:rPr>
              <a:t>依据相邻</a:t>
            </a:r>
            <a:r>
              <a:rPr lang="en-US" altLang="zh-CN" sz="1400" b="1">
                <a:solidFill>
                  <a:srgbClr val="02409A"/>
                </a:solidFill>
              </a:rPr>
              <a:t>epoch</a:t>
            </a:r>
          </a:p>
          <a:p>
            <a:r>
              <a:rPr lang="en-US" altLang="zh-CN" sz="1400" b="1">
                <a:solidFill>
                  <a:srgbClr val="02409A"/>
                </a:solidFill>
              </a:rPr>
              <a:t>        state</a:t>
            </a:r>
            <a:r>
              <a:rPr lang="zh-CN" altLang="en-US" sz="1400" b="1">
                <a:solidFill>
                  <a:srgbClr val="02409A"/>
                </a:solidFill>
              </a:rPr>
              <a:t>控制增减</a:t>
            </a:r>
            <a:endParaRPr lang="en-US" altLang="zh-CN" sz="1400" b="1">
              <a:solidFill>
                <a:srgbClr val="02409A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F3F0C-6150-471B-AB8F-25C10CBA5994}"/>
              </a:ext>
            </a:extLst>
          </p:cNvPr>
          <p:cNvSpPr/>
          <p:nvPr/>
        </p:nvSpPr>
        <p:spPr>
          <a:xfrm>
            <a:off x="428282" y="2330005"/>
            <a:ext cx="173579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State </a:t>
            </a:r>
          </a:p>
          <a:p>
            <a:r>
              <a:rPr lang="en-US" altLang="zh-CN" sz="1400" b="1"/>
              <a:t>       </a:t>
            </a:r>
            <a:r>
              <a:rPr lang="en-US" altLang="zh-CN" sz="1400" b="1">
                <a:solidFill>
                  <a:srgbClr val="02409A"/>
                </a:solidFill>
              </a:rPr>
              <a:t>batch nodes</a:t>
            </a:r>
          </a:p>
          <a:p>
            <a:r>
              <a:rPr lang="zh-CN" altLang="en-US" sz="1400" b="1">
                <a:solidFill>
                  <a:srgbClr val="02409A"/>
                </a:solidFill>
              </a:rPr>
              <a:t>       邻居平均距离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29244F-7A57-42EC-86ED-BFA0ED954E8F}"/>
              </a:ext>
            </a:extLst>
          </p:cNvPr>
          <p:cNvSpPr/>
          <p:nvPr/>
        </p:nvSpPr>
        <p:spPr>
          <a:xfrm>
            <a:off x="428280" y="5391286"/>
            <a:ext cx="221246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Termination</a:t>
            </a:r>
          </a:p>
          <a:p>
            <a:r>
              <a:rPr lang="en-US" altLang="zh-CN" b="1"/>
              <a:t>      </a:t>
            </a:r>
            <a:r>
              <a:rPr lang="zh-CN" altLang="en-US" sz="1400" b="1">
                <a:solidFill>
                  <a:srgbClr val="02409A"/>
                </a:solidFill>
              </a:rPr>
              <a:t>十个</a:t>
            </a:r>
            <a:r>
              <a:rPr lang="en-US" altLang="zh-CN" sz="1400" b="1">
                <a:solidFill>
                  <a:srgbClr val="02409A"/>
                </a:solidFill>
              </a:rPr>
              <a:t>epoch</a:t>
            </a:r>
            <a:r>
              <a:rPr lang="zh-CN" altLang="en-US" sz="1400" b="1">
                <a:solidFill>
                  <a:srgbClr val="02409A"/>
                </a:solidFill>
              </a:rPr>
              <a:t>变化幅度小</a:t>
            </a:r>
            <a:endParaRPr lang="en-US" altLang="zh-CN" sz="1400" b="1">
              <a:solidFill>
                <a:srgbClr val="02409A"/>
              </a:solidFill>
            </a:endParaRPr>
          </a:p>
          <a:p>
            <a:r>
              <a:rPr lang="en-US" altLang="zh-CN" sz="1400" b="1">
                <a:solidFill>
                  <a:srgbClr val="02409A"/>
                </a:solidFill>
              </a:rPr>
              <a:t>        </a:t>
            </a:r>
            <a:r>
              <a:rPr lang="zh-CN" altLang="en-US" sz="1400" b="1">
                <a:solidFill>
                  <a:srgbClr val="02409A"/>
                </a:solidFill>
              </a:rPr>
              <a:t>阈值收敛，即停止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F2E2B5-E98E-4D0E-B2C4-C88BC5B155B5}"/>
              </a:ext>
            </a:extLst>
          </p:cNvPr>
          <p:cNvSpPr/>
          <p:nvPr/>
        </p:nvSpPr>
        <p:spPr>
          <a:xfrm>
            <a:off x="428280" y="1663581"/>
            <a:ext cx="12202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Target</a:t>
            </a:r>
          </a:p>
          <a:p>
            <a:r>
              <a:rPr lang="en-US" altLang="zh-CN" b="1"/>
              <a:t>      </a:t>
            </a:r>
            <a:r>
              <a:rPr lang="zh-CN" altLang="en-US" sz="1400" b="1">
                <a:solidFill>
                  <a:srgbClr val="02409A"/>
                </a:solidFill>
              </a:rPr>
              <a:t>阈值选择</a:t>
            </a:r>
            <a:endParaRPr lang="en-US" altLang="zh-CN" sz="1400" b="1">
              <a:solidFill>
                <a:srgbClr val="02409A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FFE39C-A2BB-4F9A-9AE1-5C5723C1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210" y="4478352"/>
            <a:ext cx="2884616" cy="1371108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A885763-E03A-4B26-B39B-C2D1D66C9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23368"/>
              </p:ext>
            </p:extLst>
          </p:nvPr>
        </p:nvGraphicFramePr>
        <p:xfrm>
          <a:off x="2479800" y="1675541"/>
          <a:ext cx="4093720" cy="392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" name="AxMath" r:id="rId5" imgW="2134800" imgH="204480" progId="Equation.AxMath">
                  <p:embed/>
                </p:oleObj>
              </mc:Choice>
              <mc:Fallback>
                <p:oleObj name="AxMath" r:id="rId5" imgW="2134800" imgH="204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9800" y="1675541"/>
                        <a:ext cx="4093720" cy="392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9E38375B-8D08-4DA6-B162-4453F00B1C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3437" y="2324841"/>
            <a:ext cx="3191080" cy="6279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D71FC39-1ED6-4EB4-94FE-6E380D249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9800" y="3348422"/>
            <a:ext cx="4519613" cy="734342"/>
          </a:xfrm>
          <a:prstGeom prst="rect">
            <a:avLst/>
          </a:prstGeom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430D4CA-158B-42FD-B8AA-218527A64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976186"/>
              </p:ext>
            </p:extLst>
          </p:nvPr>
        </p:nvGraphicFramePr>
        <p:xfrm>
          <a:off x="2479800" y="4480298"/>
          <a:ext cx="326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" name="AxMath" r:id="rId9" imgW="1631520" imgH="196560" progId="Equation.AxMath">
                  <p:embed/>
                </p:oleObj>
              </mc:Choice>
              <mc:Fallback>
                <p:oleObj name="AxMath" r:id="rId9" imgW="1631520" imgH="1965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A885763-E03A-4B26-B39B-C2D1D66C96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79800" y="4480298"/>
                        <a:ext cx="3263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A93740EF-B9C4-45E2-88AB-24982924C16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993" b="-1845"/>
          <a:stretch/>
        </p:blipFill>
        <p:spPr>
          <a:xfrm>
            <a:off x="2573555" y="5391286"/>
            <a:ext cx="3263900" cy="646042"/>
          </a:xfrm>
          <a:prstGeom prst="rect">
            <a:avLst/>
          </a:prstGeom>
        </p:spPr>
      </p:pic>
      <p:sp>
        <p:nvSpPr>
          <p:cNvPr id="20" name="页脚占位符 2">
            <a:extLst>
              <a:ext uri="{FF2B5EF4-FFF2-40B4-BE49-F238E27FC236}">
                <a16:creationId xmlns:a16="http://schemas.microsoft.com/office/drawing/2014/main" id="{9CEA7940-6404-4D7D-B84F-FBB6A13604C8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</a:t>
            </a:r>
            <a:r>
              <a:rPr lang="en-US" altLang="zh-CN">
                <a:hlinkClick r:id="rId12"/>
              </a:rPr>
              <a:t>https://www.youtube.com/watch?v=vmkRMvhCW5c</a:t>
            </a:r>
            <a:endParaRPr lang="en-US" altLang="zh-CN"/>
          </a:p>
          <a:p>
            <a:pPr algn="l"/>
            <a:r>
              <a:rPr lang="en-US" altLang="zh-CN"/>
              <a:t>[2] DGL </a:t>
            </a:r>
            <a:r>
              <a:rPr lang="zh-CN" altLang="en-US"/>
              <a:t>实现 </a:t>
            </a:r>
            <a:r>
              <a:rPr lang="en-US" altLang="zh-CN">
                <a:hlinkClick r:id="rId13"/>
              </a:rPr>
              <a:t>https://github.com/dmlc/dgl/tree/master/examples/pytorch/caregnn</a:t>
            </a:r>
            <a:r>
              <a:rPr lang="en-US" altLang="zh-CN"/>
              <a:t> </a:t>
            </a: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16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745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设计思路</a:t>
            </a: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Relation-aware Neighbor Aggregator </a:t>
            </a:r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  </a:t>
            </a:r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第二只“🐤”</a:t>
            </a:r>
            <a:endParaRPr lang="en-US" altLang="zh-CN" sz="20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652D31-5329-40A4-89FF-F82FB553FAF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E185DB-8997-4FB5-AC87-0F0D8FBA4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8" y="2373368"/>
            <a:ext cx="4333875" cy="542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4212FB-98C0-4A61-8EE0-26AD8E4EB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4" y="3803127"/>
            <a:ext cx="4333875" cy="581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CBC49E-BD90-47ED-A971-D52196B51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816" y="1982881"/>
            <a:ext cx="3637549" cy="352757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7115707-8CA8-4A10-903F-E951154A3BA3}"/>
              </a:ext>
            </a:extLst>
          </p:cNvPr>
          <p:cNvCxnSpPr/>
          <p:nvPr/>
        </p:nvCxnSpPr>
        <p:spPr>
          <a:xfrm>
            <a:off x="5557520" y="2206401"/>
            <a:ext cx="304800" cy="22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C96D6C-E149-44D7-8BEE-81ADA9E521A6}"/>
              </a:ext>
            </a:extLst>
          </p:cNvPr>
          <p:cNvCxnSpPr>
            <a:cxnSpLocks/>
          </p:cNvCxnSpPr>
          <p:nvPr/>
        </p:nvCxnSpPr>
        <p:spPr>
          <a:xfrm flipV="1">
            <a:off x="5527040" y="2631440"/>
            <a:ext cx="335280" cy="243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D11D668-30FF-44A1-93BE-EF94654A08A7}"/>
              </a:ext>
            </a:extLst>
          </p:cNvPr>
          <p:cNvCxnSpPr>
            <a:cxnSpLocks/>
          </p:cNvCxnSpPr>
          <p:nvPr/>
        </p:nvCxnSpPr>
        <p:spPr>
          <a:xfrm flipH="1">
            <a:off x="6042520" y="2194560"/>
            <a:ext cx="287160" cy="2833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A85A1AE-1862-4A7B-8C63-A8EB092D8535}"/>
              </a:ext>
            </a:extLst>
          </p:cNvPr>
          <p:cNvSpPr/>
          <p:nvPr/>
        </p:nvSpPr>
        <p:spPr>
          <a:xfrm>
            <a:off x="484295" y="3433795"/>
            <a:ext cx="2149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Inter-Aggregation</a:t>
            </a:r>
            <a:endParaRPr lang="zh-CN" altLang="en-US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6C2CE68-DE41-4B1E-9694-C4C376D0E907}"/>
              </a:ext>
            </a:extLst>
          </p:cNvPr>
          <p:cNvSpPr/>
          <p:nvPr/>
        </p:nvSpPr>
        <p:spPr>
          <a:xfrm>
            <a:off x="501816" y="1965006"/>
            <a:ext cx="21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Intra-Aggregation</a:t>
            </a:r>
            <a:endParaRPr lang="zh-CN" altLang="en-US" b="1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84AD31-1EF5-4553-AABA-5BAE87953161}"/>
              </a:ext>
            </a:extLst>
          </p:cNvPr>
          <p:cNvCxnSpPr/>
          <p:nvPr/>
        </p:nvCxnSpPr>
        <p:spPr>
          <a:xfrm>
            <a:off x="5557520" y="3481518"/>
            <a:ext cx="304800" cy="22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BD1427E-0956-4810-9B10-69DBE479DFD6}"/>
              </a:ext>
            </a:extLst>
          </p:cNvPr>
          <p:cNvCxnSpPr>
            <a:cxnSpLocks/>
          </p:cNvCxnSpPr>
          <p:nvPr/>
        </p:nvCxnSpPr>
        <p:spPr>
          <a:xfrm flipV="1">
            <a:off x="5557520" y="3871801"/>
            <a:ext cx="304800" cy="22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F936BBD-135F-4E0C-B913-CA686239CFD6}"/>
              </a:ext>
            </a:extLst>
          </p:cNvPr>
          <p:cNvCxnSpPr/>
          <p:nvPr/>
        </p:nvCxnSpPr>
        <p:spPr>
          <a:xfrm>
            <a:off x="5537200" y="4752467"/>
            <a:ext cx="304800" cy="22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9F6855-A837-41C5-8950-ABE6C9EBEFCF}"/>
              </a:ext>
            </a:extLst>
          </p:cNvPr>
          <p:cNvCxnSpPr>
            <a:cxnSpLocks/>
          </p:cNvCxnSpPr>
          <p:nvPr/>
        </p:nvCxnSpPr>
        <p:spPr>
          <a:xfrm flipV="1">
            <a:off x="5537200" y="5142750"/>
            <a:ext cx="304800" cy="22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2B35E1-01C3-4A0F-BB4F-F2B358570227}"/>
              </a:ext>
            </a:extLst>
          </p:cNvPr>
          <p:cNvCxnSpPr>
            <a:cxnSpLocks/>
          </p:cNvCxnSpPr>
          <p:nvPr/>
        </p:nvCxnSpPr>
        <p:spPr>
          <a:xfrm flipH="1" flipV="1">
            <a:off x="5953760" y="5152910"/>
            <a:ext cx="304800" cy="221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0D5ADF0-E4AA-4478-82A7-5D7944B3D63F}"/>
              </a:ext>
            </a:extLst>
          </p:cNvPr>
          <p:cNvCxnSpPr>
            <a:cxnSpLocks/>
          </p:cNvCxnSpPr>
          <p:nvPr/>
        </p:nvCxnSpPr>
        <p:spPr>
          <a:xfrm>
            <a:off x="7772400" y="2667065"/>
            <a:ext cx="416560" cy="7619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921AA8E-C974-4ECB-A5F5-E5AEA2ED3C73}"/>
              </a:ext>
            </a:extLst>
          </p:cNvPr>
          <p:cNvCxnSpPr>
            <a:cxnSpLocks/>
          </p:cNvCxnSpPr>
          <p:nvPr/>
        </p:nvCxnSpPr>
        <p:spPr>
          <a:xfrm flipV="1">
            <a:off x="7731760" y="4093640"/>
            <a:ext cx="457200" cy="9702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10ADE1A-11BE-417C-A432-A8040B4E0AE2}"/>
              </a:ext>
            </a:extLst>
          </p:cNvPr>
          <p:cNvCxnSpPr>
            <a:cxnSpLocks/>
          </p:cNvCxnSpPr>
          <p:nvPr/>
        </p:nvCxnSpPr>
        <p:spPr>
          <a:xfrm flipV="1">
            <a:off x="7495019" y="3647099"/>
            <a:ext cx="48566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58845F6-EFB3-40D1-93D4-C74B78E5EA8F}"/>
              </a:ext>
            </a:extLst>
          </p:cNvPr>
          <p:cNvCxnSpPr>
            <a:cxnSpLocks/>
          </p:cNvCxnSpPr>
          <p:nvPr/>
        </p:nvCxnSpPr>
        <p:spPr>
          <a:xfrm>
            <a:off x="5882640" y="2631440"/>
            <a:ext cx="0" cy="23428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9727FFF-8986-401C-9C13-68ED7B977992}"/>
              </a:ext>
            </a:extLst>
          </p:cNvPr>
          <p:cNvSpPr/>
          <p:nvPr/>
        </p:nvSpPr>
        <p:spPr>
          <a:xfrm>
            <a:off x="557478" y="4863386"/>
            <a:ext cx="43603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理由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已经选择相似邻居，</a:t>
            </a:r>
            <a:r>
              <a:rPr lang="en-US" altLang="zh-CN" b="1"/>
              <a:t>attention</a:t>
            </a:r>
            <a:r>
              <a:rPr lang="zh-CN" altLang="en-US" b="1"/>
              <a:t>效果不好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减少计算量</a:t>
            </a:r>
          </a:p>
        </p:txBody>
      </p:sp>
    </p:spTree>
    <p:extLst>
      <p:ext uri="{BB962C8B-B14F-4D97-AF65-F5344CB8AC3E}">
        <p14:creationId xmlns:p14="http://schemas.microsoft.com/office/powerpoint/2010/main" val="368614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4244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设计思路</a:t>
            </a:r>
          </a:p>
          <a:p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Model Overview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F62C30D-9A21-46E8-A969-DE435567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81" y="1684488"/>
            <a:ext cx="8330084" cy="34441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63E00-39B6-47D2-8CFA-7A245C8A13D7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方法建模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4FE02F-CE67-400E-9490-533DFF779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338558"/>
            <a:ext cx="47244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48556"/>
            <a:ext cx="5644450" cy="2248317"/>
            <a:chOff x="1549246" y="2331574"/>
            <a:chExt cx="5644450" cy="2248317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520169" cy="523220"/>
              <a:chOff x="1104898" y="1549242"/>
              <a:chExt cx="2520169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6" y="1549242"/>
                <a:ext cx="21614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实验</a:t>
                </a:r>
                <a:r>
                  <a:rPr lang="en-US" altLang="zh-CN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10" y="4118226"/>
              <a:ext cx="2767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11" y="3239730"/>
              <a:ext cx="2767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优点与缺点</a:t>
              </a:r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10" y="236123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实验结果</a:t>
              </a:r>
              <a:endParaRPr lang="en-US" altLang="zh-CN" sz="2400" b="1" spc="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3999083" y="2331574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352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E2FF93-247A-495E-AEB7-ECA0F6F83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917811"/>
            <a:ext cx="8371840" cy="344138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853491"/>
            <a:ext cx="4274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与</a:t>
            </a:r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Baseline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的对比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</a:rPr>
              <a:t>指标为 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Recall</a:t>
            </a:r>
            <a:r>
              <a:rPr lang="zh-CN" altLang="en-US" sz="2000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、</a:t>
            </a:r>
            <a:r>
              <a:rPr lang="en-US" altLang="zh-CN" sz="2000" b="1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AUC </a:t>
            </a:r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</a:rPr>
              <a:t>样本不均衡</a:t>
            </a:r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4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428281" y="853491"/>
            <a:ext cx="4274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 Threshold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收敛分析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页脚占位符 2">
            <a:extLst>
              <a:ext uri="{FF2B5EF4-FFF2-40B4-BE49-F238E27FC236}">
                <a16:creationId xmlns:a16="http://schemas.microsoft.com/office/drawing/2014/main" id="{9166A6B2-F4E2-42B9-A8C7-AB13A40CD013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Peng H,</a:t>
            </a:r>
            <a:r>
              <a:rPr lang="zh-CN" altLang="en-US"/>
              <a:t> 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al.</a:t>
            </a:r>
            <a:r>
              <a:rPr lang="zh-CN" altLang="en-US"/>
              <a:t> </a:t>
            </a:r>
            <a:r>
              <a:rPr lang="en-US" altLang="zh-CN" b="1" i="1">
                <a:solidFill>
                  <a:srgbClr val="02409A"/>
                </a:solidFill>
              </a:rPr>
              <a:t>Reinforced Neighborhood Selection Guided Multi-Relational Graph Neural Networks</a:t>
            </a:r>
            <a:r>
              <a:rPr lang="en-US" altLang="zh-CN"/>
              <a:t>[J]. TOIS. 2021.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34E92D-CA83-4AAF-BD9C-F35B813F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57" y="1455531"/>
            <a:ext cx="8194486" cy="41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8946CC-BEC1-48E1-A353-9B1EA528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79A97FE-C630-493E-97C5-D3C3BB29CB8F}"/>
              </a:ext>
            </a:extLst>
          </p:cNvPr>
          <p:cNvGrpSpPr/>
          <p:nvPr/>
        </p:nvGrpSpPr>
        <p:grpSpPr>
          <a:xfrm>
            <a:off x="2128594" y="1936877"/>
            <a:ext cx="4880196" cy="2984245"/>
            <a:chOff x="2128594" y="1936877"/>
            <a:chExt cx="4880196" cy="2984245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123CDE2-2DAE-404B-B3BD-41E67B131C0F}"/>
                </a:ext>
              </a:extLst>
            </p:cNvPr>
            <p:cNvGrpSpPr/>
            <p:nvPr/>
          </p:nvGrpSpPr>
          <p:grpSpPr>
            <a:xfrm>
              <a:off x="2128594" y="1936877"/>
              <a:ext cx="4880195" cy="461665"/>
              <a:chOff x="2318742" y="2198492"/>
              <a:chExt cx="4880195" cy="461665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71471E-29A2-418F-9A0F-2A046E7A9A4F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研究背景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54" name="Google Shape;863;p65">
                <a:extLst>
                  <a:ext uri="{FF2B5EF4-FFF2-40B4-BE49-F238E27FC236}">
                    <a16:creationId xmlns:a16="http://schemas.microsoft.com/office/drawing/2014/main" id="{4ADC0B0C-EF10-4E77-8A37-51CD9C26CD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55" name="Google Shape;864;p65">
                  <a:extLst>
                    <a:ext uri="{FF2B5EF4-FFF2-40B4-BE49-F238E27FC236}">
                      <a16:creationId xmlns:a16="http://schemas.microsoft.com/office/drawing/2014/main" id="{8633226D-7206-4DB5-A776-C9D8B53C03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865;p65">
                  <a:extLst>
                    <a:ext uri="{FF2B5EF4-FFF2-40B4-BE49-F238E27FC236}">
                      <a16:creationId xmlns:a16="http://schemas.microsoft.com/office/drawing/2014/main" id="{048F5B53-EE26-48D6-B008-2E0129A43C73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863;p65">
                <a:extLst>
                  <a:ext uri="{FF2B5EF4-FFF2-40B4-BE49-F238E27FC236}">
                    <a16:creationId xmlns:a16="http://schemas.microsoft.com/office/drawing/2014/main" id="{3DC19A0F-2BF0-4436-A4FF-29971F96A4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2" name="Google Shape;864;p65">
                  <a:extLst>
                    <a:ext uri="{FF2B5EF4-FFF2-40B4-BE49-F238E27FC236}">
                      <a16:creationId xmlns:a16="http://schemas.microsoft.com/office/drawing/2014/main" id="{67FE0191-57C7-47E9-8E4B-E7584C0F7132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865;p65">
                  <a:extLst>
                    <a:ext uri="{FF2B5EF4-FFF2-40B4-BE49-F238E27FC236}">
                      <a16:creationId xmlns:a16="http://schemas.microsoft.com/office/drawing/2014/main" id="{4F6085A6-AB9A-4428-BB25-809BCB063E7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A5C38A0A-6144-4B25-90E9-14E4B4FC5B07}"/>
                </a:ext>
              </a:extLst>
            </p:cNvPr>
            <p:cNvGrpSpPr/>
            <p:nvPr/>
          </p:nvGrpSpPr>
          <p:grpSpPr>
            <a:xfrm>
              <a:off x="2128595" y="3198167"/>
              <a:ext cx="4880195" cy="461665"/>
              <a:chOff x="2318742" y="2198492"/>
              <a:chExt cx="4880195" cy="461665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29FADD8-34BB-40E9-B1AB-0484EA3FD477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方法建模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67" name="Google Shape;863;p65">
                <a:extLst>
                  <a:ext uri="{FF2B5EF4-FFF2-40B4-BE49-F238E27FC236}">
                    <a16:creationId xmlns:a16="http://schemas.microsoft.com/office/drawing/2014/main" id="{1A0C0ED6-DEAC-46C1-B76F-8B91F0DDC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1" name="Google Shape;864;p65">
                  <a:extLst>
                    <a:ext uri="{FF2B5EF4-FFF2-40B4-BE49-F238E27FC236}">
                      <a16:creationId xmlns:a16="http://schemas.microsoft.com/office/drawing/2014/main" id="{D3CE48AE-ABB1-4E9C-A319-E0F0F984F0F8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865;p65">
                  <a:extLst>
                    <a:ext uri="{FF2B5EF4-FFF2-40B4-BE49-F238E27FC236}">
                      <a16:creationId xmlns:a16="http://schemas.microsoft.com/office/drawing/2014/main" id="{8269F253-A108-45BF-9CBB-4FF8DD0A91B2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" name="Google Shape;863;p65">
                <a:extLst>
                  <a:ext uri="{FF2B5EF4-FFF2-40B4-BE49-F238E27FC236}">
                    <a16:creationId xmlns:a16="http://schemas.microsoft.com/office/drawing/2014/main" id="{18FBA4FF-9847-42A0-8DB4-D9C51DF55E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69" name="Google Shape;864;p65">
                  <a:extLst>
                    <a:ext uri="{FF2B5EF4-FFF2-40B4-BE49-F238E27FC236}">
                      <a16:creationId xmlns:a16="http://schemas.microsoft.com/office/drawing/2014/main" id="{0FA1404C-4CFA-4A61-B062-258831C1160A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865;p65">
                  <a:extLst>
                    <a:ext uri="{FF2B5EF4-FFF2-40B4-BE49-F238E27FC236}">
                      <a16:creationId xmlns:a16="http://schemas.microsoft.com/office/drawing/2014/main" id="{B6BFE796-4519-4538-89A4-518D0E0D7911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C6D27B7E-C412-471D-BB00-ACEA25B0DE90}"/>
                </a:ext>
              </a:extLst>
            </p:cNvPr>
            <p:cNvGrpSpPr/>
            <p:nvPr/>
          </p:nvGrpSpPr>
          <p:grpSpPr>
            <a:xfrm>
              <a:off x="2128595" y="4459457"/>
              <a:ext cx="4880195" cy="461665"/>
              <a:chOff x="2318742" y="2198492"/>
              <a:chExt cx="4880195" cy="461665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ED41DA2-7719-4417-A7ED-C2471F21E04E}"/>
                  </a:ext>
                </a:extLst>
              </p:cNvPr>
              <p:cNvSpPr txBox="1"/>
              <p:nvPr/>
            </p:nvSpPr>
            <p:spPr>
              <a:xfrm>
                <a:off x="2692422" y="2198492"/>
                <a:ext cx="4132835" cy="461665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4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" panose="020B0500000000000000" pitchFamily="34" charset="-122"/>
                    <a:ea typeface="思源黑体 CN" panose="020B0500000000000000" pitchFamily="34" charset="-122"/>
                    <a:cs typeface="+mn-ea"/>
                  </a:rPr>
                  <a:t>实验总结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endParaRPr>
              </a:p>
            </p:txBody>
          </p:sp>
          <p:grpSp>
            <p:nvGrpSpPr>
              <p:cNvPr id="76" name="Google Shape;863;p65">
                <a:extLst>
                  <a:ext uri="{FF2B5EF4-FFF2-40B4-BE49-F238E27FC236}">
                    <a16:creationId xmlns:a16="http://schemas.microsoft.com/office/drawing/2014/main" id="{A3ABAFA8-F41B-4553-BC0F-3E752DEF9A2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318742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80" name="Google Shape;864;p65">
                  <a:extLst>
                    <a:ext uri="{FF2B5EF4-FFF2-40B4-BE49-F238E27FC236}">
                      <a16:creationId xmlns:a16="http://schemas.microsoft.com/office/drawing/2014/main" id="{6F6388AD-8CE0-42BA-A565-CD00CE191C00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65;p65">
                  <a:extLst>
                    <a:ext uri="{FF2B5EF4-FFF2-40B4-BE49-F238E27FC236}">
                      <a16:creationId xmlns:a16="http://schemas.microsoft.com/office/drawing/2014/main" id="{2800AFF5-816E-4DAE-93BC-479A88E1F108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63;p65">
                <a:extLst>
                  <a:ext uri="{FF2B5EF4-FFF2-40B4-BE49-F238E27FC236}">
                    <a16:creationId xmlns:a16="http://schemas.microsoft.com/office/drawing/2014/main" id="{3B65F60A-8590-4C8B-A8D5-3A08489EF75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7008790" y="2339325"/>
                <a:ext cx="190147" cy="180000"/>
                <a:chOff x="4660325" y="1866850"/>
                <a:chExt cx="68350" cy="58100"/>
              </a:xfrm>
            </p:grpSpPr>
            <p:sp>
              <p:nvSpPr>
                <p:cNvPr id="78" name="Google Shape;864;p65">
                  <a:extLst>
                    <a:ext uri="{FF2B5EF4-FFF2-40B4-BE49-F238E27FC236}">
                      <a16:creationId xmlns:a16="http://schemas.microsoft.com/office/drawing/2014/main" id="{D832B29D-82E8-4D3D-9B5E-343B233BAAED}"/>
                    </a:ext>
                  </a:extLst>
                </p:cNvPr>
                <p:cNvSpPr/>
                <p:nvPr/>
              </p:nvSpPr>
              <p:spPr>
                <a:xfrm>
                  <a:off x="466032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15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5;p65">
                  <a:extLst>
                    <a:ext uri="{FF2B5EF4-FFF2-40B4-BE49-F238E27FC236}">
                      <a16:creationId xmlns:a16="http://schemas.microsoft.com/office/drawing/2014/main" id="{96F8990F-7217-425D-B5F5-66D78FF09926}"/>
                    </a:ext>
                  </a:extLst>
                </p:cNvPr>
                <p:cNvSpPr/>
                <p:nvPr/>
              </p:nvSpPr>
              <p:spPr>
                <a:xfrm>
                  <a:off x="4690975" y="1866850"/>
                  <a:ext cx="377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2324" extrusionOk="0">
                      <a:moveTo>
                        <a:pt x="346" y="1"/>
                      </a:moveTo>
                      <a:lnTo>
                        <a:pt x="0" y="354"/>
                      </a:lnTo>
                      <a:lnTo>
                        <a:pt x="808" y="1162"/>
                      </a:lnTo>
                      <a:lnTo>
                        <a:pt x="0" y="1977"/>
                      </a:lnTo>
                      <a:lnTo>
                        <a:pt x="346" y="2323"/>
                      </a:lnTo>
                      <a:lnTo>
                        <a:pt x="1508" y="1162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rgbClr val="3C3C8E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2B53DF3-67B3-48F8-9B28-ECFDEA3B1511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152037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C5EBA-3DDA-48B7-9195-2EBCE203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FB7146-D7DF-4F3E-B04E-1A0EBEC0ABC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5869C1-4405-4476-9662-97567FC68E92}"/>
              </a:ext>
            </a:extLst>
          </p:cNvPr>
          <p:cNvSpPr txBox="1"/>
          <p:nvPr/>
        </p:nvSpPr>
        <p:spPr>
          <a:xfrm>
            <a:off x="1843369" y="1095113"/>
            <a:ext cx="563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topK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邻居选择实验、超参数的设置实验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6AB425-4236-4141-8B9A-318C9D6B5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1" y="2390904"/>
            <a:ext cx="4281779" cy="27136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CD196C-8583-48FE-B794-E1F14F563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89" y="2390903"/>
            <a:ext cx="4269097" cy="27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77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A0F6CC-8586-4938-BEEC-90C339F68DC4}"/>
              </a:ext>
            </a:extLst>
          </p:cNvPr>
          <p:cNvSpPr txBox="1"/>
          <p:nvPr/>
        </p:nvSpPr>
        <p:spPr>
          <a:xfrm>
            <a:off x="428281" y="943582"/>
            <a:ext cx="263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优点与缺点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9A729F-B673-4EAC-9160-1DCE725E79EF}"/>
              </a:ext>
            </a:extLst>
          </p:cNvPr>
          <p:cNvSpPr/>
          <p:nvPr/>
        </p:nvSpPr>
        <p:spPr>
          <a:xfrm>
            <a:off x="443576" y="1405247"/>
            <a:ext cx="4895559" cy="1719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/>
              <a:t>优点</a:t>
            </a:r>
            <a:endParaRPr lang="en-US" altLang="zh-CN" sz="2000" b="1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u="sng">
                <a:solidFill>
                  <a:srgbClr val="FF0000"/>
                </a:solidFill>
              </a:rPr>
              <a:t>Camouflaged Fraudsters </a:t>
            </a:r>
            <a:r>
              <a:rPr lang="zh-CN" altLang="en-US" b="1" u="sng">
                <a:solidFill>
                  <a:srgbClr val="FF0000"/>
                </a:solidFill>
              </a:rPr>
              <a:t>的故事讲得很清楚</a:t>
            </a:r>
            <a:endParaRPr lang="en-US" altLang="zh-CN" b="1" u="sng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/>
              <a:t>使用强化学习来影响采样与多关系聚合</a:t>
            </a:r>
            <a:endParaRPr lang="en-US" altLang="zh-CN" b="1"/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/>
              <a:t>多关系的利用方式不错</a:t>
            </a:r>
            <a:endParaRPr lang="en-US" altLang="zh-CN" b="1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E33B95-893A-4335-A38B-10B12FCA65A2}"/>
              </a:ext>
            </a:extLst>
          </p:cNvPr>
          <p:cNvGrpSpPr/>
          <p:nvPr/>
        </p:nvGrpSpPr>
        <p:grpSpPr>
          <a:xfrm>
            <a:off x="443576" y="2685165"/>
            <a:ext cx="8256848" cy="3494356"/>
            <a:chOff x="443576" y="2685165"/>
            <a:chExt cx="8256848" cy="349435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F6B83E1-113D-4169-A656-8E2FD518F4AD}"/>
                </a:ext>
              </a:extLst>
            </p:cNvPr>
            <p:cNvSpPr/>
            <p:nvPr/>
          </p:nvSpPr>
          <p:spPr>
            <a:xfrm>
              <a:off x="443576" y="3190241"/>
              <a:ext cx="7604549" cy="2989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="1"/>
                <a:t>缺点</a:t>
              </a:r>
              <a:endParaRPr lang="en-US" altLang="zh-CN" sz="2000" b="1"/>
            </a:p>
            <a:p>
              <a:pPr marL="285750" indent="-285750">
                <a:lnSpc>
                  <a:spcPct val="12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/>
                <a:t>论文中有一张表与八个曲线图是错的</a:t>
              </a:r>
              <a:endParaRPr lang="en-US" altLang="zh-CN" b="1"/>
            </a:p>
            <a:p>
              <a:pPr marL="285750" indent="-285750">
                <a:lnSpc>
                  <a:spcPct val="12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/>
                <a:t>大佬说“多臂老虎机”需要证明</a:t>
              </a:r>
              <a:endParaRPr lang="en-US" altLang="zh-CN" b="1"/>
            </a:p>
            <a:p>
              <a:pPr marL="285750" indent="-285750">
                <a:lnSpc>
                  <a:spcPct val="12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/>
                <a:t>推广到多层网络效果不佳（意味着未有效利用</a:t>
              </a:r>
              <a:r>
                <a:rPr lang="en-US" altLang="zh-CN" b="1">
                  <a:solidFill>
                    <a:srgbClr val="FF0000"/>
                  </a:solidFill>
                </a:rPr>
                <a:t>Multi-Hop</a:t>
              </a:r>
              <a:r>
                <a:rPr lang="zh-CN" altLang="en-US" b="1">
                  <a:solidFill>
                    <a:srgbClr val="FF0000"/>
                  </a:solidFill>
                </a:rPr>
                <a:t>邻居</a:t>
              </a:r>
              <a:r>
                <a:rPr lang="zh-CN" altLang="en-US" b="1"/>
                <a:t>信息）</a:t>
              </a:r>
              <a:endParaRPr lang="en-US" altLang="zh-CN" b="1"/>
            </a:p>
            <a:p>
              <a:pPr marL="285750" indent="-285750">
                <a:lnSpc>
                  <a:spcPct val="12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/>
                <a:t>多关系利用只在最后一个维度以</a:t>
              </a:r>
              <a:r>
                <a:rPr lang="en-US" altLang="zh-CN" b="1"/>
                <a:t>Inter-Agg</a:t>
              </a:r>
              <a:r>
                <a:rPr lang="zh-CN" altLang="en-US" b="1"/>
                <a:t>的方式聚合？</a:t>
              </a:r>
              <a:endParaRPr lang="en-US" altLang="zh-CN" b="1"/>
            </a:p>
            <a:p>
              <a:pPr marL="285750" indent="-285750">
                <a:lnSpc>
                  <a:spcPct val="12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/>
                <a:t>相似度排序依赖于学习到的嵌入可分性</a:t>
              </a:r>
              <a:endParaRPr lang="en-US" altLang="zh-CN" b="1"/>
            </a:p>
            <a:p>
              <a:pPr marL="285750" indent="-285750">
                <a:lnSpc>
                  <a:spcPct val="125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zh-CN" altLang="en-US" b="1"/>
                <a:t>更深入的分析（</a:t>
              </a:r>
              <a:r>
                <a:rPr lang="zh-CN" altLang="en-US" b="1">
                  <a:solidFill>
                    <a:srgbClr val="FF0000"/>
                  </a:solidFill>
                </a:rPr>
                <a:t>采样方法横评、多关系合理性、伪装现象、多跳邻居</a:t>
              </a:r>
              <a:r>
                <a:rPr lang="zh-CN" altLang="en-US" b="1"/>
                <a:t>）</a:t>
              </a:r>
              <a:endParaRPr lang="en-US" altLang="zh-CN" b="1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5B2C02-C953-49C8-B876-F1A8666AE8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349"/>
            <a:stretch/>
          </p:blipFill>
          <p:spPr>
            <a:xfrm>
              <a:off x="5256184" y="2685165"/>
              <a:ext cx="3444240" cy="1763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28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420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图神经网络 </a:t>
            </a:r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– 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现有工作分类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GNN: Categories and Types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9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图神经网络</a:t>
            </a: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57049665-5127-405F-8698-11DBC4D63157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ICLR</a:t>
            </a:r>
            <a:r>
              <a:rPr lang="zh-CN" altLang="en-US"/>
              <a:t>、</a:t>
            </a:r>
            <a:r>
              <a:rPr lang="en-US" altLang="zh-CN"/>
              <a:t>ICML</a:t>
            </a:r>
            <a:r>
              <a:rPr lang="zh-CN" altLang="en-US"/>
              <a:t>、</a:t>
            </a:r>
            <a:r>
              <a:rPr lang="en-US" altLang="zh-CN"/>
              <a:t>NeurIPS</a:t>
            </a:r>
            <a:r>
              <a:rPr lang="zh-CN" altLang="en-US"/>
              <a:t>、</a:t>
            </a:r>
            <a:r>
              <a:rPr lang="en-US" altLang="zh-CN"/>
              <a:t>KDD</a:t>
            </a:r>
            <a:r>
              <a:rPr lang="zh-CN" altLang="en-US"/>
              <a:t>、</a:t>
            </a:r>
            <a:r>
              <a:rPr lang="en-US" altLang="zh-CN"/>
              <a:t>CIKM</a:t>
            </a:r>
            <a:r>
              <a:rPr lang="zh-CN" altLang="en-US"/>
              <a:t>、</a:t>
            </a:r>
            <a:r>
              <a:rPr lang="en-US" altLang="zh-CN"/>
              <a:t>WWW</a:t>
            </a:r>
            <a:r>
              <a:rPr lang="zh-CN" altLang="en-US"/>
              <a:t>、</a:t>
            </a:r>
            <a:r>
              <a:rPr lang="en-US" altLang="zh-CN"/>
              <a:t>IJCAI</a:t>
            </a:r>
            <a:r>
              <a:rPr lang="zh-CN" altLang="en-US"/>
              <a:t>等会议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6115EB-9FB2-4D76-AEFE-D54A150ED8E6}"/>
              </a:ext>
            </a:extLst>
          </p:cNvPr>
          <p:cNvGrpSpPr/>
          <p:nvPr/>
        </p:nvGrpSpPr>
        <p:grpSpPr>
          <a:xfrm>
            <a:off x="1539074" y="1815325"/>
            <a:ext cx="6065851" cy="4094205"/>
            <a:chOff x="1468735" y="1752116"/>
            <a:chExt cx="6065851" cy="409420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B6F6812-00DE-44A3-B236-33EBFD170781}"/>
                </a:ext>
              </a:extLst>
            </p:cNvPr>
            <p:cNvSpPr/>
            <p:nvPr/>
          </p:nvSpPr>
          <p:spPr>
            <a:xfrm>
              <a:off x="1468735" y="2204986"/>
              <a:ext cx="6065851" cy="3526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ts val="1800"/>
                </a:spcBef>
              </a:pPr>
              <a:r>
                <a:rPr lang="en-US" altLang="zh-CN" sz="2400" b="1">
                  <a:solidFill>
                    <a:srgbClr val="02409A"/>
                  </a:solidFill>
                </a:rPr>
                <a:t>Full batched GNNs</a:t>
              </a:r>
            </a:p>
            <a:p>
              <a:pPr algn="ctr">
                <a:lnSpc>
                  <a:spcPct val="125000"/>
                </a:lnSpc>
                <a:spcBef>
                  <a:spcPts val="600"/>
                </a:spcBef>
              </a:pPr>
              <a:r>
                <a:rPr lang="en-US" altLang="zh-CN" sz="2000"/>
                <a:t>GCN</a:t>
              </a:r>
              <a:r>
                <a:rPr lang="zh-CN" altLang="en-US" sz="2000"/>
                <a:t>、</a:t>
              </a:r>
              <a:r>
                <a:rPr lang="en-US" altLang="zh-CN" sz="2000"/>
                <a:t>GAT</a:t>
              </a:r>
              <a:r>
                <a:rPr lang="zh-CN" altLang="en-US" sz="2000"/>
                <a:t>、</a:t>
              </a:r>
              <a:r>
                <a:rPr lang="en-US" altLang="zh-CN" sz="2000"/>
                <a:t>SAGE-GCN</a:t>
              </a:r>
              <a:r>
                <a:rPr lang="zh-CN" altLang="en-US" sz="2000"/>
                <a:t>、</a:t>
              </a:r>
              <a:r>
                <a:rPr lang="en-US" altLang="zh-CN" sz="2000"/>
                <a:t>GraphSAGE(full)</a:t>
              </a:r>
            </a:p>
            <a:p>
              <a:pPr algn="ctr">
                <a:lnSpc>
                  <a:spcPct val="125000"/>
                </a:lnSpc>
                <a:spcBef>
                  <a:spcPts val="1800"/>
                </a:spcBef>
              </a:pPr>
              <a:r>
                <a:rPr lang="en-US" altLang="zh-CN" sz="2400" b="1">
                  <a:solidFill>
                    <a:srgbClr val="02409A"/>
                  </a:solidFill>
                </a:rPr>
                <a:t>Sampling based GNNs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2000"/>
                <a:t>GraphSAGE</a:t>
              </a:r>
              <a:r>
                <a:rPr lang="zh-CN" altLang="en-US" sz="2000"/>
                <a:t>、</a:t>
              </a:r>
              <a:r>
                <a:rPr lang="en-US" altLang="zh-CN" sz="2000"/>
                <a:t>ClusterGCN</a:t>
              </a:r>
              <a:r>
                <a:rPr lang="zh-CN" altLang="en-US" sz="2000"/>
                <a:t>、</a:t>
              </a:r>
              <a:r>
                <a:rPr lang="en-US" altLang="zh-CN" sz="2000"/>
                <a:t>GraphSAINT</a:t>
              </a:r>
            </a:p>
            <a:p>
              <a:pPr algn="ctr">
                <a:lnSpc>
                  <a:spcPct val="125000"/>
                </a:lnSpc>
                <a:spcBef>
                  <a:spcPts val="1800"/>
                </a:spcBef>
              </a:pPr>
              <a:r>
                <a:rPr lang="en-US" altLang="zh-CN" sz="2400" b="1">
                  <a:solidFill>
                    <a:srgbClr val="02409A"/>
                  </a:solidFill>
                </a:rPr>
                <a:t>Multi-Relational GNNs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2000"/>
                <a:t>RGCN</a:t>
              </a:r>
              <a:r>
                <a:rPr lang="zh-CN" altLang="en-US" sz="2000"/>
                <a:t>、</a:t>
              </a:r>
              <a:r>
                <a:rPr lang="en-US" altLang="zh-CN" sz="2000"/>
                <a:t>HAN</a:t>
              </a:r>
              <a:r>
                <a:rPr lang="zh-CN" altLang="en-US" sz="2000"/>
                <a:t>、</a:t>
              </a:r>
              <a:r>
                <a:rPr lang="en-US" altLang="zh-CN" sz="2000"/>
                <a:t>MR-GCN</a:t>
              </a:r>
              <a:r>
                <a:rPr lang="zh-CN" altLang="en-US" sz="2000"/>
                <a:t>、</a:t>
              </a:r>
              <a:r>
                <a:rPr lang="en-US" altLang="zh-CN" sz="2000"/>
                <a:t>SemiGNN</a:t>
              </a:r>
              <a:r>
                <a:rPr lang="zh-CN" altLang="en-US" sz="2000"/>
                <a:t>、</a:t>
              </a:r>
              <a:r>
                <a:rPr lang="en-US" altLang="zh-CN" sz="2000"/>
                <a:t>GraphNAS</a:t>
              </a:r>
            </a:p>
            <a:p>
              <a:pPr algn="ctr">
                <a:lnSpc>
                  <a:spcPct val="125000"/>
                </a:lnSpc>
              </a:pPr>
              <a:r>
                <a:rPr lang="en-US" altLang="zh-CN" sz="2000" b="1"/>
                <a:t>GraphConsis</a:t>
              </a:r>
              <a:r>
                <a:rPr lang="zh-CN" altLang="en-US" sz="2000"/>
                <a:t>、</a:t>
              </a:r>
              <a:r>
                <a:rPr lang="en-US" altLang="zh-CN" sz="2000" b="1"/>
                <a:t>CARE-GNN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PCGNN</a:t>
              </a:r>
              <a:r>
                <a:rPr lang="zh-CN" altLang="en-US" sz="2000" b="1"/>
                <a:t>、</a:t>
              </a:r>
              <a:r>
                <a:rPr lang="en-US" altLang="zh-CN" sz="2000" b="1"/>
                <a:t>RioGNN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47AF54B-3E5E-41AF-8A35-BD54F45812BC}"/>
                </a:ext>
              </a:extLst>
            </p:cNvPr>
            <p:cNvCxnSpPr/>
            <p:nvPr/>
          </p:nvCxnSpPr>
          <p:spPr>
            <a:xfrm>
              <a:off x="1468735" y="2209383"/>
              <a:ext cx="60491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6FA4117-92D4-4376-B098-5CDB652C93BE}"/>
                </a:ext>
              </a:extLst>
            </p:cNvPr>
            <p:cNvCxnSpPr/>
            <p:nvPr/>
          </p:nvCxnSpPr>
          <p:spPr>
            <a:xfrm>
              <a:off x="1468735" y="5846321"/>
              <a:ext cx="60491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74010E7-BC96-4EDF-9074-38D0277A1DE5}"/>
                </a:ext>
              </a:extLst>
            </p:cNvPr>
            <p:cNvSpPr txBox="1"/>
            <p:nvPr/>
          </p:nvSpPr>
          <p:spPr>
            <a:xfrm>
              <a:off x="1468735" y="1752116"/>
              <a:ext cx="15192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Baselines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3FE577-CD2F-4E7F-B20C-1DABEB538B63}"/>
              </a:ext>
            </a:extLst>
          </p:cNvPr>
          <p:cNvGrpSpPr/>
          <p:nvPr/>
        </p:nvGrpSpPr>
        <p:grpSpPr>
          <a:xfrm>
            <a:off x="6858000" y="2489200"/>
            <a:ext cx="1819039" cy="1767827"/>
            <a:chOff x="6858000" y="2489200"/>
            <a:chExt cx="1819039" cy="1767827"/>
          </a:xfrm>
        </p:grpSpPr>
        <p:sp>
          <p:nvSpPr>
            <p:cNvPr id="3" name="右中括号 2">
              <a:extLst>
                <a:ext uri="{FF2B5EF4-FFF2-40B4-BE49-F238E27FC236}">
                  <a16:creationId xmlns:a16="http://schemas.microsoft.com/office/drawing/2014/main" id="{894E09B1-6EAB-49FA-9CF0-99CD79E7437A}"/>
                </a:ext>
              </a:extLst>
            </p:cNvPr>
            <p:cNvSpPr/>
            <p:nvPr/>
          </p:nvSpPr>
          <p:spPr>
            <a:xfrm>
              <a:off x="6858000" y="2489200"/>
              <a:ext cx="121920" cy="1767827"/>
            </a:xfrm>
            <a:prstGeom prst="rightBracket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B04E2E9-2421-4D78-BA76-DCE57C3EE265}"/>
                </a:ext>
              </a:extLst>
            </p:cNvPr>
            <p:cNvSpPr txBox="1"/>
            <p:nvPr/>
          </p:nvSpPr>
          <p:spPr>
            <a:xfrm>
              <a:off x="7157816" y="2957614"/>
              <a:ext cx="1519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单一关系 </a:t>
              </a:r>
              <a:endParaRPr lang="en-US" altLang="zh-CN" sz="2400" b="1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2400" b="1">
                  <a:solidFill>
                    <a:srgbClr val="02409A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同构图</a:t>
              </a:r>
              <a:endParaRPr lang="en-US" altLang="zh-CN" sz="2400" b="1">
                <a:solidFill>
                  <a:srgbClr val="02409A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939B0C-AB21-42A6-80DE-74D243FE35D0}"/>
              </a:ext>
            </a:extLst>
          </p:cNvPr>
          <p:cNvGrpSpPr/>
          <p:nvPr/>
        </p:nvGrpSpPr>
        <p:grpSpPr>
          <a:xfrm>
            <a:off x="505961" y="4745164"/>
            <a:ext cx="1583268" cy="904397"/>
            <a:chOff x="706927" y="4721372"/>
            <a:chExt cx="1583268" cy="904397"/>
          </a:xfrm>
        </p:grpSpPr>
        <p:sp>
          <p:nvSpPr>
            <p:cNvPr id="14" name="右中括号 13">
              <a:extLst>
                <a:ext uri="{FF2B5EF4-FFF2-40B4-BE49-F238E27FC236}">
                  <a16:creationId xmlns:a16="http://schemas.microsoft.com/office/drawing/2014/main" id="{D49AA45D-CFE8-4734-829E-199085284291}"/>
                </a:ext>
              </a:extLst>
            </p:cNvPr>
            <p:cNvSpPr/>
            <p:nvPr/>
          </p:nvSpPr>
          <p:spPr>
            <a:xfrm flipH="1">
              <a:off x="2168275" y="4725769"/>
              <a:ext cx="121920" cy="900000"/>
            </a:xfrm>
            <a:prstGeom prst="rightBracket">
              <a:avLst/>
            </a:prstGeom>
            <a:ln w="19050">
              <a:solidFill>
                <a:srgbClr val="F6A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3B07D2-09CB-487C-BD73-0AE33AD6DF4A}"/>
                </a:ext>
              </a:extLst>
            </p:cNvPr>
            <p:cNvSpPr txBox="1"/>
            <p:nvPr/>
          </p:nvSpPr>
          <p:spPr>
            <a:xfrm>
              <a:off x="706927" y="4721372"/>
              <a:ext cx="15192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多种关系 </a:t>
              </a:r>
              <a:endPara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  <a:p>
              <a:r>
                <a:rPr lang="zh-CN" altLang="en-US" sz="2400" b="1">
                  <a:solidFill>
                    <a:schemeClr val="accent2"/>
                  </a:solidFill>
                  <a:latin typeface="Calibri" panose="020F0502020204030204" pitchFamily="34" charset="0"/>
                  <a:ea typeface="微软雅黑" panose="020B0503020204020204" pitchFamily="34" charset="-122"/>
                </a:rPr>
                <a:t>异构图</a:t>
              </a:r>
              <a:endParaRPr lang="en-US" altLang="zh-CN" sz="2400" b="1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95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0390A8-A470-4C3C-81BD-F9C2724E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9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1F092-294D-4529-AC3E-BA07023D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DC87FC0-D6E5-4D5A-9F2E-730058CAC4F3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提纲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CD57894-626F-4A5E-9F8A-3E71EDD07724}"/>
              </a:ext>
            </a:extLst>
          </p:cNvPr>
          <p:cNvGrpSpPr/>
          <p:nvPr/>
        </p:nvGrpSpPr>
        <p:grpSpPr>
          <a:xfrm>
            <a:off x="2122163" y="2312043"/>
            <a:ext cx="5239330" cy="2233913"/>
            <a:chOff x="1549246" y="2295061"/>
            <a:chExt cx="5239330" cy="2233913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66D6FE42-AEE7-409F-BD38-6AC28BBB12C5}"/>
                </a:ext>
              </a:extLst>
            </p:cNvPr>
            <p:cNvGrpSpPr/>
            <p:nvPr/>
          </p:nvGrpSpPr>
          <p:grpSpPr>
            <a:xfrm>
              <a:off x="1549246" y="3167389"/>
              <a:ext cx="2323652" cy="523220"/>
              <a:chOff x="1104898" y="1549242"/>
              <a:chExt cx="2323652" cy="52322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70546FE-631B-4E94-B7AB-EF39735194C7}"/>
                  </a:ext>
                </a:extLst>
              </p:cNvPr>
              <p:cNvSpPr txBox="1"/>
              <p:nvPr/>
            </p:nvSpPr>
            <p:spPr>
              <a:xfrm>
                <a:off x="1463657" y="1549242"/>
                <a:ext cx="19648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spc="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研究背景</a:t>
                </a:r>
              </a:p>
            </p:txBody>
          </p:sp>
          <p:grpSp>
            <p:nvGrpSpPr>
              <p:cNvPr id="28" name="Google Shape;1483;p78">
                <a:extLst>
                  <a:ext uri="{FF2B5EF4-FFF2-40B4-BE49-F238E27FC236}">
                    <a16:creationId xmlns:a16="http://schemas.microsoft.com/office/drawing/2014/main" id="{7FAFB9F4-AA02-45F0-89C3-BA9E44F80C8C}"/>
                  </a:ext>
                </a:extLst>
              </p:cNvPr>
              <p:cNvGrpSpPr/>
              <p:nvPr/>
            </p:nvGrpSpPr>
            <p:grpSpPr>
              <a:xfrm>
                <a:off x="1104898" y="1661974"/>
                <a:ext cx="206582" cy="297757"/>
                <a:chOff x="5083925" y="2066350"/>
                <a:chExt cx="28825" cy="41550"/>
              </a:xfrm>
            </p:grpSpPr>
            <p:sp>
              <p:nvSpPr>
                <p:cNvPr id="29" name="Google Shape;1484;p78">
                  <a:extLst>
                    <a:ext uri="{FF2B5EF4-FFF2-40B4-BE49-F238E27FC236}">
                      <a16:creationId xmlns:a16="http://schemas.microsoft.com/office/drawing/2014/main" id="{24ADBC5F-0B51-45CB-B0FF-6E821513F4F5}"/>
                    </a:ext>
                  </a:extLst>
                </p:cNvPr>
                <p:cNvSpPr/>
                <p:nvPr/>
              </p:nvSpPr>
              <p:spPr>
                <a:xfrm>
                  <a:off x="5084050" y="2066350"/>
                  <a:ext cx="28700" cy="4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662" extrusionOk="0">
                      <a:moveTo>
                        <a:pt x="52" y="1"/>
                      </a:moveTo>
                      <a:cubicBezTo>
                        <a:pt x="27" y="1"/>
                        <a:pt x="0" y="24"/>
                        <a:pt x="0" y="56"/>
                      </a:cubicBezTo>
                      <a:lnTo>
                        <a:pt x="0" y="200"/>
                      </a:lnTo>
                      <a:cubicBezTo>
                        <a:pt x="0" y="243"/>
                        <a:pt x="22" y="279"/>
                        <a:pt x="51" y="308"/>
                      </a:cubicBezTo>
                      <a:lnTo>
                        <a:pt x="700" y="791"/>
                      </a:lnTo>
                      <a:cubicBezTo>
                        <a:pt x="729" y="813"/>
                        <a:pt x="729" y="849"/>
                        <a:pt x="700" y="871"/>
                      </a:cubicBezTo>
                      <a:lnTo>
                        <a:pt x="51" y="1354"/>
                      </a:lnTo>
                      <a:cubicBezTo>
                        <a:pt x="22" y="1383"/>
                        <a:pt x="0" y="1419"/>
                        <a:pt x="0" y="1462"/>
                      </a:cubicBezTo>
                      <a:lnTo>
                        <a:pt x="0" y="1613"/>
                      </a:lnTo>
                      <a:cubicBezTo>
                        <a:pt x="0" y="1639"/>
                        <a:pt x="26" y="1661"/>
                        <a:pt x="51" y="1661"/>
                      </a:cubicBezTo>
                      <a:cubicBezTo>
                        <a:pt x="61" y="1661"/>
                        <a:pt x="71" y="1658"/>
                        <a:pt x="80" y="1649"/>
                      </a:cubicBezTo>
                      <a:lnTo>
                        <a:pt x="1111" y="878"/>
                      </a:lnTo>
                      <a:cubicBezTo>
                        <a:pt x="1147" y="856"/>
                        <a:pt x="1147" y="806"/>
                        <a:pt x="1111" y="784"/>
                      </a:cubicBezTo>
                      <a:lnTo>
                        <a:pt x="80" y="12"/>
                      </a:lnTo>
                      <a:cubicBezTo>
                        <a:pt x="72" y="4"/>
                        <a:pt x="62" y="1"/>
                        <a:pt x="52" y="1"/>
                      </a:cubicBezTo>
                      <a:close/>
                    </a:path>
                  </a:pathLst>
                </a:custGeom>
                <a:solidFill>
                  <a:srgbClr val="02409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1485;p78">
                  <a:extLst>
                    <a:ext uri="{FF2B5EF4-FFF2-40B4-BE49-F238E27FC236}">
                      <a16:creationId xmlns:a16="http://schemas.microsoft.com/office/drawing/2014/main" id="{37BBF488-1A16-4059-8F26-4529511C82AE}"/>
                    </a:ext>
                  </a:extLst>
                </p:cNvPr>
                <p:cNvSpPr/>
                <p:nvPr/>
              </p:nvSpPr>
              <p:spPr>
                <a:xfrm>
                  <a:off x="5083925" y="2081325"/>
                  <a:ext cx="8800" cy="1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464" extrusionOk="0">
                      <a:moveTo>
                        <a:pt x="53" y="0"/>
                      </a:moveTo>
                      <a:cubicBezTo>
                        <a:pt x="25" y="0"/>
                        <a:pt x="0" y="24"/>
                        <a:pt x="5" y="55"/>
                      </a:cubicBezTo>
                      <a:lnTo>
                        <a:pt x="5" y="416"/>
                      </a:lnTo>
                      <a:cubicBezTo>
                        <a:pt x="5" y="442"/>
                        <a:pt x="31" y="464"/>
                        <a:pt x="56" y="464"/>
                      </a:cubicBezTo>
                      <a:cubicBezTo>
                        <a:pt x="66" y="464"/>
                        <a:pt x="76" y="460"/>
                        <a:pt x="85" y="452"/>
                      </a:cubicBezTo>
                      <a:lnTo>
                        <a:pt x="323" y="279"/>
                      </a:lnTo>
                      <a:cubicBezTo>
                        <a:pt x="352" y="257"/>
                        <a:pt x="352" y="207"/>
                        <a:pt x="323" y="185"/>
                      </a:cubicBezTo>
                      <a:lnTo>
                        <a:pt x="85" y="12"/>
                      </a:lnTo>
                      <a:cubicBezTo>
                        <a:pt x="75" y="4"/>
                        <a:pt x="63" y="0"/>
                        <a:pt x="53" y="0"/>
                      </a:cubicBezTo>
                      <a:close/>
                    </a:path>
                  </a:pathLst>
                </a:custGeom>
                <a:solidFill>
                  <a:srgbClr val="FFCC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B122D93-9830-4131-886A-16CBB3F17B29}"/>
                </a:ext>
              </a:extLst>
            </p:cNvPr>
            <p:cNvSpPr txBox="1"/>
            <p:nvPr/>
          </p:nvSpPr>
          <p:spPr>
            <a:xfrm>
              <a:off x="4426208" y="4030798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挑战与动机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02492D-66B2-4D59-9B1D-A1740FF47339}"/>
                </a:ext>
              </a:extLst>
            </p:cNvPr>
            <p:cNvSpPr txBox="1"/>
            <p:nvPr/>
          </p:nvSpPr>
          <p:spPr>
            <a:xfrm>
              <a:off x="4426208" y="3144673"/>
              <a:ext cx="2270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图神经网络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E55FCD-9D03-48E3-AEA1-5A12479574C3}"/>
                </a:ext>
              </a:extLst>
            </p:cNvPr>
            <p:cNvSpPr txBox="1"/>
            <p:nvPr/>
          </p:nvSpPr>
          <p:spPr>
            <a:xfrm>
              <a:off x="4426208" y="2331574"/>
              <a:ext cx="23623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spc="2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欺诈检测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30ADFAD-6C0E-4268-BBCF-EC37DCF5A430}"/>
                </a:ext>
              </a:extLst>
            </p:cNvPr>
            <p:cNvCxnSpPr>
              <a:cxnSpLocks/>
            </p:cNvCxnSpPr>
            <p:nvPr/>
          </p:nvCxnSpPr>
          <p:spPr>
            <a:xfrm>
              <a:off x="4009131" y="2295061"/>
              <a:ext cx="0" cy="2233913"/>
            </a:xfrm>
            <a:prstGeom prst="line">
              <a:avLst/>
            </a:prstGeom>
            <a:ln w="19050"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050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3934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例子：欺诈检测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Fraud Detection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EB8AC3-F3C1-413B-933C-49EAC624207E}"/>
              </a:ext>
            </a:extLst>
          </p:cNvPr>
          <p:cNvSpPr/>
          <p:nvPr/>
        </p:nvSpPr>
        <p:spPr>
          <a:xfrm>
            <a:off x="463319" y="1676420"/>
            <a:ext cx="7193525" cy="1602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/>
              <a:t>Fraud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Opinion fraud (fake/spam review)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Financial fraud (fraudster/defaulter)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······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3A77919-C78C-4D3E-9110-96C9C2948121}"/>
              </a:ext>
            </a:extLst>
          </p:cNvPr>
          <p:cNvGrpSpPr/>
          <p:nvPr/>
        </p:nvGrpSpPr>
        <p:grpSpPr>
          <a:xfrm>
            <a:off x="428281" y="3586564"/>
            <a:ext cx="8413905" cy="2414658"/>
            <a:chOff x="428281" y="3586564"/>
            <a:chExt cx="8413905" cy="2414658"/>
          </a:xfrm>
        </p:grpSpPr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CFBC5128-9E34-4239-9BB4-EE5FBAA8CE11}"/>
                </a:ext>
              </a:extLst>
            </p:cNvPr>
            <p:cNvSpPr txBox="1"/>
            <p:nvPr/>
          </p:nvSpPr>
          <p:spPr>
            <a:xfrm>
              <a:off x="428281" y="5631890"/>
              <a:ext cx="205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点评、购物平台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24">
              <a:extLst>
                <a:ext uri="{FF2B5EF4-FFF2-40B4-BE49-F238E27FC236}">
                  <a16:creationId xmlns:a16="http://schemas.microsoft.com/office/drawing/2014/main" id="{0B8F1F69-2607-47E3-8A0D-EB0BC283302E}"/>
                </a:ext>
              </a:extLst>
            </p:cNvPr>
            <p:cNvSpPr txBox="1"/>
            <p:nvPr/>
          </p:nvSpPr>
          <p:spPr>
            <a:xfrm>
              <a:off x="2738723" y="5625862"/>
              <a:ext cx="2426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好评返现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24">
              <a:extLst>
                <a:ext uri="{FF2B5EF4-FFF2-40B4-BE49-F238E27FC236}">
                  <a16:creationId xmlns:a16="http://schemas.microsoft.com/office/drawing/2014/main" id="{9D69E008-56B8-4899-B971-02E0AD642546}"/>
                </a:ext>
              </a:extLst>
            </p:cNvPr>
            <p:cNvSpPr txBox="1"/>
            <p:nvPr/>
          </p:nvSpPr>
          <p:spPr>
            <a:xfrm>
              <a:off x="6173240" y="5625862"/>
              <a:ext cx="205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欺诈诱导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003A148-282F-46C1-A927-F88EFA125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2532" y="3586564"/>
              <a:ext cx="3469654" cy="1872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2AED804-E18B-41D1-89DE-033BCD773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8723" y="3587354"/>
              <a:ext cx="2531506" cy="187041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197D618-E411-4D7F-BBC4-96FD3414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7070" y="3586564"/>
              <a:ext cx="1918033" cy="18720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1E7F00-082A-4E67-B505-4F66DAF4B5A7}"/>
              </a:ext>
            </a:extLst>
          </p:cNvPr>
          <p:cNvGrpSpPr/>
          <p:nvPr/>
        </p:nvGrpSpPr>
        <p:grpSpPr>
          <a:xfrm>
            <a:off x="5719153" y="1238211"/>
            <a:ext cx="2776412" cy="2094811"/>
            <a:chOff x="5719153" y="1098795"/>
            <a:chExt cx="2776412" cy="20948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3B5CA4D-2197-4BBB-BD8E-6CA2096F8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7474"/>
            <a:stretch/>
          </p:blipFill>
          <p:spPr>
            <a:xfrm>
              <a:off x="5719153" y="1098795"/>
              <a:ext cx="2776412" cy="1602747"/>
            </a:xfrm>
            <a:prstGeom prst="rect">
              <a:avLst/>
            </a:prstGeom>
          </p:spPr>
        </p:pic>
        <p:sp>
          <p:nvSpPr>
            <p:cNvPr id="16" name="TextBox 24">
              <a:extLst>
                <a:ext uri="{FF2B5EF4-FFF2-40B4-BE49-F238E27FC236}">
                  <a16:creationId xmlns:a16="http://schemas.microsoft.com/office/drawing/2014/main" id="{9ADF61C0-5CDA-4C02-84D5-7BC153FF070B}"/>
                </a:ext>
              </a:extLst>
            </p:cNvPr>
            <p:cNvSpPr txBox="1"/>
            <p:nvPr/>
          </p:nvSpPr>
          <p:spPr>
            <a:xfrm>
              <a:off x="6078948" y="2824274"/>
              <a:ext cx="2056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微博谣言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463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585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例子：双十一刷好评 </a:t>
            </a:r>
            <a:r>
              <a:rPr lang="en-US" altLang="zh-CN" b="1"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b="1">
                <a:latin typeface="Calibri" panose="020F0502020204030204" pitchFamily="34" charset="0"/>
                <a:ea typeface="微软雅黑" panose="020B0503020204020204" pitchFamily="34" charset="-122"/>
              </a:rPr>
              <a:t>手段升级</a:t>
            </a:r>
            <a:r>
              <a:rPr lang="en-US" altLang="zh-CN" b="1">
                <a:latin typeface="Calibri" panose="020F0502020204030204" pitchFamily="34" charset="0"/>
                <a:ea typeface="微软雅黑" panose="020B0503020204020204" pitchFamily="34" charset="-122"/>
              </a:rPr>
              <a:t>) </a:t>
            </a:r>
            <a:r>
              <a:rPr lang="en-US" altLang="zh-CN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zh-CN" altLang="en-US" b="1">
                <a:latin typeface="Calibri" panose="020F050202020403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提高检测难度</a:t>
            </a:r>
            <a:endParaRPr lang="en-US" altLang="zh-CN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Fraud Detection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6CDABD-58A0-4351-A957-FEE58F919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9" b="8832"/>
          <a:stretch/>
        </p:blipFill>
        <p:spPr>
          <a:xfrm>
            <a:off x="428280" y="1584888"/>
            <a:ext cx="2910794" cy="4631318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0561A649-DB81-41F3-87E1-2679CA159A33}"/>
              </a:ext>
            </a:extLst>
          </p:cNvPr>
          <p:cNvGrpSpPr/>
          <p:nvPr/>
        </p:nvGrpSpPr>
        <p:grpSpPr>
          <a:xfrm>
            <a:off x="5614323" y="1584888"/>
            <a:ext cx="3086101" cy="4474413"/>
            <a:chOff x="5629619" y="1584888"/>
            <a:chExt cx="3086101" cy="4474413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C43371B-2EF0-45B4-9D9D-0632A8A2F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668" b="16087"/>
            <a:stretch/>
          </p:blipFill>
          <p:spPr>
            <a:xfrm>
              <a:off x="5629619" y="1584888"/>
              <a:ext cx="3086100" cy="4474413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0232C01-ADDA-473C-9936-FEA6939B60EC}"/>
                </a:ext>
              </a:extLst>
            </p:cNvPr>
            <p:cNvSpPr/>
            <p:nvPr/>
          </p:nvSpPr>
          <p:spPr>
            <a:xfrm>
              <a:off x="5629620" y="1905327"/>
              <a:ext cx="3086100" cy="73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EA68EEB-7AC3-4406-AEA9-C2096CCD4405}"/>
                </a:ext>
              </a:extLst>
            </p:cNvPr>
            <p:cNvSpPr/>
            <p:nvPr/>
          </p:nvSpPr>
          <p:spPr>
            <a:xfrm>
              <a:off x="5629620" y="3604592"/>
              <a:ext cx="3086100" cy="73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22D7F3F-A0DF-4323-BC5F-1874906AF948}"/>
                </a:ext>
              </a:extLst>
            </p:cNvPr>
            <p:cNvSpPr/>
            <p:nvPr/>
          </p:nvSpPr>
          <p:spPr>
            <a:xfrm>
              <a:off x="5629619" y="5190154"/>
              <a:ext cx="3086100" cy="730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TextBox 24">
            <a:extLst>
              <a:ext uri="{FF2B5EF4-FFF2-40B4-BE49-F238E27FC236}">
                <a16:creationId xmlns:a16="http://schemas.microsoft.com/office/drawing/2014/main" id="{29AA8F68-2E24-4DBA-9A4A-A9C71D5DA1F5}"/>
              </a:ext>
            </a:extLst>
          </p:cNvPr>
          <p:cNvSpPr txBox="1"/>
          <p:nvPr/>
        </p:nvSpPr>
        <p:spPr>
          <a:xfrm>
            <a:off x="3564402" y="3502271"/>
            <a:ext cx="1699798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刷好评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E0F181-A9B4-4A73-B59D-46177DD72C41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 flipV="1">
            <a:off x="5264200" y="2270702"/>
            <a:ext cx="350124" cy="14316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DBF47DA-3F1E-4F06-AD39-E5889F8FD0BF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264200" y="3702326"/>
            <a:ext cx="350124" cy="2676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6ECD559-D219-4F3A-8FA0-86A8B536AD2C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264200" y="3702326"/>
            <a:ext cx="350123" cy="18532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52B912D-9624-468F-A0EA-F79D9CB5C632}"/>
              </a:ext>
            </a:extLst>
          </p:cNvPr>
          <p:cNvGrpSpPr/>
          <p:nvPr/>
        </p:nvGrpSpPr>
        <p:grpSpPr>
          <a:xfrm>
            <a:off x="3564402" y="1576181"/>
            <a:ext cx="1699798" cy="1284375"/>
            <a:chOff x="3564402" y="1576181"/>
            <a:chExt cx="1699798" cy="1284375"/>
          </a:xfrm>
        </p:grpSpPr>
        <p:sp>
          <p:nvSpPr>
            <p:cNvPr id="51" name="TextBox 24">
              <a:extLst>
                <a:ext uri="{FF2B5EF4-FFF2-40B4-BE49-F238E27FC236}">
                  <a16:creationId xmlns:a16="http://schemas.microsoft.com/office/drawing/2014/main" id="{CEB9A24D-2AE5-4831-9379-CBF490A82F65}"/>
                </a:ext>
              </a:extLst>
            </p:cNvPr>
            <p:cNvSpPr txBox="1"/>
            <p:nvPr/>
          </p:nvSpPr>
          <p:spPr>
            <a:xfrm>
              <a:off x="3564402" y="2149776"/>
              <a:ext cx="765673" cy="707886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好评返现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24">
              <a:extLst>
                <a:ext uri="{FF2B5EF4-FFF2-40B4-BE49-F238E27FC236}">
                  <a16:creationId xmlns:a16="http://schemas.microsoft.com/office/drawing/2014/main" id="{AF069643-DDE9-4E58-8C25-1B7BC32E080F}"/>
                </a:ext>
              </a:extLst>
            </p:cNvPr>
            <p:cNvSpPr txBox="1"/>
            <p:nvPr/>
          </p:nvSpPr>
          <p:spPr>
            <a:xfrm>
              <a:off x="4498527" y="2152670"/>
              <a:ext cx="765673" cy="707886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水军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众包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id="{35D708A8-6711-4150-B753-D327C3872A91}"/>
                </a:ext>
              </a:extLst>
            </p:cNvPr>
            <p:cNvSpPr txBox="1"/>
            <p:nvPr/>
          </p:nvSpPr>
          <p:spPr>
            <a:xfrm>
              <a:off x="3564402" y="1576181"/>
              <a:ext cx="1699798" cy="40011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商家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98F765A-E491-4739-BB72-C68908FDB8CE}"/>
              </a:ext>
            </a:extLst>
          </p:cNvPr>
          <p:cNvGrpSpPr/>
          <p:nvPr/>
        </p:nvGrpSpPr>
        <p:grpSpPr>
          <a:xfrm>
            <a:off x="3564402" y="4561123"/>
            <a:ext cx="1699798" cy="1364542"/>
            <a:chOff x="3564402" y="4561123"/>
            <a:chExt cx="1699798" cy="1364542"/>
          </a:xfrm>
        </p:grpSpPr>
        <p:sp>
          <p:nvSpPr>
            <p:cNvPr id="59" name="TextBox 24">
              <a:extLst>
                <a:ext uri="{FF2B5EF4-FFF2-40B4-BE49-F238E27FC236}">
                  <a16:creationId xmlns:a16="http://schemas.microsoft.com/office/drawing/2014/main" id="{BE68858C-2D3A-495C-91B0-7BD8F17F6CAE}"/>
                </a:ext>
              </a:extLst>
            </p:cNvPr>
            <p:cNvSpPr txBox="1"/>
            <p:nvPr/>
          </p:nvSpPr>
          <p:spPr>
            <a:xfrm>
              <a:off x="3564402" y="4561123"/>
              <a:ext cx="1699798" cy="40011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不良竞争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Box 24">
              <a:extLst>
                <a:ext uri="{FF2B5EF4-FFF2-40B4-BE49-F238E27FC236}">
                  <a16:creationId xmlns:a16="http://schemas.microsoft.com/office/drawing/2014/main" id="{589FBFE7-C13D-4193-985A-0E5325767C6F}"/>
                </a:ext>
              </a:extLst>
            </p:cNvPr>
            <p:cNvSpPr txBox="1"/>
            <p:nvPr/>
          </p:nvSpPr>
          <p:spPr>
            <a:xfrm>
              <a:off x="3564402" y="5038866"/>
              <a:ext cx="1699798" cy="40011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平台损失</a:t>
              </a:r>
              <a:endParaRPr lang="en-US" altLang="zh-CN" sz="2000" b="1" baseline="30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TextBox 24">
              <a:extLst>
                <a:ext uri="{FF2B5EF4-FFF2-40B4-BE49-F238E27FC236}">
                  <a16:creationId xmlns:a16="http://schemas.microsoft.com/office/drawing/2014/main" id="{7071FB38-5857-44C0-A8A2-7808C05B22F8}"/>
                </a:ext>
              </a:extLst>
            </p:cNvPr>
            <p:cNvSpPr txBox="1"/>
            <p:nvPr/>
          </p:nvSpPr>
          <p:spPr>
            <a:xfrm>
              <a:off x="3564402" y="5525555"/>
              <a:ext cx="1699798" cy="40011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欺骗客户</a:t>
              </a:r>
              <a:endPara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204DD14-20D9-49B5-9B7E-6436F8756379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>
            <a:off x="3339074" y="3702326"/>
            <a:ext cx="225328" cy="1982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箭头: 下 82">
            <a:extLst>
              <a:ext uri="{FF2B5EF4-FFF2-40B4-BE49-F238E27FC236}">
                <a16:creationId xmlns:a16="http://schemas.microsoft.com/office/drawing/2014/main" id="{8B47B581-B1E9-48A7-A30A-E475F8E12632}"/>
              </a:ext>
            </a:extLst>
          </p:cNvPr>
          <p:cNvSpPr/>
          <p:nvPr/>
        </p:nvSpPr>
        <p:spPr>
          <a:xfrm>
            <a:off x="4239239" y="3037036"/>
            <a:ext cx="350124" cy="3848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0E719304-7B97-486E-8B99-320D9BF03B9A}"/>
              </a:ext>
            </a:extLst>
          </p:cNvPr>
          <p:cNvSpPr/>
          <p:nvPr/>
        </p:nvSpPr>
        <p:spPr>
          <a:xfrm>
            <a:off x="4239239" y="4077130"/>
            <a:ext cx="350124" cy="3848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37A588F-1F29-4AE3-861C-A5329B5B1EF5}"/>
              </a:ext>
            </a:extLst>
          </p:cNvPr>
          <p:cNvSpPr/>
          <p:nvPr/>
        </p:nvSpPr>
        <p:spPr>
          <a:xfrm>
            <a:off x="443576" y="1586772"/>
            <a:ext cx="1614352" cy="38951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页脚占位符 2">
            <a:extLst>
              <a:ext uri="{FF2B5EF4-FFF2-40B4-BE49-F238E27FC236}">
                <a16:creationId xmlns:a16="http://schemas.microsoft.com/office/drawing/2014/main" id="{BF1BBAB0-F4C4-49D9-898C-B709E804FE2C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Wang T,</a:t>
            </a:r>
            <a:r>
              <a:rPr lang="zh-CN" altLang="en-US"/>
              <a:t> 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al.</a:t>
            </a:r>
            <a:r>
              <a:rPr lang="zh-CN" altLang="en-US"/>
              <a:t> </a:t>
            </a:r>
            <a:r>
              <a:rPr lang="en-US" altLang="zh-CN" b="1" i="1">
                <a:solidFill>
                  <a:srgbClr val="02409A"/>
                </a:solidFill>
              </a:rPr>
              <a:t>Characterizing and Detecting Malicious Crowdsourcing</a:t>
            </a:r>
            <a:r>
              <a:rPr lang="en-US" altLang="zh-CN"/>
              <a:t>[C]. SIGCOMM. 2013. 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F989464-B2DC-42D3-900D-C054ADA29411}"/>
              </a:ext>
            </a:extLst>
          </p:cNvPr>
          <p:cNvSpPr/>
          <p:nvPr/>
        </p:nvSpPr>
        <p:spPr>
          <a:xfrm>
            <a:off x="443576" y="5798058"/>
            <a:ext cx="679168" cy="28439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C6E7590-5867-41FB-A0A6-1233EF646C6E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122978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F6AA6B-2798-4400-BDA2-1D09C62E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4A1059-E460-4CC4-AC93-882C30929632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C71D1B-0DA2-4B51-869C-0332D3278D77}"/>
              </a:ext>
            </a:extLst>
          </p:cNvPr>
          <p:cNvGrpSpPr/>
          <p:nvPr/>
        </p:nvGrpSpPr>
        <p:grpSpPr>
          <a:xfrm>
            <a:off x="370390" y="1000294"/>
            <a:ext cx="8403220" cy="3873158"/>
            <a:chOff x="370390" y="1000294"/>
            <a:chExt cx="8403220" cy="38731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8AC44A7-1B7C-4B91-88F7-AD1770E50892}"/>
                </a:ext>
              </a:extLst>
            </p:cNvPr>
            <p:cNvSpPr/>
            <p:nvPr/>
          </p:nvSpPr>
          <p:spPr>
            <a:xfrm>
              <a:off x="370390" y="1523509"/>
              <a:ext cx="8403220" cy="3349938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D725FA3-091D-4FA0-8591-63AEBC854D63}"/>
                </a:ext>
              </a:extLst>
            </p:cNvPr>
            <p:cNvSpPr/>
            <p:nvPr/>
          </p:nvSpPr>
          <p:spPr>
            <a:xfrm>
              <a:off x="370390" y="1000294"/>
              <a:ext cx="1932954" cy="523220"/>
            </a:xfrm>
            <a:prstGeom prst="rect">
              <a:avLst/>
            </a:prstGeom>
            <a:solidFill>
              <a:srgbClr val="02409A"/>
            </a:solidFill>
            <a:ln w="1905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/>
                <a:t>现有方法</a:t>
              </a:r>
            </a:p>
          </p:txBody>
        </p:sp>
        <p:sp>
          <p:nvSpPr>
            <p:cNvPr id="12" name="页脚占位符 2">
              <a:extLst>
                <a:ext uri="{FF2B5EF4-FFF2-40B4-BE49-F238E27FC236}">
                  <a16:creationId xmlns:a16="http://schemas.microsoft.com/office/drawing/2014/main" id="{58E5AB90-98EC-447B-A9C4-69DD4E9F390F}"/>
                </a:ext>
              </a:extLst>
            </p:cNvPr>
            <p:cNvSpPr txBox="1">
              <a:spLocks/>
            </p:cNvSpPr>
            <p:nvPr/>
          </p:nvSpPr>
          <p:spPr>
            <a:xfrm>
              <a:off x="410456" y="1563700"/>
              <a:ext cx="8169191" cy="3309752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线性模型</a:t>
              </a:r>
              <a:endParaRPr lang="en-US" altLang="zh-CN" sz="1600" b="1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[1] Aggarwal C, et al. </a:t>
              </a:r>
              <a:r>
                <a:rPr lang="en-US" altLang="zh-CN" sz="1600" b="1" i="1">
                  <a:solidFill>
                    <a:srgbClr val="02409A"/>
                  </a:solidFill>
                </a:rPr>
                <a:t>Outlier analysis</a:t>
              </a:r>
              <a:r>
                <a:rPr lang="en-US" altLang="zh-CN" sz="1600">
                  <a:solidFill>
                    <a:schemeClr val="tx1"/>
                  </a:solidFill>
                </a:rPr>
                <a:t>. Data Mining 2015. (PCA)</a:t>
              </a:r>
              <a:endParaRPr lang="en-US" altLang="zh-CN" sz="1600" b="1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基于相似度衡量的模型</a:t>
              </a:r>
              <a:endParaRPr lang="en-US" altLang="zh-CN" sz="1600" b="1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[2] Kriegel, H.P., et. al. </a:t>
              </a:r>
              <a:r>
                <a:rPr lang="en-US" altLang="zh-CN" sz="1600" b="1" i="1">
                  <a:solidFill>
                    <a:srgbClr val="02409A"/>
                  </a:solidFill>
                </a:rPr>
                <a:t>Angle-based outlier detection in high-dimensional data</a:t>
              </a:r>
              <a:r>
                <a:rPr lang="en-US" altLang="zh-CN" sz="1600">
                  <a:solidFill>
                    <a:schemeClr val="tx1"/>
                  </a:solidFill>
                </a:rPr>
                <a:t>. KDD 2018.</a:t>
              </a:r>
            </a:p>
            <a:p>
              <a:pPr marL="234000" indent="-457200" algn="l">
                <a:lnSpc>
                  <a:spcPct val="12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>
                  <a:solidFill>
                    <a:srgbClr val="6B2D0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深度学习</a:t>
              </a:r>
              <a:endParaRPr lang="en-US" altLang="zh-CN" sz="1600" b="1">
                <a:solidFill>
                  <a:srgbClr val="6B2D0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[3] Branco B, et al. </a:t>
              </a:r>
              <a:r>
                <a:rPr lang="en-US" altLang="zh-CN" sz="1600" b="1" i="1">
                  <a:solidFill>
                    <a:srgbClr val="02409A"/>
                  </a:solidFill>
                </a:rPr>
                <a:t>Interleaved Sequence RNNs for Fraud Detection</a:t>
              </a:r>
              <a:r>
                <a:rPr lang="en-US" altLang="zh-CN" sz="1600">
                  <a:solidFill>
                    <a:schemeClr val="tx1"/>
                  </a:solidFill>
                </a:rPr>
                <a:t>.</a:t>
              </a:r>
              <a:r>
                <a:rPr lang="zh-CN" altLang="en-US" sz="1600">
                  <a:solidFill>
                    <a:schemeClr val="tx1"/>
                  </a:solidFill>
                </a:rPr>
                <a:t> </a:t>
              </a:r>
              <a:r>
                <a:rPr lang="en-US" altLang="zh-CN" sz="1600">
                  <a:solidFill>
                    <a:schemeClr val="tx1"/>
                  </a:solidFill>
                </a:rPr>
                <a:t>KDD 2020.</a:t>
              </a:r>
            </a:p>
            <a:p>
              <a:pPr marL="234000" indent="-457200" algn="l"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600" b="1">
                  <a:solidFill>
                    <a:srgbClr val="0240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信息传播</a:t>
              </a:r>
              <a:r>
                <a:rPr lang="zh-CN" altLang="en-US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  <a:r>
                <a:rPr lang="zh-CN" altLang="en-US" sz="1600" b="1">
                  <a:solidFill>
                    <a:srgbClr val="02409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✔</a:t>
              </a:r>
              <a:endParaRPr lang="en-US" altLang="zh-CN" sz="1600"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34000" indent="-457200" algn="l">
                <a:lnSpc>
                  <a:spcPct val="125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[4] Liu B, et al.</a:t>
              </a:r>
              <a:r>
                <a:rPr lang="en-US" altLang="zh-CN" sz="1600" b="1" i="1">
                  <a:solidFill>
                    <a:srgbClr val="02409A"/>
                  </a:solidFill>
                </a:rPr>
                <a:t> Co-Detection of Crowdturfing Microblogs and Spammers in Online Social Networks</a:t>
              </a:r>
              <a:r>
                <a:rPr lang="en-US" altLang="zh-CN" sz="1600">
                  <a:solidFill>
                    <a:schemeClr val="tx1"/>
                  </a:solidFill>
                </a:rPr>
                <a:t>. WWWJ 2019.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6BC464-D0AE-400D-8F95-A8952CDF0C26}"/>
              </a:ext>
            </a:extLst>
          </p:cNvPr>
          <p:cNvGrpSpPr/>
          <p:nvPr/>
        </p:nvGrpSpPr>
        <p:grpSpPr>
          <a:xfrm>
            <a:off x="370390" y="5251612"/>
            <a:ext cx="8403220" cy="777249"/>
            <a:chOff x="370390" y="5369887"/>
            <a:chExt cx="8403220" cy="77724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D1A98BE-6B56-4A19-A562-176080DE460B}"/>
                </a:ext>
              </a:extLst>
            </p:cNvPr>
            <p:cNvGrpSpPr/>
            <p:nvPr/>
          </p:nvGrpSpPr>
          <p:grpSpPr>
            <a:xfrm>
              <a:off x="370390" y="5379355"/>
              <a:ext cx="8403220" cy="767781"/>
              <a:chOff x="370390" y="5162115"/>
              <a:chExt cx="8403220" cy="767781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D759106-021E-46E0-B17B-01921FCA8663}"/>
                  </a:ext>
                </a:extLst>
              </p:cNvPr>
              <p:cNvSpPr/>
              <p:nvPr/>
            </p:nvSpPr>
            <p:spPr>
              <a:xfrm>
                <a:off x="370390" y="5162115"/>
                <a:ext cx="878005" cy="767780"/>
              </a:xfrm>
              <a:prstGeom prst="rect">
                <a:avLst/>
              </a:prstGeom>
              <a:solidFill>
                <a:srgbClr val="02409A"/>
              </a:solidFill>
              <a:ln w="1905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/>
                  <a:t>问题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317B77E-E723-427C-A19F-5B803878AF5F}"/>
                  </a:ext>
                </a:extLst>
              </p:cNvPr>
              <p:cNvSpPr/>
              <p:nvPr/>
            </p:nvSpPr>
            <p:spPr>
              <a:xfrm>
                <a:off x="1248395" y="5162116"/>
                <a:ext cx="7525215" cy="767780"/>
              </a:xfrm>
              <a:prstGeom prst="rect">
                <a:avLst/>
              </a:prstGeom>
              <a:noFill/>
              <a:ln w="19050">
                <a:solidFill>
                  <a:srgbClr val="02409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" name="页脚占位符 2">
              <a:extLst>
                <a:ext uri="{FF2B5EF4-FFF2-40B4-BE49-F238E27FC236}">
                  <a16:creationId xmlns:a16="http://schemas.microsoft.com/office/drawing/2014/main" id="{E9AC2650-7ACF-46BF-AB87-488909425C44}"/>
                </a:ext>
              </a:extLst>
            </p:cNvPr>
            <p:cNvSpPr txBox="1">
              <a:spLocks/>
            </p:cNvSpPr>
            <p:nvPr/>
          </p:nvSpPr>
          <p:spPr>
            <a:xfrm>
              <a:off x="1340305" y="5369887"/>
              <a:ext cx="5432284" cy="777248"/>
            </a:xfrm>
            <a:prstGeom prst="rect">
              <a:avLst/>
            </a:prstGeom>
          </p:spPr>
          <p:txBody>
            <a:bodyPr vert="horz" lIns="91440" tIns="45720" rIns="91440" bIns="45720" rtlCol="0" anchor="t" anchorCtr="0"/>
            <a:lstStyle>
              <a:defPPr>
                <a:defRPr lang="en-US"/>
              </a:defPPr>
              <a:lvl1pPr marL="0" algn="ctr" defTabSz="4572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>
                  <a:solidFill>
                    <a:srgbClr val="6B2D0B"/>
                  </a:solidFill>
                </a:rPr>
                <a:t>孤立看待每一个待检测对象</a:t>
              </a:r>
              <a:endParaRPr lang="en-US" altLang="zh-CN" sz="1800" b="1">
                <a:solidFill>
                  <a:srgbClr val="6B2D0B"/>
                </a:solidFill>
              </a:endParaRPr>
            </a:p>
            <a:p>
              <a:pPr indent="18000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zh-CN" altLang="en-US" sz="1800" b="1">
                  <a:solidFill>
                    <a:srgbClr val="02409A"/>
                  </a:solidFill>
                </a:rPr>
                <a:t>多关系的融合还可继续改进</a:t>
              </a:r>
              <a:endParaRPr lang="en-US" altLang="zh-CN" sz="1800" b="1">
                <a:solidFill>
                  <a:srgbClr val="02409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27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5952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如何利用关系 </a:t>
            </a:r>
            <a:r>
              <a:rPr lang="en-US" altLang="zh-CN" sz="2400" b="1">
                <a:latin typeface="Calibri" panose="020F0502020204030204" pitchFamily="34" charset="0"/>
                <a:ea typeface="微软雅黑" panose="020B0503020204020204" pitchFamily="34" charset="-122"/>
              </a:rPr>
              <a:t>- </a:t>
            </a:r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基于图的欺诈检测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Graph–based Fraud Detection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57049665-5127-405F-8698-11DBC4D63157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[1] Dou Y,</a:t>
            </a:r>
            <a:r>
              <a:rPr lang="zh-CN" altLang="en-US"/>
              <a:t> 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al.</a:t>
            </a:r>
            <a:r>
              <a:rPr lang="zh-CN" altLang="en-US"/>
              <a:t> </a:t>
            </a:r>
            <a:r>
              <a:rPr lang="en-US" altLang="zh-CN" b="1" i="1">
                <a:solidFill>
                  <a:srgbClr val="02409A"/>
                </a:solidFill>
              </a:rPr>
              <a:t>Enhancing graph neural network-based fraud detectors against camouflaged fraudsters</a:t>
            </a:r>
            <a:r>
              <a:rPr lang="en-US" altLang="zh-CN"/>
              <a:t>[C]. CIKM. 2020.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F3C2B7-8BEA-4BF9-8DAD-8A08B3BC7F84}"/>
              </a:ext>
            </a:extLst>
          </p:cNvPr>
          <p:cNvGrpSpPr/>
          <p:nvPr/>
        </p:nvGrpSpPr>
        <p:grpSpPr>
          <a:xfrm>
            <a:off x="6572963" y="2147007"/>
            <a:ext cx="2056822" cy="3415443"/>
            <a:chOff x="5482791" y="1538332"/>
            <a:chExt cx="2056822" cy="3808852"/>
          </a:xfrm>
        </p:grpSpPr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5C5E8C68-FA02-4541-92CB-FE75C60F9A76}"/>
                </a:ext>
              </a:extLst>
            </p:cNvPr>
            <p:cNvSpPr txBox="1"/>
            <p:nvPr/>
          </p:nvSpPr>
          <p:spPr>
            <a:xfrm>
              <a:off x="5482791" y="4977852"/>
              <a:ext cx="2056822" cy="369332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异质信息网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HIN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C3B24718-BBEF-47BD-88BA-E435BDDF521A}"/>
                </a:ext>
              </a:extLst>
            </p:cNvPr>
            <p:cNvSpPr txBox="1"/>
            <p:nvPr/>
          </p:nvSpPr>
          <p:spPr>
            <a:xfrm>
              <a:off x="5482791" y="1538332"/>
              <a:ext cx="2056822" cy="369332"/>
            </a:xfrm>
            <a:prstGeom prst="rect">
              <a:avLst/>
            </a:prstGeom>
            <a:noFill/>
            <a:ln w="19050">
              <a:solidFill>
                <a:srgbClr val="02409A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多关系图</a:t>
              </a:r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MR-G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1EB314-05DA-414B-B07C-98F60A343FD4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V="1">
              <a:off x="6511202" y="1907664"/>
              <a:ext cx="0" cy="30701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4">
              <a:extLst>
                <a:ext uri="{FF2B5EF4-FFF2-40B4-BE49-F238E27FC236}">
                  <a16:creationId xmlns:a16="http://schemas.microsoft.com/office/drawing/2014/main" id="{79EC50DC-55EE-4440-B057-8B5F2CE61143}"/>
                </a:ext>
              </a:extLst>
            </p:cNvPr>
            <p:cNvSpPr txBox="1"/>
            <p:nvPr/>
          </p:nvSpPr>
          <p:spPr>
            <a:xfrm rot="16200000">
              <a:off x="5147331" y="3268038"/>
              <a:ext cx="2293739" cy="331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关系表示与简化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6843CB7-C089-4768-8D87-A45CB7FCD446}"/>
              </a:ext>
            </a:extLst>
          </p:cNvPr>
          <p:cNvCxnSpPr/>
          <p:nvPr/>
        </p:nvCxnSpPr>
        <p:spPr>
          <a:xfrm>
            <a:off x="428281" y="3508020"/>
            <a:ext cx="5845197" cy="0"/>
          </a:xfrm>
          <a:prstGeom prst="line">
            <a:avLst/>
          </a:prstGeom>
          <a:ln w="19050">
            <a:solidFill>
              <a:srgbClr val="024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B4CEE220-39B8-4C3B-8427-9647C2F87EC9}"/>
              </a:ext>
            </a:extLst>
          </p:cNvPr>
          <p:cNvSpPr/>
          <p:nvPr/>
        </p:nvSpPr>
        <p:spPr>
          <a:xfrm>
            <a:off x="428281" y="1606963"/>
            <a:ext cx="4550807" cy="1796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2400" b="1"/>
              <a:t>Definition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</a:rPr>
              <a:t>M</a:t>
            </a:r>
            <a:r>
              <a:rPr lang="en-US" altLang="zh-CN" sz="2000" b="1"/>
              <a:t>ulti-</a:t>
            </a:r>
            <a:r>
              <a:rPr lang="en-US" altLang="zh-CN" sz="2000" b="1">
                <a:solidFill>
                  <a:srgbClr val="FF0000"/>
                </a:solidFill>
              </a:rPr>
              <a:t>R</a:t>
            </a:r>
            <a:r>
              <a:rPr lang="en-US" altLang="zh-CN" sz="2000" b="1"/>
              <a:t>elational </a:t>
            </a:r>
            <a:r>
              <a:rPr lang="en-US" altLang="zh-CN" sz="2000" b="1">
                <a:solidFill>
                  <a:srgbClr val="FF0000"/>
                </a:solidFill>
              </a:rPr>
              <a:t>G</a:t>
            </a:r>
            <a:r>
              <a:rPr lang="en-US" altLang="zh-CN" sz="2000" b="1"/>
              <a:t>raphs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1"/>
              <a:t>(Multi-View)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i="1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zh-CN" altLang="en-US" b="1" i="1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为什么选用 </a:t>
            </a:r>
            <a:r>
              <a:rPr lang="en-US" altLang="zh-CN" b="1" i="1" u="sng">
                <a:solidFill>
                  <a:schemeClr val="accent2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MR-Graph?)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6DBAA86A-0CA4-412C-9ACB-9CF96D1E1CFC}"/>
              </a:ext>
            </a:extLst>
          </p:cNvPr>
          <p:cNvSpPr/>
          <p:nvPr/>
        </p:nvSpPr>
        <p:spPr>
          <a:xfrm>
            <a:off x="1932972" y="1802639"/>
            <a:ext cx="1593275" cy="231493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5BC82B-897D-49E2-9EF0-D9A906C97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5" y="3633189"/>
            <a:ext cx="5615181" cy="2493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1348EE-5A78-4AE9-A732-0579E5465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73" y="1670406"/>
            <a:ext cx="2614136" cy="17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8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428281" y="853491"/>
            <a:ext cx="4208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Calibri" panose="020F0502020204030204" pitchFamily="34" charset="0"/>
                <a:ea typeface="微软雅黑" panose="020B0503020204020204" pitchFamily="34" charset="-122"/>
              </a:rPr>
              <a:t>数据集分析</a:t>
            </a:r>
            <a:endParaRPr lang="en-US" altLang="zh-CN" sz="2400" b="1"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sz="2000" b="1">
                <a:latin typeface="Calibri" panose="020F0502020204030204" pitchFamily="34" charset="0"/>
                <a:ea typeface="微软雅黑" panose="020B0503020204020204" pitchFamily="34" charset="-122"/>
              </a:rPr>
              <a:t>Graph–based Fraud Detection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117B68-3B1D-481C-A2B3-B35D972DC919}"/>
              </a:ext>
            </a:extLst>
          </p:cNvPr>
          <p:cNvSpPr txBox="1"/>
          <p:nvPr/>
        </p:nvSpPr>
        <p:spPr>
          <a:xfrm>
            <a:off x="428281" y="199434"/>
            <a:ext cx="3259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765B26-B08C-4B32-8680-F437D7771226}"/>
              </a:ext>
            </a:extLst>
          </p:cNvPr>
          <p:cNvSpPr/>
          <p:nvPr/>
        </p:nvSpPr>
        <p:spPr>
          <a:xfrm>
            <a:off x="5613179" y="2662520"/>
            <a:ext cx="2815943" cy="2099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b="1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数据特点</a:t>
            </a:r>
            <a:endParaRPr lang="en-US" altLang="zh-CN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包含多种关系的图</a:t>
            </a:r>
            <a:endParaRPr lang="en-US" altLang="zh-CN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标签分布的不平衡性</a:t>
            </a:r>
            <a:endParaRPr lang="en-US" altLang="zh-CN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可能的关系异构</a:t>
            </a:r>
            <a:endParaRPr lang="en-US" altLang="zh-CN">
              <a:solidFill>
                <a:srgbClr val="0240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000">
              <a:lnSpc>
                <a:spcPct val="125000"/>
              </a:lnSpc>
              <a:spcBef>
                <a:spcPts val="600"/>
              </a:spcBef>
            </a:pPr>
            <a:r>
              <a:rPr lang="en-US" altLang="zh-CN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数量，结构，分布</a:t>
            </a:r>
            <a:r>
              <a:rPr lang="en-US" altLang="zh-CN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270AB3-4B41-44C1-93A6-54E6EDFB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07" y="4066066"/>
            <a:ext cx="4328393" cy="19343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2DC9F6-27AB-4850-82A1-099278C12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5" y="1596828"/>
            <a:ext cx="4385537" cy="20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3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181ED3-6BF2-492E-B9E9-53E7609D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19A945-5DA8-4842-824C-43EDA64AA903}"/>
              </a:ext>
            </a:extLst>
          </p:cNvPr>
          <p:cNvSpPr txBox="1"/>
          <p:nvPr/>
        </p:nvSpPr>
        <p:spPr>
          <a:xfrm>
            <a:off x="363624" y="821551"/>
            <a:ext cx="43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Calibri" panose="020F0502020204030204" pitchFamily="34" charset="0"/>
                <a:ea typeface="微软雅黑" panose="020B0503020204020204" pitchFamily="34" charset="-122"/>
              </a:rPr>
              <a:t>深度学习方法与图神经网络对比</a:t>
            </a:r>
            <a:endParaRPr lang="en-US" altLang="zh-CN" sz="2000" b="1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页脚占位符 2">
            <a:extLst>
              <a:ext uri="{FF2B5EF4-FFF2-40B4-BE49-F238E27FC236}">
                <a16:creationId xmlns:a16="http://schemas.microsoft.com/office/drawing/2014/main" id="{57049665-5127-405F-8698-11DBC4D63157}"/>
              </a:ext>
            </a:extLst>
          </p:cNvPr>
          <p:cNvSpPr txBox="1">
            <a:spLocks/>
          </p:cNvSpPr>
          <p:nvPr/>
        </p:nvSpPr>
        <p:spPr>
          <a:xfrm>
            <a:off x="183008" y="6356351"/>
            <a:ext cx="8246114" cy="41580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皮琪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b="1" i="1">
                <a:solidFill>
                  <a:srgbClr val="0240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基于深度学习的虚假评论识别系统的设计与实现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北邮硕士学位论文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 2016.</a:t>
            </a: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{2] GNN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 https://distill.pub/2021/gnn-intro/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2BFE7D2-47BF-49F3-826F-B291E2F175C0}"/>
              </a:ext>
            </a:extLst>
          </p:cNvPr>
          <p:cNvSpPr txBox="1"/>
          <p:nvPr/>
        </p:nvSpPr>
        <p:spPr>
          <a:xfrm>
            <a:off x="428281" y="199434"/>
            <a:ext cx="39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图神经网络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509B81-2EF2-40B8-83C8-95CD77BA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150" y="3675634"/>
            <a:ext cx="6675699" cy="25788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49F4AF2-A146-4FE3-B1CF-E692EE629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5" y="1221661"/>
            <a:ext cx="8382727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2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15454</TotalTime>
  <Words>1382</Words>
  <Application>Microsoft Office PowerPoint</Application>
  <PresentationFormat>全屏显示(4:3)</PresentationFormat>
  <Paragraphs>257</Paragraphs>
  <Slides>23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思源黑体 CN</vt:lpstr>
      <vt:lpstr>微软雅黑</vt:lpstr>
      <vt:lpstr>Arial</vt:lpstr>
      <vt:lpstr>Calibri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王宇晨</dc:creator>
  <cp:lastModifiedBy>王宇晨</cp:lastModifiedBy>
  <cp:revision>1476</cp:revision>
  <dcterms:created xsi:type="dcterms:W3CDTF">2021-05-16T02:35:10Z</dcterms:created>
  <dcterms:modified xsi:type="dcterms:W3CDTF">2021-11-26T10:55:18Z</dcterms:modified>
</cp:coreProperties>
</file>