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7" r:id="rId1"/>
  </p:sldMasterIdLst>
  <p:notesMasterIdLst>
    <p:notesMasterId r:id="rId30"/>
  </p:notesMasterIdLst>
  <p:handoutMasterIdLst>
    <p:handoutMasterId r:id="rId31"/>
  </p:handoutMasterIdLst>
  <p:sldIdLst>
    <p:sldId id="329" r:id="rId2"/>
    <p:sldId id="335" r:id="rId3"/>
    <p:sldId id="341" r:id="rId4"/>
    <p:sldId id="362" r:id="rId5"/>
    <p:sldId id="342" r:id="rId6"/>
    <p:sldId id="370" r:id="rId7"/>
    <p:sldId id="371" r:id="rId8"/>
    <p:sldId id="372" r:id="rId9"/>
    <p:sldId id="352" r:id="rId10"/>
    <p:sldId id="336" r:id="rId11"/>
    <p:sldId id="334" r:id="rId12"/>
    <p:sldId id="343" r:id="rId13"/>
    <p:sldId id="344" r:id="rId14"/>
    <p:sldId id="374" r:id="rId15"/>
    <p:sldId id="373" r:id="rId16"/>
    <p:sldId id="375" r:id="rId17"/>
    <p:sldId id="380" r:id="rId18"/>
    <p:sldId id="381" r:id="rId19"/>
    <p:sldId id="376" r:id="rId20"/>
    <p:sldId id="379" r:id="rId21"/>
    <p:sldId id="377" r:id="rId22"/>
    <p:sldId id="378" r:id="rId23"/>
    <p:sldId id="383" r:id="rId24"/>
    <p:sldId id="385" r:id="rId25"/>
    <p:sldId id="338" r:id="rId26"/>
    <p:sldId id="340" r:id="rId27"/>
    <p:sldId id="350" r:id="rId28"/>
    <p:sldId id="384"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637AA99C-9CDF-45C0-93AE-45E8E5B75093}">
          <p14:sldIdLst>
            <p14:sldId id="329"/>
            <p14:sldId id="335"/>
            <p14:sldId id="341"/>
            <p14:sldId id="362"/>
            <p14:sldId id="342"/>
            <p14:sldId id="370"/>
            <p14:sldId id="371"/>
            <p14:sldId id="372"/>
            <p14:sldId id="352"/>
            <p14:sldId id="336"/>
            <p14:sldId id="334"/>
            <p14:sldId id="343"/>
            <p14:sldId id="344"/>
            <p14:sldId id="374"/>
            <p14:sldId id="373"/>
            <p14:sldId id="375"/>
            <p14:sldId id="380"/>
            <p14:sldId id="381"/>
            <p14:sldId id="376"/>
            <p14:sldId id="379"/>
            <p14:sldId id="377"/>
            <p14:sldId id="378"/>
            <p14:sldId id="383"/>
            <p14:sldId id="385"/>
            <p14:sldId id="338"/>
            <p14:sldId id="340"/>
            <p14:sldId id="350"/>
            <p14:sldId id="384"/>
          </p14:sldIdLst>
        </p14:section>
      </p14:sectionLst>
    </p:ext>
    <p:ext uri="{EFAFB233-063F-42B5-8137-9DF3F51BA10A}">
      <p15:sldGuideLst xmlns:p15="http://schemas.microsoft.com/office/powerpoint/2012/main">
        <p15:guide id="1" orient="horz" pos="2205" userDrawn="1">
          <p15:clr>
            <a:srgbClr val="A4A3A4"/>
          </p15:clr>
        </p15:guide>
        <p15:guide id="2" pos="3817"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王宇晨" initials="王宇晨" lastIdx="1" clrIdx="0">
    <p:extLst>
      <p:ext uri="{19B8F6BF-5375-455C-9EA6-DF929625EA0E}">
        <p15:presenceInfo xmlns:p15="http://schemas.microsoft.com/office/powerpoint/2012/main" userId="王宇晨" providerId="None"/>
      </p:ext>
    </p:extLst>
  </p:cmAuthor>
  <p:cmAuthor id="2" name="wang yuchen" initials="wy" lastIdx="1" clrIdx="1">
    <p:extLst>
      <p:ext uri="{19B8F6BF-5375-455C-9EA6-DF929625EA0E}">
        <p15:presenceInfo xmlns:p15="http://schemas.microsoft.com/office/powerpoint/2012/main" userId="f7b01d2737155d5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D9B69"/>
    <a:srgbClr val="385723"/>
    <a:srgbClr val="459F2D"/>
    <a:srgbClr val="9BAA90"/>
    <a:srgbClr val="C8352E"/>
    <a:srgbClr val="A1B5E0"/>
    <a:srgbClr val="384331"/>
    <a:srgbClr val="6E8360"/>
    <a:srgbClr val="6B2D0B"/>
    <a:srgbClr val="02409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04" autoAdjust="0"/>
    <p:restoredTop sz="91914" autoAdjust="0"/>
  </p:normalViewPr>
  <p:slideViewPr>
    <p:cSldViewPr snapToGrid="0">
      <p:cViewPr varScale="1">
        <p:scale>
          <a:sx n="104" d="100"/>
          <a:sy n="104" d="100"/>
        </p:scale>
        <p:origin x="858" y="114"/>
      </p:cViewPr>
      <p:guideLst>
        <p:guide orient="horz" pos="2205"/>
        <p:guide pos="3817"/>
      </p:guideLst>
    </p:cSldViewPr>
  </p:slideViewPr>
  <p:notesTextViewPr>
    <p:cViewPr>
      <p:scale>
        <a:sx n="3" d="2"/>
        <a:sy n="3" d="2"/>
      </p:scale>
      <p:origin x="0" y="0"/>
    </p:cViewPr>
  </p:notesTextViewPr>
  <p:notesViewPr>
    <p:cSldViewPr snapToGrid="0">
      <p:cViewPr varScale="1">
        <p:scale>
          <a:sx n="66" d="100"/>
          <a:sy n="66" d="100"/>
        </p:scale>
        <p:origin x="3180" y="6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heme" Target="theme/theme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F0AF2B2B-1B62-4AED-A0C9-6F374DD59F1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F032666D-D55B-4D3E-A7C2-76EB1CEEBA1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40797A1-4835-44A0-92EB-AD5452DEE273}" type="datetimeFigureOut">
              <a:rPr lang="zh-CN" altLang="en-US" smtClean="0"/>
              <a:t>2023/4/7</a:t>
            </a:fld>
            <a:endParaRPr lang="zh-CN" altLang="en-US"/>
          </a:p>
        </p:txBody>
      </p:sp>
      <p:sp>
        <p:nvSpPr>
          <p:cNvPr id="4" name="页脚占位符 3">
            <a:extLst>
              <a:ext uri="{FF2B5EF4-FFF2-40B4-BE49-F238E27FC236}">
                <a16:creationId xmlns:a16="http://schemas.microsoft.com/office/drawing/2014/main" id="{EB25234A-09A5-4EB4-9517-08812643EE0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id="{BEEF2DB2-BA86-431D-A263-D1D5ABA1C92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35767F2-0C03-406D-8BA6-A174136B24C0}" type="slidenum">
              <a:rPr lang="zh-CN" altLang="en-US" smtClean="0"/>
              <a:t>‹#›</a:t>
            </a:fld>
            <a:endParaRPr lang="zh-CN" altLang="en-US"/>
          </a:p>
        </p:txBody>
      </p:sp>
    </p:spTree>
    <p:extLst>
      <p:ext uri="{BB962C8B-B14F-4D97-AF65-F5344CB8AC3E}">
        <p14:creationId xmlns:p14="http://schemas.microsoft.com/office/powerpoint/2010/main" val="40048586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D28764-9015-4647-AA92-F749CEE7B340}" type="datetimeFigureOut">
              <a:rPr lang="zh-CN" altLang="en-US" smtClean="0"/>
              <a:t>2023/4/7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634212-A9A7-4B0A-843A-3259CA589536}" type="slidenum">
              <a:rPr lang="zh-CN" altLang="en-US" smtClean="0"/>
              <a:t>‹#›</a:t>
            </a:fld>
            <a:endParaRPr lang="zh-CN" altLang="en-US"/>
          </a:p>
        </p:txBody>
      </p:sp>
    </p:spTree>
    <p:extLst>
      <p:ext uri="{BB962C8B-B14F-4D97-AF65-F5344CB8AC3E}">
        <p14:creationId xmlns:p14="http://schemas.microsoft.com/office/powerpoint/2010/main" val="6972363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EE634212-A9A7-4B0A-843A-3259CA589536}"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1</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5185934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E634212-A9A7-4B0A-843A-3259CA589536}" type="slidenum">
              <a:rPr lang="zh-CN" altLang="en-US" smtClean="0"/>
              <a:t>13</a:t>
            </a:fld>
            <a:endParaRPr lang="zh-CN" altLang="en-US"/>
          </a:p>
        </p:txBody>
      </p:sp>
    </p:spTree>
    <p:extLst>
      <p:ext uri="{BB962C8B-B14F-4D97-AF65-F5344CB8AC3E}">
        <p14:creationId xmlns:p14="http://schemas.microsoft.com/office/powerpoint/2010/main" val="18693552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E634212-A9A7-4B0A-843A-3259CA589536}" type="slidenum">
              <a:rPr lang="zh-CN" altLang="en-US" smtClean="0"/>
              <a:t>14</a:t>
            </a:fld>
            <a:endParaRPr lang="zh-CN" altLang="en-US"/>
          </a:p>
        </p:txBody>
      </p:sp>
    </p:spTree>
    <p:extLst>
      <p:ext uri="{BB962C8B-B14F-4D97-AF65-F5344CB8AC3E}">
        <p14:creationId xmlns:p14="http://schemas.microsoft.com/office/powerpoint/2010/main" val="29586117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Hans-HK" altLang="en-US" dirty="0"/>
          </a:p>
        </p:txBody>
      </p:sp>
      <p:sp>
        <p:nvSpPr>
          <p:cNvPr id="4" name="灯片编号占位符 3"/>
          <p:cNvSpPr>
            <a:spLocks noGrp="1"/>
          </p:cNvSpPr>
          <p:nvPr>
            <p:ph type="sldNum" sz="quarter" idx="5"/>
          </p:nvPr>
        </p:nvSpPr>
        <p:spPr/>
        <p:txBody>
          <a:bodyPr/>
          <a:lstStyle/>
          <a:p>
            <a:fld id="{EE634212-A9A7-4B0A-843A-3259CA589536}" type="slidenum">
              <a:rPr lang="zh-CN" altLang="en-US" smtClean="0"/>
              <a:t>16</a:t>
            </a:fld>
            <a:endParaRPr lang="zh-CN" altLang="en-US"/>
          </a:p>
        </p:txBody>
      </p:sp>
    </p:spTree>
    <p:extLst>
      <p:ext uri="{BB962C8B-B14F-4D97-AF65-F5344CB8AC3E}">
        <p14:creationId xmlns:p14="http://schemas.microsoft.com/office/powerpoint/2010/main" val="27550658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Hans-HK" altLang="en-US" dirty="0"/>
          </a:p>
        </p:txBody>
      </p:sp>
      <p:sp>
        <p:nvSpPr>
          <p:cNvPr id="4" name="灯片编号占位符 3"/>
          <p:cNvSpPr>
            <a:spLocks noGrp="1"/>
          </p:cNvSpPr>
          <p:nvPr>
            <p:ph type="sldNum" sz="quarter" idx="5"/>
          </p:nvPr>
        </p:nvSpPr>
        <p:spPr/>
        <p:txBody>
          <a:bodyPr/>
          <a:lstStyle/>
          <a:p>
            <a:fld id="{EE634212-A9A7-4B0A-843A-3259CA589536}" type="slidenum">
              <a:rPr lang="zh-CN" altLang="en-US" smtClean="0"/>
              <a:t>17</a:t>
            </a:fld>
            <a:endParaRPr lang="zh-CN" altLang="en-US"/>
          </a:p>
        </p:txBody>
      </p:sp>
    </p:spTree>
    <p:extLst>
      <p:ext uri="{BB962C8B-B14F-4D97-AF65-F5344CB8AC3E}">
        <p14:creationId xmlns:p14="http://schemas.microsoft.com/office/powerpoint/2010/main" val="24398691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Hans-HK" altLang="en-US" dirty="0"/>
          </a:p>
        </p:txBody>
      </p:sp>
      <p:sp>
        <p:nvSpPr>
          <p:cNvPr id="4" name="灯片编号占位符 3"/>
          <p:cNvSpPr>
            <a:spLocks noGrp="1"/>
          </p:cNvSpPr>
          <p:nvPr>
            <p:ph type="sldNum" sz="quarter" idx="5"/>
          </p:nvPr>
        </p:nvSpPr>
        <p:spPr/>
        <p:txBody>
          <a:bodyPr/>
          <a:lstStyle/>
          <a:p>
            <a:fld id="{EE634212-A9A7-4B0A-843A-3259CA589536}" type="slidenum">
              <a:rPr lang="zh-CN" altLang="en-US" smtClean="0"/>
              <a:t>18</a:t>
            </a:fld>
            <a:endParaRPr lang="zh-CN" altLang="en-US"/>
          </a:p>
        </p:txBody>
      </p:sp>
    </p:spTree>
    <p:extLst>
      <p:ext uri="{BB962C8B-B14F-4D97-AF65-F5344CB8AC3E}">
        <p14:creationId xmlns:p14="http://schemas.microsoft.com/office/powerpoint/2010/main" val="13444501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Hans-HK" altLang="en-US" dirty="0"/>
          </a:p>
        </p:txBody>
      </p:sp>
      <p:sp>
        <p:nvSpPr>
          <p:cNvPr id="4" name="灯片编号占位符 3"/>
          <p:cNvSpPr>
            <a:spLocks noGrp="1"/>
          </p:cNvSpPr>
          <p:nvPr>
            <p:ph type="sldNum" sz="quarter" idx="5"/>
          </p:nvPr>
        </p:nvSpPr>
        <p:spPr/>
        <p:txBody>
          <a:bodyPr/>
          <a:lstStyle/>
          <a:p>
            <a:fld id="{EE634212-A9A7-4B0A-843A-3259CA589536}" type="slidenum">
              <a:rPr lang="zh-CN" altLang="en-US" smtClean="0"/>
              <a:t>20</a:t>
            </a:fld>
            <a:endParaRPr lang="zh-CN" altLang="en-US"/>
          </a:p>
        </p:txBody>
      </p:sp>
    </p:spTree>
    <p:extLst>
      <p:ext uri="{BB962C8B-B14F-4D97-AF65-F5344CB8AC3E}">
        <p14:creationId xmlns:p14="http://schemas.microsoft.com/office/powerpoint/2010/main" val="24972703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Hans-HK" altLang="en-US" dirty="0"/>
          </a:p>
        </p:txBody>
      </p:sp>
      <p:sp>
        <p:nvSpPr>
          <p:cNvPr id="4" name="灯片编号占位符 3"/>
          <p:cNvSpPr>
            <a:spLocks noGrp="1"/>
          </p:cNvSpPr>
          <p:nvPr>
            <p:ph type="sldNum" sz="quarter" idx="5"/>
          </p:nvPr>
        </p:nvSpPr>
        <p:spPr/>
        <p:txBody>
          <a:bodyPr/>
          <a:lstStyle/>
          <a:p>
            <a:fld id="{EE634212-A9A7-4B0A-843A-3259CA589536}" type="slidenum">
              <a:rPr lang="zh-CN" altLang="en-US" smtClean="0"/>
              <a:t>21</a:t>
            </a:fld>
            <a:endParaRPr lang="zh-CN" altLang="en-US"/>
          </a:p>
        </p:txBody>
      </p:sp>
    </p:spTree>
    <p:extLst>
      <p:ext uri="{BB962C8B-B14F-4D97-AF65-F5344CB8AC3E}">
        <p14:creationId xmlns:p14="http://schemas.microsoft.com/office/powerpoint/2010/main" val="385760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Hans-HK" altLang="en-US" dirty="0"/>
          </a:p>
        </p:txBody>
      </p:sp>
      <p:sp>
        <p:nvSpPr>
          <p:cNvPr id="4" name="灯片编号占位符 3"/>
          <p:cNvSpPr>
            <a:spLocks noGrp="1"/>
          </p:cNvSpPr>
          <p:nvPr>
            <p:ph type="sldNum" sz="quarter" idx="5"/>
          </p:nvPr>
        </p:nvSpPr>
        <p:spPr/>
        <p:txBody>
          <a:bodyPr/>
          <a:lstStyle/>
          <a:p>
            <a:fld id="{EE634212-A9A7-4B0A-843A-3259CA589536}" type="slidenum">
              <a:rPr lang="zh-CN" altLang="en-US" smtClean="0"/>
              <a:t>22</a:t>
            </a:fld>
            <a:endParaRPr lang="zh-CN" altLang="en-US"/>
          </a:p>
        </p:txBody>
      </p:sp>
    </p:spTree>
    <p:extLst>
      <p:ext uri="{BB962C8B-B14F-4D97-AF65-F5344CB8AC3E}">
        <p14:creationId xmlns:p14="http://schemas.microsoft.com/office/powerpoint/2010/main" val="328423153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Hans-HK" altLang="en-US" dirty="0"/>
          </a:p>
        </p:txBody>
      </p:sp>
      <p:sp>
        <p:nvSpPr>
          <p:cNvPr id="4" name="灯片编号占位符 3"/>
          <p:cNvSpPr>
            <a:spLocks noGrp="1"/>
          </p:cNvSpPr>
          <p:nvPr>
            <p:ph type="sldNum" sz="quarter" idx="5"/>
          </p:nvPr>
        </p:nvSpPr>
        <p:spPr/>
        <p:txBody>
          <a:bodyPr/>
          <a:lstStyle/>
          <a:p>
            <a:fld id="{EE634212-A9A7-4B0A-843A-3259CA589536}" type="slidenum">
              <a:rPr lang="zh-CN" altLang="en-US" smtClean="0"/>
              <a:t>23</a:t>
            </a:fld>
            <a:endParaRPr lang="zh-CN" altLang="en-US"/>
          </a:p>
        </p:txBody>
      </p:sp>
    </p:spTree>
    <p:extLst>
      <p:ext uri="{BB962C8B-B14F-4D97-AF65-F5344CB8AC3E}">
        <p14:creationId xmlns:p14="http://schemas.microsoft.com/office/powerpoint/2010/main" val="15516217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Hans-HK" altLang="en-US" dirty="0"/>
          </a:p>
        </p:txBody>
      </p:sp>
      <p:sp>
        <p:nvSpPr>
          <p:cNvPr id="4" name="灯片编号占位符 3"/>
          <p:cNvSpPr>
            <a:spLocks noGrp="1"/>
          </p:cNvSpPr>
          <p:nvPr>
            <p:ph type="sldNum" sz="quarter" idx="5"/>
          </p:nvPr>
        </p:nvSpPr>
        <p:spPr/>
        <p:txBody>
          <a:bodyPr/>
          <a:lstStyle/>
          <a:p>
            <a:fld id="{EE634212-A9A7-4B0A-843A-3259CA589536}" type="slidenum">
              <a:rPr lang="zh-CN" altLang="en-US" smtClean="0"/>
              <a:t>24</a:t>
            </a:fld>
            <a:endParaRPr lang="zh-CN" altLang="en-US"/>
          </a:p>
        </p:txBody>
      </p:sp>
    </p:spTree>
    <p:extLst>
      <p:ext uri="{BB962C8B-B14F-4D97-AF65-F5344CB8AC3E}">
        <p14:creationId xmlns:p14="http://schemas.microsoft.com/office/powerpoint/2010/main" val="34084837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E634212-A9A7-4B0A-843A-3259CA589536}" type="slidenum">
              <a:rPr lang="zh-CN" altLang="en-US" smtClean="0"/>
              <a:t>3</a:t>
            </a:fld>
            <a:endParaRPr lang="zh-CN" altLang="en-US"/>
          </a:p>
        </p:txBody>
      </p:sp>
    </p:spTree>
    <p:extLst>
      <p:ext uri="{BB962C8B-B14F-4D97-AF65-F5344CB8AC3E}">
        <p14:creationId xmlns:p14="http://schemas.microsoft.com/office/powerpoint/2010/main" val="26027158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EE634212-A9A7-4B0A-843A-3259CA589536}" type="slidenum">
              <a:rPr lang="zh-CN" altLang="en-US" smtClean="0"/>
              <a:t>26</a:t>
            </a:fld>
            <a:endParaRPr lang="zh-CN" altLang="en-US"/>
          </a:p>
        </p:txBody>
      </p:sp>
    </p:spTree>
    <p:extLst>
      <p:ext uri="{BB962C8B-B14F-4D97-AF65-F5344CB8AC3E}">
        <p14:creationId xmlns:p14="http://schemas.microsoft.com/office/powerpoint/2010/main" val="40905310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E634212-A9A7-4B0A-843A-3259CA589536}" type="slidenum">
              <a:rPr lang="zh-CN" altLang="en-US" smtClean="0"/>
              <a:t>4</a:t>
            </a:fld>
            <a:endParaRPr lang="zh-CN" altLang="en-US"/>
          </a:p>
        </p:txBody>
      </p:sp>
    </p:spTree>
    <p:extLst>
      <p:ext uri="{BB962C8B-B14F-4D97-AF65-F5344CB8AC3E}">
        <p14:creationId xmlns:p14="http://schemas.microsoft.com/office/powerpoint/2010/main" val="9312860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E634212-A9A7-4B0A-843A-3259CA589536}" type="slidenum">
              <a:rPr lang="zh-CN" altLang="en-US" smtClean="0"/>
              <a:t>5</a:t>
            </a:fld>
            <a:endParaRPr lang="zh-CN" altLang="en-US"/>
          </a:p>
        </p:txBody>
      </p:sp>
    </p:spTree>
    <p:extLst>
      <p:ext uri="{BB962C8B-B14F-4D97-AF65-F5344CB8AC3E}">
        <p14:creationId xmlns:p14="http://schemas.microsoft.com/office/powerpoint/2010/main" val="40162306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E634212-A9A7-4B0A-843A-3259CA589536}" type="slidenum">
              <a:rPr lang="zh-CN" altLang="en-US" smtClean="0"/>
              <a:t>6</a:t>
            </a:fld>
            <a:endParaRPr lang="zh-CN" altLang="en-US"/>
          </a:p>
        </p:txBody>
      </p:sp>
    </p:spTree>
    <p:extLst>
      <p:ext uri="{BB962C8B-B14F-4D97-AF65-F5344CB8AC3E}">
        <p14:creationId xmlns:p14="http://schemas.microsoft.com/office/powerpoint/2010/main" val="25801899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E634212-A9A7-4B0A-843A-3259CA589536}" type="slidenum">
              <a:rPr lang="zh-CN" altLang="en-US" smtClean="0"/>
              <a:t>7</a:t>
            </a:fld>
            <a:endParaRPr lang="zh-CN" altLang="en-US"/>
          </a:p>
        </p:txBody>
      </p:sp>
    </p:spTree>
    <p:extLst>
      <p:ext uri="{BB962C8B-B14F-4D97-AF65-F5344CB8AC3E}">
        <p14:creationId xmlns:p14="http://schemas.microsoft.com/office/powerpoint/2010/main" val="12379402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E634212-A9A7-4B0A-843A-3259CA589536}" type="slidenum">
              <a:rPr lang="zh-CN" altLang="en-US" smtClean="0"/>
              <a:t>8</a:t>
            </a:fld>
            <a:endParaRPr lang="zh-CN" altLang="en-US"/>
          </a:p>
        </p:txBody>
      </p:sp>
    </p:spTree>
    <p:extLst>
      <p:ext uri="{BB962C8B-B14F-4D97-AF65-F5344CB8AC3E}">
        <p14:creationId xmlns:p14="http://schemas.microsoft.com/office/powerpoint/2010/main" val="7377387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E634212-A9A7-4B0A-843A-3259CA589536}" type="slidenum">
              <a:rPr lang="zh-CN" altLang="en-US" smtClean="0"/>
              <a:t>9</a:t>
            </a:fld>
            <a:endParaRPr lang="zh-CN" altLang="en-US"/>
          </a:p>
        </p:txBody>
      </p:sp>
    </p:spTree>
    <p:extLst>
      <p:ext uri="{BB962C8B-B14F-4D97-AF65-F5344CB8AC3E}">
        <p14:creationId xmlns:p14="http://schemas.microsoft.com/office/powerpoint/2010/main" val="12845630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E634212-A9A7-4B0A-843A-3259CA589536}" type="slidenum">
              <a:rPr lang="zh-CN" altLang="en-US" smtClean="0"/>
              <a:t>12</a:t>
            </a:fld>
            <a:endParaRPr lang="zh-CN" altLang="en-US"/>
          </a:p>
        </p:txBody>
      </p:sp>
    </p:spTree>
    <p:extLst>
      <p:ext uri="{BB962C8B-B14F-4D97-AF65-F5344CB8AC3E}">
        <p14:creationId xmlns:p14="http://schemas.microsoft.com/office/powerpoint/2010/main" val="296762703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
        <p:nvSpPr>
          <p:cNvPr id="24" name="Footer Placeholder 4">
            <a:extLst>
              <a:ext uri="{FF2B5EF4-FFF2-40B4-BE49-F238E27FC236}">
                <a16:creationId xmlns:a16="http://schemas.microsoft.com/office/drawing/2014/main" id="{65BE91AD-2333-48DD-B0B8-2C2E0D79740B}"/>
              </a:ext>
            </a:extLst>
          </p:cNvPr>
          <p:cNvSpPr txBox="1">
            <a:spLocks/>
          </p:cNvSpPr>
          <p:nvPr userDrawn="1"/>
        </p:nvSpPr>
        <p:spPr>
          <a:xfrm>
            <a:off x="4048376" y="6413479"/>
            <a:ext cx="4114800" cy="365125"/>
          </a:xfrm>
          <a:prstGeom prst="rect">
            <a:avLst/>
          </a:prstGeom>
        </p:spPr>
        <p:txBody>
          <a:bodyPr vert="horz" lIns="91440" tIns="45720" rIns="91440" bIns="45720" rtlCol="0" anchor="ctr"/>
          <a:lstStyle>
            <a:defPPr>
              <a:defRPr lang="en-US"/>
            </a:defPPr>
            <a:lvl1pPr marL="0" algn="ctr" defTabSz="457200" rtl="0" eaLnBrk="1" latinLnBrk="0" hangingPunct="1">
              <a:defRPr lang="en-US" altLang="zh-CN" sz="1200" kern="1200" smtClean="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200">
                <a:solidFill>
                  <a:schemeClr val="tx1"/>
                </a:solidFill>
              </a:rPr>
              <a:t>Southeast University</a:t>
            </a:r>
          </a:p>
        </p:txBody>
      </p:sp>
      <p:sp>
        <p:nvSpPr>
          <p:cNvPr id="25" name="日期占位符 3">
            <a:extLst>
              <a:ext uri="{FF2B5EF4-FFF2-40B4-BE49-F238E27FC236}">
                <a16:creationId xmlns:a16="http://schemas.microsoft.com/office/drawing/2014/main" id="{9A0C4C82-1BDC-4D03-BDBC-52477B2F2D0D}"/>
              </a:ext>
            </a:extLst>
          </p:cNvPr>
          <p:cNvSpPr txBox="1">
            <a:spLocks/>
          </p:cNvSpPr>
          <p:nvPr userDrawn="1"/>
        </p:nvSpPr>
        <p:spPr>
          <a:xfrm>
            <a:off x="838200" y="6413478"/>
            <a:ext cx="2743200" cy="365125"/>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E650424-F945-4EC2-8594-4948CA017EDA}" type="datetime1">
              <a:rPr lang="zh-CN" altLang="en-US" sz="1200" smtClean="0">
                <a:solidFill>
                  <a:schemeClr val="tx1"/>
                </a:solidFill>
                <a:latin typeface="+mn-lt"/>
              </a:rPr>
              <a:pPr/>
              <a:t>2023/4/7</a:t>
            </a:fld>
            <a:endParaRPr lang="zh-CN" altLang="en-US" sz="1200">
              <a:solidFill>
                <a:schemeClr val="tx1"/>
              </a:solidFill>
              <a:latin typeface="+mn-lt"/>
            </a:endParaRPr>
          </a:p>
        </p:txBody>
      </p:sp>
      <p:pic>
        <p:nvPicPr>
          <p:cNvPr id="5" name="图片 4">
            <a:extLst>
              <a:ext uri="{FF2B5EF4-FFF2-40B4-BE49-F238E27FC236}">
                <a16:creationId xmlns:a16="http://schemas.microsoft.com/office/drawing/2014/main" id="{8EE98FB3-4769-4915-9D28-DE67360673A2}"/>
              </a:ext>
            </a:extLst>
          </p:cNvPr>
          <p:cNvPicPr>
            <a:picLocks noChangeAspect="1"/>
          </p:cNvPicPr>
          <p:nvPr userDrawn="1"/>
        </p:nvPicPr>
        <p:blipFill>
          <a:blip r:embed="rId2"/>
          <a:stretch>
            <a:fillRect/>
          </a:stretch>
        </p:blipFill>
        <p:spPr>
          <a:xfrm>
            <a:off x="0" y="1823422"/>
            <a:ext cx="12192000" cy="2281918"/>
          </a:xfrm>
          <a:prstGeom prst="rect">
            <a:avLst/>
          </a:prstGeom>
        </p:spPr>
      </p:pic>
    </p:spTree>
    <p:extLst>
      <p:ext uri="{BB962C8B-B14F-4D97-AF65-F5344CB8AC3E}">
        <p14:creationId xmlns:p14="http://schemas.microsoft.com/office/powerpoint/2010/main" val="15086484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7" name="矩形: 圆角 6">
            <a:extLst>
              <a:ext uri="{FF2B5EF4-FFF2-40B4-BE49-F238E27FC236}">
                <a16:creationId xmlns:a16="http://schemas.microsoft.com/office/drawing/2014/main" id="{397A1699-D4A6-41A2-B2A2-C882688D9AEA}"/>
              </a:ext>
            </a:extLst>
          </p:cNvPr>
          <p:cNvSpPr/>
          <p:nvPr userDrawn="1"/>
        </p:nvSpPr>
        <p:spPr>
          <a:xfrm>
            <a:off x="243601" y="173419"/>
            <a:ext cx="11718700" cy="740981"/>
          </a:xfrm>
          <a:prstGeom prst="roundRect">
            <a:avLst/>
          </a:prstGeom>
          <a:solidFill>
            <a:srgbClr val="6E8360"/>
          </a:solidFill>
          <a:ln>
            <a:no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灯片编号占位符 5">
            <a:extLst>
              <a:ext uri="{FF2B5EF4-FFF2-40B4-BE49-F238E27FC236}">
                <a16:creationId xmlns:a16="http://schemas.microsoft.com/office/drawing/2014/main" id="{1089AC62-3A72-4F59-B75C-54ACA852B82D}"/>
              </a:ext>
            </a:extLst>
          </p:cNvPr>
          <p:cNvSpPr>
            <a:spLocks noGrp="1"/>
          </p:cNvSpPr>
          <p:nvPr>
            <p:ph type="sldNum" sz="quarter" idx="12"/>
          </p:nvPr>
        </p:nvSpPr>
        <p:spPr>
          <a:xfrm>
            <a:off x="11238829" y="6407033"/>
            <a:ext cx="723472" cy="365125"/>
          </a:xfrm>
        </p:spPr>
        <p:txBody>
          <a:bodyPr/>
          <a:lstStyle>
            <a:lvl1pPr>
              <a:defRPr>
                <a:solidFill>
                  <a:schemeClr val="tx1"/>
                </a:solidFill>
              </a:defRPr>
            </a:lvl1pPr>
          </a:lstStyle>
          <a:p>
            <a:fld id="{72A5E12F-523A-4D75-95A2-779F57F5D9E2}" type="slidenum">
              <a:rPr lang="zh-CN" altLang="en-US" smtClean="0"/>
              <a:pPr/>
              <a:t>‹#›</a:t>
            </a:fld>
            <a:endParaRPr lang="zh-CN" altLang="en-US"/>
          </a:p>
        </p:txBody>
      </p:sp>
      <p:pic>
        <p:nvPicPr>
          <p:cNvPr id="9" name="图片 8">
            <a:extLst>
              <a:ext uri="{FF2B5EF4-FFF2-40B4-BE49-F238E27FC236}">
                <a16:creationId xmlns:a16="http://schemas.microsoft.com/office/drawing/2014/main" id="{34F01A3D-2376-4DB9-A423-76AC14A92C57}"/>
              </a:ext>
            </a:extLst>
          </p:cNvPr>
          <p:cNvPicPr>
            <a:picLocks/>
          </p:cNvPicPr>
          <p:nvPr userDrawn="1"/>
        </p:nvPicPr>
        <p:blipFill rotWithShape="1">
          <a:blip r:embed="rId2" cstate="print">
            <a:extLst>
              <a:ext uri="{28A0092B-C50C-407E-A947-70E740481C1C}">
                <a14:useLocalDpi xmlns:a14="http://schemas.microsoft.com/office/drawing/2010/main" val="0"/>
              </a:ext>
            </a:extLst>
          </a:blip>
          <a:srcRect l="-29" t="-1" r="68184" b="524"/>
          <a:stretch/>
        </p:blipFill>
        <p:spPr>
          <a:xfrm>
            <a:off x="11289945" y="233289"/>
            <a:ext cx="621240" cy="621240"/>
          </a:xfrm>
          <a:prstGeom prst="rect">
            <a:avLst/>
          </a:prstGeom>
        </p:spPr>
      </p:pic>
      <p:sp>
        <p:nvSpPr>
          <p:cNvPr id="3" name="文本占位符 2">
            <a:extLst>
              <a:ext uri="{FF2B5EF4-FFF2-40B4-BE49-F238E27FC236}">
                <a16:creationId xmlns:a16="http://schemas.microsoft.com/office/drawing/2014/main" id="{AFE2AA12-7B0A-4D2B-99D2-4D05AA78D69F}"/>
              </a:ext>
            </a:extLst>
          </p:cNvPr>
          <p:cNvSpPr>
            <a:spLocks noGrp="1"/>
          </p:cNvSpPr>
          <p:nvPr>
            <p:ph type="body" sz="quarter" idx="13"/>
          </p:nvPr>
        </p:nvSpPr>
        <p:spPr>
          <a:xfrm>
            <a:off x="291114" y="258953"/>
            <a:ext cx="10122886" cy="569912"/>
          </a:xfrm>
        </p:spPr>
        <p:txBody>
          <a:bodyPr>
            <a:normAutofit/>
          </a:bodyPr>
          <a:lstStyle>
            <a:lvl1pPr marL="0" indent="0" fontAlgn="ctr">
              <a:lnSpc>
                <a:spcPct val="100000"/>
              </a:lnSpc>
              <a:spcBef>
                <a:spcPts val="0"/>
              </a:spcBef>
              <a:buFontTx/>
              <a:buNone/>
              <a:defRPr sz="2800" b="1">
                <a:solidFill>
                  <a:schemeClr val="bg1"/>
                </a:solidFill>
                <a:latin typeface="微软雅黑" panose="020B0503020204020204" pitchFamily="34" charset="-122"/>
                <a:ea typeface="微软雅黑" panose="020B0503020204020204" pitchFamily="34" charset="-122"/>
              </a:defRPr>
            </a:lvl1pPr>
          </a:lstStyle>
          <a:p>
            <a:pPr lvl="0"/>
            <a:r>
              <a:rPr lang="zh-CN" altLang="en-US"/>
              <a:t>单击此处编辑母版文本样式</a:t>
            </a:r>
          </a:p>
        </p:txBody>
      </p:sp>
    </p:spTree>
    <p:extLst>
      <p:ext uri="{BB962C8B-B14F-4D97-AF65-F5344CB8AC3E}">
        <p14:creationId xmlns:p14="http://schemas.microsoft.com/office/powerpoint/2010/main" val="41673598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0B9DE01F-82B8-4C81-9B06-97E4FDCE6A19}"/>
              </a:ext>
            </a:extLst>
          </p:cNvPr>
          <p:cNvPicPr>
            <a:picLocks noChangeAspect="1"/>
          </p:cNvPicPr>
          <p:nvPr userDrawn="1"/>
        </p:nvPicPr>
        <p:blipFill>
          <a:blip r:embed="rId2"/>
          <a:stretch>
            <a:fillRect/>
          </a:stretch>
        </p:blipFill>
        <p:spPr>
          <a:xfrm>
            <a:off x="4911288" y="3866330"/>
            <a:ext cx="3186947" cy="1661357"/>
          </a:xfrm>
          <a:prstGeom prst="rect">
            <a:avLst/>
          </a:prstGeom>
        </p:spPr>
      </p:pic>
      <p:pic>
        <p:nvPicPr>
          <p:cNvPr id="10" name="图片 9">
            <a:extLst>
              <a:ext uri="{FF2B5EF4-FFF2-40B4-BE49-F238E27FC236}">
                <a16:creationId xmlns:a16="http://schemas.microsoft.com/office/drawing/2014/main" id="{CB263455-85CC-49D0-95FB-460BD8F80A0B}"/>
              </a:ext>
            </a:extLst>
          </p:cNvPr>
          <p:cNvPicPr>
            <a:picLocks/>
          </p:cNvPicPr>
          <p:nvPr userDrawn="1"/>
        </p:nvPicPr>
        <p:blipFill>
          <a:blip r:embed="rId3"/>
          <a:stretch>
            <a:fillRect/>
          </a:stretch>
        </p:blipFill>
        <p:spPr>
          <a:xfrm>
            <a:off x="1209907" y="3866330"/>
            <a:ext cx="3101663" cy="1661363"/>
          </a:xfrm>
          <a:prstGeom prst="rect">
            <a:avLst/>
          </a:prstGeom>
        </p:spPr>
      </p:pic>
      <p:sp>
        <p:nvSpPr>
          <p:cNvPr id="11" name="文本框 10">
            <a:extLst>
              <a:ext uri="{FF2B5EF4-FFF2-40B4-BE49-F238E27FC236}">
                <a16:creationId xmlns:a16="http://schemas.microsoft.com/office/drawing/2014/main" id="{8622A32B-873F-470E-9C87-ABD6C7FF142D}"/>
              </a:ext>
            </a:extLst>
          </p:cNvPr>
          <p:cNvSpPr txBox="1"/>
          <p:nvPr userDrawn="1"/>
        </p:nvSpPr>
        <p:spPr>
          <a:xfrm>
            <a:off x="1941161" y="3167419"/>
            <a:ext cx="1639156" cy="461665"/>
          </a:xfrm>
          <a:prstGeom prst="rect">
            <a:avLst/>
          </a:prstGeom>
          <a:noFill/>
        </p:spPr>
        <p:txBody>
          <a:bodyPr wrap="square" rtlCol="0">
            <a:spAutoFit/>
          </a:bodyPr>
          <a:lstStyle>
            <a:defPPr>
              <a:defRPr lang="zh-CN"/>
            </a:defPPr>
            <a:lvl1pPr>
              <a:defRPr sz="2400" b="1" spc="300">
                <a:solidFill>
                  <a:srgbClr val="404040"/>
                </a:solidFill>
                <a:latin typeface="微软雅黑" panose="020B0503020204020204" pitchFamily="34" charset="-122"/>
                <a:ea typeface="微软雅黑" panose="020B0503020204020204" pitchFamily="34" charset="-122"/>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30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n-cs"/>
              </a:rPr>
              <a:t>平衡色</a:t>
            </a:r>
          </a:p>
        </p:txBody>
      </p:sp>
      <p:cxnSp>
        <p:nvCxnSpPr>
          <p:cNvPr id="12" name="直接连接符 11">
            <a:extLst>
              <a:ext uri="{FF2B5EF4-FFF2-40B4-BE49-F238E27FC236}">
                <a16:creationId xmlns:a16="http://schemas.microsoft.com/office/drawing/2014/main" id="{A3E41757-CB0C-4C25-937C-7B242E5E19DC}"/>
              </a:ext>
            </a:extLst>
          </p:cNvPr>
          <p:cNvCxnSpPr>
            <a:cxnSpLocks/>
          </p:cNvCxnSpPr>
          <p:nvPr userDrawn="1"/>
        </p:nvCxnSpPr>
        <p:spPr>
          <a:xfrm>
            <a:off x="2391438" y="3708165"/>
            <a:ext cx="73860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id="{58565202-40DC-408B-A261-A096173E7A2E}"/>
              </a:ext>
            </a:extLst>
          </p:cNvPr>
          <p:cNvCxnSpPr>
            <a:cxnSpLocks/>
          </p:cNvCxnSpPr>
          <p:nvPr userDrawn="1"/>
        </p:nvCxnSpPr>
        <p:spPr>
          <a:xfrm>
            <a:off x="2391438" y="1015879"/>
            <a:ext cx="73860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14" name="文本框 13">
            <a:extLst>
              <a:ext uri="{FF2B5EF4-FFF2-40B4-BE49-F238E27FC236}">
                <a16:creationId xmlns:a16="http://schemas.microsoft.com/office/drawing/2014/main" id="{DE91397E-C54D-4A56-8513-1CE9DF4A1CFF}"/>
              </a:ext>
            </a:extLst>
          </p:cNvPr>
          <p:cNvSpPr txBox="1"/>
          <p:nvPr userDrawn="1"/>
        </p:nvSpPr>
        <p:spPr>
          <a:xfrm>
            <a:off x="1209907" y="469321"/>
            <a:ext cx="3101663"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30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n-cs"/>
              </a:rPr>
              <a:t>主色</a:t>
            </a:r>
            <a:r>
              <a:rPr kumimoji="0" lang="en-US" altLang="zh-CN" sz="2400" b="1" i="0" u="none" strike="noStrike" kern="1200" cap="none" spc="30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n-cs"/>
              </a:rPr>
              <a:t>&amp;</a:t>
            </a:r>
            <a:r>
              <a:rPr kumimoji="0" lang="zh-CN" altLang="en-US" sz="2400" b="1" i="0" u="none" strike="noStrike" kern="1200" cap="none" spc="30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n-cs"/>
              </a:rPr>
              <a:t>同频色</a:t>
            </a:r>
          </a:p>
        </p:txBody>
      </p:sp>
      <p:pic>
        <p:nvPicPr>
          <p:cNvPr id="15" name="图片 14">
            <a:extLst>
              <a:ext uri="{FF2B5EF4-FFF2-40B4-BE49-F238E27FC236}">
                <a16:creationId xmlns:a16="http://schemas.microsoft.com/office/drawing/2014/main" id="{ABCA2976-D46F-437D-9A05-6AF7DC5758F2}"/>
              </a:ext>
            </a:extLst>
          </p:cNvPr>
          <p:cNvPicPr>
            <a:picLocks/>
          </p:cNvPicPr>
          <p:nvPr userDrawn="1"/>
        </p:nvPicPr>
        <p:blipFill>
          <a:blip r:embed="rId4"/>
          <a:stretch>
            <a:fillRect/>
          </a:stretch>
        </p:blipFill>
        <p:spPr>
          <a:xfrm>
            <a:off x="8175247" y="1165515"/>
            <a:ext cx="3101663" cy="1661363"/>
          </a:xfrm>
          <a:prstGeom prst="rect">
            <a:avLst/>
          </a:prstGeom>
        </p:spPr>
      </p:pic>
      <p:pic>
        <p:nvPicPr>
          <p:cNvPr id="16" name="图片 15">
            <a:extLst>
              <a:ext uri="{FF2B5EF4-FFF2-40B4-BE49-F238E27FC236}">
                <a16:creationId xmlns:a16="http://schemas.microsoft.com/office/drawing/2014/main" id="{24C86CEE-EF3B-480D-9978-D7E2045160FE}"/>
              </a:ext>
            </a:extLst>
          </p:cNvPr>
          <p:cNvPicPr>
            <a:picLocks/>
          </p:cNvPicPr>
          <p:nvPr userDrawn="1"/>
        </p:nvPicPr>
        <p:blipFill>
          <a:blip r:embed="rId5"/>
          <a:stretch>
            <a:fillRect/>
          </a:stretch>
        </p:blipFill>
        <p:spPr>
          <a:xfrm>
            <a:off x="4927970" y="1165516"/>
            <a:ext cx="3101663" cy="1661363"/>
          </a:xfrm>
          <a:prstGeom prst="rect">
            <a:avLst/>
          </a:prstGeom>
        </p:spPr>
      </p:pic>
      <p:sp>
        <p:nvSpPr>
          <p:cNvPr id="17" name="文本框 16">
            <a:extLst>
              <a:ext uri="{FF2B5EF4-FFF2-40B4-BE49-F238E27FC236}">
                <a16:creationId xmlns:a16="http://schemas.microsoft.com/office/drawing/2014/main" id="{150CDF40-5384-42C8-BB90-3B13AF2D9F61}"/>
              </a:ext>
            </a:extLst>
          </p:cNvPr>
          <p:cNvSpPr txBox="1"/>
          <p:nvPr userDrawn="1"/>
        </p:nvSpPr>
        <p:spPr>
          <a:xfrm>
            <a:off x="6919234" y="469321"/>
            <a:ext cx="2512028"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30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n-cs"/>
              </a:rPr>
              <a:t>浅色</a:t>
            </a:r>
            <a:r>
              <a:rPr kumimoji="0" lang="en-US" altLang="zh-CN" sz="2400" b="1" i="0" u="none" strike="noStrike" kern="1200" cap="none" spc="30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n-cs"/>
              </a:rPr>
              <a:t>&amp;</a:t>
            </a:r>
            <a:r>
              <a:rPr kumimoji="0" lang="zh-CN" altLang="en-US" sz="2400" b="1" i="0" u="none" strike="noStrike" kern="1200" cap="none" spc="30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n-cs"/>
              </a:rPr>
              <a:t>深色</a:t>
            </a:r>
          </a:p>
        </p:txBody>
      </p:sp>
      <p:cxnSp>
        <p:nvCxnSpPr>
          <p:cNvPr id="18" name="直接连接符 17">
            <a:extLst>
              <a:ext uri="{FF2B5EF4-FFF2-40B4-BE49-F238E27FC236}">
                <a16:creationId xmlns:a16="http://schemas.microsoft.com/office/drawing/2014/main" id="{F1E5CFCF-CA0E-4F76-A1A8-6055D5773156}"/>
              </a:ext>
            </a:extLst>
          </p:cNvPr>
          <p:cNvCxnSpPr>
            <a:cxnSpLocks/>
          </p:cNvCxnSpPr>
          <p:nvPr userDrawn="1"/>
        </p:nvCxnSpPr>
        <p:spPr>
          <a:xfrm>
            <a:off x="7805947" y="1015879"/>
            <a:ext cx="73860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pic>
        <p:nvPicPr>
          <p:cNvPr id="19" name="图片 18">
            <a:extLst>
              <a:ext uri="{FF2B5EF4-FFF2-40B4-BE49-F238E27FC236}">
                <a16:creationId xmlns:a16="http://schemas.microsoft.com/office/drawing/2014/main" id="{F31B9BA8-49A1-46C8-950D-AA666E90B364}"/>
              </a:ext>
            </a:extLst>
          </p:cNvPr>
          <p:cNvPicPr>
            <a:picLocks noChangeAspect="1"/>
          </p:cNvPicPr>
          <p:nvPr userDrawn="1"/>
        </p:nvPicPr>
        <p:blipFill>
          <a:blip r:embed="rId6"/>
          <a:stretch>
            <a:fillRect/>
          </a:stretch>
        </p:blipFill>
        <p:spPr>
          <a:xfrm>
            <a:off x="1208156" y="1164020"/>
            <a:ext cx="3105165" cy="1664352"/>
          </a:xfrm>
          <a:prstGeom prst="rect">
            <a:avLst/>
          </a:prstGeom>
        </p:spPr>
      </p:pic>
      <p:pic>
        <p:nvPicPr>
          <p:cNvPr id="2" name="图片 1">
            <a:extLst>
              <a:ext uri="{FF2B5EF4-FFF2-40B4-BE49-F238E27FC236}">
                <a16:creationId xmlns:a16="http://schemas.microsoft.com/office/drawing/2014/main" id="{9CB8BF88-8AE8-4B1D-BC31-3D18E8F3A6D3}"/>
              </a:ext>
            </a:extLst>
          </p:cNvPr>
          <p:cNvPicPr>
            <a:picLocks noChangeAspect="1"/>
          </p:cNvPicPr>
          <p:nvPr userDrawn="1"/>
        </p:nvPicPr>
        <p:blipFill>
          <a:blip r:embed="rId7"/>
          <a:stretch>
            <a:fillRect/>
          </a:stretch>
        </p:blipFill>
        <p:spPr>
          <a:xfrm>
            <a:off x="8697953" y="4697007"/>
            <a:ext cx="1930400" cy="247650"/>
          </a:xfrm>
          <a:prstGeom prst="rect">
            <a:avLst/>
          </a:prstGeom>
        </p:spPr>
      </p:pic>
      <p:pic>
        <p:nvPicPr>
          <p:cNvPr id="20" name="图片 19">
            <a:extLst>
              <a:ext uri="{FF2B5EF4-FFF2-40B4-BE49-F238E27FC236}">
                <a16:creationId xmlns:a16="http://schemas.microsoft.com/office/drawing/2014/main" id="{405F20DE-A2C1-4384-8C30-55A1F848862D}"/>
              </a:ext>
            </a:extLst>
          </p:cNvPr>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8544549" y="3708165"/>
            <a:ext cx="2234919" cy="532800"/>
          </a:xfrm>
          <a:prstGeom prst="rect">
            <a:avLst/>
          </a:prstGeom>
        </p:spPr>
      </p:pic>
      <p:sp>
        <p:nvSpPr>
          <p:cNvPr id="21" name="矩形: 圆角 20">
            <a:extLst>
              <a:ext uri="{FF2B5EF4-FFF2-40B4-BE49-F238E27FC236}">
                <a16:creationId xmlns:a16="http://schemas.microsoft.com/office/drawing/2014/main" id="{6C038CD9-1C61-4D2A-A992-27184F4E945A}"/>
              </a:ext>
            </a:extLst>
          </p:cNvPr>
          <p:cNvSpPr/>
          <p:nvPr userDrawn="1"/>
        </p:nvSpPr>
        <p:spPr>
          <a:xfrm>
            <a:off x="243601" y="173419"/>
            <a:ext cx="11718700" cy="740981"/>
          </a:xfrm>
          <a:prstGeom prst="roundRect">
            <a:avLst/>
          </a:prstGeom>
          <a:solidFill>
            <a:srgbClr val="6E8360"/>
          </a:solidFill>
          <a:ln>
            <a:no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3127129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0BDBCC21-A946-42D1-8E49-C8601659ABC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30375" y="236129"/>
            <a:ext cx="8591550" cy="6385741"/>
          </a:xfrm>
          <a:prstGeom prst="rect">
            <a:avLst/>
          </a:prstGeom>
        </p:spPr>
      </p:pic>
    </p:spTree>
    <p:extLst>
      <p:ext uri="{BB962C8B-B14F-4D97-AF65-F5344CB8AC3E}">
        <p14:creationId xmlns:p14="http://schemas.microsoft.com/office/powerpoint/2010/main" val="314820351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9ECFFD6-F58A-4D20-9F2A-46EA578AFD1E}" type="datetime1">
              <a:rPr lang="zh-CN" altLang="en-US" smtClean="0"/>
              <a:t>2023/4/7</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ltLang="zh-CN"/>
              <a:t>Southeast University</a:t>
            </a:r>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A5E12F-523A-4D75-95A2-779F57F5D9E2}" type="slidenum">
              <a:rPr lang="zh-CN" altLang="en-US" smtClean="0"/>
              <a:t>‹#›</a:t>
            </a:fld>
            <a:endParaRPr lang="zh-CN" altLang="en-US"/>
          </a:p>
        </p:txBody>
      </p:sp>
    </p:spTree>
    <p:extLst>
      <p:ext uri="{BB962C8B-B14F-4D97-AF65-F5344CB8AC3E}">
        <p14:creationId xmlns:p14="http://schemas.microsoft.com/office/powerpoint/2010/main" val="960700900"/>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66" r:id="rId3"/>
    <p:sldLayoutId id="2147483690" r:id="rId4"/>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28.png"/><Relationship Id="rId7" Type="http://schemas.openxmlformats.org/officeDocument/2006/relationships/image" Target="../media/image32.png"/><Relationship Id="rId12" Type="http://schemas.openxmlformats.org/officeDocument/2006/relationships/image" Target="../media/image37.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31.png"/><Relationship Id="rId11" Type="http://schemas.openxmlformats.org/officeDocument/2006/relationships/image" Target="../media/image36.png"/><Relationship Id="rId5" Type="http://schemas.openxmlformats.org/officeDocument/2006/relationships/image" Target="../media/image30.png"/><Relationship Id="rId10" Type="http://schemas.openxmlformats.org/officeDocument/2006/relationships/image" Target="../media/image35.png"/><Relationship Id="rId4" Type="http://schemas.openxmlformats.org/officeDocument/2006/relationships/image" Target="../media/image29.png"/><Relationship Id="rId9" Type="http://schemas.openxmlformats.org/officeDocument/2006/relationships/image" Target="../media/image34.png"/></Relationships>
</file>

<file path=ppt/slides/_rels/slide1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s>
</file>

<file path=ppt/slides/_rels/slide1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17.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52.png"/><Relationship Id="rId3" Type="http://schemas.openxmlformats.org/officeDocument/2006/relationships/image" Target="../media/image48.png"/><Relationship Id="rId7" Type="http://schemas.openxmlformats.org/officeDocument/2006/relationships/hyperlink" Target="https://www.bilibili.com/video/BV1ev411P7dR/?spm_id_from=333.999.0.0&amp;vd_source=166e61105eee56069408248832125454"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51.png"/><Relationship Id="rId5" Type="http://schemas.openxmlformats.org/officeDocument/2006/relationships/image" Target="../media/image50.png"/><Relationship Id="rId4" Type="http://schemas.openxmlformats.org/officeDocument/2006/relationships/image" Target="../media/image49.png"/></Relationships>
</file>

<file path=ppt/slides/_rels/slide21.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56.png"/></Relationships>
</file>

<file path=ppt/slides/_rels/slide24.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 Id="rId9" Type="http://schemas.openxmlformats.org/officeDocument/2006/relationships/image" Target="../media/image19.png"/></Relationships>
</file>

<file path=ppt/slides/_rels/slide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4.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文本框 8">
            <a:extLst>
              <a:ext uri="{FF2B5EF4-FFF2-40B4-BE49-F238E27FC236}">
                <a16:creationId xmlns:a16="http://schemas.microsoft.com/office/drawing/2014/main" id="{C76C1C2A-D76E-40EE-A051-2672A22132EE}"/>
              </a:ext>
            </a:extLst>
          </p:cNvPr>
          <p:cNvSpPr txBox="1"/>
          <p:nvPr/>
        </p:nvSpPr>
        <p:spPr>
          <a:xfrm>
            <a:off x="1227599" y="2309836"/>
            <a:ext cx="9736802" cy="1277914"/>
          </a:xfrm>
          <a:prstGeom prst="rect">
            <a:avLst/>
          </a:prstGeom>
          <a:noFill/>
        </p:spPr>
        <p:txBody>
          <a:bodyPr wrap="square" rtlCol="0">
            <a:spAutoFit/>
          </a:bodyPr>
          <a:lstStyle/>
          <a:p>
            <a:pPr marL="0" marR="0" lvl="0" indent="0" algn="ctr" defTabSz="457200" rtl="0" eaLnBrk="1" fontAlgn="auto" latinLnBrk="0" hangingPunct="1">
              <a:lnSpc>
                <a:spcPct val="125000"/>
              </a:lnSpc>
              <a:spcBef>
                <a:spcPts val="1200"/>
              </a:spcBef>
              <a:spcAft>
                <a:spcPts val="1200"/>
              </a:spcAft>
              <a:buClrTx/>
              <a:buSzTx/>
              <a:buFontTx/>
              <a:buNone/>
              <a:tabLst/>
              <a:defRPr/>
            </a:pPr>
            <a:r>
              <a:rPr kumimoji="0" lang="en-US" altLang="zh-CN" sz="3200" b="1" i="0" u="none" strike="noStrike" kern="0" cap="none" normalizeH="0" noProof="0" dirty="0">
                <a:ln>
                  <a:noFill/>
                </a:ln>
                <a:solidFill>
                  <a:schemeClr val="accent6">
                    <a:lumMod val="50000"/>
                  </a:schemeClr>
                </a:solidFill>
                <a:effectLst/>
                <a:uLnTx/>
                <a:uFillTx/>
                <a:latin typeface="Calibri" panose="020F0502020204030204" pitchFamily="34" charset="0"/>
                <a:ea typeface="Calibri" panose="020F0502020204030204" pitchFamily="34" charset="0"/>
                <a:cs typeface="Calibri" panose="020F0502020204030204" pitchFamily="34" charset="0"/>
              </a:rPr>
              <a:t>Collaborative Global-Local Networks for Memory-Efficient Segmentation of Ultra-High Resolution Images.</a:t>
            </a:r>
            <a:endParaRPr lang="en-US" altLang="zh-CN" sz="3200" b="1" i="1" kern="0" dirty="0">
              <a:solidFill>
                <a:srgbClr val="FD9B69"/>
              </a:solidFill>
              <a:latin typeface="Calibri" panose="020F0502020204030204" pitchFamily="34" charset="0"/>
              <a:ea typeface="Calibri" panose="020F0502020204030204" pitchFamily="34" charset="0"/>
              <a:cs typeface="Calibri" panose="020F0502020204030204" pitchFamily="34" charset="0"/>
            </a:endParaRPr>
          </a:p>
        </p:txBody>
      </p:sp>
      <p:pic>
        <p:nvPicPr>
          <p:cNvPr id="5" name="图片 4">
            <a:extLst>
              <a:ext uri="{FF2B5EF4-FFF2-40B4-BE49-F238E27FC236}">
                <a16:creationId xmlns:a16="http://schemas.microsoft.com/office/drawing/2014/main" id="{056BA263-45F7-4EF7-93FA-DCE1C835851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8455" y="607866"/>
            <a:ext cx="2017186" cy="641190"/>
          </a:xfrm>
          <a:prstGeom prst="rect">
            <a:avLst/>
          </a:prstGeom>
        </p:spPr>
      </p:pic>
      <p:sp>
        <p:nvSpPr>
          <p:cNvPr id="6" name="文本框 5">
            <a:extLst>
              <a:ext uri="{FF2B5EF4-FFF2-40B4-BE49-F238E27FC236}">
                <a16:creationId xmlns:a16="http://schemas.microsoft.com/office/drawing/2014/main" id="{4293341B-0CDB-49FA-B5A7-B6D0A7FAE177}"/>
              </a:ext>
            </a:extLst>
          </p:cNvPr>
          <p:cNvSpPr txBox="1"/>
          <p:nvPr/>
        </p:nvSpPr>
        <p:spPr>
          <a:xfrm>
            <a:off x="1227599" y="4321700"/>
            <a:ext cx="9736802" cy="1660455"/>
          </a:xfrm>
          <a:prstGeom prst="rect">
            <a:avLst/>
          </a:prstGeom>
          <a:noFill/>
        </p:spPr>
        <p:txBody>
          <a:bodyPr wrap="square" rtlCol="0">
            <a:spAutoFit/>
          </a:bodyPr>
          <a:lstStyle/>
          <a:p>
            <a:pPr algn="ctr">
              <a:lnSpc>
                <a:spcPct val="130000"/>
              </a:lnSpc>
            </a:pPr>
            <a:r>
              <a:rPr lang="en-US" altLang="zh-CN" sz="2000" b="1" i="1" dirty="0">
                <a:solidFill>
                  <a:srgbClr val="6B2D0B"/>
                </a:solidFill>
                <a:ea typeface="微软雅黑" panose="020B0503020204020204" pitchFamily="34" charset="-122"/>
              </a:rPr>
              <a:t>CVPR-2019</a:t>
            </a:r>
          </a:p>
          <a:p>
            <a:pPr algn="ctr">
              <a:lnSpc>
                <a:spcPct val="130000"/>
              </a:lnSpc>
            </a:pPr>
            <a:r>
              <a:rPr lang="en-US" altLang="zh-CN" sz="2000" b="1" i="1" dirty="0" err="1">
                <a:solidFill>
                  <a:srgbClr val="6B2D0B"/>
                </a:solidFill>
                <a:ea typeface="微软雅黑" panose="020B0503020204020204" pitchFamily="34" charset="-122"/>
              </a:rPr>
              <a:t>Wuyang</a:t>
            </a:r>
            <a:r>
              <a:rPr lang="en-US" altLang="zh-CN" sz="2000" b="1" i="1" dirty="0">
                <a:solidFill>
                  <a:srgbClr val="6B2D0B"/>
                </a:solidFill>
                <a:ea typeface="微软雅黑" panose="020B0503020204020204" pitchFamily="34" charset="-122"/>
              </a:rPr>
              <a:t> Chen</a:t>
            </a:r>
            <a:r>
              <a:rPr lang="en-US" altLang="zh-CN" sz="2000" b="1" i="1" baseline="30000" dirty="0">
                <a:solidFill>
                  <a:srgbClr val="6B2D0B"/>
                </a:solidFill>
                <a:ea typeface="微软雅黑" panose="020B0503020204020204" pitchFamily="34" charset="-122"/>
              </a:rPr>
              <a:t>∗1</a:t>
            </a:r>
            <a:r>
              <a:rPr lang="en-US" altLang="zh-CN" sz="2000" b="1" i="1" dirty="0">
                <a:solidFill>
                  <a:srgbClr val="6B2D0B"/>
                </a:solidFill>
                <a:ea typeface="微软雅黑" panose="020B0503020204020204" pitchFamily="34" charset="-122"/>
              </a:rPr>
              <a:t>, </a:t>
            </a:r>
            <a:r>
              <a:rPr lang="en-US" altLang="zh-CN" sz="2000" b="1" i="1" dirty="0" err="1">
                <a:solidFill>
                  <a:srgbClr val="6B2D0B"/>
                </a:solidFill>
                <a:ea typeface="微软雅黑" panose="020B0503020204020204" pitchFamily="34" charset="-122"/>
              </a:rPr>
              <a:t>Ziyu</a:t>
            </a:r>
            <a:r>
              <a:rPr lang="en-US" altLang="zh-CN" sz="2000" b="1" i="1" dirty="0">
                <a:solidFill>
                  <a:srgbClr val="6B2D0B"/>
                </a:solidFill>
                <a:ea typeface="微软雅黑" panose="020B0503020204020204" pitchFamily="34" charset="-122"/>
              </a:rPr>
              <a:t> Jiang</a:t>
            </a:r>
            <a:r>
              <a:rPr lang="en-US" altLang="zh-CN" sz="2000" b="1" i="1" baseline="30000" dirty="0">
                <a:solidFill>
                  <a:srgbClr val="6B2D0B"/>
                </a:solidFill>
                <a:ea typeface="微软雅黑" panose="020B0503020204020204" pitchFamily="34" charset="-122"/>
              </a:rPr>
              <a:t>∗1</a:t>
            </a:r>
            <a:r>
              <a:rPr lang="en-US" altLang="zh-CN" sz="2000" b="1" i="1" dirty="0">
                <a:solidFill>
                  <a:srgbClr val="6B2D0B"/>
                </a:solidFill>
                <a:ea typeface="微软雅黑" panose="020B0503020204020204" pitchFamily="34" charset="-122"/>
              </a:rPr>
              <a:t>, </a:t>
            </a:r>
            <a:r>
              <a:rPr lang="en-US" altLang="zh-CN" sz="2000" b="1" i="1" dirty="0" err="1">
                <a:solidFill>
                  <a:srgbClr val="6B2D0B"/>
                </a:solidFill>
                <a:ea typeface="微软雅黑" panose="020B0503020204020204" pitchFamily="34" charset="-122"/>
              </a:rPr>
              <a:t>Zhangyang</a:t>
            </a:r>
            <a:r>
              <a:rPr lang="en-US" altLang="zh-CN" sz="2000" b="1" i="1" dirty="0">
                <a:solidFill>
                  <a:srgbClr val="6B2D0B"/>
                </a:solidFill>
                <a:ea typeface="微软雅黑" panose="020B0503020204020204" pitchFamily="34" charset="-122"/>
              </a:rPr>
              <a:t> Wang</a:t>
            </a:r>
            <a:r>
              <a:rPr lang="en-US" altLang="zh-CN" sz="2000" b="1" i="1" baseline="30000" dirty="0">
                <a:solidFill>
                  <a:srgbClr val="6B2D0B"/>
                </a:solidFill>
                <a:ea typeface="微软雅黑" panose="020B0503020204020204" pitchFamily="34" charset="-122"/>
              </a:rPr>
              <a:t>1</a:t>
            </a:r>
            <a:r>
              <a:rPr lang="en-US" altLang="zh-CN" sz="2000" b="1" i="1" dirty="0">
                <a:solidFill>
                  <a:srgbClr val="6B2D0B"/>
                </a:solidFill>
                <a:ea typeface="微软雅黑" panose="020B0503020204020204" pitchFamily="34" charset="-122"/>
              </a:rPr>
              <a:t>, </a:t>
            </a:r>
            <a:r>
              <a:rPr lang="en-US" altLang="zh-CN" sz="2000" b="1" i="1" dirty="0" err="1">
                <a:solidFill>
                  <a:srgbClr val="6B2D0B"/>
                </a:solidFill>
                <a:ea typeface="微软雅黑" panose="020B0503020204020204" pitchFamily="34" charset="-122"/>
              </a:rPr>
              <a:t>Kexin</a:t>
            </a:r>
            <a:r>
              <a:rPr lang="en-US" altLang="zh-CN" sz="2000" b="1" i="1" dirty="0">
                <a:solidFill>
                  <a:srgbClr val="6B2D0B"/>
                </a:solidFill>
                <a:ea typeface="微软雅黑" panose="020B0503020204020204" pitchFamily="34" charset="-122"/>
              </a:rPr>
              <a:t> Cui</a:t>
            </a:r>
            <a:r>
              <a:rPr lang="en-US" altLang="zh-CN" sz="2000" b="1" i="1" baseline="30000" dirty="0">
                <a:solidFill>
                  <a:srgbClr val="6B2D0B"/>
                </a:solidFill>
                <a:ea typeface="微软雅黑" panose="020B0503020204020204" pitchFamily="34" charset="-122"/>
              </a:rPr>
              <a:t>1</a:t>
            </a:r>
            <a:r>
              <a:rPr lang="en-US" altLang="zh-CN" sz="2000" b="1" i="1" dirty="0">
                <a:solidFill>
                  <a:srgbClr val="6B2D0B"/>
                </a:solidFill>
                <a:ea typeface="微软雅黑" panose="020B0503020204020204" pitchFamily="34" charset="-122"/>
              </a:rPr>
              <a:t> and </a:t>
            </a:r>
            <a:r>
              <a:rPr lang="en-US" altLang="zh-CN" sz="2000" b="1" i="1" dirty="0" err="1">
                <a:solidFill>
                  <a:srgbClr val="6B2D0B"/>
                </a:solidFill>
                <a:ea typeface="微软雅黑" panose="020B0503020204020204" pitchFamily="34" charset="-122"/>
              </a:rPr>
              <a:t>Xiaoning</a:t>
            </a:r>
            <a:r>
              <a:rPr lang="en-US" altLang="zh-CN" sz="2000" b="1" i="1" dirty="0">
                <a:solidFill>
                  <a:srgbClr val="6B2D0B"/>
                </a:solidFill>
                <a:ea typeface="微软雅黑" panose="020B0503020204020204" pitchFamily="34" charset="-122"/>
              </a:rPr>
              <a:t> Qian</a:t>
            </a:r>
            <a:r>
              <a:rPr lang="en-US" altLang="zh-CN" sz="2000" b="1" i="1" baseline="30000" dirty="0">
                <a:solidFill>
                  <a:srgbClr val="6B2D0B"/>
                </a:solidFill>
                <a:ea typeface="微软雅黑" panose="020B0503020204020204" pitchFamily="34" charset="-122"/>
              </a:rPr>
              <a:t>2</a:t>
            </a:r>
          </a:p>
          <a:p>
            <a:pPr algn="ctr">
              <a:lnSpc>
                <a:spcPct val="130000"/>
              </a:lnSpc>
            </a:pPr>
            <a:r>
              <a:rPr lang="en-US" altLang="zh-CN" sz="2000" b="1" i="1" baseline="30000" dirty="0">
                <a:solidFill>
                  <a:srgbClr val="6B2D0B"/>
                </a:solidFill>
                <a:ea typeface="微软雅黑" panose="020B0503020204020204" pitchFamily="34" charset="-122"/>
              </a:rPr>
              <a:t>1</a:t>
            </a:r>
            <a:r>
              <a:rPr lang="en-US" altLang="zh-CN" sz="2000" b="1" i="1" dirty="0">
                <a:solidFill>
                  <a:srgbClr val="6B2D0B"/>
                </a:solidFill>
                <a:ea typeface="微软雅黑" panose="020B0503020204020204" pitchFamily="34" charset="-122"/>
              </a:rPr>
              <a:t>Department of Computer Science and Engineering, Texas A&amp;M University</a:t>
            </a:r>
          </a:p>
          <a:p>
            <a:pPr algn="ctr">
              <a:lnSpc>
                <a:spcPct val="130000"/>
              </a:lnSpc>
            </a:pPr>
            <a:r>
              <a:rPr lang="en-US" altLang="zh-CN" sz="2000" b="1" i="1" baseline="30000" dirty="0">
                <a:solidFill>
                  <a:srgbClr val="6B2D0B"/>
                </a:solidFill>
                <a:ea typeface="微软雅黑" panose="020B0503020204020204" pitchFamily="34" charset="-122"/>
              </a:rPr>
              <a:t>2</a:t>
            </a:r>
            <a:r>
              <a:rPr lang="en-US" altLang="zh-CN" sz="2000" b="1" i="1" dirty="0">
                <a:solidFill>
                  <a:srgbClr val="6B2D0B"/>
                </a:solidFill>
                <a:ea typeface="微软雅黑" panose="020B0503020204020204" pitchFamily="34" charset="-122"/>
              </a:rPr>
              <a:t>Department of Electrical and Computer Engineering, Texas A&amp;M University</a:t>
            </a:r>
          </a:p>
        </p:txBody>
      </p:sp>
      <p:sp>
        <p:nvSpPr>
          <p:cNvPr id="15" name="文本框 14">
            <a:extLst>
              <a:ext uri="{FF2B5EF4-FFF2-40B4-BE49-F238E27FC236}">
                <a16:creationId xmlns:a16="http://schemas.microsoft.com/office/drawing/2014/main" id="{C82A7345-ED5F-47ED-8D4B-D66306190B2D}"/>
              </a:ext>
            </a:extLst>
          </p:cNvPr>
          <p:cNvSpPr txBox="1"/>
          <p:nvPr/>
        </p:nvSpPr>
        <p:spPr>
          <a:xfrm>
            <a:off x="1008455" y="3494599"/>
            <a:ext cx="9736802" cy="460126"/>
          </a:xfrm>
          <a:prstGeom prst="rect">
            <a:avLst/>
          </a:prstGeom>
          <a:noFill/>
        </p:spPr>
        <p:txBody>
          <a:bodyPr wrap="square" rtlCol="0">
            <a:spAutoFit/>
          </a:bodyPr>
          <a:lstStyle/>
          <a:p>
            <a:pPr algn="ctr">
              <a:lnSpc>
                <a:spcPct val="130000"/>
              </a:lnSpc>
            </a:pPr>
            <a:r>
              <a:rPr lang="zh-CN" altLang="en-US" sz="2000" b="1" i="1" dirty="0">
                <a:solidFill>
                  <a:srgbClr val="6B2D0B"/>
                </a:solidFill>
                <a:ea typeface="微软雅黑" panose="020B0503020204020204" pitchFamily="34" charset="-122"/>
              </a:rPr>
              <a:t>基于全局 </a:t>
            </a:r>
            <a:r>
              <a:rPr lang="en-US" altLang="zh-CN" sz="2000" b="1" i="1" dirty="0">
                <a:solidFill>
                  <a:srgbClr val="6B2D0B"/>
                </a:solidFill>
                <a:ea typeface="微软雅黑" panose="020B0503020204020204" pitchFamily="34" charset="-122"/>
              </a:rPr>
              <a:t>-</a:t>
            </a:r>
            <a:r>
              <a:rPr lang="zh-CN" altLang="en-US" sz="2000" b="1" i="1" dirty="0">
                <a:solidFill>
                  <a:srgbClr val="6B2D0B"/>
                </a:solidFill>
                <a:ea typeface="微软雅黑" panose="020B0503020204020204" pitchFamily="34" charset="-122"/>
              </a:rPr>
              <a:t>局部协同网络的超高分辨率图像内存高效分割技术</a:t>
            </a:r>
            <a:endParaRPr lang="en-US" altLang="zh-CN" sz="2000" b="1" i="1" dirty="0">
              <a:solidFill>
                <a:srgbClr val="6B2D0B"/>
              </a:solidFill>
              <a:ea typeface="微软雅黑" panose="020B0503020204020204" pitchFamily="34" charset="-122"/>
            </a:endParaRPr>
          </a:p>
        </p:txBody>
      </p:sp>
    </p:spTree>
    <p:extLst>
      <p:ext uri="{BB962C8B-B14F-4D97-AF65-F5344CB8AC3E}">
        <p14:creationId xmlns:p14="http://schemas.microsoft.com/office/powerpoint/2010/main" val="2080925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DBCB42F4-D505-4AD8-BE45-4D9522A98167}"/>
              </a:ext>
            </a:extLst>
          </p:cNvPr>
          <p:cNvGrpSpPr/>
          <p:nvPr/>
        </p:nvGrpSpPr>
        <p:grpSpPr>
          <a:xfrm>
            <a:off x="3655902" y="1775113"/>
            <a:ext cx="4880195" cy="3611202"/>
            <a:chOff x="3655902" y="1775113"/>
            <a:chExt cx="4880195" cy="3611202"/>
          </a:xfrm>
        </p:grpSpPr>
        <p:grpSp>
          <p:nvGrpSpPr>
            <p:cNvPr id="40" name="组合 39">
              <a:extLst>
                <a:ext uri="{FF2B5EF4-FFF2-40B4-BE49-F238E27FC236}">
                  <a16:creationId xmlns:a16="http://schemas.microsoft.com/office/drawing/2014/main" id="{D51BD3CD-495D-442E-B42E-632B1C21B831}"/>
                </a:ext>
              </a:extLst>
            </p:cNvPr>
            <p:cNvGrpSpPr/>
            <p:nvPr/>
          </p:nvGrpSpPr>
          <p:grpSpPr>
            <a:xfrm>
              <a:off x="3655902" y="1775113"/>
              <a:ext cx="4880195" cy="553054"/>
              <a:chOff x="3655902" y="1765588"/>
              <a:chExt cx="4880195" cy="553054"/>
            </a:xfrm>
            <a:solidFill>
              <a:schemeClr val="bg1">
                <a:lumMod val="65000"/>
                <a:alpha val="50000"/>
              </a:schemeClr>
            </a:solidFill>
          </p:grpSpPr>
          <p:grpSp>
            <p:nvGrpSpPr>
              <p:cNvPr id="30" name="Google Shape;863;p65">
                <a:extLst>
                  <a:ext uri="{FF2B5EF4-FFF2-40B4-BE49-F238E27FC236}">
                    <a16:creationId xmlns:a16="http://schemas.microsoft.com/office/drawing/2014/main" id="{0C5BD5F4-47B1-43D4-B631-6CC25BF0AED8}"/>
                  </a:ext>
                </a:extLst>
              </p:cNvPr>
              <p:cNvGrpSpPr>
                <a:grpSpLocks noChangeAspect="1"/>
              </p:cNvGrpSpPr>
              <p:nvPr/>
            </p:nvGrpSpPr>
            <p:grpSpPr>
              <a:xfrm>
                <a:off x="3655902" y="1952115"/>
                <a:ext cx="190147" cy="180000"/>
                <a:chOff x="4660325" y="1866850"/>
                <a:chExt cx="68350" cy="58100"/>
              </a:xfrm>
              <a:grpFill/>
            </p:grpSpPr>
            <p:sp>
              <p:nvSpPr>
                <p:cNvPr id="34" name="Google Shape;864;p65">
                  <a:extLst>
                    <a:ext uri="{FF2B5EF4-FFF2-40B4-BE49-F238E27FC236}">
                      <a16:creationId xmlns:a16="http://schemas.microsoft.com/office/drawing/2014/main" id="{83DA97AF-7353-4BFC-B78A-A2DD0D10E045}"/>
                    </a:ext>
                  </a:extLst>
                </p:cNvPr>
                <p:cNvSpPr/>
                <p:nvPr/>
              </p:nvSpPr>
              <p:spPr>
                <a:xfrm>
                  <a:off x="4660325" y="1866850"/>
                  <a:ext cx="37700" cy="58100"/>
                </a:xfrm>
                <a:custGeom>
                  <a:avLst/>
                  <a:gdLst/>
                  <a:ahLst/>
                  <a:cxnLst/>
                  <a:rect l="l" t="t" r="r" b="b"/>
                  <a:pathLst>
                    <a:path w="1508" h="2324" extrusionOk="0">
                      <a:moveTo>
                        <a:pt x="346" y="1"/>
                      </a:moveTo>
                      <a:lnTo>
                        <a:pt x="0" y="354"/>
                      </a:lnTo>
                      <a:lnTo>
                        <a:pt x="815" y="1162"/>
                      </a:lnTo>
                      <a:lnTo>
                        <a:pt x="0" y="1977"/>
                      </a:lnTo>
                      <a:lnTo>
                        <a:pt x="346" y="2323"/>
                      </a:lnTo>
                      <a:lnTo>
                        <a:pt x="1508" y="1162"/>
                      </a:lnTo>
                      <a:lnTo>
                        <a:pt x="346" y="1"/>
                      </a:lnTo>
                      <a:close/>
                    </a:path>
                  </a:pathLst>
                </a:custGeom>
                <a:grpFill/>
                <a:ln w="9525" cap="flat" cmpd="sng">
                  <a:solidFill>
                    <a:schemeClr val="bg1">
                      <a:lumMod val="65000"/>
                    </a:schemeClr>
                  </a:solidFill>
                  <a:prstDash val="solid"/>
                  <a:round/>
                  <a:headEnd type="none" w="sm" len="sm"/>
                  <a:tailEnd type="none" w="sm" len="sm"/>
                </a:ln>
              </p:spPr>
              <p:txBody>
                <a:bodyPr spcFirstLastPara="1" wrap="square" lIns="91425" tIns="91425" rIns="91425" bIns="91425" anchor="ctr" anchorCtr="0">
                  <a:noAutofit/>
                </a:bodyPr>
                <a:lstStyle/>
                <a:p>
                  <a:endParaRPr>
                    <a:solidFill>
                      <a:schemeClr val="tx1">
                        <a:lumMod val="50000"/>
                        <a:lumOff val="50000"/>
                      </a:schemeClr>
                    </a:solidFill>
                  </a:endParaRPr>
                </a:p>
              </p:txBody>
            </p:sp>
            <p:sp>
              <p:nvSpPr>
                <p:cNvPr id="35" name="Google Shape;865;p65">
                  <a:extLst>
                    <a:ext uri="{FF2B5EF4-FFF2-40B4-BE49-F238E27FC236}">
                      <a16:creationId xmlns:a16="http://schemas.microsoft.com/office/drawing/2014/main" id="{7408218B-B1F3-4A04-ACCF-F4EEE5EFFCB4}"/>
                    </a:ext>
                  </a:extLst>
                </p:cNvPr>
                <p:cNvSpPr/>
                <p:nvPr/>
              </p:nvSpPr>
              <p:spPr>
                <a:xfrm>
                  <a:off x="4690975" y="1866850"/>
                  <a:ext cx="37700" cy="58100"/>
                </a:xfrm>
                <a:custGeom>
                  <a:avLst/>
                  <a:gdLst/>
                  <a:ahLst/>
                  <a:cxnLst/>
                  <a:rect l="l" t="t" r="r" b="b"/>
                  <a:pathLst>
                    <a:path w="1508" h="2324" extrusionOk="0">
                      <a:moveTo>
                        <a:pt x="346" y="1"/>
                      </a:moveTo>
                      <a:lnTo>
                        <a:pt x="0" y="354"/>
                      </a:lnTo>
                      <a:lnTo>
                        <a:pt x="808" y="1162"/>
                      </a:lnTo>
                      <a:lnTo>
                        <a:pt x="0" y="1977"/>
                      </a:lnTo>
                      <a:lnTo>
                        <a:pt x="346" y="2323"/>
                      </a:lnTo>
                      <a:lnTo>
                        <a:pt x="1508" y="1162"/>
                      </a:lnTo>
                      <a:lnTo>
                        <a:pt x="346" y="1"/>
                      </a:lnTo>
                      <a:close/>
                    </a:path>
                  </a:pathLst>
                </a:custGeom>
                <a:grpFill/>
                <a:ln w="9525" cap="flat" cmpd="sng">
                  <a:solidFill>
                    <a:schemeClr val="bg1">
                      <a:lumMod val="65000"/>
                    </a:schemeClr>
                  </a:solidFill>
                  <a:prstDash val="solid"/>
                  <a:round/>
                  <a:headEnd type="none" w="sm" len="sm"/>
                  <a:tailEnd type="none" w="sm" len="sm"/>
                </a:ln>
              </p:spPr>
              <p:txBody>
                <a:bodyPr spcFirstLastPara="1" wrap="square" lIns="91425" tIns="91425" rIns="91425" bIns="91425" anchor="ctr" anchorCtr="0">
                  <a:noAutofit/>
                </a:bodyPr>
                <a:lstStyle/>
                <a:p>
                  <a:endParaRPr>
                    <a:solidFill>
                      <a:schemeClr val="tx1">
                        <a:lumMod val="50000"/>
                        <a:lumOff val="50000"/>
                      </a:schemeClr>
                    </a:solidFill>
                  </a:endParaRPr>
                </a:p>
              </p:txBody>
            </p:sp>
          </p:grpSp>
          <p:grpSp>
            <p:nvGrpSpPr>
              <p:cNvPr id="31" name="Google Shape;863;p65">
                <a:extLst>
                  <a:ext uri="{FF2B5EF4-FFF2-40B4-BE49-F238E27FC236}">
                    <a16:creationId xmlns:a16="http://schemas.microsoft.com/office/drawing/2014/main" id="{3A398AE0-A1C6-4B72-9661-85E4992C3445}"/>
                  </a:ext>
                </a:extLst>
              </p:cNvPr>
              <p:cNvGrpSpPr>
                <a:grpSpLocks noChangeAspect="1"/>
              </p:cNvGrpSpPr>
              <p:nvPr/>
            </p:nvGrpSpPr>
            <p:grpSpPr>
              <a:xfrm flipH="1">
                <a:off x="8345950" y="1952115"/>
                <a:ext cx="190147" cy="180000"/>
                <a:chOff x="4660325" y="1866850"/>
                <a:chExt cx="68350" cy="58100"/>
              </a:xfrm>
              <a:grpFill/>
            </p:grpSpPr>
            <p:sp>
              <p:nvSpPr>
                <p:cNvPr id="32" name="Google Shape;864;p65">
                  <a:extLst>
                    <a:ext uri="{FF2B5EF4-FFF2-40B4-BE49-F238E27FC236}">
                      <a16:creationId xmlns:a16="http://schemas.microsoft.com/office/drawing/2014/main" id="{8BFFC187-05B0-4B83-A608-FE048CD4E5D3}"/>
                    </a:ext>
                  </a:extLst>
                </p:cNvPr>
                <p:cNvSpPr/>
                <p:nvPr/>
              </p:nvSpPr>
              <p:spPr>
                <a:xfrm>
                  <a:off x="4660325" y="1866850"/>
                  <a:ext cx="37700" cy="58100"/>
                </a:xfrm>
                <a:custGeom>
                  <a:avLst/>
                  <a:gdLst/>
                  <a:ahLst/>
                  <a:cxnLst/>
                  <a:rect l="l" t="t" r="r" b="b"/>
                  <a:pathLst>
                    <a:path w="1508" h="2324" extrusionOk="0">
                      <a:moveTo>
                        <a:pt x="346" y="1"/>
                      </a:moveTo>
                      <a:lnTo>
                        <a:pt x="0" y="354"/>
                      </a:lnTo>
                      <a:lnTo>
                        <a:pt x="815" y="1162"/>
                      </a:lnTo>
                      <a:lnTo>
                        <a:pt x="0" y="1977"/>
                      </a:lnTo>
                      <a:lnTo>
                        <a:pt x="346" y="2323"/>
                      </a:lnTo>
                      <a:lnTo>
                        <a:pt x="1508" y="1162"/>
                      </a:lnTo>
                      <a:lnTo>
                        <a:pt x="346" y="1"/>
                      </a:lnTo>
                      <a:close/>
                    </a:path>
                  </a:pathLst>
                </a:custGeom>
                <a:grpFill/>
                <a:ln w="9525" cap="flat" cmpd="sng">
                  <a:solidFill>
                    <a:schemeClr val="bg1">
                      <a:lumMod val="65000"/>
                    </a:schemeClr>
                  </a:solidFill>
                  <a:prstDash val="solid"/>
                  <a:round/>
                  <a:headEnd type="none" w="sm" len="sm"/>
                  <a:tailEnd type="none" w="sm" len="sm"/>
                </a:ln>
              </p:spPr>
              <p:txBody>
                <a:bodyPr spcFirstLastPara="1" wrap="square" lIns="91425" tIns="91425" rIns="91425" bIns="91425" anchor="ctr" anchorCtr="0">
                  <a:noAutofit/>
                </a:bodyPr>
                <a:lstStyle/>
                <a:p>
                  <a:endParaRPr>
                    <a:solidFill>
                      <a:schemeClr val="tx1">
                        <a:lumMod val="50000"/>
                        <a:lumOff val="50000"/>
                      </a:schemeClr>
                    </a:solidFill>
                  </a:endParaRPr>
                </a:p>
              </p:txBody>
            </p:sp>
            <p:sp>
              <p:nvSpPr>
                <p:cNvPr id="33" name="Google Shape;865;p65">
                  <a:extLst>
                    <a:ext uri="{FF2B5EF4-FFF2-40B4-BE49-F238E27FC236}">
                      <a16:creationId xmlns:a16="http://schemas.microsoft.com/office/drawing/2014/main" id="{33F554B8-DDF4-415D-8ED7-D7F027771C88}"/>
                    </a:ext>
                  </a:extLst>
                </p:cNvPr>
                <p:cNvSpPr/>
                <p:nvPr/>
              </p:nvSpPr>
              <p:spPr>
                <a:xfrm>
                  <a:off x="4690975" y="1866850"/>
                  <a:ext cx="37700" cy="58100"/>
                </a:xfrm>
                <a:custGeom>
                  <a:avLst/>
                  <a:gdLst/>
                  <a:ahLst/>
                  <a:cxnLst/>
                  <a:rect l="l" t="t" r="r" b="b"/>
                  <a:pathLst>
                    <a:path w="1508" h="2324" extrusionOk="0">
                      <a:moveTo>
                        <a:pt x="346" y="1"/>
                      </a:moveTo>
                      <a:lnTo>
                        <a:pt x="0" y="354"/>
                      </a:lnTo>
                      <a:lnTo>
                        <a:pt x="808" y="1162"/>
                      </a:lnTo>
                      <a:lnTo>
                        <a:pt x="0" y="1977"/>
                      </a:lnTo>
                      <a:lnTo>
                        <a:pt x="346" y="2323"/>
                      </a:lnTo>
                      <a:lnTo>
                        <a:pt x="1508" y="1162"/>
                      </a:lnTo>
                      <a:lnTo>
                        <a:pt x="346" y="1"/>
                      </a:lnTo>
                      <a:close/>
                    </a:path>
                  </a:pathLst>
                </a:custGeom>
                <a:grpFill/>
                <a:ln w="9525" cap="flat" cmpd="sng">
                  <a:solidFill>
                    <a:schemeClr val="bg1">
                      <a:lumMod val="65000"/>
                    </a:schemeClr>
                  </a:solidFill>
                  <a:prstDash val="solid"/>
                  <a:round/>
                  <a:headEnd type="none" w="sm" len="sm"/>
                  <a:tailEnd type="none" w="sm" len="sm"/>
                </a:ln>
              </p:spPr>
              <p:txBody>
                <a:bodyPr spcFirstLastPara="1" wrap="square" lIns="91425" tIns="91425" rIns="91425" bIns="91425" anchor="ctr" anchorCtr="0">
                  <a:noAutofit/>
                </a:bodyPr>
                <a:lstStyle/>
                <a:p>
                  <a:endParaRPr>
                    <a:solidFill>
                      <a:schemeClr val="tx1">
                        <a:lumMod val="50000"/>
                        <a:lumOff val="50000"/>
                      </a:schemeClr>
                    </a:solidFill>
                  </a:endParaRPr>
                </a:p>
              </p:txBody>
            </p:sp>
          </p:grpSp>
          <p:sp>
            <p:nvSpPr>
              <p:cNvPr id="2" name="矩形: 圆角 1">
                <a:extLst>
                  <a:ext uri="{FF2B5EF4-FFF2-40B4-BE49-F238E27FC236}">
                    <a16:creationId xmlns:a16="http://schemas.microsoft.com/office/drawing/2014/main" id="{AB4277B2-F5E6-41E8-93FF-2620DC02A6F2}"/>
                  </a:ext>
                </a:extLst>
              </p:cNvPr>
              <p:cNvSpPr/>
              <p:nvPr/>
            </p:nvSpPr>
            <p:spPr>
              <a:xfrm>
                <a:off x="4029582" y="1765588"/>
                <a:ext cx="4132835" cy="553054"/>
              </a:xfrm>
              <a:prstGeom prst="roundRect">
                <a:avLst>
                  <a:gd name="adj" fmla="val 17699"/>
                </a:avLst>
              </a:prstGeom>
              <a:grp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zh-CN" altLang="en-US" sz="2800" b="1" spc="800">
                    <a:solidFill>
                      <a:schemeClr val="tx1">
                        <a:lumMod val="50000"/>
                        <a:lumOff val="50000"/>
                      </a:schemeClr>
                    </a:solidFill>
                    <a:latin typeface="微软雅黑" panose="020B0503020204020204" pitchFamily="34" charset="-122"/>
                    <a:ea typeface="微软雅黑" panose="020B0503020204020204" pitchFamily="34" charset="-122"/>
                    <a:cs typeface="+mn-ea"/>
                  </a:rPr>
                  <a:t>研究背</a:t>
                </a:r>
                <a:r>
                  <a:rPr lang="zh-CN" altLang="en-US" sz="2800" b="1">
                    <a:solidFill>
                      <a:schemeClr val="tx1">
                        <a:lumMod val="50000"/>
                        <a:lumOff val="50000"/>
                      </a:schemeClr>
                    </a:solidFill>
                    <a:latin typeface="微软雅黑" panose="020B0503020204020204" pitchFamily="34" charset="-122"/>
                    <a:ea typeface="微软雅黑" panose="020B0503020204020204" pitchFamily="34" charset="-122"/>
                    <a:cs typeface="+mn-ea"/>
                  </a:rPr>
                  <a:t>景</a:t>
                </a:r>
              </a:p>
            </p:txBody>
          </p:sp>
        </p:grpSp>
        <p:grpSp>
          <p:nvGrpSpPr>
            <p:cNvPr id="41" name="组合 40">
              <a:extLst>
                <a:ext uri="{FF2B5EF4-FFF2-40B4-BE49-F238E27FC236}">
                  <a16:creationId xmlns:a16="http://schemas.microsoft.com/office/drawing/2014/main" id="{93A06545-1BDB-4BEB-8B0D-C48FF5102746}"/>
                </a:ext>
              </a:extLst>
            </p:cNvPr>
            <p:cNvGrpSpPr/>
            <p:nvPr/>
          </p:nvGrpSpPr>
          <p:grpSpPr>
            <a:xfrm>
              <a:off x="3655902" y="4833261"/>
              <a:ext cx="4880195" cy="553054"/>
              <a:chOff x="3655902" y="1765588"/>
              <a:chExt cx="4880195" cy="553054"/>
            </a:xfrm>
            <a:solidFill>
              <a:schemeClr val="bg1">
                <a:lumMod val="65000"/>
                <a:alpha val="50000"/>
              </a:schemeClr>
            </a:solidFill>
          </p:grpSpPr>
          <p:grpSp>
            <p:nvGrpSpPr>
              <p:cNvPr id="42" name="Google Shape;863;p65">
                <a:extLst>
                  <a:ext uri="{FF2B5EF4-FFF2-40B4-BE49-F238E27FC236}">
                    <a16:creationId xmlns:a16="http://schemas.microsoft.com/office/drawing/2014/main" id="{062038D8-6C58-4DD7-BFA5-7BC85A3B5B7A}"/>
                  </a:ext>
                </a:extLst>
              </p:cNvPr>
              <p:cNvGrpSpPr>
                <a:grpSpLocks noChangeAspect="1"/>
              </p:cNvGrpSpPr>
              <p:nvPr/>
            </p:nvGrpSpPr>
            <p:grpSpPr>
              <a:xfrm>
                <a:off x="3655902" y="1952115"/>
                <a:ext cx="190147" cy="180000"/>
                <a:chOff x="4660325" y="1866850"/>
                <a:chExt cx="68350" cy="58100"/>
              </a:xfrm>
              <a:grpFill/>
            </p:grpSpPr>
            <p:sp>
              <p:nvSpPr>
                <p:cNvPr id="47" name="Google Shape;864;p65">
                  <a:extLst>
                    <a:ext uri="{FF2B5EF4-FFF2-40B4-BE49-F238E27FC236}">
                      <a16:creationId xmlns:a16="http://schemas.microsoft.com/office/drawing/2014/main" id="{43B58AC1-D484-4BBA-BCB0-8DEFFFF871F6}"/>
                    </a:ext>
                  </a:extLst>
                </p:cNvPr>
                <p:cNvSpPr/>
                <p:nvPr/>
              </p:nvSpPr>
              <p:spPr>
                <a:xfrm>
                  <a:off x="4660325" y="1866850"/>
                  <a:ext cx="37700" cy="58100"/>
                </a:xfrm>
                <a:custGeom>
                  <a:avLst/>
                  <a:gdLst/>
                  <a:ahLst/>
                  <a:cxnLst/>
                  <a:rect l="l" t="t" r="r" b="b"/>
                  <a:pathLst>
                    <a:path w="1508" h="2324" extrusionOk="0">
                      <a:moveTo>
                        <a:pt x="346" y="1"/>
                      </a:moveTo>
                      <a:lnTo>
                        <a:pt x="0" y="354"/>
                      </a:lnTo>
                      <a:lnTo>
                        <a:pt x="815" y="1162"/>
                      </a:lnTo>
                      <a:lnTo>
                        <a:pt x="0" y="1977"/>
                      </a:lnTo>
                      <a:lnTo>
                        <a:pt x="346" y="2323"/>
                      </a:lnTo>
                      <a:lnTo>
                        <a:pt x="1508" y="1162"/>
                      </a:lnTo>
                      <a:lnTo>
                        <a:pt x="346" y="1"/>
                      </a:lnTo>
                      <a:close/>
                    </a:path>
                  </a:pathLst>
                </a:custGeom>
                <a:grpFill/>
                <a:ln w="9525" cap="flat" cmpd="sng">
                  <a:solidFill>
                    <a:schemeClr val="bg1">
                      <a:lumMod val="65000"/>
                    </a:schemeClr>
                  </a:solidFill>
                  <a:prstDash val="solid"/>
                  <a:round/>
                  <a:headEnd type="none" w="sm" len="sm"/>
                  <a:tailEnd type="none" w="sm" len="sm"/>
                </a:ln>
              </p:spPr>
              <p:txBody>
                <a:bodyPr spcFirstLastPara="1" wrap="square" lIns="91425" tIns="91425" rIns="91425" bIns="91425" anchor="ctr" anchorCtr="0">
                  <a:noAutofit/>
                </a:bodyPr>
                <a:lstStyle/>
                <a:p>
                  <a:endParaRPr>
                    <a:solidFill>
                      <a:schemeClr val="tx1">
                        <a:lumMod val="50000"/>
                        <a:lumOff val="50000"/>
                      </a:schemeClr>
                    </a:solidFill>
                  </a:endParaRPr>
                </a:p>
              </p:txBody>
            </p:sp>
            <p:sp>
              <p:nvSpPr>
                <p:cNvPr id="48" name="Google Shape;865;p65">
                  <a:extLst>
                    <a:ext uri="{FF2B5EF4-FFF2-40B4-BE49-F238E27FC236}">
                      <a16:creationId xmlns:a16="http://schemas.microsoft.com/office/drawing/2014/main" id="{11EA5E8A-0E15-4F82-BB30-9D673D09D21C}"/>
                    </a:ext>
                  </a:extLst>
                </p:cNvPr>
                <p:cNvSpPr/>
                <p:nvPr/>
              </p:nvSpPr>
              <p:spPr>
                <a:xfrm>
                  <a:off x="4690975" y="1866850"/>
                  <a:ext cx="37700" cy="58100"/>
                </a:xfrm>
                <a:custGeom>
                  <a:avLst/>
                  <a:gdLst/>
                  <a:ahLst/>
                  <a:cxnLst/>
                  <a:rect l="l" t="t" r="r" b="b"/>
                  <a:pathLst>
                    <a:path w="1508" h="2324" extrusionOk="0">
                      <a:moveTo>
                        <a:pt x="346" y="1"/>
                      </a:moveTo>
                      <a:lnTo>
                        <a:pt x="0" y="354"/>
                      </a:lnTo>
                      <a:lnTo>
                        <a:pt x="808" y="1162"/>
                      </a:lnTo>
                      <a:lnTo>
                        <a:pt x="0" y="1977"/>
                      </a:lnTo>
                      <a:lnTo>
                        <a:pt x="346" y="2323"/>
                      </a:lnTo>
                      <a:lnTo>
                        <a:pt x="1508" y="1162"/>
                      </a:lnTo>
                      <a:lnTo>
                        <a:pt x="346" y="1"/>
                      </a:lnTo>
                      <a:close/>
                    </a:path>
                  </a:pathLst>
                </a:custGeom>
                <a:grpFill/>
                <a:ln w="9525" cap="flat" cmpd="sng">
                  <a:solidFill>
                    <a:schemeClr val="bg1">
                      <a:lumMod val="65000"/>
                    </a:schemeClr>
                  </a:solidFill>
                  <a:prstDash val="solid"/>
                  <a:round/>
                  <a:headEnd type="none" w="sm" len="sm"/>
                  <a:tailEnd type="none" w="sm" len="sm"/>
                </a:ln>
              </p:spPr>
              <p:txBody>
                <a:bodyPr spcFirstLastPara="1" wrap="square" lIns="91425" tIns="91425" rIns="91425" bIns="91425" anchor="ctr" anchorCtr="0">
                  <a:noAutofit/>
                </a:bodyPr>
                <a:lstStyle/>
                <a:p>
                  <a:endParaRPr>
                    <a:solidFill>
                      <a:schemeClr val="tx1">
                        <a:lumMod val="50000"/>
                        <a:lumOff val="50000"/>
                      </a:schemeClr>
                    </a:solidFill>
                  </a:endParaRPr>
                </a:p>
              </p:txBody>
            </p:sp>
          </p:grpSp>
          <p:grpSp>
            <p:nvGrpSpPr>
              <p:cNvPr id="43" name="Google Shape;863;p65">
                <a:extLst>
                  <a:ext uri="{FF2B5EF4-FFF2-40B4-BE49-F238E27FC236}">
                    <a16:creationId xmlns:a16="http://schemas.microsoft.com/office/drawing/2014/main" id="{6172B4EA-E82D-46A9-A590-261E717E382C}"/>
                  </a:ext>
                </a:extLst>
              </p:cNvPr>
              <p:cNvGrpSpPr>
                <a:grpSpLocks noChangeAspect="1"/>
              </p:cNvGrpSpPr>
              <p:nvPr/>
            </p:nvGrpSpPr>
            <p:grpSpPr>
              <a:xfrm flipH="1">
                <a:off x="8345950" y="1952115"/>
                <a:ext cx="190147" cy="180000"/>
                <a:chOff x="4660325" y="1866850"/>
                <a:chExt cx="68350" cy="58100"/>
              </a:xfrm>
              <a:grpFill/>
            </p:grpSpPr>
            <p:sp>
              <p:nvSpPr>
                <p:cNvPr id="45" name="Google Shape;864;p65">
                  <a:extLst>
                    <a:ext uri="{FF2B5EF4-FFF2-40B4-BE49-F238E27FC236}">
                      <a16:creationId xmlns:a16="http://schemas.microsoft.com/office/drawing/2014/main" id="{51BBC8D3-38F6-4CA6-9F93-43839EEB9EE9}"/>
                    </a:ext>
                  </a:extLst>
                </p:cNvPr>
                <p:cNvSpPr/>
                <p:nvPr/>
              </p:nvSpPr>
              <p:spPr>
                <a:xfrm>
                  <a:off x="4660325" y="1866850"/>
                  <a:ext cx="37700" cy="58100"/>
                </a:xfrm>
                <a:custGeom>
                  <a:avLst/>
                  <a:gdLst/>
                  <a:ahLst/>
                  <a:cxnLst/>
                  <a:rect l="l" t="t" r="r" b="b"/>
                  <a:pathLst>
                    <a:path w="1508" h="2324" extrusionOk="0">
                      <a:moveTo>
                        <a:pt x="346" y="1"/>
                      </a:moveTo>
                      <a:lnTo>
                        <a:pt x="0" y="354"/>
                      </a:lnTo>
                      <a:lnTo>
                        <a:pt x="815" y="1162"/>
                      </a:lnTo>
                      <a:lnTo>
                        <a:pt x="0" y="1977"/>
                      </a:lnTo>
                      <a:lnTo>
                        <a:pt x="346" y="2323"/>
                      </a:lnTo>
                      <a:lnTo>
                        <a:pt x="1508" y="1162"/>
                      </a:lnTo>
                      <a:lnTo>
                        <a:pt x="346" y="1"/>
                      </a:lnTo>
                      <a:close/>
                    </a:path>
                  </a:pathLst>
                </a:custGeom>
                <a:grpFill/>
                <a:ln w="9525" cap="flat" cmpd="sng">
                  <a:solidFill>
                    <a:schemeClr val="bg1">
                      <a:lumMod val="65000"/>
                    </a:schemeClr>
                  </a:solidFill>
                  <a:prstDash val="solid"/>
                  <a:round/>
                  <a:headEnd type="none" w="sm" len="sm"/>
                  <a:tailEnd type="none" w="sm" len="sm"/>
                </a:ln>
              </p:spPr>
              <p:txBody>
                <a:bodyPr spcFirstLastPara="1" wrap="square" lIns="91425" tIns="91425" rIns="91425" bIns="91425" anchor="ctr" anchorCtr="0">
                  <a:noAutofit/>
                </a:bodyPr>
                <a:lstStyle/>
                <a:p>
                  <a:endParaRPr>
                    <a:solidFill>
                      <a:schemeClr val="tx1">
                        <a:lumMod val="50000"/>
                        <a:lumOff val="50000"/>
                      </a:schemeClr>
                    </a:solidFill>
                  </a:endParaRPr>
                </a:p>
              </p:txBody>
            </p:sp>
            <p:sp>
              <p:nvSpPr>
                <p:cNvPr id="46" name="Google Shape;865;p65">
                  <a:extLst>
                    <a:ext uri="{FF2B5EF4-FFF2-40B4-BE49-F238E27FC236}">
                      <a16:creationId xmlns:a16="http://schemas.microsoft.com/office/drawing/2014/main" id="{CD08B401-F2A2-4D37-A950-6771F9180D47}"/>
                    </a:ext>
                  </a:extLst>
                </p:cNvPr>
                <p:cNvSpPr/>
                <p:nvPr/>
              </p:nvSpPr>
              <p:spPr>
                <a:xfrm>
                  <a:off x="4690975" y="1866850"/>
                  <a:ext cx="37700" cy="58100"/>
                </a:xfrm>
                <a:custGeom>
                  <a:avLst/>
                  <a:gdLst/>
                  <a:ahLst/>
                  <a:cxnLst/>
                  <a:rect l="l" t="t" r="r" b="b"/>
                  <a:pathLst>
                    <a:path w="1508" h="2324" extrusionOk="0">
                      <a:moveTo>
                        <a:pt x="346" y="1"/>
                      </a:moveTo>
                      <a:lnTo>
                        <a:pt x="0" y="354"/>
                      </a:lnTo>
                      <a:lnTo>
                        <a:pt x="808" y="1162"/>
                      </a:lnTo>
                      <a:lnTo>
                        <a:pt x="0" y="1977"/>
                      </a:lnTo>
                      <a:lnTo>
                        <a:pt x="346" y="2323"/>
                      </a:lnTo>
                      <a:lnTo>
                        <a:pt x="1508" y="1162"/>
                      </a:lnTo>
                      <a:lnTo>
                        <a:pt x="346" y="1"/>
                      </a:lnTo>
                      <a:close/>
                    </a:path>
                  </a:pathLst>
                </a:custGeom>
                <a:grpFill/>
                <a:ln w="9525" cap="flat" cmpd="sng">
                  <a:solidFill>
                    <a:schemeClr val="bg1">
                      <a:lumMod val="65000"/>
                    </a:schemeClr>
                  </a:solidFill>
                  <a:prstDash val="solid"/>
                  <a:round/>
                  <a:headEnd type="none" w="sm" len="sm"/>
                  <a:tailEnd type="none" w="sm" len="sm"/>
                </a:ln>
              </p:spPr>
              <p:txBody>
                <a:bodyPr spcFirstLastPara="1" wrap="square" lIns="91425" tIns="91425" rIns="91425" bIns="91425" anchor="ctr" anchorCtr="0">
                  <a:noAutofit/>
                </a:bodyPr>
                <a:lstStyle/>
                <a:p>
                  <a:endParaRPr>
                    <a:solidFill>
                      <a:schemeClr val="tx1">
                        <a:lumMod val="50000"/>
                        <a:lumOff val="50000"/>
                      </a:schemeClr>
                    </a:solidFill>
                  </a:endParaRPr>
                </a:p>
              </p:txBody>
            </p:sp>
          </p:grpSp>
          <p:sp>
            <p:nvSpPr>
              <p:cNvPr id="44" name="矩形: 圆角 43">
                <a:extLst>
                  <a:ext uri="{FF2B5EF4-FFF2-40B4-BE49-F238E27FC236}">
                    <a16:creationId xmlns:a16="http://schemas.microsoft.com/office/drawing/2014/main" id="{345251A9-4A12-4AA4-9F42-EB72D7171FF0}"/>
                  </a:ext>
                </a:extLst>
              </p:cNvPr>
              <p:cNvSpPr/>
              <p:nvPr/>
            </p:nvSpPr>
            <p:spPr>
              <a:xfrm>
                <a:off x="4029582" y="1765588"/>
                <a:ext cx="4132835" cy="553054"/>
              </a:xfrm>
              <a:prstGeom prst="roundRect">
                <a:avLst>
                  <a:gd name="adj" fmla="val 17699"/>
                </a:avLst>
              </a:prstGeom>
              <a:grp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zh-CN" altLang="en-US" sz="2800" b="1" spc="800" dirty="0">
                    <a:solidFill>
                      <a:schemeClr val="tx1">
                        <a:lumMod val="50000"/>
                        <a:lumOff val="50000"/>
                      </a:schemeClr>
                    </a:solidFill>
                    <a:latin typeface="微软雅黑" panose="020B0503020204020204" pitchFamily="34" charset="-122"/>
                    <a:ea typeface="微软雅黑" panose="020B0503020204020204" pitchFamily="34" charset="-122"/>
                    <a:cs typeface="+mn-ea"/>
                  </a:rPr>
                  <a:t>总结</a:t>
                </a:r>
                <a:endParaRPr lang="zh-CN" altLang="en-US" sz="2800" b="1" dirty="0">
                  <a:solidFill>
                    <a:schemeClr val="tx1">
                      <a:lumMod val="50000"/>
                      <a:lumOff val="50000"/>
                    </a:schemeClr>
                  </a:solidFill>
                  <a:latin typeface="微软雅黑" panose="020B0503020204020204" pitchFamily="34" charset="-122"/>
                  <a:ea typeface="微软雅黑" panose="020B0503020204020204" pitchFamily="34" charset="-122"/>
                  <a:cs typeface="+mn-ea"/>
                </a:endParaRPr>
              </a:p>
            </p:txBody>
          </p:sp>
        </p:grpSp>
        <p:grpSp>
          <p:nvGrpSpPr>
            <p:cNvPr id="49" name="组合 48">
              <a:extLst>
                <a:ext uri="{FF2B5EF4-FFF2-40B4-BE49-F238E27FC236}">
                  <a16:creationId xmlns:a16="http://schemas.microsoft.com/office/drawing/2014/main" id="{7211E3EF-3CD2-4885-B8D6-19889D0555A5}"/>
                </a:ext>
              </a:extLst>
            </p:cNvPr>
            <p:cNvGrpSpPr/>
            <p:nvPr/>
          </p:nvGrpSpPr>
          <p:grpSpPr>
            <a:xfrm>
              <a:off x="3655902" y="2794496"/>
              <a:ext cx="4880195" cy="553054"/>
              <a:chOff x="3655902" y="1765588"/>
              <a:chExt cx="4880195" cy="553054"/>
            </a:xfrm>
          </p:grpSpPr>
          <p:grpSp>
            <p:nvGrpSpPr>
              <p:cNvPr id="50" name="Google Shape;863;p65">
                <a:extLst>
                  <a:ext uri="{FF2B5EF4-FFF2-40B4-BE49-F238E27FC236}">
                    <a16:creationId xmlns:a16="http://schemas.microsoft.com/office/drawing/2014/main" id="{B6D0FC00-85BE-44AC-8473-9F2B9ACFEFCE}"/>
                  </a:ext>
                </a:extLst>
              </p:cNvPr>
              <p:cNvGrpSpPr>
                <a:grpSpLocks noChangeAspect="1"/>
              </p:cNvGrpSpPr>
              <p:nvPr/>
            </p:nvGrpSpPr>
            <p:grpSpPr>
              <a:xfrm>
                <a:off x="3655902" y="1952115"/>
                <a:ext cx="190147" cy="180000"/>
                <a:chOff x="4660325" y="1866850"/>
                <a:chExt cx="68350" cy="58100"/>
              </a:xfrm>
            </p:grpSpPr>
            <p:sp>
              <p:nvSpPr>
                <p:cNvPr id="55" name="Google Shape;864;p65">
                  <a:extLst>
                    <a:ext uri="{FF2B5EF4-FFF2-40B4-BE49-F238E27FC236}">
                      <a16:creationId xmlns:a16="http://schemas.microsoft.com/office/drawing/2014/main" id="{AA8FF36E-A1BD-41F1-837F-22C50C4BEC8F}"/>
                    </a:ext>
                  </a:extLst>
                </p:cNvPr>
                <p:cNvSpPr/>
                <p:nvPr/>
              </p:nvSpPr>
              <p:spPr>
                <a:xfrm>
                  <a:off x="4660325" y="1866850"/>
                  <a:ext cx="37700" cy="58100"/>
                </a:xfrm>
                <a:custGeom>
                  <a:avLst/>
                  <a:gdLst/>
                  <a:ahLst/>
                  <a:cxnLst/>
                  <a:rect l="l" t="t" r="r" b="b"/>
                  <a:pathLst>
                    <a:path w="1508" h="2324" extrusionOk="0">
                      <a:moveTo>
                        <a:pt x="346" y="1"/>
                      </a:moveTo>
                      <a:lnTo>
                        <a:pt x="0" y="354"/>
                      </a:lnTo>
                      <a:lnTo>
                        <a:pt x="815" y="1162"/>
                      </a:lnTo>
                      <a:lnTo>
                        <a:pt x="0" y="1977"/>
                      </a:lnTo>
                      <a:lnTo>
                        <a:pt x="346" y="2323"/>
                      </a:lnTo>
                      <a:lnTo>
                        <a:pt x="1508" y="1162"/>
                      </a:lnTo>
                      <a:lnTo>
                        <a:pt x="346" y="1"/>
                      </a:lnTo>
                      <a:close/>
                    </a:path>
                  </a:pathLst>
                </a:custGeom>
                <a:noFill/>
                <a:ln w="9525" cap="flat" cmpd="sng">
                  <a:solidFill>
                    <a:schemeClr val="accent6">
                      <a:lumMod val="50000"/>
                    </a:schemeClr>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56" name="Google Shape;865;p65">
                  <a:extLst>
                    <a:ext uri="{FF2B5EF4-FFF2-40B4-BE49-F238E27FC236}">
                      <a16:creationId xmlns:a16="http://schemas.microsoft.com/office/drawing/2014/main" id="{EF98A894-6D76-41AD-8D1F-9ABA94AFB497}"/>
                    </a:ext>
                  </a:extLst>
                </p:cNvPr>
                <p:cNvSpPr/>
                <p:nvPr/>
              </p:nvSpPr>
              <p:spPr>
                <a:xfrm>
                  <a:off x="4690975" y="1866850"/>
                  <a:ext cx="37700" cy="58100"/>
                </a:xfrm>
                <a:custGeom>
                  <a:avLst/>
                  <a:gdLst/>
                  <a:ahLst/>
                  <a:cxnLst/>
                  <a:rect l="l" t="t" r="r" b="b"/>
                  <a:pathLst>
                    <a:path w="1508" h="2324" extrusionOk="0">
                      <a:moveTo>
                        <a:pt x="346" y="1"/>
                      </a:moveTo>
                      <a:lnTo>
                        <a:pt x="0" y="354"/>
                      </a:lnTo>
                      <a:lnTo>
                        <a:pt x="808" y="1162"/>
                      </a:lnTo>
                      <a:lnTo>
                        <a:pt x="0" y="1977"/>
                      </a:lnTo>
                      <a:lnTo>
                        <a:pt x="346" y="2323"/>
                      </a:lnTo>
                      <a:lnTo>
                        <a:pt x="1508" y="1162"/>
                      </a:lnTo>
                      <a:lnTo>
                        <a:pt x="346" y="1"/>
                      </a:lnTo>
                      <a:close/>
                    </a:path>
                  </a:pathLst>
                </a:custGeom>
                <a:noFill/>
                <a:ln w="9525" cap="flat" cmpd="sng">
                  <a:solidFill>
                    <a:schemeClr val="accent6">
                      <a:lumMod val="50000"/>
                    </a:schemeClr>
                  </a:solidFill>
                  <a:prstDash val="solid"/>
                  <a:round/>
                  <a:headEnd type="none" w="sm" len="sm"/>
                  <a:tailEnd type="none" w="sm" len="sm"/>
                </a:ln>
              </p:spPr>
              <p:txBody>
                <a:bodyPr spcFirstLastPara="1" wrap="square" lIns="91425" tIns="91425" rIns="91425" bIns="91425" anchor="ctr" anchorCtr="0">
                  <a:noAutofit/>
                </a:bodyPr>
                <a:lstStyle/>
                <a:p>
                  <a:endParaRPr/>
                </a:p>
              </p:txBody>
            </p:sp>
          </p:grpSp>
          <p:grpSp>
            <p:nvGrpSpPr>
              <p:cNvPr id="51" name="Google Shape;863;p65">
                <a:extLst>
                  <a:ext uri="{FF2B5EF4-FFF2-40B4-BE49-F238E27FC236}">
                    <a16:creationId xmlns:a16="http://schemas.microsoft.com/office/drawing/2014/main" id="{4C3FD5DC-5813-4680-A5F1-8D6D7D735CD1}"/>
                  </a:ext>
                </a:extLst>
              </p:cNvPr>
              <p:cNvGrpSpPr>
                <a:grpSpLocks noChangeAspect="1"/>
              </p:cNvGrpSpPr>
              <p:nvPr/>
            </p:nvGrpSpPr>
            <p:grpSpPr>
              <a:xfrm flipH="1">
                <a:off x="8345950" y="1952115"/>
                <a:ext cx="190147" cy="180000"/>
                <a:chOff x="4660325" y="1866850"/>
                <a:chExt cx="68350" cy="58100"/>
              </a:xfrm>
            </p:grpSpPr>
            <p:sp>
              <p:nvSpPr>
                <p:cNvPr id="53" name="Google Shape;864;p65">
                  <a:extLst>
                    <a:ext uri="{FF2B5EF4-FFF2-40B4-BE49-F238E27FC236}">
                      <a16:creationId xmlns:a16="http://schemas.microsoft.com/office/drawing/2014/main" id="{BE71189A-468A-4E72-9F2E-330BFCDC74F1}"/>
                    </a:ext>
                  </a:extLst>
                </p:cNvPr>
                <p:cNvSpPr/>
                <p:nvPr/>
              </p:nvSpPr>
              <p:spPr>
                <a:xfrm>
                  <a:off x="4660325" y="1866850"/>
                  <a:ext cx="37700" cy="58100"/>
                </a:xfrm>
                <a:custGeom>
                  <a:avLst/>
                  <a:gdLst/>
                  <a:ahLst/>
                  <a:cxnLst/>
                  <a:rect l="l" t="t" r="r" b="b"/>
                  <a:pathLst>
                    <a:path w="1508" h="2324" extrusionOk="0">
                      <a:moveTo>
                        <a:pt x="346" y="1"/>
                      </a:moveTo>
                      <a:lnTo>
                        <a:pt x="0" y="354"/>
                      </a:lnTo>
                      <a:lnTo>
                        <a:pt x="815" y="1162"/>
                      </a:lnTo>
                      <a:lnTo>
                        <a:pt x="0" y="1977"/>
                      </a:lnTo>
                      <a:lnTo>
                        <a:pt x="346" y="2323"/>
                      </a:lnTo>
                      <a:lnTo>
                        <a:pt x="1508" y="1162"/>
                      </a:lnTo>
                      <a:lnTo>
                        <a:pt x="346" y="1"/>
                      </a:lnTo>
                      <a:close/>
                    </a:path>
                  </a:pathLst>
                </a:custGeom>
                <a:noFill/>
                <a:ln w="9525" cap="flat" cmpd="sng">
                  <a:solidFill>
                    <a:schemeClr val="accent6">
                      <a:lumMod val="50000"/>
                    </a:schemeClr>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54" name="Google Shape;865;p65">
                  <a:extLst>
                    <a:ext uri="{FF2B5EF4-FFF2-40B4-BE49-F238E27FC236}">
                      <a16:creationId xmlns:a16="http://schemas.microsoft.com/office/drawing/2014/main" id="{C683ABD6-4A24-417F-9EDE-F9E8CFB654FA}"/>
                    </a:ext>
                  </a:extLst>
                </p:cNvPr>
                <p:cNvSpPr/>
                <p:nvPr/>
              </p:nvSpPr>
              <p:spPr>
                <a:xfrm>
                  <a:off x="4690975" y="1866850"/>
                  <a:ext cx="37700" cy="58100"/>
                </a:xfrm>
                <a:custGeom>
                  <a:avLst/>
                  <a:gdLst/>
                  <a:ahLst/>
                  <a:cxnLst/>
                  <a:rect l="l" t="t" r="r" b="b"/>
                  <a:pathLst>
                    <a:path w="1508" h="2324" extrusionOk="0">
                      <a:moveTo>
                        <a:pt x="346" y="1"/>
                      </a:moveTo>
                      <a:lnTo>
                        <a:pt x="0" y="354"/>
                      </a:lnTo>
                      <a:lnTo>
                        <a:pt x="808" y="1162"/>
                      </a:lnTo>
                      <a:lnTo>
                        <a:pt x="0" y="1977"/>
                      </a:lnTo>
                      <a:lnTo>
                        <a:pt x="346" y="2323"/>
                      </a:lnTo>
                      <a:lnTo>
                        <a:pt x="1508" y="1162"/>
                      </a:lnTo>
                      <a:lnTo>
                        <a:pt x="346" y="1"/>
                      </a:lnTo>
                      <a:close/>
                    </a:path>
                  </a:pathLst>
                </a:custGeom>
                <a:noFill/>
                <a:ln w="9525" cap="flat" cmpd="sng">
                  <a:solidFill>
                    <a:schemeClr val="accent6">
                      <a:lumMod val="50000"/>
                    </a:schemeClr>
                  </a:solidFill>
                  <a:prstDash val="solid"/>
                  <a:round/>
                  <a:headEnd type="none" w="sm" len="sm"/>
                  <a:tailEnd type="none" w="sm" len="sm"/>
                </a:ln>
              </p:spPr>
              <p:txBody>
                <a:bodyPr spcFirstLastPara="1" wrap="square" lIns="91425" tIns="91425" rIns="91425" bIns="91425" anchor="ctr" anchorCtr="0">
                  <a:noAutofit/>
                </a:bodyPr>
                <a:lstStyle/>
                <a:p>
                  <a:endParaRPr/>
                </a:p>
              </p:txBody>
            </p:sp>
          </p:grpSp>
          <p:sp>
            <p:nvSpPr>
              <p:cNvPr id="52" name="矩形: 圆角 51">
                <a:extLst>
                  <a:ext uri="{FF2B5EF4-FFF2-40B4-BE49-F238E27FC236}">
                    <a16:creationId xmlns:a16="http://schemas.microsoft.com/office/drawing/2014/main" id="{E5324993-EAE2-41D6-A54A-F94F77D8A172}"/>
                  </a:ext>
                </a:extLst>
              </p:cNvPr>
              <p:cNvSpPr/>
              <p:nvPr/>
            </p:nvSpPr>
            <p:spPr>
              <a:xfrm>
                <a:off x="4029582" y="1765588"/>
                <a:ext cx="4132835" cy="553054"/>
              </a:xfrm>
              <a:prstGeom prst="roundRect">
                <a:avLst>
                  <a:gd name="adj" fmla="val 17699"/>
                </a:avLst>
              </a:prstGeom>
              <a:noFill/>
              <a:ln w="28575">
                <a:solidFill>
                  <a:srgbClr val="9BAA9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zh-CN" altLang="en-US" sz="2800" b="1" spc="800">
                    <a:solidFill>
                      <a:srgbClr val="384331"/>
                    </a:solidFill>
                    <a:latin typeface="微软雅黑" panose="020B0503020204020204" pitchFamily="34" charset="-122"/>
                    <a:ea typeface="微软雅黑" panose="020B0503020204020204" pitchFamily="34" charset="-122"/>
                    <a:cs typeface="+mn-ea"/>
                  </a:rPr>
                  <a:t>技术路</a:t>
                </a:r>
                <a:r>
                  <a:rPr lang="zh-CN" altLang="en-US" sz="2800" b="1">
                    <a:solidFill>
                      <a:srgbClr val="384331"/>
                    </a:solidFill>
                    <a:latin typeface="微软雅黑" panose="020B0503020204020204" pitchFamily="34" charset="-122"/>
                    <a:ea typeface="微软雅黑" panose="020B0503020204020204" pitchFamily="34" charset="-122"/>
                    <a:cs typeface="+mn-ea"/>
                  </a:rPr>
                  <a:t>线</a:t>
                </a:r>
              </a:p>
            </p:txBody>
          </p:sp>
        </p:grpSp>
        <p:grpSp>
          <p:nvGrpSpPr>
            <p:cNvPr id="57" name="组合 56">
              <a:extLst>
                <a:ext uri="{FF2B5EF4-FFF2-40B4-BE49-F238E27FC236}">
                  <a16:creationId xmlns:a16="http://schemas.microsoft.com/office/drawing/2014/main" id="{7AF34D6B-3A32-4D5C-99B2-1F5EFA906A79}"/>
                </a:ext>
              </a:extLst>
            </p:cNvPr>
            <p:cNvGrpSpPr/>
            <p:nvPr/>
          </p:nvGrpSpPr>
          <p:grpSpPr>
            <a:xfrm>
              <a:off x="3655902" y="3813879"/>
              <a:ext cx="4880195" cy="553054"/>
              <a:chOff x="3655902" y="1765588"/>
              <a:chExt cx="4880195" cy="553054"/>
            </a:xfrm>
            <a:solidFill>
              <a:schemeClr val="bg1">
                <a:lumMod val="65000"/>
                <a:alpha val="50000"/>
              </a:schemeClr>
            </a:solidFill>
          </p:grpSpPr>
          <p:grpSp>
            <p:nvGrpSpPr>
              <p:cNvPr id="58" name="Google Shape;863;p65">
                <a:extLst>
                  <a:ext uri="{FF2B5EF4-FFF2-40B4-BE49-F238E27FC236}">
                    <a16:creationId xmlns:a16="http://schemas.microsoft.com/office/drawing/2014/main" id="{61841E0E-60DA-4EB5-9C41-32A1E098356A}"/>
                  </a:ext>
                </a:extLst>
              </p:cNvPr>
              <p:cNvGrpSpPr>
                <a:grpSpLocks noChangeAspect="1"/>
              </p:cNvGrpSpPr>
              <p:nvPr/>
            </p:nvGrpSpPr>
            <p:grpSpPr>
              <a:xfrm>
                <a:off x="3655902" y="1952115"/>
                <a:ext cx="190147" cy="180000"/>
                <a:chOff x="4660325" y="1866850"/>
                <a:chExt cx="68350" cy="58100"/>
              </a:xfrm>
              <a:grpFill/>
            </p:grpSpPr>
            <p:sp>
              <p:nvSpPr>
                <p:cNvPr id="63" name="Google Shape;864;p65">
                  <a:extLst>
                    <a:ext uri="{FF2B5EF4-FFF2-40B4-BE49-F238E27FC236}">
                      <a16:creationId xmlns:a16="http://schemas.microsoft.com/office/drawing/2014/main" id="{D5B9272C-9D24-4DA4-8BCE-B332C738D1FD}"/>
                    </a:ext>
                  </a:extLst>
                </p:cNvPr>
                <p:cNvSpPr/>
                <p:nvPr/>
              </p:nvSpPr>
              <p:spPr>
                <a:xfrm>
                  <a:off x="4660325" y="1866850"/>
                  <a:ext cx="37700" cy="58100"/>
                </a:xfrm>
                <a:custGeom>
                  <a:avLst/>
                  <a:gdLst/>
                  <a:ahLst/>
                  <a:cxnLst/>
                  <a:rect l="l" t="t" r="r" b="b"/>
                  <a:pathLst>
                    <a:path w="1508" h="2324" extrusionOk="0">
                      <a:moveTo>
                        <a:pt x="346" y="1"/>
                      </a:moveTo>
                      <a:lnTo>
                        <a:pt x="0" y="354"/>
                      </a:lnTo>
                      <a:lnTo>
                        <a:pt x="815" y="1162"/>
                      </a:lnTo>
                      <a:lnTo>
                        <a:pt x="0" y="1977"/>
                      </a:lnTo>
                      <a:lnTo>
                        <a:pt x="346" y="2323"/>
                      </a:lnTo>
                      <a:lnTo>
                        <a:pt x="1508" y="1162"/>
                      </a:lnTo>
                      <a:lnTo>
                        <a:pt x="346" y="1"/>
                      </a:lnTo>
                      <a:close/>
                    </a:path>
                  </a:pathLst>
                </a:custGeom>
                <a:grpFill/>
                <a:ln w="9525" cap="flat" cmpd="sng">
                  <a:solidFill>
                    <a:schemeClr val="bg1">
                      <a:lumMod val="65000"/>
                    </a:schemeClr>
                  </a:solidFill>
                  <a:prstDash val="solid"/>
                  <a:round/>
                  <a:headEnd type="none" w="sm" len="sm"/>
                  <a:tailEnd type="none" w="sm" len="sm"/>
                </a:ln>
              </p:spPr>
              <p:txBody>
                <a:bodyPr spcFirstLastPara="1" wrap="square" lIns="91425" tIns="91425" rIns="91425" bIns="91425" anchor="ctr" anchorCtr="0">
                  <a:noAutofit/>
                </a:bodyPr>
                <a:lstStyle/>
                <a:p>
                  <a:endParaRPr>
                    <a:solidFill>
                      <a:schemeClr val="tx1">
                        <a:lumMod val="50000"/>
                        <a:lumOff val="50000"/>
                      </a:schemeClr>
                    </a:solidFill>
                  </a:endParaRPr>
                </a:p>
              </p:txBody>
            </p:sp>
            <p:sp>
              <p:nvSpPr>
                <p:cNvPr id="64" name="Google Shape;865;p65">
                  <a:extLst>
                    <a:ext uri="{FF2B5EF4-FFF2-40B4-BE49-F238E27FC236}">
                      <a16:creationId xmlns:a16="http://schemas.microsoft.com/office/drawing/2014/main" id="{3DB3FDF9-4405-4766-AD27-0F6EE2B87B6B}"/>
                    </a:ext>
                  </a:extLst>
                </p:cNvPr>
                <p:cNvSpPr/>
                <p:nvPr/>
              </p:nvSpPr>
              <p:spPr>
                <a:xfrm>
                  <a:off x="4690975" y="1866850"/>
                  <a:ext cx="37700" cy="58100"/>
                </a:xfrm>
                <a:custGeom>
                  <a:avLst/>
                  <a:gdLst/>
                  <a:ahLst/>
                  <a:cxnLst/>
                  <a:rect l="l" t="t" r="r" b="b"/>
                  <a:pathLst>
                    <a:path w="1508" h="2324" extrusionOk="0">
                      <a:moveTo>
                        <a:pt x="346" y="1"/>
                      </a:moveTo>
                      <a:lnTo>
                        <a:pt x="0" y="354"/>
                      </a:lnTo>
                      <a:lnTo>
                        <a:pt x="808" y="1162"/>
                      </a:lnTo>
                      <a:lnTo>
                        <a:pt x="0" y="1977"/>
                      </a:lnTo>
                      <a:lnTo>
                        <a:pt x="346" y="2323"/>
                      </a:lnTo>
                      <a:lnTo>
                        <a:pt x="1508" y="1162"/>
                      </a:lnTo>
                      <a:lnTo>
                        <a:pt x="346" y="1"/>
                      </a:lnTo>
                      <a:close/>
                    </a:path>
                  </a:pathLst>
                </a:custGeom>
                <a:grpFill/>
                <a:ln w="9525" cap="flat" cmpd="sng">
                  <a:solidFill>
                    <a:schemeClr val="bg1">
                      <a:lumMod val="65000"/>
                    </a:schemeClr>
                  </a:solidFill>
                  <a:prstDash val="solid"/>
                  <a:round/>
                  <a:headEnd type="none" w="sm" len="sm"/>
                  <a:tailEnd type="none" w="sm" len="sm"/>
                </a:ln>
              </p:spPr>
              <p:txBody>
                <a:bodyPr spcFirstLastPara="1" wrap="square" lIns="91425" tIns="91425" rIns="91425" bIns="91425" anchor="ctr" anchorCtr="0">
                  <a:noAutofit/>
                </a:bodyPr>
                <a:lstStyle/>
                <a:p>
                  <a:endParaRPr>
                    <a:solidFill>
                      <a:schemeClr val="tx1">
                        <a:lumMod val="50000"/>
                        <a:lumOff val="50000"/>
                      </a:schemeClr>
                    </a:solidFill>
                  </a:endParaRPr>
                </a:p>
              </p:txBody>
            </p:sp>
          </p:grpSp>
          <p:grpSp>
            <p:nvGrpSpPr>
              <p:cNvPr id="59" name="Google Shape;863;p65">
                <a:extLst>
                  <a:ext uri="{FF2B5EF4-FFF2-40B4-BE49-F238E27FC236}">
                    <a16:creationId xmlns:a16="http://schemas.microsoft.com/office/drawing/2014/main" id="{3D838D48-EDEC-49C0-BA55-F914B935B78E}"/>
                  </a:ext>
                </a:extLst>
              </p:cNvPr>
              <p:cNvGrpSpPr>
                <a:grpSpLocks noChangeAspect="1"/>
              </p:cNvGrpSpPr>
              <p:nvPr/>
            </p:nvGrpSpPr>
            <p:grpSpPr>
              <a:xfrm flipH="1">
                <a:off x="8345950" y="1952115"/>
                <a:ext cx="190147" cy="180000"/>
                <a:chOff x="4660325" y="1866850"/>
                <a:chExt cx="68350" cy="58100"/>
              </a:xfrm>
              <a:grpFill/>
            </p:grpSpPr>
            <p:sp>
              <p:nvSpPr>
                <p:cNvPr id="61" name="Google Shape;864;p65">
                  <a:extLst>
                    <a:ext uri="{FF2B5EF4-FFF2-40B4-BE49-F238E27FC236}">
                      <a16:creationId xmlns:a16="http://schemas.microsoft.com/office/drawing/2014/main" id="{DD7C8A5F-4AC8-437D-A12D-0933D958743F}"/>
                    </a:ext>
                  </a:extLst>
                </p:cNvPr>
                <p:cNvSpPr/>
                <p:nvPr/>
              </p:nvSpPr>
              <p:spPr>
                <a:xfrm>
                  <a:off x="4660325" y="1866850"/>
                  <a:ext cx="37700" cy="58100"/>
                </a:xfrm>
                <a:custGeom>
                  <a:avLst/>
                  <a:gdLst/>
                  <a:ahLst/>
                  <a:cxnLst/>
                  <a:rect l="l" t="t" r="r" b="b"/>
                  <a:pathLst>
                    <a:path w="1508" h="2324" extrusionOk="0">
                      <a:moveTo>
                        <a:pt x="346" y="1"/>
                      </a:moveTo>
                      <a:lnTo>
                        <a:pt x="0" y="354"/>
                      </a:lnTo>
                      <a:lnTo>
                        <a:pt x="815" y="1162"/>
                      </a:lnTo>
                      <a:lnTo>
                        <a:pt x="0" y="1977"/>
                      </a:lnTo>
                      <a:lnTo>
                        <a:pt x="346" y="2323"/>
                      </a:lnTo>
                      <a:lnTo>
                        <a:pt x="1508" y="1162"/>
                      </a:lnTo>
                      <a:lnTo>
                        <a:pt x="346" y="1"/>
                      </a:lnTo>
                      <a:close/>
                    </a:path>
                  </a:pathLst>
                </a:custGeom>
                <a:grpFill/>
                <a:ln w="9525" cap="flat" cmpd="sng">
                  <a:solidFill>
                    <a:schemeClr val="bg1">
                      <a:lumMod val="65000"/>
                    </a:schemeClr>
                  </a:solidFill>
                  <a:prstDash val="solid"/>
                  <a:round/>
                  <a:headEnd type="none" w="sm" len="sm"/>
                  <a:tailEnd type="none" w="sm" len="sm"/>
                </a:ln>
              </p:spPr>
              <p:txBody>
                <a:bodyPr spcFirstLastPara="1" wrap="square" lIns="91425" tIns="91425" rIns="91425" bIns="91425" anchor="ctr" anchorCtr="0">
                  <a:noAutofit/>
                </a:bodyPr>
                <a:lstStyle/>
                <a:p>
                  <a:endParaRPr>
                    <a:solidFill>
                      <a:schemeClr val="tx1">
                        <a:lumMod val="50000"/>
                        <a:lumOff val="50000"/>
                      </a:schemeClr>
                    </a:solidFill>
                  </a:endParaRPr>
                </a:p>
              </p:txBody>
            </p:sp>
            <p:sp>
              <p:nvSpPr>
                <p:cNvPr id="62" name="Google Shape;865;p65">
                  <a:extLst>
                    <a:ext uri="{FF2B5EF4-FFF2-40B4-BE49-F238E27FC236}">
                      <a16:creationId xmlns:a16="http://schemas.microsoft.com/office/drawing/2014/main" id="{E7ADB537-63DE-4FF4-878E-1203F66AB580}"/>
                    </a:ext>
                  </a:extLst>
                </p:cNvPr>
                <p:cNvSpPr/>
                <p:nvPr/>
              </p:nvSpPr>
              <p:spPr>
                <a:xfrm>
                  <a:off x="4690975" y="1866850"/>
                  <a:ext cx="37700" cy="58100"/>
                </a:xfrm>
                <a:custGeom>
                  <a:avLst/>
                  <a:gdLst/>
                  <a:ahLst/>
                  <a:cxnLst/>
                  <a:rect l="l" t="t" r="r" b="b"/>
                  <a:pathLst>
                    <a:path w="1508" h="2324" extrusionOk="0">
                      <a:moveTo>
                        <a:pt x="346" y="1"/>
                      </a:moveTo>
                      <a:lnTo>
                        <a:pt x="0" y="354"/>
                      </a:lnTo>
                      <a:lnTo>
                        <a:pt x="808" y="1162"/>
                      </a:lnTo>
                      <a:lnTo>
                        <a:pt x="0" y="1977"/>
                      </a:lnTo>
                      <a:lnTo>
                        <a:pt x="346" y="2323"/>
                      </a:lnTo>
                      <a:lnTo>
                        <a:pt x="1508" y="1162"/>
                      </a:lnTo>
                      <a:lnTo>
                        <a:pt x="346" y="1"/>
                      </a:lnTo>
                      <a:close/>
                    </a:path>
                  </a:pathLst>
                </a:custGeom>
                <a:grpFill/>
                <a:ln w="9525" cap="flat" cmpd="sng">
                  <a:solidFill>
                    <a:schemeClr val="bg1">
                      <a:lumMod val="65000"/>
                    </a:schemeClr>
                  </a:solidFill>
                  <a:prstDash val="solid"/>
                  <a:round/>
                  <a:headEnd type="none" w="sm" len="sm"/>
                  <a:tailEnd type="none" w="sm" len="sm"/>
                </a:ln>
              </p:spPr>
              <p:txBody>
                <a:bodyPr spcFirstLastPara="1" wrap="square" lIns="91425" tIns="91425" rIns="91425" bIns="91425" anchor="ctr" anchorCtr="0">
                  <a:noAutofit/>
                </a:bodyPr>
                <a:lstStyle/>
                <a:p>
                  <a:endParaRPr>
                    <a:solidFill>
                      <a:schemeClr val="tx1">
                        <a:lumMod val="50000"/>
                        <a:lumOff val="50000"/>
                      </a:schemeClr>
                    </a:solidFill>
                  </a:endParaRPr>
                </a:p>
              </p:txBody>
            </p:sp>
          </p:grpSp>
          <p:sp>
            <p:nvSpPr>
              <p:cNvPr id="60" name="矩形: 圆角 59">
                <a:extLst>
                  <a:ext uri="{FF2B5EF4-FFF2-40B4-BE49-F238E27FC236}">
                    <a16:creationId xmlns:a16="http://schemas.microsoft.com/office/drawing/2014/main" id="{F2AD1DFC-345F-4BED-A41D-A1F79E77A008}"/>
                  </a:ext>
                </a:extLst>
              </p:cNvPr>
              <p:cNvSpPr/>
              <p:nvPr/>
            </p:nvSpPr>
            <p:spPr>
              <a:xfrm>
                <a:off x="4029582" y="1765588"/>
                <a:ext cx="4132835" cy="553054"/>
              </a:xfrm>
              <a:prstGeom prst="roundRect">
                <a:avLst>
                  <a:gd name="adj" fmla="val 17699"/>
                </a:avLst>
              </a:prstGeom>
              <a:grp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zh-CN" altLang="en-US" sz="2800" b="1" spc="800" dirty="0">
                    <a:solidFill>
                      <a:schemeClr val="tx1">
                        <a:lumMod val="50000"/>
                        <a:lumOff val="50000"/>
                      </a:schemeClr>
                    </a:solidFill>
                    <a:latin typeface="微软雅黑" panose="020B0503020204020204" pitchFamily="34" charset="-122"/>
                    <a:ea typeface="微软雅黑" panose="020B0503020204020204" pitchFamily="34" charset="-122"/>
                    <a:cs typeface="+mn-ea"/>
                  </a:rPr>
                  <a:t>实验结果</a:t>
                </a:r>
                <a:endParaRPr lang="zh-CN" altLang="en-US" sz="2800" b="1" dirty="0">
                  <a:solidFill>
                    <a:schemeClr val="tx1">
                      <a:lumMod val="50000"/>
                      <a:lumOff val="50000"/>
                    </a:schemeClr>
                  </a:solidFill>
                  <a:latin typeface="微软雅黑" panose="020B0503020204020204" pitchFamily="34" charset="-122"/>
                  <a:ea typeface="微软雅黑" panose="020B0503020204020204" pitchFamily="34" charset="-122"/>
                  <a:cs typeface="+mn-ea"/>
                </a:endParaRPr>
              </a:p>
            </p:txBody>
          </p:sp>
        </p:grpSp>
      </p:grpSp>
      <p:sp>
        <p:nvSpPr>
          <p:cNvPr id="3" name="文本占位符 2">
            <a:extLst>
              <a:ext uri="{FF2B5EF4-FFF2-40B4-BE49-F238E27FC236}">
                <a16:creationId xmlns:a16="http://schemas.microsoft.com/office/drawing/2014/main" id="{30050878-1F4F-4910-8C7E-8D29F613C4E4}"/>
              </a:ext>
            </a:extLst>
          </p:cNvPr>
          <p:cNvSpPr>
            <a:spLocks noGrp="1"/>
          </p:cNvSpPr>
          <p:nvPr>
            <p:ph type="body" sz="quarter" idx="13"/>
          </p:nvPr>
        </p:nvSpPr>
        <p:spPr/>
        <p:txBody>
          <a:bodyPr/>
          <a:lstStyle/>
          <a:p>
            <a:r>
              <a:rPr lang="zh-CN" altLang="en-US" dirty="0"/>
              <a:t>提纲</a:t>
            </a:r>
          </a:p>
        </p:txBody>
      </p:sp>
    </p:spTree>
    <p:extLst>
      <p:ext uri="{BB962C8B-B14F-4D97-AF65-F5344CB8AC3E}">
        <p14:creationId xmlns:p14="http://schemas.microsoft.com/office/powerpoint/2010/main" val="28002118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03FE8306-9687-4941-B1D1-2D07FEFB4162}"/>
              </a:ext>
            </a:extLst>
          </p:cNvPr>
          <p:cNvSpPr>
            <a:spLocks noGrp="1"/>
          </p:cNvSpPr>
          <p:nvPr>
            <p:ph type="sldNum" sz="quarter" idx="12"/>
          </p:nvPr>
        </p:nvSpPr>
        <p:spPr/>
        <p:txBody>
          <a:bodyPr/>
          <a:lstStyle/>
          <a:p>
            <a:fld id="{72A5E12F-523A-4D75-95A2-779F57F5D9E2}" type="slidenum">
              <a:rPr lang="zh-CN" altLang="en-US" smtClean="0"/>
              <a:pPr/>
              <a:t>11</a:t>
            </a:fld>
            <a:endParaRPr lang="zh-CN" altLang="en-US"/>
          </a:p>
        </p:txBody>
      </p:sp>
      <p:sp>
        <p:nvSpPr>
          <p:cNvPr id="3" name="文本占位符 2">
            <a:extLst>
              <a:ext uri="{FF2B5EF4-FFF2-40B4-BE49-F238E27FC236}">
                <a16:creationId xmlns:a16="http://schemas.microsoft.com/office/drawing/2014/main" id="{66659B1A-4781-4FBC-97EA-F4778FBEF545}"/>
              </a:ext>
            </a:extLst>
          </p:cNvPr>
          <p:cNvSpPr>
            <a:spLocks noGrp="1"/>
          </p:cNvSpPr>
          <p:nvPr>
            <p:ph type="body" sz="quarter" idx="13"/>
          </p:nvPr>
        </p:nvSpPr>
        <p:spPr/>
        <p:txBody>
          <a:bodyPr/>
          <a:lstStyle/>
          <a:p>
            <a:r>
              <a:rPr lang="zh-CN" altLang="en-US" dirty="0"/>
              <a:t>技术路线</a:t>
            </a:r>
          </a:p>
        </p:txBody>
      </p:sp>
      <p:pic>
        <p:nvPicPr>
          <p:cNvPr id="6" name="图片 5">
            <a:extLst>
              <a:ext uri="{FF2B5EF4-FFF2-40B4-BE49-F238E27FC236}">
                <a16:creationId xmlns:a16="http://schemas.microsoft.com/office/drawing/2014/main" id="{FC5B51A1-E75D-4466-A2A1-DE65EDA510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4653" y="961395"/>
            <a:ext cx="9333347" cy="3329027"/>
          </a:xfrm>
          <a:prstGeom prst="rect">
            <a:avLst/>
          </a:prstGeom>
        </p:spPr>
      </p:pic>
      <p:sp>
        <p:nvSpPr>
          <p:cNvPr id="8" name="文本框 7">
            <a:extLst>
              <a:ext uri="{FF2B5EF4-FFF2-40B4-BE49-F238E27FC236}">
                <a16:creationId xmlns:a16="http://schemas.microsoft.com/office/drawing/2014/main" id="{74307321-726A-42BC-B367-2E101A087161}"/>
              </a:ext>
            </a:extLst>
          </p:cNvPr>
          <p:cNvSpPr txBox="1"/>
          <p:nvPr/>
        </p:nvSpPr>
        <p:spPr>
          <a:xfrm>
            <a:off x="1334653" y="4468041"/>
            <a:ext cx="5514843" cy="1938992"/>
          </a:xfrm>
          <a:prstGeom prst="rect">
            <a:avLst/>
          </a:prstGeom>
          <a:noFill/>
        </p:spPr>
        <p:txBody>
          <a:bodyPr wrap="none" rtlCol="0">
            <a:spAutoFit/>
          </a:bodyPr>
          <a:lstStyle/>
          <a:p>
            <a:pPr marL="285750" indent="-285750">
              <a:buFont typeface="Arial" panose="020B0604020202020204" pitchFamily="34" charset="0"/>
              <a:buChar char="•"/>
            </a:pPr>
            <a:r>
              <a:rPr lang="en-US" altLang="zh-Hans-HK" sz="2400" b="1" dirty="0"/>
              <a:t>The </a:t>
            </a:r>
            <a:r>
              <a:rPr lang="en-US" altLang="zh-Hans-HK" sz="2400" b="1" dirty="0">
                <a:solidFill>
                  <a:schemeClr val="accent2"/>
                </a:solidFill>
              </a:rPr>
              <a:t>Global</a:t>
            </a:r>
            <a:r>
              <a:rPr lang="en-US" altLang="zh-Hans-HK" sz="2400" b="1" dirty="0"/>
              <a:t> and </a:t>
            </a:r>
            <a:r>
              <a:rPr lang="en-US" altLang="zh-Hans-HK" sz="2400" b="1" dirty="0">
                <a:solidFill>
                  <a:schemeClr val="accent2"/>
                </a:solidFill>
              </a:rPr>
              <a:t>Local</a:t>
            </a:r>
            <a:r>
              <a:rPr lang="en-US" altLang="zh-Hans-HK" sz="2400" b="1" dirty="0"/>
              <a:t> Branches</a:t>
            </a:r>
          </a:p>
          <a:p>
            <a:pPr marL="285750" indent="-285750">
              <a:buFont typeface="Arial" panose="020B0604020202020204" pitchFamily="34" charset="0"/>
              <a:buChar char="•"/>
            </a:pPr>
            <a:endParaRPr lang="en-US" altLang="zh-Hans-HK" sz="2400" b="1" dirty="0"/>
          </a:p>
          <a:p>
            <a:pPr marL="285750" indent="-285750">
              <a:buFont typeface="Arial" panose="020B0604020202020204" pitchFamily="34" charset="0"/>
              <a:buChar char="•"/>
            </a:pPr>
            <a:r>
              <a:rPr lang="en-US" altLang="zh-Hans-HK" sz="2400" b="1" dirty="0"/>
              <a:t>D</a:t>
            </a:r>
            <a:r>
              <a:rPr lang="en-US" altLang="zh-CN" sz="2400" b="1" dirty="0"/>
              <a:t>eep feature map </a:t>
            </a:r>
            <a:r>
              <a:rPr lang="en-US" altLang="zh-CN" sz="2400" b="1" dirty="0">
                <a:solidFill>
                  <a:schemeClr val="accent2"/>
                </a:solidFill>
              </a:rPr>
              <a:t>sharing</a:t>
            </a:r>
          </a:p>
          <a:p>
            <a:pPr marL="285750" indent="-285750">
              <a:buFont typeface="Arial" panose="020B0604020202020204" pitchFamily="34" charset="0"/>
              <a:buChar char="•"/>
            </a:pPr>
            <a:endParaRPr lang="en-US" altLang="zh-Hans-HK" sz="2400" b="1" dirty="0"/>
          </a:p>
          <a:p>
            <a:pPr marL="285750" indent="-285750">
              <a:buFont typeface="Arial" panose="020B0604020202020204" pitchFamily="34" charset="0"/>
              <a:buChar char="•"/>
            </a:pPr>
            <a:r>
              <a:rPr lang="en-US" altLang="zh-Hans-HK" sz="2400" b="1" dirty="0"/>
              <a:t>Branch </a:t>
            </a:r>
            <a:r>
              <a:rPr lang="en-US" altLang="zh-Hans-HK" sz="2400" b="1" dirty="0">
                <a:solidFill>
                  <a:schemeClr val="accent2"/>
                </a:solidFill>
              </a:rPr>
              <a:t>Aggregation</a:t>
            </a:r>
            <a:r>
              <a:rPr lang="en-US" altLang="zh-Hans-HK" sz="2400" b="1" dirty="0"/>
              <a:t> with </a:t>
            </a:r>
            <a:r>
              <a:rPr lang="en-US" altLang="zh-Hans-HK" sz="2400" b="1" dirty="0">
                <a:solidFill>
                  <a:schemeClr val="accent2"/>
                </a:solidFill>
              </a:rPr>
              <a:t>Regularization</a:t>
            </a:r>
            <a:endParaRPr lang="zh-Hans-HK" altLang="en-US" sz="2400" b="1" dirty="0">
              <a:solidFill>
                <a:schemeClr val="accent2"/>
              </a:solidFill>
            </a:endParaRPr>
          </a:p>
        </p:txBody>
      </p:sp>
    </p:spTree>
    <p:extLst>
      <p:ext uri="{BB962C8B-B14F-4D97-AF65-F5344CB8AC3E}">
        <p14:creationId xmlns:p14="http://schemas.microsoft.com/office/powerpoint/2010/main" val="38195535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03FE8306-9687-4941-B1D1-2D07FEFB4162}"/>
              </a:ext>
            </a:extLst>
          </p:cNvPr>
          <p:cNvSpPr>
            <a:spLocks noGrp="1"/>
          </p:cNvSpPr>
          <p:nvPr>
            <p:ph type="sldNum" sz="quarter" idx="12"/>
          </p:nvPr>
        </p:nvSpPr>
        <p:spPr/>
        <p:txBody>
          <a:bodyPr/>
          <a:lstStyle/>
          <a:p>
            <a:fld id="{72A5E12F-523A-4D75-95A2-779F57F5D9E2}" type="slidenum">
              <a:rPr lang="zh-CN" altLang="en-US" smtClean="0"/>
              <a:pPr/>
              <a:t>12</a:t>
            </a:fld>
            <a:endParaRPr lang="zh-CN" altLang="en-US"/>
          </a:p>
        </p:txBody>
      </p:sp>
      <p:sp>
        <p:nvSpPr>
          <p:cNvPr id="3" name="文本占位符 2">
            <a:extLst>
              <a:ext uri="{FF2B5EF4-FFF2-40B4-BE49-F238E27FC236}">
                <a16:creationId xmlns:a16="http://schemas.microsoft.com/office/drawing/2014/main" id="{66659B1A-4781-4FBC-97EA-F4778FBEF545}"/>
              </a:ext>
            </a:extLst>
          </p:cNvPr>
          <p:cNvSpPr>
            <a:spLocks noGrp="1"/>
          </p:cNvSpPr>
          <p:nvPr>
            <p:ph type="body" sz="quarter" idx="13"/>
          </p:nvPr>
        </p:nvSpPr>
        <p:spPr/>
        <p:txBody>
          <a:bodyPr/>
          <a:lstStyle/>
          <a:p>
            <a:r>
              <a:rPr lang="en-US" altLang="zh-Hans-HK" sz="2800" b="1" dirty="0"/>
              <a:t>The </a:t>
            </a:r>
            <a:r>
              <a:rPr lang="en-US" altLang="zh-Hans-HK" sz="2800" b="1" dirty="0">
                <a:solidFill>
                  <a:schemeClr val="accent2"/>
                </a:solidFill>
              </a:rPr>
              <a:t>Global</a:t>
            </a:r>
            <a:r>
              <a:rPr lang="en-US" altLang="zh-Hans-HK" sz="2800" b="1" dirty="0"/>
              <a:t> and </a:t>
            </a:r>
            <a:r>
              <a:rPr lang="en-US" altLang="zh-Hans-HK" sz="2800" b="1" dirty="0">
                <a:solidFill>
                  <a:schemeClr val="accent2"/>
                </a:solidFill>
              </a:rPr>
              <a:t>Local</a:t>
            </a:r>
            <a:r>
              <a:rPr lang="en-US" altLang="zh-Hans-HK" sz="2800" b="1" dirty="0"/>
              <a:t> Branches</a:t>
            </a:r>
          </a:p>
        </p:txBody>
      </p:sp>
      <p:pic>
        <p:nvPicPr>
          <p:cNvPr id="10" name="图片 9">
            <a:extLst>
              <a:ext uri="{FF2B5EF4-FFF2-40B4-BE49-F238E27FC236}">
                <a16:creationId xmlns:a16="http://schemas.microsoft.com/office/drawing/2014/main" id="{1D2EDB6D-24CE-40B7-A994-F5FF16ADF77A}"/>
              </a:ext>
            </a:extLst>
          </p:cNvPr>
          <p:cNvPicPr>
            <a:picLocks noChangeAspect="1"/>
          </p:cNvPicPr>
          <p:nvPr/>
        </p:nvPicPr>
        <p:blipFill rotWithShape="1">
          <a:blip r:embed="rId3">
            <a:extLst>
              <a:ext uri="{28A0092B-C50C-407E-A947-70E740481C1C}">
                <a14:useLocalDpi xmlns:a14="http://schemas.microsoft.com/office/drawing/2010/main" val="0"/>
              </a:ext>
            </a:extLst>
          </a:blip>
          <a:srcRect t="6370"/>
          <a:stretch/>
        </p:blipFill>
        <p:spPr>
          <a:xfrm>
            <a:off x="448211" y="2509505"/>
            <a:ext cx="2558304" cy="412991"/>
          </a:xfrm>
          <a:prstGeom prst="rect">
            <a:avLst/>
          </a:prstGeom>
        </p:spPr>
      </p:pic>
      <p:pic>
        <p:nvPicPr>
          <p:cNvPr id="12" name="图片 11">
            <a:extLst>
              <a:ext uri="{FF2B5EF4-FFF2-40B4-BE49-F238E27FC236}">
                <a16:creationId xmlns:a16="http://schemas.microsoft.com/office/drawing/2014/main" id="{EDFE9DB8-6762-44A8-9D56-F3A0F88DE48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59509" y="1333644"/>
            <a:ext cx="2752268" cy="409121"/>
          </a:xfrm>
          <a:prstGeom prst="rect">
            <a:avLst/>
          </a:prstGeom>
        </p:spPr>
      </p:pic>
      <p:pic>
        <p:nvPicPr>
          <p:cNvPr id="14" name="图片 13">
            <a:extLst>
              <a:ext uri="{FF2B5EF4-FFF2-40B4-BE49-F238E27FC236}">
                <a16:creationId xmlns:a16="http://schemas.microsoft.com/office/drawing/2014/main" id="{F7194D93-0CE6-4B5D-A4D3-C70161DD008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922398" y="3743112"/>
            <a:ext cx="3440461" cy="391501"/>
          </a:xfrm>
          <a:prstGeom prst="rect">
            <a:avLst/>
          </a:prstGeom>
        </p:spPr>
      </p:pic>
      <p:sp>
        <p:nvSpPr>
          <p:cNvPr id="15" name="文本框 14">
            <a:extLst>
              <a:ext uri="{FF2B5EF4-FFF2-40B4-BE49-F238E27FC236}">
                <a16:creationId xmlns:a16="http://schemas.microsoft.com/office/drawing/2014/main" id="{69A6DA3F-44CD-4389-B11E-B0254CF6CC19}"/>
              </a:ext>
            </a:extLst>
          </p:cNvPr>
          <p:cNvSpPr txBox="1"/>
          <p:nvPr/>
        </p:nvSpPr>
        <p:spPr>
          <a:xfrm>
            <a:off x="429658" y="2898585"/>
            <a:ext cx="2794996" cy="646331"/>
          </a:xfrm>
          <a:prstGeom prst="rect">
            <a:avLst/>
          </a:prstGeom>
          <a:noFill/>
        </p:spPr>
        <p:txBody>
          <a:bodyPr wrap="none" rtlCol="0">
            <a:spAutoFit/>
          </a:bodyPr>
          <a:lstStyle/>
          <a:p>
            <a:pPr algn="ctr"/>
            <a:r>
              <a:rPr lang="en-US" altLang="zh-Hans-HK" dirty="0"/>
              <a:t>N ultra-high resolution</a:t>
            </a:r>
          </a:p>
          <a:p>
            <a:pPr algn="ctr"/>
            <a:r>
              <a:rPr lang="en-US" altLang="zh-Hans-HK" dirty="0"/>
              <a:t> </a:t>
            </a:r>
            <a:r>
              <a:rPr lang="en-US" altLang="zh-Hans-HK" b="1" dirty="0"/>
              <a:t>Images</a:t>
            </a:r>
            <a:r>
              <a:rPr lang="en-US" altLang="zh-Hans-HK" dirty="0"/>
              <a:t> and </a:t>
            </a:r>
            <a:r>
              <a:rPr lang="en-US" altLang="zh-Hans-HK" b="1" dirty="0"/>
              <a:t>Segmentations</a:t>
            </a:r>
            <a:endParaRPr lang="zh-Hans-HK" altLang="en-US" b="1" dirty="0"/>
          </a:p>
        </p:txBody>
      </p:sp>
      <p:sp>
        <p:nvSpPr>
          <p:cNvPr id="16" name="文本框 15">
            <a:extLst>
              <a:ext uri="{FF2B5EF4-FFF2-40B4-BE49-F238E27FC236}">
                <a16:creationId xmlns:a16="http://schemas.microsoft.com/office/drawing/2014/main" id="{7C2DE573-08E2-4DA1-B1E0-88EB0533EA2F}"/>
              </a:ext>
            </a:extLst>
          </p:cNvPr>
          <p:cNvSpPr txBox="1"/>
          <p:nvPr/>
        </p:nvSpPr>
        <p:spPr>
          <a:xfrm>
            <a:off x="3995338" y="1807231"/>
            <a:ext cx="2991525" cy="646331"/>
          </a:xfrm>
          <a:prstGeom prst="rect">
            <a:avLst/>
          </a:prstGeom>
          <a:noFill/>
        </p:spPr>
        <p:txBody>
          <a:bodyPr wrap="none" rtlCol="0">
            <a:spAutoFit/>
          </a:bodyPr>
          <a:lstStyle/>
          <a:p>
            <a:pPr algn="ctr"/>
            <a:r>
              <a:rPr lang="en-US" altLang="zh-Hans-HK" dirty="0"/>
              <a:t>D</a:t>
            </a:r>
            <a:r>
              <a:rPr lang="en-US" altLang="zh-CN" dirty="0"/>
              <a:t>ownsampled </a:t>
            </a:r>
            <a:r>
              <a:rPr lang="en-US" altLang="zh-CN" b="1" dirty="0"/>
              <a:t>Low-resolution</a:t>
            </a:r>
          </a:p>
          <a:p>
            <a:pPr algn="ctr"/>
            <a:r>
              <a:rPr lang="en-US" altLang="zh-CN" b="1" dirty="0"/>
              <a:t> Global Dataset</a:t>
            </a:r>
            <a:endParaRPr lang="zh-Hans-HK" altLang="en-US" b="1" dirty="0"/>
          </a:p>
        </p:txBody>
      </p:sp>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FD1D084C-0FC3-4F36-93A9-40B568A149C1}"/>
                  </a:ext>
                </a:extLst>
              </p:cNvPr>
              <p:cNvSpPr txBox="1"/>
              <p:nvPr/>
            </p:nvSpPr>
            <p:spPr>
              <a:xfrm>
                <a:off x="3430402" y="4137534"/>
                <a:ext cx="4313297" cy="646331"/>
              </a:xfrm>
              <a:prstGeom prst="rect">
                <a:avLst/>
              </a:prstGeom>
              <a:noFill/>
            </p:spPr>
            <p:txBody>
              <a:bodyPr wrap="none" rtlCol="0">
                <a:spAutoFit/>
              </a:bodyPr>
              <a:lstStyle/>
              <a:p>
                <a:pPr algn="ctr"/>
                <a:r>
                  <a:rPr lang="en-US" altLang="zh-Hans-HK" dirty="0"/>
                  <a:t> each images in </a:t>
                </a:r>
                <a14:m>
                  <m:oMath xmlns:m="http://schemas.openxmlformats.org/officeDocument/2006/math">
                    <m:r>
                      <a:rPr lang="en-US" altLang="zh-Hans-HK" b="0" i="1" smtClean="0">
                        <a:latin typeface="Cambria Math" panose="02040503050406030204" pitchFamily="18" charset="0"/>
                      </a:rPr>
                      <m:t>𝐷</m:t>
                    </m:r>
                  </m:oMath>
                </a14:m>
                <a:r>
                  <a:rPr lang="en-US" altLang="zh-Hans-HK" dirty="0"/>
                  <a:t> comprises into </a:t>
                </a:r>
                <a14:m>
                  <m:oMath xmlns:m="http://schemas.openxmlformats.org/officeDocument/2006/math">
                    <m:sSub>
                      <m:sSubPr>
                        <m:ctrlPr>
                          <a:rPr lang="en-US" altLang="zh-Hans-HK" i="1" smtClean="0">
                            <a:latin typeface="Cambria Math" panose="02040503050406030204" pitchFamily="18" charset="0"/>
                          </a:rPr>
                        </m:ctrlPr>
                      </m:sSubPr>
                      <m:e>
                        <m:r>
                          <a:rPr lang="en-US" altLang="zh-Hans-HK" b="0" i="1" smtClean="0">
                            <a:latin typeface="Cambria Math" panose="02040503050406030204" pitchFamily="18" charset="0"/>
                          </a:rPr>
                          <m:t>𝑛</m:t>
                        </m:r>
                      </m:e>
                      <m:sub>
                        <m:r>
                          <a:rPr lang="en-US" altLang="zh-Hans-HK" b="0" i="1" smtClean="0">
                            <a:latin typeface="Cambria Math" panose="02040503050406030204" pitchFamily="18" charset="0"/>
                          </a:rPr>
                          <m:t>𝑖</m:t>
                        </m:r>
                      </m:sub>
                    </m:sSub>
                  </m:oMath>
                </a14:m>
                <a:r>
                  <a:rPr lang="en-US" altLang="zh-Hans-HK" dirty="0"/>
                  <a:t> patches</a:t>
                </a:r>
              </a:p>
              <a:p>
                <a:pPr algn="ctr"/>
                <a:r>
                  <a:rPr lang="en-US" altLang="zh-Hans-HK" b="1" dirty="0"/>
                  <a:t>Local Dataset</a:t>
                </a:r>
                <a:endParaRPr lang="zh-Hans-HK" altLang="en-US" b="1" dirty="0"/>
              </a:p>
            </p:txBody>
          </p:sp>
        </mc:Choice>
        <mc:Fallback xmlns="">
          <p:sp>
            <p:nvSpPr>
              <p:cNvPr id="18" name="文本框 17">
                <a:extLst>
                  <a:ext uri="{FF2B5EF4-FFF2-40B4-BE49-F238E27FC236}">
                    <a16:creationId xmlns:a16="http://schemas.microsoft.com/office/drawing/2014/main" id="{FD1D084C-0FC3-4F36-93A9-40B568A149C1}"/>
                  </a:ext>
                </a:extLst>
              </p:cNvPr>
              <p:cNvSpPr txBox="1">
                <a:spLocks noRot="1" noChangeAspect="1" noMove="1" noResize="1" noEditPoints="1" noAdjustHandles="1" noChangeArrowheads="1" noChangeShapeType="1" noTextEdit="1"/>
              </p:cNvSpPr>
              <p:nvPr/>
            </p:nvSpPr>
            <p:spPr>
              <a:xfrm>
                <a:off x="3430402" y="4137534"/>
                <a:ext cx="4313297" cy="646331"/>
              </a:xfrm>
              <a:prstGeom prst="rect">
                <a:avLst/>
              </a:prstGeom>
              <a:blipFill>
                <a:blip r:embed="rId6"/>
                <a:stretch>
                  <a:fillRect t="-5660" r="-849" b="-14151"/>
                </a:stretch>
              </a:blipFill>
            </p:spPr>
            <p:txBody>
              <a:bodyPr/>
              <a:lstStyle/>
              <a:p>
                <a:r>
                  <a:rPr lang="zh-Hans-HK" altLang="en-US">
                    <a:noFill/>
                  </a:rPr>
                  <a:t> </a:t>
                </a:r>
              </a:p>
            </p:txBody>
          </p:sp>
        </mc:Fallback>
      </mc:AlternateContent>
      <p:pic>
        <p:nvPicPr>
          <p:cNvPr id="22" name="图片 21">
            <a:extLst>
              <a:ext uri="{FF2B5EF4-FFF2-40B4-BE49-F238E27FC236}">
                <a16:creationId xmlns:a16="http://schemas.microsoft.com/office/drawing/2014/main" id="{8ADCC0E3-3973-42A0-B610-641D7C4EC4A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19773" y="4870602"/>
            <a:ext cx="1628775" cy="285750"/>
          </a:xfrm>
          <a:prstGeom prst="rect">
            <a:avLst/>
          </a:prstGeom>
        </p:spPr>
      </p:pic>
      <p:pic>
        <p:nvPicPr>
          <p:cNvPr id="24" name="图片 23">
            <a:extLst>
              <a:ext uri="{FF2B5EF4-FFF2-40B4-BE49-F238E27FC236}">
                <a16:creationId xmlns:a16="http://schemas.microsoft.com/office/drawing/2014/main" id="{8D8702BC-B52A-4809-8624-1B82BB8A7AFC}"/>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76790" y="5192208"/>
            <a:ext cx="1743318" cy="362001"/>
          </a:xfrm>
          <a:prstGeom prst="rect">
            <a:avLst/>
          </a:prstGeom>
        </p:spPr>
      </p:pic>
      <p:pic>
        <p:nvPicPr>
          <p:cNvPr id="26" name="图片 25">
            <a:extLst>
              <a:ext uri="{FF2B5EF4-FFF2-40B4-BE49-F238E27FC236}">
                <a16:creationId xmlns:a16="http://schemas.microsoft.com/office/drawing/2014/main" id="{530BCD87-E125-4942-A804-6AF2BF645BD8}"/>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48211" y="5489554"/>
            <a:ext cx="1771897" cy="352474"/>
          </a:xfrm>
          <a:prstGeom prst="rect">
            <a:avLst/>
          </a:prstGeom>
        </p:spPr>
      </p:pic>
      <p:pic>
        <p:nvPicPr>
          <p:cNvPr id="28" name="图片 27">
            <a:extLst>
              <a:ext uri="{FF2B5EF4-FFF2-40B4-BE49-F238E27FC236}">
                <a16:creationId xmlns:a16="http://schemas.microsoft.com/office/drawing/2014/main" id="{1439EF28-2FAD-4CE8-8FE8-C8F91A15DB8E}"/>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96083" y="5874117"/>
            <a:ext cx="3448050" cy="295275"/>
          </a:xfrm>
          <a:prstGeom prst="rect">
            <a:avLst/>
          </a:prstGeom>
        </p:spPr>
      </p:pic>
      <p:cxnSp>
        <p:nvCxnSpPr>
          <p:cNvPr id="30" name="直接箭头连接符 29">
            <a:extLst>
              <a:ext uri="{FF2B5EF4-FFF2-40B4-BE49-F238E27FC236}">
                <a16:creationId xmlns:a16="http://schemas.microsoft.com/office/drawing/2014/main" id="{08A18F56-C9C3-480A-9B10-E33D2D88D3C1}"/>
              </a:ext>
            </a:extLst>
          </p:cNvPr>
          <p:cNvCxnSpPr>
            <a:cxnSpLocks/>
          </p:cNvCxnSpPr>
          <p:nvPr/>
        </p:nvCxnSpPr>
        <p:spPr>
          <a:xfrm>
            <a:off x="6986863" y="1530431"/>
            <a:ext cx="2138219"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1" name="直接箭头连接符 30">
            <a:extLst>
              <a:ext uri="{FF2B5EF4-FFF2-40B4-BE49-F238E27FC236}">
                <a16:creationId xmlns:a16="http://schemas.microsoft.com/office/drawing/2014/main" id="{A3892968-491E-4161-8C8A-2A4A5AA61C03}"/>
              </a:ext>
            </a:extLst>
          </p:cNvPr>
          <p:cNvCxnSpPr/>
          <p:nvPr/>
        </p:nvCxnSpPr>
        <p:spPr>
          <a:xfrm>
            <a:off x="7416354" y="3938863"/>
            <a:ext cx="1708728"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4" name="直接箭头连接符 33">
            <a:extLst>
              <a:ext uri="{FF2B5EF4-FFF2-40B4-BE49-F238E27FC236}">
                <a16:creationId xmlns:a16="http://schemas.microsoft.com/office/drawing/2014/main" id="{93ACAEC5-4203-406A-AF02-8720ED4B4B9E}"/>
              </a:ext>
            </a:extLst>
          </p:cNvPr>
          <p:cNvCxnSpPr>
            <a:cxnSpLocks/>
          </p:cNvCxnSpPr>
          <p:nvPr/>
        </p:nvCxnSpPr>
        <p:spPr>
          <a:xfrm flipV="1">
            <a:off x="3121891" y="1572899"/>
            <a:ext cx="822242" cy="93660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5" name="直接箭头连接符 34">
            <a:extLst>
              <a:ext uri="{FF2B5EF4-FFF2-40B4-BE49-F238E27FC236}">
                <a16:creationId xmlns:a16="http://schemas.microsoft.com/office/drawing/2014/main" id="{84042587-C375-424B-9AF8-59E24018D150}"/>
              </a:ext>
            </a:extLst>
          </p:cNvPr>
          <p:cNvCxnSpPr>
            <a:cxnSpLocks/>
          </p:cNvCxnSpPr>
          <p:nvPr/>
        </p:nvCxnSpPr>
        <p:spPr>
          <a:xfrm>
            <a:off x="3126793" y="3160052"/>
            <a:ext cx="607218" cy="70477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41" name="文本框 40">
                <a:extLst>
                  <a:ext uri="{FF2B5EF4-FFF2-40B4-BE49-F238E27FC236}">
                    <a16:creationId xmlns:a16="http://schemas.microsoft.com/office/drawing/2014/main" id="{C138579A-12E3-43A0-AE1C-4EE15FEA32B7}"/>
                  </a:ext>
                </a:extLst>
              </p:cNvPr>
              <p:cNvSpPr txBox="1"/>
              <p:nvPr/>
            </p:nvSpPr>
            <p:spPr>
              <a:xfrm>
                <a:off x="9300168" y="1311878"/>
                <a:ext cx="309628" cy="4308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zh-Hans-HK" altLang="en-US" sz="2800" i="1" smtClean="0">
                          <a:latin typeface="Cambria Math" panose="02040503050406030204" pitchFamily="18" charset="0"/>
                        </a:rPr>
                        <m:t>𝒢</m:t>
                      </m:r>
                    </m:oMath>
                  </m:oMathPara>
                </a14:m>
                <a:endParaRPr lang="zh-Hans-HK" altLang="en-US" sz="2800" dirty="0"/>
              </a:p>
            </p:txBody>
          </p:sp>
        </mc:Choice>
        <mc:Fallback xmlns="">
          <p:sp>
            <p:nvSpPr>
              <p:cNvPr id="41" name="文本框 40">
                <a:extLst>
                  <a:ext uri="{FF2B5EF4-FFF2-40B4-BE49-F238E27FC236}">
                    <a16:creationId xmlns:a16="http://schemas.microsoft.com/office/drawing/2014/main" id="{C138579A-12E3-43A0-AE1C-4EE15FEA32B7}"/>
                  </a:ext>
                </a:extLst>
              </p:cNvPr>
              <p:cNvSpPr txBox="1">
                <a:spLocks noRot="1" noChangeAspect="1" noMove="1" noResize="1" noEditPoints="1" noAdjustHandles="1" noChangeArrowheads="1" noChangeShapeType="1" noTextEdit="1"/>
              </p:cNvSpPr>
              <p:nvPr/>
            </p:nvSpPr>
            <p:spPr>
              <a:xfrm>
                <a:off x="9300168" y="1311878"/>
                <a:ext cx="309628" cy="430887"/>
              </a:xfrm>
              <a:prstGeom prst="rect">
                <a:avLst/>
              </a:prstGeom>
              <a:blipFill>
                <a:blip r:embed="rId11"/>
                <a:stretch>
                  <a:fillRect/>
                </a:stretch>
              </a:blipFill>
            </p:spPr>
            <p:txBody>
              <a:bodyPr/>
              <a:lstStyle/>
              <a:p>
                <a:r>
                  <a:rPr lang="zh-Hans-HK" altLang="en-US">
                    <a:noFill/>
                  </a:rPr>
                  <a:t> </a:t>
                </a:r>
              </a:p>
            </p:txBody>
          </p:sp>
        </mc:Fallback>
      </mc:AlternateContent>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FFD7FFC7-A8A0-4535-A176-460E968C23DE}"/>
                  </a:ext>
                </a:extLst>
              </p:cNvPr>
              <p:cNvSpPr txBox="1"/>
              <p:nvPr/>
            </p:nvSpPr>
            <p:spPr>
              <a:xfrm>
                <a:off x="9300168" y="3773206"/>
                <a:ext cx="304763"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Hans-HK" sz="2800" i="1" smtClean="0">
                          <a:latin typeface="Cambria Math" panose="02040503050406030204" pitchFamily="18" charset="0"/>
                          <a:ea typeface="Cambria Math" panose="02040503050406030204" pitchFamily="18" charset="0"/>
                        </a:rPr>
                        <m:t>ℒ</m:t>
                      </m:r>
                    </m:oMath>
                  </m:oMathPara>
                </a14:m>
                <a:endParaRPr lang="zh-Hans-HK" altLang="en-US" sz="2800" dirty="0"/>
              </a:p>
            </p:txBody>
          </p:sp>
        </mc:Choice>
        <mc:Fallback xmlns="">
          <p:sp>
            <p:nvSpPr>
              <p:cNvPr id="4" name="文本框 3">
                <a:extLst>
                  <a:ext uri="{FF2B5EF4-FFF2-40B4-BE49-F238E27FC236}">
                    <a16:creationId xmlns:a16="http://schemas.microsoft.com/office/drawing/2014/main" id="{FFD7FFC7-A8A0-4535-A176-460E968C23DE}"/>
                  </a:ext>
                </a:extLst>
              </p:cNvPr>
              <p:cNvSpPr txBox="1">
                <a:spLocks noRot="1" noChangeAspect="1" noMove="1" noResize="1" noEditPoints="1" noAdjustHandles="1" noChangeArrowheads="1" noChangeShapeType="1" noTextEdit="1"/>
              </p:cNvSpPr>
              <p:nvPr/>
            </p:nvSpPr>
            <p:spPr>
              <a:xfrm>
                <a:off x="9300168" y="3773206"/>
                <a:ext cx="304763" cy="430887"/>
              </a:xfrm>
              <a:prstGeom prst="rect">
                <a:avLst/>
              </a:prstGeom>
              <a:blipFill>
                <a:blip r:embed="rId12"/>
                <a:stretch>
                  <a:fillRect/>
                </a:stretch>
              </a:blipFill>
            </p:spPr>
            <p:txBody>
              <a:bodyPr/>
              <a:lstStyle/>
              <a:p>
                <a:r>
                  <a:rPr lang="zh-Hans-HK" altLang="en-US">
                    <a:noFill/>
                  </a:rPr>
                  <a:t> </a:t>
                </a:r>
              </a:p>
            </p:txBody>
          </p:sp>
        </mc:Fallback>
      </mc:AlternateContent>
      <p:sp>
        <p:nvSpPr>
          <p:cNvPr id="5" name="文本框 4">
            <a:extLst>
              <a:ext uri="{FF2B5EF4-FFF2-40B4-BE49-F238E27FC236}">
                <a16:creationId xmlns:a16="http://schemas.microsoft.com/office/drawing/2014/main" id="{7A7A4D25-25A5-4EBD-B30F-CAF02C90283B}"/>
              </a:ext>
            </a:extLst>
          </p:cNvPr>
          <p:cNvSpPr txBox="1"/>
          <p:nvPr/>
        </p:nvSpPr>
        <p:spPr>
          <a:xfrm>
            <a:off x="8704555" y="1856536"/>
            <a:ext cx="1495987" cy="369332"/>
          </a:xfrm>
          <a:prstGeom prst="rect">
            <a:avLst/>
          </a:prstGeom>
          <a:noFill/>
        </p:spPr>
        <p:txBody>
          <a:bodyPr wrap="none" rtlCol="0">
            <a:spAutoFit/>
          </a:bodyPr>
          <a:lstStyle/>
          <a:p>
            <a:r>
              <a:rPr lang="en-US" altLang="zh-Hans-HK" b="1" dirty="0"/>
              <a:t>Global</a:t>
            </a:r>
            <a:r>
              <a:rPr lang="en-US" altLang="zh-Hans-HK" dirty="0"/>
              <a:t> Branch</a:t>
            </a:r>
            <a:endParaRPr lang="zh-Hans-HK" altLang="en-US" dirty="0"/>
          </a:p>
        </p:txBody>
      </p:sp>
      <p:sp>
        <p:nvSpPr>
          <p:cNvPr id="21" name="文本框 20">
            <a:extLst>
              <a:ext uri="{FF2B5EF4-FFF2-40B4-BE49-F238E27FC236}">
                <a16:creationId xmlns:a16="http://schemas.microsoft.com/office/drawing/2014/main" id="{AE221926-B22E-482F-9B06-77CCCD8B1182}"/>
              </a:ext>
            </a:extLst>
          </p:cNvPr>
          <p:cNvSpPr txBox="1"/>
          <p:nvPr/>
        </p:nvSpPr>
        <p:spPr>
          <a:xfrm>
            <a:off x="8768033" y="4262801"/>
            <a:ext cx="1369029" cy="369332"/>
          </a:xfrm>
          <a:prstGeom prst="rect">
            <a:avLst/>
          </a:prstGeom>
          <a:noFill/>
        </p:spPr>
        <p:txBody>
          <a:bodyPr wrap="none" rtlCol="0">
            <a:spAutoFit/>
          </a:bodyPr>
          <a:lstStyle/>
          <a:p>
            <a:r>
              <a:rPr lang="en-US" altLang="zh-Hans-HK" b="1" dirty="0"/>
              <a:t>Local</a:t>
            </a:r>
            <a:r>
              <a:rPr lang="en-US" altLang="zh-Hans-HK" dirty="0"/>
              <a:t> Branch</a:t>
            </a:r>
            <a:endParaRPr lang="zh-Hans-HK" altLang="en-US" dirty="0"/>
          </a:p>
        </p:txBody>
      </p:sp>
      <p:sp>
        <p:nvSpPr>
          <p:cNvPr id="6" name="文本框 5">
            <a:extLst>
              <a:ext uri="{FF2B5EF4-FFF2-40B4-BE49-F238E27FC236}">
                <a16:creationId xmlns:a16="http://schemas.microsoft.com/office/drawing/2014/main" id="{2CD3268F-F30D-4D6B-B79E-5B97B35DAC62}"/>
              </a:ext>
            </a:extLst>
          </p:cNvPr>
          <p:cNvSpPr txBox="1"/>
          <p:nvPr/>
        </p:nvSpPr>
        <p:spPr>
          <a:xfrm>
            <a:off x="5910278" y="6071749"/>
            <a:ext cx="5052537" cy="338554"/>
          </a:xfrm>
          <a:prstGeom prst="rect">
            <a:avLst/>
          </a:prstGeom>
          <a:noFill/>
        </p:spPr>
        <p:txBody>
          <a:bodyPr wrap="none" rtlCol="0">
            <a:spAutoFit/>
          </a:bodyPr>
          <a:lstStyle/>
          <a:p>
            <a:r>
              <a:rPr lang="en-US" altLang="zh-Hans-HK" sz="1600" dirty="0"/>
              <a:t>*G</a:t>
            </a:r>
            <a:r>
              <a:rPr lang="en-US" altLang="zh-CN" sz="1600" dirty="0"/>
              <a:t>lobal and Local Branches adopt the same backbone </a:t>
            </a:r>
            <a:r>
              <a:rPr lang="en-US" altLang="zh-CN" sz="1600" b="1" dirty="0"/>
              <a:t>FPN</a:t>
            </a:r>
            <a:endParaRPr lang="zh-Hans-HK" altLang="en-US" sz="1600" b="1" dirty="0"/>
          </a:p>
        </p:txBody>
      </p:sp>
    </p:spTree>
    <p:extLst>
      <p:ext uri="{BB962C8B-B14F-4D97-AF65-F5344CB8AC3E}">
        <p14:creationId xmlns:p14="http://schemas.microsoft.com/office/powerpoint/2010/main" val="26646189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66659B1A-4781-4FBC-97EA-F4778FBEF545}"/>
              </a:ext>
            </a:extLst>
          </p:cNvPr>
          <p:cNvSpPr>
            <a:spLocks noGrp="1"/>
          </p:cNvSpPr>
          <p:nvPr>
            <p:ph type="body" sz="quarter" idx="13"/>
          </p:nvPr>
        </p:nvSpPr>
        <p:spPr>
          <a:xfrm>
            <a:off x="291114" y="258953"/>
            <a:ext cx="8205186" cy="569912"/>
          </a:xfrm>
        </p:spPr>
        <p:txBody>
          <a:bodyPr>
            <a:normAutofit/>
          </a:bodyPr>
          <a:lstStyle/>
          <a:p>
            <a:r>
              <a:rPr lang="en-US" altLang="zh-Hans-HK" sz="2800" b="1" dirty="0"/>
              <a:t>D</a:t>
            </a:r>
            <a:r>
              <a:rPr lang="en-US" altLang="zh-CN" sz="2800" b="1" dirty="0"/>
              <a:t>eep feature map </a:t>
            </a:r>
            <a:r>
              <a:rPr lang="en-US" altLang="zh-CN" sz="2800" b="1" dirty="0">
                <a:solidFill>
                  <a:schemeClr val="accent2"/>
                </a:solidFill>
              </a:rPr>
              <a:t>sharing</a:t>
            </a:r>
          </a:p>
        </p:txBody>
      </p:sp>
      <p:pic>
        <p:nvPicPr>
          <p:cNvPr id="6" name="图片 5">
            <a:extLst>
              <a:ext uri="{FF2B5EF4-FFF2-40B4-BE49-F238E27FC236}">
                <a16:creationId xmlns:a16="http://schemas.microsoft.com/office/drawing/2014/main" id="{AE010573-CFE3-4050-8CF7-0627C46222A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863" y="1175390"/>
            <a:ext cx="7530718" cy="5052355"/>
          </a:xfrm>
          <a:prstGeom prst="rect">
            <a:avLst/>
          </a:prstGeom>
        </p:spPr>
      </p:pic>
      <p:sp>
        <p:nvSpPr>
          <p:cNvPr id="7" name="文本框 6">
            <a:extLst>
              <a:ext uri="{FF2B5EF4-FFF2-40B4-BE49-F238E27FC236}">
                <a16:creationId xmlns:a16="http://schemas.microsoft.com/office/drawing/2014/main" id="{DDD6EA2E-8BA6-4163-8CB2-E0AA2D34FFAC}"/>
              </a:ext>
            </a:extLst>
          </p:cNvPr>
          <p:cNvSpPr txBox="1"/>
          <p:nvPr/>
        </p:nvSpPr>
        <p:spPr>
          <a:xfrm>
            <a:off x="6593620" y="2520092"/>
            <a:ext cx="5425556" cy="2185214"/>
          </a:xfrm>
          <a:prstGeom prst="rect">
            <a:avLst/>
          </a:prstGeom>
          <a:noFill/>
        </p:spPr>
        <p:txBody>
          <a:bodyPr wrap="square" rtlCol="0">
            <a:spAutoFit/>
          </a:bodyPr>
          <a:lstStyle/>
          <a:p>
            <a:r>
              <a:rPr lang="en-US" altLang="zh-Hans-HK" sz="2800" b="1" dirty="0"/>
              <a:t>G </a:t>
            </a:r>
            <a:r>
              <a:rPr lang="en-US" altLang="zh-CN" sz="2800" dirty="0"/>
              <a:t>to</a:t>
            </a:r>
            <a:r>
              <a:rPr lang="en-US" altLang="zh-CN" sz="2800" b="1" dirty="0"/>
              <a:t> L</a:t>
            </a:r>
          </a:p>
          <a:p>
            <a:pPr marL="285750" indent="-285750">
              <a:buFont typeface="Arial" panose="020B0604020202020204" pitchFamily="34" charset="0"/>
              <a:buChar char="•"/>
            </a:pPr>
            <a:r>
              <a:rPr lang="zh-CN" altLang="en-US" dirty="0"/>
              <a:t>一个全局特征图对应多个局部特征图</a:t>
            </a: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zh-CN" altLang="en-US" dirty="0"/>
              <a:t>全局特征图裁剪上采样后作为额外通道拼接到对应空间位置的局部特征图</a:t>
            </a: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zh-CN" altLang="en-US" dirty="0"/>
              <a:t>拼接后的局部特征图作为局部分支的下一层输入</a:t>
            </a:r>
            <a:endParaRPr lang="zh-Hans-HK" altLang="en-US" dirty="0"/>
          </a:p>
        </p:txBody>
      </p:sp>
      <p:sp>
        <p:nvSpPr>
          <p:cNvPr id="8" name="文本框 7">
            <a:extLst>
              <a:ext uri="{FF2B5EF4-FFF2-40B4-BE49-F238E27FC236}">
                <a16:creationId xmlns:a16="http://schemas.microsoft.com/office/drawing/2014/main" id="{31A8EB87-DE38-4DC5-AE16-EEF2A64399C6}"/>
              </a:ext>
            </a:extLst>
          </p:cNvPr>
          <p:cNvSpPr txBox="1"/>
          <p:nvPr/>
        </p:nvSpPr>
        <p:spPr>
          <a:xfrm>
            <a:off x="9064521" y="6396533"/>
            <a:ext cx="2954655" cy="338554"/>
          </a:xfrm>
          <a:prstGeom prst="rect">
            <a:avLst/>
          </a:prstGeom>
          <a:noFill/>
        </p:spPr>
        <p:txBody>
          <a:bodyPr wrap="none" rtlCol="0">
            <a:spAutoFit/>
          </a:bodyPr>
          <a:lstStyle/>
          <a:p>
            <a:r>
              <a:rPr lang="en-US" altLang="zh-Hans-HK" sz="1600" dirty="0"/>
              <a:t>*</a:t>
            </a:r>
            <a:r>
              <a:rPr lang="zh-CN" altLang="en-US" sz="1600" dirty="0"/>
              <a:t>论文中采样方式为双线性插值</a:t>
            </a:r>
            <a:endParaRPr lang="zh-Hans-HK" altLang="en-US" sz="1600" dirty="0"/>
          </a:p>
        </p:txBody>
      </p:sp>
    </p:spTree>
    <p:extLst>
      <p:ext uri="{BB962C8B-B14F-4D97-AF65-F5344CB8AC3E}">
        <p14:creationId xmlns:p14="http://schemas.microsoft.com/office/powerpoint/2010/main" val="35072461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66659B1A-4781-4FBC-97EA-F4778FBEF545}"/>
              </a:ext>
            </a:extLst>
          </p:cNvPr>
          <p:cNvSpPr>
            <a:spLocks noGrp="1"/>
          </p:cNvSpPr>
          <p:nvPr>
            <p:ph type="body" sz="quarter" idx="13"/>
          </p:nvPr>
        </p:nvSpPr>
        <p:spPr>
          <a:xfrm>
            <a:off x="291114" y="258953"/>
            <a:ext cx="8205186" cy="569912"/>
          </a:xfrm>
        </p:spPr>
        <p:txBody>
          <a:bodyPr>
            <a:normAutofit/>
          </a:bodyPr>
          <a:lstStyle/>
          <a:p>
            <a:r>
              <a:rPr lang="en-US" altLang="zh-Hans-HK" sz="2800" b="1" dirty="0"/>
              <a:t>D</a:t>
            </a:r>
            <a:r>
              <a:rPr lang="en-US" altLang="zh-CN" sz="2800" b="1" dirty="0"/>
              <a:t>eep feature map </a:t>
            </a:r>
            <a:r>
              <a:rPr lang="en-US" altLang="zh-CN" sz="2800" b="1" dirty="0">
                <a:solidFill>
                  <a:schemeClr val="accent2"/>
                </a:solidFill>
              </a:rPr>
              <a:t>sharing</a:t>
            </a:r>
          </a:p>
        </p:txBody>
      </p:sp>
      <p:pic>
        <p:nvPicPr>
          <p:cNvPr id="6" name="图片 5">
            <a:extLst>
              <a:ext uri="{FF2B5EF4-FFF2-40B4-BE49-F238E27FC236}">
                <a16:creationId xmlns:a16="http://schemas.microsoft.com/office/drawing/2014/main" id="{AE010573-CFE3-4050-8CF7-0627C46222A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863" y="1175390"/>
            <a:ext cx="7530718" cy="5052355"/>
          </a:xfrm>
          <a:prstGeom prst="rect">
            <a:avLst/>
          </a:prstGeom>
        </p:spPr>
      </p:pic>
      <p:sp>
        <p:nvSpPr>
          <p:cNvPr id="7" name="文本框 6">
            <a:extLst>
              <a:ext uri="{FF2B5EF4-FFF2-40B4-BE49-F238E27FC236}">
                <a16:creationId xmlns:a16="http://schemas.microsoft.com/office/drawing/2014/main" id="{DDD6EA2E-8BA6-4163-8CB2-E0AA2D34FFAC}"/>
              </a:ext>
            </a:extLst>
          </p:cNvPr>
          <p:cNvSpPr txBox="1"/>
          <p:nvPr/>
        </p:nvSpPr>
        <p:spPr>
          <a:xfrm>
            <a:off x="6593620" y="2520092"/>
            <a:ext cx="5425556" cy="2185214"/>
          </a:xfrm>
          <a:prstGeom prst="rect">
            <a:avLst/>
          </a:prstGeom>
          <a:noFill/>
        </p:spPr>
        <p:txBody>
          <a:bodyPr wrap="square" rtlCol="0">
            <a:spAutoFit/>
          </a:bodyPr>
          <a:lstStyle/>
          <a:p>
            <a:r>
              <a:rPr lang="en-US" altLang="zh-Hans-HK" sz="2800" b="1" dirty="0"/>
              <a:t>L -&gt; G</a:t>
            </a:r>
            <a:endParaRPr lang="en-US" altLang="zh-CN" sz="2800" b="1" dirty="0"/>
          </a:p>
          <a:p>
            <a:pPr marL="285750" indent="-285750">
              <a:buFont typeface="Arial" panose="020B0604020202020204" pitchFamily="34" charset="0"/>
              <a:buChar char="•"/>
            </a:pPr>
            <a:r>
              <a:rPr lang="zh-CN" altLang="en-US" dirty="0"/>
              <a:t>多个局部特征图对应一个全局特征图</a:t>
            </a: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zh-CN" altLang="en-US" dirty="0"/>
              <a:t>局部特征图下采样按空间位置融合后作为额外通道拼接到对应的全局特征图</a:t>
            </a: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zh-CN" altLang="en-US" dirty="0"/>
              <a:t>拼接后的全局特征图作为全局分支的下一层输入</a:t>
            </a:r>
            <a:endParaRPr lang="zh-Hans-HK" altLang="en-US" dirty="0"/>
          </a:p>
        </p:txBody>
      </p:sp>
      <p:sp>
        <p:nvSpPr>
          <p:cNvPr id="8" name="文本框 7">
            <a:extLst>
              <a:ext uri="{FF2B5EF4-FFF2-40B4-BE49-F238E27FC236}">
                <a16:creationId xmlns:a16="http://schemas.microsoft.com/office/drawing/2014/main" id="{31A8EB87-DE38-4DC5-AE16-EEF2A64399C6}"/>
              </a:ext>
            </a:extLst>
          </p:cNvPr>
          <p:cNvSpPr txBox="1"/>
          <p:nvPr/>
        </p:nvSpPr>
        <p:spPr>
          <a:xfrm>
            <a:off x="9064521" y="6396533"/>
            <a:ext cx="2954655" cy="338554"/>
          </a:xfrm>
          <a:prstGeom prst="rect">
            <a:avLst/>
          </a:prstGeom>
          <a:noFill/>
        </p:spPr>
        <p:txBody>
          <a:bodyPr wrap="none" rtlCol="0">
            <a:spAutoFit/>
          </a:bodyPr>
          <a:lstStyle/>
          <a:p>
            <a:r>
              <a:rPr lang="en-US" altLang="zh-Hans-HK" sz="1600" dirty="0"/>
              <a:t>*</a:t>
            </a:r>
            <a:r>
              <a:rPr lang="zh-CN" altLang="en-US" sz="1600" dirty="0"/>
              <a:t>论文中采样方式为双线性插值</a:t>
            </a:r>
            <a:endParaRPr lang="zh-Hans-HK" altLang="en-US" sz="1600" dirty="0"/>
          </a:p>
        </p:txBody>
      </p:sp>
    </p:spTree>
    <p:extLst>
      <p:ext uri="{BB962C8B-B14F-4D97-AF65-F5344CB8AC3E}">
        <p14:creationId xmlns:p14="http://schemas.microsoft.com/office/powerpoint/2010/main" val="17838033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1E07F2E6-7CAD-4BA1-AE75-8621EE6CC2A6}"/>
              </a:ext>
            </a:extLst>
          </p:cNvPr>
          <p:cNvSpPr>
            <a:spLocks noGrp="1"/>
          </p:cNvSpPr>
          <p:nvPr>
            <p:ph type="sldNum" sz="quarter" idx="12"/>
          </p:nvPr>
        </p:nvSpPr>
        <p:spPr/>
        <p:txBody>
          <a:bodyPr/>
          <a:lstStyle/>
          <a:p>
            <a:fld id="{72A5E12F-523A-4D75-95A2-779F57F5D9E2}" type="slidenum">
              <a:rPr lang="zh-CN" altLang="en-US" smtClean="0"/>
              <a:pPr/>
              <a:t>15</a:t>
            </a:fld>
            <a:endParaRPr lang="zh-CN" altLang="en-US"/>
          </a:p>
        </p:txBody>
      </p:sp>
      <p:sp>
        <p:nvSpPr>
          <p:cNvPr id="3" name="文本占位符 2">
            <a:extLst>
              <a:ext uri="{FF2B5EF4-FFF2-40B4-BE49-F238E27FC236}">
                <a16:creationId xmlns:a16="http://schemas.microsoft.com/office/drawing/2014/main" id="{6E83AF67-3135-40DD-9E9B-76FFE7306FD3}"/>
              </a:ext>
            </a:extLst>
          </p:cNvPr>
          <p:cNvSpPr>
            <a:spLocks noGrp="1"/>
          </p:cNvSpPr>
          <p:nvPr>
            <p:ph type="body" sz="quarter" idx="13"/>
          </p:nvPr>
        </p:nvSpPr>
        <p:spPr/>
        <p:txBody>
          <a:bodyPr/>
          <a:lstStyle/>
          <a:p>
            <a:r>
              <a:rPr lang="en-US" altLang="zh-Hans-HK" sz="2800" b="1" dirty="0"/>
              <a:t>Branch </a:t>
            </a:r>
            <a:r>
              <a:rPr lang="en-US" altLang="zh-Hans-HK" sz="2800" b="1" dirty="0">
                <a:solidFill>
                  <a:schemeClr val="accent2"/>
                </a:solidFill>
              </a:rPr>
              <a:t>Aggregation</a:t>
            </a:r>
            <a:r>
              <a:rPr lang="en-US" altLang="zh-Hans-HK" sz="2800" b="1" dirty="0"/>
              <a:t> with </a:t>
            </a:r>
            <a:r>
              <a:rPr lang="en-US" altLang="zh-Hans-HK" sz="2800" b="1" dirty="0">
                <a:solidFill>
                  <a:schemeClr val="accent2"/>
                </a:solidFill>
              </a:rPr>
              <a:t>Regularization</a:t>
            </a:r>
            <a:endParaRPr lang="zh-Hans-HK" altLang="en-US" sz="2800" b="1" dirty="0">
              <a:solidFill>
                <a:schemeClr val="accent2"/>
              </a:solidFill>
            </a:endParaRPr>
          </a:p>
          <a:p>
            <a:endParaRPr lang="zh-Hans-HK" altLang="en-US" dirty="0"/>
          </a:p>
        </p:txBody>
      </p:sp>
      <p:sp>
        <p:nvSpPr>
          <p:cNvPr id="4" name="文本框 3">
            <a:extLst>
              <a:ext uri="{FF2B5EF4-FFF2-40B4-BE49-F238E27FC236}">
                <a16:creationId xmlns:a16="http://schemas.microsoft.com/office/drawing/2014/main" id="{C0FE6532-805D-45DC-A4E1-0F17A03503C8}"/>
              </a:ext>
            </a:extLst>
          </p:cNvPr>
          <p:cNvSpPr txBox="1"/>
          <p:nvPr/>
        </p:nvSpPr>
        <p:spPr>
          <a:xfrm>
            <a:off x="291114" y="1108363"/>
            <a:ext cx="2017475" cy="461665"/>
          </a:xfrm>
          <a:prstGeom prst="rect">
            <a:avLst/>
          </a:prstGeom>
          <a:noFill/>
        </p:spPr>
        <p:txBody>
          <a:bodyPr wrap="none" rtlCol="0">
            <a:spAutoFit/>
          </a:bodyPr>
          <a:lstStyle/>
          <a:p>
            <a:pPr marL="285750" indent="-285750">
              <a:buFont typeface="Arial" panose="020B0604020202020204" pitchFamily="34" charset="0"/>
              <a:buChar char="•"/>
            </a:pPr>
            <a:r>
              <a:rPr lang="en-US" altLang="zh-Hans-HK" sz="2400" b="1" dirty="0"/>
              <a:t>A</a:t>
            </a:r>
            <a:r>
              <a:rPr lang="en-US" altLang="zh-CN" sz="2400" b="1" dirty="0"/>
              <a:t>ggregation</a:t>
            </a:r>
            <a:endParaRPr lang="zh-Hans-HK" altLang="en-US" sz="2400" b="1" dirty="0"/>
          </a:p>
        </p:txBody>
      </p:sp>
      <p:pic>
        <p:nvPicPr>
          <p:cNvPr id="6" name="图片 5">
            <a:extLst>
              <a:ext uri="{FF2B5EF4-FFF2-40B4-BE49-F238E27FC236}">
                <a16:creationId xmlns:a16="http://schemas.microsoft.com/office/drawing/2014/main" id="{ECF6AC02-52D5-4E2F-96CB-831FA68A8D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08090" y="1443162"/>
            <a:ext cx="781159" cy="781159"/>
          </a:xfrm>
          <a:prstGeom prst="rect">
            <a:avLst/>
          </a:prstGeom>
        </p:spPr>
      </p:pic>
      <p:pic>
        <p:nvPicPr>
          <p:cNvPr id="8" name="图片 7">
            <a:extLst>
              <a:ext uri="{FF2B5EF4-FFF2-40B4-BE49-F238E27FC236}">
                <a16:creationId xmlns:a16="http://schemas.microsoft.com/office/drawing/2014/main" id="{A119A073-8398-4A98-A606-4A9C015E6B3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52966" y="2510292"/>
            <a:ext cx="3495675" cy="914400"/>
          </a:xfrm>
          <a:prstGeom prst="rect">
            <a:avLst/>
          </a:prstGeom>
        </p:spPr>
      </p:pic>
      <p:cxnSp>
        <p:nvCxnSpPr>
          <p:cNvPr id="10" name="直接箭头连接符 9">
            <a:extLst>
              <a:ext uri="{FF2B5EF4-FFF2-40B4-BE49-F238E27FC236}">
                <a16:creationId xmlns:a16="http://schemas.microsoft.com/office/drawing/2014/main" id="{0EA5BA3E-D911-48E1-B7CD-49CE142024FD}"/>
              </a:ext>
            </a:extLst>
          </p:cNvPr>
          <p:cNvCxnSpPr>
            <a:cxnSpLocks/>
          </p:cNvCxnSpPr>
          <p:nvPr/>
        </p:nvCxnSpPr>
        <p:spPr>
          <a:xfrm flipH="1">
            <a:off x="4311535" y="2224321"/>
            <a:ext cx="666864" cy="285971"/>
          </a:xfrm>
          <a:prstGeom prst="straightConnector1">
            <a:avLst/>
          </a:prstGeom>
          <a:ln w="19050">
            <a:solidFill>
              <a:srgbClr val="FF0000"/>
            </a:solidFill>
            <a:tailEnd type="triangle"/>
          </a:ln>
        </p:spPr>
        <p:style>
          <a:lnRef idx="1">
            <a:schemeClr val="accent2"/>
          </a:lnRef>
          <a:fillRef idx="0">
            <a:schemeClr val="accent2"/>
          </a:fillRef>
          <a:effectRef idx="0">
            <a:schemeClr val="accent2"/>
          </a:effectRef>
          <a:fontRef idx="minor">
            <a:schemeClr val="tx1"/>
          </a:fontRef>
        </p:style>
      </p:cxnSp>
      <p:cxnSp>
        <p:nvCxnSpPr>
          <p:cNvPr id="11" name="直接箭头连接符 10">
            <a:extLst>
              <a:ext uri="{FF2B5EF4-FFF2-40B4-BE49-F238E27FC236}">
                <a16:creationId xmlns:a16="http://schemas.microsoft.com/office/drawing/2014/main" id="{5E921CD1-1AB1-47E7-BBB4-87CA972E47F6}"/>
              </a:ext>
            </a:extLst>
          </p:cNvPr>
          <p:cNvCxnSpPr>
            <a:cxnSpLocks/>
            <a:endCxn id="8" idx="0"/>
          </p:cNvCxnSpPr>
          <p:nvPr/>
        </p:nvCxnSpPr>
        <p:spPr>
          <a:xfrm>
            <a:off x="5282289" y="2208586"/>
            <a:ext cx="118515" cy="301706"/>
          </a:xfrm>
          <a:prstGeom prst="straightConnector1">
            <a:avLst/>
          </a:prstGeom>
          <a:ln w="19050">
            <a:solidFill>
              <a:srgbClr val="FF0000"/>
            </a:solidFill>
            <a:tailEnd type="triangle"/>
          </a:ln>
        </p:spPr>
        <p:style>
          <a:lnRef idx="1">
            <a:schemeClr val="accent2"/>
          </a:lnRef>
          <a:fillRef idx="0">
            <a:schemeClr val="accent2"/>
          </a:fillRef>
          <a:effectRef idx="0">
            <a:schemeClr val="accent2"/>
          </a:effectRef>
          <a:fontRef idx="minor">
            <a:schemeClr val="tx1"/>
          </a:fontRef>
        </p:style>
      </p:cxnSp>
      <p:cxnSp>
        <p:nvCxnSpPr>
          <p:cNvPr id="13" name="直接箭头连接符 12">
            <a:extLst>
              <a:ext uri="{FF2B5EF4-FFF2-40B4-BE49-F238E27FC236}">
                <a16:creationId xmlns:a16="http://schemas.microsoft.com/office/drawing/2014/main" id="{FF8FF6E3-AC54-4E81-9D41-51160D006B73}"/>
              </a:ext>
            </a:extLst>
          </p:cNvPr>
          <p:cNvCxnSpPr>
            <a:cxnSpLocks/>
          </p:cNvCxnSpPr>
          <p:nvPr/>
        </p:nvCxnSpPr>
        <p:spPr>
          <a:xfrm>
            <a:off x="5477160" y="2176161"/>
            <a:ext cx="1283852" cy="334131"/>
          </a:xfrm>
          <a:prstGeom prst="straightConnector1">
            <a:avLst/>
          </a:prstGeom>
          <a:ln w="19050">
            <a:solidFill>
              <a:srgbClr val="FF0000"/>
            </a:solidFill>
            <a:tailEnd type="triangle"/>
          </a:ln>
        </p:spPr>
        <p:style>
          <a:lnRef idx="1">
            <a:schemeClr val="accent2"/>
          </a:lnRef>
          <a:fillRef idx="0">
            <a:schemeClr val="accent2"/>
          </a:fillRef>
          <a:effectRef idx="0">
            <a:schemeClr val="accent2"/>
          </a:effectRef>
          <a:fontRef idx="minor">
            <a:schemeClr val="tx1"/>
          </a:fontRef>
        </p:style>
      </p:cxnSp>
      <p:sp>
        <p:nvSpPr>
          <p:cNvPr id="15" name="文本框 14">
            <a:extLst>
              <a:ext uri="{FF2B5EF4-FFF2-40B4-BE49-F238E27FC236}">
                <a16:creationId xmlns:a16="http://schemas.microsoft.com/office/drawing/2014/main" id="{6FB8DCAF-1219-4282-94AC-D1B1C474BAEF}"/>
              </a:ext>
            </a:extLst>
          </p:cNvPr>
          <p:cNvSpPr txBox="1"/>
          <p:nvPr/>
        </p:nvSpPr>
        <p:spPr>
          <a:xfrm>
            <a:off x="7256407" y="3036547"/>
            <a:ext cx="1990801" cy="338554"/>
          </a:xfrm>
          <a:prstGeom prst="rect">
            <a:avLst/>
          </a:prstGeom>
          <a:noFill/>
        </p:spPr>
        <p:txBody>
          <a:bodyPr wrap="none" rtlCol="0">
            <a:spAutoFit/>
          </a:bodyPr>
          <a:lstStyle/>
          <a:p>
            <a:r>
              <a:rPr lang="en-US" altLang="zh-Hans-HK" sz="1600" b="1" dirty="0">
                <a:solidFill>
                  <a:srgbClr val="FF0000"/>
                </a:solidFill>
              </a:rPr>
              <a:t>C</a:t>
            </a:r>
            <a:r>
              <a:rPr lang="en-US" altLang="zh-CN" sz="1600" b="1" dirty="0">
                <a:solidFill>
                  <a:srgbClr val="FF0000"/>
                </a:solidFill>
              </a:rPr>
              <a:t>hannel C</a:t>
            </a:r>
            <a:r>
              <a:rPr lang="en-US" altLang="zh-Hans-HK" sz="1600" b="1" dirty="0">
                <a:solidFill>
                  <a:srgbClr val="FF0000"/>
                </a:solidFill>
              </a:rPr>
              <a:t>oncatenate</a:t>
            </a:r>
            <a:endParaRPr lang="zh-Hans-HK" altLang="en-US" sz="1600" b="1" dirty="0">
              <a:solidFill>
                <a:srgbClr val="FF0000"/>
              </a:solidFill>
            </a:endParaRPr>
          </a:p>
        </p:txBody>
      </p:sp>
      <p:sp>
        <p:nvSpPr>
          <p:cNvPr id="16" name="Google Shape;6269;p62">
            <a:extLst>
              <a:ext uri="{FF2B5EF4-FFF2-40B4-BE49-F238E27FC236}">
                <a16:creationId xmlns:a16="http://schemas.microsoft.com/office/drawing/2014/main" id="{D3A1C146-DF7C-4500-AB0B-0DE113ECFA21}"/>
              </a:ext>
            </a:extLst>
          </p:cNvPr>
          <p:cNvSpPr/>
          <p:nvPr/>
        </p:nvSpPr>
        <p:spPr>
          <a:xfrm>
            <a:off x="3781718" y="4230242"/>
            <a:ext cx="620094" cy="617981"/>
          </a:xfrm>
          <a:prstGeom prst="rect">
            <a:avLst/>
          </a:prstGeom>
          <a:solidFill>
            <a:srgbClr val="FFFFFF"/>
          </a:soli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100" dirty="0"/>
              <a:t>Patch</a:t>
            </a:r>
          </a:p>
          <a:p>
            <a:pPr marL="0" lvl="0" indent="0" algn="ctr" rtl="0">
              <a:spcBef>
                <a:spcPts val="0"/>
              </a:spcBef>
              <a:spcAft>
                <a:spcPts val="0"/>
              </a:spcAft>
              <a:buNone/>
            </a:pPr>
            <a:r>
              <a:rPr lang="en-US" sz="1100" dirty="0"/>
              <a:t> 1</a:t>
            </a:r>
            <a:endParaRPr sz="1100" dirty="0"/>
          </a:p>
        </p:txBody>
      </p:sp>
      <p:sp>
        <p:nvSpPr>
          <p:cNvPr id="17" name="矩形: 圆角 16">
            <a:extLst>
              <a:ext uri="{FF2B5EF4-FFF2-40B4-BE49-F238E27FC236}">
                <a16:creationId xmlns:a16="http://schemas.microsoft.com/office/drawing/2014/main" id="{18E691E3-BAAE-4022-A41B-DF0269E82F4D}"/>
              </a:ext>
            </a:extLst>
          </p:cNvPr>
          <p:cNvSpPr/>
          <p:nvPr/>
        </p:nvSpPr>
        <p:spPr>
          <a:xfrm>
            <a:off x="2964873" y="3553778"/>
            <a:ext cx="4867555" cy="449610"/>
          </a:xfrm>
          <a:prstGeom prst="round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ans-HK" altLang="en-US" dirty="0"/>
          </a:p>
        </p:txBody>
      </p:sp>
      <p:sp>
        <p:nvSpPr>
          <p:cNvPr id="18" name="文本框 17">
            <a:extLst>
              <a:ext uri="{FF2B5EF4-FFF2-40B4-BE49-F238E27FC236}">
                <a16:creationId xmlns:a16="http://schemas.microsoft.com/office/drawing/2014/main" id="{FDCFDC81-AB5D-4910-AA95-E248E388DCDA}"/>
              </a:ext>
            </a:extLst>
          </p:cNvPr>
          <p:cNvSpPr txBox="1"/>
          <p:nvPr/>
        </p:nvSpPr>
        <p:spPr>
          <a:xfrm>
            <a:off x="6562247" y="1170974"/>
            <a:ext cx="2105513" cy="615553"/>
          </a:xfrm>
          <a:prstGeom prst="rect">
            <a:avLst/>
          </a:prstGeom>
          <a:noFill/>
        </p:spPr>
        <p:txBody>
          <a:bodyPr wrap="none" rtlCol="0">
            <a:spAutoFit/>
          </a:bodyPr>
          <a:lstStyle/>
          <a:p>
            <a:r>
              <a:rPr lang="en-US" altLang="zh-Hans-HK" sz="1600" b="1" dirty="0">
                <a:solidFill>
                  <a:srgbClr val="FF0000"/>
                </a:solidFill>
              </a:rPr>
              <a:t>high-level feature map</a:t>
            </a:r>
          </a:p>
          <a:p>
            <a:r>
              <a:rPr lang="zh-Hans-HK" altLang="en-US" dirty="0"/>
              <a:t>             </a:t>
            </a:r>
            <a:r>
              <a:rPr lang="en-US" altLang="zh-CN" dirty="0"/>
              <a:t>and </a:t>
            </a:r>
            <a:endParaRPr lang="zh-Hans-HK" altLang="en-US" dirty="0"/>
          </a:p>
        </p:txBody>
      </p:sp>
      <p:pic>
        <p:nvPicPr>
          <p:cNvPr id="20" name="图片 19">
            <a:extLst>
              <a:ext uri="{FF2B5EF4-FFF2-40B4-BE49-F238E27FC236}">
                <a16:creationId xmlns:a16="http://schemas.microsoft.com/office/drawing/2014/main" id="{E4502B20-FD9B-4241-8F89-4EED049FC6A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44960" y="1518815"/>
            <a:ext cx="388412" cy="251749"/>
          </a:xfrm>
          <a:prstGeom prst="rect">
            <a:avLst/>
          </a:prstGeom>
        </p:spPr>
      </p:pic>
      <p:pic>
        <p:nvPicPr>
          <p:cNvPr id="22" name="图片 21">
            <a:extLst>
              <a:ext uri="{FF2B5EF4-FFF2-40B4-BE49-F238E27FC236}">
                <a16:creationId xmlns:a16="http://schemas.microsoft.com/office/drawing/2014/main" id="{38A51DBE-1FF2-49EB-94F8-B8361FDA80C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07712" y="1518815"/>
            <a:ext cx="388412" cy="233047"/>
          </a:xfrm>
          <a:prstGeom prst="rect">
            <a:avLst/>
          </a:prstGeom>
        </p:spPr>
      </p:pic>
      <p:cxnSp>
        <p:nvCxnSpPr>
          <p:cNvPr id="24" name="直接箭头连接符 23">
            <a:extLst>
              <a:ext uri="{FF2B5EF4-FFF2-40B4-BE49-F238E27FC236}">
                <a16:creationId xmlns:a16="http://schemas.microsoft.com/office/drawing/2014/main" id="{9AEDACDB-C3F5-4AA2-AE87-CE63C1565DD2}"/>
              </a:ext>
            </a:extLst>
          </p:cNvPr>
          <p:cNvCxnSpPr>
            <a:cxnSpLocks/>
            <a:endCxn id="6" idx="3"/>
          </p:cNvCxnSpPr>
          <p:nvPr/>
        </p:nvCxnSpPr>
        <p:spPr>
          <a:xfrm flipH="1">
            <a:off x="5689249" y="1650516"/>
            <a:ext cx="1144596" cy="1832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直接箭头连接符 27">
            <a:extLst>
              <a:ext uri="{FF2B5EF4-FFF2-40B4-BE49-F238E27FC236}">
                <a16:creationId xmlns:a16="http://schemas.microsoft.com/office/drawing/2014/main" id="{E5035CE4-D291-4DD0-A258-D10261D50640}"/>
              </a:ext>
            </a:extLst>
          </p:cNvPr>
          <p:cNvCxnSpPr/>
          <p:nvPr/>
        </p:nvCxnSpPr>
        <p:spPr>
          <a:xfrm flipH="1">
            <a:off x="6833845" y="1770564"/>
            <a:ext cx="1026297" cy="12335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30" name="图片 29">
            <a:extLst>
              <a:ext uri="{FF2B5EF4-FFF2-40B4-BE49-F238E27FC236}">
                <a16:creationId xmlns:a16="http://schemas.microsoft.com/office/drawing/2014/main" id="{624BCC29-6E8E-4C43-A0CC-B3E92BA14D1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963882" y="3612934"/>
            <a:ext cx="400050" cy="304800"/>
          </a:xfrm>
          <a:prstGeom prst="rect">
            <a:avLst/>
          </a:prstGeom>
        </p:spPr>
      </p:pic>
      <p:sp>
        <p:nvSpPr>
          <p:cNvPr id="31" name="文本框 30">
            <a:extLst>
              <a:ext uri="{FF2B5EF4-FFF2-40B4-BE49-F238E27FC236}">
                <a16:creationId xmlns:a16="http://schemas.microsoft.com/office/drawing/2014/main" id="{DF6554DA-87C4-4237-A458-599C5DF4137B}"/>
              </a:ext>
            </a:extLst>
          </p:cNvPr>
          <p:cNvSpPr txBox="1"/>
          <p:nvPr/>
        </p:nvSpPr>
        <p:spPr>
          <a:xfrm>
            <a:off x="4662441" y="3582806"/>
            <a:ext cx="1800621" cy="369332"/>
          </a:xfrm>
          <a:prstGeom prst="rect">
            <a:avLst/>
          </a:prstGeom>
          <a:noFill/>
        </p:spPr>
        <p:txBody>
          <a:bodyPr wrap="none" rtlCol="0">
            <a:spAutoFit/>
          </a:bodyPr>
          <a:lstStyle/>
          <a:p>
            <a:r>
              <a:rPr lang="en-US" altLang="zh-Hans-HK" dirty="0"/>
              <a:t>3 * 3 convolution</a:t>
            </a:r>
            <a:endParaRPr lang="zh-Hans-HK" altLang="en-US" dirty="0"/>
          </a:p>
        </p:txBody>
      </p:sp>
      <p:cxnSp>
        <p:nvCxnSpPr>
          <p:cNvPr id="33" name="直接箭头连接符 32">
            <a:extLst>
              <a:ext uri="{FF2B5EF4-FFF2-40B4-BE49-F238E27FC236}">
                <a16:creationId xmlns:a16="http://schemas.microsoft.com/office/drawing/2014/main" id="{DD2A9D9F-3353-4262-8133-96199BDE78AB}"/>
              </a:ext>
            </a:extLst>
          </p:cNvPr>
          <p:cNvCxnSpPr/>
          <p:nvPr/>
        </p:nvCxnSpPr>
        <p:spPr>
          <a:xfrm>
            <a:off x="4091765" y="3415152"/>
            <a:ext cx="0" cy="1293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直接箭头连接符 33">
            <a:extLst>
              <a:ext uri="{FF2B5EF4-FFF2-40B4-BE49-F238E27FC236}">
                <a16:creationId xmlns:a16="http://schemas.microsoft.com/office/drawing/2014/main" id="{9F0675BB-6919-4F3F-B576-76D91840E3B6}"/>
              </a:ext>
            </a:extLst>
          </p:cNvPr>
          <p:cNvCxnSpPr/>
          <p:nvPr/>
        </p:nvCxnSpPr>
        <p:spPr>
          <a:xfrm>
            <a:off x="5204755" y="3419771"/>
            <a:ext cx="0" cy="1293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直接箭头连接符 34">
            <a:extLst>
              <a:ext uri="{FF2B5EF4-FFF2-40B4-BE49-F238E27FC236}">
                <a16:creationId xmlns:a16="http://schemas.microsoft.com/office/drawing/2014/main" id="{BEB21D3F-29EE-40D0-B82B-ACD3F6E45265}"/>
              </a:ext>
            </a:extLst>
          </p:cNvPr>
          <p:cNvCxnSpPr/>
          <p:nvPr/>
        </p:nvCxnSpPr>
        <p:spPr>
          <a:xfrm>
            <a:off x="6705663" y="3424390"/>
            <a:ext cx="0" cy="1293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Google Shape;6269;p62">
            <a:extLst>
              <a:ext uri="{FF2B5EF4-FFF2-40B4-BE49-F238E27FC236}">
                <a16:creationId xmlns:a16="http://schemas.microsoft.com/office/drawing/2014/main" id="{3026109C-F5B7-4081-A482-E3E72EC7310A}"/>
              </a:ext>
            </a:extLst>
          </p:cNvPr>
          <p:cNvSpPr/>
          <p:nvPr/>
        </p:nvSpPr>
        <p:spPr>
          <a:xfrm>
            <a:off x="4908090" y="4230242"/>
            <a:ext cx="620094" cy="617981"/>
          </a:xfrm>
          <a:prstGeom prst="rect">
            <a:avLst/>
          </a:prstGeom>
          <a:solidFill>
            <a:srgbClr val="FFFFFF"/>
          </a:soli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Hans-HK" sz="1100" b="0" i="0" u="none" strike="noStrike" kern="1200" cap="none" spc="0" normalizeH="0" baseline="0" noProof="0" dirty="0">
                <a:ln>
                  <a:noFill/>
                </a:ln>
                <a:solidFill>
                  <a:prstClr val="black"/>
                </a:solidFill>
                <a:effectLst/>
                <a:uLnTx/>
                <a:uFillTx/>
                <a:latin typeface="Calibri" panose="020F0502020204030204"/>
                <a:ea typeface="+mn-ea"/>
                <a:cs typeface="+mn-cs"/>
              </a:rPr>
              <a:t>Patch </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Hans-HK" sz="1100" b="0" i="0" u="none" strike="noStrike" kern="1200" cap="none" spc="0" normalizeH="0" baseline="0" noProof="0" dirty="0">
                <a:ln>
                  <a:noFill/>
                </a:ln>
                <a:solidFill>
                  <a:prstClr val="black"/>
                </a:solidFill>
                <a:effectLst/>
                <a:uLnTx/>
                <a:uFillTx/>
                <a:latin typeface="Calibri" panose="020F0502020204030204"/>
                <a:ea typeface="+mn-ea"/>
                <a:cs typeface="+mn-cs"/>
              </a:rPr>
              <a:t>2</a:t>
            </a:r>
          </a:p>
        </p:txBody>
      </p:sp>
      <p:sp>
        <p:nvSpPr>
          <p:cNvPr id="37" name="Google Shape;6269;p62">
            <a:extLst>
              <a:ext uri="{FF2B5EF4-FFF2-40B4-BE49-F238E27FC236}">
                <a16:creationId xmlns:a16="http://schemas.microsoft.com/office/drawing/2014/main" id="{34E7B66A-A688-447C-9042-CB3ABEBA7722}"/>
              </a:ext>
            </a:extLst>
          </p:cNvPr>
          <p:cNvSpPr/>
          <p:nvPr/>
        </p:nvSpPr>
        <p:spPr>
          <a:xfrm>
            <a:off x="6373087" y="4230243"/>
            <a:ext cx="620095" cy="600384"/>
          </a:xfrm>
          <a:prstGeom prst="rect">
            <a:avLst/>
          </a:prstGeom>
          <a:solidFill>
            <a:srgbClr val="FFFFFF"/>
          </a:soli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Hans-HK" sz="1100" b="0" i="0" u="none" strike="noStrike" kern="1200" cap="none" spc="0" normalizeH="0" baseline="0" noProof="0" dirty="0">
                <a:ln>
                  <a:noFill/>
                </a:ln>
                <a:solidFill>
                  <a:prstClr val="black"/>
                </a:solidFill>
                <a:effectLst/>
                <a:uLnTx/>
                <a:uFillTx/>
                <a:latin typeface="Calibri" panose="020F0502020204030204"/>
                <a:ea typeface="+mn-ea"/>
                <a:cs typeface="+mn-cs"/>
              </a:rPr>
              <a:t>Patch N</a:t>
            </a:r>
          </a:p>
        </p:txBody>
      </p:sp>
      <p:sp>
        <p:nvSpPr>
          <p:cNvPr id="38" name="文本框 37">
            <a:extLst>
              <a:ext uri="{FF2B5EF4-FFF2-40B4-BE49-F238E27FC236}">
                <a16:creationId xmlns:a16="http://schemas.microsoft.com/office/drawing/2014/main" id="{894B5485-1988-4649-8389-EC3F700B0658}"/>
              </a:ext>
            </a:extLst>
          </p:cNvPr>
          <p:cNvSpPr txBox="1"/>
          <p:nvPr/>
        </p:nvSpPr>
        <p:spPr>
          <a:xfrm>
            <a:off x="7251542" y="4334411"/>
            <a:ext cx="1824730" cy="338554"/>
          </a:xfrm>
          <a:prstGeom prst="rect">
            <a:avLst/>
          </a:prstGeom>
          <a:noFill/>
        </p:spPr>
        <p:txBody>
          <a:bodyPr wrap="none" rtlCol="0">
            <a:spAutoFit/>
          </a:bodyPr>
          <a:lstStyle/>
          <a:p>
            <a:r>
              <a:rPr lang="en-US" altLang="zh-Hans-HK" sz="1600" b="1" dirty="0">
                <a:solidFill>
                  <a:srgbClr val="FF0000"/>
                </a:solidFill>
              </a:rPr>
              <a:t>E</a:t>
            </a:r>
            <a:r>
              <a:rPr lang="en-US" altLang="zh-CN" sz="1600" b="1" dirty="0">
                <a:solidFill>
                  <a:srgbClr val="FF0000"/>
                </a:solidFill>
              </a:rPr>
              <a:t>nsembled patches</a:t>
            </a:r>
            <a:endParaRPr lang="zh-Hans-HK" altLang="en-US" sz="1600" b="1" dirty="0">
              <a:solidFill>
                <a:srgbClr val="FF0000"/>
              </a:solidFill>
            </a:endParaRPr>
          </a:p>
        </p:txBody>
      </p:sp>
      <p:cxnSp>
        <p:nvCxnSpPr>
          <p:cNvPr id="39" name="直接箭头连接符 38">
            <a:extLst>
              <a:ext uri="{FF2B5EF4-FFF2-40B4-BE49-F238E27FC236}">
                <a16:creationId xmlns:a16="http://schemas.microsoft.com/office/drawing/2014/main" id="{28FB4D89-F028-45A1-A82F-F39026033486}"/>
              </a:ext>
            </a:extLst>
          </p:cNvPr>
          <p:cNvCxnSpPr>
            <a:cxnSpLocks/>
            <a:endCxn id="16" idx="0"/>
          </p:cNvCxnSpPr>
          <p:nvPr/>
        </p:nvCxnSpPr>
        <p:spPr>
          <a:xfrm>
            <a:off x="4091765" y="3994063"/>
            <a:ext cx="0" cy="2361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直接箭头连接符 40">
            <a:extLst>
              <a:ext uri="{FF2B5EF4-FFF2-40B4-BE49-F238E27FC236}">
                <a16:creationId xmlns:a16="http://schemas.microsoft.com/office/drawing/2014/main" id="{3F49BB7F-FD9D-43A4-8656-38A61E2BC518}"/>
              </a:ext>
            </a:extLst>
          </p:cNvPr>
          <p:cNvCxnSpPr>
            <a:cxnSpLocks/>
          </p:cNvCxnSpPr>
          <p:nvPr/>
        </p:nvCxnSpPr>
        <p:spPr>
          <a:xfrm>
            <a:off x="5213987" y="4007919"/>
            <a:ext cx="0" cy="2361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直接箭头连接符 41">
            <a:extLst>
              <a:ext uri="{FF2B5EF4-FFF2-40B4-BE49-F238E27FC236}">
                <a16:creationId xmlns:a16="http://schemas.microsoft.com/office/drawing/2014/main" id="{B5F2E0EF-B6A4-4E25-9DEB-FC1F712484C2}"/>
              </a:ext>
            </a:extLst>
          </p:cNvPr>
          <p:cNvCxnSpPr>
            <a:cxnSpLocks/>
          </p:cNvCxnSpPr>
          <p:nvPr/>
        </p:nvCxnSpPr>
        <p:spPr>
          <a:xfrm>
            <a:off x="6733375" y="4012539"/>
            <a:ext cx="0" cy="2361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文本框 45">
            <a:extLst>
              <a:ext uri="{FF2B5EF4-FFF2-40B4-BE49-F238E27FC236}">
                <a16:creationId xmlns:a16="http://schemas.microsoft.com/office/drawing/2014/main" id="{3D07B710-80EB-4EC9-BBAA-244E0BAF855E}"/>
              </a:ext>
            </a:extLst>
          </p:cNvPr>
          <p:cNvSpPr txBox="1"/>
          <p:nvPr/>
        </p:nvSpPr>
        <p:spPr>
          <a:xfrm>
            <a:off x="5562752" y="4262058"/>
            <a:ext cx="877163" cy="369332"/>
          </a:xfrm>
          <a:prstGeom prst="rect">
            <a:avLst/>
          </a:prstGeom>
          <a:noFill/>
        </p:spPr>
        <p:txBody>
          <a:bodyPr wrap="none" rtlCol="0">
            <a:spAutoFit/>
          </a:bodyPr>
          <a:lstStyle/>
          <a:p>
            <a:r>
              <a:rPr lang="zh-CN" altLang="en-US" b="1" dirty="0"/>
              <a:t>。。。</a:t>
            </a:r>
            <a:endParaRPr lang="zh-Hans-HK" altLang="en-US" b="1" dirty="0"/>
          </a:p>
        </p:txBody>
      </p:sp>
      <p:sp>
        <p:nvSpPr>
          <p:cNvPr id="48" name="矩形 47">
            <a:extLst>
              <a:ext uri="{FF2B5EF4-FFF2-40B4-BE49-F238E27FC236}">
                <a16:creationId xmlns:a16="http://schemas.microsoft.com/office/drawing/2014/main" id="{BEBA0DA5-82EF-42F7-AEF2-C87DEE26F896}"/>
              </a:ext>
            </a:extLst>
          </p:cNvPr>
          <p:cNvSpPr/>
          <p:nvPr/>
        </p:nvSpPr>
        <p:spPr>
          <a:xfrm>
            <a:off x="4444913" y="5310909"/>
            <a:ext cx="1572656" cy="1343504"/>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ans-HK" altLang="en-US"/>
          </a:p>
        </p:txBody>
      </p:sp>
      <p:sp>
        <p:nvSpPr>
          <p:cNvPr id="49" name="矩形 48">
            <a:extLst>
              <a:ext uri="{FF2B5EF4-FFF2-40B4-BE49-F238E27FC236}">
                <a16:creationId xmlns:a16="http://schemas.microsoft.com/office/drawing/2014/main" id="{DCB002BE-E313-4DB5-92E3-60AAADC631C7}"/>
              </a:ext>
            </a:extLst>
          </p:cNvPr>
          <p:cNvSpPr/>
          <p:nvPr/>
        </p:nvSpPr>
        <p:spPr>
          <a:xfrm>
            <a:off x="4429645" y="5310909"/>
            <a:ext cx="430643" cy="367894"/>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ans-HK" altLang="en-US"/>
          </a:p>
        </p:txBody>
      </p:sp>
      <p:sp>
        <p:nvSpPr>
          <p:cNvPr id="51" name="矩形 50">
            <a:extLst>
              <a:ext uri="{FF2B5EF4-FFF2-40B4-BE49-F238E27FC236}">
                <a16:creationId xmlns:a16="http://schemas.microsoft.com/office/drawing/2014/main" id="{3C511E23-03E1-4C25-9B33-76F9D44811B2}"/>
              </a:ext>
            </a:extLst>
          </p:cNvPr>
          <p:cNvSpPr/>
          <p:nvPr/>
        </p:nvSpPr>
        <p:spPr>
          <a:xfrm>
            <a:off x="4860288" y="5310909"/>
            <a:ext cx="430643" cy="367894"/>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ans-HK" altLang="en-US"/>
          </a:p>
        </p:txBody>
      </p:sp>
      <p:sp>
        <p:nvSpPr>
          <p:cNvPr id="53" name="矩形 52">
            <a:extLst>
              <a:ext uri="{FF2B5EF4-FFF2-40B4-BE49-F238E27FC236}">
                <a16:creationId xmlns:a16="http://schemas.microsoft.com/office/drawing/2014/main" id="{8820F72E-13F9-4739-B0D4-3FF0F2DBA3B2}"/>
              </a:ext>
            </a:extLst>
          </p:cNvPr>
          <p:cNvSpPr/>
          <p:nvPr/>
        </p:nvSpPr>
        <p:spPr>
          <a:xfrm>
            <a:off x="5602194" y="6286519"/>
            <a:ext cx="430643" cy="367894"/>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ans-HK" altLang="en-US"/>
          </a:p>
        </p:txBody>
      </p:sp>
      <p:cxnSp>
        <p:nvCxnSpPr>
          <p:cNvPr id="55" name="直接箭头连接符 54">
            <a:extLst>
              <a:ext uri="{FF2B5EF4-FFF2-40B4-BE49-F238E27FC236}">
                <a16:creationId xmlns:a16="http://schemas.microsoft.com/office/drawing/2014/main" id="{A3A08A49-0DF0-4110-8226-54B910DC7160}"/>
              </a:ext>
            </a:extLst>
          </p:cNvPr>
          <p:cNvCxnSpPr>
            <a:stCxn id="16" idx="2"/>
            <a:endCxn id="49" idx="0"/>
          </p:cNvCxnSpPr>
          <p:nvPr/>
        </p:nvCxnSpPr>
        <p:spPr>
          <a:xfrm>
            <a:off x="4091765" y="4848223"/>
            <a:ext cx="553202" cy="4626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直接箭头连接符 56">
            <a:extLst>
              <a:ext uri="{FF2B5EF4-FFF2-40B4-BE49-F238E27FC236}">
                <a16:creationId xmlns:a16="http://schemas.microsoft.com/office/drawing/2014/main" id="{5114C94E-0D76-47C2-AACC-B52D6604D97D}"/>
              </a:ext>
            </a:extLst>
          </p:cNvPr>
          <p:cNvCxnSpPr>
            <a:stCxn id="36" idx="2"/>
            <a:endCxn id="51" idx="0"/>
          </p:cNvCxnSpPr>
          <p:nvPr/>
        </p:nvCxnSpPr>
        <p:spPr>
          <a:xfrm flipH="1">
            <a:off x="5075610" y="4848223"/>
            <a:ext cx="142527" cy="4626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直接箭头连接符 58">
            <a:extLst>
              <a:ext uri="{FF2B5EF4-FFF2-40B4-BE49-F238E27FC236}">
                <a16:creationId xmlns:a16="http://schemas.microsoft.com/office/drawing/2014/main" id="{120D8FFD-E3C8-4124-AC93-2CB7E1106517}"/>
              </a:ext>
            </a:extLst>
          </p:cNvPr>
          <p:cNvCxnSpPr>
            <a:stCxn id="37" idx="2"/>
            <a:endCxn id="53" idx="0"/>
          </p:cNvCxnSpPr>
          <p:nvPr/>
        </p:nvCxnSpPr>
        <p:spPr>
          <a:xfrm flipH="1">
            <a:off x="5817516" y="4830627"/>
            <a:ext cx="865619" cy="14558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0" name="文本框 59">
            <a:extLst>
              <a:ext uri="{FF2B5EF4-FFF2-40B4-BE49-F238E27FC236}">
                <a16:creationId xmlns:a16="http://schemas.microsoft.com/office/drawing/2014/main" id="{51D4243D-6342-4593-8B94-17D4C72F6CBA}"/>
              </a:ext>
            </a:extLst>
          </p:cNvPr>
          <p:cNvSpPr txBox="1"/>
          <p:nvPr/>
        </p:nvSpPr>
        <p:spPr>
          <a:xfrm>
            <a:off x="6339177" y="5506319"/>
            <a:ext cx="1862561" cy="338554"/>
          </a:xfrm>
          <a:prstGeom prst="rect">
            <a:avLst/>
          </a:prstGeom>
          <a:noFill/>
        </p:spPr>
        <p:txBody>
          <a:bodyPr wrap="none" rtlCol="0">
            <a:spAutoFit/>
          </a:bodyPr>
          <a:lstStyle/>
          <a:p>
            <a:r>
              <a:rPr lang="en-US" altLang="zh-Hans-HK" sz="1600" b="1" dirty="0">
                <a:solidFill>
                  <a:srgbClr val="FF0000"/>
                </a:solidFill>
              </a:rPr>
              <a:t>M</a:t>
            </a:r>
            <a:r>
              <a:rPr lang="en-US" altLang="zh-CN" sz="1600" b="1" dirty="0">
                <a:solidFill>
                  <a:srgbClr val="FF0000"/>
                </a:solidFill>
              </a:rPr>
              <a:t>erged Predication</a:t>
            </a:r>
            <a:endParaRPr lang="zh-Hans-HK" altLang="en-US" sz="1600" b="1" dirty="0">
              <a:solidFill>
                <a:srgbClr val="FF0000"/>
              </a:solidFill>
            </a:endParaRPr>
          </a:p>
        </p:txBody>
      </p:sp>
    </p:spTree>
    <p:extLst>
      <p:ext uri="{BB962C8B-B14F-4D97-AF65-F5344CB8AC3E}">
        <p14:creationId xmlns:p14="http://schemas.microsoft.com/office/powerpoint/2010/main" val="30919247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1E07F2E6-7CAD-4BA1-AE75-8621EE6CC2A6}"/>
              </a:ext>
            </a:extLst>
          </p:cNvPr>
          <p:cNvSpPr>
            <a:spLocks noGrp="1"/>
          </p:cNvSpPr>
          <p:nvPr>
            <p:ph type="sldNum" sz="quarter" idx="12"/>
          </p:nvPr>
        </p:nvSpPr>
        <p:spPr/>
        <p:txBody>
          <a:bodyPr/>
          <a:lstStyle/>
          <a:p>
            <a:fld id="{72A5E12F-523A-4D75-95A2-779F57F5D9E2}" type="slidenum">
              <a:rPr lang="zh-CN" altLang="en-US" smtClean="0"/>
              <a:pPr/>
              <a:t>16</a:t>
            </a:fld>
            <a:endParaRPr lang="zh-CN" altLang="en-US"/>
          </a:p>
        </p:txBody>
      </p:sp>
      <p:sp>
        <p:nvSpPr>
          <p:cNvPr id="3" name="文本占位符 2">
            <a:extLst>
              <a:ext uri="{FF2B5EF4-FFF2-40B4-BE49-F238E27FC236}">
                <a16:creationId xmlns:a16="http://schemas.microsoft.com/office/drawing/2014/main" id="{6E83AF67-3135-40DD-9E9B-76FFE7306FD3}"/>
              </a:ext>
            </a:extLst>
          </p:cNvPr>
          <p:cNvSpPr>
            <a:spLocks noGrp="1"/>
          </p:cNvSpPr>
          <p:nvPr>
            <p:ph type="body" sz="quarter" idx="13"/>
          </p:nvPr>
        </p:nvSpPr>
        <p:spPr/>
        <p:txBody>
          <a:bodyPr/>
          <a:lstStyle/>
          <a:p>
            <a:r>
              <a:rPr lang="en-US" altLang="zh-Hans-HK" sz="2800" b="1" dirty="0"/>
              <a:t>Branch </a:t>
            </a:r>
            <a:r>
              <a:rPr lang="en-US" altLang="zh-Hans-HK" sz="2800" b="1" dirty="0">
                <a:solidFill>
                  <a:schemeClr val="accent2"/>
                </a:solidFill>
              </a:rPr>
              <a:t>Aggregation</a:t>
            </a:r>
            <a:r>
              <a:rPr lang="en-US" altLang="zh-Hans-HK" sz="2800" b="1" dirty="0"/>
              <a:t> with </a:t>
            </a:r>
            <a:r>
              <a:rPr lang="en-US" altLang="zh-Hans-HK" sz="2800" b="1" dirty="0">
                <a:solidFill>
                  <a:schemeClr val="accent2"/>
                </a:solidFill>
              </a:rPr>
              <a:t>Regularization</a:t>
            </a:r>
            <a:endParaRPr lang="zh-Hans-HK" altLang="en-US" sz="2800" b="1" dirty="0">
              <a:solidFill>
                <a:schemeClr val="accent2"/>
              </a:solidFill>
            </a:endParaRPr>
          </a:p>
          <a:p>
            <a:endParaRPr lang="zh-Hans-HK" altLang="en-US" dirty="0"/>
          </a:p>
        </p:txBody>
      </p:sp>
      <p:sp>
        <p:nvSpPr>
          <p:cNvPr id="4" name="文本框 3">
            <a:extLst>
              <a:ext uri="{FF2B5EF4-FFF2-40B4-BE49-F238E27FC236}">
                <a16:creationId xmlns:a16="http://schemas.microsoft.com/office/drawing/2014/main" id="{C0FE6532-805D-45DC-A4E1-0F17A03503C8}"/>
              </a:ext>
            </a:extLst>
          </p:cNvPr>
          <p:cNvSpPr txBox="1"/>
          <p:nvPr/>
        </p:nvSpPr>
        <p:spPr>
          <a:xfrm>
            <a:off x="291114" y="1108363"/>
            <a:ext cx="2300566" cy="461665"/>
          </a:xfrm>
          <a:prstGeom prst="rect">
            <a:avLst/>
          </a:prstGeom>
          <a:noFill/>
        </p:spPr>
        <p:txBody>
          <a:bodyPr wrap="none" rtlCol="0">
            <a:spAutoFit/>
          </a:bodyPr>
          <a:lstStyle/>
          <a:p>
            <a:pPr marL="285750" indent="-285750">
              <a:buFont typeface="Arial" panose="020B0604020202020204" pitchFamily="34" charset="0"/>
              <a:buChar char="•"/>
            </a:pPr>
            <a:r>
              <a:rPr lang="en-US" altLang="zh-Hans-HK" sz="2400" b="1" dirty="0"/>
              <a:t>Regularization</a:t>
            </a:r>
            <a:endParaRPr lang="zh-Hans-HK" altLang="en-US" sz="2400" b="1" dirty="0"/>
          </a:p>
        </p:txBody>
      </p:sp>
      <p:sp>
        <p:nvSpPr>
          <p:cNvPr id="5" name="文本框 4">
            <a:extLst>
              <a:ext uri="{FF2B5EF4-FFF2-40B4-BE49-F238E27FC236}">
                <a16:creationId xmlns:a16="http://schemas.microsoft.com/office/drawing/2014/main" id="{F17A8183-6123-4F5E-B0A4-958F8F9B4DE0}"/>
              </a:ext>
            </a:extLst>
          </p:cNvPr>
          <p:cNvSpPr txBox="1"/>
          <p:nvPr/>
        </p:nvSpPr>
        <p:spPr>
          <a:xfrm>
            <a:off x="581890" y="1692508"/>
            <a:ext cx="9634369" cy="1200329"/>
          </a:xfrm>
          <a:prstGeom prst="rect">
            <a:avLst/>
          </a:prstGeom>
          <a:noFill/>
        </p:spPr>
        <p:txBody>
          <a:bodyPr wrap="none" rtlCol="0">
            <a:spAutoFit/>
          </a:bodyPr>
          <a:lstStyle/>
          <a:p>
            <a:r>
              <a:rPr lang="zh-CN" altLang="en-US" dirty="0"/>
              <a:t>问题：局部分支容易对一些局部细节过拟合而覆盖全局的特征</a:t>
            </a:r>
            <a:endParaRPr lang="en-US" altLang="zh-CN" dirty="0"/>
          </a:p>
          <a:p>
            <a:r>
              <a:rPr lang="zh-CN" altLang="en-US" dirty="0"/>
              <a:t>原因：由于裁剪使得局部分支具有更多的数据集进行训练</a:t>
            </a:r>
            <a:endParaRPr lang="en-US" altLang="zh-CN" dirty="0"/>
          </a:p>
          <a:p>
            <a:endParaRPr lang="en-US" altLang="zh-Hans-HK" dirty="0"/>
          </a:p>
          <a:p>
            <a:r>
              <a:rPr lang="zh-CN" altLang="en-US" dirty="0"/>
              <a:t>解决方法：在损失函数引入正则化参数                                       来减少全局和局部分支之间的差距</a:t>
            </a:r>
            <a:endParaRPr lang="zh-Hans-HK" altLang="en-US" dirty="0"/>
          </a:p>
        </p:txBody>
      </p:sp>
      <p:pic>
        <p:nvPicPr>
          <p:cNvPr id="9" name="图片 8">
            <a:extLst>
              <a:ext uri="{FF2B5EF4-FFF2-40B4-BE49-F238E27FC236}">
                <a16:creationId xmlns:a16="http://schemas.microsoft.com/office/drawing/2014/main" id="{0DBBB86D-78CE-4557-95FC-DE5E33D284A5}"/>
              </a:ext>
            </a:extLst>
          </p:cNvPr>
          <p:cNvPicPr>
            <a:picLocks noChangeAspect="1"/>
          </p:cNvPicPr>
          <p:nvPr/>
        </p:nvPicPr>
        <p:blipFill rotWithShape="1">
          <a:blip r:embed="rId3">
            <a:extLst>
              <a:ext uri="{28A0092B-C50C-407E-A947-70E740481C1C}">
                <a14:useLocalDpi xmlns:a14="http://schemas.microsoft.com/office/drawing/2010/main" val="0"/>
              </a:ext>
            </a:extLst>
          </a:blip>
          <a:srcRect b="5602"/>
          <a:stretch/>
        </p:blipFill>
        <p:spPr>
          <a:xfrm>
            <a:off x="4720936" y="2529610"/>
            <a:ext cx="1752600" cy="296717"/>
          </a:xfrm>
          <a:prstGeom prst="rect">
            <a:avLst/>
          </a:prstGeom>
        </p:spPr>
      </p:pic>
      <p:sp>
        <p:nvSpPr>
          <p:cNvPr id="12" name="文本框 11">
            <a:extLst>
              <a:ext uri="{FF2B5EF4-FFF2-40B4-BE49-F238E27FC236}">
                <a16:creationId xmlns:a16="http://schemas.microsoft.com/office/drawing/2014/main" id="{CC0A4B92-424B-469C-AFC5-9585D40ECD0C}"/>
              </a:ext>
            </a:extLst>
          </p:cNvPr>
          <p:cNvSpPr txBox="1"/>
          <p:nvPr/>
        </p:nvSpPr>
        <p:spPr>
          <a:xfrm>
            <a:off x="581890" y="5315589"/>
            <a:ext cx="4142096" cy="1200329"/>
          </a:xfrm>
          <a:prstGeom prst="rect">
            <a:avLst/>
          </a:prstGeom>
          <a:noFill/>
        </p:spPr>
        <p:txBody>
          <a:bodyPr wrap="none" rtlCol="0">
            <a:spAutoFit/>
          </a:bodyPr>
          <a:lstStyle/>
          <a:p>
            <a:r>
              <a:rPr lang="en-US" altLang="zh-Hans-HK" dirty="0"/>
              <a:t>Global Branch L</a:t>
            </a:r>
            <a:r>
              <a:rPr lang="en-US" altLang="zh-CN" dirty="0"/>
              <a:t>oss = Global Auxiliary Loss </a:t>
            </a:r>
          </a:p>
          <a:p>
            <a:r>
              <a:rPr lang="en-US" altLang="zh-Hans-HK" dirty="0"/>
              <a:t>Local Branch Loss = Local  Auxiliary Loss +</a:t>
            </a:r>
          </a:p>
          <a:p>
            <a:r>
              <a:rPr lang="en-US" altLang="zh-Hans-HK" dirty="0"/>
              <a:t>Branch Agg Loss = Main Loss</a:t>
            </a:r>
            <a:endParaRPr lang="zh-Hans-HK" altLang="en-US" dirty="0"/>
          </a:p>
          <a:p>
            <a:endParaRPr lang="zh-Hans-HK" altLang="en-US" dirty="0"/>
          </a:p>
        </p:txBody>
      </p:sp>
      <p:pic>
        <p:nvPicPr>
          <p:cNvPr id="19" name="图片 18">
            <a:extLst>
              <a:ext uri="{FF2B5EF4-FFF2-40B4-BE49-F238E27FC236}">
                <a16:creationId xmlns:a16="http://schemas.microsoft.com/office/drawing/2014/main" id="{2F0C9897-F2EA-451C-ADDD-D701B5DBDD1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96032" y="3015317"/>
            <a:ext cx="6677025" cy="2038350"/>
          </a:xfrm>
          <a:prstGeom prst="rect">
            <a:avLst/>
          </a:prstGeom>
        </p:spPr>
      </p:pic>
      <p:pic>
        <p:nvPicPr>
          <p:cNvPr id="44" name="图片 43">
            <a:extLst>
              <a:ext uri="{FF2B5EF4-FFF2-40B4-BE49-F238E27FC236}">
                <a16:creationId xmlns:a16="http://schemas.microsoft.com/office/drawing/2014/main" id="{65BFD8A0-922A-4B8B-89A2-D387C9537653}"/>
              </a:ext>
            </a:extLst>
          </p:cNvPr>
          <p:cNvPicPr>
            <a:picLocks noChangeAspect="1"/>
          </p:cNvPicPr>
          <p:nvPr/>
        </p:nvPicPr>
        <p:blipFill rotWithShape="1">
          <a:blip r:embed="rId3">
            <a:extLst>
              <a:ext uri="{28A0092B-C50C-407E-A947-70E740481C1C}">
                <a14:useLocalDpi xmlns:a14="http://schemas.microsoft.com/office/drawing/2010/main" val="0"/>
              </a:ext>
            </a:extLst>
          </a:blip>
          <a:srcRect b="5602"/>
          <a:stretch/>
        </p:blipFill>
        <p:spPr>
          <a:xfrm>
            <a:off x="4522774" y="5619036"/>
            <a:ext cx="1752600" cy="296717"/>
          </a:xfrm>
          <a:prstGeom prst="rect">
            <a:avLst/>
          </a:prstGeom>
        </p:spPr>
      </p:pic>
    </p:spTree>
    <p:extLst>
      <p:ext uri="{BB962C8B-B14F-4D97-AF65-F5344CB8AC3E}">
        <p14:creationId xmlns:p14="http://schemas.microsoft.com/office/powerpoint/2010/main" val="3168974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1E07F2E6-7CAD-4BA1-AE75-8621EE6CC2A6}"/>
              </a:ext>
            </a:extLst>
          </p:cNvPr>
          <p:cNvSpPr>
            <a:spLocks noGrp="1"/>
          </p:cNvSpPr>
          <p:nvPr>
            <p:ph type="sldNum" sz="quarter" idx="12"/>
          </p:nvPr>
        </p:nvSpPr>
        <p:spPr/>
        <p:txBody>
          <a:bodyPr/>
          <a:lstStyle/>
          <a:p>
            <a:fld id="{72A5E12F-523A-4D75-95A2-779F57F5D9E2}" type="slidenum">
              <a:rPr lang="zh-CN" altLang="en-US" smtClean="0"/>
              <a:pPr/>
              <a:t>17</a:t>
            </a:fld>
            <a:endParaRPr lang="zh-CN" altLang="en-US"/>
          </a:p>
        </p:txBody>
      </p:sp>
      <p:sp>
        <p:nvSpPr>
          <p:cNvPr id="3" name="文本占位符 2">
            <a:extLst>
              <a:ext uri="{FF2B5EF4-FFF2-40B4-BE49-F238E27FC236}">
                <a16:creationId xmlns:a16="http://schemas.microsoft.com/office/drawing/2014/main" id="{6E83AF67-3135-40DD-9E9B-76FFE7306FD3}"/>
              </a:ext>
            </a:extLst>
          </p:cNvPr>
          <p:cNvSpPr>
            <a:spLocks noGrp="1"/>
          </p:cNvSpPr>
          <p:nvPr>
            <p:ph type="body" sz="quarter" idx="13"/>
          </p:nvPr>
        </p:nvSpPr>
        <p:spPr/>
        <p:txBody>
          <a:bodyPr/>
          <a:lstStyle/>
          <a:p>
            <a:r>
              <a:rPr lang="en-US" altLang="zh-Hans-HK" dirty="0">
                <a:solidFill>
                  <a:schemeClr val="accent2"/>
                </a:solidFill>
              </a:rPr>
              <a:t>Coarse-to-Fine</a:t>
            </a:r>
            <a:r>
              <a:rPr lang="en-US" altLang="zh-Hans-HK" dirty="0"/>
              <a:t> GLNet</a:t>
            </a:r>
            <a:endParaRPr lang="zh-Hans-HK" altLang="en-US" dirty="0"/>
          </a:p>
        </p:txBody>
      </p:sp>
      <p:sp>
        <p:nvSpPr>
          <p:cNvPr id="7" name="文本框 6">
            <a:extLst>
              <a:ext uri="{FF2B5EF4-FFF2-40B4-BE49-F238E27FC236}">
                <a16:creationId xmlns:a16="http://schemas.microsoft.com/office/drawing/2014/main" id="{B7919874-B3FE-4111-9F1F-D82550FE2FA8}"/>
              </a:ext>
            </a:extLst>
          </p:cNvPr>
          <p:cNvSpPr txBox="1"/>
          <p:nvPr/>
        </p:nvSpPr>
        <p:spPr>
          <a:xfrm>
            <a:off x="291114" y="2438400"/>
            <a:ext cx="6064481" cy="923330"/>
          </a:xfrm>
          <a:prstGeom prst="rect">
            <a:avLst/>
          </a:prstGeom>
          <a:noFill/>
        </p:spPr>
        <p:txBody>
          <a:bodyPr wrap="none" rtlCol="0">
            <a:spAutoFit/>
          </a:bodyPr>
          <a:lstStyle/>
          <a:p>
            <a:pPr marL="285750" indent="-285750">
              <a:buFont typeface="Arial" panose="020B0604020202020204" pitchFamily="34" charset="0"/>
              <a:buChar char="•"/>
            </a:pPr>
            <a:r>
              <a:rPr lang="en-US" altLang="zh-Hans-HK" dirty="0"/>
              <a:t>ISIC</a:t>
            </a:r>
            <a:r>
              <a:rPr lang="zh-CN" altLang="en-US" dirty="0"/>
              <a:t>数据集中，分割目标的前景像素占比不到全图的</a:t>
            </a:r>
            <a:r>
              <a:rPr lang="en-US" altLang="zh-CN" dirty="0"/>
              <a:t>20%</a:t>
            </a:r>
          </a:p>
          <a:p>
            <a:pPr marL="285750" indent="-285750">
              <a:buFont typeface="Arial" panose="020B0604020202020204" pitchFamily="34" charset="0"/>
              <a:buChar char="•"/>
            </a:pPr>
            <a:r>
              <a:rPr lang="zh-CN" altLang="en-US" dirty="0"/>
              <a:t>前景与背景类别数量级的不平衡会严重影像分割精度</a:t>
            </a:r>
            <a:endParaRPr lang="zh-Hans-HK" altLang="en-US" dirty="0"/>
          </a:p>
          <a:p>
            <a:endParaRPr lang="zh-Hans-HK" altLang="en-US" dirty="0"/>
          </a:p>
        </p:txBody>
      </p:sp>
      <p:sp>
        <p:nvSpPr>
          <p:cNvPr id="11" name="文本框 10">
            <a:extLst>
              <a:ext uri="{FF2B5EF4-FFF2-40B4-BE49-F238E27FC236}">
                <a16:creationId xmlns:a16="http://schemas.microsoft.com/office/drawing/2014/main" id="{F232E12C-31DC-41B7-A786-24C7D94EF904}"/>
              </a:ext>
            </a:extLst>
          </p:cNvPr>
          <p:cNvSpPr txBox="1"/>
          <p:nvPr/>
        </p:nvSpPr>
        <p:spPr>
          <a:xfrm>
            <a:off x="554182" y="5985164"/>
            <a:ext cx="7172028" cy="369332"/>
          </a:xfrm>
          <a:prstGeom prst="rect">
            <a:avLst/>
          </a:prstGeom>
          <a:noFill/>
        </p:spPr>
        <p:txBody>
          <a:bodyPr wrap="none" rtlCol="0">
            <a:spAutoFit/>
          </a:bodyPr>
          <a:lstStyle/>
          <a:p>
            <a:r>
              <a:rPr lang="zh-CN" altLang="en-US" dirty="0"/>
              <a:t>原因：局部分支中大量</a:t>
            </a:r>
            <a:r>
              <a:rPr lang="en-US" altLang="zh-CN" dirty="0"/>
              <a:t>patch</a:t>
            </a:r>
            <a:r>
              <a:rPr lang="zh-CN" altLang="en-US" dirty="0"/>
              <a:t>只包含背景像素，将造成病态的梯度传播</a:t>
            </a:r>
            <a:endParaRPr lang="zh-Hans-HK" altLang="en-US" dirty="0"/>
          </a:p>
        </p:txBody>
      </p:sp>
      <p:grpSp>
        <p:nvGrpSpPr>
          <p:cNvPr id="15" name="组合 14">
            <a:extLst>
              <a:ext uri="{FF2B5EF4-FFF2-40B4-BE49-F238E27FC236}">
                <a16:creationId xmlns:a16="http://schemas.microsoft.com/office/drawing/2014/main" id="{91D84ECF-2D67-49BA-A865-1D86640718C0}"/>
              </a:ext>
            </a:extLst>
          </p:cNvPr>
          <p:cNvGrpSpPr/>
          <p:nvPr/>
        </p:nvGrpSpPr>
        <p:grpSpPr>
          <a:xfrm>
            <a:off x="8257346" y="2438400"/>
            <a:ext cx="3149126" cy="3057944"/>
            <a:chOff x="4679743" y="1873887"/>
            <a:chExt cx="3511701" cy="3410021"/>
          </a:xfrm>
        </p:grpSpPr>
        <p:pic>
          <p:nvPicPr>
            <p:cNvPr id="10" name="图片 9">
              <a:extLst>
                <a:ext uri="{FF2B5EF4-FFF2-40B4-BE49-F238E27FC236}">
                  <a16:creationId xmlns:a16="http://schemas.microsoft.com/office/drawing/2014/main" id="{CD083972-B017-4FAA-9163-06A9586447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79743" y="1873887"/>
              <a:ext cx="2173639" cy="3410021"/>
            </a:xfrm>
            <a:prstGeom prst="rect">
              <a:avLst/>
            </a:prstGeom>
          </p:spPr>
        </p:pic>
        <p:sp>
          <p:nvSpPr>
            <p:cNvPr id="13" name="矩形 12">
              <a:extLst>
                <a:ext uri="{FF2B5EF4-FFF2-40B4-BE49-F238E27FC236}">
                  <a16:creationId xmlns:a16="http://schemas.microsoft.com/office/drawing/2014/main" id="{C61186F2-23CC-4F98-93F6-CBDA75A50A8E}"/>
                </a:ext>
              </a:extLst>
            </p:cNvPr>
            <p:cNvSpPr/>
            <p:nvPr/>
          </p:nvSpPr>
          <p:spPr>
            <a:xfrm>
              <a:off x="7112000" y="4285673"/>
              <a:ext cx="461818" cy="258618"/>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ans-HK" altLang="en-US"/>
            </a:p>
          </p:txBody>
        </p:sp>
        <p:sp>
          <p:nvSpPr>
            <p:cNvPr id="16" name="矩形 15">
              <a:extLst>
                <a:ext uri="{FF2B5EF4-FFF2-40B4-BE49-F238E27FC236}">
                  <a16:creationId xmlns:a16="http://schemas.microsoft.com/office/drawing/2014/main" id="{2A801636-88DF-492A-99EB-9587F941B835}"/>
                </a:ext>
              </a:extLst>
            </p:cNvPr>
            <p:cNvSpPr/>
            <p:nvPr/>
          </p:nvSpPr>
          <p:spPr>
            <a:xfrm>
              <a:off x="7112000" y="4687455"/>
              <a:ext cx="461818" cy="25861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ans-HK" altLang="en-US"/>
            </a:p>
          </p:txBody>
        </p:sp>
        <p:sp>
          <p:nvSpPr>
            <p:cNvPr id="14" name="文本框 13">
              <a:extLst>
                <a:ext uri="{FF2B5EF4-FFF2-40B4-BE49-F238E27FC236}">
                  <a16:creationId xmlns:a16="http://schemas.microsoft.com/office/drawing/2014/main" id="{2D929651-9C0F-4B60-878C-D75446443FA3}"/>
                </a:ext>
              </a:extLst>
            </p:cNvPr>
            <p:cNvSpPr txBox="1"/>
            <p:nvPr/>
          </p:nvSpPr>
          <p:spPr>
            <a:xfrm>
              <a:off x="7647705" y="4230316"/>
              <a:ext cx="543739" cy="307777"/>
            </a:xfrm>
            <a:prstGeom prst="rect">
              <a:avLst/>
            </a:prstGeom>
            <a:noFill/>
          </p:spPr>
          <p:txBody>
            <a:bodyPr wrap="none" rtlCol="0">
              <a:spAutoFit/>
            </a:bodyPr>
            <a:lstStyle/>
            <a:p>
              <a:r>
                <a:rPr lang="zh-CN" altLang="en-US" sz="1400" dirty="0"/>
                <a:t>背景</a:t>
              </a:r>
              <a:endParaRPr lang="zh-Hans-HK" altLang="en-US" sz="1400" dirty="0"/>
            </a:p>
          </p:txBody>
        </p:sp>
        <p:sp>
          <p:nvSpPr>
            <p:cNvPr id="18" name="文本框 17">
              <a:extLst>
                <a:ext uri="{FF2B5EF4-FFF2-40B4-BE49-F238E27FC236}">
                  <a16:creationId xmlns:a16="http://schemas.microsoft.com/office/drawing/2014/main" id="{5C8D500C-55C2-4856-AD29-C031C4A512EC}"/>
                </a:ext>
              </a:extLst>
            </p:cNvPr>
            <p:cNvSpPr txBox="1"/>
            <p:nvPr/>
          </p:nvSpPr>
          <p:spPr>
            <a:xfrm>
              <a:off x="7647705" y="4687455"/>
              <a:ext cx="543739" cy="307777"/>
            </a:xfrm>
            <a:prstGeom prst="rect">
              <a:avLst/>
            </a:prstGeom>
            <a:noFill/>
          </p:spPr>
          <p:txBody>
            <a:bodyPr wrap="none" rtlCol="0">
              <a:spAutoFit/>
            </a:bodyPr>
            <a:lstStyle/>
            <a:p>
              <a:r>
                <a:rPr lang="zh-CN" altLang="en-US" sz="1400" dirty="0"/>
                <a:t>前景</a:t>
              </a:r>
              <a:endParaRPr lang="zh-Hans-HK" altLang="en-US" sz="1400" dirty="0"/>
            </a:p>
          </p:txBody>
        </p:sp>
      </p:grpSp>
      <p:sp>
        <p:nvSpPr>
          <p:cNvPr id="4" name="文本框 3">
            <a:extLst>
              <a:ext uri="{FF2B5EF4-FFF2-40B4-BE49-F238E27FC236}">
                <a16:creationId xmlns:a16="http://schemas.microsoft.com/office/drawing/2014/main" id="{78452108-8854-42A5-BE82-A19CE71BE251}"/>
              </a:ext>
            </a:extLst>
          </p:cNvPr>
          <p:cNvSpPr txBox="1"/>
          <p:nvPr/>
        </p:nvSpPr>
        <p:spPr>
          <a:xfrm>
            <a:off x="291114" y="1388991"/>
            <a:ext cx="3704860" cy="369332"/>
          </a:xfrm>
          <a:prstGeom prst="rect">
            <a:avLst/>
          </a:prstGeom>
          <a:noFill/>
        </p:spPr>
        <p:txBody>
          <a:bodyPr wrap="none" rtlCol="0">
            <a:spAutoFit/>
          </a:bodyPr>
          <a:lstStyle/>
          <a:p>
            <a:pPr marL="285750" indent="-285750">
              <a:buFont typeface="Arial" panose="020B0604020202020204" pitchFamily="34" charset="0"/>
              <a:buChar char="•"/>
            </a:pPr>
            <a:r>
              <a:rPr lang="zh-CN" altLang="en-US" b="1" dirty="0"/>
              <a:t>问题：背景与前景目标量级失衡</a:t>
            </a:r>
            <a:endParaRPr lang="zh-Hans-HK" altLang="en-US" b="1" dirty="0"/>
          </a:p>
        </p:txBody>
      </p:sp>
    </p:spTree>
    <p:extLst>
      <p:ext uri="{BB962C8B-B14F-4D97-AF65-F5344CB8AC3E}">
        <p14:creationId xmlns:p14="http://schemas.microsoft.com/office/powerpoint/2010/main" val="1804084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1E07F2E6-7CAD-4BA1-AE75-8621EE6CC2A6}"/>
              </a:ext>
            </a:extLst>
          </p:cNvPr>
          <p:cNvSpPr>
            <a:spLocks noGrp="1"/>
          </p:cNvSpPr>
          <p:nvPr>
            <p:ph type="sldNum" sz="quarter" idx="12"/>
          </p:nvPr>
        </p:nvSpPr>
        <p:spPr/>
        <p:txBody>
          <a:bodyPr/>
          <a:lstStyle/>
          <a:p>
            <a:fld id="{72A5E12F-523A-4D75-95A2-779F57F5D9E2}" type="slidenum">
              <a:rPr lang="zh-CN" altLang="en-US" smtClean="0"/>
              <a:pPr/>
              <a:t>18</a:t>
            </a:fld>
            <a:endParaRPr lang="zh-CN" altLang="en-US"/>
          </a:p>
        </p:txBody>
      </p:sp>
      <p:sp>
        <p:nvSpPr>
          <p:cNvPr id="3" name="文本占位符 2">
            <a:extLst>
              <a:ext uri="{FF2B5EF4-FFF2-40B4-BE49-F238E27FC236}">
                <a16:creationId xmlns:a16="http://schemas.microsoft.com/office/drawing/2014/main" id="{6E83AF67-3135-40DD-9E9B-76FFE7306FD3}"/>
              </a:ext>
            </a:extLst>
          </p:cNvPr>
          <p:cNvSpPr>
            <a:spLocks noGrp="1"/>
          </p:cNvSpPr>
          <p:nvPr>
            <p:ph type="body" sz="quarter" idx="13"/>
          </p:nvPr>
        </p:nvSpPr>
        <p:spPr/>
        <p:txBody>
          <a:bodyPr/>
          <a:lstStyle/>
          <a:p>
            <a:r>
              <a:rPr lang="en-US" altLang="zh-Hans-HK" dirty="0">
                <a:solidFill>
                  <a:schemeClr val="accent2"/>
                </a:solidFill>
              </a:rPr>
              <a:t>Coarse-to-Fine</a:t>
            </a:r>
            <a:r>
              <a:rPr lang="en-US" altLang="zh-Hans-HK" dirty="0"/>
              <a:t> GLNet</a:t>
            </a:r>
            <a:endParaRPr lang="zh-Hans-HK" altLang="en-US" dirty="0"/>
          </a:p>
        </p:txBody>
      </p:sp>
      <p:pic>
        <p:nvPicPr>
          <p:cNvPr id="5" name="图片 4">
            <a:extLst>
              <a:ext uri="{FF2B5EF4-FFF2-40B4-BE49-F238E27FC236}">
                <a16:creationId xmlns:a16="http://schemas.microsoft.com/office/drawing/2014/main" id="{294D6E65-BEDB-4708-B932-D6EF29A7DC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64990" y="1643950"/>
            <a:ext cx="6049219" cy="2391109"/>
          </a:xfrm>
          <a:prstGeom prst="rect">
            <a:avLst/>
          </a:prstGeom>
        </p:spPr>
      </p:pic>
      <p:sp>
        <p:nvSpPr>
          <p:cNvPr id="6" name="文本框 5">
            <a:extLst>
              <a:ext uri="{FF2B5EF4-FFF2-40B4-BE49-F238E27FC236}">
                <a16:creationId xmlns:a16="http://schemas.microsoft.com/office/drawing/2014/main" id="{12C9DA37-FBDD-4FEF-8D14-8287A84B9296}"/>
              </a:ext>
            </a:extLst>
          </p:cNvPr>
          <p:cNvSpPr txBox="1"/>
          <p:nvPr/>
        </p:nvSpPr>
        <p:spPr>
          <a:xfrm>
            <a:off x="291114" y="1182285"/>
            <a:ext cx="4496424" cy="461665"/>
          </a:xfrm>
          <a:prstGeom prst="rect">
            <a:avLst/>
          </a:prstGeom>
          <a:noFill/>
        </p:spPr>
        <p:txBody>
          <a:bodyPr wrap="none" rtlCol="0">
            <a:spAutoFit/>
          </a:bodyPr>
          <a:lstStyle/>
          <a:p>
            <a:pPr marL="285750" indent="-285750">
              <a:buFont typeface="Arial" panose="020B0604020202020204" pitchFamily="34" charset="0"/>
              <a:buChar char="•"/>
            </a:pPr>
            <a:r>
              <a:rPr lang="en-US" altLang="zh-Hans-HK" sz="2400" b="1" dirty="0"/>
              <a:t>Two-Stage Refinement Solution</a:t>
            </a:r>
            <a:endParaRPr lang="zh-Hans-HK" altLang="en-US" sz="2400" b="1" dirty="0"/>
          </a:p>
        </p:txBody>
      </p:sp>
      <p:sp>
        <p:nvSpPr>
          <p:cNvPr id="8" name="文本框 7">
            <a:extLst>
              <a:ext uri="{FF2B5EF4-FFF2-40B4-BE49-F238E27FC236}">
                <a16:creationId xmlns:a16="http://schemas.microsoft.com/office/drawing/2014/main" id="{E3430799-8B47-4747-98AC-AC142BBA1B5A}"/>
              </a:ext>
            </a:extLst>
          </p:cNvPr>
          <p:cNvSpPr txBox="1"/>
          <p:nvPr/>
        </p:nvSpPr>
        <p:spPr>
          <a:xfrm>
            <a:off x="729673" y="4618182"/>
            <a:ext cx="9795182" cy="1200329"/>
          </a:xfrm>
          <a:prstGeom prst="rect">
            <a:avLst/>
          </a:prstGeom>
          <a:noFill/>
        </p:spPr>
        <p:txBody>
          <a:bodyPr wrap="none" rtlCol="0">
            <a:spAutoFit/>
          </a:bodyPr>
          <a:lstStyle/>
          <a:p>
            <a:pPr marL="285750" indent="-285750">
              <a:buFont typeface="Arial" panose="020B0604020202020204" pitchFamily="34" charset="0"/>
              <a:buChar char="•"/>
            </a:pPr>
            <a:r>
              <a:rPr lang="zh-CN" altLang="en-US" dirty="0"/>
              <a:t>第一步：全局分支确定前景大致的粗略轮廓，然后为该分割结果创建一个边界框。</a:t>
            </a:r>
            <a:endParaRPr lang="en-US" altLang="zh-CN" dirty="0"/>
          </a:p>
          <a:p>
            <a:pPr marL="285750" indent="-285750">
              <a:buFont typeface="Arial" panose="020B0604020202020204" pitchFamily="34" charset="0"/>
              <a:buChar char="•"/>
            </a:pPr>
            <a:r>
              <a:rPr lang="zh-CN" altLang="en-US" dirty="0"/>
              <a:t>第二步：将框内的原始图像作为局部分支的输入得到最终分割结果。框外全部视为背景。</a:t>
            </a:r>
            <a:endParaRPr lang="en-US" altLang="zh-CN" dirty="0"/>
          </a:p>
          <a:p>
            <a:pPr marL="285750" indent="-285750">
              <a:buFont typeface="Arial" panose="020B0604020202020204" pitchFamily="34" charset="0"/>
              <a:buChar char="•"/>
            </a:pPr>
            <a:endParaRPr lang="en-US" altLang="zh-Hans-HK" dirty="0"/>
          </a:p>
          <a:p>
            <a:pPr marL="285750" indent="-285750">
              <a:buFont typeface="Arial" panose="020B0604020202020204" pitchFamily="34" charset="0"/>
              <a:buChar char="•"/>
            </a:pPr>
            <a:r>
              <a:rPr lang="zh-CN" altLang="en-US" dirty="0"/>
              <a:t>与之前的全局局部并行的模式不同，该网络采用分支串行的设计，对特定数据集非常有效。</a:t>
            </a:r>
            <a:endParaRPr lang="zh-Hans-HK" altLang="en-US" dirty="0"/>
          </a:p>
        </p:txBody>
      </p:sp>
    </p:spTree>
    <p:extLst>
      <p:ext uri="{BB962C8B-B14F-4D97-AF65-F5344CB8AC3E}">
        <p14:creationId xmlns:p14="http://schemas.microsoft.com/office/powerpoint/2010/main" val="41429117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8E8A7D0C-D5FB-4E98-B6B2-EAE3157B2393}"/>
              </a:ext>
            </a:extLst>
          </p:cNvPr>
          <p:cNvGrpSpPr/>
          <p:nvPr/>
        </p:nvGrpSpPr>
        <p:grpSpPr>
          <a:xfrm>
            <a:off x="3655902" y="1775113"/>
            <a:ext cx="4880195" cy="3611202"/>
            <a:chOff x="3655902" y="1775113"/>
            <a:chExt cx="4880195" cy="3611202"/>
          </a:xfrm>
        </p:grpSpPr>
        <p:grpSp>
          <p:nvGrpSpPr>
            <p:cNvPr id="40" name="组合 39">
              <a:extLst>
                <a:ext uri="{FF2B5EF4-FFF2-40B4-BE49-F238E27FC236}">
                  <a16:creationId xmlns:a16="http://schemas.microsoft.com/office/drawing/2014/main" id="{D51BD3CD-495D-442E-B42E-632B1C21B831}"/>
                </a:ext>
              </a:extLst>
            </p:cNvPr>
            <p:cNvGrpSpPr/>
            <p:nvPr/>
          </p:nvGrpSpPr>
          <p:grpSpPr>
            <a:xfrm>
              <a:off x="3655902" y="1775113"/>
              <a:ext cx="4880195" cy="553054"/>
              <a:chOff x="3655902" y="1765588"/>
              <a:chExt cx="4880195" cy="553054"/>
            </a:xfrm>
            <a:solidFill>
              <a:schemeClr val="bg1">
                <a:lumMod val="65000"/>
                <a:alpha val="50000"/>
              </a:schemeClr>
            </a:solidFill>
          </p:grpSpPr>
          <p:grpSp>
            <p:nvGrpSpPr>
              <p:cNvPr id="30" name="Google Shape;863;p65">
                <a:extLst>
                  <a:ext uri="{FF2B5EF4-FFF2-40B4-BE49-F238E27FC236}">
                    <a16:creationId xmlns:a16="http://schemas.microsoft.com/office/drawing/2014/main" id="{0C5BD5F4-47B1-43D4-B631-6CC25BF0AED8}"/>
                  </a:ext>
                </a:extLst>
              </p:cNvPr>
              <p:cNvGrpSpPr>
                <a:grpSpLocks noChangeAspect="1"/>
              </p:cNvGrpSpPr>
              <p:nvPr/>
            </p:nvGrpSpPr>
            <p:grpSpPr>
              <a:xfrm>
                <a:off x="3655902" y="1952115"/>
                <a:ext cx="190147" cy="180000"/>
                <a:chOff x="4660325" y="1866850"/>
                <a:chExt cx="68350" cy="58100"/>
              </a:xfrm>
              <a:grpFill/>
            </p:grpSpPr>
            <p:sp>
              <p:nvSpPr>
                <p:cNvPr id="34" name="Google Shape;864;p65">
                  <a:extLst>
                    <a:ext uri="{FF2B5EF4-FFF2-40B4-BE49-F238E27FC236}">
                      <a16:creationId xmlns:a16="http://schemas.microsoft.com/office/drawing/2014/main" id="{83DA97AF-7353-4BFC-B78A-A2DD0D10E045}"/>
                    </a:ext>
                  </a:extLst>
                </p:cNvPr>
                <p:cNvSpPr/>
                <p:nvPr/>
              </p:nvSpPr>
              <p:spPr>
                <a:xfrm>
                  <a:off x="4660325" y="1866850"/>
                  <a:ext cx="37700" cy="58100"/>
                </a:xfrm>
                <a:custGeom>
                  <a:avLst/>
                  <a:gdLst/>
                  <a:ahLst/>
                  <a:cxnLst/>
                  <a:rect l="l" t="t" r="r" b="b"/>
                  <a:pathLst>
                    <a:path w="1508" h="2324" extrusionOk="0">
                      <a:moveTo>
                        <a:pt x="346" y="1"/>
                      </a:moveTo>
                      <a:lnTo>
                        <a:pt x="0" y="354"/>
                      </a:lnTo>
                      <a:lnTo>
                        <a:pt x="815" y="1162"/>
                      </a:lnTo>
                      <a:lnTo>
                        <a:pt x="0" y="1977"/>
                      </a:lnTo>
                      <a:lnTo>
                        <a:pt x="346" y="2323"/>
                      </a:lnTo>
                      <a:lnTo>
                        <a:pt x="1508" y="1162"/>
                      </a:lnTo>
                      <a:lnTo>
                        <a:pt x="346" y="1"/>
                      </a:lnTo>
                      <a:close/>
                    </a:path>
                  </a:pathLst>
                </a:custGeom>
                <a:grpFill/>
                <a:ln w="9525" cap="flat" cmpd="sng">
                  <a:solidFill>
                    <a:schemeClr val="bg1">
                      <a:lumMod val="65000"/>
                    </a:schemeClr>
                  </a:solidFill>
                  <a:prstDash val="solid"/>
                  <a:round/>
                  <a:headEnd type="none" w="sm" len="sm"/>
                  <a:tailEnd type="none" w="sm" len="sm"/>
                </a:ln>
              </p:spPr>
              <p:txBody>
                <a:bodyPr spcFirstLastPara="1" wrap="square" lIns="91425" tIns="91425" rIns="91425" bIns="91425" anchor="ctr" anchorCtr="0">
                  <a:noAutofit/>
                </a:bodyPr>
                <a:lstStyle/>
                <a:p>
                  <a:endParaRPr>
                    <a:solidFill>
                      <a:schemeClr val="tx1">
                        <a:lumMod val="50000"/>
                        <a:lumOff val="50000"/>
                      </a:schemeClr>
                    </a:solidFill>
                  </a:endParaRPr>
                </a:p>
              </p:txBody>
            </p:sp>
            <p:sp>
              <p:nvSpPr>
                <p:cNvPr id="35" name="Google Shape;865;p65">
                  <a:extLst>
                    <a:ext uri="{FF2B5EF4-FFF2-40B4-BE49-F238E27FC236}">
                      <a16:creationId xmlns:a16="http://schemas.microsoft.com/office/drawing/2014/main" id="{7408218B-B1F3-4A04-ACCF-F4EEE5EFFCB4}"/>
                    </a:ext>
                  </a:extLst>
                </p:cNvPr>
                <p:cNvSpPr/>
                <p:nvPr/>
              </p:nvSpPr>
              <p:spPr>
                <a:xfrm>
                  <a:off x="4690975" y="1866850"/>
                  <a:ext cx="37700" cy="58100"/>
                </a:xfrm>
                <a:custGeom>
                  <a:avLst/>
                  <a:gdLst/>
                  <a:ahLst/>
                  <a:cxnLst/>
                  <a:rect l="l" t="t" r="r" b="b"/>
                  <a:pathLst>
                    <a:path w="1508" h="2324" extrusionOk="0">
                      <a:moveTo>
                        <a:pt x="346" y="1"/>
                      </a:moveTo>
                      <a:lnTo>
                        <a:pt x="0" y="354"/>
                      </a:lnTo>
                      <a:lnTo>
                        <a:pt x="808" y="1162"/>
                      </a:lnTo>
                      <a:lnTo>
                        <a:pt x="0" y="1977"/>
                      </a:lnTo>
                      <a:lnTo>
                        <a:pt x="346" y="2323"/>
                      </a:lnTo>
                      <a:lnTo>
                        <a:pt x="1508" y="1162"/>
                      </a:lnTo>
                      <a:lnTo>
                        <a:pt x="346" y="1"/>
                      </a:lnTo>
                      <a:close/>
                    </a:path>
                  </a:pathLst>
                </a:custGeom>
                <a:grpFill/>
                <a:ln w="9525" cap="flat" cmpd="sng">
                  <a:solidFill>
                    <a:schemeClr val="bg1">
                      <a:lumMod val="65000"/>
                    </a:schemeClr>
                  </a:solidFill>
                  <a:prstDash val="solid"/>
                  <a:round/>
                  <a:headEnd type="none" w="sm" len="sm"/>
                  <a:tailEnd type="none" w="sm" len="sm"/>
                </a:ln>
              </p:spPr>
              <p:txBody>
                <a:bodyPr spcFirstLastPara="1" wrap="square" lIns="91425" tIns="91425" rIns="91425" bIns="91425" anchor="ctr" anchorCtr="0">
                  <a:noAutofit/>
                </a:bodyPr>
                <a:lstStyle/>
                <a:p>
                  <a:endParaRPr>
                    <a:solidFill>
                      <a:schemeClr val="tx1">
                        <a:lumMod val="50000"/>
                        <a:lumOff val="50000"/>
                      </a:schemeClr>
                    </a:solidFill>
                  </a:endParaRPr>
                </a:p>
              </p:txBody>
            </p:sp>
          </p:grpSp>
          <p:grpSp>
            <p:nvGrpSpPr>
              <p:cNvPr id="31" name="Google Shape;863;p65">
                <a:extLst>
                  <a:ext uri="{FF2B5EF4-FFF2-40B4-BE49-F238E27FC236}">
                    <a16:creationId xmlns:a16="http://schemas.microsoft.com/office/drawing/2014/main" id="{3A398AE0-A1C6-4B72-9661-85E4992C3445}"/>
                  </a:ext>
                </a:extLst>
              </p:cNvPr>
              <p:cNvGrpSpPr>
                <a:grpSpLocks noChangeAspect="1"/>
              </p:cNvGrpSpPr>
              <p:nvPr/>
            </p:nvGrpSpPr>
            <p:grpSpPr>
              <a:xfrm flipH="1">
                <a:off x="8345950" y="1952115"/>
                <a:ext cx="190147" cy="180000"/>
                <a:chOff x="4660325" y="1866850"/>
                <a:chExt cx="68350" cy="58100"/>
              </a:xfrm>
              <a:grpFill/>
            </p:grpSpPr>
            <p:sp>
              <p:nvSpPr>
                <p:cNvPr id="32" name="Google Shape;864;p65">
                  <a:extLst>
                    <a:ext uri="{FF2B5EF4-FFF2-40B4-BE49-F238E27FC236}">
                      <a16:creationId xmlns:a16="http://schemas.microsoft.com/office/drawing/2014/main" id="{8BFFC187-05B0-4B83-A608-FE048CD4E5D3}"/>
                    </a:ext>
                  </a:extLst>
                </p:cNvPr>
                <p:cNvSpPr/>
                <p:nvPr/>
              </p:nvSpPr>
              <p:spPr>
                <a:xfrm>
                  <a:off x="4660325" y="1866850"/>
                  <a:ext cx="37700" cy="58100"/>
                </a:xfrm>
                <a:custGeom>
                  <a:avLst/>
                  <a:gdLst/>
                  <a:ahLst/>
                  <a:cxnLst/>
                  <a:rect l="l" t="t" r="r" b="b"/>
                  <a:pathLst>
                    <a:path w="1508" h="2324" extrusionOk="0">
                      <a:moveTo>
                        <a:pt x="346" y="1"/>
                      </a:moveTo>
                      <a:lnTo>
                        <a:pt x="0" y="354"/>
                      </a:lnTo>
                      <a:lnTo>
                        <a:pt x="815" y="1162"/>
                      </a:lnTo>
                      <a:lnTo>
                        <a:pt x="0" y="1977"/>
                      </a:lnTo>
                      <a:lnTo>
                        <a:pt x="346" y="2323"/>
                      </a:lnTo>
                      <a:lnTo>
                        <a:pt x="1508" y="1162"/>
                      </a:lnTo>
                      <a:lnTo>
                        <a:pt x="346" y="1"/>
                      </a:lnTo>
                      <a:close/>
                    </a:path>
                  </a:pathLst>
                </a:custGeom>
                <a:grpFill/>
                <a:ln w="9525" cap="flat" cmpd="sng">
                  <a:solidFill>
                    <a:schemeClr val="bg1">
                      <a:lumMod val="65000"/>
                    </a:schemeClr>
                  </a:solidFill>
                  <a:prstDash val="solid"/>
                  <a:round/>
                  <a:headEnd type="none" w="sm" len="sm"/>
                  <a:tailEnd type="none" w="sm" len="sm"/>
                </a:ln>
              </p:spPr>
              <p:txBody>
                <a:bodyPr spcFirstLastPara="1" wrap="square" lIns="91425" tIns="91425" rIns="91425" bIns="91425" anchor="ctr" anchorCtr="0">
                  <a:noAutofit/>
                </a:bodyPr>
                <a:lstStyle/>
                <a:p>
                  <a:endParaRPr>
                    <a:solidFill>
                      <a:schemeClr val="tx1">
                        <a:lumMod val="50000"/>
                        <a:lumOff val="50000"/>
                      </a:schemeClr>
                    </a:solidFill>
                  </a:endParaRPr>
                </a:p>
              </p:txBody>
            </p:sp>
            <p:sp>
              <p:nvSpPr>
                <p:cNvPr id="33" name="Google Shape;865;p65">
                  <a:extLst>
                    <a:ext uri="{FF2B5EF4-FFF2-40B4-BE49-F238E27FC236}">
                      <a16:creationId xmlns:a16="http://schemas.microsoft.com/office/drawing/2014/main" id="{33F554B8-DDF4-415D-8ED7-D7F027771C88}"/>
                    </a:ext>
                  </a:extLst>
                </p:cNvPr>
                <p:cNvSpPr/>
                <p:nvPr/>
              </p:nvSpPr>
              <p:spPr>
                <a:xfrm>
                  <a:off x="4690975" y="1866850"/>
                  <a:ext cx="37700" cy="58100"/>
                </a:xfrm>
                <a:custGeom>
                  <a:avLst/>
                  <a:gdLst/>
                  <a:ahLst/>
                  <a:cxnLst/>
                  <a:rect l="l" t="t" r="r" b="b"/>
                  <a:pathLst>
                    <a:path w="1508" h="2324" extrusionOk="0">
                      <a:moveTo>
                        <a:pt x="346" y="1"/>
                      </a:moveTo>
                      <a:lnTo>
                        <a:pt x="0" y="354"/>
                      </a:lnTo>
                      <a:lnTo>
                        <a:pt x="808" y="1162"/>
                      </a:lnTo>
                      <a:lnTo>
                        <a:pt x="0" y="1977"/>
                      </a:lnTo>
                      <a:lnTo>
                        <a:pt x="346" y="2323"/>
                      </a:lnTo>
                      <a:lnTo>
                        <a:pt x="1508" y="1162"/>
                      </a:lnTo>
                      <a:lnTo>
                        <a:pt x="346" y="1"/>
                      </a:lnTo>
                      <a:close/>
                    </a:path>
                  </a:pathLst>
                </a:custGeom>
                <a:grpFill/>
                <a:ln w="9525" cap="flat" cmpd="sng">
                  <a:solidFill>
                    <a:schemeClr val="bg1">
                      <a:lumMod val="65000"/>
                    </a:schemeClr>
                  </a:solidFill>
                  <a:prstDash val="solid"/>
                  <a:round/>
                  <a:headEnd type="none" w="sm" len="sm"/>
                  <a:tailEnd type="none" w="sm" len="sm"/>
                </a:ln>
              </p:spPr>
              <p:txBody>
                <a:bodyPr spcFirstLastPara="1" wrap="square" lIns="91425" tIns="91425" rIns="91425" bIns="91425" anchor="ctr" anchorCtr="0">
                  <a:noAutofit/>
                </a:bodyPr>
                <a:lstStyle/>
                <a:p>
                  <a:endParaRPr>
                    <a:solidFill>
                      <a:schemeClr val="tx1">
                        <a:lumMod val="50000"/>
                        <a:lumOff val="50000"/>
                      </a:schemeClr>
                    </a:solidFill>
                  </a:endParaRPr>
                </a:p>
              </p:txBody>
            </p:sp>
          </p:grpSp>
          <p:sp>
            <p:nvSpPr>
              <p:cNvPr id="2" name="矩形: 圆角 1">
                <a:extLst>
                  <a:ext uri="{FF2B5EF4-FFF2-40B4-BE49-F238E27FC236}">
                    <a16:creationId xmlns:a16="http://schemas.microsoft.com/office/drawing/2014/main" id="{AB4277B2-F5E6-41E8-93FF-2620DC02A6F2}"/>
                  </a:ext>
                </a:extLst>
              </p:cNvPr>
              <p:cNvSpPr/>
              <p:nvPr/>
            </p:nvSpPr>
            <p:spPr>
              <a:xfrm>
                <a:off x="4029582" y="1765588"/>
                <a:ext cx="4132835" cy="553054"/>
              </a:xfrm>
              <a:prstGeom prst="roundRect">
                <a:avLst>
                  <a:gd name="adj" fmla="val 17699"/>
                </a:avLst>
              </a:prstGeom>
              <a:grp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zh-CN" altLang="en-US" sz="2800" b="1" spc="800">
                    <a:solidFill>
                      <a:schemeClr val="tx1">
                        <a:lumMod val="50000"/>
                        <a:lumOff val="50000"/>
                      </a:schemeClr>
                    </a:solidFill>
                    <a:latin typeface="微软雅黑" panose="020B0503020204020204" pitchFamily="34" charset="-122"/>
                    <a:ea typeface="微软雅黑" panose="020B0503020204020204" pitchFamily="34" charset="-122"/>
                    <a:cs typeface="+mn-ea"/>
                  </a:rPr>
                  <a:t>研究背</a:t>
                </a:r>
                <a:r>
                  <a:rPr lang="zh-CN" altLang="en-US" sz="2800" b="1">
                    <a:solidFill>
                      <a:schemeClr val="tx1">
                        <a:lumMod val="50000"/>
                        <a:lumOff val="50000"/>
                      </a:schemeClr>
                    </a:solidFill>
                    <a:latin typeface="微软雅黑" panose="020B0503020204020204" pitchFamily="34" charset="-122"/>
                    <a:ea typeface="微软雅黑" panose="020B0503020204020204" pitchFamily="34" charset="-122"/>
                    <a:cs typeface="+mn-ea"/>
                  </a:rPr>
                  <a:t>景</a:t>
                </a:r>
              </a:p>
            </p:txBody>
          </p:sp>
        </p:grpSp>
        <p:grpSp>
          <p:nvGrpSpPr>
            <p:cNvPr id="41" name="组合 40">
              <a:extLst>
                <a:ext uri="{FF2B5EF4-FFF2-40B4-BE49-F238E27FC236}">
                  <a16:creationId xmlns:a16="http://schemas.microsoft.com/office/drawing/2014/main" id="{93A06545-1BDB-4BEB-8B0D-C48FF5102746}"/>
                </a:ext>
              </a:extLst>
            </p:cNvPr>
            <p:cNvGrpSpPr/>
            <p:nvPr/>
          </p:nvGrpSpPr>
          <p:grpSpPr>
            <a:xfrm>
              <a:off x="3655902" y="4833261"/>
              <a:ext cx="4880195" cy="553054"/>
              <a:chOff x="3655902" y="1765588"/>
              <a:chExt cx="4880195" cy="553054"/>
            </a:xfrm>
            <a:solidFill>
              <a:schemeClr val="bg1">
                <a:lumMod val="65000"/>
                <a:alpha val="50000"/>
              </a:schemeClr>
            </a:solidFill>
          </p:grpSpPr>
          <p:grpSp>
            <p:nvGrpSpPr>
              <p:cNvPr id="42" name="Google Shape;863;p65">
                <a:extLst>
                  <a:ext uri="{FF2B5EF4-FFF2-40B4-BE49-F238E27FC236}">
                    <a16:creationId xmlns:a16="http://schemas.microsoft.com/office/drawing/2014/main" id="{062038D8-6C58-4DD7-BFA5-7BC85A3B5B7A}"/>
                  </a:ext>
                </a:extLst>
              </p:cNvPr>
              <p:cNvGrpSpPr>
                <a:grpSpLocks noChangeAspect="1"/>
              </p:cNvGrpSpPr>
              <p:nvPr/>
            </p:nvGrpSpPr>
            <p:grpSpPr>
              <a:xfrm>
                <a:off x="3655902" y="1952115"/>
                <a:ext cx="190147" cy="180000"/>
                <a:chOff x="4660325" y="1866850"/>
                <a:chExt cx="68350" cy="58100"/>
              </a:xfrm>
              <a:grpFill/>
            </p:grpSpPr>
            <p:sp>
              <p:nvSpPr>
                <p:cNvPr id="47" name="Google Shape;864;p65">
                  <a:extLst>
                    <a:ext uri="{FF2B5EF4-FFF2-40B4-BE49-F238E27FC236}">
                      <a16:creationId xmlns:a16="http://schemas.microsoft.com/office/drawing/2014/main" id="{43B58AC1-D484-4BBA-BCB0-8DEFFFF871F6}"/>
                    </a:ext>
                  </a:extLst>
                </p:cNvPr>
                <p:cNvSpPr/>
                <p:nvPr/>
              </p:nvSpPr>
              <p:spPr>
                <a:xfrm>
                  <a:off x="4660325" y="1866850"/>
                  <a:ext cx="37700" cy="58100"/>
                </a:xfrm>
                <a:custGeom>
                  <a:avLst/>
                  <a:gdLst/>
                  <a:ahLst/>
                  <a:cxnLst/>
                  <a:rect l="l" t="t" r="r" b="b"/>
                  <a:pathLst>
                    <a:path w="1508" h="2324" extrusionOk="0">
                      <a:moveTo>
                        <a:pt x="346" y="1"/>
                      </a:moveTo>
                      <a:lnTo>
                        <a:pt x="0" y="354"/>
                      </a:lnTo>
                      <a:lnTo>
                        <a:pt x="815" y="1162"/>
                      </a:lnTo>
                      <a:lnTo>
                        <a:pt x="0" y="1977"/>
                      </a:lnTo>
                      <a:lnTo>
                        <a:pt x="346" y="2323"/>
                      </a:lnTo>
                      <a:lnTo>
                        <a:pt x="1508" y="1162"/>
                      </a:lnTo>
                      <a:lnTo>
                        <a:pt x="346" y="1"/>
                      </a:lnTo>
                      <a:close/>
                    </a:path>
                  </a:pathLst>
                </a:custGeom>
                <a:grpFill/>
                <a:ln w="9525" cap="flat" cmpd="sng">
                  <a:solidFill>
                    <a:schemeClr val="bg1">
                      <a:lumMod val="65000"/>
                    </a:schemeClr>
                  </a:solidFill>
                  <a:prstDash val="solid"/>
                  <a:round/>
                  <a:headEnd type="none" w="sm" len="sm"/>
                  <a:tailEnd type="none" w="sm" len="sm"/>
                </a:ln>
              </p:spPr>
              <p:txBody>
                <a:bodyPr spcFirstLastPara="1" wrap="square" lIns="91425" tIns="91425" rIns="91425" bIns="91425" anchor="ctr" anchorCtr="0">
                  <a:noAutofit/>
                </a:bodyPr>
                <a:lstStyle/>
                <a:p>
                  <a:endParaRPr>
                    <a:solidFill>
                      <a:schemeClr val="tx1">
                        <a:lumMod val="50000"/>
                        <a:lumOff val="50000"/>
                      </a:schemeClr>
                    </a:solidFill>
                  </a:endParaRPr>
                </a:p>
              </p:txBody>
            </p:sp>
            <p:sp>
              <p:nvSpPr>
                <p:cNvPr id="48" name="Google Shape;865;p65">
                  <a:extLst>
                    <a:ext uri="{FF2B5EF4-FFF2-40B4-BE49-F238E27FC236}">
                      <a16:creationId xmlns:a16="http://schemas.microsoft.com/office/drawing/2014/main" id="{11EA5E8A-0E15-4F82-BB30-9D673D09D21C}"/>
                    </a:ext>
                  </a:extLst>
                </p:cNvPr>
                <p:cNvSpPr/>
                <p:nvPr/>
              </p:nvSpPr>
              <p:spPr>
                <a:xfrm>
                  <a:off x="4690975" y="1866850"/>
                  <a:ext cx="37700" cy="58100"/>
                </a:xfrm>
                <a:custGeom>
                  <a:avLst/>
                  <a:gdLst/>
                  <a:ahLst/>
                  <a:cxnLst/>
                  <a:rect l="l" t="t" r="r" b="b"/>
                  <a:pathLst>
                    <a:path w="1508" h="2324" extrusionOk="0">
                      <a:moveTo>
                        <a:pt x="346" y="1"/>
                      </a:moveTo>
                      <a:lnTo>
                        <a:pt x="0" y="354"/>
                      </a:lnTo>
                      <a:lnTo>
                        <a:pt x="808" y="1162"/>
                      </a:lnTo>
                      <a:lnTo>
                        <a:pt x="0" y="1977"/>
                      </a:lnTo>
                      <a:lnTo>
                        <a:pt x="346" y="2323"/>
                      </a:lnTo>
                      <a:lnTo>
                        <a:pt x="1508" y="1162"/>
                      </a:lnTo>
                      <a:lnTo>
                        <a:pt x="346" y="1"/>
                      </a:lnTo>
                      <a:close/>
                    </a:path>
                  </a:pathLst>
                </a:custGeom>
                <a:grpFill/>
                <a:ln w="9525" cap="flat" cmpd="sng">
                  <a:solidFill>
                    <a:schemeClr val="bg1">
                      <a:lumMod val="65000"/>
                    </a:schemeClr>
                  </a:solidFill>
                  <a:prstDash val="solid"/>
                  <a:round/>
                  <a:headEnd type="none" w="sm" len="sm"/>
                  <a:tailEnd type="none" w="sm" len="sm"/>
                </a:ln>
              </p:spPr>
              <p:txBody>
                <a:bodyPr spcFirstLastPara="1" wrap="square" lIns="91425" tIns="91425" rIns="91425" bIns="91425" anchor="ctr" anchorCtr="0">
                  <a:noAutofit/>
                </a:bodyPr>
                <a:lstStyle/>
                <a:p>
                  <a:endParaRPr>
                    <a:solidFill>
                      <a:schemeClr val="tx1">
                        <a:lumMod val="50000"/>
                        <a:lumOff val="50000"/>
                      </a:schemeClr>
                    </a:solidFill>
                  </a:endParaRPr>
                </a:p>
              </p:txBody>
            </p:sp>
          </p:grpSp>
          <p:grpSp>
            <p:nvGrpSpPr>
              <p:cNvPr id="43" name="Google Shape;863;p65">
                <a:extLst>
                  <a:ext uri="{FF2B5EF4-FFF2-40B4-BE49-F238E27FC236}">
                    <a16:creationId xmlns:a16="http://schemas.microsoft.com/office/drawing/2014/main" id="{6172B4EA-E82D-46A9-A590-261E717E382C}"/>
                  </a:ext>
                </a:extLst>
              </p:cNvPr>
              <p:cNvGrpSpPr>
                <a:grpSpLocks noChangeAspect="1"/>
              </p:cNvGrpSpPr>
              <p:nvPr/>
            </p:nvGrpSpPr>
            <p:grpSpPr>
              <a:xfrm flipH="1">
                <a:off x="8345950" y="1952115"/>
                <a:ext cx="190147" cy="180000"/>
                <a:chOff x="4660325" y="1866850"/>
                <a:chExt cx="68350" cy="58100"/>
              </a:xfrm>
              <a:grpFill/>
            </p:grpSpPr>
            <p:sp>
              <p:nvSpPr>
                <p:cNvPr id="45" name="Google Shape;864;p65">
                  <a:extLst>
                    <a:ext uri="{FF2B5EF4-FFF2-40B4-BE49-F238E27FC236}">
                      <a16:creationId xmlns:a16="http://schemas.microsoft.com/office/drawing/2014/main" id="{51BBC8D3-38F6-4CA6-9F93-43839EEB9EE9}"/>
                    </a:ext>
                  </a:extLst>
                </p:cNvPr>
                <p:cNvSpPr/>
                <p:nvPr/>
              </p:nvSpPr>
              <p:spPr>
                <a:xfrm>
                  <a:off x="4660325" y="1866850"/>
                  <a:ext cx="37700" cy="58100"/>
                </a:xfrm>
                <a:custGeom>
                  <a:avLst/>
                  <a:gdLst/>
                  <a:ahLst/>
                  <a:cxnLst/>
                  <a:rect l="l" t="t" r="r" b="b"/>
                  <a:pathLst>
                    <a:path w="1508" h="2324" extrusionOk="0">
                      <a:moveTo>
                        <a:pt x="346" y="1"/>
                      </a:moveTo>
                      <a:lnTo>
                        <a:pt x="0" y="354"/>
                      </a:lnTo>
                      <a:lnTo>
                        <a:pt x="815" y="1162"/>
                      </a:lnTo>
                      <a:lnTo>
                        <a:pt x="0" y="1977"/>
                      </a:lnTo>
                      <a:lnTo>
                        <a:pt x="346" y="2323"/>
                      </a:lnTo>
                      <a:lnTo>
                        <a:pt x="1508" y="1162"/>
                      </a:lnTo>
                      <a:lnTo>
                        <a:pt x="346" y="1"/>
                      </a:lnTo>
                      <a:close/>
                    </a:path>
                  </a:pathLst>
                </a:custGeom>
                <a:grpFill/>
                <a:ln w="9525" cap="flat" cmpd="sng">
                  <a:solidFill>
                    <a:schemeClr val="bg1">
                      <a:lumMod val="65000"/>
                    </a:schemeClr>
                  </a:solidFill>
                  <a:prstDash val="solid"/>
                  <a:round/>
                  <a:headEnd type="none" w="sm" len="sm"/>
                  <a:tailEnd type="none" w="sm" len="sm"/>
                </a:ln>
              </p:spPr>
              <p:txBody>
                <a:bodyPr spcFirstLastPara="1" wrap="square" lIns="91425" tIns="91425" rIns="91425" bIns="91425" anchor="ctr" anchorCtr="0">
                  <a:noAutofit/>
                </a:bodyPr>
                <a:lstStyle/>
                <a:p>
                  <a:endParaRPr>
                    <a:solidFill>
                      <a:schemeClr val="tx1">
                        <a:lumMod val="50000"/>
                        <a:lumOff val="50000"/>
                      </a:schemeClr>
                    </a:solidFill>
                  </a:endParaRPr>
                </a:p>
              </p:txBody>
            </p:sp>
            <p:sp>
              <p:nvSpPr>
                <p:cNvPr id="46" name="Google Shape;865;p65">
                  <a:extLst>
                    <a:ext uri="{FF2B5EF4-FFF2-40B4-BE49-F238E27FC236}">
                      <a16:creationId xmlns:a16="http://schemas.microsoft.com/office/drawing/2014/main" id="{CD08B401-F2A2-4D37-A950-6771F9180D47}"/>
                    </a:ext>
                  </a:extLst>
                </p:cNvPr>
                <p:cNvSpPr/>
                <p:nvPr/>
              </p:nvSpPr>
              <p:spPr>
                <a:xfrm>
                  <a:off x="4690975" y="1866850"/>
                  <a:ext cx="37700" cy="58100"/>
                </a:xfrm>
                <a:custGeom>
                  <a:avLst/>
                  <a:gdLst/>
                  <a:ahLst/>
                  <a:cxnLst/>
                  <a:rect l="l" t="t" r="r" b="b"/>
                  <a:pathLst>
                    <a:path w="1508" h="2324" extrusionOk="0">
                      <a:moveTo>
                        <a:pt x="346" y="1"/>
                      </a:moveTo>
                      <a:lnTo>
                        <a:pt x="0" y="354"/>
                      </a:lnTo>
                      <a:lnTo>
                        <a:pt x="808" y="1162"/>
                      </a:lnTo>
                      <a:lnTo>
                        <a:pt x="0" y="1977"/>
                      </a:lnTo>
                      <a:lnTo>
                        <a:pt x="346" y="2323"/>
                      </a:lnTo>
                      <a:lnTo>
                        <a:pt x="1508" y="1162"/>
                      </a:lnTo>
                      <a:lnTo>
                        <a:pt x="346" y="1"/>
                      </a:lnTo>
                      <a:close/>
                    </a:path>
                  </a:pathLst>
                </a:custGeom>
                <a:grpFill/>
                <a:ln w="9525" cap="flat" cmpd="sng">
                  <a:solidFill>
                    <a:schemeClr val="bg1">
                      <a:lumMod val="65000"/>
                    </a:schemeClr>
                  </a:solidFill>
                  <a:prstDash val="solid"/>
                  <a:round/>
                  <a:headEnd type="none" w="sm" len="sm"/>
                  <a:tailEnd type="none" w="sm" len="sm"/>
                </a:ln>
              </p:spPr>
              <p:txBody>
                <a:bodyPr spcFirstLastPara="1" wrap="square" lIns="91425" tIns="91425" rIns="91425" bIns="91425" anchor="ctr" anchorCtr="0">
                  <a:noAutofit/>
                </a:bodyPr>
                <a:lstStyle/>
                <a:p>
                  <a:endParaRPr>
                    <a:solidFill>
                      <a:schemeClr val="tx1">
                        <a:lumMod val="50000"/>
                        <a:lumOff val="50000"/>
                      </a:schemeClr>
                    </a:solidFill>
                  </a:endParaRPr>
                </a:p>
              </p:txBody>
            </p:sp>
          </p:grpSp>
          <p:sp>
            <p:nvSpPr>
              <p:cNvPr id="44" name="矩形: 圆角 43">
                <a:extLst>
                  <a:ext uri="{FF2B5EF4-FFF2-40B4-BE49-F238E27FC236}">
                    <a16:creationId xmlns:a16="http://schemas.microsoft.com/office/drawing/2014/main" id="{345251A9-4A12-4AA4-9F42-EB72D7171FF0}"/>
                  </a:ext>
                </a:extLst>
              </p:cNvPr>
              <p:cNvSpPr/>
              <p:nvPr/>
            </p:nvSpPr>
            <p:spPr>
              <a:xfrm>
                <a:off x="4029582" y="1765588"/>
                <a:ext cx="4132835" cy="553054"/>
              </a:xfrm>
              <a:prstGeom prst="roundRect">
                <a:avLst>
                  <a:gd name="adj" fmla="val 17699"/>
                </a:avLst>
              </a:prstGeom>
              <a:grp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zh-CN" altLang="en-US" sz="2800" b="1" dirty="0">
                    <a:solidFill>
                      <a:schemeClr val="tx1">
                        <a:lumMod val="50000"/>
                        <a:lumOff val="50000"/>
                      </a:schemeClr>
                    </a:solidFill>
                    <a:latin typeface="微软雅黑" panose="020B0503020204020204" pitchFamily="34" charset="-122"/>
                    <a:ea typeface="微软雅黑" panose="020B0503020204020204" pitchFamily="34" charset="-122"/>
                    <a:cs typeface="+mn-ea"/>
                  </a:rPr>
                  <a:t>总结</a:t>
                </a:r>
              </a:p>
            </p:txBody>
          </p:sp>
        </p:grpSp>
        <p:grpSp>
          <p:nvGrpSpPr>
            <p:cNvPr id="49" name="组合 48">
              <a:extLst>
                <a:ext uri="{FF2B5EF4-FFF2-40B4-BE49-F238E27FC236}">
                  <a16:creationId xmlns:a16="http://schemas.microsoft.com/office/drawing/2014/main" id="{7211E3EF-3CD2-4885-B8D6-19889D0555A5}"/>
                </a:ext>
              </a:extLst>
            </p:cNvPr>
            <p:cNvGrpSpPr/>
            <p:nvPr/>
          </p:nvGrpSpPr>
          <p:grpSpPr>
            <a:xfrm>
              <a:off x="3655902" y="2794496"/>
              <a:ext cx="4880195" cy="553054"/>
              <a:chOff x="3655902" y="1765588"/>
              <a:chExt cx="4880195" cy="553054"/>
            </a:xfrm>
            <a:solidFill>
              <a:schemeClr val="bg1">
                <a:lumMod val="65000"/>
                <a:alpha val="50000"/>
              </a:schemeClr>
            </a:solidFill>
          </p:grpSpPr>
          <p:grpSp>
            <p:nvGrpSpPr>
              <p:cNvPr id="50" name="Google Shape;863;p65">
                <a:extLst>
                  <a:ext uri="{FF2B5EF4-FFF2-40B4-BE49-F238E27FC236}">
                    <a16:creationId xmlns:a16="http://schemas.microsoft.com/office/drawing/2014/main" id="{B6D0FC00-85BE-44AC-8473-9F2B9ACFEFCE}"/>
                  </a:ext>
                </a:extLst>
              </p:cNvPr>
              <p:cNvGrpSpPr>
                <a:grpSpLocks noChangeAspect="1"/>
              </p:cNvGrpSpPr>
              <p:nvPr/>
            </p:nvGrpSpPr>
            <p:grpSpPr>
              <a:xfrm>
                <a:off x="3655902" y="1952115"/>
                <a:ext cx="190147" cy="180000"/>
                <a:chOff x="4660325" y="1866850"/>
                <a:chExt cx="68350" cy="58100"/>
              </a:xfrm>
              <a:grpFill/>
            </p:grpSpPr>
            <p:sp>
              <p:nvSpPr>
                <p:cNvPr id="55" name="Google Shape;864;p65">
                  <a:extLst>
                    <a:ext uri="{FF2B5EF4-FFF2-40B4-BE49-F238E27FC236}">
                      <a16:creationId xmlns:a16="http://schemas.microsoft.com/office/drawing/2014/main" id="{AA8FF36E-A1BD-41F1-837F-22C50C4BEC8F}"/>
                    </a:ext>
                  </a:extLst>
                </p:cNvPr>
                <p:cNvSpPr/>
                <p:nvPr/>
              </p:nvSpPr>
              <p:spPr>
                <a:xfrm>
                  <a:off x="4660325" y="1866850"/>
                  <a:ext cx="37700" cy="58100"/>
                </a:xfrm>
                <a:custGeom>
                  <a:avLst/>
                  <a:gdLst/>
                  <a:ahLst/>
                  <a:cxnLst/>
                  <a:rect l="l" t="t" r="r" b="b"/>
                  <a:pathLst>
                    <a:path w="1508" h="2324" extrusionOk="0">
                      <a:moveTo>
                        <a:pt x="346" y="1"/>
                      </a:moveTo>
                      <a:lnTo>
                        <a:pt x="0" y="354"/>
                      </a:lnTo>
                      <a:lnTo>
                        <a:pt x="815" y="1162"/>
                      </a:lnTo>
                      <a:lnTo>
                        <a:pt x="0" y="1977"/>
                      </a:lnTo>
                      <a:lnTo>
                        <a:pt x="346" y="2323"/>
                      </a:lnTo>
                      <a:lnTo>
                        <a:pt x="1508" y="1162"/>
                      </a:lnTo>
                      <a:lnTo>
                        <a:pt x="346" y="1"/>
                      </a:lnTo>
                      <a:close/>
                    </a:path>
                  </a:pathLst>
                </a:custGeom>
                <a:grpFill/>
                <a:ln w="9525" cap="flat" cmpd="sng">
                  <a:solidFill>
                    <a:schemeClr val="bg1">
                      <a:lumMod val="65000"/>
                    </a:schemeClr>
                  </a:solidFill>
                  <a:prstDash val="solid"/>
                  <a:round/>
                  <a:headEnd type="none" w="sm" len="sm"/>
                  <a:tailEnd type="none" w="sm" len="sm"/>
                </a:ln>
              </p:spPr>
              <p:txBody>
                <a:bodyPr spcFirstLastPara="1" wrap="square" lIns="91425" tIns="91425" rIns="91425" bIns="91425" anchor="ctr" anchorCtr="0">
                  <a:noAutofit/>
                </a:bodyPr>
                <a:lstStyle/>
                <a:p>
                  <a:endParaRPr>
                    <a:solidFill>
                      <a:schemeClr val="tx1">
                        <a:lumMod val="50000"/>
                        <a:lumOff val="50000"/>
                      </a:schemeClr>
                    </a:solidFill>
                  </a:endParaRPr>
                </a:p>
              </p:txBody>
            </p:sp>
            <p:sp>
              <p:nvSpPr>
                <p:cNvPr id="56" name="Google Shape;865;p65">
                  <a:extLst>
                    <a:ext uri="{FF2B5EF4-FFF2-40B4-BE49-F238E27FC236}">
                      <a16:creationId xmlns:a16="http://schemas.microsoft.com/office/drawing/2014/main" id="{EF98A894-6D76-41AD-8D1F-9ABA94AFB497}"/>
                    </a:ext>
                  </a:extLst>
                </p:cNvPr>
                <p:cNvSpPr/>
                <p:nvPr/>
              </p:nvSpPr>
              <p:spPr>
                <a:xfrm>
                  <a:off x="4690975" y="1866850"/>
                  <a:ext cx="37700" cy="58100"/>
                </a:xfrm>
                <a:custGeom>
                  <a:avLst/>
                  <a:gdLst/>
                  <a:ahLst/>
                  <a:cxnLst/>
                  <a:rect l="l" t="t" r="r" b="b"/>
                  <a:pathLst>
                    <a:path w="1508" h="2324" extrusionOk="0">
                      <a:moveTo>
                        <a:pt x="346" y="1"/>
                      </a:moveTo>
                      <a:lnTo>
                        <a:pt x="0" y="354"/>
                      </a:lnTo>
                      <a:lnTo>
                        <a:pt x="808" y="1162"/>
                      </a:lnTo>
                      <a:lnTo>
                        <a:pt x="0" y="1977"/>
                      </a:lnTo>
                      <a:lnTo>
                        <a:pt x="346" y="2323"/>
                      </a:lnTo>
                      <a:lnTo>
                        <a:pt x="1508" y="1162"/>
                      </a:lnTo>
                      <a:lnTo>
                        <a:pt x="346" y="1"/>
                      </a:lnTo>
                      <a:close/>
                    </a:path>
                  </a:pathLst>
                </a:custGeom>
                <a:grpFill/>
                <a:ln w="9525" cap="flat" cmpd="sng">
                  <a:solidFill>
                    <a:schemeClr val="bg1">
                      <a:lumMod val="65000"/>
                    </a:schemeClr>
                  </a:solidFill>
                  <a:prstDash val="solid"/>
                  <a:round/>
                  <a:headEnd type="none" w="sm" len="sm"/>
                  <a:tailEnd type="none" w="sm" len="sm"/>
                </a:ln>
              </p:spPr>
              <p:txBody>
                <a:bodyPr spcFirstLastPara="1" wrap="square" lIns="91425" tIns="91425" rIns="91425" bIns="91425" anchor="ctr" anchorCtr="0">
                  <a:noAutofit/>
                </a:bodyPr>
                <a:lstStyle/>
                <a:p>
                  <a:endParaRPr>
                    <a:solidFill>
                      <a:schemeClr val="tx1">
                        <a:lumMod val="50000"/>
                        <a:lumOff val="50000"/>
                      </a:schemeClr>
                    </a:solidFill>
                  </a:endParaRPr>
                </a:p>
              </p:txBody>
            </p:sp>
          </p:grpSp>
          <p:grpSp>
            <p:nvGrpSpPr>
              <p:cNvPr id="51" name="Google Shape;863;p65">
                <a:extLst>
                  <a:ext uri="{FF2B5EF4-FFF2-40B4-BE49-F238E27FC236}">
                    <a16:creationId xmlns:a16="http://schemas.microsoft.com/office/drawing/2014/main" id="{4C3FD5DC-5813-4680-A5F1-8D6D7D735CD1}"/>
                  </a:ext>
                </a:extLst>
              </p:cNvPr>
              <p:cNvGrpSpPr>
                <a:grpSpLocks noChangeAspect="1"/>
              </p:cNvGrpSpPr>
              <p:nvPr/>
            </p:nvGrpSpPr>
            <p:grpSpPr>
              <a:xfrm flipH="1">
                <a:off x="8345950" y="1952115"/>
                <a:ext cx="190147" cy="180000"/>
                <a:chOff x="4660325" y="1866850"/>
                <a:chExt cx="68350" cy="58100"/>
              </a:xfrm>
              <a:grpFill/>
            </p:grpSpPr>
            <p:sp>
              <p:nvSpPr>
                <p:cNvPr id="53" name="Google Shape;864;p65">
                  <a:extLst>
                    <a:ext uri="{FF2B5EF4-FFF2-40B4-BE49-F238E27FC236}">
                      <a16:creationId xmlns:a16="http://schemas.microsoft.com/office/drawing/2014/main" id="{BE71189A-468A-4E72-9F2E-330BFCDC74F1}"/>
                    </a:ext>
                  </a:extLst>
                </p:cNvPr>
                <p:cNvSpPr/>
                <p:nvPr/>
              </p:nvSpPr>
              <p:spPr>
                <a:xfrm>
                  <a:off x="4660325" y="1866850"/>
                  <a:ext cx="37700" cy="58100"/>
                </a:xfrm>
                <a:custGeom>
                  <a:avLst/>
                  <a:gdLst/>
                  <a:ahLst/>
                  <a:cxnLst/>
                  <a:rect l="l" t="t" r="r" b="b"/>
                  <a:pathLst>
                    <a:path w="1508" h="2324" extrusionOk="0">
                      <a:moveTo>
                        <a:pt x="346" y="1"/>
                      </a:moveTo>
                      <a:lnTo>
                        <a:pt x="0" y="354"/>
                      </a:lnTo>
                      <a:lnTo>
                        <a:pt x="815" y="1162"/>
                      </a:lnTo>
                      <a:lnTo>
                        <a:pt x="0" y="1977"/>
                      </a:lnTo>
                      <a:lnTo>
                        <a:pt x="346" y="2323"/>
                      </a:lnTo>
                      <a:lnTo>
                        <a:pt x="1508" y="1162"/>
                      </a:lnTo>
                      <a:lnTo>
                        <a:pt x="346" y="1"/>
                      </a:lnTo>
                      <a:close/>
                    </a:path>
                  </a:pathLst>
                </a:custGeom>
                <a:grpFill/>
                <a:ln w="9525" cap="flat" cmpd="sng">
                  <a:solidFill>
                    <a:schemeClr val="bg1">
                      <a:lumMod val="65000"/>
                    </a:schemeClr>
                  </a:solidFill>
                  <a:prstDash val="solid"/>
                  <a:round/>
                  <a:headEnd type="none" w="sm" len="sm"/>
                  <a:tailEnd type="none" w="sm" len="sm"/>
                </a:ln>
              </p:spPr>
              <p:txBody>
                <a:bodyPr spcFirstLastPara="1" wrap="square" lIns="91425" tIns="91425" rIns="91425" bIns="91425" anchor="ctr" anchorCtr="0">
                  <a:noAutofit/>
                </a:bodyPr>
                <a:lstStyle/>
                <a:p>
                  <a:endParaRPr>
                    <a:solidFill>
                      <a:schemeClr val="tx1">
                        <a:lumMod val="50000"/>
                        <a:lumOff val="50000"/>
                      </a:schemeClr>
                    </a:solidFill>
                  </a:endParaRPr>
                </a:p>
              </p:txBody>
            </p:sp>
            <p:sp>
              <p:nvSpPr>
                <p:cNvPr id="54" name="Google Shape;865;p65">
                  <a:extLst>
                    <a:ext uri="{FF2B5EF4-FFF2-40B4-BE49-F238E27FC236}">
                      <a16:creationId xmlns:a16="http://schemas.microsoft.com/office/drawing/2014/main" id="{C683ABD6-4A24-417F-9EDE-F9E8CFB654FA}"/>
                    </a:ext>
                  </a:extLst>
                </p:cNvPr>
                <p:cNvSpPr/>
                <p:nvPr/>
              </p:nvSpPr>
              <p:spPr>
                <a:xfrm>
                  <a:off x="4690975" y="1866850"/>
                  <a:ext cx="37700" cy="58100"/>
                </a:xfrm>
                <a:custGeom>
                  <a:avLst/>
                  <a:gdLst/>
                  <a:ahLst/>
                  <a:cxnLst/>
                  <a:rect l="l" t="t" r="r" b="b"/>
                  <a:pathLst>
                    <a:path w="1508" h="2324" extrusionOk="0">
                      <a:moveTo>
                        <a:pt x="346" y="1"/>
                      </a:moveTo>
                      <a:lnTo>
                        <a:pt x="0" y="354"/>
                      </a:lnTo>
                      <a:lnTo>
                        <a:pt x="808" y="1162"/>
                      </a:lnTo>
                      <a:lnTo>
                        <a:pt x="0" y="1977"/>
                      </a:lnTo>
                      <a:lnTo>
                        <a:pt x="346" y="2323"/>
                      </a:lnTo>
                      <a:lnTo>
                        <a:pt x="1508" y="1162"/>
                      </a:lnTo>
                      <a:lnTo>
                        <a:pt x="346" y="1"/>
                      </a:lnTo>
                      <a:close/>
                    </a:path>
                  </a:pathLst>
                </a:custGeom>
                <a:grpFill/>
                <a:ln w="9525" cap="flat" cmpd="sng">
                  <a:solidFill>
                    <a:schemeClr val="bg1">
                      <a:lumMod val="65000"/>
                    </a:schemeClr>
                  </a:solidFill>
                  <a:prstDash val="solid"/>
                  <a:round/>
                  <a:headEnd type="none" w="sm" len="sm"/>
                  <a:tailEnd type="none" w="sm" len="sm"/>
                </a:ln>
              </p:spPr>
              <p:txBody>
                <a:bodyPr spcFirstLastPara="1" wrap="square" lIns="91425" tIns="91425" rIns="91425" bIns="91425" anchor="ctr" anchorCtr="0">
                  <a:noAutofit/>
                </a:bodyPr>
                <a:lstStyle/>
                <a:p>
                  <a:endParaRPr>
                    <a:solidFill>
                      <a:schemeClr val="tx1">
                        <a:lumMod val="50000"/>
                        <a:lumOff val="50000"/>
                      </a:schemeClr>
                    </a:solidFill>
                  </a:endParaRPr>
                </a:p>
              </p:txBody>
            </p:sp>
          </p:grpSp>
          <p:sp>
            <p:nvSpPr>
              <p:cNvPr id="52" name="矩形: 圆角 51">
                <a:extLst>
                  <a:ext uri="{FF2B5EF4-FFF2-40B4-BE49-F238E27FC236}">
                    <a16:creationId xmlns:a16="http://schemas.microsoft.com/office/drawing/2014/main" id="{E5324993-EAE2-41D6-A54A-F94F77D8A172}"/>
                  </a:ext>
                </a:extLst>
              </p:cNvPr>
              <p:cNvSpPr/>
              <p:nvPr/>
            </p:nvSpPr>
            <p:spPr>
              <a:xfrm>
                <a:off x="4029582" y="1765588"/>
                <a:ext cx="4132835" cy="553054"/>
              </a:xfrm>
              <a:prstGeom prst="roundRect">
                <a:avLst>
                  <a:gd name="adj" fmla="val 17699"/>
                </a:avLst>
              </a:prstGeom>
              <a:grp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zh-CN" altLang="en-US" sz="2800" b="1" spc="800">
                    <a:solidFill>
                      <a:schemeClr val="tx1">
                        <a:lumMod val="50000"/>
                        <a:lumOff val="50000"/>
                      </a:schemeClr>
                    </a:solidFill>
                    <a:latin typeface="微软雅黑" panose="020B0503020204020204" pitchFamily="34" charset="-122"/>
                    <a:ea typeface="微软雅黑" panose="020B0503020204020204" pitchFamily="34" charset="-122"/>
                    <a:cs typeface="+mn-ea"/>
                  </a:rPr>
                  <a:t>技术路</a:t>
                </a:r>
                <a:r>
                  <a:rPr lang="zh-CN" altLang="en-US" sz="2800" b="1">
                    <a:solidFill>
                      <a:schemeClr val="tx1">
                        <a:lumMod val="50000"/>
                        <a:lumOff val="50000"/>
                      </a:schemeClr>
                    </a:solidFill>
                    <a:latin typeface="微软雅黑" panose="020B0503020204020204" pitchFamily="34" charset="-122"/>
                    <a:ea typeface="微软雅黑" panose="020B0503020204020204" pitchFamily="34" charset="-122"/>
                    <a:cs typeface="+mn-ea"/>
                  </a:rPr>
                  <a:t>线</a:t>
                </a:r>
              </a:p>
            </p:txBody>
          </p:sp>
        </p:grpSp>
        <p:grpSp>
          <p:nvGrpSpPr>
            <p:cNvPr id="57" name="组合 56">
              <a:extLst>
                <a:ext uri="{FF2B5EF4-FFF2-40B4-BE49-F238E27FC236}">
                  <a16:creationId xmlns:a16="http://schemas.microsoft.com/office/drawing/2014/main" id="{7AF34D6B-3A32-4D5C-99B2-1F5EFA906A79}"/>
                </a:ext>
              </a:extLst>
            </p:cNvPr>
            <p:cNvGrpSpPr/>
            <p:nvPr/>
          </p:nvGrpSpPr>
          <p:grpSpPr>
            <a:xfrm>
              <a:off x="3655902" y="3813879"/>
              <a:ext cx="4880195" cy="553054"/>
              <a:chOff x="3655902" y="1765588"/>
              <a:chExt cx="4880195" cy="553054"/>
            </a:xfrm>
          </p:grpSpPr>
          <p:grpSp>
            <p:nvGrpSpPr>
              <p:cNvPr id="58" name="Google Shape;863;p65">
                <a:extLst>
                  <a:ext uri="{FF2B5EF4-FFF2-40B4-BE49-F238E27FC236}">
                    <a16:creationId xmlns:a16="http://schemas.microsoft.com/office/drawing/2014/main" id="{61841E0E-60DA-4EB5-9C41-32A1E098356A}"/>
                  </a:ext>
                </a:extLst>
              </p:cNvPr>
              <p:cNvGrpSpPr>
                <a:grpSpLocks noChangeAspect="1"/>
              </p:cNvGrpSpPr>
              <p:nvPr/>
            </p:nvGrpSpPr>
            <p:grpSpPr>
              <a:xfrm>
                <a:off x="3655902" y="1952115"/>
                <a:ext cx="190147" cy="180000"/>
                <a:chOff x="4660325" y="1866850"/>
                <a:chExt cx="68350" cy="58100"/>
              </a:xfrm>
            </p:grpSpPr>
            <p:sp>
              <p:nvSpPr>
                <p:cNvPr id="63" name="Google Shape;864;p65">
                  <a:extLst>
                    <a:ext uri="{FF2B5EF4-FFF2-40B4-BE49-F238E27FC236}">
                      <a16:creationId xmlns:a16="http://schemas.microsoft.com/office/drawing/2014/main" id="{D5B9272C-9D24-4DA4-8BCE-B332C738D1FD}"/>
                    </a:ext>
                  </a:extLst>
                </p:cNvPr>
                <p:cNvSpPr/>
                <p:nvPr/>
              </p:nvSpPr>
              <p:spPr>
                <a:xfrm>
                  <a:off x="4660325" y="1866850"/>
                  <a:ext cx="37700" cy="58100"/>
                </a:xfrm>
                <a:custGeom>
                  <a:avLst/>
                  <a:gdLst/>
                  <a:ahLst/>
                  <a:cxnLst/>
                  <a:rect l="l" t="t" r="r" b="b"/>
                  <a:pathLst>
                    <a:path w="1508" h="2324" extrusionOk="0">
                      <a:moveTo>
                        <a:pt x="346" y="1"/>
                      </a:moveTo>
                      <a:lnTo>
                        <a:pt x="0" y="354"/>
                      </a:lnTo>
                      <a:lnTo>
                        <a:pt x="815" y="1162"/>
                      </a:lnTo>
                      <a:lnTo>
                        <a:pt x="0" y="1977"/>
                      </a:lnTo>
                      <a:lnTo>
                        <a:pt x="346" y="2323"/>
                      </a:lnTo>
                      <a:lnTo>
                        <a:pt x="1508" y="1162"/>
                      </a:lnTo>
                      <a:lnTo>
                        <a:pt x="346" y="1"/>
                      </a:lnTo>
                      <a:close/>
                    </a:path>
                  </a:pathLst>
                </a:custGeom>
                <a:noFill/>
                <a:ln w="9525" cap="flat" cmpd="sng">
                  <a:solidFill>
                    <a:schemeClr val="accent6">
                      <a:lumMod val="50000"/>
                    </a:schemeClr>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64" name="Google Shape;865;p65">
                  <a:extLst>
                    <a:ext uri="{FF2B5EF4-FFF2-40B4-BE49-F238E27FC236}">
                      <a16:creationId xmlns:a16="http://schemas.microsoft.com/office/drawing/2014/main" id="{3DB3FDF9-4405-4766-AD27-0F6EE2B87B6B}"/>
                    </a:ext>
                  </a:extLst>
                </p:cNvPr>
                <p:cNvSpPr/>
                <p:nvPr/>
              </p:nvSpPr>
              <p:spPr>
                <a:xfrm>
                  <a:off x="4690975" y="1866850"/>
                  <a:ext cx="37700" cy="58100"/>
                </a:xfrm>
                <a:custGeom>
                  <a:avLst/>
                  <a:gdLst/>
                  <a:ahLst/>
                  <a:cxnLst/>
                  <a:rect l="l" t="t" r="r" b="b"/>
                  <a:pathLst>
                    <a:path w="1508" h="2324" extrusionOk="0">
                      <a:moveTo>
                        <a:pt x="346" y="1"/>
                      </a:moveTo>
                      <a:lnTo>
                        <a:pt x="0" y="354"/>
                      </a:lnTo>
                      <a:lnTo>
                        <a:pt x="808" y="1162"/>
                      </a:lnTo>
                      <a:lnTo>
                        <a:pt x="0" y="1977"/>
                      </a:lnTo>
                      <a:lnTo>
                        <a:pt x="346" y="2323"/>
                      </a:lnTo>
                      <a:lnTo>
                        <a:pt x="1508" y="1162"/>
                      </a:lnTo>
                      <a:lnTo>
                        <a:pt x="346" y="1"/>
                      </a:lnTo>
                      <a:close/>
                    </a:path>
                  </a:pathLst>
                </a:custGeom>
                <a:noFill/>
                <a:ln w="9525" cap="flat" cmpd="sng">
                  <a:solidFill>
                    <a:schemeClr val="accent6">
                      <a:lumMod val="50000"/>
                    </a:schemeClr>
                  </a:solidFill>
                  <a:prstDash val="solid"/>
                  <a:round/>
                  <a:headEnd type="none" w="sm" len="sm"/>
                  <a:tailEnd type="none" w="sm" len="sm"/>
                </a:ln>
              </p:spPr>
              <p:txBody>
                <a:bodyPr spcFirstLastPara="1" wrap="square" lIns="91425" tIns="91425" rIns="91425" bIns="91425" anchor="ctr" anchorCtr="0">
                  <a:noAutofit/>
                </a:bodyPr>
                <a:lstStyle/>
                <a:p>
                  <a:endParaRPr/>
                </a:p>
              </p:txBody>
            </p:sp>
          </p:grpSp>
          <p:grpSp>
            <p:nvGrpSpPr>
              <p:cNvPr id="59" name="Google Shape;863;p65">
                <a:extLst>
                  <a:ext uri="{FF2B5EF4-FFF2-40B4-BE49-F238E27FC236}">
                    <a16:creationId xmlns:a16="http://schemas.microsoft.com/office/drawing/2014/main" id="{3D838D48-EDEC-49C0-BA55-F914B935B78E}"/>
                  </a:ext>
                </a:extLst>
              </p:cNvPr>
              <p:cNvGrpSpPr>
                <a:grpSpLocks noChangeAspect="1"/>
              </p:cNvGrpSpPr>
              <p:nvPr/>
            </p:nvGrpSpPr>
            <p:grpSpPr>
              <a:xfrm flipH="1">
                <a:off x="8345950" y="1952115"/>
                <a:ext cx="190147" cy="180000"/>
                <a:chOff x="4660325" y="1866850"/>
                <a:chExt cx="68350" cy="58100"/>
              </a:xfrm>
            </p:grpSpPr>
            <p:sp>
              <p:nvSpPr>
                <p:cNvPr id="61" name="Google Shape;864;p65">
                  <a:extLst>
                    <a:ext uri="{FF2B5EF4-FFF2-40B4-BE49-F238E27FC236}">
                      <a16:creationId xmlns:a16="http://schemas.microsoft.com/office/drawing/2014/main" id="{DD7C8A5F-4AC8-437D-A12D-0933D958743F}"/>
                    </a:ext>
                  </a:extLst>
                </p:cNvPr>
                <p:cNvSpPr/>
                <p:nvPr/>
              </p:nvSpPr>
              <p:spPr>
                <a:xfrm>
                  <a:off x="4660325" y="1866850"/>
                  <a:ext cx="37700" cy="58100"/>
                </a:xfrm>
                <a:custGeom>
                  <a:avLst/>
                  <a:gdLst/>
                  <a:ahLst/>
                  <a:cxnLst/>
                  <a:rect l="l" t="t" r="r" b="b"/>
                  <a:pathLst>
                    <a:path w="1508" h="2324" extrusionOk="0">
                      <a:moveTo>
                        <a:pt x="346" y="1"/>
                      </a:moveTo>
                      <a:lnTo>
                        <a:pt x="0" y="354"/>
                      </a:lnTo>
                      <a:lnTo>
                        <a:pt x="815" y="1162"/>
                      </a:lnTo>
                      <a:lnTo>
                        <a:pt x="0" y="1977"/>
                      </a:lnTo>
                      <a:lnTo>
                        <a:pt x="346" y="2323"/>
                      </a:lnTo>
                      <a:lnTo>
                        <a:pt x="1508" y="1162"/>
                      </a:lnTo>
                      <a:lnTo>
                        <a:pt x="346" y="1"/>
                      </a:lnTo>
                      <a:close/>
                    </a:path>
                  </a:pathLst>
                </a:custGeom>
                <a:noFill/>
                <a:ln w="9525" cap="flat" cmpd="sng">
                  <a:solidFill>
                    <a:schemeClr val="accent6">
                      <a:lumMod val="50000"/>
                    </a:schemeClr>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62" name="Google Shape;865;p65">
                  <a:extLst>
                    <a:ext uri="{FF2B5EF4-FFF2-40B4-BE49-F238E27FC236}">
                      <a16:creationId xmlns:a16="http://schemas.microsoft.com/office/drawing/2014/main" id="{E7ADB537-63DE-4FF4-878E-1203F66AB580}"/>
                    </a:ext>
                  </a:extLst>
                </p:cNvPr>
                <p:cNvSpPr/>
                <p:nvPr/>
              </p:nvSpPr>
              <p:spPr>
                <a:xfrm>
                  <a:off x="4690975" y="1866850"/>
                  <a:ext cx="37700" cy="58100"/>
                </a:xfrm>
                <a:custGeom>
                  <a:avLst/>
                  <a:gdLst/>
                  <a:ahLst/>
                  <a:cxnLst/>
                  <a:rect l="l" t="t" r="r" b="b"/>
                  <a:pathLst>
                    <a:path w="1508" h="2324" extrusionOk="0">
                      <a:moveTo>
                        <a:pt x="346" y="1"/>
                      </a:moveTo>
                      <a:lnTo>
                        <a:pt x="0" y="354"/>
                      </a:lnTo>
                      <a:lnTo>
                        <a:pt x="808" y="1162"/>
                      </a:lnTo>
                      <a:lnTo>
                        <a:pt x="0" y="1977"/>
                      </a:lnTo>
                      <a:lnTo>
                        <a:pt x="346" y="2323"/>
                      </a:lnTo>
                      <a:lnTo>
                        <a:pt x="1508" y="1162"/>
                      </a:lnTo>
                      <a:lnTo>
                        <a:pt x="346" y="1"/>
                      </a:lnTo>
                      <a:close/>
                    </a:path>
                  </a:pathLst>
                </a:custGeom>
                <a:noFill/>
                <a:ln w="9525" cap="flat" cmpd="sng">
                  <a:solidFill>
                    <a:schemeClr val="accent6">
                      <a:lumMod val="50000"/>
                    </a:schemeClr>
                  </a:solidFill>
                  <a:prstDash val="solid"/>
                  <a:round/>
                  <a:headEnd type="none" w="sm" len="sm"/>
                  <a:tailEnd type="none" w="sm" len="sm"/>
                </a:ln>
              </p:spPr>
              <p:txBody>
                <a:bodyPr spcFirstLastPara="1" wrap="square" lIns="91425" tIns="91425" rIns="91425" bIns="91425" anchor="ctr" anchorCtr="0">
                  <a:noAutofit/>
                </a:bodyPr>
                <a:lstStyle/>
                <a:p>
                  <a:endParaRPr/>
                </a:p>
              </p:txBody>
            </p:sp>
          </p:grpSp>
          <p:sp>
            <p:nvSpPr>
              <p:cNvPr id="60" name="矩形: 圆角 59">
                <a:extLst>
                  <a:ext uri="{FF2B5EF4-FFF2-40B4-BE49-F238E27FC236}">
                    <a16:creationId xmlns:a16="http://schemas.microsoft.com/office/drawing/2014/main" id="{F2AD1DFC-345F-4BED-A41D-A1F79E77A008}"/>
                  </a:ext>
                </a:extLst>
              </p:cNvPr>
              <p:cNvSpPr/>
              <p:nvPr/>
            </p:nvSpPr>
            <p:spPr>
              <a:xfrm>
                <a:off x="4029582" y="1765588"/>
                <a:ext cx="4132835" cy="553054"/>
              </a:xfrm>
              <a:prstGeom prst="roundRect">
                <a:avLst>
                  <a:gd name="adj" fmla="val 17699"/>
                </a:avLst>
              </a:prstGeom>
              <a:noFill/>
              <a:ln w="28575">
                <a:solidFill>
                  <a:srgbClr val="9BAA9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zh-CN" altLang="en-US" sz="2800" b="1" spc="800" dirty="0">
                    <a:solidFill>
                      <a:srgbClr val="384331"/>
                    </a:solidFill>
                    <a:latin typeface="微软雅黑" panose="020B0503020204020204" pitchFamily="34" charset="-122"/>
                    <a:ea typeface="微软雅黑" panose="020B0503020204020204" pitchFamily="34" charset="-122"/>
                    <a:cs typeface="+mn-ea"/>
                  </a:rPr>
                  <a:t>实验结果</a:t>
                </a:r>
                <a:endParaRPr lang="zh-CN" altLang="en-US" sz="2800" b="1" dirty="0">
                  <a:solidFill>
                    <a:srgbClr val="384331"/>
                  </a:solidFill>
                  <a:latin typeface="微软雅黑" panose="020B0503020204020204" pitchFamily="34" charset="-122"/>
                  <a:ea typeface="微软雅黑" panose="020B0503020204020204" pitchFamily="34" charset="-122"/>
                  <a:cs typeface="+mn-ea"/>
                </a:endParaRPr>
              </a:p>
            </p:txBody>
          </p:sp>
        </p:grpSp>
      </p:grpSp>
      <p:sp>
        <p:nvSpPr>
          <p:cNvPr id="3" name="文本占位符 2">
            <a:extLst>
              <a:ext uri="{FF2B5EF4-FFF2-40B4-BE49-F238E27FC236}">
                <a16:creationId xmlns:a16="http://schemas.microsoft.com/office/drawing/2014/main" id="{30050878-1F4F-4910-8C7E-8D29F613C4E4}"/>
              </a:ext>
            </a:extLst>
          </p:cNvPr>
          <p:cNvSpPr>
            <a:spLocks noGrp="1"/>
          </p:cNvSpPr>
          <p:nvPr>
            <p:ph type="body" sz="quarter" idx="13"/>
          </p:nvPr>
        </p:nvSpPr>
        <p:spPr/>
        <p:txBody>
          <a:bodyPr/>
          <a:lstStyle/>
          <a:p>
            <a:r>
              <a:rPr lang="zh-CN" altLang="en-US"/>
              <a:t>提纲</a:t>
            </a:r>
          </a:p>
        </p:txBody>
      </p:sp>
    </p:spTree>
    <p:extLst>
      <p:ext uri="{BB962C8B-B14F-4D97-AF65-F5344CB8AC3E}">
        <p14:creationId xmlns:p14="http://schemas.microsoft.com/office/powerpoint/2010/main" val="10005647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F8D95ED5-0333-4ACC-93EB-3B0403235EEE}"/>
              </a:ext>
            </a:extLst>
          </p:cNvPr>
          <p:cNvGrpSpPr/>
          <p:nvPr/>
        </p:nvGrpSpPr>
        <p:grpSpPr>
          <a:xfrm>
            <a:off x="3655902" y="1775113"/>
            <a:ext cx="4880195" cy="3611202"/>
            <a:chOff x="3655902" y="1775113"/>
            <a:chExt cx="4880195" cy="3611202"/>
          </a:xfrm>
        </p:grpSpPr>
        <p:grpSp>
          <p:nvGrpSpPr>
            <p:cNvPr id="40" name="组合 39">
              <a:extLst>
                <a:ext uri="{FF2B5EF4-FFF2-40B4-BE49-F238E27FC236}">
                  <a16:creationId xmlns:a16="http://schemas.microsoft.com/office/drawing/2014/main" id="{D51BD3CD-495D-442E-B42E-632B1C21B831}"/>
                </a:ext>
              </a:extLst>
            </p:cNvPr>
            <p:cNvGrpSpPr/>
            <p:nvPr/>
          </p:nvGrpSpPr>
          <p:grpSpPr>
            <a:xfrm>
              <a:off x="3655902" y="1775113"/>
              <a:ext cx="4880195" cy="553054"/>
              <a:chOff x="3655902" y="1765588"/>
              <a:chExt cx="4880195" cy="553054"/>
            </a:xfrm>
          </p:grpSpPr>
          <p:grpSp>
            <p:nvGrpSpPr>
              <p:cNvPr id="30" name="Google Shape;863;p65">
                <a:extLst>
                  <a:ext uri="{FF2B5EF4-FFF2-40B4-BE49-F238E27FC236}">
                    <a16:creationId xmlns:a16="http://schemas.microsoft.com/office/drawing/2014/main" id="{0C5BD5F4-47B1-43D4-B631-6CC25BF0AED8}"/>
                  </a:ext>
                </a:extLst>
              </p:cNvPr>
              <p:cNvGrpSpPr>
                <a:grpSpLocks noChangeAspect="1"/>
              </p:cNvGrpSpPr>
              <p:nvPr/>
            </p:nvGrpSpPr>
            <p:grpSpPr>
              <a:xfrm>
                <a:off x="3655902" y="1952115"/>
                <a:ext cx="190147" cy="180000"/>
                <a:chOff x="4660325" y="1866850"/>
                <a:chExt cx="68350" cy="58100"/>
              </a:xfrm>
            </p:grpSpPr>
            <p:sp>
              <p:nvSpPr>
                <p:cNvPr id="34" name="Google Shape;864;p65">
                  <a:extLst>
                    <a:ext uri="{FF2B5EF4-FFF2-40B4-BE49-F238E27FC236}">
                      <a16:creationId xmlns:a16="http://schemas.microsoft.com/office/drawing/2014/main" id="{83DA97AF-7353-4BFC-B78A-A2DD0D10E045}"/>
                    </a:ext>
                  </a:extLst>
                </p:cNvPr>
                <p:cNvSpPr/>
                <p:nvPr/>
              </p:nvSpPr>
              <p:spPr>
                <a:xfrm>
                  <a:off x="4660325" y="1866850"/>
                  <a:ext cx="37700" cy="58100"/>
                </a:xfrm>
                <a:custGeom>
                  <a:avLst/>
                  <a:gdLst/>
                  <a:ahLst/>
                  <a:cxnLst/>
                  <a:rect l="l" t="t" r="r" b="b"/>
                  <a:pathLst>
                    <a:path w="1508" h="2324" extrusionOk="0">
                      <a:moveTo>
                        <a:pt x="346" y="1"/>
                      </a:moveTo>
                      <a:lnTo>
                        <a:pt x="0" y="354"/>
                      </a:lnTo>
                      <a:lnTo>
                        <a:pt x="815" y="1162"/>
                      </a:lnTo>
                      <a:lnTo>
                        <a:pt x="0" y="1977"/>
                      </a:lnTo>
                      <a:lnTo>
                        <a:pt x="346" y="2323"/>
                      </a:lnTo>
                      <a:lnTo>
                        <a:pt x="1508" y="1162"/>
                      </a:lnTo>
                      <a:lnTo>
                        <a:pt x="346" y="1"/>
                      </a:lnTo>
                      <a:close/>
                    </a:path>
                  </a:pathLst>
                </a:custGeom>
                <a:noFill/>
                <a:ln w="9525" cap="flat" cmpd="sng">
                  <a:solidFill>
                    <a:schemeClr val="accent6">
                      <a:lumMod val="50000"/>
                    </a:schemeClr>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5" name="Google Shape;865;p65">
                  <a:extLst>
                    <a:ext uri="{FF2B5EF4-FFF2-40B4-BE49-F238E27FC236}">
                      <a16:creationId xmlns:a16="http://schemas.microsoft.com/office/drawing/2014/main" id="{7408218B-B1F3-4A04-ACCF-F4EEE5EFFCB4}"/>
                    </a:ext>
                  </a:extLst>
                </p:cNvPr>
                <p:cNvSpPr/>
                <p:nvPr/>
              </p:nvSpPr>
              <p:spPr>
                <a:xfrm>
                  <a:off x="4690975" y="1866850"/>
                  <a:ext cx="37700" cy="58100"/>
                </a:xfrm>
                <a:custGeom>
                  <a:avLst/>
                  <a:gdLst/>
                  <a:ahLst/>
                  <a:cxnLst/>
                  <a:rect l="l" t="t" r="r" b="b"/>
                  <a:pathLst>
                    <a:path w="1508" h="2324" extrusionOk="0">
                      <a:moveTo>
                        <a:pt x="346" y="1"/>
                      </a:moveTo>
                      <a:lnTo>
                        <a:pt x="0" y="354"/>
                      </a:lnTo>
                      <a:lnTo>
                        <a:pt x="808" y="1162"/>
                      </a:lnTo>
                      <a:lnTo>
                        <a:pt x="0" y="1977"/>
                      </a:lnTo>
                      <a:lnTo>
                        <a:pt x="346" y="2323"/>
                      </a:lnTo>
                      <a:lnTo>
                        <a:pt x="1508" y="1162"/>
                      </a:lnTo>
                      <a:lnTo>
                        <a:pt x="346" y="1"/>
                      </a:lnTo>
                      <a:close/>
                    </a:path>
                  </a:pathLst>
                </a:custGeom>
                <a:noFill/>
                <a:ln w="9525" cap="flat" cmpd="sng">
                  <a:solidFill>
                    <a:schemeClr val="accent6">
                      <a:lumMod val="50000"/>
                    </a:schemeClr>
                  </a:solidFill>
                  <a:prstDash val="solid"/>
                  <a:round/>
                  <a:headEnd type="none" w="sm" len="sm"/>
                  <a:tailEnd type="none" w="sm" len="sm"/>
                </a:ln>
              </p:spPr>
              <p:txBody>
                <a:bodyPr spcFirstLastPara="1" wrap="square" lIns="91425" tIns="91425" rIns="91425" bIns="91425" anchor="ctr" anchorCtr="0">
                  <a:noAutofit/>
                </a:bodyPr>
                <a:lstStyle/>
                <a:p>
                  <a:endParaRPr/>
                </a:p>
              </p:txBody>
            </p:sp>
          </p:grpSp>
          <p:grpSp>
            <p:nvGrpSpPr>
              <p:cNvPr id="31" name="Google Shape;863;p65">
                <a:extLst>
                  <a:ext uri="{FF2B5EF4-FFF2-40B4-BE49-F238E27FC236}">
                    <a16:creationId xmlns:a16="http://schemas.microsoft.com/office/drawing/2014/main" id="{3A398AE0-A1C6-4B72-9661-85E4992C3445}"/>
                  </a:ext>
                </a:extLst>
              </p:cNvPr>
              <p:cNvGrpSpPr>
                <a:grpSpLocks noChangeAspect="1"/>
              </p:cNvGrpSpPr>
              <p:nvPr/>
            </p:nvGrpSpPr>
            <p:grpSpPr>
              <a:xfrm flipH="1">
                <a:off x="8345950" y="1952115"/>
                <a:ext cx="190147" cy="180000"/>
                <a:chOff x="4660325" y="1866850"/>
                <a:chExt cx="68350" cy="58100"/>
              </a:xfrm>
            </p:grpSpPr>
            <p:sp>
              <p:nvSpPr>
                <p:cNvPr id="32" name="Google Shape;864;p65">
                  <a:extLst>
                    <a:ext uri="{FF2B5EF4-FFF2-40B4-BE49-F238E27FC236}">
                      <a16:creationId xmlns:a16="http://schemas.microsoft.com/office/drawing/2014/main" id="{8BFFC187-05B0-4B83-A608-FE048CD4E5D3}"/>
                    </a:ext>
                  </a:extLst>
                </p:cNvPr>
                <p:cNvSpPr/>
                <p:nvPr/>
              </p:nvSpPr>
              <p:spPr>
                <a:xfrm>
                  <a:off x="4660325" y="1866850"/>
                  <a:ext cx="37700" cy="58100"/>
                </a:xfrm>
                <a:custGeom>
                  <a:avLst/>
                  <a:gdLst/>
                  <a:ahLst/>
                  <a:cxnLst/>
                  <a:rect l="l" t="t" r="r" b="b"/>
                  <a:pathLst>
                    <a:path w="1508" h="2324" extrusionOk="0">
                      <a:moveTo>
                        <a:pt x="346" y="1"/>
                      </a:moveTo>
                      <a:lnTo>
                        <a:pt x="0" y="354"/>
                      </a:lnTo>
                      <a:lnTo>
                        <a:pt x="815" y="1162"/>
                      </a:lnTo>
                      <a:lnTo>
                        <a:pt x="0" y="1977"/>
                      </a:lnTo>
                      <a:lnTo>
                        <a:pt x="346" y="2323"/>
                      </a:lnTo>
                      <a:lnTo>
                        <a:pt x="1508" y="1162"/>
                      </a:lnTo>
                      <a:lnTo>
                        <a:pt x="346" y="1"/>
                      </a:lnTo>
                      <a:close/>
                    </a:path>
                  </a:pathLst>
                </a:custGeom>
                <a:noFill/>
                <a:ln w="9525" cap="flat" cmpd="sng">
                  <a:solidFill>
                    <a:schemeClr val="accent6">
                      <a:lumMod val="50000"/>
                    </a:schemeClr>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3" name="Google Shape;865;p65">
                  <a:extLst>
                    <a:ext uri="{FF2B5EF4-FFF2-40B4-BE49-F238E27FC236}">
                      <a16:creationId xmlns:a16="http://schemas.microsoft.com/office/drawing/2014/main" id="{33F554B8-DDF4-415D-8ED7-D7F027771C88}"/>
                    </a:ext>
                  </a:extLst>
                </p:cNvPr>
                <p:cNvSpPr/>
                <p:nvPr/>
              </p:nvSpPr>
              <p:spPr>
                <a:xfrm>
                  <a:off x="4690975" y="1866850"/>
                  <a:ext cx="37700" cy="58100"/>
                </a:xfrm>
                <a:custGeom>
                  <a:avLst/>
                  <a:gdLst/>
                  <a:ahLst/>
                  <a:cxnLst/>
                  <a:rect l="l" t="t" r="r" b="b"/>
                  <a:pathLst>
                    <a:path w="1508" h="2324" extrusionOk="0">
                      <a:moveTo>
                        <a:pt x="346" y="1"/>
                      </a:moveTo>
                      <a:lnTo>
                        <a:pt x="0" y="354"/>
                      </a:lnTo>
                      <a:lnTo>
                        <a:pt x="808" y="1162"/>
                      </a:lnTo>
                      <a:lnTo>
                        <a:pt x="0" y="1977"/>
                      </a:lnTo>
                      <a:lnTo>
                        <a:pt x="346" y="2323"/>
                      </a:lnTo>
                      <a:lnTo>
                        <a:pt x="1508" y="1162"/>
                      </a:lnTo>
                      <a:lnTo>
                        <a:pt x="346" y="1"/>
                      </a:lnTo>
                      <a:close/>
                    </a:path>
                  </a:pathLst>
                </a:custGeom>
                <a:noFill/>
                <a:ln w="9525" cap="flat" cmpd="sng">
                  <a:solidFill>
                    <a:schemeClr val="accent6">
                      <a:lumMod val="50000"/>
                    </a:schemeClr>
                  </a:solidFill>
                  <a:prstDash val="solid"/>
                  <a:round/>
                  <a:headEnd type="none" w="sm" len="sm"/>
                  <a:tailEnd type="none" w="sm" len="sm"/>
                </a:ln>
              </p:spPr>
              <p:txBody>
                <a:bodyPr spcFirstLastPara="1" wrap="square" lIns="91425" tIns="91425" rIns="91425" bIns="91425" anchor="ctr" anchorCtr="0">
                  <a:noAutofit/>
                </a:bodyPr>
                <a:lstStyle/>
                <a:p>
                  <a:endParaRPr/>
                </a:p>
              </p:txBody>
            </p:sp>
          </p:grpSp>
          <p:sp>
            <p:nvSpPr>
              <p:cNvPr id="2" name="矩形: 圆角 1">
                <a:extLst>
                  <a:ext uri="{FF2B5EF4-FFF2-40B4-BE49-F238E27FC236}">
                    <a16:creationId xmlns:a16="http://schemas.microsoft.com/office/drawing/2014/main" id="{AB4277B2-F5E6-41E8-93FF-2620DC02A6F2}"/>
                  </a:ext>
                </a:extLst>
              </p:cNvPr>
              <p:cNvSpPr/>
              <p:nvPr/>
            </p:nvSpPr>
            <p:spPr>
              <a:xfrm>
                <a:off x="4029582" y="1765588"/>
                <a:ext cx="4132835" cy="553054"/>
              </a:xfrm>
              <a:prstGeom prst="roundRect">
                <a:avLst>
                  <a:gd name="adj" fmla="val 17699"/>
                </a:avLst>
              </a:prstGeom>
              <a:noFill/>
              <a:ln w="28575">
                <a:solidFill>
                  <a:srgbClr val="9BAA9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zh-CN" altLang="en-US" sz="2800" b="1" spc="800">
                    <a:solidFill>
                      <a:srgbClr val="384331"/>
                    </a:solidFill>
                    <a:latin typeface="微软雅黑" panose="020B0503020204020204" pitchFamily="34" charset="-122"/>
                    <a:ea typeface="微软雅黑" panose="020B0503020204020204" pitchFamily="34" charset="-122"/>
                    <a:cs typeface="+mn-ea"/>
                  </a:rPr>
                  <a:t>研究背</a:t>
                </a:r>
                <a:r>
                  <a:rPr lang="zh-CN" altLang="en-US" sz="2800" b="1">
                    <a:solidFill>
                      <a:srgbClr val="384331"/>
                    </a:solidFill>
                    <a:latin typeface="微软雅黑" panose="020B0503020204020204" pitchFamily="34" charset="-122"/>
                    <a:ea typeface="微软雅黑" panose="020B0503020204020204" pitchFamily="34" charset="-122"/>
                    <a:cs typeface="+mn-ea"/>
                  </a:rPr>
                  <a:t>景</a:t>
                </a:r>
              </a:p>
            </p:txBody>
          </p:sp>
        </p:grpSp>
        <p:grpSp>
          <p:nvGrpSpPr>
            <p:cNvPr id="41" name="组合 40">
              <a:extLst>
                <a:ext uri="{FF2B5EF4-FFF2-40B4-BE49-F238E27FC236}">
                  <a16:creationId xmlns:a16="http://schemas.microsoft.com/office/drawing/2014/main" id="{93A06545-1BDB-4BEB-8B0D-C48FF5102746}"/>
                </a:ext>
              </a:extLst>
            </p:cNvPr>
            <p:cNvGrpSpPr/>
            <p:nvPr/>
          </p:nvGrpSpPr>
          <p:grpSpPr>
            <a:xfrm>
              <a:off x="3655902" y="4833261"/>
              <a:ext cx="4880195" cy="553054"/>
              <a:chOff x="3655902" y="1765588"/>
              <a:chExt cx="4880195" cy="553054"/>
            </a:xfrm>
            <a:solidFill>
              <a:schemeClr val="bg1">
                <a:lumMod val="65000"/>
                <a:alpha val="50000"/>
              </a:schemeClr>
            </a:solidFill>
          </p:grpSpPr>
          <p:grpSp>
            <p:nvGrpSpPr>
              <p:cNvPr id="42" name="Google Shape;863;p65">
                <a:extLst>
                  <a:ext uri="{FF2B5EF4-FFF2-40B4-BE49-F238E27FC236}">
                    <a16:creationId xmlns:a16="http://schemas.microsoft.com/office/drawing/2014/main" id="{062038D8-6C58-4DD7-BFA5-7BC85A3B5B7A}"/>
                  </a:ext>
                </a:extLst>
              </p:cNvPr>
              <p:cNvGrpSpPr>
                <a:grpSpLocks noChangeAspect="1"/>
              </p:cNvGrpSpPr>
              <p:nvPr/>
            </p:nvGrpSpPr>
            <p:grpSpPr>
              <a:xfrm>
                <a:off x="3655902" y="1952115"/>
                <a:ext cx="190147" cy="180000"/>
                <a:chOff x="4660325" y="1866850"/>
                <a:chExt cx="68350" cy="58100"/>
              </a:xfrm>
              <a:grpFill/>
            </p:grpSpPr>
            <p:sp>
              <p:nvSpPr>
                <p:cNvPr id="47" name="Google Shape;864;p65">
                  <a:extLst>
                    <a:ext uri="{FF2B5EF4-FFF2-40B4-BE49-F238E27FC236}">
                      <a16:creationId xmlns:a16="http://schemas.microsoft.com/office/drawing/2014/main" id="{43B58AC1-D484-4BBA-BCB0-8DEFFFF871F6}"/>
                    </a:ext>
                  </a:extLst>
                </p:cNvPr>
                <p:cNvSpPr/>
                <p:nvPr/>
              </p:nvSpPr>
              <p:spPr>
                <a:xfrm>
                  <a:off x="4660325" y="1866850"/>
                  <a:ext cx="37700" cy="58100"/>
                </a:xfrm>
                <a:custGeom>
                  <a:avLst/>
                  <a:gdLst/>
                  <a:ahLst/>
                  <a:cxnLst/>
                  <a:rect l="l" t="t" r="r" b="b"/>
                  <a:pathLst>
                    <a:path w="1508" h="2324" extrusionOk="0">
                      <a:moveTo>
                        <a:pt x="346" y="1"/>
                      </a:moveTo>
                      <a:lnTo>
                        <a:pt x="0" y="354"/>
                      </a:lnTo>
                      <a:lnTo>
                        <a:pt x="815" y="1162"/>
                      </a:lnTo>
                      <a:lnTo>
                        <a:pt x="0" y="1977"/>
                      </a:lnTo>
                      <a:lnTo>
                        <a:pt x="346" y="2323"/>
                      </a:lnTo>
                      <a:lnTo>
                        <a:pt x="1508" y="1162"/>
                      </a:lnTo>
                      <a:lnTo>
                        <a:pt x="346" y="1"/>
                      </a:lnTo>
                      <a:close/>
                    </a:path>
                  </a:pathLst>
                </a:custGeom>
                <a:grpFill/>
                <a:ln w="9525" cap="flat" cmpd="sng">
                  <a:solidFill>
                    <a:schemeClr val="bg1">
                      <a:lumMod val="65000"/>
                    </a:schemeClr>
                  </a:solidFill>
                  <a:prstDash val="solid"/>
                  <a:round/>
                  <a:headEnd type="none" w="sm" len="sm"/>
                  <a:tailEnd type="none" w="sm" len="sm"/>
                </a:ln>
              </p:spPr>
              <p:txBody>
                <a:bodyPr spcFirstLastPara="1" wrap="square" lIns="91425" tIns="91425" rIns="91425" bIns="91425" anchor="ctr" anchorCtr="0">
                  <a:noAutofit/>
                </a:bodyPr>
                <a:lstStyle/>
                <a:p>
                  <a:endParaRPr>
                    <a:solidFill>
                      <a:schemeClr val="tx1">
                        <a:lumMod val="50000"/>
                        <a:lumOff val="50000"/>
                      </a:schemeClr>
                    </a:solidFill>
                  </a:endParaRPr>
                </a:p>
              </p:txBody>
            </p:sp>
            <p:sp>
              <p:nvSpPr>
                <p:cNvPr id="48" name="Google Shape;865;p65">
                  <a:extLst>
                    <a:ext uri="{FF2B5EF4-FFF2-40B4-BE49-F238E27FC236}">
                      <a16:creationId xmlns:a16="http://schemas.microsoft.com/office/drawing/2014/main" id="{11EA5E8A-0E15-4F82-BB30-9D673D09D21C}"/>
                    </a:ext>
                  </a:extLst>
                </p:cNvPr>
                <p:cNvSpPr/>
                <p:nvPr/>
              </p:nvSpPr>
              <p:spPr>
                <a:xfrm>
                  <a:off x="4690975" y="1866850"/>
                  <a:ext cx="37700" cy="58100"/>
                </a:xfrm>
                <a:custGeom>
                  <a:avLst/>
                  <a:gdLst/>
                  <a:ahLst/>
                  <a:cxnLst/>
                  <a:rect l="l" t="t" r="r" b="b"/>
                  <a:pathLst>
                    <a:path w="1508" h="2324" extrusionOk="0">
                      <a:moveTo>
                        <a:pt x="346" y="1"/>
                      </a:moveTo>
                      <a:lnTo>
                        <a:pt x="0" y="354"/>
                      </a:lnTo>
                      <a:lnTo>
                        <a:pt x="808" y="1162"/>
                      </a:lnTo>
                      <a:lnTo>
                        <a:pt x="0" y="1977"/>
                      </a:lnTo>
                      <a:lnTo>
                        <a:pt x="346" y="2323"/>
                      </a:lnTo>
                      <a:lnTo>
                        <a:pt x="1508" y="1162"/>
                      </a:lnTo>
                      <a:lnTo>
                        <a:pt x="346" y="1"/>
                      </a:lnTo>
                      <a:close/>
                    </a:path>
                  </a:pathLst>
                </a:custGeom>
                <a:grpFill/>
                <a:ln w="9525" cap="flat" cmpd="sng">
                  <a:solidFill>
                    <a:schemeClr val="bg1">
                      <a:lumMod val="65000"/>
                    </a:schemeClr>
                  </a:solidFill>
                  <a:prstDash val="solid"/>
                  <a:round/>
                  <a:headEnd type="none" w="sm" len="sm"/>
                  <a:tailEnd type="none" w="sm" len="sm"/>
                </a:ln>
              </p:spPr>
              <p:txBody>
                <a:bodyPr spcFirstLastPara="1" wrap="square" lIns="91425" tIns="91425" rIns="91425" bIns="91425" anchor="ctr" anchorCtr="0">
                  <a:noAutofit/>
                </a:bodyPr>
                <a:lstStyle/>
                <a:p>
                  <a:endParaRPr>
                    <a:solidFill>
                      <a:schemeClr val="tx1">
                        <a:lumMod val="50000"/>
                        <a:lumOff val="50000"/>
                      </a:schemeClr>
                    </a:solidFill>
                  </a:endParaRPr>
                </a:p>
              </p:txBody>
            </p:sp>
          </p:grpSp>
          <p:grpSp>
            <p:nvGrpSpPr>
              <p:cNvPr id="43" name="Google Shape;863;p65">
                <a:extLst>
                  <a:ext uri="{FF2B5EF4-FFF2-40B4-BE49-F238E27FC236}">
                    <a16:creationId xmlns:a16="http://schemas.microsoft.com/office/drawing/2014/main" id="{6172B4EA-E82D-46A9-A590-261E717E382C}"/>
                  </a:ext>
                </a:extLst>
              </p:cNvPr>
              <p:cNvGrpSpPr>
                <a:grpSpLocks noChangeAspect="1"/>
              </p:cNvGrpSpPr>
              <p:nvPr/>
            </p:nvGrpSpPr>
            <p:grpSpPr>
              <a:xfrm flipH="1">
                <a:off x="8345950" y="1952115"/>
                <a:ext cx="190147" cy="180000"/>
                <a:chOff x="4660325" y="1866850"/>
                <a:chExt cx="68350" cy="58100"/>
              </a:xfrm>
              <a:grpFill/>
            </p:grpSpPr>
            <p:sp>
              <p:nvSpPr>
                <p:cNvPr id="45" name="Google Shape;864;p65">
                  <a:extLst>
                    <a:ext uri="{FF2B5EF4-FFF2-40B4-BE49-F238E27FC236}">
                      <a16:creationId xmlns:a16="http://schemas.microsoft.com/office/drawing/2014/main" id="{51BBC8D3-38F6-4CA6-9F93-43839EEB9EE9}"/>
                    </a:ext>
                  </a:extLst>
                </p:cNvPr>
                <p:cNvSpPr/>
                <p:nvPr/>
              </p:nvSpPr>
              <p:spPr>
                <a:xfrm>
                  <a:off x="4660325" y="1866850"/>
                  <a:ext cx="37700" cy="58100"/>
                </a:xfrm>
                <a:custGeom>
                  <a:avLst/>
                  <a:gdLst/>
                  <a:ahLst/>
                  <a:cxnLst/>
                  <a:rect l="l" t="t" r="r" b="b"/>
                  <a:pathLst>
                    <a:path w="1508" h="2324" extrusionOk="0">
                      <a:moveTo>
                        <a:pt x="346" y="1"/>
                      </a:moveTo>
                      <a:lnTo>
                        <a:pt x="0" y="354"/>
                      </a:lnTo>
                      <a:lnTo>
                        <a:pt x="815" y="1162"/>
                      </a:lnTo>
                      <a:lnTo>
                        <a:pt x="0" y="1977"/>
                      </a:lnTo>
                      <a:lnTo>
                        <a:pt x="346" y="2323"/>
                      </a:lnTo>
                      <a:lnTo>
                        <a:pt x="1508" y="1162"/>
                      </a:lnTo>
                      <a:lnTo>
                        <a:pt x="346" y="1"/>
                      </a:lnTo>
                      <a:close/>
                    </a:path>
                  </a:pathLst>
                </a:custGeom>
                <a:grpFill/>
                <a:ln w="9525" cap="flat" cmpd="sng">
                  <a:solidFill>
                    <a:schemeClr val="bg1">
                      <a:lumMod val="65000"/>
                    </a:schemeClr>
                  </a:solidFill>
                  <a:prstDash val="solid"/>
                  <a:round/>
                  <a:headEnd type="none" w="sm" len="sm"/>
                  <a:tailEnd type="none" w="sm" len="sm"/>
                </a:ln>
              </p:spPr>
              <p:txBody>
                <a:bodyPr spcFirstLastPara="1" wrap="square" lIns="91425" tIns="91425" rIns="91425" bIns="91425" anchor="ctr" anchorCtr="0">
                  <a:noAutofit/>
                </a:bodyPr>
                <a:lstStyle/>
                <a:p>
                  <a:endParaRPr>
                    <a:solidFill>
                      <a:schemeClr val="tx1">
                        <a:lumMod val="50000"/>
                        <a:lumOff val="50000"/>
                      </a:schemeClr>
                    </a:solidFill>
                  </a:endParaRPr>
                </a:p>
              </p:txBody>
            </p:sp>
            <p:sp>
              <p:nvSpPr>
                <p:cNvPr id="46" name="Google Shape;865;p65">
                  <a:extLst>
                    <a:ext uri="{FF2B5EF4-FFF2-40B4-BE49-F238E27FC236}">
                      <a16:creationId xmlns:a16="http://schemas.microsoft.com/office/drawing/2014/main" id="{CD08B401-F2A2-4D37-A950-6771F9180D47}"/>
                    </a:ext>
                  </a:extLst>
                </p:cNvPr>
                <p:cNvSpPr/>
                <p:nvPr/>
              </p:nvSpPr>
              <p:spPr>
                <a:xfrm>
                  <a:off x="4690975" y="1866850"/>
                  <a:ext cx="37700" cy="58100"/>
                </a:xfrm>
                <a:custGeom>
                  <a:avLst/>
                  <a:gdLst/>
                  <a:ahLst/>
                  <a:cxnLst/>
                  <a:rect l="l" t="t" r="r" b="b"/>
                  <a:pathLst>
                    <a:path w="1508" h="2324" extrusionOk="0">
                      <a:moveTo>
                        <a:pt x="346" y="1"/>
                      </a:moveTo>
                      <a:lnTo>
                        <a:pt x="0" y="354"/>
                      </a:lnTo>
                      <a:lnTo>
                        <a:pt x="808" y="1162"/>
                      </a:lnTo>
                      <a:lnTo>
                        <a:pt x="0" y="1977"/>
                      </a:lnTo>
                      <a:lnTo>
                        <a:pt x="346" y="2323"/>
                      </a:lnTo>
                      <a:lnTo>
                        <a:pt x="1508" y="1162"/>
                      </a:lnTo>
                      <a:lnTo>
                        <a:pt x="346" y="1"/>
                      </a:lnTo>
                      <a:close/>
                    </a:path>
                  </a:pathLst>
                </a:custGeom>
                <a:grpFill/>
                <a:ln w="9525" cap="flat" cmpd="sng">
                  <a:solidFill>
                    <a:schemeClr val="bg1">
                      <a:lumMod val="65000"/>
                    </a:schemeClr>
                  </a:solidFill>
                  <a:prstDash val="solid"/>
                  <a:round/>
                  <a:headEnd type="none" w="sm" len="sm"/>
                  <a:tailEnd type="none" w="sm" len="sm"/>
                </a:ln>
              </p:spPr>
              <p:txBody>
                <a:bodyPr spcFirstLastPara="1" wrap="square" lIns="91425" tIns="91425" rIns="91425" bIns="91425" anchor="ctr" anchorCtr="0">
                  <a:noAutofit/>
                </a:bodyPr>
                <a:lstStyle/>
                <a:p>
                  <a:endParaRPr>
                    <a:solidFill>
                      <a:schemeClr val="tx1">
                        <a:lumMod val="50000"/>
                        <a:lumOff val="50000"/>
                      </a:schemeClr>
                    </a:solidFill>
                  </a:endParaRPr>
                </a:p>
              </p:txBody>
            </p:sp>
          </p:grpSp>
          <p:sp>
            <p:nvSpPr>
              <p:cNvPr id="44" name="矩形: 圆角 43">
                <a:extLst>
                  <a:ext uri="{FF2B5EF4-FFF2-40B4-BE49-F238E27FC236}">
                    <a16:creationId xmlns:a16="http://schemas.microsoft.com/office/drawing/2014/main" id="{345251A9-4A12-4AA4-9F42-EB72D7171FF0}"/>
                  </a:ext>
                </a:extLst>
              </p:cNvPr>
              <p:cNvSpPr/>
              <p:nvPr/>
            </p:nvSpPr>
            <p:spPr>
              <a:xfrm>
                <a:off x="4029582" y="1765588"/>
                <a:ext cx="4132835" cy="553054"/>
              </a:xfrm>
              <a:prstGeom prst="roundRect">
                <a:avLst>
                  <a:gd name="adj" fmla="val 17699"/>
                </a:avLst>
              </a:prstGeom>
              <a:grp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zh-CN" altLang="en-US" sz="2800" b="1" spc="800" dirty="0">
                    <a:solidFill>
                      <a:schemeClr val="tx1">
                        <a:lumMod val="50000"/>
                        <a:lumOff val="50000"/>
                      </a:schemeClr>
                    </a:solidFill>
                    <a:latin typeface="微软雅黑" panose="020B0503020204020204" pitchFamily="34" charset="-122"/>
                    <a:ea typeface="微软雅黑" panose="020B0503020204020204" pitchFamily="34" charset="-122"/>
                    <a:cs typeface="+mn-ea"/>
                  </a:rPr>
                  <a:t>总结</a:t>
                </a:r>
                <a:endParaRPr lang="zh-CN" altLang="en-US" sz="2800" b="1" dirty="0">
                  <a:solidFill>
                    <a:schemeClr val="tx1">
                      <a:lumMod val="50000"/>
                      <a:lumOff val="50000"/>
                    </a:schemeClr>
                  </a:solidFill>
                  <a:latin typeface="微软雅黑" panose="020B0503020204020204" pitchFamily="34" charset="-122"/>
                  <a:ea typeface="微软雅黑" panose="020B0503020204020204" pitchFamily="34" charset="-122"/>
                  <a:cs typeface="+mn-ea"/>
                </a:endParaRPr>
              </a:p>
            </p:txBody>
          </p:sp>
        </p:grpSp>
        <p:grpSp>
          <p:nvGrpSpPr>
            <p:cNvPr id="49" name="组合 48">
              <a:extLst>
                <a:ext uri="{FF2B5EF4-FFF2-40B4-BE49-F238E27FC236}">
                  <a16:creationId xmlns:a16="http://schemas.microsoft.com/office/drawing/2014/main" id="{7211E3EF-3CD2-4885-B8D6-19889D0555A5}"/>
                </a:ext>
              </a:extLst>
            </p:cNvPr>
            <p:cNvGrpSpPr/>
            <p:nvPr/>
          </p:nvGrpSpPr>
          <p:grpSpPr>
            <a:xfrm>
              <a:off x="3655902" y="2794496"/>
              <a:ext cx="4880195" cy="553054"/>
              <a:chOff x="3655902" y="1765588"/>
              <a:chExt cx="4880195" cy="553054"/>
            </a:xfrm>
            <a:solidFill>
              <a:schemeClr val="bg1">
                <a:lumMod val="65000"/>
                <a:alpha val="50000"/>
              </a:schemeClr>
            </a:solidFill>
          </p:grpSpPr>
          <p:grpSp>
            <p:nvGrpSpPr>
              <p:cNvPr id="50" name="Google Shape;863;p65">
                <a:extLst>
                  <a:ext uri="{FF2B5EF4-FFF2-40B4-BE49-F238E27FC236}">
                    <a16:creationId xmlns:a16="http://schemas.microsoft.com/office/drawing/2014/main" id="{B6D0FC00-85BE-44AC-8473-9F2B9ACFEFCE}"/>
                  </a:ext>
                </a:extLst>
              </p:cNvPr>
              <p:cNvGrpSpPr>
                <a:grpSpLocks noChangeAspect="1"/>
              </p:cNvGrpSpPr>
              <p:nvPr/>
            </p:nvGrpSpPr>
            <p:grpSpPr>
              <a:xfrm>
                <a:off x="3655902" y="1952115"/>
                <a:ext cx="190147" cy="180000"/>
                <a:chOff x="4660325" y="1866850"/>
                <a:chExt cx="68350" cy="58100"/>
              </a:xfrm>
              <a:grpFill/>
            </p:grpSpPr>
            <p:sp>
              <p:nvSpPr>
                <p:cNvPr id="55" name="Google Shape;864;p65">
                  <a:extLst>
                    <a:ext uri="{FF2B5EF4-FFF2-40B4-BE49-F238E27FC236}">
                      <a16:creationId xmlns:a16="http://schemas.microsoft.com/office/drawing/2014/main" id="{AA8FF36E-A1BD-41F1-837F-22C50C4BEC8F}"/>
                    </a:ext>
                  </a:extLst>
                </p:cNvPr>
                <p:cNvSpPr/>
                <p:nvPr/>
              </p:nvSpPr>
              <p:spPr>
                <a:xfrm>
                  <a:off x="4660325" y="1866850"/>
                  <a:ext cx="37700" cy="58100"/>
                </a:xfrm>
                <a:custGeom>
                  <a:avLst/>
                  <a:gdLst/>
                  <a:ahLst/>
                  <a:cxnLst/>
                  <a:rect l="l" t="t" r="r" b="b"/>
                  <a:pathLst>
                    <a:path w="1508" h="2324" extrusionOk="0">
                      <a:moveTo>
                        <a:pt x="346" y="1"/>
                      </a:moveTo>
                      <a:lnTo>
                        <a:pt x="0" y="354"/>
                      </a:lnTo>
                      <a:lnTo>
                        <a:pt x="815" y="1162"/>
                      </a:lnTo>
                      <a:lnTo>
                        <a:pt x="0" y="1977"/>
                      </a:lnTo>
                      <a:lnTo>
                        <a:pt x="346" y="2323"/>
                      </a:lnTo>
                      <a:lnTo>
                        <a:pt x="1508" y="1162"/>
                      </a:lnTo>
                      <a:lnTo>
                        <a:pt x="346" y="1"/>
                      </a:lnTo>
                      <a:close/>
                    </a:path>
                  </a:pathLst>
                </a:custGeom>
                <a:grpFill/>
                <a:ln w="9525" cap="flat" cmpd="sng">
                  <a:solidFill>
                    <a:schemeClr val="bg1">
                      <a:lumMod val="65000"/>
                    </a:schemeClr>
                  </a:solidFill>
                  <a:prstDash val="solid"/>
                  <a:round/>
                  <a:headEnd type="none" w="sm" len="sm"/>
                  <a:tailEnd type="none" w="sm" len="sm"/>
                </a:ln>
              </p:spPr>
              <p:txBody>
                <a:bodyPr spcFirstLastPara="1" wrap="square" lIns="91425" tIns="91425" rIns="91425" bIns="91425" anchor="ctr" anchorCtr="0">
                  <a:noAutofit/>
                </a:bodyPr>
                <a:lstStyle/>
                <a:p>
                  <a:endParaRPr>
                    <a:solidFill>
                      <a:schemeClr val="tx1">
                        <a:lumMod val="50000"/>
                        <a:lumOff val="50000"/>
                      </a:schemeClr>
                    </a:solidFill>
                  </a:endParaRPr>
                </a:p>
              </p:txBody>
            </p:sp>
            <p:sp>
              <p:nvSpPr>
                <p:cNvPr id="56" name="Google Shape;865;p65">
                  <a:extLst>
                    <a:ext uri="{FF2B5EF4-FFF2-40B4-BE49-F238E27FC236}">
                      <a16:creationId xmlns:a16="http://schemas.microsoft.com/office/drawing/2014/main" id="{EF98A894-6D76-41AD-8D1F-9ABA94AFB497}"/>
                    </a:ext>
                  </a:extLst>
                </p:cNvPr>
                <p:cNvSpPr/>
                <p:nvPr/>
              </p:nvSpPr>
              <p:spPr>
                <a:xfrm>
                  <a:off x="4690975" y="1866850"/>
                  <a:ext cx="37700" cy="58100"/>
                </a:xfrm>
                <a:custGeom>
                  <a:avLst/>
                  <a:gdLst/>
                  <a:ahLst/>
                  <a:cxnLst/>
                  <a:rect l="l" t="t" r="r" b="b"/>
                  <a:pathLst>
                    <a:path w="1508" h="2324" extrusionOk="0">
                      <a:moveTo>
                        <a:pt x="346" y="1"/>
                      </a:moveTo>
                      <a:lnTo>
                        <a:pt x="0" y="354"/>
                      </a:lnTo>
                      <a:lnTo>
                        <a:pt x="808" y="1162"/>
                      </a:lnTo>
                      <a:lnTo>
                        <a:pt x="0" y="1977"/>
                      </a:lnTo>
                      <a:lnTo>
                        <a:pt x="346" y="2323"/>
                      </a:lnTo>
                      <a:lnTo>
                        <a:pt x="1508" y="1162"/>
                      </a:lnTo>
                      <a:lnTo>
                        <a:pt x="346" y="1"/>
                      </a:lnTo>
                      <a:close/>
                    </a:path>
                  </a:pathLst>
                </a:custGeom>
                <a:grpFill/>
                <a:ln w="9525" cap="flat" cmpd="sng">
                  <a:solidFill>
                    <a:schemeClr val="bg1">
                      <a:lumMod val="65000"/>
                    </a:schemeClr>
                  </a:solidFill>
                  <a:prstDash val="solid"/>
                  <a:round/>
                  <a:headEnd type="none" w="sm" len="sm"/>
                  <a:tailEnd type="none" w="sm" len="sm"/>
                </a:ln>
              </p:spPr>
              <p:txBody>
                <a:bodyPr spcFirstLastPara="1" wrap="square" lIns="91425" tIns="91425" rIns="91425" bIns="91425" anchor="ctr" anchorCtr="0">
                  <a:noAutofit/>
                </a:bodyPr>
                <a:lstStyle/>
                <a:p>
                  <a:endParaRPr>
                    <a:solidFill>
                      <a:schemeClr val="tx1">
                        <a:lumMod val="50000"/>
                        <a:lumOff val="50000"/>
                      </a:schemeClr>
                    </a:solidFill>
                  </a:endParaRPr>
                </a:p>
              </p:txBody>
            </p:sp>
          </p:grpSp>
          <p:grpSp>
            <p:nvGrpSpPr>
              <p:cNvPr id="51" name="Google Shape;863;p65">
                <a:extLst>
                  <a:ext uri="{FF2B5EF4-FFF2-40B4-BE49-F238E27FC236}">
                    <a16:creationId xmlns:a16="http://schemas.microsoft.com/office/drawing/2014/main" id="{4C3FD5DC-5813-4680-A5F1-8D6D7D735CD1}"/>
                  </a:ext>
                </a:extLst>
              </p:cNvPr>
              <p:cNvGrpSpPr>
                <a:grpSpLocks noChangeAspect="1"/>
              </p:cNvGrpSpPr>
              <p:nvPr/>
            </p:nvGrpSpPr>
            <p:grpSpPr>
              <a:xfrm flipH="1">
                <a:off x="8345950" y="1952115"/>
                <a:ext cx="190147" cy="180000"/>
                <a:chOff x="4660325" y="1866850"/>
                <a:chExt cx="68350" cy="58100"/>
              </a:xfrm>
              <a:grpFill/>
            </p:grpSpPr>
            <p:sp>
              <p:nvSpPr>
                <p:cNvPr id="53" name="Google Shape;864;p65">
                  <a:extLst>
                    <a:ext uri="{FF2B5EF4-FFF2-40B4-BE49-F238E27FC236}">
                      <a16:creationId xmlns:a16="http://schemas.microsoft.com/office/drawing/2014/main" id="{BE71189A-468A-4E72-9F2E-330BFCDC74F1}"/>
                    </a:ext>
                  </a:extLst>
                </p:cNvPr>
                <p:cNvSpPr/>
                <p:nvPr/>
              </p:nvSpPr>
              <p:spPr>
                <a:xfrm>
                  <a:off x="4660325" y="1866850"/>
                  <a:ext cx="37700" cy="58100"/>
                </a:xfrm>
                <a:custGeom>
                  <a:avLst/>
                  <a:gdLst/>
                  <a:ahLst/>
                  <a:cxnLst/>
                  <a:rect l="l" t="t" r="r" b="b"/>
                  <a:pathLst>
                    <a:path w="1508" h="2324" extrusionOk="0">
                      <a:moveTo>
                        <a:pt x="346" y="1"/>
                      </a:moveTo>
                      <a:lnTo>
                        <a:pt x="0" y="354"/>
                      </a:lnTo>
                      <a:lnTo>
                        <a:pt x="815" y="1162"/>
                      </a:lnTo>
                      <a:lnTo>
                        <a:pt x="0" y="1977"/>
                      </a:lnTo>
                      <a:lnTo>
                        <a:pt x="346" y="2323"/>
                      </a:lnTo>
                      <a:lnTo>
                        <a:pt x="1508" y="1162"/>
                      </a:lnTo>
                      <a:lnTo>
                        <a:pt x="346" y="1"/>
                      </a:lnTo>
                      <a:close/>
                    </a:path>
                  </a:pathLst>
                </a:custGeom>
                <a:grpFill/>
                <a:ln w="9525" cap="flat" cmpd="sng">
                  <a:solidFill>
                    <a:schemeClr val="bg1">
                      <a:lumMod val="65000"/>
                    </a:schemeClr>
                  </a:solidFill>
                  <a:prstDash val="solid"/>
                  <a:round/>
                  <a:headEnd type="none" w="sm" len="sm"/>
                  <a:tailEnd type="none" w="sm" len="sm"/>
                </a:ln>
              </p:spPr>
              <p:txBody>
                <a:bodyPr spcFirstLastPara="1" wrap="square" lIns="91425" tIns="91425" rIns="91425" bIns="91425" anchor="ctr" anchorCtr="0">
                  <a:noAutofit/>
                </a:bodyPr>
                <a:lstStyle/>
                <a:p>
                  <a:endParaRPr>
                    <a:solidFill>
                      <a:schemeClr val="tx1">
                        <a:lumMod val="50000"/>
                        <a:lumOff val="50000"/>
                      </a:schemeClr>
                    </a:solidFill>
                  </a:endParaRPr>
                </a:p>
              </p:txBody>
            </p:sp>
            <p:sp>
              <p:nvSpPr>
                <p:cNvPr id="54" name="Google Shape;865;p65">
                  <a:extLst>
                    <a:ext uri="{FF2B5EF4-FFF2-40B4-BE49-F238E27FC236}">
                      <a16:creationId xmlns:a16="http://schemas.microsoft.com/office/drawing/2014/main" id="{C683ABD6-4A24-417F-9EDE-F9E8CFB654FA}"/>
                    </a:ext>
                  </a:extLst>
                </p:cNvPr>
                <p:cNvSpPr/>
                <p:nvPr/>
              </p:nvSpPr>
              <p:spPr>
                <a:xfrm>
                  <a:off x="4690975" y="1866850"/>
                  <a:ext cx="37700" cy="58100"/>
                </a:xfrm>
                <a:custGeom>
                  <a:avLst/>
                  <a:gdLst/>
                  <a:ahLst/>
                  <a:cxnLst/>
                  <a:rect l="l" t="t" r="r" b="b"/>
                  <a:pathLst>
                    <a:path w="1508" h="2324" extrusionOk="0">
                      <a:moveTo>
                        <a:pt x="346" y="1"/>
                      </a:moveTo>
                      <a:lnTo>
                        <a:pt x="0" y="354"/>
                      </a:lnTo>
                      <a:lnTo>
                        <a:pt x="808" y="1162"/>
                      </a:lnTo>
                      <a:lnTo>
                        <a:pt x="0" y="1977"/>
                      </a:lnTo>
                      <a:lnTo>
                        <a:pt x="346" y="2323"/>
                      </a:lnTo>
                      <a:lnTo>
                        <a:pt x="1508" y="1162"/>
                      </a:lnTo>
                      <a:lnTo>
                        <a:pt x="346" y="1"/>
                      </a:lnTo>
                      <a:close/>
                    </a:path>
                  </a:pathLst>
                </a:custGeom>
                <a:grpFill/>
                <a:ln w="9525" cap="flat" cmpd="sng">
                  <a:solidFill>
                    <a:schemeClr val="bg1">
                      <a:lumMod val="65000"/>
                    </a:schemeClr>
                  </a:solidFill>
                  <a:prstDash val="solid"/>
                  <a:round/>
                  <a:headEnd type="none" w="sm" len="sm"/>
                  <a:tailEnd type="none" w="sm" len="sm"/>
                </a:ln>
              </p:spPr>
              <p:txBody>
                <a:bodyPr spcFirstLastPara="1" wrap="square" lIns="91425" tIns="91425" rIns="91425" bIns="91425" anchor="ctr" anchorCtr="0">
                  <a:noAutofit/>
                </a:bodyPr>
                <a:lstStyle/>
                <a:p>
                  <a:endParaRPr>
                    <a:solidFill>
                      <a:schemeClr val="tx1">
                        <a:lumMod val="50000"/>
                        <a:lumOff val="50000"/>
                      </a:schemeClr>
                    </a:solidFill>
                  </a:endParaRPr>
                </a:p>
              </p:txBody>
            </p:sp>
          </p:grpSp>
          <p:sp>
            <p:nvSpPr>
              <p:cNvPr id="52" name="矩形: 圆角 51">
                <a:extLst>
                  <a:ext uri="{FF2B5EF4-FFF2-40B4-BE49-F238E27FC236}">
                    <a16:creationId xmlns:a16="http://schemas.microsoft.com/office/drawing/2014/main" id="{E5324993-EAE2-41D6-A54A-F94F77D8A172}"/>
                  </a:ext>
                </a:extLst>
              </p:cNvPr>
              <p:cNvSpPr/>
              <p:nvPr/>
            </p:nvSpPr>
            <p:spPr>
              <a:xfrm>
                <a:off x="4029582" y="1765588"/>
                <a:ext cx="4132835" cy="553054"/>
              </a:xfrm>
              <a:prstGeom prst="roundRect">
                <a:avLst>
                  <a:gd name="adj" fmla="val 17699"/>
                </a:avLst>
              </a:prstGeom>
              <a:grp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zh-CN" altLang="en-US" sz="2800" b="1" spc="800">
                    <a:solidFill>
                      <a:schemeClr val="tx1">
                        <a:lumMod val="50000"/>
                        <a:lumOff val="50000"/>
                      </a:schemeClr>
                    </a:solidFill>
                    <a:latin typeface="微软雅黑" panose="020B0503020204020204" pitchFamily="34" charset="-122"/>
                    <a:ea typeface="微软雅黑" panose="020B0503020204020204" pitchFamily="34" charset="-122"/>
                    <a:cs typeface="+mn-ea"/>
                  </a:rPr>
                  <a:t>技术路</a:t>
                </a:r>
                <a:r>
                  <a:rPr lang="zh-CN" altLang="en-US" sz="2800" b="1">
                    <a:solidFill>
                      <a:schemeClr val="tx1">
                        <a:lumMod val="50000"/>
                        <a:lumOff val="50000"/>
                      </a:schemeClr>
                    </a:solidFill>
                    <a:latin typeface="微软雅黑" panose="020B0503020204020204" pitchFamily="34" charset="-122"/>
                    <a:ea typeface="微软雅黑" panose="020B0503020204020204" pitchFamily="34" charset="-122"/>
                    <a:cs typeface="+mn-ea"/>
                  </a:rPr>
                  <a:t>线</a:t>
                </a:r>
              </a:p>
            </p:txBody>
          </p:sp>
        </p:grpSp>
        <p:grpSp>
          <p:nvGrpSpPr>
            <p:cNvPr id="57" name="组合 56">
              <a:extLst>
                <a:ext uri="{FF2B5EF4-FFF2-40B4-BE49-F238E27FC236}">
                  <a16:creationId xmlns:a16="http://schemas.microsoft.com/office/drawing/2014/main" id="{7AF34D6B-3A32-4D5C-99B2-1F5EFA906A79}"/>
                </a:ext>
              </a:extLst>
            </p:cNvPr>
            <p:cNvGrpSpPr/>
            <p:nvPr/>
          </p:nvGrpSpPr>
          <p:grpSpPr>
            <a:xfrm>
              <a:off x="3655902" y="3813879"/>
              <a:ext cx="4880195" cy="553054"/>
              <a:chOff x="3655902" y="1765588"/>
              <a:chExt cx="4880195" cy="553054"/>
            </a:xfrm>
            <a:solidFill>
              <a:schemeClr val="bg1">
                <a:lumMod val="65000"/>
                <a:alpha val="50000"/>
              </a:schemeClr>
            </a:solidFill>
          </p:grpSpPr>
          <p:grpSp>
            <p:nvGrpSpPr>
              <p:cNvPr id="58" name="Google Shape;863;p65">
                <a:extLst>
                  <a:ext uri="{FF2B5EF4-FFF2-40B4-BE49-F238E27FC236}">
                    <a16:creationId xmlns:a16="http://schemas.microsoft.com/office/drawing/2014/main" id="{61841E0E-60DA-4EB5-9C41-32A1E098356A}"/>
                  </a:ext>
                </a:extLst>
              </p:cNvPr>
              <p:cNvGrpSpPr>
                <a:grpSpLocks noChangeAspect="1"/>
              </p:cNvGrpSpPr>
              <p:nvPr/>
            </p:nvGrpSpPr>
            <p:grpSpPr>
              <a:xfrm>
                <a:off x="3655902" y="1952115"/>
                <a:ext cx="190147" cy="180000"/>
                <a:chOff x="4660325" y="1866850"/>
                <a:chExt cx="68350" cy="58100"/>
              </a:xfrm>
              <a:grpFill/>
            </p:grpSpPr>
            <p:sp>
              <p:nvSpPr>
                <p:cNvPr id="63" name="Google Shape;864;p65">
                  <a:extLst>
                    <a:ext uri="{FF2B5EF4-FFF2-40B4-BE49-F238E27FC236}">
                      <a16:creationId xmlns:a16="http://schemas.microsoft.com/office/drawing/2014/main" id="{D5B9272C-9D24-4DA4-8BCE-B332C738D1FD}"/>
                    </a:ext>
                  </a:extLst>
                </p:cNvPr>
                <p:cNvSpPr/>
                <p:nvPr/>
              </p:nvSpPr>
              <p:spPr>
                <a:xfrm>
                  <a:off x="4660325" y="1866850"/>
                  <a:ext cx="37700" cy="58100"/>
                </a:xfrm>
                <a:custGeom>
                  <a:avLst/>
                  <a:gdLst/>
                  <a:ahLst/>
                  <a:cxnLst/>
                  <a:rect l="l" t="t" r="r" b="b"/>
                  <a:pathLst>
                    <a:path w="1508" h="2324" extrusionOk="0">
                      <a:moveTo>
                        <a:pt x="346" y="1"/>
                      </a:moveTo>
                      <a:lnTo>
                        <a:pt x="0" y="354"/>
                      </a:lnTo>
                      <a:lnTo>
                        <a:pt x="815" y="1162"/>
                      </a:lnTo>
                      <a:lnTo>
                        <a:pt x="0" y="1977"/>
                      </a:lnTo>
                      <a:lnTo>
                        <a:pt x="346" y="2323"/>
                      </a:lnTo>
                      <a:lnTo>
                        <a:pt x="1508" y="1162"/>
                      </a:lnTo>
                      <a:lnTo>
                        <a:pt x="346" y="1"/>
                      </a:lnTo>
                      <a:close/>
                    </a:path>
                  </a:pathLst>
                </a:custGeom>
                <a:grpFill/>
                <a:ln w="9525" cap="flat" cmpd="sng">
                  <a:solidFill>
                    <a:schemeClr val="bg1">
                      <a:lumMod val="65000"/>
                    </a:schemeClr>
                  </a:solidFill>
                  <a:prstDash val="solid"/>
                  <a:round/>
                  <a:headEnd type="none" w="sm" len="sm"/>
                  <a:tailEnd type="none" w="sm" len="sm"/>
                </a:ln>
              </p:spPr>
              <p:txBody>
                <a:bodyPr spcFirstLastPara="1" wrap="square" lIns="91425" tIns="91425" rIns="91425" bIns="91425" anchor="ctr" anchorCtr="0">
                  <a:noAutofit/>
                </a:bodyPr>
                <a:lstStyle/>
                <a:p>
                  <a:endParaRPr>
                    <a:solidFill>
                      <a:schemeClr val="tx1">
                        <a:lumMod val="50000"/>
                        <a:lumOff val="50000"/>
                      </a:schemeClr>
                    </a:solidFill>
                  </a:endParaRPr>
                </a:p>
              </p:txBody>
            </p:sp>
            <p:sp>
              <p:nvSpPr>
                <p:cNvPr id="64" name="Google Shape;865;p65">
                  <a:extLst>
                    <a:ext uri="{FF2B5EF4-FFF2-40B4-BE49-F238E27FC236}">
                      <a16:creationId xmlns:a16="http://schemas.microsoft.com/office/drawing/2014/main" id="{3DB3FDF9-4405-4766-AD27-0F6EE2B87B6B}"/>
                    </a:ext>
                  </a:extLst>
                </p:cNvPr>
                <p:cNvSpPr/>
                <p:nvPr/>
              </p:nvSpPr>
              <p:spPr>
                <a:xfrm>
                  <a:off x="4690975" y="1866850"/>
                  <a:ext cx="37700" cy="58100"/>
                </a:xfrm>
                <a:custGeom>
                  <a:avLst/>
                  <a:gdLst/>
                  <a:ahLst/>
                  <a:cxnLst/>
                  <a:rect l="l" t="t" r="r" b="b"/>
                  <a:pathLst>
                    <a:path w="1508" h="2324" extrusionOk="0">
                      <a:moveTo>
                        <a:pt x="346" y="1"/>
                      </a:moveTo>
                      <a:lnTo>
                        <a:pt x="0" y="354"/>
                      </a:lnTo>
                      <a:lnTo>
                        <a:pt x="808" y="1162"/>
                      </a:lnTo>
                      <a:lnTo>
                        <a:pt x="0" y="1977"/>
                      </a:lnTo>
                      <a:lnTo>
                        <a:pt x="346" y="2323"/>
                      </a:lnTo>
                      <a:lnTo>
                        <a:pt x="1508" y="1162"/>
                      </a:lnTo>
                      <a:lnTo>
                        <a:pt x="346" y="1"/>
                      </a:lnTo>
                      <a:close/>
                    </a:path>
                  </a:pathLst>
                </a:custGeom>
                <a:grpFill/>
                <a:ln w="9525" cap="flat" cmpd="sng">
                  <a:solidFill>
                    <a:schemeClr val="bg1">
                      <a:lumMod val="65000"/>
                    </a:schemeClr>
                  </a:solidFill>
                  <a:prstDash val="solid"/>
                  <a:round/>
                  <a:headEnd type="none" w="sm" len="sm"/>
                  <a:tailEnd type="none" w="sm" len="sm"/>
                </a:ln>
              </p:spPr>
              <p:txBody>
                <a:bodyPr spcFirstLastPara="1" wrap="square" lIns="91425" tIns="91425" rIns="91425" bIns="91425" anchor="ctr" anchorCtr="0">
                  <a:noAutofit/>
                </a:bodyPr>
                <a:lstStyle/>
                <a:p>
                  <a:endParaRPr>
                    <a:solidFill>
                      <a:schemeClr val="tx1">
                        <a:lumMod val="50000"/>
                        <a:lumOff val="50000"/>
                      </a:schemeClr>
                    </a:solidFill>
                  </a:endParaRPr>
                </a:p>
              </p:txBody>
            </p:sp>
          </p:grpSp>
          <p:grpSp>
            <p:nvGrpSpPr>
              <p:cNvPr id="59" name="Google Shape;863;p65">
                <a:extLst>
                  <a:ext uri="{FF2B5EF4-FFF2-40B4-BE49-F238E27FC236}">
                    <a16:creationId xmlns:a16="http://schemas.microsoft.com/office/drawing/2014/main" id="{3D838D48-EDEC-49C0-BA55-F914B935B78E}"/>
                  </a:ext>
                </a:extLst>
              </p:cNvPr>
              <p:cNvGrpSpPr>
                <a:grpSpLocks noChangeAspect="1"/>
              </p:cNvGrpSpPr>
              <p:nvPr/>
            </p:nvGrpSpPr>
            <p:grpSpPr>
              <a:xfrm flipH="1">
                <a:off x="8345950" y="1952115"/>
                <a:ext cx="190147" cy="180000"/>
                <a:chOff x="4660325" y="1866850"/>
                <a:chExt cx="68350" cy="58100"/>
              </a:xfrm>
              <a:grpFill/>
            </p:grpSpPr>
            <p:sp>
              <p:nvSpPr>
                <p:cNvPr id="61" name="Google Shape;864;p65">
                  <a:extLst>
                    <a:ext uri="{FF2B5EF4-FFF2-40B4-BE49-F238E27FC236}">
                      <a16:creationId xmlns:a16="http://schemas.microsoft.com/office/drawing/2014/main" id="{DD7C8A5F-4AC8-437D-A12D-0933D958743F}"/>
                    </a:ext>
                  </a:extLst>
                </p:cNvPr>
                <p:cNvSpPr/>
                <p:nvPr/>
              </p:nvSpPr>
              <p:spPr>
                <a:xfrm>
                  <a:off x="4660325" y="1866850"/>
                  <a:ext cx="37700" cy="58100"/>
                </a:xfrm>
                <a:custGeom>
                  <a:avLst/>
                  <a:gdLst/>
                  <a:ahLst/>
                  <a:cxnLst/>
                  <a:rect l="l" t="t" r="r" b="b"/>
                  <a:pathLst>
                    <a:path w="1508" h="2324" extrusionOk="0">
                      <a:moveTo>
                        <a:pt x="346" y="1"/>
                      </a:moveTo>
                      <a:lnTo>
                        <a:pt x="0" y="354"/>
                      </a:lnTo>
                      <a:lnTo>
                        <a:pt x="815" y="1162"/>
                      </a:lnTo>
                      <a:lnTo>
                        <a:pt x="0" y="1977"/>
                      </a:lnTo>
                      <a:lnTo>
                        <a:pt x="346" y="2323"/>
                      </a:lnTo>
                      <a:lnTo>
                        <a:pt x="1508" y="1162"/>
                      </a:lnTo>
                      <a:lnTo>
                        <a:pt x="346" y="1"/>
                      </a:lnTo>
                      <a:close/>
                    </a:path>
                  </a:pathLst>
                </a:custGeom>
                <a:grpFill/>
                <a:ln w="9525" cap="flat" cmpd="sng">
                  <a:solidFill>
                    <a:schemeClr val="bg1">
                      <a:lumMod val="65000"/>
                    </a:schemeClr>
                  </a:solidFill>
                  <a:prstDash val="solid"/>
                  <a:round/>
                  <a:headEnd type="none" w="sm" len="sm"/>
                  <a:tailEnd type="none" w="sm" len="sm"/>
                </a:ln>
              </p:spPr>
              <p:txBody>
                <a:bodyPr spcFirstLastPara="1" wrap="square" lIns="91425" tIns="91425" rIns="91425" bIns="91425" anchor="ctr" anchorCtr="0">
                  <a:noAutofit/>
                </a:bodyPr>
                <a:lstStyle/>
                <a:p>
                  <a:endParaRPr>
                    <a:solidFill>
                      <a:schemeClr val="tx1">
                        <a:lumMod val="50000"/>
                        <a:lumOff val="50000"/>
                      </a:schemeClr>
                    </a:solidFill>
                  </a:endParaRPr>
                </a:p>
              </p:txBody>
            </p:sp>
            <p:sp>
              <p:nvSpPr>
                <p:cNvPr id="62" name="Google Shape;865;p65">
                  <a:extLst>
                    <a:ext uri="{FF2B5EF4-FFF2-40B4-BE49-F238E27FC236}">
                      <a16:creationId xmlns:a16="http://schemas.microsoft.com/office/drawing/2014/main" id="{E7ADB537-63DE-4FF4-878E-1203F66AB580}"/>
                    </a:ext>
                  </a:extLst>
                </p:cNvPr>
                <p:cNvSpPr/>
                <p:nvPr/>
              </p:nvSpPr>
              <p:spPr>
                <a:xfrm>
                  <a:off x="4690975" y="1866850"/>
                  <a:ext cx="37700" cy="58100"/>
                </a:xfrm>
                <a:custGeom>
                  <a:avLst/>
                  <a:gdLst/>
                  <a:ahLst/>
                  <a:cxnLst/>
                  <a:rect l="l" t="t" r="r" b="b"/>
                  <a:pathLst>
                    <a:path w="1508" h="2324" extrusionOk="0">
                      <a:moveTo>
                        <a:pt x="346" y="1"/>
                      </a:moveTo>
                      <a:lnTo>
                        <a:pt x="0" y="354"/>
                      </a:lnTo>
                      <a:lnTo>
                        <a:pt x="808" y="1162"/>
                      </a:lnTo>
                      <a:lnTo>
                        <a:pt x="0" y="1977"/>
                      </a:lnTo>
                      <a:lnTo>
                        <a:pt x="346" y="2323"/>
                      </a:lnTo>
                      <a:lnTo>
                        <a:pt x="1508" y="1162"/>
                      </a:lnTo>
                      <a:lnTo>
                        <a:pt x="346" y="1"/>
                      </a:lnTo>
                      <a:close/>
                    </a:path>
                  </a:pathLst>
                </a:custGeom>
                <a:grpFill/>
                <a:ln w="9525" cap="flat" cmpd="sng">
                  <a:solidFill>
                    <a:schemeClr val="bg1">
                      <a:lumMod val="65000"/>
                    </a:schemeClr>
                  </a:solidFill>
                  <a:prstDash val="solid"/>
                  <a:round/>
                  <a:headEnd type="none" w="sm" len="sm"/>
                  <a:tailEnd type="none" w="sm" len="sm"/>
                </a:ln>
              </p:spPr>
              <p:txBody>
                <a:bodyPr spcFirstLastPara="1" wrap="square" lIns="91425" tIns="91425" rIns="91425" bIns="91425" anchor="ctr" anchorCtr="0">
                  <a:noAutofit/>
                </a:bodyPr>
                <a:lstStyle/>
                <a:p>
                  <a:endParaRPr>
                    <a:solidFill>
                      <a:schemeClr val="tx1">
                        <a:lumMod val="50000"/>
                        <a:lumOff val="50000"/>
                      </a:schemeClr>
                    </a:solidFill>
                  </a:endParaRPr>
                </a:p>
              </p:txBody>
            </p:sp>
          </p:grpSp>
          <p:sp>
            <p:nvSpPr>
              <p:cNvPr id="60" name="矩形: 圆角 59">
                <a:extLst>
                  <a:ext uri="{FF2B5EF4-FFF2-40B4-BE49-F238E27FC236}">
                    <a16:creationId xmlns:a16="http://schemas.microsoft.com/office/drawing/2014/main" id="{F2AD1DFC-345F-4BED-A41D-A1F79E77A008}"/>
                  </a:ext>
                </a:extLst>
              </p:cNvPr>
              <p:cNvSpPr/>
              <p:nvPr/>
            </p:nvSpPr>
            <p:spPr>
              <a:xfrm>
                <a:off x="4029582" y="1765588"/>
                <a:ext cx="4132835" cy="553054"/>
              </a:xfrm>
              <a:prstGeom prst="roundRect">
                <a:avLst>
                  <a:gd name="adj" fmla="val 17699"/>
                </a:avLst>
              </a:prstGeom>
              <a:grp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zh-CN" altLang="en-US" sz="2800" b="1" spc="800" dirty="0">
                    <a:solidFill>
                      <a:schemeClr val="tx1">
                        <a:lumMod val="50000"/>
                        <a:lumOff val="50000"/>
                      </a:schemeClr>
                    </a:solidFill>
                    <a:latin typeface="微软雅黑" panose="020B0503020204020204" pitchFamily="34" charset="-122"/>
                    <a:ea typeface="微软雅黑" panose="020B0503020204020204" pitchFamily="34" charset="-122"/>
                    <a:cs typeface="+mn-ea"/>
                  </a:rPr>
                  <a:t>实验结果</a:t>
                </a:r>
                <a:endParaRPr lang="zh-CN" altLang="en-US" sz="2800" b="1" dirty="0">
                  <a:solidFill>
                    <a:schemeClr val="tx1">
                      <a:lumMod val="50000"/>
                      <a:lumOff val="50000"/>
                    </a:schemeClr>
                  </a:solidFill>
                  <a:latin typeface="微软雅黑" panose="020B0503020204020204" pitchFamily="34" charset="-122"/>
                  <a:ea typeface="微软雅黑" panose="020B0503020204020204" pitchFamily="34" charset="-122"/>
                  <a:cs typeface="+mn-ea"/>
                </a:endParaRPr>
              </a:p>
            </p:txBody>
          </p:sp>
        </p:grpSp>
      </p:grpSp>
      <p:sp>
        <p:nvSpPr>
          <p:cNvPr id="3" name="文本占位符 2">
            <a:extLst>
              <a:ext uri="{FF2B5EF4-FFF2-40B4-BE49-F238E27FC236}">
                <a16:creationId xmlns:a16="http://schemas.microsoft.com/office/drawing/2014/main" id="{30050878-1F4F-4910-8C7E-8D29F613C4E4}"/>
              </a:ext>
            </a:extLst>
          </p:cNvPr>
          <p:cNvSpPr>
            <a:spLocks noGrp="1"/>
          </p:cNvSpPr>
          <p:nvPr>
            <p:ph type="body" sz="quarter" idx="13"/>
          </p:nvPr>
        </p:nvSpPr>
        <p:spPr/>
        <p:txBody>
          <a:bodyPr/>
          <a:lstStyle/>
          <a:p>
            <a:r>
              <a:rPr lang="zh-CN" altLang="en-US"/>
              <a:t>提纲</a:t>
            </a:r>
          </a:p>
        </p:txBody>
      </p:sp>
    </p:spTree>
    <p:extLst>
      <p:ext uri="{BB962C8B-B14F-4D97-AF65-F5344CB8AC3E}">
        <p14:creationId xmlns:p14="http://schemas.microsoft.com/office/powerpoint/2010/main" val="42220169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1E07F2E6-7CAD-4BA1-AE75-8621EE6CC2A6}"/>
              </a:ext>
            </a:extLst>
          </p:cNvPr>
          <p:cNvSpPr>
            <a:spLocks noGrp="1"/>
          </p:cNvSpPr>
          <p:nvPr>
            <p:ph type="sldNum" sz="quarter" idx="12"/>
          </p:nvPr>
        </p:nvSpPr>
        <p:spPr/>
        <p:txBody>
          <a:bodyPr/>
          <a:lstStyle/>
          <a:p>
            <a:fld id="{72A5E12F-523A-4D75-95A2-779F57F5D9E2}" type="slidenum">
              <a:rPr lang="zh-CN" altLang="en-US" smtClean="0"/>
              <a:pPr/>
              <a:t>20</a:t>
            </a:fld>
            <a:endParaRPr lang="zh-CN" altLang="en-US"/>
          </a:p>
        </p:txBody>
      </p:sp>
      <p:sp>
        <p:nvSpPr>
          <p:cNvPr id="3" name="文本占位符 2">
            <a:extLst>
              <a:ext uri="{FF2B5EF4-FFF2-40B4-BE49-F238E27FC236}">
                <a16:creationId xmlns:a16="http://schemas.microsoft.com/office/drawing/2014/main" id="{6E83AF67-3135-40DD-9E9B-76FFE7306FD3}"/>
              </a:ext>
            </a:extLst>
          </p:cNvPr>
          <p:cNvSpPr>
            <a:spLocks noGrp="1"/>
          </p:cNvSpPr>
          <p:nvPr>
            <p:ph type="body" sz="quarter" idx="13"/>
          </p:nvPr>
        </p:nvSpPr>
        <p:spPr/>
        <p:txBody>
          <a:bodyPr/>
          <a:lstStyle/>
          <a:p>
            <a:r>
              <a:rPr lang="zh-CN" altLang="en-US" dirty="0"/>
              <a:t>实验结果</a:t>
            </a:r>
            <a:endParaRPr lang="zh-Hans-HK" altLang="en-US" dirty="0"/>
          </a:p>
        </p:txBody>
      </p:sp>
      <p:sp>
        <p:nvSpPr>
          <p:cNvPr id="6" name="文本框 5">
            <a:extLst>
              <a:ext uri="{FF2B5EF4-FFF2-40B4-BE49-F238E27FC236}">
                <a16:creationId xmlns:a16="http://schemas.microsoft.com/office/drawing/2014/main" id="{C6CEC186-8977-4A47-BBE9-5EFBEB8807BD}"/>
              </a:ext>
            </a:extLst>
          </p:cNvPr>
          <p:cNvSpPr txBox="1"/>
          <p:nvPr/>
        </p:nvSpPr>
        <p:spPr>
          <a:xfrm>
            <a:off x="387927" y="1283855"/>
            <a:ext cx="3689856" cy="677108"/>
          </a:xfrm>
          <a:prstGeom prst="rect">
            <a:avLst/>
          </a:prstGeom>
          <a:noFill/>
        </p:spPr>
        <p:txBody>
          <a:bodyPr wrap="none" rtlCol="0">
            <a:spAutoFit/>
          </a:bodyPr>
          <a:lstStyle/>
          <a:p>
            <a:pPr marL="285750" indent="-285750">
              <a:buFont typeface="Arial" panose="020B0604020202020204" pitchFamily="34" charset="0"/>
              <a:buChar char="•"/>
            </a:pPr>
            <a:r>
              <a:rPr lang="en-US" altLang="zh-Hans-HK" sz="2000" b="1" dirty="0" err="1"/>
              <a:t>I</a:t>
            </a:r>
            <a:r>
              <a:rPr lang="en-US" altLang="zh-CN" sz="2000" b="1" dirty="0" err="1"/>
              <a:t>oU</a:t>
            </a:r>
            <a:r>
              <a:rPr lang="en-US" altLang="zh-CN" sz="2000" b="1" dirty="0"/>
              <a:t> ( </a:t>
            </a:r>
            <a:r>
              <a:rPr lang="en-US" altLang="zh-Hans-HK" sz="2000" b="1" i="0" dirty="0">
                <a:solidFill>
                  <a:srgbClr val="121212"/>
                </a:solidFill>
                <a:effectLst/>
                <a:latin typeface="-apple-system"/>
              </a:rPr>
              <a:t>Intersection over Union </a:t>
            </a:r>
            <a:r>
              <a:rPr lang="en-US" altLang="zh-CN" sz="2000" b="1" dirty="0"/>
              <a:t>)</a:t>
            </a:r>
          </a:p>
          <a:p>
            <a:endParaRPr lang="en-US" altLang="zh-CN" b="1" dirty="0"/>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EB724182-5FCE-46FC-A08A-1E1B7BDF0F20}"/>
                  </a:ext>
                </a:extLst>
              </p:cNvPr>
              <p:cNvSpPr txBox="1"/>
              <p:nvPr/>
            </p:nvSpPr>
            <p:spPr>
              <a:xfrm>
                <a:off x="4354946" y="1176231"/>
                <a:ext cx="4148315" cy="59093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Hans-HK" b="0" i="1" smtClean="0">
                          <a:latin typeface="Cambria Math" panose="02040503050406030204" pitchFamily="18" charset="0"/>
                        </a:rPr>
                        <m:t>𝐼𝑜𝑈</m:t>
                      </m:r>
                      <m:r>
                        <a:rPr lang="en-US" altLang="zh-Hans-HK" b="0" i="1" smtClean="0">
                          <a:latin typeface="Cambria Math" panose="02040503050406030204" pitchFamily="18" charset="0"/>
                        </a:rPr>
                        <m:t>= </m:t>
                      </m:r>
                      <m:f>
                        <m:fPr>
                          <m:ctrlPr>
                            <a:rPr lang="en-US" altLang="zh-Hans-HK" b="0" i="1" smtClean="0">
                              <a:latin typeface="Cambria Math" panose="02040503050406030204" pitchFamily="18" charset="0"/>
                            </a:rPr>
                          </m:ctrlPr>
                        </m:fPr>
                        <m:num>
                          <m:r>
                            <a:rPr lang="en-US" altLang="zh-Hans-HK" i="1">
                              <a:latin typeface="Cambria Math" panose="02040503050406030204" pitchFamily="18" charset="0"/>
                            </a:rPr>
                            <m:t>𝑝𝑟𝑒𝑑𝑖𝑐𝑎𝑡𝑒𝑑</m:t>
                          </m:r>
                          <m:r>
                            <a:rPr lang="en-US" altLang="zh-Hans-HK" i="1">
                              <a:latin typeface="Cambria Math" panose="02040503050406030204" pitchFamily="18" charset="0"/>
                            </a:rPr>
                            <m:t> </m:t>
                          </m:r>
                          <m:r>
                            <a:rPr lang="en-US" altLang="zh-Hans-HK" i="1">
                              <a:latin typeface="Cambria Math" panose="02040503050406030204" pitchFamily="18" charset="0"/>
                            </a:rPr>
                            <m:t>𝑝𝑖𝑥𝑒𝑙𝑠</m:t>
                          </m:r>
                          <m:r>
                            <a:rPr lang="en-US" altLang="zh-Hans-HK" i="1">
                              <a:latin typeface="Cambria Math" panose="02040503050406030204" pitchFamily="18" charset="0"/>
                            </a:rPr>
                            <m:t> ∩ </m:t>
                          </m:r>
                          <m:r>
                            <a:rPr lang="en-US" altLang="zh-Hans-HK" i="1">
                              <a:latin typeface="Cambria Math" panose="02040503050406030204" pitchFamily="18" charset="0"/>
                              <a:ea typeface="Cambria Math" panose="02040503050406030204" pitchFamily="18" charset="0"/>
                            </a:rPr>
                            <m:t>𝑙𝑎𝑏𝑒𝑙</m:t>
                          </m:r>
                          <m:r>
                            <a:rPr lang="en-US" altLang="zh-Hans-HK" i="1">
                              <a:latin typeface="Cambria Math" panose="02040503050406030204" pitchFamily="18" charset="0"/>
                              <a:ea typeface="Cambria Math" panose="02040503050406030204" pitchFamily="18" charset="0"/>
                            </a:rPr>
                            <m:t> </m:t>
                          </m:r>
                          <m:r>
                            <a:rPr lang="en-US" altLang="zh-Hans-HK" i="1">
                              <a:latin typeface="Cambria Math" panose="02040503050406030204" pitchFamily="18" charset="0"/>
                              <a:ea typeface="Cambria Math" panose="02040503050406030204" pitchFamily="18" charset="0"/>
                            </a:rPr>
                            <m:t>𝑝𝑖𝑥𝑒𝑙𝑠</m:t>
                          </m:r>
                        </m:num>
                        <m:den>
                          <m:r>
                            <a:rPr lang="en-US" altLang="zh-Hans-HK" b="0" i="1" smtClean="0">
                              <a:latin typeface="Cambria Math" panose="02040503050406030204" pitchFamily="18" charset="0"/>
                            </a:rPr>
                            <m:t>𝑝𝑟𝑒𝑑𝑖𝑐𝑎𝑡𝑒𝑑</m:t>
                          </m:r>
                          <m:r>
                            <a:rPr lang="en-US" altLang="zh-Hans-HK" b="0" i="1" smtClean="0">
                              <a:latin typeface="Cambria Math" panose="02040503050406030204" pitchFamily="18" charset="0"/>
                            </a:rPr>
                            <m:t> </m:t>
                          </m:r>
                          <m:r>
                            <a:rPr lang="en-US" altLang="zh-Hans-HK" b="0" i="1" smtClean="0">
                              <a:latin typeface="Cambria Math" panose="02040503050406030204" pitchFamily="18" charset="0"/>
                            </a:rPr>
                            <m:t>𝑝𝑖𝑥𝑒𝑙𝑠</m:t>
                          </m:r>
                          <m:r>
                            <a:rPr lang="en-US" altLang="zh-Hans-HK" b="0" i="1" smtClean="0">
                              <a:latin typeface="Cambria Math" panose="02040503050406030204" pitchFamily="18" charset="0"/>
                            </a:rPr>
                            <m:t> ∪ </m:t>
                          </m:r>
                          <m:r>
                            <a:rPr lang="en-US" altLang="zh-Hans-HK" b="0" i="1" smtClean="0">
                              <a:latin typeface="Cambria Math" panose="02040503050406030204" pitchFamily="18" charset="0"/>
                              <a:ea typeface="Cambria Math" panose="02040503050406030204" pitchFamily="18" charset="0"/>
                            </a:rPr>
                            <m:t>𝑙𝑎𝑏𝑒𝑙</m:t>
                          </m:r>
                          <m:r>
                            <a:rPr lang="en-US" altLang="zh-Hans-HK" b="0" i="1" smtClean="0">
                              <a:latin typeface="Cambria Math" panose="02040503050406030204" pitchFamily="18" charset="0"/>
                              <a:ea typeface="Cambria Math" panose="02040503050406030204" pitchFamily="18" charset="0"/>
                            </a:rPr>
                            <m:t> </m:t>
                          </m:r>
                          <m:r>
                            <a:rPr lang="en-US" altLang="zh-Hans-HK" b="0" i="1" smtClean="0">
                              <a:latin typeface="Cambria Math" panose="02040503050406030204" pitchFamily="18" charset="0"/>
                              <a:ea typeface="Cambria Math" panose="02040503050406030204" pitchFamily="18" charset="0"/>
                            </a:rPr>
                            <m:t>𝑝𝑖𝑥𝑒𝑙𝑠</m:t>
                          </m:r>
                        </m:den>
                      </m:f>
                    </m:oMath>
                  </m:oMathPara>
                </a14:m>
                <a:endParaRPr lang="zh-Hans-HK" altLang="en-US" dirty="0"/>
              </a:p>
            </p:txBody>
          </p:sp>
        </mc:Choice>
        <mc:Fallback xmlns="">
          <p:sp>
            <p:nvSpPr>
              <p:cNvPr id="5" name="文本框 4">
                <a:extLst>
                  <a:ext uri="{FF2B5EF4-FFF2-40B4-BE49-F238E27FC236}">
                    <a16:creationId xmlns:a16="http://schemas.microsoft.com/office/drawing/2014/main" id="{EB724182-5FCE-46FC-A08A-1E1B7BDF0F20}"/>
                  </a:ext>
                </a:extLst>
              </p:cNvPr>
              <p:cNvSpPr txBox="1">
                <a:spLocks noRot="1" noChangeAspect="1" noMove="1" noResize="1" noEditPoints="1" noAdjustHandles="1" noChangeArrowheads="1" noChangeShapeType="1" noTextEdit="1"/>
              </p:cNvSpPr>
              <p:nvPr/>
            </p:nvSpPr>
            <p:spPr>
              <a:xfrm>
                <a:off x="4354946" y="1176231"/>
                <a:ext cx="4148315" cy="590931"/>
              </a:xfrm>
              <a:prstGeom prst="rect">
                <a:avLst/>
              </a:prstGeom>
              <a:blipFill>
                <a:blip r:embed="rId3"/>
                <a:stretch>
                  <a:fillRect/>
                </a:stretch>
              </a:blipFill>
            </p:spPr>
            <p:txBody>
              <a:bodyPr/>
              <a:lstStyle/>
              <a:p>
                <a:r>
                  <a:rPr lang="zh-Hans-HK" altLang="en-US">
                    <a:noFill/>
                  </a:rPr>
                  <a:t> </a:t>
                </a:r>
              </a:p>
            </p:txBody>
          </p:sp>
        </mc:Fallback>
      </mc:AlternateContent>
      <p:pic>
        <p:nvPicPr>
          <p:cNvPr id="8" name="图片 7">
            <a:extLst>
              <a:ext uri="{FF2B5EF4-FFF2-40B4-BE49-F238E27FC236}">
                <a16:creationId xmlns:a16="http://schemas.microsoft.com/office/drawing/2014/main" id="{3A60AC67-EA22-494A-B8E5-9527D897590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80503" y="2282702"/>
            <a:ext cx="4032019" cy="2292596"/>
          </a:xfrm>
          <a:prstGeom prst="rect">
            <a:avLst/>
          </a:prstGeom>
        </p:spPr>
      </p:pic>
      <p:pic>
        <p:nvPicPr>
          <p:cNvPr id="10" name="图片 9">
            <a:extLst>
              <a:ext uri="{FF2B5EF4-FFF2-40B4-BE49-F238E27FC236}">
                <a16:creationId xmlns:a16="http://schemas.microsoft.com/office/drawing/2014/main" id="{ABE497FA-DB56-4ABC-9BE8-A9A710D89EF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301430" y="1877998"/>
            <a:ext cx="2924950" cy="2836612"/>
          </a:xfrm>
          <a:prstGeom prst="rect">
            <a:avLst/>
          </a:prstGeom>
        </p:spPr>
      </p:pic>
      <p:pic>
        <p:nvPicPr>
          <p:cNvPr id="12" name="图片 11">
            <a:extLst>
              <a:ext uri="{FF2B5EF4-FFF2-40B4-BE49-F238E27FC236}">
                <a16:creationId xmlns:a16="http://schemas.microsoft.com/office/drawing/2014/main" id="{4D8020B5-0D91-46AA-A757-6EFEAC341B7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39783" y="4897037"/>
            <a:ext cx="6630325" cy="933580"/>
          </a:xfrm>
          <a:prstGeom prst="rect">
            <a:avLst/>
          </a:prstGeom>
        </p:spPr>
      </p:pic>
      <p:sp>
        <p:nvSpPr>
          <p:cNvPr id="13" name="文本框 12">
            <a:extLst>
              <a:ext uri="{FF2B5EF4-FFF2-40B4-BE49-F238E27FC236}">
                <a16:creationId xmlns:a16="http://schemas.microsoft.com/office/drawing/2014/main" id="{C3599A83-2835-4CA2-A253-310257B99380}"/>
              </a:ext>
            </a:extLst>
          </p:cNvPr>
          <p:cNvSpPr txBox="1"/>
          <p:nvPr/>
        </p:nvSpPr>
        <p:spPr>
          <a:xfrm>
            <a:off x="419698" y="6304574"/>
            <a:ext cx="3626314" cy="307777"/>
          </a:xfrm>
          <a:prstGeom prst="rect">
            <a:avLst/>
          </a:prstGeom>
          <a:noFill/>
        </p:spPr>
        <p:txBody>
          <a:bodyPr wrap="none" rtlCol="0">
            <a:spAutoFit/>
          </a:bodyPr>
          <a:lstStyle/>
          <a:p>
            <a:r>
              <a:rPr lang="en-US" altLang="zh-Hans-HK" sz="1400" dirty="0"/>
              <a:t>*</a:t>
            </a:r>
            <a:r>
              <a:rPr lang="zh-CN" altLang="en-US" sz="1400" dirty="0"/>
              <a:t>图例来源：</a:t>
            </a:r>
            <a:r>
              <a:rPr lang="zh-CN" altLang="en-US" sz="1400" dirty="0">
                <a:hlinkClick r:id="rId7"/>
              </a:rPr>
              <a:t> 语义分割前言</a:t>
            </a:r>
            <a:r>
              <a:rPr lang="en-US" altLang="zh-CN" sz="1400" dirty="0">
                <a:hlinkClick r:id="rId7"/>
              </a:rPr>
              <a:t>_</a:t>
            </a:r>
            <a:r>
              <a:rPr lang="zh-CN" altLang="en-US" sz="1400" dirty="0">
                <a:hlinkClick r:id="rId7"/>
              </a:rPr>
              <a:t>哔哩哔哩</a:t>
            </a:r>
            <a:r>
              <a:rPr lang="en-US" altLang="zh-CN" sz="1400" dirty="0">
                <a:hlinkClick r:id="rId7"/>
              </a:rPr>
              <a:t>_</a:t>
            </a:r>
            <a:r>
              <a:rPr lang="en-US" altLang="zh-Hans-HK" sz="1400" dirty="0" err="1">
                <a:hlinkClick r:id="rId7"/>
              </a:rPr>
              <a:t>bilibili</a:t>
            </a:r>
            <a:endParaRPr lang="zh-Hans-HK" altLang="en-US" sz="1400" dirty="0"/>
          </a:p>
        </p:txBody>
      </p:sp>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B1C15811-DD5A-4C15-9AE2-69B0DDD9336D}"/>
                  </a:ext>
                </a:extLst>
              </p:cNvPr>
              <p:cNvSpPr txBox="1"/>
              <p:nvPr/>
            </p:nvSpPr>
            <p:spPr>
              <a:xfrm>
                <a:off x="8017831" y="5082275"/>
                <a:ext cx="2396169" cy="56310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Hans-HK" b="0" i="1" smtClean="0">
                          <a:latin typeface="Cambria Math" panose="02040503050406030204" pitchFamily="18" charset="0"/>
                        </a:rPr>
                        <m:t>𝑚𝐼𝑜𝑈</m:t>
                      </m:r>
                      <m:r>
                        <a:rPr lang="en-US" altLang="zh-Hans-HK" b="0" i="1" smtClean="0">
                          <a:latin typeface="Cambria Math" panose="02040503050406030204" pitchFamily="18" charset="0"/>
                        </a:rPr>
                        <m:t>= </m:t>
                      </m:r>
                      <m:f>
                        <m:fPr>
                          <m:ctrlPr>
                            <a:rPr lang="en-US" altLang="zh-Hans-HK" b="0" i="1" smtClean="0">
                              <a:latin typeface="Cambria Math" panose="02040503050406030204" pitchFamily="18" charset="0"/>
                            </a:rPr>
                          </m:ctrlPr>
                        </m:fPr>
                        <m:num>
                          <m:nary>
                            <m:naryPr>
                              <m:chr m:val="∑"/>
                              <m:supHide m:val="on"/>
                              <m:ctrlPr>
                                <a:rPr lang="en-US" altLang="zh-Hans-HK" b="0" i="1" smtClean="0">
                                  <a:latin typeface="Cambria Math" panose="02040503050406030204" pitchFamily="18" charset="0"/>
                                </a:rPr>
                              </m:ctrlPr>
                            </m:naryPr>
                            <m:sub>
                              <m:r>
                                <m:rPr>
                                  <m:sty m:val="p"/>
                                  <m:brk m:alnAt="7"/>
                                </m:rPr>
                                <a:rPr lang="en-US" altLang="zh-CN" i="1">
                                  <a:latin typeface="Cambria Math" panose="02040503050406030204" pitchFamily="18" charset="0"/>
                                </a:rPr>
                                <m:t>n</m:t>
                              </m:r>
                              <m:r>
                                <m:rPr>
                                  <m:sty m:val="p"/>
                                </m:rPr>
                                <a:rPr lang="en-US" altLang="zh-CN" i="1">
                                  <a:latin typeface="Cambria Math" panose="02040503050406030204" pitchFamily="18" charset="0"/>
                                </a:rPr>
                                <m:t>um</m:t>
                              </m:r>
                              <m:r>
                                <a:rPr lang="en-US" altLang="zh-CN" b="0" i="1" smtClean="0">
                                  <a:latin typeface="Cambria Math" panose="02040503050406030204" pitchFamily="18" charset="0"/>
                                </a:rPr>
                                <m:t>_</m:t>
                              </m:r>
                              <m:r>
                                <a:rPr lang="en-US" altLang="zh-CN" b="0" i="1" smtClean="0">
                                  <a:latin typeface="Cambria Math" panose="02040503050406030204" pitchFamily="18" charset="0"/>
                                </a:rPr>
                                <m:t>𝑐𝑙𝑎𝑠𝑠</m:t>
                              </m:r>
                            </m:sub>
                            <m:sup/>
                            <m:e>
                              <m:r>
                                <a:rPr lang="en-US" altLang="zh-Hans-HK" b="0" i="1" smtClean="0">
                                  <a:latin typeface="Cambria Math" panose="02040503050406030204" pitchFamily="18" charset="0"/>
                                </a:rPr>
                                <m:t>𝐼𝑜𝑈</m:t>
                              </m:r>
                            </m:e>
                          </m:nary>
                        </m:num>
                        <m:den>
                          <m:r>
                            <a:rPr lang="en-US" altLang="zh-Hans-HK" b="0" i="1" smtClean="0">
                              <a:latin typeface="Cambria Math" panose="02040503050406030204" pitchFamily="18" charset="0"/>
                            </a:rPr>
                            <m:t>𝑛𝑢𝑚</m:t>
                          </m:r>
                          <m:r>
                            <a:rPr lang="en-US" altLang="zh-Hans-HK" b="0" i="1" smtClean="0">
                              <a:latin typeface="Cambria Math" panose="02040503050406030204" pitchFamily="18" charset="0"/>
                            </a:rPr>
                            <m:t>_</m:t>
                          </m:r>
                          <m:r>
                            <a:rPr lang="en-US" altLang="zh-Hans-HK" b="0" i="1" smtClean="0">
                              <a:latin typeface="Cambria Math" panose="02040503050406030204" pitchFamily="18" charset="0"/>
                            </a:rPr>
                            <m:t>𝑐𝑙𝑎𝑠𝑠</m:t>
                          </m:r>
                        </m:den>
                      </m:f>
                    </m:oMath>
                  </m:oMathPara>
                </a14:m>
                <a:endParaRPr lang="zh-Hans-HK" altLang="en-US" dirty="0"/>
              </a:p>
            </p:txBody>
          </p:sp>
        </mc:Choice>
        <mc:Fallback xmlns="">
          <p:sp>
            <p:nvSpPr>
              <p:cNvPr id="14" name="文本框 13">
                <a:extLst>
                  <a:ext uri="{FF2B5EF4-FFF2-40B4-BE49-F238E27FC236}">
                    <a16:creationId xmlns:a16="http://schemas.microsoft.com/office/drawing/2014/main" id="{B1C15811-DD5A-4C15-9AE2-69B0DDD9336D}"/>
                  </a:ext>
                </a:extLst>
              </p:cNvPr>
              <p:cNvSpPr txBox="1">
                <a:spLocks noRot="1" noChangeAspect="1" noMove="1" noResize="1" noEditPoints="1" noAdjustHandles="1" noChangeArrowheads="1" noChangeShapeType="1" noTextEdit="1"/>
              </p:cNvSpPr>
              <p:nvPr/>
            </p:nvSpPr>
            <p:spPr>
              <a:xfrm>
                <a:off x="8017831" y="5082275"/>
                <a:ext cx="2396169" cy="563103"/>
              </a:xfrm>
              <a:prstGeom prst="rect">
                <a:avLst/>
              </a:prstGeom>
              <a:blipFill>
                <a:blip r:embed="rId8"/>
                <a:stretch>
                  <a:fillRect/>
                </a:stretch>
              </a:blipFill>
            </p:spPr>
            <p:txBody>
              <a:bodyPr/>
              <a:lstStyle/>
              <a:p>
                <a:r>
                  <a:rPr lang="zh-Hans-HK" altLang="en-US">
                    <a:noFill/>
                  </a:rPr>
                  <a:t> </a:t>
                </a:r>
              </a:p>
            </p:txBody>
          </p:sp>
        </mc:Fallback>
      </mc:AlternateContent>
    </p:spTree>
    <p:extLst>
      <p:ext uri="{BB962C8B-B14F-4D97-AF65-F5344CB8AC3E}">
        <p14:creationId xmlns:p14="http://schemas.microsoft.com/office/powerpoint/2010/main" val="2777668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1E07F2E6-7CAD-4BA1-AE75-8621EE6CC2A6}"/>
              </a:ext>
            </a:extLst>
          </p:cNvPr>
          <p:cNvSpPr>
            <a:spLocks noGrp="1"/>
          </p:cNvSpPr>
          <p:nvPr>
            <p:ph type="sldNum" sz="quarter" idx="12"/>
          </p:nvPr>
        </p:nvSpPr>
        <p:spPr/>
        <p:txBody>
          <a:bodyPr/>
          <a:lstStyle/>
          <a:p>
            <a:fld id="{72A5E12F-523A-4D75-95A2-779F57F5D9E2}" type="slidenum">
              <a:rPr lang="zh-CN" altLang="en-US" smtClean="0"/>
              <a:pPr/>
              <a:t>21</a:t>
            </a:fld>
            <a:endParaRPr lang="zh-CN" altLang="en-US"/>
          </a:p>
        </p:txBody>
      </p:sp>
      <p:sp>
        <p:nvSpPr>
          <p:cNvPr id="3" name="文本占位符 2">
            <a:extLst>
              <a:ext uri="{FF2B5EF4-FFF2-40B4-BE49-F238E27FC236}">
                <a16:creationId xmlns:a16="http://schemas.microsoft.com/office/drawing/2014/main" id="{6E83AF67-3135-40DD-9E9B-76FFE7306FD3}"/>
              </a:ext>
            </a:extLst>
          </p:cNvPr>
          <p:cNvSpPr>
            <a:spLocks noGrp="1"/>
          </p:cNvSpPr>
          <p:nvPr>
            <p:ph type="body" sz="quarter" idx="13"/>
          </p:nvPr>
        </p:nvSpPr>
        <p:spPr/>
        <p:txBody>
          <a:bodyPr/>
          <a:lstStyle/>
          <a:p>
            <a:r>
              <a:rPr lang="zh-CN" altLang="en-US" dirty="0"/>
              <a:t>实验结果</a:t>
            </a:r>
            <a:endParaRPr lang="zh-Hans-HK" altLang="en-US" dirty="0"/>
          </a:p>
        </p:txBody>
      </p:sp>
      <p:sp>
        <p:nvSpPr>
          <p:cNvPr id="6" name="文本框 5">
            <a:extLst>
              <a:ext uri="{FF2B5EF4-FFF2-40B4-BE49-F238E27FC236}">
                <a16:creationId xmlns:a16="http://schemas.microsoft.com/office/drawing/2014/main" id="{C6CEC186-8977-4A47-BBE9-5EFBEB8807BD}"/>
              </a:ext>
            </a:extLst>
          </p:cNvPr>
          <p:cNvSpPr txBox="1"/>
          <p:nvPr/>
        </p:nvSpPr>
        <p:spPr>
          <a:xfrm>
            <a:off x="387927" y="1283855"/>
            <a:ext cx="8747908" cy="984885"/>
          </a:xfrm>
          <a:prstGeom prst="rect">
            <a:avLst/>
          </a:prstGeom>
          <a:noFill/>
        </p:spPr>
        <p:txBody>
          <a:bodyPr wrap="none" rtlCol="0">
            <a:spAutoFit/>
          </a:bodyPr>
          <a:lstStyle/>
          <a:p>
            <a:pPr marL="285750" indent="-285750">
              <a:buFont typeface="Arial" panose="020B0604020202020204" pitchFamily="34" charset="0"/>
              <a:buChar char="•"/>
            </a:pPr>
            <a:r>
              <a:rPr lang="en-US" altLang="zh-Hans-HK" sz="2400" b="1" dirty="0" err="1"/>
              <a:t>D</a:t>
            </a:r>
            <a:r>
              <a:rPr lang="en-US" altLang="zh-CN" sz="2400" b="1" dirty="0" err="1"/>
              <a:t>eepGlobe</a:t>
            </a:r>
            <a:r>
              <a:rPr lang="en-US" altLang="zh-CN" b="1" dirty="0"/>
              <a:t> </a:t>
            </a:r>
          </a:p>
          <a:p>
            <a:endParaRPr lang="en-US" altLang="zh-CN" b="1" dirty="0"/>
          </a:p>
          <a:p>
            <a:r>
              <a:rPr lang="zh-CN" altLang="en-US" sz="1600" dirty="0"/>
              <a:t>亚米级遥感影像数据集，针对农村地区的地域分割，将图像分割成水体、荒地、林地等</a:t>
            </a:r>
            <a:r>
              <a:rPr lang="en-US" altLang="zh-CN" sz="1600" dirty="0"/>
              <a:t>7</a:t>
            </a:r>
            <a:r>
              <a:rPr lang="zh-CN" altLang="en-US" sz="1600" dirty="0"/>
              <a:t>个类别</a:t>
            </a:r>
            <a:r>
              <a:rPr lang="en-US" altLang="zh-CN" sz="1600" dirty="0"/>
              <a:t> </a:t>
            </a:r>
            <a:endParaRPr lang="zh-Hans-HK" altLang="en-US" sz="1600" dirty="0"/>
          </a:p>
        </p:txBody>
      </p:sp>
      <p:pic>
        <p:nvPicPr>
          <p:cNvPr id="8" name="图片 7">
            <a:extLst>
              <a:ext uri="{FF2B5EF4-FFF2-40B4-BE49-F238E27FC236}">
                <a16:creationId xmlns:a16="http://schemas.microsoft.com/office/drawing/2014/main" id="{D0C95D70-35CA-4F24-8B97-13D49D7BD6D3}"/>
              </a:ext>
            </a:extLst>
          </p:cNvPr>
          <p:cNvPicPr>
            <a:picLocks noChangeAspect="1"/>
          </p:cNvPicPr>
          <p:nvPr/>
        </p:nvPicPr>
        <p:blipFill rotWithShape="1">
          <a:blip r:embed="rId3">
            <a:extLst>
              <a:ext uri="{28A0092B-C50C-407E-A947-70E740481C1C}">
                <a14:useLocalDpi xmlns:a14="http://schemas.microsoft.com/office/drawing/2010/main" val="0"/>
              </a:ext>
            </a:extLst>
          </a:blip>
          <a:srcRect t="1241"/>
          <a:stretch/>
        </p:blipFill>
        <p:spPr>
          <a:xfrm>
            <a:off x="1381005" y="2909454"/>
            <a:ext cx="9213104" cy="2281473"/>
          </a:xfrm>
          <a:prstGeom prst="rect">
            <a:avLst/>
          </a:prstGeom>
        </p:spPr>
      </p:pic>
      <p:sp>
        <p:nvSpPr>
          <p:cNvPr id="10" name="文本框 9">
            <a:extLst>
              <a:ext uri="{FF2B5EF4-FFF2-40B4-BE49-F238E27FC236}">
                <a16:creationId xmlns:a16="http://schemas.microsoft.com/office/drawing/2014/main" id="{C68CF7DF-9EC3-41DA-9120-C8B2FA23374C}"/>
              </a:ext>
            </a:extLst>
          </p:cNvPr>
          <p:cNvSpPr txBox="1"/>
          <p:nvPr/>
        </p:nvSpPr>
        <p:spPr>
          <a:xfrm>
            <a:off x="5152133" y="2484004"/>
            <a:ext cx="1529778" cy="338554"/>
          </a:xfrm>
          <a:prstGeom prst="rect">
            <a:avLst/>
          </a:prstGeom>
          <a:noFill/>
        </p:spPr>
        <p:txBody>
          <a:bodyPr wrap="none" rtlCol="0">
            <a:spAutoFit/>
          </a:bodyPr>
          <a:lstStyle/>
          <a:p>
            <a:r>
              <a:rPr lang="en-US" altLang="zh-Hans-HK" sz="1600" b="1" dirty="0"/>
              <a:t>GLN</a:t>
            </a:r>
            <a:r>
              <a:rPr lang="en-US" altLang="zh-CN" sz="1600" b="1" dirty="0"/>
              <a:t>et</a:t>
            </a:r>
            <a:r>
              <a:rPr lang="zh-CN" altLang="en-US" sz="1600" b="1" dirty="0"/>
              <a:t>消融实验</a:t>
            </a:r>
            <a:endParaRPr lang="zh-Hans-HK" altLang="en-US" sz="1600" b="1" dirty="0"/>
          </a:p>
        </p:txBody>
      </p:sp>
      <p:sp>
        <p:nvSpPr>
          <p:cNvPr id="11" name="文本框 10">
            <a:extLst>
              <a:ext uri="{FF2B5EF4-FFF2-40B4-BE49-F238E27FC236}">
                <a16:creationId xmlns:a16="http://schemas.microsoft.com/office/drawing/2014/main" id="{153F533E-E56E-4490-A6BD-CFF0F2FF0CD5}"/>
              </a:ext>
            </a:extLst>
          </p:cNvPr>
          <p:cNvSpPr txBox="1"/>
          <p:nvPr/>
        </p:nvSpPr>
        <p:spPr>
          <a:xfrm>
            <a:off x="1381005" y="5264534"/>
            <a:ext cx="9489393" cy="584775"/>
          </a:xfrm>
          <a:prstGeom prst="rect">
            <a:avLst/>
          </a:prstGeom>
          <a:noFill/>
        </p:spPr>
        <p:txBody>
          <a:bodyPr wrap="none" rtlCol="0">
            <a:spAutoFit/>
          </a:bodyPr>
          <a:lstStyle/>
          <a:p>
            <a:r>
              <a:rPr lang="zh-CN" altLang="en-US" sz="1600" dirty="0"/>
              <a:t>*以</a:t>
            </a:r>
            <a:r>
              <a:rPr lang="en-US" altLang="zh-CN" sz="1600" dirty="0"/>
              <a:t>FPN</a:t>
            </a:r>
            <a:r>
              <a:rPr lang="zh-CN" altLang="en-US" sz="1600" dirty="0"/>
              <a:t>作为</a:t>
            </a:r>
            <a:r>
              <a:rPr lang="en-US" altLang="zh-CN" sz="1600" dirty="0"/>
              <a:t>Backbone</a:t>
            </a:r>
          </a:p>
          <a:p>
            <a:r>
              <a:rPr lang="en-US" altLang="zh-Hans-HK" sz="1600" dirty="0"/>
              <a:t>** shallow</a:t>
            </a:r>
            <a:r>
              <a:rPr lang="zh-CN" altLang="en-US" sz="1600" dirty="0"/>
              <a:t>指只共享</a:t>
            </a:r>
            <a:r>
              <a:rPr lang="en-US" altLang="zh-CN" sz="1600" dirty="0"/>
              <a:t>FPN</a:t>
            </a:r>
            <a:r>
              <a:rPr lang="zh-CN" altLang="en-US" sz="1600" dirty="0"/>
              <a:t>中一层的特征图（未在文中和代码中指明），</a:t>
            </a:r>
            <a:r>
              <a:rPr lang="en-US" altLang="zh-CN" sz="1600" dirty="0"/>
              <a:t>deep</a:t>
            </a:r>
            <a:r>
              <a:rPr lang="zh-CN" altLang="en-US" sz="1600" dirty="0"/>
              <a:t>则是共享全部</a:t>
            </a:r>
            <a:r>
              <a:rPr lang="en-US" altLang="zh-CN" sz="1600" dirty="0"/>
              <a:t>layer</a:t>
            </a:r>
            <a:r>
              <a:rPr lang="zh-CN" altLang="en-US" sz="1600" dirty="0"/>
              <a:t>的特征图</a:t>
            </a:r>
            <a:endParaRPr lang="zh-Hans-HK" altLang="en-US" sz="1600" dirty="0"/>
          </a:p>
        </p:txBody>
      </p:sp>
    </p:spTree>
    <p:extLst>
      <p:ext uri="{BB962C8B-B14F-4D97-AF65-F5344CB8AC3E}">
        <p14:creationId xmlns:p14="http://schemas.microsoft.com/office/powerpoint/2010/main" val="31340890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1E07F2E6-7CAD-4BA1-AE75-8621EE6CC2A6}"/>
              </a:ext>
            </a:extLst>
          </p:cNvPr>
          <p:cNvSpPr>
            <a:spLocks noGrp="1"/>
          </p:cNvSpPr>
          <p:nvPr>
            <p:ph type="sldNum" sz="quarter" idx="12"/>
          </p:nvPr>
        </p:nvSpPr>
        <p:spPr/>
        <p:txBody>
          <a:bodyPr/>
          <a:lstStyle/>
          <a:p>
            <a:fld id="{72A5E12F-523A-4D75-95A2-779F57F5D9E2}" type="slidenum">
              <a:rPr lang="zh-CN" altLang="en-US" smtClean="0"/>
              <a:pPr/>
              <a:t>22</a:t>
            </a:fld>
            <a:endParaRPr lang="zh-CN" altLang="en-US"/>
          </a:p>
        </p:txBody>
      </p:sp>
      <p:sp>
        <p:nvSpPr>
          <p:cNvPr id="3" name="文本占位符 2">
            <a:extLst>
              <a:ext uri="{FF2B5EF4-FFF2-40B4-BE49-F238E27FC236}">
                <a16:creationId xmlns:a16="http://schemas.microsoft.com/office/drawing/2014/main" id="{6E83AF67-3135-40DD-9E9B-76FFE7306FD3}"/>
              </a:ext>
            </a:extLst>
          </p:cNvPr>
          <p:cNvSpPr>
            <a:spLocks noGrp="1"/>
          </p:cNvSpPr>
          <p:nvPr>
            <p:ph type="body" sz="quarter" idx="13"/>
          </p:nvPr>
        </p:nvSpPr>
        <p:spPr/>
        <p:txBody>
          <a:bodyPr/>
          <a:lstStyle/>
          <a:p>
            <a:r>
              <a:rPr lang="zh-CN" altLang="en-US" dirty="0"/>
              <a:t>实验结果</a:t>
            </a:r>
            <a:endParaRPr lang="zh-Hans-HK" altLang="en-US" dirty="0"/>
          </a:p>
        </p:txBody>
      </p:sp>
      <p:sp>
        <p:nvSpPr>
          <p:cNvPr id="6" name="文本框 5">
            <a:extLst>
              <a:ext uri="{FF2B5EF4-FFF2-40B4-BE49-F238E27FC236}">
                <a16:creationId xmlns:a16="http://schemas.microsoft.com/office/drawing/2014/main" id="{C6CEC186-8977-4A47-BBE9-5EFBEB8807BD}"/>
              </a:ext>
            </a:extLst>
          </p:cNvPr>
          <p:cNvSpPr txBox="1"/>
          <p:nvPr/>
        </p:nvSpPr>
        <p:spPr>
          <a:xfrm>
            <a:off x="387927" y="1283855"/>
            <a:ext cx="1968809" cy="461665"/>
          </a:xfrm>
          <a:prstGeom prst="rect">
            <a:avLst/>
          </a:prstGeom>
          <a:noFill/>
        </p:spPr>
        <p:txBody>
          <a:bodyPr wrap="none" rtlCol="0">
            <a:spAutoFit/>
          </a:bodyPr>
          <a:lstStyle/>
          <a:p>
            <a:pPr marL="285750" indent="-285750">
              <a:buFont typeface="Arial" panose="020B0604020202020204" pitchFamily="34" charset="0"/>
              <a:buChar char="•"/>
            </a:pPr>
            <a:r>
              <a:rPr lang="en-US" altLang="zh-Hans-HK" sz="2400" b="1" dirty="0" err="1"/>
              <a:t>D</a:t>
            </a:r>
            <a:r>
              <a:rPr lang="en-US" altLang="zh-CN" sz="2400" b="1" dirty="0" err="1"/>
              <a:t>eepGlobe</a:t>
            </a:r>
            <a:r>
              <a:rPr lang="en-US" altLang="zh-CN" sz="2400" b="1" dirty="0"/>
              <a:t> </a:t>
            </a:r>
          </a:p>
        </p:txBody>
      </p:sp>
      <p:pic>
        <p:nvPicPr>
          <p:cNvPr id="5" name="图片 4">
            <a:extLst>
              <a:ext uri="{FF2B5EF4-FFF2-40B4-BE49-F238E27FC236}">
                <a16:creationId xmlns:a16="http://schemas.microsoft.com/office/drawing/2014/main" id="{1EF08991-8BBD-4702-8499-A659B4FA7B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18521" y="1983652"/>
            <a:ext cx="6200775" cy="3038475"/>
          </a:xfrm>
          <a:prstGeom prst="rect">
            <a:avLst/>
          </a:prstGeom>
        </p:spPr>
      </p:pic>
      <p:sp>
        <p:nvSpPr>
          <p:cNvPr id="7" name="文本框 6">
            <a:extLst>
              <a:ext uri="{FF2B5EF4-FFF2-40B4-BE49-F238E27FC236}">
                <a16:creationId xmlns:a16="http://schemas.microsoft.com/office/drawing/2014/main" id="{F4592F23-EC5F-4066-9076-53E1D1EF3047}"/>
              </a:ext>
            </a:extLst>
          </p:cNvPr>
          <p:cNvSpPr txBox="1"/>
          <p:nvPr/>
        </p:nvSpPr>
        <p:spPr>
          <a:xfrm>
            <a:off x="1283854" y="5223270"/>
            <a:ext cx="8903207" cy="523220"/>
          </a:xfrm>
          <a:prstGeom prst="rect">
            <a:avLst/>
          </a:prstGeom>
          <a:noFill/>
        </p:spPr>
        <p:txBody>
          <a:bodyPr wrap="none" rtlCol="0">
            <a:spAutoFit/>
          </a:bodyPr>
          <a:lstStyle/>
          <a:p>
            <a:r>
              <a:rPr lang="zh-CN" altLang="en-US" sz="1400" dirty="0"/>
              <a:t>*</a:t>
            </a:r>
            <a:r>
              <a:rPr lang="en-US" altLang="zh-CN" sz="1400" dirty="0"/>
              <a:t>Patch Inference</a:t>
            </a:r>
            <a:r>
              <a:rPr lang="zh-CN" altLang="en-US" sz="1400" dirty="0"/>
              <a:t>的</a:t>
            </a:r>
            <a:r>
              <a:rPr lang="en-US" altLang="zh-CN" sz="1400" dirty="0"/>
              <a:t>patch size</a:t>
            </a:r>
            <a:r>
              <a:rPr lang="zh-CN" altLang="en-US" sz="1400" dirty="0"/>
              <a:t>为</a:t>
            </a:r>
            <a:r>
              <a:rPr lang="en-US" altLang="zh-CN" sz="1400" dirty="0"/>
              <a:t>500</a:t>
            </a:r>
            <a:r>
              <a:rPr lang="zh-CN" altLang="en-US" sz="1400" dirty="0"/>
              <a:t>*</a:t>
            </a:r>
            <a:r>
              <a:rPr lang="en-US" altLang="zh-CN" sz="1400" dirty="0"/>
              <a:t>500</a:t>
            </a:r>
          </a:p>
          <a:p>
            <a:r>
              <a:rPr lang="zh-CN" altLang="en-US" sz="1400" dirty="0"/>
              <a:t>**</a:t>
            </a:r>
            <a:r>
              <a:rPr lang="en-US" altLang="zh-CN" sz="1400" dirty="0"/>
              <a:t>Global Inference</a:t>
            </a:r>
            <a:r>
              <a:rPr lang="zh-CN" altLang="en-US" sz="1400" dirty="0"/>
              <a:t>输入为原始图像。其中</a:t>
            </a:r>
            <a:r>
              <a:rPr lang="en-US" altLang="zh-CN" sz="1400" dirty="0" err="1"/>
              <a:t>SegNet</a:t>
            </a:r>
            <a:r>
              <a:rPr lang="zh-CN" altLang="en-US" sz="1400" dirty="0"/>
              <a:t>与</a:t>
            </a:r>
            <a:r>
              <a:rPr lang="en-US" altLang="zh-CN" sz="1400" dirty="0" err="1"/>
              <a:t>PSPNet</a:t>
            </a:r>
            <a:r>
              <a:rPr lang="zh-CN" altLang="en-US" sz="1400" dirty="0"/>
              <a:t>无法直接将原始图像作为输入，经过一定比例的下采样</a:t>
            </a:r>
            <a:endParaRPr lang="zh-Hans-HK" altLang="en-US" sz="1400" dirty="0"/>
          </a:p>
        </p:txBody>
      </p:sp>
      <p:sp>
        <p:nvSpPr>
          <p:cNvPr id="8" name="文本框 7">
            <a:extLst>
              <a:ext uri="{FF2B5EF4-FFF2-40B4-BE49-F238E27FC236}">
                <a16:creationId xmlns:a16="http://schemas.microsoft.com/office/drawing/2014/main" id="{C05DECDD-12F0-4EB7-9E98-E434741C2FF8}"/>
              </a:ext>
            </a:extLst>
          </p:cNvPr>
          <p:cNvSpPr txBox="1"/>
          <p:nvPr/>
        </p:nvSpPr>
        <p:spPr>
          <a:xfrm>
            <a:off x="5187966" y="1675875"/>
            <a:ext cx="1261884" cy="307777"/>
          </a:xfrm>
          <a:prstGeom prst="rect">
            <a:avLst/>
          </a:prstGeom>
          <a:noFill/>
        </p:spPr>
        <p:txBody>
          <a:bodyPr wrap="none" rtlCol="0">
            <a:spAutoFit/>
          </a:bodyPr>
          <a:lstStyle/>
          <a:p>
            <a:r>
              <a:rPr lang="zh-CN" altLang="en-US" sz="1400" b="1" dirty="0"/>
              <a:t>模型结果对比</a:t>
            </a:r>
            <a:endParaRPr lang="zh-Hans-HK" altLang="en-US" sz="1400" b="1" dirty="0"/>
          </a:p>
        </p:txBody>
      </p:sp>
    </p:spTree>
    <p:extLst>
      <p:ext uri="{BB962C8B-B14F-4D97-AF65-F5344CB8AC3E}">
        <p14:creationId xmlns:p14="http://schemas.microsoft.com/office/powerpoint/2010/main" val="21007324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1E07F2E6-7CAD-4BA1-AE75-8621EE6CC2A6}"/>
              </a:ext>
            </a:extLst>
          </p:cNvPr>
          <p:cNvSpPr>
            <a:spLocks noGrp="1"/>
          </p:cNvSpPr>
          <p:nvPr>
            <p:ph type="sldNum" sz="quarter" idx="12"/>
          </p:nvPr>
        </p:nvSpPr>
        <p:spPr/>
        <p:txBody>
          <a:bodyPr/>
          <a:lstStyle/>
          <a:p>
            <a:fld id="{72A5E12F-523A-4D75-95A2-779F57F5D9E2}" type="slidenum">
              <a:rPr lang="zh-CN" altLang="en-US" smtClean="0"/>
              <a:pPr/>
              <a:t>23</a:t>
            </a:fld>
            <a:endParaRPr lang="zh-CN" altLang="en-US"/>
          </a:p>
        </p:txBody>
      </p:sp>
      <p:sp>
        <p:nvSpPr>
          <p:cNvPr id="3" name="文本占位符 2">
            <a:extLst>
              <a:ext uri="{FF2B5EF4-FFF2-40B4-BE49-F238E27FC236}">
                <a16:creationId xmlns:a16="http://schemas.microsoft.com/office/drawing/2014/main" id="{6E83AF67-3135-40DD-9E9B-76FFE7306FD3}"/>
              </a:ext>
            </a:extLst>
          </p:cNvPr>
          <p:cNvSpPr>
            <a:spLocks noGrp="1"/>
          </p:cNvSpPr>
          <p:nvPr>
            <p:ph type="body" sz="quarter" idx="13"/>
          </p:nvPr>
        </p:nvSpPr>
        <p:spPr/>
        <p:txBody>
          <a:bodyPr/>
          <a:lstStyle/>
          <a:p>
            <a:r>
              <a:rPr lang="zh-CN" altLang="en-US" dirty="0"/>
              <a:t>实验结果</a:t>
            </a:r>
            <a:endParaRPr lang="zh-Hans-HK" altLang="en-US" dirty="0"/>
          </a:p>
        </p:txBody>
      </p:sp>
      <p:sp>
        <p:nvSpPr>
          <p:cNvPr id="6" name="文本框 5">
            <a:extLst>
              <a:ext uri="{FF2B5EF4-FFF2-40B4-BE49-F238E27FC236}">
                <a16:creationId xmlns:a16="http://schemas.microsoft.com/office/drawing/2014/main" id="{C6CEC186-8977-4A47-BBE9-5EFBEB8807BD}"/>
              </a:ext>
            </a:extLst>
          </p:cNvPr>
          <p:cNvSpPr txBox="1"/>
          <p:nvPr/>
        </p:nvSpPr>
        <p:spPr>
          <a:xfrm>
            <a:off x="387927" y="1283855"/>
            <a:ext cx="3461204" cy="461665"/>
          </a:xfrm>
          <a:prstGeom prst="rect">
            <a:avLst/>
          </a:prstGeom>
          <a:noFill/>
        </p:spPr>
        <p:txBody>
          <a:bodyPr wrap="none" rtlCol="0">
            <a:spAutoFit/>
          </a:bodyPr>
          <a:lstStyle/>
          <a:p>
            <a:pPr marL="285750" indent="-285750">
              <a:buFont typeface="Arial" panose="020B0604020202020204" pitchFamily="34" charset="0"/>
              <a:buChar char="•"/>
            </a:pPr>
            <a:r>
              <a:rPr lang="en-US" altLang="zh-Hans-HK" sz="2400" b="1" dirty="0"/>
              <a:t>ISIC   </a:t>
            </a:r>
            <a:r>
              <a:rPr lang="zh-CN" altLang="en-US" dirty="0"/>
              <a:t>皮肤癌筛查分割数据集</a:t>
            </a:r>
            <a:endParaRPr lang="en-US" altLang="zh-CN" dirty="0"/>
          </a:p>
        </p:txBody>
      </p:sp>
      <p:pic>
        <p:nvPicPr>
          <p:cNvPr id="8" name="图片 7">
            <a:extLst>
              <a:ext uri="{FF2B5EF4-FFF2-40B4-BE49-F238E27FC236}">
                <a16:creationId xmlns:a16="http://schemas.microsoft.com/office/drawing/2014/main" id="{1DBCF0D3-8C0F-4ADB-A5F7-AD845B645A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5251" y="2816372"/>
            <a:ext cx="4785732" cy="1670049"/>
          </a:xfrm>
          <a:prstGeom prst="rect">
            <a:avLst/>
          </a:prstGeom>
        </p:spPr>
      </p:pic>
      <p:pic>
        <p:nvPicPr>
          <p:cNvPr id="11" name="图片 10">
            <a:extLst>
              <a:ext uri="{FF2B5EF4-FFF2-40B4-BE49-F238E27FC236}">
                <a16:creationId xmlns:a16="http://schemas.microsoft.com/office/drawing/2014/main" id="{A74821AE-E19A-4008-87C5-E0A03C59B7C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0" y="2851490"/>
            <a:ext cx="5143049" cy="1634931"/>
          </a:xfrm>
          <a:prstGeom prst="rect">
            <a:avLst/>
          </a:prstGeom>
        </p:spPr>
      </p:pic>
      <p:sp>
        <p:nvSpPr>
          <p:cNvPr id="12" name="文本框 11">
            <a:extLst>
              <a:ext uri="{FF2B5EF4-FFF2-40B4-BE49-F238E27FC236}">
                <a16:creationId xmlns:a16="http://schemas.microsoft.com/office/drawing/2014/main" id="{226886CB-4206-46BF-A721-73DA652C7F38}"/>
              </a:ext>
            </a:extLst>
          </p:cNvPr>
          <p:cNvSpPr txBox="1"/>
          <p:nvPr/>
        </p:nvSpPr>
        <p:spPr>
          <a:xfrm>
            <a:off x="2359565" y="2508595"/>
            <a:ext cx="1357103" cy="307777"/>
          </a:xfrm>
          <a:prstGeom prst="rect">
            <a:avLst/>
          </a:prstGeom>
          <a:noFill/>
        </p:spPr>
        <p:txBody>
          <a:bodyPr wrap="none" rtlCol="0">
            <a:spAutoFit/>
          </a:bodyPr>
          <a:lstStyle/>
          <a:p>
            <a:r>
              <a:rPr lang="en-US" altLang="zh-Hans-HK" sz="1400" b="1" dirty="0"/>
              <a:t>GLN</a:t>
            </a:r>
            <a:r>
              <a:rPr lang="en-US" altLang="zh-CN" sz="1400" b="1" dirty="0"/>
              <a:t>et</a:t>
            </a:r>
            <a:r>
              <a:rPr lang="zh-CN" altLang="en-US" sz="1400" b="1" dirty="0"/>
              <a:t>消融实验</a:t>
            </a:r>
            <a:endParaRPr lang="zh-Hans-HK" altLang="en-US" sz="1400" b="1" dirty="0"/>
          </a:p>
        </p:txBody>
      </p:sp>
      <p:sp>
        <p:nvSpPr>
          <p:cNvPr id="13" name="文本框 12">
            <a:extLst>
              <a:ext uri="{FF2B5EF4-FFF2-40B4-BE49-F238E27FC236}">
                <a16:creationId xmlns:a16="http://schemas.microsoft.com/office/drawing/2014/main" id="{B3C8D02A-EEFB-4612-A820-1C95B659AA05}"/>
              </a:ext>
            </a:extLst>
          </p:cNvPr>
          <p:cNvSpPr txBox="1"/>
          <p:nvPr/>
        </p:nvSpPr>
        <p:spPr>
          <a:xfrm>
            <a:off x="8036582" y="2543713"/>
            <a:ext cx="1261884" cy="307777"/>
          </a:xfrm>
          <a:prstGeom prst="rect">
            <a:avLst/>
          </a:prstGeom>
          <a:noFill/>
        </p:spPr>
        <p:txBody>
          <a:bodyPr wrap="none" rtlCol="0">
            <a:spAutoFit/>
          </a:bodyPr>
          <a:lstStyle/>
          <a:p>
            <a:r>
              <a:rPr lang="zh-CN" altLang="en-US" sz="1400" b="1" dirty="0"/>
              <a:t>模型结果对比</a:t>
            </a:r>
            <a:endParaRPr lang="zh-Hans-HK" altLang="en-US" sz="1400" b="1" dirty="0"/>
          </a:p>
        </p:txBody>
      </p:sp>
      <p:sp>
        <p:nvSpPr>
          <p:cNvPr id="14" name="文本框 13">
            <a:extLst>
              <a:ext uri="{FF2B5EF4-FFF2-40B4-BE49-F238E27FC236}">
                <a16:creationId xmlns:a16="http://schemas.microsoft.com/office/drawing/2014/main" id="{26B0BD5B-6A81-4FDB-ADC9-01382424F1FC}"/>
              </a:ext>
            </a:extLst>
          </p:cNvPr>
          <p:cNvSpPr txBox="1"/>
          <p:nvPr/>
        </p:nvSpPr>
        <p:spPr>
          <a:xfrm>
            <a:off x="645251" y="4486421"/>
            <a:ext cx="2000228" cy="307777"/>
          </a:xfrm>
          <a:prstGeom prst="rect">
            <a:avLst/>
          </a:prstGeom>
          <a:noFill/>
        </p:spPr>
        <p:txBody>
          <a:bodyPr wrap="none" rtlCol="0">
            <a:spAutoFit/>
          </a:bodyPr>
          <a:lstStyle/>
          <a:p>
            <a:r>
              <a:rPr lang="zh-CN" altLang="en-US" sz="1400" dirty="0"/>
              <a:t>*</a:t>
            </a:r>
            <a:r>
              <a:rPr lang="en-US" altLang="zh-CN" sz="1400" dirty="0" err="1"/>
              <a:t>Bbox</a:t>
            </a:r>
            <a:r>
              <a:rPr lang="zh-CN" altLang="en-US" sz="1400" dirty="0"/>
              <a:t>即为</a:t>
            </a:r>
            <a:r>
              <a:rPr lang="en-US" altLang="zh-CN" sz="1400" dirty="0"/>
              <a:t>Bounding Box</a:t>
            </a:r>
            <a:endParaRPr lang="zh-Hans-HK" altLang="en-US" sz="1400" dirty="0"/>
          </a:p>
        </p:txBody>
      </p:sp>
      <p:sp>
        <p:nvSpPr>
          <p:cNvPr id="10" name="文本框 9">
            <a:extLst>
              <a:ext uri="{FF2B5EF4-FFF2-40B4-BE49-F238E27FC236}">
                <a16:creationId xmlns:a16="http://schemas.microsoft.com/office/drawing/2014/main" id="{B8A26470-0B8A-4EEB-9F28-5FB6350173A1}"/>
              </a:ext>
            </a:extLst>
          </p:cNvPr>
          <p:cNvSpPr txBox="1"/>
          <p:nvPr/>
        </p:nvSpPr>
        <p:spPr>
          <a:xfrm>
            <a:off x="6072583" y="4486420"/>
            <a:ext cx="3235181" cy="307777"/>
          </a:xfrm>
          <a:prstGeom prst="rect">
            <a:avLst/>
          </a:prstGeom>
          <a:noFill/>
        </p:spPr>
        <p:txBody>
          <a:bodyPr wrap="none" rtlCol="0">
            <a:spAutoFit/>
          </a:bodyPr>
          <a:lstStyle/>
          <a:p>
            <a:r>
              <a:rPr lang="zh-CN" altLang="en-US" sz="1400" dirty="0"/>
              <a:t>*</a:t>
            </a:r>
            <a:r>
              <a:rPr lang="en-US" altLang="zh-CN" sz="1400" dirty="0"/>
              <a:t>ISIC</a:t>
            </a:r>
            <a:r>
              <a:rPr lang="zh-CN" altLang="en-US" sz="1400" dirty="0"/>
              <a:t>测试数据集经过一定比例的下采样</a:t>
            </a:r>
            <a:endParaRPr lang="zh-Hans-HK" altLang="en-US" sz="1400" dirty="0"/>
          </a:p>
        </p:txBody>
      </p:sp>
    </p:spTree>
    <p:extLst>
      <p:ext uri="{BB962C8B-B14F-4D97-AF65-F5344CB8AC3E}">
        <p14:creationId xmlns:p14="http://schemas.microsoft.com/office/powerpoint/2010/main" val="18528509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1E07F2E6-7CAD-4BA1-AE75-8621EE6CC2A6}"/>
              </a:ext>
            </a:extLst>
          </p:cNvPr>
          <p:cNvSpPr>
            <a:spLocks noGrp="1"/>
          </p:cNvSpPr>
          <p:nvPr>
            <p:ph type="sldNum" sz="quarter" idx="12"/>
          </p:nvPr>
        </p:nvSpPr>
        <p:spPr/>
        <p:txBody>
          <a:bodyPr/>
          <a:lstStyle/>
          <a:p>
            <a:fld id="{72A5E12F-523A-4D75-95A2-779F57F5D9E2}" type="slidenum">
              <a:rPr lang="zh-CN" altLang="en-US" smtClean="0"/>
              <a:pPr/>
              <a:t>24</a:t>
            </a:fld>
            <a:endParaRPr lang="zh-CN" altLang="en-US"/>
          </a:p>
        </p:txBody>
      </p:sp>
      <p:sp>
        <p:nvSpPr>
          <p:cNvPr id="3" name="文本占位符 2">
            <a:extLst>
              <a:ext uri="{FF2B5EF4-FFF2-40B4-BE49-F238E27FC236}">
                <a16:creationId xmlns:a16="http://schemas.microsoft.com/office/drawing/2014/main" id="{6E83AF67-3135-40DD-9E9B-76FFE7306FD3}"/>
              </a:ext>
            </a:extLst>
          </p:cNvPr>
          <p:cNvSpPr>
            <a:spLocks noGrp="1"/>
          </p:cNvSpPr>
          <p:nvPr>
            <p:ph type="body" sz="quarter" idx="13"/>
          </p:nvPr>
        </p:nvSpPr>
        <p:spPr/>
        <p:txBody>
          <a:bodyPr/>
          <a:lstStyle/>
          <a:p>
            <a:r>
              <a:rPr lang="zh-CN" altLang="en-US" dirty="0"/>
              <a:t>实验结果</a:t>
            </a:r>
            <a:endParaRPr lang="zh-Hans-HK" altLang="en-US" dirty="0"/>
          </a:p>
        </p:txBody>
      </p:sp>
      <p:sp>
        <p:nvSpPr>
          <p:cNvPr id="6" name="文本框 5">
            <a:extLst>
              <a:ext uri="{FF2B5EF4-FFF2-40B4-BE49-F238E27FC236}">
                <a16:creationId xmlns:a16="http://schemas.microsoft.com/office/drawing/2014/main" id="{C6CEC186-8977-4A47-BBE9-5EFBEB8807BD}"/>
              </a:ext>
            </a:extLst>
          </p:cNvPr>
          <p:cNvSpPr txBox="1"/>
          <p:nvPr/>
        </p:nvSpPr>
        <p:spPr>
          <a:xfrm>
            <a:off x="387927" y="1283855"/>
            <a:ext cx="7542770" cy="461665"/>
          </a:xfrm>
          <a:prstGeom prst="rect">
            <a:avLst/>
          </a:prstGeom>
          <a:noFill/>
        </p:spPr>
        <p:txBody>
          <a:bodyPr wrap="none" rtlCol="0">
            <a:spAutoFit/>
          </a:bodyPr>
          <a:lstStyle/>
          <a:p>
            <a:pPr marL="285750" indent="-285750">
              <a:buFont typeface="Arial" panose="020B0604020202020204" pitchFamily="34" charset="0"/>
              <a:buChar char="•"/>
            </a:pPr>
            <a:r>
              <a:rPr lang="en-US" altLang="zh-Hans-HK" sz="2400" b="1" dirty="0"/>
              <a:t>ISIC   </a:t>
            </a:r>
            <a:r>
              <a:rPr lang="zh-CN" altLang="en-US" dirty="0"/>
              <a:t>皮肤癌筛查分割数据集   </a:t>
            </a:r>
            <a:r>
              <a:rPr lang="en-US" altLang="zh-CN" dirty="0" err="1"/>
              <a:t>bbox</a:t>
            </a:r>
            <a:r>
              <a:rPr lang="zh-CN" altLang="en-US" dirty="0"/>
              <a:t>分割前后前景与背景比例占比分析</a:t>
            </a:r>
            <a:endParaRPr lang="en-US" altLang="zh-CN" dirty="0"/>
          </a:p>
        </p:txBody>
      </p:sp>
      <p:pic>
        <p:nvPicPr>
          <p:cNvPr id="5" name="图片 4">
            <a:extLst>
              <a:ext uri="{FF2B5EF4-FFF2-40B4-BE49-F238E27FC236}">
                <a16:creationId xmlns:a16="http://schemas.microsoft.com/office/drawing/2014/main" id="{FA24DD4F-366E-46CA-B8A8-6B236457C6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42302" y="2013527"/>
            <a:ext cx="8641423" cy="4241394"/>
          </a:xfrm>
          <a:prstGeom prst="rect">
            <a:avLst/>
          </a:prstGeom>
        </p:spPr>
      </p:pic>
    </p:spTree>
    <p:extLst>
      <p:ext uri="{BB962C8B-B14F-4D97-AF65-F5344CB8AC3E}">
        <p14:creationId xmlns:p14="http://schemas.microsoft.com/office/powerpoint/2010/main" val="31592435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B2584F5C-4F3E-4F1B-97ED-EF43C94909E7}"/>
              </a:ext>
            </a:extLst>
          </p:cNvPr>
          <p:cNvGrpSpPr/>
          <p:nvPr/>
        </p:nvGrpSpPr>
        <p:grpSpPr>
          <a:xfrm>
            <a:off x="3655902" y="1775113"/>
            <a:ext cx="4880195" cy="3611202"/>
            <a:chOff x="3655902" y="1775113"/>
            <a:chExt cx="4880195" cy="3611202"/>
          </a:xfrm>
        </p:grpSpPr>
        <p:grpSp>
          <p:nvGrpSpPr>
            <p:cNvPr id="40" name="组合 39">
              <a:extLst>
                <a:ext uri="{FF2B5EF4-FFF2-40B4-BE49-F238E27FC236}">
                  <a16:creationId xmlns:a16="http://schemas.microsoft.com/office/drawing/2014/main" id="{D51BD3CD-495D-442E-B42E-632B1C21B831}"/>
                </a:ext>
              </a:extLst>
            </p:cNvPr>
            <p:cNvGrpSpPr/>
            <p:nvPr/>
          </p:nvGrpSpPr>
          <p:grpSpPr>
            <a:xfrm>
              <a:off x="3655902" y="1775113"/>
              <a:ext cx="4880195" cy="553054"/>
              <a:chOff x="3655902" y="1765588"/>
              <a:chExt cx="4880195" cy="553054"/>
            </a:xfrm>
            <a:solidFill>
              <a:schemeClr val="bg1">
                <a:lumMod val="65000"/>
                <a:alpha val="50000"/>
              </a:schemeClr>
            </a:solidFill>
          </p:grpSpPr>
          <p:grpSp>
            <p:nvGrpSpPr>
              <p:cNvPr id="30" name="Google Shape;863;p65">
                <a:extLst>
                  <a:ext uri="{FF2B5EF4-FFF2-40B4-BE49-F238E27FC236}">
                    <a16:creationId xmlns:a16="http://schemas.microsoft.com/office/drawing/2014/main" id="{0C5BD5F4-47B1-43D4-B631-6CC25BF0AED8}"/>
                  </a:ext>
                </a:extLst>
              </p:cNvPr>
              <p:cNvGrpSpPr>
                <a:grpSpLocks noChangeAspect="1"/>
              </p:cNvGrpSpPr>
              <p:nvPr/>
            </p:nvGrpSpPr>
            <p:grpSpPr>
              <a:xfrm>
                <a:off x="3655902" y="1952115"/>
                <a:ext cx="190147" cy="180000"/>
                <a:chOff x="4660325" y="1866850"/>
                <a:chExt cx="68350" cy="58100"/>
              </a:xfrm>
              <a:grpFill/>
            </p:grpSpPr>
            <p:sp>
              <p:nvSpPr>
                <p:cNvPr id="34" name="Google Shape;864;p65">
                  <a:extLst>
                    <a:ext uri="{FF2B5EF4-FFF2-40B4-BE49-F238E27FC236}">
                      <a16:creationId xmlns:a16="http://schemas.microsoft.com/office/drawing/2014/main" id="{83DA97AF-7353-4BFC-B78A-A2DD0D10E045}"/>
                    </a:ext>
                  </a:extLst>
                </p:cNvPr>
                <p:cNvSpPr/>
                <p:nvPr/>
              </p:nvSpPr>
              <p:spPr>
                <a:xfrm>
                  <a:off x="4660325" y="1866850"/>
                  <a:ext cx="37700" cy="58100"/>
                </a:xfrm>
                <a:custGeom>
                  <a:avLst/>
                  <a:gdLst/>
                  <a:ahLst/>
                  <a:cxnLst/>
                  <a:rect l="l" t="t" r="r" b="b"/>
                  <a:pathLst>
                    <a:path w="1508" h="2324" extrusionOk="0">
                      <a:moveTo>
                        <a:pt x="346" y="1"/>
                      </a:moveTo>
                      <a:lnTo>
                        <a:pt x="0" y="354"/>
                      </a:lnTo>
                      <a:lnTo>
                        <a:pt x="815" y="1162"/>
                      </a:lnTo>
                      <a:lnTo>
                        <a:pt x="0" y="1977"/>
                      </a:lnTo>
                      <a:lnTo>
                        <a:pt x="346" y="2323"/>
                      </a:lnTo>
                      <a:lnTo>
                        <a:pt x="1508" y="1162"/>
                      </a:lnTo>
                      <a:lnTo>
                        <a:pt x="346" y="1"/>
                      </a:lnTo>
                      <a:close/>
                    </a:path>
                  </a:pathLst>
                </a:custGeom>
                <a:grpFill/>
                <a:ln w="9525" cap="flat" cmpd="sng">
                  <a:solidFill>
                    <a:schemeClr val="bg1">
                      <a:lumMod val="65000"/>
                    </a:schemeClr>
                  </a:solidFill>
                  <a:prstDash val="solid"/>
                  <a:round/>
                  <a:headEnd type="none" w="sm" len="sm"/>
                  <a:tailEnd type="none" w="sm" len="sm"/>
                </a:ln>
              </p:spPr>
              <p:txBody>
                <a:bodyPr spcFirstLastPara="1" wrap="square" lIns="91425" tIns="91425" rIns="91425" bIns="91425" anchor="ctr" anchorCtr="0">
                  <a:noAutofit/>
                </a:bodyPr>
                <a:lstStyle/>
                <a:p>
                  <a:endParaRPr>
                    <a:solidFill>
                      <a:schemeClr val="tx1">
                        <a:lumMod val="50000"/>
                        <a:lumOff val="50000"/>
                      </a:schemeClr>
                    </a:solidFill>
                  </a:endParaRPr>
                </a:p>
              </p:txBody>
            </p:sp>
            <p:sp>
              <p:nvSpPr>
                <p:cNvPr id="35" name="Google Shape;865;p65">
                  <a:extLst>
                    <a:ext uri="{FF2B5EF4-FFF2-40B4-BE49-F238E27FC236}">
                      <a16:creationId xmlns:a16="http://schemas.microsoft.com/office/drawing/2014/main" id="{7408218B-B1F3-4A04-ACCF-F4EEE5EFFCB4}"/>
                    </a:ext>
                  </a:extLst>
                </p:cNvPr>
                <p:cNvSpPr/>
                <p:nvPr/>
              </p:nvSpPr>
              <p:spPr>
                <a:xfrm>
                  <a:off x="4690975" y="1866850"/>
                  <a:ext cx="37700" cy="58100"/>
                </a:xfrm>
                <a:custGeom>
                  <a:avLst/>
                  <a:gdLst/>
                  <a:ahLst/>
                  <a:cxnLst/>
                  <a:rect l="l" t="t" r="r" b="b"/>
                  <a:pathLst>
                    <a:path w="1508" h="2324" extrusionOk="0">
                      <a:moveTo>
                        <a:pt x="346" y="1"/>
                      </a:moveTo>
                      <a:lnTo>
                        <a:pt x="0" y="354"/>
                      </a:lnTo>
                      <a:lnTo>
                        <a:pt x="808" y="1162"/>
                      </a:lnTo>
                      <a:lnTo>
                        <a:pt x="0" y="1977"/>
                      </a:lnTo>
                      <a:lnTo>
                        <a:pt x="346" y="2323"/>
                      </a:lnTo>
                      <a:lnTo>
                        <a:pt x="1508" y="1162"/>
                      </a:lnTo>
                      <a:lnTo>
                        <a:pt x="346" y="1"/>
                      </a:lnTo>
                      <a:close/>
                    </a:path>
                  </a:pathLst>
                </a:custGeom>
                <a:grpFill/>
                <a:ln w="9525" cap="flat" cmpd="sng">
                  <a:solidFill>
                    <a:schemeClr val="bg1">
                      <a:lumMod val="65000"/>
                    </a:schemeClr>
                  </a:solidFill>
                  <a:prstDash val="solid"/>
                  <a:round/>
                  <a:headEnd type="none" w="sm" len="sm"/>
                  <a:tailEnd type="none" w="sm" len="sm"/>
                </a:ln>
              </p:spPr>
              <p:txBody>
                <a:bodyPr spcFirstLastPara="1" wrap="square" lIns="91425" tIns="91425" rIns="91425" bIns="91425" anchor="ctr" anchorCtr="0">
                  <a:noAutofit/>
                </a:bodyPr>
                <a:lstStyle/>
                <a:p>
                  <a:endParaRPr>
                    <a:solidFill>
                      <a:schemeClr val="tx1">
                        <a:lumMod val="50000"/>
                        <a:lumOff val="50000"/>
                      </a:schemeClr>
                    </a:solidFill>
                  </a:endParaRPr>
                </a:p>
              </p:txBody>
            </p:sp>
          </p:grpSp>
          <p:grpSp>
            <p:nvGrpSpPr>
              <p:cNvPr id="31" name="Google Shape;863;p65">
                <a:extLst>
                  <a:ext uri="{FF2B5EF4-FFF2-40B4-BE49-F238E27FC236}">
                    <a16:creationId xmlns:a16="http://schemas.microsoft.com/office/drawing/2014/main" id="{3A398AE0-A1C6-4B72-9661-85E4992C3445}"/>
                  </a:ext>
                </a:extLst>
              </p:cNvPr>
              <p:cNvGrpSpPr>
                <a:grpSpLocks noChangeAspect="1"/>
              </p:cNvGrpSpPr>
              <p:nvPr/>
            </p:nvGrpSpPr>
            <p:grpSpPr>
              <a:xfrm flipH="1">
                <a:off x="8345950" y="1952115"/>
                <a:ext cx="190147" cy="180000"/>
                <a:chOff x="4660325" y="1866850"/>
                <a:chExt cx="68350" cy="58100"/>
              </a:xfrm>
              <a:grpFill/>
            </p:grpSpPr>
            <p:sp>
              <p:nvSpPr>
                <p:cNvPr id="32" name="Google Shape;864;p65">
                  <a:extLst>
                    <a:ext uri="{FF2B5EF4-FFF2-40B4-BE49-F238E27FC236}">
                      <a16:creationId xmlns:a16="http://schemas.microsoft.com/office/drawing/2014/main" id="{8BFFC187-05B0-4B83-A608-FE048CD4E5D3}"/>
                    </a:ext>
                  </a:extLst>
                </p:cNvPr>
                <p:cNvSpPr/>
                <p:nvPr/>
              </p:nvSpPr>
              <p:spPr>
                <a:xfrm>
                  <a:off x="4660325" y="1866850"/>
                  <a:ext cx="37700" cy="58100"/>
                </a:xfrm>
                <a:custGeom>
                  <a:avLst/>
                  <a:gdLst/>
                  <a:ahLst/>
                  <a:cxnLst/>
                  <a:rect l="l" t="t" r="r" b="b"/>
                  <a:pathLst>
                    <a:path w="1508" h="2324" extrusionOk="0">
                      <a:moveTo>
                        <a:pt x="346" y="1"/>
                      </a:moveTo>
                      <a:lnTo>
                        <a:pt x="0" y="354"/>
                      </a:lnTo>
                      <a:lnTo>
                        <a:pt x="815" y="1162"/>
                      </a:lnTo>
                      <a:lnTo>
                        <a:pt x="0" y="1977"/>
                      </a:lnTo>
                      <a:lnTo>
                        <a:pt x="346" y="2323"/>
                      </a:lnTo>
                      <a:lnTo>
                        <a:pt x="1508" y="1162"/>
                      </a:lnTo>
                      <a:lnTo>
                        <a:pt x="346" y="1"/>
                      </a:lnTo>
                      <a:close/>
                    </a:path>
                  </a:pathLst>
                </a:custGeom>
                <a:grpFill/>
                <a:ln w="9525" cap="flat" cmpd="sng">
                  <a:solidFill>
                    <a:schemeClr val="bg1">
                      <a:lumMod val="65000"/>
                    </a:schemeClr>
                  </a:solidFill>
                  <a:prstDash val="solid"/>
                  <a:round/>
                  <a:headEnd type="none" w="sm" len="sm"/>
                  <a:tailEnd type="none" w="sm" len="sm"/>
                </a:ln>
              </p:spPr>
              <p:txBody>
                <a:bodyPr spcFirstLastPara="1" wrap="square" lIns="91425" tIns="91425" rIns="91425" bIns="91425" anchor="ctr" anchorCtr="0">
                  <a:noAutofit/>
                </a:bodyPr>
                <a:lstStyle/>
                <a:p>
                  <a:endParaRPr>
                    <a:solidFill>
                      <a:schemeClr val="tx1">
                        <a:lumMod val="50000"/>
                        <a:lumOff val="50000"/>
                      </a:schemeClr>
                    </a:solidFill>
                  </a:endParaRPr>
                </a:p>
              </p:txBody>
            </p:sp>
            <p:sp>
              <p:nvSpPr>
                <p:cNvPr id="33" name="Google Shape;865;p65">
                  <a:extLst>
                    <a:ext uri="{FF2B5EF4-FFF2-40B4-BE49-F238E27FC236}">
                      <a16:creationId xmlns:a16="http://schemas.microsoft.com/office/drawing/2014/main" id="{33F554B8-DDF4-415D-8ED7-D7F027771C88}"/>
                    </a:ext>
                  </a:extLst>
                </p:cNvPr>
                <p:cNvSpPr/>
                <p:nvPr/>
              </p:nvSpPr>
              <p:spPr>
                <a:xfrm>
                  <a:off x="4690975" y="1866850"/>
                  <a:ext cx="37700" cy="58100"/>
                </a:xfrm>
                <a:custGeom>
                  <a:avLst/>
                  <a:gdLst/>
                  <a:ahLst/>
                  <a:cxnLst/>
                  <a:rect l="l" t="t" r="r" b="b"/>
                  <a:pathLst>
                    <a:path w="1508" h="2324" extrusionOk="0">
                      <a:moveTo>
                        <a:pt x="346" y="1"/>
                      </a:moveTo>
                      <a:lnTo>
                        <a:pt x="0" y="354"/>
                      </a:lnTo>
                      <a:lnTo>
                        <a:pt x="808" y="1162"/>
                      </a:lnTo>
                      <a:lnTo>
                        <a:pt x="0" y="1977"/>
                      </a:lnTo>
                      <a:lnTo>
                        <a:pt x="346" y="2323"/>
                      </a:lnTo>
                      <a:lnTo>
                        <a:pt x="1508" y="1162"/>
                      </a:lnTo>
                      <a:lnTo>
                        <a:pt x="346" y="1"/>
                      </a:lnTo>
                      <a:close/>
                    </a:path>
                  </a:pathLst>
                </a:custGeom>
                <a:grpFill/>
                <a:ln w="9525" cap="flat" cmpd="sng">
                  <a:solidFill>
                    <a:schemeClr val="bg1">
                      <a:lumMod val="65000"/>
                    </a:schemeClr>
                  </a:solidFill>
                  <a:prstDash val="solid"/>
                  <a:round/>
                  <a:headEnd type="none" w="sm" len="sm"/>
                  <a:tailEnd type="none" w="sm" len="sm"/>
                </a:ln>
              </p:spPr>
              <p:txBody>
                <a:bodyPr spcFirstLastPara="1" wrap="square" lIns="91425" tIns="91425" rIns="91425" bIns="91425" anchor="ctr" anchorCtr="0">
                  <a:noAutofit/>
                </a:bodyPr>
                <a:lstStyle/>
                <a:p>
                  <a:endParaRPr>
                    <a:solidFill>
                      <a:schemeClr val="tx1">
                        <a:lumMod val="50000"/>
                        <a:lumOff val="50000"/>
                      </a:schemeClr>
                    </a:solidFill>
                  </a:endParaRPr>
                </a:p>
              </p:txBody>
            </p:sp>
          </p:grpSp>
          <p:sp>
            <p:nvSpPr>
              <p:cNvPr id="2" name="矩形: 圆角 1">
                <a:extLst>
                  <a:ext uri="{FF2B5EF4-FFF2-40B4-BE49-F238E27FC236}">
                    <a16:creationId xmlns:a16="http://schemas.microsoft.com/office/drawing/2014/main" id="{AB4277B2-F5E6-41E8-93FF-2620DC02A6F2}"/>
                  </a:ext>
                </a:extLst>
              </p:cNvPr>
              <p:cNvSpPr/>
              <p:nvPr/>
            </p:nvSpPr>
            <p:spPr>
              <a:xfrm>
                <a:off x="4029582" y="1765588"/>
                <a:ext cx="4132835" cy="553054"/>
              </a:xfrm>
              <a:prstGeom prst="roundRect">
                <a:avLst>
                  <a:gd name="adj" fmla="val 17699"/>
                </a:avLst>
              </a:prstGeom>
              <a:grp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zh-CN" altLang="en-US" sz="2800" b="1" spc="800">
                    <a:solidFill>
                      <a:schemeClr val="tx1">
                        <a:lumMod val="50000"/>
                        <a:lumOff val="50000"/>
                      </a:schemeClr>
                    </a:solidFill>
                    <a:latin typeface="微软雅黑" panose="020B0503020204020204" pitchFamily="34" charset="-122"/>
                    <a:ea typeface="微软雅黑" panose="020B0503020204020204" pitchFamily="34" charset="-122"/>
                    <a:cs typeface="+mn-ea"/>
                  </a:rPr>
                  <a:t>研究背</a:t>
                </a:r>
                <a:r>
                  <a:rPr lang="zh-CN" altLang="en-US" sz="2800" b="1">
                    <a:solidFill>
                      <a:schemeClr val="tx1">
                        <a:lumMod val="50000"/>
                        <a:lumOff val="50000"/>
                      </a:schemeClr>
                    </a:solidFill>
                    <a:latin typeface="微软雅黑" panose="020B0503020204020204" pitchFamily="34" charset="-122"/>
                    <a:ea typeface="微软雅黑" panose="020B0503020204020204" pitchFamily="34" charset="-122"/>
                    <a:cs typeface="+mn-ea"/>
                  </a:rPr>
                  <a:t>景</a:t>
                </a:r>
              </a:p>
            </p:txBody>
          </p:sp>
        </p:grpSp>
        <p:grpSp>
          <p:nvGrpSpPr>
            <p:cNvPr id="41" name="组合 40">
              <a:extLst>
                <a:ext uri="{FF2B5EF4-FFF2-40B4-BE49-F238E27FC236}">
                  <a16:creationId xmlns:a16="http://schemas.microsoft.com/office/drawing/2014/main" id="{93A06545-1BDB-4BEB-8B0D-C48FF5102746}"/>
                </a:ext>
              </a:extLst>
            </p:cNvPr>
            <p:cNvGrpSpPr/>
            <p:nvPr/>
          </p:nvGrpSpPr>
          <p:grpSpPr>
            <a:xfrm>
              <a:off x="3655902" y="4833261"/>
              <a:ext cx="4880195" cy="553054"/>
              <a:chOff x="3655902" y="1765588"/>
              <a:chExt cx="4880195" cy="553054"/>
            </a:xfrm>
          </p:grpSpPr>
          <p:grpSp>
            <p:nvGrpSpPr>
              <p:cNvPr id="42" name="Google Shape;863;p65">
                <a:extLst>
                  <a:ext uri="{FF2B5EF4-FFF2-40B4-BE49-F238E27FC236}">
                    <a16:creationId xmlns:a16="http://schemas.microsoft.com/office/drawing/2014/main" id="{062038D8-6C58-4DD7-BFA5-7BC85A3B5B7A}"/>
                  </a:ext>
                </a:extLst>
              </p:cNvPr>
              <p:cNvGrpSpPr>
                <a:grpSpLocks noChangeAspect="1"/>
              </p:cNvGrpSpPr>
              <p:nvPr/>
            </p:nvGrpSpPr>
            <p:grpSpPr>
              <a:xfrm>
                <a:off x="3655902" y="1952115"/>
                <a:ext cx="190147" cy="180000"/>
                <a:chOff x="4660325" y="1866850"/>
                <a:chExt cx="68350" cy="58100"/>
              </a:xfrm>
            </p:grpSpPr>
            <p:sp>
              <p:nvSpPr>
                <p:cNvPr id="47" name="Google Shape;864;p65">
                  <a:extLst>
                    <a:ext uri="{FF2B5EF4-FFF2-40B4-BE49-F238E27FC236}">
                      <a16:creationId xmlns:a16="http://schemas.microsoft.com/office/drawing/2014/main" id="{43B58AC1-D484-4BBA-BCB0-8DEFFFF871F6}"/>
                    </a:ext>
                  </a:extLst>
                </p:cNvPr>
                <p:cNvSpPr/>
                <p:nvPr/>
              </p:nvSpPr>
              <p:spPr>
                <a:xfrm>
                  <a:off x="4660325" y="1866850"/>
                  <a:ext cx="37700" cy="58100"/>
                </a:xfrm>
                <a:custGeom>
                  <a:avLst/>
                  <a:gdLst/>
                  <a:ahLst/>
                  <a:cxnLst/>
                  <a:rect l="l" t="t" r="r" b="b"/>
                  <a:pathLst>
                    <a:path w="1508" h="2324" extrusionOk="0">
                      <a:moveTo>
                        <a:pt x="346" y="1"/>
                      </a:moveTo>
                      <a:lnTo>
                        <a:pt x="0" y="354"/>
                      </a:lnTo>
                      <a:lnTo>
                        <a:pt x="815" y="1162"/>
                      </a:lnTo>
                      <a:lnTo>
                        <a:pt x="0" y="1977"/>
                      </a:lnTo>
                      <a:lnTo>
                        <a:pt x="346" y="2323"/>
                      </a:lnTo>
                      <a:lnTo>
                        <a:pt x="1508" y="1162"/>
                      </a:lnTo>
                      <a:lnTo>
                        <a:pt x="346" y="1"/>
                      </a:lnTo>
                      <a:close/>
                    </a:path>
                  </a:pathLst>
                </a:custGeom>
                <a:noFill/>
                <a:ln w="9525" cap="flat" cmpd="sng">
                  <a:solidFill>
                    <a:schemeClr val="accent6">
                      <a:lumMod val="50000"/>
                    </a:schemeClr>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8" name="Google Shape;865;p65">
                  <a:extLst>
                    <a:ext uri="{FF2B5EF4-FFF2-40B4-BE49-F238E27FC236}">
                      <a16:creationId xmlns:a16="http://schemas.microsoft.com/office/drawing/2014/main" id="{11EA5E8A-0E15-4F82-BB30-9D673D09D21C}"/>
                    </a:ext>
                  </a:extLst>
                </p:cNvPr>
                <p:cNvSpPr/>
                <p:nvPr/>
              </p:nvSpPr>
              <p:spPr>
                <a:xfrm>
                  <a:off x="4690975" y="1866850"/>
                  <a:ext cx="37700" cy="58100"/>
                </a:xfrm>
                <a:custGeom>
                  <a:avLst/>
                  <a:gdLst/>
                  <a:ahLst/>
                  <a:cxnLst/>
                  <a:rect l="l" t="t" r="r" b="b"/>
                  <a:pathLst>
                    <a:path w="1508" h="2324" extrusionOk="0">
                      <a:moveTo>
                        <a:pt x="346" y="1"/>
                      </a:moveTo>
                      <a:lnTo>
                        <a:pt x="0" y="354"/>
                      </a:lnTo>
                      <a:lnTo>
                        <a:pt x="808" y="1162"/>
                      </a:lnTo>
                      <a:lnTo>
                        <a:pt x="0" y="1977"/>
                      </a:lnTo>
                      <a:lnTo>
                        <a:pt x="346" y="2323"/>
                      </a:lnTo>
                      <a:lnTo>
                        <a:pt x="1508" y="1162"/>
                      </a:lnTo>
                      <a:lnTo>
                        <a:pt x="346" y="1"/>
                      </a:lnTo>
                      <a:close/>
                    </a:path>
                  </a:pathLst>
                </a:custGeom>
                <a:noFill/>
                <a:ln w="9525" cap="flat" cmpd="sng">
                  <a:solidFill>
                    <a:schemeClr val="accent6">
                      <a:lumMod val="50000"/>
                    </a:schemeClr>
                  </a:solidFill>
                  <a:prstDash val="solid"/>
                  <a:round/>
                  <a:headEnd type="none" w="sm" len="sm"/>
                  <a:tailEnd type="none" w="sm" len="sm"/>
                </a:ln>
              </p:spPr>
              <p:txBody>
                <a:bodyPr spcFirstLastPara="1" wrap="square" lIns="91425" tIns="91425" rIns="91425" bIns="91425" anchor="ctr" anchorCtr="0">
                  <a:noAutofit/>
                </a:bodyPr>
                <a:lstStyle/>
                <a:p>
                  <a:endParaRPr/>
                </a:p>
              </p:txBody>
            </p:sp>
          </p:grpSp>
          <p:grpSp>
            <p:nvGrpSpPr>
              <p:cNvPr id="43" name="Google Shape;863;p65">
                <a:extLst>
                  <a:ext uri="{FF2B5EF4-FFF2-40B4-BE49-F238E27FC236}">
                    <a16:creationId xmlns:a16="http://schemas.microsoft.com/office/drawing/2014/main" id="{6172B4EA-E82D-46A9-A590-261E717E382C}"/>
                  </a:ext>
                </a:extLst>
              </p:cNvPr>
              <p:cNvGrpSpPr>
                <a:grpSpLocks noChangeAspect="1"/>
              </p:cNvGrpSpPr>
              <p:nvPr/>
            </p:nvGrpSpPr>
            <p:grpSpPr>
              <a:xfrm flipH="1">
                <a:off x="8345950" y="1952115"/>
                <a:ext cx="190147" cy="180000"/>
                <a:chOff x="4660325" y="1866850"/>
                <a:chExt cx="68350" cy="58100"/>
              </a:xfrm>
            </p:grpSpPr>
            <p:sp>
              <p:nvSpPr>
                <p:cNvPr id="45" name="Google Shape;864;p65">
                  <a:extLst>
                    <a:ext uri="{FF2B5EF4-FFF2-40B4-BE49-F238E27FC236}">
                      <a16:creationId xmlns:a16="http://schemas.microsoft.com/office/drawing/2014/main" id="{51BBC8D3-38F6-4CA6-9F93-43839EEB9EE9}"/>
                    </a:ext>
                  </a:extLst>
                </p:cNvPr>
                <p:cNvSpPr/>
                <p:nvPr/>
              </p:nvSpPr>
              <p:spPr>
                <a:xfrm>
                  <a:off x="4660325" y="1866850"/>
                  <a:ext cx="37700" cy="58100"/>
                </a:xfrm>
                <a:custGeom>
                  <a:avLst/>
                  <a:gdLst/>
                  <a:ahLst/>
                  <a:cxnLst/>
                  <a:rect l="l" t="t" r="r" b="b"/>
                  <a:pathLst>
                    <a:path w="1508" h="2324" extrusionOk="0">
                      <a:moveTo>
                        <a:pt x="346" y="1"/>
                      </a:moveTo>
                      <a:lnTo>
                        <a:pt x="0" y="354"/>
                      </a:lnTo>
                      <a:lnTo>
                        <a:pt x="815" y="1162"/>
                      </a:lnTo>
                      <a:lnTo>
                        <a:pt x="0" y="1977"/>
                      </a:lnTo>
                      <a:lnTo>
                        <a:pt x="346" y="2323"/>
                      </a:lnTo>
                      <a:lnTo>
                        <a:pt x="1508" y="1162"/>
                      </a:lnTo>
                      <a:lnTo>
                        <a:pt x="346" y="1"/>
                      </a:lnTo>
                      <a:close/>
                    </a:path>
                  </a:pathLst>
                </a:custGeom>
                <a:noFill/>
                <a:ln w="9525" cap="flat" cmpd="sng">
                  <a:solidFill>
                    <a:schemeClr val="accent6">
                      <a:lumMod val="50000"/>
                    </a:schemeClr>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46" name="Google Shape;865;p65">
                  <a:extLst>
                    <a:ext uri="{FF2B5EF4-FFF2-40B4-BE49-F238E27FC236}">
                      <a16:creationId xmlns:a16="http://schemas.microsoft.com/office/drawing/2014/main" id="{CD08B401-F2A2-4D37-A950-6771F9180D47}"/>
                    </a:ext>
                  </a:extLst>
                </p:cNvPr>
                <p:cNvSpPr/>
                <p:nvPr/>
              </p:nvSpPr>
              <p:spPr>
                <a:xfrm>
                  <a:off x="4690975" y="1866850"/>
                  <a:ext cx="37700" cy="58100"/>
                </a:xfrm>
                <a:custGeom>
                  <a:avLst/>
                  <a:gdLst/>
                  <a:ahLst/>
                  <a:cxnLst/>
                  <a:rect l="l" t="t" r="r" b="b"/>
                  <a:pathLst>
                    <a:path w="1508" h="2324" extrusionOk="0">
                      <a:moveTo>
                        <a:pt x="346" y="1"/>
                      </a:moveTo>
                      <a:lnTo>
                        <a:pt x="0" y="354"/>
                      </a:lnTo>
                      <a:lnTo>
                        <a:pt x="808" y="1162"/>
                      </a:lnTo>
                      <a:lnTo>
                        <a:pt x="0" y="1977"/>
                      </a:lnTo>
                      <a:lnTo>
                        <a:pt x="346" y="2323"/>
                      </a:lnTo>
                      <a:lnTo>
                        <a:pt x="1508" y="1162"/>
                      </a:lnTo>
                      <a:lnTo>
                        <a:pt x="346" y="1"/>
                      </a:lnTo>
                      <a:close/>
                    </a:path>
                  </a:pathLst>
                </a:custGeom>
                <a:noFill/>
                <a:ln w="9525" cap="flat" cmpd="sng">
                  <a:solidFill>
                    <a:schemeClr val="accent6">
                      <a:lumMod val="50000"/>
                    </a:schemeClr>
                  </a:solidFill>
                  <a:prstDash val="solid"/>
                  <a:round/>
                  <a:headEnd type="none" w="sm" len="sm"/>
                  <a:tailEnd type="none" w="sm" len="sm"/>
                </a:ln>
              </p:spPr>
              <p:txBody>
                <a:bodyPr spcFirstLastPara="1" wrap="square" lIns="91425" tIns="91425" rIns="91425" bIns="91425" anchor="ctr" anchorCtr="0">
                  <a:noAutofit/>
                </a:bodyPr>
                <a:lstStyle/>
                <a:p>
                  <a:endParaRPr/>
                </a:p>
              </p:txBody>
            </p:sp>
          </p:grpSp>
          <p:sp>
            <p:nvSpPr>
              <p:cNvPr id="44" name="矩形: 圆角 43">
                <a:extLst>
                  <a:ext uri="{FF2B5EF4-FFF2-40B4-BE49-F238E27FC236}">
                    <a16:creationId xmlns:a16="http://schemas.microsoft.com/office/drawing/2014/main" id="{345251A9-4A12-4AA4-9F42-EB72D7171FF0}"/>
                  </a:ext>
                </a:extLst>
              </p:cNvPr>
              <p:cNvSpPr/>
              <p:nvPr/>
            </p:nvSpPr>
            <p:spPr>
              <a:xfrm>
                <a:off x="4029582" y="1765588"/>
                <a:ext cx="4132835" cy="553054"/>
              </a:xfrm>
              <a:prstGeom prst="roundRect">
                <a:avLst>
                  <a:gd name="adj" fmla="val 17699"/>
                </a:avLst>
              </a:prstGeom>
              <a:noFill/>
              <a:ln w="28575">
                <a:solidFill>
                  <a:srgbClr val="9BAA9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zh-CN" altLang="en-US" sz="2800" b="1" spc="800" dirty="0">
                    <a:solidFill>
                      <a:srgbClr val="384331"/>
                    </a:solidFill>
                    <a:latin typeface="微软雅黑" panose="020B0503020204020204" pitchFamily="34" charset="-122"/>
                    <a:ea typeface="微软雅黑" panose="020B0503020204020204" pitchFamily="34" charset="-122"/>
                    <a:cs typeface="+mn-ea"/>
                  </a:rPr>
                  <a:t>总结</a:t>
                </a:r>
                <a:endParaRPr lang="zh-CN" altLang="en-US" sz="2800" b="1" dirty="0">
                  <a:solidFill>
                    <a:srgbClr val="384331"/>
                  </a:solidFill>
                  <a:latin typeface="微软雅黑" panose="020B0503020204020204" pitchFamily="34" charset="-122"/>
                  <a:ea typeface="微软雅黑" panose="020B0503020204020204" pitchFamily="34" charset="-122"/>
                  <a:cs typeface="+mn-ea"/>
                </a:endParaRPr>
              </a:p>
            </p:txBody>
          </p:sp>
        </p:grpSp>
        <p:grpSp>
          <p:nvGrpSpPr>
            <p:cNvPr id="49" name="组合 48">
              <a:extLst>
                <a:ext uri="{FF2B5EF4-FFF2-40B4-BE49-F238E27FC236}">
                  <a16:creationId xmlns:a16="http://schemas.microsoft.com/office/drawing/2014/main" id="{7211E3EF-3CD2-4885-B8D6-19889D0555A5}"/>
                </a:ext>
              </a:extLst>
            </p:cNvPr>
            <p:cNvGrpSpPr/>
            <p:nvPr/>
          </p:nvGrpSpPr>
          <p:grpSpPr>
            <a:xfrm>
              <a:off x="3655902" y="2794496"/>
              <a:ext cx="4880195" cy="553054"/>
              <a:chOff x="3655902" y="1765588"/>
              <a:chExt cx="4880195" cy="553054"/>
            </a:xfrm>
            <a:solidFill>
              <a:schemeClr val="bg1">
                <a:lumMod val="65000"/>
                <a:alpha val="50000"/>
              </a:schemeClr>
            </a:solidFill>
          </p:grpSpPr>
          <p:grpSp>
            <p:nvGrpSpPr>
              <p:cNvPr id="50" name="Google Shape;863;p65">
                <a:extLst>
                  <a:ext uri="{FF2B5EF4-FFF2-40B4-BE49-F238E27FC236}">
                    <a16:creationId xmlns:a16="http://schemas.microsoft.com/office/drawing/2014/main" id="{B6D0FC00-85BE-44AC-8473-9F2B9ACFEFCE}"/>
                  </a:ext>
                </a:extLst>
              </p:cNvPr>
              <p:cNvGrpSpPr>
                <a:grpSpLocks noChangeAspect="1"/>
              </p:cNvGrpSpPr>
              <p:nvPr/>
            </p:nvGrpSpPr>
            <p:grpSpPr>
              <a:xfrm>
                <a:off x="3655902" y="1952115"/>
                <a:ext cx="190147" cy="180000"/>
                <a:chOff x="4660325" y="1866850"/>
                <a:chExt cx="68350" cy="58100"/>
              </a:xfrm>
              <a:grpFill/>
            </p:grpSpPr>
            <p:sp>
              <p:nvSpPr>
                <p:cNvPr id="55" name="Google Shape;864;p65">
                  <a:extLst>
                    <a:ext uri="{FF2B5EF4-FFF2-40B4-BE49-F238E27FC236}">
                      <a16:creationId xmlns:a16="http://schemas.microsoft.com/office/drawing/2014/main" id="{AA8FF36E-A1BD-41F1-837F-22C50C4BEC8F}"/>
                    </a:ext>
                  </a:extLst>
                </p:cNvPr>
                <p:cNvSpPr/>
                <p:nvPr/>
              </p:nvSpPr>
              <p:spPr>
                <a:xfrm>
                  <a:off x="4660325" y="1866850"/>
                  <a:ext cx="37700" cy="58100"/>
                </a:xfrm>
                <a:custGeom>
                  <a:avLst/>
                  <a:gdLst/>
                  <a:ahLst/>
                  <a:cxnLst/>
                  <a:rect l="l" t="t" r="r" b="b"/>
                  <a:pathLst>
                    <a:path w="1508" h="2324" extrusionOk="0">
                      <a:moveTo>
                        <a:pt x="346" y="1"/>
                      </a:moveTo>
                      <a:lnTo>
                        <a:pt x="0" y="354"/>
                      </a:lnTo>
                      <a:lnTo>
                        <a:pt x="815" y="1162"/>
                      </a:lnTo>
                      <a:lnTo>
                        <a:pt x="0" y="1977"/>
                      </a:lnTo>
                      <a:lnTo>
                        <a:pt x="346" y="2323"/>
                      </a:lnTo>
                      <a:lnTo>
                        <a:pt x="1508" y="1162"/>
                      </a:lnTo>
                      <a:lnTo>
                        <a:pt x="346" y="1"/>
                      </a:lnTo>
                      <a:close/>
                    </a:path>
                  </a:pathLst>
                </a:custGeom>
                <a:grpFill/>
                <a:ln w="9525" cap="flat" cmpd="sng">
                  <a:solidFill>
                    <a:schemeClr val="bg1">
                      <a:lumMod val="65000"/>
                    </a:schemeClr>
                  </a:solidFill>
                  <a:prstDash val="solid"/>
                  <a:round/>
                  <a:headEnd type="none" w="sm" len="sm"/>
                  <a:tailEnd type="none" w="sm" len="sm"/>
                </a:ln>
              </p:spPr>
              <p:txBody>
                <a:bodyPr spcFirstLastPara="1" wrap="square" lIns="91425" tIns="91425" rIns="91425" bIns="91425" anchor="ctr" anchorCtr="0">
                  <a:noAutofit/>
                </a:bodyPr>
                <a:lstStyle/>
                <a:p>
                  <a:endParaRPr>
                    <a:solidFill>
                      <a:schemeClr val="tx1">
                        <a:lumMod val="50000"/>
                        <a:lumOff val="50000"/>
                      </a:schemeClr>
                    </a:solidFill>
                  </a:endParaRPr>
                </a:p>
              </p:txBody>
            </p:sp>
            <p:sp>
              <p:nvSpPr>
                <p:cNvPr id="56" name="Google Shape;865;p65">
                  <a:extLst>
                    <a:ext uri="{FF2B5EF4-FFF2-40B4-BE49-F238E27FC236}">
                      <a16:creationId xmlns:a16="http://schemas.microsoft.com/office/drawing/2014/main" id="{EF98A894-6D76-41AD-8D1F-9ABA94AFB497}"/>
                    </a:ext>
                  </a:extLst>
                </p:cNvPr>
                <p:cNvSpPr/>
                <p:nvPr/>
              </p:nvSpPr>
              <p:spPr>
                <a:xfrm>
                  <a:off x="4690975" y="1866850"/>
                  <a:ext cx="37700" cy="58100"/>
                </a:xfrm>
                <a:custGeom>
                  <a:avLst/>
                  <a:gdLst/>
                  <a:ahLst/>
                  <a:cxnLst/>
                  <a:rect l="l" t="t" r="r" b="b"/>
                  <a:pathLst>
                    <a:path w="1508" h="2324" extrusionOk="0">
                      <a:moveTo>
                        <a:pt x="346" y="1"/>
                      </a:moveTo>
                      <a:lnTo>
                        <a:pt x="0" y="354"/>
                      </a:lnTo>
                      <a:lnTo>
                        <a:pt x="808" y="1162"/>
                      </a:lnTo>
                      <a:lnTo>
                        <a:pt x="0" y="1977"/>
                      </a:lnTo>
                      <a:lnTo>
                        <a:pt x="346" y="2323"/>
                      </a:lnTo>
                      <a:lnTo>
                        <a:pt x="1508" y="1162"/>
                      </a:lnTo>
                      <a:lnTo>
                        <a:pt x="346" y="1"/>
                      </a:lnTo>
                      <a:close/>
                    </a:path>
                  </a:pathLst>
                </a:custGeom>
                <a:grpFill/>
                <a:ln w="9525" cap="flat" cmpd="sng">
                  <a:solidFill>
                    <a:schemeClr val="bg1">
                      <a:lumMod val="65000"/>
                    </a:schemeClr>
                  </a:solidFill>
                  <a:prstDash val="solid"/>
                  <a:round/>
                  <a:headEnd type="none" w="sm" len="sm"/>
                  <a:tailEnd type="none" w="sm" len="sm"/>
                </a:ln>
              </p:spPr>
              <p:txBody>
                <a:bodyPr spcFirstLastPara="1" wrap="square" lIns="91425" tIns="91425" rIns="91425" bIns="91425" anchor="ctr" anchorCtr="0">
                  <a:noAutofit/>
                </a:bodyPr>
                <a:lstStyle/>
                <a:p>
                  <a:endParaRPr>
                    <a:solidFill>
                      <a:schemeClr val="tx1">
                        <a:lumMod val="50000"/>
                        <a:lumOff val="50000"/>
                      </a:schemeClr>
                    </a:solidFill>
                  </a:endParaRPr>
                </a:p>
              </p:txBody>
            </p:sp>
          </p:grpSp>
          <p:grpSp>
            <p:nvGrpSpPr>
              <p:cNvPr id="51" name="Google Shape;863;p65">
                <a:extLst>
                  <a:ext uri="{FF2B5EF4-FFF2-40B4-BE49-F238E27FC236}">
                    <a16:creationId xmlns:a16="http://schemas.microsoft.com/office/drawing/2014/main" id="{4C3FD5DC-5813-4680-A5F1-8D6D7D735CD1}"/>
                  </a:ext>
                </a:extLst>
              </p:cNvPr>
              <p:cNvGrpSpPr>
                <a:grpSpLocks noChangeAspect="1"/>
              </p:cNvGrpSpPr>
              <p:nvPr/>
            </p:nvGrpSpPr>
            <p:grpSpPr>
              <a:xfrm flipH="1">
                <a:off x="8345950" y="1952115"/>
                <a:ext cx="190147" cy="180000"/>
                <a:chOff x="4660325" y="1866850"/>
                <a:chExt cx="68350" cy="58100"/>
              </a:xfrm>
              <a:grpFill/>
            </p:grpSpPr>
            <p:sp>
              <p:nvSpPr>
                <p:cNvPr id="53" name="Google Shape;864;p65">
                  <a:extLst>
                    <a:ext uri="{FF2B5EF4-FFF2-40B4-BE49-F238E27FC236}">
                      <a16:creationId xmlns:a16="http://schemas.microsoft.com/office/drawing/2014/main" id="{BE71189A-468A-4E72-9F2E-330BFCDC74F1}"/>
                    </a:ext>
                  </a:extLst>
                </p:cNvPr>
                <p:cNvSpPr/>
                <p:nvPr/>
              </p:nvSpPr>
              <p:spPr>
                <a:xfrm>
                  <a:off x="4660325" y="1866850"/>
                  <a:ext cx="37700" cy="58100"/>
                </a:xfrm>
                <a:custGeom>
                  <a:avLst/>
                  <a:gdLst/>
                  <a:ahLst/>
                  <a:cxnLst/>
                  <a:rect l="l" t="t" r="r" b="b"/>
                  <a:pathLst>
                    <a:path w="1508" h="2324" extrusionOk="0">
                      <a:moveTo>
                        <a:pt x="346" y="1"/>
                      </a:moveTo>
                      <a:lnTo>
                        <a:pt x="0" y="354"/>
                      </a:lnTo>
                      <a:lnTo>
                        <a:pt x="815" y="1162"/>
                      </a:lnTo>
                      <a:lnTo>
                        <a:pt x="0" y="1977"/>
                      </a:lnTo>
                      <a:lnTo>
                        <a:pt x="346" y="2323"/>
                      </a:lnTo>
                      <a:lnTo>
                        <a:pt x="1508" y="1162"/>
                      </a:lnTo>
                      <a:lnTo>
                        <a:pt x="346" y="1"/>
                      </a:lnTo>
                      <a:close/>
                    </a:path>
                  </a:pathLst>
                </a:custGeom>
                <a:grpFill/>
                <a:ln w="9525" cap="flat" cmpd="sng">
                  <a:solidFill>
                    <a:schemeClr val="bg1">
                      <a:lumMod val="65000"/>
                    </a:schemeClr>
                  </a:solidFill>
                  <a:prstDash val="solid"/>
                  <a:round/>
                  <a:headEnd type="none" w="sm" len="sm"/>
                  <a:tailEnd type="none" w="sm" len="sm"/>
                </a:ln>
              </p:spPr>
              <p:txBody>
                <a:bodyPr spcFirstLastPara="1" wrap="square" lIns="91425" tIns="91425" rIns="91425" bIns="91425" anchor="ctr" anchorCtr="0">
                  <a:noAutofit/>
                </a:bodyPr>
                <a:lstStyle/>
                <a:p>
                  <a:endParaRPr>
                    <a:solidFill>
                      <a:schemeClr val="tx1">
                        <a:lumMod val="50000"/>
                        <a:lumOff val="50000"/>
                      </a:schemeClr>
                    </a:solidFill>
                  </a:endParaRPr>
                </a:p>
              </p:txBody>
            </p:sp>
            <p:sp>
              <p:nvSpPr>
                <p:cNvPr id="54" name="Google Shape;865;p65">
                  <a:extLst>
                    <a:ext uri="{FF2B5EF4-FFF2-40B4-BE49-F238E27FC236}">
                      <a16:creationId xmlns:a16="http://schemas.microsoft.com/office/drawing/2014/main" id="{C683ABD6-4A24-417F-9EDE-F9E8CFB654FA}"/>
                    </a:ext>
                  </a:extLst>
                </p:cNvPr>
                <p:cNvSpPr/>
                <p:nvPr/>
              </p:nvSpPr>
              <p:spPr>
                <a:xfrm>
                  <a:off x="4690975" y="1866850"/>
                  <a:ext cx="37700" cy="58100"/>
                </a:xfrm>
                <a:custGeom>
                  <a:avLst/>
                  <a:gdLst/>
                  <a:ahLst/>
                  <a:cxnLst/>
                  <a:rect l="l" t="t" r="r" b="b"/>
                  <a:pathLst>
                    <a:path w="1508" h="2324" extrusionOk="0">
                      <a:moveTo>
                        <a:pt x="346" y="1"/>
                      </a:moveTo>
                      <a:lnTo>
                        <a:pt x="0" y="354"/>
                      </a:lnTo>
                      <a:lnTo>
                        <a:pt x="808" y="1162"/>
                      </a:lnTo>
                      <a:lnTo>
                        <a:pt x="0" y="1977"/>
                      </a:lnTo>
                      <a:lnTo>
                        <a:pt x="346" y="2323"/>
                      </a:lnTo>
                      <a:lnTo>
                        <a:pt x="1508" y="1162"/>
                      </a:lnTo>
                      <a:lnTo>
                        <a:pt x="346" y="1"/>
                      </a:lnTo>
                      <a:close/>
                    </a:path>
                  </a:pathLst>
                </a:custGeom>
                <a:grpFill/>
                <a:ln w="9525" cap="flat" cmpd="sng">
                  <a:solidFill>
                    <a:schemeClr val="bg1">
                      <a:lumMod val="65000"/>
                    </a:schemeClr>
                  </a:solidFill>
                  <a:prstDash val="solid"/>
                  <a:round/>
                  <a:headEnd type="none" w="sm" len="sm"/>
                  <a:tailEnd type="none" w="sm" len="sm"/>
                </a:ln>
              </p:spPr>
              <p:txBody>
                <a:bodyPr spcFirstLastPara="1" wrap="square" lIns="91425" tIns="91425" rIns="91425" bIns="91425" anchor="ctr" anchorCtr="0">
                  <a:noAutofit/>
                </a:bodyPr>
                <a:lstStyle/>
                <a:p>
                  <a:endParaRPr>
                    <a:solidFill>
                      <a:schemeClr val="tx1">
                        <a:lumMod val="50000"/>
                        <a:lumOff val="50000"/>
                      </a:schemeClr>
                    </a:solidFill>
                  </a:endParaRPr>
                </a:p>
              </p:txBody>
            </p:sp>
          </p:grpSp>
          <p:sp>
            <p:nvSpPr>
              <p:cNvPr id="52" name="矩形: 圆角 51">
                <a:extLst>
                  <a:ext uri="{FF2B5EF4-FFF2-40B4-BE49-F238E27FC236}">
                    <a16:creationId xmlns:a16="http://schemas.microsoft.com/office/drawing/2014/main" id="{E5324993-EAE2-41D6-A54A-F94F77D8A172}"/>
                  </a:ext>
                </a:extLst>
              </p:cNvPr>
              <p:cNvSpPr/>
              <p:nvPr/>
            </p:nvSpPr>
            <p:spPr>
              <a:xfrm>
                <a:off x="4029582" y="1765588"/>
                <a:ext cx="4132835" cy="553054"/>
              </a:xfrm>
              <a:prstGeom prst="roundRect">
                <a:avLst>
                  <a:gd name="adj" fmla="val 17699"/>
                </a:avLst>
              </a:prstGeom>
              <a:grp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zh-CN" altLang="en-US" sz="2800" b="1" spc="800">
                    <a:solidFill>
                      <a:schemeClr val="tx1">
                        <a:lumMod val="50000"/>
                        <a:lumOff val="50000"/>
                      </a:schemeClr>
                    </a:solidFill>
                    <a:latin typeface="微软雅黑" panose="020B0503020204020204" pitchFamily="34" charset="-122"/>
                    <a:ea typeface="微软雅黑" panose="020B0503020204020204" pitchFamily="34" charset="-122"/>
                    <a:cs typeface="+mn-ea"/>
                  </a:rPr>
                  <a:t>技术路</a:t>
                </a:r>
                <a:r>
                  <a:rPr lang="zh-CN" altLang="en-US" sz="2800" b="1">
                    <a:solidFill>
                      <a:schemeClr val="tx1">
                        <a:lumMod val="50000"/>
                        <a:lumOff val="50000"/>
                      </a:schemeClr>
                    </a:solidFill>
                    <a:latin typeface="微软雅黑" panose="020B0503020204020204" pitchFamily="34" charset="-122"/>
                    <a:ea typeface="微软雅黑" panose="020B0503020204020204" pitchFamily="34" charset="-122"/>
                    <a:cs typeface="+mn-ea"/>
                  </a:rPr>
                  <a:t>线</a:t>
                </a:r>
              </a:p>
            </p:txBody>
          </p:sp>
        </p:grpSp>
        <p:grpSp>
          <p:nvGrpSpPr>
            <p:cNvPr id="57" name="组合 56">
              <a:extLst>
                <a:ext uri="{FF2B5EF4-FFF2-40B4-BE49-F238E27FC236}">
                  <a16:creationId xmlns:a16="http://schemas.microsoft.com/office/drawing/2014/main" id="{7AF34D6B-3A32-4D5C-99B2-1F5EFA906A79}"/>
                </a:ext>
              </a:extLst>
            </p:cNvPr>
            <p:cNvGrpSpPr/>
            <p:nvPr/>
          </p:nvGrpSpPr>
          <p:grpSpPr>
            <a:xfrm>
              <a:off x="3655902" y="3813879"/>
              <a:ext cx="4880195" cy="553054"/>
              <a:chOff x="3655902" y="1765588"/>
              <a:chExt cx="4880195" cy="553054"/>
            </a:xfrm>
            <a:solidFill>
              <a:schemeClr val="bg1">
                <a:lumMod val="65000"/>
                <a:alpha val="50000"/>
              </a:schemeClr>
            </a:solidFill>
          </p:grpSpPr>
          <p:grpSp>
            <p:nvGrpSpPr>
              <p:cNvPr id="58" name="Google Shape;863;p65">
                <a:extLst>
                  <a:ext uri="{FF2B5EF4-FFF2-40B4-BE49-F238E27FC236}">
                    <a16:creationId xmlns:a16="http://schemas.microsoft.com/office/drawing/2014/main" id="{61841E0E-60DA-4EB5-9C41-32A1E098356A}"/>
                  </a:ext>
                </a:extLst>
              </p:cNvPr>
              <p:cNvGrpSpPr>
                <a:grpSpLocks noChangeAspect="1"/>
              </p:cNvGrpSpPr>
              <p:nvPr/>
            </p:nvGrpSpPr>
            <p:grpSpPr>
              <a:xfrm>
                <a:off x="3655902" y="1952115"/>
                <a:ext cx="190147" cy="180000"/>
                <a:chOff x="4660325" y="1866850"/>
                <a:chExt cx="68350" cy="58100"/>
              </a:xfrm>
              <a:grpFill/>
            </p:grpSpPr>
            <p:sp>
              <p:nvSpPr>
                <p:cNvPr id="63" name="Google Shape;864;p65">
                  <a:extLst>
                    <a:ext uri="{FF2B5EF4-FFF2-40B4-BE49-F238E27FC236}">
                      <a16:creationId xmlns:a16="http://schemas.microsoft.com/office/drawing/2014/main" id="{D5B9272C-9D24-4DA4-8BCE-B332C738D1FD}"/>
                    </a:ext>
                  </a:extLst>
                </p:cNvPr>
                <p:cNvSpPr/>
                <p:nvPr/>
              </p:nvSpPr>
              <p:spPr>
                <a:xfrm>
                  <a:off x="4660325" y="1866850"/>
                  <a:ext cx="37700" cy="58100"/>
                </a:xfrm>
                <a:custGeom>
                  <a:avLst/>
                  <a:gdLst/>
                  <a:ahLst/>
                  <a:cxnLst/>
                  <a:rect l="l" t="t" r="r" b="b"/>
                  <a:pathLst>
                    <a:path w="1508" h="2324" extrusionOk="0">
                      <a:moveTo>
                        <a:pt x="346" y="1"/>
                      </a:moveTo>
                      <a:lnTo>
                        <a:pt x="0" y="354"/>
                      </a:lnTo>
                      <a:lnTo>
                        <a:pt x="815" y="1162"/>
                      </a:lnTo>
                      <a:lnTo>
                        <a:pt x="0" y="1977"/>
                      </a:lnTo>
                      <a:lnTo>
                        <a:pt x="346" y="2323"/>
                      </a:lnTo>
                      <a:lnTo>
                        <a:pt x="1508" y="1162"/>
                      </a:lnTo>
                      <a:lnTo>
                        <a:pt x="346" y="1"/>
                      </a:lnTo>
                      <a:close/>
                    </a:path>
                  </a:pathLst>
                </a:custGeom>
                <a:grpFill/>
                <a:ln w="9525" cap="flat" cmpd="sng">
                  <a:solidFill>
                    <a:schemeClr val="bg1">
                      <a:lumMod val="65000"/>
                    </a:schemeClr>
                  </a:solidFill>
                  <a:prstDash val="solid"/>
                  <a:round/>
                  <a:headEnd type="none" w="sm" len="sm"/>
                  <a:tailEnd type="none" w="sm" len="sm"/>
                </a:ln>
              </p:spPr>
              <p:txBody>
                <a:bodyPr spcFirstLastPara="1" wrap="square" lIns="91425" tIns="91425" rIns="91425" bIns="91425" anchor="ctr" anchorCtr="0">
                  <a:noAutofit/>
                </a:bodyPr>
                <a:lstStyle/>
                <a:p>
                  <a:endParaRPr>
                    <a:solidFill>
                      <a:schemeClr val="tx1">
                        <a:lumMod val="50000"/>
                        <a:lumOff val="50000"/>
                      </a:schemeClr>
                    </a:solidFill>
                  </a:endParaRPr>
                </a:p>
              </p:txBody>
            </p:sp>
            <p:sp>
              <p:nvSpPr>
                <p:cNvPr id="64" name="Google Shape;865;p65">
                  <a:extLst>
                    <a:ext uri="{FF2B5EF4-FFF2-40B4-BE49-F238E27FC236}">
                      <a16:creationId xmlns:a16="http://schemas.microsoft.com/office/drawing/2014/main" id="{3DB3FDF9-4405-4766-AD27-0F6EE2B87B6B}"/>
                    </a:ext>
                  </a:extLst>
                </p:cNvPr>
                <p:cNvSpPr/>
                <p:nvPr/>
              </p:nvSpPr>
              <p:spPr>
                <a:xfrm>
                  <a:off x="4690975" y="1866850"/>
                  <a:ext cx="37700" cy="58100"/>
                </a:xfrm>
                <a:custGeom>
                  <a:avLst/>
                  <a:gdLst/>
                  <a:ahLst/>
                  <a:cxnLst/>
                  <a:rect l="l" t="t" r="r" b="b"/>
                  <a:pathLst>
                    <a:path w="1508" h="2324" extrusionOk="0">
                      <a:moveTo>
                        <a:pt x="346" y="1"/>
                      </a:moveTo>
                      <a:lnTo>
                        <a:pt x="0" y="354"/>
                      </a:lnTo>
                      <a:lnTo>
                        <a:pt x="808" y="1162"/>
                      </a:lnTo>
                      <a:lnTo>
                        <a:pt x="0" y="1977"/>
                      </a:lnTo>
                      <a:lnTo>
                        <a:pt x="346" y="2323"/>
                      </a:lnTo>
                      <a:lnTo>
                        <a:pt x="1508" y="1162"/>
                      </a:lnTo>
                      <a:lnTo>
                        <a:pt x="346" y="1"/>
                      </a:lnTo>
                      <a:close/>
                    </a:path>
                  </a:pathLst>
                </a:custGeom>
                <a:grpFill/>
                <a:ln w="9525" cap="flat" cmpd="sng">
                  <a:solidFill>
                    <a:schemeClr val="bg1">
                      <a:lumMod val="65000"/>
                    </a:schemeClr>
                  </a:solidFill>
                  <a:prstDash val="solid"/>
                  <a:round/>
                  <a:headEnd type="none" w="sm" len="sm"/>
                  <a:tailEnd type="none" w="sm" len="sm"/>
                </a:ln>
              </p:spPr>
              <p:txBody>
                <a:bodyPr spcFirstLastPara="1" wrap="square" lIns="91425" tIns="91425" rIns="91425" bIns="91425" anchor="ctr" anchorCtr="0">
                  <a:noAutofit/>
                </a:bodyPr>
                <a:lstStyle/>
                <a:p>
                  <a:endParaRPr>
                    <a:solidFill>
                      <a:schemeClr val="tx1">
                        <a:lumMod val="50000"/>
                        <a:lumOff val="50000"/>
                      </a:schemeClr>
                    </a:solidFill>
                  </a:endParaRPr>
                </a:p>
              </p:txBody>
            </p:sp>
          </p:grpSp>
          <p:grpSp>
            <p:nvGrpSpPr>
              <p:cNvPr id="59" name="Google Shape;863;p65">
                <a:extLst>
                  <a:ext uri="{FF2B5EF4-FFF2-40B4-BE49-F238E27FC236}">
                    <a16:creationId xmlns:a16="http://schemas.microsoft.com/office/drawing/2014/main" id="{3D838D48-EDEC-49C0-BA55-F914B935B78E}"/>
                  </a:ext>
                </a:extLst>
              </p:cNvPr>
              <p:cNvGrpSpPr>
                <a:grpSpLocks noChangeAspect="1"/>
              </p:cNvGrpSpPr>
              <p:nvPr/>
            </p:nvGrpSpPr>
            <p:grpSpPr>
              <a:xfrm flipH="1">
                <a:off x="8345950" y="1952115"/>
                <a:ext cx="190147" cy="180000"/>
                <a:chOff x="4660325" y="1866850"/>
                <a:chExt cx="68350" cy="58100"/>
              </a:xfrm>
              <a:grpFill/>
            </p:grpSpPr>
            <p:sp>
              <p:nvSpPr>
                <p:cNvPr id="61" name="Google Shape;864;p65">
                  <a:extLst>
                    <a:ext uri="{FF2B5EF4-FFF2-40B4-BE49-F238E27FC236}">
                      <a16:creationId xmlns:a16="http://schemas.microsoft.com/office/drawing/2014/main" id="{DD7C8A5F-4AC8-437D-A12D-0933D958743F}"/>
                    </a:ext>
                  </a:extLst>
                </p:cNvPr>
                <p:cNvSpPr/>
                <p:nvPr/>
              </p:nvSpPr>
              <p:spPr>
                <a:xfrm>
                  <a:off x="4660325" y="1866850"/>
                  <a:ext cx="37700" cy="58100"/>
                </a:xfrm>
                <a:custGeom>
                  <a:avLst/>
                  <a:gdLst/>
                  <a:ahLst/>
                  <a:cxnLst/>
                  <a:rect l="l" t="t" r="r" b="b"/>
                  <a:pathLst>
                    <a:path w="1508" h="2324" extrusionOk="0">
                      <a:moveTo>
                        <a:pt x="346" y="1"/>
                      </a:moveTo>
                      <a:lnTo>
                        <a:pt x="0" y="354"/>
                      </a:lnTo>
                      <a:lnTo>
                        <a:pt x="815" y="1162"/>
                      </a:lnTo>
                      <a:lnTo>
                        <a:pt x="0" y="1977"/>
                      </a:lnTo>
                      <a:lnTo>
                        <a:pt x="346" y="2323"/>
                      </a:lnTo>
                      <a:lnTo>
                        <a:pt x="1508" y="1162"/>
                      </a:lnTo>
                      <a:lnTo>
                        <a:pt x="346" y="1"/>
                      </a:lnTo>
                      <a:close/>
                    </a:path>
                  </a:pathLst>
                </a:custGeom>
                <a:grpFill/>
                <a:ln w="9525" cap="flat" cmpd="sng">
                  <a:solidFill>
                    <a:schemeClr val="bg1">
                      <a:lumMod val="65000"/>
                    </a:schemeClr>
                  </a:solidFill>
                  <a:prstDash val="solid"/>
                  <a:round/>
                  <a:headEnd type="none" w="sm" len="sm"/>
                  <a:tailEnd type="none" w="sm" len="sm"/>
                </a:ln>
              </p:spPr>
              <p:txBody>
                <a:bodyPr spcFirstLastPara="1" wrap="square" lIns="91425" tIns="91425" rIns="91425" bIns="91425" anchor="ctr" anchorCtr="0">
                  <a:noAutofit/>
                </a:bodyPr>
                <a:lstStyle/>
                <a:p>
                  <a:endParaRPr>
                    <a:solidFill>
                      <a:schemeClr val="tx1">
                        <a:lumMod val="50000"/>
                        <a:lumOff val="50000"/>
                      </a:schemeClr>
                    </a:solidFill>
                  </a:endParaRPr>
                </a:p>
              </p:txBody>
            </p:sp>
            <p:sp>
              <p:nvSpPr>
                <p:cNvPr id="62" name="Google Shape;865;p65">
                  <a:extLst>
                    <a:ext uri="{FF2B5EF4-FFF2-40B4-BE49-F238E27FC236}">
                      <a16:creationId xmlns:a16="http://schemas.microsoft.com/office/drawing/2014/main" id="{E7ADB537-63DE-4FF4-878E-1203F66AB580}"/>
                    </a:ext>
                  </a:extLst>
                </p:cNvPr>
                <p:cNvSpPr/>
                <p:nvPr/>
              </p:nvSpPr>
              <p:spPr>
                <a:xfrm>
                  <a:off x="4690975" y="1866850"/>
                  <a:ext cx="37700" cy="58100"/>
                </a:xfrm>
                <a:custGeom>
                  <a:avLst/>
                  <a:gdLst/>
                  <a:ahLst/>
                  <a:cxnLst/>
                  <a:rect l="l" t="t" r="r" b="b"/>
                  <a:pathLst>
                    <a:path w="1508" h="2324" extrusionOk="0">
                      <a:moveTo>
                        <a:pt x="346" y="1"/>
                      </a:moveTo>
                      <a:lnTo>
                        <a:pt x="0" y="354"/>
                      </a:lnTo>
                      <a:lnTo>
                        <a:pt x="808" y="1162"/>
                      </a:lnTo>
                      <a:lnTo>
                        <a:pt x="0" y="1977"/>
                      </a:lnTo>
                      <a:lnTo>
                        <a:pt x="346" y="2323"/>
                      </a:lnTo>
                      <a:lnTo>
                        <a:pt x="1508" y="1162"/>
                      </a:lnTo>
                      <a:lnTo>
                        <a:pt x="346" y="1"/>
                      </a:lnTo>
                      <a:close/>
                    </a:path>
                  </a:pathLst>
                </a:custGeom>
                <a:grpFill/>
                <a:ln w="9525" cap="flat" cmpd="sng">
                  <a:solidFill>
                    <a:schemeClr val="bg1">
                      <a:lumMod val="65000"/>
                    </a:schemeClr>
                  </a:solidFill>
                  <a:prstDash val="solid"/>
                  <a:round/>
                  <a:headEnd type="none" w="sm" len="sm"/>
                  <a:tailEnd type="none" w="sm" len="sm"/>
                </a:ln>
              </p:spPr>
              <p:txBody>
                <a:bodyPr spcFirstLastPara="1" wrap="square" lIns="91425" tIns="91425" rIns="91425" bIns="91425" anchor="ctr" anchorCtr="0">
                  <a:noAutofit/>
                </a:bodyPr>
                <a:lstStyle/>
                <a:p>
                  <a:endParaRPr>
                    <a:solidFill>
                      <a:schemeClr val="tx1">
                        <a:lumMod val="50000"/>
                        <a:lumOff val="50000"/>
                      </a:schemeClr>
                    </a:solidFill>
                  </a:endParaRPr>
                </a:p>
              </p:txBody>
            </p:sp>
          </p:grpSp>
          <p:sp>
            <p:nvSpPr>
              <p:cNvPr id="60" name="矩形: 圆角 59">
                <a:extLst>
                  <a:ext uri="{FF2B5EF4-FFF2-40B4-BE49-F238E27FC236}">
                    <a16:creationId xmlns:a16="http://schemas.microsoft.com/office/drawing/2014/main" id="{F2AD1DFC-345F-4BED-A41D-A1F79E77A008}"/>
                  </a:ext>
                </a:extLst>
              </p:cNvPr>
              <p:cNvSpPr/>
              <p:nvPr/>
            </p:nvSpPr>
            <p:spPr>
              <a:xfrm>
                <a:off x="4029582" y="1765588"/>
                <a:ext cx="4132835" cy="553054"/>
              </a:xfrm>
              <a:prstGeom prst="roundRect">
                <a:avLst>
                  <a:gd name="adj" fmla="val 17699"/>
                </a:avLst>
              </a:prstGeom>
              <a:grp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zh-CN" altLang="en-US" sz="2800" b="1" spc="800" dirty="0">
                    <a:solidFill>
                      <a:schemeClr val="tx1">
                        <a:lumMod val="50000"/>
                        <a:lumOff val="50000"/>
                      </a:schemeClr>
                    </a:solidFill>
                    <a:latin typeface="微软雅黑" panose="020B0503020204020204" pitchFamily="34" charset="-122"/>
                    <a:ea typeface="微软雅黑" panose="020B0503020204020204" pitchFamily="34" charset="-122"/>
                    <a:cs typeface="+mn-ea"/>
                  </a:rPr>
                  <a:t>实验结果</a:t>
                </a:r>
                <a:endParaRPr lang="zh-CN" altLang="en-US" sz="2800" b="1" dirty="0">
                  <a:solidFill>
                    <a:schemeClr val="tx1">
                      <a:lumMod val="50000"/>
                      <a:lumOff val="50000"/>
                    </a:schemeClr>
                  </a:solidFill>
                  <a:latin typeface="微软雅黑" panose="020B0503020204020204" pitchFamily="34" charset="-122"/>
                  <a:ea typeface="微软雅黑" panose="020B0503020204020204" pitchFamily="34" charset="-122"/>
                  <a:cs typeface="+mn-ea"/>
                </a:endParaRPr>
              </a:p>
            </p:txBody>
          </p:sp>
        </p:grpSp>
      </p:grpSp>
      <p:sp>
        <p:nvSpPr>
          <p:cNvPr id="3" name="文本占位符 2">
            <a:extLst>
              <a:ext uri="{FF2B5EF4-FFF2-40B4-BE49-F238E27FC236}">
                <a16:creationId xmlns:a16="http://schemas.microsoft.com/office/drawing/2014/main" id="{30050878-1F4F-4910-8C7E-8D29F613C4E4}"/>
              </a:ext>
            </a:extLst>
          </p:cNvPr>
          <p:cNvSpPr>
            <a:spLocks noGrp="1"/>
          </p:cNvSpPr>
          <p:nvPr>
            <p:ph type="body" sz="quarter" idx="13"/>
          </p:nvPr>
        </p:nvSpPr>
        <p:spPr/>
        <p:txBody>
          <a:bodyPr/>
          <a:lstStyle/>
          <a:p>
            <a:r>
              <a:rPr lang="zh-CN" altLang="en-US"/>
              <a:t>提纲</a:t>
            </a:r>
          </a:p>
        </p:txBody>
      </p:sp>
    </p:spTree>
    <p:extLst>
      <p:ext uri="{BB962C8B-B14F-4D97-AF65-F5344CB8AC3E}">
        <p14:creationId xmlns:p14="http://schemas.microsoft.com/office/powerpoint/2010/main" val="15099609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03FE8306-9687-4941-B1D1-2D07FEFB4162}"/>
              </a:ext>
            </a:extLst>
          </p:cNvPr>
          <p:cNvSpPr>
            <a:spLocks noGrp="1"/>
          </p:cNvSpPr>
          <p:nvPr>
            <p:ph type="sldNum" sz="quarter" idx="12"/>
          </p:nvPr>
        </p:nvSpPr>
        <p:spPr/>
        <p:txBody>
          <a:bodyPr/>
          <a:lstStyle/>
          <a:p>
            <a:fld id="{72A5E12F-523A-4D75-95A2-779F57F5D9E2}" type="slidenum">
              <a:rPr lang="zh-CN" altLang="en-US" smtClean="0"/>
              <a:pPr/>
              <a:t>26</a:t>
            </a:fld>
            <a:endParaRPr lang="zh-CN" altLang="en-US"/>
          </a:p>
        </p:txBody>
      </p:sp>
      <p:sp>
        <p:nvSpPr>
          <p:cNvPr id="3" name="文本占位符 2">
            <a:extLst>
              <a:ext uri="{FF2B5EF4-FFF2-40B4-BE49-F238E27FC236}">
                <a16:creationId xmlns:a16="http://schemas.microsoft.com/office/drawing/2014/main" id="{66659B1A-4781-4FBC-97EA-F4778FBEF545}"/>
              </a:ext>
            </a:extLst>
          </p:cNvPr>
          <p:cNvSpPr>
            <a:spLocks noGrp="1"/>
          </p:cNvSpPr>
          <p:nvPr>
            <p:ph type="body" sz="quarter" idx="13"/>
          </p:nvPr>
        </p:nvSpPr>
        <p:spPr>
          <a:xfrm>
            <a:off x="291114" y="258953"/>
            <a:ext cx="6758444" cy="569912"/>
          </a:xfrm>
        </p:spPr>
        <p:txBody>
          <a:bodyPr>
            <a:normAutofit/>
          </a:bodyPr>
          <a:lstStyle/>
          <a:p>
            <a:r>
              <a:rPr lang="zh-CN" altLang="en-US" dirty="0"/>
              <a:t>总结</a:t>
            </a:r>
            <a:endParaRPr lang="zh-CN" altLang="en-US" baseline="30000" dirty="0"/>
          </a:p>
        </p:txBody>
      </p:sp>
      <p:sp>
        <p:nvSpPr>
          <p:cNvPr id="16" name="文本框 15">
            <a:extLst>
              <a:ext uri="{FF2B5EF4-FFF2-40B4-BE49-F238E27FC236}">
                <a16:creationId xmlns:a16="http://schemas.microsoft.com/office/drawing/2014/main" id="{E9BF1485-4E4B-4C44-BA10-E2A0445C848C}"/>
              </a:ext>
            </a:extLst>
          </p:cNvPr>
          <p:cNvSpPr txBox="1"/>
          <p:nvPr/>
        </p:nvSpPr>
        <p:spPr>
          <a:xfrm>
            <a:off x="434109" y="1496291"/>
            <a:ext cx="10443372" cy="2123658"/>
          </a:xfrm>
          <a:prstGeom prst="rect">
            <a:avLst/>
          </a:prstGeom>
          <a:noFill/>
        </p:spPr>
        <p:txBody>
          <a:bodyPr wrap="none" rtlCol="0">
            <a:spAutoFit/>
          </a:bodyPr>
          <a:lstStyle/>
          <a:p>
            <a:r>
              <a:rPr lang="en-US" altLang="zh-CN" sz="2400" b="1" dirty="0"/>
              <a:t>Contributions</a:t>
            </a:r>
          </a:p>
          <a:p>
            <a:endParaRPr lang="en-US" altLang="zh-Hans-HK" dirty="0"/>
          </a:p>
          <a:p>
            <a:pPr marL="285750" indent="-285750">
              <a:buFont typeface="Arial" panose="020B0604020202020204" pitchFamily="34" charset="0"/>
              <a:buChar char="•"/>
            </a:pPr>
            <a:r>
              <a:rPr lang="en-US" altLang="zh-Hans-HK" dirty="0"/>
              <a:t>GLN</a:t>
            </a:r>
            <a:r>
              <a:rPr lang="en-US" altLang="zh-CN" dirty="0"/>
              <a:t>et</a:t>
            </a:r>
            <a:r>
              <a:rPr lang="zh-CN" altLang="en-US" dirty="0"/>
              <a:t>不直接将原始高分图像作为网络输入，节省了分割所需的显存空间</a:t>
            </a: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zh-CN" altLang="en-US" dirty="0"/>
              <a:t>证明全局局部网络的架构是有效的，特征图融合能够显著提升分割精度，并且两个分支缺一不可</a:t>
            </a:r>
            <a:endParaRPr lang="en-US" altLang="zh-CN" dirty="0"/>
          </a:p>
          <a:p>
            <a:pPr marL="285750" indent="-285750">
              <a:buFont typeface="Arial" panose="020B0604020202020204" pitchFamily="34" charset="0"/>
              <a:buChar char="•"/>
            </a:pPr>
            <a:endParaRPr lang="en-US" altLang="zh-Hans-HK" dirty="0"/>
          </a:p>
          <a:p>
            <a:pPr marL="285750" indent="-285750">
              <a:buFont typeface="Arial" panose="020B0604020202020204" pitchFamily="34" charset="0"/>
              <a:buChar char="•"/>
            </a:pPr>
            <a:r>
              <a:rPr lang="en-US" altLang="zh-Hans-HK" dirty="0"/>
              <a:t>GLN</a:t>
            </a:r>
            <a:r>
              <a:rPr lang="en-US" altLang="zh-CN" dirty="0"/>
              <a:t>et</a:t>
            </a:r>
            <a:r>
              <a:rPr lang="zh-CN" altLang="en-US" dirty="0"/>
              <a:t>细化网络（</a:t>
            </a:r>
            <a:r>
              <a:rPr lang="en-US" altLang="zh-CN" dirty="0"/>
              <a:t>Corse-to-fine</a:t>
            </a:r>
            <a:r>
              <a:rPr lang="zh-CN" altLang="en-US" dirty="0"/>
              <a:t>）对前景背景不平衡的数据集非常有效</a:t>
            </a:r>
            <a:endParaRPr lang="zh-Hans-HK" altLang="en-US" dirty="0"/>
          </a:p>
        </p:txBody>
      </p:sp>
    </p:spTree>
    <p:extLst>
      <p:ext uri="{BB962C8B-B14F-4D97-AF65-F5344CB8AC3E}">
        <p14:creationId xmlns:p14="http://schemas.microsoft.com/office/powerpoint/2010/main" val="9623485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03FE8306-9687-4941-B1D1-2D07FEFB4162}"/>
              </a:ext>
            </a:extLst>
          </p:cNvPr>
          <p:cNvSpPr>
            <a:spLocks noGrp="1"/>
          </p:cNvSpPr>
          <p:nvPr>
            <p:ph type="sldNum" sz="quarter" idx="12"/>
          </p:nvPr>
        </p:nvSpPr>
        <p:spPr/>
        <p:txBody>
          <a:bodyPr/>
          <a:lstStyle/>
          <a:p>
            <a:fld id="{72A5E12F-523A-4D75-95A2-779F57F5D9E2}" type="slidenum">
              <a:rPr lang="zh-CN" altLang="en-US" smtClean="0"/>
              <a:pPr/>
              <a:t>27</a:t>
            </a:fld>
            <a:endParaRPr lang="zh-CN" altLang="en-US"/>
          </a:p>
        </p:txBody>
      </p:sp>
      <p:sp>
        <p:nvSpPr>
          <p:cNvPr id="3" name="文本占位符 2">
            <a:extLst>
              <a:ext uri="{FF2B5EF4-FFF2-40B4-BE49-F238E27FC236}">
                <a16:creationId xmlns:a16="http://schemas.microsoft.com/office/drawing/2014/main" id="{66659B1A-4781-4FBC-97EA-F4778FBEF545}"/>
              </a:ext>
            </a:extLst>
          </p:cNvPr>
          <p:cNvSpPr>
            <a:spLocks noGrp="1"/>
          </p:cNvSpPr>
          <p:nvPr>
            <p:ph type="body" sz="quarter" idx="13"/>
          </p:nvPr>
        </p:nvSpPr>
        <p:spPr/>
        <p:txBody>
          <a:bodyPr/>
          <a:lstStyle/>
          <a:p>
            <a:r>
              <a:rPr lang="zh-CN" altLang="en-US" dirty="0"/>
              <a:t>总结</a:t>
            </a:r>
          </a:p>
        </p:txBody>
      </p:sp>
      <p:sp>
        <p:nvSpPr>
          <p:cNvPr id="6" name="文本框 5">
            <a:extLst>
              <a:ext uri="{FF2B5EF4-FFF2-40B4-BE49-F238E27FC236}">
                <a16:creationId xmlns:a16="http://schemas.microsoft.com/office/drawing/2014/main" id="{10543B6C-D5E3-46B0-879D-6BD694603442}"/>
              </a:ext>
            </a:extLst>
          </p:cNvPr>
          <p:cNvSpPr txBox="1"/>
          <p:nvPr/>
        </p:nvSpPr>
        <p:spPr>
          <a:xfrm>
            <a:off x="309930" y="1021024"/>
            <a:ext cx="11652371" cy="5577937"/>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kumimoji="1" lang="zh-CN" altLang="en-US" sz="2000" b="1" dirty="0">
                <a:latin typeface="微软雅黑" panose="020B0503020204020204" pitchFamily="34" charset="-122"/>
                <a:ea typeface="微软雅黑" panose="020B0503020204020204" pitchFamily="34" charset="-122"/>
                <a:cs typeface="Arial" panose="020B0604020202020204" pitchFamily="34" charset="0"/>
              </a:rPr>
              <a:t>论文想法易于理解</a:t>
            </a:r>
            <a:endParaRPr kumimoji="1" lang="en-US" altLang="zh-CN" sz="2000" b="1" dirty="0">
              <a:latin typeface="微软雅黑" panose="020B0503020204020204" pitchFamily="34" charset="-122"/>
              <a:ea typeface="微软雅黑" panose="020B0503020204020204" pitchFamily="34" charset="-122"/>
              <a:cs typeface="Arial" panose="020B0604020202020204" pitchFamily="34" charset="0"/>
            </a:endParaRPr>
          </a:p>
          <a:p>
            <a:pPr marL="285750" indent="-285750">
              <a:lnSpc>
                <a:spcPct val="150000"/>
              </a:lnSpc>
              <a:buFont typeface="Arial" panose="020B0604020202020204" pitchFamily="34" charset="0"/>
              <a:buChar char="•"/>
            </a:pPr>
            <a:r>
              <a:rPr kumimoji="1" lang="zh-CN" altLang="en-US" sz="2000" b="1" dirty="0">
                <a:latin typeface="微软雅黑" panose="020B0503020204020204" pitchFamily="34" charset="-122"/>
                <a:ea typeface="微软雅黑" panose="020B0503020204020204" pitchFamily="34" charset="-122"/>
                <a:cs typeface="Arial" panose="020B0604020202020204" pitchFamily="34" charset="0"/>
              </a:rPr>
              <a:t>图例说明清晰</a:t>
            </a:r>
            <a:endParaRPr kumimoji="1" lang="en-US" altLang="zh-CN" sz="2000" b="1" dirty="0">
              <a:latin typeface="微软雅黑" panose="020B0503020204020204" pitchFamily="34" charset="-122"/>
              <a:ea typeface="微软雅黑" panose="020B0503020204020204" pitchFamily="34" charset="-122"/>
              <a:cs typeface="Arial" panose="020B0604020202020204" pitchFamily="34" charset="0"/>
            </a:endParaRPr>
          </a:p>
          <a:p>
            <a:pPr marL="285750" indent="-285750">
              <a:lnSpc>
                <a:spcPct val="150000"/>
              </a:lnSpc>
              <a:buFont typeface="Arial" panose="020B0604020202020204" pitchFamily="34" charset="0"/>
              <a:buChar char="•"/>
            </a:pPr>
            <a:r>
              <a:rPr kumimoji="1" lang="zh-CN" altLang="en-US" sz="2000" b="1" dirty="0">
                <a:latin typeface="微软雅黑" panose="020B0503020204020204" pitchFamily="34" charset="-122"/>
                <a:ea typeface="微软雅黑" panose="020B0503020204020204" pitchFamily="34" charset="-122"/>
                <a:cs typeface="Arial" panose="020B0604020202020204" pitchFamily="34" charset="0"/>
              </a:rPr>
              <a:t>技术路线清晰，实验完备</a:t>
            </a:r>
            <a:endParaRPr kumimoji="1" lang="en-US" altLang="zh-CN" sz="2000" b="1" dirty="0">
              <a:latin typeface="微软雅黑" panose="020B0503020204020204" pitchFamily="34" charset="-122"/>
              <a:ea typeface="微软雅黑" panose="020B0503020204020204" pitchFamily="34" charset="-122"/>
              <a:cs typeface="Arial" panose="020B0604020202020204" pitchFamily="34" charset="0"/>
            </a:endParaRPr>
          </a:p>
          <a:p>
            <a:pPr marL="285750" indent="-285750">
              <a:lnSpc>
                <a:spcPct val="150000"/>
              </a:lnSpc>
              <a:buFont typeface="Arial" panose="020B0604020202020204" pitchFamily="34" charset="0"/>
              <a:buChar char="•"/>
            </a:pPr>
            <a:r>
              <a:rPr kumimoji="1" lang="zh-CN" altLang="en-US" sz="2000" b="1" dirty="0">
                <a:latin typeface="微软雅黑" panose="020B0503020204020204" pitchFamily="34" charset="-122"/>
                <a:ea typeface="微软雅黑" panose="020B0503020204020204" pitchFamily="34" charset="-122"/>
                <a:cs typeface="Arial" panose="020B0604020202020204" pitchFamily="34" charset="0"/>
              </a:rPr>
              <a:t>开源代码</a:t>
            </a:r>
            <a:endParaRPr kumimoji="1" lang="en-US" altLang="zh-CN" sz="2000" b="1" dirty="0">
              <a:latin typeface="微软雅黑" panose="020B0503020204020204" pitchFamily="34" charset="-122"/>
              <a:ea typeface="微软雅黑" panose="020B0503020204020204" pitchFamily="34" charset="-122"/>
              <a:cs typeface="Arial" panose="020B0604020202020204" pitchFamily="34" charset="0"/>
            </a:endParaRPr>
          </a:p>
          <a:p>
            <a:pPr marL="285750" indent="-285750">
              <a:lnSpc>
                <a:spcPct val="150000"/>
              </a:lnSpc>
              <a:buFont typeface="Arial" panose="020B0604020202020204" pitchFamily="34" charset="0"/>
              <a:buChar char="•"/>
            </a:pPr>
            <a:r>
              <a:rPr kumimoji="1" lang="zh-CN" altLang="en-US" sz="2000" b="1" dirty="0">
                <a:latin typeface="微软雅黑" panose="020B0503020204020204" pitchFamily="34" charset="-122"/>
                <a:ea typeface="微软雅黑" panose="020B0503020204020204" pitchFamily="34" charset="-122"/>
                <a:cs typeface="Arial" panose="020B0604020202020204" pitchFamily="34" charset="0"/>
              </a:rPr>
              <a:t>该领域的开创性工作</a:t>
            </a:r>
            <a:endParaRPr kumimoji="1" lang="en-US" altLang="zh-CN" sz="2000" b="1" dirty="0">
              <a:latin typeface="微软雅黑" panose="020B0503020204020204" pitchFamily="34" charset="-122"/>
              <a:ea typeface="微软雅黑" panose="020B0503020204020204" pitchFamily="34" charset="-122"/>
              <a:cs typeface="Arial" panose="020B0604020202020204" pitchFamily="34" charset="0"/>
            </a:endParaRPr>
          </a:p>
          <a:p>
            <a:pPr marL="285750" indent="-285750">
              <a:lnSpc>
                <a:spcPct val="150000"/>
              </a:lnSpc>
              <a:buFont typeface="Arial" panose="020B0604020202020204" pitchFamily="34" charset="0"/>
              <a:buChar char="•"/>
            </a:pPr>
            <a:endParaRPr kumimoji="1" lang="en-US" altLang="zh-CN" sz="2000" b="1" dirty="0">
              <a:latin typeface="微软雅黑" panose="020B0503020204020204" pitchFamily="34" charset="-122"/>
              <a:ea typeface="微软雅黑" panose="020B0503020204020204" pitchFamily="34" charset="-122"/>
              <a:cs typeface="Arial" panose="020B0604020202020204" pitchFamily="34" charset="0"/>
            </a:endParaRPr>
          </a:p>
          <a:p>
            <a:pPr>
              <a:lnSpc>
                <a:spcPct val="150000"/>
              </a:lnSpc>
            </a:pPr>
            <a:r>
              <a:rPr kumimoji="1" lang="zh-CN" altLang="en-US" sz="2000" b="1" dirty="0">
                <a:latin typeface="微软雅黑" panose="020B0503020204020204" pitchFamily="34" charset="-122"/>
                <a:ea typeface="微软雅黑" panose="020B0503020204020204" pitchFamily="34" charset="-122"/>
                <a:cs typeface="Arial" panose="020B0604020202020204" pitchFamily="34" charset="0"/>
              </a:rPr>
              <a:t>提升点</a:t>
            </a:r>
            <a:endParaRPr kumimoji="1" lang="en-US" altLang="zh-CN" sz="2000" b="1" dirty="0">
              <a:latin typeface="微软雅黑" panose="020B0503020204020204" pitchFamily="34" charset="-122"/>
              <a:ea typeface="微软雅黑" panose="020B0503020204020204" pitchFamily="34" charset="-122"/>
              <a:cs typeface="Arial" panose="020B0604020202020204" pitchFamily="34" charset="0"/>
            </a:endParaRPr>
          </a:p>
          <a:p>
            <a:pPr marL="285750" indent="-285750">
              <a:lnSpc>
                <a:spcPct val="150000"/>
              </a:lnSpc>
              <a:buFont typeface="Arial" panose="020B0604020202020204" pitchFamily="34" charset="0"/>
              <a:buChar char="•"/>
            </a:pPr>
            <a:r>
              <a:rPr kumimoji="1" lang="zh-CN" altLang="en-US" sz="2000" b="1" dirty="0">
                <a:latin typeface="微软雅黑" panose="020B0503020204020204" pitchFamily="34" charset="-122"/>
                <a:ea typeface="微软雅黑" panose="020B0503020204020204" pitchFamily="34" charset="-122"/>
                <a:cs typeface="Arial" panose="020B0604020202020204" pitchFamily="34" charset="0"/>
              </a:rPr>
              <a:t>实际的权重分享和特征图裁剪过程非常耗时</a:t>
            </a:r>
            <a:endParaRPr kumimoji="1" lang="en-US" altLang="zh-CN" sz="2000" b="1" dirty="0">
              <a:latin typeface="微软雅黑" panose="020B0503020204020204" pitchFamily="34" charset="-122"/>
              <a:ea typeface="微软雅黑" panose="020B0503020204020204" pitchFamily="34" charset="-122"/>
              <a:cs typeface="Arial" panose="020B0604020202020204" pitchFamily="34" charset="0"/>
            </a:endParaRPr>
          </a:p>
          <a:p>
            <a:pPr marL="285750" indent="-285750">
              <a:lnSpc>
                <a:spcPct val="150000"/>
              </a:lnSpc>
              <a:buFont typeface="Arial" panose="020B0604020202020204" pitchFamily="34" charset="0"/>
              <a:buChar char="•"/>
            </a:pPr>
            <a:r>
              <a:rPr kumimoji="1" lang="zh-CN" altLang="en-US" sz="2000" b="1" dirty="0">
                <a:latin typeface="微软雅黑" panose="020B0503020204020204" pitchFamily="34" charset="-122"/>
                <a:ea typeface="微软雅黑" panose="020B0503020204020204" pitchFamily="34" charset="-122"/>
                <a:cs typeface="Arial" panose="020B0604020202020204" pitchFamily="34" charset="0"/>
              </a:rPr>
              <a:t>对于更大分辨率的图像，在全局下采样后学习的特征图将无法对应到局部分支</a:t>
            </a:r>
            <a:endParaRPr kumimoji="1" lang="en-US" altLang="zh-CN" sz="2000" b="1" dirty="0">
              <a:latin typeface="微软雅黑" panose="020B0503020204020204" pitchFamily="34" charset="-122"/>
              <a:ea typeface="微软雅黑" panose="020B0503020204020204" pitchFamily="34" charset="-122"/>
              <a:cs typeface="Arial" panose="020B0604020202020204" pitchFamily="34" charset="0"/>
            </a:endParaRPr>
          </a:p>
          <a:p>
            <a:pPr marL="285750" indent="-285750">
              <a:lnSpc>
                <a:spcPct val="150000"/>
              </a:lnSpc>
              <a:buFont typeface="Arial" panose="020B0604020202020204" pitchFamily="34" charset="0"/>
              <a:buChar char="•"/>
            </a:pPr>
            <a:r>
              <a:rPr kumimoji="1" lang="zh-CN" altLang="en-US" sz="2000" b="1" dirty="0">
                <a:latin typeface="微软雅黑" panose="020B0503020204020204" pitchFamily="34" charset="-122"/>
                <a:ea typeface="微软雅黑" panose="020B0503020204020204" pitchFamily="34" charset="-122"/>
                <a:cs typeface="Arial" panose="020B0604020202020204" pitchFamily="34" charset="0"/>
              </a:rPr>
              <a:t>更大分辨率的图像，局部分支更加耗时，</a:t>
            </a:r>
            <a:r>
              <a:rPr kumimoji="1" lang="en-US" altLang="zh-CN" sz="2000" b="1" dirty="0">
                <a:latin typeface="微软雅黑" panose="020B0503020204020204" pitchFamily="34" charset="-122"/>
                <a:ea typeface="微软雅黑" panose="020B0503020204020204" pitchFamily="34" charset="-122"/>
                <a:cs typeface="Arial" panose="020B0604020202020204" pitchFamily="34" charset="0"/>
              </a:rPr>
              <a:t>FPN</a:t>
            </a:r>
            <a:r>
              <a:rPr kumimoji="1" lang="zh-CN" altLang="en-US" sz="2000" b="1" dirty="0">
                <a:latin typeface="微软雅黑" panose="020B0503020204020204" pitchFamily="34" charset="-122"/>
                <a:ea typeface="微软雅黑" panose="020B0503020204020204" pitchFamily="34" charset="-122"/>
                <a:cs typeface="Arial" panose="020B0604020202020204" pitchFamily="34" charset="0"/>
              </a:rPr>
              <a:t>可以替换为更轻的</a:t>
            </a:r>
            <a:r>
              <a:rPr kumimoji="1" lang="en-US" altLang="zh-CN" sz="2000" b="1" dirty="0">
                <a:latin typeface="微软雅黑" panose="020B0503020204020204" pitchFamily="34" charset="-122"/>
                <a:ea typeface="微软雅黑" panose="020B0503020204020204" pitchFamily="34" charset="-122"/>
                <a:cs typeface="Arial" panose="020B0604020202020204" pitchFamily="34" charset="0"/>
              </a:rPr>
              <a:t>backbone</a:t>
            </a:r>
          </a:p>
          <a:p>
            <a:pPr marL="285750" indent="-285750">
              <a:lnSpc>
                <a:spcPct val="150000"/>
              </a:lnSpc>
              <a:buFont typeface="Arial" panose="020B0604020202020204" pitchFamily="34" charset="0"/>
              <a:buChar char="•"/>
            </a:pPr>
            <a:endParaRPr kumimoji="1" lang="en-US" altLang="zh-CN" sz="2000" b="1" dirty="0">
              <a:latin typeface="微软雅黑" panose="020B0503020204020204" pitchFamily="34" charset="-122"/>
              <a:ea typeface="微软雅黑" panose="020B0503020204020204" pitchFamily="34" charset="-122"/>
              <a:cs typeface="Arial" panose="020B0604020202020204" pitchFamily="34" charset="0"/>
            </a:endParaRPr>
          </a:p>
          <a:p>
            <a:pPr marL="285750" indent="-285750">
              <a:lnSpc>
                <a:spcPct val="150000"/>
              </a:lnSpc>
              <a:buFont typeface="Arial" panose="020B0604020202020204" pitchFamily="34" charset="0"/>
              <a:buChar char="•"/>
            </a:pPr>
            <a:endParaRPr kumimoji="1" lang="en-US" altLang="zh-CN" sz="2000" b="1" dirty="0">
              <a:latin typeface="微软雅黑" panose="020B0503020204020204" pitchFamily="34" charset="-122"/>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31005548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03FE8306-9687-4941-B1D1-2D07FEFB4162}"/>
              </a:ext>
            </a:extLst>
          </p:cNvPr>
          <p:cNvSpPr>
            <a:spLocks noGrp="1"/>
          </p:cNvSpPr>
          <p:nvPr>
            <p:ph type="sldNum" sz="quarter" idx="12"/>
          </p:nvPr>
        </p:nvSpPr>
        <p:spPr/>
        <p:txBody>
          <a:bodyPr/>
          <a:lstStyle/>
          <a:p>
            <a:fld id="{72A5E12F-523A-4D75-95A2-779F57F5D9E2}" type="slidenum">
              <a:rPr lang="zh-CN" altLang="en-US" smtClean="0"/>
              <a:pPr/>
              <a:t>28</a:t>
            </a:fld>
            <a:endParaRPr lang="zh-CN" altLang="en-US"/>
          </a:p>
        </p:txBody>
      </p:sp>
      <p:sp>
        <p:nvSpPr>
          <p:cNvPr id="4" name="文本框 3">
            <a:extLst>
              <a:ext uri="{FF2B5EF4-FFF2-40B4-BE49-F238E27FC236}">
                <a16:creationId xmlns:a16="http://schemas.microsoft.com/office/drawing/2014/main" id="{525D640A-8A75-4218-93FC-7BE2330F795E}"/>
              </a:ext>
            </a:extLst>
          </p:cNvPr>
          <p:cNvSpPr txBox="1"/>
          <p:nvPr/>
        </p:nvSpPr>
        <p:spPr>
          <a:xfrm>
            <a:off x="4977745" y="3136612"/>
            <a:ext cx="2236510" cy="584775"/>
          </a:xfrm>
          <a:prstGeom prst="rect">
            <a:avLst/>
          </a:prstGeom>
          <a:noFill/>
        </p:spPr>
        <p:txBody>
          <a:bodyPr wrap="none" rtlCol="0">
            <a:spAutoFit/>
          </a:bodyPr>
          <a:lstStyle/>
          <a:p>
            <a:r>
              <a:rPr lang="zh-CN" altLang="en-US" sz="3200" dirty="0"/>
              <a:t>感谢聆听！</a:t>
            </a:r>
            <a:endParaRPr lang="zh-Hans-HK" altLang="en-US" sz="3200" dirty="0"/>
          </a:p>
        </p:txBody>
      </p:sp>
    </p:spTree>
    <p:extLst>
      <p:ext uri="{BB962C8B-B14F-4D97-AF65-F5344CB8AC3E}">
        <p14:creationId xmlns:p14="http://schemas.microsoft.com/office/powerpoint/2010/main" val="27867019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F07F0B4C-A187-41AC-B44A-57B7665B14A5}"/>
              </a:ext>
            </a:extLst>
          </p:cNvPr>
          <p:cNvSpPr>
            <a:spLocks noGrp="1"/>
          </p:cNvSpPr>
          <p:nvPr>
            <p:ph type="sldNum" sz="quarter" idx="12"/>
          </p:nvPr>
        </p:nvSpPr>
        <p:spPr/>
        <p:txBody>
          <a:bodyPr/>
          <a:lstStyle/>
          <a:p>
            <a:fld id="{72A5E12F-523A-4D75-95A2-779F57F5D9E2}" type="slidenum">
              <a:rPr lang="zh-CN" altLang="en-US" smtClean="0"/>
              <a:pPr/>
              <a:t>3</a:t>
            </a:fld>
            <a:endParaRPr lang="zh-CN" altLang="en-US"/>
          </a:p>
        </p:txBody>
      </p:sp>
      <p:sp>
        <p:nvSpPr>
          <p:cNvPr id="3" name="文本占位符 2">
            <a:extLst>
              <a:ext uri="{FF2B5EF4-FFF2-40B4-BE49-F238E27FC236}">
                <a16:creationId xmlns:a16="http://schemas.microsoft.com/office/drawing/2014/main" id="{03CF4F49-EDA4-4E18-81E3-C2E9BEF18D75}"/>
              </a:ext>
            </a:extLst>
          </p:cNvPr>
          <p:cNvSpPr>
            <a:spLocks noGrp="1"/>
          </p:cNvSpPr>
          <p:nvPr>
            <p:ph type="body" sz="quarter" idx="13"/>
          </p:nvPr>
        </p:nvSpPr>
        <p:spPr/>
        <p:txBody>
          <a:bodyPr/>
          <a:lstStyle/>
          <a:p>
            <a:r>
              <a:rPr lang="zh-CN" altLang="en-US" dirty="0">
                <a:latin typeface="+mn-lt"/>
              </a:rPr>
              <a:t>前置知识</a:t>
            </a:r>
          </a:p>
        </p:txBody>
      </p:sp>
      <p:sp>
        <p:nvSpPr>
          <p:cNvPr id="57" name="矩形 56">
            <a:extLst>
              <a:ext uri="{FF2B5EF4-FFF2-40B4-BE49-F238E27FC236}">
                <a16:creationId xmlns:a16="http://schemas.microsoft.com/office/drawing/2014/main" id="{9DF43C63-AFB6-4CBD-A677-D3B9FEEEC4E1}"/>
              </a:ext>
            </a:extLst>
          </p:cNvPr>
          <p:cNvSpPr/>
          <p:nvPr/>
        </p:nvSpPr>
        <p:spPr>
          <a:xfrm>
            <a:off x="291114" y="1366466"/>
            <a:ext cx="2195508" cy="523220"/>
          </a:xfrm>
          <a:prstGeom prst="rect">
            <a:avLst/>
          </a:prstGeom>
          <a:solidFill>
            <a:srgbClr val="EB705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bg1"/>
                </a:solidFill>
                <a:latin typeface="微软雅黑" panose="020B0503020204020204" pitchFamily="34" charset="-122"/>
                <a:ea typeface="微软雅黑" panose="020B0503020204020204" pitchFamily="34" charset="-122"/>
                <a:cs typeface="Open Sans" pitchFamily="2" charset="0"/>
              </a:rPr>
              <a:t>语义分割</a:t>
            </a:r>
          </a:p>
        </p:txBody>
      </p:sp>
      <p:sp>
        <p:nvSpPr>
          <p:cNvPr id="11" name="文本框 10">
            <a:extLst>
              <a:ext uri="{FF2B5EF4-FFF2-40B4-BE49-F238E27FC236}">
                <a16:creationId xmlns:a16="http://schemas.microsoft.com/office/drawing/2014/main" id="{765324CD-E192-4FFF-B327-C6580D7762DF}"/>
              </a:ext>
            </a:extLst>
          </p:cNvPr>
          <p:cNvSpPr txBox="1"/>
          <p:nvPr/>
        </p:nvSpPr>
        <p:spPr>
          <a:xfrm>
            <a:off x="2918690" y="1426098"/>
            <a:ext cx="3394195" cy="463588"/>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kumimoji="1" lang="zh-CN" altLang="en-US" sz="1800" b="1" dirty="0">
                <a:latin typeface="微软雅黑" panose="020B0503020204020204" pitchFamily="34" charset="-122"/>
                <a:ea typeface="微软雅黑" panose="020B0503020204020204" pitchFamily="34" charset="-122"/>
                <a:cs typeface="Arial" panose="020B0604020202020204" pitchFamily="34" charset="0"/>
              </a:rPr>
              <a:t>像素级的图像分类任务</a:t>
            </a:r>
            <a:endParaRPr lang="zh-Hans-HK" altLang="en-US" dirty="0"/>
          </a:p>
        </p:txBody>
      </p:sp>
      <p:pic>
        <p:nvPicPr>
          <p:cNvPr id="46" name="图片 45">
            <a:extLst>
              <a:ext uri="{FF2B5EF4-FFF2-40B4-BE49-F238E27FC236}">
                <a16:creationId xmlns:a16="http://schemas.microsoft.com/office/drawing/2014/main" id="{67B1B352-8E0A-4304-8187-B5254E0115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9126" y="2270423"/>
            <a:ext cx="3529056" cy="3501909"/>
          </a:xfrm>
          <a:prstGeom prst="rect">
            <a:avLst/>
          </a:prstGeom>
        </p:spPr>
      </p:pic>
      <p:pic>
        <p:nvPicPr>
          <p:cNvPr id="48" name="图片 47">
            <a:extLst>
              <a:ext uri="{FF2B5EF4-FFF2-40B4-BE49-F238E27FC236}">
                <a16:creationId xmlns:a16="http://schemas.microsoft.com/office/drawing/2014/main" id="{41EDACFD-A66D-4252-9458-E5DD084F46F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29844" y="2264930"/>
            <a:ext cx="3529056" cy="3529056"/>
          </a:xfrm>
          <a:prstGeom prst="rect">
            <a:avLst/>
          </a:prstGeom>
        </p:spPr>
      </p:pic>
      <p:pic>
        <p:nvPicPr>
          <p:cNvPr id="51" name="图片 50">
            <a:extLst>
              <a:ext uri="{FF2B5EF4-FFF2-40B4-BE49-F238E27FC236}">
                <a16:creationId xmlns:a16="http://schemas.microsoft.com/office/drawing/2014/main" id="{7A650C33-94D9-4EE6-8DD2-20336DB42D2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058900" y="5282829"/>
            <a:ext cx="2087948" cy="511157"/>
          </a:xfrm>
          <a:prstGeom prst="rect">
            <a:avLst/>
          </a:prstGeom>
        </p:spPr>
      </p:pic>
      <p:sp>
        <p:nvSpPr>
          <p:cNvPr id="4" name="文本框 3">
            <a:extLst>
              <a:ext uri="{FF2B5EF4-FFF2-40B4-BE49-F238E27FC236}">
                <a16:creationId xmlns:a16="http://schemas.microsoft.com/office/drawing/2014/main" id="{54E22180-32B0-4F95-898C-9E7C18F18314}"/>
              </a:ext>
            </a:extLst>
          </p:cNvPr>
          <p:cNvSpPr txBox="1"/>
          <p:nvPr/>
        </p:nvSpPr>
        <p:spPr>
          <a:xfrm>
            <a:off x="678114" y="6328281"/>
            <a:ext cx="1843774" cy="276999"/>
          </a:xfrm>
          <a:prstGeom prst="rect">
            <a:avLst/>
          </a:prstGeom>
          <a:noFill/>
        </p:spPr>
        <p:txBody>
          <a:bodyPr wrap="none" rtlCol="0">
            <a:spAutoFit/>
          </a:bodyPr>
          <a:lstStyle/>
          <a:p>
            <a:r>
              <a:rPr lang="zh-CN" altLang="en-US" sz="1200" dirty="0"/>
              <a:t>图源：</a:t>
            </a:r>
            <a:r>
              <a:rPr lang="en-US" altLang="zh-CN" sz="1200" dirty="0"/>
              <a:t>Deep Globe</a:t>
            </a:r>
            <a:r>
              <a:rPr lang="zh-CN" altLang="en-US" sz="1200" dirty="0"/>
              <a:t>数据集</a:t>
            </a:r>
            <a:endParaRPr lang="zh-Hans-HK" altLang="en-US" sz="1200" dirty="0"/>
          </a:p>
        </p:txBody>
      </p:sp>
      <p:sp>
        <p:nvSpPr>
          <p:cNvPr id="5" name="文本框 4">
            <a:extLst>
              <a:ext uri="{FF2B5EF4-FFF2-40B4-BE49-F238E27FC236}">
                <a16:creationId xmlns:a16="http://schemas.microsoft.com/office/drawing/2014/main" id="{9DA9693A-3BB0-4A66-AEE7-A4DE5D2927B5}"/>
              </a:ext>
            </a:extLst>
          </p:cNvPr>
          <p:cNvSpPr txBox="1"/>
          <p:nvPr/>
        </p:nvSpPr>
        <p:spPr>
          <a:xfrm>
            <a:off x="2119799" y="5806070"/>
            <a:ext cx="1467709" cy="369332"/>
          </a:xfrm>
          <a:prstGeom prst="rect">
            <a:avLst/>
          </a:prstGeom>
          <a:noFill/>
        </p:spPr>
        <p:txBody>
          <a:bodyPr wrap="none" rtlCol="0">
            <a:spAutoFit/>
          </a:bodyPr>
          <a:lstStyle/>
          <a:p>
            <a:r>
              <a:rPr lang="en-US" altLang="zh-Hans-HK" b="1" dirty="0"/>
              <a:t>S</a:t>
            </a:r>
            <a:r>
              <a:rPr lang="en-US" altLang="zh-CN" b="1" dirty="0"/>
              <a:t>ource Image</a:t>
            </a:r>
            <a:endParaRPr lang="zh-Hans-HK" altLang="en-US" b="1" dirty="0"/>
          </a:p>
        </p:txBody>
      </p:sp>
      <p:sp>
        <p:nvSpPr>
          <p:cNvPr id="12" name="文本框 11">
            <a:extLst>
              <a:ext uri="{FF2B5EF4-FFF2-40B4-BE49-F238E27FC236}">
                <a16:creationId xmlns:a16="http://schemas.microsoft.com/office/drawing/2014/main" id="{3BBC6329-1ADD-41DF-AC91-3A240B795EAC}"/>
              </a:ext>
            </a:extLst>
          </p:cNvPr>
          <p:cNvSpPr txBox="1"/>
          <p:nvPr/>
        </p:nvSpPr>
        <p:spPr>
          <a:xfrm>
            <a:off x="7948765" y="5799620"/>
            <a:ext cx="691215" cy="369332"/>
          </a:xfrm>
          <a:prstGeom prst="rect">
            <a:avLst/>
          </a:prstGeom>
          <a:noFill/>
        </p:spPr>
        <p:txBody>
          <a:bodyPr wrap="none" rtlCol="0">
            <a:spAutoFit/>
          </a:bodyPr>
          <a:lstStyle/>
          <a:p>
            <a:r>
              <a:rPr lang="en-US" altLang="zh-Hans-HK" b="1" dirty="0"/>
              <a:t>Label</a:t>
            </a:r>
            <a:endParaRPr lang="zh-Hans-HK" altLang="en-US" b="1" dirty="0"/>
          </a:p>
        </p:txBody>
      </p:sp>
    </p:spTree>
    <p:extLst>
      <p:ext uri="{BB962C8B-B14F-4D97-AF65-F5344CB8AC3E}">
        <p14:creationId xmlns:p14="http://schemas.microsoft.com/office/powerpoint/2010/main" val="42280669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C91841B9-C264-4230-BB72-CCCB451594C1}"/>
              </a:ext>
            </a:extLst>
          </p:cNvPr>
          <p:cNvSpPr>
            <a:spLocks noGrp="1"/>
          </p:cNvSpPr>
          <p:nvPr>
            <p:ph type="sldNum" sz="quarter" idx="12"/>
          </p:nvPr>
        </p:nvSpPr>
        <p:spPr/>
        <p:txBody>
          <a:bodyPr/>
          <a:lstStyle/>
          <a:p>
            <a:fld id="{72A5E12F-523A-4D75-95A2-779F57F5D9E2}" type="slidenum">
              <a:rPr lang="zh-CN" altLang="en-US" smtClean="0"/>
              <a:pPr/>
              <a:t>4</a:t>
            </a:fld>
            <a:endParaRPr lang="zh-CN" altLang="en-US"/>
          </a:p>
        </p:txBody>
      </p:sp>
      <p:sp>
        <p:nvSpPr>
          <p:cNvPr id="3" name="文本占位符 2">
            <a:extLst>
              <a:ext uri="{FF2B5EF4-FFF2-40B4-BE49-F238E27FC236}">
                <a16:creationId xmlns:a16="http://schemas.microsoft.com/office/drawing/2014/main" id="{D54EFE80-DE4F-47E9-8D02-E99083E8CD8B}"/>
              </a:ext>
            </a:extLst>
          </p:cNvPr>
          <p:cNvSpPr>
            <a:spLocks noGrp="1"/>
          </p:cNvSpPr>
          <p:nvPr>
            <p:ph type="body" sz="quarter" idx="13"/>
          </p:nvPr>
        </p:nvSpPr>
        <p:spPr/>
        <p:txBody>
          <a:bodyPr/>
          <a:lstStyle/>
          <a:p>
            <a:r>
              <a:rPr lang="zh-CN" altLang="en-US" dirty="0"/>
              <a:t>研究背景</a:t>
            </a:r>
          </a:p>
        </p:txBody>
      </p:sp>
      <p:sp>
        <p:nvSpPr>
          <p:cNvPr id="61" name="文本框 60">
            <a:extLst>
              <a:ext uri="{FF2B5EF4-FFF2-40B4-BE49-F238E27FC236}">
                <a16:creationId xmlns:a16="http://schemas.microsoft.com/office/drawing/2014/main" id="{DB56050D-0E87-4F74-B342-96129A2030FB}"/>
              </a:ext>
            </a:extLst>
          </p:cNvPr>
          <p:cNvSpPr txBox="1"/>
          <p:nvPr/>
        </p:nvSpPr>
        <p:spPr>
          <a:xfrm>
            <a:off x="291114" y="1357133"/>
            <a:ext cx="11240654" cy="463588"/>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kumimoji="1" lang="zh-CN" altLang="en-US" sz="1800" b="1" dirty="0">
                <a:latin typeface="微软雅黑" panose="020B0503020204020204" pitchFamily="34" charset="-122"/>
                <a:ea typeface="微软雅黑" panose="020B0503020204020204" pitchFamily="34" charset="-122"/>
                <a:cs typeface="Arial" panose="020B0604020202020204" pitchFamily="34" charset="0"/>
              </a:rPr>
              <a:t>随着摄影技术和传感器技术的进步，</a:t>
            </a:r>
            <a:r>
              <a:rPr kumimoji="1" lang="zh-CN" altLang="en-US" sz="1800" b="1" dirty="0">
                <a:solidFill>
                  <a:schemeClr val="accent2">
                    <a:lumMod val="75000"/>
                  </a:schemeClr>
                </a:solidFill>
                <a:latin typeface="微软雅黑" panose="020B0503020204020204" pitchFamily="34" charset="-122"/>
                <a:ea typeface="微软雅黑" panose="020B0503020204020204" pitchFamily="34" charset="-122"/>
                <a:cs typeface="Arial" panose="020B0604020202020204" pitchFamily="34" charset="0"/>
              </a:rPr>
              <a:t>超高分辨率图像</a:t>
            </a:r>
            <a:r>
              <a:rPr kumimoji="1" lang="zh-CN" altLang="en-US" sz="1800" b="1" dirty="0">
                <a:latin typeface="微软雅黑" panose="020B0503020204020204" pitchFamily="34" charset="-122"/>
                <a:ea typeface="微软雅黑" panose="020B0503020204020204" pitchFamily="34" charset="-122"/>
                <a:cs typeface="Arial" panose="020B0604020202020204" pitchFamily="34" charset="0"/>
              </a:rPr>
              <a:t>激增，对其进行有效分析的需求也逐渐增加。</a:t>
            </a:r>
            <a:endParaRPr lang="zh-Hans-HK" altLang="en-US" dirty="0"/>
          </a:p>
        </p:txBody>
      </p:sp>
      <p:graphicFrame>
        <p:nvGraphicFramePr>
          <p:cNvPr id="4" name="表格 61">
            <a:extLst>
              <a:ext uri="{FF2B5EF4-FFF2-40B4-BE49-F238E27FC236}">
                <a16:creationId xmlns:a16="http://schemas.microsoft.com/office/drawing/2014/main" id="{B0F4C6AF-7C96-4D78-8C09-B35F72BBA783}"/>
              </a:ext>
            </a:extLst>
          </p:cNvPr>
          <p:cNvGraphicFramePr>
            <a:graphicFrameLocks noGrp="1"/>
          </p:cNvGraphicFramePr>
          <p:nvPr>
            <p:extLst>
              <p:ext uri="{D42A27DB-BD31-4B8C-83A1-F6EECF244321}">
                <p14:modId xmlns:p14="http://schemas.microsoft.com/office/powerpoint/2010/main" val="3671968152"/>
              </p:ext>
            </p:extLst>
          </p:nvPr>
        </p:nvGraphicFramePr>
        <p:xfrm>
          <a:off x="1847441" y="2224175"/>
          <a:ext cx="8128000" cy="148336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2671612915"/>
                    </a:ext>
                  </a:extLst>
                </a:gridCol>
                <a:gridCol w="4064000">
                  <a:extLst>
                    <a:ext uri="{9D8B030D-6E8A-4147-A177-3AD203B41FA5}">
                      <a16:colId xmlns:a16="http://schemas.microsoft.com/office/drawing/2014/main" val="1214728389"/>
                    </a:ext>
                  </a:extLst>
                </a:gridCol>
              </a:tblGrid>
              <a:tr h="370840">
                <a:tc>
                  <a:txBody>
                    <a:bodyPr/>
                    <a:lstStyle/>
                    <a:p>
                      <a:pPr algn="ctr"/>
                      <a:r>
                        <a:rPr lang="en-US" altLang="zh-Hans-HK" dirty="0"/>
                        <a:t>R</a:t>
                      </a:r>
                      <a:r>
                        <a:rPr lang="en-US" altLang="zh-CN" dirty="0"/>
                        <a:t>esolution</a:t>
                      </a:r>
                      <a:endParaRPr lang="zh-Hans-HK" altLang="en-US" dirty="0"/>
                    </a:p>
                  </a:txBody>
                  <a:tcPr/>
                </a:tc>
                <a:tc>
                  <a:txBody>
                    <a:bodyPr/>
                    <a:lstStyle/>
                    <a:p>
                      <a:pPr algn="ctr"/>
                      <a:r>
                        <a:rPr lang="en-US" altLang="zh-Hans-HK" dirty="0"/>
                        <a:t>Definition</a:t>
                      </a:r>
                      <a:endParaRPr lang="zh-Hans-HK" altLang="en-US" dirty="0"/>
                    </a:p>
                  </a:txBody>
                  <a:tcPr/>
                </a:tc>
                <a:extLst>
                  <a:ext uri="{0D108BD9-81ED-4DB2-BD59-A6C34878D82A}">
                    <a16:rowId xmlns:a16="http://schemas.microsoft.com/office/drawing/2014/main" val="3622188290"/>
                  </a:ext>
                </a:extLst>
              </a:tr>
              <a:tr h="370840">
                <a:tc>
                  <a:txBody>
                    <a:bodyPr/>
                    <a:lstStyle/>
                    <a:p>
                      <a:pPr algn="ctr"/>
                      <a:r>
                        <a:rPr lang="en-US" altLang="zh-Hans-HK" dirty="0"/>
                        <a:t>at least </a:t>
                      </a:r>
                      <a:r>
                        <a:rPr lang="en-US" altLang="zh-Hans-HK" b="1" dirty="0"/>
                        <a:t>2048x1080</a:t>
                      </a:r>
                      <a:endParaRPr lang="zh-Hans-HK" altLang="en-US" b="1" dirty="0"/>
                    </a:p>
                  </a:txBody>
                  <a:tcPr/>
                </a:tc>
                <a:tc>
                  <a:txBody>
                    <a:bodyPr/>
                    <a:lstStyle/>
                    <a:p>
                      <a:pPr algn="ctr"/>
                      <a:r>
                        <a:rPr lang="en-US" altLang="zh-Hans-HK" dirty="0"/>
                        <a:t>High Resolution or 2K</a:t>
                      </a:r>
                      <a:endParaRPr lang="zh-Hans-HK" altLang="en-US" dirty="0"/>
                    </a:p>
                  </a:txBody>
                  <a:tcPr/>
                </a:tc>
                <a:extLst>
                  <a:ext uri="{0D108BD9-81ED-4DB2-BD59-A6C34878D82A}">
                    <a16:rowId xmlns:a16="http://schemas.microsoft.com/office/drawing/2014/main" val="3409520637"/>
                  </a:ext>
                </a:extLst>
              </a:tr>
              <a:tr h="370840">
                <a:tc>
                  <a:txBody>
                    <a:bodyPr/>
                    <a:lstStyle/>
                    <a:p>
                      <a:pPr algn="ctr"/>
                      <a:r>
                        <a:rPr lang="en-US" altLang="zh-Hans-HK" dirty="0"/>
                        <a:t>at least </a:t>
                      </a:r>
                      <a:r>
                        <a:rPr lang="en-US" altLang="zh-Hans-HK" b="1" dirty="0"/>
                        <a:t>3840x1080</a:t>
                      </a:r>
                      <a:endParaRPr lang="zh-Hans-HK" altLang="en-US" b="1" dirty="0"/>
                    </a:p>
                  </a:txBody>
                  <a:tcPr/>
                </a:tc>
                <a:tc>
                  <a:txBody>
                    <a:bodyPr/>
                    <a:lstStyle/>
                    <a:p>
                      <a:pPr algn="ctr"/>
                      <a:r>
                        <a:rPr lang="en-US" altLang="zh-Hans-HK" dirty="0"/>
                        <a:t>4K</a:t>
                      </a:r>
                      <a:endParaRPr lang="zh-Hans-HK" altLang="en-US" dirty="0"/>
                    </a:p>
                  </a:txBody>
                  <a:tcPr/>
                </a:tc>
                <a:extLst>
                  <a:ext uri="{0D108BD9-81ED-4DB2-BD59-A6C34878D82A}">
                    <a16:rowId xmlns:a16="http://schemas.microsoft.com/office/drawing/2014/main" val="581393396"/>
                  </a:ext>
                </a:extLst>
              </a:tr>
              <a:tr h="370840">
                <a:tc>
                  <a:txBody>
                    <a:bodyPr/>
                    <a:lstStyle/>
                    <a:p>
                      <a:pPr algn="ctr"/>
                      <a:r>
                        <a:rPr lang="en-US" altLang="zh-Hans-HK" dirty="0"/>
                        <a:t>at least </a:t>
                      </a:r>
                      <a:r>
                        <a:rPr lang="en-US" altLang="zh-Hans-HK" b="1" dirty="0"/>
                        <a:t>3840x2160</a:t>
                      </a:r>
                      <a:endParaRPr lang="zh-Hans-HK" altLang="en-US" b="1" dirty="0"/>
                    </a:p>
                  </a:txBody>
                  <a:tcPr/>
                </a:tc>
                <a:tc>
                  <a:txBody>
                    <a:bodyPr/>
                    <a:lstStyle/>
                    <a:p>
                      <a:pPr algn="ctr"/>
                      <a:r>
                        <a:rPr lang="en-US" altLang="zh-Hans-HK" dirty="0"/>
                        <a:t>Ultra-high Resolution</a:t>
                      </a:r>
                      <a:endParaRPr lang="zh-Hans-HK" altLang="en-US" dirty="0"/>
                    </a:p>
                  </a:txBody>
                  <a:tcPr/>
                </a:tc>
                <a:extLst>
                  <a:ext uri="{0D108BD9-81ED-4DB2-BD59-A6C34878D82A}">
                    <a16:rowId xmlns:a16="http://schemas.microsoft.com/office/drawing/2014/main" val="340435979"/>
                  </a:ext>
                </a:extLst>
              </a:tr>
            </a:tbl>
          </a:graphicData>
        </a:graphic>
      </p:graphicFrame>
      <p:sp>
        <p:nvSpPr>
          <p:cNvPr id="63" name="文本框 62">
            <a:extLst>
              <a:ext uri="{FF2B5EF4-FFF2-40B4-BE49-F238E27FC236}">
                <a16:creationId xmlns:a16="http://schemas.microsoft.com/office/drawing/2014/main" id="{471FABFF-4A08-429E-9EDA-43ADAE99A2FC}"/>
              </a:ext>
            </a:extLst>
          </p:cNvPr>
          <p:cNvSpPr txBox="1"/>
          <p:nvPr/>
        </p:nvSpPr>
        <p:spPr>
          <a:xfrm>
            <a:off x="291114" y="6335973"/>
            <a:ext cx="11874148" cy="369332"/>
          </a:xfrm>
          <a:prstGeom prst="rect">
            <a:avLst/>
          </a:prstGeom>
          <a:noFill/>
        </p:spPr>
        <p:txBody>
          <a:bodyPr wrap="none" rtlCol="0">
            <a:spAutoFit/>
          </a:bodyPr>
          <a:lstStyle/>
          <a:p>
            <a:r>
              <a:rPr lang="en-US" altLang="zh-Hans-HK" dirty="0"/>
              <a:t>*Steven Ascher and Edward Pincus. The filmmaker’s handbook: A comprehensive guide for the digital age. Penguin, 2007.</a:t>
            </a:r>
            <a:endParaRPr lang="zh-Hans-HK" altLang="en-US" dirty="0"/>
          </a:p>
        </p:txBody>
      </p:sp>
      <p:sp>
        <p:nvSpPr>
          <p:cNvPr id="64" name="文本框 63">
            <a:extLst>
              <a:ext uri="{FF2B5EF4-FFF2-40B4-BE49-F238E27FC236}">
                <a16:creationId xmlns:a16="http://schemas.microsoft.com/office/drawing/2014/main" id="{5AA47B91-C9C5-4E31-B8D5-5228902577C8}"/>
              </a:ext>
            </a:extLst>
          </p:cNvPr>
          <p:cNvSpPr txBox="1"/>
          <p:nvPr/>
        </p:nvSpPr>
        <p:spPr>
          <a:xfrm>
            <a:off x="4838070" y="3934098"/>
            <a:ext cx="1915909" cy="369332"/>
          </a:xfrm>
          <a:prstGeom prst="rect">
            <a:avLst/>
          </a:prstGeom>
          <a:noFill/>
        </p:spPr>
        <p:txBody>
          <a:bodyPr wrap="none" rtlCol="0">
            <a:spAutoFit/>
          </a:bodyPr>
          <a:lstStyle/>
          <a:p>
            <a:r>
              <a:rPr lang="zh-CN" altLang="en-US" dirty="0"/>
              <a:t>高分辨率的定义*</a:t>
            </a:r>
            <a:endParaRPr lang="zh-Hans-HK" altLang="en-US" dirty="0"/>
          </a:p>
        </p:txBody>
      </p:sp>
      <p:sp>
        <p:nvSpPr>
          <p:cNvPr id="65" name="文本框 64">
            <a:extLst>
              <a:ext uri="{FF2B5EF4-FFF2-40B4-BE49-F238E27FC236}">
                <a16:creationId xmlns:a16="http://schemas.microsoft.com/office/drawing/2014/main" id="{F81D2CF6-D86D-46CE-9964-AA6A7EE39C9D}"/>
              </a:ext>
            </a:extLst>
          </p:cNvPr>
          <p:cNvSpPr txBox="1"/>
          <p:nvPr/>
        </p:nvSpPr>
        <p:spPr>
          <a:xfrm>
            <a:off x="291114" y="4624319"/>
            <a:ext cx="11240654" cy="1711366"/>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kumimoji="1" lang="zh-CN" altLang="en-US" b="1" dirty="0">
                <a:latin typeface="微软雅黑" panose="020B0503020204020204" pitchFamily="34" charset="-122"/>
                <a:ea typeface="微软雅黑" panose="020B0503020204020204" pitchFamily="34" charset="-122"/>
                <a:cs typeface="Arial" panose="020B0604020202020204" pitchFamily="34" charset="0"/>
              </a:rPr>
              <a:t>超高分图像通常来自于地理遥感、医疗成像等领域。</a:t>
            </a:r>
            <a:endParaRPr kumimoji="1" lang="en-US" altLang="zh-CN" b="1" dirty="0">
              <a:latin typeface="微软雅黑" panose="020B0503020204020204" pitchFamily="34" charset="-122"/>
              <a:ea typeface="微软雅黑" panose="020B0503020204020204" pitchFamily="34" charset="-122"/>
              <a:cs typeface="Arial" panose="020B0604020202020204" pitchFamily="34" charset="0"/>
            </a:endParaRPr>
          </a:p>
          <a:p>
            <a:pPr marL="285750" indent="-285750">
              <a:lnSpc>
                <a:spcPct val="150000"/>
              </a:lnSpc>
              <a:buFont typeface="Arial" panose="020B0604020202020204" pitchFamily="34" charset="0"/>
              <a:buChar char="•"/>
            </a:pPr>
            <a:r>
              <a:rPr kumimoji="1" lang="zh-CN" altLang="en-US" b="1" dirty="0">
                <a:latin typeface="微软雅黑" panose="020B0503020204020204" pitchFamily="34" charset="-122"/>
                <a:ea typeface="微软雅黑" panose="020B0503020204020204" pitchFamily="34" charset="-122"/>
                <a:cs typeface="Arial" panose="020B0604020202020204" pitchFamily="34" charset="0"/>
              </a:rPr>
              <a:t>语义分割作为一种像素级分类技术，可以更精细化地分割图像，以满足诸如城市规划、土地监测和病灶监测等应用。</a:t>
            </a:r>
            <a:endParaRPr kumimoji="1" lang="en-US" altLang="zh-CN" b="1" dirty="0">
              <a:latin typeface="微软雅黑" panose="020B0503020204020204" pitchFamily="34" charset="-122"/>
              <a:ea typeface="微软雅黑" panose="020B0503020204020204" pitchFamily="34" charset="-122"/>
              <a:cs typeface="Arial" panose="020B0604020202020204" pitchFamily="34" charset="0"/>
            </a:endParaRPr>
          </a:p>
          <a:p>
            <a:pPr>
              <a:lnSpc>
                <a:spcPct val="150000"/>
              </a:lnSpc>
            </a:pPr>
            <a:endParaRPr lang="zh-Hans-HK" altLang="en-US" dirty="0"/>
          </a:p>
        </p:txBody>
      </p:sp>
    </p:spTree>
    <p:extLst>
      <p:ext uri="{BB962C8B-B14F-4D97-AF65-F5344CB8AC3E}">
        <p14:creationId xmlns:p14="http://schemas.microsoft.com/office/powerpoint/2010/main" val="40735230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9DA7BAC1-874A-4BDD-919F-9109A9973EEC}"/>
              </a:ext>
            </a:extLst>
          </p:cNvPr>
          <p:cNvSpPr>
            <a:spLocks noGrp="1"/>
          </p:cNvSpPr>
          <p:nvPr>
            <p:ph type="sldNum" sz="quarter" idx="12"/>
          </p:nvPr>
        </p:nvSpPr>
        <p:spPr/>
        <p:txBody>
          <a:bodyPr/>
          <a:lstStyle/>
          <a:p>
            <a:fld id="{72A5E12F-523A-4D75-95A2-779F57F5D9E2}" type="slidenum">
              <a:rPr lang="zh-CN" altLang="en-US" smtClean="0"/>
              <a:pPr/>
              <a:t>5</a:t>
            </a:fld>
            <a:endParaRPr lang="zh-CN" altLang="en-US"/>
          </a:p>
        </p:txBody>
      </p:sp>
      <p:sp>
        <p:nvSpPr>
          <p:cNvPr id="3" name="文本占位符 2">
            <a:extLst>
              <a:ext uri="{FF2B5EF4-FFF2-40B4-BE49-F238E27FC236}">
                <a16:creationId xmlns:a16="http://schemas.microsoft.com/office/drawing/2014/main" id="{F8AFDAD5-3B07-4798-9FF4-B866A77B2E26}"/>
              </a:ext>
            </a:extLst>
          </p:cNvPr>
          <p:cNvSpPr>
            <a:spLocks noGrp="1"/>
          </p:cNvSpPr>
          <p:nvPr>
            <p:ph type="body" sz="quarter" idx="13"/>
          </p:nvPr>
        </p:nvSpPr>
        <p:spPr/>
        <p:txBody>
          <a:bodyPr/>
          <a:lstStyle/>
          <a:p>
            <a:r>
              <a:rPr lang="zh-CN" altLang="en-US" dirty="0"/>
              <a:t>研究背景</a:t>
            </a:r>
          </a:p>
        </p:txBody>
      </p:sp>
      <p:sp>
        <p:nvSpPr>
          <p:cNvPr id="85" name="矩形 84">
            <a:extLst>
              <a:ext uri="{FF2B5EF4-FFF2-40B4-BE49-F238E27FC236}">
                <a16:creationId xmlns:a16="http://schemas.microsoft.com/office/drawing/2014/main" id="{5238C4D5-4D48-4D52-A9DE-FCAC8FE30ED5}"/>
              </a:ext>
            </a:extLst>
          </p:cNvPr>
          <p:cNvSpPr/>
          <p:nvPr/>
        </p:nvSpPr>
        <p:spPr>
          <a:xfrm>
            <a:off x="725223" y="1338759"/>
            <a:ext cx="2803068" cy="523220"/>
          </a:xfrm>
          <a:prstGeom prst="rect">
            <a:avLst/>
          </a:prstGeom>
          <a:solidFill>
            <a:srgbClr val="EB705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bg1"/>
                </a:solidFill>
                <a:latin typeface="微软雅黑" panose="020B0503020204020204" pitchFamily="34" charset="-122"/>
                <a:ea typeface="微软雅黑" panose="020B0503020204020204" pitchFamily="34" charset="-122"/>
                <a:cs typeface="Open Sans" pitchFamily="2" charset="0"/>
              </a:rPr>
              <a:t>国土资源利用监测</a:t>
            </a:r>
          </a:p>
        </p:txBody>
      </p:sp>
      <p:sp>
        <p:nvSpPr>
          <p:cNvPr id="86" name="矩形 85">
            <a:extLst>
              <a:ext uri="{FF2B5EF4-FFF2-40B4-BE49-F238E27FC236}">
                <a16:creationId xmlns:a16="http://schemas.microsoft.com/office/drawing/2014/main" id="{7890A085-C2AA-4ED0-B13E-F2296FE1745C}"/>
              </a:ext>
            </a:extLst>
          </p:cNvPr>
          <p:cNvSpPr/>
          <p:nvPr/>
        </p:nvSpPr>
        <p:spPr>
          <a:xfrm>
            <a:off x="4694466" y="1338759"/>
            <a:ext cx="2803068" cy="523220"/>
          </a:xfrm>
          <a:prstGeom prst="rect">
            <a:avLst/>
          </a:prstGeom>
          <a:solidFill>
            <a:srgbClr val="EB705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bg1"/>
                </a:solidFill>
                <a:latin typeface="微软雅黑" panose="020B0503020204020204" pitchFamily="34" charset="-122"/>
                <a:ea typeface="微软雅黑" panose="020B0503020204020204" pitchFamily="34" charset="-122"/>
                <a:cs typeface="Open Sans" pitchFamily="2" charset="0"/>
              </a:rPr>
              <a:t>医疗病灶定位</a:t>
            </a:r>
          </a:p>
        </p:txBody>
      </p:sp>
      <p:sp>
        <p:nvSpPr>
          <p:cNvPr id="87" name="矩形 86">
            <a:extLst>
              <a:ext uri="{FF2B5EF4-FFF2-40B4-BE49-F238E27FC236}">
                <a16:creationId xmlns:a16="http://schemas.microsoft.com/office/drawing/2014/main" id="{8D065CAB-9282-4B6F-8D7C-C531C8917BF8}"/>
              </a:ext>
            </a:extLst>
          </p:cNvPr>
          <p:cNvSpPr/>
          <p:nvPr/>
        </p:nvSpPr>
        <p:spPr>
          <a:xfrm>
            <a:off x="8582975" y="1338759"/>
            <a:ext cx="2803068" cy="523220"/>
          </a:xfrm>
          <a:prstGeom prst="rect">
            <a:avLst/>
          </a:prstGeom>
          <a:solidFill>
            <a:srgbClr val="EB705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bg1"/>
                </a:solidFill>
                <a:latin typeface="微软雅黑" panose="020B0503020204020204" pitchFamily="34" charset="-122"/>
                <a:ea typeface="微软雅黑" panose="020B0503020204020204" pitchFamily="34" charset="-122"/>
                <a:cs typeface="Open Sans" pitchFamily="2" charset="0"/>
              </a:rPr>
              <a:t>城市建筑监测</a:t>
            </a:r>
          </a:p>
        </p:txBody>
      </p:sp>
      <p:pic>
        <p:nvPicPr>
          <p:cNvPr id="92" name="图片 91">
            <a:extLst>
              <a:ext uri="{FF2B5EF4-FFF2-40B4-BE49-F238E27FC236}">
                <a16:creationId xmlns:a16="http://schemas.microsoft.com/office/drawing/2014/main" id="{52F6E296-4BEE-45E8-8871-DCAC81ABD85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5741" y="1963021"/>
            <a:ext cx="2288513" cy="2169937"/>
          </a:xfrm>
          <a:prstGeom prst="rect">
            <a:avLst/>
          </a:prstGeom>
        </p:spPr>
      </p:pic>
      <p:pic>
        <p:nvPicPr>
          <p:cNvPr id="94" name="图片 93">
            <a:extLst>
              <a:ext uri="{FF2B5EF4-FFF2-40B4-BE49-F238E27FC236}">
                <a16:creationId xmlns:a16="http://schemas.microsoft.com/office/drawing/2014/main" id="{C84ABC38-CCD4-4A95-B405-5C43C405AAD1}"/>
              </a:ext>
            </a:extLst>
          </p:cNvPr>
          <p:cNvPicPr>
            <a:picLocks noChangeAspect="1"/>
          </p:cNvPicPr>
          <p:nvPr/>
        </p:nvPicPr>
        <p:blipFill rotWithShape="1">
          <a:blip r:embed="rId4">
            <a:extLst>
              <a:ext uri="{28A0092B-C50C-407E-A947-70E740481C1C}">
                <a14:useLocalDpi xmlns:a14="http://schemas.microsoft.com/office/drawing/2010/main" val="0"/>
              </a:ext>
            </a:extLst>
          </a:blip>
          <a:srcRect b="1659"/>
          <a:stretch/>
        </p:blipFill>
        <p:spPr>
          <a:xfrm>
            <a:off x="1128713" y="4132958"/>
            <a:ext cx="2085542" cy="1972283"/>
          </a:xfrm>
          <a:prstGeom prst="rect">
            <a:avLst/>
          </a:prstGeom>
        </p:spPr>
      </p:pic>
      <p:pic>
        <p:nvPicPr>
          <p:cNvPr id="96" name="图片 95">
            <a:extLst>
              <a:ext uri="{FF2B5EF4-FFF2-40B4-BE49-F238E27FC236}">
                <a16:creationId xmlns:a16="http://schemas.microsoft.com/office/drawing/2014/main" id="{E6AA527D-D41B-4F48-BB21-9A845A3616F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27227" y="6139654"/>
            <a:ext cx="2288513" cy="528565"/>
          </a:xfrm>
          <a:prstGeom prst="rect">
            <a:avLst/>
          </a:prstGeom>
        </p:spPr>
      </p:pic>
      <p:pic>
        <p:nvPicPr>
          <p:cNvPr id="98" name="图片 97">
            <a:extLst>
              <a:ext uri="{FF2B5EF4-FFF2-40B4-BE49-F238E27FC236}">
                <a16:creationId xmlns:a16="http://schemas.microsoft.com/office/drawing/2014/main" id="{EA204D9C-4E4A-4ABF-8490-632584A6C76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523569" y="1911442"/>
            <a:ext cx="2973965" cy="2221516"/>
          </a:xfrm>
          <a:prstGeom prst="rect">
            <a:avLst/>
          </a:prstGeom>
        </p:spPr>
      </p:pic>
      <p:pic>
        <p:nvPicPr>
          <p:cNvPr id="100" name="图片 99">
            <a:extLst>
              <a:ext uri="{FF2B5EF4-FFF2-40B4-BE49-F238E27FC236}">
                <a16:creationId xmlns:a16="http://schemas.microsoft.com/office/drawing/2014/main" id="{9B1BE30F-D254-4C78-9E95-FA69427AD6D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609017" y="4141344"/>
            <a:ext cx="2973965" cy="1975408"/>
          </a:xfrm>
          <a:prstGeom prst="rect">
            <a:avLst/>
          </a:prstGeom>
        </p:spPr>
      </p:pic>
      <p:pic>
        <p:nvPicPr>
          <p:cNvPr id="102" name="图片 101">
            <a:extLst>
              <a:ext uri="{FF2B5EF4-FFF2-40B4-BE49-F238E27FC236}">
                <a16:creationId xmlns:a16="http://schemas.microsoft.com/office/drawing/2014/main" id="{F8D29DD0-5F67-4A3D-98BD-AA8C78A6D91F}"/>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992070" y="1963021"/>
            <a:ext cx="2246759" cy="2162430"/>
          </a:xfrm>
          <a:prstGeom prst="rect">
            <a:avLst/>
          </a:prstGeom>
        </p:spPr>
      </p:pic>
      <p:pic>
        <p:nvPicPr>
          <p:cNvPr id="104" name="图片 103">
            <a:extLst>
              <a:ext uri="{FF2B5EF4-FFF2-40B4-BE49-F238E27FC236}">
                <a16:creationId xmlns:a16="http://schemas.microsoft.com/office/drawing/2014/main" id="{235A5708-DD6E-4FE9-8C38-FC4BCCEF9F90}"/>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992070" y="4226493"/>
            <a:ext cx="2071217" cy="2065161"/>
          </a:xfrm>
          <a:prstGeom prst="rect">
            <a:avLst/>
          </a:prstGeom>
        </p:spPr>
      </p:pic>
    </p:spTree>
    <p:extLst>
      <p:ext uri="{BB962C8B-B14F-4D97-AF65-F5344CB8AC3E}">
        <p14:creationId xmlns:p14="http://schemas.microsoft.com/office/powerpoint/2010/main" val="12022295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9DA7BAC1-874A-4BDD-919F-9109A9973EEC}"/>
              </a:ext>
            </a:extLst>
          </p:cNvPr>
          <p:cNvSpPr>
            <a:spLocks noGrp="1"/>
          </p:cNvSpPr>
          <p:nvPr>
            <p:ph type="sldNum" sz="quarter" idx="12"/>
          </p:nvPr>
        </p:nvSpPr>
        <p:spPr/>
        <p:txBody>
          <a:bodyPr/>
          <a:lstStyle/>
          <a:p>
            <a:fld id="{72A5E12F-523A-4D75-95A2-779F57F5D9E2}" type="slidenum">
              <a:rPr lang="zh-CN" altLang="en-US" smtClean="0"/>
              <a:pPr/>
              <a:t>6</a:t>
            </a:fld>
            <a:endParaRPr lang="zh-CN" altLang="en-US"/>
          </a:p>
        </p:txBody>
      </p:sp>
      <p:sp>
        <p:nvSpPr>
          <p:cNvPr id="3" name="文本占位符 2">
            <a:extLst>
              <a:ext uri="{FF2B5EF4-FFF2-40B4-BE49-F238E27FC236}">
                <a16:creationId xmlns:a16="http://schemas.microsoft.com/office/drawing/2014/main" id="{F8AFDAD5-3B07-4798-9FF4-B866A77B2E26}"/>
              </a:ext>
            </a:extLst>
          </p:cNvPr>
          <p:cNvSpPr>
            <a:spLocks noGrp="1"/>
          </p:cNvSpPr>
          <p:nvPr>
            <p:ph type="body" sz="quarter" idx="13"/>
          </p:nvPr>
        </p:nvSpPr>
        <p:spPr/>
        <p:txBody>
          <a:bodyPr/>
          <a:lstStyle/>
          <a:p>
            <a:r>
              <a:rPr lang="zh-CN" altLang="en-US" dirty="0"/>
              <a:t>研究背景 </a:t>
            </a:r>
            <a:r>
              <a:rPr lang="en-US" altLang="zh-CN" dirty="0"/>
              <a:t>– </a:t>
            </a:r>
            <a:r>
              <a:rPr lang="zh-CN" altLang="en-US" dirty="0"/>
              <a:t>问题和挑战</a:t>
            </a:r>
          </a:p>
        </p:txBody>
      </p:sp>
      <p:sp>
        <p:nvSpPr>
          <p:cNvPr id="4" name="文本框 3">
            <a:extLst>
              <a:ext uri="{FF2B5EF4-FFF2-40B4-BE49-F238E27FC236}">
                <a16:creationId xmlns:a16="http://schemas.microsoft.com/office/drawing/2014/main" id="{45CEC0AE-E706-49FD-9275-3A834621E377}"/>
              </a:ext>
            </a:extLst>
          </p:cNvPr>
          <p:cNvSpPr txBox="1"/>
          <p:nvPr/>
        </p:nvSpPr>
        <p:spPr>
          <a:xfrm>
            <a:off x="429491" y="1265382"/>
            <a:ext cx="11333018" cy="1200329"/>
          </a:xfrm>
          <a:prstGeom prst="rect">
            <a:avLst/>
          </a:prstGeom>
          <a:noFill/>
        </p:spPr>
        <p:txBody>
          <a:bodyPr wrap="square" rtlCol="0">
            <a:spAutoFit/>
          </a:bodyPr>
          <a:lstStyle/>
          <a:p>
            <a:pPr marL="285750" indent="-285750">
              <a:buFont typeface="Arial" panose="020B0604020202020204" pitchFamily="34" charset="0"/>
              <a:buChar char="•"/>
            </a:pPr>
            <a:r>
              <a:rPr lang="zh-CN" altLang="en-US" b="1" dirty="0"/>
              <a:t>近年来，卷积网络在语义分割方面取得了显著进展。然而，大多数模型都适用于全分辨率图像并执行密集预测，与图像分类相比，这需要更多的</a:t>
            </a:r>
            <a:r>
              <a:rPr lang="en-US" altLang="zh-CN" b="1" dirty="0"/>
              <a:t>GPU</a:t>
            </a:r>
            <a:r>
              <a:rPr lang="zh-CN" altLang="en-US" b="1" dirty="0"/>
              <a:t>内存。</a:t>
            </a:r>
            <a:endParaRPr lang="en-US" altLang="zh-CN" b="1" dirty="0"/>
          </a:p>
          <a:p>
            <a:endParaRPr lang="en-US" altLang="zh-CN" b="1" dirty="0"/>
          </a:p>
          <a:p>
            <a:pPr marL="285750" indent="-285750">
              <a:buFont typeface="Arial" panose="020B0604020202020204" pitchFamily="34" charset="0"/>
              <a:buChar char="•"/>
            </a:pPr>
            <a:r>
              <a:rPr lang="zh-CN" altLang="en-US" b="1" dirty="0"/>
              <a:t>当图像分辨率变得超高时，会陷入显存效率</a:t>
            </a:r>
            <a:r>
              <a:rPr lang="en-US" altLang="zh-CN" b="1" dirty="0"/>
              <a:t>(</a:t>
            </a:r>
            <a:r>
              <a:rPr lang="zh-CN" altLang="en-US" b="1" dirty="0"/>
              <a:t>甚至可行性</a:t>
            </a:r>
            <a:r>
              <a:rPr lang="en-US" altLang="zh-CN" b="1" dirty="0"/>
              <a:t>)</a:t>
            </a:r>
            <a:r>
              <a:rPr lang="zh-CN" altLang="en-US" b="1" dirty="0"/>
              <a:t>和分割质量之间两难的境地</a:t>
            </a:r>
            <a:r>
              <a:rPr lang="zh-CN" altLang="en-US" dirty="0"/>
              <a:t>。</a:t>
            </a:r>
            <a:endParaRPr lang="zh-Hans-HK" altLang="en-US" dirty="0"/>
          </a:p>
        </p:txBody>
      </p:sp>
      <p:sp>
        <p:nvSpPr>
          <p:cNvPr id="5" name="文本框 4">
            <a:extLst>
              <a:ext uri="{FF2B5EF4-FFF2-40B4-BE49-F238E27FC236}">
                <a16:creationId xmlns:a16="http://schemas.microsoft.com/office/drawing/2014/main" id="{D1FC0872-1E64-474C-87A9-38BDFBA9B09C}"/>
              </a:ext>
            </a:extLst>
          </p:cNvPr>
          <p:cNvSpPr txBox="1"/>
          <p:nvPr/>
        </p:nvSpPr>
        <p:spPr>
          <a:xfrm>
            <a:off x="429491" y="2837461"/>
            <a:ext cx="3371436" cy="369332"/>
          </a:xfrm>
          <a:prstGeom prst="rect">
            <a:avLst/>
          </a:prstGeom>
          <a:noFill/>
        </p:spPr>
        <p:txBody>
          <a:bodyPr wrap="none" rtlCol="0">
            <a:spAutoFit/>
          </a:bodyPr>
          <a:lstStyle/>
          <a:p>
            <a:r>
              <a:rPr lang="zh-CN" altLang="en-US" dirty="0"/>
              <a:t>以</a:t>
            </a:r>
            <a:r>
              <a:rPr lang="en-US" altLang="zh-CN" dirty="0"/>
              <a:t>Deep Globe</a:t>
            </a:r>
            <a:r>
              <a:rPr lang="zh-CN" altLang="en-US" dirty="0"/>
              <a:t>为例：</a:t>
            </a:r>
            <a:r>
              <a:rPr lang="en-US" altLang="zh-CN" dirty="0"/>
              <a:t>2448 </a:t>
            </a:r>
            <a:r>
              <a:rPr lang="zh-CN" altLang="en-US" dirty="0"/>
              <a:t>* </a:t>
            </a:r>
            <a:r>
              <a:rPr lang="en-US" altLang="zh-CN" dirty="0"/>
              <a:t>2448</a:t>
            </a:r>
            <a:endParaRPr lang="zh-Hans-HK" altLang="en-US" dirty="0"/>
          </a:p>
        </p:txBody>
      </p:sp>
      <p:graphicFrame>
        <p:nvGraphicFramePr>
          <p:cNvPr id="6" name="表格 6">
            <a:extLst>
              <a:ext uri="{FF2B5EF4-FFF2-40B4-BE49-F238E27FC236}">
                <a16:creationId xmlns:a16="http://schemas.microsoft.com/office/drawing/2014/main" id="{38331ADC-8340-439E-94C3-38349D082429}"/>
              </a:ext>
            </a:extLst>
          </p:cNvPr>
          <p:cNvGraphicFramePr>
            <a:graphicFrameLocks noGrp="1"/>
          </p:cNvGraphicFramePr>
          <p:nvPr>
            <p:extLst>
              <p:ext uri="{D42A27DB-BD31-4B8C-83A1-F6EECF244321}">
                <p14:modId xmlns:p14="http://schemas.microsoft.com/office/powerpoint/2010/main" val="3222232619"/>
              </p:ext>
            </p:extLst>
          </p:nvPr>
        </p:nvGraphicFramePr>
        <p:xfrm>
          <a:off x="429493" y="3465190"/>
          <a:ext cx="4862943" cy="2595880"/>
        </p:xfrm>
        <a:graphic>
          <a:graphicData uri="http://schemas.openxmlformats.org/drawingml/2006/table">
            <a:tbl>
              <a:tblPr firstRow="1" bandRow="1">
                <a:tableStyleId>{5C22544A-7EE6-4342-B048-85BDC9FD1C3A}</a:tableStyleId>
              </a:tblPr>
              <a:tblGrid>
                <a:gridCol w="1103743">
                  <a:extLst>
                    <a:ext uri="{9D8B030D-6E8A-4147-A177-3AD203B41FA5}">
                      <a16:colId xmlns:a16="http://schemas.microsoft.com/office/drawing/2014/main" val="2396942706"/>
                    </a:ext>
                  </a:extLst>
                </a:gridCol>
                <a:gridCol w="2138219">
                  <a:extLst>
                    <a:ext uri="{9D8B030D-6E8A-4147-A177-3AD203B41FA5}">
                      <a16:colId xmlns:a16="http://schemas.microsoft.com/office/drawing/2014/main" val="3734589079"/>
                    </a:ext>
                  </a:extLst>
                </a:gridCol>
                <a:gridCol w="1620981">
                  <a:extLst>
                    <a:ext uri="{9D8B030D-6E8A-4147-A177-3AD203B41FA5}">
                      <a16:colId xmlns:a16="http://schemas.microsoft.com/office/drawing/2014/main" val="850493428"/>
                    </a:ext>
                  </a:extLst>
                </a:gridCol>
              </a:tblGrid>
              <a:tr h="370840">
                <a:tc>
                  <a:txBody>
                    <a:bodyPr/>
                    <a:lstStyle/>
                    <a:p>
                      <a:pPr algn="ctr"/>
                      <a:r>
                        <a:rPr lang="en-US" altLang="zh-Hans-HK" dirty="0"/>
                        <a:t>M</a:t>
                      </a:r>
                      <a:r>
                        <a:rPr lang="en-US" altLang="zh-CN" dirty="0"/>
                        <a:t>odel</a:t>
                      </a:r>
                      <a:endParaRPr lang="zh-Hans-HK" altLang="en-US" dirty="0"/>
                    </a:p>
                  </a:txBody>
                  <a:tcPr/>
                </a:tc>
                <a:tc>
                  <a:txBody>
                    <a:bodyPr/>
                    <a:lstStyle/>
                    <a:p>
                      <a:pPr algn="ctr"/>
                      <a:r>
                        <a:rPr lang="en-US" altLang="zh-Hans-HK" dirty="0"/>
                        <a:t>Memory (MB)</a:t>
                      </a:r>
                      <a:endParaRPr lang="zh-Hans-HK" altLang="en-US" dirty="0"/>
                    </a:p>
                  </a:txBody>
                  <a:tcPr/>
                </a:tc>
                <a:tc>
                  <a:txBody>
                    <a:bodyPr/>
                    <a:lstStyle/>
                    <a:p>
                      <a:pPr algn="ctr"/>
                      <a:r>
                        <a:rPr lang="en-US" altLang="zh-Hans-HK" dirty="0"/>
                        <a:t>Acc (</a:t>
                      </a:r>
                      <a:r>
                        <a:rPr lang="en-US" altLang="zh-Hans-HK" dirty="0" err="1"/>
                        <a:t>mIoU</a:t>
                      </a:r>
                      <a:r>
                        <a:rPr lang="en-US" altLang="zh-Hans-HK" dirty="0"/>
                        <a:t>)</a:t>
                      </a:r>
                      <a:endParaRPr lang="zh-Hans-HK" altLang="en-US" dirty="0"/>
                    </a:p>
                  </a:txBody>
                  <a:tcPr/>
                </a:tc>
                <a:extLst>
                  <a:ext uri="{0D108BD9-81ED-4DB2-BD59-A6C34878D82A}">
                    <a16:rowId xmlns:a16="http://schemas.microsoft.com/office/drawing/2014/main" val="786156854"/>
                  </a:ext>
                </a:extLst>
              </a:tr>
              <a:tr h="370840">
                <a:tc>
                  <a:txBody>
                    <a:bodyPr/>
                    <a:lstStyle/>
                    <a:p>
                      <a:pPr algn="ctr"/>
                      <a:r>
                        <a:rPr lang="en-US" altLang="zh-Hans-HK" dirty="0" err="1"/>
                        <a:t>Unet</a:t>
                      </a:r>
                      <a:endParaRPr lang="zh-Hans-HK" altLang="en-US" dirty="0"/>
                    </a:p>
                  </a:txBody>
                  <a:tcPr/>
                </a:tc>
                <a:tc>
                  <a:txBody>
                    <a:bodyPr/>
                    <a:lstStyle/>
                    <a:p>
                      <a:pPr algn="ctr"/>
                      <a:r>
                        <a:rPr lang="en-US" altLang="zh-Hans-HK" dirty="0"/>
                        <a:t>5507</a:t>
                      </a:r>
                      <a:endParaRPr lang="zh-Hans-HK" altLang="en-US" dirty="0"/>
                    </a:p>
                  </a:txBody>
                  <a:tcPr/>
                </a:tc>
                <a:tc>
                  <a:txBody>
                    <a:bodyPr/>
                    <a:lstStyle/>
                    <a:p>
                      <a:pPr algn="ctr"/>
                      <a:r>
                        <a:rPr lang="en-US" altLang="zh-Hans-HK" dirty="0"/>
                        <a:t>38.4%</a:t>
                      </a:r>
                      <a:endParaRPr lang="zh-Hans-HK" altLang="en-US" dirty="0"/>
                    </a:p>
                  </a:txBody>
                  <a:tcPr/>
                </a:tc>
                <a:extLst>
                  <a:ext uri="{0D108BD9-81ED-4DB2-BD59-A6C34878D82A}">
                    <a16:rowId xmlns:a16="http://schemas.microsoft.com/office/drawing/2014/main" val="354524925"/>
                  </a:ext>
                </a:extLst>
              </a:tr>
              <a:tr h="370840">
                <a:tc>
                  <a:txBody>
                    <a:bodyPr/>
                    <a:lstStyle/>
                    <a:p>
                      <a:pPr algn="ctr"/>
                      <a:r>
                        <a:rPr lang="en-US" altLang="zh-Hans-HK" dirty="0"/>
                        <a:t>*</a:t>
                      </a:r>
                      <a:r>
                        <a:rPr lang="en-US" altLang="zh-Hans-HK" dirty="0" err="1"/>
                        <a:t>ICN</a:t>
                      </a:r>
                      <a:r>
                        <a:rPr lang="en-US" altLang="zh-CN" dirty="0" err="1"/>
                        <a:t>et</a:t>
                      </a:r>
                      <a:endParaRPr lang="zh-Hans-HK" altLang="en-US" dirty="0"/>
                    </a:p>
                  </a:txBody>
                  <a:tcPr/>
                </a:tc>
                <a:tc>
                  <a:txBody>
                    <a:bodyPr/>
                    <a:lstStyle/>
                    <a:p>
                      <a:pPr algn="ctr"/>
                      <a:r>
                        <a:rPr lang="en-US" altLang="zh-Hans-HK" dirty="0"/>
                        <a:t>2557</a:t>
                      </a:r>
                      <a:endParaRPr lang="zh-Hans-HK" altLang="en-US" dirty="0"/>
                    </a:p>
                  </a:txBody>
                  <a:tcPr/>
                </a:tc>
                <a:tc>
                  <a:txBody>
                    <a:bodyPr/>
                    <a:lstStyle/>
                    <a:p>
                      <a:pPr algn="ctr"/>
                      <a:r>
                        <a:rPr lang="en-US" altLang="zh-Hans-HK" dirty="0"/>
                        <a:t>40.2%</a:t>
                      </a:r>
                      <a:endParaRPr lang="zh-Hans-HK" altLang="en-US" dirty="0"/>
                    </a:p>
                  </a:txBody>
                  <a:tcPr/>
                </a:tc>
                <a:extLst>
                  <a:ext uri="{0D108BD9-81ED-4DB2-BD59-A6C34878D82A}">
                    <a16:rowId xmlns:a16="http://schemas.microsoft.com/office/drawing/2014/main" val="960293842"/>
                  </a:ext>
                </a:extLst>
              </a:tr>
              <a:tr h="370840">
                <a:tc>
                  <a:txBody>
                    <a:bodyPr/>
                    <a:lstStyle/>
                    <a:p>
                      <a:pPr algn="ctr"/>
                      <a:r>
                        <a:rPr lang="en-US" altLang="zh-Hans-HK" dirty="0"/>
                        <a:t>**</a:t>
                      </a:r>
                      <a:r>
                        <a:rPr lang="en-US" altLang="zh-Hans-HK" dirty="0" err="1"/>
                        <a:t>PSPNet</a:t>
                      </a:r>
                      <a:endParaRPr lang="zh-Hans-HK" altLang="en-US" dirty="0"/>
                    </a:p>
                  </a:txBody>
                  <a:tcPr/>
                </a:tc>
                <a:tc>
                  <a:txBody>
                    <a:bodyPr/>
                    <a:lstStyle/>
                    <a:p>
                      <a:pPr algn="ctr"/>
                      <a:r>
                        <a:rPr lang="en-US" altLang="zh-Hans-HK" dirty="0"/>
                        <a:t>6289</a:t>
                      </a:r>
                      <a:endParaRPr lang="zh-Hans-HK" altLang="en-US" dirty="0"/>
                    </a:p>
                  </a:txBody>
                  <a:tcPr/>
                </a:tc>
                <a:tc>
                  <a:txBody>
                    <a:bodyPr/>
                    <a:lstStyle/>
                    <a:p>
                      <a:pPr algn="ctr"/>
                      <a:r>
                        <a:rPr lang="en-US" altLang="zh-Hans-HK" dirty="0"/>
                        <a:t>56.6%</a:t>
                      </a:r>
                      <a:endParaRPr lang="zh-Hans-HK" altLang="en-US" dirty="0"/>
                    </a:p>
                  </a:txBody>
                  <a:tcPr/>
                </a:tc>
                <a:extLst>
                  <a:ext uri="{0D108BD9-81ED-4DB2-BD59-A6C34878D82A}">
                    <a16:rowId xmlns:a16="http://schemas.microsoft.com/office/drawing/2014/main" val="3984083948"/>
                  </a:ext>
                </a:extLst>
              </a:tr>
              <a:tr h="370840">
                <a:tc>
                  <a:txBody>
                    <a:bodyPr/>
                    <a:lstStyle/>
                    <a:p>
                      <a:pPr algn="ctr"/>
                      <a:r>
                        <a:rPr lang="en-US" altLang="zh-Hans-HK" dirty="0"/>
                        <a:t>**</a:t>
                      </a:r>
                      <a:r>
                        <a:rPr lang="en-US" altLang="zh-Hans-HK" dirty="0" err="1"/>
                        <a:t>SegNet</a:t>
                      </a:r>
                      <a:endParaRPr lang="zh-Hans-HK" altLang="en-US" dirty="0"/>
                    </a:p>
                  </a:txBody>
                  <a:tcPr/>
                </a:tc>
                <a:tc>
                  <a:txBody>
                    <a:bodyPr/>
                    <a:lstStyle/>
                    <a:p>
                      <a:pPr algn="ctr"/>
                      <a:r>
                        <a:rPr lang="en-US" altLang="zh-Hans-HK" dirty="0"/>
                        <a:t>10339</a:t>
                      </a:r>
                      <a:endParaRPr lang="zh-Hans-HK" altLang="en-US" dirty="0"/>
                    </a:p>
                  </a:txBody>
                  <a:tcPr/>
                </a:tc>
                <a:tc>
                  <a:txBody>
                    <a:bodyPr/>
                    <a:lstStyle/>
                    <a:p>
                      <a:pPr algn="ctr"/>
                      <a:r>
                        <a:rPr lang="en-US" altLang="zh-Hans-HK" dirty="0"/>
                        <a:t>61.2%</a:t>
                      </a:r>
                      <a:endParaRPr lang="zh-Hans-HK" altLang="en-US" dirty="0"/>
                    </a:p>
                  </a:txBody>
                  <a:tcPr/>
                </a:tc>
                <a:extLst>
                  <a:ext uri="{0D108BD9-81ED-4DB2-BD59-A6C34878D82A}">
                    <a16:rowId xmlns:a16="http://schemas.microsoft.com/office/drawing/2014/main" val="3254276"/>
                  </a:ext>
                </a:extLst>
              </a:tr>
              <a:tr h="370840">
                <a:tc>
                  <a:txBody>
                    <a:bodyPr/>
                    <a:lstStyle/>
                    <a:p>
                      <a:pPr algn="ctr"/>
                      <a:r>
                        <a:rPr lang="en-US" altLang="zh-Hans-HK" dirty="0"/>
                        <a:t>DLv3+</a:t>
                      </a:r>
                      <a:endParaRPr lang="zh-Hans-HK" altLang="en-US" dirty="0"/>
                    </a:p>
                  </a:txBody>
                  <a:tcPr/>
                </a:tc>
                <a:tc>
                  <a:txBody>
                    <a:bodyPr/>
                    <a:lstStyle/>
                    <a:p>
                      <a:pPr algn="ctr"/>
                      <a:r>
                        <a:rPr lang="en-US" altLang="zh-Hans-HK" dirty="0"/>
                        <a:t>3199</a:t>
                      </a:r>
                      <a:endParaRPr lang="zh-Hans-HK" altLang="en-US" dirty="0"/>
                    </a:p>
                  </a:txBody>
                  <a:tcPr/>
                </a:tc>
                <a:tc>
                  <a:txBody>
                    <a:bodyPr/>
                    <a:lstStyle/>
                    <a:p>
                      <a:pPr algn="ctr"/>
                      <a:r>
                        <a:rPr lang="en-US" altLang="zh-Hans-HK" dirty="0"/>
                        <a:t>63.5%</a:t>
                      </a:r>
                      <a:endParaRPr lang="zh-Hans-HK" altLang="en-US" dirty="0"/>
                    </a:p>
                  </a:txBody>
                  <a:tcPr/>
                </a:tc>
                <a:extLst>
                  <a:ext uri="{0D108BD9-81ED-4DB2-BD59-A6C34878D82A}">
                    <a16:rowId xmlns:a16="http://schemas.microsoft.com/office/drawing/2014/main" val="1236236893"/>
                  </a:ext>
                </a:extLst>
              </a:tr>
              <a:tr h="370840">
                <a:tc>
                  <a:txBody>
                    <a:bodyPr/>
                    <a:lstStyle/>
                    <a:p>
                      <a:pPr algn="ctr"/>
                      <a:r>
                        <a:rPr lang="en-US" altLang="zh-Hans-HK" dirty="0"/>
                        <a:t>FCN-8s</a:t>
                      </a:r>
                      <a:endParaRPr lang="zh-Hans-HK" altLang="en-US" dirty="0"/>
                    </a:p>
                  </a:txBody>
                  <a:tcPr/>
                </a:tc>
                <a:tc>
                  <a:txBody>
                    <a:bodyPr/>
                    <a:lstStyle/>
                    <a:p>
                      <a:pPr algn="ctr"/>
                      <a:r>
                        <a:rPr lang="en-US" altLang="zh-Hans-HK" dirty="0"/>
                        <a:t>5227</a:t>
                      </a:r>
                      <a:endParaRPr lang="zh-Hans-HK" altLang="en-US" dirty="0"/>
                    </a:p>
                  </a:txBody>
                  <a:tcPr/>
                </a:tc>
                <a:tc>
                  <a:txBody>
                    <a:bodyPr/>
                    <a:lstStyle/>
                    <a:p>
                      <a:pPr algn="ctr"/>
                      <a:r>
                        <a:rPr lang="en-US" altLang="zh-Hans-HK" dirty="0"/>
                        <a:t>70.1%</a:t>
                      </a:r>
                      <a:endParaRPr lang="zh-Hans-HK" altLang="en-US" dirty="0"/>
                    </a:p>
                  </a:txBody>
                  <a:tcPr/>
                </a:tc>
                <a:extLst>
                  <a:ext uri="{0D108BD9-81ED-4DB2-BD59-A6C34878D82A}">
                    <a16:rowId xmlns:a16="http://schemas.microsoft.com/office/drawing/2014/main" val="3379094667"/>
                  </a:ext>
                </a:extLst>
              </a:tr>
            </a:tbl>
          </a:graphicData>
        </a:graphic>
      </p:graphicFrame>
      <p:sp>
        <p:nvSpPr>
          <p:cNvPr id="7" name="文本框 6">
            <a:extLst>
              <a:ext uri="{FF2B5EF4-FFF2-40B4-BE49-F238E27FC236}">
                <a16:creationId xmlns:a16="http://schemas.microsoft.com/office/drawing/2014/main" id="{EAFCD449-93FD-4F9B-AF70-5D90B3F1C625}"/>
              </a:ext>
            </a:extLst>
          </p:cNvPr>
          <p:cNvSpPr txBox="1"/>
          <p:nvPr/>
        </p:nvSpPr>
        <p:spPr>
          <a:xfrm>
            <a:off x="429491" y="6208533"/>
            <a:ext cx="4817281" cy="461665"/>
          </a:xfrm>
          <a:prstGeom prst="rect">
            <a:avLst/>
          </a:prstGeom>
          <a:noFill/>
        </p:spPr>
        <p:txBody>
          <a:bodyPr wrap="none" rtlCol="0">
            <a:spAutoFit/>
          </a:bodyPr>
          <a:lstStyle/>
          <a:p>
            <a:r>
              <a:rPr lang="en-US" altLang="zh-Hans-HK" sz="1200" dirty="0"/>
              <a:t>* </a:t>
            </a:r>
            <a:r>
              <a:rPr lang="en-US" altLang="zh-Hans-HK" sz="1200" dirty="0" err="1"/>
              <a:t>ICNet</a:t>
            </a:r>
            <a:r>
              <a:rPr lang="zh-CN" altLang="en-US" sz="1200" dirty="0"/>
              <a:t>为实时分割网络</a:t>
            </a:r>
            <a:endParaRPr lang="en-US" altLang="zh-CN" sz="1200" dirty="0"/>
          </a:p>
          <a:p>
            <a:r>
              <a:rPr lang="zh-CN" altLang="en-US" sz="1200" dirty="0"/>
              <a:t>** </a:t>
            </a:r>
            <a:r>
              <a:rPr lang="en-US" altLang="zh-CN" sz="1200" dirty="0" err="1"/>
              <a:t>PSPNet</a:t>
            </a:r>
            <a:r>
              <a:rPr lang="zh-CN" altLang="en-US" sz="1200" dirty="0"/>
              <a:t>和</a:t>
            </a:r>
            <a:r>
              <a:rPr lang="en-US" altLang="zh-CN" sz="1200" dirty="0" err="1"/>
              <a:t>SegNet</a:t>
            </a:r>
            <a:r>
              <a:rPr lang="zh-CN" altLang="en-US" sz="1200" dirty="0"/>
              <a:t>无法直接将原图作为输入，都进行了一定的下采样</a:t>
            </a:r>
            <a:endParaRPr lang="zh-Hans-HK" altLang="en-US" sz="1200" dirty="0"/>
          </a:p>
        </p:txBody>
      </p:sp>
      <p:pic>
        <p:nvPicPr>
          <p:cNvPr id="9" name="图片 8">
            <a:extLst>
              <a:ext uri="{FF2B5EF4-FFF2-40B4-BE49-F238E27FC236}">
                <a16:creationId xmlns:a16="http://schemas.microsoft.com/office/drawing/2014/main" id="{B389D7F0-0717-4043-8856-5DA9A142693B}"/>
              </a:ext>
            </a:extLst>
          </p:cNvPr>
          <p:cNvPicPr>
            <a:picLocks noChangeAspect="1"/>
          </p:cNvPicPr>
          <p:nvPr/>
        </p:nvPicPr>
        <p:blipFill rotWithShape="1">
          <a:blip r:embed="rId3">
            <a:extLst>
              <a:ext uri="{28A0092B-C50C-407E-A947-70E740481C1C}">
                <a14:useLocalDpi xmlns:a14="http://schemas.microsoft.com/office/drawing/2010/main" val="0"/>
              </a:ext>
            </a:extLst>
          </a:blip>
          <a:srcRect l="26774" r="12179" b="47817"/>
          <a:stretch/>
        </p:blipFill>
        <p:spPr>
          <a:xfrm>
            <a:off x="6054687" y="3284105"/>
            <a:ext cx="4799028" cy="847436"/>
          </a:xfrm>
          <a:prstGeom prst="rect">
            <a:avLst/>
          </a:prstGeom>
        </p:spPr>
      </p:pic>
      <mc:AlternateContent xmlns:mc="http://schemas.openxmlformats.org/markup-compatibility/2006">
        <mc:Choice xmlns:a14="http://schemas.microsoft.com/office/drawing/2010/main" Requires="a14">
          <p:sp>
            <p:nvSpPr>
              <p:cNvPr id="10" name="文本框 9">
                <a:extLst>
                  <a:ext uri="{FF2B5EF4-FFF2-40B4-BE49-F238E27FC236}">
                    <a16:creationId xmlns:a16="http://schemas.microsoft.com/office/drawing/2014/main" id="{3A041B79-2B5F-4A2B-B7A7-03175D1C7B02}"/>
                  </a:ext>
                </a:extLst>
              </p:cNvPr>
              <p:cNvSpPr txBox="1"/>
              <p:nvPr/>
            </p:nvSpPr>
            <p:spPr>
              <a:xfrm>
                <a:off x="6096000" y="4149258"/>
                <a:ext cx="1689758" cy="954107"/>
              </a:xfrm>
              <a:prstGeom prst="rect">
                <a:avLst/>
              </a:prstGeom>
              <a:noFill/>
            </p:spPr>
            <p:txBody>
              <a:bodyPr wrap="none" rtlCol="0">
                <a:spAutoFit/>
              </a:bodyPr>
              <a:lstStyle/>
              <a:p>
                <a14:m>
                  <m:oMath xmlns:m="http://schemas.openxmlformats.org/officeDocument/2006/math">
                    <m:r>
                      <a:rPr lang="en-US" altLang="zh-Hans-HK" sz="1400" b="0" i="1" smtClean="0">
                        <a:latin typeface="Cambria Math" panose="02040503050406030204" pitchFamily="18" charset="0"/>
                      </a:rPr>
                      <m:t>𝐷</m:t>
                    </m:r>
                  </m:oMath>
                </a14:m>
                <a:r>
                  <a:rPr lang="en-US" altLang="zh-Hans-HK" sz="1400" dirty="0"/>
                  <a:t>: Number of Layers</a:t>
                </a:r>
              </a:p>
              <a:p>
                <a14:m>
                  <m:oMath xmlns:m="http://schemas.openxmlformats.org/officeDocument/2006/math">
                    <m:sSub>
                      <m:sSubPr>
                        <m:ctrlPr>
                          <a:rPr lang="en-US" altLang="zh-Hans-HK" sz="1400" i="1" smtClean="0">
                            <a:latin typeface="Cambria Math" panose="02040503050406030204" pitchFamily="18" charset="0"/>
                          </a:rPr>
                        </m:ctrlPr>
                      </m:sSubPr>
                      <m:e>
                        <m:r>
                          <a:rPr lang="en-US" altLang="zh-Hans-HK" sz="1400" b="0" i="1" smtClean="0">
                            <a:latin typeface="Cambria Math" panose="02040503050406030204" pitchFamily="18" charset="0"/>
                          </a:rPr>
                          <m:t>𝐾</m:t>
                        </m:r>
                      </m:e>
                      <m:sub>
                        <m:r>
                          <a:rPr lang="en-US" altLang="zh-Hans-HK" sz="1400" b="0" i="1" smtClean="0">
                            <a:latin typeface="Cambria Math" panose="02040503050406030204" pitchFamily="18" charset="0"/>
                          </a:rPr>
                          <m:t>𝑙</m:t>
                        </m:r>
                      </m:sub>
                    </m:sSub>
                  </m:oMath>
                </a14:m>
                <a:r>
                  <a:rPr lang="en-US" altLang="zh-Hans-HK" sz="1400" dirty="0"/>
                  <a:t>: Kernel Size</a:t>
                </a:r>
              </a:p>
              <a:p>
                <a14:m>
                  <m:oMath xmlns:m="http://schemas.openxmlformats.org/officeDocument/2006/math">
                    <m:r>
                      <a:rPr lang="en-US" altLang="zh-Hans-HK" sz="1400" b="0" i="1" smtClean="0">
                        <a:latin typeface="Cambria Math" panose="02040503050406030204" pitchFamily="18" charset="0"/>
                      </a:rPr>
                      <m:t>𝐶</m:t>
                    </m:r>
                    <m:r>
                      <a:rPr lang="en-US" altLang="zh-Hans-HK" sz="1400" b="0" i="1" smtClean="0">
                        <a:latin typeface="Cambria Math" panose="02040503050406030204" pitchFamily="18" charset="0"/>
                      </a:rPr>
                      <m:t>:</m:t>
                    </m:r>
                  </m:oMath>
                </a14:m>
                <a:r>
                  <a:rPr lang="zh-Hans-HK" altLang="en-US" sz="1400" dirty="0"/>
                  <a:t> </a:t>
                </a:r>
                <a:r>
                  <a:rPr lang="en-US" altLang="zh-Hans-HK" sz="1400" dirty="0"/>
                  <a:t>Channels</a:t>
                </a:r>
              </a:p>
              <a:p>
                <a14:m>
                  <m:oMath xmlns:m="http://schemas.openxmlformats.org/officeDocument/2006/math">
                    <m:r>
                      <a:rPr lang="en-US" altLang="zh-Hans-HK" sz="1400" b="0" i="1" smtClean="0">
                        <a:latin typeface="Cambria Math" panose="02040503050406030204" pitchFamily="18" charset="0"/>
                      </a:rPr>
                      <m:t>𝑀</m:t>
                    </m:r>
                  </m:oMath>
                </a14:m>
                <a:r>
                  <a:rPr lang="en-US" altLang="zh-Hans-HK" sz="1400" dirty="0"/>
                  <a:t>: Feature Map Size</a:t>
                </a:r>
                <a:endParaRPr lang="zh-Hans-HK" altLang="en-US" sz="1400" dirty="0"/>
              </a:p>
            </p:txBody>
          </p:sp>
        </mc:Choice>
        <mc:Fallback>
          <p:sp>
            <p:nvSpPr>
              <p:cNvPr id="10" name="文本框 9">
                <a:extLst>
                  <a:ext uri="{FF2B5EF4-FFF2-40B4-BE49-F238E27FC236}">
                    <a16:creationId xmlns:a16="http://schemas.microsoft.com/office/drawing/2014/main" id="{3A041B79-2B5F-4A2B-B7A7-03175D1C7B02}"/>
                  </a:ext>
                </a:extLst>
              </p:cNvPr>
              <p:cNvSpPr txBox="1">
                <a:spLocks noRot="1" noChangeAspect="1" noMove="1" noResize="1" noEditPoints="1" noAdjustHandles="1" noChangeArrowheads="1" noChangeShapeType="1" noTextEdit="1"/>
              </p:cNvSpPr>
              <p:nvPr/>
            </p:nvSpPr>
            <p:spPr>
              <a:xfrm>
                <a:off x="6096000" y="4149258"/>
                <a:ext cx="1689758" cy="954107"/>
              </a:xfrm>
              <a:prstGeom prst="rect">
                <a:avLst/>
              </a:prstGeom>
              <a:blipFill>
                <a:blip r:embed="rId4"/>
                <a:stretch>
                  <a:fillRect t="-1282" b="-5769"/>
                </a:stretch>
              </a:blipFill>
            </p:spPr>
            <p:txBody>
              <a:bodyPr/>
              <a:lstStyle/>
              <a:p>
                <a:r>
                  <a:rPr lang="zh-Hans-HK" altLang="en-US">
                    <a:noFill/>
                  </a:rPr>
                  <a:t> </a:t>
                </a:r>
              </a:p>
            </p:txBody>
          </p:sp>
        </mc:Fallback>
      </mc:AlternateContent>
    </p:spTree>
    <p:extLst>
      <p:ext uri="{BB962C8B-B14F-4D97-AF65-F5344CB8AC3E}">
        <p14:creationId xmlns:p14="http://schemas.microsoft.com/office/powerpoint/2010/main" val="26843814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9DA7BAC1-874A-4BDD-919F-9109A9973EEC}"/>
              </a:ext>
            </a:extLst>
          </p:cNvPr>
          <p:cNvSpPr>
            <a:spLocks noGrp="1"/>
          </p:cNvSpPr>
          <p:nvPr>
            <p:ph type="sldNum" sz="quarter" idx="12"/>
          </p:nvPr>
        </p:nvSpPr>
        <p:spPr/>
        <p:txBody>
          <a:bodyPr/>
          <a:lstStyle/>
          <a:p>
            <a:fld id="{72A5E12F-523A-4D75-95A2-779F57F5D9E2}" type="slidenum">
              <a:rPr lang="zh-CN" altLang="en-US" smtClean="0"/>
              <a:pPr/>
              <a:t>7</a:t>
            </a:fld>
            <a:endParaRPr lang="zh-CN" altLang="en-US" dirty="0"/>
          </a:p>
        </p:txBody>
      </p:sp>
      <p:sp>
        <p:nvSpPr>
          <p:cNvPr id="3" name="文本占位符 2">
            <a:extLst>
              <a:ext uri="{FF2B5EF4-FFF2-40B4-BE49-F238E27FC236}">
                <a16:creationId xmlns:a16="http://schemas.microsoft.com/office/drawing/2014/main" id="{F8AFDAD5-3B07-4798-9FF4-B866A77B2E26}"/>
              </a:ext>
            </a:extLst>
          </p:cNvPr>
          <p:cNvSpPr>
            <a:spLocks noGrp="1"/>
          </p:cNvSpPr>
          <p:nvPr>
            <p:ph type="body" sz="quarter" idx="13"/>
          </p:nvPr>
        </p:nvSpPr>
        <p:spPr/>
        <p:txBody>
          <a:bodyPr/>
          <a:lstStyle/>
          <a:p>
            <a:r>
              <a:rPr lang="zh-CN" altLang="en-US" dirty="0"/>
              <a:t>研究背景 </a:t>
            </a:r>
            <a:r>
              <a:rPr lang="en-US" altLang="zh-CN" dirty="0"/>
              <a:t>– </a:t>
            </a:r>
            <a:r>
              <a:rPr lang="zh-CN" altLang="en-US" dirty="0"/>
              <a:t>传统方式的问题</a:t>
            </a:r>
          </a:p>
        </p:txBody>
      </p:sp>
      <p:sp>
        <p:nvSpPr>
          <p:cNvPr id="11" name="矩形 10">
            <a:extLst>
              <a:ext uri="{FF2B5EF4-FFF2-40B4-BE49-F238E27FC236}">
                <a16:creationId xmlns:a16="http://schemas.microsoft.com/office/drawing/2014/main" id="{E7650A50-CF26-4D51-852D-A83CB039DA6B}"/>
              </a:ext>
            </a:extLst>
          </p:cNvPr>
          <p:cNvSpPr/>
          <p:nvPr/>
        </p:nvSpPr>
        <p:spPr>
          <a:xfrm>
            <a:off x="291114" y="1217740"/>
            <a:ext cx="2803068" cy="523220"/>
          </a:xfrm>
          <a:prstGeom prst="rect">
            <a:avLst/>
          </a:prstGeom>
          <a:solidFill>
            <a:srgbClr val="EB705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bg1"/>
                </a:solidFill>
                <a:latin typeface="微软雅黑" panose="020B0503020204020204" pitchFamily="34" charset="-122"/>
                <a:ea typeface="微软雅黑" panose="020B0503020204020204" pitchFamily="34" charset="-122"/>
                <a:cs typeface="Open Sans" pitchFamily="2" charset="0"/>
              </a:rPr>
              <a:t>DownSampling</a:t>
            </a:r>
            <a:endParaRPr lang="zh-CN" altLang="en-US" sz="2400" b="1" dirty="0">
              <a:solidFill>
                <a:schemeClr val="bg1"/>
              </a:solidFill>
              <a:latin typeface="微软雅黑" panose="020B0503020204020204" pitchFamily="34" charset="-122"/>
              <a:ea typeface="微软雅黑" panose="020B0503020204020204" pitchFamily="34" charset="-122"/>
              <a:cs typeface="Open Sans" pitchFamily="2" charset="0"/>
            </a:endParaRPr>
          </a:p>
        </p:txBody>
      </p:sp>
      <p:pic>
        <p:nvPicPr>
          <p:cNvPr id="13" name="图片 12">
            <a:extLst>
              <a:ext uri="{FF2B5EF4-FFF2-40B4-BE49-F238E27FC236}">
                <a16:creationId xmlns:a16="http://schemas.microsoft.com/office/drawing/2014/main" id="{6D79CF20-7642-4A2D-B8A7-24D4292427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2860" y="1981105"/>
            <a:ext cx="2701468" cy="2009184"/>
          </a:xfrm>
          <a:prstGeom prst="rect">
            <a:avLst/>
          </a:prstGeom>
        </p:spPr>
      </p:pic>
      <p:pic>
        <p:nvPicPr>
          <p:cNvPr id="15" name="图片 14">
            <a:extLst>
              <a:ext uri="{FF2B5EF4-FFF2-40B4-BE49-F238E27FC236}">
                <a16:creationId xmlns:a16="http://schemas.microsoft.com/office/drawing/2014/main" id="{B312E361-3064-411B-B5AC-D384A5F3D80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20267" y="1698702"/>
            <a:ext cx="3223610" cy="2504927"/>
          </a:xfrm>
          <a:prstGeom prst="rect">
            <a:avLst/>
          </a:prstGeom>
        </p:spPr>
      </p:pic>
      <p:pic>
        <p:nvPicPr>
          <p:cNvPr id="17" name="图片 16">
            <a:extLst>
              <a:ext uri="{FF2B5EF4-FFF2-40B4-BE49-F238E27FC236}">
                <a16:creationId xmlns:a16="http://schemas.microsoft.com/office/drawing/2014/main" id="{7E186ED3-7440-4411-A2FC-BB1F9A46B6C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59775" y="4203629"/>
            <a:ext cx="3248807" cy="1877800"/>
          </a:xfrm>
          <a:prstGeom prst="rect">
            <a:avLst/>
          </a:prstGeom>
        </p:spPr>
      </p:pic>
      <p:sp>
        <p:nvSpPr>
          <p:cNvPr id="18" name="文本框 17">
            <a:extLst>
              <a:ext uri="{FF2B5EF4-FFF2-40B4-BE49-F238E27FC236}">
                <a16:creationId xmlns:a16="http://schemas.microsoft.com/office/drawing/2014/main" id="{60C352D2-2138-48D5-AF4F-E3327438DFC8}"/>
              </a:ext>
            </a:extLst>
          </p:cNvPr>
          <p:cNvSpPr txBox="1"/>
          <p:nvPr/>
        </p:nvSpPr>
        <p:spPr>
          <a:xfrm>
            <a:off x="1071419" y="3926841"/>
            <a:ext cx="1447319" cy="369332"/>
          </a:xfrm>
          <a:prstGeom prst="rect">
            <a:avLst/>
          </a:prstGeom>
          <a:noFill/>
        </p:spPr>
        <p:txBody>
          <a:bodyPr wrap="none" rtlCol="0">
            <a:spAutoFit/>
          </a:bodyPr>
          <a:lstStyle/>
          <a:p>
            <a:r>
              <a:rPr lang="en-US" altLang="zh-CN" dirty="0"/>
              <a:t>Source image</a:t>
            </a:r>
            <a:endParaRPr lang="zh-Hans-HK" altLang="en-US" dirty="0"/>
          </a:p>
        </p:txBody>
      </p:sp>
      <p:sp>
        <p:nvSpPr>
          <p:cNvPr id="19" name="文本框 18">
            <a:extLst>
              <a:ext uri="{FF2B5EF4-FFF2-40B4-BE49-F238E27FC236}">
                <a16:creationId xmlns:a16="http://schemas.microsoft.com/office/drawing/2014/main" id="{76C84FB5-048B-4A9B-9028-5D5418CE66BE}"/>
              </a:ext>
            </a:extLst>
          </p:cNvPr>
          <p:cNvSpPr txBox="1"/>
          <p:nvPr/>
        </p:nvSpPr>
        <p:spPr>
          <a:xfrm>
            <a:off x="1071418" y="6110103"/>
            <a:ext cx="1445845" cy="369332"/>
          </a:xfrm>
          <a:prstGeom prst="rect">
            <a:avLst/>
          </a:prstGeom>
          <a:noFill/>
        </p:spPr>
        <p:txBody>
          <a:bodyPr wrap="none" rtlCol="0">
            <a:spAutoFit/>
          </a:bodyPr>
          <a:lstStyle/>
          <a:p>
            <a:r>
              <a:rPr lang="en-US" altLang="zh-CN" dirty="0"/>
              <a:t>Ground Truth</a:t>
            </a:r>
            <a:endParaRPr lang="zh-Hans-HK" altLang="en-US" dirty="0"/>
          </a:p>
        </p:txBody>
      </p:sp>
      <p:pic>
        <p:nvPicPr>
          <p:cNvPr id="21" name="图片 20">
            <a:extLst>
              <a:ext uri="{FF2B5EF4-FFF2-40B4-BE49-F238E27FC236}">
                <a16:creationId xmlns:a16="http://schemas.microsoft.com/office/drawing/2014/main" id="{453407CF-E2E4-4256-940C-71BCDBD200A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90475" y="2597583"/>
            <a:ext cx="1123950" cy="923925"/>
          </a:xfrm>
          <a:prstGeom prst="rect">
            <a:avLst/>
          </a:prstGeom>
        </p:spPr>
      </p:pic>
      <p:cxnSp>
        <p:nvCxnSpPr>
          <p:cNvPr id="23" name="直接连接符 22">
            <a:extLst>
              <a:ext uri="{FF2B5EF4-FFF2-40B4-BE49-F238E27FC236}">
                <a16:creationId xmlns:a16="http://schemas.microsoft.com/office/drawing/2014/main" id="{294961E5-1064-495E-84BD-E4E01A97F572}"/>
              </a:ext>
            </a:extLst>
          </p:cNvPr>
          <p:cNvCxnSpPr>
            <a:cxnSpLocks/>
          </p:cNvCxnSpPr>
          <p:nvPr/>
        </p:nvCxnSpPr>
        <p:spPr>
          <a:xfrm>
            <a:off x="2557643" y="2235200"/>
            <a:ext cx="2611122" cy="36238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id="{2FC33A6D-F143-4AFC-B7AD-98CED46CA3D4}"/>
              </a:ext>
            </a:extLst>
          </p:cNvPr>
          <p:cNvCxnSpPr>
            <a:cxnSpLocks/>
          </p:cNvCxnSpPr>
          <p:nvPr/>
        </p:nvCxnSpPr>
        <p:spPr>
          <a:xfrm flipV="1">
            <a:off x="2557643" y="3288145"/>
            <a:ext cx="2611122" cy="638696"/>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6" name="箭头: 右 25">
            <a:extLst>
              <a:ext uri="{FF2B5EF4-FFF2-40B4-BE49-F238E27FC236}">
                <a16:creationId xmlns:a16="http://schemas.microsoft.com/office/drawing/2014/main" id="{96B731AE-2B41-463B-90B0-5B1B70499BB8}"/>
              </a:ext>
            </a:extLst>
          </p:cNvPr>
          <p:cNvSpPr/>
          <p:nvPr/>
        </p:nvSpPr>
        <p:spPr>
          <a:xfrm>
            <a:off x="6308436" y="2861006"/>
            <a:ext cx="837577" cy="24938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ans-HK" altLang="en-US"/>
          </a:p>
        </p:txBody>
      </p:sp>
      <p:sp>
        <p:nvSpPr>
          <p:cNvPr id="27" name="文本框 26">
            <a:extLst>
              <a:ext uri="{FF2B5EF4-FFF2-40B4-BE49-F238E27FC236}">
                <a16:creationId xmlns:a16="http://schemas.microsoft.com/office/drawing/2014/main" id="{943748B9-99AD-495B-83D2-D4A198623EC4}"/>
              </a:ext>
            </a:extLst>
          </p:cNvPr>
          <p:cNvSpPr txBox="1"/>
          <p:nvPr/>
        </p:nvSpPr>
        <p:spPr>
          <a:xfrm>
            <a:off x="6727224" y="4919259"/>
            <a:ext cx="4859022" cy="646331"/>
          </a:xfrm>
          <a:prstGeom prst="rect">
            <a:avLst/>
          </a:prstGeom>
          <a:noFill/>
        </p:spPr>
        <p:txBody>
          <a:bodyPr wrap="none" rtlCol="0">
            <a:spAutoFit/>
          </a:bodyPr>
          <a:lstStyle/>
          <a:p>
            <a:pPr marL="285750" indent="-285750">
              <a:buFont typeface="Arial" panose="020B0604020202020204" pitchFamily="34" charset="0"/>
              <a:buChar char="•"/>
            </a:pPr>
            <a:r>
              <a:rPr lang="zh-CN" altLang="en-US" dirty="0"/>
              <a:t>会造成高分辨率细节的损失</a:t>
            </a:r>
            <a:endParaRPr lang="en-US" altLang="zh-CN" dirty="0"/>
          </a:p>
          <a:p>
            <a:pPr marL="285750" indent="-285750">
              <a:buFont typeface="Arial" panose="020B0604020202020204" pitchFamily="34" charset="0"/>
              <a:buChar char="•"/>
            </a:pPr>
            <a:r>
              <a:rPr lang="zh-CN" altLang="en-US" dirty="0"/>
              <a:t>特征图分辨率低导致上采样后边缘呈锯齿状</a:t>
            </a:r>
            <a:endParaRPr lang="zh-Hans-HK" altLang="en-US" dirty="0"/>
          </a:p>
        </p:txBody>
      </p:sp>
    </p:spTree>
    <p:extLst>
      <p:ext uri="{BB962C8B-B14F-4D97-AF65-F5344CB8AC3E}">
        <p14:creationId xmlns:p14="http://schemas.microsoft.com/office/powerpoint/2010/main" val="37985919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9DA7BAC1-874A-4BDD-919F-9109A9973EEC}"/>
              </a:ext>
            </a:extLst>
          </p:cNvPr>
          <p:cNvSpPr>
            <a:spLocks noGrp="1"/>
          </p:cNvSpPr>
          <p:nvPr>
            <p:ph type="sldNum" sz="quarter" idx="12"/>
          </p:nvPr>
        </p:nvSpPr>
        <p:spPr/>
        <p:txBody>
          <a:bodyPr/>
          <a:lstStyle/>
          <a:p>
            <a:fld id="{72A5E12F-523A-4D75-95A2-779F57F5D9E2}" type="slidenum">
              <a:rPr lang="zh-CN" altLang="en-US" smtClean="0"/>
              <a:pPr/>
              <a:t>8</a:t>
            </a:fld>
            <a:endParaRPr lang="zh-CN" altLang="en-US" dirty="0"/>
          </a:p>
        </p:txBody>
      </p:sp>
      <p:sp>
        <p:nvSpPr>
          <p:cNvPr id="3" name="文本占位符 2">
            <a:extLst>
              <a:ext uri="{FF2B5EF4-FFF2-40B4-BE49-F238E27FC236}">
                <a16:creationId xmlns:a16="http://schemas.microsoft.com/office/drawing/2014/main" id="{F8AFDAD5-3B07-4798-9FF4-B866A77B2E26}"/>
              </a:ext>
            </a:extLst>
          </p:cNvPr>
          <p:cNvSpPr>
            <a:spLocks noGrp="1"/>
          </p:cNvSpPr>
          <p:nvPr>
            <p:ph type="body" sz="quarter" idx="13"/>
          </p:nvPr>
        </p:nvSpPr>
        <p:spPr/>
        <p:txBody>
          <a:bodyPr/>
          <a:lstStyle/>
          <a:p>
            <a:r>
              <a:rPr lang="zh-CN" altLang="en-US" dirty="0"/>
              <a:t>研究背景 </a:t>
            </a:r>
            <a:r>
              <a:rPr lang="en-US" altLang="zh-CN" dirty="0"/>
              <a:t>– </a:t>
            </a:r>
            <a:r>
              <a:rPr lang="zh-CN" altLang="en-US" dirty="0"/>
              <a:t>传统方式的问题</a:t>
            </a:r>
          </a:p>
        </p:txBody>
      </p:sp>
      <p:sp>
        <p:nvSpPr>
          <p:cNvPr id="11" name="矩形 10">
            <a:extLst>
              <a:ext uri="{FF2B5EF4-FFF2-40B4-BE49-F238E27FC236}">
                <a16:creationId xmlns:a16="http://schemas.microsoft.com/office/drawing/2014/main" id="{E7650A50-CF26-4D51-852D-A83CB039DA6B}"/>
              </a:ext>
            </a:extLst>
          </p:cNvPr>
          <p:cNvSpPr/>
          <p:nvPr/>
        </p:nvSpPr>
        <p:spPr>
          <a:xfrm>
            <a:off x="291114" y="1217740"/>
            <a:ext cx="2803068" cy="523220"/>
          </a:xfrm>
          <a:prstGeom prst="rect">
            <a:avLst/>
          </a:prstGeom>
          <a:solidFill>
            <a:srgbClr val="EB705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bg1"/>
                </a:solidFill>
                <a:latin typeface="微软雅黑" panose="020B0503020204020204" pitchFamily="34" charset="-122"/>
                <a:ea typeface="微软雅黑" panose="020B0503020204020204" pitchFamily="34" charset="-122"/>
                <a:cs typeface="Open Sans" pitchFamily="2" charset="0"/>
              </a:rPr>
              <a:t>Patch Cropping</a:t>
            </a:r>
            <a:endParaRPr lang="zh-CN" altLang="en-US" sz="2400" b="1" dirty="0">
              <a:solidFill>
                <a:schemeClr val="bg1"/>
              </a:solidFill>
              <a:latin typeface="微软雅黑" panose="020B0503020204020204" pitchFamily="34" charset="-122"/>
              <a:ea typeface="微软雅黑" panose="020B0503020204020204" pitchFamily="34" charset="-122"/>
              <a:cs typeface="Open Sans" pitchFamily="2" charset="0"/>
            </a:endParaRPr>
          </a:p>
        </p:txBody>
      </p:sp>
      <p:pic>
        <p:nvPicPr>
          <p:cNvPr id="13" name="图片 12">
            <a:extLst>
              <a:ext uri="{FF2B5EF4-FFF2-40B4-BE49-F238E27FC236}">
                <a16:creationId xmlns:a16="http://schemas.microsoft.com/office/drawing/2014/main" id="{6D79CF20-7642-4A2D-B8A7-24D4292427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2860" y="1981105"/>
            <a:ext cx="2701468" cy="2009184"/>
          </a:xfrm>
          <a:prstGeom prst="rect">
            <a:avLst/>
          </a:prstGeom>
        </p:spPr>
      </p:pic>
      <p:pic>
        <p:nvPicPr>
          <p:cNvPr id="17" name="图片 16">
            <a:extLst>
              <a:ext uri="{FF2B5EF4-FFF2-40B4-BE49-F238E27FC236}">
                <a16:creationId xmlns:a16="http://schemas.microsoft.com/office/drawing/2014/main" id="{7E186ED3-7440-4411-A2FC-BB1F9A46B6C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9775" y="4203629"/>
            <a:ext cx="3248807" cy="1877800"/>
          </a:xfrm>
          <a:prstGeom prst="rect">
            <a:avLst/>
          </a:prstGeom>
        </p:spPr>
      </p:pic>
      <p:sp>
        <p:nvSpPr>
          <p:cNvPr id="18" name="文本框 17">
            <a:extLst>
              <a:ext uri="{FF2B5EF4-FFF2-40B4-BE49-F238E27FC236}">
                <a16:creationId xmlns:a16="http://schemas.microsoft.com/office/drawing/2014/main" id="{60C352D2-2138-48D5-AF4F-E3327438DFC8}"/>
              </a:ext>
            </a:extLst>
          </p:cNvPr>
          <p:cNvSpPr txBox="1"/>
          <p:nvPr/>
        </p:nvSpPr>
        <p:spPr>
          <a:xfrm>
            <a:off x="1071419" y="3926841"/>
            <a:ext cx="1447319" cy="369332"/>
          </a:xfrm>
          <a:prstGeom prst="rect">
            <a:avLst/>
          </a:prstGeom>
          <a:noFill/>
        </p:spPr>
        <p:txBody>
          <a:bodyPr wrap="none" rtlCol="0">
            <a:spAutoFit/>
          </a:bodyPr>
          <a:lstStyle/>
          <a:p>
            <a:r>
              <a:rPr lang="en-US" altLang="zh-CN" dirty="0"/>
              <a:t>Source image</a:t>
            </a:r>
            <a:endParaRPr lang="zh-Hans-HK" altLang="en-US" dirty="0"/>
          </a:p>
        </p:txBody>
      </p:sp>
      <p:sp>
        <p:nvSpPr>
          <p:cNvPr id="19" name="文本框 18">
            <a:extLst>
              <a:ext uri="{FF2B5EF4-FFF2-40B4-BE49-F238E27FC236}">
                <a16:creationId xmlns:a16="http://schemas.microsoft.com/office/drawing/2014/main" id="{76C84FB5-048B-4A9B-9028-5D5418CE66BE}"/>
              </a:ext>
            </a:extLst>
          </p:cNvPr>
          <p:cNvSpPr txBox="1"/>
          <p:nvPr/>
        </p:nvSpPr>
        <p:spPr>
          <a:xfrm>
            <a:off x="1071418" y="6110103"/>
            <a:ext cx="1445845" cy="369332"/>
          </a:xfrm>
          <a:prstGeom prst="rect">
            <a:avLst/>
          </a:prstGeom>
          <a:noFill/>
        </p:spPr>
        <p:txBody>
          <a:bodyPr wrap="none" rtlCol="0">
            <a:spAutoFit/>
          </a:bodyPr>
          <a:lstStyle/>
          <a:p>
            <a:r>
              <a:rPr lang="en-US" altLang="zh-CN" dirty="0"/>
              <a:t>Ground Truth</a:t>
            </a:r>
            <a:endParaRPr lang="zh-Hans-HK" altLang="en-US" dirty="0"/>
          </a:p>
        </p:txBody>
      </p:sp>
      <p:cxnSp>
        <p:nvCxnSpPr>
          <p:cNvPr id="23" name="直接连接符 22">
            <a:extLst>
              <a:ext uri="{FF2B5EF4-FFF2-40B4-BE49-F238E27FC236}">
                <a16:creationId xmlns:a16="http://schemas.microsoft.com/office/drawing/2014/main" id="{294961E5-1064-495E-84BD-E4E01A97F572}"/>
              </a:ext>
            </a:extLst>
          </p:cNvPr>
          <p:cNvCxnSpPr>
            <a:cxnSpLocks/>
          </p:cNvCxnSpPr>
          <p:nvPr/>
        </p:nvCxnSpPr>
        <p:spPr>
          <a:xfrm flipV="1">
            <a:off x="2517263" y="1767765"/>
            <a:ext cx="1152321" cy="42125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id="{2FC33A6D-F143-4AFC-B7AD-98CED46CA3D4}"/>
              </a:ext>
            </a:extLst>
          </p:cNvPr>
          <p:cNvCxnSpPr>
            <a:cxnSpLocks/>
          </p:cNvCxnSpPr>
          <p:nvPr/>
        </p:nvCxnSpPr>
        <p:spPr>
          <a:xfrm>
            <a:off x="2557643" y="3938243"/>
            <a:ext cx="1088329" cy="292191"/>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6" name="箭头: 右 25">
            <a:extLst>
              <a:ext uri="{FF2B5EF4-FFF2-40B4-BE49-F238E27FC236}">
                <a16:creationId xmlns:a16="http://schemas.microsoft.com/office/drawing/2014/main" id="{96B731AE-2B41-463B-90B0-5B1B70499BB8}"/>
              </a:ext>
            </a:extLst>
          </p:cNvPr>
          <p:cNvSpPr/>
          <p:nvPr/>
        </p:nvSpPr>
        <p:spPr>
          <a:xfrm>
            <a:off x="4664492" y="2770909"/>
            <a:ext cx="945212" cy="2951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ans-HK" altLang="en-US"/>
          </a:p>
        </p:txBody>
      </p:sp>
      <p:sp>
        <p:nvSpPr>
          <p:cNvPr id="27" name="文本框 26">
            <a:extLst>
              <a:ext uri="{FF2B5EF4-FFF2-40B4-BE49-F238E27FC236}">
                <a16:creationId xmlns:a16="http://schemas.microsoft.com/office/drawing/2014/main" id="{943748B9-99AD-495B-83D2-D4A198623EC4}"/>
              </a:ext>
            </a:extLst>
          </p:cNvPr>
          <p:cNvSpPr txBox="1"/>
          <p:nvPr/>
        </p:nvSpPr>
        <p:spPr>
          <a:xfrm>
            <a:off x="6623274" y="5335438"/>
            <a:ext cx="4628190" cy="923330"/>
          </a:xfrm>
          <a:prstGeom prst="rect">
            <a:avLst/>
          </a:prstGeom>
          <a:noFill/>
        </p:spPr>
        <p:txBody>
          <a:bodyPr wrap="none" rtlCol="0">
            <a:spAutoFit/>
          </a:bodyPr>
          <a:lstStyle/>
          <a:p>
            <a:pPr marL="285750" indent="-285750">
              <a:buFont typeface="Arial" panose="020B0604020202020204" pitchFamily="34" charset="0"/>
              <a:buChar char="•"/>
            </a:pPr>
            <a:r>
              <a:rPr lang="zh-CN" altLang="en-US" dirty="0"/>
              <a:t>缺少上下文信息，导致局部分类结果出错</a:t>
            </a:r>
            <a:endParaRPr lang="en-US" altLang="zh-CN" dirty="0"/>
          </a:p>
          <a:p>
            <a:pPr marL="285750" indent="-285750">
              <a:buFont typeface="Arial" panose="020B0604020202020204" pitchFamily="34" charset="0"/>
              <a:buChar char="•"/>
            </a:pPr>
            <a:r>
              <a:rPr lang="zh-CN" altLang="en-US" dirty="0"/>
              <a:t>“管中窥豹，可见一斑”</a:t>
            </a:r>
            <a:endParaRPr lang="en-US" altLang="zh-CN" dirty="0"/>
          </a:p>
          <a:p>
            <a:pPr marL="285750" indent="-285750">
              <a:buFont typeface="Arial" panose="020B0604020202020204" pitchFamily="34" charset="0"/>
              <a:buChar char="•"/>
            </a:pPr>
            <a:endParaRPr lang="zh-Hans-HK" altLang="en-US" dirty="0"/>
          </a:p>
        </p:txBody>
      </p:sp>
      <p:sp>
        <p:nvSpPr>
          <p:cNvPr id="6" name="矩形 5">
            <a:extLst>
              <a:ext uri="{FF2B5EF4-FFF2-40B4-BE49-F238E27FC236}">
                <a16:creationId xmlns:a16="http://schemas.microsoft.com/office/drawing/2014/main" id="{629D9D41-7489-49D4-AFF9-D6B8CBBFA776}"/>
              </a:ext>
            </a:extLst>
          </p:cNvPr>
          <p:cNvSpPr/>
          <p:nvPr/>
        </p:nvSpPr>
        <p:spPr>
          <a:xfrm>
            <a:off x="840509" y="2189018"/>
            <a:ext cx="581891" cy="581891"/>
          </a:xfrm>
          <a:prstGeom prst="rect">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ans-HK" altLang="en-US"/>
          </a:p>
        </p:txBody>
      </p:sp>
      <p:sp>
        <p:nvSpPr>
          <p:cNvPr id="20" name="矩形 19">
            <a:extLst>
              <a:ext uri="{FF2B5EF4-FFF2-40B4-BE49-F238E27FC236}">
                <a16:creationId xmlns:a16="http://schemas.microsoft.com/office/drawing/2014/main" id="{1598035D-B94C-4898-9548-6591DF58EC89}"/>
              </a:ext>
            </a:extLst>
          </p:cNvPr>
          <p:cNvSpPr/>
          <p:nvPr/>
        </p:nvSpPr>
        <p:spPr>
          <a:xfrm>
            <a:off x="1429832" y="2191285"/>
            <a:ext cx="581891" cy="581891"/>
          </a:xfrm>
          <a:prstGeom prst="rect">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ans-HK" altLang="en-US"/>
          </a:p>
        </p:txBody>
      </p:sp>
      <p:sp>
        <p:nvSpPr>
          <p:cNvPr id="22" name="矩形 21">
            <a:extLst>
              <a:ext uri="{FF2B5EF4-FFF2-40B4-BE49-F238E27FC236}">
                <a16:creationId xmlns:a16="http://schemas.microsoft.com/office/drawing/2014/main" id="{F9684552-38D3-4D3C-B4B7-93B1D88367D6}"/>
              </a:ext>
            </a:extLst>
          </p:cNvPr>
          <p:cNvSpPr/>
          <p:nvPr/>
        </p:nvSpPr>
        <p:spPr>
          <a:xfrm>
            <a:off x="835789" y="3343618"/>
            <a:ext cx="581891" cy="581891"/>
          </a:xfrm>
          <a:prstGeom prst="rect">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ans-HK" altLang="en-US"/>
          </a:p>
        </p:txBody>
      </p:sp>
      <p:sp>
        <p:nvSpPr>
          <p:cNvPr id="25" name="矩形 24">
            <a:extLst>
              <a:ext uri="{FF2B5EF4-FFF2-40B4-BE49-F238E27FC236}">
                <a16:creationId xmlns:a16="http://schemas.microsoft.com/office/drawing/2014/main" id="{5504820E-F47F-4BB4-9F5D-C1917FBF683B}"/>
              </a:ext>
            </a:extLst>
          </p:cNvPr>
          <p:cNvSpPr/>
          <p:nvPr/>
        </p:nvSpPr>
        <p:spPr>
          <a:xfrm>
            <a:off x="1997802" y="2193582"/>
            <a:ext cx="581891" cy="581891"/>
          </a:xfrm>
          <a:prstGeom prst="rect">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ans-HK" altLang="en-US"/>
          </a:p>
        </p:txBody>
      </p:sp>
      <p:sp>
        <p:nvSpPr>
          <p:cNvPr id="28" name="矩形 27">
            <a:extLst>
              <a:ext uri="{FF2B5EF4-FFF2-40B4-BE49-F238E27FC236}">
                <a16:creationId xmlns:a16="http://schemas.microsoft.com/office/drawing/2014/main" id="{5D6F7D08-A04A-4808-9C02-5363DFF1AC78}"/>
              </a:ext>
            </a:extLst>
          </p:cNvPr>
          <p:cNvSpPr/>
          <p:nvPr/>
        </p:nvSpPr>
        <p:spPr>
          <a:xfrm>
            <a:off x="842912" y="2775068"/>
            <a:ext cx="581891" cy="581891"/>
          </a:xfrm>
          <a:prstGeom prst="rect">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ans-HK" altLang="en-US"/>
          </a:p>
        </p:txBody>
      </p:sp>
      <p:pic>
        <p:nvPicPr>
          <p:cNvPr id="8" name="图片 7">
            <a:extLst>
              <a:ext uri="{FF2B5EF4-FFF2-40B4-BE49-F238E27FC236}">
                <a16:creationId xmlns:a16="http://schemas.microsoft.com/office/drawing/2014/main" id="{9CF8B33B-7778-4CDA-A969-BCD42776B0D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91708" y="1860899"/>
            <a:ext cx="3575216" cy="2670468"/>
          </a:xfrm>
          <a:prstGeom prst="rect">
            <a:avLst/>
          </a:prstGeom>
        </p:spPr>
      </p:pic>
      <p:sp>
        <p:nvSpPr>
          <p:cNvPr id="29" name="矩形 28">
            <a:extLst>
              <a:ext uri="{FF2B5EF4-FFF2-40B4-BE49-F238E27FC236}">
                <a16:creationId xmlns:a16="http://schemas.microsoft.com/office/drawing/2014/main" id="{6497E86B-A170-4D9D-9B98-ED05E648EB8D}"/>
              </a:ext>
            </a:extLst>
          </p:cNvPr>
          <p:cNvSpPr/>
          <p:nvPr/>
        </p:nvSpPr>
        <p:spPr>
          <a:xfrm>
            <a:off x="3814619" y="1263044"/>
            <a:ext cx="581891" cy="581891"/>
          </a:xfrm>
          <a:prstGeom prst="rect">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ans-HK" altLang="en-US"/>
          </a:p>
        </p:txBody>
      </p:sp>
      <p:sp>
        <p:nvSpPr>
          <p:cNvPr id="30" name="矩形 29">
            <a:extLst>
              <a:ext uri="{FF2B5EF4-FFF2-40B4-BE49-F238E27FC236}">
                <a16:creationId xmlns:a16="http://schemas.microsoft.com/office/drawing/2014/main" id="{2793B4A0-F66D-4430-8265-D33C62F22E59}"/>
              </a:ext>
            </a:extLst>
          </p:cNvPr>
          <p:cNvSpPr/>
          <p:nvPr/>
        </p:nvSpPr>
        <p:spPr>
          <a:xfrm>
            <a:off x="3814620" y="4203629"/>
            <a:ext cx="581891" cy="581891"/>
          </a:xfrm>
          <a:prstGeom prst="rect">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ans-HK" altLang="en-US"/>
          </a:p>
        </p:txBody>
      </p:sp>
      <p:sp>
        <p:nvSpPr>
          <p:cNvPr id="31" name="矩形 30">
            <a:extLst>
              <a:ext uri="{FF2B5EF4-FFF2-40B4-BE49-F238E27FC236}">
                <a16:creationId xmlns:a16="http://schemas.microsoft.com/office/drawing/2014/main" id="{30486DDB-22DC-435B-8FAA-59B850C05FDE}"/>
              </a:ext>
            </a:extLst>
          </p:cNvPr>
          <p:cNvSpPr/>
          <p:nvPr/>
        </p:nvSpPr>
        <p:spPr>
          <a:xfrm>
            <a:off x="5936195" y="1263044"/>
            <a:ext cx="581891" cy="58189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ans-HK" altLang="en-US"/>
          </a:p>
        </p:txBody>
      </p:sp>
      <p:sp>
        <p:nvSpPr>
          <p:cNvPr id="32" name="矩形 31">
            <a:extLst>
              <a:ext uri="{FF2B5EF4-FFF2-40B4-BE49-F238E27FC236}">
                <a16:creationId xmlns:a16="http://schemas.microsoft.com/office/drawing/2014/main" id="{F2FD47F6-C2F6-470B-A0C0-93C69538D7E1}"/>
              </a:ext>
            </a:extLst>
          </p:cNvPr>
          <p:cNvSpPr/>
          <p:nvPr/>
        </p:nvSpPr>
        <p:spPr>
          <a:xfrm>
            <a:off x="5936196" y="4203629"/>
            <a:ext cx="581891" cy="58189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ans-HK" altLang="en-US"/>
          </a:p>
        </p:txBody>
      </p:sp>
      <p:sp>
        <p:nvSpPr>
          <p:cNvPr id="16" name="文本框 15">
            <a:extLst>
              <a:ext uri="{FF2B5EF4-FFF2-40B4-BE49-F238E27FC236}">
                <a16:creationId xmlns:a16="http://schemas.microsoft.com/office/drawing/2014/main" id="{BD6453D2-F0C5-4A33-8A63-57416B1829FA}"/>
              </a:ext>
            </a:extLst>
          </p:cNvPr>
          <p:cNvSpPr txBox="1"/>
          <p:nvPr/>
        </p:nvSpPr>
        <p:spPr>
          <a:xfrm>
            <a:off x="3801762" y="2189019"/>
            <a:ext cx="461665" cy="1670526"/>
          </a:xfrm>
          <a:prstGeom prst="rect">
            <a:avLst/>
          </a:prstGeom>
          <a:noFill/>
        </p:spPr>
        <p:txBody>
          <a:bodyPr vert="eaVert" wrap="square" rtlCol="0">
            <a:spAutoFit/>
          </a:bodyPr>
          <a:lstStyle/>
          <a:p>
            <a:r>
              <a:rPr lang="zh-CN" altLang="en-US" dirty="0">
                <a:solidFill>
                  <a:srgbClr val="FFC000"/>
                </a:solidFill>
              </a:rPr>
              <a:t>。。。。。。。</a:t>
            </a:r>
            <a:endParaRPr lang="zh-Hans-HK" altLang="en-US" dirty="0">
              <a:solidFill>
                <a:srgbClr val="FFC000"/>
              </a:solidFill>
            </a:endParaRPr>
          </a:p>
        </p:txBody>
      </p:sp>
      <p:sp>
        <p:nvSpPr>
          <p:cNvPr id="33" name="文本框 32">
            <a:extLst>
              <a:ext uri="{FF2B5EF4-FFF2-40B4-BE49-F238E27FC236}">
                <a16:creationId xmlns:a16="http://schemas.microsoft.com/office/drawing/2014/main" id="{6818513E-701E-4FFA-BEA6-AB64FBE63E17}"/>
              </a:ext>
            </a:extLst>
          </p:cNvPr>
          <p:cNvSpPr txBox="1"/>
          <p:nvPr/>
        </p:nvSpPr>
        <p:spPr>
          <a:xfrm>
            <a:off x="5939141" y="2189019"/>
            <a:ext cx="461665" cy="1670526"/>
          </a:xfrm>
          <a:prstGeom prst="rect">
            <a:avLst/>
          </a:prstGeom>
          <a:noFill/>
        </p:spPr>
        <p:txBody>
          <a:bodyPr vert="eaVert" wrap="square" rtlCol="0">
            <a:spAutoFit/>
          </a:bodyPr>
          <a:lstStyle/>
          <a:p>
            <a:r>
              <a:rPr lang="zh-CN" altLang="en-US" dirty="0">
                <a:solidFill>
                  <a:srgbClr val="FF0000"/>
                </a:solidFill>
              </a:rPr>
              <a:t>。。。。。。。</a:t>
            </a:r>
            <a:endParaRPr lang="zh-Hans-HK" altLang="en-US" dirty="0">
              <a:solidFill>
                <a:srgbClr val="FF0000"/>
              </a:solidFill>
            </a:endParaRPr>
          </a:p>
        </p:txBody>
      </p:sp>
      <p:sp>
        <p:nvSpPr>
          <p:cNvPr id="34" name="文本框 33">
            <a:extLst>
              <a:ext uri="{FF2B5EF4-FFF2-40B4-BE49-F238E27FC236}">
                <a16:creationId xmlns:a16="http://schemas.microsoft.com/office/drawing/2014/main" id="{D27C19CF-71BF-48FE-9D08-CAD5BA9B777F}"/>
              </a:ext>
            </a:extLst>
          </p:cNvPr>
          <p:cNvSpPr txBox="1"/>
          <p:nvPr/>
        </p:nvSpPr>
        <p:spPr>
          <a:xfrm>
            <a:off x="4646459" y="2479963"/>
            <a:ext cx="848502" cy="369332"/>
          </a:xfrm>
          <a:prstGeom prst="rect">
            <a:avLst/>
          </a:prstGeom>
          <a:noFill/>
        </p:spPr>
        <p:txBody>
          <a:bodyPr wrap="none" rtlCol="0">
            <a:spAutoFit/>
          </a:bodyPr>
          <a:lstStyle/>
          <a:p>
            <a:r>
              <a:rPr lang="en-US" altLang="zh-CN" dirty="0"/>
              <a:t>predict</a:t>
            </a:r>
            <a:endParaRPr lang="zh-Hans-HK" altLang="en-US" dirty="0"/>
          </a:p>
        </p:txBody>
      </p:sp>
      <p:cxnSp>
        <p:nvCxnSpPr>
          <p:cNvPr id="35" name="直接连接符 34">
            <a:extLst>
              <a:ext uri="{FF2B5EF4-FFF2-40B4-BE49-F238E27FC236}">
                <a16:creationId xmlns:a16="http://schemas.microsoft.com/office/drawing/2014/main" id="{A431236A-BACE-41B1-99EF-4DFC3987C2E0}"/>
              </a:ext>
            </a:extLst>
          </p:cNvPr>
          <p:cNvCxnSpPr>
            <a:cxnSpLocks/>
          </p:cNvCxnSpPr>
          <p:nvPr/>
        </p:nvCxnSpPr>
        <p:spPr>
          <a:xfrm>
            <a:off x="6595082" y="1767765"/>
            <a:ext cx="856274" cy="29194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0" name="直接连接符 39">
            <a:extLst>
              <a:ext uri="{FF2B5EF4-FFF2-40B4-BE49-F238E27FC236}">
                <a16:creationId xmlns:a16="http://schemas.microsoft.com/office/drawing/2014/main" id="{D36199AC-C287-49E3-AB1E-5750A34B2F3B}"/>
              </a:ext>
            </a:extLst>
          </p:cNvPr>
          <p:cNvCxnSpPr>
            <a:cxnSpLocks/>
          </p:cNvCxnSpPr>
          <p:nvPr/>
        </p:nvCxnSpPr>
        <p:spPr>
          <a:xfrm flipV="1">
            <a:off x="6604359" y="4384213"/>
            <a:ext cx="820433" cy="354534"/>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44" name="文本框 43">
            <a:extLst>
              <a:ext uri="{FF2B5EF4-FFF2-40B4-BE49-F238E27FC236}">
                <a16:creationId xmlns:a16="http://schemas.microsoft.com/office/drawing/2014/main" id="{16E54036-E2AB-4A19-8D29-E291F4F3CB56}"/>
              </a:ext>
            </a:extLst>
          </p:cNvPr>
          <p:cNvSpPr txBox="1"/>
          <p:nvPr/>
        </p:nvSpPr>
        <p:spPr>
          <a:xfrm>
            <a:off x="6623274" y="2695997"/>
            <a:ext cx="783933" cy="369332"/>
          </a:xfrm>
          <a:prstGeom prst="rect">
            <a:avLst/>
          </a:prstGeom>
          <a:noFill/>
        </p:spPr>
        <p:txBody>
          <a:bodyPr wrap="none" rtlCol="0">
            <a:spAutoFit/>
          </a:bodyPr>
          <a:lstStyle/>
          <a:p>
            <a:r>
              <a:rPr lang="en-US" altLang="zh-CN" dirty="0"/>
              <a:t>merge</a:t>
            </a:r>
            <a:endParaRPr lang="zh-Hans-HK" altLang="en-US" dirty="0"/>
          </a:p>
        </p:txBody>
      </p:sp>
    </p:spTree>
    <p:extLst>
      <p:ext uri="{BB962C8B-B14F-4D97-AF65-F5344CB8AC3E}">
        <p14:creationId xmlns:p14="http://schemas.microsoft.com/office/powerpoint/2010/main" val="956442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9DA7BAC1-874A-4BDD-919F-9109A9973EEC}"/>
              </a:ext>
            </a:extLst>
          </p:cNvPr>
          <p:cNvSpPr>
            <a:spLocks noGrp="1"/>
          </p:cNvSpPr>
          <p:nvPr>
            <p:ph type="sldNum" sz="quarter" idx="12"/>
          </p:nvPr>
        </p:nvSpPr>
        <p:spPr/>
        <p:txBody>
          <a:bodyPr/>
          <a:lstStyle/>
          <a:p>
            <a:fld id="{72A5E12F-523A-4D75-95A2-779F57F5D9E2}" type="slidenum">
              <a:rPr lang="zh-CN" altLang="en-US" smtClean="0"/>
              <a:pPr/>
              <a:t>9</a:t>
            </a:fld>
            <a:endParaRPr lang="zh-CN" altLang="en-US"/>
          </a:p>
        </p:txBody>
      </p:sp>
      <p:sp>
        <p:nvSpPr>
          <p:cNvPr id="3" name="文本占位符 2">
            <a:extLst>
              <a:ext uri="{FF2B5EF4-FFF2-40B4-BE49-F238E27FC236}">
                <a16:creationId xmlns:a16="http://schemas.microsoft.com/office/drawing/2014/main" id="{F8AFDAD5-3B07-4798-9FF4-B866A77B2E26}"/>
              </a:ext>
            </a:extLst>
          </p:cNvPr>
          <p:cNvSpPr>
            <a:spLocks noGrp="1"/>
          </p:cNvSpPr>
          <p:nvPr>
            <p:ph type="body" sz="quarter" idx="13"/>
          </p:nvPr>
        </p:nvSpPr>
        <p:spPr/>
        <p:txBody>
          <a:bodyPr/>
          <a:lstStyle/>
          <a:p>
            <a:r>
              <a:rPr lang="zh-CN" altLang="en-US" dirty="0"/>
              <a:t>研究背景</a:t>
            </a:r>
          </a:p>
        </p:txBody>
      </p:sp>
      <p:sp>
        <p:nvSpPr>
          <p:cNvPr id="127" name="文本框 126">
            <a:extLst>
              <a:ext uri="{FF2B5EF4-FFF2-40B4-BE49-F238E27FC236}">
                <a16:creationId xmlns:a16="http://schemas.microsoft.com/office/drawing/2014/main" id="{58066540-2E5F-41F1-BE87-C96842105461}"/>
              </a:ext>
            </a:extLst>
          </p:cNvPr>
          <p:cNvSpPr txBox="1"/>
          <p:nvPr/>
        </p:nvSpPr>
        <p:spPr>
          <a:xfrm>
            <a:off x="291114" y="1488546"/>
            <a:ext cx="9527141" cy="646331"/>
          </a:xfrm>
          <a:prstGeom prst="rect">
            <a:avLst/>
          </a:prstGeom>
          <a:noFill/>
        </p:spPr>
        <p:txBody>
          <a:bodyPr wrap="square">
            <a:spAutoFit/>
          </a:bodyPr>
          <a:lstStyle/>
          <a:p>
            <a:r>
              <a:rPr lang="en-US" altLang="zh-Hans-HK" sz="3600" b="1" dirty="0"/>
              <a:t>Collaborative Global Local Networks (GLNet)</a:t>
            </a:r>
            <a:endParaRPr lang="zh-Hans-HK" altLang="en-US" sz="3600" b="1" dirty="0"/>
          </a:p>
        </p:txBody>
      </p:sp>
      <p:sp>
        <p:nvSpPr>
          <p:cNvPr id="128" name="文本框 127">
            <a:extLst>
              <a:ext uri="{FF2B5EF4-FFF2-40B4-BE49-F238E27FC236}">
                <a16:creationId xmlns:a16="http://schemas.microsoft.com/office/drawing/2014/main" id="{62E90AB2-2E30-4BB3-918F-71914574BE7F}"/>
              </a:ext>
            </a:extLst>
          </p:cNvPr>
          <p:cNvSpPr txBox="1"/>
          <p:nvPr/>
        </p:nvSpPr>
        <p:spPr>
          <a:xfrm>
            <a:off x="291114" y="2794558"/>
            <a:ext cx="7859844" cy="923330"/>
          </a:xfrm>
          <a:prstGeom prst="rect">
            <a:avLst/>
          </a:prstGeom>
          <a:noFill/>
        </p:spPr>
        <p:txBody>
          <a:bodyPr wrap="none" rtlCol="0">
            <a:spAutoFit/>
          </a:bodyPr>
          <a:lstStyle/>
          <a:p>
            <a:pPr marL="285750" indent="-285750">
              <a:buFont typeface="Arial" panose="020B0604020202020204" pitchFamily="34" charset="0"/>
              <a:buChar char="•"/>
            </a:pPr>
            <a:r>
              <a:rPr lang="zh-CN" altLang="en-US" b="1" dirty="0"/>
              <a:t>从全局（</a:t>
            </a:r>
            <a:r>
              <a:rPr lang="en-US" altLang="zh-CN" b="1" dirty="0"/>
              <a:t>Global</a:t>
            </a:r>
            <a:r>
              <a:rPr lang="zh-CN" altLang="en-US" b="1" dirty="0"/>
              <a:t>）获得上下文信息，从局部（</a:t>
            </a:r>
            <a:r>
              <a:rPr lang="en-US" altLang="zh-CN" b="1" dirty="0"/>
              <a:t>Local</a:t>
            </a:r>
            <a:r>
              <a:rPr lang="zh-CN" altLang="en-US" b="1" dirty="0"/>
              <a:t>）获得分割细节。</a:t>
            </a:r>
            <a:endParaRPr lang="en-US" altLang="zh-CN" b="1" dirty="0"/>
          </a:p>
          <a:p>
            <a:pPr marL="285750" indent="-285750">
              <a:buFont typeface="Arial" panose="020B0604020202020204" pitchFamily="34" charset="0"/>
              <a:buChar char="•"/>
            </a:pPr>
            <a:endParaRPr lang="en-US" altLang="zh-CN" b="1" dirty="0"/>
          </a:p>
          <a:p>
            <a:pPr marL="285750" indent="-285750">
              <a:buFont typeface="Arial" panose="020B0604020202020204" pitchFamily="34" charset="0"/>
              <a:buChar char="•"/>
            </a:pPr>
            <a:r>
              <a:rPr lang="zh-CN" altLang="en-US" b="1" dirty="0"/>
              <a:t>能在较小显存占用的情况下将两种方法的优势最终融合成最终分割结果</a:t>
            </a:r>
            <a:r>
              <a:rPr lang="zh-CN" altLang="en-US" dirty="0"/>
              <a:t>。</a:t>
            </a:r>
            <a:endParaRPr lang="zh-Hans-HK" altLang="en-US" dirty="0"/>
          </a:p>
        </p:txBody>
      </p:sp>
    </p:spTree>
    <p:extLst>
      <p:ext uri="{BB962C8B-B14F-4D97-AF65-F5344CB8AC3E}">
        <p14:creationId xmlns:p14="http://schemas.microsoft.com/office/powerpoint/2010/main" val="1880845270"/>
      </p:ext>
    </p:extLst>
  </p:cSld>
  <p:clrMapOvr>
    <a:masterClrMapping/>
  </p:clrMapOvr>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19950</TotalTime>
  <Words>1305</Words>
  <Application>Microsoft Office PowerPoint</Application>
  <PresentationFormat>宽屏</PresentationFormat>
  <Paragraphs>259</Paragraphs>
  <Slides>28</Slides>
  <Notes>20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28</vt:i4>
      </vt:variant>
    </vt:vector>
  </HeadingPairs>
  <TitlesOfParts>
    <vt:vector size="36" baseType="lpstr">
      <vt:lpstr>-apple-system</vt:lpstr>
      <vt:lpstr>等线</vt:lpstr>
      <vt:lpstr>微软雅黑</vt:lpstr>
      <vt:lpstr>Arial</vt:lpstr>
      <vt:lpstr>Calibri</vt:lpstr>
      <vt:lpstr>Calibri Light</vt:lpstr>
      <vt:lpstr>Cambria Math</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王宇晨</dc:creator>
  <cp:lastModifiedBy>Zhou Zequn</cp:lastModifiedBy>
  <cp:revision>2090</cp:revision>
  <dcterms:created xsi:type="dcterms:W3CDTF">2021-05-16T02:35:10Z</dcterms:created>
  <dcterms:modified xsi:type="dcterms:W3CDTF">2023-04-07T08:12:00Z</dcterms:modified>
</cp:coreProperties>
</file>