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347" r:id="rId3"/>
    <p:sldId id="352" r:id="rId5"/>
    <p:sldId id="372" r:id="rId6"/>
    <p:sldId id="419" r:id="rId7"/>
    <p:sldId id="420" r:id="rId8"/>
    <p:sldId id="374" r:id="rId9"/>
    <p:sldId id="402" r:id="rId10"/>
    <p:sldId id="400" r:id="rId11"/>
    <p:sldId id="382" r:id="rId12"/>
    <p:sldId id="376" r:id="rId13"/>
    <p:sldId id="438" r:id="rId14"/>
    <p:sldId id="439" r:id="rId15"/>
    <p:sldId id="442" r:id="rId16"/>
    <p:sldId id="440" r:id="rId17"/>
    <p:sldId id="441" r:id="rId18"/>
    <p:sldId id="443" r:id="rId19"/>
    <p:sldId id="380" r:id="rId20"/>
    <p:sldId id="381" r:id="rId21"/>
    <p:sldId id="410" r:id="rId22"/>
    <p:sldId id="392" r:id="rId23"/>
  </p:sldIdLst>
  <p:sldSz cx="9144000" cy="6858000" type="screen4x3"/>
  <p:notesSz cx="6858000" cy="9144000"/>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70" userDrawn="1">
          <p15:clr>
            <a:srgbClr val="A4A3A4"/>
          </p15:clr>
        </p15:guide>
        <p15:guide id="2" pos="29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4039" initials="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2409A"/>
    <a:srgbClr val="DAE8FC"/>
    <a:srgbClr val="FFE6CC"/>
    <a:srgbClr val="FFF2CC"/>
    <a:srgbClr val="F6AB00"/>
    <a:srgbClr val="6B2D0B"/>
    <a:srgbClr val="587558"/>
    <a:srgbClr val="FFCC00"/>
    <a:srgbClr val="3C3C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85111" autoAdjust="0"/>
  </p:normalViewPr>
  <p:slideViewPr>
    <p:cSldViewPr snapToGrid="0" showGuides="1">
      <p:cViewPr varScale="1">
        <p:scale>
          <a:sx n="97" d="100"/>
          <a:sy n="97" d="100"/>
        </p:scale>
        <p:origin x="2028" y="84"/>
      </p:cViewPr>
      <p:guideLst>
        <p:guide orient="horz" pos="2470"/>
        <p:guide pos="2960"/>
      </p:guideLst>
    </p:cSldViewPr>
  </p:slideViewPr>
  <p:notesTextViewPr>
    <p:cViewPr>
      <p:scale>
        <a:sx n="1" d="1"/>
        <a:sy n="1" d="1"/>
      </p:scale>
      <p:origin x="0" y="0"/>
    </p:cViewPr>
  </p:notesTextViewPr>
  <p:notesViewPr>
    <p:cSldViewPr snapToGrid="0">
      <p:cViewPr varScale="1">
        <p:scale>
          <a:sx n="66" d="100"/>
          <a:sy n="66" d="100"/>
        </p:scale>
        <p:origin x="3180" y="6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33.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0797A1-4835-44A0-92EB-AD5452DEE27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5767F2-0C03-406D-8BA6-A174136B24C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8764-9015-4647-AA92-F749CEE7B3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4212-A9A7-4B0A-843A-3259CA58953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gn="l">
              <a:spcBef>
                <a:spcPct val="0"/>
              </a:spcBef>
              <a:defRPr/>
            </a:pPr>
            <a:r>
              <a:rPr lang="zh-CN" altLang="en-US" dirty="0" smtClean="0"/>
              <a:t>通过知识增强的提示学习构建统一的</a:t>
            </a:r>
            <a:r>
              <a:rPr lang="zh-CN" altLang="en-US" dirty="0" smtClean="0"/>
              <a:t>对话推荐系统。</a:t>
            </a:r>
            <a:endParaRPr lang="zh-CN" altLang="en-US" dirty="0" smtClean="0"/>
          </a:p>
          <a:p>
            <a:pPr algn="l">
              <a:spcBef>
                <a:spcPct val="0"/>
              </a:spcBef>
              <a:defRPr/>
            </a:pPr>
            <a:r>
              <a:rPr lang="zh-CN" altLang="en-US" dirty="0" smtClean="0"/>
              <a:t>人大高瓴学院的</a:t>
            </a:r>
            <a:r>
              <a:rPr lang="zh-CN" altLang="en-US" dirty="0" smtClean="0"/>
              <a:t>研究组。</a:t>
            </a:r>
            <a:endParaRPr lang="zh-CN" alt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endParaRPr lang="zh-CN" altLang="zh-CN" sz="1200" kern="1200" dirty="0">
              <a:solidFill>
                <a:schemeClr val="tx1"/>
              </a:solidFill>
              <a:effectLst/>
              <a:latin typeface="+mn-lt"/>
              <a:ea typeface="+mn-ea"/>
              <a:cs typeface="+mn-cs"/>
            </a:endParaRPr>
          </a:p>
          <a:p>
            <a:pPr marL="0" lvl="1" indent="0">
              <a:buFont typeface="Wingdings" panose="05000000000000000000" charset="0"/>
              <a:buNone/>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考虑到</a:t>
            </a:r>
            <a:r>
              <a:rPr lang="en-US" altLang="zh-CN" sz="1200" kern="1200" dirty="0">
                <a:solidFill>
                  <a:schemeClr val="tx1"/>
                </a:solidFill>
                <a:effectLst/>
                <a:latin typeface="+mn-lt"/>
                <a:ea typeface="+mn-ea"/>
                <a:cs typeface="+mn-cs"/>
              </a:rPr>
              <a:t>DialoGPT</a:t>
            </a:r>
            <a:r>
              <a:rPr lang="zh-CN" altLang="en-US" sz="1200" kern="1200" dirty="0">
                <a:solidFill>
                  <a:schemeClr val="tx1"/>
                </a:solidFill>
                <a:effectLst/>
                <a:latin typeface="+mn-lt"/>
                <a:ea typeface="+mn-ea"/>
                <a:cs typeface="+mn-cs"/>
              </a:rPr>
              <a:t>是在通用对话语料库上训练的，缺少对话推荐系统特定的支持，因此不能直接</a:t>
            </a:r>
            <a:r>
              <a:rPr lang="zh-CN" altLang="en-US" sz="1200" kern="1200" dirty="0">
                <a:solidFill>
                  <a:schemeClr val="tx1"/>
                </a:solidFill>
                <a:effectLst/>
                <a:latin typeface="+mn-lt"/>
                <a:ea typeface="+mn-ea"/>
                <a:cs typeface="+mn-cs"/>
              </a:rPr>
              <a:t>使用。</a:t>
            </a:r>
            <a:endParaRPr lang="zh-CN" altLang="en-US" sz="1200" kern="1200" dirty="0">
              <a:solidFill>
                <a:schemeClr val="tx1"/>
              </a:solidFill>
              <a:effectLst/>
              <a:latin typeface="+mn-lt"/>
              <a:ea typeface="+mn-ea"/>
              <a:cs typeface="+mn-cs"/>
            </a:endParaRPr>
          </a:p>
          <a:p>
            <a:pPr marL="0" lvl="1" indent="0">
              <a:buFont typeface="Wingdings" panose="05000000000000000000" charset="0"/>
              <a:buNone/>
            </a:pPr>
            <a:r>
              <a:rPr lang="zh-CN" altLang="en-US" sz="1200" kern="1200" dirty="0">
                <a:solidFill>
                  <a:schemeClr val="tx1"/>
                </a:solidFill>
                <a:effectLst/>
                <a:latin typeface="+mn-lt"/>
                <a:ea typeface="+mn-ea"/>
                <a:cs typeface="+mn-cs"/>
              </a:rPr>
              <a:t>参考之前的工作，用知识图谱（整合了实体和提及的推荐项之间的有用的</a:t>
            </a:r>
            <a:r>
              <a:rPr lang="zh-CN" altLang="en-US" sz="1200" kern="1200" dirty="0">
                <a:solidFill>
                  <a:schemeClr val="tx1"/>
                </a:solidFill>
                <a:effectLst/>
                <a:latin typeface="+mn-lt"/>
                <a:ea typeface="+mn-ea"/>
                <a:cs typeface="+mn-cs"/>
              </a:rPr>
              <a:t>知识）作为任务特定的知识</a:t>
            </a:r>
            <a:r>
              <a:rPr lang="zh-CN" altLang="en-US" sz="1200" kern="1200" dirty="0">
                <a:solidFill>
                  <a:schemeClr val="tx1"/>
                </a:solidFill>
                <a:effectLst/>
                <a:latin typeface="+mn-lt"/>
                <a:ea typeface="+mn-ea"/>
                <a:cs typeface="+mn-cs"/>
              </a:rPr>
              <a:t>源。</a:t>
            </a:r>
            <a:endParaRPr lang="zh-CN" altLang="en-US" sz="1200" kern="1200" dirty="0">
              <a:solidFill>
                <a:schemeClr val="tx1"/>
              </a:solidFill>
              <a:effectLst/>
              <a:latin typeface="+mn-lt"/>
              <a:ea typeface="+mn-ea"/>
              <a:cs typeface="+mn-cs"/>
            </a:endParaRPr>
          </a:p>
          <a:p>
            <a:pPr marL="0" lvl="1" indent="0">
              <a:buFont typeface="Wingdings" panose="05000000000000000000" charset="0"/>
              <a:buNone/>
            </a:pPr>
            <a:r>
              <a:rPr lang="en-US" altLang="zh-CN" sz="1200" kern="1200" dirty="0">
                <a:solidFill>
                  <a:schemeClr val="tx1"/>
                </a:solidFill>
                <a:effectLst/>
                <a:latin typeface="+mn-lt"/>
                <a:ea typeface="+mn-ea"/>
                <a:cs typeface="+mn-cs"/>
              </a:rPr>
              <a:t>2. </a:t>
            </a:r>
            <a:r>
              <a:rPr lang="zh-CN" altLang="en-US" sz="1200" kern="1200" dirty="0">
                <a:solidFill>
                  <a:schemeClr val="tx1"/>
                </a:solidFill>
                <a:effectLst/>
                <a:latin typeface="+mn-lt"/>
                <a:ea typeface="+mn-ea"/>
                <a:cs typeface="+mn-cs"/>
              </a:rPr>
              <a:t>但是已有研究发现，对话和</a:t>
            </a:r>
            <a:r>
              <a:rPr lang="en-US" altLang="zh-CN" sz="1200" kern="1200" dirty="0">
                <a:solidFill>
                  <a:schemeClr val="tx1"/>
                </a:solidFill>
                <a:effectLst/>
                <a:latin typeface="+mn-lt"/>
                <a:ea typeface="+mn-ea"/>
                <a:cs typeface="+mn-cs"/>
              </a:rPr>
              <a:t>KG</a:t>
            </a:r>
            <a:r>
              <a:rPr lang="zh-CN" altLang="en-US" sz="1200" kern="1200" dirty="0">
                <a:solidFill>
                  <a:schemeClr val="tx1"/>
                </a:solidFill>
                <a:effectLst/>
                <a:latin typeface="+mn-lt"/>
                <a:ea typeface="+mn-ea"/>
                <a:cs typeface="+mn-cs"/>
              </a:rPr>
              <a:t>的语义空间存在着巨大的语义</a:t>
            </a:r>
            <a:r>
              <a:rPr lang="zh-CN" altLang="en-US" sz="1200" kern="1200" dirty="0">
                <a:solidFill>
                  <a:schemeClr val="tx1"/>
                </a:solidFill>
                <a:effectLst/>
                <a:latin typeface="+mn-lt"/>
                <a:ea typeface="+mn-ea"/>
                <a:cs typeface="+mn-cs"/>
              </a:rPr>
              <a:t>差距。</a:t>
            </a:r>
            <a:endParaRPr lang="zh-CN" altLang="en-US" sz="1200" kern="1200" dirty="0">
              <a:solidFill>
                <a:schemeClr val="tx1"/>
              </a:solidFill>
              <a:effectLst/>
              <a:latin typeface="+mn-lt"/>
              <a:ea typeface="+mn-ea"/>
              <a:cs typeface="+mn-cs"/>
            </a:endParaRPr>
          </a:p>
          <a:p>
            <a:pPr marL="0" lvl="1" indent="0">
              <a:buFont typeface="Wingdings" panose="05000000000000000000" charset="0"/>
              <a:buNone/>
            </a:pPr>
            <a:r>
              <a:rPr lang="zh-CN" altLang="en-US" sz="1200" kern="1200" dirty="0">
                <a:solidFill>
                  <a:schemeClr val="tx1"/>
                </a:solidFill>
                <a:effectLst/>
                <a:latin typeface="+mn-lt"/>
                <a:ea typeface="+mn-ea"/>
                <a:cs typeface="+mn-cs"/>
              </a:rPr>
              <a:t>所以首先要融合两个语义空间，以便于知识的</a:t>
            </a:r>
            <a:r>
              <a:rPr lang="zh-CN" altLang="en-US" sz="1200" kern="1200" dirty="0">
                <a:solidFill>
                  <a:schemeClr val="tx1"/>
                </a:solidFill>
                <a:effectLst/>
                <a:latin typeface="+mn-lt"/>
                <a:ea typeface="+mn-ea"/>
                <a:cs typeface="+mn-cs"/>
              </a:rPr>
              <a:t>对齐。</a:t>
            </a:r>
            <a:endParaRPr lang="zh-CN" altLang="en-US" sz="1200" kern="1200" dirty="0">
              <a:solidFill>
                <a:schemeClr val="tx1"/>
              </a:solidFill>
              <a:effectLst/>
              <a:latin typeface="+mn-lt"/>
              <a:ea typeface="+mn-ea"/>
              <a:cs typeface="+mn-cs"/>
            </a:endParaRPr>
          </a:p>
          <a:p>
            <a:pPr marL="0" lvl="1" indent="0">
              <a:buFont typeface="Wingdings" panose="05000000000000000000" charset="0"/>
              <a:buNone/>
            </a:pPr>
            <a:r>
              <a:rPr lang="zh-CN" altLang="en-US" sz="1200" kern="1200" dirty="0">
                <a:solidFill>
                  <a:schemeClr val="tx1"/>
                </a:solidFill>
                <a:effectLst/>
                <a:latin typeface="+mn-lt"/>
                <a:ea typeface="+mn-ea"/>
                <a:cs typeface="+mn-cs"/>
              </a:rPr>
              <a:t>具体来说，这一步是要融合来自不同编码器的</a:t>
            </a:r>
            <a:r>
              <a:rPr lang="en-US" altLang="zh-CN" sz="1200" kern="1200" dirty="0">
                <a:solidFill>
                  <a:schemeClr val="tx1"/>
                </a:solidFill>
                <a:effectLst/>
                <a:latin typeface="+mn-lt"/>
                <a:ea typeface="+mn-ea"/>
                <a:cs typeface="+mn-cs"/>
              </a:rPr>
              <a:t>token</a:t>
            </a:r>
            <a:r>
              <a:rPr lang="zh-CN" altLang="en-US" sz="1200" kern="1200" dirty="0">
                <a:solidFill>
                  <a:schemeClr val="tx1"/>
                </a:solidFill>
                <a:effectLst/>
                <a:latin typeface="+mn-lt"/>
                <a:ea typeface="+mn-ea"/>
                <a:cs typeface="+mn-cs"/>
              </a:rPr>
              <a:t>和实体</a:t>
            </a:r>
            <a:r>
              <a:rPr lang="en-US" altLang="zh-CN" sz="1200" kern="1200" dirty="0">
                <a:solidFill>
                  <a:schemeClr val="tx1"/>
                </a:solidFill>
                <a:effectLst/>
                <a:latin typeface="+mn-lt"/>
                <a:ea typeface="+mn-ea"/>
                <a:cs typeface="+mn-cs"/>
              </a:rPr>
              <a:t>embedding</a:t>
            </a:r>
            <a:r>
              <a:rPr lang="zh-CN" altLang="en-US" sz="1200" kern="1200" dirty="0">
                <a:solidFill>
                  <a:schemeClr val="tx1"/>
                </a:solidFill>
                <a:effectLst/>
                <a:latin typeface="+mn-lt"/>
                <a:ea typeface="+mn-ea"/>
                <a:cs typeface="+mn-cs"/>
              </a:rPr>
              <a:t>。</a:t>
            </a:r>
            <a:endParaRPr lang="zh-CN" altLang="en-US" sz="1200" kern="1200" dirty="0">
              <a:solidFill>
                <a:schemeClr val="tx1"/>
              </a:solidFill>
              <a:effectLst/>
              <a:latin typeface="+mn-lt"/>
              <a:ea typeface="+mn-ea"/>
              <a:cs typeface="+mn-cs"/>
            </a:endParaRPr>
          </a:p>
          <a:p>
            <a:pPr marL="0" lvl="1" indent="0">
              <a:buFont typeface="Wingdings" panose="05000000000000000000" charset="0"/>
              <a:buNone/>
            </a:pPr>
            <a:r>
              <a:rPr lang="en-US" altLang="zh-CN" sz="1200" kern="1200" dirty="0">
                <a:solidFill>
                  <a:schemeClr val="tx1"/>
                </a:solidFill>
                <a:effectLst/>
                <a:latin typeface="+mn-lt"/>
                <a:ea typeface="+mn-ea"/>
                <a:cs typeface="+mn-cs"/>
              </a:rPr>
              <a:t>3. </a:t>
            </a:r>
            <a:r>
              <a:rPr lang="zh-CN" altLang="en-US" sz="1200" kern="1200" dirty="0">
                <a:solidFill>
                  <a:schemeClr val="tx1"/>
                </a:solidFill>
                <a:effectLst/>
                <a:latin typeface="+mn-lt"/>
                <a:ea typeface="+mn-ea"/>
                <a:cs typeface="+mn-cs"/>
              </a:rPr>
              <a:t>利用提示增强的文本序列预测实体出现在回答中的</a:t>
            </a:r>
            <a:r>
              <a:rPr lang="zh-CN" altLang="en-US" sz="1200" kern="1200" dirty="0">
                <a:solidFill>
                  <a:schemeClr val="tx1"/>
                </a:solidFill>
                <a:effectLst/>
                <a:latin typeface="+mn-lt"/>
                <a:ea typeface="+mn-ea"/>
                <a:cs typeface="+mn-cs"/>
              </a:rPr>
              <a:t>概率</a:t>
            </a:r>
            <a:endParaRPr lang="zh-CN" altLang="en-US" sz="1200" kern="1200" dirty="0">
              <a:solidFill>
                <a:schemeClr val="tx1"/>
              </a:solidFill>
              <a:effectLst/>
              <a:latin typeface="+mn-lt"/>
              <a:ea typeface="+mn-ea"/>
              <a:cs typeface="+mn-cs"/>
            </a:endParaRPr>
          </a:p>
          <a:p>
            <a:pPr marL="0" lvl="1" indent="0">
              <a:buFont typeface="Wingdings" panose="05000000000000000000" charset="0"/>
              <a:buNone/>
            </a:pPr>
            <a:r>
              <a:rPr lang="zh-CN" altLang="en-US" sz="1200" kern="1200" dirty="0">
                <a:solidFill>
                  <a:schemeClr val="tx1"/>
                </a:solidFill>
                <a:effectLst/>
                <a:latin typeface="+mn-lt"/>
                <a:ea typeface="+mn-ea"/>
                <a:cs typeface="+mn-cs"/>
              </a:rPr>
              <a:t>为了扩充</a:t>
            </a:r>
            <a:r>
              <a:rPr lang="en-US" altLang="zh-CN" sz="1200" kern="1200" dirty="0">
                <a:solidFill>
                  <a:schemeClr val="tx1"/>
                </a:solidFill>
                <a:effectLst/>
                <a:latin typeface="+mn-lt"/>
                <a:ea typeface="+mn-ea"/>
                <a:cs typeface="+mn-cs"/>
              </a:rPr>
              <a:t>DialoGPT</a:t>
            </a:r>
            <a:r>
              <a:rPr lang="zh-CN" altLang="en-US" sz="1200" kern="1200" dirty="0">
                <a:solidFill>
                  <a:schemeClr val="tx1"/>
                </a:solidFill>
                <a:effectLst/>
                <a:latin typeface="+mn-lt"/>
                <a:ea typeface="+mn-ea"/>
                <a:cs typeface="+mn-cs"/>
              </a:rPr>
              <a:t>的信息，使用双向编码器来生成词</a:t>
            </a:r>
            <a:r>
              <a:rPr lang="zh-CN" altLang="en-US" sz="1200" kern="1200" dirty="0">
                <a:solidFill>
                  <a:schemeClr val="tx1"/>
                </a:solidFill>
                <a:effectLst/>
                <a:latin typeface="+mn-lt"/>
                <a:ea typeface="+mn-ea"/>
                <a:cs typeface="+mn-cs"/>
              </a:rPr>
              <a:t>嵌入</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latin typeface="Cambria" panose="02040503050406030204" charset="0"/>
                <a:cs typeface="Cambria" panose="02040503050406030204" charset="0"/>
                <a:sym typeface="+mn-ea"/>
              </a:rPr>
              <a:t>DialoGPT</a:t>
            </a:r>
            <a:r>
              <a:rPr lang="zh-CN" altLang="en-US">
                <a:latin typeface="Cambria" panose="02040503050406030204" charset="0"/>
                <a:cs typeface="Cambria" panose="02040503050406030204" charset="0"/>
                <a:sym typeface="+mn-ea"/>
              </a:rPr>
              <a:t>：在</a:t>
            </a:r>
            <a:r>
              <a:rPr lang="en-US" altLang="zh-CN">
                <a:latin typeface="Cambria" panose="02040503050406030204" charset="0"/>
                <a:cs typeface="Cambria" panose="02040503050406030204" charset="0"/>
                <a:sym typeface="+mn-ea"/>
              </a:rPr>
              <a:t>147M</a:t>
            </a:r>
            <a:r>
              <a:rPr lang="zh-CN" altLang="en-US">
                <a:latin typeface="Cambria" panose="02040503050406030204" charset="0"/>
                <a:cs typeface="Cambria" panose="02040503050406030204" charset="0"/>
                <a:sym typeface="+mn-ea"/>
              </a:rPr>
              <a:t>对话（从</a:t>
            </a:r>
            <a:r>
              <a:rPr lang="en-US" altLang="zh-CN">
                <a:latin typeface="Cambria" panose="02040503050406030204" charset="0"/>
                <a:cs typeface="Cambria" panose="02040503050406030204" charset="0"/>
                <a:sym typeface="+mn-ea"/>
              </a:rPr>
              <a:t>Reddit</a:t>
            </a:r>
            <a:r>
              <a:rPr lang="zh-CN" altLang="en-US">
                <a:latin typeface="Cambria" panose="02040503050406030204" charset="0"/>
                <a:cs typeface="Cambria" panose="02040503050406030204" charset="0"/>
                <a:sym typeface="+mn-ea"/>
              </a:rPr>
              <a:t>上收集的）上进行预训练，包含</a:t>
            </a:r>
            <a:r>
              <a:rPr lang="en-US" altLang="zh-CN">
                <a:latin typeface="Cambria" panose="02040503050406030204" charset="0"/>
                <a:cs typeface="Cambria" panose="02040503050406030204" charset="0"/>
                <a:sym typeface="+mn-ea"/>
              </a:rPr>
              <a:t>12</a:t>
            </a:r>
            <a:r>
              <a:rPr lang="zh-CN" altLang="en-US">
                <a:latin typeface="Cambria" panose="02040503050406030204" charset="0"/>
                <a:cs typeface="Cambria" panose="02040503050406030204" charset="0"/>
                <a:sym typeface="+mn-ea"/>
              </a:rPr>
              <a:t>个</a:t>
            </a:r>
            <a:r>
              <a:rPr lang="en-US" altLang="zh-CN">
                <a:latin typeface="Cambria" panose="02040503050406030204" charset="0"/>
                <a:cs typeface="Cambria" panose="02040503050406030204" charset="0"/>
                <a:sym typeface="+mn-ea"/>
              </a:rPr>
              <a:t>transformer</a:t>
            </a:r>
            <a:r>
              <a:rPr lang="zh-CN" altLang="en-US">
                <a:latin typeface="Cambria" panose="02040503050406030204" charset="0"/>
                <a:cs typeface="Cambria" panose="02040503050406030204" charset="0"/>
                <a:sym typeface="+mn-ea"/>
              </a:rPr>
              <a:t>层，</a:t>
            </a:r>
            <a:r>
              <a:rPr lang="en-US" altLang="zh-CN">
                <a:latin typeface="Cambria" panose="02040503050406030204" charset="0"/>
                <a:cs typeface="Cambria" panose="02040503050406030204" charset="0"/>
                <a:sym typeface="+mn-ea"/>
              </a:rPr>
              <a:t>embedding</a:t>
            </a:r>
            <a:r>
              <a:rPr lang="zh-CN" altLang="en-US">
                <a:latin typeface="Cambria" panose="02040503050406030204" charset="0"/>
                <a:cs typeface="Cambria" panose="02040503050406030204" charset="0"/>
                <a:sym typeface="+mn-ea"/>
              </a:rPr>
              <a:t>维数是</a:t>
            </a:r>
            <a:r>
              <a:rPr lang="en-US" altLang="zh-CN">
                <a:latin typeface="Cambria" panose="02040503050406030204" charset="0"/>
                <a:cs typeface="Cambria" panose="02040503050406030204" charset="0"/>
                <a:sym typeface="+mn-ea"/>
              </a:rPr>
              <a:t>768</a:t>
            </a:r>
            <a:endParaRPr lang="en-US" altLang="zh-CN">
              <a:latin typeface="Cambria" panose="02040503050406030204" charset="0"/>
              <a:cs typeface="Cambria" panose="02040503050406030204" charset="0"/>
              <a:sym typeface="+mn-ea"/>
            </a:endParaRPr>
          </a:p>
          <a:p>
            <a:r>
              <a:rPr lang="zh-CN" altLang="en-US">
                <a:latin typeface="Cambria" panose="02040503050406030204" charset="0"/>
                <a:cs typeface="Cambria" panose="02040503050406030204" charset="0"/>
                <a:sym typeface="+mn-ea"/>
              </a:rPr>
              <a:t>为了与</a:t>
            </a:r>
            <a:r>
              <a:rPr lang="en-US" altLang="zh-CN">
                <a:latin typeface="Cambria" panose="02040503050406030204" charset="0"/>
                <a:cs typeface="Cambria" panose="02040503050406030204" charset="0"/>
                <a:sym typeface="+mn-ea"/>
              </a:rPr>
              <a:t>DialoGPT</a:t>
            </a:r>
            <a:r>
              <a:rPr lang="zh-CN" altLang="en-US">
                <a:latin typeface="Cambria" panose="02040503050406030204" charset="0"/>
                <a:cs typeface="Cambria" panose="02040503050406030204" charset="0"/>
                <a:sym typeface="+mn-ea"/>
              </a:rPr>
              <a:t>保持一致，提示的隐藏大小也是</a:t>
            </a:r>
            <a:r>
              <a:rPr lang="en-US" altLang="zh-CN">
                <a:latin typeface="Cambria" panose="02040503050406030204" charset="0"/>
                <a:cs typeface="Cambria" panose="02040503050406030204" charset="0"/>
                <a:sym typeface="+mn-ea"/>
              </a:rPr>
              <a:t>768</a:t>
            </a:r>
            <a:r>
              <a:rPr lang="zh-CN" altLang="en-US">
                <a:latin typeface="Cambria" panose="02040503050406030204" charset="0"/>
                <a:cs typeface="Cambria" panose="02040503050406030204" charset="0"/>
                <a:sym typeface="+mn-ea"/>
              </a:rPr>
              <a:t>；</a:t>
            </a:r>
            <a:endParaRPr lang="zh-CN" altLang="en-US">
              <a:latin typeface="Cambria" panose="02040503050406030204" charset="0"/>
              <a:cs typeface="Cambria" panose="02040503050406030204" charset="0"/>
              <a:sym typeface="+mn-ea"/>
            </a:endParaRPr>
          </a:p>
          <a:p>
            <a:r>
              <a:rPr lang="zh-CN" altLang="en-US">
                <a:latin typeface="Cambria" panose="02040503050406030204" charset="0"/>
                <a:cs typeface="Cambria" panose="02040503050406030204" charset="0"/>
                <a:sym typeface="+mn-ea"/>
              </a:rPr>
              <a:t>在语义融合模块，使用</a:t>
            </a:r>
            <a:r>
              <a:rPr lang="en-US" altLang="zh-CN">
                <a:latin typeface="Cambria" panose="02040503050406030204" charset="0"/>
                <a:cs typeface="Cambria" panose="02040503050406030204" charset="0"/>
                <a:sym typeface="+mn-ea"/>
              </a:rPr>
              <a:t>RoBERTa</a:t>
            </a:r>
            <a:r>
              <a:rPr lang="zh-CN" altLang="en-US">
                <a:latin typeface="Cambria" panose="02040503050406030204" charset="0"/>
                <a:cs typeface="Cambria" panose="02040503050406030204" charset="0"/>
                <a:sym typeface="+mn-ea"/>
              </a:rPr>
              <a:t>编码输入，设置</a:t>
            </a:r>
            <a:r>
              <a:rPr lang="en-US" altLang="zh-CN">
                <a:latin typeface="Cambria" panose="02040503050406030204" charset="0"/>
                <a:cs typeface="Cambria" panose="02040503050406030204" charset="0"/>
                <a:sym typeface="+mn-ea"/>
              </a:rPr>
              <a:t>RGCN</a:t>
            </a:r>
            <a:r>
              <a:rPr lang="zh-CN" altLang="en-US">
                <a:latin typeface="Cambria" panose="02040503050406030204" charset="0"/>
                <a:cs typeface="Cambria" panose="02040503050406030204" charset="0"/>
                <a:sym typeface="+mn-ea"/>
              </a:rPr>
              <a:t>层数为</a:t>
            </a:r>
            <a:r>
              <a:rPr lang="en-US" altLang="zh-CN">
                <a:latin typeface="Cambria" panose="02040503050406030204" charset="0"/>
                <a:cs typeface="Cambria" panose="02040503050406030204" charset="0"/>
                <a:sym typeface="+mn-ea"/>
              </a:rPr>
              <a:t>1</a:t>
            </a:r>
            <a:r>
              <a:rPr lang="zh-CN" altLang="en-US">
                <a:latin typeface="Cambria" panose="02040503050406030204" charset="0"/>
                <a:cs typeface="Cambria" panose="02040503050406030204" charset="0"/>
                <a:sym typeface="+mn-ea"/>
              </a:rPr>
              <a:t>（与</a:t>
            </a:r>
            <a:r>
              <a:rPr lang="en-US" altLang="zh-CN">
                <a:latin typeface="Cambria" panose="02040503050406030204" charset="0"/>
                <a:cs typeface="Cambria" panose="02040503050406030204" charset="0"/>
                <a:sym typeface="+mn-ea"/>
              </a:rPr>
              <a:t>KGSF</a:t>
            </a:r>
            <a:r>
              <a:rPr lang="zh-CN" altLang="en-US">
                <a:latin typeface="Cambria" panose="02040503050406030204" charset="0"/>
                <a:cs typeface="Cambria" panose="02040503050406030204" charset="0"/>
                <a:sym typeface="+mn-ea"/>
              </a:rPr>
              <a:t>保持一致）</a:t>
            </a:r>
            <a:endParaRPr lang="zh-CN" altLang="en-US">
              <a:latin typeface="Cambria" panose="02040503050406030204" charset="0"/>
              <a:cs typeface="Cambria" panose="02040503050406030204" charset="0"/>
              <a:sym typeface="+mn-ea"/>
            </a:endParaRPr>
          </a:p>
          <a:p>
            <a:r>
              <a:rPr lang="zh-CN" altLang="en-US">
                <a:latin typeface="Cambria" panose="02040503050406030204" charset="0"/>
                <a:cs typeface="Cambria" panose="02040503050406030204" charset="0"/>
                <a:sym typeface="+mn-ea"/>
              </a:rPr>
              <a:t>用于推荐的</a:t>
            </a:r>
            <a:r>
              <a:rPr lang="en-US" altLang="zh-CN">
                <a:latin typeface="Cambria" panose="02040503050406030204" charset="0"/>
                <a:cs typeface="Cambria" panose="02040503050406030204" charset="0"/>
                <a:sym typeface="+mn-ea"/>
              </a:rPr>
              <a:t>soft prompt</a:t>
            </a:r>
            <a:r>
              <a:rPr lang="zh-CN" altLang="en-US">
                <a:latin typeface="Cambria" panose="02040503050406030204" charset="0"/>
                <a:cs typeface="Cambria" panose="02040503050406030204" charset="0"/>
                <a:sym typeface="+mn-ea"/>
              </a:rPr>
              <a:t>长度为</a:t>
            </a:r>
            <a:r>
              <a:rPr lang="en-US" altLang="zh-CN">
                <a:latin typeface="Cambria" panose="02040503050406030204" charset="0"/>
                <a:cs typeface="Cambria" panose="02040503050406030204" charset="0"/>
                <a:sym typeface="+mn-ea"/>
              </a:rPr>
              <a:t>10</a:t>
            </a:r>
            <a:endParaRPr lang="en-US" altLang="zh-CN">
              <a:latin typeface="Cambria" panose="02040503050406030204" charset="0"/>
              <a:cs typeface="Cambria" panose="02040503050406030204" charset="0"/>
              <a:sym typeface="+mn-ea"/>
            </a:endParaRPr>
          </a:p>
          <a:p>
            <a:r>
              <a:rPr lang="zh-CN" altLang="en-US">
                <a:latin typeface="Cambria" panose="02040503050406030204" charset="0"/>
                <a:cs typeface="Cambria" panose="02040503050406030204" charset="0"/>
                <a:sym typeface="+mn-ea"/>
              </a:rPr>
              <a:t>用于对话的</a:t>
            </a:r>
            <a:r>
              <a:rPr lang="en-US" altLang="zh-CN">
                <a:latin typeface="Cambria" panose="02040503050406030204" charset="0"/>
                <a:cs typeface="Cambria" panose="02040503050406030204" charset="0"/>
                <a:sym typeface="+mn-ea"/>
              </a:rPr>
              <a:t>soft prompt</a:t>
            </a:r>
            <a:r>
              <a:rPr lang="zh-CN" altLang="en-US">
                <a:latin typeface="Cambria" panose="02040503050406030204" charset="0"/>
                <a:cs typeface="Cambria" panose="02040503050406030204" charset="0"/>
                <a:sym typeface="+mn-ea"/>
              </a:rPr>
              <a:t>长度为</a:t>
            </a:r>
            <a:r>
              <a:rPr lang="en-US" altLang="zh-CN">
                <a:latin typeface="Cambria" panose="02040503050406030204" charset="0"/>
                <a:cs typeface="Cambria" panose="02040503050406030204" charset="0"/>
                <a:sym typeface="+mn-ea"/>
              </a:rPr>
              <a:t>50</a:t>
            </a:r>
            <a:r>
              <a:rPr lang="zh-CN" altLang="en-US">
                <a:latin typeface="Cambria" panose="02040503050406030204" charset="0"/>
                <a:cs typeface="Cambria" panose="02040503050406030204" charset="0"/>
                <a:sym typeface="+mn-ea"/>
              </a:rPr>
              <a:t>（根据参数调优的结果</a:t>
            </a:r>
            <a:r>
              <a:rPr lang="zh-CN" altLang="en-US">
                <a:latin typeface="Cambria" panose="02040503050406030204" charset="0"/>
                <a:cs typeface="Cambria" panose="02040503050406030204" charset="0"/>
                <a:sym typeface="+mn-ea"/>
              </a:rPr>
              <a:t>设置）</a:t>
            </a:r>
            <a:endParaRPr lang="zh-CN" altLang="en-US">
              <a:latin typeface="Cambria" panose="02040503050406030204" charset="0"/>
              <a:cs typeface="Cambria" panose="02040503050406030204" charset="0"/>
              <a:sym typeface="+mn-ea"/>
            </a:endParaRPr>
          </a:p>
          <a:p>
            <a:r>
              <a:rPr lang="zh-CN" altLang="en-US">
                <a:latin typeface="Cambria" panose="02040503050406030204" charset="0"/>
                <a:cs typeface="Cambria" panose="02040503050406030204" charset="0"/>
                <a:sym typeface="+mn-ea"/>
              </a:rPr>
              <a:t>使用</a:t>
            </a:r>
            <a:r>
              <a:rPr lang="en-US" altLang="zh-CN">
                <a:latin typeface="Cambria" panose="02040503050406030204" charset="0"/>
                <a:cs typeface="Cambria" panose="02040503050406030204" charset="0"/>
                <a:sym typeface="+mn-ea"/>
              </a:rPr>
              <a:t>AdamW</a:t>
            </a:r>
            <a:r>
              <a:rPr lang="zh-CN" altLang="en-US">
                <a:latin typeface="Cambria" panose="02040503050406030204" charset="0"/>
                <a:cs typeface="Cambria" panose="02040503050406030204" charset="0"/>
                <a:sym typeface="+mn-ea"/>
              </a:rPr>
              <a:t>作为默认参数</a:t>
            </a:r>
            <a:r>
              <a:rPr lang="zh-CN" altLang="en-US">
                <a:latin typeface="Cambria" panose="02040503050406030204" charset="0"/>
                <a:cs typeface="Cambria" panose="02040503050406030204" charset="0"/>
                <a:sym typeface="+mn-ea"/>
              </a:rPr>
              <a:t>设置</a:t>
            </a:r>
            <a:endParaRPr lang="zh-CN" altLang="en-US">
              <a:latin typeface="Cambria" panose="02040503050406030204" charset="0"/>
              <a:cs typeface="Cambria" panose="02040503050406030204" charset="0"/>
              <a:sym typeface="+mn-ea"/>
            </a:endParaRPr>
          </a:p>
          <a:p>
            <a:r>
              <a:rPr lang="zh-CN" altLang="en-US">
                <a:latin typeface="Cambria" panose="02040503050406030204" charset="0"/>
                <a:cs typeface="Cambria" panose="02040503050406030204" charset="0"/>
                <a:sym typeface="+mn-ea"/>
              </a:rPr>
              <a:t>通常表示对话模型生成的回复与人类生成的参考回复之间的语义距离，n表示参考回复中考虑的n-gram的数量，n-gram是一种自然语言处理中常用的文本表示方法，它可以将文本转换成由连续的n个词组成的序列。</a:t>
            </a:r>
            <a:endParaRPr lang="zh-CN" altLang="en-US">
              <a:latin typeface="Cambria" panose="02040503050406030204" charset="0"/>
              <a:cs typeface="Cambria" panose="02040503050406030204" charset="0"/>
              <a:sym typeface="+mn-ea"/>
            </a:endParaRPr>
          </a:p>
          <a:p>
            <a:endParaRPr lang="zh-CN" altLang="en-US">
              <a:latin typeface="Cambria" panose="02040503050406030204" charset="0"/>
              <a:cs typeface="Cambria" panose="02040503050406030204" charset="0"/>
              <a:sym typeface="+mn-ea"/>
            </a:endParaRPr>
          </a:p>
          <a:p>
            <a:r>
              <a:rPr lang="en-US" altLang="zh-CN">
                <a:latin typeface="Cambria" panose="02040503050406030204" charset="0"/>
                <a:cs typeface="Cambria" panose="02040503050406030204" charset="0"/>
                <a:sym typeface="+mn-ea"/>
              </a:rPr>
              <a:t>Redial</a:t>
            </a:r>
            <a:r>
              <a:rPr lang="zh-CN" altLang="en-US">
                <a:latin typeface="Cambria" panose="02040503050406030204" charset="0"/>
                <a:cs typeface="Cambria" panose="02040503050406030204" charset="0"/>
                <a:sym typeface="+mn-ea"/>
              </a:rPr>
              <a:t>基于</a:t>
            </a:r>
            <a:r>
              <a:rPr lang="en-US" altLang="zh-CN">
                <a:latin typeface="Cambria" panose="02040503050406030204" charset="0"/>
                <a:cs typeface="Cambria" panose="02040503050406030204" charset="0"/>
                <a:sym typeface="+mn-ea"/>
              </a:rPr>
              <a:t>HERD</a:t>
            </a:r>
            <a:r>
              <a:rPr lang="zh-CN" altLang="en-US">
                <a:latin typeface="Cambria" panose="02040503050406030204" charset="0"/>
                <a:cs typeface="Cambria" panose="02040503050406030204" charset="0"/>
                <a:sym typeface="+mn-ea"/>
              </a:rPr>
              <a:t>构建对话模块，基于自编码器构建推荐</a:t>
            </a:r>
            <a:r>
              <a:rPr lang="zh-CN" altLang="en-US">
                <a:latin typeface="Cambria" panose="02040503050406030204" charset="0"/>
                <a:cs typeface="Cambria" panose="02040503050406030204" charset="0"/>
                <a:sym typeface="+mn-ea"/>
              </a:rPr>
              <a:t>模块</a:t>
            </a:r>
            <a:endParaRPr lang="zh-CN" altLang="en-US">
              <a:latin typeface="Cambria" panose="02040503050406030204" charset="0"/>
              <a:cs typeface="Cambria" panose="02040503050406030204" charset="0"/>
              <a:sym typeface="+mn-ea"/>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Recall@5是指在前5个推荐结果中，被正确地检索或推荐出来的相关文档或物品的比例。</a:t>
            </a:r>
            <a:endParaRPr lang="zh-CN" altLang="en-US">
              <a:sym typeface="+mn-ea"/>
            </a:endParaRPr>
          </a:p>
          <a:p>
            <a:r>
              <a:rPr lang="zh-CN" altLang="en-US">
                <a:sym typeface="+mn-ea"/>
              </a:rPr>
              <a:t>在信息检索和推荐系统中，召回率（Recall）是指在所有相关的文档或物品中，被正确地检索或推荐出来的比例。</a:t>
            </a:r>
            <a:endParaRPr lang="zh-CN" altLang="en-US">
              <a:sym typeface="+mn-ea"/>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r>
              <a:rPr lang="zh-CN" altLang="zh-CN" sz="1200" kern="1200" dirty="0">
                <a:solidFill>
                  <a:schemeClr val="tx1"/>
                </a:solidFill>
                <a:effectLst/>
                <a:latin typeface="+mn-lt"/>
                <a:ea typeface="+mn-ea"/>
                <a:cs typeface="+mn-cs"/>
              </a:rPr>
              <a:t>1. 特征工程：基于特定任务、监督学习，模型严重依赖于特征提取</a:t>
            </a:r>
            <a:endParaRPr lang="zh-CN" altLang="zh-CN" sz="1200" kern="1200" dirty="0">
              <a:solidFill>
                <a:schemeClr val="tx1"/>
              </a:solidFill>
              <a:effectLst/>
              <a:latin typeface="+mn-lt"/>
              <a:ea typeface="+mn-ea"/>
              <a:cs typeface="+mn-cs"/>
            </a:endParaRPr>
          </a:p>
          <a:p>
            <a:pPr marL="0" lvl="1" indent="0">
              <a:buFont typeface="Wingdings" panose="05000000000000000000" charset="0"/>
              <a:buNone/>
            </a:pPr>
            <a:r>
              <a:rPr lang="zh-CN" altLang="zh-CN" sz="1200" kern="1200" dirty="0">
                <a:solidFill>
                  <a:schemeClr val="tx1"/>
                </a:solidFill>
                <a:effectLst/>
                <a:latin typeface="+mn-lt"/>
                <a:ea typeface="+mn-ea"/>
                <a:cs typeface="+mn-cs"/>
              </a:rPr>
              <a:t>2. 架构工程：模型自学习显著特征（基于神经网络发展），核心在于怎样设计合适的网络架构从而能学习到对应特征</a:t>
            </a:r>
            <a:endParaRPr lang="zh-CN" altLang="zh-CN" sz="1200" kern="1200" dirty="0">
              <a:solidFill>
                <a:schemeClr val="tx1"/>
              </a:solidFill>
              <a:effectLst/>
              <a:latin typeface="+mn-lt"/>
              <a:ea typeface="+mn-ea"/>
              <a:cs typeface="+mn-cs"/>
            </a:endParaRPr>
          </a:p>
          <a:p>
            <a:pPr marL="0" lvl="1" indent="0">
              <a:buFont typeface="Wingdings" panose="05000000000000000000" charset="0"/>
              <a:buNone/>
            </a:pPr>
            <a:r>
              <a:rPr lang="zh-CN" altLang="zh-CN" sz="1200" kern="1200" dirty="0">
                <a:solidFill>
                  <a:schemeClr val="tx1"/>
                </a:solidFill>
                <a:effectLst/>
                <a:latin typeface="+mn-lt"/>
                <a:ea typeface="+mn-ea"/>
                <a:cs typeface="+mn-cs"/>
              </a:rPr>
              <a:t>3. 预训练+微调（目标工程）：预训练学习鲁棒的、通用目的的特征，基于特定任务进行微调，核心在于预训练和微调两个阶段的目标函数设计</a:t>
            </a:r>
            <a:endParaRPr lang="zh-CN" altLang="zh-CN" sz="1200" kern="1200" dirty="0">
              <a:solidFill>
                <a:schemeClr val="tx1"/>
              </a:solidFill>
              <a:effectLst/>
              <a:latin typeface="+mn-lt"/>
              <a:ea typeface="+mn-ea"/>
              <a:cs typeface="+mn-cs"/>
            </a:endParaRPr>
          </a:p>
          <a:p>
            <a:pPr marL="0" lvl="1" indent="0">
              <a:buFont typeface="Wingdings" panose="05000000000000000000" charset="0"/>
              <a:buNone/>
            </a:pPr>
            <a:r>
              <a:rPr lang="zh-CN" altLang="zh-CN" sz="1200" kern="1200" dirty="0">
                <a:solidFill>
                  <a:schemeClr val="tx1"/>
                </a:solidFill>
                <a:effectLst/>
                <a:latin typeface="+mn-lt"/>
                <a:ea typeface="+mn-ea"/>
                <a:cs typeface="+mn-cs"/>
              </a:rPr>
              <a:t>4. 预训练+提示+预测（提示工程）：预训练学习鲁棒的、通用目的的特征，通过提示将下游任务变形为原始LM训练所解决的问题，核心在于提示词的设计</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r>
              <a:rPr lang="zh-CN" altLang="en-US" sz="1200" kern="1200" dirty="0">
                <a:solidFill>
                  <a:schemeClr val="tx1"/>
                </a:solidFill>
                <a:effectLst/>
                <a:latin typeface="+mn-lt"/>
                <a:ea typeface="+mn-ea"/>
                <a:cs typeface="+mn-cs"/>
              </a:rPr>
              <a:t>对话推荐系统旨在通过自然语言对话，主动地发掘用户偏好并推荐高质量的项</a:t>
            </a:r>
            <a:r>
              <a:rPr lang="zh-CN" altLang="en-US" sz="1200" kern="1200" dirty="0">
                <a:solidFill>
                  <a:schemeClr val="tx1"/>
                </a:solidFill>
                <a:effectLst/>
                <a:latin typeface="+mn-lt"/>
                <a:ea typeface="+mn-ea"/>
                <a:cs typeface="+mn-cs"/>
              </a:rPr>
              <a:t>目。</a:t>
            </a:r>
            <a:endParaRPr lang="zh-CN" altLang="zh-CN" kern="1200" dirty="0">
              <a:solidFill>
                <a:schemeClr val="tx1"/>
              </a:solidFill>
              <a:effectLst/>
              <a:latin typeface="+mn-lt"/>
              <a:ea typeface="+mn-ea"/>
              <a:cs typeface="+mn-cs"/>
            </a:endParaRPr>
          </a:p>
          <a:p>
            <a:pPr marL="0" lvl="1" indent="0">
              <a:buFont typeface="Wingdings" panose="05000000000000000000" charset="0"/>
              <a:buNone/>
            </a:pPr>
            <a:r>
              <a:rPr lang="zh-CN" altLang="zh-CN" dirty="0">
                <a:effectLst/>
                <a:sym typeface="+mn-ea"/>
              </a:rPr>
              <a:t>在每一轮，系统要么进行推荐，要么询问澄清性问题，基于当前学习到的用户偏好，这个过程到用户接受推荐的商品或者离开时结束。</a:t>
            </a:r>
            <a:endParaRPr lang="zh-CN" altLang="en-US" sz="1200" kern="1200" dirty="0">
              <a:solidFill>
                <a:schemeClr val="tx1"/>
              </a:solidFill>
              <a:effectLst/>
              <a:latin typeface="+mn-lt"/>
              <a:ea typeface="+mn-ea"/>
              <a:cs typeface="+mn-cs"/>
            </a:endParaRPr>
          </a:p>
          <a:p>
            <a:pPr marL="0" lvl="1" indent="0">
              <a:buFont typeface="Wingdings" panose="05000000000000000000" charset="0"/>
              <a:buNone/>
            </a:pPr>
            <a:r>
              <a:rPr lang="zh-CN" altLang="en-US" sz="1200" kern="1200" dirty="0">
                <a:solidFill>
                  <a:schemeClr val="tx1"/>
                </a:solidFill>
                <a:effectLst/>
                <a:latin typeface="+mn-lt"/>
                <a:ea typeface="+mn-ea"/>
                <a:cs typeface="+mn-cs"/>
              </a:rPr>
              <a:t>一个对话推荐系统</a:t>
            </a:r>
            <a:r>
              <a:rPr lang="zh-CN" altLang="en-US" sz="1200" kern="1200" dirty="0">
                <a:solidFill>
                  <a:schemeClr val="tx1"/>
                </a:solidFill>
                <a:effectLst/>
                <a:latin typeface="+mn-lt"/>
                <a:ea typeface="+mn-ea"/>
                <a:cs typeface="+mn-cs"/>
              </a:rPr>
              <a:t>通常包含一个预测用户偏好项的推荐模块和生成恰当响应的对话模块。</a:t>
            </a:r>
            <a:endParaRPr lang="zh-CN" altLang="en-US" sz="1200" kern="1200" dirty="0">
              <a:solidFill>
                <a:schemeClr val="tx1"/>
              </a:solidFill>
              <a:effectLst/>
              <a:latin typeface="+mn-lt"/>
              <a:ea typeface="+mn-ea"/>
              <a:cs typeface="+mn-cs"/>
            </a:endParaRPr>
          </a:p>
          <a:p>
            <a:pPr marL="0" lvl="1" indent="0">
              <a:buFont typeface="Wingdings" panose="05000000000000000000" charset="0"/>
              <a:buNone/>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r>
              <a:rPr lang="zh-CN" altLang="en-US" dirty="0">
                <a:effectLst/>
                <a:sym typeface="+mn-ea"/>
              </a:rPr>
              <a:t>而由于两个子任务的目标不同，推荐任务旨在进行更准确的推荐，生成任务目标是生成更像人的回答</a:t>
            </a:r>
            <a:endParaRPr lang="zh-CN" altLang="en-US" kern="1200" dirty="0">
              <a:solidFill>
                <a:schemeClr val="tx1"/>
              </a:solidFill>
              <a:effectLst/>
              <a:latin typeface="+mn-lt"/>
              <a:ea typeface="+mn-ea"/>
              <a:cs typeface="+mn-cs"/>
            </a:endParaRPr>
          </a:p>
          <a:p>
            <a:pPr marL="0" lvl="1" indent="0">
              <a:buFont typeface="Wingdings" panose="05000000000000000000" charset="0"/>
              <a:buNone/>
            </a:pPr>
            <a:endParaRPr lang="en-US" altLang="zh-CN" dirty="0">
              <a:effectLst/>
              <a:sym typeface="+mn-ea"/>
            </a:endParaRPr>
          </a:p>
          <a:p>
            <a:pPr marL="0" lvl="1" indent="0">
              <a:buFont typeface="Wingdings" panose="05000000000000000000" charset="0"/>
              <a:buNone/>
            </a:pPr>
            <a:r>
              <a:rPr lang="en-US" altLang="zh-CN" dirty="0">
                <a:effectLst/>
                <a:sym typeface="+mn-ea"/>
              </a:rPr>
              <a:t>1. </a:t>
            </a:r>
            <a:r>
              <a:rPr lang="zh-CN" altLang="en-US" dirty="0">
                <a:effectLst/>
                <a:sym typeface="+mn-ea"/>
              </a:rPr>
              <a:t>两个模块使用不同的架构和技术，即便有一些部分或者知识是共享的，也无法有效地、无缝地融合两个模块</a:t>
            </a:r>
            <a:endParaRPr lang="zh-CN" altLang="en-US" kern="1200" dirty="0">
              <a:solidFill>
                <a:schemeClr val="tx1"/>
              </a:solidFill>
              <a:effectLst/>
              <a:latin typeface="+mn-lt"/>
              <a:ea typeface="+mn-ea"/>
              <a:cs typeface="+mn-cs"/>
            </a:endParaRPr>
          </a:p>
          <a:p>
            <a:pPr marL="0" lvl="1" indent="0">
              <a:buFont typeface="Wingdings" panose="05000000000000000000" charset="0"/>
              <a:buNone/>
            </a:pPr>
            <a:r>
              <a:rPr lang="en-US" altLang="zh-CN" dirty="0">
                <a:effectLst/>
                <a:sym typeface="+mn-ea"/>
              </a:rPr>
              <a:t>2. </a:t>
            </a:r>
            <a:r>
              <a:rPr lang="zh-CN" altLang="en-US" dirty="0">
                <a:effectLst/>
                <a:sym typeface="+mn-ea"/>
              </a:rPr>
              <a:t>一个模块的结果无法被另一个模块感知和利用，例如</a:t>
            </a:r>
            <a:r>
              <a:rPr lang="en-US" altLang="zh-CN" dirty="0">
                <a:effectLst/>
                <a:sym typeface="+mn-ea"/>
              </a:rPr>
              <a:t>KGSF</a:t>
            </a:r>
            <a:r>
              <a:rPr lang="zh-CN" altLang="en-US" dirty="0">
                <a:effectLst/>
                <a:sym typeface="+mn-ea"/>
              </a:rPr>
              <a:t>在生成推荐项时，无法利用生成的回答。</a:t>
            </a:r>
            <a:endParaRPr lang="zh-CN" altLang="zh-CN" sz="1200" kern="1200" dirty="0">
              <a:solidFill>
                <a:schemeClr val="tx1"/>
              </a:solidFill>
              <a:effectLst/>
              <a:latin typeface="+mn-lt"/>
              <a:ea typeface="+mn-ea"/>
              <a:cs typeface="+mn-cs"/>
            </a:endParaRPr>
          </a:p>
          <a:p>
            <a:pPr marL="0" lvl="1" indent="0">
              <a:buFont typeface="Wingdings" panose="05000000000000000000" charset="0"/>
              <a:buNone/>
            </a:pPr>
            <a:endParaRPr lang="zh-CN" altLang="zh-CN" sz="1200" kern="1200" dirty="0">
              <a:solidFill>
                <a:schemeClr val="tx1"/>
              </a:solidFill>
              <a:effectLst/>
              <a:latin typeface="+mn-lt"/>
              <a:ea typeface="+mn-ea"/>
              <a:cs typeface="+mn-cs"/>
            </a:endParaRPr>
          </a:p>
          <a:p>
            <a:pPr marL="0" lvl="1" indent="0">
              <a:buFont typeface="Wingdings" panose="05000000000000000000" charset="0"/>
              <a:buNone/>
            </a:pPr>
            <a:r>
              <a:rPr lang="zh-CN" altLang="zh-CN" sz="1200" kern="1200" dirty="0">
                <a:solidFill>
                  <a:schemeClr val="tx1"/>
                </a:solidFill>
                <a:effectLst/>
                <a:latin typeface="+mn-lt"/>
                <a:ea typeface="+mn-ea"/>
                <a:cs typeface="+mn-cs"/>
              </a:rPr>
              <a:t>互信息</a:t>
            </a:r>
            <a:r>
              <a:rPr lang="zh-CN" altLang="zh-CN" sz="1200" kern="1200" dirty="0">
                <a:solidFill>
                  <a:schemeClr val="tx1"/>
                </a:solidFill>
                <a:effectLst/>
                <a:latin typeface="+mn-lt"/>
                <a:ea typeface="+mn-ea"/>
                <a:cs typeface="+mn-cs"/>
              </a:rPr>
              <a:t>最大化：最大化生成序列与目标序列之间的互信息，以提高生成序列与目标序列之间的相关性和一致性。</a:t>
            </a:r>
            <a:endParaRPr lang="zh-CN" altLang="zh-CN" sz="1200" kern="1200" dirty="0">
              <a:solidFill>
                <a:schemeClr val="tx1"/>
              </a:solidFill>
              <a:effectLst/>
              <a:latin typeface="+mn-lt"/>
              <a:ea typeface="+mn-ea"/>
              <a:cs typeface="+mn-cs"/>
            </a:endParaRPr>
          </a:p>
          <a:p>
            <a:pPr marL="0" lvl="1" indent="0">
              <a:buFont typeface="Wingdings" panose="05000000000000000000" charset="0"/>
              <a:buNone/>
            </a:pPr>
            <a:r>
              <a:rPr lang="zh-CN" altLang="zh-CN" sz="1200" kern="1200" dirty="0">
                <a:solidFill>
                  <a:schemeClr val="tx1"/>
                </a:solidFill>
                <a:effectLst/>
                <a:latin typeface="+mn-lt"/>
                <a:ea typeface="+mn-ea"/>
                <a:cs typeface="+mn-cs"/>
              </a:rPr>
              <a:t>通常使用一个条件概率分布来表示生成序列和目标序列之间的关系。</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Font typeface="Wingdings" panose="05000000000000000000" charset="0"/>
              <a:buNone/>
            </a:pPr>
            <a:r>
              <a:rPr lang="en-US" altLang="zh-CN" dirty="0">
                <a:effectLst/>
                <a:sym typeface="+mn-ea"/>
              </a:rPr>
              <a:t>1. </a:t>
            </a:r>
            <a:r>
              <a:rPr lang="zh-CN" altLang="en-US" dirty="0">
                <a:effectLst/>
                <a:sym typeface="+mn-ea"/>
              </a:rPr>
              <a:t>两个模块使用不同的架构和技术，即便有一些部分或者知识是共享的，也无法有效地、无缝地融合两个模块</a:t>
            </a:r>
            <a:endParaRPr lang="zh-CN" altLang="en-US" kern="1200" dirty="0">
              <a:solidFill>
                <a:schemeClr val="tx1"/>
              </a:solidFill>
              <a:effectLst/>
              <a:latin typeface="+mn-lt"/>
              <a:ea typeface="+mn-ea"/>
              <a:cs typeface="+mn-cs"/>
            </a:endParaRPr>
          </a:p>
          <a:p>
            <a:pPr marL="0" lvl="1" indent="0">
              <a:buFont typeface="Wingdings" panose="05000000000000000000" charset="0"/>
              <a:buNone/>
            </a:pPr>
            <a:r>
              <a:rPr lang="en-US" altLang="zh-CN" dirty="0">
                <a:effectLst/>
                <a:sym typeface="+mn-ea"/>
              </a:rPr>
              <a:t>2. </a:t>
            </a:r>
            <a:r>
              <a:rPr lang="zh-CN" altLang="en-US" dirty="0">
                <a:effectLst/>
                <a:sym typeface="+mn-ea"/>
              </a:rPr>
              <a:t>一个模块的结果无法被另一个模块感知和利用，例如</a:t>
            </a:r>
            <a:r>
              <a:rPr lang="en-US" altLang="zh-CN" dirty="0">
                <a:effectLst/>
                <a:sym typeface="+mn-ea"/>
              </a:rPr>
              <a:t>KGSF</a:t>
            </a:r>
            <a:r>
              <a:rPr lang="zh-CN" altLang="en-US" dirty="0">
                <a:effectLst/>
                <a:sym typeface="+mn-ea"/>
              </a:rPr>
              <a:t>在生成推荐项时，无法利用生成的回答。</a:t>
            </a:r>
            <a:endParaRPr lang="zh-CN" altLang="en-US" dirty="0">
              <a:effectLst/>
              <a:sym typeface="+mn-ea"/>
            </a:endParaRPr>
          </a:p>
          <a:p>
            <a:pPr marL="0" lvl="1" indent="0">
              <a:buFont typeface="Wingdings" panose="05000000000000000000" charset="0"/>
              <a:buNone/>
            </a:pPr>
            <a:endParaRPr lang="zh-CN" altLang="en-US" sz="1200" kern="1200" dirty="0">
              <a:solidFill>
                <a:schemeClr val="tx1"/>
              </a:solidFill>
              <a:effectLst/>
              <a:latin typeface="+mn-lt"/>
              <a:ea typeface="+mn-ea"/>
              <a:cs typeface="+mn-cs"/>
            </a:endParaRPr>
          </a:p>
          <a:p>
            <a:pPr marL="0" lvl="1" indent="0">
              <a:buFont typeface="Wingdings" panose="05000000000000000000" charset="0"/>
              <a:buNone/>
            </a:pP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4" name="Footer Placeholder 4"/>
          <p:cNvSpPr txBox="1"/>
          <p:nvPr userDrawn="1"/>
        </p:nvSpPr>
        <p:spPr>
          <a:xfrm>
            <a:off x="3036282" y="6413478"/>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lang="en-US" altLang="zh-CN" sz="1200" kern="1200" smtClean="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200">
                <a:solidFill>
                  <a:schemeClr val="tx1"/>
                </a:solidFill>
              </a:rPr>
              <a:t>Southeast University</a:t>
            </a:r>
            <a:endParaRPr lang="en-US" sz="1200">
              <a:solidFill>
                <a:schemeClr val="tx1"/>
              </a:solidFill>
            </a:endParaRPr>
          </a:p>
        </p:txBody>
      </p:sp>
      <p:sp>
        <p:nvSpPr>
          <p:cNvPr id="25"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fld>
            <a:endParaRPr lang="zh-CN" altLang="en-US" sz="1200" dirty="0">
              <a:solidFill>
                <a:schemeClr val="tx1"/>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3683466" y="3866329"/>
            <a:ext cx="2390210" cy="1661357"/>
          </a:xfrm>
          <a:prstGeom prst="rect">
            <a:avLst/>
          </a:prstGeom>
        </p:spPr>
      </p:pic>
      <p:pic>
        <p:nvPicPr>
          <p:cNvPr id="10" name="图片 9"/>
          <p:cNvPicPr/>
          <p:nvPr userDrawn="1"/>
        </p:nvPicPr>
        <p:blipFill>
          <a:blip r:embed="rId3"/>
          <a:stretch>
            <a:fillRect/>
          </a:stretch>
        </p:blipFill>
        <p:spPr>
          <a:xfrm>
            <a:off x="907430" y="3866329"/>
            <a:ext cx="2326247" cy="1661363"/>
          </a:xfrm>
          <a:prstGeom prst="rect">
            <a:avLst/>
          </a:prstGeom>
        </p:spPr>
      </p:pic>
      <p:sp>
        <p:nvSpPr>
          <p:cNvPr id="11" name="文本框 10"/>
          <p:cNvSpPr txBox="1"/>
          <p:nvPr userDrawn="1"/>
        </p:nvSpPr>
        <p:spPr>
          <a:xfrm>
            <a:off x="1455870" y="3167418"/>
            <a:ext cx="1229367" cy="461665"/>
          </a:xfrm>
          <a:prstGeom prst="rect">
            <a:avLst/>
          </a:prstGeom>
          <a:noFill/>
        </p:spPr>
        <p:txBody>
          <a:bodyPr wrap="square" rtlCol="0">
            <a:spAutoFit/>
          </a:bodyPr>
          <a:lstStyle>
            <a:defPPr>
              <a:defRPr lang="zh-CN"/>
            </a:defPPr>
            <a:lvl1pPr>
              <a:defRPr sz="2400" b="1" spc="300">
                <a:solidFill>
                  <a:srgbClr val="40404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平衡色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11"/>
          <p:cNvCxnSpPr/>
          <p:nvPr userDrawn="1"/>
        </p:nvCxnSpPr>
        <p:spPr>
          <a:xfrm>
            <a:off x="1793578" y="3708165"/>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1793578"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userDrawn="1"/>
        </p:nvSpPr>
        <p:spPr>
          <a:xfrm>
            <a:off x="907430" y="469320"/>
            <a:ext cx="2326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主色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同频色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pic>
        <p:nvPicPr>
          <p:cNvPr id="15" name="图片 14"/>
          <p:cNvPicPr/>
          <p:nvPr userDrawn="1"/>
        </p:nvPicPr>
        <p:blipFill>
          <a:blip r:embed="rId4"/>
          <a:stretch>
            <a:fillRect/>
          </a:stretch>
        </p:blipFill>
        <p:spPr>
          <a:xfrm>
            <a:off x="6131435" y="1165514"/>
            <a:ext cx="2326247" cy="1661363"/>
          </a:xfrm>
          <a:prstGeom prst="rect">
            <a:avLst/>
          </a:prstGeom>
        </p:spPr>
      </p:pic>
      <p:pic>
        <p:nvPicPr>
          <p:cNvPr id="16" name="图片 15"/>
          <p:cNvPicPr/>
          <p:nvPr userDrawn="1"/>
        </p:nvPicPr>
        <p:blipFill>
          <a:blip r:embed="rId5"/>
          <a:stretch>
            <a:fillRect/>
          </a:stretch>
        </p:blipFill>
        <p:spPr>
          <a:xfrm>
            <a:off x="3695977" y="1165515"/>
            <a:ext cx="2326247" cy="1661363"/>
          </a:xfrm>
          <a:prstGeom prst="rect">
            <a:avLst/>
          </a:prstGeom>
        </p:spPr>
      </p:pic>
      <p:sp>
        <p:nvSpPr>
          <p:cNvPr id="17" name="文本框 16"/>
          <p:cNvSpPr txBox="1"/>
          <p:nvPr userDrawn="1"/>
        </p:nvSpPr>
        <p:spPr>
          <a:xfrm>
            <a:off x="5189425" y="469320"/>
            <a:ext cx="188402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浅色</a:t>
            </a:r>
            <a:r>
              <a:rPr kumimoji="0" lang="en-US" altLang="zh-CN"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&amp;</a:t>
            </a:r>
            <a:r>
              <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深色</a:t>
            </a:r>
            <a:endParaRPr kumimoji="0" lang="zh-CN" altLang="en-US" sz="2400" b="1" i="0" u="none" strike="noStrike" kern="1200" cap="none" spc="30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cxnSp>
        <p:nvCxnSpPr>
          <p:cNvPr id="18" name="直接连接符 17"/>
          <p:cNvCxnSpPr/>
          <p:nvPr userDrawn="1"/>
        </p:nvCxnSpPr>
        <p:spPr>
          <a:xfrm>
            <a:off x="5854460" y="1015879"/>
            <a:ext cx="55395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userDrawn="1"/>
        </p:nvPicPr>
        <p:blipFill>
          <a:blip r:embed="rId6"/>
          <a:stretch>
            <a:fillRect/>
          </a:stretch>
        </p:blipFill>
        <p:spPr>
          <a:xfrm>
            <a:off x="906117" y="1164020"/>
            <a:ext cx="2328874" cy="1664352"/>
          </a:xfrm>
          <a:prstGeom prst="rect">
            <a:avLst/>
          </a:prstGeom>
        </p:spPr>
      </p:pic>
      <p:pic>
        <p:nvPicPr>
          <p:cNvPr id="2" name="图片 1"/>
          <p:cNvPicPr>
            <a:picLocks noChangeAspect="1"/>
          </p:cNvPicPr>
          <p:nvPr userDrawn="1"/>
        </p:nvPicPr>
        <p:blipFill>
          <a:blip r:embed="rId7"/>
          <a:stretch>
            <a:fillRect/>
          </a:stretch>
        </p:blipFill>
        <p:spPr>
          <a:xfrm>
            <a:off x="6523465" y="4697007"/>
            <a:ext cx="1447800" cy="247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Southeast University</a:t>
            </a:r>
            <a:endParaRPr lang="zh-CN" altLang="en-US" dirty="0"/>
          </a:p>
        </p:txBody>
      </p:sp>
      <p:sp>
        <p:nvSpPr>
          <p:cNvPr id="7" name="灯片编号占位符 5"/>
          <p:cNvSpPr>
            <a:spLocks noGrp="1"/>
          </p:cNvSpPr>
          <p:nvPr>
            <p:ph type="sldNum" sz="quarter" idx="12"/>
          </p:nvPr>
        </p:nvSpPr>
        <p:spPr>
          <a:xfrm>
            <a:off x="8429122" y="6407032"/>
            <a:ext cx="542604" cy="365125"/>
          </a:xfrm>
        </p:spPr>
        <p:txBody>
          <a:bodyPr/>
          <a:lstStyle/>
          <a:p>
            <a:fld id="{72A5E12F-523A-4D75-95A2-779F57F5D9E2}" type="slidenum">
              <a:rPr lang="zh-CN" altLang="en-US" smtClean="0"/>
            </a:fld>
            <a:endParaRPr lang="zh-CN" altLang="en-US"/>
          </a:p>
        </p:txBody>
      </p:sp>
      <p:grpSp>
        <p:nvGrpSpPr>
          <p:cNvPr id="4" name="组合 3"/>
          <p:cNvGrpSpPr/>
          <p:nvPr userDrawn="1"/>
        </p:nvGrpSpPr>
        <p:grpSpPr>
          <a:xfrm>
            <a:off x="2406920" y="1481369"/>
            <a:ext cx="4325080" cy="3363240"/>
            <a:chOff x="2406920" y="1481369"/>
            <a:chExt cx="4325080" cy="3363240"/>
          </a:xfrm>
        </p:grpSpPr>
        <p:sp>
          <p:nvSpPr>
            <p:cNvPr id="6" name="Google Shape;10;p2"/>
            <p:cNvSpPr/>
            <p:nvPr/>
          </p:nvSpPr>
          <p:spPr>
            <a:xfrm>
              <a:off x="2412000" y="1481369"/>
              <a:ext cx="4320000" cy="2700000"/>
            </a:xfrm>
            <a:prstGeom prst="rect">
              <a:avLst/>
            </a:prstGeom>
            <a:noFill/>
            <a:ln w="28575" cap="flat" cmpd="sng">
              <a:solidFill>
                <a:srgbClr val="02409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矩形 7"/>
            <p:cNvSpPr/>
            <p:nvPr/>
          </p:nvSpPr>
          <p:spPr>
            <a:xfrm>
              <a:off x="2406920" y="4196609"/>
              <a:ext cx="4325080" cy="648000"/>
            </a:xfrm>
            <a:prstGeom prst="rect">
              <a:avLst/>
            </a:prstGeom>
            <a:solidFill>
              <a:srgbClr val="02409A"/>
            </a:solidFill>
            <a:ln w="25400">
              <a:solidFill>
                <a:srgbClr val="0240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026404" y="2415871"/>
              <a:ext cx="3091192" cy="830997"/>
            </a:xfrm>
            <a:prstGeom prst="rect">
              <a:avLst/>
            </a:prstGeom>
            <a:noFill/>
          </p:spPr>
          <p:txBody>
            <a:bodyPr wrap="square" rtlCol="0">
              <a:spAutoFit/>
            </a:bodyPr>
            <a:lstStyle/>
            <a:p>
              <a:pPr lvl="0" algn="ctr">
                <a:defRPr/>
              </a:pPr>
              <a:r>
                <a:rPr lang="en-US" altLang="zh-CN" sz="4800" b="1" dirty="0">
                  <a:solidFill>
                    <a:srgbClr val="C00000"/>
                  </a:solidFill>
                  <a:latin typeface="思源黑体 CN" panose="020B0500000000000000" pitchFamily="34" charset="-122"/>
                  <a:ea typeface="思源黑体 CN" panose="020B0500000000000000" pitchFamily="34" charset="-122"/>
                  <a:cs typeface="+mn-ea"/>
                </a:rPr>
                <a:t>Q &amp; A</a:t>
              </a:r>
              <a:endParaRPr lang="zh-CN" altLang="en-US" sz="4800" b="1" dirty="0">
                <a:solidFill>
                  <a:srgbClr val="C00000"/>
                </a:solidFill>
                <a:latin typeface="思源黑体 CN" panose="020B0500000000000000" pitchFamily="34" charset="-122"/>
                <a:ea typeface="思源黑体 CN" panose="020B0500000000000000" pitchFamily="34" charset="-122"/>
                <a:cs typeface="+mn-ea"/>
              </a:endParaRPr>
            </a:p>
          </p:txBody>
        </p:sp>
        <p:cxnSp>
          <p:nvCxnSpPr>
            <p:cNvPr id="10" name="直接连接符 9"/>
            <p:cNvCxnSpPr/>
            <p:nvPr/>
          </p:nvCxnSpPr>
          <p:spPr>
            <a:xfrm>
              <a:off x="3672000" y="3423138"/>
              <a:ext cx="1800000" cy="0"/>
            </a:xfrm>
            <a:prstGeom prst="line">
              <a:avLst/>
            </a:prstGeom>
            <a:ln w="25400" cap="rnd">
              <a:solidFill>
                <a:srgbClr val="3C3C8E"/>
              </a:solidFill>
            </a:ln>
          </p:spPr>
          <p:style>
            <a:lnRef idx="1">
              <a:schemeClr val="accent1"/>
            </a:lnRef>
            <a:fillRef idx="0">
              <a:schemeClr val="accent1"/>
            </a:fillRef>
            <a:effectRef idx="0">
              <a:schemeClr val="accent1"/>
            </a:effectRef>
            <a:fontRef idx="minor">
              <a:schemeClr val="tx1"/>
            </a:fontRef>
          </p:style>
        </p:cxnSp>
      </p:grpSp>
      <p:sp>
        <p:nvSpPr>
          <p:cNvPr id="12" name="日期占位符 3"/>
          <p:cNvSpPr txBox="1"/>
          <p:nvPr userDrawn="1"/>
        </p:nvSpPr>
        <p:spPr>
          <a:xfrm>
            <a:off x="3793333" y="4338046"/>
            <a:ext cx="1552253"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ltLang="zh-CN" sz="2400" b="1" dirty="0">
                <a:solidFill>
                  <a:schemeClr val="bg1"/>
                </a:solidFill>
                <a:latin typeface="+mn-lt"/>
              </a:rPr>
              <a:t>Thank you!</a:t>
            </a:r>
            <a:endParaRPr lang="zh-CN" altLang="en-US" sz="2400" b="1" dirty="0">
              <a:solidFill>
                <a:schemeClr val="bg1"/>
              </a:solidFill>
              <a:latin typeface="+mn-lt"/>
            </a:endParaRPr>
          </a:p>
        </p:txBody>
      </p:sp>
      <p:sp>
        <p:nvSpPr>
          <p:cNvPr id="13" name="日期占位符 3"/>
          <p:cNvSpPr txBox="1"/>
          <p:nvPr userDrawn="1"/>
        </p:nvSpPr>
        <p:spPr>
          <a:xfrm>
            <a:off x="628650" y="6413477"/>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50424-F945-4EC2-8594-4948CA017EDA}" type="datetime1">
              <a:rPr lang="zh-CN" altLang="en-US" sz="1200" smtClean="0">
                <a:solidFill>
                  <a:schemeClr val="tx1"/>
                </a:solidFill>
                <a:latin typeface="+mn-lt"/>
              </a:rPr>
            </a:fld>
            <a:endParaRPr lang="zh-CN" altLang="en-US" sz="1200" dirty="0">
              <a:solidFill>
                <a:schemeClr val="tx1"/>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B4E6042-846A-4757-8390-D685C505E326}" type="datetime1">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CFFD6-F58A-4D20-9F2A-46EA578AFD1E}"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Southeast University</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5E12F-523A-4D75-95A2-779F57F5D9E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p14:dur="10"/>
    </mc:Choice>
    <mc:Fallback>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8.jpeg"/><Relationship Id="rId7" Type="http://schemas.openxmlformats.org/officeDocument/2006/relationships/tags" Target="../tags/tag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16.xml"/><Relationship Id="rId3" Type="http://schemas.openxmlformats.org/officeDocument/2006/relationships/image" Target="../media/image10.png"/><Relationship Id="rId2" Type="http://schemas.openxmlformats.org/officeDocument/2006/relationships/tags" Target="../tags/tag15.xml"/><Relationship Id="rId10" Type="http://schemas.openxmlformats.org/officeDocument/2006/relationships/notesSlide" Target="../notesSlides/notesSlide11.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24.xml"/><Relationship Id="rId7" Type="http://schemas.openxmlformats.org/officeDocument/2006/relationships/image" Target="../media/image17.png"/><Relationship Id="rId6" Type="http://schemas.openxmlformats.org/officeDocument/2006/relationships/tags" Target="../tags/tag23.xml"/><Relationship Id="rId5" Type="http://schemas.openxmlformats.org/officeDocument/2006/relationships/image" Target="../media/image16.png"/><Relationship Id="rId4" Type="http://schemas.openxmlformats.org/officeDocument/2006/relationships/tags" Target="../tags/tag22.xml"/><Relationship Id="rId3" Type="http://schemas.openxmlformats.org/officeDocument/2006/relationships/image" Target="../media/image15.png"/><Relationship Id="rId2" Type="http://schemas.openxmlformats.org/officeDocument/2006/relationships/tags" Target="../tags/tag21.xml"/><Relationship Id="rId12" Type="http://schemas.openxmlformats.org/officeDocument/2006/relationships/notesSlide" Target="../notesSlides/notesSlide14.xml"/><Relationship Id="rId11" Type="http://schemas.openxmlformats.org/officeDocument/2006/relationships/slideLayout" Target="../slideLayouts/slideLayout4.xml"/><Relationship Id="rId10" Type="http://schemas.openxmlformats.org/officeDocument/2006/relationships/image" Target="../media/image19.png"/><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30.png"/><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tags" Target="../tags/tag32.xml"/><Relationship Id="rId7" Type="http://schemas.openxmlformats.org/officeDocument/2006/relationships/image" Target="../media/image33.png"/><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image" Target="../media/image32.png"/><Relationship Id="rId3" Type="http://schemas.openxmlformats.org/officeDocument/2006/relationships/tags" Target="../tags/tag29.xml"/><Relationship Id="rId2" Type="http://schemas.openxmlformats.org/officeDocument/2006/relationships/image" Target="../media/image31.png"/><Relationship Id="rId11" Type="http://schemas.openxmlformats.org/officeDocument/2006/relationships/notesSlide" Target="../notesSlides/notesSlide19.xml"/><Relationship Id="rId10" Type="http://schemas.openxmlformats.org/officeDocument/2006/relationships/slideLayout" Target="../slideLayouts/slideLayout4.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tags" Target="../tags/tag11.xml"/><Relationship Id="rId2" Type="http://schemas.openxmlformats.org/officeDocument/2006/relationships/image" Target="../media/image9.png"/><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196352"/>
            <a:ext cx="9144000" cy="1562847"/>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lnSpc>
                <a:spcPct val="100000"/>
              </a:lnSpc>
              <a:spcBef>
                <a:spcPct val="0"/>
              </a:spcBef>
              <a:defRPr/>
            </a:pPr>
            <a:r>
              <a:rPr lang="en-US" altLang="zh-CN" sz="2400" b="1" dirty="0" smtClean="0">
                <a:solidFill>
                  <a:srgbClr val="FFFFFF"/>
                </a:solidFill>
                <a:latin typeface="Arial" panose="020B0604020202020204" pitchFamily="34" charset="0"/>
                <a:ea typeface="微软雅黑" panose="020B0503020204020204" pitchFamily="34" charset="-122"/>
                <a:cs typeface="Arial" panose="020B0604020202020204" pitchFamily="34" charset="0"/>
              </a:rPr>
              <a:t>KDD’ 2022</a:t>
            </a:r>
            <a:endParaRPr lang="en-US" altLang="zh-CN" sz="2000" b="1" dirty="0" smtClean="0">
              <a:solidFill>
                <a:srgbClr val="FFFFFF"/>
              </a:solidFill>
              <a:latin typeface="Arial" panose="020B0604020202020204" pitchFamily="34" charset="0"/>
              <a:ea typeface="微软雅黑" panose="020B0503020204020204" pitchFamily="34" charset="-122"/>
              <a:cs typeface="Arial" panose="020B0604020202020204" pitchFamily="34" charset="0"/>
            </a:endParaRPr>
          </a:p>
          <a:p>
            <a:pPr algn="ctr">
              <a:lnSpc>
                <a:spcPct val="100000"/>
              </a:lnSpc>
              <a:spcBef>
                <a:spcPct val="0"/>
              </a:spcBef>
              <a:defRPr/>
            </a:pPr>
            <a:r>
              <a:rPr lang="en-US" altLang="zh-CN" sz="2800" b="1" dirty="0" smtClean="0">
                <a:solidFill>
                  <a:srgbClr val="FFFFFF"/>
                </a:solidFill>
                <a:latin typeface="Arial" panose="020B0604020202020204" pitchFamily="34" charset="0"/>
                <a:ea typeface="微软雅黑" panose="020B0503020204020204" pitchFamily="34" charset="-122"/>
                <a:cs typeface="Arial" panose="020B0604020202020204" pitchFamily="34" charset="0"/>
              </a:rPr>
              <a:t>Towards Unified Conversational Recommender Systems via </a:t>
            </a:r>
            <a:r>
              <a:rPr lang="en-US" altLang="zh-CN" sz="28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rPr>
              <a:t>Knowledge-Enhanced Prompt Learning</a:t>
            </a:r>
            <a:endParaRPr lang="en-US" altLang="zh-CN" sz="2800" b="1" dirty="0" smtClean="0">
              <a:solidFill>
                <a:srgbClr val="FFFF00"/>
              </a:solidFill>
              <a:latin typeface="Arial" panose="020B0604020202020204" pitchFamily="34" charset="0"/>
              <a:ea typeface="微软雅黑" panose="020B0503020204020204" pitchFamily="34" charset="-122"/>
              <a:cs typeface="Arial" panose="020B0604020202020204" pitchFamily="34" charset="0"/>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81552" y="571301"/>
            <a:ext cx="2780463" cy="789652"/>
          </a:xfrm>
          <a:prstGeom prst="rect">
            <a:avLst/>
          </a:prstGeom>
        </p:spPr>
      </p:pic>
      <p:sp>
        <p:nvSpPr>
          <p:cNvPr id="2" name="文本框 1"/>
          <p:cNvSpPr txBox="1"/>
          <p:nvPr/>
        </p:nvSpPr>
        <p:spPr>
          <a:xfrm>
            <a:off x="3655060" y="4535805"/>
            <a:ext cx="1834515" cy="368300"/>
          </a:xfrm>
          <a:prstGeom prst="rect">
            <a:avLst/>
          </a:prstGeom>
          <a:noFill/>
        </p:spPr>
        <p:txBody>
          <a:bodyPr wrap="none" rtlCol="0">
            <a:spAutoFit/>
          </a:bodyPr>
          <a:p>
            <a:r>
              <a:rPr lang="zh-CN" altLang="en-US"/>
              <a:t>汇报人：</a:t>
            </a:r>
            <a:r>
              <a:rPr lang="en-US" altLang="zh-CN"/>
              <a:t> </a:t>
            </a:r>
            <a:r>
              <a:rPr lang="zh-CN" altLang="en-US"/>
              <a:t>宋一凡</a:t>
            </a:r>
            <a:endParaRPr lang="zh-CN" altLang="en-US"/>
          </a:p>
        </p:txBody>
      </p:sp>
      <p:sp>
        <p:nvSpPr>
          <p:cNvPr id="5" name="文本框 4"/>
          <p:cNvSpPr txBox="1"/>
          <p:nvPr/>
        </p:nvSpPr>
        <p:spPr>
          <a:xfrm>
            <a:off x="2232660" y="3978910"/>
            <a:ext cx="4678045" cy="337185"/>
          </a:xfrm>
          <a:prstGeom prst="rect">
            <a:avLst/>
          </a:prstGeom>
          <a:noFill/>
        </p:spPr>
        <p:txBody>
          <a:bodyPr wrap="square" rtlCol="0">
            <a:spAutoFit/>
          </a:bodyPr>
          <a:p>
            <a:pPr algn="l"/>
            <a:r>
              <a:rPr lang="en-US" altLang="zh-CN" sz="1600" i="1"/>
              <a:t>Xiaole</a:t>
            </a:r>
            <a:r>
              <a:rPr lang="zh-CN" altLang="en-US" sz="1600" i="1"/>
              <a:t>i</a:t>
            </a:r>
            <a:r>
              <a:rPr lang="en-US" altLang="zh-CN" sz="1600" i="1"/>
              <a:t> Wang,</a:t>
            </a:r>
            <a:r>
              <a:rPr lang="zh-CN" altLang="en-US" sz="1600" i="1"/>
              <a:t> Kun Zhou, Ji-Rong</a:t>
            </a:r>
            <a:r>
              <a:rPr lang="en-US" altLang="zh-CN" sz="1600" i="1"/>
              <a:t> </a:t>
            </a:r>
            <a:r>
              <a:rPr lang="zh-CN" altLang="en-US" sz="1600" i="1"/>
              <a:t>Wen</a:t>
            </a:r>
            <a:r>
              <a:rPr lang="en-US" altLang="zh-CN" sz="1600" i="1"/>
              <a:t>, Wayne Xin Zhao</a:t>
            </a:r>
            <a:endParaRPr lang="en-US" altLang="zh-CN" sz="1600" i="1"/>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目录</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497424" y="2696369"/>
            <a:ext cx="3960526"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研究背景及</a:t>
              </a:r>
              <a:r>
                <a:rPr kumimoji="0" lang="zh-CN" altLang="en-US" sz="2400" b="1" dirty="0">
                  <a:solidFill>
                    <a:schemeClr val="bg1">
                      <a:lumMod val="95000"/>
                    </a:schemeClr>
                  </a:solidFill>
                  <a:ea typeface="微软雅黑" panose="020B0503020204020204" pitchFamily="34" charset="-122"/>
                </a:rPr>
                <a:t>现状</a:t>
              </a:r>
              <a:endParaRPr kumimoji="0" lang="zh-CN" altLang="en-US"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505361" y="1688307"/>
            <a:ext cx="3952588"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anose="020B0503020204020204" pitchFamily="34" charset="-122"/>
                </a:rPr>
                <a:t>前置</a:t>
              </a:r>
              <a:r>
                <a:rPr kumimoji="0" lang="zh-CN" altLang="en-US" sz="2400" b="1" dirty="0" smtClean="0">
                  <a:solidFill>
                    <a:schemeClr val="bg1">
                      <a:lumMod val="95000"/>
                    </a:schemeClr>
                  </a:solidFill>
                  <a:ea typeface="微软雅黑" panose="020B0503020204020204" pitchFamily="34" charset="-122"/>
                </a:rPr>
                <a:t>知识</a:t>
              </a:r>
              <a:endParaRPr kumimoji="0" lang="zh-CN" altLang="en-US" sz="2400" b="1" dirty="0" smtClean="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497424" y="3704432"/>
            <a:ext cx="3960526"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本文主要</a:t>
              </a:r>
              <a:r>
                <a:rPr kumimoji="0" lang="zh-CN" altLang="en-US" sz="2400" b="1" dirty="0">
                  <a:solidFill>
                    <a:schemeClr val="bg1">
                      <a:lumMod val="95000"/>
                    </a:schemeClr>
                  </a:solidFill>
                  <a:ea typeface="微软雅黑" panose="020B0503020204020204" pitchFamily="34" charset="-122"/>
                </a:rPr>
                <a:t>工作</a:t>
              </a:r>
              <a:endParaRPr kumimoji="0" lang="zh-CN" altLang="en-US"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712494"/>
            <a:ext cx="3952588"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实验</a:t>
              </a:r>
              <a:r>
                <a:rPr kumimoji="0" lang="zh-CN" altLang="en-US" sz="2400" b="1" dirty="0">
                  <a:solidFill>
                    <a:schemeClr val="bg1">
                      <a:lumMod val="95000"/>
                    </a:schemeClr>
                  </a:solidFill>
                  <a:ea typeface="微软雅黑" panose="020B0503020204020204" pitchFamily="34" charset="-122"/>
                </a:rPr>
                <a:t>结果评估</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问题</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定义</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 name="文本框 1"/>
          <p:cNvSpPr txBox="1"/>
          <p:nvPr>
            <p:custDataLst>
              <p:tags r:id="rId1"/>
            </p:custDataLst>
          </p:nvPr>
        </p:nvSpPr>
        <p:spPr>
          <a:xfrm>
            <a:off x="449580" y="1068705"/>
            <a:ext cx="6314440" cy="3046095"/>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2000" b="1"/>
              <a:t>概念</a:t>
            </a:r>
            <a:r>
              <a:rPr lang="zh-CN" altLang="en-US" sz="2000" b="1"/>
              <a:t>表示</a:t>
            </a:r>
            <a:endParaRPr lang="zh-CN" altLang="en-US" sz="2000" b="1"/>
          </a:p>
          <a:p>
            <a:pPr lvl="1" indent="0" algn="l">
              <a:lnSpc>
                <a:spcPct val="150000"/>
              </a:lnSpc>
              <a:buClrTx/>
              <a:buSzTx/>
              <a:buFont typeface="Arial" panose="020B0604020202020204" pitchFamily="34" charset="0"/>
              <a:buNone/>
            </a:pPr>
            <a:r>
              <a:rPr lang="en-US" altLang="zh-CN" i="1">
                <a:solidFill>
                  <a:schemeClr val="tx1"/>
                </a:solidFill>
                <a:latin typeface="Cambria Math" panose="02040503050406030204" charset="0"/>
                <a:cs typeface="Cambria Math" panose="02040503050406030204" charset="0"/>
              </a:rPr>
              <a:t>u</a:t>
            </a:r>
            <a:r>
              <a:rPr lang="en-US" altLang="zh-CN">
                <a:solidFill>
                  <a:schemeClr val="tx1"/>
                </a:solidFill>
              </a:rPr>
              <a:t> : </a:t>
            </a:r>
            <a:r>
              <a:rPr lang="zh-CN" altLang="en-US">
                <a:solidFill>
                  <a:schemeClr val="tx1"/>
                </a:solidFill>
              </a:rPr>
              <a:t>用户</a:t>
            </a:r>
            <a:endParaRPr lang="zh-CN" altLang="en-US">
              <a:solidFill>
                <a:schemeClr val="tx1"/>
              </a:solidFill>
            </a:endParaRPr>
          </a:p>
          <a:p>
            <a:pPr lvl="1" indent="0" algn="l">
              <a:lnSpc>
                <a:spcPct val="150000"/>
              </a:lnSpc>
              <a:buClrTx/>
              <a:buSzTx/>
              <a:buFont typeface="Arial" panose="020B0604020202020204" pitchFamily="34" charset="0"/>
              <a:buNone/>
            </a:pPr>
            <a:r>
              <a:rPr lang="en-US" altLang="zh-CN" i="1">
                <a:solidFill>
                  <a:schemeClr val="tx1"/>
                </a:solidFill>
                <a:latin typeface="Cambria Math" panose="02040503050406030204" charset="0"/>
                <a:cs typeface="Cambria Math" panose="02040503050406030204" charset="0"/>
              </a:rPr>
              <a:t>i  </a:t>
            </a:r>
            <a:r>
              <a:rPr lang="en-US" altLang="zh-CN">
                <a:solidFill>
                  <a:schemeClr val="tx1"/>
                </a:solidFill>
              </a:rPr>
              <a:t>: </a:t>
            </a:r>
            <a:r>
              <a:rPr lang="zh-CN" altLang="en-US">
                <a:solidFill>
                  <a:schemeClr val="tx1"/>
                </a:solidFill>
              </a:rPr>
              <a:t>项目集</a:t>
            </a:r>
            <a:r>
              <a:rPr lang="en-US" altLang="zh-CN">
                <a:solidFill>
                  <a:schemeClr val="tx1"/>
                </a:solidFill>
              </a:rPr>
              <a:t> </a:t>
            </a:r>
            <a:r>
              <a:rPr lang="en-US" altLang="zh-CN">
                <a:solidFill>
                  <a:schemeClr val="tx1"/>
                </a:solidFill>
                <a:latin typeface="Lucida Calligraphy" panose="03010101010101010101" charset="0"/>
                <a:cs typeface="Lucida Calligraphy" panose="03010101010101010101" charset="0"/>
              </a:rPr>
              <a:t>I </a:t>
            </a:r>
            <a:r>
              <a:rPr lang="en-US" altLang="zh-CN">
                <a:solidFill>
                  <a:schemeClr val="tx1"/>
                </a:solidFill>
                <a:latin typeface="Blackadder ITC" panose="04020505051007020D02" charset="0"/>
                <a:cs typeface="Blackadder ITC" panose="04020505051007020D02" charset="0"/>
              </a:rPr>
              <a:t> </a:t>
            </a:r>
            <a:r>
              <a:rPr lang="zh-CN" altLang="en-US">
                <a:solidFill>
                  <a:schemeClr val="tx1"/>
                </a:solidFill>
              </a:rPr>
              <a:t>中的一个</a:t>
            </a:r>
            <a:r>
              <a:rPr lang="zh-CN" altLang="en-US" u="sng">
                <a:solidFill>
                  <a:schemeClr val="tx1"/>
                </a:solidFill>
              </a:rPr>
              <a:t>商品项</a:t>
            </a:r>
            <a:endParaRPr lang="zh-CN" altLang="en-US">
              <a:solidFill>
                <a:schemeClr val="tx1"/>
              </a:solidFill>
            </a:endParaRPr>
          </a:p>
          <a:p>
            <a:pPr lvl="1" indent="0" algn="l">
              <a:lnSpc>
                <a:spcPct val="150000"/>
              </a:lnSpc>
              <a:buClrTx/>
              <a:buSzTx/>
              <a:buFont typeface="Arial" panose="020B0604020202020204" pitchFamily="34" charset="0"/>
              <a:buNone/>
            </a:pPr>
            <a:r>
              <a:rPr lang="en-US" altLang="zh-CN" i="1">
                <a:solidFill>
                  <a:schemeClr val="tx1"/>
                </a:solidFill>
                <a:latin typeface="Cambria Math" panose="02040503050406030204" charset="0"/>
                <a:cs typeface="Cambria Math" panose="02040503050406030204" charset="0"/>
              </a:rPr>
              <a:t>w </a:t>
            </a:r>
            <a:r>
              <a:rPr lang="en-US" altLang="zh-CN">
                <a:solidFill>
                  <a:schemeClr val="tx1"/>
                </a:solidFill>
                <a:latin typeface="Cambria Math" panose="02040503050406030204" charset="0"/>
                <a:cs typeface="Cambria Math" panose="02040503050406030204" charset="0"/>
              </a:rPr>
              <a:t>: </a:t>
            </a:r>
            <a:r>
              <a:rPr lang="zh-CN" altLang="en-US">
                <a:solidFill>
                  <a:schemeClr val="tx1"/>
                </a:solidFill>
              </a:rPr>
              <a:t>词汇表</a:t>
            </a:r>
            <a:r>
              <a:rPr lang="en-US" altLang="zh-CN">
                <a:solidFill>
                  <a:schemeClr val="tx1"/>
                </a:solidFill>
              </a:rPr>
              <a:t> </a:t>
            </a:r>
            <a:r>
              <a:rPr lang="en-US" altLang="zh-CN">
                <a:solidFill>
                  <a:schemeClr val="tx1"/>
                </a:solidFill>
                <a:latin typeface="Lucida Calligraphy" panose="03010101010101010101" charset="0"/>
                <a:cs typeface="Lucida Calligraphy" panose="03010101010101010101" charset="0"/>
              </a:rPr>
              <a:t>V </a:t>
            </a:r>
            <a:r>
              <a:rPr lang="zh-CN" altLang="en-US">
                <a:solidFill>
                  <a:schemeClr val="tx1"/>
                </a:solidFill>
              </a:rPr>
              <a:t>中的一个</a:t>
            </a:r>
            <a:r>
              <a:rPr lang="zh-CN" altLang="en-US" u="sng">
                <a:solidFill>
                  <a:schemeClr val="tx1"/>
                </a:solidFill>
              </a:rPr>
              <a:t>单词</a:t>
            </a:r>
            <a:endParaRPr lang="zh-CN" altLang="en-US">
              <a:solidFill>
                <a:schemeClr val="tx1"/>
              </a:solidFill>
            </a:endParaRPr>
          </a:p>
          <a:p>
            <a:pPr lvl="1" indent="0" algn="l">
              <a:lnSpc>
                <a:spcPct val="150000"/>
              </a:lnSpc>
              <a:buClrTx/>
              <a:buSzTx/>
              <a:buFont typeface="Arial" panose="020B0604020202020204" pitchFamily="34" charset="0"/>
              <a:buNone/>
            </a:pPr>
            <a:r>
              <a:rPr lang="en-US" altLang="zh-CN">
                <a:solidFill>
                  <a:schemeClr val="tx1"/>
                </a:solidFill>
              </a:rPr>
              <a:t>			: </a:t>
            </a:r>
            <a:r>
              <a:rPr lang="zh-CN" altLang="en-US">
                <a:solidFill>
                  <a:schemeClr val="tx1"/>
                </a:solidFill>
              </a:rPr>
              <a:t>一</a:t>
            </a:r>
            <a:r>
              <a:rPr lang="zh-CN" altLang="en-US">
                <a:solidFill>
                  <a:schemeClr val="tx1"/>
                </a:solidFill>
              </a:rPr>
              <a:t>段对话</a:t>
            </a:r>
            <a:endParaRPr lang="zh-CN" altLang="en-US">
              <a:solidFill>
                <a:schemeClr val="tx1"/>
              </a:solidFill>
            </a:endParaRPr>
          </a:p>
          <a:p>
            <a:pPr marL="1200150" lvl="2" indent="-285750" algn="l">
              <a:lnSpc>
                <a:spcPct val="150000"/>
              </a:lnSpc>
              <a:buClrTx/>
              <a:buSzTx/>
              <a:buFont typeface="Arial" panose="020B0604020202020204" pitchFamily="34" charset="0"/>
              <a:buChar char="•"/>
            </a:pPr>
            <a:r>
              <a:rPr lang="en-US" altLang="zh-CN" i="1">
                <a:solidFill>
                  <a:schemeClr val="tx1"/>
                </a:solidFill>
                <a:latin typeface="Cambria Math" panose="02040503050406030204" charset="0"/>
                <a:cs typeface="Cambria Math" panose="02040503050406030204" charset="0"/>
              </a:rPr>
              <a:t>s</a:t>
            </a:r>
            <a:r>
              <a:rPr lang="en-US" altLang="zh-CN" i="1" baseline="-25000">
                <a:solidFill>
                  <a:schemeClr val="tx1"/>
                </a:solidFill>
                <a:latin typeface="Cambria Math" panose="02040503050406030204" charset="0"/>
                <a:cs typeface="Cambria Math" panose="02040503050406030204" charset="0"/>
              </a:rPr>
              <a:t>t</a:t>
            </a:r>
            <a:r>
              <a:rPr lang="en-US" altLang="zh-CN" i="1">
                <a:solidFill>
                  <a:schemeClr val="tx1"/>
                </a:solidFill>
                <a:latin typeface="Cambria Math" panose="02040503050406030204" charset="0"/>
                <a:cs typeface="Cambria Math" panose="02040503050406030204" charset="0"/>
              </a:rPr>
              <a:t> </a:t>
            </a:r>
            <a:r>
              <a:rPr lang="zh-CN" altLang="en-US">
                <a:solidFill>
                  <a:schemeClr val="tx1"/>
                </a:solidFill>
              </a:rPr>
              <a:t>表示第</a:t>
            </a:r>
            <a:r>
              <a:rPr lang="en-US" altLang="zh-CN" i="1">
                <a:solidFill>
                  <a:schemeClr val="tx1"/>
                </a:solidFill>
                <a:latin typeface="Cambria Math" panose="02040503050406030204" charset="0"/>
                <a:cs typeface="Cambria Math" panose="02040503050406030204" charset="0"/>
              </a:rPr>
              <a:t>t</a:t>
            </a:r>
            <a:r>
              <a:rPr lang="en-US" altLang="zh-CN">
                <a:solidFill>
                  <a:schemeClr val="tx1"/>
                </a:solidFill>
              </a:rPr>
              <a:t> </a:t>
            </a:r>
            <a:r>
              <a:rPr lang="zh-CN" altLang="en-US">
                <a:solidFill>
                  <a:schemeClr val="tx1"/>
                </a:solidFill>
              </a:rPr>
              <a:t>轮的话语</a:t>
            </a:r>
            <a:r>
              <a:rPr lang="en-US" altLang="zh-CN">
                <a:solidFill>
                  <a:schemeClr val="tx1"/>
                </a:solidFill>
              </a:rPr>
              <a:t>(utterance)</a:t>
            </a:r>
            <a:endParaRPr lang="zh-CN" altLang="en-US">
              <a:solidFill>
                <a:schemeClr val="tx1"/>
              </a:solidFill>
            </a:endParaRPr>
          </a:p>
          <a:p>
            <a:pPr marL="1200150" lvl="2" indent="-285750" algn="l">
              <a:lnSpc>
                <a:spcPct val="150000"/>
              </a:lnSpc>
              <a:buClrTx/>
              <a:buSzTx/>
              <a:buFont typeface="Arial" panose="020B0604020202020204" pitchFamily="34" charset="0"/>
              <a:buChar char="•"/>
            </a:pPr>
            <a:r>
              <a:rPr lang="zh-CN" altLang="en-US">
                <a:solidFill>
                  <a:schemeClr val="tx1"/>
                </a:solidFill>
              </a:rPr>
              <a:t>话语是词汇表中</a:t>
            </a:r>
            <a:r>
              <a:rPr lang="zh-CN" altLang="en-US" b="1">
                <a:solidFill>
                  <a:srgbClr val="FF0000"/>
                </a:solidFill>
              </a:rPr>
              <a:t>词构成的序列</a:t>
            </a:r>
            <a:r>
              <a:rPr lang="zh-CN" altLang="en-US">
                <a:solidFill>
                  <a:schemeClr val="tx1"/>
                </a:solidFill>
              </a:rPr>
              <a:t>，即：</a:t>
            </a:r>
            <a:endParaRPr lang="zh-CN" altLang="en-US">
              <a:solidFill>
                <a:schemeClr val="tx1"/>
              </a:solidFill>
            </a:endParaRPr>
          </a:p>
        </p:txBody>
      </p:sp>
      <p:pic>
        <p:nvPicPr>
          <p:cNvPr id="3" name="图片 2"/>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969010" y="2891155"/>
            <a:ext cx="1366520" cy="400685"/>
          </a:xfrm>
          <a:prstGeom prst="rect">
            <a:avLst/>
          </a:prstGeom>
        </p:spPr>
      </p:pic>
      <p:pic>
        <p:nvPicPr>
          <p:cNvPr id="5" name="图片 4"/>
          <p:cNvPicPr>
            <a:picLocks noChangeAspect="1"/>
          </p:cNvPicPr>
          <p:nvPr>
            <p:custDataLst>
              <p:tags r:id="rId4"/>
            </p:custDataLst>
          </p:nvPr>
        </p:nvPicPr>
        <p:blipFill>
          <a:blip r:embed="rId5">
            <a:clrChange>
              <a:clrFrom>
                <a:srgbClr val="FFFFFF">
                  <a:alpha val="100000"/>
                </a:srgbClr>
              </a:clrFrom>
              <a:clrTo>
                <a:srgbClr val="FFFFFF">
                  <a:alpha val="100000"/>
                  <a:alpha val="0"/>
                </a:srgbClr>
              </a:clrTo>
            </a:clrChange>
          </a:blip>
          <a:stretch>
            <a:fillRect/>
          </a:stretch>
        </p:blipFill>
        <p:spPr>
          <a:xfrm>
            <a:off x="5310505" y="3687445"/>
            <a:ext cx="1542415" cy="427355"/>
          </a:xfrm>
          <a:prstGeom prst="rect">
            <a:avLst/>
          </a:prstGeom>
        </p:spPr>
      </p:pic>
      <p:sp>
        <p:nvSpPr>
          <p:cNvPr id="6" name="文本框 5"/>
          <p:cNvSpPr txBox="1"/>
          <p:nvPr/>
        </p:nvSpPr>
        <p:spPr>
          <a:xfrm>
            <a:off x="449580" y="4207510"/>
            <a:ext cx="6849745" cy="221488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2000" b="1">
                <a:solidFill>
                  <a:schemeClr val="tx1"/>
                </a:solidFill>
              </a:rPr>
              <a:t>对话推荐任务</a:t>
            </a:r>
            <a:r>
              <a:rPr lang="zh-CN" altLang="en-US" sz="2000" b="1"/>
              <a:t>定义</a:t>
            </a:r>
            <a:endParaRPr lang="zh-CN" altLang="en-US" sz="2000" b="1"/>
          </a:p>
          <a:p>
            <a:pPr lvl="1" indent="0" algn="l">
              <a:lnSpc>
                <a:spcPct val="150000"/>
              </a:lnSpc>
              <a:buClrTx/>
              <a:buSzTx/>
              <a:buFont typeface="Wingdings" panose="05000000000000000000" charset="0"/>
              <a:buNone/>
            </a:pPr>
            <a:r>
              <a:rPr lang="zh-CN" altLang="en-US">
                <a:solidFill>
                  <a:schemeClr val="tx1"/>
                </a:solidFill>
              </a:rPr>
              <a:t>在第</a:t>
            </a:r>
            <a:r>
              <a:rPr lang="en-US" altLang="zh-CN">
                <a:solidFill>
                  <a:schemeClr val="tx1"/>
                </a:solidFill>
              </a:rPr>
              <a:t> </a:t>
            </a:r>
            <a:r>
              <a:rPr lang="en-US" altLang="zh-CN" i="1">
                <a:solidFill>
                  <a:schemeClr val="tx1"/>
                </a:solidFill>
                <a:latin typeface="Cambria Math" panose="02040503050406030204" charset="0"/>
                <a:cs typeface="Cambria Math" panose="02040503050406030204" charset="0"/>
              </a:rPr>
              <a:t>t</a:t>
            </a:r>
            <a:r>
              <a:rPr lang="en-US" altLang="zh-CN">
                <a:solidFill>
                  <a:schemeClr val="tx1"/>
                </a:solidFill>
              </a:rPr>
              <a:t>  </a:t>
            </a:r>
            <a:r>
              <a:rPr lang="zh-CN" altLang="en-US">
                <a:solidFill>
                  <a:schemeClr val="tx1"/>
                </a:solidFill>
              </a:rPr>
              <a:t>轮，给定</a:t>
            </a:r>
            <a:r>
              <a:rPr lang="zh-CN" altLang="en-US" b="1">
                <a:solidFill>
                  <a:srgbClr val="FF0000"/>
                </a:solidFill>
              </a:rPr>
              <a:t>对话历史</a:t>
            </a:r>
            <a:r>
              <a:rPr lang="en-US" altLang="zh-CN">
                <a:solidFill>
                  <a:schemeClr val="tx1"/>
                </a:solidFill>
              </a:rPr>
              <a:t>			  </a:t>
            </a:r>
            <a:r>
              <a:rPr lang="zh-CN" altLang="en-US">
                <a:solidFill>
                  <a:schemeClr val="tx1"/>
                </a:solidFill>
              </a:rPr>
              <a:t>和</a:t>
            </a:r>
            <a:r>
              <a:rPr lang="zh-CN" altLang="en-US" b="1">
                <a:solidFill>
                  <a:srgbClr val="FF0000"/>
                </a:solidFill>
              </a:rPr>
              <a:t>项目集</a:t>
            </a:r>
            <a:r>
              <a:rPr lang="en-US" altLang="zh-CN" b="1">
                <a:solidFill>
                  <a:srgbClr val="FF0000"/>
                </a:solidFill>
              </a:rPr>
              <a:t> </a:t>
            </a:r>
            <a:r>
              <a:rPr lang="en-US" altLang="zh-CN" b="1">
                <a:solidFill>
                  <a:srgbClr val="FF0000"/>
                </a:solidFill>
                <a:latin typeface="Lucida Calligraphy" panose="03010101010101010101" charset="0"/>
                <a:cs typeface="Lucida Calligraphy" panose="03010101010101010101" charset="0"/>
                <a:sym typeface="+mn-ea"/>
              </a:rPr>
              <a:t>I</a:t>
            </a:r>
            <a:r>
              <a:rPr lang="zh-CN" altLang="en-US">
                <a:solidFill>
                  <a:schemeClr val="tx1"/>
                </a:solidFill>
              </a:rPr>
              <a:t>，系统</a:t>
            </a:r>
            <a:r>
              <a:rPr lang="zh-CN" altLang="en-US">
                <a:solidFill>
                  <a:schemeClr val="tx1"/>
                </a:solidFill>
              </a:rPr>
              <a:t>需要：</a:t>
            </a:r>
            <a:endParaRPr lang="zh-CN" altLang="en-US">
              <a:solidFill>
                <a:schemeClr val="tx1"/>
              </a:solidFill>
            </a:endParaRPr>
          </a:p>
          <a:p>
            <a:pPr lvl="1" indent="457200" algn="l">
              <a:lnSpc>
                <a:spcPct val="150000"/>
              </a:lnSpc>
              <a:buClrTx/>
              <a:buSzTx/>
              <a:buFont typeface="Wingdings" panose="05000000000000000000" charset="0"/>
              <a:buNone/>
            </a:pPr>
            <a:r>
              <a:rPr lang="zh-CN" altLang="en-US">
                <a:solidFill>
                  <a:schemeClr val="tx1"/>
                </a:solidFill>
              </a:rPr>
              <a:t>（</a:t>
            </a:r>
            <a:r>
              <a:rPr lang="en-US" altLang="zh-CN">
                <a:solidFill>
                  <a:schemeClr val="tx1"/>
                </a:solidFill>
              </a:rPr>
              <a:t>1</a:t>
            </a:r>
            <a:r>
              <a:rPr lang="zh-CN" altLang="en-US">
                <a:solidFill>
                  <a:schemeClr val="tx1"/>
                </a:solidFill>
              </a:rPr>
              <a:t>）从整个项目集合</a:t>
            </a:r>
            <a:r>
              <a:rPr lang="en-US" altLang="zh-CN">
                <a:solidFill>
                  <a:schemeClr val="tx1"/>
                </a:solidFill>
              </a:rPr>
              <a:t> </a:t>
            </a:r>
            <a:r>
              <a:rPr lang="en-US" altLang="zh-CN">
                <a:latin typeface="Lucida Calligraphy" panose="03010101010101010101" charset="0"/>
                <a:cs typeface="Lucida Calligraphy" panose="03010101010101010101" charset="0"/>
                <a:sym typeface="+mn-ea"/>
              </a:rPr>
              <a:t>I</a:t>
            </a:r>
            <a:r>
              <a:rPr lang="en-US" altLang="zh-CN">
                <a:solidFill>
                  <a:schemeClr val="tx1"/>
                </a:solidFill>
              </a:rPr>
              <a:t> </a:t>
            </a:r>
            <a:r>
              <a:rPr lang="zh-CN" altLang="en-US">
                <a:solidFill>
                  <a:schemeClr val="tx1"/>
                </a:solidFill>
              </a:rPr>
              <a:t>中</a:t>
            </a:r>
            <a:r>
              <a:rPr lang="zh-CN" altLang="en-US" b="1">
                <a:solidFill>
                  <a:srgbClr val="FF0000"/>
                </a:solidFill>
              </a:rPr>
              <a:t>推荐</a:t>
            </a:r>
            <a:r>
              <a:rPr lang="zh-CN" altLang="en-US">
                <a:solidFill>
                  <a:schemeClr val="tx1"/>
                </a:solidFill>
              </a:rPr>
              <a:t>一组候选项</a:t>
            </a:r>
            <a:r>
              <a:rPr lang="en-US" altLang="zh-CN">
                <a:solidFill>
                  <a:schemeClr val="tx1"/>
                </a:solidFill>
              </a:rPr>
              <a:t> </a:t>
            </a:r>
            <a:r>
              <a:rPr lang="en-US" altLang="zh-CN">
                <a:latin typeface="Lucida Calligraphy" panose="03010101010101010101" charset="0"/>
                <a:cs typeface="Lucida Calligraphy" panose="03010101010101010101" charset="0"/>
                <a:sym typeface="+mn-ea"/>
              </a:rPr>
              <a:t>I</a:t>
            </a:r>
            <a:r>
              <a:rPr lang="en-US" altLang="zh-CN" i="1" baseline="-25000">
                <a:solidFill>
                  <a:schemeClr val="tx1"/>
                </a:solidFill>
                <a:latin typeface="Cambria Math" panose="02040503050406030204" charset="0"/>
                <a:cs typeface="Cambria Math" panose="02040503050406030204" charset="0"/>
              </a:rPr>
              <a:t>t  </a:t>
            </a:r>
            <a:endParaRPr lang="en-US" altLang="zh-CN" i="1" baseline="-25000">
              <a:solidFill>
                <a:schemeClr val="tx1"/>
              </a:solidFill>
              <a:latin typeface="Cambria Math" panose="02040503050406030204" charset="0"/>
              <a:cs typeface="Cambria Math" panose="02040503050406030204" charset="0"/>
            </a:endParaRPr>
          </a:p>
          <a:p>
            <a:pPr lvl="1" indent="457200" algn="l">
              <a:lnSpc>
                <a:spcPct val="150000"/>
              </a:lnSpc>
              <a:buClrTx/>
              <a:buSzTx/>
              <a:buFont typeface="Wingdings" panose="05000000000000000000" charset="0"/>
              <a:buNone/>
            </a:pPr>
            <a:r>
              <a:rPr lang="zh-CN" altLang="en-US">
                <a:solidFill>
                  <a:schemeClr val="tx1"/>
                </a:solidFill>
                <a:latin typeface="Cambria Math" panose="02040503050406030204" charset="0"/>
                <a:cs typeface="Cambria Math" panose="02040503050406030204" charset="0"/>
              </a:rPr>
              <a:t>（</a:t>
            </a:r>
            <a:r>
              <a:rPr lang="en-US" altLang="zh-CN">
                <a:solidFill>
                  <a:schemeClr val="tx1"/>
                </a:solidFill>
                <a:latin typeface="Cambria Math" panose="02040503050406030204" charset="0"/>
                <a:cs typeface="Cambria Math" panose="02040503050406030204" charset="0"/>
              </a:rPr>
              <a:t>2</a:t>
            </a:r>
            <a:r>
              <a:rPr lang="zh-CN" altLang="en-US">
                <a:solidFill>
                  <a:schemeClr val="tx1"/>
                </a:solidFill>
                <a:latin typeface="Cambria Math" panose="02040503050406030204" charset="0"/>
                <a:cs typeface="Cambria Math" panose="02040503050406030204" charset="0"/>
              </a:rPr>
              <a:t>）</a:t>
            </a:r>
            <a:r>
              <a:rPr lang="zh-CN" altLang="en-US" b="1">
                <a:solidFill>
                  <a:srgbClr val="FF0000"/>
                </a:solidFill>
                <a:latin typeface="Cambria Math" panose="02040503050406030204" charset="0"/>
                <a:cs typeface="Cambria Math" panose="02040503050406030204" charset="0"/>
              </a:rPr>
              <a:t>生成</a:t>
            </a:r>
            <a:r>
              <a:rPr lang="zh-CN" altLang="en-US">
                <a:solidFill>
                  <a:schemeClr val="tx1"/>
                </a:solidFill>
                <a:latin typeface="Cambria Math" panose="02040503050406030204" charset="0"/>
                <a:cs typeface="Cambria Math" panose="02040503050406030204" charset="0"/>
              </a:rPr>
              <a:t>包含</a:t>
            </a:r>
            <a:r>
              <a:rPr lang="en-US" altLang="zh-CN">
                <a:solidFill>
                  <a:schemeClr val="tx1"/>
                </a:solidFill>
                <a:latin typeface="Cambria Math" panose="02040503050406030204" charset="0"/>
                <a:cs typeface="Cambria Math" panose="02040503050406030204" charset="0"/>
              </a:rPr>
              <a:t> </a:t>
            </a:r>
            <a:r>
              <a:rPr lang="en-US" altLang="zh-CN">
                <a:latin typeface="Lucida Calligraphy" panose="03010101010101010101" charset="0"/>
                <a:cs typeface="Lucida Calligraphy" panose="03010101010101010101" charset="0"/>
                <a:sym typeface="+mn-ea"/>
              </a:rPr>
              <a:t>I</a:t>
            </a:r>
            <a:r>
              <a:rPr lang="en-US" altLang="zh-CN" i="1" baseline="-25000">
                <a:latin typeface="Cambria Math" panose="02040503050406030204" charset="0"/>
                <a:cs typeface="Cambria Math" panose="02040503050406030204" charset="0"/>
                <a:sym typeface="+mn-ea"/>
              </a:rPr>
              <a:t>t  </a:t>
            </a:r>
            <a:r>
              <a:rPr lang="zh-CN" altLang="en-US">
                <a:solidFill>
                  <a:schemeClr val="tx1"/>
                </a:solidFill>
                <a:latin typeface="Cambria Math" panose="02040503050406030204" charset="0"/>
                <a:cs typeface="Cambria Math" panose="02040503050406030204" charset="0"/>
              </a:rPr>
              <a:t>中推荐项的</a:t>
            </a:r>
            <a:r>
              <a:rPr lang="zh-CN" altLang="en-US" b="1">
                <a:solidFill>
                  <a:srgbClr val="FF0000"/>
                </a:solidFill>
                <a:latin typeface="Cambria Math" panose="02040503050406030204" charset="0"/>
                <a:cs typeface="Cambria Math" panose="02040503050406030204" charset="0"/>
              </a:rPr>
              <a:t>回答</a:t>
            </a:r>
            <a:r>
              <a:rPr lang="en-US" altLang="zh-CN">
                <a:solidFill>
                  <a:schemeClr val="tx1"/>
                </a:solidFill>
                <a:latin typeface="Cambria Math" panose="02040503050406030204" charset="0"/>
                <a:cs typeface="Cambria Math" panose="02040503050406030204" charset="0"/>
              </a:rPr>
              <a:t> </a:t>
            </a:r>
            <a:r>
              <a:rPr lang="en-US" altLang="zh-CN" i="1">
                <a:solidFill>
                  <a:schemeClr val="tx1"/>
                </a:solidFill>
                <a:latin typeface="Cambria Math" panose="02040503050406030204" charset="0"/>
                <a:cs typeface="Cambria Math" panose="02040503050406030204" charset="0"/>
              </a:rPr>
              <a:t>R </a:t>
            </a:r>
            <a:r>
              <a:rPr lang="en-US" altLang="zh-CN">
                <a:solidFill>
                  <a:schemeClr val="tx1"/>
                </a:solidFill>
                <a:latin typeface="Cambria Math" panose="02040503050406030204" charset="0"/>
                <a:cs typeface="Cambria Math" panose="02040503050406030204" charset="0"/>
              </a:rPr>
              <a:t>=</a:t>
            </a:r>
            <a:r>
              <a:rPr lang="en-US" altLang="zh-CN" i="1">
                <a:solidFill>
                  <a:schemeClr val="tx1"/>
                </a:solidFill>
                <a:latin typeface="Cambria Math" panose="02040503050406030204" charset="0"/>
                <a:cs typeface="Cambria Math" panose="02040503050406030204" charset="0"/>
              </a:rPr>
              <a:t>s</a:t>
            </a:r>
            <a:r>
              <a:rPr lang="en-US" altLang="zh-CN" i="1" baseline="-25000">
                <a:solidFill>
                  <a:schemeClr val="tx1"/>
                </a:solidFill>
                <a:latin typeface="Cambria Math" panose="02040503050406030204" charset="0"/>
                <a:cs typeface="Cambria Math" panose="02040503050406030204" charset="0"/>
              </a:rPr>
              <a:t>t</a:t>
            </a:r>
            <a:endParaRPr lang="en-US" altLang="zh-CN" i="1" baseline="-25000">
              <a:solidFill>
                <a:schemeClr val="tx1"/>
              </a:solidFill>
              <a:latin typeface="Cambria Math" panose="02040503050406030204" charset="0"/>
              <a:cs typeface="Cambria Math" panose="02040503050406030204" charset="0"/>
            </a:endParaRPr>
          </a:p>
          <a:p>
            <a:pPr lvl="1" indent="457200" algn="l">
              <a:lnSpc>
                <a:spcPct val="150000"/>
              </a:lnSpc>
              <a:buClrTx/>
              <a:buSzTx/>
              <a:buFont typeface="Wingdings" panose="05000000000000000000" charset="0"/>
              <a:buNone/>
            </a:pPr>
            <a:r>
              <a:rPr lang="zh-CN" altLang="en-US" b="1">
                <a:solidFill>
                  <a:schemeClr val="accent1"/>
                </a:solidFill>
                <a:latin typeface="Cambria Math" panose="02040503050406030204" charset="0"/>
                <a:cs typeface="Cambria Math" panose="02040503050406030204" charset="0"/>
              </a:rPr>
              <a:t>注意：在不需要推荐时，</a:t>
            </a:r>
            <a:r>
              <a:rPr lang="en-US" altLang="zh-CN" b="1">
                <a:solidFill>
                  <a:schemeClr val="accent1"/>
                </a:solidFill>
                <a:latin typeface="Cambria Math" panose="02040503050406030204" charset="0"/>
                <a:cs typeface="Cambria Math" panose="02040503050406030204" charset="0"/>
              </a:rPr>
              <a:t> </a:t>
            </a:r>
            <a:r>
              <a:rPr lang="en-US" altLang="zh-CN" b="1">
                <a:solidFill>
                  <a:schemeClr val="accent1"/>
                </a:solidFill>
                <a:latin typeface="Lucida Calligraphy" panose="03010101010101010101" charset="0"/>
                <a:cs typeface="Lucida Calligraphy" panose="03010101010101010101" charset="0"/>
                <a:sym typeface="+mn-ea"/>
              </a:rPr>
              <a:t>I</a:t>
            </a:r>
            <a:r>
              <a:rPr lang="en-US" altLang="zh-CN" b="1" i="1" baseline="-25000">
                <a:solidFill>
                  <a:schemeClr val="accent1"/>
                </a:solidFill>
                <a:latin typeface="Cambria Math" panose="02040503050406030204" charset="0"/>
                <a:cs typeface="Cambria Math" panose="02040503050406030204" charset="0"/>
                <a:sym typeface="+mn-ea"/>
              </a:rPr>
              <a:t>t  </a:t>
            </a:r>
            <a:r>
              <a:rPr lang="zh-CN" altLang="en-US" b="1">
                <a:solidFill>
                  <a:schemeClr val="accent1"/>
                </a:solidFill>
                <a:latin typeface="Cambria Math" panose="02040503050406030204" charset="0"/>
                <a:cs typeface="Cambria Math" panose="02040503050406030204" charset="0"/>
                <a:sym typeface="+mn-ea"/>
              </a:rPr>
              <a:t>为空。</a:t>
            </a:r>
            <a:endParaRPr lang="zh-CN" altLang="en-US" b="1">
              <a:solidFill>
                <a:schemeClr val="accent1"/>
              </a:solidFill>
              <a:latin typeface="Cambria Math" panose="02040503050406030204" charset="0"/>
              <a:cs typeface="Cambria Math" panose="02040503050406030204" charset="0"/>
              <a:sym typeface="+mn-ea"/>
            </a:endParaRPr>
          </a:p>
        </p:txBody>
      </p:sp>
      <p:pic>
        <p:nvPicPr>
          <p:cNvPr id="7" name="图片 6"/>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3496945" y="4803140"/>
            <a:ext cx="1291590" cy="384175"/>
          </a:xfrm>
          <a:prstGeom prst="rect">
            <a:avLst/>
          </a:prstGeom>
        </p:spPr>
      </p:pic>
      <p:pic>
        <p:nvPicPr>
          <p:cNvPr id="8" name="图片 7" descr="CRS"/>
          <p:cNvPicPr>
            <a:picLocks noChangeAspect="1"/>
          </p:cNvPicPr>
          <p:nvPr>
            <p:custDataLst>
              <p:tags r:id="rId7"/>
            </p:custDataLst>
          </p:nvPr>
        </p:nvPicPr>
        <p:blipFill>
          <a:blip r:embed="rId8"/>
          <a:srcRect t="23164" b="29220"/>
          <a:stretch>
            <a:fillRect/>
          </a:stretch>
        </p:blipFill>
        <p:spPr>
          <a:xfrm>
            <a:off x="4857750" y="1316990"/>
            <a:ext cx="3875405" cy="21120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主要工作：方法</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总述</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 name="文本框 1"/>
          <p:cNvSpPr txBox="1"/>
          <p:nvPr>
            <p:custDataLst>
              <p:tags r:id="rId1"/>
            </p:custDataLst>
          </p:nvPr>
        </p:nvSpPr>
        <p:spPr>
          <a:xfrm>
            <a:off x="449580" y="1068705"/>
            <a:ext cx="7911465" cy="221488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2000" b="1"/>
              <a:t>主要</a:t>
            </a:r>
            <a:r>
              <a:rPr lang="zh-CN" altLang="en-US" sz="2000" b="1"/>
              <a:t>工作</a:t>
            </a:r>
            <a:endParaRPr lang="zh-CN" altLang="en-US" sz="2000" b="1"/>
          </a:p>
          <a:p>
            <a:pPr marL="742950" lvl="1" indent="-285750" algn="l">
              <a:lnSpc>
                <a:spcPct val="150000"/>
              </a:lnSpc>
              <a:buClrTx/>
              <a:buSzTx/>
              <a:buFont typeface="Wingdings" panose="05000000000000000000" charset="0"/>
              <a:buChar char="Ø"/>
            </a:pPr>
            <a:r>
              <a:rPr lang="zh-CN" altLang="en-US">
                <a:solidFill>
                  <a:schemeClr val="tx1"/>
                </a:solidFill>
              </a:rPr>
              <a:t>提出了一个统一的</a:t>
            </a:r>
            <a:r>
              <a:rPr lang="en-US" altLang="zh-CN">
                <a:solidFill>
                  <a:schemeClr val="tx1"/>
                </a:solidFill>
                <a:latin typeface="Cambria" panose="02040503050406030204" charset="0"/>
                <a:cs typeface="Cambria" panose="02040503050406030204" charset="0"/>
              </a:rPr>
              <a:t>CRS</a:t>
            </a:r>
            <a:r>
              <a:rPr lang="zh-CN" altLang="en-US">
                <a:solidFill>
                  <a:schemeClr val="tx1"/>
                </a:solidFill>
              </a:rPr>
              <a:t>模型：</a:t>
            </a:r>
            <a:r>
              <a:rPr lang="en-US" altLang="zh-CN" b="1">
                <a:solidFill>
                  <a:schemeClr val="tx1"/>
                </a:solidFill>
                <a:latin typeface="Cambria" panose="02040503050406030204" charset="0"/>
                <a:cs typeface="Cambria" panose="02040503050406030204" charset="0"/>
              </a:rPr>
              <a:t>UniCRS</a:t>
            </a:r>
            <a:endParaRPr lang="en-US" altLang="zh-CN" b="1">
              <a:solidFill>
                <a:schemeClr val="tx1"/>
              </a:solidFill>
              <a:latin typeface="Cambria" panose="02040503050406030204" charset="0"/>
              <a:cs typeface="Cambria" panose="02040503050406030204" charset="0"/>
            </a:endParaRPr>
          </a:p>
          <a:p>
            <a:pPr marL="1200150" lvl="2" indent="-285750" algn="l">
              <a:lnSpc>
                <a:spcPct val="150000"/>
              </a:lnSpc>
              <a:buClrTx/>
              <a:buSzTx/>
              <a:buFont typeface="Arial" panose="020B0604020202020204" pitchFamily="34" charset="0"/>
              <a:buChar char="•"/>
            </a:pPr>
            <a:r>
              <a:rPr lang="zh-CN" altLang="en-US" sz="1600" b="1">
                <a:solidFill>
                  <a:srgbClr val="FF0000"/>
                </a:solidFill>
                <a:latin typeface="Cambria" panose="02040503050406030204" charset="0"/>
                <a:cs typeface="Cambria" panose="02040503050406030204" charset="0"/>
              </a:rPr>
              <a:t>第一次用提示学习范式统一对话推荐子任务</a:t>
            </a:r>
            <a:endParaRPr lang="zh-CN" altLang="en-US">
              <a:solidFill>
                <a:schemeClr val="tx1"/>
              </a:solidFill>
              <a:latin typeface="Cambria" panose="02040503050406030204" charset="0"/>
              <a:cs typeface="Cambria" panose="02040503050406030204" charset="0"/>
            </a:endParaRPr>
          </a:p>
          <a:p>
            <a:pPr marL="742950" lvl="1" indent="-285750" algn="l">
              <a:lnSpc>
                <a:spcPct val="150000"/>
              </a:lnSpc>
              <a:buClrTx/>
              <a:buSzTx/>
              <a:buFont typeface="Wingdings" panose="05000000000000000000" charset="0"/>
              <a:buChar char="Ø"/>
            </a:pPr>
            <a:r>
              <a:rPr lang="zh-CN" altLang="en-US">
                <a:solidFill>
                  <a:schemeClr val="tx1"/>
                </a:solidFill>
                <a:latin typeface="Cambria" panose="02040503050406030204" charset="0"/>
                <a:cs typeface="Cambria" panose="02040503050406030204" charset="0"/>
              </a:rPr>
              <a:t>将CRS子任务变形为统一的提示学习形式，并设计</a:t>
            </a:r>
            <a:r>
              <a:rPr lang="zh-CN" altLang="en-US">
                <a:solidFill>
                  <a:schemeClr val="tx1"/>
                </a:solidFill>
                <a:latin typeface="Cambria" panose="02040503050406030204" charset="0"/>
                <a:cs typeface="Cambria" panose="02040503050406030204" charset="0"/>
              </a:rPr>
              <a:t>了特定任务的提示</a:t>
            </a:r>
            <a:endParaRPr lang="zh-CN" altLang="en-US">
              <a:solidFill>
                <a:schemeClr val="tx1"/>
              </a:solidFill>
              <a:latin typeface="Cambria" panose="02040503050406030204" charset="0"/>
              <a:cs typeface="Cambria" panose="02040503050406030204" charset="0"/>
            </a:endParaRPr>
          </a:p>
          <a:p>
            <a:pPr marL="285750" lvl="0" indent="-285750" algn="l">
              <a:lnSpc>
                <a:spcPct val="150000"/>
              </a:lnSpc>
              <a:buClrTx/>
              <a:buSzTx/>
              <a:buFont typeface="Wingdings" panose="05000000000000000000" charset="0"/>
              <a:buChar char="n"/>
            </a:pPr>
            <a:r>
              <a:rPr lang="en-US" altLang="zh-CN" sz="2000" b="1">
                <a:solidFill>
                  <a:schemeClr val="tx1"/>
                </a:solidFill>
                <a:latin typeface="Cambria" panose="02040503050406030204" charset="0"/>
                <a:cs typeface="Cambria" panose="02040503050406030204" charset="0"/>
              </a:rPr>
              <a:t>UniCRS</a:t>
            </a:r>
            <a:r>
              <a:rPr lang="zh-CN" altLang="en-US" sz="2000" b="1">
                <a:solidFill>
                  <a:schemeClr val="tx1"/>
                </a:solidFill>
                <a:latin typeface="Cambria" panose="02040503050406030204" charset="0"/>
                <a:cs typeface="Cambria" panose="02040503050406030204" charset="0"/>
              </a:rPr>
              <a:t>概览图</a:t>
            </a:r>
            <a:endParaRPr lang="zh-CN" altLang="en-US" sz="2000" b="1">
              <a:solidFill>
                <a:schemeClr val="tx1"/>
              </a:solidFill>
              <a:latin typeface="Cambria" panose="02040503050406030204" charset="0"/>
              <a:cs typeface="Cambria" panose="02040503050406030204" charset="0"/>
            </a:endParaRPr>
          </a:p>
        </p:txBody>
      </p:sp>
      <p:pic>
        <p:nvPicPr>
          <p:cNvPr id="3" name="图片 2"/>
          <p:cNvPicPr>
            <a:picLocks noChangeAspect="1"/>
          </p:cNvPicPr>
          <p:nvPr/>
        </p:nvPicPr>
        <p:blipFill>
          <a:blip r:embed="rId2"/>
          <a:srcRect l="1097" t="3877" r="539" b="2833"/>
          <a:stretch>
            <a:fillRect/>
          </a:stretch>
        </p:blipFill>
        <p:spPr>
          <a:xfrm>
            <a:off x="198120" y="3346450"/>
            <a:ext cx="8747760" cy="2320290"/>
          </a:xfrm>
          <a:prstGeom prst="rect">
            <a:avLst/>
          </a:prstGeom>
        </p:spPr>
      </p:pic>
      <p:sp>
        <p:nvSpPr>
          <p:cNvPr id="5" name="圆角矩形 4"/>
          <p:cNvSpPr/>
          <p:nvPr/>
        </p:nvSpPr>
        <p:spPr>
          <a:xfrm>
            <a:off x="143510" y="3360420"/>
            <a:ext cx="3677285" cy="1847215"/>
          </a:xfrm>
          <a:prstGeom prst="roundRect">
            <a:avLst>
              <a:gd name="adj" fmla="val 8023"/>
            </a:avLst>
          </a:prstGeom>
          <a:noFill/>
          <a:extLst>
            <a:ext uri="{909E8E84-426E-40DD-AFC4-6F175D3DCCD1}">
              <a14:hiddenFill xmlns:a14="http://schemas.microsoft.com/office/drawing/2010/main">
                <a:solidFill>
                  <a:schemeClr val="lt1"/>
                </a:solidFill>
              </a14:hiddenFill>
            </a:ext>
          </a:extLst>
        </p:spPr>
        <p:style>
          <a:lnRef idx="2">
            <a:schemeClr val="accent2"/>
          </a:lnRef>
          <a:fillRef idx="1">
            <a:schemeClr val="lt1"/>
          </a:fillRef>
          <a:effectRef idx="0">
            <a:schemeClr val="accent2"/>
          </a:effectRef>
          <a:fontRef idx="minor">
            <a:schemeClr val="dk1"/>
          </a:fontRef>
        </p:style>
        <p:txBody>
          <a:bodyPr rtlCol="0" anchor="ctr"/>
          <a:p>
            <a:pPr algn="ctr"/>
            <a:endParaRPr lang="zh-CN" altLang="en-US"/>
          </a:p>
        </p:txBody>
      </p:sp>
      <p:sp>
        <p:nvSpPr>
          <p:cNvPr id="6" name="圆角矩形 5"/>
          <p:cNvSpPr/>
          <p:nvPr/>
        </p:nvSpPr>
        <p:spPr>
          <a:xfrm>
            <a:off x="4653280" y="3428365"/>
            <a:ext cx="842010" cy="1779270"/>
          </a:xfrm>
          <a:prstGeom prst="roundRect">
            <a:avLst>
              <a:gd name="adj" fmla="val 8023"/>
            </a:avLst>
          </a:prstGeom>
          <a:noFill/>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7" name="矩形 6"/>
          <p:cNvSpPr/>
          <p:nvPr/>
        </p:nvSpPr>
        <p:spPr>
          <a:xfrm>
            <a:off x="1386840" y="5580380"/>
            <a:ext cx="1190625" cy="4864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b="1"/>
              <a:t>语义融合</a:t>
            </a:r>
            <a:endParaRPr lang="zh-CN" altLang="en-US" b="1"/>
          </a:p>
        </p:txBody>
      </p:sp>
      <p:sp>
        <p:nvSpPr>
          <p:cNvPr id="8" name="矩形 7"/>
          <p:cNvSpPr/>
          <p:nvPr/>
        </p:nvSpPr>
        <p:spPr>
          <a:xfrm>
            <a:off x="4479290" y="5580380"/>
            <a:ext cx="1190625" cy="4864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b="1"/>
              <a:t>任务提示</a:t>
            </a:r>
            <a:endParaRPr lang="zh-CN" altLang="en-US" b="1"/>
          </a:p>
        </p:txBody>
      </p:sp>
      <p:cxnSp>
        <p:nvCxnSpPr>
          <p:cNvPr id="9" name="直接箭头连接符 8"/>
          <p:cNvCxnSpPr>
            <a:stCxn id="7" idx="0"/>
            <a:endCxn id="5" idx="2"/>
          </p:cNvCxnSpPr>
          <p:nvPr/>
        </p:nvCxnSpPr>
        <p:spPr>
          <a:xfrm flipV="1">
            <a:off x="1982470" y="5207635"/>
            <a:ext cx="0" cy="3727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cxnSp>
        <p:nvCxnSpPr>
          <p:cNvPr id="10" name="直接箭头连接符 9"/>
          <p:cNvCxnSpPr>
            <a:stCxn id="8" idx="0"/>
            <a:endCxn id="6" idx="2"/>
          </p:cNvCxnSpPr>
          <p:nvPr/>
        </p:nvCxnSpPr>
        <p:spPr>
          <a:xfrm flipH="1" flipV="1">
            <a:off x="5074285" y="5207635"/>
            <a:ext cx="635" cy="372745"/>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5" grpId="1" animBg="1"/>
      <p:bldP spid="7" grpId="1" animBg="1"/>
      <p:bldP spid="6" grpId="0" animBg="1"/>
      <p:bldP spid="8" grpId="0" animBg="1"/>
      <p:bldP spid="6" grpId="1"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主要工作：整体</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设计思路</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 name="文本框 1"/>
          <p:cNvSpPr txBox="1"/>
          <p:nvPr>
            <p:custDataLst>
              <p:tags r:id="rId1"/>
            </p:custDataLst>
          </p:nvPr>
        </p:nvSpPr>
        <p:spPr>
          <a:xfrm>
            <a:off x="449580" y="1068705"/>
            <a:ext cx="8065770" cy="553085"/>
          </a:xfrm>
          <a:prstGeom prst="rect">
            <a:avLst/>
          </a:prstGeom>
          <a:noFill/>
        </p:spPr>
        <p:txBody>
          <a:bodyPr wrap="square" rtlCol="0">
            <a:spAutoFit/>
          </a:bodyPr>
          <a:p>
            <a:pPr marL="285750" lvl="0" indent="-285750" algn="l">
              <a:lnSpc>
                <a:spcPct val="150000"/>
              </a:lnSpc>
              <a:buClrTx/>
              <a:buSzTx/>
              <a:buFont typeface="Wingdings" panose="05000000000000000000" charset="0"/>
              <a:buChar char="n"/>
            </a:pPr>
            <a:r>
              <a:rPr lang="en-US" altLang="zh-CN" sz="2000" b="1">
                <a:solidFill>
                  <a:schemeClr val="tx1"/>
                </a:solidFill>
                <a:latin typeface="Cambria" panose="02040503050406030204" charset="0"/>
                <a:cs typeface="Cambria" panose="02040503050406030204" charset="0"/>
              </a:rPr>
              <a:t>UniCRS </a:t>
            </a:r>
            <a:r>
              <a:rPr lang="zh-CN" altLang="en-US" sz="2000" b="1">
                <a:solidFill>
                  <a:schemeClr val="tx1"/>
                </a:solidFill>
                <a:latin typeface="Cambria" panose="02040503050406030204" charset="0"/>
                <a:cs typeface="Cambria" panose="02040503050406030204" charset="0"/>
              </a:rPr>
              <a:t>整体</a:t>
            </a:r>
            <a:r>
              <a:rPr lang="zh-CN" altLang="en-US" sz="2000" b="1">
                <a:solidFill>
                  <a:schemeClr val="tx1"/>
                </a:solidFill>
                <a:latin typeface="Cambria" panose="02040503050406030204" charset="0"/>
                <a:cs typeface="Cambria" panose="02040503050406030204" charset="0"/>
              </a:rPr>
              <a:t>设计思路</a:t>
            </a:r>
            <a:endParaRPr lang="zh-CN" altLang="en-US" sz="2000" b="1">
              <a:solidFill>
                <a:schemeClr val="tx1"/>
              </a:solidFill>
              <a:latin typeface="Cambria" panose="02040503050406030204" charset="0"/>
              <a:cs typeface="Cambria" panose="02040503050406030204" charset="0"/>
            </a:endParaRPr>
          </a:p>
        </p:txBody>
      </p:sp>
      <p:sp>
        <p:nvSpPr>
          <p:cNvPr id="13" name="文本框 12"/>
          <p:cNvSpPr txBox="1"/>
          <p:nvPr/>
        </p:nvSpPr>
        <p:spPr>
          <a:xfrm>
            <a:off x="911225" y="1610360"/>
            <a:ext cx="7471410" cy="1294130"/>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rtlCol="0" anchor="t">
            <a:noAutofit/>
          </a:bodyPr>
          <a:p>
            <a:pPr marL="285750" lvl="0" indent="-285750" algn="l">
              <a:lnSpc>
                <a:spcPct val="150000"/>
              </a:lnSpc>
              <a:buClrTx/>
              <a:buSzTx/>
              <a:buFont typeface="Wingdings" panose="05000000000000000000" charset="0"/>
              <a:buChar char="Ø"/>
            </a:pPr>
            <a:r>
              <a:rPr lang="en-US" altLang="zh-CN" b="1">
                <a:latin typeface="Cambria" panose="02040503050406030204" charset="0"/>
                <a:cs typeface="Cambria" panose="02040503050406030204" charset="0"/>
                <a:sym typeface="+mn-ea"/>
              </a:rPr>
              <a:t>Base PLM</a:t>
            </a:r>
            <a:r>
              <a:rPr lang="zh-CN" altLang="en-US" b="1">
                <a:latin typeface="Cambria" panose="02040503050406030204" charset="0"/>
                <a:cs typeface="Cambria" panose="02040503050406030204" charset="0"/>
                <a:sym typeface="+mn-ea"/>
              </a:rPr>
              <a:t>：</a:t>
            </a:r>
            <a:r>
              <a:rPr lang="en-US" altLang="zh-CN" b="1">
                <a:latin typeface="Cambria" panose="02040503050406030204" charset="0"/>
                <a:cs typeface="Cambria" panose="02040503050406030204" charset="0"/>
                <a:sym typeface="+mn-ea"/>
              </a:rPr>
              <a:t>DialoGPT</a:t>
            </a:r>
            <a:endParaRPr lang="en-US" altLang="zh-CN" b="1">
              <a:latin typeface="Cambria" panose="02040503050406030204" charset="0"/>
              <a:cs typeface="Cambria" panose="02040503050406030204" charset="0"/>
              <a:sym typeface="+mn-ea"/>
            </a:endParaRPr>
          </a:p>
          <a:p>
            <a:pPr lvl="1" indent="0" algn="l">
              <a:lnSpc>
                <a:spcPct val="150000"/>
              </a:lnSpc>
              <a:buClrTx/>
              <a:buSzTx/>
              <a:buFont typeface="Wingdings" panose="05000000000000000000" charset="0"/>
              <a:buNone/>
            </a:pPr>
            <a:r>
              <a:rPr lang="en-US" altLang="zh-CN" sz="1600">
                <a:latin typeface="Cambria" panose="02040503050406030204" charset="0"/>
                <a:cs typeface="Cambria" panose="02040503050406030204" charset="0"/>
                <a:sym typeface="+mn-ea"/>
              </a:rPr>
              <a:t>1. </a:t>
            </a:r>
            <a:r>
              <a:rPr lang="zh-CN" altLang="en-US" sz="1600">
                <a:latin typeface="Cambria" panose="02040503050406030204" charset="0"/>
                <a:cs typeface="Cambria" panose="02040503050406030204" charset="0"/>
                <a:sym typeface="+mn-ea"/>
              </a:rPr>
              <a:t>基于</a:t>
            </a:r>
            <a:r>
              <a:rPr lang="en-US" altLang="zh-CN" sz="1600">
                <a:latin typeface="Cambria" panose="02040503050406030204" charset="0"/>
                <a:cs typeface="Cambria" panose="02040503050406030204" charset="0"/>
                <a:sym typeface="+mn-ea"/>
              </a:rPr>
              <a:t>Transformer</a:t>
            </a:r>
            <a:r>
              <a:rPr lang="zh-CN" altLang="en-US" sz="1600">
                <a:latin typeface="Cambria" panose="02040503050406030204" charset="0"/>
                <a:cs typeface="Cambria" panose="02040503050406030204" charset="0"/>
                <a:sym typeface="+mn-ea"/>
              </a:rPr>
              <a:t>的自回归模型，在大型</a:t>
            </a:r>
            <a:r>
              <a:rPr lang="zh-CN" altLang="en-US" sz="1600" u="sng">
                <a:latin typeface="Cambria" panose="02040503050406030204" charset="0"/>
                <a:cs typeface="Cambria" panose="02040503050406030204" charset="0"/>
                <a:sym typeface="+mn-ea"/>
              </a:rPr>
              <a:t>对话语料库</a:t>
            </a:r>
            <a:r>
              <a:rPr lang="en-US" altLang="zh-CN" sz="1600">
                <a:latin typeface="Cambria" panose="02040503050406030204" charset="0"/>
                <a:cs typeface="Cambria" panose="02040503050406030204" charset="0"/>
                <a:sym typeface="+mn-ea"/>
              </a:rPr>
              <a:t>(Reddit</a:t>
            </a:r>
            <a:r>
              <a:rPr lang="zh-CN" altLang="en-US" sz="1600">
                <a:latin typeface="Cambria" panose="02040503050406030204" charset="0"/>
                <a:cs typeface="Cambria" panose="02040503050406030204" charset="0"/>
                <a:sym typeface="+mn-ea"/>
              </a:rPr>
              <a:t>中抽取</a:t>
            </a:r>
            <a:r>
              <a:rPr lang="en-US" altLang="zh-CN" sz="1600">
                <a:latin typeface="Cambria" panose="02040503050406030204" charset="0"/>
                <a:cs typeface="Cambria" panose="02040503050406030204" charset="0"/>
                <a:sym typeface="+mn-ea"/>
              </a:rPr>
              <a:t>)</a:t>
            </a:r>
            <a:r>
              <a:rPr lang="zh-CN" altLang="en-US" sz="1600">
                <a:latin typeface="Cambria" panose="02040503050406030204" charset="0"/>
                <a:cs typeface="Cambria" panose="02040503050406030204" charset="0"/>
                <a:sym typeface="+mn-ea"/>
              </a:rPr>
              <a:t>上训练</a:t>
            </a:r>
            <a:endParaRPr lang="zh-CN" altLang="en-US" sz="1600">
              <a:latin typeface="Cambria" panose="02040503050406030204" charset="0"/>
              <a:cs typeface="Cambria" panose="02040503050406030204" charset="0"/>
              <a:sym typeface="+mn-ea"/>
            </a:endParaRPr>
          </a:p>
          <a:p>
            <a:pPr lvl="1" indent="0" algn="l">
              <a:lnSpc>
                <a:spcPct val="150000"/>
              </a:lnSpc>
              <a:buClrTx/>
              <a:buSzTx/>
              <a:buNone/>
            </a:pPr>
            <a:r>
              <a:rPr lang="en-US" altLang="zh-CN" sz="1600">
                <a:latin typeface="Cambria" panose="02040503050406030204" charset="0"/>
                <a:cs typeface="Cambria" panose="02040503050406030204" charset="0"/>
                <a:sym typeface="+mn-ea"/>
              </a:rPr>
              <a:t>2. </a:t>
            </a:r>
            <a:r>
              <a:rPr lang="zh-CN" altLang="en-US" sz="1600">
                <a:latin typeface="Cambria" panose="02040503050406030204" charset="0"/>
                <a:cs typeface="Cambria" panose="02040503050406030204" charset="0"/>
                <a:sym typeface="+mn-ea"/>
              </a:rPr>
              <a:t>能够</a:t>
            </a:r>
            <a:r>
              <a:rPr lang="zh-CN" altLang="en-US" sz="1600">
                <a:solidFill>
                  <a:srgbClr val="FF0000"/>
                </a:solidFill>
                <a:latin typeface="Cambria" panose="02040503050406030204" charset="0"/>
                <a:cs typeface="Cambria" panose="02040503050406030204" charset="0"/>
                <a:sym typeface="+mn-ea"/>
              </a:rPr>
              <a:t>生成连贯的、有信息量的回答</a:t>
            </a:r>
            <a:r>
              <a:rPr lang="zh-CN" altLang="en-US" sz="1600">
                <a:latin typeface="Cambria" panose="02040503050406030204" charset="0"/>
                <a:cs typeface="Cambria" panose="02040503050406030204" charset="0"/>
                <a:sym typeface="+mn-ea"/>
              </a:rPr>
              <a:t>，适合作为对话推荐任务的基座模型</a:t>
            </a:r>
            <a:endParaRPr lang="zh-CN" altLang="en-US" sz="1600">
              <a:latin typeface="Cambria" panose="02040503050406030204" charset="0"/>
              <a:cs typeface="Cambria" panose="02040503050406030204" charset="0"/>
              <a:sym typeface="+mn-ea"/>
            </a:endParaRPr>
          </a:p>
        </p:txBody>
      </p:sp>
      <p:sp>
        <p:nvSpPr>
          <p:cNvPr id="14" name="文本框 13"/>
          <p:cNvSpPr txBox="1"/>
          <p:nvPr/>
        </p:nvSpPr>
        <p:spPr>
          <a:xfrm>
            <a:off x="913765" y="3108960"/>
            <a:ext cx="7468870" cy="2030095"/>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wrap="square" rtlCol="0" anchor="t">
            <a:spAutoFit/>
          </a:bodyPr>
          <a:p>
            <a:pPr marL="285750" lvl="0" indent="-285750" algn="l">
              <a:lnSpc>
                <a:spcPct val="150000"/>
              </a:lnSpc>
              <a:buClrTx/>
              <a:buSzTx/>
              <a:buFont typeface="Wingdings" panose="05000000000000000000" charset="0"/>
              <a:buChar char="Ø"/>
            </a:pPr>
            <a:r>
              <a:rPr lang="zh-CN" altLang="en-US" b="1">
                <a:latin typeface="Cambria" panose="02040503050406030204" charset="0"/>
                <a:cs typeface="Cambria" panose="02040503050406030204" charset="0"/>
                <a:sym typeface="+mn-ea"/>
              </a:rPr>
              <a:t>统一的、用于</a:t>
            </a:r>
            <a:r>
              <a:rPr lang="en-US" altLang="zh-CN" b="1">
                <a:latin typeface="Cambria" panose="02040503050406030204" charset="0"/>
                <a:cs typeface="Cambria" panose="02040503050406030204" charset="0"/>
                <a:sym typeface="+mn-ea"/>
              </a:rPr>
              <a:t>CRS</a:t>
            </a:r>
            <a:r>
              <a:rPr lang="zh-CN" altLang="en-US" b="1">
                <a:latin typeface="Cambria" panose="02040503050406030204" charset="0"/>
                <a:cs typeface="Cambria" panose="02040503050406030204" charset="0"/>
                <a:sym typeface="+mn-ea"/>
              </a:rPr>
              <a:t>的基于提示的方法</a:t>
            </a:r>
            <a:endParaRPr lang="zh-CN" altLang="en-US" b="1">
              <a:latin typeface="Cambria" panose="02040503050406030204" charset="0"/>
              <a:cs typeface="Cambria" panose="02040503050406030204" charset="0"/>
              <a:sym typeface="+mn-ea"/>
            </a:endParaRPr>
          </a:p>
          <a:p>
            <a:pPr marL="800100" lvl="1" indent="-342900" algn="l">
              <a:lnSpc>
                <a:spcPct val="150000"/>
              </a:lnSpc>
              <a:buClrTx/>
              <a:buSzTx/>
              <a:buFont typeface="Wingdings" panose="05000000000000000000" charset="0"/>
              <a:buAutoNum type="arabicPeriod"/>
            </a:pPr>
            <a:r>
              <a:rPr lang="zh-CN" altLang="en-US" sz="1600">
                <a:latin typeface="Cambria" panose="02040503050406030204" charset="0"/>
                <a:cs typeface="Cambria" panose="02040503050406030204" charset="0"/>
                <a:sym typeface="+mn-ea"/>
              </a:rPr>
              <a:t>在第</a:t>
            </a:r>
            <a:r>
              <a:rPr lang="en-US" altLang="zh-CN" sz="1600">
                <a:latin typeface="Cambria" panose="02040503050406030204" charset="0"/>
                <a:cs typeface="Cambria" panose="02040503050406030204" charset="0"/>
                <a:sym typeface="+mn-ea"/>
              </a:rPr>
              <a:t> t </a:t>
            </a:r>
            <a:r>
              <a:rPr lang="zh-CN" altLang="en-US" sz="1600">
                <a:latin typeface="Cambria" panose="02040503050406030204" charset="0"/>
                <a:cs typeface="Cambria" panose="02040503050406030204" charset="0"/>
                <a:sym typeface="+mn-ea"/>
              </a:rPr>
              <a:t>轮，给定对话历史，将其中每个话语</a:t>
            </a:r>
            <a:r>
              <a:rPr lang="zh-CN" altLang="en-US" sz="1600">
                <a:solidFill>
                  <a:srgbClr val="FF0000"/>
                </a:solidFill>
                <a:latin typeface="Cambria" panose="02040503050406030204" charset="0"/>
                <a:cs typeface="Cambria" panose="02040503050406030204" charset="0"/>
                <a:sym typeface="+mn-ea"/>
              </a:rPr>
              <a:t>拼贴成一个文本序列</a:t>
            </a:r>
            <a:r>
              <a:rPr lang="en-US" altLang="zh-CN" sz="1600">
                <a:solidFill>
                  <a:srgbClr val="FF0000"/>
                </a:solidFill>
                <a:latin typeface="Cambria" panose="02040503050406030204" charset="0"/>
                <a:cs typeface="Cambria" panose="02040503050406030204" charset="0"/>
                <a:sym typeface="+mn-ea"/>
              </a:rPr>
              <a:t>C</a:t>
            </a:r>
            <a:endParaRPr lang="en-US" altLang="zh-CN" sz="1600">
              <a:solidFill>
                <a:srgbClr val="FF0000"/>
              </a:solidFill>
              <a:latin typeface="Cambria" panose="02040503050406030204" charset="0"/>
              <a:cs typeface="Cambria" panose="02040503050406030204" charset="0"/>
              <a:sym typeface="+mn-ea"/>
            </a:endParaRPr>
          </a:p>
          <a:p>
            <a:pPr marL="800100" lvl="1" indent="-342900" algn="l">
              <a:lnSpc>
                <a:spcPct val="150000"/>
              </a:lnSpc>
              <a:buClrTx/>
              <a:buSzTx/>
              <a:buFont typeface="Wingdings" panose="05000000000000000000" charset="0"/>
              <a:buAutoNum type="arabicPeriod"/>
            </a:pPr>
            <a:r>
              <a:rPr lang="zh-CN" altLang="en-US" sz="1600">
                <a:solidFill>
                  <a:srgbClr val="FF0000"/>
                </a:solidFill>
                <a:latin typeface="Cambria" panose="02040503050406030204" charset="0"/>
                <a:cs typeface="Cambria" panose="02040503050406030204" charset="0"/>
                <a:sym typeface="+mn-ea"/>
              </a:rPr>
              <a:t>编码</a:t>
            </a:r>
            <a:r>
              <a:rPr lang="zh-CN" altLang="en-US" sz="1600">
                <a:latin typeface="Cambria" panose="02040503050406030204" charset="0"/>
                <a:cs typeface="Cambria" panose="02040503050406030204" charset="0"/>
                <a:sym typeface="+mn-ea"/>
              </a:rPr>
              <a:t>对话历史，获得其上下文表示</a:t>
            </a:r>
            <a:r>
              <a:rPr lang="en-US" altLang="zh-CN" sz="1600">
                <a:latin typeface="Cambria" panose="02040503050406030204" charset="0"/>
                <a:cs typeface="Cambria" panose="02040503050406030204" charset="0"/>
                <a:sym typeface="+mn-ea"/>
              </a:rPr>
              <a:t>(</a:t>
            </a:r>
            <a:r>
              <a:rPr lang="zh-CN" altLang="en-US" sz="1600">
                <a:latin typeface="Cambria" panose="02040503050406030204" charset="0"/>
                <a:cs typeface="Cambria" panose="02040503050406030204" charset="0"/>
                <a:sym typeface="+mn-ea"/>
              </a:rPr>
              <a:t>利用</a:t>
            </a:r>
            <a:r>
              <a:rPr lang="en-US" altLang="zh-CN" sz="1600">
                <a:latin typeface="Cambria" panose="02040503050406030204" charset="0"/>
                <a:cs typeface="Cambria" panose="02040503050406030204" charset="0"/>
                <a:sym typeface="+mn-ea"/>
              </a:rPr>
              <a:t>PLM)</a:t>
            </a:r>
            <a:endParaRPr lang="en-US" altLang="zh-CN" sz="1600">
              <a:latin typeface="Cambria" panose="02040503050406030204" charset="0"/>
              <a:cs typeface="Cambria" panose="02040503050406030204" charset="0"/>
              <a:sym typeface="+mn-ea"/>
            </a:endParaRPr>
          </a:p>
          <a:p>
            <a:pPr marL="800100" lvl="1" indent="-342900" algn="l">
              <a:lnSpc>
                <a:spcPct val="150000"/>
              </a:lnSpc>
              <a:buClrTx/>
              <a:buSzTx/>
              <a:buFont typeface="Wingdings" panose="05000000000000000000" charset="0"/>
              <a:buAutoNum type="arabicPeriod"/>
            </a:pPr>
            <a:r>
              <a:rPr lang="zh-CN" altLang="en-US" sz="1600">
                <a:latin typeface="Cambria" panose="02040503050406030204" charset="0"/>
                <a:cs typeface="Cambria" panose="02040503050406030204" charset="0"/>
                <a:sym typeface="+mn-ea"/>
              </a:rPr>
              <a:t>利用</a:t>
            </a:r>
            <a:r>
              <a:rPr lang="zh-CN" altLang="en-US" sz="1600">
                <a:solidFill>
                  <a:srgbClr val="FF0000"/>
                </a:solidFill>
                <a:latin typeface="Cambria" panose="02040503050406030204" charset="0"/>
                <a:cs typeface="Cambria" panose="02040503050406030204" charset="0"/>
                <a:sym typeface="+mn-ea"/>
              </a:rPr>
              <a:t>生成</a:t>
            </a:r>
            <a:r>
              <a:rPr lang="zh-CN" altLang="en-US" sz="1600">
                <a:latin typeface="Cambria" panose="02040503050406030204" charset="0"/>
                <a:cs typeface="Cambria" panose="02040503050406030204" charset="0"/>
                <a:sym typeface="+mn-ea"/>
              </a:rPr>
              <a:t>过程解决</a:t>
            </a:r>
            <a:r>
              <a:rPr lang="zh-CN" altLang="en-US" sz="1600">
                <a:solidFill>
                  <a:schemeClr val="accent1"/>
                </a:solidFill>
                <a:latin typeface="Cambria" panose="02040503050406030204" charset="0"/>
                <a:cs typeface="Cambria" panose="02040503050406030204" charset="0"/>
                <a:sym typeface="+mn-ea"/>
              </a:rPr>
              <a:t>对话和推荐任务</a:t>
            </a:r>
            <a:r>
              <a:rPr lang="en-US" altLang="zh-CN" sz="1600">
                <a:latin typeface="Cambria" panose="02040503050406030204" charset="0"/>
                <a:cs typeface="Cambria" panose="02040503050406030204" charset="0"/>
                <a:sym typeface="+mn-ea"/>
              </a:rPr>
              <a:t>(</a:t>
            </a:r>
            <a:r>
              <a:rPr lang="zh-CN" altLang="en-US" sz="1600">
                <a:latin typeface="Cambria" panose="02040503050406030204" charset="0"/>
                <a:cs typeface="Cambria" panose="02040503050406030204" charset="0"/>
                <a:sym typeface="+mn-ea"/>
              </a:rPr>
              <a:t>利用</a:t>
            </a:r>
            <a:r>
              <a:rPr lang="en-US" altLang="zh-CN" sz="1600">
                <a:latin typeface="Cambria" panose="02040503050406030204" charset="0"/>
                <a:cs typeface="Cambria" panose="02040503050406030204" charset="0"/>
                <a:sym typeface="+mn-ea"/>
              </a:rPr>
              <a:t>PLM </a:t>
            </a:r>
            <a:r>
              <a:rPr lang="zh-CN" altLang="en-US" sz="1600">
                <a:latin typeface="Cambria" panose="02040503050406030204" charset="0"/>
                <a:cs typeface="Cambria" panose="02040503050406030204" charset="0"/>
                <a:sym typeface="+mn-ea"/>
              </a:rPr>
              <a:t>生成推荐项或回答</a:t>
            </a:r>
            <a:r>
              <a:rPr lang="en-US" altLang="zh-CN" sz="1600">
                <a:latin typeface="Cambria" panose="02040503050406030204" charset="0"/>
                <a:cs typeface="Cambria" panose="02040503050406030204" charset="0"/>
                <a:sym typeface="+mn-ea"/>
              </a:rPr>
              <a:t>)</a:t>
            </a:r>
            <a:endParaRPr lang="en-US" altLang="zh-CN" sz="1600">
              <a:latin typeface="Cambria" panose="02040503050406030204" charset="0"/>
              <a:cs typeface="Cambria" panose="02040503050406030204" charset="0"/>
              <a:sym typeface="+mn-ea"/>
            </a:endParaRPr>
          </a:p>
          <a:p>
            <a:pPr marL="285750" lvl="0" indent="-285750" algn="l">
              <a:lnSpc>
                <a:spcPct val="150000"/>
              </a:lnSpc>
              <a:buClrTx/>
              <a:buSzTx/>
              <a:buFont typeface="Wingdings" panose="05000000000000000000" charset="0"/>
              <a:buChar char="Ø"/>
            </a:pPr>
            <a:r>
              <a:rPr lang="zh-CN" altLang="en-US" b="1">
                <a:solidFill>
                  <a:schemeClr val="dk1"/>
                </a:solidFill>
                <a:latin typeface="Cambria" panose="02040503050406030204" charset="0"/>
                <a:cs typeface="Cambria" panose="02040503050406030204" charset="0"/>
                <a:sym typeface="+mn-ea"/>
              </a:rPr>
              <a:t>优化</a:t>
            </a:r>
            <a:r>
              <a:rPr lang="zh-CN" altLang="en-US" sz="1600">
                <a:latin typeface="Cambria" panose="02040503050406030204" charset="0"/>
                <a:cs typeface="Cambria" panose="02040503050406030204" charset="0"/>
                <a:sym typeface="+mn-ea"/>
              </a:rPr>
              <a:t>：在</a:t>
            </a:r>
            <a:r>
              <a:rPr lang="zh-CN" altLang="en-US" sz="1600" b="1">
                <a:latin typeface="Cambria" panose="02040503050406030204" charset="0"/>
                <a:cs typeface="Cambria" panose="02040503050406030204" charset="0"/>
                <a:sym typeface="+mn-ea"/>
              </a:rPr>
              <a:t>原始的对话历史</a:t>
            </a:r>
            <a:r>
              <a:rPr lang="zh-CN" altLang="en-US" sz="1600">
                <a:latin typeface="Cambria" panose="02040503050406030204" charset="0"/>
                <a:cs typeface="Cambria" panose="02040503050406030204" charset="0"/>
                <a:sym typeface="+mn-ea"/>
              </a:rPr>
              <a:t>上</a:t>
            </a:r>
            <a:r>
              <a:rPr lang="zh-CN" altLang="en-US" sz="1600">
                <a:solidFill>
                  <a:srgbClr val="FF0000"/>
                </a:solidFill>
                <a:latin typeface="Cambria" panose="02040503050406030204" charset="0"/>
                <a:cs typeface="Cambria" panose="02040503050406030204" charset="0"/>
                <a:sym typeface="+mn-ea"/>
              </a:rPr>
              <a:t>添加提示</a:t>
            </a:r>
            <a:r>
              <a:rPr lang="en-US" altLang="zh-CN" sz="1600">
                <a:latin typeface="Cambria" panose="02040503050406030204" charset="0"/>
                <a:cs typeface="Cambria" panose="02040503050406030204" charset="0"/>
                <a:sym typeface="+mn-ea"/>
              </a:rPr>
              <a:t>(</a:t>
            </a:r>
            <a:r>
              <a:rPr lang="zh-CN" altLang="en-US" sz="1600">
                <a:latin typeface="Cambria" panose="02040503050406030204" charset="0"/>
                <a:cs typeface="Cambria" panose="02040503050406030204" charset="0"/>
                <a:sym typeface="+mn-ea"/>
              </a:rPr>
              <a:t>显式的</a:t>
            </a:r>
            <a:r>
              <a:rPr lang="en-US" altLang="zh-CN" sz="1600">
                <a:latin typeface="Cambria" panose="02040503050406030204" charset="0"/>
                <a:cs typeface="Cambria" panose="02040503050406030204" charset="0"/>
                <a:sym typeface="+mn-ea"/>
              </a:rPr>
              <a:t>token</a:t>
            </a:r>
            <a:r>
              <a:rPr lang="zh-CN" altLang="en-US" sz="1600">
                <a:latin typeface="Cambria" panose="02040503050406030204" charset="0"/>
                <a:cs typeface="Cambria" panose="02040503050406030204" charset="0"/>
                <a:sym typeface="+mn-ea"/>
              </a:rPr>
              <a:t>或是潜向量</a:t>
            </a:r>
            <a:r>
              <a:rPr lang="en-US" altLang="zh-CN" sz="1600">
                <a:latin typeface="Cambria" panose="02040503050406030204" charset="0"/>
                <a:cs typeface="Cambria" panose="02040503050406030204" charset="0"/>
                <a:sym typeface="+mn-ea"/>
              </a:rPr>
              <a:t>)</a:t>
            </a:r>
            <a:endParaRPr lang="en-US" altLang="zh-CN" sz="1600" b="1">
              <a:latin typeface="Cambria" panose="02040503050406030204" charset="0"/>
              <a:cs typeface="Cambria" panose="02040503050406030204" charset="0"/>
              <a:sym typeface="+mn-ea"/>
            </a:endParaRPr>
          </a:p>
        </p:txBody>
      </p:sp>
      <p:sp>
        <p:nvSpPr>
          <p:cNvPr id="15" name="文本框 14"/>
          <p:cNvSpPr txBox="1"/>
          <p:nvPr/>
        </p:nvSpPr>
        <p:spPr>
          <a:xfrm>
            <a:off x="4505325" y="5329555"/>
            <a:ext cx="3430905" cy="1026795"/>
          </a:xfrm>
          <a:prstGeom prst="rect">
            <a:avLst/>
          </a:prstGeom>
        </p:spPr>
        <p:style>
          <a:lnRef idx="2">
            <a:schemeClr val="accent4"/>
          </a:lnRef>
          <a:fillRef idx="1">
            <a:schemeClr val="lt1"/>
          </a:fillRef>
          <a:effectRef idx="0">
            <a:schemeClr val="accent4"/>
          </a:effectRef>
          <a:fontRef idx="minor">
            <a:schemeClr val="dk1"/>
          </a:fontRef>
        </p:style>
        <p:txBody>
          <a:bodyPr wrap="square" rtlCol="0" anchor="t">
            <a:noAutofit/>
          </a:bodyPr>
          <a:p>
            <a:pPr lvl="0" indent="0" algn="l">
              <a:lnSpc>
                <a:spcPct val="150000"/>
              </a:lnSpc>
              <a:buClrTx/>
              <a:buSzTx/>
              <a:buFont typeface="Wingdings" panose="05000000000000000000" charset="0"/>
              <a:buNone/>
            </a:pPr>
            <a:r>
              <a:rPr lang="zh-CN" altLang="en-US" b="1">
                <a:solidFill>
                  <a:srgbClr val="FF0000"/>
                </a:solidFill>
                <a:latin typeface="Cambria" panose="02040503050406030204" charset="0"/>
                <a:cs typeface="Cambria" panose="02040503050406030204" charset="0"/>
                <a:sym typeface="+mn-ea"/>
              </a:rPr>
              <a:t>提示增强</a:t>
            </a:r>
            <a:r>
              <a:rPr lang="zh-CN" altLang="en-US" b="1">
                <a:latin typeface="Cambria" panose="02040503050406030204" charset="0"/>
                <a:cs typeface="Cambria" panose="02040503050406030204" charset="0"/>
                <a:sym typeface="+mn-ea"/>
              </a:rPr>
              <a:t>的对话内容</a:t>
            </a:r>
            <a:endParaRPr lang="en-US" altLang="zh-CN" b="1">
              <a:latin typeface="Cambria" panose="02040503050406030204" charset="0"/>
              <a:cs typeface="Cambria" panose="02040503050406030204" charset="0"/>
              <a:sym typeface="+mn-ea"/>
            </a:endParaRPr>
          </a:p>
          <a:p>
            <a:pPr lvl="0" indent="0" algn="l">
              <a:lnSpc>
                <a:spcPct val="150000"/>
              </a:lnSpc>
              <a:buClrTx/>
              <a:buSzTx/>
              <a:buFont typeface="Wingdings" panose="05000000000000000000" charset="0"/>
              <a:buNone/>
            </a:pPr>
            <a:r>
              <a:rPr lang="en-US" altLang="zh-CN" sz="1600">
                <a:latin typeface="Cambria" panose="02040503050406030204" charset="0"/>
                <a:cs typeface="Cambria" panose="02040503050406030204" charset="0"/>
                <a:sym typeface="+mn-ea"/>
              </a:rPr>
              <a:t>1. </a:t>
            </a:r>
            <a:r>
              <a:rPr lang="zh-CN" altLang="en-US" sz="1600">
                <a:latin typeface="Cambria" panose="02040503050406030204" charset="0"/>
                <a:cs typeface="Cambria" panose="02040503050406030204" charset="0"/>
                <a:sym typeface="+mn-ea"/>
              </a:rPr>
              <a:t>构建不同的提示（用于</a:t>
            </a:r>
            <a:r>
              <a:rPr lang="zh-CN" altLang="en-US" sz="1600">
                <a:latin typeface="Cambria" panose="02040503050406030204" charset="0"/>
                <a:cs typeface="Cambria" panose="02040503050406030204" charset="0"/>
                <a:sym typeface="+mn-ea"/>
              </a:rPr>
              <a:t>不同任务）</a:t>
            </a:r>
            <a:endParaRPr lang="zh-CN" altLang="en-US" sz="1600">
              <a:latin typeface="Cambria" panose="02040503050406030204" charset="0"/>
              <a:cs typeface="Cambria" panose="02040503050406030204" charset="0"/>
              <a:sym typeface="+mn-ea"/>
            </a:endParaRPr>
          </a:p>
        </p:txBody>
      </p:sp>
      <p:pic>
        <p:nvPicPr>
          <p:cNvPr id="16" name="图片 15"/>
          <p:cNvPicPr>
            <a:picLocks noChangeAspect="1"/>
          </p:cNvPicPr>
          <p:nvPr/>
        </p:nvPicPr>
        <p:blipFill>
          <a:blip r:embed="rId2"/>
          <a:stretch>
            <a:fillRect/>
          </a:stretch>
        </p:blipFill>
        <p:spPr>
          <a:xfrm>
            <a:off x="1153160" y="5391785"/>
            <a:ext cx="2860675" cy="80391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animBg="1"/>
      <p:bldP spid="15" grpId="0" animBg="1"/>
      <p:bldP spid="1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15975" y="2128520"/>
            <a:ext cx="2021205" cy="1765935"/>
          </a:xfrm>
          <a:prstGeom prst="rect">
            <a:avLst/>
          </a:prstGeom>
          <a:noFill/>
          <a:ln>
            <a:solidFill>
              <a:schemeClr val="accent6"/>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l">
              <a:lnSpc>
                <a:spcPct val="110000"/>
              </a:lnSpc>
              <a:buNone/>
            </a:pPr>
            <a:r>
              <a:rPr lang="en-US" altLang="zh-CN" sz="1600" b="1">
                <a:solidFill>
                  <a:srgbClr val="FF0000"/>
                </a:solidFill>
              </a:rPr>
              <a:t>Word</a:t>
            </a:r>
            <a:r>
              <a:rPr lang="en-US" altLang="zh-CN" sz="1600">
                <a:solidFill>
                  <a:schemeClr val="tx1"/>
                </a:solidFill>
              </a:rPr>
              <a:t>: </a:t>
            </a:r>
            <a:r>
              <a:rPr lang="zh-CN" altLang="en-US" sz="1600">
                <a:solidFill>
                  <a:schemeClr val="tx1"/>
                </a:solidFill>
              </a:rPr>
              <a:t>用</a:t>
            </a:r>
            <a:r>
              <a:rPr lang="en-US" altLang="zh-CN" sz="1600">
                <a:solidFill>
                  <a:schemeClr val="tx1"/>
                </a:solidFill>
              </a:rPr>
              <a:t> </a:t>
            </a:r>
            <a:r>
              <a:rPr lang="en-US" altLang="zh-CN" sz="1600">
                <a:solidFill>
                  <a:schemeClr val="accent1"/>
                </a:solidFill>
              </a:rPr>
              <a:t>PLM </a:t>
            </a:r>
            <a:r>
              <a:rPr lang="en-US" altLang="zh-CN" sz="1600" b="1">
                <a:solidFill>
                  <a:schemeClr val="accent1"/>
                </a:solidFill>
              </a:rPr>
              <a:t>RoBERTa</a:t>
            </a:r>
            <a:r>
              <a:rPr lang="en-US" altLang="zh-CN" sz="1600">
                <a:solidFill>
                  <a:schemeClr val="tx1"/>
                </a:solidFill>
              </a:rPr>
              <a:t> </a:t>
            </a:r>
            <a:r>
              <a:rPr lang="zh-CN" altLang="en-US" sz="1600">
                <a:solidFill>
                  <a:schemeClr val="tx1"/>
                </a:solidFill>
              </a:rPr>
              <a:t>生成词嵌入</a:t>
            </a:r>
            <a:endParaRPr lang="zh-CN" altLang="en-US" sz="1600">
              <a:solidFill>
                <a:schemeClr val="tx1"/>
              </a:solidFill>
            </a:endParaRPr>
          </a:p>
          <a:p>
            <a:pPr indent="0" algn="l">
              <a:lnSpc>
                <a:spcPct val="110000"/>
              </a:lnSpc>
              <a:buNone/>
            </a:pPr>
            <a:r>
              <a:rPr lang="en-US" altLang="zh-CN" sz="1600" b="1">
                <a:solidFill>
                  <a:srgbClr val="FF0000"/>
                </a:solidFill>
              </a:rPr>
              <a:t>Entity</a:t>
            </a:r>
            <a:r>
              <a:rPr lang="en-US" altLang="zh-CN" sz="1600">
                <a:solidFill>
                  <a:schemeClr val="tx1"/>
                </a:solidFill>
              </a:rPr>
              <a:t>:</a:t>
            </a:r>
            <a:endParaRPr lang="en-US" altLang="zh-CN" sz="1600">
              <a:solidFill>
                <a:schemeClr val="tx1"/>
              </a:solidFill>
            </a:endParaRPr>
          </a:p>
          <a:p>
            <a:pPr indent="0" algn="l">
              <a:lnSpc>
                <a:spcPct val="110000"/>
              </a:lnSpc>
              <a:buNone/>
            </a:pPr>
            <a:r>
              <a:rPr lang="en-US" altLang="zh-CN" sz="1600">
                <a:solidFill>
                  <a:schemeClr val="tx1"/>
                </a:solidFill>
              </a:rPr>
              <a:t>    1. </a:t>
            </a:r>
            <a:r>
              <a:rPr lang="zh-CN" altLang="en-US" sz="1600">
                <a:solidFill>
                  <a:schemeClr val="tx1"/>
                </a:solidFill>
              </a:rPr>
              <a:t>进行</a:t>
            </a:r>
            <a:r>
              <a:rPr lang="zh-CN" altLang="en-US" sz="1600" b="1">
                <a:solidFill>
                  <a:schemeClr val="accent1"/>
                </a:solidFill>
              </a:rPr>
              <a:t>实体链接</a:t>
            </a:r>
            <a:endParaRPr lang="zh-CN" altLang="en-US" sz="1600">
              <a:solidFill>
                <a:schemeClr val="tx1"/>
              </a:solidFill>
            </a:endParaRPr>
          </a:p>
          <a:p>
            <a:pPr indent="0" algn="l">
              <a:lnSpc>
                <a:spcPct val="110000"/>
              </a:lnSpc>
              <a:buNone/>
            </a:pPr>
            <a:r>
              <a:rPr lang="en-US" altLang="zh-CN" sz="1600">
                <a:solidFill>
                  <a:schemeClr val="tx1"/>
                </a:solidFill>
              </a:rPr>
              <a:t>    2. </a:t>
            </a:r>
            <a:r>
              <a:rPr lang="zh-CN" altLang="en-US" sz="1600">
                <a:solidFill>
                  <a:schemeClr val="tx1"/>
                </a:solidFill>
              </a:rPr>
              <a:t>通过</a:t>
            </a:r>
            <a:r>
              <a:rPr lang="zh-CN" altLang="en-US" sz="1600" b="1">
                <a:solidFill>
                  <a:schemeClr val="accent1"/>
                </a:solidFill>
              </a:rPr>
              <a:t>关系图神经网络</a:t>
            </a:r>
            <a:r>
              <a:rPr lang="zh-CN" altLang="en-US" sz="1600">
                <a:solidFill>
                  <a:schemeClr val="tx1"/>
                </a:solidFill>
              </a:rPr>
              <a:t>获得实体</a:t>
            </a:r>
            <a:r>
              <a:rPr lang="zh-CN" altLang="en-US" sz="1600">
                <a:solidFill>
                  <a:schemeClr val="tx1"/>
                </a:solidFill>
              </a:rPr>
              <a:t>嵌入</a:t>
            </a:r>
            <a:endParaRPr lang="zh-CN" altLang="en-US" sz="1600">
              <a:solidFill>
                <a:schemeClr val="tx1"/>
              </a:solidFill>
            </a:endParaRPr>
          </a:p>
        </p:txBody>
      </p:sp>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主要工作</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1</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：用于提示学习</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的语义</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融合</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 name="文本框 1"/>
          <p:cNvSpPr txBox="1"/>
          <p:nvPr>
            <p:custDataLst>
              <p:tags r:id="rId1"/>
            </p:custDataLst>
          </p:nvPr>
        </p:nvSpPr>
        <p:spPr>
          <a:xfrm>
            <a:off x="449580" y="1068705"/>
            <a:ext cx="6007735" cy="553085"/>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2000" b="1"/>
              <a:t>设计</a:t>
            </a:r>
            <a:r>
              <a:rPr lang="zh-CN" altLang="en-US" sz="2000" b="1"/>
              <a:t>思路</a:t>
            </a:r>
            <a:endParaRPr lang="zh-CN" altLang="en-US" sz="2000">
              <a:solidFill>
                <a:schemeClr val="tx1"/>
              </a:solidFill>
            </a:endParaRPr>
          </a:p>
        </p:txBody>
      </p:sp>
      <p:pic>
        <p:nvPicPr>
          <p:cNvPr id="3" name="图片 2"/>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1073150" y="3989070"/>
            <a:ext cx="5966460" cy="2566670"/>
          </a:xfrm>
          <a:prstGeom prst="rect">
            <a:avLst/>
          </a:prstGeom>
        </p:spPr>
      </p:pic>
      <p:sp>
        <p:nvSpPr>
          <p:cNvPr id="7" name="矩形 6"/>
          <p:cNvSpPr/>
          <p:nvPr>
            <p:custDataLst>
              <p:tags r:id="rId4"/>
            </p:custDataLst>
          </p:nvPr>
        </p:nvSpPr>
        <p:spPr>
          <a:xfrm>
            <a:off x="815975" y="1724025"/>
            <a:ext cx="1824990" cy="486410"/>
          </a:xfrm>
          <a:prstGeom prst="rect">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b="1"/>
              <a:t>1 </a:t>
            </a:r>
            <a:r>
              <a:rPr lang="zh-CN" altLang="en-US" b="1"/>
              <a:t>编码词和</a:t>
            </a:r>
            <a:r>
              <a:rPr lang="zh-CN" altLang="en-US" b="1"/>
              <a:t>实体</a:t>
            </a:r>
            <a:endParaRPr lang="zh-CN" altLang="en-US" b="1"/>
          </a:p>
        </p:txBody>
      </p:sp>
      <p:sp>
        <p:nvSpPr>
          <p:cNvPr id="5" name="矩形 4"/>
          <p:cNvSpPr/>
          <p:nvPr/>
        </p:nvSpPr>
        <p:spPr>
          <a:xfrm>
            <a:off x="3077845" y="1724025"/>
            <a:ext cx="1835150" cy="486410"/>
          </a:xfrm>
          <a:prstGeom prst="rect">
            <a:avLst/>
          </a:prstGeom>
          <a:solidFill>
            <a:schemeClr val="accent5"/>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b="1"/>
              <a:t>2 </a:t>
            </a:r>
            <a:r>
              <a:rPr lang="zh-CN" altLang="en-US" b="1"/>
              <a:t>融合语义</a:t>
            </a:r>
            <a:endParaRPr lang="zh-CN" altLang="en-US" b="1"/>
          </a:p>
        </p:txBody>
      </p:sp>
      <p:sp>
        <p:nvSpPr>
          <p:cNvPr id="6" name="矩形 5"/>
          <p:cNvSpPr/>
          <p:nvPr/>
        </p:nvSpPr>
        <p:spPr>
          <a:xfrm>
            <a:off x="5332730" y="1724025"/>
            <a:ext cx="2152015" cy="486410"/>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en-US" altLang="zh-CN" b="1"/>
              <a:t>3 </a:t>
            </a:r>
            <a:r>
              <a:rPr lang="zh-CN" altLang="en-US" b="1"/>
              <a:t>预训练融合</a:t>
            </a:r>
            <a:r>
              <a:rPr lang="zh-CN" altLang="en-US" b="1"/>
              <a:t>模块</a:t>
            </a:r>
            <a:endParaRPr lang="zh-CN" altLang="en-US" b="1"/>
          </a:p>
        </p:txBody>
      </p:sp>
      <p:pic>
        <p:nvPicPr>
          <p:cNvPr id="14" name="图片 13"/>
          <p:cNvPicPr>
            <a:picLocks noChangeAspect="1"/>
          </p:cNvPicPr>
          <p:nvPr/>
        </p:nvPicPr>
        <p:blipFill>
          <a:blip r:embed="rId5"/>
          <a:stretch>
            <a:fillRect/>
          </a:stretch>
        </p:blipFill>
        <p:spPr>
          <a:xfrm>
            <a:off x="3412490" y="2312670"/>
            <a:ext cx="1391285" cy="1355090"/>
          </a:xfrm>
          <a:prstGeom prst="rect">
            <a:avLst/>
          </a:prstGeom>
        </p:spPr>
      </p:pic>
      <p:sp>
        <p:nvSpPr>
          <p:cNvPr id="15" name="矩形 14"/>
          <p:cNvSpPr/>
          <p:nvPr/>
        </p:nvSpPr>
        <p:spPr>
          <a:xfrm>
            <a:off x="3077845" y="2129155"/>
            <a:ext cx="2021205" cy="1765300"/>
          </a:xfrm>
          <a:prstGeom prst="rect">
            <a:avLst/>
          </a:prstGeom>
          <a:noFill/>
          <a:ln>
            <a:solidFill>
              <a:schemeClr val="accent5"/>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l">
              <a:buNone/>
            </a:pPr>
            <a:endParaRPr lang="zh-CN" altLang="en-US" sz="1600">
              <a:solidFill>
                <a:schemeClr val="tx1"/>
              </a:solidFill>
            </a:endParaRPr>
          </a:p>
        </p:txBody>
      </p:sp>
      <p:cxnSp>
        <p:nvCxnSpPr>
          <p:cNvPr id="16" name="直接箭头连接符 15"/>
          <p:cNvCxnSpPr>
            <a:stCxn id="7" idx="3"/>
            <a:endCxn id="5" idx="1"/>
          </p:cNvCxnSpPr>
          <p:nvPr/>
        </p:nvCxnSpPr>
        <p:spPr>
          <a:xfrm>
            <a:off x="2640965" y="1967230"/>
            <a:ext cx="436880" cy="0"/>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17" name="直接箭头连接符 16"/>
          <p:cNvCxnSpPr>
            <a:stCxn id="5" idx="3"/>
            <a:endCxn id="6" idx="1"/>
          </p:cNvCxnSpPr>
          <p:nvPr/>
        </p:nvCxnSpPr>
        <p:spPr>
          <a:xfrm>
            <a:off x="4912995" y="1967230"/>
            <a:ext cx="41973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p:custDataLst>
              <p:tags r:id="rId6"/>
            </p:custDataLst>
          </p:nvPr>
        </p:nvPicPr>
        <p:blipFill>
          <a:blip r:embed="rId7"/>
          <a:stretch>
            <a:fillRect/>
          </a:stretch>
        </p:blipFill>
        <p:spPr>
          <a:xfrm>
            <a:off x="4524375" y="6391910"/>
            <a:ext cx="1294130" cy="260985"/>
          </a:xfrm>
          <a:prstGeom prst="rect">
            <a:avLst/>
          </a:prstGeom>
          <a:ln>
            <a:solidFill>
              <a:schemeClr val="accent6"/>
            </a:solidFill>
          </a:ln>
          <a:effectLst>
            <a:outerShdw blurRad="50800" dist="38100" dir="2700000" algn="tl" rotWithShape="0">
              <a:prstClr val="black">
                <a:alpha val="40000"/>
              </a:prstClr>
            </a:outerShdw>
          </a:effectLst>
        </p:spPr>
      </p:pic>
      <p:pic>
        <p:nvPicPr>
          <p:cNvPr id="20" name="图片 19"/>
          <p:cNvPicPr>
            <a:picLocks noChangeAspect="1"/>
          </p:cNvPicPr>
          <p:nvPr>
            <p:custDataLst>
              <p:tags r:id="rId8"/>
            </p:custDataLst>
          </p:nvPr>
        </p:nvPicPr>
        <p:blipFill>
          <a:blip r:embed="rId9"/>
          <a:stretch>
            <a:fillRect/>
          </a:stretch>
        </p:blipFill>
        <p:spPr>
          <a:xfrm>
            <a:off x="4516120" y="3957320"/>
            <a:ext cx="1325245" cy="271145"/>
          </a:xfrm>
          <a:prstGeom prst="rect">
            <a:avLst/>
          </a:prstGeom>
          <a:ln>
            <a:solidFill>
              <a:schemeClr val="accent6"/>
            </a:solidFill>
          </a:ln>
          <a:effectLst>
            <a:outerShdw blurRad="50800" dist="38100" algn="l" rotWithShape="0">
              <a:prstClr val="black">
                <a:alpha val="40000"/>
              </a:prstClr>
            </a:outerShdw>
          </a:effectLst>
        </p:spPr>
      </p:pic>
      <p:sp>
        <p:nvSpPr>
          <p:cNvPr id="21" name="矩形 20"/>
          <p:cNvSpPr/>
          <p:nvPr/>
        </p:nvSpPr>
        <p:spPr>
          <a:xfrm>
            <a:off x="5332730" y="2128520"/>
            <a:ext cx="2357120" cy="1765300"/>
          </a:xfrm>
          <a:prstGeom prst="rect">
            <a:avLst/>
          </a:prstGeom>
          <a:noFill/>
          <a:ln>
            <a:solidFill>
              <a:schemeClr val="accent4"/>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l">
              <a:buNone/>
            </a:pPr>
            <a:endParaRPr lang="zh-CN" altLang="en-US" sz="1600" dirty="0">
              <a:solidFill>
                <a:schemeClr val="tx1"/>
              </a:solidFill>
              <a:effectLst/>
              <a:sym typeface="+mn-ea"/>
            </a:endParaRPr>
          </a:p>
          <a:p>
            <a:pPr indent="0" algn="l">
              <a:lnSpc>
                <a:spcPct val="120000"/>
              </a:lnSpc>
              <a:buNone/>
            </a:pPr>
            <a:endParaRPr lang="zh-CN" altLang="en-US" sz="1600" dirty="0">
              <a:solidFill>
                <a:schemeClr val="tx1"/>
              </a:solidFill>
              <a:effectLst/>
              <a:sym typeface="+mn-ea"/>
            </a:endParaRPr>
          </a:p>
          <a:p>
            <a:pPr marL="285750" indent="-285750" algn="l">
              <a:lnSpc>
                <a:spcPct val="120000"/>
              </a:lnSpc>
              <a:buFont typeface="Arial" panose="020B0604020202020204" pitchFamily="34" charset="0"/>
              <a:buChar char="•"/>
            </a:pPr>
            <a:r>
              <a:rPr lang="zh-CN" altLang="en-US" sz="1600" dirty="0">
                <a:solidFill>
                  <a:schemeClr val="tx1"/>
                </a:solidFill>
                <a:effectLst/>
                <a:sym typeface="+mn-ea"/>
              </a:rPr>
              <a:t>预测</a:t>
            </a:r>
            <a:r>
              <a:rPr lang="zh-CN" altLang="en-US" sz="1600" b="1" dirty="0">
                <a:solidFill>
                  <a:schemeClr val="accent1"/>
                </a:solidFill>
                <a:effectLst/>
                <a:sym typeface="+mn-ea"/>
              </a:rPr>
              <a:t>实体出现在回答中的概率</a:t>
            </a:r>
            <a:endParaRPr lang="zh-CN" altLang="en-US" sz="1600" dirty="0">
              <a:solidFill>
                <a:schemeClr val="accent1"/>
              </a:solidFill>
              <a:effectLst/>
              <a:sym typeface="+mn-ea"/>
            </a:endParaRPr>
          </a:p>
          <a:p>
            <a:pPr marL="285750" indent="-285750" algn="l">
              <a:lnSpc>
                <a:spcPct val="120000"/>
              </a:lnSpc>
              <a:buFont typeface="Arial" panose="020B0604020202020204" pitchFamily="34" charset="0"/>
              <a:buChar char="•"/>
            </a:pPr>
            <a:r>
              <a:rPr lang="zh-CN" altLang="en-US" sz="1600" dirty="0">
                <a:solidFill>
                  <a:schemeClr val="tx1"/>
                </a:solidFill>
                <a:effectLst/>
                <a:sym typeface="+mn-ea"/>
              </a:rPr>
              <a:t>使用</a:t>
            </a:r>
            <a:r>
              <a:rPr lang="zh-CN" altLang="en-US" sz="1600" b="1" dirty="0">
                <a:solidFill>
                  <a:schemeClr val="accent1"/>
                </a:solidFill>
                <a:effectLst/>
                <a:sym typeface="+mn-ea"/>
              </a:rPr>
              <a:t>交叉熵</a:t>
            </a:r>
            <a:r>
              <a:rPr lang="zh-CN" altLang="en-US" sz="1600" dirty="0">
                <a:solidFill>
                  <a:schemeClr val="tx1"/>
                </a:solidFill>
                <a:effectLst/>
                <a:sym typeface="+mn-ea"/>
              </a:rPr>
              <a:t>作为</a:t>
            </a:r>
            <a:r>
              <a:rPr lang="en-US" altLang="zh-CN" sz="1600" dirty="0">
                <a:solidFill>
                  <a:schemeClr val="tx1"/>
                </a:solidFill>
                <a:effectLst/>
                <a:sym typeface="+mn-ea"/>
              </a:rPr>
              <a:t>Loss</a:t>
            </a:r>
            <a:endParaRPr lang="en-US" altLang="zh-CN" sz="1600" dirty="0">
              <a:solidFill>
                <a:schemeClr val="tx1"/>
              </a:solidFill>
              <a:effectLst/>
              <a:sym typeface="+mn-ea"/>
            </a:endParaRPr>
          </a:p>
        </p:txBody>
      </p:sp>
      <p:pic>
        <p:nvPicPr>
          <p:cNvPr id="25" name="图片 24"/>
          <p:cNvPicPr>
            <a:picLocks noChangeAspect="1"/>
          </p:cNvPicPr>
          <p:nvPr/>
        </p:nvPicPr>
        <p:blipFill>
          <a:blip r:embed="rId10"/>
          <a:stretch>
            <a:fillRect/>
          </a:stretch>
        </p:blipFill>
        <p:spPr>
          <a:xfrm>
            <a:off x="5595620" y="2418715"/>
            <a:ext cx="1625600" cy="3587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5" grpId="1" animBg="1"/>
      <p:bldP spid="15" grpId="1" animBg="1"/>
      <p:bldP spid="6" grpId="0" animBg="1"/>
      <p:bldP spid="21" grpId="0" animBg="1"/>
      <p:bldP spid="6" grpId="1" animBg="1"/>
      <p:bldP spid="2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主要工作</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2</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：子任务特定的提示</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设计</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 name="文本框 1"/>
          <p:cNvSpPr txBox="1"/>
          <p:nvPr>
            <p:custDataLst>
              <p:tags r:id="rId1"/>
            </p:custDataLst>
          </p:nvPr>
        </p:nvSpPr>
        <p:spPr>
          <a:xfrm>
            <a:off x="449580" y="1068705"/>
            <a:ext cx="7912735" cy="1383665"/>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2000" b="1"/>
              <a:t>用于</a:t>
            </a:r>
            <a:r>
              <a:rPr lang="zh-CN" altLang="en-US" sz="2000" b="1">
                <a:solidFill>
                  <a:schemeClr val="accent1"/>
                </a:solidFill>
              </a:rPr>
              <a:t>回答生成</a:t>
            </a:r>
            <a:r>
              <a:rPr lang="zh-CN" altLang="en-US" sz="2000" b="1"/>
              <a:t>的提示</a:t>
            </a:r>
            <a:r>
              <a:rPr lang="zh-CN" altLang="en-US" sz="2000" b="1"/>
              <a:t>设计</a:t>
            </a:r>
            <a:endParaRPr lang="zh-CN" altLang="en-US" sz="2000" b="1"/>
          </a:p>
          <a:p>
            <a:pPr lvl="1" indent="0" algn="l">
              <a:lnSpc>
                <a:spcPct val="150000"/>
              </a:lnSpc>
              <a:buClrTx/>
              <a:buSzTx/>
              <a:buFont typeface="Wingdings" panose="05000000000000000000" charset="0"/>
              <a:buNone/>
            </a:pPr>
            <a:r>
              <a:rPr lang="zh-CN" altLang="en-US" b="1">
                <a:solidFill>
                  <a:schemeClr val="tx1"/>
                </a:solidFill>
              </a:rPr>
              <a:t>任务目的</a:t>
            </a:r>
            <a:r>
              <a:rPr lang="zh-CN" altLang="en-US">
                <a:solidFill>
                  <a:schemeClr val="tx1"/>
                </a:solidFill>
              </a:rPr>
              <a:t>：生成</a:t>
            </a:r>
            <a:r>
              <a:rPr lang="zh-CN" altLang="en-US">
                <a:solidFill>
                  <a:schemeClr val="accent1"/>
                </a:solidFill>
              </a:rPr>
              <a:t>有信息量的话语</a:t>
            </a:r>
            <a:r>
              <a:rPr lang="zh-CN" altLang="en-US">
                <a:solidFill>
                  <a:schemeClr val="tx1"/>
                </a:solidFill>
              </a:rPr>
              <a:t>以明晰用户偏好或回答用户</a:t>
            </a:r>
            <a:endParaRPr lang="zh-CN" altLang="en-US">
              <a:solidFill>
                <a:schemeClr val="tx1"/>
              </a:solidFill>
            </a:endParaRPr>
          </a:p>
          <a:p>
            <a:pPr lvl="1" indent="0" algn="l">
              <a:lnSpc>
                <a:spcPct val="150000"/>
              </a:lnSpc>
              <a:buClrTx/>
              <a:buSzTx/>
              <a:buFont typeface="Wingdings" panose="05000000000000000000" charset="0"/>
              <a:buNone/>
            </a:pPr>
            <a:r>
              <a:rPr lang="zh-CN" altLang="en-US" b="1">
                <a:solidFill>
                  <a:schemeClr val="tx1"/>
                </a:solidFill>
              </a:rPr>
              <a:t>提示设计目标</a:t>
            </a:r>
            <a:r>
              <a:rPr lang="zh-CN" altLang="en-US">
                <a:solidFill>
                  <a:schemeClr val="tx1"/>
                </a:solidFill>
              </a:rPr>
              <a:t>：</a:t>
            </a:r>
            <a:r>
              <a:rPr lang="zh-CN" altLang="en-US">
                <a:solidFill>
                  <a:srgbClr val="FF0000"/>
                </a:solidFill>
              </a:rPr>
              <a:t>增强文本语义</a:t>
            </a:r>
            <a:r>
              <a:rPr lang="zh-CN" altLang="en-US">
                <a:solidFill>
                  <a:schemeClr val="tx1"/>
                </a:solidFill>
              </a:rPr>
              <a:t>以便于更好地理解对话并生成</a:t>
            </a:r>
            <a:r>
              <a:rPr lang="zh-CN" altLang="en-US">
                <a:solidFill>
                  <a:schemeClr val="tx1"/>
                </a:solidFill>
              </a:rPr>
              <a:t>回答</a:t>
            </a:r>
            <a:endParaRPr lang="zh-CN" altLang="en-US">
              <a:solidFill>
                <a:schemeClr val="tx1"/>
              </a:solidFill>
            </a:endParaRPr>
          </a:p>
        </p:txBody>
      </p:sp>
      <p:pic>
        <p:nvPicPr>
          <p:cNvPr id="3" name="图片 2"/>
          <p:cNvPicPr>
            <a:picLocks noChangeAspect="1"/>
          </p:cNvPicPr>
          <p:nvPr/>
        </p:nvPicPr>
        <p:blipFill>
          <a:blip r:embed="rId2"/>
          <a:stretch>
            <a:fillRect/>
          </a:stretch>
        </p:blipFill>
        <p:spPr>
          <a:xfrm>
            <a:off x="622300" y="2392680"/>
            <a:ext cx="7294880" cy="1545590"/>
          </a:xfrm>
          <a:prstGeom prst="rect">
            <a:avLst/>
          </a:prstGeom>
        </p:spPr>
      </p:pic>
      <p:sp>
        <p:nvSpPr>
          <p:cNvPr id="6" name="文本框 5"/>
          <p:cNvSpPr txBox="1"/>
          <p:nvPr/>
        </p:nvSpPr>
        <p:spPr>
          <a:xfrm>
            <a:off x="449580" y="3938270"/>
            <a:ext cx="3048000" cy="1799590"/>
          </a:xfrm>
          <a:prstGeom prst="rect">
            <a:avLst/>
          </a:prstGeom>
          <a:noFill/>
        </p:spPr>
        <p:txBody>
          <a:bodyPr wrap="square" rtlCol="0" anchor="t">
            <a:spAutoFit/>
          </a:bodyPr>
          <a:p>
            <a:pPr marL="285750" lvl="0" indent="-285750" algn="l">
              <a:lnSpc>
                <a:spcPct val="150000"/>
              </a:lnSpc>
              <a:buClrTx/>
              <a:buSzTx/>
              <a:buFont typeface="Wingdings" panose="05000000000000000000" charset="0"/>
              <a:buChar char="n"/>
            </a:pPr>
            <a:r>
              <a:rPr lang="zh-CN" altLang="en-US" sz="2000" b="1">
                <a:latin typeface="Cambria" panose="02040503050406030204" charset="0"/>
                <a:cs typeface="Cambria" panose="02040503050406030204" charset="0"/>
                <a:sym typeface="+mn-ea"/>
              </a:rPr>
              <a:t>提示组成</a:t>
            </a:r>
            <a:endParaRPr lang="zh-CN" altLang="en-US" sz="2000" b="1">
              <a:latin typeface="Cambria" panose="02040503050406030204" charset="0"/>
              <a:cs typeface="Cambria" panose="02040503050406030204" charset="0"/>
              <a:sym typeface="+mn-ea"/>
            </a:endParaRPr>
          </a:p>
          <a:p>
            <a:pPr marL="800100" lvl="1" indent="-342900" algn="l">
              <a:lnSpc>
                <a:spcPct val="150000"/>
              </a:lnSpc>
              <a:buClrTx/>
              <a:buSzTx/>
              <a:buFont typeface="Arial" panose="020B0604020202020204" pitchFamily="34" charset="0"/>
              <a:buAutoNum type="arabicPeriod"/>
            </a:pPr>
            <a:r>
              <a:rPr lang="zh-CN" altLang="en-US">
                <a:latin typeface="Cambria" panose="02040503050406030204" charset="0"/>
                <a:cs typeface="Cambria" panose="02040503050406030204" charset="0"/>
                <a:sym typeface="+mn-ea"/>
              </a:rPr>
              <a:t>原始的对话</a:t>
            </a:r>
            <a:r>
              <a:rPr lang="zh-CN" altLang="en-US">
                <a:latin typeface="Cambria" panose="02040503050406030204" charset="0"/>
                <a:cs typeface="Cambria" panose="02040503050406030204" charset="0"/>
                <a:sym typeface="+mn-ea"/>
              </a:rPr>
              <a:t>历史</a:t>
            </a:r>
            <a:endParaRPr lang="zh-CN" altLang="en-US">
              <a:latin typeface="Cambria" panose="02040503050406030204" charset="0"/>
              <a:cs typeface="Cambria" panose="02040503050406030204" charset="0"/>
              <a:sym typeface="+mn-ea"/>
            </a:endParaRPr>
          </a:p>
          <a:p>
            <a:pPr marL="800100" lvl="1" indent="-342900" algn="l">
              <a:lnSpc>
                <a:spcPct val="150000"/>
              </a:lnSpc>
              <a:buClrTx/>
              <a:buSzTx/>
              <a:buFont typeface="Arial" panose="020B0604020202020204" pitchFamily="34" charset="0"/>
              <a:buAutoNum type="arabicPeriod"/>
            </a:pPr>
            <a:r>
              <a:rPr lang="zh-CN" altLang="en-US" b="1">
                <a:solidFill>
                  <a:srgbClr val="FF0000"/>
                </a:solidFill>
                <a:latin typeface="Cambria" panose="02040503050406030204" charset="0"/>
                <a:cs typeface="Cambria" panose="02040503050406030204" charset="0"/>
                <a:sym typeface="+mn-ea"/>
              </a:rPr>
              <a:t>对话任务特定的提示</a:t>
            </a:r>
            <a:endParaRPr lang="zh-CN" altLang="en-US">
              <a:latin typeface="Cambria" panose="02040503050406030204" charset="0"/>
              <a:cs typeface="Cambria" panose="02040503050406030204" charset="0"/>
              <a:sym typeface="+mn-ea"/>
            </a:endParaRPr>
          </a:p>
          <a:p>
            <a:pPr marL="800100" lvl="1" indent="-342900" algn="l">
              <a:lnSpc>
                <a:spcPct val="150000"/>
              </a:lnSpc>
              <a:buClrTx/>
              <a:buSzTx/>
              <a:buFont typeface="Arial" panose="020B0604020202020204" pitchFamily="34" charset="0"/>
              <a:buAutoNum type="arabicPeriod"/>
            </a:pPr>
            <a:r>
              <a:rPr lang="zh-CN" altLang="en-US">
                <a:latin typeface="Cambria" panose="02040503050406030204" charset="0"/>
                <a:cs typeface="Cambria" panose="02040503050406030204" charset="0"/>
                <a:sym typeface="+mn-ea"/>
              </a:rPr>
              <a:t>融合后的</a:t>
            </a:r>
            <a:r>
              <a:rPr lang="zh-CN" altLang="en-US" b="1">
                <a:solidFill>
                  <a:schemeClr val="accent1"/>
                </a:solidFill>
                <a:latin typeface="Cambria" panose="02040503050406030204" charset="0"/>
                <a:cs typeface="Cambria" panose="02040503050406030204" charset="0"/>
                <a:sym typeface="+mn-ea"/>
              </a:rPr>
              <a:t>文本</a:t>
            </a:r>
            <a:r>
              <a:rPr lang="zh-CN" altLang="en-US">
                <a:latin typeface="Cambria" panose="02040503050406030204" charset="0"/>
                <a:cs typeface="Cambria" panose="02040503050406030204" charset="0"/>
                <a:sym typeface="+mn-ea"/>
              </a:rPr>
              <a:t>表示</a:t>
            </a:r>
            <a:endParaRPr lang="zh-CN" altLang="en-US">
              <a:latin typeface="Cambria" panose="02040503050406030204" charset="0"/>
              <a:cs typeface="Cambria" panose="02040503050406030204" charset="0"/>
              <a:sym typeface="+mn-ea"/>
            </a:endParaRPr>
          </a:p>
        </p:txBody>
      </p:sp>
      <p:pic>
        <p:nvPicPr>
          <p:cNvPr id="7" name="图片 6"/>
          <p:cNvPicPr>
            <a:picLocks noChangeAspect="1"/>
          </p:cNvPicPr>
          <p:nvPr/>
        </p:nvPicPr>
        <p:blipFill>
          <a:blip r:embed="rId3"/>
          <a:stretch>
            <a:fillRect/>
          </a:stretch>
        </p:blipFill>
        <p:spPr>
          <a:xfrm>
            <a:off x="988060" y="5754370"/>
            <a:ext cx="2324100" cy="466725"/>
          </a:xfrm>
          <a:prstGeom prst="rect">
            <a:avLst/>
          </a:prstGeom>
        </p:spPr>
      </p:pic>
      <p:sp>
        <p:nvSpPr>
          <p:cNvPr id="8" name="文本框 7"/>
          <p:cNvSpPr txBox="1"/>
          <p:nvPr/>
        </p:nvSpPr>
        <p:spPr>
          <a:xfrm>
            <a:off x="3702685" y="3938270"/>
            <a:ext cx="4636770" cy="2676525"/>
          </a:xfrm>
          <a:prstGeom prst="rect">
            <a:avLst/>
          </a:prstGeom>
          <a:noFill/>
        </p:spPr>
        <p:txBody>
          <a:bodyPr wrap="square" rtlCol="0" anchor="t">
            <a:spAutoFit/>
          </a:bodyPr>
          <a:p>
            <a:pPr marL="285750" lvl="0" indent="-285750" algn="l">
              <a:lnSpc>
                <a:spcPct val="150000"/>
              </a:lnSpc>
              <a:buClrTx/>
              <a:buSzTx/>
              <a:buFont typeface="Wingdings" panose="05000000000000000000" charset="0"/>
              <a:buChar char="n"/>
            </a:pPr>
            <a:r>
              <a:rPr lang="zh-CN" altLang="en-US" sz="2000" b="1">
                <a:latin typeface="Cambria" panose="02040503050406030204" charset="0"/>
                <a:cs typeface="Cambria" panose="02040503050406030204" charset="0"/>
                <a:sym typeface="+mn-ea"/>
              </a:rPr>
              <a:t>提示学习</a:t>
            </a:r>
            <a:endParaRPr lang="zh-CN" altLang="en-US" sz="2000" b="1">
              <a:latin typeface="Cambria" panose="02040503050406030204" charset="0"/>
              <a:cs typeface="Cambria" panose="02040503050406030204" charset="0"/>
              <a:sym typeface="+mn-ea"/>
            </a:endParaRPr>
          </a:p>
          <a:p>
            <a:pPr lvl="0" indent="457200" algn="l">
              <a:lnSpc>
                <a:spcPct val="150000"/>
              </a:lnSpc>
              <a:buClrTx/>
              <a:buSzTx/>
              <a:buFont typeface="Wingdings" panose="05000000000000000000" charset="0"/>
              <a:buNone/>
            </a:pPr>
            <a:r>
              <a:rPr lang="zh-CN" altLang="en-US">
                <a:latin typeface="Cambria" panose="02040503050406030204" charset="0"/>
                <a:cs typeface="Cambria" panose="02040503050406030204" charset="0"/>
                <a:sym typeface="+mn-ea"/>
              </a:rPr>
              <a:t>可调节的参数为</a:t>
            </a:r>
            <a:r>
              <a:rPr lang="en-US" altLang="zh-CN">
                <a:latin typeface="Cambria" panose="02040503050406030204" charset="0"/>
                <a:cs typeface="Cambria" panose="02040503050406030204" charset="0"/>
                <a:sym typeface="+mn-ea"/>
              </a:rPr>
              <a:t>     </a:t>
            </a:r>
            <a:r>
              <a:rPr lang="zh-CN" altLang="en-US">
                <a:latin typeface="Cambria" panose="02040503050406030204" charset="0"/>
                <a:cs typeface="Cambria" panose="02040503050406030204" charset="0"/>
                <a:sym typeface="+mn-ea"/>
              </a:rPr>
              <a:t>和</a:t>
            </a:r>
            <a:r>
              <a:rPr lang="en-US" altLang="zh-CN">
                <a:latin typeface="Cambria" panose="02040503050406030204" charset="0"/>
                <a:cs typeface="Cambria" panose="02040503050406030204" charset="0"/>
                <a:sym typeface="+mn-ea"/>
              </a:rPr>
              <a:t>           </a:t>
            </a:r>
            <a:r>
              <a:rPr lang="zh-CN" altLang="en-US">
                <a:latin typeface="Cambria" panose="02040503050406030204" charset="0"/>
                <a:cs typeface="Cambria" panose="02040503050406030204" charset="0"/>
                <a:sym typeface="+mn-ea"/>
              </a:rPr>
              <a:t>，</a:t>
            </a:r>
            <a:r>
              <a:rPr lang="zh-CN" altLang="en-US">
                <a:latin typeface="Cambria" panose="02040503050406030204" charset="0"/>
                <a:cs typeface="Cambria" panose="02040503050406030204" charset="0"/>
                <a:sym typeface="+mn-ea"/>
              </a:rPr>
              <a:t>记作</a:t>
            </a:r>
            <a:endParaRPr lang="zh-CN" altLang="en-US">
              <a:latin typeface="Cambria" panose="02040503050406030204" charset="0"/>
              <a:cs typeface="Cambria" panose="02040503050406030204" charset="0"/>
              <a:sym typeface="+mn-ea"/>
            </a:endParaRPr>
          </a:p>
          <a:p>
            <a:pPr lvl="0" indent="457200" algn="l">
              <a:lnSpc>
                <a:spcPct val="150000"/>
              </a:lnSpc>
              <a:buClrTx/>
              <a:buSzTx/>
              <a:buFont typeface="Wingdings" panose="05000000000000000000" charset="0"/>
              <a:buNone/>
            </a:pPr>
            <a:r>
              <a:rPr lang="zh-CN" altLang="en-US">
                <a:latin typeface="Cambria" panose="02040503050406030204" charset="0"/>
                <a:cs typeface="Cambria" panose="02040503050406030204" charset="0"/>
                <a:sym typeface="+mn-ea"/>
              </a:rPr>
              <a:t>选择</a:t>
            </a:r>
            <a:r>
              <a:rPr lang="zh-CN" altLang="en-US">
                <a:solidFill>
                  <a:schemeClr val="accent1"/>
                </a:solidFill>
                <a:latin typeface="Cambria" panose="02040503050406030204" charset="0"/>
                <a:cs typeface="Cambria" panose="02040503050406030204" charset="0"/>
                <a:sym typeface="+mn-ea"/>
              </a:rPr>
              <a:t>平均交叉熵</a:t>
            </a:r>
            <a:r>
              <a:rPr lang="zh-CN" altLang="en-US">
                <a:latin typeface="Cambria" panose="02040503050406030204" charset="0"/>
                <a:cs typeface="Cambria" panose="02040503050406030204" charset="0"/>
                <a:sym typeface="+mn-ea"/>
              </a:rPr>
              <a:t>作为</a:t>
            </a:r>
            <a:r>
              <a:rPr lang="zh-CN" altLang="en-US">
                <a:latin typeface="Cambria" panose="02040503050406030204" charset="0"/>
                <a:cs typeface="Cambria" panose="02040503050406030204" charset="0"/>
                <a:sym typeface="+mn-ea"/>
              </a:rPr>
              <a:t>损失</a:t>
            </a:r>
            <a:endParaRPr lang="zh-CN" altLang="en-US">
              <a:latin typeface="Cambria" panose="02040503050406030204" charset="0"/>
              <a:cs typeface="Cambria" panose="02040503050406030204" charset="0"/>
              <a:sym typeface="+mn-ea"/>
            </a:endParaRPr>
          </a:p>
          <a:p>
            <a:pPr marL="285750" lvl="0" indent="-285750" algn="l">
              <a:lnSpc>
                <a:spcPct val="150000"/>
              </a:lnSpc>
              <a:buClrTx/>
              <a:buSzTx/>
              <a:buFont typeface="Wingdings" panose="05000000000000000000" charset="0"/>
              <a:buChar char="n"/>
            </a:pPr>
            <a:r>
              <a:rPr lang="zh-CN" altLang="en-US" sz="2000" b="1">
                <a:solidFill>
                  <a:schemeClr val="tx1"/>
                </a:solidFill>
                <a:latin typeface="Cambria" panose="02040503050406030204" charset="0"/>
                <a:cs typeface="Cambria" panose="02040503050406030204" charset="0"/>
                <a:sym typeface="+mn-ea"/>
              </a:rPr>
              <a:t>回答模板生成</a:t>
            </a:r>
            <a:endParaRPr lang="zh-CN" altLang="en-US" sz="2000">
              <a:solidFill>
                <a:schemeClr val="tx1"/>
              </a:solidFill>
              <a:latin typeface="Cambria" panose="02040503050406030204" charset="0"/>
              <a:cs typeface="Cambria" panose="02040503050406030204" charset="0"/>
              <a:sym typeface="+mn-ea"/>
            </a:endParaRPr>
          </a:p>
          <a:p>
            <a:pPr lvl="1" indent="0" algn="l">
              <a:lnSpc>
                <a:spcPct val="150000"/>
              </a:lnSpc>
              <a:buClrTx/>
              <a:buSzTx/>
              <a:buFont typeface="Wingdings" panose="05000000000000000000" charset="0"/>
              <a:buNone/>
            </a:pPr>
            <a:r>
              <a:rPr lang="zh-CN" altLang="en-US">
                <a:solidFill>
                  <a:schemeClr val="tx1"/>
                </a:solidFill>
                <a:latin typeface="Cambria" panose="02040503050406030204" charset="0"/>
                <a:cs typeface="Cambria" panose="02040503050406030204" charset="0"/>
                <a:sym typeface="+mn-ea"/>
              </a:rPr>
              <a:t>在词汇表中加入一个特殊的</a:t>
            </a:r>
            <a:r>
              <a:rPr lang="en-US" altLang="zh-CN">
                <a:solidFill>
                  <a:schemeClr val="tx1"/>
                </a:solidFill>
                <a:latin typeface="Cambria" panose="02040503050406030204" charset="0"/>
                <a:cs typeface="Cambria" panose="02040503050406030204" charset="0"/>
                <a:sym typeface="+mn-ea"/>
              </a:rPr>
              <a:t>token:</a:t>
            </a:r>
            <a:r>
              <a:rPr lang="en-US" altLang="zh-CN" b="1">
                <a:solidFill>
                  <a:srgbClr val="FF0000"/>
                </a:solidFill>
                <a:latin typeface="Cambria" panose="02040503050406030204" charset="0"/>
                <a:cs typeface="Cambria" panose="02040503050406030204" charset="0"/>
                <a:sym typeface="+mn-ea"/>
              </a:rPr>
              <a:t>[ITEM]</a:t>
            </a:r>
            <a:endParaRPr lang="en-US" altLang="zh-CN">
              <a:solidFill>
                <a:schemeClr val="tx1"/>
              </a:solidFill>
              <a:latin typeface="Cambria" panose="02040503050406030204" charset="0"/>
              <a:cs typeface="Cambria" panose="02040503050406030204" charset="0"/>
              <a:sym typeface="+mn-ea"/>
            </a:endParaRPr>
          </a:p>
          <a:p>
            <a:pPr lvl="1" indent="0" algn="l">
              <a:lnSpc>
                <a:spcPct val="150000"/>
              </a:lnSpc>
              <a:buClrTx/>
              <a:buSzTx/>
              <a:buFont typeface="Wingdings" panose="05000000000000000000" charset="0"/>
              <a:buNone/>
            </a:pPr>
            <a:r>
              <a:rPr lang="zh-CN" altLang="en-US">
                <a:solidFill>
                  <a:schemeClr val="tx1"/>
                </a:solidFill>
                <a:latin typeface="Cambria" panose="02040503050406030204" charset="0"/>
                <a:cs typeface="Cambria" panose="02040503050406030204" charset="0"/>
                <a:sym typeface="+mn-ea"/>
              </a:rPr>
              <a:t>将回答中的所有</a:t>
            </a:r>
            <a:r>
              <a:rPr lang="zh-CN" altLang="en-US">
                <a:solidFill>
                  <a:schemeClr val="accent1"/>
                </a:solidFill>
                <a:latin typeface="Cambria" panose="02040503050406030204" charset="0"/>
                <a:cs typeface="Cambria" panose="02040503050406030204" charset="0"/>
                <a:sym typeface="+mn-ea"/>
              </a:rPr>
              <a:t>项目</a:t>
            </a:r>
            <a:r>
              <a:rPr lang="zh-CN" altLang="en-US">
                <a:solidFill>
                  <a:schemeClr val="tx1"/>
                </a:solidFill>
                <a:latin typeface="Cambria" panose="02040503050406030204" charset="0"/>
                <a:cs typeface="Cambria" panose="02040503050406030204" charset="0"/>
                <a:sym typeface="+mn-ea"/>
              </a:rPr>
              <a:t>用</a:t>
            </a:r>
            <a:r>
              <a:rPr lang="en-US" altLang="zh-CN" b="1">
                <a:solidFill>
                  <a:srgbClr val="FF0000"/>
                </a:solidFill>
                <a:latin typeface="Cambria" panose="02040503050406030204" charset="0"/>
                <a:cs typeface="Cambria" panose="02040503050406030204" charset="0"/>
                <a:sym typeface="+mn-ea"/>
              </a:rPr>
              <a:t>[ITEM]</a:t>
            </a:r>
            <a:r>
              <a:rPr lang="zh-CN" altLang="en-US">
                <a:solidFill>
                  <a:schemeClr val="tx1"/>
                </a:solidFill>
                <a:latin typeface="Cambria" panose="02040503050406030204" charset="0"/>
                <a:cs typeface="Cambria" panose="02040503050406030204" charset="0"/>
                <a:sym typeface="+mn-ea"/>
              </a:rPr>
              <a:t>替代</a:t>
            </a:r>
            <a:endParaRPr lang="zh-CN" altLang="en-US">
              <a:solidFill>
                <a:schemeClr val="tx1"/>
              </a:solidFill>
              <a:latin typeface="Cambria" panose="02040503050406030204" charset="0"/>
              <a:cs typeface="Cambria" panose="02040503050406030204" charset="0"/>
              <a:sym typeface="+mn-ea"/>
            </a:endParaRPr>
          </a:p>
        </p:txBody>
      </p:sp>
      <p:pic>
        <p:nvPicPr>
          <p:cNvPr id="9" name="图片 8"/>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5835015" y="4453890"/>
            <a:ext cx="264160" cy="342900"/>
          </a:xfrm>
          <a:prstGeom prst="rect">
            <a:avLst/>
          </a:prstGeom>
        </p:spPr>
      </p:pic>
      <p:pic>
        <p:nvPicPr>
          <p:cNvPr id="10" name="图片 9"/>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6308725" y="4527550"/>
            <a:ext cx="570865" cy="332740"/>
          </a:xfrm>
          <a:prstGeom prst="rect">
            <a:avLst/>
          </a:prstGeom>
        </p:spPr>
      </p:pic>
      <p:pic>
        <p:nvPicPr>
          <p:cNvPr id="11" name="图片 10"/>
          <p:cNvPicPr>
            <a:picLocks noChangeAspect="1"/>
          </p:cNvPicPr>
          <p:nvPr/>
        </p:nvPicPr>
        <p:blipFill>
          <a:blip r:embed="rId6">
            <a:clrChange>
              <a:clrFrom>
                <a:srgbClr val="FFFFFF">
                  <a:alpha val="100000"/>
                </a:srgbClr>
              </a:clrFrom>
              <a:clrTo>
                <a:srgbClr val="FFFFFF">
                  <a:alpha val="100000"/>
                  <a:alpha val="0"/>
                </a:srgbClr>
              </a:clrTo>
            </a:clrChange>
          </a:blip>
          <a:stretch>
            <a:fillRect/>
          </a:stretch>
        </p:blipFill>
        <p:spPr>
          <a:xfrm>
            <a:off x="7617460" y="4489450"/>
            <a:ext cx="637540" cy="370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主要工作</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2</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：子任务特定的提示</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rPr>
              <a:t>设计</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2" name="文本框 1"/>
          <p:cNvSpPr txBox="1"/>
          <p:nvPr>
            <p:custDataLst>
              <p:tags r:id="rId1"/>
            </p:custDataLst>
          </p:nvPr>
        </p:nvSpPr>
        <p:spPr>
          <a:xfrm>
            <a:off x="449580" y="1068705"/>
            <a:ext cx="7896225" cy="1383665"/>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2000" b="1"/>
              <a:t>用于</a:t>
            </a:r>
            <a:r>
              <a:rPr lang="zh-CN" altLang="en-US" sz="2000" b="1">
                <a:solidFill>
                  <a:schemeClr val="accent1"/>
                </a:solidFill>
              </a:rPr>
              <a:t>项目推荐</a:t>
            </a:r>
            <a:r>
              <a:rPr lang="zh-CN" altLang="en-US" sz="2000" b="1"/>
              <a:t>的提示</a:t>
            </a:r>
            <a:r>
              <a:rPr lang="zh-CN" altLang="en-US" sz="2000" b="1"/>
              <a:t>设计</a:t>
            </a:r>
            <a:endParaRPr lang="zh-CN" altLang="en-US" sz="2000" b="1"/>
          </a:p>
          <a:p>
            <a:pPr lvl="1" indent="0" algn="l">
              <a:lnSpc>
                <a:spcPct val="150000"/>
              </a:lnSpc>
              <a:buClrTx/>
              <a:buSzTx/>
              <a:buFont typeface="Wingdings" panose="05000000000000000000" charset="0"/>
              <a:buNone/>
            </a:pPr>
            <a:r>
              <a:rPr lang="zh-CN" altLang="en-US" b="1">
                <a:solidFill>
                  <a:schemeClr val="tx1"/>
                </a:solidFill>
              </a:rPr>
              <a:t>任务目的：</a:t>
            </a:r>
            <a:r>
              <a:rPr lang="zh-CN" altLang="en-US">
                <a:solidFill>
                  <a:schemeClr val="accent1"/>
                </a:solidFill>
              </a:rPr>
              <a:t>预测用户可能感兴趣的项目</a:t>
            </a:r>
            <a:endParaRPr lang="zh-CN" altLang="en-US">
              <a:solidFill>
                <a:schemeClr val="tx1"/>
              </a:solidFill>
            </a:endParaRPr>
          </a:p>
          <a:p>
            <a:pPr lvl="1" indent="0" algn="l">
              <a:lnSpc>
                <a:spcPct val="150000"/>
              </a:lnSpc>
              <a:buClrTx/>
              <a:buSzTx/>
              <a:buFont typeface="Wingdings" panose="05000000000000000000" charset="0"/>
              <a:buNone/>
            </a:pPr>
            <a:r>
              <a:rPr lang="zh-CN" altLang="en-US" b="1">
                <a:solidFill>
                  <a:schemeClr val="tx1"/>
                </a:solidFill>
              </a:rPr>
              <a:t>提示设计目的</a:t>
            </a:r>
            <a:r>
              <a:rPr lang="zh-CN" altLang="en-US">
                <a:solidFill>
                  <a:schemeClr val="tx1"/>
                </a:solidFill>
              </a:rPr>
              <a:t>：增强</a:t>
            </a:r>
            <a:r>
              <a:rPr lang="zh-CN" altLang="en-US">
                <a:solidFill>
                  <a:srgbClr val="FF0000"/>
                </a:solidFill>
              </a:rPr>
              <a:t>用户偏好的语义</a:t>
            </a:r>
            <a:r>
              <a:rPr lang="zh-CN" altLang="en-US">
                <a:solidFill>
                  <a:schemeClr val="tx1"/>
                </a:solidFill>
              </a:rPr>
              <a:t>，以预测出更满意的</a:t>
            </a:r>
            <a:r>
              <a:rPr lang="zh-CN" altLang="en-US">
                <a:solidFill>
                  <a:schemeClr val="tx1"/>
                </a:solidFill>
              </a:rPr>
              <a:t>推荐结果</a:t>
            </a:r>
            <a:endParaRPr lang="zh-CN" altLang="en-US">
              <a:solidFill>
                <a:schemeClr val="tx1"/>
              </a:solidFill>
            </a:endParaRPr>
          </a:p>
        </p:txBody>
      </p:sp>
      <p:pic>
        <p:nvPicPr>
          <p:cNvPr id="3" name="图片 2"/>
          <p:cNvPicPr>
            <a:picLocks noChangeAspect="1"/>
          </p:cNvPicPr>
          <p:nvPr/>
        </p:nvPicPr>
        <p:blipFill>
          <a:blip r:embed="rId2"/>
          <a:stretch>
            <a:fillRect/>
          </a:stretch>
        </p:blipFill>
        <p:spPr>
          <a:xfrm>
            <a:off x="1155700" y="2452370"/>
            <a:ext cx="6507480" cy="1735455"/>
          </a:xfrm>
          <a:prstGeom prst="rect">
            <a:avLst/>
          </a:prstGeom>
        </p:spPr>
      </p:pic>
      <p:sp>
        <p:nvSpPr>
          <p:cNvPr id="6" name="文本框 5"/>
          <p:cNvSpPr txBox="1"/>
          <p:nvPr/>
        </p:nvSpPr>
        <p:spPr>
          <a:xfrm>
            <a:off x="450850" y="3785870"/>
            <a:ext cx="3048000" cy="2214880"/>
          </a:xfrm>
          <a:prstGeom prst="rect">
            <a:avLst/>
          </a:prstGeom>
          <a:noFill/>
        </p:spPr>
        <p:txBody>
          <a:bodyPr wrap="square" rtlCol="0" anchor="t">
            <a:spAutoFit/>
          </a:bodyPr>
          <a:p>
            <a:pPr marL="285750" lvl="0" indent="-285750" algn="l">
              <a:lnSpc>
                <a:spcPct val="150000"/>
              </a:lnSpc>
              <a:buClrTx/>
              <a:buSzTx/>
              <a:buFont typeface="Wingdings" panose="05000000000000000000" charset="0"/>
              <a:buChar char="n"/>
            </a:pPr>
            <a:r>
              <a:rPr lang="zh-CN" altLang="en-US" sz="2000" b="1">
                <a:latin typeface="Cambria" panose="02040503050406030204" charset="0"/>
                <a:cs typeface="Cambria" panose="02040503050406030204" charset="0"/>
                <a:sym typeface="+mn-ea"/>
              </a:rPr>
              <a:t>提示组成</a:t>
            </a:r>
            <a:endParaRPr lang="zh-CN" altLang="en-US" sz="2000" b="1">
              <a:latin typeface="Cambria" panose="02040503050406030204" charset="0"/>
              <a:cs typeface="Cambria" panose="02040503050406030204" charset="0"/>
              <a:sym typeface="+mn-ea"/>
            </a:endParaRPr>
          </a:p>
          <a:p>
            <a:pPr marL="800100" lvl="1" indent="-342900" algn="l">
              <a:lnSpc>
                <a:spcPct val="150000"/>
              </a:lnSpc>
              <a:buClrTx/>
              <a:buSzTx/>
              <a:buFont typeface="Arial" panose="020B0604020202020204" pitchFamily="34" charset="0"/>
              <a:buAutoNum type="arabicPeriod"/>
            </a:pPr>
            <a:r>
              <a:rPr lang="zh-CN" altLang="en-US">
                <a:latin typeface="Cambria" panose="02040503050406030204" charset="0"/>
                <a:cs typeface="Cambria" panose="02040503050406030204" charset="0"/>
                <a:sym typeface="+mn-ea"/>
              </a:rPr>
              <a:t>原始的对话</a:t>
            </a:r>
            <a:r>
              <a:rPr lang="zh-CN" altLang="en-US">
                <a:latin typeface="Cambria" panose="02040503050406030204" charset="0"/>
                <a:cs typeface="Cambria" panose="02040503050406030204" charset="0"/>
                <a:sym typeface="+mn-ea"/>
              </a:rPr>
              <a:t>历史</a:t>
            </a:r>
            <a:endParaRPr lang="zh-CN" altLang="en-US">
              <a:latin typeface="Cambria" panose="02040503050406030204" charset="0"/>
              <a:cs typeface="Cambria" panose="02040503050406030204" charset="0"/>
              <a:sym typeface="+mn-ea"/>
            </a:endParaRPr>
          </a:p>
          <a:p>
            <a:pPr marL="800100" lvl="1" indent="-342900" algn="l">
              <a:lnSpc>
                <a:spcPct val="150000"/>
              </a:lnSpc>
              <a:buClrTx/>
              <a:buSzTx/>
              <a:buFont typeface="Arial" panose="020B0604020202020204" pitchFamily="34" charset="0"/>
              <a:buAutoNum type="arabicPeriod"/>
            </a:pPr>
            <a:r>
              <a:rPr lang="zh-CN" altLang="en-US" b="1">
                <a:solidFill>
                  <a:srgbClr val="FF0000"/>
                </a:solidFill>
                <a:latin typeface="Cambria" panose="02040503050406030204" charset="0"/>
                <a:cs typeface="Cambria" panose="02040503050406030204" charset="0"/>
                <a:sym typeface="+mn-ea"/>
              </a:rPr>
              <a:t>推荐任务特定的提示</a:t>
            </a:r>
            <a:endParaRPr lang="zh-CN" altLang="en-US">
              <a:latin typeface="Cambria" panose="02040503050406030204" charset="0"/>
              <a:cs typeface="Cambria" panose="02040503050406030204" charset="0"/>
              <a:sym typeface="+mn-ea"/>
            </a:endParaRPr>
          </a:p>
          <a:p>
            <a:pPr marL="800100" lvl="1" indent="-342900" algn="l">
              <a:lnSpc>
                <a:spcPct val="150000"/>
              </a:lnSpc>
              <a:buClrTx/>
              <a:buSzTx/>
              <a:buFont typeface="Arial" panose="020B0604020202020204" pitchFamily="34" charset="0"/>
              <a:buAutoNum type="arabicPeriod"/>
            </a:pPr>
            <a:r>
              <a:rPr lang="zh-CN" altLang="en-US">
                <a:latin typeface="Cambria" panose="02040503050406030204" charset="0"/>
                <a:cs typeface="Cambria" panose="02040503050406030204" charset="0"/>
                <a:sym typeface="+mn-ea"/>
              </a:rPr>
              <a:t>融合后的</a:t>
            </a:r>
            <a:r>
              <a:rPr lang="zh-CN" altLang="en-US" b="1">
                <a:solidFill>
                  <a:schemeClr val="accent1"/>
                </a:solidFill>
                <a:latin typeface="Cambria" panose="02040503050406030204" charset="0"/>
                <a:cs typeface="Cambria" panose="02040503050406030204" charset="0"/>
                <a:sym typeface="+mn-ea"/>
              </a:rPr>
              <a:t>实体</a:t>
            </a:r>
            <a:r>
              <a:rPr lang="zh-CN" altLang="en-US">
                <a:latin typeface="Cambria" panose="02040503050406030204" charset="0"/>
                <a:cs typeface="Cambria" panose="02040503050406030204" charset="0"/>
                <a:sym typeface="+mn-ea"/>
              </a:rPr>
              <a:t>表示</a:t>
            </a:r>
            <a:endParaRPr lang="zh-CN" altLang="en-US">
              <a:latin typeface="Cambria" panose="02040503050406030204" charset="0"/>
              <a:cs typeface="Cambria" panose="02040503050406030204" charset="0"/>
              <a:sym typeface="+mn-ea"/>
            </a:endParaRPr>
          </a:p>
          <a:p>
            <a:pPr marL="800100" lvl="1" indent="-342900" algn="l">
              <a:lnSpc>
                <a:spcPct val="150000"/>
              </a:lnSpc>
              <a:buClrTx/>
              <a:buSzTx/>
              <a:buFont typeface="Arial" panose="020B0604020202020204" pitchFamily="34" charset="0"/>
              <a:buAutoNum type="arabicPeriod"/>
            </a:pPr>
            <a:r>
              <a:rPr lang="zh-CN" altLang="en-US" b="1">
                <a:solidFill>
                  <a:schemeClr val="accent1"/>
                </a:solidFill>
                <a:latin typeface="Cambria" panose="02040503050406030204" charset="0"/>
                <a:cs typeface="Cambria" panose="02040503050406030204" charset="0"/>
                <a:sym typeface="+mn-ea"/>
              </a:rPr>
              <a:t>回答模板</a:t>
            </a:r>
            <a:r>
              <a:rPr lang="en-US" altLang="zh-CN" b="1">
                <a:solidFill>
                  <a:schemeClr val="accent1"/>
                </a:solidFill>
                <a:latin typeface="Cambria" panose="02040503050406030204" charset="0"/>
                <a:cs typeface="Cambria" panose="02040503050406030204" charset="0"/>
                <a:sym typeface="+mn-ea"/>
              </a:rPr>
              <a:t>(tokens)</a:t>
            </a:r>
            <a:endParaRPr lang="en-US" altLang="zh-CN" b="1">
              <a:solidFill>
                <a:schemeClr val="accent1"/>
              </a:solidFill>
              <a:latin typeface="Cambria" panose="02040503050406030204" charset="0"/>
              <a:cs typeface="Cambria" panose="02040503050406030204" charset="0"/>
              <a:sym typeface="+mn-ea"/>
            </a:endParaRPr>
          </a:p>
        </p:txBody>
      </p:sp>
      <p:pic>
        <p:nvPicPr>
          <p:cNvPr id="5" name="图片 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92810" y="5992495"/>
            <a:ext cx="2606040" cy="423545"/>
          </a:xfrm>
          <a:prstGeom prst="rect">
            <a:avLst/>
          </a:prstGeom>
        </p:spPr>
      </p:pic>
      <p:sp>
        <p:nvSpPr>
          <p:cNvPr id="8" name="文本框 7"/>
          <p:cNvSpPr txBox="1"/>
          <p:nvPr/>
        </p:nvSpPr>
        <p:spPr>
          <a:xfrm>
            <a:off x="3702685" y="3938270"/>
            <a:ext cx="4636770" cy="1383665"/>
          </a:xfrm>
          <a:prstGeom prst="rect">
            <a:avLst/>
          </a:prstGeom>
          <a:noFill/>
        </p:spPr>
        <p:txBody>
          <a:bodyPr wrap="square" rtlCol="0" anchor="t">
            <a:spAutoFit/>
          </a:bodyPr>
          <a:p>
            <a:pPr marL="285750" lvl="0" indent="-285750" algn="l">
              <a:lnSpc>
                <a:spcPct val="150000"/>
              </a:lnSpc>
              <a:buClrTx/>
              <a:buSzTx/>
              <a:buFont typeface="Wingdings" panose="05000000000000000000" charset="0"/>
              <a:buChar char="n"/>
            </a:pPr>
            <a:r>
              <a:rPr lang="zh-CN" altLang="en-US" sz="2000" b="1">
                <a:latin typeface="Cambria" panose="02040503050406030204" charset="0"/>
                <a:cs typeface="Cambria" panose="02040503050406030204" charset="0"/>
                <a:sym typeface="+mn-ea"/>
              </a:rPr>
              <a:t>提示学习</a:t>
            </a:r>
            <a:endParaRPr lang="zh-CN" altLang="en-US" sz="2000" b="1">
              <a:latin typeface="Cambria" panose="02040503050406030204" charset="0"/>
              <a:cs typeface="Cambria" panose="02040503050406030204" charset="0"/>
              <a:sym typeface="+mn-ea"/>
            </a:endParaRPr>
          </a:p>
          <a:p>
            <a:pPr lvl="0" indent="457200" algn="l">
              <a:lnSpc>
                <a:spcPct val="150000"/>
              </a:lnSpc>
              <a:buClrTx/>
              <a:buSzTx/>
              <a:buFont typeface="Wingdings" panose="05000000000000000000" charset="0"/>
              <a:buNone/>
            </a:pPr>
            <a:r>
              <a:rPr lang="zh-CN" altLang="en-US">
                <a:latin typeface="Cambria" panose="02040503050406030204" charset="0"/>
                <a:cs typeface="Cambria" panose="02040503050406030204" charset="0"/>
                <a:sym typeface="+mn-ea"/>
              </a:rPr>
              <a:t>可调节的参数为</a:t>
            </a:r>
            <a:r>
              <a:rPr lang="en-US" altLang="zh-CN">
                <a:latin typeface="Cambria" panose="02040503050406030204" charset="0"/>
                <a:cs typeface="Cambria" panose="02040503050406030204" charset="0"/>
                <a:sym typeface="+mn-ea"/>
              </a:rPr>
              <a:t>     </a:t>
            </a:r>
            <a:r>
              <a:rPr lang="zh-CN" altLang="en-US">
                <a:latin typeface="Cambria" panose="02040503050406030204" charset="0"/>
                <a:cs typeface="Cambria" panose="02040503050406030204" charset="0"/>
                <a:sym typeface="+mn-ea"/>
              </a:rPr>
              <a:t>和</a:t>
            </a:r>
            <a:r>
              <a:rPr lang="en-US" altLang="zh-CN">
                <a:latin typeface="Cambria" panose="02040503050406030204" charset="0"/>
                <a:cs typeface="Cambria" panose="02040503050406030204" charset="0"/>
                <a:sym typeface="+mn-ea"/>
              </a:rPr>
              <a:t> </a:t>
            </a:r>
            <a:r>
              <a:rPr lang="en-US" altLang="zh-CN" b="1">
                <a:latin typeface="Cambria" panose="02040503050406030204" charset="0"/>
                <a:cs typeface="Cambria" panose="02040503050406030204" charset="0"/>
                <a:sym typeface="+mn-ea"/>
              </a:rPr>
              <a:t>P</a:t>
            </a:r>
            <a:r>
              <a:rPr lang="en-US" altLang="zh-CN" i="1" baseline="-25000">
                <a:latin typeface="Cambria" panose="02040503050406030204" charset="0"/>
                <a:cs typeface="Cambria" panose="02040503050406030204" charset="0"/>
                <a:sym typeface="+mn-ea"/>
              </a:rPr>
              <a:t>rec</a:t>
            </a:r>
            <a:r>
              <a:rPr lang="en-US" altLang="zh-CN">
                <a:latin typeface="Cambria" panose="02040503050406030204" charset="0"/>
                <a:cs typeface="Cambria" panose="02040503050406030204" charset="0"/>
                <a:sym typeface="+mn-ea"/>
              </a:rPr>
              <a:t> </a:t>
            </a:r>
            <a:r>
              <a:rPr lang="zh-CN" altLang="en-US">
                <a:latin typeface="Cambria" panose="02040503050406030204" charset="0"/>
                <a:cs typeface="Cambria" panose="02040503050406030204" charset="0"/>
                <a:sym typeface="+mn-ea"/>
              </a:rPr>
              <a:t>，</a:t>
            </a:r>
            <a:r>
              <a:rPr lang="zh-CN" altLang="en-US">
                <a:latin typeface="Cambria" panose="02040503050406030204" charset="0"/>
                <a:cs typeface="Cambria" panose="02040503050406030204" charset="0"/>
                <a:sym typeface="+mn-ea"/>
              </a:rPr>
              <a:t>记作</a:t>
            </a:r>
            <a:endParaRPr lang="zh-CN" altLang="en-US">
              <a:latin typeface="Cambria" panose="02040503050406030204" charset="0"/>
              <a:cs typeface="Cambria" panose="02040503050406030204" charset="0"/>
              <a:sym typeface="+mn-ea"/>
            </a:endParaRPr>
          </a:p>
          <a:p>
            <a:pPr lvl="0" indent="457200" algn="l">
              <a:lnSpc>
                <a:spcPct val="150000"/>
              </a:lnSpc>
              <a:buClrTx/>
              <a:buSzTx/>
              <a:buFont typeface="Wingdings" panose="05000000000000000000" charset="0"/>
              <a:buNone/>
            </a:pPr>
            <a:r>
              <a:rPr lang="zh-CN" altLang="en-US">
                <a:solidFill>
                  <a:schemeClr val="tx1"/>
                </a:solidFill>
                <a:latin typeface="Cambria" panose="02040503050406030204" charset="0"/>
                <a:cs typeface="Cambria" panose="02040503050406030204" charset="0"/>
                <a:sym typeface="+mn-ea"/>
              </a:rPr>
              <a:t>损失</a:t>
            </a:r>
            <a:r>
              <a:rPr lang="zh-CN" altLang="en-US">
                <a:solidFill>
                  <a:schemeClr val="tx1"/>
                </a:solidFill>
                <a:latin typeface="Cambria" panose="02040503050406030204" charset="0"/>
                <a:cs typeface="Cambria" panose="02040503050406030204" charset="0"/>
                <a:sym typeface="+mn-ea"/>
              </a:rPr>
              <a:t>函数：</a:t>
            </a:r>
            <a:endParaRPr lang="zh-CN" altLang="en-US">
              <a:solidFill>
                <a:schemeClr val="tx1"/>
              </a:solidFill>
              <a:latin typeface="Cambria" panose="02040503050406030204" charset="0"/>
              <a:cs typeface="Cambria" panose="02040503050406030204" charset="0"/>
              <a:sym typeface="+mn-ea"/>
            </a:endParaRPr>
          </a:p>
        </p:txBody>
      </p:sp>
      <p:pic>
        <p:nvPicPr>
          <p:cNvPr id="7" name="图片 6"/>
          <p:cNvPicPr>
            <a:picLocks noChangeAspect="1"/>
          </p:cNvPicPr>
          <p:nvPr/>
        </p:nvPicPr>
        <p:blipFill>
          <a:blip r:embed="rId4">
            <a:clrChange>
              <a:clrFrom>
                <a:srgbClr val="FFFFFF">
                  <a:alpha val="100000"/>
                </a:srgbClr>
              </a:clrFrom>
              <a:clrTo>
                <a:srgbClr val="FFFFFF">
                  <a:alpha val="100000"/>
                  <a:alpha val="0"/>
                </a:srgbClr>
              </a:clrTo>
            </a:clrChange>
          </a:blip>
          <a:stretch>
            <a:fillRect/>
          </a:stretch>
        </p:blipFill>
        <p:spPr>
          <a:xfrm>
            <a:off x="5834380" y="4492625"/>
            <a:ext cx="248920" cy="316865"/>
          </a:xfrm>
          <a:prstGeom prst="rect">
            <a:avLst/>
          </a:prstGeom>
        </p:spPr>
      </p:pic>
      <p:pic>
        <p:nvPicPr>
          <p:cNvPr id="9" name="图片 8"/>
          <p:cNvPicPr>
            <a:picLocks noChangeAspect="1"/>
          </p:cNvPicPr>
          <p:nvPr/>
        </p:nvPicPr>
        <p:blipFill>
          <a:blip r:embed="rId5">
            <a:clrChange>
              <a:clrFrom>
                <a:srgbClr val="FFFFFF">
                  <a:alpha val="100000"/>
                </a:srgbClr>
              </a:clrFrom>
              <a:clrTo>
                <a:srgbClr val="FFFFFF">
                  <a:alpha val="100000"/>
                  <a:alpha val="0"/>
                </a:srgbClr>
              </a:clrTo>
            </a:clrChange>
          </a:blip>
          <a:stretch>
            <a:fillRect/>
          </a:stretch>
        </p:blipFill>
        <p:spPr>
          <a:xfrm>
            <a:off x="7472045" y="4481195"/>
            <a:ext cx="610870" cy="386080"/>
          </a:xfrm>
          <a:prstGeom prst="rect">
            <a:avLst/>
          </a:prstGeom>
        </p:spPr>
      </p:pic>
      <p:pic>
        <p:nvPicPr>
          <p:cNvPr id="10" name="图片 9"/>
          <p:cNvPicPr>
            <a:picLocks noChangeAspect="1"/>
          </p:cNvPicPr>
          <p:nvPr/>
        </p:nvPicPr>
        <p:blipFill>
          <a:blip r:embed="rId6"/>
          <a:stretch>
            <a:fillRect/>
          </a:stretch>
        </p:blipFill>
        <p:spPr>
          <a:xfrm>
            <a:off x="3354070" y="5321935"/>
            <a:ext cx="5670550" cy="7175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6" grpId="1"/>
      <p:bldP spid="8"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目录</a:t>
            </a:r>
            <a:endPar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497424" y="2696369"/>
            <a:ext cx="3960526"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a:t>
              </a:r>
              <a:r>
                <a:rPr kumimoji="0" lang="zh-CN" altLang="en-US" sz="2400" b="1" dirty="0">
                  <a:solidFill>
                    <a:schemeClr val="bg1">
                      <a:lumMod val="95000"/>
                    </a:schemeClr>
                  </a:solidFill>
                  <a:ea typeface="微软雅黑" panose="020B0503020204020204" pitchFamily="34" charset="-122"/>
                </a:rPr>
                <a:t>及现状</a:t>
              </a:r>
              <a:endParaRPr kumimoji="0" lang="zh-CN" altLang="en-US"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505361" y="1688307"/>
            <a:ext cx="3952588"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anose="020B0503020204020204" pitchFamily="34" charset="-122"/>
                </a:rPr>
                <a:t>前置</a:t>
              </a:r>
              <a:r>
                <a:rPr kumimoji="0" lang="zh-CN" altLang="en-US" sz="2400" b="1" dirty="0" smtClean="0">
                  <a:solidFill>
                    <a:schemeClr val="bg1">
                      <a:lumMod val="95000"/>
                    </a:schemeClr>
                  </a:solidFill>
                  <a:ea typeface="微软雅黑" panose="020B0503020204020204" pitchFamily="34" charset="-122"/>
                </a:rPr>
                <a:t>知识</a:t>
              </a:r>
              <a:endParaRPr kumimoji="0" lang="zh-CN" altLang="en-US" sz="2400" b="1" dirty="0" smtClean="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497424" y="3704432"/>
            <a:ext cx="3960526"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本文主要</a:t>
              </a:r>
              <a:r>
                <a:rPr kumimoji="0" lang="zh-CN" altLang="en-US" sz="2400" b="1" dirty="0">
                  <a:solidFill>
                    <a:schemeClr val="bg1">
                      <a:lumMod val="95000"/>
                    </a:schemeClr>
                  </a:solidFill>
                  <a:ea typeface="微软雅黑" panose="020B0503020204020204" pitchFamily="34" charset="-122"/>
                </a:rPr>
                <a:t>工作</a:t>
              </a:r>
              <a:endParaRPr kumimoji="0" lang="zh-CN" altLang="en-US"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00000">
                  <a:alpha val="0"/>
                </a:srgb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712494"/>
            <a:ext cx="3952588"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实验</a:t>
              </a:r>
              <a:r>
                <a:rPr kumimoji="0" lang="zh-CN" altLang="en-US" sz="2400" b="1" dirty="0">
                  <a:solidFill>
                    <a:schemeClr val="bg1">
                      <a:lumMod val="95000"/>
                    </a:schemeClr>
                  </a:solidFill>
                  <a:ea typeface="微软雅黑" panose="020B0503020204020204" pitchFamily="34" charset="-122"/>
                </a:rPr>
                <a:t>结果评估</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实验结果</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评估</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6" name="文本框 5"/>
          <p:cNvSpPr txBox="1"/>
          <p:nvPr/>
        </p:nvSpPr>
        <p:spPr>
          <a:xfrm>
            <a:off x="449580" y="1068705"/>
            <a:ext cx="6656705" cy="1291590"/>
          </a:xfrm>
          <a:prstGeom prst="rect">
            <a:avLst/>
          </a:prstGeom>
          <a:noFill/>
        </p:spPr>
        <p:txBody>
          <a:bodyPr wrap="none" rtlCol="0">
            <a:spAutoFit/>
          </a:bodyPr>
          <a:p>
            <a:pPr marL="285750" indent="-285750" algn="l">
              <a:lnSpc>
                <a:spcPct val="150000"/>
              </a:lnSpc>
              <a:buFont typeface="Wingdings" panose="05000000000000000000" charset="0"/>
              <a:buChar char="n"/>
            </a:pPr>
            <a:r>
              <a:rPr lang="zh-CN" altLang="en-US" sz="2000" b="1"/>
              <a:t>数据集</a:t>
            </a:r>
            <a:endParaRPr lang="zh-CN" altLang="en-US" sz="2000" b="1"/>
          </a:p>
          <a:p>
            <a:pPr marL="800100" lvl="1" indent="-342900" algn="l">
              <a:lnSpc>
                <a:spcPct val="150000"/>
              </a:lnSpc>
              <a:buFont typeface="Wingdings" panose="05000000000000000000" charset="0"/>
              <a:buChar char="Ø"/>
            </a:pPr>
            <a:r>
              <a:rPr lang="en-US" altLang="zh-CN" sz="1600">
                <a:solidFill>
                  <a:schemeClr val="tx1"/>
                </a:solidFill>
                <a:latin typeface="Cambria" panose="02040503050406030204" charset="0"/>
                <a:cs typeface="Cambria" panose="02040503050406030204" charset="0"/>
              </a:rPr>
              <a:t>ReDial</a:t>
            </a:r>
            <a:r>
              <a:rPr lang="zh-CN" altLang="en-US" sz="1600">
                <a:solidFill>
                  <a:schemeClr val="tx1"/>
                </a:solidFill>
                <a:latin typeface="Cambria" panose="02040503050406030204" charset="0"/>
                <a:cs typeface="Cambria" panose="02040503050406030204" charset="0"/>
              </a:rPr>
              <a:t>：关于</a:t>
            </a:r>
            <a:r>
              <a:rPr lang="zh-CN" altLang="en-US" sz="1600">
                <a:solidFill>
                  <a:schemeClr val="accent1"/>
                </a:solidFill>
                <a:latin typeface="Cambria" panose="02040503050406030204" charset="0"/>
                <a:cs typeface="Cambria" panose="02040503050406030204" charset="0"/>
              </a:rPr>
              <a:t>电影推荐</a:t>
            </a:r>
            <a:r>
              <a:rPr lang="zh-CN" altLang="en-US" sz="1600">
                <a:solidFill>
                  <a:schemeClr val="tx1"/>
                </a:solidFill>
                <a:latin typeface="Cambria" panose="02040503050406030204" charset="0"/>
                <a:cs typeface="Cambria" panose="02040503050406030204" charset="0"/>
              </a:rPr>
              <a:t>的</a:t>
            </a:r>
            <a:r>
              <a:rPr lang="zh-CN" altLang="en-US" sz="1600">
                <a:solidFill>
                  <a:schemeClr val="accent1"/>
                </a:solidFill>
                <a:latin typeface="Cambria" panose="02040503050406030204" charset="0"/>
                <a:cs typeface="Cambria" panose="02040503050406030204" charset="0"/>
              </a:rPr>
              <a:t>英文</a:t>
            </a:r>
            <a:r>
              <a:rPr lang="en-US" altLang="zh-CN" sz="1600">
                <a:solidFill>
                  <a:schemeClr val="accent1"/>
                </a:solidFill>
                <a:latin typeface="Cambria" panose="02040503050406030204" charset="0"/>
                <a:cs typeface="Cambria" panose="02040503050406030204" charset="0"/>
              </a:rPr>
              <a:t>CRS</a:t>
            </a:r>
            <a:r>
              <a:rPr lang="zh-CN" altLang="en-US" sz="1600">
                <a:solidFill>
                  <a:schemeClr val="accent1"/>
                </a:solidFill>
                <a:latin typeface="Cambria" panose="02040503050406030204" charset="0"/>
                <a:cs typeface="Cambria" panose="02040503050406030204" charset="0"/>
              </a:rPr>
              <a:t>数据集</a:t>
            </a:r>
            <a:r>
              <a:rPr lang="zh-CN" altLang="en-US" sz="1600">
                <a:solidFill>
                  <a:schemeClr val="tx1"/>
                </a:solidFill>
                <a:latin typeface="Cambria" panose="02040503050406030204" charset="0"/>
                <a:cs typeface="Cambria" panose="02040503050406030204" charset="0"/>
              </a:rPr>
              <a:t>，通过</a:t>
            </a:r>
            <a:r>
              <a:rPr lang="en-US" altLang="zh-CN" sz="1600">
                <a:solidFill>
                  <a:schemeClr val="tx1"/>
                </a:solidFill>
                <a:latin typeface="Cambria" panose="02040503050406030204" charset="0"/>
                <a:cs typeface="Cambria" panose="02040503050406030204" charset="0"/>
              </a:rPr>
              <a:t>AMT</a:t>
            </a:r>
            <a:r>
              <a:rPr lang="zh-CN" altLang="en-US" sz="1600">
                <a:solidFill>
                  <a:schemeClr val="tx1"/>
                </a:solidFill>
                <a:latin typeface="Cambria" panose="02040503050406030204" charset="0"/>
                <a:cs typeface="Cambria" panose="02040503050406030204" charset="0"/>
              </a:rPr>
              <a:t>的众包</a:t>
            </a:r>
            <a:r>
              <a:rPr lang="zh-CN" altLang="en-US" sz="1600">
                <a:solidFill>
                  <a:schemeClr val="tx1"/>
                </a:solidFill>
                <a:latin typeface="Cambria" panose="02040503050406030204" charset="0"/>
                <a:cs typeface="Cambria" panose="02040503050406030204" charset="0"/>
              </a:rPr>
              <a:t>构建</a:t>
            </a:r>
            <a:endParaRPr lang="en-US" altLang="zh-CN" sz="1600">
              <a:solidFill>
                <a:schemeClr val="tx1"/>
              </a:solidFill>
              <a:latin typeface="Cambria" panose="02040503050406030204" charset="0"/>
              <a:cs typeface="Cambria" panose="02040503050406030204" charset="0"/>
            </a:endParaRPr>
          </a:p>
          <a:p>
            <a:pPr marL="800100" lvl="1" indent="-342900" algn="l">
              <a:lnSpc>
                <a:spcPct val="150000"/>
              </a:lnSpc>
              <a:buFont typeface="Wingdings" panose="05000000000000000000" charset="0"/>
              <a:buChar char="Ø"/>
            </a:pPr>
            <a:r>
              <a:rPr lang="en-US" altLang="zh-CN" sz="1600">
                <a:solidFill>
                  <a:schemeClr val="tx1"/>
                </a:solidFill>
                <a:latin typeface="Cambria" panose="02040503050406030204" charset="0"/>
                <a:cs typeface="Cambria" panose="02040503050406030204" charset="0"/>
              </a:rPr>
              <a:t>INSPIRED</a:t>
            </a:r>
            <a:r>
              <a:rPr lang="zh-CN" altLang="en-US" sz="1600">
                <a:solidFill>
                  <a:schemeClr val="tx1"/>
                </a:solidFill>
                <a:latin typeface="Cambria" panose="02040503050406030204" charset="0"/>
                <a:cs typeface="Cambria" panose="02040503050406030204" charset="0"/>
              </a:rPr>
              <a:t>：也是一个关于</a:t>
            </a:r>
            <a:r>
              <a:rPr lang="zh-CN" altLang="en-US" sz="1600">
                <a:solidFill>
                  <a:schemeClr val="accent1"/>
                </a:solidFill>
                <a:latin typeface="Cambria" panose="02040503050406030204" charset="0"/>
                <a:cs typeface="Cambria" panose="02040503050406030204" charset="0"/>
              </a:rPr>
              <a:t>电影推荐</a:t>
            </a:r>
            <a:r>
              <a:rPr lang="zh-CN" altLang="en-US" sz="1600">
                <a:solidFill>
                  <a:schemeClr val="tx1"/>
                </a:solidFill>
                <a:latin typeface="Cambria" panose="02040503050406030204" charset="0"/>
                <a:cs typeface="Cambria" panose="02040503050406030204" charset="0"/>
              </a:rPr>
              <a:t>的</a:t>
            </a:r>
            <a:r>
              <a:rPr lang="zh-CN" altLang="en-US" sz="1600">
                <a:solidFill>
                  <a:schemeClr val="accent1"/>
                </a:solidFill>
                <a:latin typeface="Cambria" panose="02040503050406030204" charset="0"/>
                <a:cs typeface="Cambria" panose="02040503050406030204" charset="0"/>
              </a:rPr>
              <a:t>英文</a:t>
            </a:r>
            <a:r>
              <a:rPr lang="en-US" altLang="zh-CN" sz="1600">
                <a:solidFill>
                  <a:schemeClr val="accent1"/>
                </a:solidFill>
                <a:latin typeface="Cambria" panose="02040503050406030204" charset="0"/>
                <a:cs typeface="Cambria" panose="02040503050406030204" charset="0"/>
              </a:rPr>
              <a:t>CRS</a:t>
            </a:r>
            <a:r>
              <a:rPr lang="zh-CN" altLang="en-US" sz="1600">
                <a:solidFill>
                  <a:schemeClr val="accent1"/>
                </a:solidFill>
                <a:latin typeface="Cambria" panose="02040503050406030204" charset="0"/>
                <a:cs typeface="Cambria" panose="02040503050406030204" charset="0"/>
              </a:rPr>
              <a:t>数据集</a:t>
            </a:r>
            <a:r>
              <a:rPr lang="zh-CN" altLang="en-US" sz="1600">
                <a:solidFill>
                  <a:schemeClr val="tx1"/>
                </a:solidFill>
                <a:latin typeface="Cambria" panose="02040503050406030204" charset="0"/>
                <a:cs typeface="Cambria" panose="02040503050406030204" charset="0"/>
              </a:rPr>
              <a:t>，规模</a:t>
            </a:r>
            <a:r>
              <a:rPr lang="zh-CN" altLang="en-US" sz="1600">
                <a:solidFill>
                  <a:schemeClr val="tx1"/>
                </a:solidFill>
                <a:latin typeface="Cambria" panose="02040503050406030204" charset="0"/>
                <a:cs typeface="Cambria" panose="02040503050406030204" charset="0"/>
              </a:rPr>
              <a:t>较小</a:t>
            </a:r>
            <a:endParaRPr lang="zh-CN" altLang="en-US" sz="1600">
              <a:solidFill>
                <a:schemeClr val="tx1"/>
              </a:solidFill>
              <a:latin typeface="Cambria" panose="02040503050406030204" charset="0"/>
              <a:cs typeface="Cambria" panose="02040503050406030204" charset="0"/>
            </a:endParaRPr>
          </a:p>
        </p:txBody>
      </p:sp>
      <p:sp>
        <p:nvSpPr>
          <p:cNvPr id="5" name="文本框 4"/>
          <p:cNvSpPr txBox="1"/>
          <p:nvPr/>
        </p:nvSpPr>
        <p:spPr>
          <a:xfrm>
            <a:off x="450850" y="2733040"/>
            <a:ext cx="4979035" cy="3876675"/>
          </a:xfrm>
          <a:prstGeom prst="rect">
            <a:avLst/>
          </a:prstGeom>
          <a:noFill/>
        </p:spPr>
        <p:txBody>
          <a:bodyPr wrap="none" rtlCol="0">
            <a:spAutoFit/>
          </a:bodyPr>
          <a:p>
            <a:pPr marL="285750" indent="-285750" algn="l">
              <a:lnSpc>
                <a:spcPct val="150000"/>
              </a:lnSpc>
              <a:buFont typeface="Wingdings" panose="05000000000000000000" charset="0"/>
              <a:buChar char="n"/>
            </a:pPr>
            <a:r>
              <a:rPr lang="en-US" altLang="zh-CN" sz="2000" b="1">
                <a:latin typeface="Cambria" panose="02040503050406030204" charset="0"/>
                <a:cs typeface="Cambria" panose="02040503050406030204" charset="0"/>
              </a:rPr>
              <a:t>Baselines</a:t>
            </a:r>
            <a:endParaRPr lang="zh-CN" altLang="en-US" sz="2000" b="1">
              <a:latin typeface="Cambria" panose="02040503050406030204" charset="0"/>
              <a:cs typeface="Cambria" panose="02040503050406030204" charset="0"/>
            </a:endParaRPr>
          </a:p>
          <a:p>
            <a:pPr marL="800100" lvl="1" indent="-342900" algn="l">
              <a:lnSpc>
                <a:spcPct val="150000"/>
              </a:lnSpc>
              <a:buFont typeface="Wingdings" panose="05000000000000000000" charset="0"/>
              <a:buChar char="Ø"/>
            </a:pPr>
            <a:r>
              <a:rPr lang="zh-CN" altLang="en-US" sz="1600" b="1">
                <a:solidFill>
                  <a:schemeClr val="tx1"/>
                </a:solidFill>
                <a:latin typeface="Cambria" panose="02040503050406030204" charset="0"/>
                <a:cs typeface="Cambria" panose="02040503050406030204" charset="0"/>
              </a:rPr>
              <a:t>对话推荐系统</a:t>
            </a:r>
            <a:endParaRPr lang="zh-CN" altLang="en-US" sz="1600" b="1">
              <a:solidFill>
                <a:schemeClr val="tx1"/>
              </a:solidFill>
              <a:latin typeface="Cambria" panose="02040503050406030204" charset="0"/>
              <a:cs typeface="Cambria" panose="02040503050406030204" charset="0"/>
            </a:endParaRPr>
          </a:p>
          <a:p>
            <a:pPr marL="1257300" lvl="2" indent="-342900" algn="l">
              <a:lnSpc>
                <a:spcPct val="150000"/>
              </a:lnSpc>
              <a:buFont typeface="Wingdings" panose="05000000000000000000" charset="0"/>
              <a:buChar char="Ø"/>
            </a:pPr>
            <a:r>
              <a:rPr lang="en-US" altLang="zh-CN" sz="1600">
                <a:solidFill>
                  <a:schemeClr val="tx1"/>
                </a:solidFill>
                <a:latin typeface="Cambria" panose="02040503050406030204" charset="0"/>
                <a:cs typeface="Cambria" panose="02040503050406030204" charset="0"/>
              </a:rPr>
              <a:t>ReDial</a:t>
            </a:r>
            <a:r>
              <a:rPr lang="zh-CN" altLang="en-US" sz="1600">
                <a:solidFill>
                  <a:schemeClr val="tx1"/>
                </a:solidFill>
                <a:latin typeface="Cambria" panose="02040503050406030204" charset="0"/>
                <a:cs typeface="Cambria" panose="02040503050406030204" charset="0"/>
              </a:rPr>
              <a:t>：最早用深度网络构建</a:t>
            </a:r>
            <a:r>
              <a:rPr lang="en-US" altLang="zh-CN" sz="1600">
                <a:solidFill>
                  <a:schemeClr val="tx1"/>
                </a:solidFill>
                <a:latin typeface="Cambria" panose="02040503050406030204" charset="0"/>
                <a:cs typeface="Cambria" panose="02040503050406030204" charset="0"/>
              </a:rPr>
              <a:t>CRS</a:t>
            </a:r>
            <a:endParaRPr lang="en-US" altLang="zh-CN" sz="1600">
              <a:solidFill>
                <a:schemeClr val="tx1"/>
              </a:solidFill>
              <a:latin typeface="Cambria" panose="02040503050406030204" charset="0"/>
              <a:cs typeface="Cambria" panose="02040503050406030204" charset="0"/>
            </a:endParaRPr>
          </a:p>
          <a:p>
            <a:pPr marL="1257300" lvl="2" indent="-342900" algn="l">
              <a:lnSpc>
                <a:spcPct val="150000"/>
              </a:lnSpc>
              <a:buFont typeface="Wingdings" panose="05000000000000000000" charset="0"/>
              <a:buChar char="Ø"/>
            </a:pPr>
            <a:r>
              <a:rPr lang="en-US" altLang="zh-CN" sz="1600">
                <a:solidFill>
                  <a:schemeClr val="tx1"/>
                </a:solidFill>
                <a:latin typeface="Cambria" panose="02040503050406030204" charset="0"/>
                <a:cs typeface="Cambria" panose="02040503050406030204" charset="0"/>
              </a:rPr>
              <a:t>KBRD</a:t>
            </a:r>
            <a:r>
              <a:rPr lang="zh-CN" altLang="en-US" sz="1600">
                <a:solidFill>
                  <a:schemeClr val="tx1"/>
                </a:solidFill>
                <a:latin typeface="Cambria" panose="02040503050406030204" charset="0"/>
                <a:cs typeface="Cambria" panose="02040503050406030204" charset="0"/>
              </a:rPr>
              <a:t>：使用</a:t>
            </a:r>
            <a:r>
              <a:rPr lang="en-US" altLang="zh-CN" sz="1600">
                <a:solidFill>
                  <a:schemeClr val="tx1"/>
                </a:solidFill>
                <a:latin typeface="Cambria" panose="02040503050406030204" charset="0"/>
                <a:cs typeface="Cambria" panose="02040503050406030204" charset="0"/>
              </a:rPr>
              <a:t>KG</a:t>
            </a:r>
            <a:r>
              <a:rPr lang="zh-CN" altLang="en-US" sz="1600">
                <a:solidFill>
                  <a:schemeClr val="accent1"/>
                </a:solidFill>
                <a:latin typeface="Cambria" panose="02040503050406030204" charset="0"/>
                <a:cs typeface="Cambria" panose="02040503050406030204" charset="0"/>
              </a:rPr>
              <a:t>增强对话中的实体语义</a:t>
            </a:r>
            <a:endParaRPr lang="en-US" altLang="zh-CN" sz="1600">
              <a:solidFill>
                <a:schemeClr val="tx1"/>
              </a:solidFill>
              <a:latin typeface="Cambria" panose="02040503050406030204" charset="0"/>
              <a:cs typeface="Cambria" panose="02040503050406030204" charset="0"/>
            </a:endParaRPr>
          </a:p>
          <a:p>
            <a:pPr marL="1257300" lvl="2" indent="-342900" algn="l">
              <a:lnSpc>
                <a:spcPct val="150000"/>
              </a:lnSpc>
              <a:buFont typeface="Wingdings" panose="05000000000000000000" charset="0"/>
              <a:buChar char="Ø"/>
            </a:pPr>
            <a:r>
              <a:rPr lang="en-US" altLang="zh-CN" sz="1600">
                <a:solidFill>
                  <a:schemeClr val="tx1"/>
                </a:solidFill>
                <a:latin typeface="Cambria" panose="02040503050406030204" charset="0"/>
                <a:cs typeface="Cambria" panose="02040503050406030204" charset="0"/>
              </a:rPr>
              <a:t>KGSF</a:t>
            </a:r>
            <a:r>
              <a:rPr lang="zh-CN" altLang="en-US" sz="1600">
                <a:solidFill>
                  <a:schemeClr val="tx1"/>
                </a:solidFill>
                <a:latin typeface="Cambria" panose="02040503050406030204" charset="0"/>
                <a:cs typeface="Cambria" panose="02040503050406030204" charset="0"/>
              </a:rPr>
              <a:t>：使用两个</a:t>
            </a:r>
            <a:r>
              <a:rPr lang="en-US" altLang="zh-CN" sz="1600">
                <a:solidFill>
                  <a:schemeClr val="tx1"/>
                </a:solidFill>
                <a:latin typeface="Cambria" panose="02040503050406030204" charset="0"/>
                <a:cs typeface="Cambria" panose="02040503050406030204" charset="0"/>
              </a:rPr>
              <a:t>KG</a:t>
            </a:r>
            <a:r>
              <a:rPr lang="zh-CN" altLang="en-US" sz="1600">
                <a:solidFill>
                  <a:schemeClr val="tx1"/>
                </a:solidFill>
                <a:latin typeface="Cambria" panose="02040503050406030204" charset="0"/>
                <a:cs typeface="Cambria" panose="02040503050406030204" charset="0"/>
              </a:rPr>
              <a:t>增强</a:t>
            </a:r>
            <a:r>
              <a:rPr lang="zh-CN" altLang="en-US" sz="1600">
                <a:solidFill>
                  <a:schemeClr val="accent1"/>
                </a:solidFill>
                <a:latin typeface="Cambria" panose="02040503050406030204" charset="0"/>
                <a:cs typeface="Cambria" panose="02040503050406030204" charset="0"/>
              </a:rPr>
              <a:t>实体</a:t>
            </a:r>
            <a:r>
              <a:rPr lang="zh-CN" altLang="en-US" sz="1600">
                <a:solidFill>
                  <a:schemeClr val="tx1"/>
                </a:solidFill>
                <a:latin typeface="Cambria" panose="02040503050406030204" charset="0"/>
                <a:cs typeface="Cambria" panose="02040503050406030204" charset="0"/>
              </a:rPr>
              <a:t>和</a:t>
            </a:r>
            <a:r>
              <a:rPr lang="zh-CN" altLang="en-US" sz="1600">
                <a:solidFill>
                  <a:schemeClr val="accent1"/>
                </a:solidFill>
                <a:latin typeface="Cambria" panose="02040503050406030204" charset="0"/>
                <a:cs typeface="Cambria" panose="02040503050406030204" charset="0"/>
              </a:rPr>
              <a:t>词</a:t>
            </a:r>
            <a:r>
              <a:rPr lang="zh-CN" altLang="en-US" sz="1600">
                <a:solidFill>
                  <a:schemeClr val="tx1"/>
                </a:solidFill>
                <a:latin typeface="Cambria" panose="02040503050406030204" charset="0"/>
                <a:cs typeface="Cambria" panose="02040503050406030204" charset="0"/>
              </a:rPr>
              <a:t>的表示</a:t>
            </a:r>
            <a:endParaRPr lang="en-US" altLang="zh-CN" sz="1600">
              <a:solidFill>
                <a:schemeClr val="tx1"/>
              </a:solidFill>
              <a:latin typeface="Cambria" panose="02040503050406030204" charset="0"/>
              <a:cs typeface="Cambria" panose="02040503050406030204" charset="0"/>
            </a:endParaRPr>
          </a:p>
          <a:p>
            <a:pPr marL="800100" lvl="1" indent="-342900" algn="l">
              <a:lnSpc>
                <a:spcPct val="150000"/>
              </a:lnSpc>
              <a:buFont typeface="Wingdings" panose="05000000000000000000" charset="0"/>
              <a:buChar char="Ø"/>
            </a:pPr>
            <a:r>
              <a:rPr lang="zh-CN" altLang="en-US" sz="1600" b="1">
                <a:solidFill>
                  <a:schemeClr val="tx1"/>
                </a:solidFill>
                <a:latin typeface="Cambria" panose="02040503050406030204" charset="0"/>
                <a:cs typeface="Cambria" panose="02040503050406030204" charset="0"/>
              </a:rPr>
              <a:t>预训练语言模型</a:t>
            </a:r>
            <a:endParaRPr lang="zh-CN" altLang="en-US" sz="1600" b="1">
              <a:solidFill>
                <a:schemeClr val="tx1"/>
              </a:solidFill>
              <a:latin typeface="Cambria" panose="02040503050406030204" charset="0"/>
              <a:cs typeface="Cambria" panose="02040503050406030204" charset="0"/>
            </a:endParaRPr>
          </a:p>
          <a:p>
            <a:pPr marL="1257300" lvl="2" indent="-342900" algn="l">
              <a:lnSpc>
                <a:spcPct val="150000"/>
              </a:lnSpc>
              <a:buFont typeface="Wingdings" panose="05000000000000000000" charset="0"/>
              <a:buChar char="Ø"/>
            </a:pPr>
            <a:r>
              <a:rPr lang="en-US" altLang="zh-CN" sz="1600">
                <a:solidFill>
                  <a:schemeClr val="tx1"/>
                </a:solidFill>
                <a:latin typeface="Cambria" panose="02040503050406030204" charset="0"/>
                <a:cs typeface="Cambria" panose="02040503050406030204" charset="0"/>
              </a:rPr>
              <a:t>GPT-2</a:t>
            </a:r>
            <a:r>
              <a:rPr lang="zh-CN" altLang="en-US" sz="1600">
                <a:solidFill>
                  <a:schemeClr val="tx1"/>
                </a:solidFill>
                <a:latin typeface="Cambria" panose="02040503050406030204" charset="0"/>
                <a:cs typeface="Cambria" panose="02040503050406030204" charset="0"/>
              </a:rPr>
              <a:t>：</a:t>
            </a:r>
            <a:r>
              <a:rPr lang="zh-CN" altLang="en-US" sz="1600">
                <a:solidFill>
                  <a:schemeClr val="accent1"/>
                </a:solidFill>
                <a:latin typeface="Cambria" panose="02040503050406030204" charset="0"/>
                <a:cs typeface="Cambria" panose="02040503050406030204" charset="0"/>
              </a:rPr>
              <a:t>通用语料库</a:t>
            </a:r>
            <a:r>
              <a:rPr lang="zh-CN" altLang="en-US" sz="1600">
                <a:solidFill>
                  <a:schemeClr val="tx1"/>
                </a:solidFill>
                <a:latin typeface="Cambria" panose="02040503050406030204" charset="0"/>
                <a:cs typeface="Cambria" panose="02040503050406030204" charset="0"/>
              </a:rPr>
              <a:t>，自回归模型</a:t>
            </a:r>
            <a:endParaRPr lang="en-US" altLang="zh-CN" sz="1600">
              <a:solidFill>
                <a:schemeClr val="tx1"/>
              </a:solidFill>
              <a:latin typeface="Cambria" panose="02040503050406030204" charset="0"/>
              <a:cs typeface="Cambria" panose="02040503050406030204" charset="0"/>
            </a:endParaRPr>
          </a:p>
          <a:p>
            <a:pPr marL="1257300" lvl="2" indent="-342900" algn="l">
              <a:lnSpc>
                <a:spcPct val="150000"/>
              </a:lnSpc>
              <a:buFont typeface="Wingdings" panose="05000000000000000000" charset="0"/>
              <a:buChar char="Ø"/>
            </a:pPr>
            <a:r>
              <a:rPr lang="en-US" altLang="zh-CN" sz="1600">
                <a:solidFill>
                  <a:schemeClr val="tx1"/>
                </a:solidFill>
                <a:latin typeface="Cambria" panose="02040503050406030204" charset="0"/>
                <a:cs typeface="Cambria" panose="02040503050406030204" charset="0"/>
              </a:rPr>
              <a:t>DialoGPT</a:t>
            </a:r>
            <a:r>
              <a:rPr lang="zh-CN" altLang="en-US" sz="1600">
                <a:solidFill>
                  <a:schemeClr val="tx1"/>
                </a:solidFill>
                <a:latin typeface="Cambria" panose="02040503050406030204" charset="0"/>
                <a:cs typeface="Cambria" panose="02040503050406030204" charset="0"/>
              </a:rPr>
              <a:t>：</a:t>
            </a:r>
            <a:r>
              <a:rPr lang="zh-CN" altLang="en-US" sz="1600">
                <a:solidFill>
                  <a:srgbClr val="FF0000"/>
                </a:solidFill>
                <a:latin typeface="Cambria" panose="02040503050406030204" charset="0"/>
                <a:cs typeface="Cambria" panose="02040503050406030204" charset="0"/>
              </a:rPr>
              <a:t>对话语料库</a:t>
            </a:r>
            <a:r>
              <a:rPr lang="zh-CN" altLang="en-US" sz="1600">
                <a:solidFill>
                  <a:schemeClr val="tx1"/>
                </a:solidFill>
                <a:latin typeface="Cambria" panose="02040503050406030204" charset="0"/>
                <a:cs typeface="Cambria" panose="02040503050406030204" charset="0"/>
              </a:rPr>
              <a:t>，自回归模型</a:t>
            </a:r>
            <a:endParaRPr lang="en-US" altLang="zh-CN" sz="1600">
              <a:solidFill>
                <a:schemeClr val="tx1"/>
              </a:solidFill>
              <a:latin typeface="Cambria" panose="02040503050406030204" charset="0"/>
              <a:cs typeface="Cambria" panose="02040503050406030204" charset="0"/>
            </a:endParaRPr>
          </a:p>
          <a:p>
            <a:pPr marL="1257300" lvl="2" indent="-342900" algn="l">
              <a:lnSpc>
                <a:spcPct val="150000"/>
              </a:lnSpc>
              <a:buFont typeface="Wingdings" panose="05000000000000000000" charset="0"/>
              <a:buChar char="Ø"/>
            </a:pPr>
            <a:r>
              <a:rPr lang="en-US" altLang="zh-CN" sz="1600">
                <a:solidFill>
                  <a:schemeClr val="tx1"/>
                </a:solidFill>
                <a:latin typeface="Cambria" panose="02040503050406030204" charset="0"/>
                <a:cs typeface="Cambria" panose="02040503050406030204" charset="0"/>
              </a:rPr>
              <a:t>BERT</a:t>
            </a:r>
            <a:r>
              <a:rPr lang="zh-CN" altLang="en-US" sz="1600">
                <a:solidFill>
                  <a:schemeClr val="tx1"/>
                </a:solidFill>
                <a:latin typeface="Cambria" panose="02040503050406030204" charset="0"/>
                <a:cs typeface="Cambria" panose="02040503050406030204" charset="0"/>
              </a:rPr>
              <a:t>：</a:t>
            </a:r>
            <a:r>
              <a:rPr lang="zh-CN" altLang="en-US" sz="1600">
                <a:solidFill>
                  <a:schemeClr val="accent1"/>
                </a:solidFill>
                <a:latin typeface="Cambria" panose="02040503050406030204" charset="0"/>
                <a:cs typeface="Cambria" panose="02040503050406030204" charset="0"/>
              </a:rPr>
              <a:t>通用语料库</a:t>
            </a:r>
            <a:r>
              <a:rPr lang="zh-CN" altLang="en-US" sz="1600">
                <a:solidFill>
                  <a:schemeClr val="tx1"/>
                </a:solidFill>
                <a:latin typeface="Cambria" panose="02040503050406030204" charset="0"/>
                <a:cs typeface="Cambria" panose="02040503050406030204" charset="0"/>
              </a:rPr>
              <a:t>，掩码语言模型</a:t>
            </a:r>
            <a:endParaRPr lang="en-US" altLang="zh-CN" sz="1600">
              <a:solidFill>
                <a:schemeClr val="tx1"/>
              </a:solidFill>
              <a:latin typeface="Cambria" panose="02040503050406030204" charset="0"/>
              <a:cs typeface="Cambria" panose="02040503050406030204" charset="0"/>
            </a:endParaRPr>
          </a:p>
          <a:p>
            <a:pPr marL="1257300" lvl="2" indent="-342900" algn="l">
              <a:lnSpc>
                <a:spcPct val="150000"/>
              </a:lnSpc>
              <a:buFont typeface="Wingdings" panose="05000000000000000000" charset="0"/>
              <a:buChar char="Ø"/>
            </a:pPr>
            <a:r>
              <a:rPr lang="en-US" altLang="zh-CN" sz="1600">
                <a:solidFill>
                  <a:schemeClr val="tx1"/>
                </a:solidFill>
                <a:latin typeface="Cambria" panose="02040503050406030204" charset="0"/>
                <a:cs typeface="Cambria" panose="02040503050406030204" charset="0"/>
              </a:rPr>
              <a:t>BART</a:t>
            </a:r>
            <a:r>
              <a:rPr lang="zh-CN" altLang="en-US" sz="1600">
                <a:solidFill>
                  <a:schemeClr val="tx1"/>
                </a:solidFill>
                <a:latin typeface="Cambria" panose="02040503050406030204" charset="0"/>
                <a:cs typeface="Cambria" panose="02040503050406030204" charset="0"/>
              </a:rPr>
              <a:t>：</a:t>
            </a:r>
            <a:r>
              <a:rPr lang="zh-CN" altLang="en-US" sz="1600">
                <a:solidFill>
                  <a:schemeClr val="accent1"/>
                </a:solidFill>
                <a:latin typeface="Cambria" panose="02040503050406030204" charset="0"/>
                <a:cs typeface="Cambria" panose="02040503050406030204" charset="0"/>
              </a:rPr>
              <a:t>通用语料库</a:t>
            </a:r>
            <a:r>
              <a:rPr lang="zh-CN" altLang="en-US" sz="1600">
                <a:solidFill>
                  <a:schemeClr val="tx1"/>
                </a:solidFill>
                <a:latin typeface="Cambria" panose="02040503050406030204" charset="0"/>
                <a:cs typeface="Cambria" panose="02040503050406030204" charset="0"/>
              </a:rPr>
              <a:t>，</a:t>
            </a:r>
            <a:r>
              <a:rPr lang="en-US" altLang="zh-CN" sz="1600">
                <a:solidFill>
                  <a:schemeClr val="tx1"/>
                </a:solidFill>
                <a:latin typeface="Cambria" panose="02040503050406030204" charset="0"/>
                <a:cs typeface="Cambria" panose="02040503050406030204" charset="0"/>
              </a:rPr>
              <a:t>Seq2Seq</a:t>
            </a:r>
            <a:r>
              <a:rPr lang="zh-CN" altLang="en-US" sz="1600">
                <a:solidFill>
                  <a:schemeClr val="tx1"/>
                </a:solidFill>
                <a:latin typeface="Cambria" panose="02040503050406030204" charset="0"/>
                <a:cs typeface="Cambria" panose="02040503050406030204" charset="0"/>
              </a:rPr>
              <a:t>语言模型</a:t>
            </a:r>
            <a:endParaRPr lang="zh-CN" altLang="en-US" sz="1600">
              <a:solidFill>
                <a:schemeClr val="tx1"/>
              </a:solidFill>
              <a:latin typeface="Cambria" panose="02040503050406030204" charset="0"/>
              <a:cs typeface="Cambria" panose="02040503050406030204" charset="0"/>
            </a:endParaRPr>
          </a:p>
        </p:txBody>
      </p:sp>
      <p:pic>
        <p:nvPicPr>
          <p:cNvPr id="2" name="图片 1"/>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3886200" y="2321560"/>
            <a:ext cx="4629150" cy="1295400"/>
          </a:xfrm>
          <a:prstGeom prst="rect">
            <a:avLst/>
          </a:prstGeom>
        </p:spPr>
      </p:pic>
      <p:sp>
        <p:nvSpPr>
          <p:cNvPr id="7" name="文本框 6"/>
          <p:cNvSpPr txBox="1"/>
          <p:nvPr/>
        </p:nvSpPr>
        <p:spPr>
          <a:xfrm>
            <a:off x="5278755" y="3768090"/>
            <a:ext cx="3540760" cy="2491740"/>
          </a:xfrm>
          <a:prstGeom prst="rect">
            <a:avLst/>
          </a:prstGeom>
          <a:noFill/>
        </p:spPr>
        <p:txBody>
          <a:bodyPr wrap="square" rtlCol="0" anchor="t">
            <a:spAutoFit/>
          </a:bodyPr>
          <a:p>
            <a:pPr marL="285750" indent="-285750" algn="l">
              <a:lnSpc>
                <a:spcPct val="150000"/>
              </a:lnSpc>
              <a:buFont typeface="Wingdings" panose="05000000000000000000" charset="0"/>
              <a:buChar char="n"/>
            </a:pPr>
            <a:r>
              <a:rPr lang="en-US" altLang="zh-CN" sz="2000" b="1">
                <a:latin typeface="Cambria" panose="02040503050406030204" charset="0"/>
                <a:cs typeface="Cambria" panose="02040503050406030204" charset="0"/>
                <a:sym typeface="+mn-ea"/>
              </a:rPr>
              <a:t>Metrics</a:t>
            </a:r>
            <a:endParaRPr lang="en-US" altLang="zh-CN" sz="2000" b="1">
              <a:latin typeface="Cambria" panose="02040503050406030204" charset="0"/>
              <a:cs typeface="Cambria" panose="02040503050406030204" charset="0"/>
              <a:sym typeface="+mn-ea"/>
            </a:endParaRPr>
          </a:p>
          <a:p>
            <a:pPr marL="800100" lvl="1" indent="-342900" algn="l">
              <a:lnSpc>
                <a:spcPct val="150000"/>
              </a:lnSpc>
              <a:buFont typeface="Wingdings" panose="05000000000000000000" charset="0"/>
              <a:buChar char="Ø"/>
            </a:pPr>
            <a:r>
              <a:rPr lang="zh-CN" altLang="en-US" b="1">
                <a:solidFill>
                  <a:schemeClr val="tx1"/>
                </a:solidFill>
                <a:latin typeface="Cambria" panose="02040503050406030204" charset="0"/>
                <a:cs typeface="Cambria" panose="02040503050406030204" charset="0"/>
                <a:sym typeface="+mn-ea"/>
              </a:rPr>
              <a:t>推荐任务</a:t>
            </a:r>
            <a:r>
              <a:rPr lang="zh-CN" altLang="en-US">
                <a:solidFill>
                  <a:schemeClr val="tx1"/>
                </a:solidFill>
                <a:latin typeface="Cambria" panose="02040503050406030204" charset="0"/>
                <a:cs typeface="Cambria" panose="02040503050406030204" charset="0"/>
                <a:sym typeface="+mn-ea"/>
              </a:rPr>
              <a:t>：</a:t>
            </a:r>
            <a:endParaRPr lang="zh-CN" altLang="en-US">
              <a:solidFill>
                <a:schemeClr val="tx1"/>
              </a:solidFill>
              <a:latin typeface="Cambria" panose="02040503050406030204" charset="0"/>
              <a:cs typeface="Cambria" panose="02040503050406030204" charset="0"/>
              <a:sym typeface="+mn-ea"/>
            </a:endParaRPr>
          </a:p>
          <a:p>
            <a:pPr lvl="2" indent="0" algn="l">
              <a:lnSpc>
                <a:spcPct val="150000"/>
              </a:lnSpc>
              <a:buFont typeface="Wingdings" panose="05000000000000000000" charset="0"/>
              <a:buNone/>
            </a:pPr>
            <a:r>
              <a:rPr lang="en-US" altLang="zh-CN" sz="1600">
                <a:solidFill>
                  <a:schemeClr val="tx1"/>
                </a:solidFill>
                <a:latin typeface="Cambria" panose="02040503050406030204" charset="0"/>
                <a:cs typeface="Cambria" panose="02040503050406030204" charset="0"/>
                <a:sym typeface="+mn-ea"/>
              </a:rPr>
              <a:t>Recall@k</a:t>
            </a:r>
            <a:r>
              <a:rPr lang="zh-CN" altLang="en-US" sz="1600">
                <a:solidFill>
                  <a:schemeClr val="tx1"/>
                </a:solidFill>
                <a:latin typeface="Cambria" panose="02040503050406030204" charset="0"/>
                <a:cs typeface="Cambria" panose="02040503050406030204" charset="0"/>
                <a:sym typeface="+mn-ea"/>
              </a:rPr>
              <a:t>，</a:t>
            </a:r>
            <a:r>
              <a:rPr lang="en-US" altLang="zh-CN" sz="1600">
                <a:solidFill>
                  <a:schemeClr val="tx1"/>
                </a:solidFill>
                <a:latin typeface="Cambria" panose="02040503050406030204" charset="0"/>
                <a:cs typeface="Cambria" panose="02040503050406030204" charset="0"/>
                <a:sym typeface="+mn-ea"/>
              </a:rPr>
              <a:t>k=1,10,50</a:t>
            </a:r>
            <a:endParaRPr lang="en-US" altLang="zh-CN">
              <a:solidFill>
                <a:schemeClr val="tx1"/>
              </a:solidFill>
              <a:latin typeface="Cambria" panose="02040503050406030204" charset="0"/>
              <a:cs typeface="Cambria" panose="02040503050406030204" charset="0"/>
              <a:sym typeface="+mn-ea"/>
            </a:endParaRPr>
          </a:p>
          <a:p>
            <a:pPr marL="800100" lvl="1" indent="-342900" algn="l">
              <a:lnSpc>
                <a:spcPct val="150000"/>
              </a:lnSpc>
              <a:buFont typeface="Wingdings" panose="05000000000000000000" charset="0"/>
              <a:buChar char="Ø"/>
            </a:pPr>
            <a:r>
              <a:rPr lang="zh-CN" altLang="en-US" b="1">
                <a:solidFill>
                  <a:schemeClr val="tx1"/>
                </a:solidFill>
                <a:latin typeface="Cambria" panose="02040503050406030204" charset="0"/>
                <a:cs typeface="Cambria" panose="02040503050406030204" charset="0"/>
                <a:sym typeface="+mn-ea"/>
              </a:rPr>
              <a:t>对话任务</a:t>
            </a:r>
            <a:r>
              <a:rPr lang="zh-CN" altLang="en-US">
                <a:solidFill>
                  <a:schemeClr val="tx1"/>
                </a:solidFill>
                <a:latin typeface="Cambria" panose="02040503050406030204" charset="0"/>
                <a:cs typeface="Cambria" panose="02040503050406030204" charset="0"/>
                <a:sym typeface="+mn-ea"/>
              </a:rPr>
              <a:t>：</a:t>
            </a:r>
            <a:endParaRPr lang="zh-CN" altLang="en-US">
              <a:solidFill>
                <a:schemeClr val="tx1"/>
              </a:solidFill>
              <a:latin typeface="Cambria" panose="02040503050406030204" charset="0"/>
              <a:cs typeface="Cambria" panose="02040503050406030204" charset="0"/>
              <a:sym typeface="+mn-ea"/>
            </a:endParaRPr>
          </a:p>
          <a:p>
            <a:pPr lvl="2" indent="0" algn="l">
              <a:lnSpc>
                <a:spcPct val="150000"/>
              </a:lnSpc>
              <a:buFont typeface="Wingdings" panose="05000000000000000000" charset="0"/>
              <a:buNone/>
            </a:pPr>
            <a:r>
              <a:rPr lang="en-US" altLang="zh-CN" sz="1600">
                <a:solidFill>
                  <a:schemeClr val="tx1"/>
                </a:solidFill>
                <a:latin typeface="Cambria" panose="02040503050406030204" charset="0"/>
                <a:cs typeface="Cambria" panose="02040503050406030204" charset="0"/>
                <a:sym typeface="+mn-ea"/>
              </a:rPr>
              <a:t>Distinct-n</a:t>
            </a:r>
            <a:r>
              <a:rPr lang="zh-CN" altLang="en-US" sz="1600">
                <a:solidFill>
                  <a:schemeClr val="tx1"/>
                </a:solidFill>
                <a:latin typeface="Cambria" panose="02040503050406030204" charset="0"/>
                <a:cs typeface="Cambria" panose="02040503050406030204" charset="0"/>
                <a:sym typeface="+mn-ea"/>
              </a:rPr>
              <a:t>，</a:t>
            </a:r>
            <a:r>
              <a:rPr lang="en-US" altLang="zh-CN" sz="1600">
                <a:solidFill>
                  <a:schemeClr val="tx1"/>
                </a:solidFill>
                <a:latin typeface="Cambria" panose="02040503050406030204" charset="0"/>
                <a:cs typeface="Cambria" panose="02040503050406030204" charset="0"/>
                <a:sym typeface="+mn-ea"/>
              </a:rPr>
              <a:t>n=2,3,4</a:t>
            </a:r>
            <a:endParaRPr lang="en-US" altLang="zh-CN">
              <a:solidFill>
                <a:schemeClr val="tx1"/>
              </a:solidFill>
              <a:latin typeface="Cambria" panose="02040503050406030204" charset="0"/>
              <a:cs typeface="Cambria" panose="02040503050406030204" charset="0"/>
              <a:sym typeface="+mn-ea"/>
            </a:endParaRPr>
          </a:p>
          <a:p>
            <a:pPr lvl="2" algn="l">
              <a:lnSpc>
                <a:spcPct val="150000"/>
              </a:lnSpc>
              <a:buClrTx/>
              <a:buSzTx/>
              <a:buFont typeface="Wingdings" panose="05000000000000000000" charset="0"/>
              <a:buNone/>
            </a:pPr>
            <a:r>
              <a:rPr lang="en-US" altLang="zh-CN" sz="1600">
                <a:solidFill>
                  <a:schemeClr val="tx1"/>
                </a:solidFill>
                <a:latin typeface="Cambria" panose="02040503050406030204" charset="0"/>
                <a:cs typeface="Cambria" panose="02040503050406030204" charset="0"/>
                <a:sym typeface="+mn-ea"/>
              </a:rPr>
              <a:t>人工评估：</a:t>
            </a:r>
            <a:r>
              <a:rPr lang="en-US" altLang="zh-CN" sz="1600">
                <a:solidFill>
                  <a:schemeClr val="tx1"/>
                </a:solidFill>
                <a:latin typeface="Cambria" panose="02040503050406030204" charset="0"/>
                <a:cs typeface="Cambria" panose="02040503050406030204" charset="0"/>
                <a:sym typeface="+mn-ea"/>
              </a:rPr>
              <a:t>流利度&amp;信息量</a:t>
            </a:r>
            <a:endParaRPr lang="en-US" altLang="zh-CN" sz="1600">
              <a:solidFill>
                <a:schemeClr val="tx1"/>
              </a:solidFill>
              <a:latin typeface="Cambria" panose="02040503050406030204" charset="0"/>
              <a:cs typeface="Cambria" panose="02040503050406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实验结果</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评估</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6" name="文本框 5"/>
          <p:cNvSpPr txBox="1"/>
          <p:nvPr/>
        </p:nvSpPr>
        <p:spPr>
          <a:xfrm>
            <a:off x="449580" y="1068705"/>
            <a:ext cx="1484630" cy="553085"/>
          </a:xfrm>
          <a:prstGeom prst="rect">
            <a:avLst/>
          </a:prstGeom>
          <a:noFill/>
        </p:spPr>
        <p:txBody>
          <a:bodyPr wrap="none" rtlCol="0">
            <a:spAutoFit/>
          </a:bodyPr>
          <a:p>
            <a:pPr marL="285750" indent="-285750" algn="l">
              <a:lnSpc>
                <a:spcPct val="150000"/>
              </a:lnSpc>
              <a:buFont typeface="Wingdings" panose="05000000000000000000" charset="0"/>
              <a:buChar char="n"/>
            </a:pPr>
            <a:r>
              <a:rPr lang="zh-CN" altLang="en-US" sz="2000" b="1"/>
              <a:t>推荐</a:t>
            </a:r>
            <a:r>
              <a:rPr lang="zh-CN" altLang="en-US" sz="2000" b="1"/>
              <a:t>任务</a:t>
            </a:r>
            <a:endParaRPr lang="zh-CN" altLang="en-US" sz="2000" b="1"/>
          </a:p>
        </p:txBody>
      </p:sp>
      <p:pic>
        <p:nvPicPr>
          <p:cNvPr id="3" name="图片 2"/>
          <p:cNvPicPr>
            <a:picLocks noChangeAspect="1"/>
          </p:cNvPicPr>
          <p:nvPr>
            <p:custDataLst>
              <p:tags r:id="rId1"/>
            </p:custDataLst>
          </p:nvPr>
        </p:nvPicPr>
        <p:blipFill>
          <a:blip r:embed="rId2"/>
          <a:stretch>
            <a:fillRect/>
          </a:stretch>
        </p:blipFill>
        <p:spPr>
          <a:xfrm>
            <a:off x="576580" y="1621790"/>
            <a:ext cx="4163060" cy="226377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49580" y="4105910"/>
            <a:ext cx="4346575" cy="1497330"/>
          </a:xfrm>
          <a:prstGeom prst="rect">
            <a:avLst/>
          </a:prstGeom>
        </p:spPr>
      </p:pic>
      <p:sp>
        <p:nvSpPr>
          <p:cNvPr id="8" name="文本框 7"/>
          <p:cNvSpPr txBox="1"/>
          <p:nvPr>
            <p:custDataLst>
              <p:tags r:id="rId5"/>
            </p:custDataLst>
          </p:nvPr>
        </p:nvSpPr>
        <p:spPr>
          <a:xfrm>
            <a:off x="4551045" y="1068705"/>
            <a:ext cx="1484630" cy="553085"/>
          </a:xfrm>
          <a:prstGeom prst="rect">
            <a:avLst/>
          </a:prstGeom>
          <a:noFill/>
        </p:spPr>
        <p:txBody>
          <a:bodyPr wrap="none" rtlCol="0">
            <a:spAutoFit/>
          </a:bodyPr>
          <a:p>
            <a:pPr marL="285750" indent="-285750" algn="l">
              <a:lnSpc>
                <a:spcPct val="150000"/>
              </a:lnSpc>
              <a:buFont typeface="Wingdings" panose="05000000000000000000" charset="0"/>
              <a:buChar char="n"/>
            </a:pPr>
            <a:r>
              <a:rPr lang="zh-CN" altLang="en-US" sz="2000" b="1"/>
              <a:t>对话任务</a:t>
            </a:r>
            <a:endParaRPr lang="zh-CN" altLang="en-US" sz="2000" b="1"/>
          </a:p>
        </p:txBody>
      </p:sp>
      <p:pic>
        <p:nvPicPr>
          <p:cNvPr id="9" name="图片 8"/>
          <p:cNvPicPr>
            <a:picLocks noChangeAspect="1"/>
          </p:cNvPicPr>
          <p:nvPr>
            <p:custDataLst>
              <p:tags r:id="rId6"/>
            </p:custDataLst>
          </p:nvPr>
        </p:nvPicPr>
        <p:blipFill>
          <a:blip r:embed="rId7"/>
          <a:stretch>
            <a:fillRect/>
          </a:stretch>
        </p:blipFill>
        <p:spPr>
          <a:xfrm>
            <a:off x="4569460" y="1617980"/>
            <a:ext cx="4394835" cy="2267585"/>
          </a:xfrm>
          <a:prstGeom prst="rect">
            <a:avLst/>
          </a:prstGeom>
        </p:spPr>
      </p:pic>
      <p:pic>
        <p:nvPicPr>
          <p:cNvPr id="11" name="图片 10"/>
          <p:cNvPicPr>
            <a:picLocks noChangeAspect="1"/>
          </p:cNvPicPr>
          <p:nvPr>
            <p:custDataLst>
              <p:tags r:id="rId8"/>
            </p:custDataLst>
          </p:nvPr>
        </p:nvPicPr>
        <p:blipFill>
          <a:blip r:embed="rId9"/>
          <a:stretch>
            <a:fillRect/>
          </a:stretch>
        </p:blipFill>
        <p:spPr>
          <a:xfrm>
            <a:off x="4795520" y="4105910"/>
            <a:ext cx="4168775" cy="140843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目录</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497424" y="2696369"/>
            <a:ext cx="3960526"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研究背景及</a:t>
              </a:r>
              <a:r>
                <a:rPr kumimoji="0" lang="zh-CN" altLang="en-US" sz="2400" b="1" dirty="0">
                  <a:solidFill>
                    <a:schemeClr val="bg1">
                      <a:lumMod val="95000"/>
                    </a:schemeClr>
                  </a:solidFill>
                  <a:ea typeface="微软雅黑" panose="020B0503020204020204" pitchFamily="34" charset="-122"/>
                </a:rPr>
                <a:t>现状</a:t>
              </a:r>
              <a:endParaRPr kumimoji="0" lang="zh-CN" altLang="en-US"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505361" y="1688307"/>
            <a:ext cx="3952588"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anose="020B0503020204020204" pitchFamily="34" charset="-122"/>
                </a:rPr>
                <a:t>前置</a:t>
              </a:r>
              <a:r>
                <a:rPr kumimoji="0" lang="zh-CN" altLang="en-US" sz="2400" b="1" dirty="0" smtClean="0">
                  <a:solidFill>
                    <a:schemeClr val="bg1">
                      <a:lumMod val="95000"/>
                    </a:schemeClr>
                  </a:solidFill>
                  <a:ea typeface="微软雅黑" panose="020B0503020204020204" pitchFamily="34" charset="-122"/>
                </a:rPr>
                <a:t>知识</a:t>
              </a:r>
              <a:endParaRPr kumimoji="0" lang="zh-CN" altLang="en-US" sz="2400" b="1" dirty="0" smtClean="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497424" y="3704432"/>
            <a:ext cx="3960526"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本文主要</a:t>
              </a:r>
              <a:r>
                <a:rPr kumimoji="0" lang="zh-CN" altLang="en-US" sz="2400" b="1" dirty="0">
                  <a:solidFill>
                    <a:schemeClr val="bg1">
                      <a:lumMod val="95000"/>
                    </a:schemeClr>
                  </a:solidFill>
                  <a:ea typeface="微软雅黑" panose="020B0503020204020204" pitchFamily="34" charset="-122"/>
                </a:rPr>
                <a:t>工作</a:t>
              </a:r>
              <a:endParaRPr kumimoji="0" lang="zh-CN" altLang="en-US"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712494"/>
            <a:ext cx="3952588"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实验结果</a:t>
              </a:r>
              <a:r>
                <a:rPr kumimoji="0" lang="zh-CN" altLang="en-US" sz="2400" b="1" dirty="0">
                  <a:solidFill>
                    <a:schemeClr val="bg1">
                      <a:lumMod val="95000"/>
                    </a:schemeClr>
                  </a:solidFill>
                  <a:ea typeface="微软雅黑" panose="020B0503020204020204" pitchFamily="34" charset="-122"/>
                </a:rPr>
                <a:t>评估</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A5E12F-523A-4D75-95A2-779F57F5D9E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目录</a:t>
            </a:r>
            <a:endPar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497424" y="2696369"/>
            <a:ext cx="3960526"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研究背景及</a:t>
              </a:r>
              <a:r>
                <a:rPr kumimoji="0" lang="zh-CN" altLang="en-US" sz="2400" b="1" dirty="0">
                  <a:solidFill>
                    <a:schemeClr val="bg1">
                      <a:lumMod val="95000"/>
                    </a:schemeClr>
                  </a:solidFill>
                  <a:ea typeface="微软雅黑" panose="020B0503020204020204" pitchFamily="34" charset="-122"/>
                </a:rPr>
                <a:t>现状</a:t>
              </a:r>
              <a:endParaRPr kumimoji="0" lang="zh-CN" altLang="en-US"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solidFill>
              <a:schemeClr val="accent1">
                <a:lumMod val="40000"/>
                <a:lumOff val="60000"/>
              </a:schemeClr>
            </a:solid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505361" y="1688307"/>
            <a:ext cx="3952588"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anose="020B0503020204020204" pitchFamily="34" charset="-122"/>
                </a:rPr>
                <a:t>前置知识</a:t>
              </a:r>
              <a:endParaRPr kumimoji="0" lang="zh-CN" altLang="en-US" sz="2400" b="1" dirty="0" smtClean="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497424" y="3704432"/>
            <a:ext cx="3960526"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本文</a:t>
              </a:r>
              <a:r>
                <a:rPr kumimoji="0" lang="zh-CN" altLang="en-US" sz="2400" b="1" dirty="0">
                  <a:solidFill>
                    <a:schemeClr val="bg1">
                      <a:lumMod val="95000"/>
                    </a:schemeClr>
                  </a:solidFill>
                  <a:ea typeface="微软雅黑" panose="020B0503020204020204" pitchFamily="34" charset="-122"/>
                </a:rPr>
                <a:t>主要工作</a:t>
              </a:r>
              <a:endParaRPr kumimoji="0" lang="zh-CN" altLang="en-US"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712494"/>
            <a:ext cx="3952588"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实验结果</a:t>
              </a:r>
              <a:r>
                <a:rPr kumimoji="0" lang="zh-CN" altLang="en-US" sz="2400" b="1" dirty="0">
                  <a:solidFill>
                    <a:schemeClr val="bg1">
                      <a:lumMod val="95000"/>
                    </a:schemeClr>
                  </a:solidFill>
                  <a:ea typeface="微软雅黑" panose="020B0503020204020204" pitchFamily="34" charset="-122"/>
                </a:rPr>
                <a:t>评估</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前置知识：</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NLP Pre-</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Train</a:t>
            </a:r>
            <a:endPar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6" name="文本框 5"/>
          <p:cNvSpPr txBox="1"/>
          <p:nvPr>
            <p:custDataLst>
              <p:tags r:id="rId1"/>
            </p:custDataLst>
          </p:nvPr>
        </p:nvSpPr>
        <p:spPr>
          <a:xfrm>
            <a:off x="449580" y="1068705"/>
            <a:ext cx="7988300" cy="553085"/>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2000" b="1"/>
              <a:t>NLP </a:t>
            </a:r>
            <a:r>
              <a:rPr lang="zh-CN" altLang="en-US" sz="2000" b="1"/>
              <a:t>领域发展过程</a:t>
            </a:r>
            <a:r>
              <a:rPr lang="en-US" altLang="zh-CN" sz="2000" b="1" baseline="30000"/>
              <a:t>[1]</a:t>
            </a:r>
            <a:endParaRPr lang="en-US" altLang="zh-CN" sz="2000" b="1" baseline="30000">
              <a:solidFill>
                <a:schemeClr val="tx1"/>
              </a:solidFill>
            </a:endParaRPr>
          </a:p>
        </p:txBody>
      </p:sp>
      <p:sp>
        <p:nvSpPr>
          <p:cNvPr id="2" name="矩形 1"/>
          <p:cNvSpPr/>
          <p:nvPr>
            <p:custDataLst>
              <p:tags r:id="rId2"/>
            </p:custDataLst>
          </p:nvPr>
        </p:nvSpPr>
        <p:spPr>
          <a:xfrm>
            <a:off x="1061720" y="1760855"/>
            <a:ext cx="1190625" cy="486410"/>
          </a:xfrm>
          <a:prstGeom prst="rect">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b="1"/>
              <a:t>特征工程</a:t>
            </a:r>
            <a:endParaRPr lang="zh-CN" altLang="en-US" b="1"/>
          </a:p>
        </p:txBody>
      </p:sp>
      <p:sp>
        <p:nvSpPr>
          <p:cNvPr id="3" name="矩形 2"/>
          <p:cNvSpPr/>
          <p:nvPr>
            <p:custDataLst>
              <p:tags r:id="rId3"/>
            </p:custDataLst>
          </p:nvPr>
        </p:nvSpPr>
        <p:spPr>
          <a:xfrm>
            <a:off x="2817495" y="1760855"/>
            <a:ext cx="1190625" cy="486410"/>
          </a:xfrm>
          <a:prstGeom prst="rect">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b="1"/>
              <a:t>架构工程</a:t>
            </a:r>
            <a:endParaRPr lang="zh-CN" altLang="en-US" b="1"/>
          </a:p>
        </p:txBody>
      </p:sp>
      <p:sp>
        <p:nvSpPr>
          <p:cNvPr id="5" name="矩形 4"/>
          <p:cNvSpPr/>
          <p:nvPr>
            <p:custDataLst>
              <p:tags r:id="rId4"/>
            </p:custDataLst>
          </p:nvPr>
        </p:nvSpPr>
        <p:spPr>
          <a:xfrm>
            <a:off x="4515485" y="1760855"/>
            <a:ext cx="1642745" cy="486410"/>
          </a:xfrm>
          <a:prstGeom prst="rect">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b="1"/>
              <a:t>预训练</a:t>
            </a:r>
            <a:r>
              <a:rPr lang="en-US" altLang="zh-CN" b="1"/>
              <a:t> + </a:t>
            </a:r>
            <a:r>
              <a:rPr lang="zh-CN" altLang="en-US" b="1"/>
              <a:t>微调</a:t>
            </a:r>
            <a:endParaRPr lang="zh-CN" altLang="en-US" b="1"/>
          </a:p>
        </p:txBody>
      </p:sp>
      <p:sp>
        <p:nvSpPr>
          <p:cNvPr id="8" name="矩形 7"/>
          <p:cNvSpPr/>
          <p:nvPr>
            <p:custDataLst>
              <p:tags r:id="rId5"/>
            </p:custDataLst>
          </p:nvPr>
        </p:nvSpPr>
        <p:spPr>
          <a:xfrm>
            <a:off x="6665595" y="1760855"/>
            <a:ext cx="1642745" cy="486410"/>
          </a:xfrm>
          <a:prstGeom prst="rect">
            <a:avLst/>
          </a:prstGeom>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b="1"/>
              <a:t>预训练</a:t>
            </a:r>
            <a:r>
              <a:rPr lang="en-US" altLang="zh-CN" b="1"/>
              <a:t> + </a:t>
            </a:r>
            <a:r>
              <a:rPr lang="zh-CN" altLang="en-US" b="1"/>
              <a:t>提示</a:t>
            </a:r>
            <a:endParaRPr lang="zh-CN" altLang="en-US" b="1"/>
          </a:p>
        </p:txBody>
      </p:sp>
      <p:cxnSp>
        <p:nvCxnSpPr>
          <p:cNvPr id="9" name="直接箭头连接符 8"/>
          <p:cNvCxnSpPr>
            <a:stCxn id="2" idx="3"/>
            <a:endCxn id="3" idx="1"/>
          </p:cNvCxnSpPr>
          <p:nvPr/>
        </p:nvCxnSpPr>
        <p:spPr>
          <a:xfrm>
            <a:off x="2252345" y="2004060"/>
            <a:ext cx="565150" cy="0"/>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10" name="直接箭头连接符 9"/>
          <p:cNvCxnSpPr>
            <a:stCxn id="3" idx="3"/>
            <a:endCxn id="5" idx="1"/>
          </p:cNvCxnSpPr>
          <p:nvPr/>
        </p:nvCxnSpPr>
        <p:spPr>
          <a:xfrm>
            <a:off x="4008120" y="2004060"/>
            <a:ext cx="507365" cy="0"/>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11" name="直接箭头连接符 10"/>
          <p:cNvCxnSpPr>
            <a:stCxn id="5" idx="3"/>
            <a:endCxn id="8" idx="1"/>
          </p:cNvCxnSpPr>
          <p:nvPr/>
        </p:nvCxnSpPr>
        <p:spPr>
          <a:xfrm>
            <a:off x="6158230" y="2004060"/>
            <a:ext cx="507365" cy="0"/>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sp>
        <p:nvSpPr>
          <p:cNvPr id="16" name="矩形 15"/>
          <p:cNvSpPr/>
          <p:nvPr>
            <p:custDataLst>
              <p:tags r:id="rId6"/>
            </p:custDataLst>
          </p:nvPr>
        </p:nvSpPr>
        <p:spPr>
          <a:xfrm>
            <a:off x="4361815" y="1544320"/>
            <a:ext cx="4153535" cy="919480"/>
          </a:xfrm>
          <a:prstGeom prst="rect">
            <a:avLst/>
          </a:prstGeom>
          <a:noFill/>
          <a:ln w="28575">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3" name="文本框 12"/>
          <p:cNvSpPr txBox="1"/>
          <p:nvPr/>
        </p:nvSpPr>
        <p:spPr>
          <a:xfrm>
            <a:off x="449580" y="2453005"/>
            <a:ext cx="8388350" cy="341503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2000" b="1">
                <a:solidFill>
                  <a:schemeClr val="tx1"/>
                </a:solidFill>
              </a:rPr>
              <a:t>Pre-Train  +  Fine-Tuning</a:t>
            </a:r>
            <a:endParaRPr lang="en-US" altLang="zh-CN" sz="2000" b="1">
              <a:solidFill>
                <a:schemeClr val="tx1"/>
              </a:solidFill>
            </a:endParaRPr>
          </a:p>
          <a:p>
            <a:pPr marL="742950" lvl="1" indent="-285750">
              <a:lnSpc>
                <a:spcPct val="150000"/>
              </a:lnSpc>
              <a:buFont typeface="Wingdings" panose="05000000000000000000" charset="0"/>
              <a:buChar char="Ø"/>
            </a:pPr>
            <a:r>
              <a:rPr lang="zh-CN" altLang="en-US">
                <a:solidFill>
                  <a:schemeClr val="tx1"/>
                </a:solidFill>
              </a:rPr>
              <a:t>预训练学习鲁棒的、通用目的特征的语言模型</a:t>
            </a:r>
            <a:r>
              <a:rPr lang="en-US" altLang="zh-CN">
                <a:solidFill>
                  <a:schemeClr val="tx1"/>
                </a:solidFill>
              </a:rPr>
              <a:t>(LM)</a:t>
            </a:r>
            <a:endParaRPr lang="en-US" altLang="zh-CN">
              <a:solidFill>
                <a:schemeClr val="tx1"/>
              </a:solidFill>
            </a:endParaRPr>
          </a:p>
          <a:p>
            <a:pPr marL="1200150" lvl="2" indent="-285750">
              <a:lnSpc>
                <a:spcPct val="150000"/>
              </a:lnSpc>
              <a:buFont typeface="Wingdings" panose="05000000000000000000" charset="0"/>
              <a:buChar char="Ø"/>
            </a:pPr>
            <a:r>
              <a:rPr lang="zh-CN" altLang="en-US" sz="1600" b="1">
                <a:solidFill>
                  <a:schemeClr val="accent1"/>
                </a:solidFill>
              </a:rPr>
              <a:t>掩码语言模型</a:t>
            </a:r>
            <a:r>
              <a:rPr lang="en-US" altLang="zh-CN" sz="1600" b="1">
                <a:solidFill>
                  <a:schemeClr val="accent1"/>
                </a:solidFill>
              </a:rPr>
              <a:t>(e.g. BERT)</a:t>
            </a:r>
            <a:r>
              <a:rPr lang="zh-CN" altLang="en-US" sz="1600" b="1">
                <a:solidFill>
                  <a:schemeClr val="accent1"/>
                </a:solidFill>
              </a:rPr>
              <a:t>、自回归语言模型</a:t>
            </a:r>
            <a:r>
              <a:rPr lang="en-US" altLang="zh-CN" sz="1600" b="1">
                <a:solidFill>
                  <a:schemeClr val="accent1"/>
                </a:solidFill>
              </a:rPr>
              <a:t>(GPT)</a:t>
            </a:r>
            <a:endParaRPr lang="zh-CN" altLang="en-US" sz="1600" b="1">
              <a:solidFill>
                <a:schemeClr val="accent1"/>
              </a:solidFill>
            </a:endParaRPr>
          </a:p>
          <a:p>
            <a:pPr marL="742950" lvl="1" indent="-285750">
              <a:lnSpc>
                <a:spcPct val="150000"/>
              </a:lnSpc>
              <a:buFont typeface="Wingdings" panose="05000000000000000000" charset="0"/>
              <a:buChar char="Ø"/>
            </a:pPr>
            <a:r>
              <a:rPr lang="zh-CN" altLang="en-US">
                <a:solidFill>
                  <a:schemeClr val="tx1"/>
                </a:solidFill>
              </a:rPr>
              <a:t>基于特定任务</a:t>
            </a:r>
            <a:r>
              <a:rPr lang="zh-CN" altLang="en-US" b="1">
                <a:solidFill>
                  <a:schemeClr val="tx1"/>
                </a:solidFill>
              </a:rPr>
              <a:t>微调</a:t>
            </a:r>
            <a:r>
              <a:rPr lang="zh-CN" altLang="en-US">
                <a:solidFill>
                  <a:schemeClr val="tx1"/>
                </a:solidFill>
              </a:rPr>
              <a:t>预训练模型的参数</a:t>
            </a:r>
            <a:endParaRPr lang="zh-CN" altLang="en-US">
              <a:solidFill>
                <a:schemeClr val="tx1"/>
              </a:solidFill>
            </a:endParaRPr>
          </a:p>
          <a:p>
            <a:pPr marL="1200150" lvl="2" indent="-285750" algn="l">
              <a:lnSpc>
                <a:spcPct val="150000"/>
              </a:lnSpc>
              <a:buClrTx/>
              <a:buSzTx/>
              <a:buFont typeface="Wingdings" panose="05000000000000000000" charset="0"/>
              <a:buChar char="Ø"/>
            </a:pPr>
            <a:r>
              <a:rPr lang="en-US" altLang="zh-CN" sz="1600">
                <a:solidFill>
                  <a:schemeClr val="accent1"/>
                </a:solidFill>
              </a:rPr>
              <a:t>即</a:t>
            </a:r>
            <a:r>
              <a:rPr lang="en-US" altLang="zh-CN" sz="1600">
                <a:solidFill>
                  <a:srgbClr val="FF0000"/>
                </a:solidFill>
              </a:rPr>
              <a:t>使用下游任务的训练集</a:t>
            </a:r>
            <a:r>
              <a:rPr lang="en-US" altLang="zh-CN" sz="1600">
                <a:solidFill>
                  <a:schemeClr val="accent1"/>
                </a:solidFill>
              </a:rPr>
              <a:t>去微调整个模型</a:t>
            </a:r>
            <a:endParaRPr lang="en-US" altLang="zh-CN" sz="1600">
              <a:solidFill>
                <a:schemeClr val="accent1"/>
              </a:solidFill>
            </a:endParaRPr>
          </a:p>
          <a:p>
            <a:pPr marL="742950" lvl="1" indent="-285750">
              <a:lnSpc>
                <a:spcPct val="150000"/>
              </a:lnSpc>
              <a:buFont typeface="Wingdings" panose="05000000000000000000" charset="0"/>
              <a:buChar char="Ø"/>
            </a:pPr>
            <a:r>
              <a:rPr lang="zh-CN" altLang="en-US" b="1">
                <a:solidFill>
                  <a:srgbClr val="FF0000"/>
                </a:solidFill>
              </a:rPr>
              <a:t>问题</a:t>
            </a:r>
            <a:r>
              <a:rPr lang="zh-CN" altLang="en-US">
                <a:solidFill>
                  <a:srgbClr val="FF0000"/>
                </a:solidFill>
              </a:rPr>
              <a:t>：</a:t>
            </a:r>
            <a:r>
              <a:rPr lang="zh-CN" altLang="en-US">
                <a:solidFill>
                  <a:schemeClr val="tx1"/>
                </a:solidFill>
              </a:rPr>
              <a:t>微调阶段需要</a:t>
            </a:r>
            <a:r>
              <a:rPr lang="zh-CN" altLang="en-US" b="1">
                <a:solidFill>
                  <a:srgbClr val="FF0000"/>
                </a:solidFill>
              </a:rPr>
              <a:t>训练大量参数</a:t>
            </a:r>
            <a:r>
              <a:rPr lang="zh-CN" altLang="en-US">
                <a:solidFill>
                  <a:schemeClr val="tx1"/>
                </a:solidFill>
              </a:rPr>
              <a:t>，不同任务要</a:t>
            </a:r>
            <a:r>
              <a:rPr lang="en-US" altLang="zh-CN">
                <a:solidFill>
                  <a:schemeClr val="tx1"/>
                </a:solidFill>
              </a:rPr>
              <a:t>fine-tune</a:t>
            </a:r>
            <a:r>
              <a:rPr lang="zh-CN" altLang="en-US">
                <a:solidFill>
                  <a:schemeClr val="tx1"/>
                </a:solidFill>
              </a:rPr>
              <a:t>不同的参数</a:t>
            </a:r>
            <a:endParaRPr lang="zh-CN" altLang="en-US">
              <a:solidFill>
                <a:schemeClr val="tx1"/>
              </a:solidFill>
            </a:endParaRPr>
          </a:p>
          <a:p>
            <a:pPr marL="285750" lvl="0" indent="-285750">
              <a:lnSpc>
                <a:spcPct val="150000"/>
              </a:lnSpc>
              <a:buFont typeface="Wingdings" panose="05000000000000000000" charset="0"/>
              <a:buChar char="n"/>
            </a:pPr>
            <a:r>
              <a:rPr lang="en-US" altLang="zh-CN" sz="2000" b="1">
                <a:solidFill>
                  <a:schemeClr val="tx1"/>
                </a:solidFill>
              </a:rPr>
              <a:t>Pre-Train + Prompt</a:t>
            </a:r>
            <a:endParaRPr lang="en-US" altLang="zh-CN" sz="2000" b="1">
              <a:solidFill>
                <a:schemeClr val="tx1"/>
              </a:solidFill>
            </a:endParaRPr>
          </a:p>
          <a:p>
            <a:pPr marL="742950" lvl="1" indent="-285750">
              <a:lnSpc>
                <a:spcPct val="150000"/>
              </a:lnSpc>
              <a:buFont typeface="Wingdings" panose="05000000000000000000" charset="0"/>
              <a:buChar char="Ø"/>
            </a:pPr>
            <a:r>
              <a:rPr lang="zh-CN" altLang="en-US">
                <a:solidFill>
                  <a:schemeClr val="tx1"/>
                </a:solidFill>
              </a:rPr>
              <a:t>通过添加</a:t>
            </a:r>
            <a:r>
              <a:rPr lang="zh-CN" altLang="en-US">
                <a:solidFill>
                  <a:schemeClr val="accent5">
                    <a:lumMod val="75000"/>
                  </a:schemeClr>
                </a:solidFill>
              </a:rPr>
              <a:t>提示</a:t>
            </a:r>
            <a:r>
              <a:rPr lang="zh-CN" altLang="en-US">
                <a:solidFill>
                  <a:schemeClr val="tx1"/>
                </a:solidFill>
              </a:rPr>
              <a:t>，将下游任务变形为</a:t>
            </a:r>
            <a:r>
              <a:rPr lang="en-US" altLang="zh-CN">
                <a:solidFill>
                  <a:schemeClr val="tx1"/>
                </a:solidFill>
              </a:rPr>
              <a:t>PLM</a:t>
            </a:r>
            <a:r>
              <a:rPr lang="zh-CN" altLang="en-US">
                <a:solidFill>
                  <a:schemeClr val="tx1"/>
                </a:solidFill>
              </a:rPr>
              <a:t>的训练任务，更好地挖掘</a:t>
            </a:r>
            <a:r>
              <a:rPr lang="en-US" altLang="zh-CN">
                <a:solidFill>
                  <a:schemeClr val="tx1"/>
                </a:solidFill>
              </a:rPr>
              <a:t>PLM</a:t>
            </a:r>
            <a:r>
              <a:rPr lang="zh-CN" altLang="en-US">
                <a:solidFill>
                  <a:schemeClr val="tx1"/>
                </a:solidFill>
              </a:rPr>
              <a:t>的</a:t>
            </a:r>
            <a:r>
              <a:rPr lang="zh-CN" altLang="en-US">
                <a:solidFill>
                  <a:schemeClr val="tx1"/>
                </a:solidFill>
              </a:rPr>
              <a:t>知识</a:t>
            </a:r>
            <a:endParaRPr lang="zh-CN" altLang="en-US">
              <a:solidFill>
                <a:schemeClr val="tx1"/>
              </a:solidFill>
            </a:endParaRPr>
          </a:p>
        </p:txBody>
      </p:sp>
      <p:cxnSp>
        <p:nvCxnSpPr>
          <p:cNvPr id="14" name="直接连接符 13"/>
          <p:cNvCxnSpPr/>
          <p:nvPr>
            <p:custDataLst>
              <p:tags r:id="rId7"/>
            </p:custDataLst>
          </p:nvPr>
        </p:nvCxnSpPr>
        <p:spPr>
          <a:xfrm>
            <a:off x="511175" y="6154420"/>
            <a:ext cx="2364105"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8"/>
            </p:custDataLst>
          </p:nvPr>
        </p:nvSpPr>
        <p:spPr>
          <a:xfrm>
            <a:off x="449580" y="6154420"/>
            <a:ext cx="8359140" cy="460375"/>
          </a:xfrm>
          <a:prstGeom prst="rect">
            <a:avLst/>
          </a:prstGeom>
          <a:noFill/>
        </p:spPr>
        <p:txBody>
          <a:bodyPr wrap="square" rtlCol="0" anchor="t">
            <a:spAutoFit/>
          </a:bodyPr>
          <a:p>
            <a:pPr marL="0" lvl="1" indent="0">
              <a:buFont typeface="Wingdings" panose="05000000000000000000" charset="0"/>
              <a:buNone/>
            </a:pPr>
            <a:r>
              <a:rPr lang="en-US" altLang="zh-CN" sz="1200" dirty="0">
                <a:effectLst/>
                <a:sym typeface="+mn-ea"/>
              </a:rPr>
              <a:t>[1]</a:t>
            </a:r>
            <a:r>
              <a:rPr altLang="zh-CN" sz="1200" dirty="0">
                <a:effectLst/>
                <a:sym typeface="+mn-ea"/>
              </a:rPr>
              <a:t>Liu P, Yuan W, Fu J, et al. </a:t>
            </a:r>
            <a:r>
              <a:rPr altLang="zh-CN" sz="1200" b="1" dirty="0">
                <a:effectLst/>
                <a:sym typeface="+mn-ea"/>
              </a:rPr>
              <a:t>Pre-train, prompt, and predict: A systematic survey of prompting methods in natural language processing[</a:t>
            </a:r>
            <a:r>
              <a:rPr altLang="zh-CN" sz="1200" dirty="0">
                <a:effectLst/>
                <a:sym typeface="+mn-ea"/>
              </a:rPr>
              <a:t>J]. ACM Computing Surveys, 2023, 55(9): 1-35.</a:t>
            </a:r>
            <a:endParaRPr altLang="zh-CN" sz="1200" dirty="0">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6" grpId="1" animBg="1"/>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前置知识：</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Prompt </a:t>
            </a:r>
            <a:r>
              <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Learning</a:t>
            </a:r>
            <a:endParaRPr lang="en-US" altLang="zh-CN"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6" name="文本框 5"/>
          <p:cNvSpPr txBox="1"/>
          <p:nvPr/>
        </p:nvSpPr>
        <p:spPr>
          <a:xfrm>
            <a:off x="449580" y="1068705"/>
            <a:ext cx="4631690" cy="4707890"/>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2000" b="1"/>
              <a:t>Prompt Learning</a:t>
            </a:r>
            <a:r>
              <a:rPr lang="zh-CN" altLang="en-US" sz="2000" b="1"/>
              <a:t>的</a:t>
            </a:r>
            <a:r>
              <a:rPr lang="zh-CN" altLang="en-US" sz="2000" b="1"/>
              <a:t>一般过程</a:t>
            </a:r>
            <a:endParaRPr lang="zh-CN" altLang="en-US" sz="2000" b="1"/>
          </a:p>
          <a:p>
            <a:pPr marL="914400" lvl="1" indent="-457200">
              <a:lnSpc>
                <a:spcPct val="150000"/>
              </a:lnSpc>
              <a:buFont typeface="Wingdings" panose="05000000000000000000" charset="0"/>
              <a:buAutoNum type="arabicPeriod"/>
            </a:pPr>
            <a:r>
              <a:rPr lang="zh-CN" altLang="en-US"/>
              <a:t>设计</a:t>
            </a:r>
            <a:r>
              <a:rPr lang="zh-CN" altLang="en-US" b="1" u="sng">
                <a:solidFill>
                  <a:schemeClr val="accent5">
                    <a:lumMod val="75000"/>
                  </a:schemeClr>
                </a:solidFill>
              </a:rPr>
              <a:t>提示模板</a:t>
            </a:r>
            <a:endParaRPr lang="zh-CN" altLang="en-US"/>
          </a:p>
          <a:p>
            <a:pPr marL="914400" lvl="1" indent="-457200">
              <a:lnSpc>
                <a:spcPct val="150000"/>
              </a:lnSpc>
              <a:buFont typeface="Wingdings" panose="05000000000000000000" charset="0"/>
              <a:buAutoNum type="arabicPeriod"/>
            </a:pPr>
            <a:r>
              <a:rPr lang="zh-CN" altLang="en-US"/>
              <a:t>将输入文本填入模板，得到</a:t>
            </a:r>
            <a:r>
              <a:rPr lang="zh-CN" altLang="en-US" b="1">
                <a:solidFill>
                  <a:srgbClr val="FF0000"/>
                </a:solidFill>
              </a:rPr>
              <a:t>提示</a:t>
            </a:r>
            <a:endParaRPr lang="zh-CN" altLang="en-US"/>
          </a:p>
          <a:p>
            <a:pPr marL="914400" lvl="1" indent="-457200">
              <a:lnSpc>
                <a:spcPct val="150000"/>
              </a:lnSpc>
              <a:buFont typeface="Wingdings" panose="05000000000000000000" charset="0"/>
              <a:buAutoNum type="arabicPeriod"/>
            </a:pPr>
            <a:r>
              <a:rPr lang="zh-CN" altLang="en-US"/>
              <a:t>将提示输入</a:t>
            </a:r>
            <a:r>
              <a:rPr lang="en-US" altLang="zh-CN"/>
              <a:t>PLM</a:t>
            </a:r>
            <a:endParaRPr lang="en-US" altLang="zh-CN"/>
          </a:p>
          <a:p>
            <a:pPr marL="914400" lvl="1" indent="-457200">
              <a:lnSpc>
                <a:spcPct val="150000"/>
              </a:lnSpc>
              <a:buFont typeface="Wingdings" panose="05000000000000000000" charset="0"/>
              <a:buAutoNum type="arabicPeriod"/>
            </a:pPr>
            <a:r>
              <a:rPr lang="zh-CN" altLang="en-US"/>
              <a:t>将输出映射到当前</a:t>
            </a:r>
            <a:r>
              <a:rPr lang="zh-CN" altLang="en-US"/>
              <a:t>任务</a:t>
            </a:r>
            <a:endParaRPr lang="zh-CN" altLang="en-US"/>
          </a:p>
          <a:p>
            <a:pPr lvl="1" indent="0">
              <a:lnSpc>
                <a:spcPct val="150000"/>
              </a:lnSpc>
              <a:buFont typeface="Wingdings" panose="05000000000000000000" charset="0"/>
              <a:buNone/>
            </a:pPr>
            <a:endParaRPr lang="zh-CN" altLang="en-US"/>
          </a:p>
          <a:p>
            <a:pPr marL="285750" lvl="0" indent="-285750">
              <a:lnSpc>
                <a:spcPct val="150000"/>
              </a:lnSpc>
              <a:buFont typeface="Wingdings" panose="05000000000000000000" charset="0"/>
              <a:buChar char="n"/>
            </a:pPr>
            <a:r>
              <a:rPr lang="zh-CN" altLang="en-US" b="1"/>
              <a:t>示例</a:t>
            </a:r>
            <a:r>
              <a:rPr lang="zh-CN" altLang="en-US"/>
              <a:t>：</a:t>
            </a:r>
            <a:r>
              <a:rPr lang="zh-CN" altLang="en-US" b="1"/>
              <a:t>情感分类</a:t>
            </a:r>
            <a:r>
              <a:rPr lang="zh-CN" altLang="en-US"/>
              <a:t>任务</a:t>
            </a:r>
            <a:endParaRPr lang="zh-CN" altLang="en-US"/>
          </a:p>
          <a:p>
            <a:pPr marL="742950" lvl="1" indent="-285750">
              <a:lnSpc>
                <a:spcPct val="150000"/>
              </a:lnSpc>
              <a:buFont typeface="Arial" panose="020B0604020202020204" pitchFamily="34" charset="0"/>
              <a:buChar char="•"/>
            </a:pPr>
            <a:r>
              <a:rPr lang="zh-CN" altLang="en-US"/>
              <a:t>输入：</a:t>
            </a:r>
            <a:r>
              <a:rPr lang="en-US" altLang="zh-CN"/>
              <a:t>x = "I love this movie"</a:t>
            </a:r>
            <a:endParaRPr lang="en-US" altLang="zh-CN"/>
          </a:p>
          <a:p>
            <a:pPr marL="742950" lvl="1" indent="-285750">
              <a:lnSpc>
                <a:spcPct val="150000"/>
              </a:lnSpc>
              <a:buFont typeface="Arial" panose="020B0604020202020204" pitchFamily="34" charset="0"/>
              <a:buChar char="•"/>
            </a:pPr>
            <a:r>
              <a:rPr lang="zh-CN" altLang="en-US"/>
              <a:t>模板："[X] Overall, it was a [Z] movie."</a:t>
            </a:r>
            <a:endParaRPr lang="zh-CN" altLang="en-US"/>
          </a:p>
          <a:p>
            <a:pPr marL="742950" lvl="1" indent="-285750">
              <a:lnSpc>
                <a:spcPct val="150000"/>
              </a:lnSpc>
              <a:buFont typeface="Arial" panose="020B0604020202020204" pitchFamily="34" charset="0"/>
              <a:buChar char="•"/>
            </a:pPr>
            <a:r>
              <a:rPr lang="zh-CN" altLang="en-US"/>
              <a:t>提示：</a:t>
            </a:r>
            <a:r>
              <a:rPr lang="en-US" altLang="zh-CN"/>
              <a:t>x’="I love this movie, Overall it was a [Z] movie"</a:t>
            </a:r>
            <a:endParaRPr lang="en-US" altLang="zh-CN"/>
          </a:p>
        </p:txBody>
      </p:sp>
      <p:sp>
        <p:nvSpPr>
          <p:cNvPr id="3" name="文本框 2"/>
          <p:cNvSpPr txBox="1"/>
          <p:nvPr/>
        </p:nvSpPr>
        <p:spPr>
          <a:xfrm>
            <a:off x="4879975" y="1068705"/>
            <a:ext cx="3533140" cy="1383665"/>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2000" b="1"/>
              <a:t>Prompt</a:t>
            </a:r>
            <a:r>
              <a:rPr lang="zh-CN" altLang="en-US" sz="2000" b="1"/>
              <a:t>形状</a:t>
            </a:r>
            <a:endParaRPr lang="zh-CN" altLang="en-US" sz="2000" b="1"/>
          </a:p>
          <a:p>
            <a:pPr marL="800100" lvl="1" indent="-342900">
              <a:lnSpc>
                <a:spcPct val="150000"/>
              </a:lnSpc>
              <a:buFont typeface="Arial" panose="020B0604020202020204" pitchFamily="34" charset="0"/>
              <a:buChar char="•"/>
            </a:pPr>
            <a:r>
              <a:rPr lang="zh-CN" altLang="en-US"/>
              <a:t>填空提示</a:t>
            </a:r>
            <a:r>
              <a:rPr lang="en-US" altLang="zh-CN"/>
              <a:t>(cloze prompt)</a:t>
            </a:r>
            <a:endParaRPr lang="zh-CN" altLang="en-US"/>
          </a:p>
          <a:p>
            <a:pPr marL="800100" lvl="1" indent="-342900">
              <a:lnSpc>
                <a:spcPct val="150000"/>
              </a:lnSpc>
              <a:buFont typeface="Arial" panose="020B0604020202020204" pitchFamily="34" charset="0"/>
              <a:buChar char="•"/>
            </a:pPr>
            <a:r>
              <a:rPr lang="zh-CN" altLang="en-US"/>
              <a:t>前缀提示</a:t>
            </a:r>
            <a:r>
              <a:rPr lang="en-US" altLang="zh-CN"/>
              <a:t>(prefix prompt)</a:t>
            </a:r>
            <a:endParaRPr lang="en-US" altLang="zh-CN"/>
          </a:p>
        </p:txBody>
      </p:sp>
      <p:sp>
        <p:nvSpPr>
          <p:cNvPr id="5" name="文本框 4"/>
          <p:cNvSpPr txBox="1"/>
          <p:nvPr/>
        </p:nvSpPr>
        <p:spPr>
          <a:xfrm>
            <a:off x="4879975" y="2983230"/>
            <a:ext cx="3811270" cy="2261235"/>
          </a:xfrm>
          <a:prstGeom prst="rect">
            <a:avLst/>
          </a:prstGeom>
          <a:noFill/>
        </p:spPr>
        <p:txBody>
          <a:bodyPr wrap="square" rtlCol="0">
            <a:spAutoFit/>
          </a:bodyPr>
          <a:p>
            <a:pPr marL="285750" indent="-285750">
              <a:lnSpc>
                <a:spcPct val="150000"/>
              </a:lnSpc>
              <a:buFont typeface="Wingdings" panose="05000000000000000000" charset="0"/>
              <a:buChar char="n"/>
            </a:pPr>
            <a:r>
              <a:rPr lang="en-US" altLang="zh-CN" sz="2000" b="1"/>
              <a:t>Prompt</a:t>
            </a:r>
            <a:r>
              <a:rPr lang="zh-CN" altLang="en-US" sz="2000" b="1"/>
              <a:t>分类</a:t>
            </a:r>
            <a:endParaRPr lang="zh-CN" altLang="en-US" sz="2000" b="1"/>
          </a:p>
          <a:p>
            <a:pPr lvl="1" indent="0">
              <a:lnSpc>
                <a:spcPct val="150000"/>
              </a:lnSpc>
              <a:buFont typeface="Arial" panose="020B0604020202020204" pitchFamily="34" charset="0"/>
              <a:buNone/>
            </a:pPr>
            <a:r>
              <a:rPr lang="en-US" altLang="zh-CN" sz="2000"/>
              <a:t>discrete/hard prompt</a:t>
            </a:r>
            <a:endParaRPr lang="zh-CN" altLang="en-US" sz="2000"/>
          </a:p>
          <a:p>
            <a:pPr lvl="1" indent="457200">
              <a:lnSpc>
                <a:spcPct val="150000"/>
              </a:lnSpc>
              <a:buFont typeface="Arial" panose="020B0604020202020204" pitchFamily="34" charset="0"/>
              <a:buNone/>
            </a:pPr>
            <a:r>
              <a:rPr lang="zh-CN" altLang="en-US"/>
              <a:t>手工</a:t>
            </a:r>
            <a:r>
              <a:rPr lang="zh-CN" altLang="en-US"/>
              <a:t>定义、离散空间的</a:t>
            </a:r>
            <a:endParaRPr lang="zh-CN" altLang="en-US"/>
          </a:p>
          <a:p>
            <a:pPr lvl="1" indent="0">
              <a:lnSpc>
                <a:spcPct val="150000"/>
              </a:lnSpc>
              <a:buFont typeface="Arial" panose="020B0604020202020204" pitchFamily="34" charset="0"/>
              <a:buNone/>
            </a:pPr>
            <a:r>
              <a:rPr lang="en-US" altLang="zh-CN"/>
              <a:t>soft/continuous </a:t>
            </a:r>
            <a:r>
              <a:rPr lang="en-US" altLang="zh-CN"/>
              <a:t>prompt</a:t>
            </a:r>
            <a:endParaRPr lang="en-US" altLang="zh-CN"/>
          </a:p>
          <a:p>
            <a:pPr lvl="1" indent="457200">
              <a:lnSpc>
                <a:spcPct val="150000"/>
              </a:lnSpc>
              <a:buFont typeface="Arial" panose="020B0604020202020204" pitchFamily="34" charset="0"/>
              <a:buNone/>
            </a:pPr>
            <a:r>
              <a:rPr lang="zh-CN" altLang="en-US"/>
              <a:t>连续空间、多为</a:t>
            </a:r>
            <a:r>
              <a:rPr lang="zh-CN" altLang="en-US"/>
              <a:t>潜向量</a:t>
            </a:r>
            <a:endParaRPr lang="en-US" altLang="zh-CN"/>
          </a:p>
        </p:txBody>
      </p:sp>
      <p:sp>
        <p:nvSpPr>
          <p:cNvPr id="7" name="文本框 6"/>
          <p:cNvSpPr txBox="1"/>
          <p:nvPr/>
        </p:nvSpPr>
        <p:spPr>
          <a:xfrm>
            <a:off x="3749675" y="5434330"/>
            <a:ext cx="4663440" cy="922020"/>
          </a:xfrm>
          <a:prstGeom prst="rect">
            <a:avLst/>
          </a:prstGeom>
          <a:noFill/>
        </p:spPr>
        <p:txBody>
          <a:bodyPr wrap="square" rtlCol="0" anchor="t">
            <a:spAutoFit/>
          </a:bodyPr>
          <a:p>
            <a:pPr lvl="0" indent="0" algn="l">
              <a:lnSpc>
                <a:spcPct val="150000"/>
              </a:lnSpc>
              <a:buClrTx/>
              <a:buSzTx/>
              <a:buNone/>
            </a:pPr>
            <a:r>
              <a:rPr lang="zh-CN" altLang="en-US" b="1">
                <a:solidFill>
                  <a:srgbClr val="FF0000"/>
                </a:solidFill>
                <a:latin typeface="Cambria" panose="02040503050406030204" charset="0"/>
                <a:cs typeface="Cambria" panose="02040503050406030204" charset="0"/>
                <a:sym typeface="+mn-ea"/>
              </a:rPr>
              <a:t>非手工定义、通过数据来学习特定的</a:t>
            </a:r>
            <a:r>
              <a:rPr lang="en-US" altLang="zh-CN" b="1">
                <a:solidFill>
                  <a:srgbClr val="FF0000"/>
                </a:solidFill>
                <a:latin typeface="Cambria" panose="02040503050406030204" charset="0"/>
                <a:cs typeface="Cambria" panose="02040503050406030204" charset="0"/>
                <a:sym typeface="+mn-ea"/>
              </a:rPr>
              <a:t>prompt</a:t>
            </a:r>
            <a:endParaRPr lang="en-US" altLang="zh-CN" b="1">
              <a:solidFill>
                <a:srgbClr val="FF0000"/>
              </a:solidFill>
              <a:latin typeface="Cambria" panose="02040503050406030204" charset="0"/>
              <a:cs typeface="Cambria" panose="02040503050406030204" charset="0"/>
              <a:sym typeface="+mn-ea"/>
            </a:endParaRPr>
          </a:p>
          <a:p>
            <a:pPr marL="1371600" lvl="3" indent="457200" algn="r">
              <a:lnSpc>
                <a:spcPct val="150000"/>
              </a:lnSpc>
              <a:buClrTx/>
              <a:buSzTx/>
              <a:buNone/>
            </a:pPr>
            <a:r>
              <a:rPr lang="en-US" altLang="zh-CN" b="1">
                <a:solidFill>
                  <a:srgbClr val="FF0000"/>
                </a:solidFill>
                <a:latin typeface="Cambria" panose="02040503050406030204" charset="0"/>
                <a:cs typeface="Cambria" panose="02040503050406030204" charset="0"/>
                <a:sym typeface="+mn-ea"/>
              </a:rPr>
              <a:t>→ prompt learning</a:t>
            </a:r>
            <a:endParaRPr lang="en-US" altLang="zh-CN" b="1">
              <a:solidFill>
                <a:srgbClr val="FF0000"/>
              </a:solidFill>
              <a:latin typeface="Cambria" panose="02040503050406030204" charset="0"/>
              <a:cs typeface="Cambria" panose="02040503050406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7" grpId="0"/>
      <p:bldP spid="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目录</a:t>
            </a:r>
            <a:endPar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497424" y="2696369"/>
            <a:ext cx="3960526"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研究背景及</a:t>
              </a:r>
              <a:r>
                <a:rPr kumimoji="0" lang="zh-CN" altLang="en-US" sz="2400" b="1" dirty="0">
                  <a:solidFill>
                    <a:schemeClr val="bg1">
                      <a:lumMod val="95000"/>
                    </a:schemeClr>
                  </a:solidFill>
                  <a:ea typeface="微软雅黑" panose="020B0503020204020204" pitchFamily="34" charset="-122"/>
                </a:rPr>
                <a:t>现状</a:t>
              </a:r>
              <a:endParaRPr kumimoji="0" lang="zh-CN" altLang="en-US"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505361" y="1688307"/>
            <a:ext cx="3952588"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smtClean="0">
                  <a:solidFill>
                    <a:schemeClr val="bg1">
                      <a:lumMod val="95000"/>
                    </a:schemeClr>
                  </a:solidFill>
                  <a:ea typeface="微软雅黑" panose="020B0503020204020204" pitchFamily="34" charset="-122"/>
                </a:rPr>
                <a:t>前置知识</a:t>
              </a:r>
              <a:endParaRPr kumimoji="0" lang="zh-CN" altLang="en-US" sz="2400" b="1" dirty="0" smtClean="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497424" y="3704432"/>
            <a:ext cx="3960526"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本文主要</a:t>
              </a:r>
              <a:r>
                <a:rPr kumimoji="0" lang="zh-CN" altLang="en-US" sz="2400" b="1" dirty="0">
                  <a:solidFill>
                    <a:schemeClr val="bg1">
                      <a:lumMod val="95000"/>
                    </a:schemeClr>
                  </a:solidFill>
                  <a:ea typeface="微软雅黑" panose="020B0503020204020204" pitchFamily="34" charset="-122"/>
                </a:rPr>
                <a:t>工作</a:t>
              </a:r>
              <a:endParaRPr kumimoji="0" lang="zh-CN" altLang="en-US"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505361" y="4712494"/>
            <a:ext cx="3952588"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实验结果</a:t>
              </a:r>
              <a:r>
                <a:rPr kumimoji="0" lang="zh-CN" altLang="en-US" sz="2400" b="1" dirty="0">
                  <a:solidFill>
                    <a:schemeClr val="bg1">
                      <a:lumMod val="95000"/>
                    </a:schemeClr>
                  </a:solidFill>
                  <a:ea typeface="微软雅黑" panose="020B0503020204020204" pitchFamily="34" charset="-122"/>
                </a:rPr>
                <a:t>评估</a:t>
              </a:r>
              <a:endParaRPr kumimoji="0" lang="zh-CN" altLang="en-US" sz="2400" b="1" dirty="0">
                <a:solidFill>
                  <a:schemeClr val="bg1">
                    <a:lumMod val="95000"/>
                  </a:schemeClr>
                </a:solidFill>
                <a:ea typeface="微软雅黑" panose="020B0503020204020204" pitchFamily="34" charset="-122"/>
              </a:endParaRPr>
            </a:p>
          </p:txBody>
        </p:sp>
        <p:sp>
          <p:nvSpPr>
            <p:cNvPr id="70" name="AutoShape 53"/>
            <p:cNvSpPr>
              <a:spLocks noChangeArrowheads="1"/>
            </p:cNvSpPr>
            <p:nvPr/>
          </p:nvSpPr>
          <p:spPr bwMode="gray">
            <a:xfrm>
              <a:off x="1329" y="1795"/>
              <a:ext cx="499" cy="499"/>
            </a:xfrm>
            <a:prstGeom prst="diamond">
              <a:avLst/>
            </a:prstGeom>
            <a:solidFill>
              <a:schemeClr val="accent1">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研究背景：</a:t>
            </a:r>
            <a:r>
              <a:rPr lang="en-US" altLang="zh-CN" sz="3000" b="1">
                <a:solidFill>
                  <a:schemeClr val="bg1"/>
                </a:solidFill>
                <a:sym typeface="+mn-ea"/>
              </a:rPr>
              <a:t>Conversational Recommender System</a:t>
            </a:r>
            <a:endParaRPr lang="en-US" altLang="zh-CN" sz="30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6" name="文本框 5"/>
          <p:cNvSpPr txBox="1"/>
          <p:nvPr>
            <p:custDataLst>
              <p:tags r:id="rId1"/>
            </p:custDataLst>
          </p:nvPr>
        </p:nvSpPr>
        <p:spPr>
          <a:xfrm>
            <a:off x="449580" y="1068705"/>
            <a:ext cx="3649980" cy="1799590"/>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2000" b="1"/>
              <a:t>对话推荐系统（</a:t>
            </a:r>
            <a:r>
              <a:rPr lang="en-US" altLang="zh-CN" sz="2000" b="1"/>
              <a:t>CRS</a:t>
            </a:r>
            <a:r>
              <a:rPr lang="zh-CN" altLang="en-US" sz="2000" b="1"/>
              <a:t>）</a:t>
            </a:r>
            <a:endParaRPr lang="zh-CN" altLang="en-US" sz="2000" b="1"/>
          </a:p>
          <a:p>
            <a:pPr lvl="1" indent="0" algn="l">
              <a:lnSpc>
                <a:spcPct val="150000"/>
              </a:lnSpc>
              <a:buClrTx/>
              <a:buSzTx/>
              <a:buFont typeface="Wingdings" panose="05000000000000000000" charset="0"/>
              <a:buNone/>
            </a:pPr>
            <a:r>
              <a:rPr lang="zh-CN" altLang="en-US">
                <a:solidFill>
                  <a:schemeClr val="tx1"/>
                </a:solidFill>
              </a:rPr>
              <a:t>通过</a:t>
            </a:r>
            <a:r>
              <a:rPr lang="zh-CN" altLang="en-US" b="1">
                <a:solidFill>
                  <a:srgbClr val="FF0000"/>
                </a:solidFill>
              </a:rPr>
              <a:t>多轮自然语言对话</a:t>
            </a:r>
            <a:r>
              <a:rPr lang="zh-CN" altLang="en-US">
                <a:solidFill>
                  <a:schemeClr val="tx1"/>
                </a:solidFill>
              </a:rPr>
              <a:t>发掘用户偏好，以进行</a:t>
            </a:r>
            <a:r>
              <a:rPr lang="zh-CN" altLang="en-US" b="1">
                <a:solidFill>
                  <a:srgbClr val="FF0000"/>
                </a:solidFill>
              </a:rPr>
              <a:t>高质量的商品推荐</a:t>
            </a:r>
            <a:endParaRPr lang="zh-CN" altLang="en-US" b="1">
              <a:solidFill>
                <a:srgbClr val="FF0000"/>
              </a:solidFill>
            </a:endParaRPr>
          </a:p>
        </p:txBody>
      </p:sp>
      <p:pic>
        <p:nvPicPr>
          <p:cNvPr id="2" name="图片 1" descr="CRS"/>
          <p:cNvPicPr>
            <a:picLocks noChangeAspect="1"/>
          </p:cNvPicPr>
          <p:nvPr/>
        </p:nvPicPr>
        <p:blipFill>
          <a:blip r:embed="rId2"/>
          <a:stretch>
            <a:fillRect/>
          </a:stretch>
        </p:blipFill>
        <p:spPr>
          <a:xfrm>
            <a:off x="4639945" y="1211580"/>
            <a:ext cx="3875405" cy="4435475"/>
          </a:xfrm>
          <a:prstGeom prst="rect">
            <a:avLst/>
          </a:prstGeom>
        </p:spPr>
      </p:pic>
      <p:sp>
        <p:nvSpPr>
          <p:cNvPr id="3" name="文本框 2"/>
          <p:cNvSpPr txBox="1"/>
          <p:nvPr/>
        </p:nvSpPr>
        <p:spPr>
          <a:xfrm>
            <a:off x="449580" y="3342640"/>
            <a:ext cx="3008630" cy="553085"/>
          </a:xfrm>
          <a:prstGeom prst="rect">
            <a:avLst/>
          </a:prstGeom>
          <a:noFill/>
        </p:spPr>
        <p:txBody>
          <a:bodyPr wrap="none" rtlCol="0">
            <a:spAutoFit/>
          </a:bodyPr>
          <a:p>
            <a:pPr marL="285750" indent="-285750">
              <a:lnSpc>
                <a:spcPct val="150000"/>
              </a:lnSpc>
              <a:buFont typeface="Wingdings" panose="05000000000000000000" charset="0"/>
              <a:buChar char="n"/>
            </a:pPr>
            <a:r>
              <a:rPr lang="zh-CN" altLang="en-US" sz="2000" b="1"/>
              <a:t>一般构成：两个子任务</a:t>
            </a:r>
            <a:endParaRPr lang="zh-CN" altLang="en-US" sz="2000" b="1"/>
          </a:p>
        </p:txBody>
      </p:sp>
      <p:sp>
        <p:nvSpPr>
          <p:cNvPr id="5" name="左大括号 4"/>
          <p:cNvSpPr/>
          <p:nvPr/>
        </p:nvSpPr>
        <p:spPr>
          <a:xfrm>
            <a:off x="948690" y="4370070"/>
            <a:ext cx="424815" cy="9499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圆角矩形 7"/>
          <p:cNvSpPr/>
          <p:nvPr/>
        </p:nvSpPr>
        <p:spPr>
          <a:xfrm>
            <a:off x="3437255" y="4185920"/>
            <a:ext cx="948690" cy="52959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sz="2000" b="1"/>
              <a:t>推荐</a:t>
            </a:r>
            <a:endParaRPr lang="zh-CN" altLang="en-US" sz="2000" b="1"/>
          </a:p>
        </p:txBody>
      </p:sp>
      <p:sp>
        <p:nvSpPr>
          <p:cNvPr id="9" name="圆角矩形 8"/>
          <p:cNvSpPr/>
          <p:nvPr/>
        </p:nvSpPr>
        <p:spPr>
          <a:xfrm>
            <a:off x="1374140" y="4185920"/>
            <a:ext cx="1862455" cy="54546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p>
            <a:pPr algn="ctr"/>
            <a:r>
              <a:rPr lang="zh-CN" altLang="en-US" sz="2000" b="1"/>
              <a:t>预测用户偏好</a:t>
            </a:r>
            <a:endParaRPr lang="zh-CN" altLang="en-US" sz="2000" b="1"/>
          </a:p>
        </p:txBody>
      </p:sp>
      <p:sp>
        <p:nvSpPr>
          <p:cNvPr id="10" name="圆角矩形 9"/>
          <p:cNvSpPr/>
          <p:nvPr/>
        </p:nvSpPr>
        <p:spPr>
          <a:xfrm>
            <a:off x="1374140" y="5005070"/>
            <a:ext cx="1862455" cy="4984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2000" b="1"/>
              <a:t>生成适当回答</a:t>
            </a:r>
            <a:endParaRPr lang="zh-CN" altLang="en-US" sz="2000" b="1"/>
          </a:p>
        </p:txBody>
      </p:sp>
      <p:sp>
        <p:nvSpPr>
          <p:cNvPr id="11" name="圆角矩形 10"/>
          <p:cNvSpPr/>
          <p:nvPr/>
        </p:nvSpPr>
        <p:spPr>
          <a:xfrm>
            <a:off x="3437255" y="5005070"/>
            <a:ext cx="949960" cy="48958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sz="2000" b="1"/>
              <a:t>对话</a:t>
            </a:r>
            <a:endParaRPr lang="zh-CN" altLang="en-US" sz="2000" b="1"/>
          </a:p>
        </p:txBody>
      </p:sp>
      <p:cxnSp>
        <p:nvCxnSpPr>
          <p:cNvPr id="12" name="直接箭头连接符 11"/>
          <p:cNvCxnSpPr>
            <a:stCxn id="9" idx="3"/>
            <a:endCxn id="8" idx="1"/>
          </p:cNvCxnSpPr>
          <p:nvPr/>
        </p:nvCxnSpPr>
        <p:spPr>
          <a:xfrm flipV="1">
            <a:off x="3236595" y="4450715"/>
            <a:ext cx="200660" cy="8255"/>
          </a:xfrm>
          <a:prstGeom prst="straightConnector1">
            <a:avLst/>
          </a:prstGeom>
          <a:ln>
            <a:tailEnd type="arrow" w="med" len="med"/>
          </a:ln>
        </p:spPr>
        <p:style>
          <a:lnRef idx="1">
            <a:schemeClr val="accent6"/>
          </a:lnRef>
          <a:fillRef idx="0">
            <a:schemeClr val="accent6"/>
          </a:fillRef>
          <a:effectRef idx="0">
            <a:schemeClr val="accent6"/>
          </a:effectRef>
          <a:fontRef idx="minor">
            <a:schemeClr val="tx1"/>
          </a:fontRef>
        </p:style>
      </p:cxnSp>
      <p:cxnSp>
        <p:nvCxnSpPr>
          <p:cNvPr id="13" name="直接箭头连接符 12"/>
          <p:cNvCxnSpPr>
            <a:stCxn id="10" idx="3"/>
            <a:endCxn id="11" idx="1"/>
          </p:cNvCxnSpPr>
          <p:nvPr/>
        </p:nvCxnSpPr>
        <p:spPr>
          <a:xfrm flipV="1">
            <a:off x="3236595" y="5250180"/>
            <a:ext cx="200660" cy="444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5467350" y="5799455"/>
            <a:ext cx="2592070" cy="337185"/>
          </a:xfrm>
          <a:prstGeom prst="rect">
            <a:avLst/>
          </a:prstGeom>
          <a:noFill/>
        </p:spPr>
        <p:txBody>
          <a:bodyPr wrap="square" rtlCol="0">
            <a:spAutoFit/>
          </a:bodyPr>
          <a:p>
            <a:r>
              <a:rPr lang="zh-CN" altLang="en-US" sz="1600"/>
              <a:t>图</a:t>
            </a:r>
            <a:r>
              <a:rPr lang="en-US" altLang="zh-CN" sz="1600"/>
              <a:t>1 </a:t>
            </a:r>
            <a:r>
              <a:rPr lang="zh-CN" altLang="en-US" sz="1600"/>
              <a:t>一个对话推荐系统示例</a:t>
            </a:r>
            <a:r>
              <a:rPr lang="en-US" altLang="zh-CN" sz="1600"/>
              <a:t> </a:t>
            </a:r>
            <a:endParaRPr lang="en-US" altLang="zh-CN" sz="1600"/>
          </a:p>
        </p:txBody>
      </p:sp>
      <p:sp>
        <p:nvSpPr>
          <p:cNvPr id="16" name="文本框 15"/>
          <p:cNvSpPr txBox="1"/>
          <p:nvPr/>
        </p:nvSpPr>
        <p:spPr>
          <a:xfrm>
            <a:off x="1019810" y="5647055"/>
            <a:ext cx="3472180" cy="737235"/>
          </a:xfrm>
          <a:prstGeom prst="rect">
            <a:avLst/>
          </a:prstGeom>
          <a:noFill/>
        </p:spPr>
        <p:txBody>
          <a:bodyPr wrap="square" rtlCol="0" anchor="t">
            <a:spAutoFit/>
          </a:bodyPr>
          <a:p>
            <a:pPr lvl="0" indent="0" algn="l">
              <a:lnSpc>
                <a:spcPct val="150000"/>
              </a:lnSpc>
              <a:buClrTx/>
              <a:buSzTx/>
              <a:buNone/>
            </a:pPr>
            <a:r>
              <a:rPr lang="zh-CN" altLang="en-US" sz="2800" b="1">
                <a:solidFill>
                  <a:srgbClr val="FF0000"/>
                </a:solidFill>
                <a:effectLst>
                  <a:outerShdw blurRad="38100" dist="25400" dir="5400000" algn="ctr" rotWithShape="0">
                    <a:srgbClr val="6E747A">
                      <a:alpha val="43000"/>
                    </a:srgbClr>
                  </a:outerShdw>
                </a:effectLst>
                <a:latin typeface="Cambria" panose="02040503050406030204" charset="0"/>
                <a:cs typeface="Cambria" panose="02040503050406030204" charset="0"/>
                <a:sym typeface="+mn-ea"/>
              </a:rPr>
              <a:t>两个子任务目标不同</a:t>
            </a:r>
            <a:endParaRPr lang="zh-CN" altLang="en-US" sz="2800" b="1">
              <a:solidFill>
                <a:srgbClr val="FF0000"/>
              </a:solidFill>
              <a:effectLst>
                <a:outerShdw blurRad="38100" dist="25400" dir="5400000" algn="ctr" rotWithShape="0">
                  <a:srgbClr val="6E747A">
                    <a:alpha val="43000"/>
                  </a:srgbClr>
                </a:outerShdw>
              </a:effectLst>
              <a:latin typeface="Cambria" panose="02040503050406030204" charset="0"/>
              <a:cs typeface="Cambria" panose="02040503050406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3" grpId="0"/>
      <p:bldP spid="5" grpId="0" animBg="1"/>
      <p:bldP spid="8" grpId="0" animBg="1"/>
      <p:bldP spid="9" grpId="0" animBg="1"/>
      <p:bldP spid="10" grpId="0" animBg="1"/>
      <p:bldP spid="11" grpId="0" animBg="1"/>
      <p:bldP spid="3" grpId="1"/>
      <p:bldP spid="5" grpId="1" animBg="1"/>
      <p:bldP spid="8" grpId="1" animBg="1"/>
      <p:bldP spid="9" grpId="1" animBg="1"/>
      <p:bldP spid="10" grpId="1" animBg="1"/>
      <p:bldP spid="11" grpId="1" animBg="1"/>
      <p:bldP spid="16" grpId="0"/>
      <p:bldP spid="1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研究背景：</a:t>
            </a:r>
            <a:r>
              <a:rPr lang="en-US" altLang="zh-CN" sz="3000" b="1">
                <a:solidFill>
                  <a:schemeClr val="bg1"/>
                </a:solidFill>
                <a:sym typeface="+mn-ea"/>
              </a:rPr>
              <a:t>Conversational Recommender System</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sp>
        <p:nvSpPr>
          <p:cNvPr id="5" name="文本框 4"/>
          <p:cNvSpPr txBox="1"/>
          <p:nvPr>
            <p:custDataLst>
              <p:tags r:id="rId1"/>
            </p:custDataLst>
          </p:nvPr>
        </p:nvSpPr>
        <p:spPr>
          <a:xfrm>
            <a:off x="449580" y="1068705"/>
            <a:ext cx="6007735" cy="968375"/>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2000" b="1"/>
              <a:t>当前</a:t>
            </a:r>
            <a:r>
              <a:rPr lang="zh-CN" altLang="en-US" sz="2000" b="1"/>
              <a:t>主要问题</a:t>
            </a:r>
            <a:endParaRPr lang="zh-CN" altLang="en-US" sz="2000" b="1"/>
          </a:p>
          <a:p>
            <a:pPr lvl="1" indent="0" algn="l">
              <a:lnSpc>
                <a:spcPct val="150000"/>
              </a:lnSpc>
              <a:buClrTx/>
              <a:buSzTx/>
              <a:buFont typeface="Wingdings" panose="05000000000000000000" charset="0"/>
              <a:buNone/>
            </a:pPr>
            <a:r>
              <a:rPr lang="zh-CN" altLang="en-US" b="1">
                <a:solidFill>
                  <a:schemeClr val="accent1"/>
                </a:solidFill>
              </a:rPr>
              <a:t>对话模块</a:t>
            </a:r>
            <a:r>
              <a:rPr lang="zh-CN" altLang="en-US">
                <a:solidFill>
                  <a:schemeClr val="tx1"/>
                </a:solidFill>
              </a:rPr>
              <a:t>和</a:t>
            </a:r>
            <a:r>
              <a:rPr lang="zh-CN" altLang="en-US" b="1">
                <a:solidFill>
                  <a:schemeClr val="accent1"/>
                </a:solidFill>
              </a:rPr>
              <a:t>推荐模块</a:t>
            </a:r>
            <a:r>
              <a:rPr lang="zh-CN" altLang="en-US">
                <a:solidFill>
                  <a:schemeClr val="tx1"/>
                </a:solidFill>
              </a:rPr>
              <a:t>之间存在</a:t>
            </a:r>
            <a:r>
              <a:rPr lang="zh-CN" altLang="en-US" b="1">
                <a:solidFill>
                  <a:srgbClr val="FF0000"/>
                </a:solidFill>
              </a:rPr>
              <a:t>语义不一致性</a:t>
            </a:r>
            <a:endParaRPr lang="zh-CN" altLang="en-US" b="1">
              <a:solidFill>
                <a:srgbClr val="FF0000"/>
              </a:solidFill>
            </a:endParaRPr>
          </a:p>
        </p:txBody>
      </p:sp>
      <p:pic>
        <p:nvPicPr>
          <p:cNvPr id="7" name="图片 6"/>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576580" y="2059940"/>
            <a:ext cx="5581650" cy="3625850"/>
          </a:xfrm>
          <a:prstGeom prst="rect">
            <a:avLst/>
          </a:prstGeom>
        </p:spPr>
      </p:pic>
      <p:sp>
        <p:nvSpPr>
          <p:cNvPr id="15" name="文本框 14"/>
          <p:cNvSpPr txBox="1"/>
          <p:nvPr/>
        </p:nvSpPr>
        <p:spPr>
          <a:xfrm>
            <a:off x="2005965" y="5604510"/>
            <a:ext cx="2592070" cy="337185"/>
          </a:xfrm>
          <a:prstGeom prst="rect">
            <a:avLst/>
          </a:prstGeom>
          <a:noFill/>
        </p:spPr>
        <p:txBody>
          <a:bodyPr wrap="square" rtlCol="0">
            <a:spAutoFit/>
          </a:bodyPr>
          <a:p>
            <a:r>
              <a:rPr lang="zh-CN" altLang="en-US" sz="1600"/>
              <a:t>图</a:t>
            </a:r>
            <a:r>
              <a:rPr lang="en-US" altLang="zh-CN" sz="1600"/>
              <a:t>2 </a:t>
            </a:r>
            <a:r>
              <a:rPr lang="zh-CN" altLang="en-US" sz="1600"/>
              <a:t>一个语义不一致的例子</a:t>
            </a:r>
            <a:r>
              <a:rPr lang="en-US" altLang="zh-CN" sz="1600"/>
              <a:t> </a:t>
            </a:r>
            <a:endParaRPr lang="en-US" altLang="zh-CN" sz="1600"/>
          </a:p>
        </p:txBody>
      </p:sp>
      <p:cxnSp>
        <p:nvCxnSpPr>
          <p:cNvPr id="9" name="直接连接符 8"/>
          <p:cNvCxnSpPr/>
          <p:nvPr>
            <p:custDataLst>
              <p:tags r:id="rId3"/>
            </p:custDataLst>
          </p:nvPr>
        </p:nvCxnSpPr>
        <p:spPr>
          <a:xfrm>
            <a:off x="511175" y="6154420"/>
            <a:ext cx="2364105"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49580" y="6154420"/>
            <a:ext cx="8359140" cy="460375"/>
          </a:xfrm>
          <a:prstGeom prst="rect">
            <a:avLst/>
          </a:prstGeom>
          <a:noFill/>
        </p:spPr>
        <p:txBody>
          <a:bodyPr wrap="square" rtlCol="0" anchor="t">
            <a:spAutoFit/>
          </a:bodyPr>
          <a:p>
            <a:pPr marL="0" lvl="1" indent="0">
              <a:buFont typeface="Wingdings" panose="05000000000000000000" charset="0"/>
              <a:buNone/>
            </a:pPr>
            <a:r>
              <a:rPr lang="en-US" altLang="zh-CN" sz="1200" dirty="0">
                <a:effectLst/>
                <a:sym typeface="+mn-ea"/>
              </a:rPr>
              <a:t>[1]</a:t>
            </a:r>
            <a:r>
              <a:rPr lang="zh-CN" altLang="zh-CN" sz="1200" dirty="0">
                <a:effectLst/>
                <a:sym typeface="+mn-ea"/>
              </a:rPr>
              <a:t>Zhou K, Zhao W X, Bian S, et al. </a:t>
            </a:r>
            <a:r>
              <a:rPr lang="zh-CN" altLang="zh-CN" sz="1200" b="1" dirty="0">
                <a:effectLst/>
                <a:sym typeface="+mn-ea"/>
              </a:rPr>
              <a:t>Improving conversational recommender systems via knowledge graph based semantic</a:t>
            </a:r>
            <a:r>
              <a:rPr lang="en-US" altLang="zh-CN" sz="1200" b="1" dirty="0">
                <a:effectLst/>
                <a:sym typeface="+mn-ea"/>
              </a:rPr>
              <a:t> </a:t>
            </a:r>
            <a:r>
              <a:rPr lang="zh-CN" altLang="zh-CN" sz="1200" b="1" dirty="0">
                <a:effectLst/>
                <a:sym typeface="+mn-ea"/>
              </a:rPr>
              <a:t>fusion</a:t>
            </a:r>
            <a:r>
              <a:rPr lang="zh-CN" altLang="zh-CN" sz="1200" dirty="0">
                <a:effectLst/>
                <a:sym typeface="+mn-ea"/>
              </a:rPr>
              <a:t>[C]</a:t>
            </a:r>
            <a:r>
              <a:rPr lang="en-US" altLang="zh-CN" sz="1200" dirty="0">
                <a:effectLst/>
                <a:sym typeface="+mn-ea"/>
              </a:rPr>
              <a:t> In </a:t>
            </a:r>
            <a:r>
              <a:rPr lang="zh-CN" altLang="zh-CN" sz="1200" dirty="0">
                <a:effectLst/>
                <a:sym typeface="+mn-ea"/>
              </a:rPr>
              <a:t>Proceedings of the 26th ACM SIGKDD international conference on knowledge discovery &amp; data mining. 2020: 1006-1014.</a:t>
            </a:r>
            <a:endParaRPr lang="zh-CN" altLang="zh-CN" sz="1200" dirty="0">
              <a:effectLst/>
              <a:sym typeface="+mn-ea"/>
            </a:endParaRPr>
          </a:p>
        </p:txBody>
      </p:sp>
      <p:sp>
        <p:nvSpPr>
          <p:cNvPr id="16" name="矩形 15"/>
          <p:cNvSpPr/>
          <p:nvPr/>
        </p:nvSpPr>
        <p:spPr>
          <a:xfrm>
            <a:off x="1859915" y="2910840"/>
            <a:ext cx="2386330" cy="285115"/>
          </a:xfrm>
          <a:prstGeom prst="rect">
            <a:avLst/>
          </a:prstGeom>
          <a:noFill/>
          <a:ln w="28575">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7" name="矩形 16"/>
          <p:cNvSpPr/>
          <p:nvPr/>
        </p:nvSpPr>
        <p:spPr>
          <a:xfrm>
            <a:off x="1859915" y="3685540"/>
            <a:ext cx="2901315" cy="274955"/>
          </a:xfrm>
          <a:prstGeom prst="rect">
            <a:avLst/>
          </a:prstGeom>
          <a:noFill/>
          <a:ln w="28575">
            <a:solidFill>
              <a:srgbClr val="FF0000"/>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4" name="文本框 23"/>
          <p:cNvSpPr txBox="1"/>
          <p:nvPr/>
        </p:nvSpPr>
        <p:spPr>
          <a:xfrm>
            <a:off x="6340475" y="2910840"/>
            <a:ext cx="2292985" cy="2030095"/>
          </a:xfrm>
          <a:prstGeom prst="rect">
            <a:avLst/>
          </a:prstGeom>
          <a:noFill/>
          <a:ln>
            <a:solidFill>
              <a:schemeClr val="accent5">
                <a:lumMod val="60000"/>
                <a:lumOff val="40000"/>
              </a:schemeClr>
            </a:solidFill>
          </a:ln>
        </p:spPr>
        <p:txBody>
          <a:bodyPr wrap="square" rtlCol="0">
            <a:spAutoFit/>
          </a:bodyPr>
          <a:p>
            <a:pPr>
              <a:lnSpc>
                <a:spcPct val="150000"/>
              </a:lnSpc>
            </a:pPr>
            <a:r>
              <a:rPr lang="en-US" altLang="zh-CN" sz="2400" b="1">
                <a:highlight>
                  <a:srgbClr val="FFFF00"/>
                </a:highlight>
              </a:rPr>
              <a:t>KGSF(SOTA)</a:t>
            </a:r>
            <a:endParaRPr lang="zh-CN" altLang="en-US" sz="2400">
              <a:highlight>
                <a:srgbClr val="FFFF00"/>
              </a:highlight>
            </a:endParaRPr>
          </a:p>
          <a:p>
            <a:pPr>
              <a:lnSpc>
                <a:spcPct val="150000"/>
              </a:lnSpc>
            </a:pPr>
            <a:r>
              <a:rPr lang="zh-CN" altLang="en-US" sz="2000"/>
              <a:t>使用</a:t>
            </a:r>
            <a:r>
              <a:rPr lang="zh-CN" altLang="en-US" sz="2000" b="1">
                <a:solidFill>
                  <a:srgbClr val="FF0000"/>
                </a:solidFill>
              </a:rPr>
              <a:t>互信息最大化</a:t>
            </a:r>
            <a:r>
              <a:rPr lang="zh-CN" altLang="en-US" sz="2000"/>
              <a:t>来对齐语义表示的对话推荐系统</a:t>
            </a:r>
            <a:r>
              <a:rPr lang="en-US" altLang="zh-CN" sz="2000"/>
              <a:t>[1]</a:t>
            </a:r>
            <a:endParaRPr lang="en-US" altLang="zh-CN" sz="2000"/>
          </a:p>
        </p:txBody>
      </p:sp>
      <p:cxnSp>
        <p:nvCxnSpPr>
          <p:cNvPr id="26" name="直接连接符 25"/>
          <p:cNvCxnSpPr/>
          <p:nvPr/>
        </p:nvCxnSpPr>
        <p:spPr>
          <a:xfrm flipV="1">
            <a:off x="4907280" y="3394710"/>
            <a:ext cx="1308735" cy="4857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ppt_x"/>
                                          </p:val>
                                        </p:tav>
                                        <p:tav tm="100000">
                                          <p:val>
                                            <p:strVal val="#ppt_x"/>
                                          </p:val>
                                        </p:tav>
                                      </p:tavLst>
                                    </p:anim>
                                    <p:anim calcmode="lin" valueType="num">
                                      <p:cBhvr additive="base">
                                        <p:cTn id="2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5" grpId="1"/>
      <p:bldP spid="16" grpId="1" animBg="1"/>
      <p:bldP spid="17" grpId="1" animBg="1"/>
      <p:bldP spid="24" grpId="0" animBg="1"/>
      <p:bldP spid="24"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5"/>
            <a:ext cx="8214995" cy="5530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研究现状：提高推荐和对话模块的语义</a:t>
            </a: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一致性</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灯片编号占位符 3"/>
          <p:cNvSpPr>
            <a:spLocks noGrp="1"/>
          </p:cNvSpPr>
          <p:nvPr>
            <p:ph type="sldNum" sz="quarter" idx="12"/>
          </p:nvPr>
        </p:nvSpPr>
        <p:spPr/>
        <p:txBody>
          <a:bodyPr/>
          <a:lstStyle/>
          <a:p>
            <a:fld id="{94B6E62B-4DEC-4954-AD3A-658470571C9E}" type="slidenum">
              <a:rPr lang="zh-CN" altLang="en-US" smtClean="0"/>
            </a:fld>
            <a:endParaRPr lang="zh-CN" altLang="en-US"/>
          </a:p>
        </p:txBody>
      </p:sp>
      <p:graphicFrame>
        <p:nvGraphicFramePr>
          <p:cNvPr id="3" name="表格 2"/>
          <p:cNvGraphicFramePr/>
          <p:nvPr>
            <p:custDataLst>
              <p:tags r:id="rId1"/>
            </p:custDataLst>
          </p:nvPr>
        </p:nvGraphicFramePr>
        <p:xfrm>
          <a:off x="744855" y="1682115"/>
          <a:ext cx="7911465" cy="3731260"/>
        </p:xfrm>
        <a:graphic>
          <a:graphicData uri="http://schemas.openxmlformats.org/drawingml/2006/table">
            <a:tbl>
              <a:tblPr firstRow="1" bandRow="1">
                <a:tableStyleId>{69012ECD-51FC-41F1-AA8D-1B2483CD663E}</a:tableStyleId>
              </a:tblPr>
              <a:tblGrid>
                <a:gridCol w="1778635"/>
                <a:gridCol w="4180205"/>
                <a:gridCol w="1952625"/>
              </a:tblGrid>
              <a:tr h="365760">
                <a:tc>
                  <a:txBody>
                    <a:bodyPr/>
                    <a:p>
                      <a:pPr algn="ctr">
                        <a:buNone/>
                      </a:pPr>
                      <a:r>
                        <a:rPr lang="zh-CN" altLang="en-US"/>
                        <a:t>方法类型</a:t>
                      </a:r>
                      <a:endParaRPr lang="zh-CN" altLang="en-US"/>
                    </a:p>
                  </a:txBody>
                  <a:tcPr>
                    <a:lnL w="12700" cap="flat" cmpd="sng" algn="ctr">
                      <a:solidFill>
                        <a:schemeClr val="accent1"/>
                      </a:solidFill>
                      <a:prstDash val="solid"/>
                      <a:miter lim="800000"/>
                    </a:lnL>
                    <a:lnR w="12700">
                      <a:solidFill>
                        <a:schemeClr val="accent1"/>
                      </a:solidFill>
                      <a:prstDash val="solid"/>
                    </a:lnR>
                    <a:lnT w="12700" cap="flat" cmpd="sng" algn="ctr">
                      <a:solidFill>
                        <a:schemeClr val="accent1"/>
                      </a:solidFill>
                      <a:prstDash val="solid"/>
                      <a:miter lim="800000"/>
                    </a:lnT>
                    <a:lnB w="12700">
                      <a:solidFill>
                        <a:schemeClr val="accent1"/>
                      </a:solidFill>
                      <a:prstDash val="solid"/>
                    </a:lnB>
                  </a:tcPr>
                </a:tc>
                <a:tc>
                  <a:txBody>
                    <a:bodyPr/>
                    <a:p>
                      <a:pPr algn="ctr">
                        <a:buNone/>
                      </a:pPr>
                      <a:r>
                        <a:rPr lang="zh-CN" altLang="en-US"/>
                        <a:t>相关</a:t>
                      </a:r>
                      <a:r>
                        <a:rPr lang="zh-CN" altLang="en-US"/>
                        <a:t>文献</a:t>
                      </a:r>
                      <a:endParaRPr lang="zh-CN" altLang="en-US"/>
                    </a:p>
                  </a:txBody>
                  <a:tcPr>
                    <a:lnL w="12700">
                      <a:solidFill>
                        <a:schemeClr val="accent1"/>
                      </a:solidFill>
                      <a:prstDash val="solid"/>
                    </a:lnL>
                    <a:lnR w="12700">
                      <a:solidFill>
                        <a:schemeClr val="accent1"/>
                      </a:solidFill>
                      <a:prstDash val="solid"/>
                    </a:lnR>
                    <a:lnT w="12700" cap="flat" cmpd="sng" algn="ctr">
                      <a:solidFill>
                        <a:schemeClr val="accent1"/>
                      </a:solidFill>
                      <a:prstDash val="solid"/>
                      <a:miter lim="800000"/>
                    </a:lnT>
                    <a:lnB w="12700" cap="flat" cmpd="sng" algn="ctr">
                      <a:solidFill>
                        <a:schemeClr val="accent1"/>
                      </a:solidFill>
                      <a:prstDash val="solid"/>
                      <a:miter lim="800000"/>
                    </a:lnB>
                  </a:tcPr>
                </a:tc>
                <a:tc>
                  <a:txBody>
                    <a:bodyPr/>
                    <a:p>
                      <a:pPr algn="ctr">
                        <a:buNone/>
                      </a:pPr>
                      <a:r>
                        <a:rPr lang="zh-CN" altLang="en-US"/>
                        <a:t>特点</a:t>
                      </a:r>
                      <a:endParaRPr lang="zh-CN" altLang="en-US"/>
                    </a:p>
                  </a:txBody>
                  <a:tcPr>
                    <a:lnL w="12700">
                      <a:solidFill>
                        <a:schemeClr val="accent1"/>
                      </a:solidFill>
                      <a:prstDash val="solid"/>
                    </a:lnL>
                    <a:lnR w="12700" cap="flat" cmpd="sng" algn="ctr">
                      <a:solidFill>
                        <a:schemeClr val="accent1"/>
                      </a:solidFill>
                      <a:prstDash val="solid"/>
                      <a:miter lim="800000"/>
                    </a:lnR>
                    <a:lnT w="12700" cap="flat" cmpd="sng" algn="ctr">
                      <a:solidFill>
                        <a:schemeClr val="accent1"/>
                      </a:solidFill>
                      <a:prstDash val="solid"/>
                      <a:miter lim="800000"/>
                    </a:lnT>
                    <a:lnB w="12700" cap="flat" cmpd="sng" algn="ctr">
                      <a:solidFill>
                        <a:schemeClr val="accent1"/>
                      </a:solidFill>
                      <a:prstDash val="solid"/>
                      <a:miter lim="800000"/>
                    </a:lnB>
                  </a:tcPr>
                </a:tc>
              </a:tr>
              <a:tr h="991235">
                <a:tc rowSpan="2">
                  <a:txBody>
                    <a:bodyPr/>
                    <a:p>
                      <a:pPr algn="ctr">
                        <a:lnSpc>
                          <a:spcPct val="120000"/>
                        </a:lnSpc>
                        <a:buNone/>
                      </a:pPr>
                      <a:r>
                        <a:rPr lang="zh-CN" altLang="en-US" sz="2000" b="1">
                          <a:solidFill>
                            <a:srgbClr val="FF0000"/>
                          </a:solidFill>
                        </a:rPr>
                        <a:t>共享</a:t>
                      </a:r>
                      <a:r>
                        <a:rPr lang="zh-CN" altLang="en-US" sz="2000" b="1"/>
                        <a:t>两个任务的</a:t>
                      </a:r>
                      <a:r>
                        <a:rPr lang="zh-CN" altLang="en-US" sz="2000" b="1">
                          <a:solidFill>
                            <a:srgbClr val="FF0000"/>
                          </a:solidFill>
                        </a:rPr>
                        <a:t>知识源和知识表示</a:t>
                      </a:r>
                      <a:endParaRPr lang="zh-CN" altLang="en-US" sz="2000" b="1">
                        <a:solidFill>
                          <a:srgbClr val="FF0000"/>
                        </a:solidFill>
                      </a:endParaRPr>
                    </a:p>
                  </a:txBody>
                  <a:tcPr anchor="ctr" anchorCtr="0">
                    <a:lnL w="12700">
                      <a:solidFill>
                        <a:schemeClr val="accent1"/>
                      </a:solidFill>
                      <a:prstDash val="solid"/>
                    </a:lnL>
                    <a:lnR w="12700">
                      <a:solidFill>
                        <a:schemeClr val="accent1"/>
                      </a:solidFill>
                      <a:prstDash val="solid"/>
                    </a:lnR>
                    <a:lnT w="12700">
                      <a:solidFill>
                        <a:schemeClr val="accent1"/>
                      </a:solidFill>
                      <a:prstDash val="solid"/>
                    </a:lnT>
                    <a:lnB w="12700">
                      <a:solidFill>
                        <a:schemeClr val="accent1"/>
                      </a:solidFill>
                      <a:prstDash val="solid"/>
                    </a:lnB>
                    <a:lnTlToBr>
                      <a:noFill/>
                    </a:lnTlToBr>
                    <a:lnBlToTr>
                      <a:noFill/>
                    </a:lnBlToTr>
                  </a:tcPr>
                </a:tc>
                <a:tc>
                  <a:txBody>
                    <a:bodyPr/>
                    <a:p>
                      <a:pPr>
                        <a:buNone/>
                      </a:pPr>
                      <a:r>
                        <a:rPr lang="en-US" altLang="zh-CN" b="1">
                          <a:solidFill>
                            <a:schemeClr val="tx1"/>
                          </a:solidFill>
                        </a:rPr>
                        <a:t>KBRD:</a:t>
                      </a:r>
                      <a:r>
                        <a:rPr lang="en-US" altLang="zh-CN" b="0">
                          <a:solidFill>
                            <a:schemeClr val="tx1"/>
                          </a:solidFill>
                        </a:rPr>
                        <a:t>Chen Q, Lin J, Zhang Y, et al. Towards knowledge-based recommender dialog system[J]. arXiv preprint arXiv:1908.05391, 2019.</a:t>
                      </a:r>
                      <a:endParaRPr lang="en-US" altLang="zh-CN" b="0">
                        <a:solidFill>
                          <a:schemeClr val="tx1"/>
                        </a:solidFill>
                      </a:endParaRPr>
                    </a:p>
                  </a:txBody>
                  <a:tcPr anchor="ctr" anchorCtr="0">
                    <a:lnL w="12700">
                      <a:solidFill>
                        <a:schemeClr val="accent1"/>
                      </a:solidFill>
                      <a:prstDash val="solid"/>
                    </a:lnL>
                    <a:lnR w="12700">
                      <a:solidFill>
                        <a:schemeClr val="accent1"/>
                      </a:solidFill>
                      <a:prstDash val="solid"/>
                    </a:lnR>
                    <a:lnT w="12700" cap="flat" cmpd="sng" algn="ctr">
                      <a:solidFill>
                        <a:schemeClr val="accent1"/>
                      </a:solidFill>
                      <a:prstDash val="solid"/>
                      <a:miter lim="800000"/>
                    </a:lnT>
                    <a:lnB w="12700" cap="flat" cmpd="sng" algn="ctr">
                      <a:solidFill>
                        <a:schemeClr val="accent1"/>
                      </a:solidFill>
                      <a:prstDash val="solid"/>
                      <a:miter lim="800000"/>
                    </a:lnB>
                  </a:tcPr>
                </a:tc>
                <a:tc>
                  <a:txBody>
                    <a:bodyPr/>
                    <a:p>
                      <a:pPr algn="ctr">
                        <a:buNone/>
                      </a:pPr>
                      <a:r>
                        <a:rPr lang="zh-CN" altLang="en-US" sz="1600"/>
                        <a:t>为两个任务添加</a:t>
                      </a:r>
                      <a:r>
                        <a:rPr lang="zh-CN" altLang="en-US" sz="1600" b="1">
                          <a:solidFill>
                            <a:srgbClr val="FF0000"/>
                          </a:solidFill>
                        </a:rPr>
                        <a:t>一个共享的外部知识图谱</a:t>
                      </a:r>
                      <a:endParaRPr lang="zh-CN" altLang="en-US" sz="1600"/>
                    </a:p>
                  </a:txBody>
                  <a:tcPr anchor="ctr" anchorCtr="0">
                    <a:lnL w="12700">
                      <a:solidFill>
                        <a:schemeClr val="accent1"/>
                      </a:solidFill>
                      <a:prstDash val="solid"/>
                    </a:lnL>
                    <a:lnR w="12700" cap="flat" cmpd="sng" algn="ctr">
                      <a:solidFill>
                        <a:schemeClr val="accent1"/>
                      </a:solidFill>
                      <a:prstDash val="solid"/>
                      <a:miter lim="800000"/>
                    </a:lnR>
                    <a:lnT w="12700" cap="flat" cmpd="sng" algn="ctr">
                      <a:solidFill>
                        <a:schemeClr val="accent1"/>
                      </a:solidFill>
                      <a:prstDash val="solid"/>
                      <a:miter lim="800000"/>
                    </a:lnT>
                    <a:lnB w="12700" cap="flat" cmpd="sng" algn="ctr">
                      <a:solidFill>
                        <a:schemeClr val="accent1"/>
                      </a:solidFill>
                      <a:prstDash val="solid"/>
                      <a:miter lim="800000"/>
                    </a:lnB>
                  </a:tcPr>
                </a:tc>
              </a:tr>
              <a:tr h="991235">
                <a:tc vMerge="1">
                  <a:tcPr anchor="ctr" anchorCtr="0">
                    <a:lnL w="12700">
                      <a:solidFill>
                        <a:schemeClr val="accent1"/>
                      </a:solidFill>
                      <a:prstDash val="solid"/>
                    </a:lnL>
                    <a:lnR w="12700">
                      <a:solidFill>
                        <a:schemeClr val="accent1"/>
                      </a:solidFill>
                      <a:prstDash val="solid"/>
                    </a:lnR>
                    <a:lnT w="12700">
                      <a:solidFill>
                        <a:schemeClr val="accent1"/>
                      </a:solidFill>
                      <a:prstDash val="solid"/>
                    </a:lnT>
                    <a:lnB w="12700">
                      <a:solidFill>
                        <a:schemeClr val="accent1"/>
                      </a:solidFill>
                      <a:prstDash val="solid"/>
                    </a:lnB>
                    <a:lnTlToBr>
                      <a:noFill/>
                    </a:lnTlToBr>
                    <a:lnBlToTr>
                      <a:noFill/>
                    </a:lnBlToTr>
                  </a:tcPr>
                </a:tc>
                <a:tc>
                  <a:txBody>
                    <a:bodyPr/>
                    <a:p>
                      <a:pPr algn="l">
                        <a:buClrTx/>
                        <a:buSzTx/>
                        <a:buFontTx/>
                        <a:buNone/>
                      </a:pPr>
                      <a:r>
                        <a:rPr lang="en-US" altLang="zh-CN" b="1"/>
                        <a:t>RevCore</a:t>
                      </a:r>
                      <a:r>
                        <a:rPr lang="en-US" altLang="zh-CN"/>
                        <a:t>:Lu Y, Bao J, Song Y, et al. RevCore: </a:t>
                      </a:r>
                      <a:r>
                        <a:rPr lang="en-US" altLang="zh-CN" u="sng"/>
                        <a:t>Review</a:t>
                      </a:r>
                      <a:r>
                        <a:rPr lang="en-US" altLang="zh-CN"/>
                        <a:t>-augmented conversational recommendation[J]. arXiv preprint arXiv:2106.00957, 2021.</a:t>
                      </a:r>
                      <a:endParaRPr lang="en-US" altLang="zh-CN"/>
                    </a:p>
                  </a:txBody>
                  <a:tcPr anchor="ctr" anchorCtr="0">
                    <a:lnL w="12700">
                      <a:solidFill>
                        <a:schemeClr val="accent1"/>
                      </a:solidFill>
                      <a:prstDash val="solid"/>
                    </a:lnL>
                    <a:lnR w="12700">
                      <a:solidFill>
                        <a:schemeClr val="accent1"/>
                      </a:solidFill>
                      <a:prstDash val="solid"/>
                    </a:lnR>
                    <a:lnT w="12700" cap="flat" cmpd="sng" algn="ctr">
                      <a:solidFill>
                        <a:schemeClr val="accent1"/>
                      </a:solidFill>
                      <a:prstDash val="solid"/>
                      <a:miter lim="800000"/>
                    </a:lnT>
                    <a:lnB w="12700" cap="flat" cmpd="sng" algn="ctr">
                      <a:solidFill>
                        <a:schemeClr val="accent1"/>
                      </a:solidFill>
                      <a:prstDash val="solid"/>
                      <a:miter lim="800000"/>
                    </a:lnB>
                  </a:tcPr>
                </a:tc>
                <a:tc>
                  <a:txBody>
                    <a:bodyPr/>
                    <a:p>
                      <a:pPr algn="ctr">
                        <a:buClrTx/>
                        <a:buSzTx/>
                        <a:buFontTx/>
                        <a:buNone/>
                      </a:pPr>
                      <a:r>
                        <a:rPr lang="zh-CN" altLang="en-US" sz="1600"/>
                        <a:t>添加</a:t>
                      </a:r>
                      <a:r>
                        <a:rPr lang="zh-CN" altLang="en-US" sz="1600" b="1">
                          <a:solidFill>
                            <a:srgbClr val="FF0000"/>
                          </a:solidFill>
                        </a:rPr>
                        <a:t>额外的评论数据</a:t>
                      </a:r>
                      <a:endParaRPr lang="zh-CN" altLang="en-US" sz="1600"/>
                    </a:p>
                  </a:txBody>
                  <a:tcPr anchor="ctr" anchorCtr="0">
                    <a:lnL w="12700">
                      <a:solidFill>
                        <a:schemeClr val="accent1"/>
                      </a:solidFill>
                      <a:prstDash val="solid"/>
                    </a:lnL>
                    <a:lnR w="12700" cap="flat" cmpd="sng" algn="ctr">
                      <a:solidFill>
                        <a:schemeClr val="accent1"/>
                      </a:solidFill>
                      <a:prstDash val="solid"/>
                      <a:miter lim="800000"/>
                    </a:lnR>
                    <a:lnT w="12700" cap="flat" cmpd="sng" algn="ctr">
                      <a:solidFill>
                        <a:schemeClr val="accent1"/>
                      </a:solidFill>
                      <a:prstDash val="solid"/>
                      <a:miter lim="800000"/>
                    </a:lnT>
                    <a:lnB w="12700" cap="flat" cmpd="sng" algn="ctr">
                      <a:solidFill>
                        <a:schemeClr val="accent1"/>
                      </a:solidFill>
                      <a:prstDash val="solid"/>
                      <a:miter lim="800000"/>
                    </a:lnB>
                  </a:tcPr>
                </a:tc>
              </a:tr>
              <a:tr h="1185545">
                <a:tc>
                  <a:txBody>
                    <a:bodyPr/>
                    <a:p>
                      <a:pPr algn="ctr">
                        <a:lnSpc>
                          <a:spcPct val="110000"/>
                        </a:lnSpc>
                        <a:buClrTx/>
                        <a:buSzTx/>
                        <a:buFontTx/>
                        <a:buNone/>
                      </a:pPr>
                      <a:r>
                        <a:rPr lang="zh-CN" altLang="en-US" sz="2000" b="1"/>
                        <a:t>设计</a:t>
                      </a:r>
                      <a:r>
                        <a:rPr lang="zh-CN" altLang="en-US" sz="2000" b="1">
                          <a:solidFill>
                            <a:srgbClr val="FF0000"/>
                          </a:solidFill>
                        </a:rPr>
                        <a:t>语义对齐的预训练任务</a:t>
                      </a:r>
                      <a:endParaRPr lang="zh-CN" altLang="en-US" sz="2000" b="1"/>
                    </a:p>
                  </a:txBody>
                  <a:tcPr anchor="ctr" anchorCtr="0">
                    <a:lnL w="12700" cap="flat" cmpd="sng" algn="ctr">
                      <a:solidFill>
                        <a:schemeClr val="accent1"/>
                      </a:solidFill>
                      <a:prstDash val="solid"/>
                      <a:miter lim="800000"/>
                    </a:lnL>
                    <a:lnR w="12700">
                      <a:solidFill>
                        <a:schemeClr val="accent1"/>
                      </a:solidFill>
                      <a:prstDash val="solid"/>
                    </a:lnR>
                    <a:lnT w="12700">
                      <a:solidFill>
                        <a:schemeClr val="accent1"/>
                      </a:solidFill>
                      <a:prstDash val="solid"/>
                    </a:lnT>
                    <a:lnB w="12700" cap="flat" cmpd="sng" algn="ctr">
                      <a:solidFill>
                        <a:schemeClr val="accent1"/>
                      </a:solidFill>
                      <a:prstDash val="solid"/>
                      <a:miter lim="800000"/>
                    </a:lnB>
                  </a:tcPr>
                </a:tc>
                <a:tc>
                  <a:txBody>
                    <a:bodyPr/>
                    <a:p>
                      <a:pPr algn="l">
                        <a:buClrTx/>
                        <a:buSzTx/>
                        <a:buFontTx/>
                        <a:buNone/>
                      </a:pPr>
                      <a:r>
                        <a:rPr lang="en-US" altLang="zh-CN" b="1"/>
                        <a:t>KGFS</a:t>
                      </a:r>
                      <a:r>
                        <a:rPr lang="en-US" altLang="zh-CN"/>
                        <a:t>: Kun Zhou, Wayne Xin Zhao, Shuqing Bian, Yuanhang Zhou, Ji-Rong Wen, and</a:t>
                      </a:r>
                      <a:endParaRPr lang="en-US" altLang="zh-CN"/>
                    </a:p>
                    <a:p>
                      <a:pPr algn="l">
                        <a:buClrTx/>
                        <a:buSzTx/>
                        <a:buFontTx/>
                        <a:buNone/>
                      </a:pPr>
                      <a:r>
                        <a:rPr lang="en-US" altLang="zh-CN"/>
                        <a:t>Jingsong Yu. 2020. Improving conversational recommender systems via knowl_x0002_edge graph based semantic fusion. In KDD. 1006–1014.</a:t>
                      </a:r>
                      <a:endParaRPr lang="en-US" altLang="zh-CN"/>
                    </a:p>
                  </a:txBody>
                  <a:tcPr anchor="ctr" anchorCtr="0">
                    <a:lnL w="12700">
                      <a:solidFill>
                        <a:schemeClr val="accent1"/>
                      </a:solidFill>
                      <a:prstDash val="solid"/>
                    </a:lnL>
                    <a:lnR w="12700">
                      <a:solidFill>
                        <a:schemeClr val="accent1"/>
                      </a:solidFill>
                      <a:prstDash val="solid"/>
                    </a:lnR>
                    <a:lnT w="12700" cap="flat" cmpd="sng" algn="ctr">
                      <a:solidFill>
                        <a:schemeClr val="accent1"/>
                      </a:solidFill>
                      <a:prstDash val="solid"/>
                      <a:miter lim="800000"/>
                    </a:lnT>
                    <a:lnB w="12700" cap="flat" cmpd="sng" algn="ctr">
                      <a:solidFill>
                        <a:schemeClr val="accent1"/>
                      </a:solidFill>
                      <a:prstDash val="solid"/>
                      <a:miter lim="800000"/>
                    </a:lnB>
                  </a:tcPr>
                </a:tc>
                <a:tc>
                  <a:txBody>
                    <a:bodyPr/>
                    <a:p>
                      <a:pPr>
                        <a:buNone/>
                      </a:pPr>
                      <a:r>
                        <a:rPr lang="zh-CN" altLang="en-US" sz="1600"/>
                        <a:t>聚合</a:t>
                      </a:r>
                      <a:r>
                        <a:rPr lang="zh-CN" altLang="en-US" sz="1600" b="1">
                          <a:solidFill>
                            <a:srgbClr val="FF0000"/>
                          </a:solidFill>
                        </a:rPr>
                        <a:t>词级别</a:t>
                      </a:r>
                      <a:r>
                        <a:rPr lang="zh-CN" altLang="en-US" sz="1600"/>
                        <a:t>和</a:t>
                      </a:r>
                      <a:r>
                        <a:rPr lang="zh-CN" altLang="en-US" sz="1600" b="1">
                          <a:solidFill>
                            <a:srgbClr val="FF0000"/>
                          </a:solidFill>
                        </a:rPr>
                        <a:t>实体级别</a:t>
                      </a:r>
                      <a:r>
                        <a:rPr lang="zh-CN" altLang="en-US" sz="1600"/>
                        <a:t>的知识图谱增强数据</a:t>
                      </a:r>
                      <a:r>
                        <a:rPr lang="zh-CN" altLang="en-US" sz="1600"/>
                        <a:t>表示；</a:t>
                      </a:r>
                      <a:endParaRPr lang="zh-CN" altLang="en-US" sz="1600"/>
                    </a:p>
                    <a:p>
                      <a:pPr>
                        <a:buNone/>
                      </a:pPr>
                      <a:r>
                        <a:rPr lang="zh-CN" altLang="en-US" sz="1600"/>
                        <a:t>基于互信息最大化</a:t>
                      </a:r>
                      <a:r>
                        <a:rPr lang="zh-CN" altLang="en-US" sz="1600" b="1">
                          <a:solidFill>
                            <a:srgbClr val="FF0000"/>
                          </a:solidFill>
                        </a:rPr>
                        <a:t>对齐词和实体的语义空间</a:t>
                      </a:r>
                      <a:endParaRPr lang="zh-CN" altLang="en-US" sz="1600" b="1">
                        <a:solidFill>
                          <a:srgbClr val="FF0000"/>
                        </a:solidFill>
                      </a:endParaRPr>
                    </a:p>
                  </a:txBody>
                  <a:tcPr anchor="ctr" anchorCtr="0">
                    <a:lnL w="12700">
                      <a:solidFill>
                        <a:schemeClr val="accent1"/>
                      </a:solidFill>
                      <a:prstDash val="solid"/>
                    </a:lnL>
                    <a:lnR w="12700" cap="flat" cmpd="sng" algn="ctr">
                      <a:solidFill>
                        <a:schemeClr val="accent1"/>
                      </a:solidFill>
                      <a:prstDash val="solid"/>
                      <a:miter lim="800000"/>
                    </a:lnR>
                    <a:lnT w="12700" cap="flat" cmpd="sng" algn="ctr">
                      <a:solidFill>
                        <a:schemeClr val="accent1"/>
                      </a:solidFill>
                      <a:prstDash val="solid"/>
                      <a:miter lim="800000"/>
                    </a:lnT>
                    <a:lnB w="12700" cap="flat" cmpd="sng" algn="ctr">
                      <a:solidFill>
                        <a:schemeClr val="accent1"/>
                      </a:solidFill>
                      <a:prstDash val="solid"/>
                      <a:miter lim="800000"/>
                    </a:lnB>
                  </a:tcPr>
                </a:tc>
              </a:tr>
            </a:tbl>
          </a:graphicData>
        </a:graphic>
      </p:graphicFrame>
      <p:sp>
        <p:nvSpPr>
          <p:cNvPr id="5" name="文本框 4"/>
          <p:cNvSpPr txBox="1"/>
          <p:nvPr>
            <p:custDataLst>
              <p:tags r:id="rId2"/>
            </p:custDataLst>
          </p:nvPr>
        </p:nvSpPr>
        <p:spPr>
          <a:xfrm>
            <a:off x="449580" y="1068705"/>
            <a:ext cx="6007735" cy="553085"/>
          </a:xfrm>
          <a:prstGeom prst="rect">
            <a:avLst/>
          </a:prstGeom>
          <a:noFill/>
        </p:spPr>
        <p:txBody>
          <a:bodyPr wrap="square" rtlCol="0">
            <a:spAutoFit/>
          </a:bodyPr>
          <a:p>
            <a:pPr marL="285750" indent="-285750">
              <a:lnSpc>
                <a:spcPct val="150000"/>
              </a:lnSpc>
              <a:buFont typeface="Wingdings" panose="05000000000000000000" charset="0"/>
              <a:buChar char="n"/>
            </a:pPr>
            <a:r>
              <a:rPr lang="zh-CN" altLang="en-US" sz="2000" b="1"/>
              <a:t>现有解决方案</a:t>
            </a:r>
            <a:endParaRPr lang="zh-CN" altLang="en-US" sz="2000" b="1"/>
          </a:p>
        </p:txBody>
      </p:sp>
      <p:sp>
        <p:nvSpPr>
          <p:cNvPr id="2" name="圆角矩形 1"/>
          <p:cNvSpPr/>
          <p:nvPr/>
        </p:nvSpPr>
        <p:spPr>
          <a:xfrm>
            <a:off x="1125855" y="1621790"/>
            <a:ext cx="7207885" cy="245999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50000"/>
              </a:lnSpc>
            </a:pPr>
            <a:r>
              <a:rPr lang="zh-CN" altLang="en-US" sz="2400"/>
              <a:t>考虑到</a:t>
            </a:r>
            <a:r>
              <a:rPr lang="zh-CN" altLang="en-US" sz="2400" b="1">
                <a:solidFill>
                  <a:srgbClr val="FFFF00"/>
                </a:solidFill>
              </a:rPr>
              <a:t>预训练语言模型</a:t>
            </a:r>
            <a:r>
              <a:rPr lang="zh-CN" altLang="en-US" sz="2400"/>
              <a:t>的巨大成功：</a:t>
            </a:r>
            <a:endParaRPr lang="zh-CN" altLang="en-US" sz="2400"/>
          </a:p>
          <a:p>
            <a:pPr algn="l">
              <a:lnSpc>
                <a:spcPct val="150000"/>
              </a:lnSpc>
            </a:pPr>
            <a:r>
              <a:rPr lang="en-US" altLang="zh-CN" sz="2400"/>
              <a:t>1. PLM</a:t>
            </a:r>
            <a:r>
              <a:rPr lang="zh-CN" altLang="en-US" sz="2400"/>
              <a:t>可视为不同场景、不同任务的</a:t>
            </a:r>
            <a:r>
              <a:rPr lang="zh-CN" altLang="en-US" sz="2400" b="1">
                <a:solidFill>
                  <a:srgbClr val="FFFF00"/>
                </a:solidFill>
              </a:rPr>
              <a:t>通用解决方案</a:t>
            </a:r>
            <a:endParaRPr lang="zh-CN" altLang="en-US" sz="2400"/>
          </a:p>
          <a:p>
            <a:pPr algn="l">
              <a:lnSpc>
                <a:spcPct val="150000"/>
              </a:lnSpc>
            </a:pPr>
            <a:r>
              <a:rPr lang="en-US" altLang="zh-CN" sz="2400"/>
              <a:t>2. Prompt Learning</a:t>
            </a:r>
            <a:r>
              <a:rPr lang="zh-CN" altLang="en-US" sz="2400"/>
              <a:t>范式以一种简单灵活的方式</a:t>
            </a:r>
            <a:r>
              <a:rPr lang="zh-CN" altLang="en-US" sz="2400" b="1">
                <a:solidFill>
                  <a:srgbClr val="FFFF00"/>
                </a:solidFill>
              </a:rPr>
              <a:t>统一了</a:t>
            </a:r>
            <a:r>
              <a:rPr lang="en-US" altLang="zh-CN" sz="2400" b="1">
                <a:solidFill>
                  <a:srgbClr val="FFFF00"/>
                </a:solidFill>
              </a:rPr>
              <a:t>PLM</a:t>
            </a:r>
            <a:r>
              <a:rPr lang="zh-CN" altLang="en-US" sz="2400" b="1">
                <a:solidFill>
                  <a:srgbClr val="FFFF00"/>
                </a:solidFill>
              </a:rPr>
              <a:t>在下游任务上的使用</a:t>
            </a:r>
            <a:endParaRPr lang="zh-CN" altLang="en-US" sz="2800" b="1">
              <a:ln w="10160">
                <a:noFill/>
                <a:prstDash val="solid"/>
              </a:ln>
              <a:solidFill>
                <a:srgbClr val="FFFF00"/>
              </a:solidFill>
              <a:effectLst>
                <a:outerShdw blurRad="38100" dist="22860" dir="5400000" algn="tl" rotWithShape="0">
                  <a:srgbClr val="000000">
                    <a:alpha val="30000"/>
                  </a:srgbClr>
                </a:outerShdw>
              </a:effectLst>
            </a:endParaRPr>
          </a:p>
        </p:txBody>
      </p:sp>
      <p:sp>
        <p:nvSpPr>
          <p:cNvPr id="7" name="下箭头 6"/>
          <p:cNvSpPr/>
          <p:nvPr/>
        </p:nvSpPr>
        <p:spPr>
          <a:xfrm>
            <a:off x="4274185" y="4164965"/>
            <a:ext cx="596265" cy="673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1218565" y="4921250"/>
            <a:ext cx="6706235" cy="144335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p>
            <a:pPr algn="ctr">
              <a:lnSpc>
                <a:spcPct val="150000"/>
              </a:lnSpc>
            </a:pPr>
            <a:r>
              <a:rPr lang="zh-CN" altLang="en-US" sz="2800" b="1">
                <a:solidFill>
                  <a:schemeClr val="accent1"/>
                </a:solidFill>
                <a:effectLst>
                  <a:outerShdw blurRad="38100" dist="25400" dir="5400000" algn="ctr" rotWithShape="0">
                    <a:srgbClr val="6E747A">
                      <a:alpha val="43000"/>
                    </a:srgbClr>
                  </a:outerShdw>
                </a:effectLst>
                <a:sym typeface="+mn-ea"/>
              </a:rPr>
              <a:t>是否可以通过</a:t>
            </a:r>
            <a:r>
              <a:rPr lang="zh-CN" altLang="en-US" sz="2800" b="1">
                <a:solidFill>
                  <a:srgbClr val="FF0000"/>
                </a:solidFill>
                <a:effectLst>
                  <a:outerShdw blurRad="38100" dist="25400" dir="5400000" algn="ctr" rotWithShape="0">
                    <a:srgbClr val="6E747A">
                      <a:alpha val="43000"/>
                    </a:srgbClr>
                  </a:outerShdw>
                </a:effectLst>
                <a:sym typeface="+mn-ea"/>
              </a:rPr>
              <a:t>提示学习</a:t>
            </a:r>
            <a:r>
              <a:rPr lang="zh-CN" altLang="en-US" sz="2800" b="1">
                <a:solidFill>
                  <a:schemeClr val="accent1"/>
                </a:solidFill>
                <a:effectLst>
                  <a:outerShdw blurRad="38100" dist="25400" dir="5400000" algn="ctr" rotWithShape="0">
                    <a:srgbClr val="6E747A">
                      <a:alpha val="43000"/>
                    </a:srgbClr>
                  </a:outerShdw>
                </a:effectLst>
                <a:sym typeface="+mn-ea"/>
              </a:rPr>
              <a:t>来构建统一的对话推荐系统？</a:t>
            </a:r>
            <a:endParaRPr lang="zh-CN" altLang="en-US" sz="2800" b="1">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7" grpId="0" animBg="1"/>
      <p:bldP spid="7" grpId="1" animBg="1"/>
      <p:bldP spid="9" grpId="0" animBg="1"/>
      <p:bldP spid="9" grpId="1"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UNIT_TABLE_BEAUTIFY" val="smartTable{31e2ce0d-d250-466f-93f6-95aa48b0f50a}"/>
  <p:tag name="TABLE_ENDDRAG_ORIGIN_RECT" val="622*361"/>
  <p:tag name="TABLE_ENDDRAG_RECT" val="58*153*622*361"/>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COMMONDATA" val="eyJoZGlkIjoiZmZhNzRkNjg4NjcwOWRjMTEwN2M2MDExYzVmMDJiZDgifQ=="/>
  <p:tag name="KSO_WPP_MARK_KEY" val="3b901855-c95d-4f1b-9085-f6a6d8814adc"/>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组会字体">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chor="t">
        <a:spAutoFit/>
      </a:bodyPr>
      <a:lstStyle>
        <a:defPPr marL="800100" lvl="1" indent="-342900" algn="l">
          <a:lnSpc>
            <a:spcPct val="150000"/>
          </a:lnSpc>
          <a:buClrTx/>
          <a:buSzTx/>
          <a:buFont typeface="Wingdings" panose="05000000000000000000" charset="0"/>
          <a:buChar char="Ø"/>
          <a:defRPr lang="en-US" altLang="zh-CN" b="1">
            <a:latin typeface="Cambria" panose="02040503050406030204" charset="0"/>
            <a:cs typeface="Cambria" panose="02040503050406030204" charset="0"/>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3695</Words>
  <Application>WPS 演示</Application>
  <PresentationFormat>全屏显示(4:3)</PresentationFormat>
  <Paragraphs>379</Paragraphs>
  <Slides>20</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宋体</vt:lpstr>
      <vt:lpstr>Wingdings</vt:lpstr>
      <vt:lpstr>Wingdings</vt:lpstr>
      <vt:lpstr>Cambria</vt:lpstr>
      <vt:lpstr>微软雅黑</vt:lpstr>
      <vt:lpstr>思源黑体 CN</vt:lpstr>
      <vt:lpstr>黑体</vt:lpstr>
      <vt:lpstr>Calibri</vt:lpstr>
      <vt:lpstr>等线</vt:lpstr>
      <vt:lpstr>Arial Unicode MS</vt:lpstr>
      <vt:lpstr>Cambria Math</vt:lpstr>
      <vt:lpstr>Lucida Calligraphy</vt:lpstr>
      <vt:lpstr>Blackadder ITC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宋一凡</dc:creator>
  <cp:lastModifiedBy>七月1412662694</cp:lastModifiedBy>
  <cp:revision>1769</cp:revision>
  <dcterms:created xsi:type="dcterms:W3CDTF">2021-05-16T02:35:00Z</dcterms:created>
  <dcterms:modified xsi:type="dcterms:W3CDTF">2023-05-05T02:20:11Z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D8F4CBEEE36F436BBEF1D8F003852080</vt:lpwstr>
  </property>
  <property fmtid="{D5CDD505-2E9C-101B-9397-08002B2CF9AE}" pid="3" name="KSOProductBuildVer">
    <vt:lpwstr>2052-11.1.0.14036</vt:lpwstr>
  </property>
</Properties>
</file>