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1260" r:id="rId2"/>
    <p:sldId id="352" r:id="rId3"/>
    <p:sldId id="284" r:id="rId4"/>
    <p:sldId id="1314" r:id="rId5"/>
    <p:sldId id="1275" r:id="rId6"/>
    <p:sldId id="1315" r:id="rId7"/>
    <p:sldId id="1270" r:id="rId8"/>
    <p:sldId id="1266" r:id="rId9"/>
    <p:sldId id="1316" r:id="rId10"/>
    <p:sldId id="1272" r:id="rId11"/>
    <p:sldId id="1262" r:id="rId12"/>
    <p:sldId id="1304" r:id="rId13"/>
    <p:sldId id="1307" r:id="rId14"/>
    <p:sldId id="1306" r:id="rId15"/>
    <p:sldId id="1305" r:id="rId16"/>
    <p:sldId id="1308" r:id="rId17"/>
    <p:sldId id="1313" r:id="rId18"/>
    <p:sldId id="1309" r:id="rId19"/>
    <p:sldId id="1311" r:id="rId20"/>
    <p:sldId id="1312" r:id="rId21"/>
    <p:sldId id="1277" r:id="rId22"/>
    <p:sldId id="1302" r:id="rId23"/>
    <p:sldId id="1295" r:id="rId24"/>
    <p:sldId id="1297" r:id="rId25"/>
    <p:sldId id="1303" r:id="rId26"/>
    <p:sldId id="1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FB3"/>
    <a:srgbClr val="004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43"/>
    <p:restoredTop sz="95853"/>
  </p:normalViewPr>
  <p:slideViewPr>
    <p:cSldViewPr snapToGrid="0">
      <p:cViewPr varScale="1">
        <p:scale>
          <a:sx n="108" d="100"/>
          <a:sy n="108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B1B28-3DA4-9047-BE25-FA1B2DBD018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5F0FC-E71C-6243-9770-0B713528E9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18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CIKM</a:t>
            </a:r>
            <a:r>
              <a:rPr lang="zh-CN" altLang="en-US"/>
              <a:t>故事好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4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10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82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三个概念，题目分解</a:t>
            </a:r>
            <a:endParaRPr lang="en-US" altLang="zh-CN"/>
          </a:p>
          <a:p>
            <a:r>
              <a:rPr lang="zh-CN" altLang="en-US"/>
              <a:t>异常检测任务，</a:t>
            </a:r>
            <a:r>
              <a:rPr lang="en-US" altLang="zh-CN"/>
              <a:t>GNN</a:t>
            </a:r>
            <a:r>
              <a:rPr lang="zh-CN" altLang="en-US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0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12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48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13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02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14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27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15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37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16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476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17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706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18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011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19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9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20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600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三个概念，题目分解</a:t>
            </a:r>
            <a:endParaRPr lang="en-US" altLang="zh-CN"/>
          </a:p>
          <a:p>
            <a:r>
              <a:rPr lang="zh-CN" altLang="en-US"/>
              <a:t>异常检测任务，</a:t>
            </a:r>
            <a:r>
              <a:rPr lang="en-US" altLang="zh-CN"/>
              <a:t>GNN</a:t>
            </a:r>
            <a:r>
              <a:rPr lang="zh-CN" altLang="en-US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1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22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435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23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581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24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426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三个概念，题目分解</a:t>
            </a:r>
            <a:endParaRPr lang="en-US" altLang="zh-CN"/>
          </a:p>
          <a:p>
            <a:r>
              <a:rPr lang="zh-CN" altLang="en-US"/>
              <a:t>异常检测任务，</a:t>
            </a:r>
            <a:r>
              <a:rPr lang="en-US" altLang="zh-CN"/>
              <a:t>GNN</a:t>
            </a:r>
            <a:r>
              <a:rPr lang="zh-CN" altLang="en-US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95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26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19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三个概念，题目分解</a:t>
            </a:r>
            <a:endParaRPr lang="en-US" altLang="zh-CN"/>
          </a:p>
          <a:p>
            <a:r>
              <a:rPr lang="zh-CN" altLang="en-US"/>
              <a:t>异常检测任务，</a:t>
            </a:r>
            <a:r>
              <a:rPr lang="en-US" altLang="zh-CN"/>
              <a:t>GNN</a:t>
            </a:r>
            <a:r>
              <a:rPr lang="zh-CN" altLang="en-US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4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94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10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6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83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7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66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8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55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Wang, Huandong &amp; Yu, Qiaohong &amp; Liu, Yu &amp; Jin, Depeng &amp; Li, Yong. (2021). Spatio-Temporal Urban Knowledge Graph Enabled Mobility Prediction. </a:t>
            </a:r>
            <a:endParaRPr lang="zh-CN" altLang="en-US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9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21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5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2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0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C829A737-2F9D-81ED-513F-BE05DD112E9F}"/>
              </a:ext>
            </a:extLst>
          </p:cNvPr>
          <p:cNvSpPr txBox="1"/>
          <p:nvPr userDrawn="1"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B8353285-F72B-6277-2AB6-B15B42D30A5E}"/>
              </a:ext>
            </a:extLst>
          </p:cNvPr>
          <p:cNvCxnSpPr/>
          <p:nvPr userDrawn="1"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2BFC384A-F4EC-8B45-17F6-E67485E2F1EA}"/>
              </a:ext>
            </a:extLst>
          </p:cNvPr>
          <p:cNvCxnSpPr/>
          <p:nvPr userDrawn="1"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899A4B08-089A-83D6-84DF-D9E8A14A8B1D}"/>
              </a:ext>
            </a:extLst>
          </p:cNvPr>
          <p:cNvCxnSpPr/>
          <p:nvPr userDrawn="1"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76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5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56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83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4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5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4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2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80BF-7350-F241-B698-9935DFA24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9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A9CC267-EBDC-B94E-BF51-7557301ED7E2}"/>
              </a:ext>
            </a:extLst>
          </p:cNvPr>
          <p:cNvSpPr/>
          <p:nvPr/>
        </p:nvSpPr>
        <p:spPr>
          <a:xfrm>
            <a:off x="0" y="1896328"/>
            <a:ext cx="9144000" cy="1761273"/>
          </a:xfrm>
          <a:prstGeom prst="rect">
            <a:avLst/>
          </a:prstGeom>
          <a:solidFill>
            <a:srgbClr val="00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kumimoji="1" lang="zh-CN" altLang="en-US" sz="135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6500879" y="5658476"/>
            <a:ext cx="235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pc="140" dirty="0">
                <a:solidFill>
                  <a:srgbClr val="00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汇报人：林欣</a:t>
            </a:r>
            <a:endParaRPr lang="en-US" altLang="zh-CN" sz="1600" b="1" spc="140" dirty="0">
              <a:solidFill>
                <a:srgbClr val="00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spc="140" dirty="0">
                <a:solidFill>
                  <a:srgbClr val="00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spc="140" dirty="0">
                <a:solidFill>
                  <a:srgbClr val="00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spc="140" dirty="0">
                <a:solidFill>
                  <a:srgbClr val="00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 b="1" spc="140" dirty="0">
                <a:solidFill>
                  <a:srgbClr val="00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spc="140" dirty="0">
                <a:solidFill>
                  <a:srgbClr val="00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 b="1" spc="140" dirty="0">
                <a:solidFill>
                  <a:srgbClr val="00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600" b="1" spc="140" dirty="0">
              <a:solidFill>
                <a:srgbClr val="00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240613" y="2133796"/>
            <a:ext cx="8662737" cy="1321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Region Embedding with Intra and Inter-View</a:t>
            </a:r>
          </a:p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Contrastive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1458307" y="3794735"/>
            <a:ext cx="6227348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>
                <a:ea typeface="Microsoft YaHei" panose="020B0503020204020204" pitchFamily="34" charset="-122"/>
              </a:rPr>
              <a:t>	Liang Zhang, Cheng Long, and Gao Cong.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ea typeface="Microsoft YaHei" panose="020B0503020204020204" pitchFamily="34" charset="-122"/>
              </a:rPr>
              <a:t>TKDE 2022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7D0D8-042B-D932-666B-4FC6143C40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31" y="137545"/>
            <a:ext cx="1703019" cy="5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研究思路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A6F321-3495-4B3C-DD60-D7CB99741C5C}"/>
              </a:ext>
            </a:extLst>
          </p:cNvPr>
          <p:cNvSpPr txBox="1"/>
          <p:nvPr/>
        </p:nvSpPr>
        <p:spPr>
          <a:xfrm>
            <a:off x="666596" y="1813731"/>
            <a:ext cx="8020203" cy="326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为进一步解决</a:t>
            </a:r>
            <a:r>
              <a:rPr kumimoji="1" lang="zh-CN" altLang="en-US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多视图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场景下的区域表征问题，</a:t>
            </a: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本文提出一种通用的表示学习框架</a:t>
            </a:r>
            <a:r>
              <a:rPr kumimoji="1" lang="zh-CN" altLang="en-US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Region Embedding with Multi-View Contrastive Learning</a:t>
            </a:r>
            <a:r>
              <a:rPr kumimoji="1" lang="zh-CN" altLang="en-US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000" b="1" dirty="0" err="1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ReMVC</a:t>
            </a:r>
            <a:r>
              <a:rPr kumimoji="1" lang="zh-CN" altLang="en-US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b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）对于每个视图，设计了</a:t>
            </a:r>
            <a:r>
              <a:rPr kumimoji="1" lang="zh-CN" altLang="en-US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视图内对比学习</a:t>
            </a:r>
            <a:r>
              <a:rPr kumimoji="1" lang="zh-CN" altLang="en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" altLang="zh-CN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Intra-view Contrastive Learning)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模块，最大化不相似区域间的差异度；</a:t>
            </a: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）在多个视图间，设计了</a:t>
            </a:r>
            <a:r>
              <a:rPr kumimoji="1" lang="zh-CN" altLang="en-US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跨视图对比学习模块</a:t>
            </a:r>
            <a:r>
              <a:rPr kumimoji="1" lang="zh-CN" altLang="en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" altLang="zh-CN" sz="2000" b="1" dirty="0">
                <a:solidFill>
                  <a:srgbClr val="406F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Inter-view Contrastive Learning)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，关注跨视图的相关性和视图间的约束关系。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CF8DEBE-258B-4832-5E31-DB7CD113E5A0}"/>
              </a:ext>
            </a:extLst>
          </p:cNvPr>
          <p:cNvSpPr/>
          <p:nvPr/>
        </p:nvSpPr>
        <p:spPr>
          <a:xfrm>
            <a:off x="449263" y="1721199"/>
            <a:ext cx="8368166" cy="363393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4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02492D-66B2-4D59-9B1D-A1740FF47339}"/>
              </a:ext>
            </a:extLst>
          </p:cNvPr>
          <p:cNvSpPr txBox="1"/>
          <p:nvPr/>
        </p:nvSpPr>
        <p:spPr>
          <a:xfrm>
            <a:off x="4999125" y="3594247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E55FCD-9D03-48E3-AEA1-5A12479574C3}"/>
              </a:ext>
            </a:extLst>
          </p:cNvPr>
          <p:cNvSpPr txBox="1"/>
          <p:nvPr/>
        </p:nvSpPr>
        <p:spPr>
          <a:xfrm>
            <a:off x="4999125" y="2601498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问题定义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0ADFAD-6C0E-4268-BBCF-EC37DCF5A430}"/>
              </a:ext>
            </a:extLst>
          </p:cNvPr>
          <p:cNvCxnSpPr>
            <a:cxnSpLocks/>
          </p:cNvCxnSpPr>
          <p:nvPr/>
        </p:nvCxnSpPr>
        <p:spPr>
          <a:xfrm>
            <a:off x="4582048" y="2312043"/>
            <a:ext cx="0" cy="2233913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A96547-E7B4-F8CB-EA1D-A9B171D5F947}"/>
              </a:ext>
            </a:extLst>
          </p:cNvPr>
          <p:cNvSpPr txBox="1"/>
          <p:nvPr/>
        </p:nvSpPr>
        <p:spPr>
          <a:xfrm>
            <a:off x="297086" y="62407"/>
            <a:ext cx="26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CC8861A9-0C26-5AD4-31F6-6555BEB6ED63}"/>
              </a:ext>
            </a:extLst>
          </p:cNvPr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D3A3FF97-0129-7393-AAFB-14B60A53279C}"/>
              </a:ext>
            </a:extLst>
          </p:cNvPr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>
            <a:extLst>
              <a:ext uri="{FF2B5EF4-FFF2-40B4-BE49-F238E27FC236}">
                <a16:creationId xmlns:a16="http://schemas.microsoft.com/office/drawing/2014/main" id="{79E5AAFE-BF17-19DE-56D6-83A488DDFB58}"/>
              </a:ext>
            </a:extLst>
          </p:cNvPr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D3937017-495B-2B25-8897-B54A14A567D4}"/>
              </a:ext>
            </a:extLst>
          </p:cNvPr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5B2EDEFF-DA9D-0433-02CC-A3906E55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342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</a:p>
        </p:txBody>
      </p:sp>
      <p:grpSp>
        <p:nvGrpSpPr>
          <p:cNvPr id="11" name="Group 51">
            <a:extLst>
              <a:ext uri="{FF2B5EF4-FFF2-40B4-BE49-F238E27FC236}">
                <a16:creationId xmlns:a16="http://schemas.microsoft.com/office/drawing/2014/main" id="{A339F747-FBF0-3458-DA36-2ED756D062CA}"/>
              </a:ext>
            </a:extLst>
          </p:cNvPr>
          <p:cNvGrpSpPr/>
          <p:nvPr/>
        </p:nvGrpSpPr>
        <p:grpSpPr bwMode="auto">
          <a:xfrm>
            <a:off x="1310180" y="3032918"/>
            <a:ext cx="2726389" cy="792162"/>
            <a:chOff x="1536" y="1795"/>
            <a:chExt cx="2030" cy="499"/>
          </a:xfrm>
          <a:solidFill>
            <a:srgbClr val="02409A"/>
          </a:solidFill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03961A21-1968-712D-23E7-CC7B417B7D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1841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模型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方法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53">
              <a:extLst>
                <a:ext uri="{FF2B5EF4-FFF2-40B4-BE49-F238E27FC236}">
                  <a16:creationId xmlns:a16="http://schemas.microsoft.com/office/drawing/2014/main" id="{A8A0CA93-35E9-CC11-38AE-93BB676928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67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问题定义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B6E68B-A6CA-3D8F-9C6A-72AA19EE73BA}"/>
                  </a:ext>
                </a:extLst>
              </p:cNvPr>
              <p:cNvSpPr txBox="1"/>
              <p:nvPr/>
            </p:nvSpPr>
            <p:spPr>
              <a:xfrm>
                <a:off x="387346" y="843361"/>
                <a:ext cx="8004170" cy="4414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划分不重叠的城市区域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}</m:t>
                    </m:r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POI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视图（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POI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view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</a:t>
                </a:r>
                <a:endParaRPr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以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POI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类别作为区域属性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每维的特征表示区域中对应类别的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POI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占总体的比例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移动视图（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mobility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view</a:t>
                </a:r>
                <a:r>
                  <a:rPr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</a:t>
                </a:r>
                <a:endParaRPr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每条记录包括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个区域，定义两个热力图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MS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，其中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1200150" lvl="2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1200150" lvl="2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h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2B6E68B-A6CA-3D8F-9C6A-72AA19EE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46" y="843361"/>
                <a:ext cx="8004170" cy="4414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28A667-21D2-C7ED-884B-FE775ED107F8}"/>
              </a:ext>
            </a:extLst>
          </p:cNvPr>
          <p:cNvGrpSpPr/>
          <p:nvPr/>
        </p:nvGrpSpPr>
        <p:grpSpPr>
          <a:xfrm>
            <a:off x="449263" y="4917758"/>
            <a:ext cx="8066087" cy="1438593"/>
            <a:chOff x="393423" y="4765314"/>
            <a:chExt cx="8066087" cy="143859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A35CA73-FD72-9872-7ED9-6AA0230B7571}"/>
                </a:ext>
              </a:extLst>
            </p:cNvPr>
            <p:cNvGrpSpPr/>
            <p:nvPr/>
          </p:nvGrpSpPr>
          <p:grpSpPr>
            <a:xfrm>
              <a:off x="393423" y="4765314"/>
              <a:ext cx="8066087" cy="1420519"/>
              <a:chOff x="449263" y="4142437"/>
              <a:chExt cx="8066087" cy="1420519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60ADE0-43FC-A33C-9D6B-5EF6071AF177}"/>
                  </a:ext>
                </a:extLst>
              </p:cNvPr>
              <p:cNvSpPr txBox="1"/>
              <p:nvPr/>
            </p:nvSpPr>
            <p:spPr>
              <a:xfrm>
                <a:off x="449263" y="4142437"/>
                <a:ext cx="5616032" cy="546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55000"/>
                  <a:buFont typeface="Wingdings" pitchFamily="2" charset="2"/>
                  <a:buChar char="n"/>
                </a:pPr>
                <a:r>
                  <a:rPr lang="zh-CN" altLang="en-US" sz="22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本文研究的区域表示学习问题</a:t>
                </a:r>
                <a:endParaRPr lang="en-US" altLang="zh-CN" sz="22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28BEFC5E-9BFC-E67E-D5E8-39033DF0B620}"/>
                      </a:ext>
                    </a:extLst>
                  </p:cNvPr>
                  <p:cNvSpPr txBox="1"/>
                  <p:nvPr/>
                </p:nvSpPr>
                <p:spPr>
                  <a:xfrm>
                    <a:off x="511180" y="4688549"/>
                    <a:ext cx="8004170" cy="87440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lnSpc>
                        <a:spcPct val="150000"/>
                      </a:lnSpc>
                      <a:buSzPct val="55000"/>
                      <a:buFont typeface="Wingdings" pitchFamily="2" charset="2"/>
                      <a:buChar char="Ø"/>
                    </a:pPr>
                    <a:r>
                      <a: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给定区域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R</m:t>
                        </m:r>
                      </m:oMath>
                    </a14:m>
                    <a:r>
                      <a: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内的热力图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𝑀𝑆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𝑀𝐷</m:t>
                        </m:r>
                      </m:oMath>
                    </a14:m>
                    <a:r>
                      <a: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和区域属性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𝑓</m:t>
                        </m:r>
                      </m:oMath>
                    </a14:m>
                    <a:r>
                      <a: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，学习一个映射函数将各个区域映射成隐藏嵌入，即表示为</a:t>
                    </a:r>
                    <a:endParaRPr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28BEFC5E-9BFC-E67E-D5E8-39033DF0B6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180" y="4688549"/>
                    <a:ext cx="8004170" cy="8744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32E6645-59B2-E62F-15B3-0BA407090AFF}"/>
                    </a:ext>
                  </a:extLst>
                </p:cNvPr>
                <p:cNvSpPr txBox="1"/>
                <p:nvPr/>
              </p:nvSpPr>
              <p:spPr>
                <a:xfrm>
                  <a:off x="2740811" y="5823803"/>
                  <a:ext cx="4588932" cy="3801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 ...,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32E6645-59B2-E62F-15B3-0BA407090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811" y="5823803"/>
                  <a:ext cx="4588932" cy="380104"/>
                </a:xfrm>
                <a:prstGeom prst="rect">
                  <a:avLst/>
                </a:prstGeom>
                <a:blipFill>
                  <a:blip r:embed="rId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62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621CB-268C-5F44-623A-3D1C9E7D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" y="2246558"/>
            <a:ext cx="7059930" cy="38972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A904D-49F8-FDB8-BDF3-AD24C790022E}"/>
              </a:ext>
            </a:extLst>
          </p:cNvPr>
          <p:cNvSpPr txBox="1"/>
          <p:nvPr/>
        </p:nvSpPr>
        <p:spPr>
          <a:xfrm>
            <a:off x="432435" y="985838"/>
            <a:ext cx="8279130" cy="104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SzPct val="55000"/>
            </a:pPr>
            <a:r>
              <a:rPr lang="en-US" altLang="zh-CN" sz="2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egion </a:t>
            </a:r>
            <a:r>
              <a:rPr lang="en-US" altLang="zh-CN" sz="2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mbedding with </a:t>
            </a:r>
            <a:r>
              <a:rPr lang="en-US" altLang="zh-CN" sz="2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ulti-</a:t>
            </a:r>
            <a:r>
              <a:rPr lang="en-US" altLang="zh-CN" sz="2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iew </a:t>
            </a:r>
            <a:r>
              <a:rPr lang="en-US" altLang="zh-CN" sz="2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ontrastive Learning</a:t>
            </a:r>
          </a:p>
          <a:p>
            <a:pPr algn="ctr">
              <a:lnSpc>
                <a:spcPct val="150000"/>
              </a:lnSpc>
              <a:buSzPct val="55000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基于多视图对比学习的区域嵌入 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</a:t>
            </a:r>
            <a:r>
              <a:rPr lang="en-US" altLang="zh-CN" sz="2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ReMVC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541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621CB-268C-5F44-623A-3D1C9E7D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" y="1647860"/>
            <a:ext cx="7059930" cy="38972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B71ABAD-1537-C7E8-4951-529D4135C637}"/>
              </a:ext>
            </a:extLst>
          </p:cNvPr>
          <p:cNvSpPr/>
          <p:nvPr/>
        </p:nvSpPr>
        <p:spPr>
          <a:xfrm>
            <a:off x="1042035" y="1647860"/>
            <a:ext cx="2547832" cy="4071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85CA95-42C5-D17E-E6A0-CD0706228347}"/>
              </a:ext>
            </a:extLst>
          </p:cNvPr>
          <p:cNvSpPr/>
          <p:nvPr/>
        </p:nvSpPr>
        <p:spPr>
          <a:xfrm>
            <a:off x="5681768" y="1647860"/>
            <a:ext cx="2547832" cy="4071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2F017A-4219-1E73-E486-A9A2D1284B3A}"/>
              </a:ext>
            </a:extLst>
          </p:cNvPr>
          <p:cNvSpPr txBox="1"/>
          <p:nvPr/>
        </p:nvSpPr>
        <p:spPr>
          <a:xfrm>
            <a:off x="2419960" y="536736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3DB03-A82E-E1C7-DFDA-3C6AECB65E89}"/>
              </a:ext>
            </a:extLst>
          </p:cNvPr>
          <p:cNvSpPr txBox="1"/>
          <p:nvPr/>
        </p:nvSpPr>
        <p:spPr>
          <a:xfrm>
            <a:off x="5681768" y="5350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移动视图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51F17-3440-F3BF-A988-088A6820EC1B}"/>
              </a:ext>
            </a:extLst>
          </p:cNvPr>
          <p:cNvSpPr txBox="1"/>
          <p:nvPr/>
        </p:nvSpPr>
        <p:spPr>
          <a:xfrm>
            <a:off x="1199629" y="1062829"/>
            <a:ext cx="7315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视图内部对比学习（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Intra-view Contrastive Learning)</a:t>
            </a:r>
            <a:endParaRPr kumimoji="1" lang="zh-CN" alt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5C403B-67F8-6579-5B86-4E5D35D0050B}"/>
              </a:ext>
            </a:extLst>
          </p:cNvPr>
          <p:cNvSpPr txBox="1"/>
          <p:nvPr/>
        </p:nvSpPr>
        <p:spPr>
          <a:xfrm>
            <a:off x="1544425" y="5853391"/>
            <a:ext cx="615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条准则：在各个视图内将某个区域与其他区域进行比较</a:t>
            </a:r>
          </a:p>
        </p:txBody>
      </p:sp>
    </p:spTree>
    <p:extLst>
      <p:ext uri="{BB962C8B-B14F-4D97-AF65-F5344CB8AC3E}">
        <p14:creationId xmlns:p14="http://schemas.microsoft.com/office/powerpoint/2010/main" val="177857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621CB-268C-5F44-623A-3D1C9E7D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" y="1834123"/>
            <a:ext cx="7059930" cy="38972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B71ABAD-1537-C7E8-4951-529D4135C637}"/>
              </a:ext>
            </a:extLst>
          </p:cNvPr>
          <p:cNvSpPr/>
          <p:nvPr/>
        </p:nvSpPr>
        <p:spPr>
          <a:xfrm>
            <a:off x="3420533" y="1834123"/>
            <a:ext cx="2302934" cy="23484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E8951F17-3440-F3BF-A988-088A6820EC1B}"/>
              </a:ext>
            </a:extLst>
          </p:cNvPr>
          <p:cNvSpPr txBox="1"/>
          <p:nvPr/>
        </p:nvSpPr>
        <p:spPr>
          <a:xfrm>
            <a:off x="1229300" y="1209139"/>
            <a:ext cx="70166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视图间对比学习（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Inter-view Contrastive Learning)</a:t>
            </a:r>
            <a:endParaRPr kumimoji="1" lang="zh-CN" alt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6CBAC1-CB8C-895D-9960-4728558B07FD}"/>
              </a:ext>
            </a:extLst>
          </p:cNvPr>
          <p:cNvSpPr txBox="1"/>
          <p:nvPr/>
        </p:nvSpPr>
        <p:spPr>
          <a:xfrm>
            <a:off x="2073281" y="5881925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条准则：在多个视图间将区域与自身进行比较</a:t>
            </a:r>
            <a:endParaRPr kumimoji="1" lang="en-US" altLang="zh-CN" b="1" dirty="0">
              <a:solidFill>
                <a:srgbClr val="00409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2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621CB-268C-5F44-623A-3D1C9E7D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36"/>
          <a:stretch/>
        </p:blipFill>
        <p:spPr>
          <a:xfrm>
            <a:off x="428485" y="2007147"/>
            <a:ext cx="2482561" cy="38972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2F017A-4219-1E73-E486-A9A2D1284B3A}"/>
              </a:ext>
            </a:extLst>
          </p:cNvPr>
          <p:cNvSpPr txBox="1"/>
          <p:nvPr/>
        </p:nvSpPr>
        <p:spPr>
          <a:xfrm>
            <a:off x="1196294" y="160357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kumimoji="1" lang="zh-CN" altLang="en-US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视图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51F17-3440-F3BF-A988-088A6820EC1B}"/>
              </a:ext>
            </a:extLst>
          </p:cNvPr>
          <p:cNvSpPr txBox="1"/>
          <p:nvPr/>
        </p:nvSpPr>
        <p:spPr>
          <a:xfrm>
            <a:off x="449263" y="1044046"/>
            <a:ext cx="7661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5000"/>
              <a:buFont typeface="Wingdings" pitchFamily="2" charset="2"/>
              <a:buChar char="n"/>
            </a:pP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视图内部对比学习（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Intra-view Contrastive Learning)</a:t>
            </a:r>
            <a:endParaRPr kumimoji="1" lang="zh-CN" alt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DD5B40A-E200-1FD2-A3A0-C1DAF677E8BE}"/>
              </a:ext>
            </a:extLst>
          </p:cNvPr>
          <p:cNvGrpSpPr/>
          <p:nvPr/>
        </p:nvGrpSpPr>
        <p:grpSpPr>
          <a:xfrm>
            <a:off x="3369716" y="1935136"/>
            <a:ext cx="5221879" cy="3782895"/>
            <a:chOff x="3472858" y="1801369"/>
            <a:chExt cx="5221879" cy="3782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9D5D53-E362-2BBB-1B81-A79A892D194B}"/>
                    </a:ext>
                  </a:extLst>
                </p:cNvPr>
                <p:cNvSpPr txBox="1"/>
                <p:nvPr/>
              </p:nvSpPr>
              <p:spPr>
                <a:xfrm>
                  <a:off x="3472858" y="1801369"/>
                  <a:ext cx="5221879" cy="37828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SzPct val="55000"/>
                    <a:buFont typeface="Wingdings" pitchFamily="2" charset="2"/>
                    <a:buChar char="Ø"/>
                  </a:pP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使用</a:t>
                  </a:r>
                  <a:r>
                    <a:rPr lang="zh-CN" altLang="en-US" dirty="0">
                      <a:solidFill>
                        <a:srgbClr val="00409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数据增广</a:t>
                  </a: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策略来构造</a:t>
                  </a:r>
                  <a:r>
                    <a:rPr lang="zh-CN" altLang="en-US" dirty="0">
                      <a:solidFill>
                        <a:srgbClr val="00409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正例区域集合</a:t>
                  </a:r>
                  <a:endParaRPr lang="en-US" altLang="zh-CN" dirty="0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SzPct val="55000"/>
                    <a:buFont typeface="Wingdings" pitchFamily="2" charset="2"/>
                    <a:buChar char="l"/>
                  </a:pP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数据增广处理 </a:t>
                  </a:r>
                  <a:endPara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SzPct val="55000"/>
                    <a:buFont typeface="Wingdings" pitchFamily="2" charset="2"/>
                    <a:buChar char="l"/>
                  </a:pPr>
                  <a:r>
                    <a:rPr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POI</a:t>
                  </a: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增广策略有三种级别：设置概率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𝑝</m:t>
                      </m:r>
                    </m:oMath>
                  </a14:m>
                  <a:br>
                    <a:rPr lang="en-US" altLang="zh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</a:b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（随机插入、随机删除、随机替换）</a:t>
                  </a:r>
                  <a:endPara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SzPct val="55000"/>
                    <a:buFont typeface="Wingdings" pitchFamily="2" charset="2"/>
                    <a:buChar char="l"/>
                  </a:pP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正例集合</a:t>
                  </a:r>
                  <a:endParaRPr lang="en-US" altLang="zh-CN" dirty="0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285750" indent="-285750">
                    <a:lnSpc>
                      <a:spcPct val="150000"/>
                    </a:lnSpc>
                    <a:buSzPct val="55000"/>
                    <a:buFont typeface="Wingdings" pitchFamily="2" charset="2"/>
                    <a:buChar char="Ø"/>
                  </a:pP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基于</a:t>
                  </a:r>
                  <a:r>
                    <a:rPr lang="zh-CN" altLang="en-US" dirty="0">
                      <a:solidFill>
                        <a:srgbClr val="00409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特征距离</a:t>
                  </a: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随机抽样得到</a:t>
                  </a:r>
                  <a:r>
                    <a:rPr lang="zh-CN" altLang="en-US" dirty="0">
                      <a:solidFill>
                        <a:srgbClr val="00409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负例区域集合</a:t>
                  </a:r>
                  <a:endParaRPr lang="en-US" altLang="zh-CN" dirty="0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SzPct val="55000"/>
                    <a:buFont typeface="Wingdings" pitchFamily="2" charset="2"/>
                    <a:buChar char="l"/>
                  </a:pP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采样概率定义为候选区域与锚区域的正则化特征距离，距离越远越容易被采样</a:t>
                  </a:r>
                  <a:endPara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SzPct val="55000"/>
                    <a:buFont typeface="Wingdings" pitchFamily="2" charset="2"/>
                    <a:buChar char="l"/>
                  </a:pPr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负例集合</a:t>
                  </a:r>
                  <a:endPara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9D5D53-E362-2BBB-1B81-A79A892D1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858" y="1801369"/>
                  <a:ext cx="5221879" cy="3782895"/>
                </a:xfrm>
                <a:prstGeom prst="rect">
                  <a:avLst/>
                </a:prstGeom>
                <a:blipFill>
                  <a:blip r:embed="rId4"/>
                  <a:stretch>
                    <a:fillRect b="-1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39E66E-4864-A3A2-A3DE-91A9FB9DE8A2}"/>
                    </a:ext>
                  </a:extLst>
                </p:cNvPr>
                <p:cNvSpPr txBox="1"/>
                <p:nvPr/>
              </p:nvSpPr>
              <p:spPr>
                <a:xfrm>
                  <a:off x="5262027" y="3577415"/>
                  <a:ext cx="2094932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39E66E-4864-A3A2-A3DE-91A9FB9DE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027" y="3577415"/>
                  <a:ext cx="2094932" cy="301878"/>
                </a:xfrm>
                <a:prstGeom prst="rect">
                  <a:avLst/>
                </a:prstGeom>
                <a:blipFill>
                  <a:blip r:embed="rId5"/>
                  <a:stretch>
                    <a:fillRect l="-2410" t="-8333" r="-3012" b="-2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D4E82B2-4E0F-D5AD-0A60-956C60D4B3B9}"/>
                    </a:ext>
                  </a:extLst>
                </p:cNvPr>
                <p:cNvSpPr txBox="1"/>
                <p:nvPr/>
              </p:nvSpPr>
              <p:spPr>
                <a:xfrm>
                  <a:off x="5262027" y="5234220"/>
                  <a:ext cx="2895280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}, |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|=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D4E82B2-4E0F-D5AD-0A60-956C60D4B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027" y="5234220"/>
                  <a:ext cx="2895280" cy="301878"/>
                </a:xfrm>
                <a:prstGeom prst="rect">
                  <a:avLst/>
                </a:prstGeom>
                <a:blipFill>
                  <a:blip r:embed="rId6"/>
                  <a:stretch>
                    <a:fillRect l="-1310" t="-8000" r="-437"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61643C6-0FDA-860D-17E1-F7E6BC8C52CE}"/>
                    </a:ext>
                  </a:extLst>
                </p:cNvPr>
                <p:cNvSpPr txBox="1"/>
                <p:nvPr/>
              </p:nvSpPr>
              <p:spPr>
                <a:xfrm>
                  <a:off x="5692260" y="2295042"/>
                  <a:ext cx="1584215" cy="321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61643C6-0FDA-860D-17E1-F7E6BC8C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260" y="2295042"/>
                  <a:ext cx="1584215" cy="321627"/>
                </a:xfrm>
                <a:prstGeom prst="rect">
                  <a:avLst/>
                </a:prstGeom>
                <a:blipFill>
                  <a:blip r:embed="rId7"/>
                  <a:stretch>
                    <a:fillRect l="-4000" r="-800" b="-2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21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FDB32C-F0B9-FCE8-2805-7955CA470642}"/>
                  </a:ext>
                </a:extLst>
              </p:cNvPr>
              <p:cNvSpPr txBox="1"/>
              <p:nvPr/>
            </p:nvSpPr>
            <p:spPr>
              <a:xfrm>
                <a:off x="3527358" y="1795959"/>
                <a:ext cx="4583874" cy="1322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设置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MLP</a:t>
                </a:r>
                <a:r>
                  <a:rPr lang="zh-CN" altLang="en-US" dirty="0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编码器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SzPct val="55000"/>
                </a:pP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应用 </a:t>
                </a:r>
                <a:r>
                  <a:rPr lang="en-US" altLang="zh-CN" dirty="0" err="1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InfoNCE</a:t>
                </a:r>
                <a:r>
                  <a:rPr lang="zh-CN" altLang="en-US" dirty="0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损失函数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FDB32C-F0B9-FCE8-2805-7955CA47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58" y="1795959"/>
                <a:ext cx="4583874" cy="132202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621CB-268C-5F44-623A-3D1C9E7D2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836"/>
          <a:stretch/>
        </p:blipFill>
        <p:spPr>
          <a:xfrm>
            <a:off x="428485" y="2007147"/>
            <a:ext cx="2482561" cy="38972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2F017A-4219-1E73-E486-A9A2D1284B3A}"/>
              </a:ext>
            </a:extLst>
          </p:cNvPr>
          <p:cNvSpPr txBox="1"/>
          <p:nvPr/>
        </p:nvSpPr>
        <p:spPr>
          <a:xfrm>
            <a:off x="1196294" y="160357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kumimoji="1" lang="zh-CN" altLang="en-US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视图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51F17-3440-F3BF-A988-088A6820EC1B}"/>
              </a:ext>
            </a:extLst>
          </p:cNvPr>
          <p:cNvSpPr txBox="1"/>
          <p:nvPr/>
        </p:nvSpPr>
        <p:spPr>
          <a:xfrm>
            <a:off x="449263" y="1044046"/>
            <a:ext cx="7661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5000"/>
              <a:buFont typeface="Wingdings" pitchFamily="2" charset="2"/>
              <a:buChar char="n"/>
            </a:pP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视图内对比学习（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Intra-view Contrastive Learning)</a:t>
            </a:r>
            <a:endParaRPr kumimoji="1" lang="zh-CN" alt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722868-C53E-7329-D88B-C49AEA4F8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27519"/>
            <a:ext cx="2409267" cy="4589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D164E4-6B17-44D6-7FBB-9C80A09E9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931" y="3283489"/>
            <a:ext cx="4442537" cy="15829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CB7A76-1E8C-CCBF-9A49-BD3F4AE48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931" y="4942393"/>
            <a:ext cx="2482561" cy="6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2F017A-4219-1E73-E486-A9A2D1284B3A}"/>
              </a:ext>
            </a:extLst>
          </p:cNvPr>
          <p:cNvSpPr txBox="1"/>
          <p:nvPr/>
        </p:nvSpPr>
        <p:spPr>
          <a:xfrm>
            <a:off x="1176155" y="1931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移动视图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51F17-3440-F3BF-A988-088A6820EC1B}"/>
              </a:ext>
            </a:extLst>
          </p:cNvPr>
          <p:cNvSpPr txBox="1"/>
          <p:nvPr/>
        </p:nvSpPr>
        <p:spPr>
          <a:xfrm>
            <a:off x="449263" y="1044046"/>
            <a:ext cx="7661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5000"/>
              <a:buFont typeface="Wingdings" pitchFamily="2" charset="2"/>
              <a:buChar char="n"/>
            </a:pP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视图内对比学习（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Intra-view Contrastive Learning)</a:t>
            </a:r>
            <a:endParaRPr kumimoji="1" lang="zh-CN" alt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1621CB-268C-5F44-623A-3D1C9E7D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33" r="571"/>
          <a:stretch/>
        </p:blipFill>
        <p:spPr>
          <a:xfrm>
            <a:off x="533651" y="2284420"/>
            <a:ext cx="2393004" cy="389724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E465719-D58A-21BD-9F70-FE5C285AE740}"/>
              </a:ext>
            </a:extLst>
          </p:cNvPr>
          <p:cNvGrpSpPr/>
          <p:nvPr/>
        </p:nvGrpSpPr>
        <p:grpSpPr>
          <a:xfrm>
            <a:off x="3013456" y="1752611"/>
            <a:ext cx="5741751" cy="2536400"/>
            <a:chOff x="3472858" y="1801369"/>
            <a:chExt cx="5741751" cy="25364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61ED169-5D30-A0D0-9AB8-6357430B5E82}"/>
                </a:ext>
              </a:extLst>
            </p:cNvPr>
            <p:cNvSpPr txBox="1"/>
            <p:nvPr/>
          </p:nvSpPr>
          <p:spPr>
            <a:xfrm>
              <a:off x="3472858" y="1801369"/>
              <a:ext cx="5221879" cy="2536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SzPct val="55000"/>
                <a:buFont typeface="Wingdings" pitchFamily="2" charset="2"/>
                <a:buChar char="Ø"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lang="zh-CN" altLang="en-US" dirty="0">
                  <a:solidFill>
                    <a:srgbClr val="00409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数据增广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策略来构造</a:t>
              </a:r>
              <a:r>
                <a:rPr lang="zh-CN" altLang="en-US" dirty="0">
                  <a:solidFill>
                    <a:srgbClr val="00409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正例区域集合</a:t>
              </a:r>
              <a:endParaRPr lang="en-US" altLang="zh-CN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SzPct val="55000"/>
                <a:buFont typeface="Wingdings" pitchFamily="2" charset="2"/>
                <a:buChar char="l"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数据增广处理 </a:t>
              </a:r>
              <a:endPara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SzPct val="55000"/>
                <a:buFont typeface="Wingdings" pitchFamily="2" charset="2"/>
                <a:buChar char="l"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基于增加高斯噪声的增广策略</a:t>
              </a:r>
              <a:endPara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SzPct val="55000"/>
                <a:buFont typeface="Wingdings" pitchFamily="2" charset="2"/>
                <a:buChar char="l"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正例集合</a:t>
              </a:r>
              <a:endParaRPr lang="en-US" altLang="zh-CN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SzPct val="55000"/>
                <a:buFont typeface="Wingdings" pitchFamily="2" charset="2"/>
                <a:buChar char="Ø"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</a:t>
              </a:r>
              <a:r>
                <a:rPr lang="zh-CN" altLang="en-US" dirty="0">
                  <a:solidFill>
                    <a:srgbClr val="00409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特征距离</a:t>
              </a: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随机抽样得到</a:t>
              </a:r>
              <a:r>
                <a:rPr lang="zh-CN" altLang="en-US" dirty="0">
                  <a:solidFill>
                    <a:srgbClr val="00409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负例区域集合</a:t>
              </a:r>
              <a:endParaRPr lang="en-US" altLang="zh-CN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SzPct val="55000"/>
                <a:buFont typeface="Wingdings" pitchFamily="2" charset="2"/>
                <a:buChar char="l"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负例集合</a:t>
              </a:r>
              <a:endPara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75C98A3-4B2E-48C9-743A-FD661980EC4F}"/>
                    </a:ext>
                  </a:extLst>
                </p:cNvPr>
                <p:cNvSpPr txBox="1"/>
                <p:nvPr/>
              </p:nvSpPr>
              <p:spPr>
                <a:xfrm>
                  <a:off x="5262027" y="3175903"/>
                  <a:ext cx="3271473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{(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𝑴𝑺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75C98A3-4B2E-48C9-743A-FD661980E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027" y="3175903"/>
                  <a:ext cx="3271473" cy="289182"/>
                </a:xfrm>
                <a:prstGeom prst="rect">
                  <a:avLst/>
                </a:prstGeom>
                <a:blipFill>
                  <a:blip r:embed="rId4"/>
                  <a:stretch>
                    <a:fillRect l="-1163" t="-8696" r="-2326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1A99541-E3BB-A726-0E8F-6462982E828B}"/>
                    </a:ext>
                  </a:extLst>
                </p:cNvPr>
                <p:cNvSpPr txBox="1"/>
                <p:nvPr/>
              </p:nvSpPr>
              <p:spPr>
                <a:xfrm>
                  <a:off x="5275838" y="4004801"/>
                  <a:ext cx="39387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𝑴𝑺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}, |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|=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1A99541-E3BB-A726-0E8F-6462982E8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838" y="4004801"/>
                  <a:ext cx="393877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5" t="-8696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BE62000-964B-A0E9-7917-454210291B7A}"/>
                    </a:ext>
                  </a:extLst>
                </p:cNvPr>
                <p:cNvSpPr txBox="1"/>
                <p:nvPr/>
              </p:nvSpPr>
              <p:spPr>
                <a:xfrm>
                  <a:off x="5692260" y="2295042"/>
                  <a:ext cx="25036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BE62000-964B-A0E9-7917-45421029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260" y="2295042"/>
                  <a:ext cx="25036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08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4E4D28-0C26-B496-F067-A85F468A8849}"/>
                  </a:ext>
                </a:extLst>
              </p:cNvPr>
              <p:cNvSpPr txBox="1"/>
              <p:nvPr/>
            </p:nvSpPr>
            <p:spPr>
              <a:xfrm>
                <a:off x="3013456" y="4331953"/>
                <a:ext cx="5221879" cy="458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设置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MLP</a:t>
                </a:r>
                <a:r>
                  <a:rPr lang="zh-CN" altLang="en-US" dirty="0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编码器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应用 </a:t>
                </a:r>
                <a:r>
                  <a:rPr lang="en-US" altLang="zh-CN" dirty="0" err="1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InfoNCE</a:t>
                </a:r>
                <a:r>
                  <a:rPr lang="zh-CN" altLang="en-US" dirty="0">
                    <a:solidFill>
                      <a:srgbClr val="00409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损失函数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4E4D28-0C26-B496-F067-A85F468A8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56" y="4331953"/>
                <a:ext cx="5221879" cy="458908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D6397A0E-5AFF-A12F-DAFB-29F01D58E3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276" y="4909544"/>
            <a:ext cx="4122573" cy="14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51F17-3440-F3BF-A988-088A6820EC1B}"/>
              </a:ext>
            </a:extLst>
          </p:cNvPr>
          <p:cNvSpPr txBox="1"/>
          <p:nvPr/>
        </p:nvSpPr>
        <p:spPr>
          <a:xfrm>
            <a:off x="449263" y="1044046"/>
            <a:ext cx="75953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5000"/>
              <a:buFont typeface="Wingdings" pitchFamily="2" charset="2"/>
              <a:buChar char="n"/>
            </a:pP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跨视图对比学习（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Inter-view Contrastive Learning)</a:t>
            </a:r>
            <a:endParaRPr kumimoji="1" lang="zh-CN" alt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1621CB-268C-5F44-623A-3D1C9E7D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40" r="35938" b="40301"/>
          <a:stretch/>
        </p:blipFill>
        <p:spPr>
          <a:xfrm>
            <a:off x="449263" y="2376941"/>
            <a:ext cx="1985327" cy="23265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C5BF7F-9DCB-E141-9682-60BB5E340E3F}"/>
                  </a:ext>
                </a:extLst>
              </p:cNvPr>
              <p:cNvSpPr txBox="1"/>
              <p:nvPr/>
            </p:nvSpPr>
            <p:spPr>
              <a:xfrm>
                <a:off x="2677368" y="1556222"/>
                <a:ext cx="6271614" cy="2646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可以看作整个模型的软协同正则器（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soft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co-</a:t>
                </a:r>
                <a:r>
                  <a:rPr lang="en-US" altLang="zh-CN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regularizer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用一个视图作为另一个视图的标签，实现双向的知识迁移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将前面分别挖掘的区域表征组合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SzPct val="55000"/>
                  <a:buFont typeface="Wingdings" pitchFamily="2" charset="2"/>
                  <a:buChar char="l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正例对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p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 </a:t>
                </a:r>
                <a:r>
                  <a:rPr lang="zh-CN" altLang="en-US" b="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同一区域不同视图</a:t>
                </a:r>
                <a:endParaRPr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SzPct val="55000"/>
                  <a:buFont typeface="Wingdings" pitchFamily="2" charset="2"/>
                  <a:buChar char="l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负例对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两组不同区域不同视图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应用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Info</a:t>
                </a:r>
                <a:r>
                  <a:rPr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NCE </a:t>
                </a: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Loss</a:t>
                </a: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，评估两个视图之间的匹配得分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C5BF7F-9DCB-E141-9682-60BB5E340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68" y="1556222"/>
                <a:ext cx="6271614" cy="2646750"/>
              </a:xfrm>
              <a:prstGeom prst="rect">
                <a:avLst/>
              </a:prstGeom>
              <a:blipFill>
                <a:blip r:embed="rId4"/>
                <a:stretch>
                  <a:fillRect r="-2424" b="-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6B8B3B6-5657-A2AF-D064-96B39BD28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397" y="4259040"/>
            <a:ext cx="4966855" cy="13270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474B96-3E18-A17C-BFFF-6D7996C29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397" y="5709179"/>
            <a:ext cx="396421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587769" y="2514600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模型</a:t>
              </a: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&amp;</a:t>
              </a: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方法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95706" y="1506538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587769" y="3522663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实验分析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3D969CBF-EDD4-FF41-DBB2-C699E5D74E1A}"/>
              </a:ext>
            </a:extLst>
          </p:cNvPr>
          <p:cNvGrpSpPr/>
          <p:nvPr/>
        </p:nvGrpSpPr>
        <p:grpSpPr bwMode="auto">
          <a:xfrm>
            <a:off x="2595706" y="4673599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5" name="AutoShape 52">
              <a:extLst>
                <a:ext uri="{FF2B5EF4-FFF2-40B4-BE49-F238E27FC236}">
                  <a16:creationId xmlns:a16="http://schemas.microsoft.com/office/drawing/2014/main" id="{A7ABCD58-94B2-8868-AA5C-9834970CDD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AutoShape 53">
              <a:extLst>
                <a:ext uri="{FF2B5EF4-FFF2-40B4-BE49-F238E27FC236}">
                  <a16:creationId xmlns:a16="http://schemas.microsoft.com/office/drawing/2014/main" id="{A04215A8-5891-9274-71D2-732BF6469E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模型结构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8E4BFD-E8F3-F243-D6DC-3E07B199A163}"/>
              </a:ext>
            </a:extLst>
          </p:cNvPr>
          <p:cNvSpPr txBox="1"/>
          <p:nvPr/>
        </p:nvSpPr>
        <p:spPr>
          <a:xfrm>
            <a:off x="511180" y="1261474"/>
            <a:ext cx="5124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5000"/>
              <a:buFont typeface="Wingdings" pitchFamily="2" charset="2"/>
              <a:buChar char="n"/>
            </a:pPr>
            <a:r>
              <a:rPr kumimoji="1"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多任务学习（</a:t>
            </a:r>
            <a:r>
              <a:rPr kumimoji="1"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Multi-task Learning)</a:t>
            </a:r>
            <a:endParaRPr kumimoji="1" lang="zh-CN" altLang="en-US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04162A-0FC5-BB1F-75E6-BFEC5D095906}"/>
                  </a:ext>
                </a:extLst>
              </p:cNvPr>
              <p:cNvSpPr txBox="1"/>
              <p:nvPr/>
            </p:nvSpPr>
            <p:spPr>
              <a:xfrm>
                <a:off x="511180" y="1710865"/>
                <a:ext cx="8004170" cy="1322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运用多任务框架将前置的不同预任务统一起来</a:t>
                </a: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联合学习目标函数：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𝑚𝑜𝑏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⋅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𝑝𝑜𝑖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⋅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𝑖𝑛𝑡𝑒𝑟</m:t>
                        </m:r>
                      </m:sub>
                    </m:sSub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SzPct val="55000"/>
                  <a:buFont typeface="Wingdings" pitchFamily="2" charset="2"/>
                  <a:buChar char="Ø"/>
                </a:pPr>
                <a:r>
                  <a:rPr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最终的区域表征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||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04162A-0FC5-BB1F-75E6-BFEC5D09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0" y="1710865"/>
                <a:ext cx="8004170" cy="1322029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FE2AE98-4201-83E9-301A-A505F485E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106" y="3291844"/>
            <a:ext cx="5082318" cy="2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02492D-66B2-4D59-9B1D-A1740FF47339}"/>
              </a:ext>
            </a:extLst>
          </p:cNvPr>
          <p:cNvSpPr txBox="1"/>
          <p:nvPr/>
        </p:nvSpPr>
        <p:spPr>
          <a:xfrm>
            <a:off x="4999125" y="2967333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度量指标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E55FCD-9D03-48E3-AEA1-5A12479574C3}"/>
              </a:ext>
            </a:extLst>
          </p:cNvPr>
          <p:cNvSpPr txBox="1"/>
          <p:nvPr/>
        </p:nvSpPr>
        <p:spPr>
          <a:xfrm>
            <a:off x="4999125" y="2348556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0ADFAD-6C0E-4268-BBCF-EC37DCF5A430}"/>
              </a:ext>
            </a:extLst>
          </p:cNvPr>
          <p:cNvCxnSpPr>
            <a:cxnSpLocks/>
          </p:cNvCxnSpPr>
          <p:nvPr/>
        </p:nvCxnSpPr>
        <p:spPr>
          <a:xfrm>
            <a:off x="4582048" y="2312043"/>
            <a:ext cx="0" cy="2564757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A96547-E7B4-F8CB-EA1D-A9B171D5F947}"/>
              </a:ext>
            </a:extLst>
          </p:cNvPr>
          <p:cNvSpPr txBox="1"/>
          <p:nvPr/>
        </p:nvSpPr>
        <p:spPr>
          <a:xfrm>
            <a:off x="297086" y="62407"/>
            <a:ext cx="26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CC8861A9-0C26-5AD4-31F6-6555BEB6ED63}"/>
              </a:ext>
            </a:extLst>
          </p:cNvPr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D3A3FF97-0129-7393-AAFB-14B60A53279C}"/>
              </a:ext>
            </a:extLst>
          </p:cNvPr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>
            <a:extLst>
              <a:ext uri="{FF2B5EF4-FFF2-40B4-BE49-F238E27FC236}">
                <a16:creationId xmlns:a16="http://schemas.microsoft.com/office/drawing/2014/main" id="{79E5AAFE-BF17-19DE-56D6-83A488DDFB58}"/>
              </a:ext>
            </a:extLst>
          </p:cNvPr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D3937017-495B-2B25-8897-B54A14A567D4}"/>
              </a:ext>
            </a:extLst>
          </p:cNvPr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5B2EDEFF-DA9D-0433-02CC-A3906E55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342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</a:p>
        </p:txBody>
      </p:sp>
      <p:grpSp>
        <p:nvGrpSpPr>
          <p:cNvPr id="11" name="Group 51">
            <a:extLst>
              <a:ext uri="{FF2B5EF4-FFF2-40B4-BE49-F238E27FC236}">
                <a16:creationId xmlns:a16="http://schemas.microsoft.com/office/drawing/2014/main" id="{A339F747-FBF0-3458-DA36-2ED756D062CA}"/>
              </a:ext>
            </a:extLst>
          </p:cNvPr>
          <p:cNvGrpSpPr/>
          <p:nvPr/>
        </p:nvGrpSpPr>
        <p:grpSpPr bwMode="auto">
          <a:xfrm>
            <a:off x="1310180" y="3032918"/>
            <a:ext cx="2726389" cy="792162"/>
            <a:chOff x="1536" y="1795"/>
            <a:chExt cx="2030" cy="499"/>
          </a:xfrm>
          <a:solidFill>
            <a:srgbClr val="02409A"/>
          </a:solidFill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03961A21-1968-712D-23E7-CC7B417B7D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1841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实验分析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53">
              <a:extLst>
                <a:ext uri="{FF2B5EF4-FFF2-40B4-BE49-F238E27FC236}">
                  <a16:creationId xmlns:a16="http://schemas.microsoft.com/office/drawing/2014/main" id="{A8A0CA93-35E9-CC11-38AE-93BB676928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67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C113B9B-D4B8-2412-A8A2-4368700A0553}"/>
              </a:ext>
            </a:extLst>
          </p:cNvPr>
          <p:cNvSpPr txBox="1"/>
          <p:nvPr/>
        </p:nvSpPr>
        <p:spPr>
          <a:xfrm>
            <a:off x="4999124" y="3586110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7BA699-94E6-F948-A530-FFF00374297E}"/>
              </a:ext>
            </a:extLst>
          </p:cNvPr>
          <p:cNvSpPr txBox="1"/>
          <p:nvPr/>
        </p:nvSpPr>
        <p:spPr>
          <a:xfrm>
            <a:off x="4999124" y="4221416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</p:spTree>
    <p:extLst>
      <p:ext uri="{BB962C8B-B14F-4D97-AF65-F5344CB8AC3E}">
        <p14:creationId xmlns:p14="http://schemas.microsoft.com/office/powerpoint/2010/main" val="29172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实验设计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D25B10-5EC2-775D-A737-6E2AD46C2A17}"/>
              </a:ext>
            </a:extLst>
          </p:cNvPr>
          <p:cNvSpPr txBox="1"/>
          <p:nvPr/>
        </p:nvSpPr>
        <p:spPr>
          <a:xfrm>
            <a:off x="449263" y="1032473"/>
            <a:ext cx="7828149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区域表征：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在两个下游应用上评估模型</a:t>
            </a:r>
          </a:p>
          <a:p>
            <a:pPr marL="742950" lvl="1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（应用一）土地使用聚类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SzPct val="55000"/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任务：将区域聚集得到不同组， 比如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CBD</a:t>
            </a:r>
          </a:p>
          <a:p>
            <a:pPr marL="1200150" lvl="2" indent="-285750">
              <a:lnSpc>
                <a:spcPct val="150000"/>
              </a:lnSpc>
              <a:buSzPct val="55000"/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数据集：曼哈顿区城市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普查区域块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（应用二）区域流行度预测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SzPct val="55000"/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任务：推断每个区域的签到人数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SzPct val="55000"/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出租车行程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基线模型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7B70-85FF-0976-E029-924A8B75938B}"/>
              </a:ext>
            </a:extLst>
          </p:cNvPr>
          <p:cNvSpPr txBox="1"/>
          <p:nvPr/>
        </p:nvSpPr>
        <p:spPr>
          <a:xfrm>
            <a:off x="576263" y="4234793"/>
            <a:ext cx="7303760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四种实验任务</a:t>
            </a: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12E3174-CE54-B3A8-D8C1-B5C9CAADA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22286"/>
              </p:ext>
            </p:extLst>
          </p:nvPr>
        </p:nvGraphicFramePr>
        <p:xfrm>
          <a:off x="449263" y="1053854"/>
          <a:ext cx="8123465" cy="5131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285">
                  <a:extLst>
                    <a:ext uri="{9D8B030D-6E8A-4147-A177-3AD203B41FA5}">
                      <a16:colId xmlns:a16="http://schemas.microsoft.com/office/drawing/2014/main" val="140471659"/>
                    </a:ext>
                  </a:extLst>
                </a:gridCol>
                <a:gridCol w="2058285">
                  <a:extLst>
                    <a:ext uri="{9D8B030D-6E8A-4147-A177-3AD203B41FA5}">
                      <a16:colId xmlns:a16="http://schemas.microsoft.com/office/drawing/2014/main" val="3243353949"/>
                    </a:ext>
                  </a:extLst>
                </a:gridCol>
                <a:gridCol w="4006895">
                  <a:extLst>
                    <a:ext uri="{9D8B030D-6E8A-4147-A177-3AD203B41FA5}">
                      <a16:colId xmlns:a16="http://schemas.microsoft.com/office/drawing/2014/main" val="2140163528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5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5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模型名称</a:t>
                      </a: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5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描述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2666418717"/>
                  </a:ext>
                </a:extLst>
              </a:tr>
              <a:tr h="61317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" sz="15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单一</a:t>
                      </a:r>
                      <a:r>
                        <a:rPr lang="zh-CN" altLang="en-US" sz="15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视角</a:t>
                      </a:r>
                      <a:endParaRPr lang="en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8923" marR="88923" marT="44461" marB="4446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POI</a:t>
                      </a:r>
                      <a:endParaRPr lang="en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</a:t>
                      </a:r>
                      <a:r>
                        <a:rPr lang="en" altLang="zh-C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TF-IDF</a:t>
                      </a:r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来处理</a:t>
                      </a:r>
                      <a:r>
                        <a:rPr lang="en" altLang="zh-C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POI</a:t>
                      </a:r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类别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81419503"/>
                  </a:ext>
                </a:extLst>
              </a:tr>
              <a:tr h="61317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HDGE</a:t>
                      </a:r>
                      <a:endParaRPr lang="en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通过在多层移动图和空间图上做路径采样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3815137438"/>
                  </a:ext>
                </a:extLst>
              </a:tr>
              <a:tr h="5350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ZE-Mob</a:t>
                      </a:r>
                      <a:endParaRPr lang="en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利用互信息矩阵分解，考虑了区域间的共相关关系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1276595975"/>
                  </a:ext>
                </a:extLst>
              </a:tr>
              <a:tr h="61317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" sz="15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多视角</a:t>
                      </a:r>
                      <a:endParaRPr lang="en-US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8923" marR="88923" marT="44461" marB="4446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MV-PN</a:t>
                      </a:r>
                      <a:endParaRPr lang="en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压缩多视图的</a:t>
                      </a:r>
                      <a:r>
                        <a:rPr lang="en" altLang="zh-C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POI</a:t>
                      </a:r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2886209293"/>
                  </a:ext>
                </a:extLst>
              </a:tr>
              <a:tr h="5350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CGAL</a:t>
                      </a:r>
                      <a:endParaRPr lang="en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拓展</a:t>
                      </a:r>
                      <a:r>
                        <a:rPr lang="en" altLang="zh-C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MV-PN</a:t>
                      </a:r>
                      <a:r>
                        <a:rPr lang="zh-CN" altLang="e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结合了对抗训练的方法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4098568754"/>
                  </a:ext>
                </a:extLst>
              </a:tr>
              <a:tr h="888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MVURE</a:t>
                      </a:r>
                      <a:endParaRPr lang="en" altLang="zh-CN" sz="15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利用在等多个同构图上做图卷积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1036782831"/>
                  </a:ext>
                </a:extLst>
              </a:tr>
              <a:tr h="775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6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M2GRL</a:t>
                      </a:r>
                    </a:p>
                  </a:txBody>
                  <a:tcPr marL="86019" marR="86019" marT="43009" marB="43009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通常的多视图编码方法，通过重构图来学习特定视图的表征</a:t>
                      </a:r>
                    </a:p>
                  </a:txBody>
                  <a:tcPr marL="86019" marR="86019" marT="43009" marB="43009" anchor="ctr"/>
                </a:tc>
                <a:extLst>
                  <a:ext uri="{0D108BD9-81ED-4DB2-BD59-A6C34878D82A}">
                    <a16:rowId xmlns:a16="http://schemas.microsoft.com/office/drawing/2014/main" val="141310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1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722731-2418-5A64-CE5D-1908A591653E}"/>
              </a:ext>
            </a:extLst>
          </p:cNvPr>
          <p:cNvSpPr txBox="1"/>
          <p:nvPr/>
        </p:nvSpPr>
        <p:spPr>
          <a:xfrm>
            <a:off x="230133" y="1025587"/>
            <a:ext cx="4341867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模型有效性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0C86A-D2AF-7C5B-46B8-1255B8FE014F}"/>
              </a:ext>
            </a:extLst>
          </p:cNvPr>
          <p:cNvSpPr txBox="1"/>
          <p:nvPr/>
        </p:nvSpPr>
        <p:spPr>
          <a:xfrm>
            <a:off x="449265" y="1725369"/>
            <a:ext cx="865695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在两个下游任务上提升都比较明显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569BA1-E93F-A857-5376-14D58D183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1111086" y="2561879"/>
            <a:ext cx="6921828" cy="31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0ADFAD-6C0E-4268-BBCF-EC37DCF5A430}"/>
              </a:ext>
            </a:extLst>
          </p:cNvPr>
          <p:cNvCxnSpPr>
            <a:cxnSpLocks/>
          </p:cNvCxnSpPr>
          <p:nvPr/>
        </p:nvCxnSpPr>
        <p:spPr>
          <a:xfrm>
            <a:off x="4582048" y="2312043"/>
            <a:ext cx="0" cy="2564757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A96547-E7B4-F8CB-EA1D-A9B171D5F947}"/>
              </a:ext>
            </a:extLst>
          </p:cNvPr>
          <p:cNvSpPr txBox="1"/>
          <p:nvPr/>
        </p:nvSpPr>
        <p:spPr>
          <a:xfrm>
            <a:off x="297086" y="62407"/>
            <a:ext cx="26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CC8861A9-0C26-5AD4-31F6-6555BEB6ED63}"/>
              </a:ext>
            </a:extLst>
          </p:cNvPr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D3A3FF97-0129-7393-AAFB-14B60A53279C}"/>
              </a:ext>
            </a:extLst>
          </p:cNvPr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>
            <a:extLst>
              <a:ext uri="{FF2B5EF4-FFF2-40B4-BE49-F238E27FC236}">
                <a16:creationId xmlns:a16="http://schemas.microsoft.com/office/drawing/2014/main" id="{79E5AAFE-BF17-19DE-56D6-83A488DDFB58}"/>
              </a:ext>
            </a:extLst>
          </p:cNvPr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D3937017-495B-2B25-8897-B54A14A567D4}"/>
              </a:ext>
            </a:extLst>
          </p:cNvPr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5B2EDEFF-DA9D-0433-02CC-A3906E55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342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</a:p>
        </p:txBody>
      </p:sp>
      <p:grpSp>
        <p:nvGrpSpPr>
          <p:cNvPr id="11" name="Group 51">
            <a:extLst>
              <a:ext uri="{FF2B5EF4-FFF2-40B4-BE49-F238E27FC236}">
                <a16:creationId xmlns:a16="http://schemas.microsoft.com/office/drawing/2014/main" id="{A339F747-FBF0-3458-DA36-2ED756D062CA}"/>
              </a:ext>
            </a:extLst>
          </p:cNvPr>
          <p:cNvGrpSpPr/>
          <p:nvPr/>
        </p:nvGrpSpPr>
        <p:grpSpPr bwMode="auto">
          <a:xfrm>
            <a:off x="1310180" y="3032918"/>
            <a:ext cx="2726389" cy="792162"/>
            <a:chOff x="1536" y="1795"/>
            <a:chExt cx="2030" cy="499"/>
          </a:xfrm>
          <a:solidFill>
            <a:srgbClr val="02409A"/>
          </a:solidFill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03961A21-1968-712D-23E7-CC7B417B7D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1841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 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 思考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53">
              <a:extLst>
                <a:ext uri="{FF2B5EF4-FFF2-40B4-BE49-F238E27FC236}">
                  <a16:creationId xmlns:a16="http://schemas.microsoft.com/office/drawing/2014/main" id="{A8A0CA93-35E9-CC11-38AE-93BB676928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67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C113B9B-D4B8-2412-A8A2-4368700A0553}"/>
              </a:ext>
            </a:extLst>
          </p:cNvPr>
          <p:cNvSpPr txBox="1"/>
          <p:nvPr/>
        </p:nvSpPr>
        <p:spPr>
          <a:xfrm>
            <a:off x="4999124" y="2802085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论文优点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7BA699-94E6-F948-A530-FFF00374297E}"/>
              </a:ext>
            </a:extLst>
          </p:cNvPr>
          <p:cNvSpPr txBox="1"/>
          <p:nvPr/>
        </p:nvSpPr>
        <p:spPr>
          <a:xfrm>
            <a:off x="4999124" y="3594251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个人思考</a:t>
            </a:r>
          </a:p>
        </p:txBody>
      </p:sp>
    </p:spTree>
    <p:extLst>
      <p:ext uri="{BB962C8B-B14F-4D97-AF65-F5344CB8AC3E}">
        <p14:creationId xmlns:p14="http://schemas.microsoft.com/office/powerpoint/2010/main" val="208656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37B30A-3179-15E3-81B0-BC60559C3D3B}"/>
              </a:ext>
            </a:extLst>
          </p:cNvPr>
          <p:cNvSpPr txBox="1"/>
          <p:nvPr/>
        </p:nvSpPr>
        <p:spPr>
          <a:xfrm>
            <a:off x="267913" y="1078735"/>
            <a:ext cx="4341867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D8EE1-56E8-614A-14AF-54FD3352F670}"/>
              </a:ext>
            </a:extLst>
          </p:cNvPr>
          <p:cNvSpPr txBox="1"/>
          <p:nvPr/>
        </p:nvSpPr>
        <p:spPr>
          <a:xfrm>
            <a:off x="487045" y="1778517"/>
            <a:ext cx="86569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第一个用层级对比学习框架来做视图内和跨视图的表示学习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用热门方法解决常见任务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行文逻辑严密，前后文一致，读起来很流畅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B1888-D222-B22E-D253-867510EAB1BF}"/>
              </a:ext>
            </a:extLst>
          </p:cNvPr>
          <p:cNvSpPr txBox="1"/>
          <p:nvPr/>
        </p:nvSpPr>
        <p:spPr>
          <a:xfrm>
            <a:off x="267913" y="3688406"/>
            <a:ext cx="4341867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101FB6-382B-F4E9-DCAD-B6E31F14F37A}"/>
              </a:ext>
            </a:extLst>
          </p:cNvPr>
          <p:cNvSpPr txBox="1"/>
          <p:nvPr/>
        </p:nvSpPr>
        <p:spPr>
          <a:xfrm>
            <a:off x="548958" y="4365596"/>
            <a:ext cx="6897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对比学习和区域表示学习的融合？比如正例的数据增强策略。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很多细节内容在搜索不到的附录里。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2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02492D-66B2-4D59-9B1D-A1740FF47339}"/>
              </a:ext>
            </a:extLst>
          </p:cNvPr>
          <p:cNvSpPr txBox="1"/>
          <p:nvPr/>
        </p:nvSpPr>
        <p:spPr>
          <a:xfrm>
            <a:off x="4999125" y="3860499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E55FCD-9D03-48E3-AEA1-5A12479574C3}"/>
              </a:ext>
            </a:extLst>
          </p:cNvPr>
          <p:cNvSpPr txBox="1"/>
          <p:nvPr/>
        </p:nvSpPr>
        <p:spPr>
          <a:xfrm>
            <a:off x="4999125" y="2642690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区域表示学习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0ADFAD-6C0E-4268-BBCF-EC37DCF5A430}"/>
              </a:ext>
            </a:extLst>
          </p:cNvPr>
          <p:cNvCxnSpPr>
            <a:cxnSpLocks/>
          </p:cNvCxnSpPr>
          <p:nvPr/>
        </p:nvCxnSpPr>
        <p:spPr>
          <a:xfrm>
            <a:off x="4582048" y="2312043"/>
            <a:ext cx="0" cy="2233913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3A96547-E7B4-F8CB-EA1D-A9B171D5F947}"/>
              </a:ext>
            </a:extLst>
          </p:cNvPr>
          <p:cNvSpPr txBox="1"/>
          <p:nvPr/>
        </p:nvSpPr>
        <p:spPr>
          <a:xfrm>
            <a:off x="297086" y="62407"/>
            <a:ext cx="260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CC8861A9-0C26-5AD4-31F6-6555BEB6ED63}"/>
              </a:ext>
            </a:extLst>
          </p:cNvPr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D3A3FF97-0129-7393-AAFB-14B60A53279C}"/>
              </a:ext>
            </a:extLst>
          </p:cNvPr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>
            <a:extLst>
              <a:ext uri="{FF2B5EF4-FFF2-40B4-BE49-F238E27FC236}">
                <a16:creationId xmlns:a16="http://schemas.microsoft.com/office/drawing/2014/main" id="{79E5AAFE-BF17-19DE-56D6-83A488DDFB58}"/>
              </a:ext>
            </a:extLst>
          </p:cNvPr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D3937017-495B-2B25-8897-B54A14A567D4}"/>
              </a:ext>
            </a:extLst>
          </p:cNvPr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5B2EDEFF-DA9D-0433-02CC-A3906E55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342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提纲</a:t>
            </a:r>
          </a:p>
        </p:txBody>
      </p:sp>
      <p:grpSp>
        <p:nvGrpSpPr>
          <p:cNvPr id="11" name="Group 51">
            <a:extLst>
              <a:ext uri="{FF2B5EF4-FFF2-40B4-BE49-F238E27FC236}">
                <a16:creationId xmlns:a16="http://schemas.microsoft.com/office/drawing/2014/main" id="{A339F747-FBF0-3458-DA36-2ED756D062CA}"/>
              </a:ext>
            </a:extLst>
          </p:cNvPr>
          <p:cNvGrpSpPr/>
          <p:nvPr/>
        </p:nvGrpSpPr>
        <p:grpSpPr bwMode="auto">
          <a:xfrm>
            <a:off x="1310180" y="3032918"/>
            <a:ext cx="2726389" cy="792162"/>
            <a:chOff x="1536" y="1795"/>
            <a:chExt cx="2030" cy="499"/>
          </a:xfrm>
          <a:solidFill>
            <a:srgbClr val="02409A"/>
          </a:solidFill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03961A21-1968-712D-23E7-CC7B417B7D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1841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13" name="AutoShape 53">
              <a:extLst>
                <a:ext uri="{FF2B5EF4-FFF2-40B4-BE49-F238E27FC236}">
                  <a16:creationId xmlns:a16="http://schemas.microsoft.com/office/drawing/2014/main" id="{A8A0CA93-35E9-CC11-38AE-93BB676928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67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研究背景：区域表示学习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BEC1AE-8926-1855-10D1-26D0DAD5CCA6}"/>
              </a:ext>
            </a:extLst>
          </p:cNvPr>
          <p:cNvSpPr txBox="1"/>
          <p:nvPr/>
        </p:nvSpPr>
        <p:spPr>
          <a:xfrm>
            <a:off x="0" y="1301687"/>
            <a:ext cx="7228676" cy="285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区域表示学习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(Region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Representation Learning)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﻿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</a:t>
            </a:r>
            <a:r>
              <a:rPr lang="zh-CN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城市相关数据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，学习不同区域的特征表示。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SzPct val="55000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属性和人类移动模式）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无监督表示学习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：将输入数据映射到一个低维空间，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SzPct val="55000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使得在该空间中相似的数据点在原始空间中也相似。﻿</a:t>
            </a:r>
            <a:b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（区别于有监督表示学习，映射标签或类别）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322B0A-E576-EFA8-0A3B-5C35EE317AAA}"/>
              </a:ext>
            </a:extLst>
          </p:cNvPr>
          <p:cNvSpPr txBox="1"/>
          <p:nvPr/>
        </p:nvSpPr>
        <p:spPr>
          <a:xfrm>
            <a:off x="0" y="4111054"/>
            <a:ext cx="7953886" cy="1007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下游任务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  <a:buSzPct val="55000"/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土地使用聚类、区域流行度预测、犯罪预测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72A06C-C58B-4228-3EA3-622903BB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07" y="1904000"/>
            <a:ext cx="2155312" cy="40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研究背景：基于多视图的区域表示学习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5D5B-8CA2-CA3C-70B0-C14058331559}"/>
              </a:ext>
            </a:extLst>
          </p:cNvPr>
          <p:cNvSpPr txBox="1"/>
          <p:nvPr/>
        </p:nvSpPr>
        <p:spPr>
          <a:xfrm>
            <a:off x="168593" y="1006476"/>
            <a:ext cx="8999537" cy="104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研究现状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现有多数工作围绕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视图和移动视图来表征区域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42E112-17CC-8A05-7688-A9255474352D}"/>
              </a:ext>
            </a:extLst>
          </p:cNvPr>
          <p:cNvGrpSpPr/>
          <p:nvPr/>
        </p:nvGrpSpPr>
        <p:grpSpPr>
          <a:xfrm>
            <a:off x="-248868" y="2423980"/>
            <a:ext cx="7888917" cy="3146585"/>
            <a:chOff x="-17938" y="1149479"/>
            <a:chExt cx="7198480" cy="2871197"/>
          </a:xfrm>
        </p:grpSpPr>
        <p:sp>
          <p:nvSpPr>
            <p:cNvPr id="5" name="ïṡḻíďè">
              <a:extLst>
                <a:ext uri="{FF2B5EF4-FFF2-40B4-BE49-F238E27FC236}">
                  <a16:creationId xmlns:a16="http://schemas.microsoft.com/office/drawing/2014/main" id="{57518FE6-E80C-C775-2087-C93DC949E616}"/>
                </a:ext>
              </a:extLst>
            </p:cNvPr>
            <p:cNvSpPr/>
            <p:nvPr/>
          </p:nvSpPr>
          <p:spPr>
            <a:xfrm>
              <a:off x="2676505" y="1149479"/>
              <a:ext cx="3790432" cy="421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基于多视图的区域表示学习</a:t>
              </a:r>
              <a:endPara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işlïḑè">
              <a:extLst>
                <a:ext uri="{FF2B5EF4-FFF2-40B4-BE49-F238E27FC236}">
                  <a16:creationId xmlns:a16="http://schemas.microsoft.com/office/drawing/2014/main" id="{3E31768D-92FC-26D6-09DE-28683947B9E1}"/>
                </a:ext>
              </a:extLst>
            </p:cNvPr>
            <p:cNvSpPr/>
            <p:nvPr/>
          </p:nvSpPr>
          <p:spPr>
            <a:xfrm>
              <a:off x="1952259" y="2302704"/>
              <a:ext cx="2464396" cy="625682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i$ļiḓê">
              <a:extLst>
                <a:ext uri="{FF2B5EF4-FFF2-40B4-BE49-F238E27FC236}">
                  <a16:creationId xmlns:a16="http://schemas.microsoft.com/office/drawing/2014/main" id="{429483BA-D0C9-B618-4A30-CC4D2C62C2AA}"/>
                </a:ext>
              </a:extLst>
            </p:cNvPr>
            <p:cNvSpPr/>
            <p:nvPr/>
          </p:nvSpPr>
          <p:spPr>
            <a:xfrm>
              <a:off x="1952259" y="2419164"/>
              <a:ext cx="2464396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视图内部的特征抽取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îś1îďè">
              <a:extLst>
                <a:ext uri="{FF2B5EF4-FFF2-40B4-BE49-F238E27FC236}">
                  <a16:creationId xmlns:a16="http://schemas.microsoft.com/office/drawing/2014/main" id="{00284CEB-F378-F404-89FE-D61B644D418C}"/>
                </a:ext>
              </a:extLst>
            </p:cNvPr>
            <p:cNvSpPr/>
            <p:nvPr/>
          </p:nvSpPr>
          <p:spPr>
            <a:xfrm>
              <a:off x="1535724" y="3306101"/>
              <a:ext cx="1488832" cy="7098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ïṡļiḑé">
              <a:extLst>
                <a:ext uri="{FF2B5EF4-FFF2-40B4-BE49-F238E27FC236}">
                  <a16:creationId xmlns:a16="http://schemas.microsoft.com/office/drawing/2014/main" id="{D41F94BE-714D-586C-B283-ACEAF9B3C4ED}"/>
                </a:ext>
              </a:extLst>
            </p:cNvPr>
            <p:cNvSpPr/>
            <p:nvPr/>
          </p:nvSpPr>
          <p:spPr>
            <a:xfrm>
              <a:off x="-17938" y="3477231"/>
              <a:ext cx="1719980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现有策略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" name="îṡļîḑé">
              <a:extLst>
                <a:ext uri="{FF2B5EF4-FFF2-40B4-BE49-F238E27FC236}">
                  <a16:creationId xmlns:a16="http://schemas.microsoft.com/office/drawing/2014/main" id="{FD9B4EC6-782F-B466-18E8-A12298B73FA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184458" y="1570739"/>
              <a:ext cx="1387265" cy="73196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îṡļîḑé">
              <a:extLst>
                <a:ext uri="{FF2B5EF4-FFF2-40B4-BE49-F238E27FC236}">
                  <a16:creationId xmlns:a16="http://schemas.microsoft.com/office/drawing/2014/main" id="{4DFE54C1-A829-9A1E-1843-8C53BE70DF4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2280140" y="2928386"/>
              <a:ext cx="904317" cy="377715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îŝḻïde">
              <a:extLst>
                <a:ext uri="{FF2B5EF4-FFF2-40B4-BE49-F238E27FC236}">
                  <a16:creationId xmlns:a16="http://schemas.microsoft.com/office/drawing/2014/main" id="{D7FA2044-8F1D-F46F-4F62-F995B2322753}"/>
                </a:ext>
              </a:extLst>
            </p:cNvPr>
            <p:cNvSpPr/>
            <p:nvPr/>
          </p:nvSpPr>
          <p:spPr>
            <a:xfrm>
              <a:off x="4716146" y="2302703"/>
              <a:ext cx="2464396" cy="660431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 cap="flat">
              <a:solidFill>
                <a:schemeClr val="tx2"/>
              </a:solidFill>
              <a:prstDash val="solid"/>
              <a:miter/>
            </a:ln>
            <a:effectLst>
              <a:outerShdw dist="50800" dir="2700000" algn="ctr" rotWithShape="0">
                <a:schemeClr val="tx2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ïṡļiḑé">
              <a:extLst>
                <a:ext uri="{FF2B5EF4-FFF2-40B4-BE49-F238E27FC236}">
                  <a16:creationId xmlns:a16="http://schemas.microsoft.com/office/drawing/2014/main" id="{B52C94F9-3B59-D255-EE7D-FB9F4798667C}"/>
                </a:ext>
              </a:extLst>
            </p:cNvPr>
            <p:cNvSpPr/>
            <p:nvPr/>
          </p:nvSpPr>
          <p:spPr>
            <a:xfrm>
              <a:off x="4716146" y="2424826"/>
              <a:ext cx="2464396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跨视图的特征融合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4" name="îṡļîḑé">
              <a:extLst>
                <a:ext uri="{FF2B5EF4-FFF2-40B4-BE49-F238E27FC236}">
                  <a16:creationId xmlns:a16="http://schemas.microsoft.com/office/drawing/2014/main" id="{2A411013-8F32-05C9-EAAD-F93C775BD185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>
              <a:off x="4571722" y="1570739"/>
              <a:ext cx="1376622" cy="731963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îṡļîḑé">
              <a:extLst>
                <a:ext uri="{FF2B5EF4-FFF2-40B4-BE49-F238E27FC236}">
                  <a16:creationId xmlns:a16="http://schemas.microsoft.com/office/drawing/2014/main" id="{660E151F-83D2-F88B-BB6D-46DC5FB6A092}"/>
                </a:ext>
              </a:extLst>
            </p:cNvPr>
            <p:cNvCxnSpPr>
              <a:cxnSpLocks/>
              <a:stCxn id="12" idx="2"/>
              <a:endCxn id="21" idx="0"/>
            </p:cNvCxnSpPr>
            <p:nvPr/>
          </p:nvCxnSpPr>
          <p:spPr>
            <a:xfrm flipH="1">
              <a:off x="5938502" y="2963134"/>
              <a:ext cx="9842" cy="34422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îṡļîḑé">
              <a:extLst>
                <a:ext uri="{FF2B5EF4-FFF2-40B4-BE49-F238E27FC236}">
                  <a16:creationId xmlns:a16="http://schemas.microsoft.com/office/drawing/2014/main" id="{D7F61E88-CF7E-1033-AE8B-B1A663AEF105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3184458" y="2928386"/>
              <a:ext cx="693633" cy="382451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$ļiḓê">
              <a:extLst>
                <a:ext uri="{FF2B5EF4-FFF2-40B4-BE49-F238E27FC236}">
                  <a16:creationId xmlns:a16="http://schemas.microsoft.com/office/drawing/2014/main" id="{02B9F5BD-556F-851B-5429-20D4C6343B1B}"/>
                </a:ext>
              </a:extLst>
            </p:cNvPr>
            <p:cNvSpPr/>
            <p:nvPr/>
          </p:nvSpPr>
          <p:spPr>
            <a:xfrm>
              <a:off x="1047941" y="3477231"/>
              <a:ext cx="2464396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构建区域图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îś1îďè">
              <a:extLst>
                <a:ext uri="{FF2B5EF4-FFF2-40B4-BE49-F238E27FC236}">
                  <a16:creationId xmlns:a16="http://schemas.microsoft.com/office/drawing/2014/main" id="{CB9BDAAD-DF11-3471-60E3-7AB7624A85AD}"/>
                </a:ext>
              </a:extLst>
            </p:cNvPr>
            <p:cNvSpPr/>
            <p:nvPr/>
          </p:nvSpPr>
          <p:spPr>
            <a:xfrm>
              <a:off x="3133674" y="3310837"/>
              <a:ext cx="1488832" cy="7098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i$ļiḓê">
              <a:extLst>
                <a:ext uri="{FF2B5EF4-FFF2-40B4-BE49-F238E27FC236}">
                  <a16:creationId xmlns:a16="http://schemas.microsoft.com/office/drawing/2014/main" id="{31B3684E-C019-79A3-3634-F9F13D621C3D}"/>
                </a:ext>
              </a:extLst>
            </p:cNvPr>
            <p:cNvSpPr/>
            <p:nvPr/>
          </p:nvSpPr>
          <p:spPr>
            <a:xfrm>
              <a:off x="3332535" y="3365468"/>
              <a:ext cx="1136401" cy="589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学习参数化编码器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îś1îďè">
              <a:extLst>
                <a:ext uri="{FF2B5EF4-FFF2-40B4-BE49-F238E27FC236}">
                  <a16:creationId xmlns:a16="http://schemas.microsoft.com/office/drawing/2014/main" id="{A479E1CB-1F8A-DBF5-5F54-496A8DE863AF}"/>
                </a:ext>
              </a:extLst>
            </p:cNvPr>
            <p:cNvSpPr/>
            <p:nvPr/>
          </p:nvSpPr>
          <p:spPr>
            <a:xfrm>
              <a:off x="4970073" y="3307363"/>
              <a:ext cx="1936858" cy="7098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i$ļiḓê">
              <a:extLst>
                <a:ext uri="{FF2B5EF4-FFF2-40B4-BE49-F238E27FC236}">
                  <a16:creationId xmlns:a16="http://schemas.microsoft.com/office/drawing/2014/main" id="{6BA1E997-5A88-C0BE-17CB-7789A4F44678}"/>
                </a:ext>
              </a:extLst>
            </p:cNvPr>
            <p:cNvSpPr/>
            <p:nvPr/>
          </p:nvSpPr>
          <p:spPr>
            <a:xfrm>
              <a:off x="5043013" y="3493778"/>
              <a:ext cx="1810661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拼接或加权求和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ïṡļiḑé">
              <a:extLst>
                <a:ext uri="{FF2B5EF4-FFF2-40B4-BE49-F238E27FC236}">
                  <a16:creationId xmlns:a16="http://schemas.microsoft.com/office/drawing/2014/main" id="{5F803F1C-8FA1-8761-54FE-CC79B673DF45}"/>
                </a:ext>
              </a:extLst>
            </p:cNvPr>
            <p:cNvSpPr/>
            <p:nvPr/>
          </p:nvSpPr>
          <p:spPr>
            <a:xfrm>
              <a:off x="254871" y="2449797"/>
              <a:ext cx="1719980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研究问题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30864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研究背景：基于多视图的区域表示学习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E295365-DA21-02C6-2B29-490D13770B14}"/>
              </a:ext>
            </a:extLst>
          </p:cNvPr>
          <p:cNvSpPr/>
          <p:nvPr/>
        </p:nvSpPr>
        <p:spPr>
          <a:xfrm>
            <a:off x="581909" y="4695757"/>
            <a:ext cx="2311002" cy="1874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基于启发式措施，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手动编码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区域特征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C6FF92E-A120-D200-0E1A-24D055F74897}"/>
              </a:ext>
            </a:extLst>
          </p:cNvPr>
          <p:cNvSpPr/>
          <p:nvPr/>
        </p:nvSpPr>
        <p:spPr>
          <a:xfrm>
            <a:off x="3069102" y="4695757"/>
            <a:ext cx="2561677" cy="1874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过分关注区域细节（如</a:t>
            </a:r>
            <a:r>
              <a:rPr kumimoji="1"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</a:t>
            </a:r>
            <a:r>
              <a:rPr kumimoji="1" lang="zh-CN" altLang="e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忽略了代表信息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（区域功能）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3195D39-C5FC-727C-BA52-E074B36EFEA9}"/>
              </a:ext>
            </a:extLst>
          </p:cNvPr>
          <p:cNvSpPr/>
          <p:nvPr/>
        </p:nvSpPr>
        <p:spPr>
          <a:xfrm>
            <a:off x="5806970" y="4695757"/>
            <a:ext cx="2561677" cy="1874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区域内外部相关度不同，无法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显式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表示出跨视图的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相关性</a:t>
            </a:r>
          </a:p>
        </p:txBody>
      </p:sp>
      <p:cxnSp>
        <p:nvCxnSpPr>
          <p:cNvPr id="56" name="îṡļîḑé">
            <a:extLst>
              <a:ext uri="{FF2B5EF4-FFF2-40B4-BE49-F238E27FC236}">
                <a16:creationId xmlns:a16="http://schemas.microsoft.com/office/drawing/2014/main" id="{F0DAFCD4-8CD0-2465-DF6E-FD9FF1A705E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37410" y="4015940"/>
            <a:ext cx="542730" cy="67981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  <a:alpha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îṡļîḑé">
            <a:extLst>
              <a:ext uri="{FF2B5EF4-FFF2-40B4-BE49-F238E27FC236}">
                <a16:creationId xmlns:a16="http://schemas.microsoft.com/office/drawing/2014/main" id="{9D066D2E-519B-5FCE-6412-A151820B974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824519" y="4020676"/>
            <a:ext cx="525422" cy="67508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  <a:alpha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îṡļîḑé">
            <a:extLst>
              <a:ext uri="{FF2B5EF4-FFF2-40B4-BE49-F238E27FC236}">
                <a16:creationId xmlns:a16="http://schemas.microsoft.com/office/drawing/2014/main" id="{9DDE04FB-D352-F163-7E87-D12B916D658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938502" y="4017202"/>
            <a:ext cx="1149307" cy="67855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  <a:alpha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39" name="组合 39938">
            <a:extLst>
              <a:ext uri="{FF2B5EF4-FFF2-40B4-BE49-F238E27FC236}">
                <a16:creationId xmlns:a16="http://schemas.microsoft.com/office/drawing/2014/main" id="{73E2879D-F2DC-CFA8-7E79-6FD82F765131}"/>
              </a:ext>
            </a:extLst>
          </p:cNvPr>
          <p:cNvGrpSpPr/>
          <p:nvPr/>
        </p:nvGrpSpPr>
        <p:grpSpPr>
          <a:xfrm>
            <a:off x="-119940" y="1046496"/>
            <a:ext cx="7888917" cy="3146585"/>
            <a:chOff x="-17938" y="1149479"/>
            <a:chExt cx="7198480" cy="2871197"/>
          </a:xfrm>
        </p:grpSpPr>
        <p:sp>
          <p:nvSpPr>
            <p:cNvPr id="39940" name="ïṡḻíďè">
              <a:extLst>
                <a:ext uri="{FF2B5EF4-FFF2-40B4-BE49-F238E27FC236}">
                  <a16:creationId xmlns:a16="http://schemas.microsoft.com/office/drawing/2014/main" id="{B9A74A4D-B963-2DA9-D671-1D92F8C0A65F}"/>
                </a:ext>
              </a:extLst>
            </p:cNvPr>
            <p:cNvSpPr/>
            <p:nvPr/>
          </p:nvSpPr>
          <p:spPr>
            <a:xfrm>
              <a:off x="2676505" y="1149479"/>
              <a:ext cx="3790432" cy="421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基于多视图的区域表示学习</a:t>
              </a:r>
              <a:endPara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41" name="işlïḑè">
              <a:extLst>
                <a:ext uri="{FF2B5EF4-FFF2-40B4-BE49-F238E27FC236}">
                  <a16:creationId xmlns:a16="http://schemas.microsoft.com/office/drawing/2014/main" id="{E6858B75-5796-3774-8E1C-51E07CE0982E}"/>
                </a:ext>
              </a:extLst>
            </p:cNvPr>
            <p:cNvSpPr/>
            <p:nvPr/>
          </p:nvSpPr>
          <p:spPr>
            <a:xfrm>
              <a:off x="1952259" y="2302704"/>
              <a:ext cx="2464396" cy="625682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42" name="i$ļiḓê">
              <a:extLst>
                <a:ext uri="{FF2B5EF4-FFF2-40B4-BE49-F238E27FC236}">
                  <a16:creationId xmlns:a16="http://schemas.microsoft.com/office/drawing/2014/main" id="{C25C1F53-2669-3AE1-B19F-E80019D01C8D}"/>
                </a:ext>
              </a:extLst>
            </p:cNvPr>
            <p:cNvSpPr/>
            <p:nvPr/>
          </p:nvSpPr>
          <p:spPr>
            <a:xfrm>
              <a:off x="1952259" y="2419164"/>
              <a:ext cx="2464396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视图内部的特征抽取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43" name="îś1îďè">
              <a:extLst>
                <a:ext uri="{FF2B5EF4-FFF2-40B4-BE49-F238E27FC236}">
                  <a16:creationId xmlns:a16="http://schemas.microsoft.com/office/drawing/2014/main" id="{508AC6B3-432B-5FAD-D849-9A7CC26F013A}"/>
                </a:ext>
              </a:extLst>
            </p:cNvPr>
            <p:cNvSpPr/>
            <p:nvPr/>
          </p:nvSpPr>
          <p:spPr>
            <a:xfrm>
              <a:off x="1535724" y="3306101"/>
              <a:ext cx="1488832" cy="7098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44" name="ïṡļiḑé">
              <a:extLst>
                <a:ext uri="{FF2B5EF4-FFF2-40B4-BE49-F238E27FC236}">
                  <a16:creationId xmlns:a16="http://schemas.microsoft.com/office/drawing/2014/main" id="{4E9BC3BE-30B8-429B-A7E2-73CFE0A54404}"/>
                </a:ext>
              </a:extLst>
            </p:cNvPr>
            <p:cNvSpPr/>
            <p:nvPr/>
          </p:nvSpPr>
          <p:spPr>
            <a:xfrm>
              <a:off x="-17938" y="3477231"/>
              <a:ext cx="1719980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现有策略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39945" name="îṡļîḑé">
              <a:extLst>
                <a:ext uri="{FF2B5EF4-FFF2-40B4-BE49-F238E27FC236}">
                  <a16:creationId xmlns:a16="http://schemas.microsoft.com/office/drawing/2014/main" id="{392B83FF-1AF6-D8BA-7E67-03D03011CD91}"/>
                </a:ext>
              </a:extLst>
            </p:cNvPr>
            <p:cNvCxnSpPr>
              <a:cxnSpLocks/>
              <a:stCxn id="39940" idx="2"/>
              <a:endCxn id="39941" idx="0"/>
            </p:cNvCxnSpPr>
            <p:nvPr/>
          </p:nvCxnSpPr>
          <p:spPr>
            <a:xfrm flipH="1">
              <a:off x="3184458" y="1570739"/>
              <a:ext cx="1387265" cy="73196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46" name="îṡļîḑé">
              <a:extLst>
                <a:ext uri="{FF2B5EF4-FFF2-40B4-BE49-F238E27FC236}">
                  <a16:creationId xmlns:a16="http://schemas.microsoft.com/office/drawing/2014/main" id="{84CE2411-B9E9-47CC-3AE1-623E8868AFC6}"/>
                </a:ext>
              </a:extLst>
            </p:cNvPr>
            <p:cNvCxnSpPr>
              <a:cxnSpLocks/>
              <a:stCxn id="39941" idx="2"/>
              <a:endCxn id="39943" idx="0"/>
            </p:cNvCxnSpPr>
            <p:nvPr/>
          </p:nvCxnSpPr>
          <p:spPr>
            <a:xfrm flipH="1">
              <a:off x="2280140" y="2928386"/>
              <a:ext cx="904317" cy="377715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7" name="îŝḻïde">
              <a:extLst>
                <a:ext uri="{FF2B5EF4-FFF2-40B4-BE49-F238E27FC236}">
                  <a16:creationId xmlns:a16="http://schemas.microsoft.com/office/drawing/2014/main" id="{D6F340A5-8EF6-694C-3565-924D17294309}"/>
                </a:ext>
              </a:extLst>
            </p:cNvPr>
            <p:cNvSpPr/>
            <p:nvPr/>
          </p:nvSpPr>
          <p:spPr>
            <a:xfrm>
              <a:off x="4716146" y="2302703"/>
              <a:ext cx="2464396" cy="660431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 cap="flat">
              <a:solidFill>
                <a:schemeClr val="tx2"/>
              </a:solidFill>
              <a:prstDash val="solid"/>
              <a:miter/>
            </a:ln>
            <a:effectLst>
              <a:outerShdw dist="50800" dir="2700000" algn="ctr" rotWithShape="0">
                <a:schemeClr val="tx2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48" name="ïṡļiḑé">
              <a:extLst>
                <a:ext uri="{FF2B5EF4-FFF2-40B4-BE49-F238E27FC236}">
                  <a16:creationId xmlns:a16="http://schemas.microsoft.com/office/drawing/2014/main" id="{C82B92AD-1F90-F366-2A11-9D976F096802}"/>
                </a:ext>
              </a:extLst>
            </p:cNvPr>
            <p:cNvSpPr/>
            <p:nvPr/>
          </p:nvSpPr>
          <p:spPr>
            <a:xfrm>
              <a:off x="4716146" y="2424826"/>
              <a:ext cx="2464396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跨视图的特征融合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39949" name="îṡļîḑé">
              <a:extLst>
                <a:ext uri="{FF2B5EF4-FFF2-40B4-BE49-F238E27FC236}">
                  <a16:creationId xmlns:a16="http://schemas.microsoft.com/office/drawing/2014/main" id="{C2B0F3A2-A91C-CAE6-E3F7-770A5F3C85DF}"/>
                </a:ext>
              </a:extLst>
            </p:cNvPr>
            <p:cNvCxnSpPr>
              <a:cxnSpLocks/>
              <a:stCxn id="39940" idx="2"/>
              <a:endCxn id="39947" idx="0"/>
            </p:cNvCxnSpPr>
            <p:nvPr/>
          </p:nvCxnSpPr>
          <p:spPr>
            <a:xfrm>
              <a:off x="4571722" y="1570739"/>
              <a:ext cx="1376622" cy="731963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50" name="îṡļîḑé">
              <a:extLst>
                <a:ext uri="{FF2B5EF4-FFF2-40B4-BE49-F238E27FC236}">
                  <a16:creationId xmlns:a16="http://schemas.microsoft.com/office/drawing/2014/main" id="{EFBAD336-B30A-04A6-FAE2-6B47F6B4DC74}"/>
                </a:ext>
              </a:extLst>
            </p:cNvPr>
            <p:cNvCxnSpPr>
              <a:cxnSpLocks/>
              <a:stCxn id="39947" idx="2"/>
              <a:endCxn id="39958" idx="0"/>
            </p:cNvCxnSpPr>
            <p:nvPr/>
          </p:nvCxnSpPr>
          <p:spPr>
            <a:xfrm flipH="1">
              <a:off x="5938502" y="2963134"/>
              <a:ext cx="9842" cy="34422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54" name="îṡļîḑé">
              <a:extLst>
                <a:ext uri="{FF2B5EF4-FFF2-40B4-BE49-F238E27FC236}">
                  <a16:creationId xmlns:a16="http://schemas.microsoft.com/office/drawing/2014/main" id="{45491827-4467-56E6-71D5-D81961C81FD6}"/>
                </a:ext>
              </a:extLst>
            </p:cNvPr>
            <p:cNvCxnSpPr>
              <a:cxnSpLocks/>
              <a:stCxn id="39941" idx="2"/>
              <a:endCxn id="39956" idx="0"/>
            </p:cNvCxnSpPr>
            <p:nvPr/>
          </p:nvCxnSpPr>
          <p:spPr>
            <a:xfrm>
              <a:off x="3184458" y="2928386"/>
              <a:ext cx="693633" cy="382451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i$ļiḓê">
              <a:extLst>
                <a:ext uri="{FF2B5EF4-FFF2-40B4-BE49-F238E27FC236}">
                  <a16:creationId xmlns:a16="http://schemas.microsoft.com/office/drawing/2014/main" id="{90F4C36E-0035-4926-05A0-AC4C122E2C67}"/>
                </a:ext>
              </a:extLst>
            </p:cNvPr>
            <p:cNvSpPr/>
            <p:nvPr/>
          </p:nvSpPr>
          <p:spPr>
            <a:xfrm>
              <a:off x="1047941" y="3477231"/>
              <a:ext cx="2464396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构建区域图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56" name="îś1îďè">
              <a:extLst>
                <a:ext uri="{FF2B5EF4-FFF2-40B4-BE49-F238E27FC236}">
                  <a16:creationId xmlns:a16="http://schemas.microsoft.com/office/drawing/2014/main" id="{D6E022E9-EB18-7AF6-C046-17E72FB736C0}"/>
                </a:ext>
              </a:extLst>
            </p:cNvPr>
            <p:cNvSpPr/>
            <p:nvPr/>
          </p:nvSpPr>
          <p:spPr>
            <a:xfrm>
              <a:off x="3133674" y="3310837"/>
              <a:ext cx="1488832" cy="7098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57" name="i$ļiḓê">
              <a:extLst>
                <a:ext uri="{FF2B5EF4-FFF2-40B4-BE49-F238E27FC236}">
                  <a16:creationId xmlns:a16="http://schemas.microsoft.com/office/drawing/2014/main" id="{7DB22AAB-90FD-B8F4-E00C-41AA79622CF1}"/>
                </a:ext>
              </a:extLst>
            </p:cNvPr>
            <p:cNvSpPr/>
            <p:nvPr/>
          </p:nvSpPr>
          <p:spPr>
            <a:xfrm>
              <a:off x="3332535" y="3365468"/>
              <a:ext cx="1136401" cy="589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学习参数化编码器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58" name="îś1îďè">
              <a:extLst>
                <a:ext uri="{FF2B5EF4-FFF2-40B4-BE49-F238E27FC236}">
                  <a16:creationId xmlns:a16="http://schemas.microsoft.com/office/drawing/2014/main" id="{2A657612-13F5-03A0-DA3B-822919BC980C}"/>
                </a:ext>
              </a:extLst>
            </p:cNvPr>
            <p:cNvSpPr/>
            <p:nvPr/>
          </p:nvSpPr>
          <p:spPr>
            <a:xfrm>
              <a:off x="4970073" y="3307363"/>
              <a:ext cx="1936858" cy="7098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1"/>
              </a:solidFill>
              <a:prstDash val="solid"/>
              <a:miter/>
            </a:ln>
            <a:effectLst>
              <a:outerShdw dist="50800" dir="2700000" algn="ctr" rotWithShape="0">
                <a:schemeClr val="accent1"/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59" name="i$ļiḓê">
              <a:extLst>
                <a:ext uri="{FF2B5EF4-FFF2-40B4-BE49-F238E27FC236}">
                  <a16:creationId xmlns:a16="http://schemas.microsoft.com/office/drawing/2014/main" id="{58A37B04-7CBA-898D-95C0-6303CC3CD5C0}"/>
                </a:ext>
              </a:extLst>
            </p:cNvPr>
            <p:cNvSpPr/>
            <p:nvPr/>
          </p:nvSpPr>
          <p:spPr>
            <a:xfrm>
              <a:off x="5043013" y="3493778"/>
              <a:ext cx="1810661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拼接或加权求和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960" name="ïṡļiḑé">
              <a:extLst>
                <a:ext uri="{FF2B5EF4-FFF2-40B4-BE49-F238E27FC236}">
                  <a16:creationId xmlns:a16="http://schemas.microsoft.com/office/drawing/2014/main" id="{403A716B-9C68-B801-24D3-9C1D77F5AC1D}"/>
                </a:ext>
              </a:extLst>
            </p:cNvPr>
            <p:cNvSpPr/>
            <p:nvPr/>
          </p:nvSpPr>
          <p:spPr>
            <a:xfrm>
              <a:off x="254871" y="2449797"/>
              <a:ext cx="1719980" cy="33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研究问题</a:t>
              </a:r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9964" name="i$ļiḓê">
            <a:extLst>
              <a:ext uri="{FF2B5EF4-FFF2-40B4-BE49-F238E27FC236}">
                <a16:creationId xmlns:a16="http://schemas.microsoft.com/office/drawing/2014/main" id="{C3EE7DB4-8074-2696-6FCE-B76DA20A14E1}"/>
              </a:ext>
            </a:extLst>
          </p:cNvPr>
          <p:cNvSpPr/>
          <p:nvPr/>
        </p:nvSpPr>
        <p:spPr>
          <a:xfrm>
            <a:off x="3707040" y="4365589"/>
            <a:ext cx="27007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关注代表信息</a:t>
            </a:r>
            <a:endParaRPr kumimoji="1" lang="en-US" altLang="zh-CN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965" name="i$ļiḓê">
            <a:extLst>
              <a:ext uri="{FF2B5EF4-FFF2-40B4-BE49-F238E27FC236}">
                <a16:creationId xmlns:a16="http://schemas.microsoft.com/office/drawing/2014/main" id="{CEAD0211-4654-0C97-F0F0-03E70E0CFCEA}"/>
              </a:ext>
            </a:extLst>
          </p:cNvPr>
          <p:cNvSpPr/>
          <p:nvPr/>
        </p:nvSpPr>
        <p:spPr>
          <a:xfrm>
            <a:off x="6730690" y="4334776"/>
            <a:ext cx="27007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关注跨视图相关性</a:t>
            </a:r>
            <a:endParaRPr kumimoji="1" lang="en-US" altLang="zh-CN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2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/>
      <p:bldP spid="399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研究背景：对比学习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0ABD13-3274-0853-BF8C-81AD81F9D29B}"/>
              </a:ext>
            </a:extLst>
          </p:cNvPr>
          <p:cNvSpPr txBox="1"/>
          <p:nvPr/>
        </p:nvSpPr>
        <p:spPr>
          <a:xfrm>
            <a:off x="125629" y="1546723"/>
            <a:ext cx="8192281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目标：从未标记的原始数据中学习数据表示，使得同类数据编码相似，并使不同类的数据编码尽可能不同。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最近大火的机器学习范式，常用于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CV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领域中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kumimoji="1"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NCE</a:t>
            </a: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kumimoji="1"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(Information Noise Contrastive Estimation)</a:t>
            </a:r>
          </a:p>
          <a:p>
            <a:pPr marL="742950" lvl="1" indent="-285750">
              <a:lnSpc>
                <a:spcPct val="150000"/>
              </a:lnSpc>
              <a:buSzPct val="55000"/>
              <a:buFont typeface="Wingdings" pitchFamily="2" charset="2"/>
              <a:buChar char="l"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基于信息论：引入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互信息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（衡量变量之间相互依赖程度的度量），通过学习数据分布样本和噪声分布样本之间的区别，来发现数据中的特性</a:t>
            </a:r>
            <a:endParaRPr kumimoji="1" lang="en-US" altLang="zh-CN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022AF8-DCBD-69DD-194D-7A77053D65E2}"/>
              </a:ext>
            </a:extLst>
          </p:cNvPr>
          <p:cNvSpPr txBox="1"/>
          <p:nvPr/>
        </p:nvSpPr>
        <p:spPr>
          <a:xfrm>
            <a:off x="230132" y="1000611"/>
            <a:ext cx="5616032" cy="54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对比学习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(Contrast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Learning)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﻿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2E3DF7-A461-6271-896A-F2110582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09" y="2747192"/>
            <a:ext cx="3397159" cy="1698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B57B8A-12A9-6AA2-1A02-B49B10E21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235" y="5736366"/>
            <a:ext cx="5383530" cy="7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研究背景：基于多视图的区域表示学习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BA981AA-4747-CA93-3555-15F9FABACAA3}"/>
              </a:ext>
            </a:extLst>
          </p:cNvPr>
          <p:cNvSpPr/>
          <p:nvPr/>
        </p:nvSpPr>
        <p:spPr>
          <a:xfrm>
            <a:off x="4263252" y="3400135"/>
            <a:ext cx="444500" cy="6383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1018684-A433-3BB4-0EA5-7C96408CB0D7}"/>
              </a:ext>
            </a:extLst>
          </p:cNvPr>
          <p:cNvSpPr/>
          <p:nvPr/>
        </p:nvSpPr>
        <p:spPr>
          <a:xfrm>
            <a:off x="734118" y="1230306"/>
            <a:ext cx="7502769" cy="23415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1B1B15-B738-3200-B276-6525FE100455}"/>
              </a:ext>
            </a:extLst>
          </p:cNvPr>
          <p:cNvSpPr txBox="1"/>
          <p:nvPr/>
        </p:nvSpPr>
        <p:spPr>
          <a:xfrm>
            <a:off x="1271238" y="1598031"/>
            <a:ext cx="6440791" cy="134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本文研究问题</a:t>
            </a:r>
            <a:endParaRPr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b="1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多视图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框架中，如何基于</a:t>
            </a:r>
            <a:r>
              <a:rPr lang="zh-CN" altLang="en-US" b="1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对比学习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的方法来高效完成</a:t>
            </a:r>
            <a:r>
              <a:rPr lang="zh-CN" altLang="en-US" b="1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无监督区域表征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的任务？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812623-9467-9F77-583E-37DB549E4FCF}"/>
              </a:ext>
            </a:extLst>
          </p:cNvPr>
          <p:cNvSpPr txBox="1"/>
          <p:nvPr/>
        </p:nvSpPr>
        <p:spPr>
          <a:xfrm>
            <a:off x="443910" y="4077157"/>
            <a:ext cx="8700090" cy="104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准则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在各个视图内将某个区域与其他区域进行比较（</a:t>
            </a:r>
            <a:r>
              <a:rPr kumimoji="1" lang="en-US" altLang="zh-CN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Intra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准则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在多个视图间将区域与自身进行比较（</a:t>
            </a:r>
            <a:r>
              <a:rPr kumimoji="1" lang="en-US" altLang="zh-CN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0FFE43-B631-A501-7BAB-0B78157E941A}"/>
              </a:ext>
            </a:extLst>
          </p:cNvPr>
          <p:cNvSpPr txBox="1"/>
          <p:nvPr/>
        </p:nvSpPr>
        <p:spPr>
          <a:xfrm>
            <a:off x="1842619" y="5164027"/>
            <a:ext cx="639426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多个视角的数据是由区域内部属性产生的。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例子：当区域内有酒吧，便可能出现人流在晚上激增的现象。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因此推断在多个视角中只有合理的表示才能互相匹配。</a:t>
            </a:r>
          </a:p>
        </p:txBody>
      </p:sp>
    </p:spTree>
    <p:extLst>
      <p:ext uri="{BB962C8B-B14F-4D97-AF65-F5344CB8AC3E}">
        <p14:creationId xmlns:p14="http://schemas.microsoft.com/office/powerpoint/2010/main" val="41987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545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研究背景：基于多视图的区域表示学习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812623-9467-9F77-583E-37DB549E4FCF}"/>
              </a:ext>
            </a:extLst>
          </p:cNvPr>
          <p:cNvSpPr txBox="1"/>
          <p:nvPr/>
        </p:nvSpPr>
        <p:spPr>
          <a:xfrm>
            <a:off x="443910" y="1388874"/>
            <a:ext cx="8700090" cy="31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准则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在各个视图内将某个区域与其他区域进行比较（</a:t>
            </a:r>
            <a:r>
              <a:rPr kumimoji="1" lang="en-US" altLang="zh-CN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Intra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200" b="1" dirty="0">
              <a:solidFill>
                <a:srgbClr val="00409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关注区域代表信息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SzPct val="55000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SzPct val="55000"/>
              <a:buFont typeface="Wingdings" pitchFamily="2" charset="2"/>
              <a:buChar char="n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准则</a:t>
            </a:r>
            <a:r>
              <a:rPr lang="en-US" altLang="zh-CN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在多个视图间将区域与自身进行比较（</a:t>
            </a:r>
            <a:r>
              <a:rPr kumimoji="1" lang="en-US" altLang="zh-CN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</a:t>
            </a:r>
            <a:r>
              <a:rPr kumimoji="1" lang="zh-CN" altLang="en-US" sz="2200" b="1" dirty="0">
                <a:solidFill>
                  <a:srgbClr val="0040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200" b="1" dirty="0">
              <a:solidFill>
                <a:srgbClr val="00409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关注跨视图的相关性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SzPct val="55000"/>
              <a:buFont typeface="Wingdings" pitchFamily="2" charset="2"/>
              <a:buChar char="Ø"/>
            </a:pPr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多个视图的数据是由区域内部属性产生的，视图之间要互相匹配</a:t>
            </a:r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SzPct val="55000"/>
            </a:pPr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当区域内有酒吧，便可能出现人流在晚上激增的现象。</a:t>
            </a:r>
          </a:p>
        </p:txBody>
      </p:sp>
    </p:spTree>
    <p:extLst>
      <p:ext uri="{BB962C8B-B14F-4D97-AF65-F5344CB8AC3E}">
        <p14:creationId xmlns:p14="http://schemas.microsoft.com/office/powerpoint/2010/main" val="23490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/>
      </p:transition>
    </mc:Choice>
    <mc:Fallback xmlns="">
      <p:transition spd="med">
        <p:wip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3540</TotalTime>
  <Words>2412</Words>
  <Application>Microsoft Macintosh PowerPoint</Application>
  <PresentationFormat>全屏显示(4:3)</PresentationFormat>
  <Paragraphs>294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Microsoft YaHei</vt:lpstr>
      <vt:lpstr>Microsoft YaHei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213181642@seu.edu.cn</dc:creator>
  <cp:lastModifiedBy>213181642@seu.edu.cn</cp:lastModifiedBy>
  <cp:revision>263</cp:revision>
  <dcterms:created xsi:type="dcterms:W3CDTF">2022-10-19T03:19:53Z</dcterms:created>
  <dcterms:modified xsi:type="dcterms:W3CDTF">2023-05-05T06:03:08Z</dcterms:modified>
</cp:coreProperties>
</file>