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256" r:id="rId3"/>
    <p:sldId id="317" r:id="rId5"/>
    <p:sldId id="284" r:id="rId6"/>
    <p:sldId id="403" r:id="rId7"/>
    <p:sldId id="348" r:id="rId8"/>
    <p:sldId id="404" r:id="rId9"/>
    <p:sldId id="349" r:id="rId10"/>
    <p:sldId id="320" r:id="rId11"/>
    <p:sldId id="351" r:id="rId12"/>
    <p:sldId id="350" r:id="rId13"/>
    <p:sldId id="377" r:id="rId14"/>
    <p:sldId id="379" r:id="rId15"/>
    <p:sldId id="376" r:id="rId16"/>
    <p:sldId id="380" r:id="rId17"/>
    <p:sldId id="381" r:id="rId18"/>
    <p:sldId id="325" r:id="rId19"/>
    <p:sldId id="353" r:id="rId20"/>
    <p:sldId id="321" r:id="rId21"/>
    <p:sldId id="356" r:id="rId22"/>
    <p:sldId id="355" r:id="rId23"/>
    <p:sldId id="373" r:id="rId24"/>
    <p:sldId id="374" r:id="rId25"/>
    <p:sldId id="362" r:id="rId26"/>
    <p:sldId id="323" r:id="rId27"/>
    <p:sldId id="383" r:id="rId28"/>
    <p:sldId id="382" r:id="rId29"/>
    <p:sldId id="324" r:id="rId30"/>
    <p:sldId id="363" r:id="rId31"/>
    <p:sldId id="384" r:id="rId32"/>
    <p:sldId id="385" r:id="rId33"/>
    <p:sldId id="386" r:id="rId34"/>
    <p:sldId id="388" r:id="rId35"/>
    <p:sldId id="387" r:id="rId36"/>
    <p:sldId id="389" r:id="rId37"/>
    <p:sldId id="316" r:id="rId38"/>
  </p:sldIdLst>
  <p:sldSz cx="9144000" cy="6858000" type="screen4x3"/>
  <p:notesSz cx="6858000" cy="9144000"/>
  <p:custDataLst>
    <p:tags r:id="rId4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志鹏" initials="徐志鹏" lastIdx="3" clrIdx="0"/>
  <p:cmAuthor id="2" name="bai" initials="b"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09A"/>
    <a:srgbClr val="F6AB00"/>
    <a:srgbClr val="6B2D0B"/>
    <a:srgbClr val="587558"/>
    <a:srgbClr val="FFCC00"/>
    <a:srgbClr val="3C3C8E"/>
    <a:srgbClr val="25331E"/>
    <a:srgbClr val="445437"/>
    <a:srgbClr val="502208"/>
    <a:srgbClr val="4B6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1" autoAdjust="0"/>
    <p:restoredTop sz="70161" autoAdjust="0"/>
  </p:normalViewPr>
  <p:slideViewPr>
    <p:cSldViewPr snapToGrid="0">
      <p:cViewPr varScale="1">
        <p:scale>
          <a:sx n="67" d="100"/>
          <a:sy n="67" d="100"/>
        </p:scale>
        <p:origin x="1588" y="48"/>
      </p:cViewPr>
      <p:guideLst>
        <p:guide orient="horz" pos="2141"/>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gs" Target="tags/tag18.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0-04T15:01:48.569" idx="1">
    <p:pos x="5218" y="1496"/>
    <p:text>文中对采样区间使用了递归定义: [8:00, 20:00-sc-ec]，令人摸不着头脑，暂且认为是原文作者的笔误。</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大家好！今天我分享一个关于城市末端多目的地的物资派送问题的解决思路。</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为了解决</a:t>
            </a:r>
            <a:r>
              <a:rPr lang="en-US" altLang="zh-CN" dirty="0"/>
              <a:t>LMFD</a:t>
            </a:r>
            <a:r>
              <a:rPr lang="zh-CN" altLang="en-US" dirty="0"/>
              <a:t>问题，作者首先设计了能够求出最优路径的</a:t>
            </a:r>
            <a:r>
              <a:rPr lang="en-US" altLang="zh-CN" dirty="0"/>
              <a:t>OPT</a:t>
            </a:r>
            <a:r>
              <a:rPr lang="zh-CN" altLang="en-US" dirty="0"/>
              <a:t>算法。其思路如下。</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OPT</a:t>
            </a:r>
            <a:r>
              <a:rPr lang="zh-CN" altLang="en-US" dirty="0"/>
              <a:t>算法执行的一个例子。</a:t>
            </a:r>
            <a:endParaRPr lang="zh-CN" altLang="en-US" dirty="0"/>
          </a:p>
          <a:p>
            <a:endParaRPr lang="zh-CN" altLang="en-US" dirty="0"/>
          </a:p>
          <a:p>
            <a:r>
              <a:rPr lang="zh-CN" altLang="en-US" dirty="0"/>
              <a:t>首先，假设派送员在</a:t>
            </a:r>
            <a:r>
              <a:rPr lang="en-US" altLang="zh-CN" dirty="0"/>
              <a:t>8.30</a:t>
            </a:r>
            <a:r>
              <a:rPr lang="zh-CN" altLang="en-US" dirty="0"/>
              <a:t>从</a:t>
            </a:r>
            <a:r>
              <a:rPr lang="en-US" altLang="zh-CN" dirty="0"/>
              <a:t>w</a:t>
            </a:r>
            <a:r>
              <a:rPr lang="zh-CN" altLang="en-US" dirty="0"/>
              <a:t>出发执行派送任务，当前节点没有执行任何派送任务，但是未来最多可以派送三个任务，因此其总代价为</a:t>
            </a:r>
            <a:r>
              <a:rPr lang="en-US" altLang="zh-CN" dirty="0"/>
              <a:t>3</a:t>
            </a:r>
            <a:r>
              <a:rPr lang="zh-CN" altLang="en-US" dirty="0"/>
              <a:t>。</a:t>
            </a:r>
            <a:endParaRPr lang="zh-CN" altLang="en-US" dirty="0"/>
          </a:p>
          <a:p>
            <a:endParaRPr lang="zh-CN" altLang="en-US" dirty="0"/>
          </a:p>
          <a:p>
            <a:r>
              <a:rPr lang="zh-CN" altLang="en-US" dirty="0"/>
              <a:t>考虑到左图展示的通勤成本以及左表展示的时间窗口，从</a:t>
            </a:r>
            <a:r>
              <a:rPr lang="en-US" altLang="zh-CN" dirty="0"/>
              <a:t>w</a:t>
            </a:r>
            <a:r>
              <a:rPr lang="zh-CN" altLang="en-US" dirty="0"/>
              <a:t>出发可访问的第一个节点为</a:t>
            </a:r>
            <a:r>
              <a:rPr lang="en-US" altLang="zh-CN" dirty="0"/>
              <a:t>7,2,5,8,6,1</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a:t>
            </a:r>
            <a:r>
              <a:rPr lang="zh-CN" altLang="en-US" dirty="0"/>
              <a:t>的所有子节点均已派送一个订单，且在未来最多都能派送两个订单，因此其总代价也都是</a:t>
            </a:r>
            <a:r>
              <a:rPr lang="en-US" altLang="zh-CN" dirty="0"/>
              <a:t>3</a:t>
            </a:r>
            <a:r>
              <a:rPr lang="zh-CN" altLang="en-US" dirty="0"/>
              <a:t>。</a:t>
            </a:r>
            <a:endParaRPr lang="zh-CN" altLang="en-US" dirty="0"/>
          </a:p>
          <a:p>
            <a:endParaRPr lang="zh-CN" altLang="en-US" dirty="0"/>
          </a:p>
          <a:p>
            <a:r>
              <a:rPr lang="zh-CN" altLang="en-US" dirty="0"/>
              <a:t>因此直接展开最左边的节点</a:t>
            </a:r>
            <a:r>
              <a:rPr lang="en-US" altLang="zh-CN" dirty="0"/>
              <a:t>7</a:t>
            </a:r>
            <a:r>
              <a:rPr lang="zh-CN" altLang="en-US" dirty="0"/>
              <a:t>。</a:t>
            </a:r>
            <a:r>
              <a:rPr lang="zh-CN" altLang="en-US" dirty="0">
                <a:sym typeface="+mn-ea"/>
              </a:rPr>
              <a:t>考虑到通勤成本与时间窗口，节点</a:t>
            </a:r>
            <a:r>
              <a:rPr lang="en-US" altLang="zh-CN" dirty="0">
                <a:sym typeface="+mn-ea"/>
              </a:rPr>
              <a:t>7</a:t>
            </a:r>
            <a:r>
              <a:rPr lang="zh-CN" altLang="en-US" dirty="0">
                <a:sym typeface="+mn-ea"/>
              </a:rPr>
              <a:t>一共可以展开三个节点，分别为</a:t>
            </a:r>
            <a:r>
              <a:rPr lang="en-US" altLang="zh-CN" dirty="0">
                <a:sym typeface="+mn-ea"/>
              </a:rPr>
              <a:t>2,6,1</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同理，</a:t>
            </a:r>
            <a:r>
              <a:rPr lang="en-US" altLang="zh-CN" dirty="0"/>
              <a:t>2</a:t>
            </a:r>
            <a:r>
              <a:rPr lang="zh-CN" altLang="en-US" dirty="0"/>
              <a:t>，</a:t>
            </a:r>
            <a:r>
              <a:rPr lang="en-US" altLang="zh-CN" dirty="0"/>
              <a:t>6</a:t>
            </a:r>
            <a:r>
              <a:rPr lang="zh-CN" altLang="en-US" dirty="0"/>
              <a:t>，</a:t>
            </a:r>
            <a:r>
              <a:rPr lang="en-US" altLang="zh-CN" dirty="0"/>
              <a:t>1</a:t>
            </a:r>
            <a:r>
              <a:rPr lang="zh-CN" altLang="en-US" dirty="0"/>
              <a:t>三个节点的代价也是</a:t>
            </a:r>
            <a:r>
              <a:rPr lang="en-US" altLang="zh-CN" dirty="0"/>
              <a:t>3</a:t>
            </a:r>
            <a:r>
              <a:rPr lang="zh-CN" altLang="en-US" dirty="0"/>
              <a:t>，因此仍然展开最左边的节点</a:t>
            </a:r>
            <a:r>
              <a:rPr lang="en-US" altLang="zh-CN" dirty="0"/>
              <a:t>2</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此时发现节点</a:t>
            </a:r>
            <a:r>
              <a:rPr lang="en-US" altLang="zh-CN" dirty="0">
                <a:sym typeface="+mn-ea"/>
              </a:rPr>
              <a:t>6</a:t>
            </a:r>
            <a:r>
              <a:rPr lang="zh-CN" altLang="en-US" dirty="0">
                <a:sym typeface="+mn-ea"/>
              </a:rPr>
              <a:t>已经没有可行的时间窗口或者派送地点了，因此可以计算当前最优的路径长度为</a:t>
            </a:r>
            <a:r>
              <a:rPr lang="en-US" altLang="zh-CN" dirty="0">
                <a:sym typeface="+mn-ea"/>
              </a:rPr>
              <a:t>3</a:t>
            </a:r>
            <a:r>
              <a:rPr lang="zh-CN" altLang="en-US" dirty="0">
                <a:sym typeface="+mn-ea"/>
              </a:rPr>
              <a:t>，进而可以裁剪掉所有代价小于等于</a:t>
            </a:r>
            <a:r>
              <a:rPr lang="en-US" altLang="zh-CN" dirty="0">
                <a:sym typeface="+mn-ea"/>
              </a:rPr>
              <a:t>3</a:t>
            </a:r>
            <a:r>
              <a:rPr lang="zh-CN" altLang="en-US" dirty="0">
                <a:sym typeface="+mn-ea"/>
              </a:rPr>
              <a:t>的节点。</a:t>
            </a:r>
            <a:endParaRPr lang="zh-CN" altLang="en-US" dirty="0">
              <a:sym typeface="+mn-ea"/>
            </a:endParaRPr>
          </a:p>
          <a:p>
            <a:endParaRPr lang="zh-CN" altLang="en-US" dirty="0">
              <a:sym typeface="+mn-ea"/>
            </a:endParaRPr>
          </a:p>
          <a:p>
            <a:r>
              <a:rPr lang="zh-CN" altLang="en-US" dirty="0">
                <a:sym typeface="+mn-ea"/>
              </a:rPr>
              <a:t>在本例中，最优路</a:t>
            </a:r>
            <a:r>
              <a:rPr lang="en-US" altLang="zh-CN" dirty="0">
                <a:sym typeface="+mn-ea"/>
              </a:rPr>
              <a:t>w-7-2-6-w</a:t>
            </a:r>
            <a:r>
              <a:rPr lang="zh-CN" altLang="en-US" dirty="0">
                <a:sym typeface="+mn-ea"/>
              </a:rPr>
              <a:t>即可被返回。</a:t>
            </a:r>
            <a:endParaRPr lang="zh-CN" altLang="en-US" dirty="0">
              <a:sym typeface="+mn-ea"/>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a:t>
            </a:r>
            <a:r>
              <a:rPr lang="en-US" altLang="zh-CN" dirty="0"/>
              <a:t>OPT</a:t>
            </a:r>
            <a:r>
              <a:rPr lang="zh-CN" altLang="en-US" dirty="0"/>
              <a:t>算法能够保证返回结果的最优性，但是由于解空间树随派送订单的增长速度是阶乘级别的，因此不具备实用价值。</a:t>
            </a:r>
            <a:endParaRPr lang="zh-CN" altLang="en-US" dirty="0"/>
          </a:p>
          <a:p>
            <a:endParaRPr lang="zh-CN" altLang="en-US" dirty="0"/>
          </a:p>
          <a:p>
            <a:r>
              <a:rPr lang="zh-CN" altLang="en-US" dirty="0"/>
              <a:t>因此，本文作者考虑了基于贪心策略的启发式算法。</a:t>
            </a:r>
            <a:endParaRPr lang="zh-CN" altLang="en-US" dirty="0"/>
          </a:p>
          <a:p>
            <a:endParaRPr lang="zh-CN" altLang="en-US" dirty="0"/>
          </a:p>
          <a:p>
            <a:r>
              <a:rPr lang="zh-CN" altLang="en-US" dirty="0"/>
              <a:t>如图所示，不同于基于树状结构的搜索算法，作者使用插入操作来构建派送路径。为了减少处理开销，作者使用贪心策略，仅保证当前插入操作的最优性，后继操作不会影响前驱操作。虽然这种贪心策略无法保证选路的最优性，但是直观上将树搜索算法降低成链表插入算法，效率有望大大提高。</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为了定义</a:t>
            </a:r>
            <a:r>
              <a:rPr lang="en-US" altLang="zh-CN" dirty="0"/>
              <a:t>“</a:t>
            </a:r>
            <a:r>
              <a:rPr lang="zh-CN" altLang="en-US" dirty="0"/>
              <a:t>最优插入操作</a:t>
            </a:r>
            <a:r>
              <a:rPr lang="en-US" altLang="zh-CN" dirty="0"/>
              <a:t>”</a:t>
            </a:r>
            <a:r>
              <a:rPr lang="zh-CN" altLang="en-US" dirty="0"/>
              <a:t>，我们首先介绍两种代价函数：</a:t>
            </a:r>
            <a:endParaRPr lang="zh-CN" altLang="en-US" dirty="0"/>
          </a:p>
          <a:p>
            <a:endParaRPr lang="zh-CN" altLang="en-US" dirty="0"/>
          </a:p>
          <a:p>
            <a:r>
              <a:rPr lang="zh-CN" altLang="en-US" dirty="0"/>
              <a:t>派送代价是派送过程中通勤时间，等待时间，执行时间之和；插入代价是执行插入操作前后两条派送路径的派送代价之差。</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介绍完算法的处理思想后就可分析这种朴素插入算法的复杂度。</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即使朴素插入算法已经把</a:t>
            </a:r>
            <a:r>
              <a:rPr lang="en-US" altLang="zh-CN" dirty="0"/>
              <a:t>OPT</a:t>
            </a:r>
            <a:r>
              <a:rPr lang="zh-CN" altLang="en-US" dirty="0"/>
              <a:t>算法的阶乘复杂度降至多项式复杂度，其运行效率依然有较大提升空间。这是因为朴素插入算法</a:t>
            </a:r>
            <a:r>
              <a:rPr lang="zh-CN" altLang="zh-CN">
                <a:solidFill>
                  <a:schemeClr val="accent1"/>
                </a:solidFill>
                <a:effectLst>
                  <a:outerShdw blurRad="38100" dist="25400" dir="5400000" algn="ctr" rotWithShape="0">
                    <a:srgbClr val="6E747A">
                      <a:alpha val="43000"/>
                    </a:srgbClr>
                  </a:outerShdw>
                </a:effectLst>
                <a:sym typeface="+mn-ea"/>
              </a:rPr>
              <a:t>每次更新派送路径都需要遍历所有的候选地点。当订单数以及派送地点数快速增长时，不具备良好的扩展性。</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クレPro by 宁静之雨，微信公众号njzyshare" panose="02000000000000000000" pitchFamily="2" charset="-122"/>
                <a:ea typeface="クレPro by 宁静之雨，微信公众号njzyshare" panose="02000000000000000000" pitchFamily="2" charset="-122"/>
              </a:rPr>
              <a:t>我的汇报将围绕问题背景、算法设计、实验分析展开。</a:t>
            </a:r>
            <a:endParaRPr lang="zh-CN" altLang="en-US" dirty="0">
              <a:latin typeface="クレPro by 宁静之雨，微信公众号njzyshare" panose="02000000000000000000" pitchFamily="2" charset="-122"/>
              <a:ea typeface="クレPro by 宁静之雨，微信公众号njzyshare" panose="02000000000000000000" pitchFamily="2"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这张图展示了朴素插入算法与优化后的插入算法的区别。</a:t>
            </a:r>
            <a:endParaRPr lang="zh-CN" altLang="en-US" dirty="0"/>
          </a:p>
          <a:p>
            <a:endParaRPr lang="zh-CN" altLang="en-US" dirty="0"/>
          </a:p>
          <a:p>
            <a:r>
              <a:rPr lang="zh-CN" altLang="en-US" dirty="0"/>
              <a:t>左图是朴素插入算法，我们需要遍历所有可插入的节点与可插入的位置以确定最优的插入操作。</a:t>
            </a:r>
            <a:endParaRPr lang="zh-CN" altLang="en-US" dirty="0"/>
          </a:p>
          <a:p>
            <a:endParaRPr lang="zh-CN" altLang="en-US" dirty="0"/>
          </a:p>
          <a:p>
            <a:r>
              <a:rPr lang="zh-CN" altLang="en-US" dirty="0"/>
              <a:t>然而，通过计算每个可插入节点的代价下界，优先展开代价低的节点，实时更新最优插入代价，我们就可以裁剪掉大量插入代价高的节点。</a:t>
            </a:r>
            <a:endParaRPr lang="zh-CN" altLang="en-US" dirty="0"/>
          </a:p>
          <a:p>
            <a:r>
              <a:rPr lang="zh-CN" altLang="en-US" dirty="0"/>
              <a:t>如右图所示，当遍历到</a:t>
            </a:r>
            <a:r>
              <a:rPr lang="en-US" altLang="zh-CN" dirty="0"/>
              <a:t>l_k+3</a:t>
            </a:r>
            <a:r>
              <a:rPr lang="zh-CN" altLang="en-US" dirty="0"/>
              <a:t>时，其最低代价就已经高于了目前的最优代价，因此其后的节点都可以被裁剪掉。</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代价函数主要是基于节点间的欧式距离以及通勤的最大速度计算得来的。</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可以证明代价函数给出的代价下界永远低于实际的插入代价，因此上页</a:t>
            </a:r>
            <a:r>
              <a:rPr lang="en-US" altLang="zh-CN" dirty="0"/>
              <a:t>PPT</a:t>
            </a:r>
            <a:r>
              <a:rPr lang="zh-CN" altLang="en-US" dirty="0"/>
              <a:t>展示的裁剪操作并不会裁剪掉更优解。</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此时可以分析优化后的插入算法的复杂度。</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0"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0"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0"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zh-CN" altLang="en-US" sz="1200" b="0" dirty="0">
              <a:latin typeface="Calibri" panose="020F0502020204030204"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zh-CN" altLang="en-US" sz="1200" b="0" dirty="0">
              <a:latin typeface="Calibri" panose="020F0502020204030204"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首先，随着数字经济的发展，近十年以来快递业务量增长了</a:t>
            </a:r>
            <a:r>
              <a:rPr lang="en-US" altLang="zh-CN" dirty="0"/>
              <a:t>19</a:t>
            </a:r>
            <a:r>
              <a:rPr lang="zh-CN" altLang="en-US" dirty="0"/>
              <a:t>倍。海量的快递包裹对高效且扩展性良好的选路算法提出了更高的需求。</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除了业务量的激增，一些企业也对新的派送模式做出了探索。亚马逊在</a:t>
            </a:r>
            <a:r>
              <a:rPr lang="en-US" altLang="zh-CN" sz="1200" dirty="0"/>
              <a:t>2020</a:t>
            </a:r>
            <a:r>
              <a:rPr lang="zh-CN" altLang="en-US" sz="1200" dirty="0"/>
              <a:t>年就提出了</a:t>
            </a:r>
            <a:r>
              <a:rPr lang="en-US" altLang="zh-CN" sz="1200" dirty="0"/>
              <a:t>.....</a:t>
            </a:r>
            <a:endParaRPr lang="en-US" altLang="zh-CN" sz="1200"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右图中每一种颜色的点对应到左表的一个派送订单。例如绿色的</a:t>
            </a:r>
            <a:r>
              <a:rPr lang="en-US" altLang="zh-CN" sz="1200" dirty="0"/>
              <a:t>l7, l8</a:t>
            </a:r>
            <a:r>
              <a:rPr lang="zh-CN" altLang="en-US" sz="1200" dirty="0"/>
              <a:t>就对应订单</a:t>
            </a:r>
            <a:r>
              <a:rPr lang="en-US" altLang="zh-CN" sz="1200" dirty="0"/>
              <a:t>d3</a:t>
            </a:r>
            <a:r>
              <a:rPr lang="zh-CN" altLang="en-US" sz="1200" dirty="0"/>
              <a:t>，其中派送员可以选择在</a:t>
            </a:r>
            <a:r>
              <a:rPr lang="en-US" sz="1200" dirty="0"/>
              <a:t>8.~16.40</a:t>
            </a:r>
            <a:r>
              <a:rPr lang="zh-CN" altLang="en-US" sz="1200" dirty="0"/>
              <a:t>派送至</a:t>
            </a:r>
            <a:r>
              <a:rPr lang="en-US" altLang="zh-CN" sz="1200" dirty="0"/>
              <a:t>l7</a:t>
            </a:r>
            <a:r>
              <a:rPr lang="zh-CN" altLang="en-US" sz="1200" dirty="0"/>
              <a:t>，也可以在</a:t>
            </a:r>
            <a:r>
              <a:rPr lang="en-US" altLang="zh-CN" sz="1200" dirty="0"/>
              <a:t>17.10~20.00</a:t>
            </a:r>
            <a:r>
              <a:rPr lang="zh-CN" altLang="en-US" sz="1200" dirty="0"/>
              <a:t>派送至</a:t>
            </a:r>
            <a:r>
              <a:rPr lang="en-US" altLang="zh-CN" sz="1200" dirty="0"/>
              <a:t>l8</a:t>
            </a:r>
            <a:endParaRPr lang="en-US" altLang="zh-CN" sz="1200"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首先我们对</a:t>
            </a:r>
            <a:r>
              <a:rPr lang="en-US" altLang="zh-CN" dirty="0"/>
              <a:t>LMFD</a:t>
            </a:r>
            <a:r>
              <a:rPr lang="zh-CN" altLang="en-US" dirty="0"/>
              <a:t>算法做出定义：</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endParaRPr lang="en-US" sz="1200">
              <a:solidFill>
                <a:schemeClr val="tx1"/>
              </a:solidFill>
            </a:endParaRP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fld>
            <a:endParaRPr lang="zh-CN" altLang="en-US" sz="1200" dirty="0">
              <a:solidFill>
                <a:schemeClr val="tx1"/>
              </a:solidFill>
              <a:latin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fld>
            <a:endParaRPr lang="zh-CN" altLang="en-US"/>
          </a:p>
        </p:txBody>
      </p:sp>
      <p:grpSp>
        <p:nvGrpSpPr>
          <p:cNvPr id="2" name="组合 1"/>
          <p:cNvGrpSpPr/>
          <p:nvPr userDrawn="1"/>
        </p:nvGrpSpPr>
        <p:grpSpPr>
          <a:xfrm>
            <a:off x="162000" y="172128"/>
            <a:ext cx="8820000" cy="6167075"/>
            <a:chOff x="162000" y="172128"/>
            <a:chExt cx="8820000" cy="6167075"/>
          </a:xfrm>
        </p:grpSpPr>
        <p:grpSp>
          <p:nvGrpSpPr>
            <p:cNvPr id="8" name="组合 7"/>
            <p:cNvGrpSpPr/>
            <p:nvPr userDrawn="1"/>
          </p:nvGrpSpPr>
          <p:grpSpPr>
            <a:xfrm>
              <a:off x="162000" y="172128"/>
              <a:ext cx="8820000" cy="6167075"/>
              <a:chOff x="431514" y="174661"/>
              <a:chExt cx="8280971" cy="6155314"/>
            </a:xfrm>
          </p:grpSpPr>
          <p:sp>
            <p:nvSpPr>
              <p:cNvPr id="9" name="Google Shape;10;p2"/>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矩形 9"/>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p:cNvGrpSpPr/>
            <p:nvPr userDrawn="1"/>
          </p:nvGrpSpPr>
          <p:grpSpPr>
            <a:xfrm>
              <a:off x="199071" y="297017"/>
              <a:ext cx="196346" cy="282999"/>
              <a:chOff x="5083925" y="2066350"/>
              <a:chExt cx="28825" cy="41550"/>
            </a:xfrm>
          </p:grpSpPr>
          <p:sp>
            <p:nvSpPr>
              <p:cNvPr id="18" name="Google Shape;836;p34"/>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837;p34"/>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2" name="图片 11"/>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8404974" y="202608"/>
              <a:ext cx="532800" cy="53280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Southeast University</a:t>
            </a:r>
            <a:endParaRPr lang="zh-CN" altLang="en-US"/>
          </a:p>
        </p:txBody>
      </p:sp>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fld>
            <a:endParaRPr lang="zh-CN" altLang="en-US"/>
          </a:p>
        </p:txBody>
      </p:sp>
      <p:grpSp>
        <p:nvGrpSpPr>
          <p:cNvPr id="4" name="组合 3"/>
          <p:cNvGrpSpPr/>
          <p:nvPr userDrawn="1"/>
        </p:nvGrpSpPr>
        <p:grpSpPr>
          <a:xfrm>
            <a:off x="2412000" y="1481369"/>
            <a:ext cx="4320000" cy="3254832"/>
            <a:chOff x="2412000" y="1481369"/>
            <a:chExt cx="4320000" cy="3254832"/>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文本框 8"/>
            <p:cNvSpPr txBox="1"/>
            <p:nvPr/>
          </p:nvSpPr>
          <p:spPr>
            <a:xfrm>
              <a:off x="3026404" y="2415871"/>
              <a:ext cx="3091192" cy="830997"/>
            </a:xfrm>
            <a:prstGeom prst="rect">
              <a:avLst/>
            </a:prstGeom>
            <a:noFill/>
          </p:spPr>
          <p:txBody>
            <a:bodyPr wrap="square" rtlCol="0">
              <a:spAutoFit/>
            </a:bodyPr>
            <a:lstStyle/>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欢迎指正</a:t>
              </a:r>
              <a:endParaRPr lang="zh-CN" altLang="en-US" sz="4800" b="1">
                <a:solidFill>
                  <a:srgbClr val="C00000"/>
                </a:solidFill>
                <a:latin typeface="思源黑体 CN" panose="020B0500000000000000" pitchFamily="34" charset="-122"/>
                <a:ea typeface="思源黑体 CN" panose="020B0500000000000000" pitchFamily="34" charset="-122"/>
                <a:cs typeface="+mn-ea"/>
              </a:endParaRPr>
            </a:p>
          </p:txBody>
        </p:sp>
        <p:cxnSp>
          <p:nvCxnSpPr>
            <p:cNvPr id="10" name="直接连接符 9"/>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yuchen_seu@seu.edu.cn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2.bin"/><Relationship Id="rId2" Type="http://schemas.openxmlformats.org/officeDocument/2006/relationships/image" Target="../media/image18.w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13.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74708" y="4759441"/>
            <a:ext cx="2794570" cy="368300"/>
          </a:xfrm>
          <a:prstGeom prst="rect">
            <a:avLst/>
          </a:prstGeom>
          <a:noFill/>
        </p:spPr>
        <p:txBody>
          <a:bodyPr wrap="square" rtlCol="0">
            <a:spAutoFit/>
          </a:bodyPr>
          <a:lstStyle/>
          <a:p>
            <a:pPr algn="ctr"/>
            <a:r>
              <a:rPr lang="zh-CN" altLang="en-US" spc="140" dirty="0">
                <a:solidFill>
                  <a:srgbClr val="02409A"/>
                </a:solidFill>
                <a:latin typeface="微软雅黑" panose="020B0503020204020204" pitchFamily="34" charset="-122"/>
                <a:ea typeface="微软雅黑" panose="020B0503020204020204" pitchFamily="34" charset="-122"/>
              </a:rPr>
              <a:t>白文超</a:t>
            </a:r>
            <a:endParaRPr lang="zh-CN" altLang="en-US" spc="140" dirty="0">
              <a:solidFill>
                <a:srgbClr val="02409A"/>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4494" y="2334890"/>
            <a:ext cx="7914985" cy="570865"/>
          </a:xfrm>
          <a:prstGeom prst="rect">
            <a:avLst/>
          </a:prstGeom>
          <a:noFill/>
        </p:spPr>
        <p:txBody>
          <a:bodyPr wrap="square" rtlCol="0">
            <a:spAutoFit/>
          </a:bodyPr>
          <a:lstStyle/>
          <a:p>
            <a:pPr algn="ctr">
              <a:lnSpc>
                <a:spcPct val="130000"/>
              </a:lnSpc>
            </a:pPr>
            <a:r>
              <a:rPr lang="en-US" altLang="zh-CN" sz="2400" b="1" dirty="0">
                <a:solidFill>
                  <a:srgbClr val="02409A"/>
                </a:solidFill>
                <a:ea typeface="微软雅黑" panose="020B0503020204020204" pitchFamily="34" charset="-122"/>
              </a:rPr>
              <a:t>Last Mile Delivery Considering Time-Dependent Locations</a:t>
            </a:r>
            <a:endParaRPr lang="en-US" altLang="zh-CN" sz="2400" b="1" dirty="0">
              <a:solidFill>
                <a:srgbClr val="02409A"/>
              </a:solidFill>
              <a:ea typeface="微软雅黑" panose="020B0503020204020204" pitchFamily="34" charset="-122"/>
            </a:endParaRPr>
          </a:p>
        </p:txBody>
      </p:sp>
      <p:sp>
        <p:nvSpPr>
          <p:cNvPr id="7" name="文本框 6"/>
          <p:cNvSpPr txBox="1"/>
          <p:nvPr/>
        </p:nvSpPr>
        <p:spPr>
          <a:xfrm>
            <a:off x="695972" y="3348694"/>
            <a:ext cx="7752031" cy="810260"/>
          </a:xfrm>
          <a:prstGeom prst="rect">
            <a:avLst/>
          </a:prstGeom>
          <a:noFill/>
        </p:spPr>
        <p:txBody>
          <a:bodyPr wrap="square" rtlCol="0">
            <a:spAutoFit/>
          </a:bodyPr>
          <a:lstStyle/>
          <a:p>
            <a:pPr algn="ctr">
              <a:lnSpc>
                <a:spcPct val="130000"/>
              </a:lnSpc>
            </a:pPr>
            <a:r>
              <a:rPr lang="nl-NL" altLang="zh-CN" b="1" i="1" dirty="0">
                <a:solidFill>
                  <a:srgbClr val="6B2D0B"/>
                </a:solidFill>
                <a:ea typeface="微软雅黑" panose="020B0503020204020204" pitchFamily="34" charset="-122"/>
              </a:rPr>
              <a:t>Camila F. Costa, </a:t>
            </a:r>
            <a:r>
              <a:rPr altLang="zh-CN" b="1" i="1" dirty="0">
                <a:solidFill>
                  <a:srgbClr val="6B2D0B"/>
                </a:solidFill>
                <a:ea typeface="微软雅黑" panose="020B0503020204020204" pitchFamily="34" charset="-122"/>
              </a:rPr>
              <a:t>Mario A. Nascimento</a:t>
            </a:r>
            <a:r>
              <a:rPr lang="en-US" altLang="zh-CN" b="1" i="1" dirty="0">
                <a:solidFill>
                  <a:srgbClr val="6B2D0B"/>
                </a:solidFill>
                <a:ea typeface="微软雅黑" panose="020B0503020204020204" pitchFamily="34" charset="-122"/>
              </a:rPr>
              <a:t> </a:t>
            </a:r>
            <a:endParaRPr lang="en-US" altLang="zh-CN" b="1" i="1" dirty="0">
              <a:solidFill>
                <a:srgbClr val="6B2D0B"/>
              </a:solidFill>
              <a:ea typeface="微软雅黑" panose="020B0503020204020204" pitchFamily="34" charset="-122"/>
            </a:endParaRPr>
          </a:p>
          <a:p>
            <a:pPr algn="ctr">
              <a:lnSpc>
                <a:spcPct val="130000"/>
              </a:lnSpc>
            </a:pPr>
            <a:r>
              <a:rPr lang="en-US" altLang="zh-CN" b="1" i="1" dirty="0">
                <a:solidFill>
                  <a:srgbClr val="6B2D0B"/>
                </a:solidFill>
                <a:ea typeface="微软雅黑" panose="020B0503020204020204" pitchFamily="34" charset="-122"/>
              </a:rPr>
              <a:t>SIGSPATIAL 2021</a:t>
            </a:r>
            <a:endParaRPr lang="en-US" altLang="zh-CN" b="1" i="1" dirty="0">
              <a:solidFill>
                <a:srgbClr val="6B2D0B"/>
              </a:solidFill>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最优求解算法（</a:t>
            </a:r>
            <a:r>
              <a:rPr lang="en-US" altLang="zh-CN" sz="2800" b="1" spc="200" dirty="0">
                <a:solidFill>
                  <a:schemeClr val="bg1"/>
                </a:solidFill>
                <a:latin typeface="Calibri" panose="020F0502020204030204" pitchFamily="34" charset="0"/>
                <a:ea typeface="微软雅黑" panose="020B0503020204020204" pitchFamily="34" charset="-122"/>
              </a:rPr>
              <a:t>OPT</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5" name="文本框 4"/>
              <p:cNvSpPr txBox="1"/>
              <p:nvPr/>
            </p:nvSpPr>
            <p:spPr>
              <a:xfrm>
                <a:off x="596265" y="1059180"/>
                <a:ext cx="7951470" cy="4523105"/>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2400" b="1"/>
                  <a:t>求解思路</a:t>
                </a:r>
                <a:r>
                  <a:rPr lang="zh-CN" altLang="en-US" sz="2400"/>
                  <a:t>：</a:t>
                </a:r>
                <a:endParaRPr lang="zh-CN" altLang="en-US" sz="2400"/>
              </a:p>
              <a:p>
                <a:pPr marL="742950" lvl="1" indent="-285750">
                  <a:lnSpc>
                    <a:spcPct val="120000"/>
                  </a:lnSpc>
                  <a:buFont typeface="Arial" panose="020B0604020202020204" pitchFamily="34" charset="0"/>
                  <a:buChar char="•"/>
                </a:pPr>
                <a:r>
                  <a:rPr lang="en-US" sz="2000">
                    <a:solidFill>
                      <a:schemeClr val="accent1">
                        <a:lumMod val="75000"/>
                      </a:schemeClr>
                    </a:solidFill>
                  </a:rPr>
                  <a:t>LMFD</a:t>
                </a:r>
                <a:r>
                  <a:rPr lang="zh-CN" altLang="en-US" sz="2000">
                    <a:solidFill>
                      <a:schemeClr val="accent1">
                        <a:lumMod val="75000"/>
                      </a:schemeClr>
                    </a:solidFill>
                  </a:rPr>
                  <a:t>需要解决的是最优路径搜索问题，根据城市道路拓扑以及派送时间窗口可以构建出完整的解空间树。遍历解空间树即可求得最优的派送路径。</a:t>
                </a:r>
                <a:endParaRPr lang="zh-CN" altLang="en-US" sz="2000">
                  <a:solidFill>
                    <a:schemeClr val="accent1">
                      <a:lumMod val="75000"/>
                    </a:schemeClr>
                  </a:solidFill>
                </a:endParaRPr>
              </a:p>
              <a:p>
                <a:pPr marL="742950" lvl="1" indent="-285750">
                  <a:lnSpc>
                    <a:spcPct val="120000"/>
                  </a:lnSpc>
                  <a:buFont typeface="Arial" panose="020B0604020202020204" pitchFamily="34" charset="0"/>
                  <a:buChar char="•"/>
                </a:pPr>
                <a:r>
                  <a:rPr lang="zh-CN" altLang="en-US" sz="2000">
                    <a:solidFill>
                      <a:schemeClr val="accent1">
                        <a:lumMod val="75000"/>
                      </a:schemeClr>
                    </a:solidFill>
                    <a:latin typeface="Cambria Math" panose="02040503050406030204" pitchFamily="18" charset="0"/>
                    <a:cs typeface="Cambria Math" panose="02040503050406030204" pitchFamily="18" charset="0"/>
                  </a:rPr>
                  <a:t>为了提高最优解的搜索效率，可以使用分支限界的思想，通过构造合理的代价函数与剪枝函数，降低搜索规模。</a:t>
                </a:r>
                <a:endParaRPr lang="zh-CN" altLang="en-US" sz="2000">
                  <a:solidFill>
                    <a:schemeClr val="accent1">
                      <a:lumMod val="75000"/>
                    </a:schemeClr>
                  </a:solidFill>
                  <a:latin typeface="Cambria Math" panose="02040503050406030204" pitchFamily="18" charset="0"/>
                  <a:cs typeface="Cambria Math" panose="02040503050406030204" pitchFamily="18" charset="0"/>
                </a:endParaRPr>
              </a:p>
              <a:p>
                <a:pPr marL="742950" lvl="1" indent="-285750">
                  <a:lnSpc>
                    <a:spcPct val="120000"/>
                  </a:lnSpc>
                  <a:buFont typeface="Arial" panose="020B0604020202020204" pitchFamily="34" charset="0"/>
                  <a:buChar char="•"/>
                </a:pPr>
                <a:endParaRPr lang="zh-CN" altLang="en-US" sz="2000">
                  <a:solidFill>
                    <a:schemeClr val="accent1">
                      <a:lumMod val="75000"/>
                    </a:schemeClr>
                  </a:solidFill>
                  <a:latin typeface="Cambria Math" panose="02040503050406030204" pitchFamily="18" charset="0"/>
                  <a:cs typeface="Cambria Math" panose="02040503050406030204" pitchFamily="18" charset="0"/>
                </a:endParaRPr>
              </a:p>
              <a:p>
                <a:pPr marL="285750" indent="-285750">
                  <a:lnSpc>
                    <a:spcPct val="150000"/>
                  </a:lnSpc>
                  <a:buFont typeface="Arial" panose="020B0604020202020204" pitchFamily="34" charset="0"/>
                  <a:buChar char="•"/>
                </a:pPr>
                <a:r>
                  <a:rPr lang="zh-CN" altLang="en-US" sz="2400" b="1">
                    <a:sym typeface="+mn-ea"/>
                  </a:rPr>
                  <a:t>计算复杂度</a:t>
                </a:r>
                <a:r>
                  <a:rPr lang="zh-CN" altLang="en-US" sz="2400">
                    <a:sym typeface="+mn-ea"/>
                  </a:rPr>
                  <a:t>：</a:t>
                </a:r>
                <a:endParaRPr lang="zh-CN" altLang="en-US" sz="2400"/>
              </a:p>
              <a:p>
                <a:pPr marL="742950" lvl="1" indent="-285750">
                  <a:lnSpc>
                    <a:spcPct val="120000"/>
                  </a:lnSpc>
                  <a:buFont typeface="Arial" panose="020B0604020202020204" pitchFamily="34" charset="0"/>
                  <a:buChar char="•"/>
                </a:pPr>
                <a:r>
                  <a:rPr lang="zh-CN" altLang="en-US" sz="2000">
                    <a:solidFill>
                      <a:schemeClr val="accent1">
                        <a:lumMod val="75000"/>
                      </a:schemeClr>
                    </a:solidFill>
                    <a:latin typeface="Cambria Math" panose="02040503050406030204" pitchFamily="18" charset="0"/>
                    <a:cs typeface="Cambria Math" panose="02040503050406030204" pitchFamily="18" charset="0"/>
                  </a:rPr>
                  <a:t>虽然引入了剪枝策略，但是在最坏情况下，</a:t>
                </a:r>
                <a:r>
                  <a:rPr lang="en-US" altLang="zh-CN" sz="2000">
                    <a:solidFill>
                      <a:schemeClr val="accent1">
                        <a:lumMod val="75000"/>
                      </a:schemeClr>
                    </a:solidFill>
                    <a:latin typeface="Cambria Math" panose="02040503050406030204" pitchFamily="18" charset="0"/>
                    <a:cs typeface="Cambria Math" panose="02040503050406030204" pitchFamily="18" charset="0"/>
                  </a:rPr>
                  <a:t>OPT</a:t>
                </a:r>
                <a:r>
                  <a:rPr lang="zh-CN" altLang="en-US" sz="2000">
                    <a:solidFill>
                      <a:schemeClr val="accent1">
                        <a:lumMod val="75000"/>
                      </a:schemeClr>
                    </a:solidFill>
                    <a:latin typeface="Cambria Math" panose="02040503050406030204" pitchFamily="18" charset="0"/>
                    <a:cs typeface="Cambria Math" panose="02040503050406030204" pitchFamily="18" charset="0"/>
                  </a:rPr>
                  <a:t>算法仍然可能搜索整棵解空间树，因此其复杂度为</a:t>
                </a:r>
                <a14:m>
                  <m:oMath xmlns:m="http://schemas.openxmlformats.org/officeDocument/2006/math">
                    <m:r>
                      <a:rPr lang="en-US" altLang="zh-CN" sz="2000" i="1">
                        <a:solidFill>
                          <a:schemeClr val="accent1">
                            <a:lumMod val="75000"/>
                          </a:schemeClr>
                        </a:solidFill>
                        <a:latin typeface="Cambria Math" panose="02040503050406030204" pitchFamily="18" charset="0"/>
                        <a:cs typeface="Cambria Math" panose="02040503050406030204" pitchFamily="18" charset="0"/>
                      </a:rPr>
                      <m:t>𝑂</m:t>
                    </m:r>
                    <m:r>
                      <a:rPr lang="en-US" altLang="zh-CN" sz="2000" i="1">
                        <a:solidFill>
                          <a:schemeClr val="accent1">
                            <a:lumMod val="75000"/>
                          </a:schemeClr>
                        </a:solidFill>
                        <a:latin typeface="Cambria Math" panose="02040503050406030204" pitchFamily="18" charset="0"/>
                        <a:cs typeface="Cambria Math" panose="02040503050406030204" pitchFamily="18" charset="0"/>
                      </a:rPr>
                      <m:t>(|</m:t>
                    </m:r>
                    <m:r>
                      <a:rPr lang="en-US" altLang="zh-CN" sz="2000" i="1">
                        <a:solidFill>
                          <a:schemeClr val="accent1">
                            <a:lumMod val="75000"/>
                          </a:schemeClr>
                        </a:solidFill>
                        <a:latin typeface="Cambria Math" panose="02040503050406030204" pitchFamily="18" charset="0"/>
                        <a:cs typeface="Cambria Math" panose="02040503050406030204" pitchFamily="18" charset="0"/>
                      </a:rPr>
                      <m:t>𝐿</m:t>
                    </m:r>
                    <m:r>
                      <a:rPr lang="en-US" altLang="zh-CN" sz="2000" i="1">
                        <a:solidFill>
                          <a:schemeClr val="accent1">
                            <a:lumMod val="75000"/>
                          </a:schemeClr>
                        </a:solidFill>
                        <a:latin typeface="Cambria Math" panose="02040503050406030204" pitchFamily="18" charset="0"/>
                        <a:cs typeface="Cambria Math" panose="02040503050406030204" pitchFamily="18" charset="0"/>
                      </a:rPr>
                      <m:t>|!</m:t>
                    </m:r>
                    <m:r>
                      <a:rPr lang="en-US" altLang="zh-CN" sz="2000" i="1">
                        <a:solidFill>
                          <a:schemeClr val="accent1">
                            <a:lumMod val="75000"/>
                          </a:schemeClr>
                        </a:solidFill>
                        <a:latin typeface="Cambria Math" panose="02040503050406030204" pitchFamily="18" charset="0"/>
                        <a:cs typeface="Cambria Math" panose="02040503050406030204" pitchFamily="18" charset="0"/>
                      </a:rPr>
                      <m:t>𝑞</m:t>
                    </m:r>
                    <m:r>
                      <a:rPr lang="en-US" altLang="zh-CN" sz="2000" i="1">
                        <a:solidFill>
                          <a:schemeClr val="accent1">
                            <a:lumMod val="75000"/>
                          </a:schemeClr>
                        </a:solidFill>
                        <a:latin typeface="Cambria Math" panose="02040503050406030204" pitchFamily="18" charset="0"/>
                        <a:cs typeface="Cambria Math" panose="02040503050406030204" pitchFamily="18" charset="0"/>
                      </a:rPr>
                      <m:t>)</m:t>
                    </m:r>
                  </m:oMath>
                </a14:m>
                <a:r>
                  <a:rPr lang="zh-CN" altLang="en-US" sz="2000">
                    <a:solidFill>
                      <a:schemeClr val="accent1">
                        <a:lumMod val="75000"/>
                      </a:schemeClr>
                    </a:solidFill>
                    <a:latin typeface="Cambria Math" panose="02040503050406030204" pitchFamily="18" charset="0"/>
                    <a:cs typeface="Cambria Math" panose="02040503050406030204" pitchFamily="18" charset="0"/>
                  </a:rPr>
                  <a:t>。其中</a:t>
                </a:r>
                <a:r>
                  <a:rPr lang="en-US" altLang="zh-CN" sz="2000">
                    <a:solidFill>
                      <a:schemeClr val="accent1">
                        <a:lumMod val="75000"/>
                      </a:schemeClr>
                    </a:solidFill>
                    <a:latin typeface="Cambria Math" panose="02040503050406030204" pitchFamily="18" charset="0"/>
                    <a:cs typeface="Cambria Math" panose="02040503050406030204" pitchFamily="18" charset="0"/>
                  </a:rPr>
                  <a:t>|L|!</a:t>
                </a:r>
                <a:r>
                  <a:rPr lang="zh-CN" altLang="en-US" sz="2000">
                    <a:solidFill>
                      <a:schemeClr val="accent1">
                        <a:lumMod val="75000"/>
                      </a:schemeClr>
                    </a:solidFill>
                    <a:latin typeface="Cambria Math" panose="02040503050406030204" pitchFamily="18" charset="0"/>
                    <a:cs typeface="Cambria Math" panose="02040503050406030204" pitchFamily="18" charset="0"/>
                  </a:rPr>
                  <a:t>是解空间树的规模，</a:t>
                </a:r>
                <a14:m>
                  <m:oMath xmlns:m="http://schemas.openxmlformats.org/officeDocument/2006/math">
                    <m:r>
                      <a:rPr lang="en-US" altLang="zh-CN" sz="2000" i="1">
                        <a:solidFill>
                          <a:schemeClr val="accent1">
                            <a:lumMod val="75000"/>
                          </a:schemeClr>
                        </a:solidFill>
                        <a:latin typeface="Cambria Math" panose="02040503050406030204" pitchFamily="18" charset="0"/>
                        <a:cs typeface="Cambria Math" panose="02040503050406030204" pitchFamily="18" charset="0"/>
                      </a:rPr>
                      <m:t>𝑂</m:t>
                    </m:r>
                    <m:r>
                      <a:rPr lang="en-US" altLang="zh-CN" sz="2000" i="1">
                        <a:solidFill>
                          <a:schemeClr val="accent1">
                            <a:lumMod val="75000"/>
                          </a:schemeClr>
                        </a:solidFill>
                        <a:latin typeface="Cambria Math" panose="02040503050406030204" pitchFamily="18" charset="0"/>
                        <a:cs typeface="Cambria Math" panose="02040503050406030204" pitchFamily="18" charset="0"/>
                      </a:rPr>
                      <m:t>(</m:t>
                    </m:r>
                    <m:r>
                      <a:rPr lang="en-US" altLang="zh-CN" sz="2000" i="1">
                        <a:solidFill>
                          <a:schemeClr val="accent1">
                            <a:lumMod val="75000"/>
                          </a:schemeClr>
                        </a:solidFill>
                        <a:latin typeface="Cambria Math" panose="02040503050406030204" pitchFamily="18" charset="0"/>
                        <a:cs typeface="Cambria Math" panose="02040503050406030204" pitchFamily="18" charset="0"/>
                      </a:rPr>
                      <m:t>𝑞</m:t>
                    </m:r>
                    <m:r>
                      <a:rPr lang="en-US" altLang="zh-CN" sz="2000" i="1">
                        <a:solidFill>
                          <a:schemeClr val="accent1">
                            <a:lumMod val="75000"/>
                          </a:schemeClr>
                        </a:solidFill>
                        <a:latin typeface="Cambria Math" panose="02040503050406030204" pitchFamily="18" charset="0"/>
                        <a:cs typeface="Cambria Math" panose="02040503050406030204" pitchFamily="18" charset="0"/>
                      </a:rPr>
                      <m:t>)</m:t>
                    </m:r>
                  </m:oMath>
                </a14:m>
                <a:r>
                  <a:rPr lang="zh-CN" altLang="en-US" sz="2000">
                    <a:solidFill>
                      <a:schemeClr val="accent1">
                        <a:lumMod val="75000"/>
                      </a:schemeClr>
                    </a:solidFill>
                    <a:latin typeface="Cambria Math" panose="02040503050406030204" pitchFamily="18" charset="0"/>
                    <a:cs typeface="Cambria Math" panose="02040503050406030204" pitchFamily="18" charset="0"/>
                  </a:rPr>
                  <a:t>是计算最短路的时间开销。</a:t>
                </a:r>
                <a:endParaRPr lang="zh-CN" altLang="en-US" sz="2000">
                  <a:solidFill>
                    <a:schemeClr val="accent1">
                      <a:lumMod val="75000"/>
                    </a:schemeClr>
                  </a:solidFill>
                  <a:latin typeface="Cambria Math" panose="02040503050406030204" pitchFamily="18" charset="0"/>
                  <a:cs typeface="Cambria Math" panose="02040503050406030204" pitchFamily="18"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596265" y="1059180"/>
                <a:ext cx="7951470" cy="452310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最优求解算法（</a:t>
            </a:r>
            <a:r>
              <a:rPr lang="en-US" altLang="zh-CN" sz="2800" b="1" spc="200" dirty="0">
                <a:solidFill>
                  <a:schemeClr val="bg1"/>
                </a:solidFill>
                <a:latin typeface="Calibri" panose="020F0502020204030204" pitchFamily="34" charset="0"/>
                <a:ea typeface="微软雅黑" panose="020B0503020204020204" pitchFamily="34" charset="-122"/>
              </a:rPr>
              <a:t>OPT</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15" name="图片 14"/>
          <p:cNvPicPr>
            <a:picLocks noChangeAspect="1"/>
          </p:cNvPicPr>
          <p:nvPr/>
        </p:nvPicPr>
        <p:blipFill>
          <a:blip r:embed="rId1"/>
          <a:stretch>
            <a:fillRect/>
          </a:stretch>
        </p:blipFill>
        <p:spPr>
          <a:xfrm>
            <a:off x="254635" y="835660"/>
            <a:ext cx="2456815" cy="2350135"/>
          </a:xfrm>
          <a:prstGeom prst="rect">
            <a:avLst/>
          </a:prstGeom>
        </p:spPr>
      </p:pic>
      <p:sp>
        <p:nvSpPr>
          <p:cNvPr id="5" name="椭圆 4"/>
          <p:cNvSpPr/>
          <p:nvPr/>
        </p:nvSpPr>
        <p:spPr>
          <a:xfrm>
            <a:off x="6845300" y="194183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w</a:t>
            </a:r>
            <a:endParaRPr lang="en-US" altLang="zh-CN" sz="1400"/>
          </a:p>
        </p:txBody>
      </p:sp>
      <p:sp>
        <p:nvSpPr>
          <p:cNvPr id="7" name="椭圆 6"/>
          <p:cNvSpPr/>
          <p:nvPr/>
        </p:nvSpPr>
        <p:spPr>
          <a:xfrm>
            <a:off x="5600065" y="242189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7</a:t>
            </a:r>
            <a:endParaRPr lang="en-US" altLang="zh-CN" sz="1400"/>
          </a:p>
        </p:txBody>
      </p:sp>
      <p:sp>
        <p:nvSpPr>
          <p:cNvPr id="8" name="椭圆 7"/>
          <p:cNvSpPr/>
          <p:nvPr/>
        </p:nvSpPr>
        <p:spPr>
          <a:xfrm>
            <a:off x="6266180" y="273939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10" name="椭圆 9"/>
          <p:cNvSpPr/>
          <p:nvPr/>
        </p:nvSpPr>
        <p:spPr>
          <a:xfrm>
            <a:off x="6845300" y="2894965"/>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5</a:t>
            </a:r>
            <a:endParaRPr lang="en-US" altLang="zh-CN" sz="1400"/>
          </a:p>
        </p:txBody>
      </p:sp>
      <p:sp>
        <p:nvSpPr>
          <p:cNvPr id="11" name="椭圆 10"/>
          <p:cNvSpPr/>
          <p:nvPr/>
        </p:nvSpPr>
        <p:spPr>
          <a:xfrm>
            <a:off x="7454900" y="289433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8</a:t>
            </a:r>
            <a:endParaRPr lang="en-US" altLang="zh-CN" sz="1400"/>
          </a:p>
        </p:txBody>
      </p:sp>
      <p:sp>
        <p:nvSpPr>
          <p:cNvPr id="12" name="椭圆 11"/>
          <p:cNvSpPr/>
          <p:nvPr/>
        </p:nvSpPr>
        <p:spPr>
          <a:xfrm>
            <a:off x="7900035" y="262001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sp>
        <p:nvSpPr>
          <p:cNvPr id="13" name="椭圆 12"/>
          <p:cNvSpPr/>
          <p:nvPr/>
        </p:nvSpPr>
        <p:spPr>
          <a:xfrm>
            <a:off x="8121650" y="209931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1</a:t>
            </a:r>
            <a:endParaRPr lang="en-US" altLang="zh-CN" sz="1400"/>
          </a:p>
        </p:txBody>
      </p:sp>
      <p:sp>
        <p:nvSpPr>
          <p:cNvPr id="14" name="椭圆 13"/>
          <p:cNvSpPr/>
          <p:nvPr/>
        </p:nvSpPr>
        <p:spPr>
          <a:xfrm>
            <a:off x="4821555" y="397256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16" name="椭圆 15"/>
          <p:cNvSpPr/>
          <p:nvPr/>
        </p:nvSpPr>
        <p:spPr>
          <a:xfrm>
            <a:off x="5600065" y="397256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sp>
        <p:nvSpPr>
          <p:cNvPr id="17" name="椭圆 16"/>
          <p:cNvSpPr/>
          <p:nvPr/>
        </p:nvSpPr>
        <p:spPr>
          <a:xfrm>
            <a:off x="6378575" y="397256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1</a:t>
            </a:r>
            <a:endParaRPr lang="en-US" altLang="zh-CN" sz="1400"/>
          </a:p>
        </p:txBody>
      </p:sp>
      <p:sp>
        <p:nvSpPr>
          <p:cNvPr id="18" name="椭圆 17"/>
          <p:cNvSpPr/>
          <p:nvPr/>
        </p:nvSpPr>
        <p:spPr>
          <a:xfrm>
            <a:off x="4821555" y="476123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graphicFrame>
        <p:nvGraphicFramePr>
          <p:cNvPr id="19" name="表格 18"/>
          <p:cNvGraphicFramePr/>
          <p:nvPr>
            <p:custDataLst>
              <p:tags r:id="rId2"/>
            </p:custDataLst>
          </p:nvPr>
        </p:nvGraphicFramePr>
        <p:xfrm>
          <a:off x="666750" y="4451985"/>
          <a:ext cx="3578860" cy="2868295"/>
        </p:xfrm>
        <a:graphic>
          <a:graphicData uri="http://schemas.openxmlformats.org/drawingml/2006/table">
            <a:tbl>
              <a:tblPr firstRow="1" bandRow="1">
                <a:tableStyleId>{5C22544A-7EE6-4342-B048-85BDC9FD1C3A}</a:tableStyleId>
              </a:tblPr>
              <a:tblGrid>
                <a:gridCol w="737235"/>
                <a:gridCol w="838835"/>
                <a:gridCol w="1214755"/>
                <a:gridCol w="788035"/>
              </a:tblGrid>
              <a:tr h="396240">
                <a:tc>
                  <a:txBody>
                    <a:bodyPr/>
                    <a:p>
                      <a:pPr algn="ctr">
                        <a:buNone/>
                      </a:pPr>
                      <a:r>
                        <a:rPr lang="zh-CN" altLang="en-US" sz="1400"/>
                        <a:t>节点</a:t>
                      </a:r>
                      <a:endParaRPr lang="zh-CN" altLang="en-US" sz="1400"/>
                    </a:p>
                  </a:txBody>
                  <a:tcPr/>
                </a:tc>
                <a:tc>
                  <a:txBody>
                    <a:bodyPr/>
                    <a:p>
                      <a:pPr algn="ctr">
                        <a:buNone/>
                      </a:pPr>
                      <a:r>
                        <a:rPr lang="zh-CN" altLang="en-US" sz="1400"/>
                        <a:t>当前值</a:t>
                      </a:r>
                      <a:endParaRPr lang="zh-CN" altLang="en-US" sz="1400"/>
                    </a:p>
                  </a:txBody>
                  <a:tcPr/>
                </a:tc>
                <a:tc>
                  <a:txBody>
                    <a:bodyPr/>
                    <a:p>
                      <a:pPr algn="ctr">
                        <a:buNone/>
                      </a:pPr>
                      <a:r>
                        <a:rPr lang="zh-CN" altLang="en-US" sz="1400"/>
                        <a:t>未来最优值</a:t>
                      </a:r>
                      <a:endParaRPr lang="zh-CN" altLang="en-US" sz="1400"/>
                    </a:p>
                  </a:txBody>
                  <a:tcPr/>
                </a:tc>
                <a:tc>
                  <a:txBody>
                    <a:bodyPr/>
                    <a:p>
                      <a:pPr algn="ctr">
                        <a:buNone/>
                      </a:pPr>
                      <a:r>
                        <a:rPr lang="zh-CN" altLang="en-US" sz="1400"/>
                        <a:t>总代价</a:t>
                      </a:r>
                      <a:endParaRPr lang="zh-CN" altLang="en-US" sz="1400"/>
                    </a:p>
                  </a:txBody>
                  <a:tcPr/>
                </a:tc>
              </a:tr>
              <a:tr h="311785">
                <a:tc>
                  <a:txBody>
                    <a:bodyPr/>
                    <a:p>
                      <a:pPr algn="ctr">
                        <a:buNone/>
                      </a:pPr>
                      <a:r>
                        <a:rPr lang="en-US" altLang="zh-CN" sz="1400"/>
                        <a:t>w</a:t>
                      </a:r>
                      <a:endParaRPr lang="en-US" altLang="zh-CN" sz="1400"/>
                    </a:p>
                  </a:txBody>
                  <a:tcPr/>
                </a:tc>
                <a:tc>
                  <a:txBody>
                    <a:bodyPr/>
                    <a:p>
                      <a:pPr algn="ctr">
                        <a:buNone/>
                      </a:pPr>
                      <a:r>
                        <a:rPr lang="en-US" altLang="zh-CN" sz="1400"/>
                        <a:t>0</a:t>
                      </a:r>
                      <a:endParaRPr lang="en-US" altLang="zh-CN" sz="1400"/>
                    </a:p>
                  </a:txBody>
                  <a:tcPr/>
                </a:tc>
                <a:tc>
                  <a:txBody>
                    <a:bodyPr/>
                    <a:p>
                      <a:pPr algn="ctr">
                        <a:buNone/>
                      </a:pPr>
                      <a:r>
                        <a:rPr lang="en-US" altLang="zh-CN" sz="1400"/>
                        <a:t>3</a:t>
                      </a:r>
                      <a:endParaRPr lang="en-US" altLang="zh-CN" sz="1400"/>
                    </a:p>
                  </a:txBody>
                  <a:tcPr/>
                </a:tc>
                <a:tc>
                  <a:txBody>
                    <a:bodyPr/>
                    <a:p>
                      <a:pPr algn="ctr">
                        <a:buNone/>
                      </a:pPr>
                      <a:r>
                        <a:rPr lang="en-US" altLang="zh-CN" sz="1400"/>
                        <a:t>3</a:t>
                      </a:r>
                      <a:endParaRPr lang="en-US" altLang="zh-CN" sz="1400"/>
                    </a:p>
                  </a:txBody>
                  <a:tcPr/>
                </a:tc>
              </a:tr>
            </a:tbl>
          </a:graphicData>
        </a:graphic>
      </p:graphicFrame>
      <p:cxnSp>
        <p:nvCxnSpPr>
          <p:cNvPr id="20" name="直接连接符 19"/>
          <p:cNvCxnSpPr>
            <a:stCxn id="5" idx="2"/>
            <a:endCxn id="7" idx="7"/>
          </p:cNvCxnSpPr>
          <p:nvPr/>
        </p:nvCxnSpPr>
        <p:spPr>
          <a:xfrm flipH="1">
            <a:off x="5949315" y="2141220"/>
            <a:ext cx="895985" cy="339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451600" y="2282190"/>
            <a:ext cx="43434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0" idx="0"/>
          </p:cNvCxnSpPr>
          <p:nvPr/>
        </p:nvCxnSpPr>
        <p:spPr>
          <a:xfrm>
            <a:off x="7030720" y="2336800"/>
            <a:ext cx="19050" cy="55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5"/>
            <a:endCxn id="11" idx="0"/>
          </p:cNvCxnSpPr>
          <p:nvPr/>
        </p:nvCxnSpPr>
        <p:spPr>
          <a:xfrm>
            <a:off x="7194550" y="2282190"/>
            <a:ext cx="464820" cy="61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 idx="6"/>
            <a:endCxn id="12" idx="1"/>
          </p:cNvCxnSpPr>
          <p:nvPr/>
        </p:nvCxnSpPr>
        <p:spPr>
          <a:xfrm>
            <a:off x="7254240" y="2141220"/>
            <a:ext cx="70548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 idx="6"/>
            <a:endCxn id="13" idx="2"/>
          </p:cNvCxnSpPr>
          <p:nvPr/>
        </p:nvCxnSpPr>
        <p:spPr>
          <a:xfrm>
            <a:off x="7254240" y="2141220"/>
            <a:ext cx="867410" cy="157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4"/>
            <a:endCxn id="14" idx="0"/>
          </p:cNvCxnSpPr>
          <p:nvPr/>
        </p:nvCxnSpPr>
        <p:spPr>
          <a:xfrm flipH="1">
            <a:off x="5026025" y="2820670"/>
            <a:ext cx="778510" cy="115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4"/>
            <a:endCxn id="16" idx="0"/>
          </p:cNvCxnSpPr>
          <p:nvPr/>
        </p:nvCxnSpPr>
        <p:spPr>
          <a:xfrm>
            <a:off x="5804535" y="2820670"/>
            <a:ext cx="0" cy="115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7" idx="0"/>
          </p:cNvCxnSpPr>
          <p:nvPr/>
        </p:nvCxnSpPr>
        <p:spPr>
          <a:xfrm>
            <a:off x="5811520" y="2824480"/>
            <a:ext cx="771525" cy="1148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4" idx="4"/>
            <a:endCxn id="18" idx="0"/>
          </p:cNvCxnSpPr>
          <p:nvPr/>
        </p:nvCxnSpPr>
        <p:spPr>
          <a:xfrm>
            <a:off x="5026025" y="4371340"/>
            <a:ext cx="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箭头连接符 3"/>
          <p:cNvCxnSpPr>
            <a:endCxn id="5" idx="0"/>
          </p:cNvCxnSpPr>
          <p:nvPr/>
        </p:nvCxnSpPr>
        <p:spPr>
          <a:xfrm flipH="1">
            <a:off x="7049770" y="1466850"/>
            <a:ext cx="243840" cy="474980"/>
          </a:xfrm>
          <a:prstGeom prst="straightConnector1">
            <a:avLst/>
          </a:prstGeom>
          <a:ln>
            <a:tailEnd type="arrow" w="med" len="med"/>
          </a:ln>
        </p:spPr>
        <p:style>
          <a:lnRef idx="2">
            <a:schemeClr val="accent6"/>
          </a:lnRef>
          <a:fillRef idx="0">
            <a:schemeClr val="accent6"/>
          </a:fillRef>
          <a:effectRef idx="1">
            <a:schemeClr val="accent6"/>
          </a:effectRef>
          <a:fontRef idx="minor">
            <a:schemeClr val="tx1"/>
          </a:fontRef>
        </p:style>
      </p:cxnSp>
      <p:sp>
        <p:nvSpPr>
          <p:cNvPr id="6" name="文本框 5"/>
          <p:cNvSpPr txBox="1"/>
          <p:nvPr/>
        </p:nvSpPr>
        <p:spPr>
          <a:xfrm>
            <a:off x="6845300" y="1125855"/>
            <a:ext cx="1962150" cy="368300"/>
          </a:xfrm>
          <a:prstGeom prst="rect">
            <a:avLst/>
          </a:prstGeom>
          <a:noFill/>
        </p:spPr>
        <p:txBody>
          <a:bodyPr wrap="none" rtlCol="0">
            <a:spAutoFit/>
          </a:bodyPr>
          <a:p>
            <a:r>
              <a:rPr lang="en-US" altLang="zh-CN"/>
              <a:t>8:30</a:t>
            </a:r>
            <a:r>
              <a:rPr lang="zh-CN" altLang="en-US"/>
              <a:t>开始执行派送</a:t>
            </a:r>
            <a:endParaRPr lang="zh-CN" altLang="en-US"/>
          </a:p>
        </p:txBody>
      </p:sp>
      <p:graphicFrame>
        <p:nvGraphicFramePr>
          <p:cNvPr id="30" name="表格 29"/>
          <p:cNvGraphicFramePr/>
          <p:nvPr>
            <p:custDataLst>
              <p:tags r:id="rId3"/>
            </p:custDataLst>
          </p:nvPr>
        </p:nvGraphicFramePr>
        <p:xfrm>
          <a:off x="2613025" y="1139190"/>
          <a:ext cx="2428240" cy="2743200"/>
        </p:xfrm>
        <a:graphic>
          <a:graphicData uri="http://schemas.openxmlformats.org/drawingml/2006/table">
            <a:tbl>
              <a:tblPr firstRow="1" bandRow="1">
                <a:tableStyleId>{5C22544A-7EE6-4342-B048-85BDC9FD1C3A}</a:tableStyleId>
              </a:tblPr>
              <a:tblGrid>
                <a:gridCol w="606425"/>
                <a:gridCol w="734695"/>
                <a:gridCol w="1087120"/>
              </a:tblGrid>
              <a:tr h="0">
                <a:tc>
                  <a:txBody>
                    <a:bodyPr/>
                    <a:p>
                      <a:pPr algn="ctr">
                        <a:buNone/>
                      </a:pPr>
                      <a:r>
                        <a:rPr lang="zh-CN" altLang="en-US" sz="1400"/>
                        <a:t>订单</a:t>
                      </a:r>
                      <a:endParaRPr lang="zh-CN" altLang="en-US" sz="1400"/>
                    </a:p>
                  </a:txBody>
                  <a:tcPr/>
                </a:tc>
                <a:tc>
                  <a:txBody>
                    <a:bodyPr/>
                    <a:p>
                      <a:pPr algn="ctr">
                        <a:buNone/>
                      </a:pPr>
                      <a:r>
                        <a:rPr lang="zh-CN" altLang="en-US" sz="1400"/>
                        <a:t>地点</a:t>
                      </a:r>
                      <a:endParaRPr lang="zh-CN" altLang="en-US" sz="1400"/>
                    </a:p>
                  </a:txBody>
                  <a:tcPr/>
                </a:tc>
                <a:tc>
                  <a:txBody>
                    <a:bodyPr/>
                    <a:p>
                      <a:pPr algn="ctr">
                        <a:buNone/>
                      </a:pPr>
                      <a:r>
                        <a:rPr lang="zh-CN" altLang="en-US" sz="1400"/>
                        <a:t>时段</a:t>
                      </a:r>
                      <a:endParaRPr lang="zh-CN" altLang="en-US" sz="1400"/>
                    </a:p>
                  </a:txBody>
                  <a:tcPr/>
                </a:tc>
              </a:tr>
              <a:tr h="175895">
                <a:tc rowSpan="3">
                  <a:txBody>
                    <a:bodyPr/>
                    <a:p>
                      <a:pPr algn="ctr">
                        <a:buNone/>
                      </a:pPr>
                      <a:r>
                        <a:rPr lang="en-US" altLang="zh-CN" sz="1400"/>
                        <a:t>d1</a:t>
                      </a:r>
                      <a:endParaRPr lang="en-US" altLang="zh-CN" sz="1400"/>
                    </a:p>
                  </a:txBody>
                  <a:tcPr/>
                </a:tc>
                <a:tc>
                  <a:txBody>
                    <a:bodyPr/>
                    <a:p>
                      <a:pPr>
                        <a:buNone/>
                      </a:pPr>
                      <a:r>
                        <a:rPr lang="en-US" altLang="zh-CN" sz="1400"/>
                        <a:t>1</a:t>
                      </a:r>
                      <a:endParaRPr lang="en-US" altLang="zh-CN" sz="1400"/>
                    </a:p>
                  </a:txBody>
                  <a:tcPr/>
                </a:tc>
                <a:tc>
                  <a:txBody>
                    <a:bodyPr/>
                    <a:p>
                      <a:pPr>
                        <a:buNone/>
                      </a:pPr>
                      <a:r>
                        <a:rPr lang="en-US" altLang="zh-CN" sz="1400"/>
                        <a:t>8:30-9:30</a:t>
                      </a:r>
                      <a:endParaRPr lang="en-US" altLang="zh-CN" sz="1400"/>
                    </a:p>
                  </a:txBody>
                  <a:tcPr/>
                </a:tc>
              </a:tr>
              <a:tr h="304800">
                <a:tc vMerge="1">
                  <a:tcPr/>
                </a:tc>
                <a:tc>
                  <a:txBody>
                    <a:bodyPr/>
                    <a:p>
                      <a:pPr>
                        <a:buNone/>
                      </a:pPr>
                      <a:r>
                        <a:rPr lang="en-US" altLang="zh-CN" sz="1400"/>
                        <a:t>2</a:t>
                      </a:r>
                      <a:endParaRPr lang="en-US" altLang="zh-CN" sz="1400"/>
                    </a:p>
                  </a:txBody>
                  <a:tcPr/>
                </a:tc>
                <a:tc>
                  <a:txBody>
                    <a:bodyPr/>
                    <a:p>
                      <a:pPr>
                        <a:buNone/>
                      </a:pPr>
                      <a:r>
                        <a:rPr lang="en-US" altLang="zh-CN" sz="1400"/>
                        <a:t>9:30-16:00</a:t>
                      </a:r>
                      <a:endParaRPr lang="en-US" altLang="zh-CN" sz="1400"/>
                    </a:p>
                  </a:txBody>
                  <a:tcPr/>
                </a:tc>
              </a:tr>
              <a:tr h="304800">
                <a:tc vMerge="1">
                  <a:tcPr/>
                </a:tc>
                <a:tc>
                  <a:txBody>
                    <a:bodyPr/>
                    <a:p>
                      <a:pPr>
                        <a:buNone/>
                      </a:pPr>
                      <a:r>
                        <a:rPr lang="en-US" altLang="zh-CN" sz="1400"/>
                        <a:t>3</a:t>
                      </a:r>
                      <a:endParaRPr lang="en-US" altLang="zh-CN" sz="1400"/>
                    </a:p>
                  </a:txBody>
                  <a:tcPr/>
                </a:tc>
                <a:tc>
                  <a:txBody>
                    <a:bodyPr/>
                    <a:p>
                      <a:pPr>
                        <a:buNone/>
                      </a:pPr>
                      <a:r>
                        <a:rPr lang="en-US" altLang="zh-CN" sz="1400"/>
                        <a:t>7:00-8:30</a:t>
                      </a:r>
                      <a:endParaRPr lang="en-US" altLang="zh-CN" sz="1400"/>
                    </a:p>
                  </a:txBody>
                  <a:tcPr/>
                </a:tc>
              </a:tr>
              <a:tr h="304800">
                <a:tc rowSpan="3">
                  <a:txBody>
                    <a:bodyPr/>
                    <a:p>
                      <a:pPr algn="ctr">
                        <a:buNone/>
                      </a:pPr>
                      <a:r>
                        <a:rPr lang="en-US" altLang="zh-CN" sz="1400"/>
                        <a:t>d2</a:t>
                      </a:r>
                      <a:endParaRPr lang="en-US" altLang="zh-CN" sz="1400"/>
                    </a:p>
                  </a:txBody>
                  <a:tcPr/>
                </a:tc>
                <a:tc>
                  <a:txBody>
                    <a:bodyPr/>
                    <a:p>
                      <a:pPr>
                        <a:buNone/>
                      </a:pPr>
                      <a:r>
                        <a:rPr lang="en-US" altLang="zh-CN" sz="1400"/>
                        <a:t>4</a:t>
                      </a:r>
                      <a:endParaRPr lang="en-US" altLang="zh-CN" sz="1400"/>
                    </a:p>
                  </a:txBody>
                  <a:tcPr/>
                </a:tc>
                <a:tc>
                  <a:txBody>
                    <a:bodyPr/>
                    <a:p>
                      <a:pPr>
                        <a:buNone/>
                      </a:pPr>
                      <a:r>
                        <a:rPr lang="en-US" altLang="zh-CN" sz="1400"/>
                        <a:t>6:00-7:00</a:t>
                      </a:r>
                      <a:endParaRPr lang="en-US" altLang="zh-CN" sz="1400"/>
                    </a:p>
                  </a:txBody>
                  <a:tcPr/>
                </a:tc>
              </a:tr>
              <a:tr h="304800">
                <a:tc vMerge="1">
                  <a:tcPr/>
                </a:tc>
                <a:tc>
                  <a:txBody>
                    <a:bodyPr/>
                    <a:p>
                      <a:pPr>
                        <a:buNone/>
                      </a:pPr>
                      <a:r>
                        <a:rPr lang="en-US" altLang="zh-CN" sz="1400"/>
                        <a:t>5</a:t>
                      </a:r>
                      <a:endParaRPr lang="en-US" altLang="zh-CN" sz="1400"/>
                    </a:p>
                  </a:txBody>
                  <a:tcPr/>
                </a:tc>
                <a:tc>
                  <a:txBody>
                    <a:bodyPr/>
                    <a:p>
                      <a:pPr>
                        <a:buNone/>
                      </a:pPr>
                      <a:r>
                        <a:rPr lang="en-US" altLang="zh-CN" sz="1400"/>
                        <a:t>7:00-9:30</a:t>
                      </a:r>
                      <a:endParaRPr lang="en-US" altLang="zh-CN" sz="1400"/>
                    </a:p>
                  </a:txBody>
                  <a:tcPr/>
                </a:tc>
              </a:tr>
              <a:tr h="304800">
                <a:tc vMerge="1">
                  <a:tcPr/>
                </a:tc>
                <a:tc>
                  <a:txBody>
                    <a:bodyPr/>
                    <a:p>
                      <a:pPr>
                        <a:buNone/>
                      </a:pPr>
                      <a:r>
                        <a:rPr lang="en-US" altLang="zh-CN" sz="1400"/>
                        <a:t>6</a:t>
                      </a:r>
                      <a:endParaRPr lang="en-US" altLang="zh-CN" sz="1400"/>
                    </a:p>
                  </a:txBody>
                  <a:tcPr/>
                </a:tc>
                <a:tc>
                  <a:txBody>
                    <a:bodyPr/>
                    <a:p>
                      <a:pPr>
                        <a:buNone/>
                      </a:pPr>
                      <a:r>
                        <a:rPr lang="en-US" altLang="zh-CN" sz="1400"/>
                        <a:t>10:00-12:00</a:t>
                      </a:r>
                      <a:endParaRPr lang="en-US" altLang="zh-CN" sz="1400"/>
                    </a:p>
                  </a:txBody>
                  <a:tcPr/>
                </a:tc>
              </a:tr>
              <a:tr h="304800">
                <a:tc rowSpan="2">
                  <a:txBody>
                    <a:bodyPr/>
                    <a:p>
                      <a:pPr algn="ctr">
                        <a:buNone/>
                      </a:pPr>
                      <a:r>
                        <a:rPr lang="en-US" altLang="zh-CN" sz="1400"/>
                        <a:t>d3</a:t>
                      </a:r>
                      <a:endParaRPr lang="en-US" altLang="zh-CN" sz="1400"/>
                    </a:p>
                  </a:txBody>
                  <a:tcPr/>
                </a:tc>
                <a:tc>
                  <a:txBody>
                    <a:bodyPr/>
                    <a:p>
                      <a:pPr>
                        <a:buNone/>
                      </a:pPr>
                      <a:r>
                        <a:rPr lang="en-US" altLang="zh-CN" sz="1400"/>
                        <a:t>7</a:t>
                      </a:r>
                      <a:endParaRPr lang="en-US" altLang="zh-CN" sz="1400"/>
                    </a:p>
                  </a:txBody>
                  <a:tcPr/>
                </a:tc>
                <a:tc>
                  <a:txBody>
                    <a:bodyPr/>
                    <a:p>
                      <a:pPr>
                        <a:buNone/>
                      </a:pPr>
                      <a:r>
                        <a:rPr lang="en-US" altLang="zh-CN" sz="1400"/>
                        <a:t>9:00-12:00</a:t>
                      </a:r>
                      <a:endParaRPr lang="en-US" altLang="zh-CN" sz="1400"/>
                    </a:p>
                  </a:txBody>
                  <a:tcPr/>
                </a:tc>
              </a:tr>
              <a:tr h="304800">
                <a:tc vMerge="1">
                  <a:tcPr/>
                </a:tc>
                <a:tc>
                  <a:txBody>
                    <a:bodyPr/>
                    <a:p>
                      <a:pPr>
                        <a:buNone/>
                      </a:pPr>
                      <a:r>
                        <a:rPr lang="en-US" altLang="zh-CN" sz="1400"/>
                        <a:t>8</a:t>
                      </a:r>
                      <a:endParaRPr lang="en-US" altLang="zh-CN" sz="1400"/>
                    </a:p>
                  </a:txBody>
                  <a:tcPr/>
                </a:tc>
                <a:tc>
                  <a:txBody>
                    <a:bodyPr/>
                    <a:p>
                      <a:pPr>
                        <a:buNone/>
                      </a:pPr>
                      <a:r>
                        <a:rPr lang="en-US" altLang="zh-CN" sz="1400"/>
                        <a:t>6:00-9:00</a:t>
                      </a:r>
                      <a:endParaRPr lang="en-US" altLang="zh-CN" sz="140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最优求解算法（</a:t>
            </a:r>
            <a:r>
              <a:rPr lang="en-US" altLang="zh-CN" sz="2800" b="1" spc="200" dirty="0">
                <a:solidFill>
                  <a:schemeClr val="bg1"/>
                </a:solidFill>
                <a:latin typeface="Calibri" panose="020F0502020204030204" pitchFamily="34" charset="0"/>
                <a:ea typeface="微软雅黑" panose="020B0503020204020204" pitchFamily="34" charset="-122"/>
              </a:rPr>
              <a:t>OPT</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15" name="图片 14"/>
          <p:cNvPicPr>
            <a:picLocks noChangeAspect="1"/>
          </p:cNvPicPr>
          <p:nvPr/>
        </p:nvPicPr>
        <p:blipFill>
          <a:blip r:embed="rId1"/>
          <a:stretch>
            <a:fillRect/>
          </a:stretch>
        </p:blipFill>
        <p:spPr>
          <a:xfrm>
            <a:off x="642620" y="788670"/>
            <a:ext cx="2611120" cy="2497455"/>
          </a:xfrm>
          <a:prstGeom prst="rect">
            <a:avLst/>
          </a:prstGeom>
        </p:spPr>
      </p:pic>
      <p:sp>
        <p:nvSpPr>
          <p:cNvPr id="5" name="椭圆 4"/>
          <p:cNvSpPr/>
          <p:nvPr/>
        </p:nvSpPr>
        <p:spPr>
          <a:xfrm>
            <a:off x="6845300" y="194183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w</a:t>
            </a:r>
            <a:endParaRPr lang="en-US" altLang="zh-CN" sz="1400"/>
          </a:p>
        </p:txBody>
      </p:sp>
      <p:sp>
        <p:nvSpPr>
          <p:cNvPr id="7" name="椭圆 6"/>
          <p:cNvSpPr/>
          <p:nvPr/>
        </p:nvSpPr>
        <p:spPr>
          <a:xfrm>
            <a:off x="5600065" y="242189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7</a:t>
            </a:r>
            <a:endParaRPr lang="en-US" altLang="zh-CN" sz="1400"/>
          </a:p>
        </p:txBody>
      </p:sp>
      <p:sp>
        <p:nvSpPr>
          <p:cNvPr id="8" name="椭圆 7"/>
          <p:cNvSpPr/>
          <p:nvPr/>
        </p:nvSpPr>
        <p:spPr>
          <a:xfrm>
            <a:off x="6266180" y="273939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2</a:t>
            </a:r>
            <a:endParaRPr lang="en-US" altLang="zh-CN" sz="1400"/>
          </a:p>
        </p:txBody>
      </p:sp>
      <p:sp>
        <p:nvSpPr>
          <p:cNvPr id="10" name="椭圆 9"/>
          <p:cNvSpPr/>
          <p:nvPr/>
        </p:nvSpPr>
        <p:spPr>
          <a:xfrm>
            <a:off x="6845300" y="2894965"/>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5</a:t>
            </a:r>
            <a:endParaRPr lang="en-US" altLang="zh-CN" sz="1400"/>
          </a:p>
        </p:txBody>
      </p:sp>
      <p:sp>
        <p:nvSpPr>
          <p:cNvPr id="11" name="椭圆 10"/>
          <p:cNvSpPr/>
          <p:nvPr/>
        </p:nvSpPr>
        <p:spPr>
          <a:xfrm>
            <a:off x="7454900" y="289433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8</a:t>
            </a:r>
            <a:endParaRPr lang="en-US" altLang="zh-CN" sz="1400"/>
          </a:p>
        </p:txBody>
      </p:sp>
      <p:sp>
        <p:nvSpPr>
          <p:cNvPr id="12" name="椭圆 11"/>
          <p:cNvSpPr/>
          <p:nvPr/>
        </p:nvSpPr>
        <p:spPr>
          <a:xfrm>
            <a:off x="7900035" y="262001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6</a:t>
            </a:r>
            <a:endParaRPr lang="en-US" altLang="zh-CN" sz="1400"/>
          </a:p>
        </p:txBody>
      </p:sp>
      <p:sp>
        <p:nvSpPr>
          <p:cNvPr id="13" name="椭圆 12"/>
          <p:cNvSpPr/>
          <p:nvPr/>
        </p:nvSpPr>
        <p:spPr>
          <a:xfrm>
            <a:off x="8121650" y="209931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1</a:t>
            </a:r>
            <a:endParaRPr lang="en-US" altLang="zh-CN" sz="1400"/>
          </a:p>
        </p:txBody>
      </p:sp>
      <p:sp>
        <p:nvSpPr>
          <p:cNvPr id="14" name="椭圆 13"/>
          <p:cNvSpPr/>
          <p:nvPr/>
        </p:nvSpPr>
        <p:spPr>
          <a:xfrm>
            <a:off x="4821555" y="397256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16" name="椭圆 15"/>
          <p:cNvSpPr/>
          <p:nvPr/>
        </p:nvSpPr>
        <p:spPr>
          <a:xfrm>
            <a:off x="5600065" y="397256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sp>
        <p:nvSpPr>
          <p:cNvPr id="17" name="椭圆 16"/>
          <p:cNvSpPr/>
          <p:nvPr/>
        </p:nvSpPr>
        <p:spPr>
          <a:xfrm>
            <a:off x="6378575" y="397256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1</a:t>
            </a:r>
            <a:endParaRPr lang="en-US" altLang="zh-CN" sz="1400"/>
          </a:p>
        </p:txBody>
      </p:sp>
      <p:sp>
        <p:nvSpPr>
          <p:cNvPr id="18" name="椭圆 17"/>
          <p:cNvSpPr/>
          <p:nvPr/>
        </p:nvSpPr>
        <p:spPr>
          <a:xfrm>
            <a:off x="4821555" y="476123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graphicFrame>
        <p:nvGraphicFramePr>
          <p:cNvPr id="19" name="表格 18"/>
          <p:cNvGraphicFramePr/>
          <p:nvPr>
            <p:custDataLst>
              <p:tags r:id="rId2"/>
            </p:custDataLst>
          </p:nvPr>
        </p:nvGraphicFramePr>
        <p:xfrm>
          <a:off x="406400" y="3300730"/>
          <a:ext cx="3578860" cy="2868295"/>
        </p:xfrm>
        <a:graphic>
          <a:graphicData uri="http://schemas.openxmlformats.org/drawingml/2006/table">
            <a:tbl>
              <a:tblPr firstRow="1" bandRow="1">
                <a:tableStyleId>{5C22544A-7EE6-4342-B048-85BDC9FD1C3A}</a:tableStyleId>
              </a:tblPr>
              <a:tblGrid>
                <a:gridCol w="737235"/>
                <a:gridCol w="838835"/>
                <a:gridCol w="1214755"/>
                <a:gridCol w="788035"/>
              </a:tblGrid>
              <a:tr h="396240">
                <a:tc>
                  <a:txBody>
                    <a:bodyPr/>
                    <a:p>
                      <a:pPr algn="ctr">
                        <a:buNone/>
                      </a:pPr>
                      <a:r>
                        <a:rPr lang="zh-CN" altLang="en-US" sz="1400"/>
                        <a:t>节点</a:t>
                      </a:r>
                      <a:endParaRPr lang="zh-CN" altLang="en-US" sz="1400"/>
                    </a:p>
                  </a:txBody>
                  <a:tcPr/>
                </a:tc>
                <a:tc>
                  <a:txBody>
                    <a:bodyPr/>
                    <a:p>
                      <a:pPr algn="ctr">
                        <a:buNone/>
                      </a:pPr>
                      <a:r>
                        <a:rPr lang="zh-CN" altLang="en-US" sz="1400"/>
                        <a:t>当前值</a:t>
                      </a:r>
                      <a:endParaRPr lang="zh-CN" altLang="en-US" sz="1400"/>
                    </a:p>
                  </a:txBody>
                  <a:tcPr/>
                </a:tc>
                <a:tc>
                  <a:txBody>
                    <a:bodyPr/>
                    <a:p>
                      <a:pPr algn="ctr">
                        <a:buNone/>
                      </a:pPr>
                      <a:r>
                        <a:rPr lang="zh-CN" altLang="en-US" sz="1400"/>
                        <a:t>未来最优值</a:t>
                      </a:r>
                      <a:endParaRPr lang="zh-CN" altLang="en-US" sz="1400"/>
                    </a:p>
                  </a:txBody>
                  <a:tcPr/>
                </a:tc>
                <a:tc>
                  <a:txBody>
                    <a:bodyPr/>
                    <a:p>
                      <a:pPr algn="ctr">
                        <a:buNone/>
                      </a:pPr>
                      <a:r>
                        <a:rPr lang="zh-CN" altLang="en-US" sz="1400"/>
                        <a:t>总代价</a:t>
                      </a:r>
                      <a:endParaRPr lang="zh-CN" altLang="en-US" sz="1400"/>
                    </a:p>
                  </a:txBody>
                  <a:tcPr/>
                </a:tc>
              </a:tr>
              <a:tr h="281305">
                <a:tc>
                  <a:txBody>
                    <a:bodyPr/>
                    <a:p>
                      <a:pPr algn="ctr">
                        <a:buNone/>
                      </a:pPr>
                      <a:r>
                        <a:rPr lang="en-US" altLang="zh-CN" sz="1400"/>
                        <a:t>7</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70510">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51460">
                <a:tc>
                  <a:txBody>
                    <a:bodyPr/>
                    <a:p>
                      <a:pPr algn="ctr">
                        <a:buNone/>
                      </a:pPr>
                      <a:r>
                        <a:rPr lang="en-US" altLang="zh-CN" sz="1400"/>
                        <a:t>5</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50190">
                <a:tc>
                  <a:txBody>
                    <a:bodyPr/>
                    <a:p>
                      <a:pPr algn="ctr">
                        <a:buNone/>
                      </a:pPr>
                      <a:r>
                        <a:rPr lang="en-US" altLang="zh-CN" sz="1400"/>
                        <a:t>8</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92100">
                <a:tc>
                  <a:txBody>
                    <a:bodyPr/>
                    <a:p>
                      <a:pPr algn="ctr">
                        <a:buNone/>
                      </a:pPr>
                      <a:r>
                        <a:rPr lang="en-US" altLang="zh-CN" sz="1400"/>
                        <a:t>6</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331470">
                <a:tc>
                  <a:txBody>
                    <a:bodyPr/>
                    <a:p>
                      <a:pPr algn="ctr">
                        <a:buNone/>
                      </a:pPr>
                      <a:r>
                        <a:rPr lang="en-US" altLang="zh-CN" sz="1400"/>
                        <a:t>1</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bl>
          </a:graphicData>
        </a:graphic>
      </p:graphicFrame>
      <p:cxnSp>
        <p:nvCxnSpPr>
          <p:cNvPr id="20" name="直接连接符 19"/>
          <p:cNvCxnSpPr>
            <a:stCxn id="5" idx="2"/>
            <a:endCxn id="7" idx="7"/>
          </p:cNvCxnSpPr>
          <p:nvPr/>
        </p:nvCxnSpPr>
        <p:spPr>
          <a:xfrm flipH="1">
            <a:off x="5949315" y="2141220"/>
            <a:ext cx="895985" cy="339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451600" y="2282190"/>
            <a:ext cx="43434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0" idx="0"/>
          </p:cNvCxnSpPr>
          <p:nvPr/>
        </p:nvCxnSpPr>
        <p:spPr>
          <a:xfrm>
            <a:off x="7030720" y="2336800"/>
            <a:ext cx="19050" cy="55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5"/>
            <a:endCxn id="11" idx="0"/>
          </p:cNvCxnSpPr>
          <p:nvPr/>
        </p:nvCxnSpPr>
        <p:spPr>
          <a:xfrm>
            <a:off x="7194550" y="2282190"/>
            <a:ext cx="464820" cy="61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 idx="6"/>
            <a:endCxn id="12" idx="1"/>
          </p:cNvCxnSpPr>
          <p:nvPr/>
        </p:nvCxnSpPr>
        <p:spPr>
          <a:xfrm>
            <a:off x="7254240" y="2141220"/>
            <a:ext cx="70548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 idx="6"/>
            <a:endCxn id="13" idx="2"/>
          </p:cNvCxnSpPr>
          <p:nvPr/>
        </p:nvCxnSpPr>
        <p:spPr>
          <a:xfrm>
            <a:off x="7254240" y="2141220"/>
            <a:ext cx="867410" cy="157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4"/>
            <a:endCxn id="14" idx="0"/>
          </p:cNvCxnSpPr>
          <p:nvPr/>
        </p:nvCxnSpPr>
        <p:spPr>
          <a:xfrm flipH="1">
            <a:off x="5026025" y="2820670"/>
            <a:ext cx="778510" cy="115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4"/>
            <a:endCxn id="16" idx="0"/>
          </p:cNvCxnSpPr>
          <p:nvPr/>
        </p:nvCxnSpPr>
        <p:spPr>
          <a:xfrm>
            <a:off x="5804535" y="2820670"/>
            <a:ext cx="0" cy="115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7" idx="0"/>
          </p:cNvCxnSpPr>
          <p:nvPr/>
        </p:nvCxnSpPr>
        <p:spPr>
          <a:xfrm>
            <a:off x="5811520" y="2824480"/>
            <a:ext cx="771525" cy="1148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4" idx="4"/>
            <a:endCxn id="18" idx="0"/>
          </p:cNvCxnSpPr>
          <p:nvPr/>
        </p:nvCxnSpPr>
        <p:spPr>
          <a:xfrm>
            <a:off x="5026025" y="4371340"/>
            <a:ext cx="0" cy="3898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最优求解算法（</a:t>
            </a:r>
            <a:r>
              <a:rPr lang="en-US" altLang="zh-CN" sz="2800" b="1" spc="200" dirty="0">
                <a:solidFill>
                  <a:schemeClr val="bg1"/>
                </a:solidFill>
                <a:latin typeface="Calibri" panose="020F0502020204030204" pitchFamily="34" charset="0"/>
                <a:ea typeface="微软雅黑" panose="020B0503020204020204" pitchFamily="34" charset="-122"/>
              </a:rPr>
              <a:t>OPT</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15" name="图片 14"/>
          <p:cNvPicPr>
            <a:picLocks noChangeAspect="1"/>
          </p:cNvPicPr>
          <p:nvPr/>
        </p:nvPicPr>
        <p:blipFill>
          <a:blip r:embed="rId1"/>
          <a:stretch>
            <a:fillRect/>
          </a:stretch>
        </p:blipFill>
        <p:spPr>
          <a:xfrm>
            <a:off x="642620" y="788670"/>
            <a:ext cx="2611120" cy="2497455"/>
          </a:xfrm>
          <a:prstGeom prst="rect">
            <a:avLst/>
          </a:prstGeom>
        </p:spPr>
      </p:pic>
      <p:sp>
        <p:nvSpPr>
          <p:cNvPr id="5" name="椭圆 4"/>
          <p:cNvSpPr/>
          <p:nvPr/>
        </p:nvSpPr>
        <p:spPr>
          <a:xfrm>
            <a:off x="6845300" y="194183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w</a:t>
            </a:r>
            <a:endParaRPr lang="en-US" altLang="zh-CN" sz="1400"/>
          </a:p>
        </p:txBody>
      </p:sp>
      <p:sp>
        <p:nvSpPr>
          <p:cNvPr id="7" name="椭圆 6"/>
          <p:cNvSpPr/>
          <p:nvPr/>
        </p:nvSpPr>
        <p:spPr>
          <a:xfrm>
            <a:off x="5600065" y="242189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7</a:t>
            </a:r>
            <a:endParaRPr lang="en-US" altLang="zh-CN" sz="1400"/>
          </a:p>
        </p:txBody>
      </p:sp>
      <p:sp>
        <p:nvSpPr>
          <p:cNvPr id="8" name="椭圆 7"/>
          <p:cNvSpPr/>
          <p:nvPr/>
        </p:nvSpPr>
        <p:spPr>
          <a:xfrm>
            <a:off x="6266180" y="273939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2</a:t>
            </a:r>
            <a:endParaRPr lang="en-US" altLang="zh-CN" sz="1400"/>
          </a:p>
        </p:txBody>
      </p:sp>
      <p:sp>
        <p:nvSpPr>
          <p:cNvPr id="10" name="椭圆 9"/>
          <p:cNvSpPr/>
          <p:nvPr/>
        </p:nvSpPr>
        <p:spPr>
          <a:xfrm>
            <a:off x="6845300" y="2894965"/>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5</a:t>
            </a:r>
            <a:endParaRPr lang="en-US" altLang="zh-CN" sz="1400"/>
          </a:p>
        </p:txBody>
      </p:sp>
      <p:sp>
        <p:nvSpPr>
          <p:cNvPr id="11" name="椭圆 10"/>
          <p:cNvSpPr/>
          <p:nvPr/>
        </p:nvSpPr>
        <p:spPr>
          <a:xfrm>
            <a:off x="7454900" y="289433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8</a:t>
            </a:r>
            <a:endParaRPr lang="en-US" altLang="zh-CN" sz="1400"/>
          </a:p>
        </p:txBody>
      </p:sp>
      <p:sp>
        <p:nvSpPr>
          <p:cNvPr id="12" name="椭圆 11"/>
          <p:cNvSpPr/>
          <p:nvPr/>
        </p:nvSpPr>
        <p:spPr>
          <a:xfrm>
            <a:off x="7900035" y="262001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6</a:t>
            </a:r>
            <a:endParaRPr lang="en-US" altLang="zh-CN" sz="1400"/>
          </a:p>
        </p:txBody>
      </p:sp>
      <p:sp>
        <p:nvSpPr>
          <p:cNvPr id="13" name="椭圆 12"/>
          <p:cNvSpPr/>
          <p:nvPr/>
        </p:nvSpPr>
        <p:spPr>
          <a:xfrm>
            <a:off x="8121650" y="209931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1</a:t>
            </a:r>
            <a:endParaRPr lang="en-US" altLang="zh-CN" sz="1400"/>
          </a:p>
        </p:txBody>
      </p:sp>
      <p:sp>
        <p:nvSpPr>
          <p:cNvPr id="14" name="椭圆 13"/>
          <p:cNvSpPr/>
          <p:nvPr/>
        </p:nvSpPr>
        <p:spPr>
          <a:xfrm>
            <a:off x="4821555" y="397256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2</a:t>
            </a:r>
            <a:endParaRPr lang="en-US" altLang="zh-CN" sz="1400"/>
          </a:p>
        </p:txBody>
      </p:sp>
      <p:sp>
        <p:nvSpPr>
          <p:cNvPr id="16" name="椭圆 15"/>
          <p:cNvSpPr/>
          <p:nvPr/>
        </p:nvSpPr>
        <p:spPr>
          <a:xfrm>
            <a:off x="5600065" y="397256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6</a:t>
            </a:r>
            <a:endParaRPr lang="en-US" altLang="zh-CN" sz="1400"/>
          </a:p>
        </p:txBody>
      </p:sp>
      <p:sp>
        <p:nvSpPr>
          <p:cNvPr id="17" name="椭圆 16"/>
          <p:cNvSpPr/>
          <p:nvPr/>
        </p:nvSpPr>
        <p:spPr>
          <a:xfrm>
            <a:off x="6378575" y="397256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1</a:t>
            </a:r>
            <a:endParaRPr lang="en-US" altLang="zh-CN" sz="1400"/>
          </a:p>
        </p:txBody>
      </p:sp>
      <p:sp>
        <p:nvSpPr>
          <p:cNvPr id="18" name="椭圆 17"/>
          <p:cNvSpPr/>
          <p:nvPr/>
        </p:nvSpPr>
        <p:spPr>
          <a:xfrm>
            <a:off x="4821555" y="4761230"/>
            <a:ext cx="408940" cy="3987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6</a:t>
            </a:r>
            <a:endParaRPr lang="en-US" altLang="zh-CN" sz="1400"/>
          </a:p>
        </p:txBody>
      </p:sp>
      <p:graphicFrame>
        <p:nvGraphicFramePr>
          <p:cNvPr id="19" name="表格 18"/>
          <p:cNvGraphicFramePr/>
          <p:nvPr>
            <p:custDataLst>
              <p:tags r:id="rId2"/>
            </p:custDataLst>
          </p:nvPr>
        </p:nvGraphicFramePr>
        <p:xfrm>
          <a:off x="406400" y="3300730"/>
          <a:ext cx="3578860" cy="2868295"/>
        </p:xfrm>
        <a:graphic>
          <a:graphicData uri="http://schemas.openxmlformats.org/drawingml/2006/table">
            <a:tbl>
              <a:tblPr firstRow="1" bandRow="1">
                <a:tableStyleId>{5C22544A-7EE6-4342-B048-85BDC9FD1C3A}</a:tableStyleId>
              </a:tblPr>
              <a:tblGrid>
                <a:gridCol w="737235"/>
                <a:gridCol w="838835"/>
                <a:gridCol w="1214755"/>
                <a:gridCol w="788035"/>
              </a:tblGrid>
              <a:tr h="396240">
                <a:tc>
                  <a:txBody>
                    <a:bodyPr/>
                    <a:p>
                      <a:pPr algn="ctr">
                        <a:buNone/>
                      </a:pPr>
                      <a:r>
                        <a:rPr lang="zh-CN" altLang="en-US" sz="1400"/>
                        <a:t>节点</a:t>
                      </a:r>
                      <a:endParaRPr lang="zh-CN" altLang="en-US" sz="1400"/>
                    </a:p>
                  </a:txBody>
                  <a:tcPr/>
                </a:tc>
                <a:tc>
                  <a:txBody>
                    <a:bodyPr/>
                    <a:p>
                      <a:pPr algn="ctr">
                        <a:buNone/>
                      </a:pPr>
                      <a:r>
                        <a:rPr lang="zh-CN" altLang="en-US" sz="1400"/>
                        <a:t>当前值</a:t>
                      </a:r>
                      <a:endParaRPr lang="zh-CN" altLang="en-US" sz="1400"/>
                    </a:p>
                  </a:txBody>
                  <a:tcPr/>
                </a:tc>
                <a:tc>
                  <a:txBody>
                    <a:bodyPr/>
                    <a:p>
                      <a:pPr algn="ctr">
                        <a:buNone/>
                      </a:pPr>
                      <a:r>
                        <a:rPr lang="zh-CN" altLang="en-US" sz="1400"/>
                        <a:t>未来最优值</a:t>
                      </a:r>
                      <a:endParaRPr lang="zh-CN" altLang="en-US" sz="1400"/>
                    </a:p>
                  </a:txBody>
                  <a:tcPr/>
                </a:tc>
                <a:tc>
                  <a:txBody>
                    <a:bodyPr/>
                    <a:p>
                      <a:pPr algn="ctr">
                        <a:buNone/>
                      </a:pPr>
                      <a:r>
                        <a:rPr lang="zh-CN" altLang="en-US" sz="1400"/>
                        <a:t>总代价</a:t>
                      </a:r>
                      <a:endParaRPr lang="zh-CN" altLang="en-US" sz="1400"/>
                    </a:p>
                  </a:txBody>
                  <a:tcPr/>
                </a:tc>
              </a:tr>
              <a:tr h="311785">
                <a:tc>
                  <a:txBody>
                    <a:bodyPr/>
                    <a:p>
                      <a:pPr algn="ctr">
                        <a:buNone/>
                      </a:pPr>
                      <a:r>
                        <a:rPr lang="en-US" altLang="zh-CN" sz="1400"/>
                        <a:t>2</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3</a:t>
                      </a:r>
                      <a:endParaRPr lang="en-US" altLang="zh-CN" sz="1400"/>
                    </a:p>
                  </a:txBody>
                  <a:tcPr/>
                </a:tc>
              </a:tr>
              <a:tr h="260985">
                <a:tc>
                  <a:txBody>
                    <a:bodyPr/>
                    <a:p>
                      <a:pPr algn="ctr">
                        <a:buNone/>
                      </a:pPr>
                      <a:r>
                        <a:rPr lang="en-US" altLang="zh-CN" sz="1400"/>
                        <a:t>6</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3</a:t>
                      </a:r>
                      <a:endParaRPr lang="en-US" altLang="zh-CN" sz="1400"/>
                    </a:p>
                  </a:txBody>
                  <a:tcPr/>
                </a:tc>
              </a:tr>
              <a:tr h="281305">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3</a:t>
                      </a:r>
                      <a:endParaRPr lang="en-US" altLang="zh-CN" sz="1400"/>
                    </a:p>
                  </a:txBody>
                  <a:tcPr/>
                </a:tc>
              </a:tr>
              <a:tr h="270510">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51460">
                <a:tc>
                  <a:txBody>
                    <a:bodyPr/>
                    <a:p>
                      <a:pPr algn="ctr">
                        <a:buNone/>
                      </a:pPr>
                      <a:r>
                        <a:rPr lang="en-US" altLang="zh-CN" sz="1400"/>
                        <a:t>5</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50190">
                <a:tc>
                  <a:txBody>
                    <a:bodyPr/>
                    <a:p>
                      <a:pPr algn="ctr">
                        <a:buNone/>
                      </a:pPr>
                      <a:r>
                        <a:rPr lang="en-US" altLang="zh-CN" sz="1400"/>
                        <a:t>8</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92100">
                <a:tc>
                  <a:txBody>
                    <a:bodyPr/>
                    <a:p>
                      <a:pPr algn="ctr">
                        <a:buNone/>
                      </a:pPr>
                      <a:r>
                        <a:rPr lang="en-US" altLang="zh-CN" sz="1400"/>
                        <a:t>6</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331470">
                <a:tc>
                  <a:txBody>
                    <a:bodyPr/>
                    <a:p>
                      <a:pPr algn="ctr">
                        <a:buNone/>
                      </a:pPr>
                      <a:r>
                        <a:rPr lang="en-US" altLang="zh-CN" sz="1400"/>
                        <a:t>1</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bl>
          </a:graphicData>
        </a:graphic>
      </p:graphicFrame>
      <p:cxnSp>
        <p:nvCxnSpPr>
          <p:cNvPr id="20" name="直接连接符 19"/>
          <p:cNvCxnSpPr>
            <a:stCxn id="5" idx="2"/>
            <a:endCxn id="7" idx="7"/>
          </p:cNvCxnSpPr>
          <p:nvPr/>
        </p:nvCxnSpPr>
        <p:spPr>
          <a:xfrm flipH="1">
            <a:off x="5949315" y="2141220"/>
            <a:ext cx="895985" cy="339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451600" y="2282190"/>
            <a:ext cx="43434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0" idx="0"/>
          </p:cNvCxnSpPr>
          <p:nvPr/>
        </p:nvCxnSpPr>
        <p:spPr>
          <a:xfrm>
            <a:off x="7030720" y="2336800"/>
            <a:ext cx="19050" cy="55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5"/>
            <a:endCxn id="11" idx="0"/>
          </p:cNvCxnSpPr>
          <p:nvPr/>
        </p:nvCxnSpPr>
        <p:spPr>
          <a:xfrm>
            <a:off x="7194550" y="2282190"/>
            <a:ext cx="464820" cy="61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 idx="6"/>
            <a:endCxn id="12" idx="1"/>
          </p:cNvCxnSpPr>
          <p:nvPr/>
        </p:nvCxnSpPr>
        <p:spPr>
          <a:xfrm>
            <a:off x="7254240" y="2141220"/>
            <a:ext cx="70548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 idx="6"/>
            <a:endCxn id="13" idx="2"/>
          </p:cNvCxnSpPr>
          <p:nvPr/>
        </p:nvCxnSpPr>
        <p:spPr>
          <a:xfrm>
            <a:off x="7254240" y="2141220"/>
            <a:ext cx="867410" cy="157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4"/>
            <a:endCxn id="14" idx="0"/>
          </p:cNvCxnSpPr>
          <p:nvPr/>
        </p:nvCxnSpPr>
        <p:spPr>
          <a:xfrm flipH="1">
            <a:off x="5026025" y="2820670"/>
            <a:ext cx="778510" cy="115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4"/>
            <a:endCxn id="16" idx="0"/>
          </p:cNvCxnSpPr>
          <p:nvPr/>
        </p:nvCxnSpPr>
        <p:spPr>
          <a:xfrm>
            <a:off x="5804535" y="2820670"/>
            <a:ext cx="0" cy="115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7" idx="0"/>
          </p:cNvCxnSpPr>
          <p:nvPr/>
        </p:nvCxnSpPr>
        <p:spPr>
          <a:xfrm>
            <a:off x="5811520" y="2824480"/>
            <a:ext cx="771525" cy="1148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4" idx="4"/>
            <a:endCxn id="18" idx="0"/>
          </p:cNvCxnSpPr>
          <p:nvPr/>
        </p:nvCxnSpPr>
        <p:spPr>
          <a:xfrm>
            <a:off x="5026025" y="4371340"/>
            <a:ext cx="0" cy="3898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最优求解算法（</a:t>
            </a:r>
            <a:r>
              <a:rPr lang="en-US" altLang="zh-CN" sz="2800" b="1" spc="200" dirty="0">
                <a:solidFill>
                  <a:schemeClr val="bg1"/>
                </a:solidFill>
                <a:latin typeface="Calibri" panose="020F0502020204030204" pitchFamily="34" charset="0"/>
                <a:ea typeface="微软雅黑" panose="020B0503020204020204" pitchFamily="34" charset="-122"/>
              </a:rPr>
              <a:t>OPT</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15" name="图片 14"/>
          <p:cNvPicPr>
            <a:picLocks noChangeAspect="1"/>
          </p:cNvPicPr>
          <p:nvPr/>
        </p:nvPicPr>
        <p:blipFill>
          <a:blip r:embed="rId1"/>
          <a:stretch>
            <a:fillRect/>
          </a:stretch>
        </p:blipFill>
        <p:spPr>
          <a:xfrm>
            <a:off x="642620" y="788670"/>
            <a:ext cx="2611120" cy="2497455"/>
          </a:xfrm>
          <a:prstGeom prst="rect">
            <a:avLst/>
          </a:prstGeom>
        </p:spPr>
      </p:pic>
      <p:sp>
        <p:nvSpPr>
          <p:cNvPr id="5" name="椭圆 4"/>
          <p:cNvSpPr/>
          <p:nvPr/>
        </p:nvSpPr>
        <p:spPr>
          <a:xfrm>
            <a:off x="6845300" y="194183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w</a:t>
            </a:r>
            <a:endParaRPr lang="en-US" altLang="zh-CN" sz="1400"/>
          </a:p>
        </p:txBody>
      </p:sp>
      <p:sp>
        <p:nvSpPr>
          <p:cNvPr id="7" name="椭圆 6"/>
          <p:cNvSpPr/>
          <p:nvPr/>
        </p:nvSpPr>
        <p:spPr>
          <a:xfrm>
            <a:off x="5600065" y="242189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7</a:t>
            </a:r>
            <a:endParaRPr lang="en-US" altLang="zh-CN" sz="1400"/>
          </a:p>
        </p:txBody>
      </p:sp>
      <p:sp>
        <p:nvSpPr>
          <p:cNvPr id="8" name="椭圆 7"/>
          <p:cNvSpPr/>
          <p:nvPr/>
        </p:nvSpPr>
        <p:spPr>
          <a:xfrm>
            <a:off x="6266180" y="273939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2</a:t>
            </a:r>
            <a:endParaRPr lang="en-US" altLang="zh-CN" sz="1400"/>
          </a:p>
        </p:txBody>
      </p:sp>
      <p:sp>
        <p:nvSpPr>
          <p:cNvPr id="10" name="椭圆 9"/>
          <p:cNvSpPr/>
          <p:nvPr/>
        </p:nvSpPr>
        <p:spPr>
          <a:xfrm>
            <a:off x="6845300" y="2894965"/>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5</a:t>
            </a:r>
            <a:endParaRPr lang="en-US" altLang="zh-CN" sz="1400"/>
          </a:p>
        </p:txBody>
      </p:sp>
      <p:sp>
        <p:nvSpPr>
          <p:cNvPr id="11" name="椭圆 10"/>
          <p:cNvSpPr/>
          <p:nvPr/>
        </p:nvSpPr>
        <p:spPr>
          <a:xfrm>
            <a:off x="7454900" y="289433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8</a:t>
            </a:r>
            <a:endParaRPr lang="en-US" altLang="zh-CN" sz="1400"/>
          </a:p>
        </p:txBody>
      </p:sp>
      <p:sp>
        <p:nvSpPr>
          <p:cNvPr id="12" name="椭圆 11"/>
          <p:cNvSpPr/>
          <p:nvPr/>
        </p:nvSpPr>
        <p:spPr>
          <a:xfrm>
            <a:off x="7900035" y="262001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6</a:t>
            </a:r>
            <a:endParaRPr lang="en-US" altLang="zh-CN" sz="1400"/>
          </a:p>
        </p:txBody>
      </p:sp>
      <p:sp>
        <p:nvSpPr>
          <p:cNvPr id="13" name="椭圆 12"/>
          <p:cNvSpPr/>
          <p:nvPr/>
        </p:nvSpPr>
        <p:spPr>
          <a:xfrm>
            <a:off x="8121650" y="209931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1</a:t>
            </a:r>
            <a:endParaRPr lang="en-US" altLang="zh-CN" sz="1400"/>
          </a:p>
        </p:txBody>
      </p:sp>
      <p:sp>
        <p:nvSpPr>
          <p:cNvPr id="14" name="椭圆 13"/>
          <p:cNvSpPr/>
          <p:nvPr/>
        </p:nvSpPr>
        <p:spPr>
          <a:xfrm>
            <a:off x="4821555" y="397256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2</a:t>
            </a:r>
            <a:endParaRPr lang="en-US" altLang="zh-CN" sz="1400"/>
          </a:p>
        </p:txBody>
      </p:sp>
      <p:sp>
        <p:nvSpPr>
          <p:cNvPr id="16" name="椭圆 15"/>
          <p:cNvSpPr/>
          <p:nvPr/>
        </p:nvSpPr>
        <p:spPr>
          <a:xfrm>
            <a:off x="5600065" y="397256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6</a:t>
            </a:r>
            <a:endParaRPr lang="en-US" altLang="zh-CN" sz="1400"/>
          </a:p>
        </p:txBody>
      </p:sp>
      <p:sp>
        <p:nvSpPr>
          <p:cNvPr id="17" name="椭圆 16"/>
          <p:cNvSpPr/>
          <p:nvPr/>
        </p:nvSpPr>
        <p:spPr>
          <a:xfrm>
            <a:off x="6378575" y="397256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1</a:t>
            </a:r>
            <a:endParaRPr lang="en-US" altLang="zh-CN" sz="1400"/>
          </a:p>
        </p:txBody>
      </p:sp>
      <p:sp>
        <p:nvSpPr>
          <p:cNvPr id="18" name="椭圆 17"/>
          <p:cNvSpPr/>
          <p:nvPr/>
        </p:nvSpPr>
        <p:spPr>
          <a:xfrm>
            <a:off x="4821555" y="476123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6</a:t>
            </a:r>
            <a:endParaRPr lang="en-US" altLang="zh-CN" sz="1400"/>
          </a:p>
        </p:txBody>
      </p:sp>
      <p:graphicFrame>
        <p:nvGraphicFramePr>
          <p:cNvPr id="19" name="表格 18"/>
          <p:cNvGraphicFramePr/>
          <p:nvPr>
            <p:custDataLst>
              <p:tags r:id="rId2"/>
            </p:custDataLst>
          </p:nvPr>
        </p:nvGraphicFramePr>
        <p:xfrm>
          <a:off x="406400" y="3300730"/>
          <a:ext cx="3578860" cy="2868295"/>
        </p:xfrm>
        <a:graphic>
          <a:graphicData uri="http://schemas.openxmlformats.org/drawingml/2006/table">
            <a:tbl>
              <a:tblPr firstRow="1" bandRow="1">
                <a:tableStyleId>{5C22544A-7EE6-4342-B048-85BDC9FD1C3A}</a:tableStyleId>
              </a:tblPr>
              <a:tblGrid>
                <a:gridCol w="737235"/>
                <a:gridCol w="838835"/>
                <a:gridCol w="1214755"/>
                <a:gridCol w="788035"/>
              </a:tblGrid>
              <a:tr h="396240">
                <a:tc>
                  <a:txBody>
                    <a:bodyPr/>
                    <a:p>
                      <a:pPr algn="ctr">
                        <a:buNone/>
                      </a:pPr>
                      <a:r>
                        <a:rPr lang="zh-CN" altLang="en-US" sz="1400"/>
                        <a:t>节点</a:t>
                      </a:r>
                      <a:endParaRPr lang="zh-CN" altLang="en-US" sz="1400"/>
                    </a:p>
                  </a:txBody>
                  <a:tcPr/>
                </a:tc>
                <a:tc>
                  <a:txBody>
                    <a:bodyPr/>
                    <a:p>
                      <a:pPr algn="ctr">
                        <a:buNone/>
                      </a:pPr>
                      <a:r>
                        <a:rPr lang="zh-CN" altLang="en-US" sz="1400"/>
                        <a:t>当前值</a:t>
                      </a:r>
                      <a:endParaRPr lang="zh-CN" altLang="en-US" sz="1400"/>
                    </a:p>
                  </a:txBody>
                  <a:tcPr/>
                </a:tc>
                <a:tc>
                  <a:txBody>
                    <a:bodyPr/>
                    <a:p>
                      <a:pPr algn="ctr">
                        <a:buNone/>
                      </a:pPr>
                      <a:r>
                        <a:rPr lang="zh-CN" altLang="en-US" sz="1400"/>
                        <a:t>未来最优值</a:t>
                      </a:r>
                      <a:endParaRPr lang="zh-CN" altLang="en-US" sz="1400"/>
                    </a:p>
                  </a:txBody>
                  <a:tcPr/>
                </a:tc>
                <a:tc>
                  <a:txBody>
                    <a:bodyPr/>
                    <a:p>
                      <a:pPr algn="ctr">
                        <a:buNone/>
                      </a:pPr>
                      <a:r>
                        <a:rPr lang="zh-CN" altLang="en-US" sz="1400"/>
                        <a:t>总代价</a:t>
                      </a:r>
                      <a:endParaRPr lang="zh-CN" altLang="en-US" sz="1400"/>
                    </a:p>
                  </a:txBody>
                  <a:tcPr/>
                </a:tc>
              </a:tr>
              <a:tr h="311785">
                <a:tc>
                  <a:txBody>
                    <a:bodyPr/>
                    <a:p>
                      <a:pPr algn="ctr">
                        <a:buNone/>
                      </a:pPr>
                      <a:r>
                        <a:rPr lang="en-US" altLang="zh-CN" sz="1400"/>
                        <a:t>6</a:t>
                      </a:r>
                      <a:endParaRPr lang="en-US" altLang="zh-CN" sz="1400"/>
                    </a:p>
                  </a:txBody>
                  <a:tcPr/>
                </a:tc>
                <a:tc>
                  <a:txBody>
                    <a:bodyPr/>
                    <a:p>
                      <a:pPr algn="ctr">
                        <a:buNone/>
                      </a:pPr>
                      <a:r>
                        <a:rPr lang="en-US" altLang="zh-CN" sz="1400"/>
                        <a:t>3</a:t>
                      </a:r>
                      <a:endParaRPr lang="en-US" altLang="zh-CN" sz="1400"/>
                    </a:p>
                  </a:txBody>
                  <a:tcPr/>
                </a:tc>
                <a:tc>
                  <a:txBody>
                    <a:bodyPr/>
                    <a:p>
                      <a:pPr algn="ctr">
                        <a:buNone/>
                      </a:pPr>
                      <a:r>
                        <a:rPr lang="en-US" altLang="zh-CN" sz="1400"/>
                        <a:t>0</a:t>
                      </a:r>
                      <a:endParaRPr lang="en-US" altLang="zh-CN" sz="1400"/>
                    </a:p>
                  </a:txBody>
                  <a:tcPr/>
                </a:tc>
                <a:tc>
                  <a:txBody>
                    <a:bodyPr/>
                    <a:p>
                      <a:pPr algn="ctr">
                        <a:buNone/>
                      </a:pPr>
                      <a:r>
                        <a:rPr lang="en-US" altLang="zh-CN" sz="1400"/>
                        <a:t>3</a:t>
                      </a:r>
                      <a:endParaRPr lang="en-US" altLang="zh-CN" sz="1400"/>
                    </a:p>
                  </a:txBody>
                  <a:tcPr/>
                </a:tc>
              </a:tr>
              <a:tr h="260985">
                <a:tc>
                  <a:txBody>
                    <a:bodyPr/>
                    <a:p>
                      <a:pPr algn="ctr">
                        <a:buNone/>
                      </a:pPr>
                      <a:r>
                        <a:rPr lang="en-US" altLang="zh-CN" sz="1400"/>
                        <a:t>6</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3</a:t>
                      </a:r>
                      <a:endParaRPr lang="en-US" altLang="zh-CN" sz="1400"/>
                    </a:p>
                  </a:txBody>
                  <a:tcPr/>
                </a:tc>
              </a:tr>
              <a:tr h="281305">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3</a:t>
                      </a:r>
                      <a:endParaRPr lang="en-US" altLang="zh-CN" sz="1400"/>
                    </a:p>
                  </a:txBody>
                  <a:tcPr/>
                </a:tc>
              </a:tr>
              <a:tr h="270510">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51460">
                <a:tc>
                  <a:txBody>
                    <a:bodyPr/>
                    <a:p>
                      <a:pPr algn="ctr">
                        <a:buNone/>
                      </a:pPr>
                      <a:r>
                        <a:rPr lang="en-US" altLang="zh-CN" sz="1400"/>
                        <a:t>5</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50190">
                <a:tc>
                  <a:txBody>
                    <a:bodyPr/>
                    <a:p>
                      <a:pPr algn="ctr">
                        <a:buNone/>
                      </a:pPr>
                      <a:r>
                        <a:rPr lang="en-US" altLang="zh-CN" sz="1400"/>
                        <a:t>8</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92100">
                <a:tc>
                  <a:txBody>
                    <a:bodyPr/>
                    <a:p>
                      <a:pPr algn="ctr">
                        <a:buNone/>
                      </a:pPr>
                      <a:r>
                        <a:rPr lang="en-US" altLang="zh-CN" sz="1400"/>
                        <a:t>6</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331470">
                <a:tc>
                  <a:txBody>
                    <a:bodyPr/>
                    <a:p>
                      <a:pPr algn="ctr">
                        <a:buNone/>
                      </a:pPr>
                      <a:r>
                        <a:rPr lang="en-US" altLang="zh-CN" sz="1400"/>
                        <a:t>1</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bl>
          </a:graphicData>
        </a:graphic>
      </p:graphicFrame>
      <p:cxnSp>
        <p:nvCxnSpPr>
          <p:cNvPr id="20" name="直接连接符 19"/>
          <p:cNvCxnSpPr>
            <a:stCxn id="5" idx="2"/>
            <a:endCxn id="7" idx="7"/>
          </p:cNvCxnSpPr>
          <p:nvPr/>
        </p:nvCxnSpPr>
        <p:spPr>
          <a:xfrm flipH="1">
            <a:off x="5949315" y="2141220"/>
            <a:ext cx="895985" cy="339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451600" y="2282190"/>
            <a:ext cx="43434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0" idx="0"/>
          </p:cNvCxnSpPr>
          <p:nvPr/>
        </p:nvCxnSpPr>
        <p:spPr>
          <a:xfrm>
            <a:off x="7030720" y="2336800"/>
            <a:ext cx="19050" cy="55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5"/>
            <a:endCxn id="11" idx="0"/>
          </p:cNvCxnSpPr>
          <p:nvPr/>
        </p:nvCxnSpPr>
        <p:spPr>
          <a:xfrm>
            <a:off x="7194550" y="2282190"/>
            <a:ext cx="464820" cy="61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 idx="6"/>
            <a:endCxn id="12" idx="1"/>
          </p:cNvCxnSpPr>
          <p:nvPr/>
        </p:nvCxnSpPr>
        <p:spPr>
          <a:xfrm>
            <a:off x="7254240" y="2141220"/>
            <a:ext cx="70548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 idx="6"/>
            <a:endCxn id="13" idx="2"/>
          </p:cNvCxnSpPr>
          <p:nvPr/>
        </p:nvCxnSpPr>
        <p:spPr>
          <a:xfrm>
            <a:off x="7254240" y="2141220"/>
            <a:ext cx="867410" cy="157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4"/>
            <a:endCxn id="14" idx="0"/>
          </p:cNvCxnSpPr>
          <p:nvPr/>
        </p:nvCxnSpPr>
        <p:spPr>
          <a:xfrm flipH="1">
            <a:off x="5026025" y="2820670"/>
            <a:ext cx="778510" cy="115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4"/>
            <a:endCxn id="16" idx="0"/>
          </p:cNvCxnSpPr>
          <p:nvPr/>
        </p:nvCxnSpPr>
        <p:spPr>
          <a:xfrm>
            <a:off x="5804535" y="2820670"/>
            <a:ext cx="0" cy="115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7" idx="0"/>
          </p:cNvCxnSpPr>
          <p:nvPr/>
        </p:nvCxnSpPr>
        <p:spPr>
          <a:xfrm>
            <a:off x="5811520" y="2824480"/>
            <a:ext cx="771525" cy="1148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4" idx="4"/>
            <a:endCxn id="18" idx="0"/>
          </p:cNvCxnSpPr>
          <p:nvPr/>
        </p:nvCxnSpPr>
        <p:spPr>
          <a:xfrm>
            <a:off x="5026025" y="4371340"/>
            <a:ext cx="0" cy="38989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405701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最优求解算法（</a:t>
            </a:r>
            <a:r>
              <a:rPr lang="en-US" altLang="zh-CN" sz="2800" b="1" spc="200" dirty="0">
                <a:solidFill>
                  <a:schemeClr val="bg1"/>
                </a:solidFill>
                <a:latin typeface="Calibri" panose="020F0502020204030204" pitchFamily="34" charset="0"/>
                <a:ea typeface="微软雅黑" panose="020B0503020204020204" pitchFamily="34" charset="-122"/>
              </a:rPr>
              <a:t>OPT</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pic>
        <p:nvPicPr>
          <p:cNvPr id="15" name="图片 14"/>
          <p:cNvPicPr>
            <a:picLocks noChangeAspect="1"/>
          </p:cNvPicPr>
          <p:nvPr/>
        </p:nvPicPr>
        <p:blipFill>
          <a:blip r:embed="rId1"/>
          <a:stretch>
            <a:fillRect/>
          </a:stretch>
        </p:blipFill>
        <p:spPr>
          <a:xfrm>
            <a:off x="642620" y="788670"/>
            <a:ext cx="2611120" cy="2497455"/>
          </a:xfrm>
          <a:prstGeom prst="rect">
            <a:avLst/>
          </a:prstGeom>
        </p:spPr>
      </p:pic>
      <p:sp>
        <p:nvSpPr>
          <p:cNvPr id="5" name="椭圆 4"/>
          <p:cNvSpPr/>
          <p:nvPr/>
        </p:nvSpPr>
        <p:spPr>
          <a:xfrm>
            <a:off x="6845300" y="194183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w</a:t>
            </a:r>
            <a:endParaRPr lang="en-US" altLang="zh-CN" sz="1400"/>
          </a:p>
        </p:txBody>
      </p:sp>
      <p:sp>
        <p:nvSpPr>
          <p:cNvPr id="7" name="椭圆 6"/>
          <p:cNvSpPr/>
          <p:nvPr/>
        </p:nvSpPr>
        <p:spPr>
          <a:xfrm>
            <a:off x="5600065" y="242189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7</a:t>
            </a:r>
            <a:endParaRPr lang="en-US" altLang="zh-CN" sz="1400"/>
          </a:p>
        </p:txBody>
      </p:sp>
      <p:sp>
        <p:nvSpPr>
          <p:cNvPr id="8" name="椭圆 7"/>
          <p:cNvSpPr/>
          <p:nvPr/>
        </p:nvSpPr>
        <p:spPr>
          <a:xfrm>
            <a:off x="6266180" y="273939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2</a:t>
            </a:r>
            <a:endParaRPr lang="en-US" altLang="zh-CN" sz="1400"/>
          </a:p>
        </p:txBody>
      </p:sp>
      <p:sp>
        <p:nvSpPr>
          <p:cNvPr id="10" name="椭圆 9"/>
          <p:cNvSpPr/>
          <p:nvPr/>
        </p:nvSpPr>
        <p:spPr>
          <a:xfrm>
            <a:off x="6845300" y="2894965"/>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5</a:t>
            </a:r>
            <a:endParaRPr lang="en-US" altLang="zh-CN" sz="1400"/>
          </a:p>
        </p:txBody>
      </p:sp>
      <p:sp>
        <p:nvSpPr>
          <p:cNvPr id="11" name="椭圆 10"/>
          <p:cNvSpPr/>
          <p:nvPr/>
        </p:nvSpPr>
        <p:spPr>
          <a:xfrm>
            <a:off x="7454900" y="289433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8</a:t>
            </a:r>
            <a:endParaRPr lang="en-US" altLang="zh-CN" sz="1400"/>
          </a:p>
        </p:txBody>
      </p:sp>
      <p:sp>
        <p:nvSpPr>
          <p:cNvPr id="12" name="椭圆 11"/>
          <p:cNvSpPr/>
          <p:nvPr/>
        </p:nvSpPr>
        <p:spPr>
          <a:xfrm>
            <a:off x="7900035" y="262001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6</a:t>
            </a:r>
            <a:endParaRPr lang="en-US" altLang="zh-CN" sz="1400"/>
          </a:p>
        </p:txBody>
      </p:sp>
      <p:sp>
        <p:nvSpPr>
          <p:cNvPr id="13" name="椭圆 12"/>
          <p:cNvSpPr/>
          <p:nvPr/>
        </p:nvSpPr>
        <p:spPr>
          <a:xfrm>
            <a:off x="8121650" y="209931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1</a:t>
            </a:r>
            <a:endParaRPr lang="en-US" altLang="zh-CN" sz="1400"/>
          </a:p>
        </p:txBody>
      </p:sp>
      <p:sp>
        <p:nvSpPr>
          <p:cNvPr id="14" name="椭圆 13"/>
          <p:cNvSpPr/>
          <p:nvPr/>
        </p:nvSpPr>
        <p:spPr>
          <a:xfrm>
            <a:off x="4821555" y="397256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2</a:t>
            </a:r>
            <a:endParaRPr lang="en-US" altLang="zh-CN" sz="1400"/>
          </a:p>
        </p:txBody>
      </p:sp>
      <p:sp>
        <p:nvSpPr>
          <p:cNvPr id="16" name="椭圆 15"/>
          <p:cNvSpPr/>
          <p:nvPr/>
        </p:nvSpPr>
        <p:spPr>
          <a:xfrm>
            <a:off x="5600065" y="397256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6</a:t>
            </a:r>
            <a:endParaRPr lang="en-US" altLang="zh-CN" sz="1400"/>
          </a:p>
        </p:txBody>
      </p:sp>
      <p:sp>
        <p:nvSpPr>
          <p:cNvPr id="17" name="椭圆 16"/>
          <p:cNvSpPr/>
          <p:nvPr/>
        </p:nvSpPr>
        <p:spPr>
          <a:xfrm>
            <a:off x="6378575" y="3972560"/>
            <a:ext cx="408940" cy="3987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sz="1400"/>
              <a:t>1</a:t>
            </a:r>
            <a:endParaRPr lang="en-US" altLang="zh-CN" sz="1400"/>
          </a:p>
        </p:txBody>
      </p:sp>
      <p:sp>
        <p:nvSpPr>
          <p:cNvPr id="18" name="椭圆 17"/>
          <p:cNvSpPr/>
          <p:nvPr/>
        </p:nvSpPr>
        <p:spPr>
          <a:xfrm>
            <a:off x="4821555" y="4761230"/>
            <a:ext cx="408940" cy="398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t>6</a:t>
            </a:r>
            <a:endParaRPr lang="en-US" altLang="zh-CN" sz="1400"/>
          </a:p>
        </p:txBody>
      </p:sp>
      <p:graphicFrame>
        <p:nvGraphicFramePr>
          <p:cNvPr id="19" name="表格 18"/>
          <p:cNvGraphicFramePr/>
          <p:nvPr>
            <p:custDataLst>
              <p:tags r:id="rId2"/>
            </p:custDataLst>
          </p:nvPr>
        </p:nvGraphicFramePr>
        <p:xfrm>
          <a:off x="406400" y="3300730"/>
          <a:ext cx="3578860" cy="2868295"/>
        </p:xfrm>
        <a:graphic>
          <a:graphicData uri="http://schemas.openxmlformats.org/drawingml/2006/table">
            <a:tbl>
              <a:tblPr firstRow="1" bandRow="1">
                <a:tableStyleId>{5C22544A-7EE6-4342-B048-85BDC9FD1C3A}</a:tableStyleId>
              </a:tblPr>
              <a:tblGrid>
                <a:gridCol w="737235"/>
                <a:gridCol w="838835"/>
                <a:gridCol w="1214755"/>
                <a:gridCol w="788035"/>
              </a:tblGrid>
              <a:tr h="396240">
                <a:tc>
                  <a:txBody>
                    <a:bodyPr/>
                    <a:p>
                      <a:pPr algn="ctr">
                        <a:buNone/>
                      </a:pPr>
                      <a:r>
                        <a:rPr lang="zh-CN" altLang="en-US" sz="1400"/>
                        <a:t>节点</a:t>
                      </a:r>
                      <a:endParaRPr lang="zh-CN" altLang="en-US" sz="1400"/>
                    </a:p>
                  </a:txBody>
                  <a:tcPr/>
                </a:tc>
                <a:tc>
                  <a:txBody>
                    <a:bodyPr/>
                    <a:p>
                      <a:pPr algn="ctr">
                        <a:buNone/>
                      </a:pPr>
                      <a:r>
                        <a:rPr lang="zh-CN" altLang="en-US" sz="1400"/>
                        <a:t>当前值</a:t>
                      </a:r>
                      <a:endParaRPr lang="zh-CN" altLang="en-US" sz="1400"/>
                    </a:p>
                  </a:txBody>
                  <a:tcPr/>
                </a:tc>
                <a:tc>
                  <a:txBody>
                    <a:bodyPr/>
                    <a:p>
                      <a:pPr algn="ctr">
                        <a:buNone/>
                      </a:pPr>
                      <a:r>
                        <a:rPr lang="zh-CN" altLang="en-US" sz="1400"/>
                        <a:t>未来最优值</a:t>
                      </a:r>
                      <a:endParaRPr lang="zh-CN" altLang="en-US" sz="1400"/>
                    </a:p>
                  </a:txBody>
                  <a:tcPr/>
                </a:tc>
                <a:tc>
                  <a:txBody>
                    <a:bodyPr/>
                    <a:p>
                      <a:pPr algn="ctr">
                        <a:buNone/>
                      </a:pPr>
                      <a:r>
                        <a:rPr lang="zh-CN" altLang="en-US" sz="1400"/>
                        <a:t>总代价</a:t>
                      </a:r>
                      <a:endParaRPr lang="zh-CN" altLang="en-US" sz="1400"/>
                    </a:p>
                  </a:txBody>
                  <a:tcPr/>
                </a:tc>
              </a:tr>
              <a:tr h="260985">
                <a:tc>
                  <a:txBody>
                    <a:bodyPr/>
                    <a:p>
                      <a:pPr algn="ctr">
                        <a:buNone/>
                      </a:pPr>
                      <a:r>
                        <a:rPr lang="en-US" altLang="zh-CN" sz="1400"/>
                        <a:t>6</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3</a:t>
                      </a:r>
                      <a:endParaRPr lang="en-US" altLang="zh-CN" sz="1400"/>
                    </a:p>
                  </a:txBody>
                  <a:tcPr/>
                </a:tc>
              </a:tr>
              <a:tr h="281305">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3</a:t>
                      </a:r>
                      <a:endParaRPr lang="en-US" altLang="zh-CN" sz="1400"/>
                    </a:p>
                  </a:txBody>
                  <a:tcPr/>
                </a:tc>
              </a:tr>
              <a:tr h="270510">
                <a:tc>
                  <a:txBody>
                    <a:bodyPr/>
                    <a:p>
                      <a:pPr algn="ctr">
                        <a:buNone/>
                      </a:pPr>
                      <a:r>
                        <a:rPr lang="en-US" altLang="zh-CN" sz="1400"/>
                        <a:t>2</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51460">
                <a:tc>
                  <a:txBody>
                    <a:bodyPr/>
                    <a:p>
                      <a:pPr algn="ctr">
                        <a:buNone/>
                      </a:pPr>
                      <a:r>
                        <a:rPr lang="en-US" altLang="zh-CN" sz="1400"/>
                        <a:t>5</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50190">
                <a:tc>
                  <a:txBody>
                    <a:bodyPr/>
                    <a:p>
                      <a:pPr algn="ctr">
                        <a:buNone/>
                      </a:pPr>
                      <a:r>
                        <a:rPr lang="en-US" altLang="zh-CN" sz="1400"/>
                        <a:t>8</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292100">
                <a:tc>
                  <a:txBody>
                    <a:bodyPr/>
                    <a:p>
                      <a:pPr algn="ctr">
                        <a:buNone/>
                      </a:pPr>
                      <a:r>
                        <a:rPr lang="en-US" altLang="zh-CN" sz="1400"/>
                        <a:t>6</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r h="331470">
                <a:tc>
                  <a:txBody>
                    <a:bodyPr/>
                    <a:p>
                      <a:pPr algn="ctr">
                        <a:buNone/>
                      </a:pPr>
                      <a:r>
                        <a:rPr lang="en-US" altLang="zh-CN" sz="1400"/>
                        <a:t>1</a:t>
                      </a:r>
                      <a:endParaRPr lang="en-US" altLang="zh-CN" sz="1400"/>
                    </a:p>
                  </a:txBody>
                  <a:tcPr/>
                </a:tc>
                <a:tc>
                  <a:txBody>
                    <a:bodyPr/>
                    <a:p>
                      <a:pPr algn="ctr">
                        <a:buNone/>
                      </a:pPr>
                      <a:r>
                        <a:rPr lang="en-US" altLang="zh-CN" sz="1400"/>
                        <a:t>1</a:t>
                      </a:r>
                      <a:endParaRPr lang="en-US" altLang="zh-CN" sz="1400"/>
                    </a:p>
                  </a:txBody>
                  <a:tcPr/>
                </a:tc>
                <a:tc>
                  <a:txBody>
                    <a:bodyPr/>
                    <a:p>
                      <a:pPr algn="ctr">
                        <a:buNone/>
                      </a:pPr>
                      <a:r>
                        <a:rPr lang="en-US" altLang="zh-CN" sz="1400"/>
                        <a:t>2</a:t>
                      </a:r>
                      <a:endParaRPr lang="en-US" altLang="zh-CN" sz="1400"/>
                    </a:p>
                  </a:txBody>
                  <a:tcPr/>
                </a:tc>
                <a:tc>
                  <a:txBody>
                    <a:bodyPr/>
                    <a:p>
                      <a:pPr algn="ctr">
                        <a:buNone/>
                      </a:pPr>
                      <a:r>
                        <a:rPr lang="en-US" altLang="zh-CN" sz="1400"/>
                        <a:t>3</a:t>
                      </a:r>
                      <a:endParaRPr lang="en-US" altLang="zh-CN" sz="1400"/>
                    </a:p>
                  </a:txBody>
                  <a:tcPr/>
                </a:tc>
              </a:tr>
            </a:tbl>
          </a:graphicData>
        </a:graphic>
      </p:graphicFrame>
      <p:cxnSp>
        <p:nvCxnSpPr>
          <p:cNvPr id="20" name="直接连接符 19"/>
          <p:cNvCxnSpPr/>
          <p:nvPr/>
        </p:nvCxnSpPr>
        <p:spPr>
          <a:xfrm flipH="1">
            <a:off x="5949315" y="2141220"/>
            <a:ext cx="895985" cy="3390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451600" y="2282190"/>
            <a:ext cx="43434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0" idx="0"/>
          </p:cNvCxnSpPr>
          <p:nvPr/>
        </p:nvCxnSpPr>
        <p:spPr>
          <a:xfrm>
            <a:off x="7030720" y="2336800"/>
            <a:ext cx="19050" cy="55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5"/>
            <a:endCxn id="11" idx="0"/>
          </p:cNvCxnSpPr>
          <p:nvPr/>
        </p:nvCxnSpPr>
        <p:spPr>
          <a:xfrm>
            <a:off x="7194550" y="2282190"/>
            <a:ext cx="464820" cy="612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5" idx="6"/>
            <a:endCxn id="12" idx="1"/>
          </p:cNvCxnSpPr>
          <p:nvPr/>
        </p:nvCxnSpPr>
        <p:spPr>
          <a:xfrm>
            <a:off x="7254240" y="2141220"/>
            <a:ext cx="705485" cy="537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 idx="6"/>
            <a:endCxn id="13" idx="2"/>
          </p:cNvCxnSpPr>
          <p:nvPr/>
        </p:nvCxnSpPr>
        <p:spPr>
          <a:xfrm>
            <a:off x="7254240" y="2141220"/>
            <a:ext cx="867410" cy="157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4"/>
            <a:endCxn id="14" idx="0"/>
          </p:cNvCxnSpPr>
          <p:nvPr/>
        </p:nvCxnSpPr>
        <p:spPr>
          <a:xfrm flipH="1">
            <a:off x="5026025" y="2820670"/>
            <a:ext cx="778510" cy="11518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4"/>
            <a:endCxn id="16" idx="0"/>
          </p:cNvCxnSpPr>
          <p:nvPr/>
        </p:nvCxnSpPr>
        <p:spPr>
          <a:xfrm>
            <a:off x="5804535" y="2820670"/>
            <a:ext cx="0" cy="115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7" idx="0"/>
          </p:cNvCxnSpPr>
          <p:nvPr/>
        </p:nvCxnSpPr>
        <p:spPr>
          <a:xfrm>
            <a:off x="5811520" y="2824480"/>
            <a:ext cx="771525" cy="1148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4" idx="4"/>
            <a:endCxn id="18" idx="0"/>
          </p:cNvCxnSpPr>
          <p:nvPr/>
        </p:nvCxnSpPr>
        <p:spPr>
          <a:xfrm>
            <a:off x="5026025" y="4371340"/>
            <a:ext cx="0" cy="3898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乘号 3"/>
          <p:cNvSpPr/>
          <p:nvPr/>
        </p:nvSpPr>
        <p:spPr>
          <a:xfrm>
            <a:off x="5600065" y="4235450"/>
            <a:ext cx="342265" cy="34226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乘号 5"/>
          <p:cNvSpPr/>
          <p:nvPr/>
        </p:nvSpPr>
        <p:spPr>
          <a:xfrm>
            <a:off x="6451600" y="4235450"/>
            <a:ext cx="342265" cy="34226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乘号 29"/>
          <p:cNvSpPr/>
          <p:nvPr/>
        </p:nvSpPr>
        <p:spPr>
          <a:xfrm>
            <a:off x="6265545" y="3018790"/>
            <a:ext cx="342265" cy="34226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乘号 30"/>
          <p:cNvSpPr/>
          <p:nvPr/>
        </p:nvSpPr>
        <p:spPr>
          <a:xfrm>
            <a:off x="6845300" y="3138170"/>
            <a:ext cx="342265" cy="34226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乘号 31"/>
          <p:cNvSpPr/>
          <p:nvPr/>
        </p:nvSpPr>
        <p:spPr>
          <a:xfrm>
            <a:off x="7516495" y="3138170"/>
            <a:ext cx="342265" cy="34226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乘号 32"/>
          <p:cNvSpPr/>
          <p:nvPr/>
        </p:nvSpPr>
        <p:spPr>
          <a:xfrm>
            <a:off x="8008620" y="2894330"/>
            <a:ext cx="342265" cy="34226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乘号 33"/>
          <p:cNvSpPr/>
          <p:nvPr/>
        </p:nvSpPr>
        <p:spPr>
          <a:xfrm>
            <a:off x="8270875" y="2340610"/>
            <a:ext cx="342265" cy="34226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5600065" y="5205730"/>
            <a:ext cx="2697480" cy="368300"/>
          </a:xfrm>
          <a:prstGeom prst="rect">
            <a:avLst/>
          </a:prstGeom>
          <a:noFill/>
        </p:spPr>
        <p:txBody>
          <a:bodyPr wrap="none" rtlCol="0">
            <a:spAutoFit/>
          </a:bodyPr>
          <a:p>
            <a:r>
              <a:rPr lang="zh-CN" altLang="en-US"/>
              <a:t>无可行派送点或时间窗口</a:t>
            </a:r>
            <a:endParaRPr lang="zh-CN" altLang="en-US"/>
          </a:p>
        </p:txBody>
      </p:sp>
      <p:cxnSp>
        <p:nvCxnSpPr>
          <p:cNvPr id="36" name="直接箭头连接符 35"/>
          <p:cNvCxnSpPr>
            <a:endCxn id="18" idx="6"/>
          </p:cNvCxnSpPr>
          <p:nvPr/>
        </p:nvCxnSpPr>
        <p:spPr>
          <a:xfrm flipH="1" flipV="1">
            <a:off x="5230495" y="4960620"/>
            <a:ext cx="426085" cy="314960"/>
          </a:xfrm>
          <a:prstGeom prst="straightConnector1">
            <a:avLst/>
          </a:prstGeom>
          <a:ln w="19050">
            <a:solidFill>
              <a:srgbClr val="FF0000"/>
            </a:solidFill>
            <a:tailEnd type="arrow" w="med" len="med"/>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搜索效率的优化</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3" name="椭圆 2"/>
          <p:cNvSpPr/>
          <p:nvPr/>
        </p:nvSpPr>
        <p:spPr>
          <a:xfrm>
            <a:off x="3277235" y="817245"/>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w</a:t>
            </a:r>
            <a:endParaRPr lang="en-US" altLang="zh-CN"/>
          </a:p>
        </p:txBody>
      </p:sp>
      <p:sp>
        <p:nvSpPr>
          <p:cNvPr id="8" name="椭圆 7"/>
          <p:cNvSpPr/>
          <p:nvPr/>
        </p:nvSpPr>
        <p:spPr>
          <a:xfrm>
            <a:off x="1082040" y="1724025"/>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l7</a:t>
            </a:r>
            <a:endParaRPr lang="en-US" altLang="zh-CN"/>
          </a:p>
        </p:txBody>
      </p:sp>
      <p:sp>
        <p:nvSpPr>
          <p:cNvPr id="10" name="椭圆 9"/>
          <p:cNvSpPr/>
          <p:nvPr/>
        </p:nvSpPr>
        <p:spPr>
          <a:xfrm>
            <a:off x="1971040" y="1724660"/>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l2</a:t>
            </a:r>
            <a:endParaRPr lang="en-US" altLang="zh-CN"/>
          </a:p>
        </p:txBody>
      </p:sp>
      <p:sp>
        <p:nvSpPr>
          <p:cNvPr id="11" name="椭圆 10"/>
          <p:cNvSpPr/>
          <p:nvPr/>
        </p:nvSpPr>
        <p:spPr>
          <a:xfrm>
            <a:off x="2860040" y="1725295"/>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l5</a:t>
            </a:r>
            <a:endParaRPr lang="en-US" altLang="zh-CN"/>
          </a:p>
        </p:txBody>
      </p:sp>
      <p:sp>
        <p:nvSpPr>
          <p:cNvPr id="17" name="椭圆 16"/>
          <p:cNvSpPr/>
          <p:nvPr/>
        </p:nvSpPr>
        <p:spPr>
          <a:xfrm>
            <a:off x="3749040" y="1725930"/>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l8</a:t>
            </a:r>
            <a:endParaRPr lang="en-US" altLang="zh-CN"/>
          </a:p>
        </p:txBody>
      </p:sp>
      <p:sp>
        <p:nvSpPr>
          <p:cNvPr id="18" name="椭圆 17"/>
          <p:cNvSpPr/>
          <p:nvPr/>
        </p:nvSpPr>
        <p:spPr>
          <a:xfrm>
            <a:off x="4638040" y="1726565"/>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l6</a:t>
            </a:r>
            <a:endParaRPr lang="en-US" altLang="zh-CN"/>
          </a:p>
        </p:txBody>
      </p:sp>
      <p:sp>
        <p:nvSpPr>
          <p:cNvPr id="20" name="椭圆 19"/>
          <p:cNvSpPr/>
          <p:nvPr/>
        </p:nvSpPr>
        <p:spPr>
          <a:xfrm>
            <a:off x="5527040" y="1727200"/>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l1</a:t>
            </a:r>
            <a:endParaRPr lang="en-US" altLang="zh-CN"/>
          </a:p>
        </p:txBody>
      </p:sp>
      <p:sp>
        <p:nvSpPr>
          <p:cNvPr id="22" name="椭圆 21"/>
          <p:cNvSpPr/>
          <p:nvPr/>
        </p:nvSpPr>
        <p:spPr>
          <a:xfrm>
            <a:off x="1971040" y="1722120"/>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l2</a:t>
            </a:r>
            <a:endParaRPr lang="en-US" altLang="zh-CN"/>
          </a:p>
        </p:txBody>
      </p:sp>
      <p:sp>
        <p:nvSpPr>
          <p:cNvPr id="24" name="椭圆 23"/>
          <p:cNvSpPr/>
          <p:nvPr/>
        </p:nvSpPr>
        <p:spPr>
          <a:xfrm>
            <a:off x="4638040" y="1724025"/>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l6</a:t>
            </a:r>
            <a:endParaRPr lang="en-US" altLang="zh-CN"/>
          </a:p>
        </p:txBody>
      </p:sp>
      <p:sp>
        <p:nvSpPr>
          <p:cNvPr id="25" name="椭圆 24"/>
          <p:cNvSpPr/>
          <p:nvPr/>
        </p:nvSpPr>
        <p:spPr>
          <a:xfrm>
            <a:off x="1881505" y="2578100"/>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l1</a:t>
            </a:r>
            <a:endParaRPr lang="en-US" altLang="zh-CN"/>
          </a:p>
        </p:txBody>
      </p:sp>
      <p:sp>
        <p:nvSpPr>
          <p:cNvPr id="27" name="椭圆 26"/>
          <p:cNvSpPr/>
          <p:nvPr/>
        </p:nvSpPr>
        <p:spPr>
          <a:xfrm>
            <a:off x="300355" y="2578100"/>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l2</a:t>
            </a:r>
            <a:endParaRPr lang="en-US" altLang="zh-CN"/>
          </a:p>
        </p:txBody>
      </p:sp>
      <p:sp>
        <p:nvSpPr>
          <p:cNvPr id="28" name="椭圆 27"/>
          <p:cNvSpPr/>
          <p:nvPr/>
        </p:nvSpPr>
        <p:spPr>
          <a:xfrm>
            <a:off x="1082040" y="2578100"/>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l6</a:t>
            </a:r>
            <a:endParaRPr lang="en-US" altLang="zh-CN"/>
          </a:p>
        </p:txBody>
      </p:sp>
      <p:sp>
        <p:nvSpPr>
          <p:cNvPr id="30" name="椭圆 29"/>
          <p:cNvSpPr/>
          <p:nvPr/>
        </p:nvSpPr>
        <p:spPr>
          <a:xfrm>
            <a:off x="300355" y="3371215"/>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l6</a:t>
            </a:r>
            <a:endParaRPr lang="en-US" altLang="zh-CN"/>
          </a:p>
        </p:txBody>
      </p:sp>
      <p:cxnSp>
        <p:nvCxnSpPr>
          <p:cNvPr id="31" name="直接连接符 30"/>
          <p:cNvCxnSpPr>
            <a:stCxn id="3" idx="4"/>
          </p:cNvCxnSpPr>
          <p:nvPr/>
        </p:nvCxnSpPr>
        <p:spPr>
          <a:xfrm flipH="1">
            <a:off x="1370330" y="1425575"/>
            <a:ext cx="2204720" cy="296545"/>
          </a:xfrm>
          <a:prstGeom prst="line">
            <a:avLst/>
          </a:prstGeom>
          <a:ln w="28575" cmpd="sng">
            <a:solidFill>
              <a:srgbClr val="FF0000"/>
            </a:solidFill>
            <a:prstDash val="solid"/>
          </a:ln>
        </p:spPr>
        <p:style>
          <a:lnRef idx="3">
            <a:schemeClr val="accent2"/>
          </a:lnRef>
          <a:fillRef idx="0">
            <a:schemeClr val="accent2"/>
          </a:fillRef>
          <a:effectRef idx="2">
            <a:schemeClr val="accent2"/>
          </a:effectRef>
          <a:fontRef idx="minor">
            <a:schemeClr val="tx1"/>
          </a:fontRef>
        </p:style>
      </p:cxnSp>
      <p:cxnSp>
        <p:nvCxnSpPr>
          <p:cNvPr id="33" name="直接连接符 32"/>
          <p:cNvCxnSpPr>
            <a:stCxn id="3" idx="4"/>
            <a:endCxn id="22" idx="7"/>
          </p:cNvCxnSpPr>
          <p:nvPr/>
        </p:nvCxnSpPr>
        <p:spPr>
          <a:xfrm flipH="1">
            <a:off x="2479675" y="1425575"/>
            <a:ext cx="1095375" cy="385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1" idx="0"/>
            <a:endCxn id="3" idx="4"/>
          </p:cNvCxnSpPr>
          <p:nvPr/>
        </p:nvCxnSpPr>
        <p:spPr>
          <a:xfrm flipV="1">
            <a:off x="3157855" y="1425575"/>
            <a:ext cx="417195" cy="299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17" idx="0"/>
          </p:cNvCxnSpPr>
          <p:nvPr/>
        </p:nvCxnSpPr>
        <p:spPr>
          <a:xfrm>
            <a:off x="3571875" y="1426210"/>
            <a:ext cx="474980" cy="299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68" idx="1"/>
          </p:cNvCxnSpPr>
          <p:nvPr/>
        </p:nvCxnSpPr>
        <p:spPr>
          <a:xfrm>
            <a:off x="3575050" y="1423670"/>
            <a:ext cx="1159510" cy="389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3" idx="4"/>
            <a:endCxn id="20" idx="0"/>
          </p:cNvCxnSpPr>
          <p:nvPr/>
        </p:nvCxnSpPr>
        <p:spPr>
          <a:xfrm>
            <a:off x="3575050" y="1425575"/>
            <a:ext cx="2249805" cy="30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8" idx="4"/>
            <a:endCxn id="27" idx="7"/>
          </p:cNvCxnSpPr>
          <p:nvPr/>
        </p:nvCxnSpPr>
        <p:spPr>
          <a:xfrm flipH="1">
            <a:off x="808990" y="2332355"/>
            <a:ext cx="570865" cy="334645"/>
          </a:xfrm>
          <a:prstGeom prst="line">
            <a:avLst/>
          </a:prstGeom>
          <a:ln w="28575" cmpd="sng">
            <a:solidFill>
              <a:srgbClr val="FF0000"/>
            </a:solidFill>
            <a:prstDash val="solid"/>
          </a:ln>
        </p:spPr>
        <p:style>
          <a:lnRef idx="3">
            <a:schemeClr val="accent2"/>
          </a:lnRef>
          <a:fillRef idx="0">
            <a:schemeClr val="accent2"/>
          </a:fillRef>
          <a:effectRef idx="2">
            <a:schemeClr val="accent2"/>
          </a:effectRef>
          <a:fontRef idx="minor">
            <a:schemeClr val="tx1"/>
          </a:fontRef>
        </p:style>
      </p:cxnSp>
      <p:cxnSp>
        <p:nvCxnSpPr>
          <p:cNvPr id="59" name="直接连接符 58"/>
          <p:cNvCxnSpPr>
            <a:stCxn id="8" idx="4"/>
            <a:endCxn id="28" idx="0"/>
          </p:cNvCxnSpPr>
          <p:nvPr/>
        </p:nvCxnSpPr>
        <p:spPr>
          <a:xfrm>
            <a:off x="1379855" y="2332355"/>
            <a:ext cx="0" cy="245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8" idx="4"/>
            <a:endCxn id="25" idx="0"/>
          </p:cNvCxnSpPr>
          <p:nvPr/>
        </p:nvCxnSpPr>
        <p:spPr>
          <a:xfrm>
            <a:off x="1379855" y="2332355"/>
            <a:ext cx="799465" cy="245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27" idx="4"/>
            <a:endCxn id="30" idx="0"/>
          </p:cNvCxnSpPr>
          <p:nvPr/>
        </p:nvCxnSpPr>
        <p:spPr>
          <a:xfrm>
            <a:off x="598170" y="3186430"/>
            <a:ext cx="0" cy="184785"/>
          </a:xfrm>
          <a:prstGeom prst="line">
            <a:avLst/>
          </a:prstGeom>
          <a:ln w="28575" cmpd="sng">
            <a:solidFill>
              <a:srgbClr val="FF0000"/>
            </a:solidFill>
            <a:prstDash val="solid"/>
          </a:ln>
        </p:spPr>
        <p:style>
          <a:lnRef idx="3">
            <a:schemeClr val="accent2"/>
          </a:lnRef>
          <a:fillRef idx="0">
            <a:schemeClr val="accent2"/>
          </a:fillRef>
          <a:effectRef idx="2">
            <a:schemeClr val="accent2"/>
          </a:effectRef>
          <a:fontRef idx="minor">
            <a:schemeClr val="tx1"/>
          </a:fontRef>
        </p:style>
      </p:cxnSp>
      <p:sp>
        <p:nvSpPr>
          <p:cNvPr id="64" name="椭圆 63"/>
          <p:cNvSpPr/>
          <p:nvPr/>
        </p:nvSpPr>
        <p:spPr>
          <a:xfrm>
            <a:off x="2869565" y="1725295"/>
            <a:ext cx="595630" cy="6083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l5</a:t>
            </a:r>
            <a:endParaRPr lang="en-US" altLang="zh-CN"/>
          </a:p>
        </p:txBody>
      </p:sp>
      <p:sp>
        <p:nvSpPr>
          <p:cNvPr id="65" name="椭圆 64"/>
          <p:cNvSpPr/>
          <p:nvPr/>
        </p:nvSpPr>
        <p:spPr>
          <a:xfrm>
            <a:off x="3758565" y="1725930"/>
            <a:ext cx="595630" cy="6083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l8</a:t>
            </a:r>
            <a:endParaRPr lang="en-US" altLang="zh-CN"/>
          </a:p>
        </p:txBody>
      </p:sp>
      <p:sp>
        <p:nvSpPr>
          <p:cNvPr id="66" name="椭圆 65"/>
          <p:cNvSpPr/>
          <p:nvPr/>
        </p:nvSpPr>
        <p:spPr>
          <a:xfrm>
            <a:off x="5536565" y="1727200"/>
            <a:ext cx="595630" cy="6083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l1</a:t>
            </a:r>
            <a:endParaRPr lang="en-US" altLang="zh-CN"/>
          </a:p>
        </p:txBody>
      </p:sp>
      <p:sp>
        <p:nvSpPr>
          <p:cNvPr id="67" name="椭圆 66"/>
          <p:cNvSpPr/>
          <p:nvPr/>
        </p:nvSpPr>
        <p:spPr>
          <a:xfrm>
            <a:off x="1980565" y="1722120"/>
            <a:ext cx="595630" cy="6083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l2</a:t>
            </a:r>
            <a:endParaRPr lang="en-US" altLang="zh-CN"/>
          </a:p>
        </p:txBody>
      </p:sp>
      <p:sp>
        <p:nvSpPr>
          <p:cNvPr id="68" name="椭圆 67"/>
          <p:cNvSpPr/>
          <p:nvPr/>
        </p:nvSpPr>
        <p:spPr>
          <a:xfrm>
            <a:off x="4647565" y="1724025"/>
            <a:ext cx="595630" cy="6083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l6</a:t>
            </a:r>
            <a:endParaRPr lang="en-US" altLang="zh-CN"/>
          </a:p>
        </p:txBody>
      </p:sp>
      <p:sp>
        <p:nvSpPr>
          <p:cNvPr id="69" name="椭圆 68"/>
          <p:cNvSpPr/>
          <p:nvPr/>
        </p:nvSpPr>
        <p:spPr>
          <a:xfrm>
            <a:off x="1891030" y="2578100"/>
            <a:ext cx="595630" cy="6083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l1</a:t>
            </a:r>
            <a:endParaRPr lang="en-US" altLang="zh-CN"/>
          </a:p>
        </p:txBody>
      </p:sp>
      <p:sp>
        <p:nvSpPr>
          <p:cNvPr id="71" name="椭圆 70"/>
          <p:cNvSpPr/>
          <p:nvPr/>
        </p:nvSpPr>
        <p:spPr>
          <a:xfrm>
            <a:off x="1091565" y="2578100"/>
            <a:ext cx="595630" cy="6083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l6</a:t>
            </a:r>
            <a:endParaRPr lang="en-US" altLang="zh-CN"/>
          </a:p>
        </p:txBody>
      </p:sp>
      <p:sp>
        <p:nvSpPr>
          <p:cNvPr id="89" name="椭圆 88"/>
          <p:cNvSpPr/>
          <p:nvPr/>
        </p:nvSpPr>
        <p:spPr>
          <a:xfrm>
            <a:off x="1091565" y="3371215"/>
            <a:ext cx="595630" cy="608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l1</a:t>
            </a:r>
            <a:endParaRPr lang="en-US" altLang="zh-CN"/>
          </a:p>
        </p:txBody>
      </p:sp>
      <p:cxnSp>
        <p:nvCxnSpPr>
          <p:cNvPr id="90" name="直接连接符 89"/>
          <p:cNvCxnSpPr>
            <a:stCxn id="71" idx="4"/>
            <a:endCxn id="89" idx="0"/>
          </p:cNvCxnSpPr>
          <p:nvPr/>
        </p:nvCxnSpPr>
        <p:spPr>
          <a:xfrm>
            <a:off x="1389380" y="3186430"/>
            <a:ext cx="0" cy="184785"/>
          </a:xfrm>
          <a:prstGeom prst="line">
            <a:avLst/>
          </a:prstGeom>
        </p:spPr>
        <p:style>
          <a:lnRef idx="1">
            <a:schemeClr val="accent1"/>
          </a:lnRef>
          <a:fillRef idx="0">
            <a:schemeClr val="accent1"/>
          </a:fillRef>
          <a:effectRef idx="0">
            <a:schemeClr val="accent1"/>
          </a:effectRef>
          <a:fontRef idx="minor">
            <a:schemeClr val="tx1"/>
          </a:fontRef>
        </p:style>
      </p:cxnSp>
      <p:sp>
        <p:nvSpPr>
          <p:cNvPr id="75" name="乘号 74"/>
          <p:cNvSpPr/>
          <p:nvPr/>
        </p:nvSpPr>
        <p:spPr>
          <a:xfrm>
            <a:off x="1136650" y="2867025"/>
            <a:ext cx="504190" cy="50419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92" name="文本框 91"/>
              <p:cNvSpPr txBox="1"/>
              <p:nvPr/>
            </p:nvSpPr>
            <p:spPr>
              <a:xfrm>
                <a:off x="1444561" y="2239899"/>
                <a:ext cx="734695"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𝑢𝑏</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92" name="文本框 91"/>
              <p:cNvSpPr txBox="1">
                <a:spLocks noRot="1" noChangeAspect="1" noMove="1" noResize="1" noEditPoints="1" noAdjustHandles="1" noChangeArrowheads="1" noChangeShapeType="1" noTextEdit="1"/>
              </p:cNvSpPr>
              <p:nvPr/>
            </p:nvSpPr>
            <p:spPr>
              <a:xfrm>
                <a:off x="1444561" y="2239899"/>
                <a:ext cx="734695" cy="306705"/>
              </a:xfrm>
              <a:prstGeom prst="rect">
                <a:avLst/>
              </a:prstGeom>
              <a:blipFill rotWithShape="1">
                <a:blip r:embed="rId1"/>
                <a:stretch>
                  <a:fillRect l="-78" t="-83" r="78"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3" name="文本框 92"/>
              <p:cNvSpPr txBox="1"/>
              <p:nvPr/>
            </p:nvSpPr>
            <p:spPr>
              <a:xfrm>
                <a:off x="483806" y="3878199"/>
                <a:ext cx="1193800"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𝑐𝑢𝑟𝑀𝑎𝑥</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93" name="文本框 92"/>
              <p:cNvSpPr txBox="1">
                <a:spLocks noRot="1" noChangeAspect="1" noMove="1" noResize="1" noEditPoints="1" noAdjustHandles="1" noChangeArrowheads="1" noChangeShapeType="1" noTextEdit="1"/>
              </p:cNvSpPr>
              <p:nvPr/>
            </p:nvSpPr>
            <p:spPr>
              <a:xfrm>
                <a:off x="483806" y="3878199"/>
                <a:ext cx="1193800" cy="306705"/>
              </a:xfrm>
              <a:prstGeom prst="rect">
                <a:avLst/>
              </a:prstGeom>
              <a:blipFill rotWithShape="1">
                <a:blip r:embed="rId2"/>
                <a:stretch>
                  <a:fillRect l="-48" t="-83" r="48" b="83"/>
                </a:stretch>
              </a:blipFill>
            </p:spPr>
            <p:txBody>
              <a:bodyPr/>
              <a:lstStyle/>
              <a:p>
                <a:r>
                  <a:rPr lang="zh-CN" altLang="en-US">
                    <a:noFill/>
                  </a:rPr>
                  <a:t> </a:t>
                </a:r>
              </a:p>
            </p:txBody>
          </p:sp>
        </mc:Fallback>
      </mc:AlternateContent>
      <p:sp>
        <p:nvSpPr>
          <p:cNvPr id="95" name="乘号 94"/>
          <p:cNvSpPr/>
          <p:nvPr/>
        </p:nvSpPr>
        <p:spPr>
          <a:xfrm>
            <a:off x="1936750" y="2867025"/>
            <a:ext cx="504190" cy="50419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6" name="乘号 95"/>
          <p:cNvSpPr/>
          <p:nvPr/>
        </p:nvSpPr>
        <p:spPr>
          <a:xfrm>
            <a:off x="2031365" y="2042795"/>
            <a:ext cx="504190" cy="50419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7" name="乘号 96"/>
          <p:cNvSpPr/>
          <p:nvPr/>
        </p:nvSpPr>
        <p:spPr>
          <a:xfrm>
            <a:off x="2915285" y="2042795"/>
            <a:ext cx="504190" cy="50419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8" name="乘号 97"/>
          <p:cNvSpPr/>
          <p:nvPr/>
        </p:nvSpPr>
        <p:spPr>
          <a:xfrm>
            <a:off x="3794760" y="2042795"/>
            <a:ext cx="504190" cy="50419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9" name="乘号 98"/>
          <p:cNvSpPr/>
          <p:nvPr/>
        </p:nvSpPr>
        <p:spPr>
          <a:xfrm>
            <a:off x="4683760" y="2042795"/>
            <a:ext cx="504190" cy="50419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1" name="乘号 100"/>
          <p:cNvSpPr/>
          <p:nvPr/>
        </p:nvSpPr>
        <p:spPr>
          <a:xfrm>
            <a:off x="5582285" y="2073910"/>
            <a:ext cx="504190" cy="50419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102" name="文本框 101"/>
              <p:cNvSpPr txBox="1"/>
              <p:nvPr/>
            </p:nvSpPr>
            <p:spPr>
              <a:xfrm>
                <a:off x="608901" y="3144774"/>
                <a:ext cx="734695"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𝑢𝑏</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102" name="文本框 101"/>
              <p:cNvSpPr txBox="1">
                <a:spLocks noRot="1" noChangeAspect="1" noMove="1" noResize="1" noEditPoints="1" noAdjustHandles="1" noChangeArrowheads="1" noChangeShapeType="1" noTextEdit="1"/>
              </p:cNvSpPr>
              <p:nvPr/>
            </p:nvSpPr>
            <p:spPr>
              <a:xfrm>
                <a:off x="608901" y="3144774"/>
                <a:ext cx="734695" cy="306705"/>
              </a:xfrm>
              <a:prstGeom prst="rect">
                <a:avLst/>
              </a:prstGeom>
              <a:blipFill rotWithShape="1">
                <a:blip r:embed="rId1"/>
                <a:stretch>
                  <a:fillRect l="-78" t="-83" r="78"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文本框 102"/>
              <p:cNvSpPr txBox="1"/>
              <p:nvPr/>
            </p:nvSpPr>
            <p:spPr>
              <a:xfrm>
                <a:off x="1444561" y="3125724"/>
                <a:ext cx="734695"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𝑢𝑏</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103" name="文本框 102"/>
              <p:cNvSpPr txBox="1">
                <a:spLocks noRot="1" noChangeAspect="1" noMove="1" noResize="1" noEditPoints="1" noAdjustHandles="1" noChangeArrowheads="1" noChangeShapeType="1" noTextEdit="1"/>
              </p:cNvSpPr>
              <p:nvPr/>
            </p:nvSpPr>
            <p:spPr>
              <a:xfrm>
                <a:off x="1444561" y="3125724"/>
                <a:ext cx="734695" cy="306705"/>
              </a:xfrm>
              <a:prstGeom prst="rect">
                <a:avLst/>
              </a:prstGeom>
              <a:blipFill rotWithShape="1">
                <a:blip r:embed="rId1"/>
                <a:stretch>
                  <a:fillRect l="-78" t="-83" r="78"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文本框 103"/>
              <p:cNvSpPr txBox="1"/>
              <p:nvPr/>
            </p:nvSpPr>
            <p:spPr>
              <a:xfrm>
                <a:off x="2298001" y="3125724"/>
                <a:ext cx="734695"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𝑢𝑏</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104" name="文本框 103"/>
              <p:cNvSpPr txBox="1">
                <a:spLocks noRot="1" noChangeAspect="1" noMove="1" noResize="1" noEditPoints="1" noAdjustHandles="1" noChangeArrowheads="1" noChangeShapeType="1" noTextEdit="1"/>
              </p:cNvSpPr>
              <p:nvPr/>
            </p:nvSpPr>
            <p:spPr>
              <a:xfrm>
                <a:off x="2298001" y="3125724"/>
                <a:ext cx="734695" cy="306705"/>
              </a:xfrm>
              <a:prstGeom prst="rect">
                <a:avLst/>
              </a:prstGeom>
              <a:blipFill rotWithShape="1">
                <a:blip r:embed="rId1"/>
                <a:stretch>
                  <a:fillRect l="-78" t="-83" r="78"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 name="文本框 104"/>
              <p:cNvSpPr txBox="1"/>
              <p:nvPr/>
            </p:nvSpPr>
            <p:spPr>
              <a:xfrm>
                <a:off x="2351341" y="2240534"/>
                <a:ext cx="734695"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𝑢𝑏</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105" name="文本框 104"/>
              <p:cNvSpPr txBox="1">
                <a:spLocks noRot="1" noChangeAspect="1" noMove="1" noResize="1" noEditPoints="1" noAdjustHandles="1" noChangeArrowheads="1" noChangeShapeType="1" noTextEdit="1"/>
              </p:cNvSpPr>
              <p:nvPr/>
            </p:nvSpPr>
            <p:spPr>
              <a:xfrm>
                <a:off x="2351341" y="2240534"/>
                <a:ext cx="734695" cy="306705"/>
              </a:xfrm>
              <a:prstGeom prst="rect">
                <a:avLst/>
              </a:prstGeom>
              <a:blipFill rotWithShape="1">
                <a:blip r:embed="rId1"/>
                <a:stretch>
                  <a:fillRect l="-78" t="-83" r="78"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2" name="文本框 111"/>
              <p:cNvSpPr txBox="1"/>
              <p:nvPr/>
            </p:nvSpPr>
            <p:spPr>
              <a:xfrm>
                <a:off x="3242881" y="2204974"/>
                <a:ext cx="734695"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𝑢𝑏</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112" name="文本框 111"/>
              <p:cNvSpPr txBox="1">
                <a:spLocks noRot="1" noChangeAspect="1" noMove="1" noResize="1" noEditPoints="1" noAdjustHandles="1" noChangeArrowheads="1" noChangeShapeType="1" noTextEdit="1"/>
              </p:cNvSpPr>
              <p:nvPr/>
            </p:nvSpPr>
            <p:spPr>
              <a:xfrm>
                <a:off x="3242881" y="2204974"/>
                <a:ext cx="734695" cy="306705"/>
              </a:xfrm>
              <a:prstGeom prst="rect">
                <a:avLst/>
              </a:prstGeom>
              <a:blipFill rotWithShape="1">
                <a:blip r:embed="rId1"/>
                <a:stretch>
                  <a:fillRect l="-78" t="-83" r="78"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3" name="文本框 112"/>
              <p:cNvSpPr txBox="1"/>
              <p:nvPr/>
            </p:nvSpPr>
            <p:spPr>
              <a:xfrm>
                <a:off x="4126801" y="2200529"/>
                <a:ext cx="734695"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𝑢𝑏</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113" name="文本框 112"/>
              <p:cNvSpPr txBox="1">
                <a:spLocks noRot="1" noChangeAspect="1" noMove="1" noResize="1" noEditPoints="1" noAdjustHandles="1" noChangeArrowheads="1" noChangeShapeType="1" noTextEdit="1"/>
              </p:cNvSpPr>
              <p:nvPr/>
            </p:nvSpPr>
            <p:spPr>
              <a:xfrm>
                <a:off x="4126801" y="2200529"/>
                <a:ext cx="734695" cy="306705"/>
              </a:xfrm>
              <a:prstGeom prst="rect">
                <a:avLst/>
              </a:prstGeom>
              <a:blipFill rotWithShape="1">
                <a:blip r:embed="rId1"/>
                <a:stretch>
                  <a:fillRect l="-78" t="-83" r="78"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5" name="文本框 114"/>
              <p:cNvSpPr txBox="1"/>
              <p:nvPr/>
            </p:nvSpPr>
            <p:spPr>
              <a:xfrm>
                <a:off x="5027866" y="2200529"/>
                <a:ext cx="734695"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𝑢𝑏</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115" name="文本框 114"/>
              <p:cNvSpPr txBox="1">
                <a:spLocks noRot="1" noChangeAspect="1" noMove="1" noResize="1" noEditPoints="1" noAdjustHandles="1" noChangeArrowheads="1" noChangeShapeType="1" noTextEdit="1"/>
              </p:cNvSpPr>
              <p:nvPr/>
            </p:nvSpPr>
            <p:spPr>
              <a:xfrm>
                <a:off x="5027866" y="2200529"/>
                <a:ext cx="734695" cy="306705"/>
              </a:xfrm>
              <a:prstGeom prst="rect">
                <a:avLst/>
              </a:prstGeom>
              <a:blipFill rotWithShape="1">
                <a:blip r:embed="rId1"/>
                <a:stretch>
                  <a:fillRect l="-78" t="-83" r="78"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6" name="文本框 115"/>
              <p:cNvSpPr txBox="1"/>
              <p:nvPr/>
            </p:nvSpPr>
            <p:spPr>
              <a:xfrm>
                <a:off x="5965126" y="2204974"/>
                <a:ext cx="734695" cy="30670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cs typeface="Cambria Math" panose="02040503050406030204" pitchFamily="18" charset="0"/>
                        </a:rPr>
                        <m:t>𝑢𝑏</m:t>
                      </m:r>
                      <m:r>
                        <a:rPr lang="en-US" altLang="zh-CN" sz="1400" i="1">
                          <a:latin typeface="Cambria Math" panose="02040503050406030204" pitchFamily="18" charset="0"/>
                          <a:cs typeface="Cambria Math" panose="02040503050406030204" pitchFamily="18" charset="0"/>
                        </a:rPr>
                        <m:t>=</m:t>
                      </m:r>
                      <m:r>
                        <a:rPr lang="en-US" altLang="zh-CN" sz="1400" i="1">
                          <a:latin typeface="Cambria Math" panose="02040503050406030204" pitchFamily="18" charset="0"/>
                          <a:cs typeface="Cambria Math" panose="02040503050406030204" pitchFamily="18" charset="0"/>
                        </a:rPr>
                        <m:t>3</m:t>
                      </m:r>
                    </m:oMath>
                  </m:oMathPara>
                </a14:m>
                <a:endParaRPr lang="zh-CN" altLang="en-US" sz="1400"/>
              </a:p>
            </p:txBody>
          </p:sp>
        </mc:Choice>
        <mc:Fallback>
          <p:sp>
            <p:nvSpPr>
              <p:cNvPr id="116" name="文本框 115"/>
              <p:cNvSpPr txBox="1">
                <a:spLocks noRot="1" noChangeAspect="1" noMove="1" noResize="1" noEditPoints="1" noAdjustHandles="1" noChangeArrowheads="1" noChangeShapeType="1" noTextEdit="1"/>
              </p:cNvSpPr>
              <p:nvPr/>
            </p:nvSpPr>
            <p:spPr>
              <a:xfrm>
                <a:off x="5965126" y="2204974"/>
                <a:ext cx="734695" cy="306705"/>
              </a:xfrm>
              <a:prstGeom prst="rect">
                <a:avLst/>
              </a:prstGeom>
              <a:blipFill rotWithShape="1">
                <a:blip r:embed="rId1"/>
                <a:stretch>
                  <a:fillRect l="-78" t="-83" r="78" b="83"/>
                </a:stretch>
              </a:blipFill>
            </p:spPr>
            <p:txBody>
              <a:bodyPr/>
              <a:lstStyle/>
              <a:p>
                <a:r>
                  <a:rPr lang="zh-CN" altLang="en-US">
                    <a:noFill/>
                  </a:rPr>
                  <a:t> </a:t>
                </a:r>
              </a:p>
            </p:txBody>
          </p:sp>
        </mc:Fallback>
      </mc:AlternateContent>
      <p:sp>
        <p:nvSpPr>
          <p:cNvPr id="118" name="椭圆 117"/>
          <p:cNvSpPr/>
          <p:nvPr/>
        </p:nvSpPr>
        <p:spPr>
          <a:xfrm>
            <a:off x="4683760" y="2762885"/>
            <a:ext cx="595630" cy="608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p>
        </p:txBody>
      </p:sp>
      <p:sp>
        <p:nvSpPr>
          <p:cNvPr id="119" name="椭圆 118"/>
          <p:cNvSpPr/>
          <p:nvPr/>
        </p:nvSpPr>
        <p:spPr>
          <a:xfrm>
            <a:off x="5582285" y="2762885"/>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a:p>
        </p:txBody>
      </p:sp>
      <p:sp>
        <p:nvSpPr>
          <p:cNvPr id="121" name="椭圆 120"/>
          <p:cNvSpPr/>
          <p:nvPr/>
        </p:nvSpPr>
        <p:spPr>
          <a:xfrm>
            <a:off x="3794760" y="2762885"/>
            <a:ext cx="595630" cy="6083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ltLang="zh-CN"/>
          </a:p>
        </p:txBody>
      </p:sp>
      <p:sp>
        <p:nvSpPr>
          <p:cNvPr id="122" name="文本框 121"/>
          <p:cNvSpPr txBox="1"/>
          <p:nvPr/>
        </p:nvSpPr>
        <p:spPr>
          <a:xfrm>
            <a:off x="3594735" y="3371215"/>
            <a:ext cx="995680" cy="337185"/>
          </a:xfrm>
          <a:prstGeom prst="rect">
            <a:avLst/>
          </a:prstGeom>
          <a:noFill/>
        </p:spPr>
        <p:txBody>
          <a:bodyPr wrap="none" rtlCol="0">
            <a:spAutoFit/>
          </a:bodyPr>
          <a:p>
            <a:r>
              <a:rPr lang="zh-CN" altLang="en-US" sz="1600"/>
              <a:t>正在访问</a:t>
            </a:r>
            <a:endParaRPr lang="zh-CN" altLang="en-US" sz="1600"/>
          </a:p>
        </p:txBody>
      </p:sp>
      <p:sp>
        <p:nvSpPr>
          <p:cNvPr id="124" name="文本框 123"/>
          <p:cNvSpPr txBox="1"/>
          <p:nvPr/>
        </p:nvSpPr>
        <p:spPr>
          <a:xfrm>
            <a:off x="4590415" y="3371215"/>
            <a:ext cx="792480" cy="337185"/>
          </a:xfrm>
          <a:prstGeom prst="rect">
            <a:avLst/>
          </a:prstGeom>
          <a:noFill/>
        </p:spPr>
        <p:txBody>
          <a:bodyPr wrap="none" rtlCol="0">
            <a:spAutoFit/>
          </a:bodyPr>
          <a:p>
            <a:r>
              <a:rPr lang="zh-CN" altLang="en-US" sz="1600"/>
              <a:t>未访问</a:t>
            </a:r>
            <a:endParaRPr lang="zh-CN" altLang="en-US" sz="1600"/>
          </a:p>
        </p:txBody>
      </p:sp>
      <p:sp>
        <p:nvSpPr>
          <p:cNvPr id="125" name="文本框 124"/>
          <p:cNvSpPr txBox="1"/>
          <p:nvPr/>
        </p:nvSpPr>
        <p:spPr>
          <a:xfrm>
            <a:off x="5483860" y="3371215"/>
            <a:ext cx="792480" cy="337185"/>
          </a:xfrm>
          <a:prstGeom prst="rect">
            <a:avLst/>
          </a:prstGeom>
          <a:noFill/>
        </p:spPr>
        <p:txBody>
          <a:bodyPr wrap="none" rtlCol="0">
            <a:spAutoFit/>
          </a:bodyPr>
          <a:p>
            <a:r>
              <a:rPr lang="zh-CN" altLang="en-US" sz="1600"/>
              <a:t>已访问</a:t>
            </a:r>
            <a:endParaRPr lang="zh-CN" altLang="en-US" sz="1600"/>
          </a:p>
        </p:txBody>
      </p:sp>
      <p:sp>
        <p:nvSpPr>
          <p:cNvPr id="128" name="椭圆 127"/>
          <p:cNvSpPr/>
          <p:nvPr/>
        </p:nvSpPr>
        <p:spPr>
          <a:xfrm>
            <a:off x="1441450" y="4725035"/>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l7</a:t>
            </a:r>
            <a:endParaRPr lang="en-US" altLang="zh-CN"/>
          </a:p>
        </p:txBody>
      </p:sp>
      <p:sp>
        <p:nvSpPr>
          <p:cNvPr id="129" name="椭圆 128"/>
          <p:cNvSpPr/>
          <p:nvPr/>
        </p:nvSpPr>
        <p:spPr>
          <a:xfrm>
            <a:off x="5057775" y="4725035"/>
            <a:ext cx="595630" cy="60833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l6</a:t>
            </a:r>
            <a:endParaRPr lang="en-US" altLang="zh-CN"/>
          </a:p>
        </p:txBody>
      </p:sp>
      <p:cxnSp>
        <p:nvCxnSpPr>
          <p:cNvPr id="130" name="直接连接符 129"/>
          <p:cNvCxnSpPr>
            <a:stCxn id="128" idx="2"/>
          </p:cNvCxnSpPr>
          <p:nvPr/>
        </p:nvCxnSpPr>
        <p:spPr>
          <a:xfrm flipH="1" flipV="1">
            <a:off x="575945" y="5012055"/>
            <a:ext cx="865505" cy="17145"/>
          </a:xfrm>
          <a:prstGeom prst="line">
            <a:avLst/>
          </a:prstGeom>
          <a:ln w="34925"/>
        </p:spPr>
        <p:style>
          <a:lnRef idx="1">
            <a:schemeClr val="dk1"/>
          </a:lnRef>
          <a:fillRef idx="0">
            <a:schemeClr val="dk1"/>
          </a:fillRef>
          <a:effectRef idx="0">
            <a:schemeClr val="dk1"/>
          </a:effectRef>
          <a:fontRef idx="minor">
            <a:schemeClr val="tx1"/>
          </a:fontRef>
        </p:style>
      </p:cxnSp>
      <p:cxnSp>
        <p:nvCxnSpPr>
          <p:cNvPr id="131" name="直接连接符 130"/>
          <p:cNvCxnSpPr>
            <a:stCxn id="128" idx="6"/>
            <a:endCxn id="129" idx="2"/>
          </p:cNvCxnSpPr>
          <p:nvPr/>
        </p:nvCxnSpPr>
        <p:spPr>
          <a:xfrm>
            <a:off x="2037080" y="5029200"/>
            <a:ext cx="3020695" cy="0"/>
          </a:xfrm>
          <a:prstGeom prst="line">
            <a:avLst/>
          </a:prstGeom>
          <a:ln w="34925"/>
        </p:spPr>
        <p:style>
          <a:lnRef idx="1">
            <a:schemeClr val="dk1"/>
          </a:lnRef>
          <a:fillRef idx="0">
            <a:schemeClr val="dk1"/>
          </a:fillRef>
          <a:effectRef idx="0">
            <a:schemeClr val="dk1"/>
          </a:effectRef>
          <a:fontRef idx="minor">
            <a:schemeClr val="tx1"/>
          </a:fontRef>
        </p:style>
      </p:cxnSp>
      <p:cxnSp>
        <p:nvCxnSpPr>
          <p:cNvPr id="133" name="直接连接符 132"/>
          <p:cNvCxnSpPr>
            <a:stCxn id="129" idx="6"/>
          </p:cNvCxnSpPr>
          <p:nvPr/>
        </p:nvCxnSpPr>
        <p:spPr>
          <a:xfrm>
            <a:off x="5653405" y="5029200"/>
            <a:ext cx="1076960" cy="0"/>
          </a:xfrm>
          <a:prstGeom prst="line">
            <a:avLst/>
          </a:prstGeom>
          <a:ln w="34925"/>
        </p:spPr>
        <p:style>
          <a:lnRef idx="1">
            <a:schemeClr val="dk1"/>
          </a:lnRef>
          <a:fillRef idx="0">
            <a:schemeClr val="dk1"/>
          </a:fillRef>
          <a:effectRef idx="0">
            <a:schemeClr val="dk1"/>
          </a:effectRef>
          <a:fontRef idx="minor">
            <a:schemeClr val="tx1"/>
          </a:fontRef>
        </p:style>
      </p:cxnSp>
      <p:sp>
        <p:nvSpPr>
          <p:cNvPr id="134" name="椭圆 133"/>
          <p:cNvSpPr/>
          <p:nvPr/>
        </p:nvSpPr>
        <p:spPr>
          <a:xfrm>
            <a:off x="3239770" y="5415915"/>
            <a:ext cx="595630" cy="6083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l2</a:t>
            </a:r>
            <a:endParaRPr lang="en-US" altLang="zh-CN"/>
          </a:p>
        </p:txBody>
      </p:sp>
      <p:cxnSp>
        <p:nvCxnSpPr>
          <p:cNvPr id="137" name="曲线连接符 136"/>
          <p:cNvCxnSpPr>
            <a:stCxn id="128" idx="5"/>
            <a:endCxn id="134" idx="2"/>
          </p:cNvCxnSpPr>
          <p:nvPr/>
        </p:nvCxnSpPr>
        <p:spPr>
          <a:xfrm rot="5400000" flipV="1">
            <a:off x="2357120" y="4836795"/>
            <a:ext cx="475615" cy="1289685"/>
          </a:xfrm>
          <a:prstGeom prst="curvedConnector2">
            <a:avLst/>
          </a:prstGeom>
          <a:ln w="19050" cmpd="sng">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39" name="曲线连接符 138"/>
          <p:cNvCxnSpPr>
            <a:stCxn id="134" idx="6"/>
            <a:endCxn id="129" idx="3"/>
          </p:cNvCxnSpPr>
          <p:nvPr/>
        </p:nvCxnSpPr>
        <p:spPr>
          <a:xfrm flipV="1">
            <a:off x="3835400" y="5244465"/>
            <a:ext cx="1309370" cy="475615"/>
          </a:xfrm>
          <a:prstGeom prst="curvedConnector2">
            <a:avLst/>
          </a:prstGeom>
          <a:ln w="19050" cmpd="sng">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40" name="下箭头 139"/>
          <p:cNvSpPr/>
          <p:nvPr/>
        </p:nvSpPr>
        <p:spPr>
          <a:xfrm>
            <a:off x="3380740" y="3877945"/>
            <a:ext cx="459105" cy="84709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141" name="文本框 140"/>
          <p:cNvSpPr txBox="1"/>
          <p:nvPr/>
        </p:nvSpPr>
        <p:spPr>
          <a:xfrm>
            <a:off x="6730365" y="1108710"/>
            <a:ext cx="2040890" cy="1845310"/>
          </a:xfrm>
          <a:prstGeom prst="rect">
            <a:avLst/>
          </a:prstGeom>
          <a:noFill/>
        </p:spPr>
        <p:txBody>
          <a:bodyPr wrap="square" rtlCol="0">
            <a:spAutoFit/>
          </a:bodyPr>
          <a:p>
            <a:pPr>
              <a:lnSpc>
                <a:spcPct val="150000"/>
              </a:lnSpc>
            </a:pPr>
            <a:r>
              <a:rPr lang="zh-CN" altLang="en-US" sz="2000" b="1"/>
              <a:t>树状结构的分支限界算法</a:t>
            </a:r>
            <a:endParaRPr lang="zh-CN" altLang="en-US" sz="2000" b="1"/>
          </a:p>
          <a:p>
            <a:pPr marL="342900" lvl="0" indent="-342900">
              <a:lnSpc>
                <a:spcPct val="150000"/>
              </a:lnSpc>
              <a:buFont typeface="Arial" panose="020B0604020202020204" pitchFamily="34" charset="0"/>
              <a:buChar char="•"/>
            </a:pPr>
            <a:r>
              <a:rPr lang="zh-CN" altLang="en-US">
                <a:solidFill>
                  <a:schemeClr val="accent1">
                    <a:lumMod val="75000"/>
                  </a:schemeClr>
                </a:solidFill>
              </a:rPr>
              <a:t>最优性保证</a:t>
            </a:r>
            <a:endParaRPr lang="zh-CN" altLang="en-US">
              <a:solidFill>
                <a:schemeClr val="accent1">
                  <a:lumMod val="75000"/>
                </a:schemeClr>
              </a:solidFill>
            </a:endParaRPr>
          </a:p>
          <a:p>
            <a:pPr marL="342900" lvl="0" indent="-342900">
              <a:lnSpc>
                <a:spcPct val="150000"/>
              </a:lnSpc>
              <a:buFont typeface="Arial" panose="020B0604020202020204" pitchFamily="34" charset="0"/>
              <a:buChar char="•"/>
            </a:pPr>
            <a:r>
              <a:rPr lang="zh-CN" altLang="en-US">
                <a:solidFill>
                  <a:schemeClr val="accent1">
                    <a:lumMod val="75000"/>
                  </a:schemeClr>
                </a:solidFill>
              </a:rPr>
              <a:t>阶乘复杂度</a:t>
            </a:r>
            <a:endParaRPr lang="zh-CN" altLang="en-US">
              <a:solidFill>
                <a:schemeClr val="accent1">
                  <a:lumMod val="75000"/>
                </a:schemeClr>
              </a:solidFill>
            </a:endParaRPr>
          </a:p>
        </p:txBody>
      </p:sp>
      <p:sp>
        <p:nvSpPr>
          <p:cNvPr id="154" name="文本框 153"/>
          <p:cNvSpPr txBox="1"/>
          <p:nvPr/>
        </p:nvSpPr>
        <p:spPr>
          <a:xfrm>
            <a:off x="6730365" y="3979545"/>
            <a:ext cx="2167255" cy="2538095"/>
          </a:xfrm>
          <a:prstGeom prst="rect">
            <a:avLst/>
          </a:prstGeom>
          <a:noFill/>
        </p:spPr>
        <p:txBody>
          <a:bodyPr wrap="square" rtlCol="0">
            <a:spAutoFit/>
          </a:bodyPr>
          <a:p>
            <a:pPr>
              <a:lnSpc>
                <a:spcPct val="150000"/>
              </a:lnSpc>
            </a:pPr>
            <a:r>
              <a:rPr lang="zh-CN" altLang="en-US" sz="2000" b="1"/>
              <a:t>链表结构的贪心算法</a:t>
            </a:r>
            <a:endParaRPr lang="zh-CN" altLang="en-US" sz="2000" b="1"/>
          </a:p>
          <a:p>
            <a:pPr marL="342900" lvl="0" indent="-342900">
              <a:lnSpc>
                <a:spcPct val="100000"/>
              </a:lnSpc>
              <a:buFont typeface="Arial" panose="020B0604020202020204" pitchFamily="34" charset="0"/>
              <a:buChar char="•"/>
            </a:pPr>
            <a:r>
              <a:rPr lang="zh-CN" altLang="en-US">
                <a:solidFill>
                  <a:schemeClr val="accent1">
                    <a:lumMod val="75000"/>
                  </a:schemeClr>
                </a:solidFill>
              </a:rPr>
              <a:t>每次在最优的插入位置插入最优节点</a:t>
            </a:r>
            <a:endParaRPr lang="zh-CN" altLang="en-US">
              <a:solidFill>
                <a:schemeClr val="accent1">
                  <a:lumMod val="75000"/>
                </a:schemeClr>
              </a:solidFill>
            </a:endParaRPr>
          </a:p>
          <a:p>
            <a:pPr marL="342900" lvl="0" indent="-342900">
              <a:lnSpc>
                <a:spcPct val="100000"/>
              </a:lnSpc>
              <a:buFont typeface="Arial" panose="020B0604020202020204" pitchFamily="34" charset="0"/>
              <a:buChar char="•"/>
            </a:pPr>
            <a:r>
              <a:rPr lang="zh-CN" altLang="en-US">
                <a:solidFill>
                  <a:schemeClr val="accent1">
                    <a:lumMod val="75000"/>
                  </a:schemeClr>
                </a:solidFill>
              </a:rPr>
              <a:t>无最优性保证</a:t>
            </a:r>
            <a:endParaRPr lang="zh-CN" altLang="en-US">
              <a:solidFill>
                <a:schemeClr val="accent1">
                  <a:lumMod val="75000"/>
                </a:schemeClr>
              </a:solidFill>
            </a:endParaRPr>
          </a:p>
          <a:p>
            <a:pPr marL="342900" lvl="0" indent="-342900">
              <a:lnSpc>
                <a:spcPct val="150000"/>
              </a:lnSpc>
              <a:buFont typeface="Arial" panose="020B0604020202020204" pitchFamily="34" charset="0"/>
              <a:buChar char="•"/>
            </a:pPr>
            <a:endParaRPr lang="zh-CN" altLang="en-US">
              <a:solidFill>
                <a:schemeClr val="accent1">
                  <a:lumMod val="75000"/>
                </a:schemeClr>
              </a:solidFill>
            </a:endParaRPr>
          </a:p>
        </p:txBody>
      </p:sp>
      <p:sp>
        <p:nvSpPr>
          <p:cNvPr id="155" name="下箭头 154"/>
          <p:cNvSpPr/>
          <p:nvPr/>
        </p:nvSpPr>
        <p:spPr>
          <a:xfrm>
            <a:off x="7521575" y="3115945"/>
            <a:ext cx="459105" cy="84709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502285" y="4050665"/>
                <a:ext cx="8349615" cy="2310765"/>
              </a:xfrm>
              <a:prstGeom prst="rect">
                <a:avLst/>
              </a:prstGeom>
              <a:noFill/>
            </p:spPr>
            <p:txBody>
              <a:bodyPr wrap="square" rtlCol="0">
                <a:spAutoFit/>
              </a:bodyPr>
              <a:p>
                <a:pPr algn="l">
                  <a:lnSpc>
                    <a:spcPct val="150000"/>
                  </a:lnSpc>
                </a:pPr>
                <a:r>
                  <a:rPr lang="zh-CN" altLang="en-US" sz="2400" b="1"/>
                  <a:t>插入代价</a:t>
                </a:r>
                <a:endParaRPr lang="zh-CN" altLang="en-US" sz="2400" b="1"/>
              </a:p>
              <a:p>
                <a:pPr algn="l">
                  <a:lnSpc>
                    <a:spcPct val="130000"/>
                  </a:lnSpc>
                </a:pPr>
                <a:r>
                  <a:rPr lang="zh-CN" altLang="en-US" sz="2000"/>
                  <a:t>假设当前的派送路径为</a:t>
                </a:r>
                <a14:m>
                  <m:oMath xmlns:m="http://schemas.openxmlformats.org/officeDocument/2006/math">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oMath>
                </a14:m>
                <a:r>
                  <a:rPr lang="zh-CN" altLang="en-US" sz="2000">
                    <a:latin typeface="Cambria Math" panose="02040503050406030204" pitchFamily="18" charset="0"/>
                    <a:cs typeface="Cambria Math" panose="02040503050406030204" pitchFamily="18" charset="0"/>
                  </a:rPr>
                  <a:t>，其派送代价为</a:t>
                </a:r>
                <a14:m>
                  <m:oMath xmlns:m="http://schemas.openxmlformats.org/officeDocument/2006/math">
                    <m:r>
                      <a:rPr lang="en-US" altLang="zh-CN" sz="2000" i="1">
                        <a:latin typeface="Cambria Math" panose="02040503050406030204" pitchFamily="18" charset="0"/>
                        <a:cs typeface="Cambria Math" panose="02040503050406030204" pitchFamily="18" charset="0"/>
                      </a:rPr>
                      <m:t>𝑇𝐶</m:t>
                    </m:r>
                    <m:r>
                      <a:rPr lang="en-US" altLang="zh-CN" sz="2000" i="1">
                        <a:latin typeface="Cambria Math" panose="02040503050406030204" pitchFamily="18" charset="0"/>
                        <a:cs typeface="Cambria Math" panose="02040503050406030204" pitchFamily="18" charset="0"/>
                      </a:rPr>
                      <m:t>(</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r>
                      <a:rPr lang="en-US" altLang="zh-CN" sz="2000" i="1">
                        <a:latin typeface="Cambria Math" panose="02040503050406030204" pitchFamily="18" charset="0"/>
                        <a:cs typeface="Cambria Math" panose="02040503050406030204" pitchFamily="18" charset="0"/>
                      </a:rPr>
                      <m:t>)</m:t>
                    </m:r>
                  </m:oMath>
                </a14:m>
                <a:r>
                  <a:rPr lang="zh-CN" altLang="en-US" sz="2000">
                    <a:latin typeface="Cambria Math" panose="02040503050406030204" pitchFamily="18" charset="0"/>
                    <a:cs typeface="Cambria Math" panose="02040503050406030204" pitchFamily="18" charset="0"/>
                  </a:rPr>
                  <a:t>；现将派送地点</a:t>
                </a:r>
                <a14:m>
                  <m:oMath xmlns:m="http://schemas.openxmlformats.org/officeDocument/2006/math">
                    <m:r>
                      <a:rPr lang="en-US" altLang="zh-CN" sz="2000" i="1">
                        <a:latin typeface="Cambria Math" panose="02040503050406030204" pitchFamily="18" charset="0"/>
                        <a:cs typeface="Cambria Math" panose="02040503050406030204" pitchFamily="18" charset="0"/>
                      </a:rPr>
                      <m:t>𝑙</m:t>
                    </m:r>
                  </m:oMath>
                </a14:m>
                <a:r>
                  <a:rPr lang="zh-CN" altLang="en-US" sz="2000">
                    <a:latin typeface="Cambria Math" panose="02040503050406030204" pitchFamily="18" charset="0"/>
                    <a:cs typeface="Cambria Math" panose="02040503050406030204" pitchFamily="18" charset="0"/>
                  </a:rPr>
                  <a:t>插入</a:t>
                </a:r>
                <a14:m>
                  <m:oMath xmlns:m="http://schemas.openxmlformats.org/officeDocument/2006/math">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oMath>
                </a14:m>
                <a:r>
                  <a:rPr lang="zh-CN" altLang="en-US" sz="2000">
                    <a:latin typeface="Cambria Math" panose="02040503050406030204" pitchFamily="18" charset="0"/>
                    <a:cs typeface="Cambria Math" panose="02040503050406030204" pitchFamily="18" charset="0"/>
                  </a:rPr>
                  <a:t>第</a:t>
                </a:r>
                <a14:m>
                  <m:oMath xmlns:m="http://schemas.openxmlformats.org/officeDocument/2006/math">
                    <m:r>
                      <a:rPr lang="en-US" altLang="zh-CN" sz="2000" i="1">
                        <a:latin typeface="Cambria Math" panose="02040503050406030204" pitchFamily="18" charset="0"/>
                        <a:cs typeface="Cambria Math" panose="02040503050406030204" pitchFamily="18" charset="0"/>
                      </a:rPr>
                      <m:t>𝑖</m:t>
                    </m:r>
                  </m:oMath>
                </a14:m>
                <a:r>
                  <a:rPr lang="zh-CN" altLang="en-US" sz="2000">
                    <a:latin typeface="Cambria Math" panose="02040503050406030204" pitchFamily="18" charset="0"/>
                    <a:cs typeface="Cambria Math" panose="02040503050406030204" pitchFamily="18" charset="0"/>
                  </a:rPr>
                  <a:t>个位置，构成新的派送路径</a:t>
                </a:r>
                <a14:m>
                  <m:oMath xmlns:m="http://schemas.openxmlformats.org/officeDocument/2006/math">
                    <m:sSubSup>
                      <m:sSubSupPr>
                        <m:ctrlPr>
                          <a:rPr lang="en-US" altLang="zh-CN" sz="2000" i="1">
                            <a:latin typeface="Cambria Math" panose="02040503050406030204" pitchFamily="18" charset="0"/>
                            <a:cs typeface="Cambria Math" panose="02040503050406030204" pitchFamily="18" charset="0"/>
                          </a:rPr>
                        </m:ctrlPr>
                      </m:sSubSup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up>
                        <m:r>
                          <a:rPr lang="en-US" altLang="zh-CN" sz="2000" i="1">
                            <a:latin typeface="Cambria Math" panose="02040503050406030204" pitchFamily="18" charset="0"/>
                            <a:cs typeface="Cambria Math" panose="02040503050406030204" pitchFamily="18" charset="0"/>
                          </a:rPr>
                          <m:t>’</m:t>
                        </m:r>
                      </m:sup>
                    </m:sSubSup>
                  </m:oMath>
                </a14:m>
                <a:r>
                  <a:rPr lang="zh-CN" altLang="en-US" sz="2000">
                    <a:latin typeface="Cambria Math" panose="02040503050406030204" pitchFamily="18" charset="0"/>
                    <a:cs typeface="Cambria Math" panose="02040503050406030204" pitchFamily="18" charset="0"/>
                  </a:rPr>
                  <a:t>，则定义该次插入操作的插入代价为：</a:t>
                </a:r>
                <a:endParaRPr lang="zh-CN" altLang="en-US" sz="2000">
                  <a:latin typeface="Cambria Math" panose="02040503050406030204" pitchFamily="18" charset="0"/>
                  <a:cs typeface="Cambria Math" panose="02040503050406030204" pitchFamily="18" charset="0"/>
                </a:endParaRPr>
              </a:p>
              <a:p>
                <a:pPr algn="l">
                  <a:lnSpc>
                    <a:spcPct val="130000"/>
                  </a:lnSpc>
                </a:pPr>
                <a14:m>
                  <m:oMathPara xmlns:m="http://schemas.openxmlformats.org/officeDocument/2006/math">
                    <m:oMathParaPr>
                      <m:jc m:val="centerGroup"/>
                    </m:oMathParaPr>
                    <m:oMath xmlns:m="http://schemas.openxmlformats.org/officeDocument/2006/math">
                      <m:sSub>
                        <m:sSubPr>
                          <m:ctrlPr>
                            <a:rPr lang="zh-CN" altLang="en-US"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m:t>
                          </m:r>
                        </m:e>
                        <m:sub>
                          <m:r>
                            <a:rPr lang="en-US" altLang="zh-CN" sz="2000" i="1">
                              <a:latin typeface="Cambria Math" panose="02040503050406030204" pitchFamily="18" charset="0"/>
                              <a:cs typeface="Cambria Math" panose="02040503050406030204" pitchFamily="18" charset="0"/>
                            </a:rPr>
                            <m:t>𝑙</m:t>
                          </m:r>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𝑖</m:t>
                          </m:r>
                        </m:sub>
                      </m:sSub>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𝑇𝐶</m:t>
                      </m:r>
                      <m:r>
                        <a:rPr lang="en-US" altLang="zh-CN" sz="2000" i="1">
                          <a:latin typeface="Cambria Math" panose="02040503050406030204" pitchFamily="18" charset="0"/>
                          <a:cs typeface="Cambria Math" panose="02040503050406030204" pitchFamily="18" charset="0"/>
                        </a:rPr>
                        <m:t>(</m:t>
                      </m:r>
                      <m:sSubSup>
                        <m:sSubSupPr>
                          <m:ctrlPr>
                            <a:rPr lang="en-US" altLang="zh-CN" sz="2000" i="1">
                              <a:latin typeface="Cambria Math" panose="02040503050406030204" pitchFamily="18" charset="0"/>
                              <a:cs typeface="Cambria Math" panose="02040503050406030204" pitchFamily="18" charset="0"/>
                            </a:rPr>
                          </m:ctrlPr>
                        </m:sSubSup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up>
                          <m:r>
                            <a:rPr lang="en-US" altLang="zh-CN" sz="2000" i="1">
                              <a:latin typeface="Cambria Math" panose="02040503050406030204" pitchFamily="18" charset="0"/>
                              <a:cs typeface="Cambria Math" panose="02040503050406030204" pitchFamily="18" charset="0"/>
                            </a:rPr>
                            <m:t>’</m:t>
                          </m:r>
                        </m:sup>
                      </m:sSubSup>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𝑇𝐶</m:t>
                      </m:r>
                      <m:r>
                        <a:rPr lang="en-US" altLang="zh-CN" sz="2000" i="1">
                          <a:latin typeface="Cambria Math" panose="02040503050406030204" pitchFamily="18" charset="0"/>
                          <a:cs typeface="Cambria Math" panose="02040503050406030204" pitchFamily="18" charset="0"/>
                        </a:rPr>
                        <m:t>(</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r>
                        <a:rPr lang="en-US" altLang="zh-CN" sz="2000" i="1">
                          <a:latin typeface="Cambria Math" panose="02040503050406030204" pitchFamily="18" charset="0"/>
                          <a:cs typeface="Cambria Math" panose="02040503050406030204" pitchFamily="18" charset="0"/>
                        </a:rPr>
                        <m:t>)</m:t>
                      </m:r>
                    </m:oMath>
                  </m:oMathPara>
                </a14:m>
                <a:endParaRPr lang="en-US" altLang="zh-CN" sz="2000" i="1">
                  <a:latin typeface="Cambria Math" panose="02040503050406030204" pitchFamily="18" charset="0"/>
                  <a:cs typeface="Cambria Math" panose="02040503050406030204" pitchFamily="18" charset="0"/>
                </a:endParaRPr>
              </a:p>
              <a:p>
                <a:pPr algn="l">
                  <a:lnSpc>
                    <a:spcPct val="130000"/>
                  </a:lnSpc>
                </a:pPr>
                <a:r>
                  <a:rPr lang="zh-CN" altLang="en-US" sz="200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Cambria Math" panose="02040503050406030204" pitchFamily="18" charset="0"/>
                  </a:rPr>
                  <a:t>每轮迭代都会挑选插入代价最小的位置与节点执行插入操作。</a:t>
                </a:r>
                <a:endParaRPr lang="zh-CN" altLang="en-US" sz="2000">
                  <a:solidFill>
                    <a:schemeClr val="accent1"/>
                  </a:solidFill>
                  <a:effectLst>
                    <a:outerShdw blurRad="38100" dist="25400" dir="5400000" algn="ctr" rotWithShape="0">
                      <a:srgbClr val="6E747A">
                        <a:alpha val="43000"/>
                      </a:srgbClr>
                    </a:outerShdw>
                  </a:effectLst>
                  <a:latin typeface="Cambria Math" panose="02040503050406030204" pitchFamily="18" charset="0"/>
                  <a:cs typeface="Cambria Math" panose="020405030504060302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02285" y="4050665"/>
                <a:ext cx="8349615" cy="231076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427990" y="868045"/>
                <a:ext cx="7764780" cy="2976880"/>
              </a:xfrm>
              <a:prstGeom prst="rect">
                <a:avLst/>
              </a:prstGeom>
              <a:noFill/>
            </p:spPr>
            <p:txBody>
              <a:bodyPr wrap="square" rtlCol="0">
                <a:spAutoFit/>
              </a:bodyPr>
              <a:p>
                <a:pPr algn="l">
                  <a:lnSpc>
                    <a:spcPct val="150000"/>
                  </a:lnSpc>
                </a:pPr>
                <a:r>
                  <a:rPr lang="zh-CN" altLang="en-US" sz="2400" b="1">
                    <a:sym typeface="+mn-ea"/>
                  </a:rPr>
                  <a:t>派送代价</a:t>
                </a:r>
                <a:endParaRPr lang="zh-CN" altLang="en-US" sz="2400" b="1">
                  <a:sym typeface="+mn-ea"/>
                </a:endParaRPr>
              </a:p>
              <a:p>
                <a:pPr algn="l">
                  <a:lnSpc>
                    <a:spcPct val="150000"/>
                  </a:lnSpc>
                </a:pPr>
                <a:r>
                  <a:rPr lang="zh-CN" altLang="en-US" sz="2000"/>
                  <a:t>派送代价指的是完成派送路径</a:t>
                </a:r>
                <a14:m>
                  <m:oMath xmlns:m="http://schemas.openxmlformats.org/officeDocument/2006/math">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𝑃</m:t>
                        </m:r>
                      </m:e>
                      <m:sub>
                        <m:r>
                          <a:rPr lang="en-US" altLang="zh-CN" sz="2400" i="1">
                            <a:latin typeface="Cambria Math" panose="02040503050406030204" pitchFamily="18" charset="0"/>
                            <a:cs typeface="Cambria Math" panose="02040503050406030204" pitchFamily="18" charset="0"/>
                          </a:rPr>
                          <m:t>𝑐</m:t>
                        </m:r>
                      </m:sub>
                    </m:sSub>
                  </m:oMath>
                </a14:m>
                <a:r>
                  <a:rPr lang="zh-CN" altLang="en-US" sz="2000">
                    <a:latin typeface="Cambria Math" panose="02040503050406030204" pitchFamily="18" charset="0"/>
                    <a:cs typeface="Cambria Math" panose="02040503050406030204" pitchFamily="18" charset="0"/>
                  </a:rPr>
                  <a:t>所有派送任务所需的时间，定义为：</a:t>
                </a:r>
                <a:endParaRPr lang="zh-CN" altLang="en-US" sz="2000">
                  <a:latin typeface="Cambria Math" panose="02040503050406030204" pitchFamily="18" charset="0"/>
                  <a:cs typeface="Cambria Math" panose="02040503050406030204" pitchFamily="18" charset="0"/>
                </a:endParaRPr>
              </a:p>
              <a:p>
                <a:pPr algn="l">
                  <a:lnSpc>
                    <a:spcPct val="15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cs typeface="Cambria Math" panose="02040503050406030204" pitchFamily="18" charset="0"/>
                        </a:rPr>
                        <m:t>𝑇𝐶</m:t>
                      </m:r>
                      <m:r>
                        <a:rPr lang="en-US" altLang="zh-CN" sz="2000" i="1">
                          <a:latin typeface="Cambria Math" panose="02040503050406030204" pitchFamily="18" charset="0"/>
                          <a:cs typeface="Cambria Math" panose="02040503050406030204" pitchFamily="18" charset="0"/>
                        </a:rPr>
                        <m:t>(</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r>
                        <a:rPr lang="en-US" altLang="zh-CN" sz="2000" i="1">
                          <a:latin typeface="Cambria Math" panose="02040503050406030204" pitchFamily="18" charset="0"/>
                          <a:cs typeface="Cambria Math" panose="02040503050406030204" pitchFamily="18" charset="0"/>
                        </a:rPr>
                        <m:t>)=</m:t>
                      </m:r>
                      <m:nary>
                        <m:naryPr>
                          <m:chr m:val="∑"/>
                          <m:limLoc m:val="undOvr"/>
                          <m:ctrlPr>
                            <a:rPr lang="en-US" altLang="zh-CN" sz="2000" i="1">
                              <a:latin typeface="Cambria Math" panose="02040503050406030204" pitchFamily="18" charset="0"/>
                              <a:cs typeface="Cambria Math" panose="02040503050406030204" pitchFamily="18" charset="0"/>
                            </a:rPr>
                          </m:ctrlPr>
                        </m:naryPr>
                        <m:sub>
                          <m:r>
                            <a:rPr lang="en-US" altLang="zh-CN" sz="2000" i="1">
                              <a:latin typeface="Cambria Math" panose="02040503050406030204" pitchFamily="18" charset="0"/>
                              <a:cs typeface="Cambria Math" panose="02040503050406030204" pitchFamily="18" charset="0"/>
                            </a:rPr>
                            <m:t>𝑖</m:t>
                          </m:r>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0</m:t>
                          </m:r>
                        </m:sub>
                        <m:sup>
                          <m:r>
                            <a:rPr lang="en-US" altLang="zh-CN" sz="2000" i="1">
                              <a:latin typeface="Cambria Math" panose="02040503050406030204" pitchFamily="18" charset="0"/>
                              <a:cs typeface="Cambria Math" panose="02040503050406030204" pitchFamily="18" charset="0"/>
                            </a:rPr>
                            <m:t>|</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r>
                            <a:rPr lang="en-US" altLang="zh-CN" sz="2000" i="1">
                              <a:latin typeface="Cambria Math" panose="02040503050406030204" pitchFamily="18" charset="0"/>
                              <a:cs typeface="Cambria Math" panose="02040503050406030204" pitchFamily="18" charset="0"/>
                            </a:rPr>
                            <m:t>|</m:t>
                          </m:r>
                        </m:sup>
                        <m:e>
                          <m:r>
                            <a:rPr lang="en-US" altLang="zh-CN" sz="2000" i="1">
                              <a:latin typeface="Cambria Math" panose="02040503050406030204" pitchFamily="18" charset="0"/>
                              <a:cs typeface="Cambria Math" panose="02040503050406030204" pitchFamily="18" charset="0"/>
                            </a:rPr>
                            <m:t>𝑡𝑡</m:t>
                          </m:r>
                          <m:r>
                            <a:rPr lang="en-US" altLang="zh-CN" sz="2000" i="1">
                              <a:latin typeface="Cambria Math" panose="02040503050406030204" pitchFamily="18" charset="0"/>
                              <a:cs typeface="Cambria Math" panose="02040503050406030204" pitchFamily="18" charset="0"/>
                            </a:rPr>
                            <m:t>(</m:t>
                          </m:r>
                          <m:sSubSup>
                            <m:sSubSupPr>
                              <m:ctrlPr>
                                <a:rPr lang="en-US" altLang="zh-CN" sz="2000" i="1">
                                  <a:latin typeface="Cambria Math" panose="02040503050406030204" pitchFamily="18" charset="0"/>
                                  <a:cs typeface="Cambria Math" panose="02040503050406030204" pitchFamily="18" charset="0"/>
                                </a:rPr>
                              </m:ctrlPr>
                            </m:sSubSupPr>
                            <m:e>
                              <m:r>
                                <a:rPr lang="en-US" altLang="zh-CN" sz="2000" i="1">
                                  <a:latin typeface="Cambria Math" panose="02040503050406030204" pitchFamily="18" charset="0"/>
                                  <a:cs typeface="Cambria Math" panose="02040503050406030204" pitchFamily="18" charset="0"/>
                                </a:rPr>
                                <m:t>𝑙</m:t>
                              </m:r>
                            </m:e>
                            <m:sub>
                              <m:r>
                                <a:rPr lang="en-US" altLang="zh-CN" sz="2000" i="1">
                                  <a:latin typeface="Cambria Math" panose="02040503050406030204" pitchFamily="18" charset="0"/>
                                  <a:cs typeface="Cambria Math" panose="02040503050406030204" pitchFamily="18" charset="0"/>
                                </a:rPr>
                                <m:t>𝑐</m:t>
                              </m:r>
                            </m:sub>
                            <m:sup>
                              <m:r>
                                <a:rPr lang="en-US" altLang="zh-CN" sz="2000" i="1">
                                  <a:latin typeface="Cambria Math" panose="02040503050406030204" pitchFamily="18" charset="0"/>
                                  <a:cs typeface="Cambria Math" panose="02040503050406030204" pitchFamily="18" charset="0"/>
                                </a:rPr>
                                <m:t>𝑖</m:t>
                              </m:r>
                            </m:sup>
                          </m:sSubSup>
                          <m:r>
                            <a:rPr lang="en-US" altLang="zh-CN" sz="2000" i="1">
                              <a:latin typeface="Cambria Math" panose="02040503050406030204" pitchFamily="18" charset="0"/>
                              <a:cs typeface="Cambria Math" panose="02040503050406030204" pitchFamily="18" charset="0"/>
                            </a:rPr>
                            <m:t>,</m:t>
                          </m:r>
                          <m:sSubSup>
                            <m:sSubSupPr>
                              <m:ctrlPr>
                                <a:rPr lang="en-US" altLang="zh-CN" sz="2000" i="1">
                                  <a:latin typeface="Cambria Math" panose="02040503050406030204" pitchFamily="18" charset="0"/>
                                  <a:cs typeface="Cambria Math" panose="02040503050406030204" pitchFamily="18" charset="0"/>
                                </a:rPr>
                              </m:ctrlPr>
                            </m:sSubSupPr>
                            <m:e>
                              <m:r>
                                <a:rPr lang="en-US" altLang="zh-CN" sz="2000" i="1">
                                  <a:latin typeface="Cambria Math" panose="02040503050406030204" pitchFamily="18" charset="0"/>
                                  <a:cs typeface="Cambria Math" panose="02040503050406030204" pitchFamily="18" charset="0"/>
                                </a:rPr>
                                <m:t>𝑙</m:t>
                              </m:r>
                            </m:e>
                            <m:sub>
                              <m:r>
                                <a:rPr lang="en-US" altLang="zh-CN" sz="2000" i="1">
                                  <a:latin typeface="Cambria Math" panose="02040503050406030204" pitchFamily="18" charset="0"/>
                                  <a:cs typeface="Cambria Math" panose="02040503050406030204" pitchFamily="18" charset="0"/>
                                </a:rPr>
                                <m:t>𝑐</m:t>
                              </m:r>
                            </m:sub>
                            <m:sup>
                              <m:r>
                                <a:rPr lang="en-US" altLang="zh-CN" sz="2000" i="1">
                                  <a:latin typeface="Cambria Math" panose="02040503050406030204" pitchFamily="18" charset="0"/>
                                  <a:cs typeface="Cambria Math" panose="02040503050406030204" pitchFamily="18" charset="0"/>
                                </a:rPr>
                                <m:t>𝑖</m:t>
                              </m:r>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1</m:t>
                              </m:r>
                            </m:sup>
                          </m:sSubSup>
                          <m:r>
                            <a:rPr lang="en-US" altLang="zh-CN" sz="2000" i="1">
                              <a:latin typeface="Cambria Math" panose="02040503050406030204" pitchFamily="18" charset="0"/>
                              <a:cs typeface="Cambria Math" panose="02040503050406030204" pitchFamily="18" charset="0"/>
                            </a:rPr>
                            <m:t>)+</m:t>
                          </m:r>
                          <m:nary>
                            <m:naryPr>
                              <m:chr m:val="∑"/>
                              <m:limLoc m:val="undOvr"/>
                              <m:ctrlPr>
                                <a:rPr lang="en-US" altLang="zh-CN" sz="2000" i="1">
                                  <a:latin typeface="Cambria Math" panose="02040503050406030204" pitchFamily="18" charset="0"/>
                                  <a:cs typeface="Cambria Math" panose="02040503050406030204" pitchFamily="18" charset="0"/>
                                </a:rPr>
                              </m:ctrlPr>
                            </m:naryPr>
                            <m:sub>
                              <m:r>
                                <a:rPr lang="en-US" altLang="zh-CN" sz="2000" i="1">
                                  <a:latin typeface="Cambria Math" panose="02040503050406030204" pitchFamily="18" charset="0"/>
                                  <a:cs typeface="Cambria Math" panose="02040503050406030204" pitchFamily="18" charset="0"/>
                                </a:rPr>
                                <m:t>𝑖</m:t>
                              </m:r>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1</m:t>
                              </m:r>
                            </m:sub>
                            <m:sup>
                              <m:r>
                                <a:rPr lang="en-US" altLang="zh-CN" sz="2000" i="1">
                                  <a:latin typeface="Cambria Math" panose="02040503050406030204" pitchFamily="18" charset="0"/>
                                  <a:cs typeface="Cambria Math" panose="02040503050406030204" pitchFamily="18" charset="0"/>
                                </a:rPr>
                                <m:t>|</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r>
                                <a:rPr lang="en-US" altLang="zh-CN" sz="2000" i="1">
                                  <a:latin typeface="Cambria Math" panose="02040503050406030204" pitchFamily="18" charset="0"/>
                                  <a:cs typeface="Cambria Math" panose="02040503050406030204" pitchFamily="18" charset="0"/>
                                </a:rPr>
                                <m:t>|</m:t>
                              </m:r>
                            </m:sup>
                            <m:e>
                              <m:r>
                                <a:rPr lang="en-US" altLang="zh-CN" sz="2000" i="1">
                                  <a:latin typeface="Cambria Math" panose="02040503050406030204" pitchFamily="18" charset="0"/>
                                  <a:cs typeface="Cambria Math" panose="02040503050406030204" pitchFamily="18" charset="0"/>
                                </a:rPr>
                                <m:t>𝑤𝑡</m:t>
                              </m:r>
                              <m:r>
                                <a:rPr lang="en-US" altLang="zh-CN" sz="2000" i="1">
                                  <a:latin typeface="Cambria Math" panose="02040503050406030204" pitchFamily="18" charset="0"/>
                                  <a:cs typeface="Cambria Math" panose="02040503050406030204" pitchFamily="18" charset="0"/>
                                </a:rPr>
                                <m:t>(</m:t>
                              </m:r>
                              <m:sSubSup>
                                <m:sSubSupPr>
                                  <m:ctrlPr>
                                    <a:rPr lang="en-US" altLang="zh-CN" sz="2000" i="1">
                                      <a:latin typeface="Cambria Math" panose="02040503050406030204" pitchFamily="18" charset="0"/>
                                      <a:cs typeface="Cambria Math" panose="02040503050406030204" pitchFamily="18" charset="0"/>
                                    </a:rPr>
                                  </m:ctrlPr>
                                </m:sSubSupPr>
                                <m:e>
                                  <m:r>
                                    <a:rPr lang="en-US" altLang="zh-CN" sz="2000" i="1">
                                      <a:latin typeface="Cambria Math" panose="02040503050406030204" pitchFamily="18" charset="0"/>
                                      <a:cs typeface="Cambria Math" panose="02040503050406030204" pitchFamily="18" charset="0"/>
                                    </a:rPr>
                                    <m:t>𝑙</m:t>
                                  </m:r>
                                </m:e>
                                <m:sub>
                                  <m:r>
                                    <a:rPr lang="en-US" altLang="zh-CN" sz="2000" i="1">
                                      <a:latin typeface="Cambria Math" panose="02040503050406030204" pitchFamily="18" charset="0"/>
                                      <a:cs typeface="Cambria Math" panose="02040503050406030204" pitchFamily="18" charset="0"/>
                                    </a:rPr>
                                    <m:t>𝑐</m:t>
                                  </m:r>
                                </m:sub>
                                <m:sup>
                                  <m:r>
                                    <a:rPr lang="en-US" altLang="zh-CN" sz="2000" i="1">
                                      <a:latin typeface="Cambria Math" panose="02040503050406030204" pitchFamily="18" charset="0"/>
                                      <a:cs typeface="Cambria Math" panose="02040503050406030204" pitchFamily="18" charset="0"/>
                                    </a:rPr>
                                    <m:t>𝑖</m:t>
                                  </m:r>
                                </m:sup>
                              </m:sSubSup>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𝑎𝑡</m:t>
                              </m:r>
                              <m:r>
                                <a:rPr lang="en-US" altLang="zh-CN" sz="2000" i="1">
                                  <a:latin typeface="Cambria Math" panose="02040503050406030204" pitchFamily="18" charset="0"/>
                                  <a:cs typeface="Cambria Math" panose="02040503050406030204" pitchFamily="18" charset="0"/>
                                </a:rPr>
                                <m:t>(</m:t>
                              </m:r>
                              <m:sSubSup>
                                <m:sSubSupPr>
                                  <m:ctrlPr>
                                    <a:rPr lang="en-US" altLang="zh-CN" sz="2000" i="1">
                                      <a:latin typeface="Cambria Math" panose="02040503050406030204" pitchFamily="18" charset="0"/>
                                      <a:cs typeface="Cambria Math" panose="02040503050406030204" pitchFamily="18" charset="0"/>
                                    </a:rPr>
                                  </m:ctrlPr>
                                </m:sSubSupPr>
                                <m:e>
                                  <m:r>
                                    <a:rPr lang="en-US" altLang="zh-CN" sz="2000" i="1">
                                      <a:latin typeface="Cambria Math" panose="02040503050406030204" pitchFamily="18" charset="0"/>
                                      <a:cs typeface="Cambria Math" panose="02040503050406030204" pitchFamily="18" charset="0"/>
                                    </a:rPr>
                                    <m:t>𝑙</m:t>
                                  </m:r>
                                </m:e>
                                <m:sub>
                                  <m:r>
                                    <a:rPr lang="en-US" altLang="zh-CN" sz="2000" i="1">
                                      <a:latin typeface="Cambria Math" panose="02040503050406030204" pitchFamily="18" charset="0"/>
                                      <a:cs typeface="Cambria Math" panose="02040503050406030204" pitchFamily="18" charset="0"/>
                                    </a:rPr>
                                    <m:t>𝑐</m:t>
                                  </m:r>
                                </m:sub>
                                <m:sup>
                                  <m:r>
                                    <a:rPr lang="en-US" altLang="zh-CN" sz="2000" i="1">
                                      <a:latin typeface="Cambria Math" panose="02040503050406030204" pitchFamily="18" charset="0"/>
                                      <a:cs typeface="Cambria Math" panose="02040503050406030204" pitchFamily="18" charset="0"/>
                                    </a:rPr>
                                    <m:t>𝑖</m:t>
                                  </m:r>
                                </m:sup>
                              </m:sSubSup>
                              <m:r>
                                <a:rPr lang="en-US" altLang="zh-CN" sz="2000" i="1">
                                  <a:latin typeface="Cambria Math" panose="02040503050406030204" pitchFamily="18" charset="0"/>
                                  <a:cs typeface="Cambria Math" panose="02040503050406030204" pitchFamily="18" charset="0"/>
                                </a:rPr>
                                <m:t>,</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r>
                                <a:rPr lang="en-US" altLang="zh-CN" sz="2000" i="1">
                                  <a:latin typeface="Cambria Math" panose="02040503050406030204" pitchFamily="18" charset="0"/>
                                  <a:cs typeface="Cambria Math" panose="02040503050406030204" pitchFamily="18" charset="0"/>
                                </a:rPr>
                                <m:t>))</m:t>
                              </m:r>
                            </m:e>
                          </m:nary>
                          <m:r>
                            <a:rPr lang="en-US" altLang="zh-CN" sz="2000" i="1">
                              <a:latin typeface="Cambria Math" panose="02040503050406030204" pitchFamily="18" charset="0"/>
                              <a:cs typeface="Cambria Math" panose="02040503050406030204" pitchFamily="18" charset="0"/>
                            </a:rPr>
                            <m:t>+</m:t>
                          </m:r>
                          <m:nary>
                            <m:naryPr>
                              <m:chr m:val="∑"/>
                              <m:limLoc m:val="undOvr"/>
                              <m:ctrlPr>
                                <a:rPr lang="en-US" altLang="zh-CN" sz="2000" i="1">
                                  <a:latin typeface="Cambria Math" panose="02040503050406030204" pitchFamily="18" charset="0"/>
                                  <a:cs typeface="Cambria Math" panose="02040503050406030204" pitchFamily="18" charset="0"/>
                                </a:rPr>
                              </m:ctrlPr>
                            </m:naryPr>
                            <m:sub>
                              <m:r>
                                <a:rPr lang="en-US" altLang="zh-CN" sz="2000" i="1">
                                  <a:latin typeface="Cambria Math" panose="02040503050406030204" pitchFamily="18" charset="0"/>
                                  <a:cs typeface="Cambria Math" panose="02040503050406030204" pitchFamily="18" charset="0"/>
                                </a:rPr>
                                <m:t>𝑖</m:t>
                              </m:r>
                              <m:r>
                                <a:rPr lang="en-US" altLang="zh-CN" sz="2000" i="1">
                                  <a:latin typeface="Cambria Math" panose="02040503050406030204" pitchFamily="18" charset="0"/>
                                  <a:cs typeface="Cambria Math" panose="02040503050406030204" pitchFamily="18" charset="0"/>
                                </a:rPr>
                                <m:t>=</m:t>
                              </m:r>
                              <m:r>
                                <a:rPr lang="en-US" altLang="zh-CN" sz="2000" i="1">
                                  <a:latin typeface="Cambria Math" panose="02040503050406030204" pitchFamily="18" charset="0"/>
                                  <a:cs typeface="Cambria Math" panose="02040503050406030204" pitchFamily="18" charset="0"/>
                                </a:rPr>
                                <m:t>1</m:t>
                              </m:r>
                            </m:sub>
                            <m:sup>
                              <m:r>
                                <a:rPr lang="en-US" altLang="zh-CN" sz="2000" i="1">
                                  <a:latin typeface="Cambria Math" panose="02040503050406030204" pitchFamily="18" charset="0"/>
                                  <a:cs typeface="Cambria Math" panose="02040503050406030204" pitchFamily="18" charset="0"/>
                                </a:rPr>
                                <m:t>|</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r>
                                <a:rPr lang="en-US" altLang="zh-CN" sz="2000" i="1">
                                  <a:latin typeface="Cambria Math" panose="02040503050406030204" pitchFamily="18" charset="0"/>
                                  <a:cs typeface="Cambria Math" panose="02040503050406030204" pitchFamily="18" charset="0"/>
                                </a:rPr>
                                <m:t>|</m:t>
                              </m:r>
                            </m:sup>
                            <m:e>
                              <m:r>
                                <a:rPr lang="en-US" altLang="zh-CN" sz="2000" i="1">
                                  <a:latin typeface="Cambria Math" panose="02040503050406030204" pitchFamily="18" charset="0"/>
                                  <a:cs typeface="Cambria Math" panose="02040503050406030204" pitchFamily="18" charset="0"/>
                                </a:rPr>
                                <m:t>𝑜𝑡</m:t>
                              </m:r>
                              <m:r>
                                <a:rPr lang="en-US" altLang="zh-CN" sz="2000" i="1">
                                  <a:latin typeface="Cambria Math" panose="02040503050406030204" pitchFamily="18" charset="0"/>
                                  <a:cs typeface="Cambria Math" panose="02040503050406030204" pitchFamily="18" charset="0"/>
                                </a:rPr>
                                <m:t>(</m:t>
                              </m:r>
                              <m:sSubSup>
                                <m:sSubSupPr>
                                  <m:ctrlPr>
                                    <a:rPr lang="en-US" altLang="zh-CN" sz="2000" i="1">
                                      <a:latin typeface="Cambria Math" panose="02040503050406030204" pitchFamily="18" charset="0"/>
                                      <a:cs typeface="Cambria Math" panose="02040503050406030204" pitchFamily="18" charset="0"/>
                                    </a:rPr>
                                  </m:ctrlPr>
                                </m:sSubSupPr>
                                <m:e>
                                  <m:r>
                                    <a:rPr lang="en-US" altLang="zh-CN" sz="2000" i="1">
                                      <a:latin typeface="Cambria Math" panose="02040503050406030204" pitchFamily="18" charset="0"/>
                                      <a:cs typeface="Cambria Math" panose="02040503050406030204" pitchFamily="18" charset="0"/>
                                    </a:rPr>
                                    <m:t>𝑙</m:t>
                                  </m:r>
                                </m:e>
                                <m:sub>
                                  <m:r>
                                    <a:rPr lang="en-US" altLang="zh-CN" sz="2000" i="1">
                                      <a:latin typeface="Cambria Math" panose="02040503050406030204" pitchFamily="18" charset="0"/>
                                      <a:cs typeface="Cambria Math" panose="02040503050406030204" pitchFamily="18" charset="0"/>
                                    </a:rPr>
                                    <m:t>𝑐</m:t>
                                  </m:r>
                                </m:sub>
                                <m:sup>
                                  <m:r>
                                    <a:rPr lang="en-US" altLang="zh-CN" sz="2000" i="1">
                                      <a:latin typeface="Cambria Math" panose="02040503050406030204" pitchFamily="18" charset="0"/>
                                      <a:cs typeface="Cambria Math" panose="02040503050406030204" pitchFamily="18" charset="0"/>
                                    </a:rPr>
                                    <m:t>𝑖</m:t>
                                  </m:r>
                                </m:sup>
                              </m:sSubSup>
                              <m:r>
                                <a:rPr lang="en-US" altLang="zh-CN" sz="2000" i="1">
                                  <a:latin typeface="Cambria Math" panose="02040503050406030204" pitchFamily="18" charset="0"/>
                                  <a:cs typeface="Cambria Math" panose="02040503050406030204" pitchFamily="18" charset="0"/>
                                </a:rPr>
                                <m:t>,</m:t>
                              </m:r>
                              <m:sSub>
                                <m:sSubPr>
                                  <m:ctrlPr>
                                    <a:rPr lang="en-US" altLang="zh-CN" sz="2000" i="1">
                                      <a:latin typeface="Cambria Math" panose="02040503050406030204" pitchFamily="18" charset="0"/>
                                      <a:cs typeface="Cambria Math" panose="02040503050406030204" pitchFamily="18" charset="0"/>
                                    </a:rPr>
                                  </m:ctrlPr>
                                </m:sSubPr>
                                <m:e>
                                  <m:r>
                                    <a:rPr lang="en-US" altLang="zh-CN" sz="2000" i="1">
                                      <a:latin typeface="Cambria Math" panose="02040503050406030204" pitchFamily="18" charset="0"/>
                                      <a:cs typeface="Cambria Math" panose="02040503050406030204" pitchFamily="18" charset="0"/>
                                    </a:rPr>
                                    <m:t>𝑃</m:t>
                                  </m:r>
                                </m:e>
                                <m:sub>
                                  <m:r>
                                    <a:rPr lang="en-US" altLang="zh-CN" sz="2000" i="1">
                                      <a:latin typeface="Cambria Math" panose="02040503050406030204" pitchFamily="18" charset="0"/>
                                      <a:cs typeface="Cambria Math" panose="02040503050406030204" pitchFamily="18" charset="0"/>
                                    </a:rPr>
                                    <m:t>𝑐</m:t>
                                  </m:r>
                                </m:sub>
                              </m:sSub>
                              <m:r>
                                <a:rPr lang="en-US" altLang="zh-CN" sz="2000" i="1">
                                  <a:latin typeface="Cambria Math" panose="02040503050406030204" pitchFamily="18" charset="0"/>
                                  <a:cs typeface="Cambria Math" panose="02040503050406030204" pitchFamily="18" charset="0"/>
                                </a:rPr>
                                <m:t>)</m:t>
                              </m:r>
                            </m:e>
                          </m:nary>
                        </m:e>
                      </m:nary>
                    </m:oMath>
                  </m:oMathPara>
                </a14:m>
                <a:endParaRPr lang="zh-CN" altLang="en-US" sz="2400" b="1"/>
              </a:p>
              <a:p>
                <a:pPr algn="l">
                  <a:lnSpc>
                    <a:spcPct val="130000"/>
                  </a:lnSpc>
                </a:pPr>
                <a:endParaRPr lang="zh-CN" altLang="en-US" sz="2000"/>
              </a:p>
            </p:txBody>
          </p:sp>
        </mc:Choice>
        <mc:Fallback>
          <p:sp>
            <p:nvSpPr>
              <p:cNvPr id="7" name="文本框 6"/>
              <p:cNvSpPr txBox="1">
                <a:spLocks noRot="1" noChangeAspect="1" noMove="1" noResize="1" noEditPoints="1" noAdjustHandles="1" noChangeArrowheads="1" noChangeShapeType="1" noTextEdit="1"/>
              </p:cNvSpPr>
              <p:nvPr/>
            </p:nvSpPr>
            <p:spPr>
              <a:xfrm>
                <a:off x="427990" y="868045"/>
                <a:ext cx="7764780" cy="2976880"/>
              </a:xfrm>
              <a:prstGeom prst="rect">
                <a:avLst/>
              </a:prstGeom>
              <a:blipFill rotWithShape="1">
                <a:blip r:embed="rId2"/>
                <a:stretch>
                  <a:fillRect r="-82"/>
                </a:stretch>
              </a:blipFill>
            </p:spPr>
            <p:txBody>
              <a:bodyPr/>
              <a:lstStyle/>
              <a:p>
                <a:r>
                  <a:rPr lang="zh-CN" altLang="en-US">
                    <a:noFill/>
                  </a:rPr>
                  <a:t> </a:t>
                </a:r>
              </a:p>
            </p:txBody>
          </p:sp>
        </mc:Fallback>
      </mc:AlternateContent>
      <p:sp>
        <p:nvSpPr>
          <p:cNvPr id="12" name="文本框 11"/>
          <p:cNvSpPr txBox="1"/>
          <p:nvPr/>
        </p:nvSpPr>
        <p:spPr>
          <a:xfrm>
            <a:off x="2289175" y="3844925"/>
            <a:ext cx="1097280" cy="368300"/>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rtlCol="0">
            <a:spAutoFit/>
          </a:bodyPr>
          <a:p>
            <a:r>
              <a:rPr lang="zh-CN" altLang="en-US">
                <a:solidFill>
                  <a:schemeClr val="accent2"/>
                </a:solidFill>
              </a:rPr>
              <a:t>通勤时间</a:t>
            </a:r>
            <a:endParaRPr lang="zh-CN" altLang="en-US">
              <a:solidFill>
                <a:schemeClr val="accent2"/>
              </a:solidFill>
            </a:endParaRPr>
          </a:p>
        </p:txBody>
      </p:sp>
      <p:sp>
        <p:nvSpPr>
          <p:cNvPr id="14" name="文本框 13"/>
          <p:cNvSpPr txBox="1"/>
          <p:nvPr/>
        </p:nvSpPr>
        <p:spPr>
          <a:xfrm>
            <a:off x="4406900" y="3844925"/>
            <a:ext cx="1097280" cy="368300"/>
          </a:xfrm>
          <a:prstGeom prst="rect">
            <a:avLst/>
          </a:prstGeom>
          <a:noFill/>
        </p:spPr>
        <p:txBody>
          <a:bodyPr wrap="none" rtlCol="0">
            <a:spAutoFit/>
          </a:bodyPr>
          <a:p>
            <a:r>
              <a:rPr lang="zh-CN" altLang="en-US">
                <a:solidFill>
                  <a:schemeClr val="accent4"/>
                </a:solidFill>
              </a:rPr>
              <a:t>等待时间</a:t>
            </a:r>
            <a:endParaRPr lang="zh-CN" altLang="en-US">
              <a:solidFill>
                <a:schemeClr val="accent4"/>
              </a:solidFill>
            </a:endParaRPr>
          </a:p>
        </p:txBody>
      </p:sp>
      <p:sp>
        <p:nvSpPr>
          <p:cNvPr id="15" name="左大括号 14"/>
          <p:cNvSpPr/>
          <p:nvPr/>
        </p:nvSpPr>
        <p:spPr>
          <a:xfrm rot="16200000">
            <a:off x="6930390" y="2868295"/>
            <a:ext cx="90170" cy="17068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文本框 15"/>
          <p:cNvSpPr txBox="1"/>
          <p:nvPr/>
        </p:nvSpPr>
        <p:spPr>
          <a:xfrm>
            <a:off x="6524625" y="3844925"/>
            <a:ext cx="1129665" cy="368300"/>
          </a:xfrm>
          <a:prstGeom prst="rect">
            <a:avLst/>
          </a:prstGeom>
          <a:noFill/>
        </p:spPr>
        <p:txBody>
          <a:bodyPr wrap="square" rtlCol="0">
            <a:spAutoFit/>
          </a:bodyPr>
          <a:p>
            <a:r>
              <a:rPr lang="zh-CN" altLang="en-US">
                <a:solidFill>
                  <a:schemeClr val="accent1"/>
                </a:solidFill>
              </a:rPr>
              <a:t>执行时间</a:t>
            </a:r>
            <a:endParaRPr lang="zh-CN" altLang="en-US">
              <a:solidFill>
                <a:schemeClr val="accent1"/>
              </a:solidFill>
            </a:endParaRPr>
          </a:p>
        </p:txBody>
      </p:sp>
      <p:sp>
        <p:nvSpPr>
          <p:cNvPr id="17" name="左大括号 16"/>
          <p:cNvSpPr/>
          <p:nvPr/>
        </p:nvSpPr>
        <p:spPr>
          <a:xfrm rot="16200000">
            <a:off x="2799715" y="2966085"/>
            <a:ext cx="76200" cy="1525905"/>
          </a:xfrm>
          <a:prstGeom prst="leftBrace">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18" name="左大括号 17"/>
          <p:cNvSpPr/>
          <p:nvPr/>
        </p:nvSpPr>
        <p:spPr>
          <a:xfrm rot="16200000">
            <a:off x="4916805" y="2618105"/>
            <a:ext cx="76200" cy="2221865"/>
          </a:xfrm>
          <a:prstGeom prst="leftBrace">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文本框 19"/>
          <p:cNvSpPr txBox="1"/>
          <p:nvPr/>
        </p:nvSpPr>
        <p:spPr>
          <a:xfrm>
            <a:off x="427990" y="199390"/>
            <a:ext cx="6301105" cy="521970"/>
          </a:xfrm>
          <a:prstGeom prst="rect">
            <a:avLst/>
          </a:prstGeom>
          <a:noFill/>
        </p:spPr>
        <p:txBody>
          <a:bodyPr wrap="square" rtlCol="0">
            <a:spAutoFit/>
          </a:bodyPr>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启发式算法（</a:t>
            </a:r>
            <a:r>
              <a:rPr lang="en-US" altLang="zh-CN" sz="2800" b="1" spc="200" dirty="0">
                <a:solidFill>
                  <a:schemeClr val="bg1"/>
                </a:solidFill>
                <a:latin typeface="Calibri" panose="020F0502020204030204" pitchFamily="34" charset="0"/>
                <a:ea typeface="微软雅黑" panose="020B0503020204020204" pitchFamily="34" charset="-122"/>
              </a:rPr>
              <a:t>Naive Insertion, NIH</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6301105" cy="521970"/>
          </a:xfrm>
          <a:prstGeom prst="rect">
            <a:avLst/>
          </a:prstGeom>
          <a:noFill/>
        </p:spPr>
        <p:txBody>
          <a:bodyPr wrap="square" rtlCol="0">
            <a:spAutoFit/>
          </a:bodyPr>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启发式算法（</a:t>
            </a:r>
            <a:r>
              <a:rPr lang="en-US" altLang="zh-CN" sz="2800" b="1" spc="200" dirty="0">
                <a:solidFill>
                  <a:schemeClr val="bg1"/>
                </a:solidFill>
                <a:latin typeface="Calibri" panose="020F0502020204030204" pitchFamily="34" charset="0"/>
                <a:ea typeface="微软雅黑" panose="020B0503020204020204" pitchFamily="34" charset="-122"/>
              </a:rPr>
              <a:t>Naive Insertion, NIH</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文本框 5"/>
              <p:cNvSpPr txBox="1"/>
              <p:nvPr/>
            </p:nvSpPr>
            <p:spPr>
              <a:xfrm>
                <a:off x="397510" y="1936750"/>
                <a:ext cx="8349615" cy="2984500"/>
              </a:xfrm>
              <a:prstGeom prst="rect">
                <a:avLst/>
              </a:prstGeom>
              <a:noFill/>
            </p:spPr>
            <p:txBody>
              <a:bodyPr wrap="square" rtlCol="0">
                <a:spAutoFit/>
              </a:bodyPr>
              <a:p>
                <a:pPr algn="l">
                  <a:lnSpc>
                    <a:spcPct val="150000"/>
                  </a:lnSpc>
                </a:pPr>
                <a:r>
                  <a:rPr lang="zh-CN" altLang="en-US" sz="2400" b="1"/>
                  <a:t>复杂度分析</a:t>
                </a:r>
                <a:endParaRPr lang="zh-CN" altLang="en-US" sz="2400" b="1"/>
              </a:p>
              <a:p>
                <a:pPr marL="342900" indent="-342900" algn="l">
                  <a:lnSpc>
                    <a:spcPct val="140000"/>
                  </a:lnSpc>
                  <a:buFont typeface="Arial" panose="020B0604020202020204" pitchFamily="34" charset="0"/>
                  <a:buChar char="•"/>
                </a:pPr>
                <a:r>
                  <a:rPr lang="zh-CN" altLang="en-US">
                    <a:solidFill>
                      <a:schemeClr val="accent1"/>
                    </a:solidFill>
                    <a:latin typeface="Cambria Math" panose="02040503050406030204" pitchFamily="18" charset="0"/>
                    <a:cs typeface="Cambria Math" panose="02040503050406030204" pitchFamily="18" charset="0"/>
                  </a:rPr>
                  <a:t>假设有</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𝐷</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个派送任务，</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个派送地点，派送路径长为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𝑛</m:t>
                    </m:r>
                  </m:oMath>
                </a14:m>
                <a:r>
                  <a:rPr lang="zh-CN" altLang="en-US">
                    <a:solidFill>
                      <a:schemeClr val="accent1"/>
                    </a:solidFill>
                    <a:latin typeface="Cambria Math" panose="02040503050406030204" pitchFamily="18" charset="0"/>
                    <a:cs typeface="Cambria Math" panose="02040503050406030204" pitchFamily="18" charset="0"/>
                  </a:rPr>
                  <a:t>，最短路开销为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𝑂</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𝑞</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a:t>
                </a:r>
                <a:endParaRPr lang="zh-CN" altLang="en-US">
                  <a:solidFill>
                    <a:schemeClr val="accent1"/>
                  </a:solidFill>
                  <a:latin typeface="Cambria Math" panose="02040503050406030204" pitchFamily="18" charset="0"/>
                  <a:cs typeface="Cambria Math" panose="02040503050406030204" pitchFamily="18" charset="0"/>
                </a:endParaRPr>
              </a:p>
              <a:p>
                <a:pPr marL="342900" indent="-342900" algn="l">
                  <a:lnSpc>
                    <a:spcPct val="140000"/>
                  </a:lnSpc>
                  <a:buFont typeface="Arial" panose="020B0604020202020204" pitchFamily="34" charset="0"/>
                  <a:buChar char="•"/>
                </a:pPr>
                <a:r>
                  <a:rPr lang="zh-CN" altLang="en-US">
                    <a:solidFill>
                      <a:schemeClr val="accent1"/>
                    </a:solidFill>
                    <a:latin typeface="Cambria Math" panose="02040503050406030204" pitchFamily="18" charset="0"/>
                    <a:cs typeface="Cambria Math" panose="02040503050406030204" pitchFamily="18" charset="0"/>
                  </a:rPr>
                  <a:t>此时，最多需要执行</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𝐷</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次插入操作，每次插入最多需要遍历</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个派送地点，每个派送地点最多做需要检查</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𝑛</m:t>
                    </m:r>
                  </m:oMath>
                </a14:m>
                <a:r>
                  <a:rPr lang="zh-CN" altLang="en-US">
                    <a:solidFill>
                      <a:schemeClr val="accent1"/>
                    </a:solidFill>
                    <a:latin typeface="Cambria Math" panose="02040503050406030204" pitchFamily="18" charset="0"/>
                    <a:cs typeface="Cambria Math" panose="02040503050406030204" pitchFamily="18" charset="0"/>
                  </a:rPr>
                  <a:t>个插入位置。</a:t>
                </a:r>
                <a:endParaRPr lang="zh-CN" altLang="en-US">
                  <a:solidFill>
                    <a:schemeClr val="accent1"/>
                  </a:solidFill>
                  <a:latin typeface="Cambria Math" panose="02040503050406030204" pitchFamily="18" charset="0"/>
                  <a:cs typeface="Cambria Math" panose="02040503050406030204" pitchFamily="18" charset="0"/>
                </a:endParaRPr>
              </a:p>
              <a:p>
                <a:pPr marL="342900" indent="-342900" algn="l">
                  <a:lnSpc>
                    <a:spcPct val="140000"/>
                  </a:lnSpc>
                  <a:buFont typeface="Arial" panose="020B0604020202020204" pitchFamily="34" charset="0"/>
                  <a:buChar char="•"/>
                </a:pPr>
                <a:r>
                  <a:rPr lang="zh-CN" altLang="en-US">
                    <a:solidFill>
                      <a:schemeClr val="accent1"/>
                    </a:solidFill>
                    <a:latin typeface="Cambria Math" panose="02040503050406030204" pitchFamily="18" charset="0"/>
                    <a:cs typeface="Cambria Math" panose="02040503050406030204" pitchFamily="18" charset="0"/>
                  </a:rPr>
                  <a:t>由于插入代价计算中</a:t>
                </a:r>
                <a:r>
                  <a:rPr lang="en-US" altLang="zh-CN">
                    <a:solidFill>
                      <a:schemeClr val="accent1"/>
                    </a:solidFill>
                    <a:latin typeface="Cambria Math" panose="02040503050406030204" pitchFamily="18" charset="0"/>
                    <a:cs typeface="Cambria Math" panose="02040503050406030204" pitchFamily="18" charset="0"/>
                  </a:rPr>
                  <a:t>“</a:t>
                </a:r>
                <a:r>
                  <a:rPr lang="zh-CN" altLang="en-US">
                    <a:solidFill>
                      <a:schemeClr val="accent1"/>
                    </a:solidFill>
                    <a:latin typeface="Cambria Math" panose="02040503050406030204" pitchFamily="18" charset="0"/>
                    <a:cs typeface="Cambria Math" panose="02040503050406030204" pitchFamily="18" charset="0"/>
                  </a:rPr>
                  <a:t>等待时间</a:t>
                </a:r>
                <a:r>
                  <a:rPr lang="en-US" altLang="zh-CN">
                    <a:solidFill>
                      <a:schemeClr val="accent1"/>
                    </a:solidFill>
                    <a:latin typeface="Cambria Math" panose="02040503050406030204" pitchFamily="18" charset="0"/>
                    <a:cs typeface="Cambria Math" panose="02040503050406030204" pitchFamily="18" charset="0"/>
                  </a:rPr>
                  <a:t>”</a:t>
                </a:r>
                <a:r>
                  <a:rPr lang="zh-CN" altLang="en-US">
                    <a:solidFill>
                      <a:schemeClr val="accent1"/>
                    </a:solidFill>
                    <a:latin typeface="Cambria Math" panose="02040503050406030204" pitchFamily="18" charset="0"/>
                    <a:cs typeface="Cambria Math" panose="02040503050406030204" pitchFamily="18" charset="0"/>
                  </a:rPr>
                  <a:t>分量在最坏情况下（即：插入位置为</a:t>
                </a:r>
                <a:r>
                  <a:rPr lang="en-US" altLang="zh-CN">
                    <a:solidFill>
                      <a:schemeClr val="accent1"/>
                    </a:solidFill>
                    <a:latin typeface="Cambria Math" panose="02040503050406030204" pitchFamily="18" charset="0"/>
                    <a:cs typeface="Cambria Math" panose="02040503050406030204" pitchFamily="18" charset="0"/>
                  </a:rPr>
                  <a:t>1</a:t>
                </a:r>
                <a:r>
                  <a:rPr lang="zh-CN" altLang="en-US">
                    <a:solidFill>
                      <a:schemeClr val="accent1"/>
                    </a:solidFill>
                    <a:latin typeface="Cambria Math" panose="02040503050406030204" pitchFamily="18" charset="0"/>
                    <a:cs typeface="Cambria Math" panose="02040503050406030204" pitchFamily="18" charset="0"/>
                  </a:rPr>
                  <a:t>）需要重新计算所有节点的等待时间，该计算开销为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𝑂</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𝑛𝑞</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a:t>
                </a:r>
                <a:endParaRPr lang="zh-CN" altLang="en-US">
                  <a:solidFill>
                    <a:schemeClr val="accent1"/>
                  </a:solidFill>
                  <a:latin typeface="Cambria Math" panose="02040503050406030204" pitchFamily="18" charset="0"/>
                  <a:cs typeface="Cambria Math" panose="02040503050406030204" pitchFamily="18" charset="0"/>
                </a:endParaRPr>
              </a:p>
              <a:p>
                <a:pPr marL="342900" indent="-342900" algn="l">
                  <a:lnSpc>
                    <a:spcPct val="140000"/>
                  </a:lnSpc>
                  <a:buFont typeface="Arial" panose="020B0604020202020204" pitchFamily="34" charset="0"/>
                  <a:buChar char="•"/>
                </a:pPr>
                <a:r>
                  <a:rPr lang="zh-CN" altLang="en-US">
                    <a:solidFill>
                      <a:schemeClr val="accent1"/>
                    </a:solidFill>
                    <a:latin typeface="Cambria Math" panose="02040503050406030204" pitchFamily="18" charset="0"/>
                    <a:cs typeface="Cambria Math" panose="02040503050406030204" pitchFamily="18" charset="0"/>
                  </a:rPr>
                  <a:t>综上，</a:t>
                </a:r>
                <a:r>
                  <a:rPr lang="en-US" altLang="zh-CN">
                    <a:solidFill>
                      <a:schemeClr val="accent1"/>
                    </a:solidFill>
                    <a:latin typeface="Cambria Math" panose="02040503050406030204" pitchFamily="18" charset="0"/>
                    <a:cs typeface="Cambria Math" panose="02040503050406030204" pitchFamily="18" charset="0"/>
                  </a:rPr>
                  <a:t>NIH</a:t>
                </a:r>
                <a:r>
                  <a:rPr lang="zh-CN" altLang="en-US">
                    <a:solidFill>
                      <a:schemeClr val="accent1"/>
                    </a:solidFill>
                    <a:latin typeface="Cambria Math" panose="02040503050406030204" pitchFamily="18" charset="0"/>
                    <a:cs typeface="Cambria Math" panose="02040503050406030204" pitchFamily="18" charset="0"/>
                  </a:rPr>
                  <a:t>算法复杂度为：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𝑂</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𝐷</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sSup>
                      <m:sSupPr>
                        <m:ctrlPr>
                          <a:rPr lang="en-US" altLang="zh-CN" i="1">
                            <a:solidFill>
                              <a:schemeClr val="accent1"/>
                            </a:solidFill>
                            <a:latin typeface="Cambria Math" panose="02040503050406030204" pitchFamily="18" charset="0"/>
                            <a:cs typeface="Cambria Math" panose="02040503050406030204" pitchFamily="18" charset="0"/>
                          </a:rPr>
                        </m:ctrlPr>
                      </m:sSupPr>
                      <m:e>
                        <m:r>
                          <a:rPr lang="en-US" altLang="zh-CN" i="1">
                            <a:solidFill>
                              <a:schemeClr val="accent1"/>
                            </a:solidFill>
                            <a:latin typeface="Cambria Math" panose="02040503050406030204" pitchFamily="18" charset="0"/>
                            <a:cs typeface="Cambria Math" panose="02040503050406030204" pitchFamily="18" charset="0"/>
                          </a:rPr>
                          <m:t>𝑛</m:t>
                        </m:r>
                      </m:e>
                      <m:sup>
                        <m:r>
                          <a:rPr lang="en-US" altLang="zh-CN" i="1">
                            <a:solidFill>
                              <a:schemeClr val="accent1"/>
                            </a:solidFill>
                            <a:latin typeface="Cambria Math" panose="02040503050406030204" pitchFamily="18" charset="0"/>
                            <a:cs typeface="Cambria Math" panose="02040503050406030204" pitchFamily="18" charset="0"/>
                          </a:rPr>
                          <m:t>2</m:t>
                        </m:r>
                      </m:sup>
                    </m:sSup>
                    <m:r>
                      <a:rPr lang="en-US" altLang="zh-CN" i="1">
                        <a:solidFill>
                          <a:schemeClr val="accent1"/>
                        </a:solidFill>
                        <a:latin typeface="Cambria Math" panose="02040503050406030204" pitchFamily="18" charset="0"/>
                        <a:cs typeface="Cambria Math" panose="02040503050406030204" pitchFamily="18" charset="0"/>
                      </a:rPr>
                      <m:t>𝑞</m:t>
                    </m:r>
                    <m:r>
                      <a:rPr lang="en-US" altLang="zh-CN" i="1">
                        <a:solidFill>
                          <a:schemeClr val="accent1"/>
                        </a:solidFill>
                        <a:latin typeface="Cambria Math" panose="02040503050406030204" pitchFamily="18" charset="0"/>
                        <a:cs typeface="Cambria Math" panose="02040503050406030204" pitchFamily="18" charset="0"/>
                      </a:rPr>
                      <m:t>)</m:t>
                    </m:r>
                  </m:oMath>
                </a14:m>
                <a:endParaRPr lang="en-US" altLang="zh-CN" i="1">
                  <a:solidFill>
                    <a:schemeClr val="accent1"/>
                  </a:solidFill>
                  <a:latin typeface="Cambria Math" panose="02040503050406030204" pitchFamily="18" charset="0"/>
                  <a:cs typeface="Cambria Math" panose="020405030504060302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397510" y="1936750"/>
                <a:ext cx="8349615" cy="298450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fld>
            <a:endParaRPr lang="zh-CN" altLang="en-US" dirty="0"/>
          </a:p>
        </p:txBody>
      </p:sp>
      <p:sp>
        <p:nvSpPr>
          <p:cNvPr id="3" name="文本框 2"/>
          <p:cNvSpPr txBox="1"/>
          <p:nvPr/>
        </p:nvSpPr>
        <p:spPr>
          <a:xfrm>
            <a:off x="427990" y="189230"/>
            <a:ext cx="6879590" cy="521970"/>
          </a:xfrm>
          <a:prstGeom prst="rect">
            <a:avLst/>
          </a:prstGeom>
          <a:noFill/>
        </p:spPr>
        <p:txBody>
          <a:bodyPr wrap="square" rtlCol="0">
            <a:spAutoFit/>
          </a:bodyPr>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启发式算法（</a:t>
            </a:r>
            <a:r>
              <a:rPr lang="en-US" altLang="zh-CN" sz="2800" b="1" spc="200" dirty="0">
                <a:solidFill>
                  <a:schemeClr val="bg1"/>
                </a:solidFill>
                <a:latin typeface="Calibri" panose="020F0502020204030204" pitchFamily="34" charset="0"/>
                <a:ea typeface="微软雅黑" panose="020B0503020204020204" pitchFamily="34" charset="-122"/>
              </a:rPr>
              <a:t>Insertion Heuristic</a:t>
            </a:r>
            <a:r>
              <a:rPr lang="en-US" altLang="zh-CN" sz="2800" b="1" spc="200" dirty="0">
                <a:solidFill>
                  <a:schemeClr val="bg1"/>
                </a:solidFill>
                <a:latin typeface="Calibri" panose="020F0502020204030204" pitchFamily="34" charset="0"/>
                <a:ea typeface="微软雅黑" panose="020B0503020204020204" pitchFamily="34" charset="-122"/>
              </a:rPr>
              <a:t>, IH</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2" name="文本框 1"/>
          <p:cNvSpPr txBox="1"/>
          <p:nvPr/>
        </p:nvSpPr>
        <p:spPr>
          <a:xfrm>
            <a:off x="427990" y="1207770"/>
            <a:ext cx="8361680" cy="1457325"/>
          </a:xfrm>
          <a:prstGeom prst="rect">
            <a:avLst/>
          </a:prstGeom>
          <a:noFill/>
        </p:spPr>
        <p:txBody>
          <a:bodyPr wrap="square" rtlCol="0">
            <a:spAutoFit/>
          </a:bodyPr>
          <a:p>
            <a:pPr>
              <a:lnSpc>
                <a:spcPct val="120000"/>
              </a:lnSpc>
            </a:pPr>
            <a:r>
              <a:rPr lang="zh-CN" altLang="zh-CN" sz="2400" b="1"/>
              <a:t>朴素插入算法（</a:t>
            </a:r>
            <a:r>
              <a:rPr lang="en-US" altLang="zh-CN" sz="2400" b="1"/>
              <a:t>NIH</a:t>
            </a:r>
            <a:r>
              <a:rPr lang="zh-CN" altLang="zh-CN" sz="2400" b="1"/>
              <a:t>）的不足：</a:t>
            </a:r>
            <a:endParaRPr lang="zh-CN" altLang="zh-CN" sz="2400" b="1"/>
          </a:p>
          <a:p>
            <a:pPr marL="342900" indent="-342900">
              <a:lnSpc>
                <a:spcPct val="150000"/>
              </a:lnSpc>
              <a:buFont typeface="Arial" panose="020B0604020202020204" pitchFamily="34" charset="0"/>
              <a:buChar char="•"/>
            </a:pPr>
            <a:r>
              <a:rPr lang="zh-CN" altLang="zh-CN" sz="2000">
                <a:solidFill>
                  <a:schemeClr val="accent1"/>
                </a:solidFill>
                <a:effectLst>
                  <a:outerShdw blurRad="38100" dist="25400" dir="5400000" algn="ctr" rotWithShape="0">
                    <a:srgbClr val="6E747A">
                      <a:alpha val="43000"/>
                    </a:srgbClr>
                  </a:outerShdw>
                </a:effectLst>
              </a:rPr>
              <a:t>每次更新派送路径都需要遍历所有的候选地点。当订单数以及派送地点数快速增长时，不具备良好的扩展性。</a:t>
            </a:r>
            <a:endParaRPr lang="zh-CN" altLang="zh-CN" sz="2000">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427990" y="3539490"/>
            <a:ext cx="8361680" cy="1918970"/>
          </a:xfrm>
          <a:prstGeom prst="rect">
            <a:avLst/>
          </a:prstGeom>
          <a:noFill/>
        </p:spPr>
        <p:txBody>
          <a:bodyPr wrap="square" rtlCol="0">
            <a:spAutoFit/>
          </a:bodyPr>
          <a:p>
            <a:pPr>
              <a:lnSpc>
                <a:spcPct val="120000"/>
              </a:lnSpc>
            </a:pPr>
            <a:r>
              <a:rPr lang="zh-CN" sz="2400" b="1"/>
              <a:t>优化思路</a:t>
            </a:r>
            <a:r>
              <a:rPr lang="zh-CN" altLang="zh-CN" sz="2400" b="1"/>
              <a:t>：</a:t>
            </a:r>
            <a:endParaRPr lang="zh-CN" altLang="zh-CN" sz="2400" b="1"/>
          </a:p>
          <a:p>
            <a:pPr marL="342900" indent="-342900">
              <a:lnSpc>
                <a:spcPct val="150000"/>
              </a:lnSpc>
              <a:buFont typeface="Arial" panose="020B0604020202020204" pitchFamily="34" charset="0"/>
              <a:buChar char="•"/>
            </a:pPr>
            <a:r>
              <a:rPr lang="zh-CN" altLang="zh-CN" sz="2000">
                <a:solidFill>
                  <a:schemeClr val="accent1"/>
                </a:solidFill>
                <a:effectLst>
                  <a:outerShdw blurRad="38100" dist="25400" dir="5400000" algn="ctr" rotWithShape="0">
                    <a:srgbClr val="6E747A">
                      <a:alpha val="43000"/>
                    </a:srgbClr>
                  </a:outerShdw>
                </a:effectLst>
              </a:rPr>
              <a:t>借鉴分支限界的思想，设计代价函数与剪枝函数。在更新派送路径时优先展开插入代价低的节点，根据剪枝函数，裁剪插入代价过高的节点。</a:t>
            </a:r>
            <a:endParaRPr lang="zh-CN" altLang="zh-CN" sz="20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grpSp>
        <p:nvGrpSpPr>
          <p:cNvPr id="82" name="组合 81"/>
          <p:cNvGrpSpPr/>
          <p:nvPr/>
        </p:nvGrpSpPr>
        <p:grpSpPr>
          <a:xfrm>
            <a:off x="2128594" y="1936877"/>
            <a:ext cx="4880196" cy="2984245"/>
            <a:chOff x="2128594" y="1936877"/>
            <a:chExt cx="4880196" cy="2984245"/>
          </a:xfrm>
        </p:grpSpPr>
        <p:grpSp>
          <p:nvGrpSpPr>
            <p:cNvPr id="64" name="组合 63"/>
            <p:cNvGrpSpPr/>
            <p:nvPr/>
          </p:nvGrpSpPr>
          <p:grpSpPr>
            <a:xfrm>
              <a:off x="2128594" y="1936877"/>
              <a:ext cx="4880195" cy="461665"/>
              <a:chOff x="2318742" y="2198492"/>
              <a:chExt cx="4880195" cy="461665"/>
            </a:xfrm>
          </p:grpSpPr>
          <p:sp>
            <p:nvSpPr>
              <p:cNvPr id="53" name="文本框 52"/>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问题背景</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54" name="Google Shape;863;p65"/>
              <p:cNvGrpSpPr>
                <a:grpSpLocks noChangeAspect="1"/>
              </p:cNvGrpSpPr>
              <p:nvPr/>
            </p:nvGrpSpPr>
            <p:grpSpPr>
              <a:xfrm>
                <a:off x="2318742" y="2339325"/>
                <a:ext cx="190147" cy="180000"/>
                <a:chOff x="4660325" y="1866850"/>
                <a:chExt cx="68350" cy="58100"/>
              </a:xfrm>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 name="Google Shape;863;p65"/>
              <p:cNvGrpSpPr>
                <a:grpSpLocks noChangeAspect="1"/>
              </p:cNvGrpSpPr>
              <p:nvPr/>
            </p:nvGrpSpPr>
            <p:grpSpPr>
              <a:xfrm flipH="1">
                <a:off x="7008790" y="2339325"/>
                <a:ext cx="190147" cy="180000"/>
                <a:chOff x="4660325" y="1866850"/>
                <a:chExt cx="68350" cy="58100"/>
              </a:xfrm>
            </p:grpSpPr>
            <p:sp>
              <p:nvSpPr>
                <p:cNvPr id="6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5" name="组合 64"/>
            <p:cNvGrpSpPr/>
            <p:nvPr/>
          </p:nvGrpSpPr>
          <p:grpSpPr>
            <a:xfrm>
              <a:off x="2128595" y="3198167"/>
              <a:ext cx="4880195" cy="538474"/>
              <a:chOff x="2318742" y="2198492"/>
              <a:chExt cx="4880195" cy="538474"/>
            </a:xfrm>
          </p:grpSpPr>
          <p:sp>
            <p:nvSpPr>
              <p:cNvPr id="66" name="文本框 65"/>
              <p:cNvSpPr txBox="1"/>
              <p:nvPr/>
            </p:nvSpPr>
            <p:spPr>
              <a:xfrm>
                <a:off x="2692418" y="2198492"/>
                <a:ext cx="4132835" cy="538474"/>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算法设计</a:t>
                </a:r>
                <a:endPar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67" name="Google Shape;863;p65"/>
              <p:cNvGrpSpPr>
                <a:grpSpLocks noChangeAspect="1"/>
              </p:cNvGrpSpPr>
              <p:nvPr/>
            </p:nvGrpSpPr>
            <p:grpSpPr>
              <a:xfrm>
                <a:off x="2318742" y="2339325"/>
                <a:ext cx="190147" cy="180000"/>
                <a:chOff x="4660325" y="1866850"/>
                <a:chExt cx="68350" cy="58100"/>
              </a:xfrm>
            </p:grpSpPr>
            <p:sp>
              <p:nvSpPr>
                <p:cNvPr id="7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 name="Google Shape;863;p65"/>
              <p:cNvGrpSpPr>
                <a:grpSpLocks noChangeAspect="1"/>
              </p:cNvGrpSpPr>
              <p:nvPr/>
            </p:nvGrpSpPr>
            <p:grpSpPr>
              <a:xfrm flipH="1">
                <a:off x="7008790" y="2339325"/>
                <a:ext cx="190147" cy="180000"/>
                <a:chOff x="4660325" y="1866850"/>
                <a:chExt cx="68350" cy="58100"/>
              </a:xfrm>
            </p:grpSpPr>
            <p:sp>
              <p:nvSpPr>
                <p:cNvPr id="69"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4" name="组合 73"/>
            <p:cNvGrpSpPr/>
            <p:nvPr/>
          </p:nvGrpSpPr>
          <p:grpSpPr>
            <a:xfrm>
              <a:off x="2128595" y="4459457"/>
              <a:ext cx="4880195" cy="461665"/>
              <a:chOff x="2318742" y="2198492"/>
              <a:chExt cx="4880195" cy="461665"/>
            </a:xfrm>
          </p:grpSpPr>
          <p:sp>
            <p:nvSpPr>
              <p:cNvPr id="75" name="文本框 74"/>
              <p:cNvSpPr txBox="1"/>
              <p:nvPr/>
            </p:nvSpPr>
            <p:spPr>
              <a:xfrm>
                <a:off x="2692417"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实验分析</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76" name="Google Shape;863;p65"/>
              <p:cNvGrpSpPr>
                <a:grpSpLocks noChangeAspect="1"/>
              </p:cNvGrpSpPr>
              <p:nvPr/>
            </p:nvGrpSpPr>
            <p:grpSpPr>
              <a:xfrm>
                <a:off x="2318742" y="2339325"/>
                <a:ext cx="190147" cy="180000"/>
                <a:chOff x="4660325" y="1866850"/>
                <a:chExt cx="68350" cy="58100"/>
              </a:xfrm>
            </p:grpSpPr>
            <p:sp>
              <p:nvSpPr>
                <p:cNvPr id="80"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863;p65"/>
              <p:cNvGrpSpPr>
                <a:grpSpLocks noChangeAspect="1"/>
              </p:cNvGrpSpPr>
              <p:nvPr/>
            </p:nvGrpSpPr>
            <p:grpSpPr>
              <a:xfrm flipH="1">
                <a:off x="7008790" y="2339325"/>
                <a:ext cx="190147" cy="180000"/>
                <a:chOff x="4660325" y="1866850"/>
                <a:chExt cx="68350" cy="58100"/>
              </a:xfrm>
            </p:grpSpPr>
            <p:sp>
              <p:nvSpPr>
                <p:cNvPr id="78"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28" name="文本框 27"/>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endParaRPr lang="zh-CN" altLang="en-US" sz="2800" b="1" spc="200">
              <a:solidFill>
                <a:schemeClr val="bg1"/>
              </a:solidFill>
              <a:latin typeface="Calibri" panose="020F0502020204030204" pitchFamily="34" charset="0"/>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3" name="文本框 2"/>
          <p:cNvSpPr txBox="1"/>
          <p:nvPr/>
        </p:nvSpPr>
        <p:spPr>
          <a:xfrm>
            <a:off x="427990" y="189230"/>
            <a:ext cx="6879590" cy="521970"/>
          </a:xfrm>
          <a:prstGeom prst="rect">
            <a:avLst/>
          </a:prstGeom>
          <a:noFill/>
        </p:spPr>
        <p:txBody>
          <a:bodyPr wrap="square" rtlCol="0">
            <a:spAutoFit/>
          </a:bodyPr>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启发式算法（</a:t>
            </a:r>
            <a:r>
              <a:rPr lang="en-US" altLang="zh-CN" sz="2800" b="1" spc="200" dirty="0">
                <a:solidFill>
                  <a:schemeClr val="bg1"/>
                </a:solidFill>
                <a:latin typeface="Calibri" panose="020F0502020204030204" pitchFamily="34" charset="0"/>
                <a:ea typeface="微软雅黑" panose="020B0503020204020204" pitchFamily="34" charset="-122"/>
              </a:rPr>
              <a:t>Insertion Heuristic</a:t>
            </a:r>
            <a:r>
              <a:rPr lang="en-US" altLang="zh-CN" sz="2800" b="1" spc="200" dirty="0">
                <a:solidFill>
                  <a:schemeClr val="bg1"/>
                </a:solidFill>
                <a:latin typeface="Calibri" panose="020F0502020204030204" pitchFamily="34" charset="0"/>
                <a:ea typeface="微软雅黑" panose="020B0503020204020204" pitchFamily="34" charset="-122"/>
              </a:rPr>
              <a:t>, IH</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5" name="椭圆 4"/>
          <p:cNvSpPr/>
          <p:nvPr/>
        </p:nvSpPr>
        <p:spPr>
          <a:xfrm>
            <a:off x="789305" y="106680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w</a:t>
            </a:r>
            <a:endParaRPr lang="en-US" altLang="zh-CN"/>
          </a:p>
        </p:txBody>
      </p:sp>
      <p:sp>
        <p:nvSpPr>
          <p:cNvPr id="6" name="椭圆 5"/>
          <p:cNvSpPr/>
          <p:nvPr/>
        </p:nvSpPr>
        <p:spPr>
          <a:xfrm>
            <a:off x="789940" y="436372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w</a:t>
            </a:r>
            <a:endParaRPr lang="en-US" altLang="zh-CN"/>
          </a:p>
        </p:txBody>
      </p:sp>
      <p:sp>
        <p:nvSpPr>
          <p:cNvPr id="7" name="椭圆 6"/>
          <p:cNvSpPr/>
          <p:nvPr/>
        </p:nvSpPr>
        <p:spPr>
          <a:xfrm>
            <a:off x="789940" y="172212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l1</a:t>
            </a:r>
            <a:endParaRPr lang="en-US" altLang="zh-CN"/>
          </a:p>
        </p:txBody>
      </p:sp>
      <p:sp>
        <p:nvSpPr>
          <p:cNvPr id="8" name="椭圆 7"/>
          <p:cNvSpPr/>
          <p:nvPr/>
        </p:nvSpPr>
        <p:spPr>
          <a:xfrm>
            <a:off x="789940" y="244856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l2</a:t>
            </a:r>
            <a:endParaRPr lang="en-US" altLang="zh-CN"/>
          </a:p>
        </p:txBody>
      </p:sp>
      <p:sp>
        <p:nvSpPr>
          <p:cNvPr id="11" name="文本框 10"/>
          <p:cNvSpPr txBox="1"/>
          <p:nvPr/>
        </p:nvSpPr>
        <p:spPr>
          <a:xfrm>
            <a:off x="809625" y="3270885"/>
            <a:ext cx="490220" cy="375285"/>
          </a:xfrm>
          <a:prstGeom prst="rect">
            <a:avLst/>
          </a:prstGeom>
          <a:noFill/>
        </p:spPr>
        <p:txBody>
          <a:bodyPr vert="eaVert" wrap="square" rtlCol="0">
            <a:spAutoFit/>
          </a:bodyPr>
          <a:p>
            <a:r>
              <a:rPr lang="en-US" altLang="zh-CN" sz="2000" b="1"/>
              <a:t>...</a:t>
            </a:r>
            <a:endParaRPr lang="en-US" altLang="zh-CN" sz="2000" b="1"/>
          </a:p>
        </p:txBody>
      </p:sp>
      <p:sp>
        <p:nvSpPr>
          <p:cNvPr id="17" name="椭圆 16"/>
          <p:cNvSpPr/>
          <p:nvPr/>
        </p:nvSpPr>
        <p:spPr>
          <a:xfrm>
            <a:off x="789305" y="364617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lk</a:t>
            </a:r>
            <a:endParaRPr lang="en-US" altLang="zh-CN"/>
          </a:p>
        </p:txBody>
      </p:sp>
      <p:graphicFrame>
        <p:nvGraphicFramePr>
          <p:cNvPr id="18" name="表格 17"/>
          <p:cNvGraphicFramePr/>
          <p:nvPr>
            <p:custDataLst>
              <p:tags r:id="rId1"/>
            </p:custDataLst>
          </p:nvPr>
        </p:nvGraphicFramePr>
        <p:xfrm>
          <a:off x="2072640" y="1814195"/>
          <a:ext cx="1301115" cy="2249805"/>
        </p:xfrm>
        <a:graphic>
          <a:graphicData uri="http://schemas.openxmlformats.org/drawingml/2006/table">
            <a:tbl>
              <a:tblPr firstRow="1" bandRow="1">
                <a:tableStyleId>{5C22544A-7EE6-4342-B048-85BDC9FD1C3A}</a:tableStyleId>
              </a:tblPr>
              <a:tblGrid>
                <a:gridCol w="1301115"/>
              </a:tblGrid>
              <a:tr h="421005">
                <a:tc>
                  <a:txBody>
                    <a:bodyPr/>
                    <a:p>
                      <a:pPr algn="ctr">
                        <a:buNone/>
                      </a:pPr>
                      <a:r>
                        <a:rPr lang="en-US" altLang="zh-CN"/>
                        <a:t>Candidates</a:t>
                      </a:r>
                      <a:endParaRPr lang="en-US" altLang="zh-CN"/>
                    </a:p>
                  </a:txBody>
                  <a:tcPr/>
                </a:tc>
              </a:tr>
              <a:tr h="365760">
                <a:tc>
                  <a:txBody>
                    <a:bodyPr/>
                    <a:p>
                      <a:pPr algn="ctr">
                        <a:buNone/>
                      </a:pPr>
                      <a:r>
                        <a:rPr lang="en-US" altLang="zh-CN"/>
                        <a:t>l_k+1</a:t>
                      </a:r>
                      <a:endParaRPr lang="en-US" altLang="zh-CN"/>
                    </a:p>
                  </a:txBody>
                  <a:tcPr/>
                </a:tc>
              </a:tr>
              <a:tr h="365760">
                <a:tc>
                  <a:txBody>
                    <a:bodyPr/>
                    <a:p>
                      <a:pPr algn="ctr">
                        <a:buNone/>
                      </a:pPr>
                      <a:r>
                        <a:rPr lang="en-US" altLang="zh-CN"/>
                        <a:t>l_k+2</a:t>
                      </a:r>
                      <a:endParaRPr lang="en-US" altLang="zh-CN"/>
                    </a:p>
                  </a:txBody>
                  <a:tcPr/>
                </a:tc>
              </a:tr>
              <a:tr h="365760">
                <a:tc>
                  <a:txBody>
                    <a:bodyPr/>
                    <a:p>
                      <a:pPr algn="ctr">
                        <a:buNone/>
                      </a:pPr>
                      <a:r>
                        <a:rPr lang="en-US" altLang="zh-CN"/>
                        <a:t>l_k+3</a:t>
                      </a:r>
                      <a:endParaRPr lang="en-US" altLang="zh-CN"/>
                    </a:p>
                  </a:txBody>
                  <a:tcPr/>
                </a:tc>
              </a:tr>
              <a:tr h="365760">
                <a:tc>
                  <a:txBody>
                    <a:bodyPr/>
                    <a:p>
                      <a:pPr algn="ctr">
                        <a:buNone/>
                      </a:pPr>
                      <a:r>
                        <a:rPr lang="en-US" altLang="zh-CN"/>
                        <a:t>...</a:t>
                      </a:r>
                      <a:endParaRPr lang="en-US" altLang="zh-CN"/>
                    </a:p>
                  </a:txBody>
                  <a:tcPr/>
                </a:tc>
              </a:tr>
              <a:tr h="365760">
                <a:tc>
                  <a:txBody>
                    <a:bodyPr/>
                    <a:p>
                      <a:pPr algn="ctr">
                        <a:buNone/>
                      </a:pPr>
                      <a:r>
                        <a:rPr lang="en-US" altLang="zh-CN"/>
                        <a:t>l_n</a:t>
                      </a:r>
                      <a:endParaRPr lang="en-US" altLang="zh-CN"/>
                    </a:p>
                  </a:txBody>
                  <a:tcPr/>
                </a:tc>
              </a:tr>
            </a:tbl>
          </a:graphicData>
        </a:graphic>
      </p:graphicFrame>
      <p:cxnSp>
        <p:nvCxnSpPr>
          <p:cNvPr id="28" name="直接箭头连接符 27"/>
          <p:cNvCxnSpPr/>
          <p:nvPr/>
        </p:nvCxnSpPr>
        <p:spPr>
          <a:xfrm flipH="1" flipV="1">
            <a:off x="1216660" y="1676400"/>
            <a:ext cx="822960" cy="690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1104900" y="2367280"/>
            <a:ext cx="924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1125220" y="2367280"/>
            <a:ext cx="914400" cy="80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1196340" y="2377440"/>
            <a:ext cx="833120" cy="193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flipV="1">
            <a:off x="1247140" y="1717040"/>
            <a:ext cx="802640" cy="108712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5" name="直接箭头连接符 34"/>
          <p:cNvCxnSpPr/>
          <p:nvPr/>
        </p:nvCxnSpPr>
        <p:spPr>
          <a:xfrm flipH="1" flipV="1">
            <a:off x="1186180" y="2387600"/>
            <a:ext cx="853440" cy="40640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6" name="直接箭头连接符 35"/>
          <p:cNvCxnSpPr/>
          <p:nvPr/>
        </p:nvCxnSpPr>
        <p:spPr>
          <a:xfrm flipH="1">
            <a:off x="1176020" y="2773680"/>
            <a:ext cx="863600" cy="35560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7" name="直接箭头连接符 36"/>
          <p:cNvCxnSpPr/>
          <p:nvPr/>
        </p:nvCxnSpPr>
        <p:spPr>
          <a:xfrm flipH="1">
            <a:off x="1196340" y="2773680"/>
            <a:ext cx="833120" cy="15138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38" name="直接箭头连接符 37"/>
          <p:cNvCxnSpPr/>
          <p:nvPr/>
        </p:nvCxnSpPr>
        <p:spPr>
          <a:xfrm flipH="1" flipV="1">
            <a:off x="1247140" y="1706880"/>
            <a:ext cx="802640" cy="152400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39" name="直接箭头连接符 38"/>
          <p:cNvCxnSpPr/>
          <p:nvPr/>
        </p:nvCxnSpPr>
        <p:spPr>
          <a:xfrm flipH="1" flipV="1">
            <a:off x="1145540" y="2397760"/>
            <a:ext cx="873760" cy="82296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40" name="直接箭头连接符 39"/>
          <p:cNvCxnSpPr/>
          <p:nvPr/>
        </p:nvCxnSpPr>
        <p:spPr>
          <a:xfrm flipH="1" flipV="1">
            <a:off x="1135380" y="3159760"/>
            <a:ext cx="904240" cy="6096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41" name="直接箭头连接符 40"/>
          <p:cNvCxnSpPr/>
          <p:nvPr/>
        </p:nvCxnSpPr>
        <p:spPr>
          <a:xfrm flipH="1">
            <a:off x="1226820" y="3210560"/>
            <a:ext cx="812800" cy="1087120"/>
          </a:xfrm>
          <a:prstGeom prst="straightConnector1">
            <a:avLst/>
          </a:prstGeom>
          <a:ln>
            <a:tailEnd type="arrow" w="med" len="med"/>
          </a:ln>
        </p:spPr>
        <p:style>
          <a:lnRef idx="1">
            <a:schemeClr val="accent3"/>
          </a:lnRef>
          <a:fillRef idx="0">
            <a:schemeClr val="accent3"/>
          </a:fillRef>
          <a:effectRef idx="0">
            <a:schemeClr val="accent3"/>
          </a:effectRef>
          <a:fontRef idx="minor">
            <a:schemeClr val="tx1"/>
          </a:fontRef>
        </p:style>
      </p:cxnSp>
      <p:cxnSp>
        <p:nvCxnSpPr>
          <p:cNvPr id="42" name="直接箭头连接符 41"/>
          <p:cNvCxnSpPr/>
          <p:nvPr/>
        </p:nvCxnSpPr>
        <p:spPr>
          <a:xfrm flipH="1" flipV="1">
            <a:off x="1247140" y="1717040"/>
            <a:ext cx="822960" cy="218440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43" name="直接箭头连接符 42"/>
          <p:cNvCxnSpPr/>
          <p:nvPr/>
        </p:nvCxnSpPr>
        <p:spPr>
          <a:xfrm flipH="1" flipV="1">
            <a:off x="1176020" y="2357120"/>
            <a:ext cx="883920" cy="1524000"/>
          </a:xfrm>
          <a:prstGeom prst="straightConnector1">
            <a:avLst/>
          </a:prstGeom>
          <a:ln>
            <a:headEnd type="arrow"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44" name="直接箭头连接符 43"/>
          <p:cNvCxnSpPr/>
          <p:nvPr/>
        </p:nvCxnSpPr>
        <p:spPr>
          <a:xfrm flipH="1" flipV="1">
            <a:off x="1155700" y="3149600"/>
            <a:ext cx="894080" cy="71120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45" name="直接箭头连接符 44"/>
          <p:cNvCxnSpPr/>
          <p:nvPr/>
        </p:nvCxnSpPr>
        <p:spPr>
          <a:xfrm flipH="1">
            <a:off x="1226820" y="3840480"/>
            <a:ext cx="812800" cy="42672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sp>
        <p:nvSpPr>
          <p:cNvPr id="46" name="椭圆 45"/>
          <p:cNvSpPr/>
          <p:nvPr/>
        </p:nvSpPr>
        <p:spPr>
          <a:xfrm>
            <a:off x="4746625" y="107950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w</a:t>
            </a:r>
            <a:endParaRPr lang="en-US" altLang="zh-CN"/>
          </a:p>
        </p:txBody>
      </p:sp>
      <p:sp>
        <p:nvSpPr>
          <p:cNvPr id="47" name="椭圆 46"/>
          <p:cNvSpPr/>
          <p:nvPr/>
        </p:nvSpPr>
        <p:spPr>
          <a:xfrm>
            <a:off x="4737100" y="437642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w</a:t>
            </a:r>
            <a:endParaRPr lang="en-US" altLang="zh-CN"/>
          </a:p>
        </p:txBody>
      </p:sp>
      <p:sp>
        <p:nvSpPr>
          <p:cNvPr id="49" name="椭圆 48"/>
          <p:cNvSpPr/>
          <p:nvPr/>
        </p:nvSpPr>
        <p:spPr>
          <a:xfrm>
            <a:off x="4737100" y="173482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l1</a:t>
            </a:r>
            <a:endParaRPr lang="en-US" altLang="zh-CN"/>
          </a:p>
        </p:txBody>
      </p:sp>
      <p:sp>
        <p:nvSpPr>
          <p:cNvPr id="50" name="椭圆 49"/>
          <p:cNvSpPr/>
          <p:nvPr/>
        </p:nvSpPr>
        <p:spPr>
          <a:xfrm>
            <a:off x="4737100" y="246126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l2</a:t>
            </a:r>
            <a:endParaRPr lang="en-US" altLang="zh-CN"/>
          </a:p>
        </p:txBody>
      </p:sp>
      <p:sp>
        <p:nvSpPr>
          <p:cNvPr id="51" name="文本框 50"/>
          <p:cNvSpPr txBox="1"/>
          <p:nvPr/>
        </p:nvSpPr>
        <p:spPr>
          <a:xfrm>
            <a:off x="4756785" y="3283585"/>
            <a:ext cx="490220" cy="375285"/>
          </a:xfrm>
          <a:prstGeom prst="rect">
            <a:avLst/>
          </a:prstGeom>
          <a:noFill/>
        </p:spPr>
        <p:txBody>
          <a:bodyPr vert="eaVert" wrap="square" rtlCol="0">
            <a:spAutoFit/>
          </a:bodyPr>
          <a:p>
            <a:r>
              <a:rPr lang="en-US" altLang="zh-CN" sz="2000" b="1"/>
              <a:t>...</a:t>
            </a:r>
            <a:endParaRPr lang="en-US" altLang="zh-CN" sz="2000" b="1"/>
          </a:p>
        </p:txBody>
      </p:sp>
      <p:sp>
        <p:nvSpPr>
          <p:cNvPr id="52" name="椭圆 51"/>
          <p:cNvSpPr/>
          <p:nvPr/>
        </p:nvSpPr>
        <p:spPr>
          <a:xfrm>
            <a:off x="4736465" y="3658870"/>
            <a:ext cx="530225" cy="54800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lk</a:t>
            </a:r>
            <a:endParaRPr lang="en-US" altLang="zh-CN"/>
          </a:p>
        </p:txBody>
      </p:sp>
      <p:graphicFrame>
        <p:nvGraphicFramePr>
          <p:cNvPr id="53" name="表格 52"/>
          <p:cNvGraphicFramePr/>
          <p:nvPr>
            <p:custDataLst>
              <p:tags r:id="rId2"/>
            </p:custDataLst>
          </p:nvPr>
        </p:nvGraphicFramePr>
        <p:xfrm>
          <a:off x="5996940" y="1812290"/>
          <a:ext cx="2145030" cy="2258060"/>
        </p:xfrm>
        <a:graphic>
          <a:graphicData uri="http://schemas.openxmlformats.org/drawingml/2006/table">
            <a:tbl>
              <a:tblPr firstRow="1" bandRow="1">
                <a:tableStyleId>{5C22544A-7EE6-4342-B048-85BDC9FD1C3A}</a:tableStyleId>
              </a:tblPr>
              <a:tblGrid>
                <a:gridCol w="1301115"/>
                <a:gridCol w="843915"/>
              </a:tblGrid>
              <a:tr h="429260">
                <a:tc>
                  <a:txBody>
                    <a:bodyPr/>
                    <a:p>
                      <a:pPr algn="ctr">
                        <a:buNone/>
                      </a:pPr>
                      <a:r>
                        <a:rPr lang="en-US" altLang="zh-CN"/>
                        <a:t>Candidates</a:t>
                      </a:r>
                      <a:endParaRPr lang="en-US" altLang="zh-CN"/>
                    </a:p>
                  </a:txBody>
                  <a:tcPr/>
                </a:tc>
                <a:tc>
                  <a:txBody>
                    <a:bodyPr/>
                    <a:p>
                      <a:pPr algn="ctr">
                        <a:buNone/>
                      </a:pPr>
                      <a:r>
                        <a:rPr lang="en-US" altLang="zh-CN"/>
                        <a:t>LB</a:t>
                      </a:r>
                      <a:endParaRPr lang="en-US" altLang="zh-CN"/>
                    </a:p>
                  </a:txBody>
                  <a:tcPr/>
                </a:tc>
              </a:tr>
              <a:tr h="345440">
                <a:tc>
                  <a:txBody>
                    <a:bodyPr/>
                    <a:p>
                      <a:pPr algn="ctr">
                        <a:buNone/>
                      </a:pPr>
                      <a:r>
                        <a:rPr lang="en-US" altLang="zh-CN"/>
                        <a:t>l_k+1</a:t>
                      </a:r>
                      <a:endParaRPr lang="en-US" altLang="zh-CN"/>
                    </a:p>
                  </a:txBody>
                  <a:tcPr/>
                </a:tc>
                <a:tc>
                  <a:txBody>
                    <a:bodyPr/>
                    <a:p>
                      <a:pPr algn="ctr">
                        <a:buNone/>
                      </a:pPr>
                      <a:r>
                        <a:rPr lang="en-US" altLang="zh-CN"/>
                        <a:t>lb_k+1</a:t>
                      </a:r>
                      <a:endParaRPr lang="en-US" altLang="zh-CN"/>
                    </a:p>
                  </a:txBody>
                  <a:tcPr/>
                </a:tc>
              </a:tr>
              <a:tr h="328295">
                <a:tc>
                  <a:txBody>
                    <a:bodyPr/>
                    <a:p>
                      <a:pPr algn="ctr">
                        <a:buNone/>
                      </a:pPr>
                      <a:r>
                        <a:rPr lang="en-US" altLang="zh-CN"/>
                        <a:t>l_k+2</a:t>
                      </a:r>
                      <a:endParaRPr lang="en-US" altLang="zh-CN"/>
                    </a:p>
                  </a:txBody>
                  <a:tcPr/>
                </a:tc>
                <a:tc>
                  <a:txBody>
                    <a:bodyPr/>
                    <a:p>
                      <a:pPr algn="ctr">
                        <a:buNone/>
                      </a:pPr>
                      <a:r>
                        <a:rPr lang="en-US" altLang="zh-CN" sz="1800">
                          <a:sym typeface="+mn-ea"/>
                        </a:rPr>
                        <a:t>lb_k+2</a:t>
                      </a:r>
                      <a:endParaRPr lang="en-US" altLang="zh-CN"/>
                    </a:p>
                  </a:txBody>
                  <a:tcPr/>
                </a:tc>
              </a:tr>
              <a:tr h="335280">
                <a:tc>
                  <a:txBody>
                    <a:bodyPr/>
                    <a:p>
                      <a:pPr algn="ctr">
                        <a:buNone/>
                      </a:pPr>
                      <a:r>
                        <a:rPr lang="en-US" altLang="zh-CN">
                          <a:solidFill>
                            <a:schemeClr val="bg2">
                              <a:lumMod val="75000"/>
                            </a:schemeClr>
                          </a:solidFill>
                        </a:rPr>
                        <a:t>l_k+3</a:t>
                      </a:r>
                      <a:endParaRPr lang="en-US" altLang="zh-CN">
                        <a:solidFill>
                          <a:schemeClr val="bg2">
                            <a:lumMod val="75000"/>
                          </a:schemeClr>
                        </a:solidFill>
                      </a:endParaRPr>
                    </a:p>
                  </a:txBody>
                  <a:tcPr/>
                </a:tc>
                <a:tc>
                  <a:txBody>
                    <a:bodyPr/>
                    <a:p>
                      <a:pPr algn="ctr">
                        <a:buNone/>
                      </a:pPr>
                      <a:r>
                        <a:rPr lang="en-US" altLang="zh-CN" sz="1800">
                          <a:solidFill>
                            <a:schemeClr val="bg2">
                              <a:lumMod val="75000"/>
                            </a:schemeClr>
                          </a:solidFill>
                          <a:sym typeface="+mn-ea"/>
                        </a:rPr>
                        <a:t>lb_k+3</a:t>
                      </a:r>
                      <a:endParaRPr lang="en-US" altLang="zh-CN" sz="1800">
                        <a:solidFill>
                          <a:schemeClr val="bg2">
                            <a:lumMod val="75000"/>
                          </a:schemeClr>
                        </a:solidFill>
                        <a:sym typeface="+mn-ea"/>
                      </a:endParaRPr>
                    </a:p>
                  </a:txBody>
                  <a:tcPr/>
                </a:tc>
              </a:tr>
              <a:tr h="355600">
                <a:tc>
                  <a:txBody>
                    <a:bodyPr/>
                    <a:p>
                      <a:pPr algn="ctr">
                        <a:buNone/>
                      </a:pPr>
                      <a:r>
                        <a:rPr lang="en-US" altLang="zh-CN">
                          <a:solidFill>
                            <a:schemeClr val="bg2">
                              <a:lumMod val="75000"/>
                            </a:schemeClr>
                          </a:solidFill>
                        </a:rPr>
                        <a:t>...</a:t>
                      </a:r>
                      <a:endParaRPr lang="en-US" altLang="zh-CN">
                        <a:solidFill>
                          <a:schemeClr val="bg2">
                            <a:lumMod val="75000"/>
                          </a:schemeClr>
                        </a:solidFill>
                      </a:endParaRPr>
                    </a:p>
                  </a:txBody>
                  <a:tcPr/>
                </a:tc>
                <a:tc>
                  <a:txBody>
                    <a:bodyPr/>
                    <a:p>
                      <a:pPr algn="ctr">
                        <a:buNone/>
                      </a:pPr>
                      <a:r>
                        <a:rPr lang="en-US" altLang="zh-CN">
                          <a:solidFill>
                            <a:schemeClr val="bg2">
                              <a:lumMod val="75000"/>
                            </a:schemeClr>
                          </a:solidFill>
                        </a:rPr>
                        <a:t>...</a:t>
                      </a:r>
                      <a:endParaRPr lang="en-US" altLang="zh-CN">
                        <a:solidFill>
                          <a:schemeClr val="bg2">
                            <a:lumMod val="75000"/>
                          </a:schemeClr>
                        </a:solidFill>
                      </a:endParaRPr>
                    </a:p>
                  </a:txBody>
                  <a:tcPr/>
                </a:tc>
              </a:tr>
              <a:tr h="335280">
                <a:tc>
                  <a:txBody>
                    <a:bodyPr/>
                    <a:p>
                      <a:pPr algn="ctr">
                        <a:buNone/>
                      </a:pPr>
                      <a:r>
                        <a:rPr lang="en-US" altLang="zh-CN">
                          <a:solidFill>
                            <a:schemeClr val="bg2">
                              <a:lumMod val="75000"/>
                            </a:schemeClr>
                          </a:solidFill>
                        </a:rPr>
                        <a:t>l_n</a:t>
                      </a:r>
                      <a:endParaRPr lang="en-US" altLang="zh-CN">
                        <a:solidFill>
                          <a:schemeClr val="bg2">
                            <a:lumMod val="75000"/>
                          </a:schemeClr>
                        </a:solidFill>
                      </a:endParaRPr>
                    </a:p>
                  </a:txBody>
                  <a:tcPr/>
                </a:tc>
                <a:tc>
                  <a:txBody>
                    <a:bodyPr/>
                    <a:p>
                      <a:pPr algn="ctr">
                        <a:buNone/>
                      </a:pPr>
                      <a:r>
                        <a:rPr lang="en-US" altLang="zh-CN" sz="1800">
                          <a:solidFill>
                            <a:schemeClr val="bg2">
                              <a:lumMod val="75000"/>
                            </a:schemeClr>
                          </a:solidFill>
                          <a:sym typeface="+mn-ea"/>
                        </a:rPr>
                        <a:t>lb_n</a:t>
                      </a:r>
                      <a:endParaRPr lang="en-US" altLang="zh-CN" sz="1800">
                        <a:solidFill>
                          <a:schemeClr val="bg2">
                            <a:lumMod val="75000"/>
                          </a:schemeClr>
                        </a:solidFill>
                        <a:sym typeface="+mn-ea"/>
                      </a:endParaRPr>
                    </a:p>
                  </a:txBody>
                  <a:tcPr/>
                </a:tc>
              </a:tr>
            </a:tbl>
          </a:graphicData>
        </a:graphic>
      </p:graphicFrame>
      <p:cxnSp>
        <p:nvCxnSpPr>
          <p:cNvPr id="54" name="直接箭头连接符 53"/>
          <p:cNvCxnSpPr/>
          <p:nvPr/>
        </p:nvCxnSpPr>
        <p:spPr>
          <a:xfrm flipH="1" flipV="1">
            <a:off x="5163820" y="1689100"/>
            <a:ext cx="822960" cy="690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H="1">
            <a:off x="5052060" y="2379980"/>
            <a:ext cx="924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5072380" y="2379980"/>
            <a:ext cx="914400" cy="802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a:off x="5143500" y="2390140"/>
            <a:ext cx="833120" cy="193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H="1" flipV="1">
            <a:off x="5194300" y="1729740"/>
            <a:ext cx="802640" cy="108712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59" name="直接箭头连接符 58"/>
          <p:cNvCxnSpPr/>
          <p:nvPr/>
        </p:nvCxnSpPr>
        <p:spPr>
          <a:xfrm flipH="1" flipV="1">
            <a:off x="5133340" y="2400300"/>
            <a:ext cx="853440" cy="40640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0" name="直接箭头连接符 59"/>
          <p:cNvCxnSpPr/>
          <p:nvPr/>
        </p:nvCxnSpPr>
        <p:spPr>
          <a:xfrm flipH="1">
            <a:off x="5123180" y="2786380"/>
            <a:ext cx="863600" cy="35560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1" name="直接箭头连接符 60"/>
          <p:cNvCxnSpPr/>
          <p:nvPr/>
        </p:nvCxnSpPr>
        <p:spPr>
          <a:xfrm flipH="1">
            <a:off x="5143500" y="2786380"/>
            <a:ext cx="833120" cy="151384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70" name="右箭头 69"/>
          <p:cNvSpPr/>
          <p:nvPr/>
        </p:nvSpPr>
        <p:spPr>
          <a:xfrm>
            <a:off x="3705860" y="2910840"/>
            <a:ext cx="894080" cy="4165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sp>
        <p:nvSpPr>
          <p:cNvPr id="72" name="下箭头 71"/>
          <p:cNvSpPr/>
          <p:nvPr/>
        </p:nvSpPr>
        <p:spPr>
          <a:xfrm>
            <a:off x="8216900" y="2282825"/>
            <a:ext cx="136525" cy="177101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zh-CN" altLang="en-US"/>
          </a:p>
        </p:txBody>
      </p:sp>
      <p:sp>
        <p:nvSpPr>
          <p:cNvPr id="73" name="文本框 72"/>
          <p:cNvSpPr txBox="1"/>
          <p:nvPr/>
        </p:nvSpPr>
        <p:spPr>
          <a:xfrm>
            <a:off x="8292465" y="2616200"/>
            <a:ext cx="459740" cy="1005840"/>
          </a:xfrm>
          <a:prstGeom prst="rect">
            <a:avLst/>
          </a:prstGeom>
          <a:noFill/>
        </p:spPr>
        <p:txBody>
          <a:bodyPr vert="eaVert" wrap="none" rtlCol="0">
            <a:spAutoFit/>
          </a:bodyPr>
          <a:p>
            <a:r>
              <a:rPr lang="zh-CN" altLang="en-US"/>
              <a:t>升序排列</a:t>
            </a:r>
            <a:endParaRPr lang="zh-CN" altLang="en-US"/>
          </a:p>
        </p:txBody>
      </p:sp>
      <p:sp>
        <p:nvSpPr>
          <p:cNvPr id="74" name="矩形 73"/>
          <p:cNvSpPr/>
          <p:nvPr/>
        </p:nvSpPr>
        <p:spPr>
          <a:xfrm>
            <a:off x="6097905" y="2978785"/>
            <a:ext cx="2043430" cy="1074420"/>
          </a:xfrm>
          <a:prstGeom prst="rect">
            <a:avLst/>
          </a:prstGeom>
          <a:noFill/>
          <a:ln w="31750" cmpd="sng">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5" name="直接箭头连接符 74"/>
          <p:cNvCxnSpPr/>
          <p:nvPr/>
        </p:nvCxnSpPr>
        <p:spPr>
          <a:xfrm flipH="1">
            <a:off x="7109460" y="4053205"/>
            <a:ext cx="5080" cy="35623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622290" y="4376420"/>
            <a:ext cx="3197860" cy="583565"/>
          </a:xfrm>
          <a:prstGeom prst="rect">
            <a:avLst/>
          </a:prstGeom>
          <a:noFill/>
        </p:spPr>
        <p:txBody>
          <a:bodyPr wrap="square" rtlCol="0">
            <a:spAutoFit/>
          </a:bodyPr>
          <a:p>
            <a:r>
              <a:rPr lang="zh-CN" altLang="en-US" sz="1600">
                <a:solidFill>
                  <a:srgbClr val="0070C0"/>
                </a:solidFill>
              </a:rPr>
              <a:t>由于</a:t>
            </a:r>
            <a:r>
              <a:rPr lang="en-US" altLang="zh-CN" sz="1600">
                <a:solidFill>
                  <a:srgbClr val="0070C0"/>
                </a:solidFill>
              </a:rPr>
              <a:t>lb_k+3</a:t>
            </a:r>
            <a:r>
              <a:rPr lang="zh-CN" altLang="en-US" sz="1600">
                <a:solidFill>
                  <a:srgbClr val="0070C0"/>
                </a:solidFill>
              </a:rPr>
              <a:t>已经高于最优代价，因此其后所有候选地点均不用考虑</a:t>
            </a:r>
            <a:endParaRPr lang="zh-CN" altLang="en-US" sz="1600">
              <a:solidFill>
                <a:srgbClr val="0070C0"/>
              </a:solidFill>
            </a:endParaRPr>
          </a:p>
        </p:txBody>
      </p:sp>
      <p:sp>
        <p:nvSpPr>
          <p:cNvPr id="78" name="文本框 77"/>
          <p:cNvSpPr txBox="1"/>
          <p:nvPr/>
        </p:nvSpPr>
        <p:spPr>
          <a:xfrm>
            <a:off x="1744980" y="5293360"/>
            <a:ext cx="735965" cy="521970"/>
          </a:xfrm>
          <a:prstGeom prst="rect">
            <a:avLst/>
          </a:prstGeom>
          <a:noFill/>
        </p:spPr>
        <p:txBody>
          <a:bodyPr wrap="none" rtlCol="0">
            <a:spAutoFit/>
          </a:bodyPr>
          <a:p>
            <a:r>
              <a:rPr lang="en-US" altLang="zh-CN" sz="2800" b="1">
                <a:solidFill>
                  <a:schemeClr val="accent1"/>
                </a:solidFill>
                <a:effectLst>
                  <a:outerShdw blurRad="38100" dist="25400" dir="5400000" algn="ctr" rotWithShape="0">
                    <a:srgbClr val="6E747A">
                      <a:alpha val="43000"/>
                    </a:srgbClr>
                  </a:outerShdw>
                </a:effectLst>
              </a:rPr>
              <a:t>NIH</a:t>
            </a:r>
            <a:endParaRPr lang="en-US" altLang="zh-CN" sz="2800" b="1">
              <a:solidFill>
                <a:schemeClr val="accent1"/>
              </a:solidFill>
              <a:effectLst>
                <a:outerShdw blurRad="38100" dist="25400" dir="5400000" algn="ctr" rotWithShape="0">
                  <a:srgbClr val="6E747A">
                    <a:alpha val="43000"/>
                  </a:srgbClr>
                </a:outerShdw>
              </a:effectLst>
            </a:endParaRPr>
          </a:p>
        </p:txBody>
      </p:sp>
      <p:sp>
        <p:nvSpPr>
          <p:cNvPr id="79" name="文本框 78"/>
          <p:cNvSpPr txBox="1"/>
          <p:nvPr/>
        </p:nvSpPr>
        <p:spPr>
          <a:xfrm>
            <a:off x="6515100" y="5293360"/>
            <a:ext cx="501650" cy="521970"/>
          </a:xfrm>
          <a:prstGeom prst="rect">
            <a:avLst/>
          </a:prstGeom>
          <a:noFill/>
        </p:spPr>
        <p:txBody>
          <a:bodyPr wrap="none" rtlCol="0">
            <a:spAutoFit/>
          </a:bodyPr>
          <a:p>
            <a:r>
              <a:rPr lang="en-US" altLang="zh-CN" sz="2800" b="1">
                <a:solidFill>
                  <a:schemeClr val="accent1"/>
                </a:solidFill>
                <a:effectLst>
                  <a:outerShdw blurRad="38100" dist="25400" dir="5400000" algn="ctr" rotWithShape="0">
                    <a:srgbClr val="6E747A">
                      <a:alpha val="43000"/>
                    </a:srgbClr>
                  </a:outerShdw>
                </a:effectLst>
              </a:rPr>
              <a:t>IH</a:t>
            </a:r>
            <a:endParaRPr lang="en-US" altLang="zh-CN" sz="2800" b="1">
              <a:solidFill>
                <a:schemeClr val="accent1"/>
              </a:solidFill>
              <a:effectLst>
                <a:outerShdw blurRad="38100" dist="25400" dir="5400000" algn="ctr" rotWithShape="0">
                  <a:srgbClr val="6E747A">
                    <a:alpha val="43000"/>
                  </a:srgbClr>
                </a:outerShdw>
              </a:effectLst>
            </a:endParaRPr>
          </a:p>
        </p:txBody>
      </p:sp>
      <p:sp>
        <p:nvSpPr>
          <p:cNvPr id="80" name="右箭头 79"/>
          <p:cNvSpPr/>
          <p:nvPr/>
        </p:nvSpPr>
        <p:spPr>
          <a:xfrm>
            <a:off x="3705860" y="5293360"/>
            <a:ext cx="894080" cy="4165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endParaRPr lang="zh-CN" altLang="en-US"/>
          </a:p>
        </p:txBody>
      </p:sp>
      <p:cxnSp>
        <p:nvCxnSpPr>
          <p:cNvPr id="81" name="直接连接符 80"/>
          <p:cNvCxnSpPr/>
          <p:nvPr/>
        </p:nvCxnSpPr>
        <p:spPr>
          <a:xfrm flipH="1">
            <a:off x="1045210" y="1627505"/>
            <a:ext cx="9525" cy="10731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 idx="4"/>
            <a:endCxn id="8" idx="0"/>
          </p:cNvCxnSpPr>
          <p:nvPr/>
        </p:nvCxnSpPr>
        <p:spPr>
          <a:xfrm>
            <a:off x="1055370" y="2270125"/>
            <a:ext cx="0" cy="17843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7" idx="4"/>
            <a:endCxn id="6" idx="0"/>
          </p:cNvCxnSpPr>
          <p:nvPr/>
        </p:nvCxnSpPr>
        <p:spPr>
          <a:xfrm>
            <a:off x="1054735" y="4194175"/>
            <a:ext cx="635" cy="16954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6" idx="4"/>
            <a:endCxn id="49" idx="0"/>
          </p:cNvCxnSpPr>
          <p:nvPr/>
        </p:nvCxnSpPr>
        <p:spPr>
          <a:xfrm flipH="1">
            <a:off x="5002530" y="1627505"/>
            <a:ext cx="9525" cy="10731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49" idx="4"/>
            <a:endCxn id="50" idx="0"/>
          </p:cNvCxnSpPr>
          <p:nvPr/>
        </p:nvCxnSpPr>
        <p:spPr>
          <a:xfrm>
            <a:off x="5002530" y="2282825"/>
            <a:ext cx="0" cy="17843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52" idx="4"/>
            <a:endCxn id="47" idx="0"/>
          </p:cNvCxnSpPr>
          <p:nvPr/>
        </p:nvCxnSpPr>
        <p:spPr>
          <a:xfrm>
            <a:off x="5001895" y="4206875"/>
            <a:ext cx="635" cy="169545"/>
          </a:xfrm>
          <a:prstGeom prst="line">
            <a:avLst/>
          </a:prstGeom>
          <a:ln w="158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fld>
            <a:endParaRPr lang="zh-CN" altLang="en-US" dirty="0"/>
          </a:p>
        </p:txBody>
      </p:sp>
      <p:sp>
        <p:nvSpPr>
          <p:cNvPr id="3" name="文本框 2"/>
          <p:cNvSpPr txBox="1"/>
          <p:nvPr/>
        </p:nvSpPr>
        <p:spPr>
          <a:xfrm>
            <a:off x="427990" y="189230"/>
            <a:ext cx="6879590" cy="521970"/>
          </a:xfrm>
          <a:prstGeom prst="rect">
            <a:avLst/>
          </a:prstGeom>
          <a:noFill/>
        </p:spPr>
        <p:txBody>
          <a:bodyPr wrap="square" rtlCol="0">
            <a:spAutoFit/>
          </a:bodyPr>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启发式算法（</a:t>
            </a:r>
            <a:r>
              <a:rPr lang="en-US" altLang="zh-CN" sz="2800" b="1" spc="200" dirty="0">
                <a:solidFill>
                  <a:schemeClr val="bg1"/>
                </a:solidFill>
                <a:latin typeface="Calibri" panose="020F0502020204030204" pitchFamily="34" charset="0"/>
                <a:ea typeface="微软雅黑" panose="020B0503020204020204" pitchFamily="34" charset="-122"/>
              </a:rPr>
              <a:t>Insertion Heuristic</a:t>
            </a:r>
            <a:r>
              <a:rPr lang="en-US" altLang="zh-CN" sz="2800" b="1" spc="200" dirty="0">
                <a:solidFill>
                  <a:schemeClr val="bg1"/>
                </a:solidFill>
                <a:latin typeface="Calibri" panose="020F0502020204030204" pitchFamily="34" charset="0"/>
                <a:ea typeface="微软雅黑" panose="020B0503020204020204" pitchFamily="34" charset="-122"/>
              </a:rPr>
              <a:t>, IH</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2" name="文本框 1"/>
          <p:cNvSpPr txBox="1"/>
          <p:nvPr/>
        </p:nvSpPr>
        <p:spPr>
          <a:xfrm>
            <a:off x="427990" y="902970"/>
            <a:ext cx="8361680" cy="903605"/>
          </a:xfrm>
          <a:prstGeom prst="rect">
            <a:avLst/>
          </a:prstGeom>
          <a:noFill/>
        </p:spPr>
        <p:txBody>
          <a:bodyPr wrap="square" rtlCol="0">
            <a:spAutoFit/>
          </a:bodyPr>
          <a:p>
            <a:pPr>
              <a:lnSpc>
                <a:spcPct val="120000"/>
              </a:lnSpc>
            </a:pPr>
            <a:r>
              <a:rPr lang="zh-CN" altLang="zh-CN" sz="2400" b="1"/>
              <a:t>代价函数：</a:t>
            </a:r>
            <a:endParaRPr lang="zh-CN" altLang="zh-CN" sz="2400" b="1"/>
          </a:p>
          <a:p>
            <a:pPr>
              <a:lnSpc>
                <a:spcPct val="120000"/>
              </a:lnSpc>
            </a:pPr>
            <a:endParaRPr lang="zh-CN" altLang="zh-CN" sz="2000">
              <a:solidFill>
                <a:schemeClr val="accent1"/>
              </a:solidFill>
              <a:effectLst>
                <a:outerShdw blurRad="38100" dist="25400" dir="5400000" algn="ctr" rotWithShape="0">
                  <a:srgbClr val="6E747A">
                    <a:alpha val="43000"/>
                  </a:srgbClr>
                </a:outerShdw>
              </a:effectLst>
            </a:endParaRPr>
          </a:p>
        </p:txBody>
      </p:sp>
      <p:graphicFrame>
        <p:nvGraphicFramePr>
          <p:cNvPr id="6" name="对象 5">
            <a:hlinkClick r:id="" action="ppaction://ole?verb="/>
          </p:cNvPr>
          <p:cNvGraphicFramePr>
            <a:graphicFrameLocks noChangeAspect="1"/>
          </p:cNvGraphicFramePr>
          <p:nvPr/>
        </p:nvGraphicFramePr>
        <p:xfrm>
          <a:off x="584835" y="1633220"/>
          <a:ext cx="8047990" cy="910590"/>
        </p:xfrm>
        <a:graphic>
          <a:graphicData uri="http://schemas.openxmlformats.org/presentationml/2006/ole">
            <mc:AlternateContent xmlns:mc="http://schemas.openxmlformats.org/markup-compatibility/2006">
              <mc:Choice xmlns:v="urn:schemas-microsoft-com:vml" Requires="v">
                <p:oleObj spid="_x0000_s1025" name="" r:id="rId1" imgW="4267200" imgH="482600" progId="Equation.KSEE3">
                  <p:embed/>
                </p:oleObj>
              </mc:Choice>
              <mc:Fallback>
                <p:oleObj name="" r:id="rId1" imgW="4267200" imgH="482600" progId="Equation.KSEE3">
                  <p:embed/>
                  <p:pic>
                    <p:nvPicPr>
                      <p:cNvPr id="0" name="图片 1024"/>
                      <p:cNvPicPr/>
                      <p:nvPr/>
                    </p:nvPicPr>
                    <p:blipFill>
                      <a:blip r:embed="rId2"/>
                      <a:stretch>
                        <a:fillRect/>
                      </a:stretch>
                    </p:blipFill>
                    <p:spPr>
                      <a:xfrm>
                        <a:off x="584835" y="1633220"/>
                        <a:ext cx="8047990" cy="910590"/>
                      </a:xfrm>
                      <a:prstGeom prst="rect">
                        <a:avLst/>
                      </a:prstGeom>
                    </p:spPr>
                  </p:pic>
                </p:oleObj>
              </mc:Fallback>
            </mc:AlternateContent>
          </a:graphicData>
        </a:graphic>
      </p:graphicFrame>
      <p:sp>
        <p:nvSpPr>
          <p:cNvPr id="7" name="左大括号 6"/>
          <p:cNvSpPr/>
          <p:nvPr/>
        </p:nvSpPr>
        <p:spPr>
          <a:xfrm rot="16200000">
            <a:off x="3040380" y="1954530"/>
            <a:ext cx="162560" cy="13404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2344420" y="2773680"/>
            <a:ext cx="1554480" cy="368300"/>
          </a:xfrm>
          <a:prstGeom prst="rect">
            <a:avLst/>
          </a:prstGeom>
          <a:noFill/>
        </p:spPr>
        <p:txBody>
          <a:bodyPr wrap="none" rtlCol="0">
            <a:spAutoFit/>
          </a:bodyPr>
          <a:p>
            <a:r>
              <a:rPr lang="zh-CN" altLang="zh-CN">
                <a:solidFill>
                  <a:schemeClr val="accent1"/>
                </a:solidFill>
                <a:effectLst>
                  <a:outerShdw blurRad="38100" dist="25400" dir="5400000" algn="ctr" rotWithShape="0">
                    <a:srgbClr val="6E747A">
                      <a:alpha val="43000"/>
                    </a:srgbClr>
                  </a:outerShdw>
                </a:effectLst>
              </a:rPr>
              <a:t>插入代价下界</a:t>
            </a:r>
            <a:endParaRPr lang="zh-CN" altLang="zh-CN">
              <a:solidFill>
                <a:schemeClr val="accent1"/>
              </a:solidFill>
              <a:effectLst>
                <a:outerShdw blurRad="38100" dist="25400" dir="5400000" algn="ctr" rotWithShape="0">
                  <a:srgbClr val="6E747A">
                    <a:alpha val="43000"/>
                  </a:srgbClr>
                </a:outerShdw>
              </a:effectLst>
            </a:endParaRPr>
          </a:p>
        </p:txBody>
      </p:sp>
      <p:sp>
        <p:nvSpPr>
          <p:cNvPr id="9" name="左大括号 8"/>
          <p:cNvSpPr/>
          <p:nvPr/>
        </p:nvSpPr>
        <p:spPr>
          <a:xfrm rot="16200000">
            <a:off x="4782820" y="1812925"/>
            <a:ext cx="163195" cy="1624965"/>
          </a:xfrm>
          <a:prstGeom prst="leftBrace">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10" name="文本框 9"/>
          <p:cNvSpPr txBox="1"/>
          <p:nvPr/>
        </p:nvSpPr>
        <p:spPr>
          <a:xfrm>
            <a:off x="4122420" y="2773680"/>
            <a:ext cx="1554480" cy="368300"/>
          </a:xfrm>
          <a:prstGeom prst="rect">
            <a:avLst/>
          </a:prstGeom>
          <a:ln>
            <a:noFill/>
          </a:ln>
        </p:spPr>
        <p:style>
          <a:lnRef idx="2">
            <a:schemeClr val="accent4"/>
          </a:lnRef>
          <a:fillRef idx="1">
            <a:schemeClr val="lt1"/>
          </a:fillRef>
          <a:effectRef idx="0">
            <a:schemeClr val="accent4"/>
          </a:effectRef>
          <a:fontRef idx="minor">
            <a:schemeClr val="dk1"/>
          </a:fontRef>
        </p:style>
        <p:txBody>
          <a:bodyPr wrap="none" rtlCol="0">
            <a:spAutoFit/>
            <a:scene3d>
              <a:camera prst="orthographicFront"/>
              <a:lightRig rig="soft" dir="t">
                <a:rot lat="0" lon="0" rev="15600000"/>
              </a:lightRig>
            </a:scene3d>
            <a:sp3d extrusionH="57150" prstMaterial="softEdge">
              <a:bevelT w="25400" h="38100"/>
            </a:sp3d>
          </a:bodyPr>
          <a:p>
            <a:r>
              <a:rPr lang="zh-CN" altLang="zh-CN">
                <a:solidFill>
                  <a:schemeClr val="accent4"/>
                </a:solidFill>
                <a:effectLst/>
              </a:rPr>
              <a:t>后续等待时间</a:t>
            </a:r>
            <a:endParaRPr lang="zh-CN" altLang="zh-CN">
              <a:solidFill>
                <a:schemeClr val="accent4"/>
              </a:solidFill>
              <a:effectLst/>
            </a:endParaRPr>
          </a:p>
        </p:txBody>
      </p:sp>
      <p:sp>
        <p:nvSpPr>
          <p:cNvPr id="11" name="文本框 10"/>
          <p:cNvSpPr txBox="1"/>
          <p:nvPr/>
        </p:nvSpPr>
        <p:spPr>
          <a:xfrm>
            <a:off x="391160" y="3051810"/>
            <a:ext cx="8361680" cy="903605"/>
          </a:xfrm>
          <a:prstGeom prst="rect">
            <a:avLst/>
          </a:prstGeom>
          <a:noFill/>
        </p:spPr>
        <p:txBody>
          <a:bodyPr wrap="square" rtlCol="0">
            <a:spAutoFit/>
          </a:bodyPr>
          <a:p>
            <a:pPr>
              <a:lnSpc>
                <a:spcPct val="120000"/>
              </a:lnSpc>
            </a:pPr>
            <a:r>
              <a:rPr lang="zh-CN" altLang="zh-CN" sz="2400" b="1"/>
              <a:t>代价下界：</a:t>
            </a:r>
            <a:endParaRPr lang="zh-CN" altLang="zh-CN" sz="2400" b="1"/>
          </a:p>
          <a:p>
            <a:pPr>
              <a:lnSpc>
                <a:spcPct val="120000"/>
              </a:lnSpc>
            </a:pPr>
            <a:endParaRPr lang="en-US" altLang="zh-CN" sz="2000" i="1">
              <a:solidFill>
                <a:schemeClr val="tx1"/>
              </a:solidFill>
              <a:effectLst>
                <a:outerShdw blurRad="38100" dist="25400" dir="5400000" algn="ctr" rotWithShape="0">
                  <a:srgbClr val="6E747A">
                    <a:alpha val="43000"/>
                  </a:srgbClr>
                </a:outerShdw>
              </a:effectLst>
              <a:latin typeface="Cambria Math" panose="02040503050406030204" pitchFamily="18" charset="0"/>
              <a:ea typeface="MS Mincho" charset="0"/>
              <a:cs typeface="Cambria Math" panose="02040503050406030204" pitchFamily="18" charset="0"/>
            </a:endParaRPr>
          </a:p>
        </p:txBody>
      </p:sp>
      <p:graphicFrame>
        <p:nvGraphicFramePr>
          <p:cNvPr id="12" name="对象 11">
            <a:hlinkClick r:id="" action="ppaction://ole?verb="/>
          </p:cNvPr>
          <p:cNvGraphicFramePr>
            <a:graphicFrameLocks noChangeAspect="1"/>
          </p:cNvGraphicFramePr>
          <p:nvPr/>
        </p:nvGraphicFramePr>
        <p:xfrm>
          <a:off x="517525" y="3655060"/>
          <a:ext cx="6790055" cy="2127250"/>
        </p:xfrm>
        <a:graphic>
          <a:graphicData uri="http://schemas.openxmlformats.org/presentationml/2006/ole">
            <mc:AlternateContent xmlns:mc="http://schemas.openxmlformats.org/markup-compatibility/2006">
              <mc:Choice xmlns:v="urn:schemas-microsoft-com:vml" Requires="v">
                <p:oleObj spid="_x0000_s1026" name="" r:id="rId3" imgW="3162300" imgH="990600" progId="Equation.KSEE3">
                  <p:embed/>
                </p:oleObj>
              </mc:Choice>
              <mc:Fallback>
                <p:oleObj name="" r:id="rId3" imgW="3162300" imgH="990600" progId="Equation.KSEE3">
                  <p:embed/>
                  <p:pic>
                    <p:nvPicPr>
                      <p:cNvPr id="0" name="图片 1025"/>
                      <p:cNvPicPr/>
                      <p:nvPr/>
                    </p:nvPicPr>
                    <p:blipFill>
                      <a:blip r:embed="rId4"/>
                      <a:stretch>
                        <a:fillRect/>
                      </a:stretch>
                    </p:blipFill>
                    <p:spPr>
                      <a:xfrm>
                        <a:off x="517525" y="3655060"/>
                        <a:ext cx="6790055" cy="2127250"/>
                      </a:xfrm>
                      <a:prstGeom prst="rect">
                        <a:avLst/>
                      </a:prstGeom>
                    </p:spPr>
                  </p:pic>
                </p:oleObj>
              </mc:Fallback>
            </mc:AlternateContent>
          </a:graphicData>
        </a:graphic>
      </p:graphicFrame>
      <p:sp>
        <p:nvSpPr>
          <p:cNvPr id="16" name="右大括号 15"/>
          <p:cNvSpPr/>
          <p:nvPr/>
        </p:nvSpPr>
        <p:spPr>
          <a:xfrm>
            <a:off x="7409815" y="3655060"/>
            <a:ext cx="187325" cy="144335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7749540" y="3892550"/>
            <a:ext cx="883285" cy="1198880"/>
          </a:xfrm>
          <a:prstGeom prst="rect">
            <a:avLst/>
          </a:prstGeom>
          <a:noFill/>
        </p:spPr>
        <p:txBody>
          <a:bodyPr wrap="square" rtlCol="0">
            <a:spAutoFit/>
          </a:bodyPr>
          <a:p>
            <a:r>
              <a:rPr lang="zh-CN" altLang="en-US">
                <a:solidFill>
                  <a:srgbClr val="FF0000"/>
                </a:solidFill>
              </a:rPr>
              <a:t>节点插入后的轨迹代价</a:t>
            </a:r>
            <a:endParaRPr lang="zh-CN" altLang="en-US">
              <a:solidFill>
                <a:srgbClr val="FF0000"/>
              </a:solidFill>
            </a:endParaRPr>
          </a:p>
        </p:txBody>
      </p:sp>
      <p:cxnSp>
        <p:nvCxnSpPr>
          <p:cNvPr id="18" name="直接箭头连接符 17"/>
          <p:cNvCxnSpPr/>
          <p:nvPr/>
        </p:nvCxnSpPr>
        <p:spPr>
          <a:xfrm>
            <a:off x="5737860" y="5567680"/>
            <a:ext cx="1859280" cy="10795"/>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749540" y="5200650"/>
            <a:ext cx="883285" cy="922020"/>
          </a:xfrm>
          <a:prstGeom prst="rect">
            <a:avLst/>
          </a:prstGeom>
          <a:noFill/>
        </p:spPr>
        <p:txBody>
          <a:bodyPr wrap="square" rtlCol="0">
            <a:spAutoFit/>
          </a:bodyPr>
          <a:p>
            <a:r>
              <a:rPr lang="zh-CN" altLang="en-US">
                <a:solidFill>
                  <a:schemeClr val="accent6"/>
                </a:solidFill>
              </a:rPr>
              <a:t>原本的轨迹代价</a:t>
            </a:r>
            <a:endParaRPr lang="zh-CN" altLang="en-US">
              <a:solidFill>
                <a:schemeClr val="accent6"/>
              </a:solidFill>
            </a:endParaRPr>
          </a:p>
        </p:txBody>
      </p:sp>
      <p:sp>
        <p:nvSpPr>
          <p:cNvPr id="20" name="矩形 19"/>
          <p:cNvSpPr/>
          <p:nvPr/>
        </p:nvSpPr>
        <p:spPr>
          <a:xfrm>
            <a:off x="1897380" y="3655060"/>
            <a:ext cx="5410200" cy="1107440"/>
          </a:xfrm>
          <a:prstGeom prst="rect">
            <a:avLst/>
          </a:prstGeom>
          <a:noFill/>
          <a:ln w="38100" cmpd="sng">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6958965" y="2555875"/>
            <a:ext cx="1673860" cy="922020"/>
          </a:xfrm>
          <a:prstGeom prst="rect">
            <a:avLst/>
          </a:prstGeom>
          <a:noFill/>
        </p:spPr>
        <p:txBody>
          <a:bodyPr wrap="square" rtlCol="0">
            <a:spAutoFit/>
          </a:bodyPr>
          <a:p>
            <a:r>
              <a:rPr lang="zh-CN" altLang="en-US">
                <a:solidFill>
                  <a:schemeClr val="accent2"/>
                </a:solidFill>
                <a:effectLst>
                  <a:outerShdw blurRad="38100" dist="25400" dir="5400000" algn="ctr" rotWithShape="0">
                    <a:srgbClr val="6E747A">
                      <a:alpha val="43000"/>
                    </a:srgbClr>
                  </a:outerShdw>
                </a:effectLst>
              </a:rPr>
              <a:t>基于欧氏距离与最快速度的代价下界</a:t>
            </a:r>
            <a:endParaRPr lang="zh-CN" altLang="en-US">
              <a:solidFill>
                <a:schemeClr val="accent2"/>
              </a:solidFill>
              <a:effectLst>
                <a:outerShdw blurRad="38100" dist="25400" dir="5400000" algn="ctr" rotWithShape="0">
                  <a:srgbClr val="6E747A">
                    <a:alpha val="43000"/>
                  </a:srgbClr>
                </a:outerShdw>
              </a:effectLst>
            </a:endParaRPr>
          </a:p>
        </p:txBody>
      </p:sp>
      <p:cxnSp>
        <p:nvCxnSpPr>
          <p:cNvPr id="22" name="直接箭头连接符 21"/>
          <p:cNvCxnSpPr>
            <a:endCxn id="21" idx="1"/>
          </p:cNvCxnSpPr>
          <p:nvPr/>
        </p:nvCxnSpPr>
        <p:spPr>
          <a:xfrm flipV="1">
            <a:off x="5392420" y="3016885"/>
            <a:ext cx="1566545" cy="620395"/>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3" name="左大括号 22"/>
          <p:cNvSpPr/>
          <p:nvPr/>
        </p:nvSpPr>
        <p:spPr>
          <a:xfrm rot="16200000">
            <a:off x="3040380" y="1944370"/>
            <a:ext cx="162560" cy="13404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文本框 23"/>
          <p:cNvSpPr txBox="1"/>
          <p:nvPr/>
        </p:nvSpPr>
        <p:spPr>
          <a:xfrm>
            <a:off x="2344420" y="2763520"/>
            <a:ext cx="1554480" cy="368300"/>
          </a:xfrm>
          <a:prstGeom prst="rect">
            <a:avLst/>
          </a:prstGeom>
          <a:noFill/>
        </p:spPr>
        <p:txBody>
          <a:bodyPr wrap="none" rtlCol="0">
            <a:spAutoFit/>
          </a:bodyPr>
          <a:p>
            <a:r>
              <a:rPr lang="zh-CN" altLang="zh-CN">
                <a:solidFill>
                  <a:schemeClr val="accent1"/>
                </a:solidFill>
                <a:effectLst>
                  <a:outerShdw blurRad="38100" dist="25400" dir="5400000" algn="ctr" rotWithShape="0">
                    <a:srgbClr val="6E747A">
                      <a:alpha val="43000"/>
                    </a:srgbClr>
                  </a:outerShdw>
                </a:effectLst>
              </a:rPr>
              <a:t>插入代价下界</a:t>
            </a:r>
            <a:endParaRPr lang="zh-CN" altLang="zh-CN">
              <a:solidFill>
                <a:schemeClr val="accent1"/>
              </a:solidFill>
              <a:effectLst>
                <a:outerShdw blurRad="38100" dist="25400" dir="5400000" algn="ctr" rotWithShape="0">
                  <a:srgbClr val="6E747A">
                    <a:alpha val="43000"/>
                  </a:srgbClr>
                </a:outerShdw>
              </a:effectLst>
            </a:endParaRPr>
          </a:p>
        </p:txBody>
      </p:sp>
      <p:sp>
        <p:nvSpPr>
          <p:cNvPr id="25" name="左大括号 24"/>
          <p:cNvSpPr/>
          <p:nvPr/>
        </p:nvSpPr>
        <p:spPr>
          <a:xfrm rot="16200000">
            <a:off x="4782820" y="1802765"/>
            <a:ext cx="163195" cy="1624965"/>
          </a:xfrm>
          <a:prstGeom prst="leftBrace">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26" name="文本框 25"/>
          <p:cNvSpPr txBox="1"/>
          <p:nvPr/>
        </p:nvSpPr>
        <p:spPr>
          <a:xfrm>
            <a:off x="4122420" y="2763520"/>
            <a:ext cx="1554480" cy="368300"/>
          </a:xfrm>
          <a:prstGeom prst="rect">
            <a:avLst/>
          </a:prstGeom>
          <a:ln>
            <a:noFill/>
          </a:ln>
        </p:spPr>
        <p:style>
          <a:lnRef idx="2">
            <a:schemeClr val="accent4"/>
          </a:lnRef>
          <a:fillRef idx="1">
            <a:schemeClr val="lt1"/>
          </a:fillRef>
          <a:effectRef idx="0">
            <a:schemeClr val="accent4"/>
          </a:effectRef>
          <a:fontRef idx="minor">
            <a:schemeClr val="dk1"/>
          </a:fontRef>
        </p:style>
        <p:txBody>
          <a:bodyPr wrap="none" rtlCol="0">
            <a:spAutoFit/>
            <a:scene3d>
              <a:camera prst="orthographicFront"/>
              <a:lightRig rig="soft" dir="t">
                <a:rot lat="0" lon="0" rev="15600000"/>
              </a:lightRig>
            </a:scene3d>
            <a:sp3d extrusionH="57150" prstMaterial="softEdge">
              <a:bevelT w="25400" h="38100"/>
            </a:sp3d>
          </a:bodyPr>
          <a:p>
            <a:r>
              <a:rPr lang="zh-CN" altLang="zh-CN">
                <a:solidFill>
                  <a:schemeClr val="accent4"/>
                </a:solidFill>
                <a:effectLst/>
              </a:rPr>
              <a:t>后续等待时间</a:t>
            </a:r>
            <a:endParaRPr lang="zh-CN" altLang="zh-CN">
              <a:solidFill>
                <a:schemeClr val="accent4"/>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fld>
            <a:endParaRPr lang="zh-CN" altLang="en-US" dirty="0"/>
          </a:p>
        </p:txBody>
      </p:sp>
      <p:sp>
        <p:nvSpPr>
          <p:cNvPr id="3" name="文本框 2"/>
          <p:cNvSpPr txBox="1"/>
          <p:nvPr/>
        </p:nvSpPr>
        <p:spPr>
          <a:xfrm>
            <a:off x="427990" y="189230"/>
            <a:ext cx="6879590" cy="521970"/>
          </a:xfrm>
          <a:prstGeom prst="rect">
            <a:avLst/>
          </a:prstGeom>
          <a:noFill/>
        </p:spPr>
        <p:txBody>
          <a:bodyPr wrap="square" rtlCol="0">
            <a:spAutoFit/>
          </a:bodyPr>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启发式算法（</a:t>
            </a:r>
            <a:r>
              <a:rPr lang="en-US" altLang="zh-CN" sz="2800" b="1" spc="200" dirty="0">
                <a:solidFill>
                  <a:schemeClr val="bg1"/>
                </a:solidFill>
                <a:latin typeface="Calibri" panose="020F0502020204030204" pitchFamily="34" charset="0"/>
                <a:ea typeface="微软雅黑" panose="020B0503020204020204" pitchFamily="34" charset="-122"/>
              </a:rPr>
              <a:t>Insertion Heuristic</a:t>
            </a:r>
            <a:r>
              <a:rPr lang="en-US" altLang="zh-CN" sz="2800" b="1" spc="200" dirty="0">
                <a:solidFill>
                  <a:schemeClr val="bg1"/>
                </a:solidFill>
                <a:latin typeface="Calibri" panose="020F0502020204030204" pitchFamily="34" charset="0"/>
                <a:ea typeface="微软雅黑" panose="020B0503020204020204" pitchFamily="34" charset="-122"/>
              </a:rPr>
              <a:t>, IH</a:t>
            </a:r>
            <a:r>
              <a:rPr lang="zh-CN" altLang="en-US" sz="2800" b="1" spc="200" dirty="0">
                <a:solidFill>
                  <a:schemeClr val="bg1"/>
                </a:solidFill>
                <a:latin typeface="Calibri" panose="020F0502020204030204" pitchFamily="34" charset="0"/>
                <a:ea typeface="微软雅黑" panose="020B0503020204020204" pitchFamily="34" charset="-122"/>
              </a:rPr>
              <a:t>）</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27" name="文本框 26"/>
              <p:cNvSpPr txBox="1"/>
              <p:nvPr/>
            </p:nvSpPr>
            <p:spPr>
              <a:xfrm>
                <a:off x="396875" y="2122805"/>
                <a:ext cx="8349615" cy="2612390"/>
              </a:xfrm>
              <a:prstGeom prst="rect">
                <a:avLst/>
              </a:prstGeom>
              <a:noFill/>
            </p:spPr>
            <p:txBody>
              <a:bodyPr wrap="square" rtlCol="0">
                <a:spAutoFit/>
              </a:bodyPr>
              <a:p>
                <a:pPr algn="l">
                  <a:lnSpc>
                    <a:spcPct val="150000"/>
                  </a:lnSpc>
                </a:pPr>
                <a:r>
                  <a:rPr lang="zh-CN" altLang="en-US" sz="2400" b="1"/>
                  <a:t>复杂度分析</a:t>
                </a:r>
                <a:endParaRPr lang="zh-CN" altLang="en-US" sz="2400" b="1"/>
              </a:p>
              <a:p>
                <a:pPr marL="342900" indent="-342900" algn="l">
                  <a:lnSpc>
                    <a:spcPct val="140000"/>
                  </a:lnSpc>
                  <a:buFont typeface="Arial" panose="020B0604020202020204" pitchFamily="34" charset="0"/>
                  <a:buChar char="•"/>
                </a:pPr>
                <a:r>
                  <a:rPr lang="zh-CN" altLang="en-US">
                    <a:solidFill>
                      <a:schemeClr val="accent1"/>
                    </a:solidFill>
                    <a:latin typeface="Cambria Math" panose="02040503050406030204" pitchFamily="18" charset="0"/>
                    <a:cs typeface="Cambria Math" panose="02040503050406030204" pitchFamily="18" charset="0"/>
                  </a:rPr>
                  <a:t>假设有</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𝐷</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个派送任务，</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个派送地点，派送路径长为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𝑛</m:t>
                    </m:r>
                  </m:oMath>
                </a14:m>
                <a:r>
                  <a:rPr lang="zh-CN" altLang="en-US">
                    <a:solidFill>
                      <a:schemeClr val="accent1"/>
                    </a:solidFill>
                    <a:latin typeface="Cambria Math" panose="02040503050406030204" pitchFamily="18" charset="0"/>
                    <a:cs typeface="Cambria Math" panose="02040503050406030204" pitchFamily="18" charset="0"/>
                  </a:rPr>
                  <a:t>，最短路开销为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𝑂</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𝑞</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a:t>
                </a:r>
                <a:endParaRPr lang="zh-CN" altLang="en-US">
                  <a:solidFill>
                    <a:schemeClr val="accent1"/>
                  </a:solidFill>
                  <a:latin typeface="Cambria Math" panose="02040503050406030204" pitchFamily="18" charset="0"/>
                  <a:cs typeface="Cambria Math" panose="02040503050406030204" pitchFamily="18" charset="0"/>
                </a:endParaRPr>
              </a:p>
              <a:p>
                <a:pPr marL="342900" indent="-342900" algn="l">
                  <a:lnSpc>
                    <a:spcPct val="140000"/>
                  </a:lnSpc>
                  <a:buFont typeface="Arial" panose="020B0604020202020204" pitchFamily="34" charset="0"/>
                  <a:buChar char="•"/>
                </a:pPr>
                <a:r>
                  <a:rPr lang="zh-CN" altLang="en-US">
                    <a:solidFill>
                      <a:schemeClr val="accent1"/>
                    </a:solidFill>
                    <a:latin typeface="Cambria Math" panose="02040503050406030204" pitchFamily="18" charset="0"/>
                    <a:cs typeface="Cambria Math" panose="02040503050406030204" pitchFamily="18" charset="0"/>
                  </a:rPr>
                  <a:t>此时，最多需要执行</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𝐷</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次插入操作，每次插入操作最多涉及</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次开销为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𝑂</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𝑛</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的代价下界计算，下界的排序开销为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𝑂</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𝑙𝑜𝑔</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。另外，准确的插入代价</a:t>
                </a:r>
                <a14:m>
                  <m:oMath xmlns:m="http://schemas.openxmlformats.org/officeDocument/2006/math">
                    <m:r>
                      <a:rPr lang="en-US" altLang="zh-CN" b="1"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最多需要被计算</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次，因此其计算开销为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𝑂</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sSup>
                      <m:sSupPr>
                        <m:ctrlPr>
                          <a:rPr lang="en-US" altLang="zh-CN" i="1">
                            <a:solidFill>
                              <a:schemeClr val="accent1"/>
                            </a:solidFill>
                            <a:latin typeface="Cambria Math" panose="02040503050406030204" pitchFamily="18" charset="0"/>
                            <a:cs typeface="Cambria Math" panose="02040503050406030204" pitchFamily="18" charset="0"/>
                          </a:rPr>
                        </m:ctrlPr>
                      </m:sSupPr>
                      <m:e>
                        <m:r>
                          <a:rPr lang="en-US" altLang="zh-CN" i="1">
                            <a:solidFill>
                              <a:schemeClr val="accent1"/>
                            </a:solidFill>
                            <a:latin typeface="Cambria Math" panose="02040503050406030204" pitchFamily="18" charset="0"/>
                            <a:cs typeface="Cambria Math" panose="02040503050406030204" pitchFamily="18" charset="0"/>
                          </a:rPr>
                          <m:t>𝑛</m:t>
                        </m:r>
                      </m:e>
                      <m:sup>
                        <m:r>
                          <a:rPr lang="en-US" altLang="zh-CN" i="1">
                            <a:solidFill>
                              <a:schemeClr val="accent1"/>
                            </a:solidFill>
                            <a:latin typeface="Cambria Math" panose="02040503050406030204" pitchFamily="18" charset="0"/>
                            <a:cs typeface="Cambria Math" panose="02040503050406030204" pitchFamily="18" charset="0"/>
                          </a:rPr>
                          <m:t>2</m:t>
                        </m:r>
                      </m:sup>
                    </m:sSup>
                    <m:r>
                      <a:rPr lang="en-US" altLang="zh-CN" i="1">
                        <a:solidFill>
                          <a:schemeClr val="accent1"/>
                        </a:solidFill>
                        <a:latin typeface="Cambria Math" panose="02040503050406030204" pitchFamily="18" charset="0"/>
                        <a:cs typeface="Cambria Math" panose="02040503050406030204" pitchFamily="18" charset="0"/>
                      </a:rPr>
                      <m:t>𝑞</m:t>
                    </m:r>
                    <m:r>
                      <a:rPr lang="en-US" altLang="zh-CN" i="1">
                        <a:solidFill>
                          <a:schemeClr val="accent1"/>
                        </a:solidFill>
                        <a:latin typeface="Cambria Math" panose="02040503050406030204" pitchFamily="18" charset="0"/>
                        <a:cs typeface="Cambria Math" panose="02040503050406030204" pitchFamily="18" charset="0"/>
                      </a:rPr>
                      <m:t>)</m:t>
                    </m:r>
                  </m:oMath>
                </a14:m>
                <a:r>
                  <a:rPr lang="zh-CN" altLang="en-US">
                    <a:solidFill>
                      <a:schemeClr val="accent1"/>
                    </a:solidFill>
                    <a:latin typeface="Cambria Math" panose="02040503050406030204" pitchFamily="18" charset="0"/>
                    <a:cs typeface="Cambria Math" panose="02040503050406030204" pitchFamily="18" charset="0"/>
                  </a:rPr>
                  <a:t>。</a:t>
                </a:r>
                <a:endParaRPr lang="zh-CN" altLang="en-US">
                  <a:solidFill>
                    <a:schemeClr val="accent1"/>
                  </a:solidFill>
                  <a:latin typeface="Cambria Math" panose="02040503050406030204" pitchFamily="18" charset="0"/>
                  <a:cs typeface="Cambria Math" panose="02040503050406030204" pitchFamily="18" charset="0"/>
                </a:endParaRPr>
              </a:p>
              <a:p>
                <a:pPr marL="342900" indent="-342900" algn="l">
                  <a:lnSpc>
                    <a:spcPct val="140000"/>
                  </a:lnSpc>
                  <a:buFont typeface="Arial" panose="020B0604020202020204" pitchFamily="34" charset="0"/>
                  <a:buChar char="•"/>
                </a:pPr>
                <a:r>
                  <a:rPr lang="zh-CN" altLang="en-US">
                    <a:solidFill>
                      <a:schemeClr val="accent1"/>
                    </a:solidFill>
                    <a:latin typeface="Cambria Math" panose="02040503050406030204" pitchFamily="18" charset="0"/>
                    <a:cs typeface="Cambria Math" panose="02040503050406030204" pitchFamily="18" charset="0"/>
                  </a:rPr>
                  <a:t>综上，</a:t>
                </a:r>
                <a:r>
                  <a:rPr lang="en-US" altLang="zh-CN">
                    <a:solidFill>
                      <a:schemeClr val="accent1"/>
                    </a:solidFill>
                    <a:latin typeface="Cambria Math" panose="02040503050406030204" pitchFamily="18" charset="0"/>
                    <a:cs typeface="Cambria Math" panose="02040503050406030204" pitchFamily="18" charset="0"/>
                  </a:rPr>
                  <a:t>IH</a:t>
                </a:r>
                <a:r>
                  <a:rPr lang="zh-CN" altLang="en-US">
                    <a:solidFill>
                      <a:schemeClr val="accent1"/>
                    </a:solidFill>
                    <a:latin typeface="Cambria Math" panose="02040503050406030204" pitchFamily="18" charset="0"/>
                    <a:cs typeface="Cambria Math" panose="02040503050406030204" pitchFamily="18" charset="0"/>
                  </a:rPr>
                  <a:t>算法复杂度为：</a:t>
                </a:r>
                <a14:m>
                  <m:oMath xmlns:m="http://schemas.openxmlformats.org/officeDocument/2006/math">
                    <m:r>
                      <a:rPr lang="en-US" altLang="zh-CN" i="1">
                        <a:solidFill>
                          <a:schemeClr val="accent1"/>
                        </a:solidFill>
                        <a:latin typeface="Cambria Math" panose="02040503050406030204" pitchFamily="18" charset="0"/>
                        <a:cs typeface="Cambria Math" panose="02040503050406030204" pitchFamily="18" charset="0"/>
                      </a:rPr>
                      <m:t>𝑂</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𝐷</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sSup>
                      <m:sSupPr>
                        <m:ctrlPr>
                          <a:rPr lang="en-US" altLang="zh-CN" i="1">
                            <a:solidFill>
                              <a:schemeClr val="accent1"/>
                            </a:solidFill>
                            <a:latin typeface="Cambria Math" panose="02040503050406030204" pitchFamily="18" charset="0"/>
                            <a:cs typeface="Cambria Math" panose="02040503050406030204" pitchFamily="18" charset="0"/>
                          </a:rPr>
                        </m:ctrlPr>
                      </m:sSupPr>
                      <m:e>
                        <m:r>
                          <a:rPr lang="en-US" altLang="zh-CN" i="1">
                            <a:solidFill>
                              <a:schemeClr val="accent1"/>
                            </a:solidFill>
                            <a:latin typeface="Cambria Math" panose="02040503050406030204" pitchFamily="18" charset="0"/>
                            <a:cs typeface="Cambria Math" panose="02040503050406030204" pitchFamily="18" charset="0"/>
                          </a:rPr>
                          <m:t>𝑛</m:t>
                        </m:r>
                      </m:e>
                      <m:sup>
                        <m:r>
                          <a:rPr lang="en-US" altLang="zh-CN" i="1">
                            <a:solidFill>
                              <a:schemeClr val="accent1"/>
                            </a:solidFill>
                            <a:latin typeface="Cambria Math" panose="02040503050406030204" pitchFamily="18" charset="0"/>
                            <a:cs typeface="Cambria Math" panose="02040503050406030204" pitchFamily="18" charset="0"/>
                          </a:rPr>
                          <m:t>2</m:t>
                        </m:r>
                      </m:sup>
                    </m:sSup>
                    <m:r>
                      <a:rPr lang="en-US" altLang="zh-CN" i="1">
                        <a:solidFill>
                          <a:schemeClr val="accent1"/>
                        </a:solidFill>
                        <a:latin typeface="Cambria Math" panose="02040503050406030204" pitchFamily="18" charset="0"/>
                        <a:cs typeface="Cambria Math" panose="02040503050406030204" pitchFamily="18" charset="0"/>
                      </a:rPr>
                      <m:t>𝑞</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𝐷</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𝑙𝑜𝑔</m:t>
                    </m:r>
                    <m:r>
                      <a:rPr lang="en-US" altLang="zh-CN" i="1">
                        <a:solidFill>
                          <a:schemeClr val="accent1"/>
                        </a:solidFill>
                        <a:latin typeface="Cambria Math" panose="02040503050406030204" pitchFamily="18" charset="0"/>
                        <a:cs typeface="Cambria Math" panose="02040503050406030204" pitchFamily="18" charset="0"/>
                      </a:rPr>
                      <m:t>|</m:t>
                    </m:r>
                    <m:r>
                      <a:rPr lang="en-US" altLang="zh-CN" i="1">
                        <a:solidFill>
                          <a:schemeClr val="accent1"/>
                        </a:solidFill>
                        <a:latin typeface="Cambria Math" panose="02040503050406030204" pitchFamily="18" charset="0"/>
                        <a:cs typeface="Cambria Math" panose="02040503050406030204" pitchFamily="18" charset="0"/>
                      </a:rPr>
                      <m:t>𝐿</m:t>
                    </m:r>
                    <m:r>
                      <a:rPr lang="en-US" altLang="zh-CN" i="1">
                        <a:solidFill>
                          <a:schemeClr val="accent1"/>
                        </a:solidFill>
                        <a:latin typeface="Cambria Math" panose="02040503050406030204" pitchFamily="18" charset="0"/>
                        <a:cs typeface="Cambria Math" panose="02040503050406030204" pitchFamily="18" charset="0"/>
                      </a:rPr>
                      <m:t>|)</m:t>
                    </m:r>
                  </m:oMath>
                </a14:m>
                <a:endParaRPr lang="en-US" altLang="zh-CN" i="1">
                  <a:solidFill>
                    <a:schemeClr val="accent1"/>
                  </a:solidFill>
                  <a:latin typeface="Cambria Math" panose="02040503050406030204" pitchFamily="18" charset="0"/>
                  <a:cs typeface="Cambria Math" panose="02040503050406030204" pitchFamily="18" charset="0"/>
                </a:endParaRPr>
              </a:p>
            </p:txBody>
          </p:sp>
        </mc:Choice>
        <mc:Fallback>
          <p:sp>
            <p:nvSpPr>
              <p:cNvPr id="27" name="文本框 26"/>
              <p:cNvSpPr txBox="1">
                <a:spLocks noRot="1" noChangeAspect="1" noMove="1" noResize="1" noEditPoints="1" noAdjustHandles="1" noChangeArrowheads="1" noChangeShapeType="1" noTextEdit="1"/>
              </p:cNvSpPr>
              <p:nvPr/>
            </p:nvSpPr>
            <p:spPr>
              <a:xfrm>
                <a:off x="396875" y="2122805"/>
                <a:ext cx="8349615" cy="261239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48" name="文本框 47"/>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endParaRPr lang="zh-CN" altLang="en-US" sz="2800" b="1" spc="200">
              <a:solidFill>
                <a:schemeClr val="bg1"/>
              </a:solidFill>
              <a:latin typeface="Calibri" panose="020F0502020204030204" pitchFamily="34" charset="0"/>
              <a:ea typeface="微软雅黑" panose="020B0503020204020204" pitchFamily="34" charset="-122"/>
            </a:endParaRPr>
          </a:p>
        </p:txBody>
      </p:sp>
      <p:grpSp>
        <p:nvGrpSpPr>
          <p:cNvPr id="7" name="组合 6"/>
          <p:cNvGrpSpPr/>
          <p:nvPr/>
        </p:nvGrpSpPr>
        <p:grpSpPr>
          <a:xfrm>
            <a:off x="2122163" y="2348556"/>
            <a:ext cx="5357246" cy="2233913"/>
            <a:chOff x="1549246" y="2331574"/>
            <a:chExt cx="5357246" cy="2233913"/>
          </a:xfrm>
        </p:grpSpPr>
        <p:grpSp>
          <p:nvGrpSpPr>
            <p:cNvPr id="26" name="组合 25"/>
            <p:cNvGrpSpPr/>
            <p:nvPr/>
          </p:nvGrpSpPr>
          <p:grpSpPr>
            <a:xfrm>
              <a:off x="1549246" y="3167389"/>
              <a:ext cx="2520169" cy="523220"/>
              <a:chOff x="1104898" y="1549242"/>
              <a:chExt cx="2520169" cy="523220"/>
            </a:xfrm>
          </p:grpSpPr>
          <p:sp>
            <p:nvSpPr>
              <p:cNvPr id="27" name="文本框 26"/>
              <p:cNvSpPr txBox="1"/>
              <p:nvPr/>
            </p:nvSpPr>
            <p:spPr>
              <a:xfrm>
                <a:off x="1463656" y="1549242"/>
                <a:ext cx="2161411"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实验分析</a:t>
                </a:r>
                <a:endParaRPr lang="zh-CN" altLang="en-US" sz="2800" b="1" spc="200" dirty="0">
                  <a:latin typeface="微软雅黑" panose="020B0503020204020204" pitchFamily="34" charset="-122"/>
                  <a:ea typeface="微软雅黑" panose="020B0503020204020204" pitchFamily="34" charset="-122"/>
                </a:endParaRPr>
              </a:p>
            </p:txBody>
          </p:sp>
          <p:grpSp>
            <p:nvGrpSpPr>
              <p:cNvPr id="28" name="Google Shape;1483;p78"/>
              <p:cNvGrpSpPr/>
              <p:nvPr/>
            </p:nvGrpSpPr>
            <p:grpSpPr>
              <a:xfrm>
                <a:off x="1104898" y="1661974"/>
                <a:ext cx="206582" cy="297757"/>
                <a:chOff x="5083925" y="2066350"/>
                <a:chExt cx="28825" cy="41550"/>
              </a:xfrm>
            </p:grpSpPr>
            <p:sp>
              <p:nvSpPr>
                <p:cNvPr id="29"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 name="文本框 32"/>
            <p:cNvSpPr txBox="1"/>
            <p:nvPr/>
          </p:nvSpPr>
          <p:spPr>
            <a:xfrm>
              <a:off x="4544124" y="2570440"/>
              <a:ext cx="2362368"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实验数据</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5116830" y="3202305"/>
            <a:ext cx="2545080"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算法有效性实验</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116830" y="3877310"/>
            <a:ext cx="2545715"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算法高效性实验</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477202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实验数据来源</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3" name="文本框 12"/>
          <p:cNvSpPr txBox="1"/>
          <p:nvPr/>
        </p:nvSpPr>
        <p:spPr>
          <a:xfrm>
            <a:off x="549275" y="2125345"/>
            <a:ext cx="8045450" cy="2748280"/>
          </a:xfrm>
          <a:prstGeom prst="rect">
            <a:avLst/>
          </a:prstGeom>
          <a:noFill/>
        </p:spPr>
        <p:txBody>
          <a:bodyPr wrap="square">
            <a:spAutoFit/>
          </a:bodyPr>
          <a:lstStyle/>
          <a:p>
            <a:pPr marL="342900" indent="-342900">
              <a:buFont typeface="Arial" panose="020B0604020202020204" pitchFamily="34" charset="0"/>
              <a:buChar char="•"/>
            </a:pPr>
            <a:r>
              <a:rPr lang="zh-CN" altLang="en-US" sz="2400" dirty="0">
                <a:latin typeface="Calibri" panose="020F0502020204030204" pitchFamily="34" charset="0"/>
                <a:ea typeface="微软雅黑" panose="020B0503020204020204" pitchFamily="34" charset="-122"/>
              </a:rPr>
              <a:t>实验数据来自于</a:t>
            </a:r>
            <a:r>
              <a:rPr lang="en-US" altLang="zh-CN" sz="2400" dirty="0">
                <a:latin typeface="Calibri" panose="020F0502020204030204" pitchFamily="34" charset="0"/>
                <a:ea typeface="微软雅黑" panose="020B0503020204020204" pitchFamily="34" charset="-122"/>
              </a:rPr>
              <a:t>GeoLife</a:t>
            </a:r>
            <a:r>
              <a:rPr lang="zh-CN" altLang="en-US" sz="2400" dirty="0">
                <a:latin typeface="Calibri" panose="020F0502020204030204" pitchFamily="34" charset="0"/>
                <a:ea typeface="微软雅黑" panose="020B0503020204020204" pitchFamily="34" charset="-122"/>
              </a:rPr>
              <a:t>数据集中北京市的交通轨迹数据</a:t>
            </a:r>
            <a:endParaRPr lang="zh-CN" altLang="en-US" sz="2400" dirty="0">
              <a:latin typeface="Calibri" panose="020F0502020204030204" pitchFamily="34" charset="0"/>
              <a:ea typeface="微软雅黑" panose="020B0503020204020204" pitchFamily="34" charset="-122"/>
            </a:endParaRPr>
          </a:p>
          <a:p>
            <a:pPr marL="342900" indent="-342900">
              <a:buFont typeface="Arial" panose="020B0604020202020204" pitchFamily="34" charset="0"/>
              <a:buChar char="•"/>
            </a:pPr>
            <a:endParaRPr lang="zh-CN" altLang="en-US" sz="2400" dirty="0">
              <a:latin typeface="Calibri" panose="020F0502020204030204" pitchFamily="34" charset="0"/>
              <a:ea typeface="微软雅黑" panose="020B0503020204020204" pitchFamily="34" charset="-122"/>
            </a:endParaRPr>
          </a:p>
          <a:p>
            <a:pPr marL="342900" indent="-342900">
              <a:lnSpc>
                <a:spcPct val="130000"/>
              </a:lnSpc>
              <a:buFont typeface="Arial" panose="020B0604020202020204" pitchFamily="34" charset="0"/>
              <a:buChar char="•"/>
            </a:pPr>
            <a:r>
              <a:rPr lang="zh-CN" altLang="en-US" sz="2400" dirty="0">
                <a:latin typeface="Calibri" panose="020F0502020204030204" pitchFamily="34" charset="0"/>
                <a:ea typeface="微软雅黑" panose="020B0503020204020204" pitchFamily="34" charset="-122"/>
              </a:rPr>
              <a:t>每一条轨迹可以对应一个派送任务，轨迹中的停靠点可以视为派送任务对应的若干个目的地，停靠时长是对应</a:t>
            </a:r>
            <a:r>
              <a:rPr lang="en-US" altLang="zh-CN" sz="2400" dirty="0">
                <a:latin typeface="Calibri" panose="020F0502020204030204" pitchFamily="34" charset="0"/>
                <a:ea typeface="微软雅黑" panose="020B0503020204020204" pitchFamily="34" charset="-122"/>
              </a:rPr>
              <a:t>“</a:t>
            </a:r>
            <a:r>
              <a:rPr lang="zh-CN" altLang="en-US" sz="2400" dirty="0">
                <a:latin typeface="Calibri" panose="020F0502020204030204" pitchFamily="34" charset="0"/>
                <a:ea typeface="微软雅黑" panose="020B0503020204020204" pitchFamily="34" charset="-122"/>
              </a:rPr>
              <a:t>目的地</a:t>
            </a:r>
            <a:r>
              <a:rPr lang="en-US" altLang="zh-CN" sz="2400" dirty="0">
                <a:latin typeface="Calibri" panose="020F0502020204030204" pitchFamily="34" charset="0"/>
                <a:ea typeface="微软雅黑" panose="020B0503020204020204" pitchFamily="34" charset="-122"/>
              </a:rPr>
              <a:t>”</a:t>
            </a:r>
            <a:r>
              <a:rPr lang="zh-CN" altLang="en-US" sz="2400" dirty="0">
                <a:latin typeface="Calibri" panose="020F0502020204030204" pitchFamily="34" charset="0"/>
                <a:ea typeface="微软雅黑" panose="020B0503020204020204" pitchFamily="34" charset="-122"/>
              </a:rPr>
              <a:t>的有效时间窗口。</a:t>
            </a:r>
            <a:endParaRPr lang="zh-CN" altLang="en-US" sz="2400" dirty="0">
              <a:latin typeface="Calibri" panose="020F0502020204030204" pitchFamily="34" charset="0"/>
              <a:ea typeface="微软雅黑" panose="020B0503020204020204" pitchFamily="34" charset="-122"/>
            </a:endParaRPr>
          </a:p>
          <a:p>
            <a:pPr marL="342900" indent="-342900">
              <a:lnSpc>
                <a:spcPct val="130000"/>
              </a:lnSpc>
              <a:buFont typeface="Arial" panose="020B0604020202020204" pitchFamily="34" charset="0"/>
              <a:buChar char="•"/>
            </a:pPr>
            <a:endParaRPr lang="zh-CN" altLang="en-US" sz="2400" dirty="0">
              <a:latin typeface="Calibri" panose="020F0502020204030204" pitchFamily="34" charset="0"/>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477202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实验数据规范</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3" name="文本框 12"/>
          <p:cNvSpPr txBox="1"/>
          <p:nvPr/>
        </p:nvSpPr>
        <p:spPr>
          <a:xfrm>
            <a:off x="549275" y="1058545"/>
            <a:ext cx="8045450" cy="1568450"/>
          </a:xfrm>
          <a:prstGeom prst="rect">
            <a:avLst/>
          </a:prstGeom>
          <a:noFill/>
        </p:spPr>
        <p:txBody>
          <a:bodyPr wrap="square">
            <a:spAutoFit/>
          </a:bodyPr>
          <a:lstStyle/>
          <a:p>
            <a:pPr indent="0">
              <a:buFont typeface="Arial" panose="020B0604020202020204" pitchFamily="34" charset="0"/>
              <a:buNone/>
            </a:pPr>
            <a:r>
              <a:rPr lang="zh-CN" altLang="en-US" sz="2400" b="1" dirty="0">
                <a:latin typeface="Calibri" panose="020F0502020204030204" pitchFamily="34" charset="0"/>
                <a:ea typeface="微软雅黑" panose="020B0503020204020204" pitchFamily="34" charset="-122"/>
                <a:sym typeface="+mn-ea"/>
              </a:rPr>
              <a:t>轨迹数据处理规范</a:t>
            </a:r>
            <a:endParaRPr lang="zh-CN" altLang="en-US" sz="2400" b="1" dirty="0">
              <a:latin typeface="Calibri" panose="020F0502020204030204" pitchFamily="34" charset="0"/>
              <a:ea typeface="微软雅黑" panose="020B0503020204020204" pitchFamily="34" charset="-122"/>
              <a:sym typeface="+mn-ea"/>
            </a:endParaRPr>
          </a:p>
          <a:p>
            <a:pPr marL="342900" indent="-342900">
              <a:lnSpc>
                <a:spcPct val="120000"/>
              </a:lnSpc>
              <a:buFont typeface="Arial" panose="020B0604020202020204" pitchFamily="34" charset="0"/>
              <a:buChar char="•"/>
            </a:pPr>
            <a:r>
              <a:rPr lang="zh-CN" altLang="en-US" sz="2000" dirty="0">
                <a:solidFill>
                  <a:schemeClr val="accent1"/>
                </a:solidFill>
                <a:latin typeface="Calibri" panose="020F0502020204030204" pitchFamily="34" charset="0"/>
                <a:ea typeface="微软雅黑" panose="020B0503020204020204" pitchFamily="34" charset="-122"/>
              </a:rPr>
              <a:t>轨迹中超过</a:t>
            </a:r>
            <a:r>
              <a:rPr lang="en-US" altLang="zh-CN" sz="2000" dirty="0">
                <a:solidFill>
                  <a:schemeClr val="accent1"/>
                </a:solidFill>
                <a:latin typeface="Calibri" panose="020F0502020204030204" pitchFamily="34" charset="0"/>
                <a:ea typeface="微软雅黑" panose="020B0503020204020204" pitchFamily="34" charset="-122"/>
              </a:rPr>
              <a:t>30</a:t>
            </a:r>
            <a:r>
              <a:rPr lang="zh-CN" altLang="en-US" sz="2000" dirty="0">
                <a:solidFill>
                  <a:schemeClr val="accent1"/>
                </a:solidFill>
                <a:latin typeface="Calibri" panose="020F0502020204030204" pitchFamily="34" charset="0"/>
                <a:ea typeface="微软雅黑" panose="020B0503020204020204" pitchFamily="34" charset="-122"/>
              </a:rPr>
              <a:t>分钟的停靠点才可以视为</a:t>
            </a:r>
            <a:r>
              <a:rPr lang="en-US" altLang="zh-CN" sz="2000" dirty="0">
                <a:solidFill>
                  <a:schemeClr val="accent1"/>
                </a:solidFill>
                <a:latin typeface="Calibri" panose="020F0502020204030204" pitchFamily="34" charset="0"/>
                <a:ea typeface="微软雅黑" panose="020B0503020204020204" pitchFamily="34" charset="-122"/>
              </a:rPr>
              <a:t>“</a:t>
            </a:r>
            <a:r>
              <a:rPr lang="zh-CN" altLang="en-US" sz="2000" dirty="0">
                <a:solidFill>
                  <a:schemeClr val="accent1"/>
                </a:solidFill>
                <a:latin typeface="Calibri" panose="020F0502020204030204" pitchFamily="34" charset="0"/>
                <a:ea typeface="微软雅黑" panose="020B0503020204020204" pitchFamily="34" charset="-122"/>
              </a:rPr>
              <a:t>派送目的地</a:t>
            </a:r>
            <a:r>
              <a:rPr lang="en-US" altLang="zh-CN" sz="2000" dirty="0">
                <a:solidFill>
                  <a:schemeClr val="accent1"/>
                </a:solidFill>
                <a:latin typeface="Calibri" panose="020F0502020204030204" pitchFamily="34" charset="0"/>
                <a:ea typeface="微软雅黑" panose="020B0503020204020204" pitchFamily="34" charset="-122"/>
              </a:rPr>
              <a:t>”</a:t>
            </a:r>
            <a:r>
              <a:rPr lang="zh-CN" altLang="en-US" sz="2000" dirty="0">
                <a:solidFill>
                  <a:schemeClr val="accent1"/>
                </a:solidFill>
                <a:latin typeface="Calibri" panose="020F0502020204030204" pitchFamily="34" charset="0"/>
                <a:ea typeface="微软雅黑" panose="020B0503020204020204" pitchFamily="34" charset="-122"/>
              </a:rPr>
              <a:t>；</a:t>
            </a:r>
            <a:endParaRPr lang="en-US" altLang="zh-CN" sz="2000" dirty="0">
              <a:solidFill>
                <a:schemeClr val="accent1"/>
              </a:solidFill>
              <a:latin typeface="Calibri" panose="020F0502020204030204" pitchFamily="34" charset="0"/>
              <a:ea typeface="微软雅黑" panose="020B0503020204020204" pitchFamily="34" charset="-122"/>
            </a:endParaRPr>
          </a:p>
          <a:p>
            <a:pPr marL="342900" indent="-342900">
              <a:lnSpc>
                <a:spcPct val="120000"/>
              </a:lnSpc>
              <a:buFont typeface="Arial" panose="020B0604020202020204" pitchFamily="34" charset="0"/>
              <a:buChar char="•"/>
            </a:pPr>
            <a:r>
              <a:rPr lang="zh-CN" altLang="en-US" sz="2000" dirty="0">
                <a:solidFill>
                  <a:schemeClr val="accent1"/>
                </a:solidFill>
                <a:latin typeface="Calibri" panose="020F0502020204030204" pitchFamily="34" charset="0"/>
                <a:ea typeface="微软雅黑" panose="020B0503020204020204" pitchFamily="34" charset="-122"/>
              </a:rPr>
              <a:t>每条轨迹必须包含至少一个超过</a:t>
            </a:r>
            <a:r>
              <a:rPr lang="en-US" altLang="zh-CN" sz="2000" dirty="0">
                <a:solidFill>
                  <a:schemeClr val="accent1"/>
                </a:solidFill>
                <a:latin typeface="Calibri" panose="020F0502020204030204" pitchFamily="34" charset="0"/>
                <a:ea typeface="微软雅黑" panose="020B0503020204020204" pitchFamily="34" charset="-122"/>
              </a:rPr>
              <a:t>120</a:t>
            </a:r>
            <a:r>
              <a:rPr lang="zh-CN" altLang="en-US" sz="2000" dirty="0">
                <a:solidFill>
                  <a:schemeClr val="accent1"/>
                </a:solidFill>
                <a:latin typeface="Calibri" panose="020F0502020204030204" pitchFamily="34" charset="0"/>
                <a:ea typeface="微软雅黑" panose="020B0503020204020204" pitchFamily="34" charset="-122"/>
              </a:rPr>
              <a:t>分钟的停靠点；</a:t>
            </a:r>
            <a:endParaRPr lang="zh-CN" altLang="en-US" sz="2000" dirty="0">
              <a:solidFill>
                <a:schemeClr val="accent1"/>
              </a:solidFill>
              <a:latin typeface="Calibri" panose="020F0502020204030204" pitchFamily="34" charset="0"/>
              <a:ea typeface="微软雅黑" panose="020B0503020204020204" pitchFamily="34" charset="-122"/>
            </a:endParaRPr>
          </a:p>
          <a:p>
            <a:pPr marL="342900" indent="-342900">
              <a:lnSpc>
                <a:spcPct val="120000"/>
              </a:lnSpc>
              <a:buFont typeface="Arial" panose="020B0604020202020204" pitchFamily="34" charset="0"/>
              <a:buChar char="•"/>
            </a:pPr>
            <a:r>
              <a:rPr lang="zh-CN" altLang="en-US" sz="2000" dirty="0">
                <a:solidFill>
                  <a:schemeClr val="accent1"/>
                </a:solidFill>
                <a:latin typeface="Calibri" panose="020F0502020204030204" pitchFamily="34" charset="0"/>
                <a:ea typeface="微软雅黑" panose="020B0503020204020204" pitchFamily="34" charset="-122"/>
              </a:rPr>
              <a:t>如果某个用户存在多条轨迹，则选取包含最多</a:t>
            </a:r>
            <a:r>
              <a:rPr lang="en-US" altLang="zh-CN" sz="2000" dirty="0">
                <a:solidFill>
                  <a:schemeClr val="accent1"/>
                </a:solidFill>
                <a:latin typeface="Calibri" panose="020F0502020204030204" pitchFamily="34" charset="0"/>
                <a:ea typeface="微软雅黑" panose="020B0503020204020204" pitchFamily="34" charset="-122"/>
              </a:rPr>
              <a:t>“</a:t>
            </a:r>
            <a:r>
              <a:rPr lang="zh-CN" altLang="en-US" sz="2000" dirty="0">
                <a:solidFill>
                  <a:schemeClr val="accent1"/>
                </a:solidFill>
                <a:latin typeface="Calibri" panose="020F0502020204030204" pitchFamily="34" charset="0"/>
                <a:ea typeface="微软雅黑" panose="020B0503020204020204" pitchFamily="34" charset="-122"/>
              </a:rPr>
              <a:t>派送目的地</a:t>
            </a:r>
            <a:r>
              <a:rPr lang="en-US" altLang="zh-CN" sz="2000" dirty="0">
                <a:solidFill>
                  <a:schemeClr val="accent1"/>
                </a:solidFill>
                <a:latin typeface="Calibri" panose="020F0502020204030204" pitchFamily="34" charset="0"/>
                <a:ea typeface="微软雅黑" panose="020B0503020204020204" pitchFamily="34" charset="-122"/>
              </a:rPr>
              <a:t>”</a:t>
            </a:r>
            <a:r>
              <a:rPr lang="zh-CN" altLang="en-US" sz="2000" dirty="0">
                <a:solidFill>
                  <a:schemeClr val="accent1"/>
                </a:solidFill>
                <a:latin typeface="Calibri" panose="020F0502020204030204" pitchFamily="34" charset="0"/>
                <a:ea typeface="微软雅黑" panose="020B0503020204020204" pitchFamily="34" charset="-122"/>
              </a:rPr>
              <a:t>的轨迹；</a:t>
            </a:r>
            <a:endParaRPr lang="zh-CN" altLang="en-US" sz="2000" dirty="0">
              <a:solidFill>
                <a:schemeClr val="accent1"/>
              </a:solidFill>
              <a:latin typeface="Calibri" panose="020F0502020204030204" pitchFamily="34" charset="0"/>
              <a:ea typeface="微软雅黑" panose="020B0503020204020204" pitchFamily="34" charset="-122"/>
            </a:endParaRPr>
          </a:p>
        </p:txBody>
      </p:sp>
      <p:sp>
        <p:nvSpPr>
          <p:cNvPr id="3" name="文本框 2"/>
          <p:cNvSpPr txBox="1"/>
          <p:nvPr/>
        </p:nvSpPr>
        <p:spPr>
          <a:xfrm>
            <a:off x="549275" y="2626995"/>
            <a:ext cx="8153400" cy="1273175"/>
          </a:xfrm>
          <a:prstGeom prst="rect">
            <a:avLst/>
          </a:prstGeom>
          <a:noFill/>
        </p:spPr>
        <p:txBody>
          <a:bodyPr wrap="square" rtlCol="0" anchor="t">
            <a:spAutoFit/>
          </a:bodyPr>
          <a:p>
            <a:pPr indent="0">
              <a:lnSpc>
                <a:spcPct val="120000"/>
              </a:lnSpc>
              <a:buFont typeface="Arial" panose="020B0604020202020204" pitchFamily="34" charset="0"/>
              <a:buNone/>
            </a:pPr>
            <a:r>
              <a:rPr lang="zh-CN" altLang="en-US" sz="2400" b="1"/>
              <a:t>轨迹数据统计</a:t>
            </a:r>
            <a:endParaRPr lang="zh-CN" altLang="en-US" sz="2400" b="1"/>
          </a:p>
          <a:p>
            <a:pPr marL="342900" indent="-342900">
              <a:lnSpc>
                <a:spcPct val="120000"/>
              </a:lnSpc>
              <a:buFont typeface="Arial" panose="020B0604020202020204" pitchFamily="34" charset="0"/>
              <a:buChar char="•"/>
            </a:pPr>
            <a:r>
              <a:rPr lang="zh-CN" altLang="en-US" sz="2000">
                <a:solidFill>
                  <a:schemeClr val="accent1"/>
                </a:solidFill>
              </a:rPr>
              <a:t>由于同一条轨迹中可能有多个重复的停靠点，因此使用</a:t>
            </a:r>
            <a:r>
              <a:rPr lang="en-US" altLang="zh-CN" sz="2000">
                <a:solidFill>
                  <a:schemeClr val="accent1"/>
                </a:solidFill>
              </a:rPr>
              <a:t> #delivery slot</a:t>
            </a:r>
            <a:r>
              <a:rPr lang="zh-CN" altLang="en-US" sz="2000">
                <a:solidFill>
                  <a:schemeClr val="accent1"/>
                </a:solidFill>
              </a:rPr>
              <a:t>来描述轨迹中</a:t>
            </a:r>
            <a:r>
              <a:rPr lang="en-US" altLang="zh-CN" sz="2000">
                <a:solidFill>
                  <a:schemeClr val="accent1"/>
                </a:solidFill>
              </a:rPr>
              <a:t>“</a:t>
            </a:r>
            <a:r>
              <a:rPr lang="zh-CN" altLang="en-US" sz="2000">
                <a:solidFill>
                  <a:schemeClr val="accent1"/>
                </a:solidFill>
              </a:rPr>
              <a:t>目的地</a:t>
            </a:r>
            <a:r>
              <a:rPr lang="en-US" altLang="zh-CN" sz="2000">
                <a:solidFill>
                  <a:schemeClr val="accent1"/>
                </a:solidFill>
              </a:rPr>
              <a:t>”</a:t>
            </a:r>
            <a:r>
              <a:rPr lang="zh-CN" altLang="en-US" sz="2000">
                <a:solidFill>
                  <a:schemeClr val="accent1"/>
                </a:solidFill>
              </a:rPr>
              <a:t>出现的次数。</a:t>
            </a:r>
            <a:endParaRPr lang="zh-CN" altLang="en-US" sz="2000" b="1">
              <a:solidFill>
                <a:schemeClr val="accent1"/>
              </a:solidFill>
            </a:endParaRPr>
          </a:p>
        </p:txBody>
      </p:sp>
      <p:graphicFrame>
        <p:nvGraphicFramePr>
          <p:cNvPr id="4" name="表格 3"/>
          <p:cNvGraphicFramePr/>
          <p:nvPr>
            <p:custDataLst>
              <p:tags r:id="rId1"/>
            </p:custDataLst>
          </p:nvPr>
        </p:nvGraphicFramePr>
        <p:xfrm>
          <a:off x="1372235" y="3915410"/>
          <a:ext cx="6398895" cy="1508760"/>
        </p:xfrm>
        <a:graphic>
          <a:graphicData uri="http://schemas.openxmlformats.org/drawingml/2006/table">
            <a:tbl>
              <a:tblPr firstRow="1" bandRow="1">
                <a:tableStyleId>{5C22544A-7EE6-4342-B048-85BDC9FD1C3A}</a:tableStyleId>
              </a:tblPr>
              <a:tblGrid>
                <a:gridCol w="2132965"/>
                <a:gridCol w="2132965"/>
                <a:gridCol w="2132965"/>
              </a:tblGrid>
              <a:tr h="330200">
                <a:tc>
                  <a:txBody>
                    <a:bodyPr/>
                    <a:p>
                      <a:pPr algn="ctr">
                        <a:buNone/>
                      </a:pPr>
                      <a:r>
                        <a:rPr lang="en-US" altLang="zh-CN"/>
                        <a:t>duration</a:t>
                      </a:r>
                      <a:endParaRPr lang="en-US" altLang="zh-CN"/>
                    </a:p>
                  </a:txBody>
                  <a:tcPr/>
                </a:tc>
                <a:tc>
                  <a:txBody>
                    <a:bodyPr/>
                    <a:p>
                      <a:pPr algn="ctr">
                        <a:buNone/>
                      </a:pPr>
                      <a:r>
                        <a:rPr lang="en-US" altLang="zh-CN"/>
                        <a:t>#delivery slots</a:t>
                      </a:r>
                      <a:endParaRPr lang="en-US" altLang="zh-CN"/>
                    </a:p>
                  </a:txBody>
                  <a:tcPr/>
                </a:tc>
                <a:tc>
                  <a:txBody>
                    <a:bodyPr/>
                    <a:p>
                      <a:pPr algn="ctr">
                        <a:buNone/>
                      </a:pPr>
                      <a:r>
                        <a:rPr lang="en-US" altLang="zh-CN"/>
                        <a:t>#stops</a:t>
                      </a:r>
                      <a:endParaRPr lang="en-US" altLang="zh-CN"/>
                    </a:p>
                  </a:txBody>
                  <a:tcPr/>
                </a:tc>
              </a:tr>
              <a:tr h="381000">
                <a:tc>
                  <a:txBody>
                    <a:bodyPr/>
                    <a:p>
                      <a:pPr algn="ctr">
                        <a:buNone/>
                      </a:pPr>
                      <a:r>
                        <a:rPr lang="en-US" altLang="zh-CN"/>
                        <a:t>30+ min</a:t>
                      </a:r>
                      <a:endParaRPr lang="en-US" altLang="zh-CN"/>
                    </a:p>
                  </a:txBody>
                  <a:tcPr/>
                </a:tc>
                <a:tc>
                  <a:txBody>
                    <a:bodyPr/>
                    <a:p>
                      <a:pPr algn="ctr">
                        <a:buNone/>
                      </a:pPr>
                      <a:r>
                        <a:rPr lang="en-US" altLang="zh-CN"/>
                        <a:t>882</a:t>
                      </a:r>
                      <a:endParaRPr lang="en-US" altLang="zh-CN"/>
                    </a:p>
                  </a:txBody>
                  <a:tcPr/>
                </a:tc>
                <a:tc>
                  <a:txBody>
                    <a:bodyPr/>
                    <a:p>
                      <a:pPr algn="ctr">
                        <a:buNone/>
                      </a:pPr>
                      <a:r>
                        <a:rPr lang="en-US" altLang="zh-CN"/>
                        <a:t>467</a:t>
                      </a:r>
                      <a:endParaRPr lang="en-US" altLang="zh-CN"/>
                    </a:p>
                  </a:txBody>
                  <a:tcPr/>
                </a:tc>
              </a:tr>
              <a:tr h="381000">
                <a:tc>
                  <a:txBody>
                    <a:bodyPr/>
                    <a:p>
                      <a:pPr algn="ctr">
                        <a:buNone/>
                      </a:pPr>
                      <a:r>
                        <a:rPr lang="en-US" altLang="zh-CN"/>
                        <a:t>60+ min</a:t>
                      </a:r>
                      <a:endParaRPr lang="en-US" altLang="zh-CN"/>
                    </a:p>
                  </a:txBody>
                  <a:tcPr/>
                </a:tc>
                <a:tc>
                  <a:txBody>
                    <a:bodyPr/>
                    <a:p>
                      <a:pPr algn="ctr">
                        <a:buNone/>
                      </a:pPr>
                      <a:r>
                        <a:rPr lang="en-US" altLang="zh-CN"/>
                        <a:t>577</a:t>
                      </a:r>
                      <a:endParaRPr lang="en-US" altLang="zh-CN"/>
                    </a:p>
                  </a:txBody>
                  <a:tcPr/>
                </a:tc>
                <a:tc>
                  <a:txBody>
                    <a:bodyPr/>
                    <a:p>
                      <a:pPr algn="ctr">
                        <a:buNone/>
                      </a:pPr>
                      <a:r>
                        <a:rPr lang="en-US" altLang="zh-CN"/>
                        <a:t>351</a:t>
                      </a:r>
                      <a:endParaRPr lang="en-US" altLang="zh-CN"/>
                    </a:p>
                  </a:txBody>
                  <a:tcPr/>
                </a:tc>
              </a:tr>
              <a:tr h="381000">
                <a:tc>
                  <a:txBody>
                    <a:bodyPr/>
                    <a:p>
                      <a:pPr algn="ctr">
                        <a:buNone/>
                      </a:pPr>
                      <a:r>
                        <a:rPr lang="en-US" altLang="zh-CN"/>
                        <a:t>120+ min</a:t>
                      </a:r>
                      <a:endParaRPr lang="en-US" altLang="zh-CN"/>
                    </a:p>
                  </a:txBody>
                  <a:tcPr/>
                </a:tc>
                <a:tc>
                  <a:txBody>
                    <a:bodyPr/>
                    <a:p>
                      <a:pPr algn="ctr">
                        <a:buNone/>
                      </a:pPr>
                      <a:r>
                        <a:rPr lang="en-US" altLang="zh-CN"/>
                        <a:t>379</a:t>
                      </a:r>
                      <a:endParaRPr lang="en-US" altLang="zh-CN"/>
                    </a:p>
                  </a:txBody>
                  <a:tcPr/>
                </a:tc>
                <a:tc>
                  <a:txBody>
                    <a:bodyPr/>
                    <a:p>
                      <a:pPr algn="ctr">
                        <a:buNone/>
                      </a:pPr>
                      <a:r>
                        <a:rPr lang="en-US" altLang="zh-CN"/>
                        <a:t>260</a:t>
                      </a:r>
                      <a:endParaRPr lang="en-US" altLang="zh-CN"/>
                    </a:p>
                  </a:txBody>
                  <a:tcPr/>
                </a:tc>
              </a:tr>
            </a:tbl>
          </a:graphicData>
        </a:graphic>
      </p:graphicFrame>
      <mc:AlternateContent xmlns:mc="http://schemas.openxmlformats.org/markup-compatibility/2006">
        <mc:Choice xmlns:a14="http://schemas.microsoft.com/office/drawing/2010/main" Requires="a14">
          <p:sp>
            <p:nvSpPr>
              <p:cNvPr id="5" name="文本框 4"/>
              <p:cNvSpPr txBox="1"/>
              <p:nvPr/>
            </p:nvSpPr>
            <p:spPr>
              <a:xfrm>
                <a:off x="549275" y="5614670"/>
                <a:ext cx="5287010" cy="534035"/>
              </a:xfrm>
              <a:prstGeom prst="rect">
                <a:avLst/>
              </a:prstGeom>
              <a:noFill/>
            </p:spPr>
            <p:txBody>
              <a:bodyPr wrap="none" rtlCol="0" anchor="t">
                <a:spAutoFit/>
              </a:bodyPr>
              <a:p>
                <a:pPr indent="0">
                  <a:lnSpc>
                    <a:spcPct val="120000"/>
                  </a:lnSpc>
                  <a:buFont typeface="Arial" panose="020B0604020202020204" pitchFamily="34" charset="0"/>
                  <a:buNone/>
                </a:pPr>
                <a:r>
                  <a:rPr lang="zh-CN" altLang="en-US" sz="2400" b="1">
                    <a:sym typeface="+mn-ea"/>
                  </a:rPr>
                  <a:t>货仓</a:t>
                </a:r>
                <a:r>
                  <a:rPr lang="en-US" altLang="zh-CN" sz="2400" b="1">
                    <a:sym typeface="+mn-ea"/>
                  </a:rPr>
                  <a:t>(</a:t>
                </a:r>
                <a14:m>
                  <m:oMath xmlns:m="http://schemas.openxmlformats.org/officeDocument/2006/math">
                    <m:r>
                      <a:rPr lang="en-US" altLang="zh-CN" sz="2400" b="1" i="1">
                        <a:latin typeface="Cambria Math" panose="02040503050406030204" pitchFamily="18" charset="0"/>
                        <a:cs typeface="Cambria Math" panose="02040503050406030204" pitchFamily="18" charset="0"/>
                        <a:sym typeface="+mn-ea"/>
                      </a:rPr>
                      <m:t>𝒘</m:t>
                    </m:r>
                  </m:oMath>
                </a14:m>
                <a:r>
                  <a:rPr lang="en-US" altLang="zh-CN" sz="2400" b="1">
                    <a:sym typeface="+mn-ea"/>
                  </a:rPr>
                  <a:t>)</a:t>
                </a:r>
                <a:r>
                  <a:rPr lang="zh-CN" altLang="en-US" sz="2400" b="1">
                    <a:sym typeface="+mn-ea"/>
                  </a:rPr>
                  <a:t>位置设置：</a:t>
                </a:r>
                <a:r>
                  <a:rPr lang="zh-CN" altLang="en-US" sz="2000">
                    <a:solidFill>
                      <a:schemeClr val="accent1"/>
                    </a:solidFill>
                    <a:effectLst>
                      <a:outerShdw blurRad="38100" dist="25400" dir="5400000" algn="ctr" rotWithShape="0">
                        <a:srgbClr val="6E747A">
                          <a:alpha val="43000"/>
                        </a:srgbClr>
                      </a:outerShdw>
                    </a:effectLst>
                    <a:sym typeface="+mn-ea"/>
                  </a:rPr>
                  <a:t>轨迹网络最中心的位置</a:t>
                </a:r>
                <a:endParaRPr lang="zh-CN" altLang="en-US" sz="2000">
                  <a:solidFill>
                    <a:schemeClr val="accent1"/>
                  </a:solidFill>
                  <a:effectLst>
                    <a:outerShdw blurRad="38100" dist="25400" dir="5400000" algn="ctr" rotWithShape="0">
                      <a:srgbClr val="6E747A">
                        <a:alpha val="43000"/>
                      </a:srgbClr>
                    </a:outerShdw>
                  </a:effectLst>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549275" y="5614670"/>
                <a:ext cx="5287010" cy="53403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7990" y="199390"/>
            <a:ext cx="477202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实验参数配置</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5" name="表格 4"/>
              <p:cNvGraphicFramePr/>
              <p:nvPr>
                <p:custDataLst>
                  <p:tags r:id="rId1"/>
                </p:custDataLst>
              </p:nvPr>
            </p:nvGraphicFramePr>
            <p:xfrm>
              <a:off x="939800" y="2004060"/>
              <a:ext cx="7489190" cy="2667000"/>
            </p:xfrm>
            <a:graphic>
              <a:graphicData uri="http://schemas.openxmlformats.org/drawingml/2006/table">
                <a:tbl>
                  <a:tblPr firstRow="1" bandRow="1">
                    <a:tableStyleId>{5C22544A-7EE6-4342-B048-85BDC9FD1C3A}</a:tableStyleId>
                  </a:tblPr>
                  <a:tblGrid>
                    <a:gridCol w="1460500"/>
                    <a:gridCol w="3488690"/>
                    <a:gridCol w="2540000"/>
                  </a:tblGrid>
                  <a:tr h="365760">
                    <a:tc>
                      <a:txBody>
                        <a:bodyPr/>
                        <a:p>
                          <a:pPr algn="ctr">
                            <a:buNone/>
                          </a:pPr>
                          <a:r>
                            <a:rPr lang="zh-CN" altLang="en-US"/>
                            <a:t>参数</a:t>
                          </a:r>
                          <a:endParaRPr lang="zh-CN" altLang="en-US"/>
                        </a:p>
                      </a:txBody>
                      <a:tcPr/>
                    </a:tc>
                    <a:tc>
                      <a:txBody>
                        <a:bodyPr/>
                        <a:p>
                          <a:pPr algn="ctr">
                            <a:buNone/>
                          </a:pPr>
                          <a:r>
                            <a:rPr lang="zh-CN" altLang="en-US"/>
                            <a:t>参数解释</a:t>
                          </a:r>
                          <a:endParaRPr lang="zh-CN" altLang="en-US"/>
                        </a:p>
                      </a:txBody>
                      <a:tcPr/>
                    </a:tc>
                    <a:tc>
                      <a:txBody>
                        <a:bodyPr/>
                        <a:p>
                          <a:pPr algn="ctr">
                            <a:buNone/>
                          </a:pPr>
                          <a:r>
                            <a:rPr lang="zh-CN" altLang="en-US"/>
                            <a:t>取值</a:t>
                          </a:r>
                          <a:endParaRPr lang="zh-CN" altLang="en-US"/>
                        </a:p>
                      </a:txBody>
                      <a:tcPr/>
                    </a:tc>
                  </a:tr>
                  <a:tr h="640080">
                    <a:tc>
                      <a:txBody>
                        <a:bodyPr/>
                        <a:p>
                          <a:pPr algn="l">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𝑠</m:t>
                                    </m:r>
                                  </m:e>
                                  <m:sub>
                                    <m:r>
                                      <a:rPr lang="en-US" altLang="zh-CN" i="1">
                                        <a:latin typeface="Cambria Math" panose="02040503050406030204" pitchFamily="18" charset="0"/>
                                        <a:cs typeface="Cambria Math" panose="02040503050406030204" pitchFamily="18" charset="0"/>
                                      </a:rPr>
                                      <m:t>𝑐</m:t>
                                    </m:r>
                                  </m:sub>
                                </m:sSub>
                              </m:oMath>
                            </m:oMathPara>
                          </a14:m>
                          <a:endParaRPr lang="zh-CN" altLang="en-US"/>
                        </a:p>
                      </a:txBody>
                      <a:tcPr/>
                    </a:tc>
                    <a:tc>
                      <a:txBody>
                        <a:bodyPr/>
                        <a:p>
                          <a:pPr algn="l">
                            <a:buNone/>
                          </a:pPr>
                          <a:r>
                            <a:rPr lang="zh-CN" altLang="en-US" sz="1800">
                              <a:sym typeface="+mn-ea"/>
                            </a:rPr>
                            <a:t>派送开始时间</a:t>
                          </a:r>
                          <a:endParaRPr lang="zh-CN" altLang="en-US"/>
                        </a:p>
                      </a:txBody>
                      <a:tcPr/>
                    </a:tc>
                    <a:tc>
                      <a:txBody>
                        <a:bodyPr/>
                        <a:p>
                          <a:pPr algn="l">
                            <a:buNone/>
                          </a:pPr>
                          <a:r>
                            <a:rPr lang="zh-CN" altLang="en-US"/>
                            <a:t>从</a:t>
                          </a:r>
                          <a:r>
                            <a:rPr lang="en-US" altLang="zh-CN"/>
                            <a:t>[8:00, (20:00-</a:t>
                          </a:r>
                          <a14:m>
                            <m:oMath xmlns:m="http://schemas.openxmlformats.org/officeDocument/2006/math">
                              <m:r>
                                <a:rPr lang="en-US" altLang="zh-CN" sz="1800" i="1">
                                  <a:latin typeface="Cambria Math" panose="02040503050406030204" pitchFamily="18" charset="0"/>
                                  <a:cs typeface="Cambria Math" panose="02040503050406030204" pitchFamily="18" charset="0"/>
                                </a:rPr>
                                <m:t>𝑤𝑜𝑟𝑘𝐷𝑢𝑟</m:t>
                              </m:r>
                            </m:oMath>
                          </a14:m>
                          <a:r>
                            <a:rPr lang="en-US" altLang="zh-CN"/>
                            <a:t>)]</a:t>
                          </a:r>
                          <a:r>
                            <a:rPr lang="zh-CN" altLang="en-US"/>
                            <a:t>中均匀采样</a:t>
                          </a:r>
                          <a:endParaRPr lang="zh-CN" altLang="en-US"/>
                        </a:p>
                      </a:txBody>
                      <a:tcPr/>
                    </a:tc>
                  </a:tr>
                  <a:tr h="553720">
                    <a:tc>
                      <a:txBody>
                        <a:bodyPr/>
                        <a:p>
                          <a:pPr algn="l">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𝑤𝑜𝑟𝑘𝐷𝑢𝑟</m:t>
                                </m:r>
                              </m:oMath>
                            </m:oMathPara>
                          </a14:m>
                          <a:endParaRPr lang="en-US" altLang="zh-CN"/>
                        </a:p>
                      </a:txBody>
                      <a:tcPr/>
                    </a:tc>
                    <a:tc>
                      <a:txBody>
                        <a:bodyPr/>
                        <a:p>
                          <a:pPr algn="l">
                            <a:buNone/>
                          </a:pPr>
                          <a:r>
                            <a:rPr lang="zh-CN" altLang="en-US"/>
                            <a:t>派送员工作时间（</a:t>
                          </a:r>
                          <a:r>
                            <a:rPr lang="en-US" altLang="zh-CN"/>
                            <a:t>h</a:t>
                          </a:r>
                          <a:r>
                            <a:rPr lang="zh-CN" altLang="en-US"/>
                            <a:t>）</a:t>
                          </a:r>
                          <a:endParaRPr lang="zh-CN" altLang="en-US"/>
                        </a:p>
                      </a:txBody>
                      <a:tcPr/>
                    </a:tc>
                    <a:tc>
                      <a:txBody>
                        <a:bodyPr/>
                        <a:p>
                          <a:pPr algn="l">
                            <a:buNone/>
                          </a:pPr>
                          <a:r>
                            <a:rPr lang="en-US" altLang="zh-CN"/>
                            <a:t>2, 4, 6, 8 (</a:t>
                          </a:r>
                          <a:r>
                            <a:rPr lang="zh-CN" altLang="en-US"/>
                            <a:t>默认</a:t>
                          </a:r>
                          <a:r>
                            <a:rPr lang="en-US" altLang="zh-CN"/>
                            <a:t>)</a:t>
                          </a:r>
                          <a:endParaRPr lang="zh-CN" altLang="en-US"/>
                        </a:p>
                      </a:txBody>
                      <a:tcPr/>
                    </a:tc>
                  </a:tr>
                  <a:tr h="553720">
                    <a:tc>
                      <a:txBody>
                        <a:bodyPr/>
                        <a:p>
                          <a:pPr algn="l">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𝜏</m:t>
                                </m:r>
                              </m:oMath>
                            </m:oMathPara>
                          </a14:m>
                          <a:endParaRPr lang="en-US" altLang="zh-CN"/>
                        </a:p>
                      </a:txBody>
                      <a:tcPr/>
                    </a:tc>
                    <a:tc>
                      <a:txBody>
                        <a:bodyPr/>
                        <a:p>
                          <a:pPr algn="l">
                            <a:buNone/>
                          </a:pPr>
                          <a:r>
                            <a:rPr lang="zh-CN" altLang="en-US"/>
                            <a:t>每个停靠点的任务执行时间</a:t>
                          </a:r>
                          <a:r>
                            <a:rPr lang="en-US" altLang="zh-CN"/>
                            <a:t> (min)</a:t>
                          </a:r>
                          <a:endParaRPr lang="en-US" altLang="zh-CN"/>
                        </a:p>
                      </a:txBody>
                      <a:tcPr/>
                    </a:tc>
                    <a:tc>
                      <a:txBody>
                        <a:bodyPr/>
                        <a:p>
                          <a:pPr algn="l">
                            <a:buNone/>
                          </a:pPr>
                          <a:r>
                            <a:rPr lang="en-US" altLang="zh-CN"/>
                            <a:t>5</a:t>
                          </a:r>
                          <a:endParaRPr lang="en-US" altLang="zh-CN"/>
                        </a:p>
                      </a:txBody>
                      <a:tcPr/>
                    </a:tc>
                  </a:tr>
                  <a:tr h="553720">
                    <a:tc>
                      <a:txBody>
                        <a:bodyPr/>
                        <a:p>
                          <a:pPr algn="l">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cs typeface="Cambria Math" panose="02040503050406030204" pitchFamily="18" charset="0"/>
                                  </a:rPr>
                                  <m:t>𝑠𝑡𝑜𝑝𝐷𝑢𝑟</m:t>
                                </m:r>
                              </m:oMath>
                            </m:oMathPara>
                          </a14:m>
                          <a:endParaRPr lang="en-US" altLang="zh-CN"/>
                        </a:p>
                      </a:txBody>
                      <a:tcPr/>
                    </a:tc>
                    <a:tc>
                      <a:txBody>
                        <a:bodyPr/>
                        <a:p>
                          <a:pPr algn="l">
                            <a:buNone/>
                          </a:pPr>
                          <a:r>
                            <a:rPr lang="zh-CN" altLang="en-US"/>
                            <a:t>停靠点对应的时间窗口长度</a:t>
                          </a:r>
                          <a:r>
                            <a:rPr lang="en-US" altLang="zh-CN"/>
                            <a:t> (min)</a:t>
                          </a:r>
                          <a:endParaRPr lang="en-US" altLang="zh-CN"/>
                        </a:p>
                      </a:txBody>
                      <a:tcPr/>
                    </a:tc>
                    <a:tc>
                      <a:txBody>
                        <a:bodyPr/>
                        <a:p>
                          <a:pPr algn="l">
                            <a:buNone/>
                          </a:pPr>
                          <a:r>
                            <a:rPr lang="en-US" altLang="zh-CN"/>
                            <a:t>30, 60 (</a:t>
                          </a:r>
                          <a:r>
                            <a:rPr lang="zh-CN" altLang="en-US"/>
                            <a:t>默认</a:t>
                          </a:r>
                          <a:r>
                            <a:rPr lang="en-US" altLang="zh-CN"/>
                            <a:t>), 120</a:t>
                          </a:r>
                          <a:endParaRPr lang="en-US" altLang="zh-CN"/>
                        </a:p>
                      </a:txBody>
                      <a:tcPr/>
                    </a:tc>
                  </a:tr>
                </a:tbl>
              </a:graphicData>
            </a:graphic>
          </p:graphicFrame>
        </mc:Choice>
        <mc:Fallback xmlns="">
          <p:graphicFrame>
            <p:nvGraphicFramePr>
              <p:cNvPr id="5" name="表格 4"/>
              <p:cNvGraphicFramePr/>
              <p:nvPr>
                <p:custDataLst>
                  <p:tags r:id="rId2"/>
                </p:custDataLst>
              </p:nvPr>
            </p:nvGraphicFramePr>
            <p:xfrm>
              <a:off x="939800" y="2004060"/>
              <a:ext cx="7489190" cy="2667000"/>
            </p:xfrm>
            <a:graphic>
              <a:graphicData uri="http://schemas.openxmlformats.org/drawingml/2006/table">
                <a:tbl>
                  <a:tblPr firstRow="1" bandRow="1">
                    <a:tableStyleId>{5C22544A-7EE6-4342-B048-85BDC9FD1C3A}</a:tableStyleId>
                  </a:tblPr>
                  <a:tblGrid>
                    <a:gridCol w="1460500"/>
                    <a:gridCol w="3488690"/>
                    <a:gridCol w="2540000"/>
                  </a:tblGrid>
                  <a:tr h="365760">
                    <a:tc>
                      <a:txBody>
                        <a:bodyPr/>
                        <a:p>
                          <a:pPr algn="ctr">
                            <a:buNone/>
                          </a:pPr>
                          <a:r>
                            <a:rPr lang="zh-CN" altLang="en-US"/>
                            <a:t>参数</a:t>
                          </a:r>
                          <a:endParaRPr lang="zh-CN" altLang="en-US"/>
                        </a:p>
                      </a:txBody>
                      <a:tcPr/>
                    </a:tc>
                    <a:tc>
                      <a:txBody>
                        <a:bodyPr/>
                        <a:p>
                          <a:pPr algn="ctr">
                            <a:buNone/>
                          </a:pPr>
                          <a:r>
                            <a:rPr lang="zh-CN" altLang="en-US"/>
                            <a:t>参数解释</a:t>
                          </a:r>
                          <a:endParaRPr lang="zh-CN" altLang="en-US"/>
                        </a:p>
                      </a:txBody>
                      <a:tcPr/>
                    </a:tc>
                    <a:tc>
                      <a:txBody>
                        <a:bodyPr/>
                        <a:p>
                          <a:pPr algn="ctr">
                            <a:buNone/>
                          </a:pPr>
                          <a:r>
                            <a:rPr lang="zh-CN" altLang="en-US"/>
                            <a:t>取值</a:t>
                          </a:r>
                          <a:endParaRPr lang="zh-CN" altLang="en-US"/>
                        </a:p>
                      </a:txBody>
                      <a:tcPr/>
                    </a:tc>
                  </a:tr>
                  <a:tr h="640080">
                    <a:tc>
                      <a:txBody>
                        <a:bodyPr/>
                        <a:lstStyle/>
                        <a:p>
                          <a:endParaRPr lang="zh-CN"/>
                        </a:p>
                      </a:txBody>
                      <a:tcPr>
                        <a:blipFill>
                          <a:blip r:embed="rId3"/>
                        </a:blipFill>
                      </a:tcPr>
                    </a:tc>
                    <a:tc>
                      <a:txBody>
                        <a:bodyPr/>
                        <a:p>
                          <a:pPr algn="l">
                            <a:buNone/>
                          </a:pPr>
                          <a:r>
                            <a:rPr lang="zh-CN" altLang="en-US" sz="1800">
                              <a:sym typeface="+mn-ea"/>
                            </a:rPr>
                            <a:t>派送开始时间</a:t>
                          </a:r>
                          <a:endParaRPr lang="zh-CN" altLang="en-US"/>
                        </a:p>
                      </a:txBody>
                      <a:tcPr/>
                    </a:tc>
                    <a:tc>
                      <a:txBody>
                        <a:bodyPr/>
                        <a:lstStyle/>
                        <a:p>
                          <a:endParaRPr lang="zh-CN"/>
                        </a:p>
                      </a:txBody>
                      <a:tcPr>
                        <a:blipFill>
                          <a:blip r:embed="rId3"/>
                        </a:blipFill>
                      </a:tcPr>
                    </a:tc>
                  </a:tr>
                  <a:tr h="553720">
                    <a:tc>
                      <a:txBody>
                        <a:bodyPr/>
                        <a:lstStyle/>
                        <a:p>
                          <a:endParaRPr lang="zh-CN"/>
                        </a:p>
                      </a:txBody>
                      <a:tcPr>
                        <a:blipFill>
                          <a:blip r:embed="rId3"/>
                        </a:blipFill>
                      </a:tcPr>
                    </a:tc>
                    <a:tc>
                      <a:txBody>
                        <a:bodyPr/>
                        <a:p>
                          <a:pPr algn="l">
                            <a:buNone/>
                          </a:pPr>
                          <a:r>
                            <a:rPr lang="zh-CN" altLang="en-US"/>
                            <a:t>派送员工作时间（</a:t>
                          </a:r>
                          <a:r>
                            <a:rPr lang="en-US" altLang="zh-CN"/>
                            <a:t>h</a:t>
                          </a:r>
                          <a:r>
                            <a:rPr lang="zh-CN" altLang="en-US"/>
                            <a:t>）</a:t>
                          </a:r>
                          <a:endParaRPr lang="zh-CN" altLang="en-US"/>
                        </a:p>
                      </a:txBody>
                      <a:tcPr/>
                    </a:tc>
                    <a:tc>
                      <a:txBody>
                        <a:bodyPr/>
                        <a:p>
                          <a:pPr algn="l">
                            <a:buNone/>
                          </a:pPr>
                          <a:r>
                            <a:rPr lang="en-US" altLang="zh-CN"/>
                            <a:t>2, 4, 6, 8 (</a:t>
                          </a:r>
                          <a:r>
                            <a:rPr lang="zh-CN" altLang="en-US"/>
                            <a:t>默认</a:t>
                          </a:r>
                          <a:r>
                            <a:rPr lang="en-US" altLang="zh-CN"/>
                            <a:t>)</a:t>
                          </a:r>
                          <a:endParaRPr lang="zh-CN" altLang="en-US"/>
                        </a:p>
                      </a:txBody>
                      <a:tcPr/>
                    </a:tc>
                  </a:tr>
                  <a:tr h="553720">
                    <a:tc>
                      <a:txBody>
                        <a:bodyPr/>
                        <a:lstStyle/>
                        <a:p>
                          <a:endParaRPr lang="zh-CN"/>
                        </a:p>
                      </a:txBody>
                      <a:tcPr>
                        <a:blipFill>
                          <a:blip r:embed="rId3"/>
                        </a:blipFill>
                      </a:tcPr>
                    </a:tc>
                    <a:tc>
                      <a:txBody>
                        <a:bodyPr/>
                        <a:p>
                          <a:pPr algn="l">
                            <a:buNone/>
                          </a:pPr>
                          <a:r>
                            <a:rPr lang="zh-CN" altLang="en-US"/>
                            <a:t>每个停靠点的任务执行时间</a:t>
                          </a:r>
                          <a:r>
                            <a:rPr lang="en-US" altLang="zh-CN"/>
                            <a:t> (min)</a:t>
                          </a:r>
                          <a:endParaRPr lang="en-US" altLang="zh-CN"/>
                        </a:p>
                      </a:txBody>
                      <a:tcPr/>
                    </a:tc>
                    <a:tc>
                      <a:txBody>
                        <a:bodyPr/>
                        <a:p>
                          <a:pPr algn="l">
                            <a:buNone/>
                          </a:pPr>
                          <a:r>
                            <a:rPr lang="en-US" altLang="zh-CN"/>
                            <a:t>5</a:t>
                          </a:r>
                          <a:endParaRPr lang="en-US" altLang="zh-CN"/>
                        </a:p>
                      </a:txBody>
                      <a:tcPr/>
                    </a:tc>
                  </a:tr>
                  <a:tr h="553720">
                    <a:tc>
                      <a:txBody>
                        <a:bodyPr/>
                        <a:lstStyle/>
                        <a:p>
                          <a:endParaRPr lang="zh-CN"/>
                        </a:p>
                      </a:txBody>
                      <a:tcPr>
                        <a:blipFill>
                          <a:blip r:embed="rId3"/>
                        </a:blipFill>
                      </a:tcPr>
                    </a:tc>
                    <a:tc>
                      <a:txBody>
                        <a:bodyPr/>
                        <a:p>
                          <a:pPr algn="l">
                            <a:buNone/>
                          </a:pPr>
                          <a:r>
                            <a:rPr lang="zh-CN" altLang="en-US"/>
                            <a:t>停靠点对应的时间窗口长度</a:t>
                          </a:r>
                          <a:r>
                            <a:rPr lang="en-US" altLang="zh-CN"/>
                            <a:t> (min)</a:t>
                          </a:r>
                          <a:endParaRPr lang="en-US" altLang="zh-CN"/>
                        </a:p>
                      </a:txBody>
                      <a:tcPr/>
                    </a:tc>
                    <a:tc>
                      <a:txBody>
                        <a:bodyPr/>
                        <a:p>
                          <a:pPr algn="l">
                            <a:buNone/>
                          </a:pPr>
                          <a:r>
                            <a:rPr lang="en-US" altLang="zh-CN"/>
                            <a:t>30, 60 (</a:t>
                          </a:r>
                          <a:r>
                            <a:rPr lang="zh-CN" altLang="en-US"/>
                            <a:t>默认</a:t>
                          </a:r>
                          <a:r>
                            <a:rPr lang="en-US" altLang="zh-CN"/>
                            <a:t>), 120</a:t>
                          </a:r>
                          <a:endParaRPr lang="en-US" altLang="zh-CN"/>
                        </a:p>
                      </a:txBody>
                      <a:tcPr/>
                    </a:tc>
                  </a:tr>
                </a:tbl>
              </a:graphicData>
            </a:graphic>
          </p:graphicFrame>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算法有效性实验</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1" name="文本框 10"/>
          <p:cNvSpPr txBox="1"/>
          <p:nvPr/>
        </p:nvSpPr>
        <p:spPr>
          <a:xfrm>
            <a:off x="428400" y="801252"/>
            <a:ext cx="8294379"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对比方法</a:t>
            </a:r>
            <a:endParaRPr lang="en-US" altLang="zh-CN" sz="2400" b="1" dirty="0">
              <a:latin typeface="Calibri" panose="020F0502020204030204" pitchFamily="34" charset="0"/>
              <a:ea typeface="微软雅黑" panose="020B0503020204020204" pitchFamily="34" charset="-122"/>
            </a:endParaRPr>
          </a:p>
        </p:txBody>
      </p:sp>
      <p:graphicFrame>
        <p:nvGraphicFramePr>
          <p:cNvPr id="17" name="表格 4"/>
          <p:cNvGraphicFramePr>
            <a:graphicFrameLocks noGrp="1"/>
          </p:cNvGraphicFramePr>
          <p:nvPr>
            <p:custDataLst>
              <p:tags r:id="rId1"/>
            </p:custDataLst>
          </p:nvPr>
        </p:nvGraphicFramePr>
        <p:xfrm>
          <a:off x="1245122" y="1299904"/>
          <a:ext cx="6653747" cy="1483360"/>
        </p:xfrm>
        <a:graphic>
          <a:graphicData uri="http://schemas.openxmlformats.org/drawingml/2006/table">
            <a:tbl>
              <a:tblPr firstRow="1" bandRow="1">
                <a:tableStyleId>{5C22544A-7EE6-4342-B048-85BDC9FD1C3A}</a:tableStyleId>
              </a:tblPr>
              <a:tblGrid>
                <a:gridCol w="1563830"/>
                <a:gridCol w="5089917"/>
              </a:tblGrid>
              <a:tr h="370840">
                <a:tc>
                  <a:txBody>
                    <a:bodyPr/>
                    <a:lstStyle/>
                    <a:p>
                      <a:pPr algn="ctr"/>
                      <a:r>
                        <a:rPr lang="zh-CN" altLang="en-US" dirty="0"/>
                        <a:t>方法</a:t>
                      </a:r>
                      <a:endParaRPr lang="zh-CN" altLang="en-US" dirty="0"/>
                    </a:p>
                  </a:txBody>
                  <a:tcPr/>
                </a:tc>
                <a:tc>
                  <a:txBody>
                    <a:bodyPr/>
                    <a:lstStyle/>
                    <a:p>
                      <a:pPr algn="ctr"/>
                      <a:r>
                        <a:rPr lang="zh-CN" altLang="en-US" dirty="0"/>
                        <a:t>说明</a:t>
                      </a:r>
                      <a:endParaRPr lang="zh-CN" altLang="en-US" dirty="0"/>
                    </a:p>
                  </a:txBody>
                  <a:tcPr/>
                </a:tc>
              </a:tr>
              <a:tr h="370840">
                <a:tc>
                  <a:txBody>
                    <a:bodyPr/>
                    <a:lstStyle/>
                    <a:p>
                      <a:pPr algn="ctr"/>
                      <a:r>
                        <a:rPr lang="en-US" altLang="zh-CN" dirty="0"/>
                        <a:t>OPT</a:t>
                      </a:r>
                      <a:endParaRPr lang="zh-CN" altLang="en-US" dirty="0"/>
                    </a:p>
                  </a:txBody>
                  <a:tcPr/>
                </a:tc>
                <a:tc>
                  <a:txBody>
                    <a:bodyPr/>
                    <a:lstStyle/>
                    <a:p>
                      <a:r>
                        <a:rPr lang="zh-CN" altLang="en-US" sz="1800" dirty="0">
                          <a:latin typeface="Calibri" panose="020F0502020204030204" pitchFamily="34" charset="0"/>
                          <a:ea typeface="微软雅黑" panose="020B0503020204020204" pitchFamily="34" charset="-122"/>
                        </a:rPr>
                        <a:t>基于分支限界的最优算法</a:t>
                      </a:r>
                      <a:endParaRPr lang="zh-CN" altLang="en-US" dirty="0"/>
                    </a:p>
                  </a:txBody>
                  <a:tcPr/>
                </a:tc>
              </a:tr>
              <a:tr h="370840">
                <a:tc>
                  <a:txBody>
                    <a:bodyPr/>
                    <a:lstStyle/>
                    <a:p>
                      <a:pPr algn="ctr"/>
                      <a:r>
                        <a:rPr lang="en-US" altLang="zh-CN" dirty="0"/>
                        <a:t>NIH</a:t>
                      </a:r>
                      <a:endParaRPr lang="en-US" altLang="zh-CN" dirty="0"/>
                    </a:p>
                  </a:txBody>
                  <a:tcPr/>
                </a:tc>
                <a:tc>
                  <a:txBody>
                    <a:bodyPr/>
                    <a:lstStyle/>
                    <a:p>
                      <a:r>
                        <a:rPr lang="zh-CN" dirty="0"/>
                        <a:t>基于朴素插入操作的启发式算法</a:t>
                      </a:r>
                      <a:endParaRPr lang="zh-CN" dirty="0"/>
                    </a:p>
                  </a:txBody>
                  <a:tcPr/>
                </a:tc>
              </a:tr>
              <a:tr h="370840">
                <a:tc>
                  <a:txBody>
                    <a:bodyPr/>
                    <a:lstStyle/>
                    <a:p>
                      <a:pPr algn="ctr"/>
                      <a:r>
                        <a:rPr lang="en-US" altLang="zh-CN" dirty="0"/>
                        <a:t>IH</a:t>
                      </a:r>
                      <a:endParaRPr lang="en-US" altLang="zh-CN" dirty="0"/>
                    </a:p>
                  </a:txBody>
                  <a:tcPr/>
                </a:tc>
                <a:tc>
                  <a:txBody>
                    <a:bodyPr/>
                    <a:lstStyle/>
                    <a:p>
                      <a:r>
                        <a:rPr lang="zh-CN" altLang="en-US" dirty="0"/>
                        <a:t>基于带分支裁剪插入操作的启发式算法</a:t>
                      </a:r>
                      <a:endParaRPr lang="zh-CN" altLang="en-US" dirty="0"/>
                    </a:p>
                  </a:txBody>
                  <a:tcPr/>
                </a:tc>
              </a:tr>
            </a:tbl>
          </a:graphicData>
        </a:graphic>
      </p:graphicFrame>
      <p:sp>
        <p:nvSpPr>
          <p:cNvPr id="7" name="文本框 6"/>
          <p:cNvSpPr txBox="1"/>
          <p:nvPr/>
        </p:nvSpPr>
        <p:spPr>
          <a:xfrm>
            <a:off x="428618" y="2985446"/>
            <a:ext cx="8294379" cy="46037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实验指标与变量</a:t>
            </a:r>
            <a:endParaRPr lang="zh-CN" altLang="en-US" sz="2400" b="1" dirty="0">
              <a:latin typeface="Calibri" panose="020F0502020204030204" pitchFamily="34" charset="0"/>
              <a:ea typeface="微软雅黑" panose="020B0503020204020204" pitchFamily="34" charset="-122"/>
            </a:endParaRPr>
          </a:p>
        </p:txBody>
      </p:sp>
      <p:graphicFrame>
        <p:nvGraphicFramePr>
          <p:cNvPr id="3" name="表格 4"/>
          <p:cNvGraphicFramePr>
            <a:graphicFrameLocks noGrp="1"/>
          </p:cNvGraphicFramePr>
          <p:nvPr>
            <p:custDataLst>
              <p:tags r:id="rId2"/>
            </p:custDataLst>
          </p:nvPr>
        </p:nvGraphicFramePr>
        <p:xfrm>
          <a:off x="1248932" y="3577649"/>
          <a:ext cx="6653747" cy="2565400"/>
        </p:xfrm>
        <a:graphic>
          <a:graphicData uri="http://schemas.openxmlformats.org/drawingml/2006/table">
            <a:tbl>
              <a:tblPr firstRow="1" bandRow="1">
                <a:tableStyleId>{5C22544A-7EE6-4342-B048-85BDC9FD1C3A}</a:tableStyleId>
              </a:tblPr>
              <a:tblGrid>
                <a:gridCol w="1832601"/>
                <a:gridCol w="1832610"/>
                <a:gridCol w="2988536"/>
              </a:tblGrid>
              <a:tr h="370840">
                <a:tc>
                  <a:txBody>
                    <a:bodyPr/>
                    <a:p>
                      <a:pPr algn="ctr">
                        <a:buNone/>
                      </a:pPr>
                      <a:r>
                        <a:rPr lang="zh-CN" altLang="en-US" dirty="0"/>
                        <a:t>实验</a:t>
                      </a:r>
                      <a:endParaRPr lang="zh-CN" altLang="en-US" dirty="0"/>
                    </a:p>
                  </a:txBody>
                  <a:tcPr/>
                </a:tc>
                <a:tc>
                  <a:txBody>
                    <a:bodyPr/>
                    <a:p>
                      <a:pPr algn="ctr"/>
                      <a:r>
                        <a:rPr lang="zh-CN" altLang="en-US" dirty="0"/>
                        <a:t>指标</a:t>
                      </a:r>
                      <a:endParaRPr lang="zh-CN" altLang="en-US" dirty="0"/>
                    </a:p>
                  </a:txBody>
                  <a:tcPr/>
                </a:tc>
                <a:tc>
                  <a:txBody>
                    <a:bodyPr/>
                    <a:p>
                      <a:pPr algn="ctr"/>
                      <a:r>
                        <a:rPr lang="zh-CN" altLang="en-US" dirty="0"/>
                        <a:t>变量</a:t>
                      </a:r>
                      <a:endParaRPr lang="zh-CN" altLang="en-US" dirty="0"/>
                    </a:p>
                  </a:txBody>
                  <a:tcPr/>
                </a:tc>
              </a:tr>
              <a:tr h="365760">
                <a:tc rowSpan="2">
                  <a:txBody>
                    <a:bodyPr/>
                    <a:p>
                      <a:pPr algn="ctr">
                        <a:buNone/>
                      </a:pPr>
                      <a:r>
                        <a:rPr lang="zh-CN" altLang="en-US" dirty="0"/>
                        <a:t>实验一</a:t>
                      </a:r>
                      <a:endParaRPr lang="zh-CN" altLang="en-US" dirty="0"/>
                    </a:p>
                  </a:txBody>
                  <a:tcPr/>
                </a:tc>
                <a:tc>
                  <a:txBody>
                    <a:bodyPr/>
                    <a:p>
                      <a:r>
                        <a:rPr lang="zh-CN" altLang="en-US" dirty="0"/>
                        <a:t>处理时间</a:t>
                      </a:r>
                      <a:endParaRPr lang="zh-CN" altLang="en-US" dirty="0"/>
                    </a:p>
                  </a:txBody>
                  <a:tcPr/>
                </a:tc>
                <a:tc rowSpan="2">
                  <a:txBody>
                    <a:bodyPr/>
                    <a:p>
                      <a:r>
                        <a:rPr lang="zh-CN" altLang="en-US" dirty="0"/>
                        <a:t>派送员工作时长</a:t>
                      </a:r>
                      <a:r>
                        <a:rPr lang="en-US" altLang="zh-CN" dirty="0"/>
                        <a:t>(120, 240, 360, 480)</a:t>
                      </a:r>
                      <a:endParaRPr lang="en-US" altLang="zh-CN" dirty="0"/>
                    </a:p>
                  </a:txBody>
                  <a:tcPr/>
                </a:tc>
              </a:tr>
              <a:tr h="365760">
                <a:tc vMerge="1">
                  <a:tcPr/>
                </a:tc>
                <a:tc>
                  <a:txBody>
                    <a:bodyPr/>
                    <a:p>
                      <a:pPr>
                        <a:buNone/>
                      </a:pPr>
                      <a:r>
                        <a:rPr lang="zh-CN" altLang="en-US" dirty="0"/>
                        <a:t>完成任务数</a:t>
                      </a:r>
                      <a:endParaRPr lang="zh-CN" altLang="en-US" dirty="0"/>
                    </a:p>
                  </a:txBody>
                  <a:tcPr/>
                </a:tc>
                <a:tc vMerge="1">
                  <a:tcPr/>
                </a:tc>
              </a:tr>
              <a:tr h="365760">
                <a:tc rowSpan="2">
                  <a:txBody>
                    <a:bodyPr/>
                    <a:p>
                      <a:pPr algn="ctr">
                        <a:buNone/>
                      </a:pPr>
                      <a:r>
                        <a:rPr lang="zh-CN" altLang="en-US" dirty="0"/>
                        <a:t>实验二</a:t>
                      </a:r>
                      <a:endParaRPr lang="zh-CN" altLang="en-US" dirty="0"/>
                    </a:p>
                  </a:txBody>
                  <a:tcPr/>
                </a:tc>
                <a:tc>
                  <a:txBody>
                    <a:bodyPr/>
                    <a:p>
                      <a:r>
                        <a:rPr lang="zh-CN" altLang="en-US" dirty="0"/>
                        <a:t>处理时间</a:t>
                      </a:r>
                      <a:endParaRPr lang="zh-CN" altLang="en-US" dirty="0"/>
                    </a:p>
                  </a:txBody>
                  <a:tcPr/>
                </a:tc>
                <a:tc rowSpan="2">
                  <a:txBody>
                    <a:bodyPr/>
                    <a:p>
                      <a:r>
                        <a:rPr lang="zh-CN" altLang="en-US" dirty="0"/>
                        <a:t>派送员的订单量</a:t>
                      </a:r>
                      <a:r>
                        <a:rPr lang="en-US" altLang="zh-CN" dirty="0"/>
                        <a:t> (10, 12, 14, 16, 18, 20)</a:t>
                      </a:r>
                      <a:endParaRPr lang="en-US" altLang="zh-CN" dirty="0"/>
                    </a:p>
                  </a:txBody>
                  <a:tcPr/>
                </a:tc>
              </a:tr>
              <a:tr h="365760">
                <a:tc vMerge="1">
                  <a:tcPr/>
                </a:tc>
                <a:tc>
                  <a:txBody>
                    <a:bodyPr/>
                    <a:p>
                      <a:pPr>
                        <a:buNone/>
                      </a:pPr>
                      <a:r>
                        <a:rPr lang="zh-CN" altLang="en-US" dirty="0"/>
                        <a:t>完成任务数</a:t>
                      </a:r>
                      <a:endParaRPr lang="zh-CN" altLang="en-US" dirty="0"/>
                    </a:p>
                  </a:txBody>
                  <a:tcPr/>
                </a:tc>
                <a:tc vMerge="1">
                  <a:tcPr/>
                </a:tc>
              </a:tr>
              <a:tr h="365760">
                <a:tc rowSpan="2">
                  <a:txBody>
                    <a:bodyPr/>
                    <a:p>
                      <a:pPr algn="ctr">
                        <a:buNone/>
                      </a:pPr>
                      <a:r>
                        <a:rPr lang="zh-CN" altLang="en-US" dirty="0"/>
                        <a:t>实验三</a:t>
                      </a:r>
                      <a:endParaRPr lang="zh-CN" altLang="en-US" dirty="0"/>
                    </a:p>
                  </a:txBody>
                  <a:tcPr/>
                </a:tc>
                <a:tc>
                  <a:txBody>
                    <a:bodyPr/>
                    <a:p>
                      <a:r>
                        <a:rPr lang="zh-CN" altLang="en-US" dirty="0"/>
                        <a:t>处理时间</a:t>
                      </a:r>
                      <a:endParaRPr lang="zh-CN" altLang="en-US" dirty="0"/>
                    </a:p>
                  </a:txBody>
                  <a:tcPr/>
                </a:tc>
                <a:tc rowSpan="2">
                  <a:txBody>
                    <a:bodyPr/>
                    <a:p>
                      <a:r>
                        <a:rPr lang="zh-CN" altLang="en-US" dirty="0"/>
                        <a:t>停靠点时间窗口长度（</a:t>
                      </a:r>
                      <a:r>
                        <a:rPr lang="en-US" altLang="zh-CN" dirty="0"/>
                        <a:t>30, 60, 120</a:t>
                      </a:r>
                      <a:r>
                        <a:rPr lang="zh-CN" altLang="en-US" dirty="0"/>
                        <a:t>）</a:t>
                      </a:r>
                      <a:endParaRPr lang="zh-CN" altLang="en-US" dirty="0"/>
                    </a:p>
                  </a:txBody>
                  <a:tcPr/>
                </a:tc>
              </a:tr>
              <a:tr h="365760">
                <a:tc vMerge="1">
                  <a:tcPr/>
                </a:tc>
                <a:tc>
                  <a:txBody>
                    <a:bodyPr/>
                    <a:p>
                      <a:pPr>
                        <a:buNone/>
                      </a:pPr>
                      <a:r>
                        <a:rPr lang="zh-CN" altLang="en-US" dirty="0"/>
                        <a:t>完成任务数</a:t>
                      </a:r>
                      <a:endParaRPr lang="zh-CN" altLang="en-US" dirty="0"/>
                    </a:p>
                  </a:txBody>
                  <a:tcPr/>
                </a:tc>
                <a:tc vMerge="1">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算法有效性实验</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7" name="文本框 16"/>
          <p:cNvSpPr txBox="1"/>
          <p:nvPr/>
        </p:nvSpPr>
        <p:spPr>
          <a:xfrm>
            <a:off x="424590" y="800617"/>
            <a:ext cx="8294379" cy="46037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实验一：派送员工作时长的相关考察</a:t>
            </a:r>
            <a:endParaRPr lang="zh-CN" altLang="en-US" sz="2400" b="1" dirty="0">
              <a:latin typeface="Calibri" panose="020F0502020204030204" pitchFamily="34" charset="0"/>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171575" y="1525270"/>
            <a:ext cx="6800215" cy="2903220"/>
          </a:xfrm>
          <a:prstGeom prst="rect">
            <a:avLst/>
          </a:prstGeom>
        </p:spPr>
      </p:pic>
      <p:sp>
        <p:nvSpPr>
          <p:cNvPr id="4" name="文本框 3"/>
          <p:cNvSpPr txBox="1"/>
          <p:nvPr/>
        </p:nvSpPr>
        <p:spPr>
          <a:xfrm>
            <a:off x="373380" y="4367530"/>
            <a:ext cx="8396605" cy="1889760"/>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t>如图</a:t>
            </a:r>
            <a:r>
              <a:rPr lang="en-US" altLang="zh-CN"/>
              <a:t>(a)</a:t>
            </a:r>
            <a:r>
              <a:rPr lang="zh-CN" altLang="en-US"/>
              <a:t>所示，随着派送员工作时长的增加，三个算法的处理时间都有所增加，其中</a:t>
            </a:r>
            <a:r>
              <a:rPr lang="en-US" altLang="zh-CN"/>
              <a:t>IH</a:t>
            </a:r>
            <a:r>
              <a:rPr lang="zh-CN" altLang="en-US"/>
              <a:t>算法始终保持着最高的处理效率，</a:t>
            </a:r>
            <a:r>
              <a:rPr lang="en-US" altLang="zh-CN"/>
              <a:t>OPT</a:t>
            </a:r>
            <a:r>
              <a:rPr lang="zh-CN" altLang="en-US"/>
              <a:t>算法处理时间增长最快</a:t>
            </a:r>
            <a:r>
              <a:rPr lang="zh-CN"/>
              <a:t>。这是因为工作时长的增加导致了更多的派送任务，而</a:t>
            </a:r>
            <a:r>
              <a:rPr lang="en-US" altLang="zh-CN"/>
              <a:t>OPT</a:t>
            </a:r>
            <a:r>
              <a:rPr lang="zh-CN" altLang="en-US"/>
              <a:t>算法对应的搜索树的规模增速是最快的，因此处理时间增长的也最快。</a:t>
            </a:r>
            <a:endParaRPr lang="zh-CN"/>
          </a:p>
          <a:p>
            <a:pPr marL="285750" indent="-285750">
              <a:lnSpc>
                <a:spcPct val="130000"/>
              </a:lnSpc>
              <a:buFont typeface="Arial" panose="020B0604020202020204" pitchFamily="34" charset="0"/>
              <a:buChar char="•"/>
            </a:pPr>
            <a:r>
              <a:rPr lang="zh-CN" altLang="en-US"/>
              <a:t>如图</a:t>
            </a:r>
            <a:r>
              <a:rPr lang="en-US" altLang="zh-CN"/>
              <a:t>(b)</a:t>
            </a:r>
            <a:r>
              <a:rPr lang="zh-CN" altLang="en-US"/>
              <a:t>所示，在所有的配置下，三种算法的处理结果几乎一致。</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算法有效性实验</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7" name="文本框 16"/>
          <p:cNvSpPr txBox="1"/>
          <p:nvPr/>
        </p:nvSpPr>
        <p:spPr>
          <a:xfrm>
            <a:off x="424590" y="800617"/>
            <a:ext cx="8294379" cy="46037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实验二：派送员任务量的相关考察</a:t>
            </a:r>
            <a:endParaRPr lang="zh-CN" altLang="en-US" sz="2400" b="1" dirty="0">
              <a:latin typeface="Calibri" panose="020F0502020204030204" pitchFamily="34" charset="0"/>
              <a:ea typeface="微软雅黑" panose="020B0503020204020204" pitchFamily="34" charset="-122"/>
            </a:endParaRPr>
          </a:p>
        </p:txBody>
      </p:sp>
      <p:sp>
        <p:nvSpPr>
          <p:cNvPr id="4" name="文本框 3"/>
          <p:cNvSpPr txBox="1"/>
          <p:nvPr/>
        </p:nvSpPr>
        <p:spPr>
          <a:xfrm>
            <a:off x="322580" y="4324350"/>
            <a:ext cx="8396605" cy="1889760"/>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t>如图</a:t>
            </a:r>
            <a:r>
              <a:rPr lang="en-US" altLang="zh-CN"/>
              <a:t>(a)</a:t>
            </a:r>
            <a:r>
              <a:rPr lang="zh-CN" altLang="en-US"/>
              <a:t>所示，随着派送员任务量的增加，</a:t>
            </a:r>
            <a:r>
              <a:rPr lang="en-US" altLang="zh-CN"/>
              <a:t>IH</a:t>
            </a:r>
            <a:r>
              <a:rPr lang="zh-CN" altLang="en-US"/>
              <a:t>算法始终保持着最高的处理效率，而</a:t>
            </a:r>
            <a:r>
              <a:rPr lang="en-US" altLang="zh-CN"/>
              <a:t>OPT</a:t>
            </a:r>
            <a:r>
              <a:rPr lang="zh-CN" altLang="en-US"/>
              <a:t>算法处理时间增长最快以至于无法在限制时间内完成</a:t>
            </a:r>
            <a:r>
              <a:rPr lang="en-US" altLang="zh-CN"/>
              <a:t>20</a:t>
            </a:r>
            <a:r>
              <a:rPr lang="zh-CN" altLang="en-US"/>
              <a:t>个订单；</a:t>
            </a:r>
            <a:r>
              <a:rPr lang="zh-CN"/>
              <a:t>这是因为随着任务量的上升，</a:t>
            </a:r>
            <a:r>
              <a:rPr lang="en-US" altLang="zh-CN"/>
              <a:t>OPT</a:t>
            </a:r>
            <a:r>
              <a:rPr lang="zh-CN" altLang="en-US"/>
              <a:t>算法的搜索树规模增长的最快，因此运行时间也上升的最快。</a:t>
            </a:r>
            <a:endParaRPr lang="zh-CN"/>
          </a:p>
          <a:p>
            <a:pPr marL="285750" indent="-285750">
              <a:lnSpc>
                <a:spcPct val="130000"/>
              </a:lnSpc>
              <a:buFont typeface="Arial" panose="020B0604020202020204" pitchFamily="34" charset="0"/>
              <a:buChar char="•"/>
            </a:pPr>
            <a:r>
              <a:rPr lang="zh-CN" altLang="en-US"/>
              <a:t>如图</a:t>
            </a:r>
            <a:r>
              <a:rPr lang="en-US" altLang="zh-CN"/>
              <a:t>(b)</a:t>
            </a:r>
            <a:r>
              <a:rPr lang="zh-CN" altLang="en-US"/>
              <a:t>所示，在所有的配置下，三种算法的处理结果几乎一致。</a:t>
            </a:r>
            <a:endParaRPr lang="zh-CN" altLang="en-US"/>
          </a:p>
        </p:txBody>
      </p:sp>
      <p:pic>
        <p:nvPicPr>
          <p:cNvPr id="5" name="图片 4"/>
          <p:cNvPicPr>
            <a:picLocks noChangeAspect="1"/>
          </p:cNvPicPr>
          <p:nvPr/>
        </p:nvPicPr>
        <p:blipFill>
          <a:blip r:embed="rId1"/>
          <a:stretch>
            <a:fillRect/>
          </a:stretch>
        </p:blipFill>
        <p:spPr>
          <a:xfrm>
            <a:off x="1303655" y="1447165"/>
            <a:ext cx="6434455" cy="2806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48" name="文本框 47"/>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endParaRPr lang="zh-CN" altLang="en-US" sz="2800" b="1" spc="200">
              <a:solidFill>
                <a:schemeClr val="bg1"/>
              </a:solidFill>
              <a:latin typeface="Calibri" panose="020F0502020204030204" pitchFamily="34" charset="0"/>
              <a:ea typeface="微软雅黑" panose="020B0503020204020204" pitchFamily="34" charset="-122"/>
            </a:endParaRPr>
          </a:p>
        </p:txBody>
      </p:sp>
      <p:grpSp>
        <p:nvGrpSpPr>
          <p:cNvPr id="7" name="组合 6"/>
          <p:cNvGrpSpPr/>
          <p:nvPr/>
        </p:nvGrpSpPr>
        <p:grpSpPr>
          <a:xfrm>
            <a:off x="1386840" y="2316480"/>
            <a:ext cx="6800850" cy="2225040"/>
            <a:chOff x="1549246" y="2295061"/>
            <a:chExt cx="6380795" cy="2233913"/>
          </a:xfrm>
        </p:grpSpPr>
        <p:grpSp>
          <p:nvGrpSpPr>
            <p:cNvPr id="26" name="组合 25"/>
            <p:cNvGrpSpPr/>
            <p:nvPr/>
          </p:nvGrpSpPr>
          <p:grpSpPr>
            <a:xfrm>
              <a:off x="1549246" y="3167389"/>
              <a:ext cx="2323652" cy="524052"/>
              <a:chOff x="1104898" y="1549242"/>
              <a:chExt cx="2323652" cy="524052"/>
            </a:xfrm>
          </p:grpSpPr>
          <p:sp>
            <p:nvSpPr>
              <p:cNvPr id="27" name="文本框 26"/>
              <p:cNvSpPr txBox="1"/>
              <p:nvPr/>
            </p:nvSpPr>
            <p:spPr>
              <a:xfrm>
                <a:off x="1463657" y="1549242"/>
                <a:ext cx="1964893" cy="524052"/>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问题背景</a:t>
                </a:r>
                <a:endParaRPr lang="zh-CN" altLang="en-US" sz="2800" b="1" spc="200" dirty="0">
                  <a:latin typeface="微软雅黑" panose="020B0503020204020204" pitchFamily="34" charset="-122"/>
                  <a:ea typeface="微软雅黑" panose="020B0503020204020204" pitchFamily="34" charset="-122"/>
                </a:endParaRPr>
              </a:p>
            </p:txBody>
          </p:sp>
          <p:grpSp>
            <p:nvGrpSpPr>
              <p:cNvPr id="28" name="Google Shape;1483;p78"/>
              <p:cNvGrpSpPr/>
              <p:nvPr/>
            </p:nvGrpSpPr>
            <p:grpSpPr>
              <a:xfrm>
                <a:off x="1104898" y="1661974"/>
                <a:ext cx="206582" cy="297757"/>
                <a:chOff x="5083925" y="2066350"/>
                <a:chExt cx="28825" cy="41550"/>
              </a:xfrm>
            </p:grpSpPr>
            <p:sp>
              <p:nvSpPr>
                <p:cNvPr id="29"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 name="文本框 32"/>
            <p:cNvSpPr txBox="1"/>
            <p:nvPr/>
          </p:nvSpPr>
          <p:spPr>
            <a:xfrm>
              <a:off x="4271361" y="3691256"/>
              <a:ext cx="3658680" cy="462211"/>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sym typeface="+mn-ea"/>
                </a:rPr>
                <a:t>城市末端多目的地</a:t>
              </a:r>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派送</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4288155" y="2724785"/>
            <a:ext cx="3366135" cy="460375"/>
          </a:xfrm>
          <a:prstGeom prst="rect">
            <a:avLst/>
          </a:prstGeom>
          <a:noFill/>
        </p:spPr>
        <p:txBody>
          <a:bodyPr wrap="square" rtlCol="0">
            <a:spAutoFit/>
          </a:bodyPr>
          <a:p>
            <a:r>
              <a:rPr lang="zh-CN"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物流发展现状</a:t>
            </a:r>
            <a:endParaRPr lang="zh-CN"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算法有效性实验</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7" name="文本框 16"/>
          <p:cNvSpPr txBox="1"/>
          <p:nvPr/>
        </p:nvSpPr>
        <p:spPr>
          <a:xfrm>
            <a:off x="424590" y="800617"/>
            <a:ext cx="8294379" cy="46037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实验三：停靠点时间窗口长度的相关考察</a:t>
            </a:r>
            <a:endParaRPr lang="zh-CN" altLang="en-US" sz="2400" b="1" dirty="0">
              <a:latin typeface="Calibri" panose="020F0502020204030204" pitchFamily="34" charset="0"/>
              <a:ea typeface="微软雅黑" panose="020B0503020204020204" pitchFamily="34" charset="-122"/>
            </a:endParaRPr>
          </a:p>
        </p:txBody>
      </p:sp>
      <p:sp>
        <p:nvSpPr>
          <p:cNvPr id="4" name="文本框 3"/>
          <p:cNvSpPr txBox="1"/>
          <p:nvPr/>
        </p:nvSpPr>
        <p:spPr>
          <a:xfrm>
            <a:off x="322580" y="3982085"/>
            <a:ext cx="8396605" cy="2249170"/>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t>如图</a:t>
            </a:r>
            <a:r>
              <a:rPr lang="en-US" altLang="zh-CN"/>
              <a:t>(a)</a:t>
            </a:r>
            <a:r>
              <a:rPr lang="zh-CN" altLang="en-US"/>
              <a:t>所示，随着停靠点时间窗口长度的增加，</a:t>
            </a:r>
            <a:r>
              <a:rPr lang="en-US" altLang="zh-CN"/>
              <a:t>IH</a:t>
            </a:r>
            <a:r>
              <a:rPr lang="zh-CN" altLang="en-US"/>
              <a:t>算法始终保持着最高的处理效率；同时，可以注意到当时间窗口长度为</a:t>
            </a:r>
            <a:r>
              <a:rPr lang="en-US" altLang="zh-CN"/>
              <a:t>60</a:t>
            </a:r>
            <a:r>
              <a:rPr lang="zh-CN" altLang="en-US"/>
              <a:t>分钟时，三个算法的处理时间均最高。这是因为</a:t>
            </a:r>
            <a:r>
              <a:rPr lang="en-US" altLang="zh-CN"/>
              <a:t>60</a:t>
            </a:r>
            <a:r>
              <a:rPr lang="zh-CN" altLang="en-US"/>
              <a:t>分钟对应的实验比</a:t>
            </a:r>
            <a:r>
              <a:rPr lang="en-US" altLang="zh-CN"/>
              <a:t>120</a:t>
            </a:r>
            <a:r>
              <a:rPr lang="zh-CN" altLang="en-US"/>
              <a:t>分钟对应的实验有更多的派送任务；同时与</a:t>
            </a:r>
            <a:r>
              <a:rPr lang="en-US" altLang="zh-CN"/>
              <a:t>30</a:t>
            </a:r>
            <a:r>
              <a:rPr lang="zh-CN" altLang="en-US"/>
              <a:t>分钟对应的实验相比，每个时间窗口下可选的派送地点也更多，因此可裁剪的分支也更少，进而增加了处理开销。</a:t>
            </a:r>
            <a:endParaRPr lang="zh-CN" altLang="en-US"/>
          </a:p>
          <a:p>
            <a:pPr marL="285750" indent="-285750">
              <a:lnSpc>
                <a:spcPct val="130000"/>
              </a:lnSpc>
              <a:buFont typeface="Arial" panose="020B0604020202020204" pitchFamily="34" charset="0"/>
              <a:buChar char="•"/>
            </a:pPr>
            <a:r>
              <a:rPr lang="zh-CN" altLang="en-US"/>
              <a:t>如图</a:t>
            </a:r>
            <a:r>
              <a:rPr lang="en-US" altLang="zh-CN"/>
              <a:t>(b)</a:t>
            </a:r>
            <a:r>
              <a:rPr lang="zh-CN" altLang="en-US"/>
              <a:t>所示，在所有的配置下，三种算法的处理结果几乎一致。</a:t>
            </a:r>
            <a:endParaRPr lang="zh-CN" altLang="en-US"/>
          </a:p>
        </p:txBody>
      </p:sp>
      <p:pic>
        <p:nvPicPr>
          <p:cNvPr id="3" name="图片 2"/>
          <p:cNvPicPr>
            <a:picLocks noChangeAspect="1"/>
          </p:cNvPicPr>
          <p:nvPr/>
        </p:nvPicPr>
        <p:blipFill>
          <a:blip r:embed="rId1"/>
          <a:stretch>
            <a:fillRect/>
          </a:stretch>
        </p:blipFill>
        <p:spPr>
          <a:xfrm>
            <a:off x="1409700" y="1440815"/>
            <a:ext cx="6038215" cy="25412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算法高效性实验</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1" name="文本框 10"/>
          <p:cNvSpPr txBox="1"/>
          <p:nvPr/>
        </p:nvSpPr>
        <p:spPr>
          <a:xfrm>
            <a:off x="428400" y="801252"/>
            <a:ext cx="8294379"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对比方法</a:t>
            </a:r>
            <a:endParaRPr lang="en-US" altLang="zh-CN" sz="2400" b="1" dirty="0">
              <a:latin typeface="Calibri" panose="020F0502020204030204" pitchFamily="34" charset="0"/>
              <a:ea typeface="微软雅黑" panose="020B0503020204020204" pitchFamily="34" charset="-122"/>
            </a:endParaRPr>
          </a:p>
        </p:txBody>
      </p:sp>
      <p:graphicFrame>
        <p:nvGraphicFramePr>
          <p:cNvPr id="17" name="表格 4"/>
          <p:cNvGraphicFramePr>
            <a:graphicFrameLocks noGrp="1"/>
          </p:cNvGraphicFramePr>
          <p:nvPr>
            <p:custDataLst>
              <p:tags r:id="rId1"/>
            </p:custDataLst>
          </p:nvPr>
        </p:nvGraphicFramePr>
        <p:xfrm>
          <a:off x="1245122" y="1299904"/>
          <a:ext cx="6653747" cy="1483360"/>
        </p:xfrm>
        <a:graphic>
          <a:graphicData uri="http://schemas.openxmlformats.org/drawingml/2006/table">
            <a:tbl>
              <a:tblPr firstRow="1" bandRow="1">
                <a:tableStyleId>{5C22544A-7EE6-4342-B048-85BDC9FD1C3A}</a:tableStyleId>
              </a:tblPr>
              <a:tblGrid>
                <a:gridCol w="1563830"/>
                <a:gridCol w="5089917"/>
              </a:tblGrid>
              <a:tr h="370840">
                <a:tc>
                  <a:txBody>
                    <a:bodyPr/>
                    <a:lstStyle/>
                    <a:p>
                      <a:pPr algn="ctr"/>
                      <a:r>
                        <a:rPr lang="zh-CN" altLang="en-US" dirty="0"/>
                        <a:t>方法</a:t>
                      </a:r>
                      <a:endParaRPr lang="zh-CN" altLang="en-US" dirty="0"/>
                    </a:p>
                  </a:txBody>
                  <a:tcPr/>
                </a:tc>
                <a:tc>
                  <a:txBody>
                    <a:bodyPr/>
                    <a:lstStyle/>
                    <a:p>
                      <a:pPr algn="ctr"/>
                      <a:r>
                        <a:rPr lang="zh-CN" altLang="en-US" dirty="0"/>
                        <a:t>说明</a:t>
                      </a:r>
                      <a:endParaRPr lang="zh-CN" altLang="en-US" dirty="0"/>
                    </a:p>
                  </a:txBody>
                  <a:tcPr/>
                </a:tc>
              </a:tr>
              <a:tr h="370840">
                <a:tc>
                  <a:txBody>
                    <a:bodyPr/>
                    <a:lstStyle/>
                    <a:p>
                      <a:pPr algn="ctr"/>
                      <a:r>
                        <a:rPr lang="en-US" altLang="zh-CN" dirty="0"/>
                        <a:t>NIH</a:t>
                      </a:r>
                      <a:endParaRPr lang="en-US" altLang="zh-CN" dirty="0"/>
                    </a:p>
                  </a:txBody>
                  <a:tcPr/>
                </a:tc>
                <a:tc>
                  <a:txBody>
                    <a:bodyPr/>
                    <a:lstStyle/>
                    <a:p>
                      <a:r>
                        <a:rPr lang="zh-CN" dirty="0"/>
                        <a:t>基于朴素插入操作的启发式算法</a:t>
                      </a:r>
                      <a:endParaRPr lang="zh-CN" dirty="0"/>
                    </a:p>
                  </a:txBody>
                  <a:tcPr/>
                </a:tc>
              </a:tr>
              <a:tr h="370840">
                <a:tc>
                  <a:txBody>
                    <a:bodyPr/>
                    <a:lstStyle/>
                    <a:p>
                      <a:pPr algn="ctr"/>
                      <a:r>
                        <a:rPr lang="en-US" altLang="zh-CN" dirty="0"/>
                        <a:t>IH</a:t>
                      </a:r>
                      <a:endParaRPr lang="en-US" altLang="zh-CN" dirty="0"/>
                    </a:p>
                  </a:txBody>
                  <a:tcPr/>
                </a:tc>
                <a:tc>
                  <a:txBody>
                    <a:bodyPr/>
                    <a:lstStyle/>
                    <a:p>
                      <a:r>
                        <a:rPr lang="zh-CN" altLang="en-US" dirty="0"/>
                        <a:t>基于带分支裁剪插入操作的启发式算法</a:t>
                      </a:r>
                      <a:endParaRPr lang="zh-CN" altLang="en-US" dirty="0"/>
                    </a:p>
                  </a:txBody>
                  <a:tcPr/>
                </a:tc>
              </a:tr>
            </a:tbl>
          </a:graphicData>
        </a:graphic>
      </p:graphicFrame>
      <p:sp>
        <p:nvSpPr>
          <p:cNvPr id="7" name="文本框 6"/>
          <p:cNvSpPr txBox="1"/>
          <p:nvPr/>
        </p:nvSpPr>
        <p:spPr>
          <a:xfrm>
            <a:off x="428618" y="2985446"/>
            <a:ext cx="8294379" cy="768350"/>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实验指标与变量</a:t>
            </a:r>
            <a:endParaRPr lang="zh-CN" altLang="en-US" sz="2400" b="1" dirty="0">
              <a:latin typeface="Calibri" panose="020F0502020204030204" pitchFamily="34" charset="0"/>
              <a:ea typeface="微软雅黑" panose="020B0503020204020204" pitchFamily="34" charset="-122"/>
            </a:endParaRPr>
          </a:p>
          <a:p>
            <a:pPr marL="342900" lvl="0" indent="-342900">
              <a:buFont typeface="Arial" panose="020B0604020202020204" pitchFamily="34" charset="0"/>
              <a:buChar char="•"/>
            </a:pPr>
            <a:r>
              <a:rPr lang="zh-CN" altLang="en-US" sz="2000" dirty="0">
                <a:solidFill>
                  <a:schemeClr val="accent1"/>
                </a:solidFill>
                <a:effectLst>
                  <a:outerShdw blurRad="38100" dist="25400" dir="5400000" algn="ctr" rotWithShape="0">
                    <a:srgbClr val="6E747A">
                      <a:alpha val="43000"/>
                    </a:srgbClr>
                  </a:outerShdw>
                </a:effectLst>
                <a:latin typeface="Calibri" panose="020F0502020204030204" pitchFamily="34" charset="0"/>
                <a:ea typeface="微软雅黑" panose="020B0503020204020204" pitchFamily="34" charset="-122"/>
              </a:rPr>
              <a:t>为了测试算法效率，本轮的两次实验均将派送员订单量固定为</a:t>
            </a:r>
            <a:r>
              <a:rPr lang="en-US" altLang="zh-CN" sz="2000" dirty="0">
                <a:solidFill>
                  <a:schemeClr val="accent1"/>
                </a:solidFill>
                <a:effectLst>
                  <a:outerShdw blurRad="38100" dist="25400" dir="5400000" algn="ctr" rotWithShape="0">
                    <a:srgbClr val="6E747A">
                      <a:alpha val="43000"/>
                    </a:srgbClr>
                  </a:outerShdw>
                </a:effectLst>
                <a:latin typeface="Calibri" panose="020F0502020204030204" pitchFamily="34" charset="0"/>
                <a:ea typeface="微软雅黑" panose="020B0503020204020204" pitchFamily="34" charset="-122"/>
              </a:rPr>
              <a:t>160</a:t>
            </a:r>
            <a:endParaRPr lang="en-US" altLang="zh-CN" sz="2000" dirty="0">
              <a:solidFill>
                <a:schemeClr val="accent1"/>
              </a:solidFill>
              <a:effectLst>
                <a:outerShdw blurRad="38100" dist="25400" dir="5400000" algn="ctr" rotWithShape="0">
                  <a:srgbClr val="6E747A">
                    <a:alpha val="43000"/>
                  </a:srgbClr>
                </a:outerShdw>
              </a:effectLst>
              <a:latin typeface="Calibri" panose="020F0502020204030204" pitchFamily="34" charset="0"/>
              <a:ea typeface="微软雅黑" panose="020B0503020204020204" pitchFamily="34" charset="-122"/>
            </a:endParaRPr>
          </a:p>
        </p:txBody>
      </p:sp>
      <p:graphicFrame>
        <p:nvGraphicFramePr>
          <p:cNvPr id="3" name="表格 4"/>
          <p:cNvGraphicFramePr>
            <a:graphicFrameLocks noGrp="1"/>
          </p:cNvGraphicFramePr>
          <p:nvPr>
            <p:custDataLst>
              <p:tags r:id="rId2"/>
            </p:custDataLst>
          </p:nvPr>
        </p:nvGraphicFramePr>
        <p:xfrm>
          <a:off x="1248932" y="3923089"/>
          <a:ext cx="6653747" cy="2565400"/>
        </p:xfrm>
        <a:graphic>
          <a:graphicData uri="http://schemas.openxmlformats.org/drawingml/2006/table">
            <a:tbl>
              <a:tblPr firstRow="1" bandRow="1">
                <a:tableStyleId>{5C22544A-7EE6-4342-B048-85BDC9FD1C3A}</a:tableStyleId>
              </a:tblPr>
              <a:tblGrid>
                <a:gridCol w="1832601"/>
                <a:gridCol w="1832610"/>
                <a:gridCol w="2988536"/>
              </a:tblGrid>
              <a:tr h="370840">
                <a:tc>
                  <a:txBody>
                    <a:bodyPr/>
                    <a:p>
                      <a:pPr algn="ctr">
                        <a:buNone/>
                      </a:pPr>
                      <a:r>
                        <a:rPr lang="zh-CN" altLang="en-US" dirty="0"/>
                        <a:t>实验</a:t>
                      </a:r>
                      <a:endParaRPr lang="zh-CN" altLang="en-US" dirty="0"/>
                    </a:p>
                  </a:txBody>
                  <a:tcPr/>
                </a:tc>
                <a:tc>
                  <a:txBody>
                    <a:bodyPr/>
                    <a:p>
                      <a:pPr algn="ctr"/>
                      <a:r>
                        <a:rPr lang="zh-CN" altLang="en-US" dirty="0"/>
                        <a:t>指标</a:t>
                      </a:r>
                      <a:endParaRPr lang="zh-CN" altLang="en-US" dirty="0"/>
                    </a:p>
                  </a:txBody>
                  <a:tcPr/>
                </a:tc>
                <a:tc>
                  <a:txBody>
                    <a:bodyPr/>
                    <a:p>
                      <a:pPr algn="ctr"/>
                      <a:r>
                        <a:rPr lang="zh-CN" altLang="en-US" dirty="0"/>
                        <a:t>变量</a:t>
                      </a:r>
                      <a:endParaRPr lang="zh-CN" altLang="en-US" dirty="0"/>
                    </a:p>
                  </a:txBody>
                  <a:tcPr/>
                </a:tc>
              </a:tr>
              <a:tr h="365760">
                <a:tc rowSpan="2">
                  <a:txBody>
                    <a:bodyPr/>
                    <a:p>
                      <a:pPr algn="ctr">
                        <a:buNone/>
                      </a:pPr>
                      <a:r>
                        <a:rPr lang="zh-CN" altLang="en-US" dirty="0"/>
                        <a:t>实验四</a:t>
                      </a:r>
                      <a:endParaRPr lang="zh-CN" altLang="en-US" dirty="0"/>
                    </a:p>
                  </a:txBody>
                  <a:tcPr/>
                </a:tc>
                <a:tc>
                  <a:txBody>
                    <a:bodyPr/>
                    <a:p>
                      <a:r>
                        <a:rPr lang="zh-CN" altLang="en-US" dirty="0"/>
                        <a:t>处理时间</a:t>
                      </a:r>
                      <a:endParaRPr lang="zh-CN" altLang="en-US" dirty="0"/>
                    </a:p>
                  </a:txBody>
                  <a:tcPr/>
                </a:tc>
                <a:tc rowSpan="2">
                  <a:txBody>
                    <a:bodyPr/>
                    <a:p>
                      <a:r>
                        <a:rPr lang="zh-CN" altLang="en-US" dirty="0"/>
                        <a:t>派送员工作时长</a:t>
                      </a:r>
                      <a:r>
                        <a:rPr lang="en-US" altLang="zh-CN" dirty="0"/>
                        <a:t>(120, 240, 360, 480 )</a:t>
                      </a:r>
                      <a:endParaRPr lang="en-US" altLang="zh-CN" dirty="0"/>
                    </a:p>
                  </a:txBody>
                  <a:tcPr/>
                </a:tc>
              </a:tr>
              <a:tr h="365760">
                <a:tc vMerge="1">
                  <a:tcPr/>
                </a:tc>
                <a:tc>
                  <a:txBody>
                    <a:bodyPr/>
                    <a:p>
                      <a:pPr>
                        <a:buNone/>
                      </a:pPr>
                      <a:r>
                        <a:rPr lang="zh-CN" altLang="en-US" dirty="0"/>
                        <a:t>完成任务数</a:t>
                      </a:r>
                      <a:endParaRPr lang="zh-CN" altLang="en-US" dirty="0"/>
                    </a:p>
                  </a:txBody>
                  <a:tcPr/>
                </a:tc>
                <a:tc vMerge="1">
                  <a:tcPr/>
                </a:tc>
              </a:tr>
              <a:tr h="365760">
                <a:tc rowSpan="2">
                  <a:txBody>
                    <a:bodyPr/>
                    <a:p>
                      <a:pPr algn="ctr">
                        <a:buNone/>
                      </a:pPr>
                      <a:r>
                        <a:rPr lang="zh-CN" altLang="en-US" dirty="0"/>
                        <a:t>实验五</a:t>
                      </a:r>
                      <a:endParaRPr lang="zh-CN" altLang="en-US" dirty="0"/>
                    </a:p>
                  </a:txBody>
                  <a:tcPr/>
                </a:tc>
                <a:tc>
                  <a:txBody>
                    <a:bodyPr/>
                    <a:p>
                      <a:r>
                        <a:rPr lang="zh-CN" altLang="en-US" dirty="0"/>
                        <a:t>处理时间</a:t>
                      </a:r>
                      <a:endParaRPr lang="zh-CN" altLang="en-US" dirty="0"/>
                    </a:p>
                  </a:txBody>
                  <a:tcPr/>
                </a:tc>
                <a:tc rowSpan="2">
                  <a:txBody>
                    <a:bodyPr/>
                    <a:p>
                      <a:r>
                        <a:rPr lang="zh-CN" altLang="en-US" dirty="0"/>
                        <a:t>停靠点时间窗口长度（</a:t>
                      </a:r>
                      <a:r>
                        <a:rPr lang="en-US" altLang="zh-CN" dirty="0"/>
                        <a:t>30, 60, 120</a:t>
                      </a:r>
                      <a:r>
                        <a:rPr lang="zh-CN" altLang="en-US" dirty="0"/>
                        <a:t>）</a:t>
                      </a:r>
                      <a:endParaRPr lang="zh-CN" altLang="en-US" dirty="0"/>
                    </a:p>
                  </a:txBody>
                  <a:tcPr/>
                </a:tc>
              </a:tr>
              <a:tr h="365760">
                <a:tc vMerge="1">
                  <a:tcPr/>
                </a:tc>
                <a:tc>
                  <a:txBody>
                    <a:bodyPr/>
                    <a:p>
                      <a:pPr>
                        <a:buNone/>
                      </a:pPr>
                      <a:r>
                        <a:rPr lang="zh-CN" altLang="en-US" dirty="0"/>
                        <a:t>完成任务数</a:t>
                      </a:r>
                      <a:endParaRPr lang="zh-CN" altLang="en-US" dirty="0"/>
                    </a:p>
                  </a:txBody>
                  <a:tcPr/>
                </a:tc>
                <a:tc vMerge="1">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算法高效性实验</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7" name="文本框 16"/>
          <p:cNvSpPr txBox="1"/>
          <p:nvPr/>
        </p:nvSpPr>
        <p:spPr>
          <a:xfrm>
            <a:off x="424590" y="800617"/>
            <a:ext cx="8294379" cy="46037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实验四：派送员工作时长的相关考察</a:t>
            </a:r>
            <a:endParaRPr lang="zh-CN" altLang="en-US" sz="2400" b="1" dirty="0">
              <a:latin typeface="Calibri" panose="020F0502020204030204" pitchFamily="34" charset="0"/>
              <a:ea typeface="微软雅黑" panose="020B0503020204020204" pitchFamily="34" charset="-122"/>
            </a:endParaRPr>
          </a:p>
        </p:txBody>
      </p:sp>
      <p:sp>
        <p:nvSpPr>
          <p:cNvPr id="4" name="文本框 3"/>
          <p:cNvSpPr txBox="1"/>
          <p:nvPr/>
        </p:nvSpPr>
        <p:spPr>
          <a:xfrm>
            <a:off x="322580" y="3982085"/>
            <a:ext cx="8396605" cy="1889760"/>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t>如图</a:t>
            </a:r>
            <a:r>
              <a:rPr lang="en-US" altLang="zh-CN"/>
              <a:t>(a)</a:t>
            </a:r>
            <a:r>
              <a:rPr lang="zh-CN" altLang="en-US"/>
              <a:t>所示，随着停靠点时间窗口长度的增加，</a:t>
            </a:r>
            <a:r>
              <a:rPr lang="en-US" altLang="zh-CN"/>
              <a:t>NIH</a:t>
            </a:r>
            <a:r>
              <a:rPr lang="zh-CN" altLang="en-US"/>
              <a:t>和</a:t>
            </a:r>
            <a:r>
              <a:rPr lang="en-US" altLang="zh-CN"/>
              <a:t>IH</a:t>
            </a:r>
            <a:r>
              <a:rPr lang="zh-CN" altLang="en-US"/>
              <a:t>算法的处理时间都有所上升，但是</a:t>
            </a:r>
            <a:r>
              <a:rPr lang="en-US" altLang="zh-CN"/>
              <a:t>NIH</a:t>
            </a:r>
            <a:r>
              <a:rPr lang="zh-CN" altLang="en-US"/>
              <a:t>对于工作时长这一参数更为敏感。这是因为工作时长上升导致了订单量的上升，而</a:t>
            </a:r>
            <a:r>
              <a:rPr lang="en-US" altLang="zh-CN"/>
              <a:t>NIH</a:t>
            </a:r>
            <a:r>
              <a:rPr lang="zh-CN" altLang="en-US"/>
              <a:t>缺少有效的剪枝策略，因此处理效率会在规模上升时明显降低。</a:t>
            </a:r>
            <a:endParaRPr lang="zh-CN" altLang="en-US"/>
          </a:p>
          <a:p>
            <a:pPr marL="285750" indent="-285750">
              <a:lnSpc>
                <a:spcPct val="130000"/>
              </a:lnSpc>
              <a:buFont typeface="Arial" panose="020B0604020202020204" pitchFamily="34" charset="0"/>
              <a:buChar char="•"/>
            </a:pPr>
            <a:r>
              <a:rPr lang="zh-CN" altLang="en-US"/>
              <a:t>如图</a:t>
            </a:r>
            <a:r>
              <a:rPr lang="en-US" altLang="zh-CN"/>
              <a:t>(b)</a:t>
            </a:r>
            <a:r>
              <a:rPr lang="zh-CN" altLang="en-US"/>
              <a:t>所示，在所有的配置下，两种算法的处理结果几乎一致。</a:t>
            </a:r>
            <a:endParaRPr lang="zh-CN" altLang="en-US"/>
          </a:p>
        </p:txBody>
      </p:sp>
      <p:pic>
        <p:nvPicPr>
          <p:cNvPr id="3" name="图片 2"/>
          <p:cNvPicPr>
            <a:picLocks noChangeAspect="1"/>
          </p:cNvPicPr>
          <p:nvPr/>
        </p:nvPicPr>
        <p:blipFill>
          <a:blip r:embed="rId1"/>
          <a:stretch>
            <a:fillRect/>
          </a:stretch>
        </p:blipFill>
        <p:spPr>
          <a:xfrm>
            <a:off x="1480185" y="1490980"/>
            <a:ext cx="6183630" cy="2260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算法高效性实验</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7" name="文本框 16"/>
          <p:cNvSpPr txBox="1"/>
          <p:nvPr/>
        </p:nvSpPr>
        <p:spPr>
          <a:xfrm>
            <a:off x="424590" y="800617"/>
            <a:ext cx="8294379" cy="46037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实验五：停靠点时间窗口长度的相关考察</a:t>
            </a:r>
            <a:endParaRPr lang="zh-CN" altLang="en-US" sz="2400" b="1" dirty="0">
              <a:latin typeface="Calibri" panose="020F0502020204030204" pitchFamily="34" charset="0"/>
              <a:ea typeface="微软雅黑" panose="020B0503020204020204" pitchFamily="34" charset="-122"/>
            </a:endParaRPr>
          </a:p>
        </p:txBody>
      </p:sp>
      <p:sp>
        <p:nvSpPr>
          <p:cNvPr id="4" name="文本框 3"/>
          <p:cNvSpPr txBox="1"/>
          <p:nvPr/>
        </p:nvSpPr>
        <p:spPr>
          <a:xfrm>
            <a:off x="322580" y="3982085"/>
            <a:ext cx="8396605" cy="1889760"/>
          </a:xfrm>
          <a:prstGeom prst="rect">
            <a:avLst/>
          </a:prstGeom>
          <a:noFill/>
        </p:spPr>
        <p:txBody>
          <a:bodyPr wrap="square" rtlCol="0">
            <a:spAutoFit/>
          </a:bodyPr>
          <a:p>
            <a:pPr marL="285750" indent="-285750">
              <a:lnSpc>
                <a:spcPct val="130000"/>
              </a:lnSpc>
              <a:buFont typeface="Arial" panose="020B0604020202020204" pitchFamily="34" charset="0"/>
              <a:buChar char="•"/>
            </a:pPr>
            <a:r>
              <a:rPr lang="zh-CN" altLang="en-US"/>
              <a:t>如图</a:t>
            </a:r>
            <a:r>
              <a:rPr lang="en-US" altLang="zh-CN"/>
              <a:t>(a)</a:t>
            </a:r>
            <a:r>
              <a:rPr lang="zh-CN" altLang="en-US"/>
              <a:t>所示，随着停靠点时间窗口长度的增加，</a:t>
            </a:r>
            <a:r>
              <a:rPr lang="en-US" altLang="zh-CN"/>
              <a:t>IH</a:t>
            </a:r>
            <a:r>
              <a:rPr lang="zh-CN" altLang="en-US"/>
              <a:t>算法都能保证处理的高效性，然而</a:t>
            </a:r>
            <a:r>
              <a:rPr lang="en-US" altLang="zh-CN"/>
              <a:t>NIH</a:t>
            </a:r>
            <a:r>
              <a:rPr lang="zh-CN" altLang="en-US"/>
              <a:t>的处理时间随着时间窗口长度的增加有明显的降低。这是因为短时间窗口对应更多的派送点，由于缺少剪枝策略，</a:t>
            </a:r>
            <a:r>
              <a:rPr lang="en-US" altLang="zh-CN"/>
              <a:t>NIH</a:t>
            </a:r>
            <a:r>
              <a:rPr lang="zh-CN" altLang="en-US"/>
              <a:t>需要遍历所有可行的派送点，因此效率会受到较大影响。</a:t>
            </a:r>
            <a:endParaRPr lang="zh-CN" altLang="en-US"/>
          </a:p>
          <a:p>
            <a:pPr marL="285750" indent="-285750">
              <a:lnSpc>
                <a:spcPct val="130000"/>
              </a:lnSpc>
              <a:buFont typeface="Arial" panose="020B0604020202020204" pitchFamily="34" charset="0"/>
              <a:buChar char="•"/>
            </a:pPr>
            <a:r>
              <a:rPr lang="zh-CN" altLang="en-US"/>
              <a:t>如图</a:t>
            </a:r>
            <a:r>
              <a:rPr lang="en-US" altLang="zh-CN"/>
              <a:t>(b)</a:t>
            </a:r>
            <a:r>
              <a:rPr lang="zh-CN" altLang="en-US"/>
              <a:t>所示，在所有的配置下，两种算法的处理结果几乎一致。</a:t>
            </a:r>
            <a:endParaRPr lang="zh-CN" altLang="en-US"/>
          </a:p>
        </p:txBody>
      </p:sp>
      <p:pic>
        <p:nvPicPr>
          <p:cNvPr id="5" name="图片 4"/>
          <p:cNvPicPr>
            <a:picLocks noChangeAspect="1"/>
          </p:cNvPicPr>
          <p:nvPr/>
        </p:nvPicPr>
        <p:blipFill>
          <a:blip r:embed="rId1"/>
          <a:stretch>
            <a:fillRect/>
          </a:stretch>
        </p:blipFill>
        <p:spPr>
          <a:xfrm>
            <a:off x="1336040" y="1484630"/>
            <a:ext cx="6471920" cy="22739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总结</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17" name="文本框 16"/>
          <p:cNvSpPr txBox="1"/>
          <p:nvPr/>
        </p:nvSpPr>
        <p:spPr>
          <a:xfrm>
            <a:off x="495710" y="1506102"/>
            <a:ext cx="8294379" cy="3846195"/>
          </a:xfrm>
          <a:prstGeom prst="rect">
            <a:avLst/>
          </a:prstGeom>
          <a:noFill/>
        </p:spPr>
        <p:txBody>
          <a:bodyPr wrap="square" rtlCol="0">
            <a:spAutoFit/>
          </a:bodyPr>
          <a:lstStyle/>
          <a:p>
            <a:pPr marL="342900" indent="-342900">
              <a:lnSpc>
                <a:spcPct val="160000"/>
              </a:lnSpc>
              <a:buFont typeface="Arial" panose="020B0604020202020204" pitchFamily="34" charset="0"/>
              <a:buChar char="•"/>
            </a:pPr>
            <a:r>
              <a:rPr lang="zh-CN" sz="2000" dirty="0">
                <a:latin typeface="Calibri" panose="020F0502020204030204" pitchFamily="34" charset="0"/>
                <a:ea typeface="微软雅黑" panose="020B0503020204020204" pitchFamily="34" charset="-122"/>
              </a:rPr>
              <a:t>本文针对</a:t>
            </a:r>
            <a:r>
              <a:rPr lang="en-US" altLang="zh-CN" sz="2000" dirty="0">
                <a:latin typeface="Calibri" panose="020F0502020204030204" pitchFamily="34" charset="0"/>
                <a:ea typeface="微软雅黑" panose="020B0503020204020204" pitchFamily="34" charset="-122"/>
              </a:rPr>
              <a:t>NP-Hard</a:t>
            </a:r>
            <a:r>
              <a:rPr lang="zh-CN" altLang="en-US" sz="2000" dirty="0">
                <a:latin typeface="Calibri" panose="020F0502020204030204" pitchFamily="34" charset="0"/>
                <a:ea typeface="微软雅黑" panose="020B0503020204020204" pitchFamily="34" charset="-122"/>
              </a:rPr>
              <a:t>的</a:t>
            </a:r>
            <a:r>
              <a:rPr lang="en-US" altLang="zh-CN" sz="2000" dirty="0">
                <a:latin typeface="Calibri" panose="020F0502020204030204" pitchFamily="34" charset="0"/>
                <a:ea typeface="微软雅黑" panose="020B0503020204020204" pitchFamily="34" charset="-122"/>
              </a:rPr>
              <a:t>LMFD</a:t>
            </a:r>
            <a:r>
              <a:rPr lang="zh-CN" altLang="en-US" sz="2000" dirty="0">
                <a:latin typeface="Calibri" panose="020F0502020204030204" pitchFamily="34" charset="0"/>
                <a:ea typeface="微软雅黑" panose="020B0503020204020204" pitchFamily="34" charset="-122"/>
              </a:rPr>
              <a:t>问题，提出了多项式复杂度的启发式解法。</a:t>
            </a:r>
            <a:endParaRPr lang="zh-CN" altLang="en-US" sz="2000" dirty="0">
              <a:latin typeface="Calibri" panose="020F0502020204030204" pitchFamily="34" charset="0"/>
              <a:ea typeface="微软雅黑" panose="020B0503020204020204" pitchFamily="34" charset="-122"/>
            </a:endParaRPr>
          </a:p>
          <a:p>
            <a:pPr marL="342900" indent="-342900">
              <a:lnSpc>
                <a:spcPct val="160000"/>
              </a:lnSpc>
              <a:buFont typeface="Arial" panose="020B0604020202020204" pitchFamily="34" charset="0"/>
              <a:buChar char="•"/>
            </a:pPr>
            <a:endParaRPr lang="zh-CN" sz="2000" dirty="0">
              <a:latin typeface="Calibri" panose="020F0502020204030204" pitchFamily="34" charset="0"/>
              <a:ea typeface="微软雅黑" panose="020B0503020204020204" pitchFamily="34" charset="-122"/>
            </a:endParaRPr>
          </a:p>
          <a:p>
            <a:pPr marL="342900" indent="-342900">
              <a:lnSpc>
                <a:spcPct val="160000"/>
              </a:lnSpc>
              <a:buFont typeface="Arial" panose="020B0604020202020204" pitchFamily="34" charset="0"/>
              <a:buChar char="•"/>
            </a:pPr>
            <a:r>
              <a:rPr lang="zh-CN" sz="2000" dirty="0">
                <a:latin typeface="Calibri" panose="020F0502020204030204" pitchFamily="34" charset="0"/>
                <a:ea typeface="微软雅黑" panose="020B0503020204020204" pitchFamily="34" charset="-122"/>
              </a:rPr>
              <a:t>根据本文的实验结果，两种启发式算法的运行结果都与最优算法的结果基本一致，然而最优算法是阶乘复杂度的，因此仅具备实验意义。</a:t>
            </a:r>
            <a:endParaRPr lang="zh-CN" sz="2000" dirty="0">
              <a:latin typeface="Calibri" panose="020F0502020204030204" pitchFamily="34" charset="0"/>
              <a:ea typeface="微软雅黑" panose="020B0503020204020204" pitchFamily="34" charset="-122"/>
            </a:endParaRPr>
          </a:p>
          <a:p>
            <a:pPr marL="342900" indent="-342900">
              <a:lnSpc>
                <a:spcPct val="160000"/>
              </a:lnSpc>
              <a:buFont typeface="Arial" panose="020B0604020202020204" pitchFamily="34" charset="0"/>
              <a:buChar char="•"/>
            </a:pPr>
            <a:endParaRPr lang="zh-CN" sz="2000" dirty="0">
              <a:latin typeface="Calibri" panose="020F0502020204030204" pitchFamily="34" charset="0"/>
              <a:ea typeface="微软雅黑" panose="020B0503020204020204" pitchFamily="34" charset="-122"/>
            </a:endParaRPr>
          </a:p>
          <a:p>
            <a:pPr marL="342900" indent="-342900">
              <a:lnSpc>
                <a:spcPct val="160000"/>
              </a:lnSpc>
              <a:buFont typeface="Arial" panose="020B0604020202020204" pitchFamily="34" charset="0"/>
              <a:buChar char="•"/>
            </a:pPr>
            <a:r>
              <a:rPr lang="zh-CN" sz="2000" dirty="0">
                <a:latin typeface="Calibri" panose="020F0502020204030204" pitchFamily="34" charset="0"/>
                <a:ea typeface="微软雅黑" panose="020B0503020204020204" pitchFamily="34" charset="-122"/>
              </a:rPr>
              <a:t>虽然</a:t>
            </a:r>
            <a:r>
              <a:rPr lang="en-US" altLang="zh-CN" sz="2000" dirty="0">
                <a:latin typeface="Calibri" panose="020F0502020204030204" pitchFamily="34" charset="0"/>
                <a:ea typeface="微软雅黑" panose="020B0503020204020204" pitchFamily="34" charset="-122"/>
              </a:rPr>
              <a:t>NIH</a:t>
            </a:r>
            <a:r>
              <a:rPr lang="zh-CN" altLang="en-US" sz="2000" dirty="0">
                <a:latin typeface="Calibri" panose="020F0502020204030204" pitchFamily="34" charset="0"/>
                <a:ea typeface="微软雅黑" panose="020B0503020204020204" pitchFamily="34" charset="-122"/>
              </a:rPr>
              <a:t>与</a:t>
            </a:r>
            <a:r>
              <a:rPr lang="en-US" altLang="zh-CN" sz="2000" dirty="0">
                <a:latin typeface="Calibri" panose="020F0502020204030204" pitchFamily="34" charset="0"/>
                <a:ea typeface="微软雅黑" panose="020B0503020204020204" pitchFamily="34" charset="-122"/>
              </a:rPr>
              <a:t>IH</a:t>
            </a:r>
            <a:r>
              <a:rPr lang="zh-CN" altLang="en-US" sz="2000" dirty="0">
                <a:latin typeface="Calibri" panose="020F0502020204030204" pitchFamily="34" charset="0"/>
                <a:ea typeface="微软雅黑" panose="020B0503020204020204" pitchFamily="34" charset="-122"/>
              </a:rPr>
              <a:t>算法的最坏时间复杂度一致，但是由于</a:t>
            </a:r>
            <a:r>
              <a:rPr lang="en-US" altLang="zh-CN" sz="2000" dirty="0">
                <a:latin typeface="Calibri" panose="020F0502020204030204" pitchFamily="34" charset="0"/>
                <a:ea typeface="微软雅黑" panose="020B0503020204020204" pitchFamily="34" charset="-122"/>
              </a:rPr>
              <a:t>NIH</a:t>
            </a:r>
            <a:r>
              <a:rPr lang="zh-CN" altLang="en-US" sz="2000" dirty="0">
                <a:latin typeface="Calibri" panose="020F0502020204030204" pitchFamily="34" charset="0"/>
                <a:ea typeface="微软雅黑" panose="020B0503020204020204" pitchFamily="34" charset="-122"/>
              </a:rPr>
              <a:t>缺少有效的剪枝策略，</a:t>
            </a:r>
            <a:r>
              <a:rPr lang="zh-CN" sz="2000" dirty="0">
                <a:latin typeface="Calibri" panose="020F0502020204030204" pitchFamily="34" charset="0"/>
                <a:ea typeface="微软雅黑" panose="020B0503020204020204" pitchFamily="34" charset="-122"/>
              </a:rPr>
              <a:t>因此</a:t>
            </a:r>
            <a:r>
              <a:rPr lang="en-US" altLang="zh-CN" sz="2000" dirty="0">
                <a:latin typeface="Calibri" panose="020F0502020204030204" pitchFamily="34" charset="0"/>
                <a:ea typeface="微软雅黑" panose="020B0503020204020204" pitchFamily="34" charset="-122"/>
              </a:rPr>
              <a:t>IH</a:t>
            </a:r>
            <a:r>
              <a:rPr lang="zh-CN" altLang="en-US" sz="2000" dirty="0">
                <a:latin typeface="Calibri" panose="020F0502020204030204" pitchFamily="34" charset="0"/>
                <a:ea typeface="微软雅黑" panose="020B0503020204020204" pitchFamily="34" charset="-122"/>
              </a:rPr>
              <a:t>有着更好的可扩展性。</a:t>
            </a:r>
            <a:endParaRPr lang="en-US" altLang="zh-CN" sz="2000" dirty="0">
              <a:latin typeface="Calibri" panose="020F0502020204030204" pitchFamily="34" charset="0"/>
              <a:ea typeface="微软雅黑" panose="020B0503020204020204" pitchFamily="34" charset="-122"/>
            </a:endParaRPr>
          </a:p>
          <a:p>
            <a:pPr marL="342900" indent="-342900">
              <a:buFont typeface="Arial" panose="020B0604020202020204" pitchFamily="34" charset="0"/>
              <a:buChar char="•"/>
            </a:pPr>
            <a:endParaRPr lang="en-US" altLang="zh-CN" sz="2000" dirty="0">
              <a:latin typeface="Calibri" panose="020F0502020204030204" pitchFamily="34" charset="0"/>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cxnSp>
        <p:nvCxnSpPr>
          <p:cNvPr id="5" name="直接连接符 4"/>
          <p:cNvCxnSpPr/>
          <p:nvPr/>
        </p:nvCxnSpPr>
        <p:spPr>
          <a:xfrm>
            <a:off x="2637321" y="1516013"/>
            <a:ext cx="0" cy="3878139"/>
          </a:xfrm>
          <a:prstGeom prst="line">
            <a:avLst/>
          </a:prstGeom>
          <a:ln w="50800">
            <a:headEnd type="triangle"/>
            <a:tailEnd type="none"/>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2637322" y="5394150"/>
            <a:ext cx="4415411" cy="0"/>
          </a:xfrm>
          <a:prstGeom prst="line">
            <a:avLst/>
          </a:prstGeom>
          <a:ln w="50800">
            <a:tailEnd type="triangle"/>
          </a:ln>
        </p:spPr>
        <p:style>
          <a:lnRef idx="1">
            <a:schemeClr val="dk1"/>
          </a:lnRef>
          <a:fillRef idx="0">
            <a:schemeClr val="dk1"/>
          </a:fillRef>
          <a:effectRef idx="0">
            <a:schemeClr val="dk1"/>
          </a:effectRef>
          <a:fontRef idx="minor">
            <a:schemeClr val="tx1"/>
          </a:fontRef>
        </p:style>
      </p:cxnSp>
      <p:sp>
        <p:nvSpPr>
          <p:cNvPr id="25" name="矩形 24"/>
          <p:cNvSpPr/>
          <p:nvPr/>
        </p:nvSpPr>
        <p:spPr>
          <a:xfrm>
            <a:off x="7048443" y="5208421"/>
            <a:ext cx="1338828" cy="369332"/>
          </a:xfrm>
          <a:prstGeom prst="rect">
            <a:avLst/>
          </a:prstGeom>
        </p:spPr>
        <p:txBody>
          <a:bodyPr wrap="none">
            <a:spAutoFit/>
          </a:bodyPr>
          <a:p>
            <a:r>
              <a:rPr lang="zh-CN" altLang="en-US" dirty="0">
                <a:solidFill>
                  <a:srgbClr val="333333"/>
                </a:solidFill>
                <a:latin typeface="微软雅黑" panose="020B0503020204020204" pitchFamily="34" charset="-122"/>
                <a:ea typeface="微软雅黑" panose="020B0503020204020204" pitchFamily="34" charset="-122"/>
              </a:rPr>
              <a:t>年份（年）</a:t>
            </a:r>
            <a:endParaRPr lang="zh-CN" altLang="en-US" dirty="0"/>
          </a:p>
        </p:txBody>
      </p:sp>
      <p:sp>
        <p:nvSpPr>
          <p:cNvPr id="31" name="矩形 30"/>
          <p:cNvSpPr/>
          <p:nvPr/>
        </p:nvSpPr>
        <p:spPr>
          <a:xfrm>
            <a:off x="1207520" y="1117114"/>
            <a:ext cx="2031325" cy="369332"/>
          </a:xfrm>
          <a:prstGeom prst="rect">
            <a:avLst/>
          </a:prstGeom>
        </p:spPr>
        <p:txBody>
          <a:bodyPr wrap="none">
            <a:spAutoFit/>
          </a:bodyPr>
          <a:p>
            <a:r>
              <a:rPr lang="zh-CN" altLang="en-US" dirty="0">
                <a:solidFill>
                  <a:srgbClr val="333333"/>
                </a:solidFill>
                <a:latin typeface="微软雅黑" panose="020B0503020204020204" pitchFamily="34" charset="-122"/>
                <a:ea typeface="微软雅黑" panose="020B0503020204020204" pitchFamily="34" charset="-122"/>
              </a:rPr>
              <a:t>快递业务量（亿）</a:t>
            </a:r>
            <a:endParaRPr lang="zh-CN" altLang="en-US" dirty="0"/>
          </a:p>
        </p:txBody>
      </p:sp>
      <p:cxnSp>
        <p:nvCxnSpPr>
          <p:cNvPr id="27" name="直接连接符 26"/>
          <p:cNvCxnSpPr/>
          <p:nvPr/>
        </p:nvCxnSpPr>
        <p:spPr>
          <a:xfrm>
            <a:off x="5329825" y="2314252"/>
            <a:ext cx="0" cy="3078835"/>
          </a:xfrm>
          <a:prstGeom prst="line">
            <a:avLst/>
          </a:prstGeom>
          <a:ln w="25400">
            <a:solidFill>
              <a:srgbClr val="0070C0"/>
            </a:solidFill>
            <a:prstDash val="dash"/>
            <a:tailEnd type="none"/>
          </a:ln>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a:off x="3545612" y="4248835"/>
            <a:ext cx="0" cy="1145315"/>
          </a:xfrm>
          <a:prstGeom prst="line">
            <a:avLst/>
          </a:prstGeom>
          <a:ln w="25400">
            <a:solidFill>
              <a:srgbClr val="0070C0"/>
            </a:solidFill>
            <a:prstDash val="dash"/>
            <a:tailEnd type="none"/>
          </a:ln>
        </p:spPr>
        <p:style>
          <a:lnRef idx="1">
            <a:schemeClr val="dk1"/>
          </a:lnRef>
          <a:fillRef idx="0">
            <a:schemeClr val="dk1"/>
          </a:fillRef>
          <a:effectRef idx="0">
            <a:schemeClr val="dk1"/>
          </a:effectRef>
          <a:fontRef idx="minor">
            <a:schemeClr val="tx1"/>
          </a:fontRef>
        </p:style>
      </p:cxnSp>
      <p:sp>
        <p:nvSpPr>
          <p:cNvPr id="32" name="矩形 31"/>
          <p:cNvSpPr/>
          <p:nvPr/>
        </p:nvSpPr>
        <p:spPr>
          <a:xfrm>
            <a:off x="3183974" y="5508898"/>
            <a:ext cx="755335" cy="369332"/>
          </a:xfrm>
          <a:prstGeom prst="rect">
            <a:avLst/>
          </a:prstGeom>
        </p:spPr>
        <p:txBody>
          <a:bodyPr wrap="none">
            <a:spAutoFit/>
          </a:bodyPr>
          <a:p>
            <a:r>
              <a:rPr lang="en-US" altLang="zh-CN" b="1" dirty="0">
                <a:solidFill>
                  <a:srgbClr val="C00000"/>
                </a:solidFill>
                <a:latin typeface="微软雅黑" panose="020B0503020204020204" pitchFamily="34" charset="-122"/>
                <a:ea typeface="微软雅黑" panose="020B0503020204020204" pitchFamily="34" charset="-122"/>
              </a:rPr>
              <a:t>2011</a:t>
            </a:r>
            <a:endParaRPr lang="zh-CN" altLang="en-US" b="1" dirty="0">
              <a:solidFill>
                <a:srgbClr val="C00000"/>
              </a:solidFill>
            </a:endParaRPr>
          </a:p>
        </p:txBody>
      </p:sp>
      <p:sp>
        <p:nvSpPr>
          <p:cNvPr id="39" name="矩形 38"/>
          <p:cNvSpPr/>
          <p:nvPr/>
        </p:nvSpPr>
        <p:spPr>
          <a:xfrm>
            <a:off x="4968187" y="5498331"/>
            <a:ext cx="755335" cy="369332"/>
          </a:xfrm>
          <a:prstGeom prst="rect">
            <a:avLst/>
          </a:prstGeom>
        </p:spPr>
        <p:txBody>
          <a:bodyPr wrap="none">
            <a:spAutoFit/>
          </a:bodyPr>
          <a:p>
            <a:r>
              <a:rPr lang="en-US" altLang="zh-CN" b="1" dirty="0">
                <a:solidFill>
                  <a:srgbClr val="C00000"/>
                </a:solidFill>
                <a:latin typeface="微软雅黑" panose="020B0503020204020204" pitchFamily="34" charset="-122"/>
                <a:ea typeface="微软雅黑" panose="020B0503020204020204" pitchFamily="34" charset="-122"/>
              </a:rPr>
              <a:t>2021</a:t>
            </a:r>
            <a:endParaRPr lang="zh-CN" altLang="en-US" b="1" dirty="0">
              <a:solidFill>
                <a:srgbClr val="C00000"/>
              </a:solidFill>
            </a:endParaRPr>
          </a:p>
        </p:txBody>
      </p:sp>
      <p:cxnSp>
        <p:nvCxnSpPr>
          <p:cNvPr id="42" name="直接连接符 41"/>
          <p:cNvCxnSpPr/>
          <p:nvPr/>
        </p:nvCxnSpPr>
        <p:spPr>
          <a:xfrm>
            <a:off x="2637321" y="4223205"/>
            <a:ext cx="897072" cy="0"/>
          </a:xfrm>
          <a:prstGeom prst="line">
            <a:avLst/>
          </a:prstGeom>
          <a:ln w="25400">
            <a:solidFill>
              <a:srgbClr val="0070C0"/>
            </a:solidFill>
            <a:prstDash val="dash"/>
            <a:tailEnd type="none"/>
          </a:ln>
        </p:spPr>
        <p:style>
          <a:lnRef idx="1">
            <a:schemeClr val="dk1"/>
          </a:lnRef>
          <a:fillRef idx="0">
            <a:schemeClr val="dk1"/>
          </a:fillRef>
          <a:effectRef idx="0">
            <a:schemeClr val="dk1"/>
          </a:effectRef>
          <a:fontRef idx="minor">
            <a:schemeClr val="tx1"/>
          </a:fontRef>
        </p:style>
      </p:cxnSp>
      <p:sp>
        <p:nvSpPr>
          <p:cNvPr id="46" name="矩形 45"/>
          <p:cNvSpPr/>
          <p:nvPr/>
        </p:nvSpPr>
        <p:spPr>
          <a:xfrm>
            <a:off x="1808382" y="2192009"/>
            <a:ext cx="755335" cy="369332"/>
          </a:xfrm>
          <a:prstGeom prst="rect">
            <a:avLst/>
          </a:prstGeom>
        </p:spPr>
        <p:txBody>
          <a:bodyPr wrap="none">
            <a:spAutoFit/>
          </a:bodyPr>
          <a:p>
            <a:r>
              <a:rPr lang="en-US" altLang="zh-CN" b="1" dirty="0">
                <a:solidFill>
                  <a:srgbClr val="C00000"/>
                </a:solidFill>
                <a:latin typeface="微软雅黑" panose="020B0503020204020204" pitchFamily="34" charset="-122"/>
                <a:ea typeface="微软雅黑" panose="020B0503020204020204" pitchFamily="34" charset="-122"/>
              </a:rPr>
              <a:t>1083</a:t>
            </a:r>
            <a:endParaRPr lang="zh-CN" altLang="en-US" b="1" dirty="0">
              <a:solidFill>
                <a:srgbClr val="C00000"/>
              </a:solidFill>
            </a:endParaRPr>
          </a:p>
        </p:txBody>
      </p:sp>
      <p:sp>
        <p:nvSpPr>
          <p:cNvPr id="47" name="文本框 46"/>
          <p:cNvSpPr txBox="1"/>
          <p:nvPr/>
        </p:nvSpPr>
        <p:spPr>
          <a:xfrm>
            <a:off x="122371" y="6472683"/>
            <a:ext cx="5428730" cy="307777"/>
          </a:xfrm>
          <a:prstGeom prst="rect">
            <a:avLst/>
          </a:prstGeom>
          <a:noFill/>
          <a:ln>
            <a:noFill/>
          </a:ln>
        </p:spPr>
        <p:txBody>
          <a:bodyPr wrap="none" rtlCol="0">
            <a:spAutoFit/>
          </a:bodyPr>
          <a:p>
            <a:r>
              <a:rPr lang="zh-CN" altLang="en-US" sz="1400" dirty="0">
                <a:solidFill>
                  <a:schemeClr val="bg1">
                    <a:lumMod val="50000"/>
                  </a:schemeClr>
                </a:solidFill>
                <a:latin typeface="微软雅黑" panose="020B0503020204020204" pitchFamily="34" charset="-122"/>
                <a:ea typeface="微软雅黑" panose="020B0503020204020204" pitchFamily="34" charset="-122"/>
              </a:rPr>
              <a:t>* 资料来源：中华人民共和国国家邮政局 </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http://www.spb.gov.cn/</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矩形 48"/>
          <p:cNvSpPr/>
          <p:nvPr/>
        </p:nvSpPr>
        <p:spPr>
          <a:xfrm>
            <a:off x="2082914" y="4064169"/>
            <a:ext cx="470000" cy="369332"/>
          </a:xfrm>
          <a:prstGeom prst="rect">
            <a:avLst/>
          </a:prstGeom>
        </p:spPr>
        <p:txBody>
          <a:bodyPr wrap="none">
            <a:spAutoFit/>
          </a:bodyPr>
          <a:p>
            <a:r>
              <a:rPr lang="en-US" altLang="zh-CN" b="1" dirty="0">
                <a:solidFill>
                  <a:srgbClr val="C00000"/>
                </a:solidFill>
                <a:latin typeface="微软雅黑" panose="020B0503020204020204" pitchFamily="34" charset="-122"/>
                <a:ea typeface="微软雅黑" panose="020B0503020204020204" pitchFamily="34" charset="-122"/>
              </a:rPr>
              <a:t>57</a:t>
            </a:r>
            <a:endParaRPr lang="zh-CN" altLang="en-US" b="1" dirty="0">
              <a:solidFill>
                <a:srgbClr val="C00000"/>
              </a:solidFill>
            </a:endParaRPr>
          </a:p>
        </p:txBody>
      </p:sp>
      <p:cxnSp>
        <p:nvCxnSpPr>
          <p:cNvPr id="61" name="直接连接符 60"/>
          <p:cNvCxnSpPr/>
          <p:nvPr/>
        </p:nvCxnSpPr>
        <p:spPr>
          <a:xfrm flipV="1">
            <a:off x="2637321" y="2265623"/>
            <a:ext cx="2677487" cy="54892"/>
          </a:xfrm>
          <a:prstGeom prst="line">
            <a:avLst/>
          </a:prstGeom>
          <a:ln w="25400">
            <a:solidFill>
              <a:srgbClr val="0070C0"/>
            </a:solidFill>
            <a:prstDash val="dash"/>
            <a:tailEnd type="none"/>
          </a:ln>
        </p:spPr>
        <p:style>
          <a:lnRef idx="1">
            <a:schemeClr val="dk1"/>
          </a:lnRef>
          <a:fillRef idx="0">
            <a:schemeClr val="dk1"/>
          </a:fillRef>
          <a:effectRef idx="0">
            <a:schemeClr val="dk1"/>
          </a:effectRef>
          <a:fontRef idx="minor">
            <a:schemeClr val="tx1"/>
          </a:fontRef>
        </p:style>
      </p:cxnSp>
      <p:grpSp>
        <p:nvGrpSpPr>
          <p:cNvPr id="3" name="组合 2"/>
          <p:cNvGrpSpPr/>
          <p:nvPr/>
        </p:nvGrpSpPr>
        <p:grpSpPr>
          <a:xfrm>
            <a:off x="3122535" y="1463849"/>
            <a:ext cx="4821233" cy="4397218"/>
            <a:chOff x="3122535" y="1463849"/>
            <a:chExt cx="4821233" cy="4397218"/>
          </a:xfrm>
        </p:grpSpPr>
        <p:grpSp>
          <p:nvGrpSpPr>
            <p:cNvPr id="39957" name="组合 39956"/>
            <p:cNvGrpSpPr/>
            <p:nvPr/>
          </p:nvGrpSpPr>
          <p:grpSpPr>
            <a:xfrm>
              <a:off x="3122535" y="1463849"/>
              <a:ext cx="4821233" cy="3307122"/>
              <a:chOff x="3122535" y="1463849"/>
              <a:chExt cx="4821233" cy="3307122"/>
            </a:xfrm>
          </p:grpSpPr>
          <p:sp>
            <p:nvSpPr>
              <p:cNvPr id="66" name="弧形 65"/>
              <p:cNvSpPr/>
              <p:nvPr/>
            </p:nvSpPr>
            <p:spPr>
              <a:xfrm rot="19010860">
                <a:off x="3122535" y="2431045"/>
                <a:ext cx="4821233" cy="2339926"/>
              </a:xfrm>
              <a:prstGeom prst="arc">
                <a:avLst>
                  <a:gd name="adj1" fmla="val 18397243"/>
                  <a:gd name="adj2" fmla="val 20174922"/>
                </a:avLst>
              </a:prstGeom>
              <a:ln w="50800">
                <a:solidFill>
                  <a:srgbClr val="C00000"/>
                </a:solidFill>
                <a:prstDash val="dash"/>
                <a:tailEnd type="none"/>
              </a:ln>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39956" name="矩形 39955"/>
              <p:cNvSpPr/>
              <p:nvPr/>
            </p:nvSpPr>
            <p:spPr>
              <a:xfrm>
                <a:off x="5830522" y="1463849"/>
                <a:ext cx="986167" cy="369332"/>
              </a:xfrm>
              <a:prstGeom prst="rect">
                <a:avLst/>
              </a:prstGeom>
            </p:spPr>
            <p:txBody>
              <a:bodyPr wrap="none">
                <a:spAutoFit/>
              </a:bodyPr>
              <a:p>
                <a:r>
                  <a:rPr lang="en-US" altLang="zh-CN" b="1" dirty="0">
                    <a:solidFill>
                      <a:srgbClr val="7030A0"/>
                    </a:solidFill>
                    <a:latin typeface="微软雅黑" panose="020B0503020204020204" pitchFamily="34" charset="-122"/>
                    <a:ea typeface="微软雅黑" panose="020B0503020204020204" pitchFamily="34" charset="-122"/>
                  </a:rPr>
                  <a:t>1500</a:t>
                </a:r>
                <a:r>
                  <a:rPr lang="zh-CN" altLang="en-US" b="1" dirty="0">
                    <a:solidFill>
                      <a:srgbClr val="7030A0"/>
                    </a:solidFill>
                    <a:latin typeface="微软雅黑" panose="020B0503020204020204" pitchFamily="34" charset="-122"/>
                    <a:ea typeface="微软雅黑" panose="020B0503020204020204" pitchFamily="34" charset="-122"/>
                  </a:rPr>
                  <a:t>亿</a:t>
                </a:r>
                <a:endParaRPr lang="zh-CN" altLang="en-US" b="1" dirty="0">
                  <a:solidFill>
                    <a:srgbClr val="7030A0"/>
                  </a:solidFill>
                  <a:latin typeface="微软雅黑" panose="020B0503020204020204" pitchFamily="34" charset="-122"/>
                  <a:ea typeface="微软雅黑" panose="020B0503020204020204" pitchFamily="34" charset="-122"/>
                </a:endParaRPr>
              </a:p>
            </p:txBody>
          </p:sp>
        </p:grpSp>
        <p:sp>
          <p:nvSpPr>
            <p:cNvPr id="26" name="矩形 25"/>
            <p:cNvSpPr/>
            <p:nvPr/>
          </p:nvSpPr>
          <p:spPr>
            <a:xfrm>
              <a:off x="5830522" y="5491735"/>
              <a:ext cx="755335" cy="369332"/>
            </a:xfrm>
            <a:prstGeom prst="rect">
              <a:avLst/>
            </a:prstGeom>
          </p:spPr>
          <p:txBody>
            <a:bodyPr wrap="none">
              <a:spAutoFit/>
            </a:bodyPr>
            <a:p>
              <a:r>
                <a:rPr lang="en-US" altLang="zh-CN" b="1" dirty="0">
                  <a:solidFill>
                    <a:srgbClr val="C00000"/>
                  </a:solidFill>
                  <a:latin typeface="微软雅黑" panose="020B0503020204020204" pitchFamily="34" charset="-122"/>
                  <a:ea typeface="微软雅黑" panose="020B0503020204020204" pitchFamily="34" charset="-122"/>
                </a:rPr>
                <a:t>2025</a:t>
              </a:r>
              <a:endParaRPr lang="zh-CN" altLang="en-US" b="1" dirty="0">
                <a:solidFill>
                  <a:srgbClr val="C00000"/>
                </a:solidFill>
              </a:endParaRPr>
            </a:p>
          </p:txBody>
        </p:sp>
      </p:grpSp>
      <p:cxnSp>
        <p:nvCxnSpPr>
          <p:cNvPr id="29" name="直接连接符 28"/>
          <p:cNvCxnSpPr/>
          <p:nvPr/>
        </p:nvCxnSpPr>
        <p:spPr>
          <a:xfrm>
            <a:off x="3561641" y="4211928"/>
            <a:ext cx="1784213" cy="0"/>
          </a:xfrm>
          <a:prstGeom prst="line">
            <a:avLst/>
          </a:prstGeom>
          <a:ln w="25400">
            <a:solidFill>
              <a:srgbClr val="0070C0"/>
            </a:solidFill>
            <a:prstDash val="dash"/>
            <a:tailEnd type="none"/>
          </a:ln>
        </p:spPr>
        <p:style>
          <a:lnRef idx="1">
            <a:schemeClr val="dk1"/>
          </a:lnRef>
          <a:fillRef idx="0">
            <a:schemeClr val="dk1"/>
          </a:fillRef>
          <a:effectRef idx="0">
            <a:schemeClr val="dk1"/>
          </a:effectRef>
          <a:fontRef idx="minor">
            <a:schemeClr val="tx1"/>
          </a:fontRef>
        </p:style>
      </p:cxnSp>
      <p:sp>
        <p:nvSpPr>
          <p:cNvPr id="8" name="右大括号 7"/>
          <p:cNvSpPr/>
          <p:nvPr/>
        </p:nvSpPr>
        <p:spPr>
          <a:xfrm>
            <a:off x="5345854" y="2293069"/>
            <a:ext cx="377650" cy="1918857"/>
          </a:xfrm>
          <a:prstGeom prst="rightBrace">
            <a:avLst>
              <a:gd name="adj1" fmla="val 81535"/>
              <a:gd name="adj2" fmla="val 50000"/>
            </a:avLst>
          </a:prstGeom>
          <a:ln w="19050">
            <a:tailEnd type="none"/>
          </a:ln>
        </p:spPr>
        <p:style>
          <a:lnRef idx="1">
            <a:schemeClr val="dk1"/>
          </a:lnRef>
          <a:fillRef idx="0">
            <a:schemeClr val="dk1"/>
          </a:fillRef>
          <a:effectRef idx="0">
            <a:schemeClr val="dk1"/>
          </a:effectRef>
          <a:fontRef idx="minor">
            <a:schemeClr val="tx1"/>
          </a:fontRef>
        </p:style>
        <p:txBody>
          <a:bodyPr rtlCol="0" anchor="ctr"/>
          <a:p>
            <a:pPr algn="ctr"/>
            <a:endParaRPr lang="zh-CN" altLang="en-US" dirty="0"/>
          </a:p>
        </p:txBody>
      </p:sp>
      <p:sp>
        <p:nvSpPr>
          <p:cNvPr id="11" name="文本框 10"/>
          <p:cNvSpPr txBox="1"/>
          <p:nvPr/>
        </p:nvSpPr>
        <p:spPr>
          <a:xfrm>
            <a:off x="5830522" y="3059667"/>
            <a:ext cx="700833" cy="369332"/>
          </a:xfrm>
          <a:prstGeom prst="rect">
            <a:avLst/>
          </a:prstGeom>
          <a:noFill/>
        </p:spPr>
        <p:txBody>
          <a:bodyPr wrap="none" rtlCol="0">
            <a:spAutoFit/>
          </a:bodyPr>
          <a:p>
            <a:r>
              <a:rPr lang="en-US" altLang="zh-CN" b="1" dirty="0">
                <a:latin typeface="微软雅黑" panose="020B0503020204020204" pitchFamily="34" charset="-122"/>
                <a:ea typeface="微软雅黑" panose="020B0503020204020204" pitchFamily="34" charset="-122"/>
              </a:rPr>
              <a:t>19</a:t>
            </a:r>
            <a:r>
              <a:rPr lang="zh-CN" altLang="en-US" b="1" dirty="0">
                <a:latin typeface="微软雅黑" panose="020B0503020204020204" pitchFamily="34" charset="-122"/>
                <a:ea typeface="微软雅黑" panose="020B0503020204020204" pitchFamily="34" charset="-122"/>
              </a:rPr>
              <a:t>倍</a:t>
            </a:r>
            <a:endParaRPr lang="zh-CN" altLang="en-US" b="1" dirty="0">
              <a:latin typeface="微软雅黑" panose="020B0503020204020204" pitchFamily="34" charset="-122"/>
              <a:ea typeface="微软雅黑" panose="020B0503020204020204" pitchFamily="34" charset="-122"/>
            </a:endParaRPr>
          </a:p>
        </p:txBody>
      </p:sp>
      <p:sp>
        <p:nvSpPr>
          <p:cNvPr id="24" name="弧形 23"/>
          <p:cNvSpPr/>
          <p:nvPr/>
        </p:nvSpPr>
        <p:spPr>
          <a:xfrm rot="19028299">
            <a:off x="2919207" y="2542092"/>
            <a:ext cx="4821233" cy="2339926"/>
          </a:xfrm>
          <a:prstGeom prst="arc">
            <a:avLst>
              <a:gd name="adj1" fmla="val 12418218"/>
              <a:gd name="adj2" fmla="val 18736015"/>
            </a:avLst>
          </a:prstGeom>
          <a:ln w="50800">
            <a:solidFill>
              <a:srgbClr val="C00000"/>
            </a:solidFill>
            <a:tailEnd type="none"/>
          </a:ln>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7" name="矩形 6"/>
          <p:cNvSpPr/>
          <p:nvPr/>
        </p:nvSpPr>
        <p:spPr>
          <a:xfrm>
            <a:off x="523875" y="956945"/>
            <a:ext cx="8096250" cy="1630045"/>
          </a:xfrm>
          <a:prstGeom prst="rect">
            <a:avLst/>
          </a:prstGeom>
        </p:spPr>
        <p:txBody>
          <a:bodyPr wrap="square">
            <a:spAutoFit/>
          </a:bodyPr>
          <a:p>
            <a:pPr>
              <a:lnSpc>
                <a:spcPct val="125000"/>
              </a:lnSpc>
            </a:pPr>
            <a:r>
              <a:rPr lang="en-US" altLang="zh-CN" sz="2000" dirty="0"/>
              <a:t>	</a:t>
            </a:r>
            <a:r>
              <a:rPr lang="zh-CN" altLang="en-US" sz="2000" dirty="0">
                <a:solidFill>
                  <a:schemeClr val="accent1">
                    <a:lumMod val="75000"/>
                  </a:schemeClr>
                </a:solidFill>
              </a:rPr>
              <a:t>亚马逊在</a:t>
            </a:r>
            <a:r>
              <a:rPr lang="en-US" altLang="zh-CN" sz="2000" dirty="0">
                <a:solidFill>
                  <a:schemeClr val="accent1">
                    <a:lumMod val="75000"/>
                  </a:schemeClr>
                </a:solidFill>
              </a:rPr>
              <a:t>2020</a:t>
            </a:r>
            <a:r>
              <a:rPr lang="zh-CN" altLang="en-US" sz="2000" dirty="0">
                <a:solidFill>
                  <a:schemeClr val="accent1">
                    <a:lumMod val="75000"/>
                  </a:schemeClr>
                </a:solidFill>
              </a:rPr>
              <a:t>年推出了</a:t>
            </a:r>
            <a:r>
              <a:rPr lang="en-US" altLang="zh-CN" sz="2000" dirty="0">
                <a:solidFill>
                  <a:schemeClr val="accent1">
                    <a:lumMod val="75000"/>
                  </a:schemeClr>
                </a:solidFill>
              </a:rPr>
              <a:t>”In Garage Delivery”</a:t>
            </a:r>
            <a:r>
              <a:rPr lang="zh-CN" altLang="en-US" sz="2000" dirty="0">
                <a:solidFill>
                  <a:schemeClr val="accent1">
                    <a:lumMod val="75000"/>
                  </a:schemeClr>
                </a:solidFill>
              </a:rPr>
              <a:t>业务场景，用户授权后</a:t>
            </a:r>
            <a:r>
              <a:rPr lang="en-US" altLang="zh-CN" sz="2000" dirty="0">
                <a:solidFill>
                  <a:schemeClr val="accent1">
                    <a:lumMod val="75000"/>
                  </a:schemeClr>
                </a:solidFill>
              </a:rPr>
              <a:t>,</a:t>
            </a:r>
            <a:r>
              <a:rPr lang="zh-CN" altLang="zh-CN" sz="2000" dirty="0">
                <a:solidFill>
                  <a:schemeClr val="accent1">
                    <a:lumMod val="75000"/>
                  </a:schemeClr>
                </a:solidFill>
              </a:rPr>
              <a:t>派送员</a:t>
            </a:r>
            <a:r>
              <a:rPr lang="zh-CN" altLang="en-US" sz="2000" dirty="0">
                <a:solidFill>
                  <a:schemeClr val="accent1">
                    <a:lumMod val="75000"/>
                  </a:schemeClr>
                </a:solidFill>
              </a:rPr>
              <a:t>可以直接将包裹派送至用户车库。用户也可以随时将派送模式切换为</a:t>
            </a:r>
            <a:r>
              <a:rPr lang="en-US" altLang="zh-CN" sz="2000" dirty="0">
                <a:solidFill>
                  <a:schemeClr val="accent1">
                    <a:lumMod val="75000"/>
                  </a:schemeClr>
                </a:solidFill>
              </a:rPr>
              <a:t>“</a:t>
            </a:r>
            <a:r>
              <a:rPr lang="zh-CN" altLang="en-US" sz="2000" dirty="0">
                <a:solidFill>
                  <a:schemeClr val="accent1">
                    <a:lumMod val="75000"/>
                  </a:schemeClr>
                </a:solidFill>
              </a:rPr>
              <a:t>配送到户</a:t>
            </a:r>
            <a:r>
              <a:rPr lang="en-US" altLang="zh-CN" sz="2000" dirty="0">
                <a:solidFill>
                  <a:schemeClr val="accent1">
                    <a:lumMod val="75000"/>
                  </a:schemeClr>
                </a:solidFill>
              </a:rPr>
              <a:t>”</a:t>
            </a:r>
            <a:r>
              <a:rPr lang="zh-CN" altLang="en-US" sz="2000" dirty="0">
                <a:solidFill>
                  <a:schemeClr val="accent1">
                    <a:lumMod val="75000"/>
                  </a:schemeClr>
                </a:solidFill>
              </a:rPr>
              <a:t>。这种业务形式扩展了以往单目的地的派送形式，一定程度上提升了用户体验，具有不错的推广潜力。</a:t>
            </a:r>
            <a:endParaRPr lang="en-US" altLang="zh-CN" sz="2000" dirty="0">
              <a:solidFill>
                <a:schemeClr val="accent1">
                  <a:lumMod val="75000"/>
                </a:schemeClr>
              </a:solidFill>
            </a:endParaRPr>
          </a:p>
        </p:txBody>
      </p:sp>
      <p:pic>
        <p:nvPicPr>
          <p:cNvPr id="3" name="图片 2"/>
          <p:cNvPicPr>
            <a:picLocks noChangeAspect="1"/>
          </p:cNvPicPr>
          <p:nvPr>
            <p:custDataLst>
              <p:tags r:id="rId1"/>
            </p:custDataLst>
          </p:nvPr>
        </p:nvPicPr>
        <p:blipFill>
          <a:blip r:embed="rId2"/>
          <a:stretch>
            <a:fillRect/>
          </a:stretch>
        </p:blipFill>
        <p:spPr>
          <a:xfrm>
            <a:off x="435610" y="2682875"/>
            <a:ext cx="8272780" cy="32137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7" name="矩形 6"/>
          <p:cNvSpPr/>
          <p:nvPr/>
        </p:nvSpPr>
        <p:spPr>
          <a:xfrm>
            <a:off x="523875" y="954405"/>
            <a:ext cx="8096250" cy="2399665"/>
          </a:xfrm>
          <a:prstGeom prst="rect">
            <a:avLst/>
          </a:prstGeom>
        </p:spPr>
        <p:txBody>
          <a:bodyPr wrap="square">
            <a:spAutoFit/>
          </a:bodyPr>
          <a:p>
            <a:pPr>
              <a:lnSpc>
                <a:spcPct val="125000"/>
              </a:lnSpc>
            </a:pPr>
            <a:r>
              <a:rPr lang="en-US" altLang="zh-CN" sz="2000" dirty="0"/>
              <a:t>	 </a:t>
            </a:r>
            <a:r>
              <a:rPr lang="zh-CN" altLang="en-US" sz="2000" dirty="0">
                <a:solidFill>
                  <a:schemeClr val="accent1">
                    <a:lumMod val="75000"/>
                  </a:schemeClr>
                </a:solidFill>
              </a:rPr>
              <a:t>受</a:t>
            </a:r>
            <a:r>
              <a:rPr lang="en-US" altLang="zh-CN" sz="2000" dirty="0">
                <a:solidFill>
                  <a:schemeClr val="accent1">
                    <a:lumMod val="75000"/>
                  </a:schemeClr>
                </a:solidFill>
              </a:rPr>
              <a:t>”In Garage Delivery”</a:t>
            </a:r>
            <a:r>
              <a:rPr lang="zh-CN" altLang="en-US" sz="2000" dirty="0">
                <a:solidFill>
                  <a:schemeClr val="accent1">
                    <a:lumMod val="75000"/>
                  </a:schemeClr>
                </a:solidFill>
              </a:rPr>
              <a:t>的启发，本文作者提出了基于</a:t>
            </a:r>
            <a:r>
              <a:rPr lang="en-US" altLang="zh-CN" sz="2000" dirty="0">
                <a:solidFill>
                  <a:schemeClr val="accent1">
                    <a:lumMod val="75000"/>
                  </a:schemeClr>
                </a:solidFill>
              </a:rPr>
              <a:t>“Time-Dependent Locations”</a:t>
            </a:r>
            <a:r>
              <a:rPr lang="zh-CN" altLang="en-US" sz="2000" dirty="0">
                <a:solidFill>
                  <a:schemeClr val="accent1">
                    <a:lumMod val="75000"/>
                  </a:schemeClr>
                </a:solidFill>
              </a:rPr>
              <a:t>的派送业务</a:t>
            </a:r>
            <a:r>
              <a:rPr lang="en-US" altLang="zh-CN" sz="2000" dirty="0">
                <a:solidFill>
                  <a:schemeClr val="accent1">
                    <a:lumMod val="75000"/>
                  </a:schemeClr>
                </a:solidFill>
              </a:rPr>
              <a:t>LMFD (a.k.a Last Mile Flexible Delivery)</a:t>
            </a:r>
            <a:r>
              <a:rPr lang="zh-CN" altLang="en-US" sz="2000" dirty="0">
                <a:solidFill>
                  <a:schemeClr val="accent1">
                    <a:lumMod val="75000"/>
                  </a:schemeClr>
                </a:solidFill>
              </a:rPr>
              <a:t>。该业务中，每个用户可以根据时间段，给自己的包裹指定多个派送目的地。例如：早上</a:t>
            </a:r>
            <a:r>
              <a:rPr lang="en-US" altLang="zh-CN" sz="2000" dirty="0">
                <a:solidFill>
                  <a:schemeClr val="accent1">
                    <a:lumMod val="75000"/>
                  </a:schemeClr>
                </a:solidFill>
              </a:rPr>
              <a:t>8:00</a:t>
            </a:r>
            <a:r>
              <a:rPr lang="zh-CN" altLang="en-US" sz="2000" dirty="0">
                <a:solidFill>
                  <a:schemeClr val="accent1">
                    <a:lumMod val="75000"/>
                  </a:schemeClr>
                </a:solidFill>
              </a:rPr>
              <a:t>至</a:t>
            </a:r>
            <a:r>
              <a:rPr lang="en-US" altLang="zh-CN" sz="2000" dirty="0">
                <a:solidFill>
                  <a:schemeClr val="accent1">
                    <a:lumMod val="75000"/>
                  </a:schemeClr>
                </a:solidFill>
              </a:rPr>
              <a:t>10:00</a:t>
            </a:r>
            <a:r>
              <a:rPr lang="zh-CN" altLang="en-US" sz="2000" dirty="0">
                <a:solidFill>
                  <a:schemeClr val="accent1">
                    <a:lumMod val="75000"/>
                  </a:schemeClr>
                </a:solidFill>
              </a:rPr>
              <a:t>派送至小区</a:t>
            </a:r>
            <a:r>
              <a:rPr lang="en-US" altLang="zh-CN" sz="2000" dirty="0">
                <a:solidFill>
                  <a:schemeClr val="accent1">
                    <a:lumMod val="75000"/>
                  </a:schemeClr>
                </a:solidFill>
              </a:rPr>
              <a:t>A</a:t>
            </a:r>
            <a:r>
              <a:rPr lang="zh-CN" altLang="en-US" sz="2000" dirty="0">
                <a:solidFill>
                  <a:schemeClr val="accent1">
                    <a:lumMod val="75000"/>
                  </a:schemeClr>
                </a:solidFill>
              </a:rPr>
              <a:t>；下午</a:t>
            </a:r>
            <a:r>
              <a:rPr lang="en-US" altLang="zh-CN" sz="2000" dirty="0">
                <a:solidFill>
                  <a:schemeClr val="accent1">
                    <a:lumMod val="75000"/>
                  </a:schemeClr>
                </a:solidFill>
              </a:rPr>
              <a:t>2:00</a:t>
            </a:r>
            <a:r>
              <a:rPr lang="zh-CN" altLang="en-US" sz="2000" dirty="0">
                <a:solidFill>
                  <a:schemeClr val="accent1">
                    <a:lumMod val="75000"/>
                  </a:schemeClr>
                </a:solidFill>
              </a:rPr>
              <a:t>至</a:t>
            </a:r>
            <a:r>
              <a:rPr lang="en-US" altLang="zh-CN" sz="2000" dirty="0">
                <a:solidFill>
                  <a:schemeClr val="accent1">
                    <a:lumMod val="75000"/>
                  </a:schemeClr>
                </a:solidFill>
              </a:rPr>
              <a:t>6:00</a:t>
            </a:r>
            <a:r>
              <a:rPr lang="zh-CN" altLang="en-US" sz="2000" dirty="0">
                <a:solidFill>
                  <a:schemeClr val="accent1">
                    <a:lumMod val="75000"/>
                  </a:schemeClr>
                </a:solidFill>
              </a:rPr>
              <a:t>派送至公司</a:t>
            </a:r>
            <a:r>
              <a:rPr lang="en-US" altLang="zh-CN" sz="2000" dirty="0">
                <a:solidFill>
                  <a:schemeClr val="accent1">
                    <a:lumMod val="75000"/>
                  </a:schemeClr>
                </a:solidFill>
              </a:rPr>
              <a:t>B</a:t>
            </a:r>
            <a:r>
              <a:rPr lang="zh-CN" altLang="en-US" sz="2000" dirty="0">
                <a:solidFill>
                  <a:schemeClr val="accent1">
                    <a:lumMod val="75000"/>
                  </a:schemeClr>
                </a:solidFill>
              </a:rPr>
              <a:t>。</a:t>
            </a:r>
            <a:endParaRPr lang="zh-CN" altLang="en-US" sz="2000" dirty="0">
              <a:solidFill>
                <a:schemeClr val="accent1">
                  <a:lumMod val="75000"/>
                </a:schemeClr>
              </a:solidFill>
            </a:endParaRPr>
          </a:p>
          <a:p>
            <a:pPr>
              <a:lnSpc>
                <a:spcPct val="125000"/>
              </a:lnSpc>
            </a:pPr>
            <a:endParaRPr lang="zh-CN" altLang="en-US" sz="2000" dirty="0">
              <a:solidFill>
                <a:schemeClr val="accent1">
                  <a:lumMod val="75000"/>
                </a:schemeClr>
              </a:solidFill>
            </a:endParaRPr>
          </a:p>
          <a:p>
            <a:pPr>
              <a:lnSpc>
                <a:spcPct val="125000"/>
              </a:lnSpc>
            </a:pPr>
            <a:r>
              <a:rPr lang="en-US" altLang="zh-CN" sz="2000" dirty="0">
                <a:solidFill>
                  <a:schemeClr val="accent1">
                    <a:lumMod val="75000"/>
                  </a:schemeClr>
                </a:solidFill>
              </a:rPr>
              <a:t>         </a:t>
            </a:r>
            <a:r>
              <a:rPr lang="zh-CN" altLang="en-US" sz="2000" dirty="0">
                <a:solidFill>
                  <a:schemeClr val="accent1">
                    <a:lumMod val="75000"/>
                  </a:schemeClr>
                </a:solidFill>
              </a:rPr>
              <a:t>下图给出了简单的时间相关多目的地派送示例：</a:t>
            </a:r>
            <a:endParaRPr lang="zh-CN" altLang="en-US" sz="2000" dirty="0">
              <a:solidFill>
                <a:schemeClr val="accent1">
                  <a:lumMod val="75000"/>
                </a:schemeClr>
              </a:solidFill>
            </a:endParaRPr>
          </a:p>
        </p:txBody>
      </p:sp>
      <p:pic>
        <p:nvPicPr>
          <p:cNvPr id="10" name="图片 9"/>
          <p:cNvPicPr>
            <a:picLocks noChangeAspect="1"/>
          </p:cNvPicPr>
          <p:nvPr>
            <p:custDataLst>
              <p:tags r:id="rId1"/>
            </p:custDataLst>
          </p:nvPr>
        </p:nvPicPr>
        <p:blipFill>
          <a:blip r:embed="rId2"/>
          <a:stretch>
            <a:fillRect/>
          </a:stretch>
        </p:blipFill>
        <p:spPr>
          <a:xfrm>
            <a:off x="745490" y="3460115"/>
            <a:ext cx="4477385" cy="2465705"/>
          </a:xfrm>
          <a:prstGeom prst="rect">
            <a:avLst/>
          </a:prstGeom>
        </p:spPr>
      </p:pic>
      <p:pic>
        <p:nvPicPr>
          <p:cNvPr id="15" name="图片 14"/>
          <p:cNvPicPr>
            <a:picLocks noChangeAspect="1"/>
          </p:cNvPicPr>
          <p:nvPr/>
        </p:nvPicPr>
        <p:blipFill>
          <a:blip r:embed="rId3"/>
          <a:stretch>
            <a:fillRect/>
          </a:stretch>
        </p:blipFill>
        <p:spPr>
          <a:xfrm>
            <a:off x="5842000" y="3354070"/>
            <a:ext cx="2688590" cy="2571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48" name="文本框 47"/>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endParaRPr lang="zh-CN" altLang="en-US" sz="2800" b="1" spc="200">
              <a:solidFill>
                <a:schemeClr val="bg1"/>
              </a:solidFill>
              <a:latin typeface="Calibri" panose="020F0502020204030204" pitchFamily="34" charset="0"/>
              <a:ea typeface="微软雅黑" panose="020B0503020204020204" pitchFamily="34" charset="-122"/>
            </a:endParaRPr>
          </a:p>
        </p:txBody>
      </p:sp>
      <p:grpSp>
        <p:nvGrpSpPr>
          <p:cNvPr id="7" name="组合 6"/>
          <p:cNvGrpSpPr/>
          <p:nvPr/>
        </p:nvGrpSpPr>
        <p:grpSpPr>
          <a:xfrm>
            <a:off x="2057393" y="2312043"/>
            <a:ext cx="5791835" cy="2357755"/>
            <a:chOff x="1549246" y="2295061"/>
            <a:chExt cx="5791835" cy="2357755"/>
          </a:xfrm>
        </p:grpSpPr>
        <p:grpSp>
          <p:nvGrpSpPr>
            <p:cNvPr id="26" name="组合 25"/>
            <p:cNvGrpSpPr/>
            <p:nvPr/>
          </p:nvGrpSpPr>
          <p:grpSpPr>
            <a:xfrm>
              <a:off x="1549246" y="3167389"/>
              <a:ext cx="2323652" cy="521970"/>
              <a:chOff x="1104898" y="1549242"/>
              <a:chExt cx="2323652" cy="521970"/>
            </a:xfrm>
          </p:grpSpPr>
          <p:sp>
            <p:nvSpPr>
              <p:cNvPr id="27" name="文本框 26"/>
              <p:cNvSpPr txBox="1"/>
              <p:nvPr/>
            </p:nvSpPr>
            <p:spPr>
              <a:xfrm>
                <a:off x="1463657" y="1549242"/>
                <a:ext cx="1964893" cy="52197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算法设计</a:t>
                </a:r>
                <a:endParaRPr lang="zh-CN" altLang="en-US" sz="2800" b="1" spc="200" dirty="0">
                  <a:latin typeface="微软雅黑" panose="020B0503020204020204" pitchFamily="34" charset="-122"/>
                  <a:ea typeface="微软雅黑" panose="020B0503020204020204" pitchFamily="34" charset="-122"/>
                </a:endParaRPr>
              </a:p>
            </p:txBody>
          </p:sp>
          <p:grpSp>
            <p:nvGrpSpPr>
              <p:cNvPr id="28" name="Google Shape;1483;p78"/>
              <p:cNvGrpSpPr/>
              <p:nvPr/>
            </p:nvGrpSpPr>
            <p:grpSpPr>
              <a:xfrm>
                <a:off x="1104898" y="1661974"/>
                <a:ext cx="206582" cy="297757"/>
                <a:chOff x="5083925" y="2066350"/>
                <a:chExt cx="28825" cy="41550"/>
              </a:xfrm>
            </p:grpSpPr>
            <p:sp>
              <p:nvSpPr>
                <p:cNvPr id="29" name="Google Shape;1484;p78"/>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485;p78"/>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 name="文本框 32"/>
            <p:cNvSpPr txBox="1"/>
            <p:nvPr/>
          </p:nvSpPr>
          <p:spPr>
            <a:xfrm>
              <a:off x="4134966" y="3522516"/>
              <a:ext cx="3206115" cy="46037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最优算法</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H="1">
              <a:off x="3998336" y="2295061"/>
              <a:ext cx="10795" cy="2357755"/>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638040" y="4170680"/>
            <a:ext cx="3983990" cy="460375"/>
          </a:xfrm>
          <a:prstGeom prst="rect">
            <a:avLst/>
          </a:prstGeom>
          <a:noFill/>
        </p:spPr>
        <p:txBody>
          <a:bodyPr wrap="square" rtlCol="0">
            <a:spAutoFit/>
          </a:bodyPr>
          <a:p>
            <a:r>
              <a:rPr lang="zh-CN" sz="2400" b="1" spc="200" dirty="0">
                <a:solidFill>
                  <a:schemeClr val="tx1">
                    <a:lumMod val="75000"/>
                    <a:lumOff val="25000"/>
                  </a:schemeClr>
                </a:solidFill>
                <a:latin typeface="微软雅黑" panose="020B0503020204020204" pitchFamily="34" charset="-122"/>
                <a:ea typeface="微软雅黑" panose="020B0503020204020204" pitchFamily="34" charset="-122"/>
              </a:rPr>
              <a:t>启发式算法</a:t>
            </a:r>
            <a:endParaRPr 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38033" y="2312043"/>
            <a:ext cx="3206115" cy="460375"/>
          </a:xfrm>
          <a:prstGeom prst="rect">
            <a:avLst/>
          </a:prstGeom>
          <a:noFill/>
        </p:spPr>
        <p:txBody>
          <a:bodyPr wrap="square" rtlCol="0">
            <a:spAutoFit/>
          </a:bodyPr>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问题定义</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38033" y="2908308"/>
            <a:ext cx="3206115" cy="460375"/>
          </a:xfrm>
          <a:prstGeom prst="rect">
            <a:avLst/>
          </a:prstGeom>
          <a:noFill/>
        </p:spPr>
        <p:txBody>
          <a:bodyPr wrap="square" rtlCol="0">
            <a:spAutoFit/>
          </a:bodyPr>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挑战</a:t>
            </a:r>
            <a:endPar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问题定义</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6" name="文本框 5"/>
              <p:cNvSpPr txBox="1"/>
              <p:nvPr/>
            </p:nvSpPr>
            <p:spPr>
              <a:xfrm>
                <a:off x="427990" y="1253490"/>
                <a:ext cx="8027670" cy="4030980"/>
              </a:xfrm>
              <a:prstGeom prst="rect">
                <a:avLst/>
              </a:prstGeom>
              <a:noFill/>
            </p:spPr>
            <p:txBody>
              <a:bodyPr wrap="square" rtlCol="0">
                <a:spAutoFit/>
              </a:bodyPr>
              <a:p>
                <a:pPr algn="l"/>
                <a:r>
                  <a:rPr lang="en-US" altLang="zh-CN" sz="2400"/>
                  <a:t>         </a:t>
                </a:r>
                <a:r>
                  <a:rPr lang="zh-CN" altLang="en-US" sz="2400"/>
                  <a:t>给定一个仓库</a:t>
                </a:r>
                <a14:m>
                  <m:oMath xmlns:m="http://schemas.openxmlformats.org/officeDocument/2006/math">
                    <m:r>
                      <a:rPr lang="en-US" altLang="zh-CN" sz="2400" i="1">
                        <a:latin typeface="Cambria Math" panose="02040503050406030204" pitchFamily="18" charset="0"/>
                        <a:cs typeface="Cambria Math" panose="02040503050406030204" pitchFamily="18" charset="0"/>
                      </a:rPr>
                      <m:t>𝑤</m:t>
                    </m:r>
                  </m:oMath>
                </a14:m>
                <a:r>
                  <a:rPr lang="zh-CN" altLang="en-US" sz="2400">
                    <a:latin typeface="Cambria Math" panose="02040503050406030204" pitchFamily="18" charset="0"/>
                    <a:cs typeface="Cambria Math" panose="02040503050406030204" pitchFamily="18" charset="0"/>
                  </a:rPr>
                  <a:t>，一个派送员</a:t>
                </a:r>
                <a14:m>
                  <m:oMath xmlns:m="http://schemas.openxmlformats.org/officeDocument/2006/math">
                    <m:r>
                      <a:rPr lang="en-US" altLang="zh-CN" sz="2400" i="1">
                        <a:latin typeface="Cambria Math" panose="02040503050406030204" pitchFamily="18" charset="0"/>
                        <a:cs typeface="Cambria Math" panose="02040503050406030204" pitchFamily="18" charset="0"/>
                      </a:rPr>
                      <m:t>𝑐</m:t>
                    </m:r>
                  </m:oMath>
                </a14:m>
                <a:r>
                  <a:rPr lang="zh-CN" altLang="en-US" sz="2400">
                    <a:latin typeface="Cambria Math" panose="02040503050406030204" pitchFamily="18" charset="0"/>
                    <a:cs typeface="Cambria Math" panose="02040503050406030204" pitchFamily="18" charset="0"/>
                  </a:rPr>
                  <a:t>，以及一个派送任务集合</a:t>
                </a:r>
                <a14:m>
                  <m:oMath xmlns:m="http://schemas.openxmlformats.org/officeDocument/2006/math">
                    <m:r>
                      <a:rPr lang="en-US" altLang="zh-CN" sz="2400" i="1">
                        <a:latin typeface="Cambria Math" panose="02040503050406030204" pitchFamily="18" charset="0"/>
                        <a:cs typeface="Cambria Math" panose="02040503050406030204" pitchFamily="18" charset="0"/>
                      </a:rPr>
                      <m:t>𝐷</m:t>
                    </m:r>
                  </m:oMath>
                </a14:m>
                <a:r>
                  <a:rPr lang="zh-CN" altLang="en-US" sz="2400">
                    <a:latin typeface="Cambria Math" panose="02040503050406030204" pitchFamily="18" charset="0"/>
                    <a:cs typeface="Cambria Math" panose="02040503050406030204" pitchFamily="18" charset="0"/>
                  </a:rPr>
                  <a:t>，</a:t>
                </a:r>
                <a:r>
                  <a:rPr lang="en-US" altLang="zh-CN" sz="2400">
                    <a:latin typeface="Cambria Math" panose="02040503050406030204" pitchFamily="18" charset="0"/>
                    <a:cs typeface="Cambria Math" panose="02040503050406030204" pitchFamily="18" charset="0"/>
                  </a:rPr>
                  <a:t>LMFD</a:t>
                </a:r>
                <a:r>
                  <a:rPr lang="zh-CN" altLang="en-US" sz="2400">
                    <a:latin typeface="Cambria Math" panose="02040503050406030204" pitchFamily="18" charset="0"/>
                    <a:cs typeface="Cambria Math" panose="02040503050406030204" pitchFamily="18" charset="0"/>
                  </a:rPr>
                  <a:t>问题需要为派送员</a:t>
                </a:r>
                <a14:m>
                  <m:oMath xmlns:m="http://schemas.openxmlformats.org/officeDocument/2006/math">
                    <m:r>
                      <a:rPr lang="en-US" altLang="zh-CN" sz="2400" i="1">
                        <a:latin typeface="Cambria Math" panose="02040503050406030204" pitchFamily="18" charset="0"/>
                        <a:cs typeface="Cambria Math" panose="02040503050406030204" pitchFamily="18" charset="0"/>
                      </a:rPr>
                      <m:t>𝑐</m:t>
                    </m:r>
                  </m:oMath>
                </a14:m>
                <a:r>
                  <a:rPr lang="zh-CN" altLang="en-US" sz="2400">
                    <a:latin typeface="Cambria Math" panose="02040503050406030204" pitchFamily="18" charset="0"/>
                    <a:cs typeface="Cambria Math" panose="02040503050406030204" pitchFamily="18" charset="0"/>
                  </a:rPr>
                  <a:t>寻找到最优路径</a:t>
                </a:r>
                <a14:m>
                  <m:oMath xmlns:m="http://schemas.openxmlformats.org/officeDocument/2006/math">
                    <m:sSubSup>
                      <m:sSubSupPr>
                        <m:ctrlPr>
                          <a:rPr lang="zh-CN" altLang="en-US" sz="2400" i="1">
                            <a:latin typeface="Cambria Math" panose="02040503050406030204" pitchFamily="18" charset="0"/>
                            <a:cs typeface="Cambria Math" panose="02040503050406030204" pitchFamily="18" charset="0"/>
                          </a:rPr>
                        </m:ctrlPr>
                      </m:sSubSupPr>
                      <m:e>
                        <m:r>
                          <a:rPr lang="en-US" altLang="zh-CN" sz="2400" i="1">
                            <a:latin typeface="Cambria Math" panose="02040503050406030204" pitchFamily="18" charset="0"/>
                            <a:cs typeface="Cambria Math" panose="02040503050406030204" pitchFamily="18" charset="0"/>
                          </a:rPr>
                          <m:t>𝑃</m:t>
                        </m:r>
                      </m:e>
                      <m:sub>
                        <m:r>
                          <a:rPr lang="en-US" altLang="zh-CN" sz="2400" i="1">
                            <a:latin typeface="Cambria Math" panose="02040503050406030204" pitchFamily="18" charset="0"/>
                            <a:cs typeface="Cambria Math" panose="02040503050406030204" pitchFamily="18" charset="0"/>
                          </a:rPr>
                          <m:t>𝑐</m:t>
                        </m:r>
                      </m:sub>
                      <m:sup>
                        <m:r>
                          <a:rPr lang="en-US" altLang="zh-CN" sz="2400" i="1">
                            <a:latin typeface="Cambria Math" panose="02040503050406030204" pitchFamily="18" charset="0"/>
                            <a:cs typeface="Cambria Math" panose="02040503050406030204" pitchFamily="18" charset="0"/>
                          </a:rPr>
                          <m:t>∗</m:t>
                        </m:r>
                      </m:sup>
                    </m:sSubSup>
                  </m:oMath>
                </a14:m>
                <a:r>
                  <a:rPr lang="zh-CN" altLang="en-US" sz="2400">
                    <a:latin typeface="Cambria Math" panose="02040503050406030204" pitchFamily="18" charset="0"/>
                    <a:cs typeface="Cambria Math" panose="02040503050406030204" pitchFamily="18" charset="0"/>
                  </a:rPr>
                  <a:t>，该最优路径需要满足如下要求：</a:t>
                </a:r>
                <a:endParaRPr lang="zh-CN" altLang="en-US" sz="2400">
                  <a:latin typeface="Cambria Math" panose="02040503050406030204" pitchFamily="18" charset="0"/>
                  <a:cs typeface="Cambria Math" panose="02040503050406030204" pitchFamily="18" charset="0"/>
                </a:endParaRPr>
              </a:p>
              <a:p>
                <a:pPr algn="l"/>
                <a:endParaRPr lang="en-US" altLang="zh-CN" sz="2400">
                  <a:latin typeface="Cambria Math" panose="02040503050406030204" pitchFamily="18" charset="0"/>
                  <a:cs typeface="Cambria Math" panose="02040503050406030204" pitchFamily="18" charset="0"/>
                </a:endParaRPr>
              </a:p>
              <a:p>
                <a:pPr marL="800100" lvl="1" indent="-342900" algn="l">
                  <a:buFont typeface="Arial" panose="020B0604020202020204" pitchFamily="34" charset="0"/>
                  <a:buChar char="•"/>
                </a:pPr>
                <a:r>
                  <a:rPr lang="zh-CN" altLang="en-US" sz="2000">
                    <a:solidFill>
                      <a:schemeClr val="accent1">
                        <a:lumMod val="75000"/>
                      </a:schemeClr>
                    </a:solidFill>
                    <a:latin typeface="Cambria Math" panose="02040503050406030204" pitchFamily="18" charset="0"/>
                    <a:cs typeface="Cambria Math" panose="02040503050406030204" pitchFamily="18" charset="0"/>
                  </a:rPr>
                  <a:t>最优路径上存在最多的派送任务，即：</a:t>
                </a:r>
                <a:r>
                  <a:rPr lang="zh-CN" altLang="en-US" sz="2000">
                    <a:solidFill>
                      <a:schemeClr val="accent1">
                        <a:lumMod val="75000"/>
                      </a:schemeClr>
                    </a:solidFill>
                    <a:latin typeface="微软雅黑" panose="020B0503020204020204" pitchFamily="34" charset="-122"/>
                    <a:ea typeface="微软雅黑" panose="020B0503020204020204" pitchFamily="34" charset="-122"/>
                    <a:cs typeface="Cambria Math" panose="02040503050406030204" pitchFamily="18" charset="0"/>
                  </a:rPr>
                  <a:t>∀</a:t>
                </a:r>
                <a14:m>
                  <m:oMath xmlns:m="http://schemas.openxmlformats.org/officeDocument/2006/math">
                    <m:r>
                      <a:rPr lang="en-US" altLang="zh-CN" sz="2000" i="1">
                        <a:solidFill>
                          <a:schemeClr val="accent1">
                            <a:lumMod val="75000"/>
                          </a:schemeClr>
                        </a:solidFill>
                        <a:latin typeface="Cambria Math" panose="02040503050406030204" pitchFamily="18" charset="0"/>
                        <a:cs typeface="Cambria Math" panose="02040503050406030204" pitchFamily="18" charset="0"/>
                      </a:rPr>
                      <m:t>|</m:t>
                    </m:r>
                    <m:r>
                      <a:rPr lang="en-US" altLang="zh-CN" sz="2000" i="1">
                        <a:solidFill>
                          <a:schemeClr val="accent1">
                            <a:lumMod val="75000"/>
                          </a:schemeClr>
                        </a:solidFill>
                        <a:latin typeface="Cambria Math" panose="02040503050406030204" pitchFamily="18" charset="0"/>
                        <a:cs typeface="Cambria Math" panose="02040503050406030204" pitchFamily="18" charset="0"/>
                      </a:rPr>
                      <m:t>𝑃</m:t>
                    </m:r>
                    <m:r>
                      <a:rPr lang="en-US" altLang="zh-CN" sz="2000" i="1">
                        <a:solidFill>
                          <a:schemeClr val="accent1">
                            <a:lumMod val="75000"/>
                          </a:schemeClr>
                        </a:solidFill>
                        <a:latin typeface="Cambria Math" panose="02040503050406030204" pitchFamily="18" charset="0"/>
                        <a:cs typeface="Cambria Math" panose="02040503050406030204" pitchFamily="18" charset="0"/>
                      </a:rPr>
                      <m:t>|≤|</m:t>
                    </m:r>
                    <m:sSubSup>
                      <m:sSubSupPr>
                        <m:ctrlPr>
                          <a:rPr lang="zh-CN" altLang="en-US" sz="2000" i="1">
                            <a:solidFill>
                              <a:schemeClr val="accent1">
                                <a:lumMod val="75000"/>
                              </a:schemeClr>
                            </a:solidFill>
                            <a:latin typeface="Cambria Math" panose="02040503050406030204" pitchFamily="18" charset="0"/>
                            <a:cs typeface="Cambria Math" panose="02040503050406030204" pitchFamily="18" charset="0"/>
                          </a:rPr>
                        </m:ctrlPr>
                      </m:sSubSupPr>
                      <m:e>
                        <m:r>
                          <a:rPr lang="en-US" altLang="zh-CN" sz="2000" i="1">
                            <a:solidFill>
                              <a:schemeClr val="accent1">
                                <a:lumMod val="75000"/>
                              </a:schemeClr>
                            </a:solidFill>
                            <a:latin typeface="Cambria Math" panose="02040503050406030204" pitchFamily="18" charset="0"/>
                            <a:cs typeface="Cambria Math" panose="02040503050406030204" pitchFamily="18" charset="0"/>
                          </a:rPr>
                          <m:t>𝑃</m:t>
                        </m:r>
                      </m:e>
                      <m:sub>
                        <m:r>
                          <a:rPr lang="en-US" altLang="zh-CN" sz="2000" i="1">
                            <a:solidFill>
                              <a:schemeClr val="accent1">
                                <a:lumMod val="75000"/>
                              </a:schemeClr>
                            </a:solidFill>
                            <a:latin typeface="Cambria Math" panose="02040503050406030204" pitchFamily="18" charset="0"/>
                            <a:cs typeface="Cambria Math" panose="02040503050406030204" pitchFamily="18" charset="0"/>
                          </a:rPr>
                          <m:t>𝑐</m:t>
                        </m:r>
                      </m:sub>
                      <m:sup>
                        <m:r>
                          <a:rPr lang="en-US" altLang="zh-CN" sz="2000" i="1">
                            <a:solidFill>
                              <a:schemeClr val="accent1">
                                <a:lumMod val="75000"/>
                              </a:schemeClr>
                            </a:solidFill>
                            <a:latin typeface="Cambria Math" panose="02040503050406030204" pitchFamily="18" charset="0"/>
                            <a:cs typeface="Cambria Math" panose="02040503050406030204" pitchFamily="18" charset="0"/>
                          </a:rPr>
                          <m:t>∗</m:t>
                        </m:r>
                      </m:sup>
                    </m:sSubSup>
                    <m:r>
                      <a:rPr lang="en-US" altLang="zh-CN" sz="2000" i="1">
                        <a:solidFill>
                          <a:schemeClr val="accent1">
                            <a:lumMod val="75000"/>
                          </a:schemeClr>
                        </a:solidFill>
                        <a:latin typeface="Cambria Math" panose="02040503050406030204" pitchFamily="18" charset="0"/>
                        <a:cs typeface="Cambria Math" panose="02040503050406030204" pitchFamily="18" charset="0"/>
                      </a:rPr>
                      <m:t>|</m:t>
                    </m:r>
                  </m:oMath>
                </a14:m>
                <a:r>
                  <a:rPr lang="zh-CN" altLang="en-US" sz="2000">
                    <a:solidFill>
                      <a:schemeClr val="accent1">
                        <a:lumMod val="75000"/>
                      </a:schemeClr>
                    </a:solidFill>
                    <a:latin typeface="Cambria Math" panose="02040503050406030204" pitchFamily="18" charset="0"/>
                    <a:cs typeface="Cambria Math" panose="02040503050406030204" pitchFamily="18" charset="0"/>
                  </a:rPr>
                  <a:t>；</a:t>
                </a:r>
                <a:endParaRPr lang="en-US" altLang="zh-CN" sz="2000" i="1">
                  <a:solidFill>
                    <a:schemeClr val="accent1">
                      <a:lumMod val="75000"/>
                    </a:schemeClr>
                  </a:solidFill>
                  <a:latin typeface="Cambria Math" panose="02040503050406030204" pitchFamily="18" charset="0"/>
                  <a:cs typeface="Cambria Math" panose="02040503050406030204" pitchFamily="18" charset="0"/>
                </a:endParaRPr>
              </a:p>
              <a:p>
                <a:pPr lvl="1" indent="0" algn="l">
                  <a:buFont typeface="Arial" panose="020B0604020202020204" pitchFamily="34" charset="0"/>
                  <a:buNone/>
                </a:pPr>
                <a:endParaRPr lang="en-US" altLang="zh-CN" sz="2000" i="1">
                  <a:solidFill>
                    <a:schemeClr val="accent1">
                      <a:lumMod val="75000"/>
                    </a:schemeClr>
                  </a:solidFill>
                  <a:latin typeface="Cambria Math" panose="02040503050406030204" pitchFamily="18" charset="0"/>
                  <a:cs typeface="Cambria Math" panose="02040503050406030204" pitchFamily="18" charset="0"/>
                </a:endParaRPr>
              </a:p>
              <a:p>
                <a:pPr marL="800100" lvl="1" indent="-342900" algn="l">
                  <a:buFont typeface="Arial" panose="020B0604020202020204" pitchFamily="34" charset="0"/>
                  <a:buChar char="•"/>
                </a:pPr>
                <a:r>
                  <a:rPr lang="zh-CN" altLang="en-US" sz="2000">
                    <a:solidFill>
                      <a:schemeClr val="accent1">
                        <a:lumMod val="75000"/>
                      </a:schemeClr>
                    </a:solidFill>
                    <a:latin typeface="Cambria Math" panose="02040503050406030204" pitchFamily="18" charset="0"/>
                    <a:cs typeface="Cambria Math" panose="02040503050406030204" pitchFamily="18" charset="0"/>
                  </a:rPr>
                  <a:t>最优路径的首节点与尾结点都是仓库</a:t>
                </a:r>
                <a14:m>
                  <m:oMath xmlns:m="http://schemas.openxmlformats.org/officeDocument/2006/math">
                    <m:r>
                      <a:rPr lang="en-US" altLang="zh-CN" sz="2000" i="1">
                        <a:solidFill>
                          <a:schemeClr val="accent1">
                            <a:lumMod val="75000"/>
                          </a:schemeClr>
                        </a:solidFill>
                        <a:latin typeface="Cambria Math" panose="02040503050406030204" pitchFamily="18" charset="0"/>
                        <a:cs typeface="Cambria Math" panose="02040503050406030204" pitchFamily="18" charset="0"/>
                      </a:rPr>
                      <m:t>𝑤</m:t>
                    </m:r>
                  </m:oMath>
                </a14:m>
                <a:r>
                  <a:rPr lang="zh-CN" altLang="en-US" sz="2000">
                    <a:solidFill>
                      <a:schemeClr val="accent1">
                        <a:lumMod val="75000"/>
                      </a:schemeClr>
                    </a:solidFill>
                    <a:latin typeface="Cambria Math" panose="02040503050406030204" pitchFamily="18" charset="0"/>
                    <a:cs typeface="Cambria Math" panose="02040503050406030204" pitchFamily="18" charset="0"/>
                  </a:rPr>
                  <a:t>；</a:t>
                </a:r>
                <a:endParaRPr lang="en-US" altLang="zh-CN" sz="2000" i="1">
                  <a:solidFill>
                    <a:schemeClr val="accent1">
                      <a:lumMod val="75000"/>
                    </a:schemeClr>
                  </a:solidFill>
                  <a:latin typeface="Cambria Math" panose="02040503050406030204" pitchFamily="18" charset="0"/>
                  <a:cs typeface="Cambria Math" panose="02040503050406030204" pitchFamily="18" charset="0"/>
                </a:endParaRPr>
              </a:p>
              <a:p>
                <a:pPr marL="800100" lvl="1" indent="-342900" algn="l">
                  <a:buFont typeface="Arial" panose="020B0604020202020204" pitchFamily="34" charset="0"/>
                  <a:buChar char="•"/>
                </a:pPr>
                <a:endParaRPr lang="zh-CN" altLang="en-US" sz="2000">
                  <a:solidFill>
                    <a:schemeClr val="accent1">
                      <a:lumMod val="75000"/>
                    </a:schemeClr>
                  </a:solidFill>
                  <a:latin typeface="Cambria Math" panose="02040503050406030204" pitchFamily="18" charset="0"/>
                  <a:cs typeface="Cambria Math" panose="02040503050406030204" pitchFamily="18" charset="0"/>
                </a:endParaRPr>
              </a:p>
              <a:p>
                <a:pPr marL="800100" lvl="1" indent="-342900" algn="l">
                  <a:buFont typeface="Arial" panose="020B0604020202020204" pitchFamily="34" charset="0"/>
                  <a:buChar char="•"/>
                </a:pPr>
                <a14:m>
                  <m:oMath xmlns:m="http://schemas.openxmlformats.org/officeDocument/2006/math">
                    <m:sSubSup>
                      <m:sSubSupPr>
                        <m:ctrlPr>
                          <a:rPr lang="zh-CN" altLang="en-US" sz="2000" i="1">
                            <a:solidFill>
                              <a:schemeClr val="accent1">
                                <a:lumMod val="75000"/>
                              </a:schemeClr>
                            </a:solidFill>
                            <a:latin typeface="Cambria Math" panose="02040503050406030204" pitchFamily="18" charset="0"/>
                            <a:cs typeface="Cambria Math" panose="02040503050406030204" pitchFamily="18" charset="0"/>
                          </a:rPr>
                        </m:ctrlPr>
                      </m:sSubSupPr>
                      <m:e>
                        <m:r>
                          <a:rPr lang="en-US" altLang="zh-CN" sz="2000" i="1">
                            <a:solidFill>
                              <a:schemeClr val="accent1">
                                <a:lumMod val="75000"/>
                              </a:schemeClr>
                            </a:solidFill>
                            <a:latin typeface="Cambria Math" panose="02040503050406030204" pitchFamily="18" charset="0"/>
                            <a:cs typeface="Cambria Math" panose="02040503050406030204" pitchFamily="18" charset="0"/>
                          </a:rPr>
                          <m:t>𝑃</m:t>
                        </m:r>
                      </m:e>
                      <m:sub>
                        <m:r>
                          <a:rPr lang="en-US" altLang="zh-CN" sz="2000" i="1">
                            <a:solidFill>
                              <a:schemeClr val="accent1">
                                <a:lumMod val="75000"/>
                              </a:schemeClr>
                            </a:solidFill>
                            <a:latin typeface="Cambria Math" panose="02040503050406030204" pitchFamily="18" charset="0"/>
                            <a:cs typeface="Cambria Math" panose="02040503050406030204" pitchFamily="18" charset="0"/>
                          </a:rPr>
                          <m:t>𝑐</m:t>
                        </m:r>
                      </m:sub>
                      <m:sup>
                        <m:r>
                          <a:rPr lang="en-US" altLang="zh-CN" sz="2000" i="1">
                            <a:solidFill>
                              <a:schemeClr val="accent1">
                                <a:lumMod val="75000"/>
                              </a:schemeClr>
                            </a:solidFill>
                            <a:latin typeface="Cambria Math" panose="02040503050406030204" pitchFamily="18" charset="0"/>
                            <a:cs typeface="Cambria Math" panose="02040503050406030204" pitchFamily="18" charset="0"/>
                          </a:rPr>
                          <m:t>∗</m:t>
                        </m:r>
                      </m:sup>
                    </m:sSubSup>
                  </m:oMath>
                </a14:m>
                <a:r>
                  <a:rPr lang="zh-CN" altLang="en-US" sz="2000">
                    <a:solidFill>
                      <a:schemeClr val="accent1">
                        <a:lumMod val="75000"/>
                      </a:schemeClr>
                    </a:solidFill>
                    <a:latin typeface="Cambria Math" panose="02040503050406030204" pitchFamily="18" charset="0"/>
                    <a:cs typeface="Cambria Math" panose="02040503050406030204" pitchFamily="18" charset="0"/>
                  </a:rPr>
                  <a:t>是可行的，即完成</a:t>
                </a:r>
                <a14:m>
                  <m:oMath xmlns:m="http://schemas.openxmlformats.org/officeDocument/2006/math">
                    <m:sSubSup>
                      <m:sSubSupPr>
                        <m:ctrlPr>
                          <a:rPr lang="zh-CN" altLang="en-US" sz="2000" i="1">
                            <a:solidFill>
                              <a:schemeClr val="accent1">
                                <a:lumMod val="75000"/>
                              </a:schemeClr>
                            </a:solidFill>
                            <a:latin typeface="Cambria Math" panose="02040503050406030204" pitchFamily="18" charset="0"/>
                            <a:cs typeface="Cambria Math" panose="02040503050406030204" pitchFamily="18" charset="0"/>
                          </a:rPr>
                        </m:ctrlPr>
                      </m:sSubSupPr>
                      <m:e>
                        <m:r>
                          <a:rPr lang="en-US" altLang="zh-CN" sz="2000" i="1">
                            <a:solidFill>
                              <a:schemeClr val="accent1">
                                <a:lumMod val="75000"/>
                              </a:schemeClr>
                            </a:solidFill>
                            <a:latin typeface="Cambria Math" panose="02040503050406030204" pitchFamily="18" charset="0"/>
                            <a:cs typeface="Cambria Math" panose="02040503050406030204" pitchFamily="18" charset="0"/>
                          </a:rPr>
                          <m:t>𝑃</m:t>
                        </m:r>
                      </m:e>
                      <m:sub>
                        <m:r>
                          <a:rPr lang="en-US" altLang="zh-CN" sz="2000" i="1">
                            <a:solidFill>
                              <a:schemeClr val="accent1">
                                <a:lumMod val="75000"/>
                              </a:schemeClr>
                            </a:solidFill>
                            <a:latin typeface="Cambria Math" panose="02040503050406030204" pitchFamily="18" charset="0"/>
                            <a:cs typeface="Cambria Math" panose="02040503050406030204" pitchFamily="18" charset="0"/>
                          </a:rPr>
                          <m:t>𝑐</m:t>
                        </m:r>
                      </m:sub>
                      <m:sup>
                        <m:r>
                          <a:rPr lang="en-US" altLang="zh-CN" sz="2000" i="1">
                            <a:solidFill>
                              <a:schemeClr val="accent1">
                                <a:lumMod val="75000"/>
                              </a:schemeClr>
                            </a:solidFill>
                            <a:latin typeface="Cambria Math" panose="02040503050406030204" pitchFamily="18" charset="0"/>
                            <a:cs typeface="Cambria Math" panose="02040503050406030204" pitchFamily="18" charset="0"/>
                          </a:rPr>
                          <m:t>∗</m:t>
                        </m:r>
                      </m:sup>
                    </m:sSubSup>
                  </m:oMath>
                </a14:m>
                <a:r>
                  <a:rPr lang="zh-CN" altLang="en-US" sz="2000">
                    <a:solidFill>
                      <a:schemeClr val="accent1">
                        <a:lumMod val="75000"/>
                      </a:schemeClr>
                    </a:solidFill>
                    <a:latin typeface="Cambria Math" panose="02040503050406030204" pitchFamily="18" charset="0"/>
                    <a:cs typeface="Cambria Math" panose="02040503050406030204" pitchFamily="18" charset="0"/>
                  </a:rPr>
                  <a:t>所需的时间需要短于派送员</a:t>
                </a:r>
                <a14:m>
                  <m:oMath xmlns:m="http://schemas.openxmlformats.org/officeDocument/2006/math">
                    <m:r>
                      <a:rPr lang="en-US" altLang="zh-CN" sz="2000" i="1">
                        <a:solidFill>
                          <a:schemeClr val="accent1">
                            <a:lumMod val="75000"/>
                          </a:schemeClr>
                        </a:solidFill>
                        <a:latin typeface="Cambria Math" panose="02040503050406030204" pitchFamily="18" charset="0"/>
                        <a:cs typeface="Cambria Math" panose="02040503050406030204" pitchFamily="18" charset="0"/>
                      </a:rPr>
                      <m:t>𝑐</m:t>
                    </m:r>
                  </m:oMath>
                </a14:m>
                <a:r>
                  <a:rPr lang="zh-CN" altLang="en-US" sz="2000">
                    <a:solidFill>
                      <a:schemeClr val="accent1">
                        <a:lumMod val="75000"/>
                      </a:schemeClr>
                    </a:solidFill>
                    <a:latin typeface="Cambria Math" panose="02040503050406030204" pitchFamily="18" charset="0"/>
                    <a:cs typeface="Cambria Math" panose="02040503050406030204" pitchFamily="18" charset="0"/>
                  </a:rPr>
                  <a:t>的工作时长同时需要满足所有派送任务的时间窗口约束；</a:t>
                </a:r>
                <a:endParaRPr lang="zh-CN" altLang="en-US" sz="2000">
                  <a:solidFill>
                    <a:schemeClr val="accent1">
                      <a:lumMod val="75000"/>
                    </a:schemeClr>
                  </a:solidFill>
                  <a:latin typeface="Cambria Math" panose="02040503050406030204" pitchFamily="18" charset="0"/>
                  <a:cs typeface="Cambria Math" panose="02040503050406030204" pitchFamily="18" charset="0"/>
                </a:endParaRPr>
              </a:p>
              <a:p>
                <a:pPr marL="800100" lvl="1" indent="-342900" algn="l">
                  <a:buFont typeface="Arial" panose="020B0604020202020204" pitchFamily="34" charset="0"/>
                  <a:buChar char="•"/>
                </a:pPr>
                <a:endParaRPr lang="zh-CN" altLang="en-US" sz="2000">
                  <a:solidFill>
                    <a:schemeClr val="accent1">
                      <a:lumMod val="75000"/>
                    </a:schemeClr>
                  </a:solidFill>
                  <a:latin typeface="Cambria Math" panose="02040503050406030204" pitchFamily="18" charset="0"/>
                  <a:cs typeface="Cambria Math" panose="02040503050406030204" pitchFamily="18" charset="0"/>
                </a:endParaRPr>
              </a:p>
              <a:p>
                <a:pPr marL="800100" lvl="1" indent="-342900" algn="l">
                  <a:buFont typeface="Arial" panose="020B0604020202020204" pitchFamily="34" charset="0"/>
                  <a:buChar char="•"/>
                </a:pPr>
                <a14:m>
                  <m:oMath xmlns:m="http://schemas.openxmlformats.org/officeDocument/2006/math">
                    <m:sSubSup>
                      <m:sSubSupPr>
                        <m:ctrlPr>
                          <a:rPr lang="zh-CN" altLang="en-US" sz="2000" i="1">
                            <a:solidFill>
                              <a:schemeClr val="accent1">
                                <a:lumMod val="75000"/>
                              </a:schemeClr>
                            </a:solidFill>
                            <a:latin typeface="Cambria Math" panose="02040503050406030204" pitchFamily="18" charset="0"/>
                            <a:cs typeface="Cambria Math" panose="02040503050406030204" pitchFamily="18" charset="0"/>
                          </a:rPr>
                        </m:ctrlPr>
                      </m:sSubSupPr>
                      <m:e>
                        <m:r>
                          <a:rPr lang="en-US" altLang="zh-CN" sz="2000" i="1">
                            <a:solidFill>
                              <a:schemeClr val="accent1">
                                <a:lumMod val="75000"/>
                              </a:schemeClr>
                            </a:solidFill>
                            <a:latin typeface="Cambria Math" panose="02040503050406030204" pitchFamily="18" charset="0"/>
                            <a:cs typeface="Cambria Math" panose="02040503050406030204" pitchFamily="18" charset="0"/>
                          </a:rPr>
                          <m:t>𝑃</m:t>
                        </m:r>
                      </m:e>
                      <m:sub>
                        <m:r>
                          <a:rPr lang="en-US" altLang="zh-CN" sz="2000" i="1">
                            <a:solidFill>
                              <a:schemeClr val="accent1">
                                <a:lumMod val="75000"/>
                              </a:schemeClr>
                            </a:solidFill>
                            <a:latin typeface="Cambria Math" panose="02040503050406030204" pitchFamily="18" charset="0"/>
                            <a:cs typeface="Cambria Math" panose="02040503050406030204" pitchFamily="18" charset="0"/>
                          </a:rPr>
                          <m:t>𝑐</m:t>
                        </m:r>
                      </m:sub>
                      <m:sup>
                        <m:r>
                          <a:rPr lang="en-US" altLang="zh-CN" sz="2000" i="1">
                            <a:solidFill>
                              <a:schemeClr val="accent1">
                                <a:lumMod val="75000"/>
                              </a:schemeClr>
                            </a:solidFill>
                            <a:latin typeface="Cambria Math" panose="02040503050406030204" pitchFamily="18" charset="0"/>
                            <a:cs typeface="Cambria Math" panose="02040503050406030204" pitchFamily="18" charset="0"/>
                          </a:rPr>
                          <m:t>∗</m:t>
                        </m:r>
                      </m:sup>
                    </m:sSubSup>
                  </m:oMath>
                </a14:m>
                <a:r>
                  <a:rPr lang="zh-CN" altLang="en-US" sz="2000">
                    <a:solidFill>
                      <a:schemeClr val="accent1">
                        <a:lumMod val="75000"/>
                      </a:schemeClr>
                    </a:solidFill>
                    <a:latin typeface="Cambria Math" panose="02040503050406030204" pitchFamily="18" charset="0"/>
                    <a:cs typeface="Cambria Math" panose="02040503050406030204" pitchFamily="18" charset="0"/>
                  </a:rPr>
                  <a:t>中每个派送任务最多存在一个目的地。</a:t>
                </a:r>
                <a:endParaRPr lang="zh-CN" altLang="en-US" sz="2000">
                  <a:solidFill>
                    <a:schemeClr val="accent1">
                      <a:lumMod val="75000"/>
                    </a:schemeClr>
                  </a:solidFill>
                  <a:latin typeface="Cambria Math" panose="02040503050406030204" pitchFamily="18" charset="0"/>
                  <a:cs typeface="Cambria Math" panose="020405030504060302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427990" y="1253490"/>
                <a:ext cx="8027670" cy="403098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
        <p:nvSpPr>
          <p:cNvPr id="9" name="文本框 8"/>
          <p:cNvSpPr txBox="1"/>
          <p:nvPr/>
        </p:nvSpPr>
        <p:spPr>
          <a:xfrm>
            <a:off x="428281" y="199434"/>
            <a:ext cx="3259295" cy="52197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挑战</a:t>
            </a:r>
            <a:endParaRPr lang="zh-CN" altLang="en-US" sz="2800" b="1" spc="200" dirty="0">
              <a:solidFill>
                <a:schemeClr val="bg1"/>
              </a:solidFill>
              <a:latin typeface="Calibri" panose="020F0502020204030204" pitchFamily="34" charset="0"/>
              <a:ea typeface="微软雅黑" panose="020B0503020204020204" pitchFamily="34" charset="-122"/>
            </a:endParaRPr>
          </a:p>
        </p:txBody>
      </p:sp>
      <p:sp>
        <p:nvSpPr>
          <p:cNvPr id="3" name="文本框 2"/>
          <p:cNvSpPr txBox="1"/>
          <p:nvPr/>
        </p:nvSpPr>
        <p:spPr>
          <a:xfrm>
            <a:off x="639445" y="1351915"/>
            <a:ext cx="7865110" cy="3846195"/>
          </a:xfrm>
          <a:prstGeom prst="rect">
            <a:avLst/>
          </a:prstGeom>
          <a:noFill/>
        </p:spPr>
        <p:txBody>
          <a:bodyPr wrap="square" rtlCol="0">
            <a:spAutoFit/>
          </a:bodyPr>
          <a:p>
            <a:pPr marL="285750" indent="-285750">
              <a:buFont typeface="Arial" panose="020B0604020202020204" pitchFamily="34" charset="0"/>
              <a:buChar char="•"/>
            </a:pPr>
            <a:r>
              <a:rPr lang="zh-CN" altLang="en-US" sz="2400"/>
              <a:t>问题复杂性</a:t>
            </a:r>
            <a:endParaRPr lang="zh-CN" altLang="en-US" sz="2400"/>
          </a:p>
          <a:p>
            <a:pPr indent="0">
              <a:buFont typeface="Arial" panose="020B0604020202020204" pitchFamily="34" charset="0"/>
              <a:buNone/>
            </a:pPr>
            <a:endParaRPr lang="zh-CN" altLang="en-US" sz="2400"/>
          </a:p>
          <a:p>
            <a:pPr marL="742950" lvl="1" indent="-285750">
              <a:buFont typeface="Arial" panose="020B0604020202020204" pitchFamily="34" charset="0"/>
              <a:buChar char="•"/>
            </a:pPr>
            <a:r>
              <a:rPr lang="en-US" altLang="zh-CN" sz="2000">
                <a:solidFill>
                  <a:schemeClr val="accent1">
                    <a:lumMod val="75000"/>
                  </a:schemeClr>
                </a:solidFill>
              </a:rPr>
              <a:t>LMFD</a:t>
            </a:r>
            <a:r>
              <a:rPr lang="zh-CN" altLang="en-US" sz="2000">
                <a:solidFill>
                  <a:schemeClr val="accent1">
                    <a:lumMod val="75000"/>
                  </a:schemeClr>
                </a:solidFill>
              </a:rPr>
              <a:t>可以规约为</a:t>
            </a:r>
            <a:r>
              <a:rPr lang="en-US" altLang="zh-CN" sz="2000">
                <a:solidFill>
                  <a:schemeClr val="accent1">
                    <a:lumMod val="75000"/>
                  </a:schemeClr>
                </a:solidFill>
              </a:rPr>
              <a:t>TSP</a:t>
            </a:r>
            <a:r>
              <a:rPr lang="zh-CN" altLang="en-US" sz="2000">
                <a:solidFill>
                  <a:schemeClr val="accent1">
                    <a:lumMod val="75000"/>
                  </a:schemeClr>
                </a:solidFill>
              </a:rPr>
              <a:t>，因此属于</a:t>
            </a:r>
            <a:r>
              <a:rPr lang="en-US" altLang="zh-CN" sz="2000">
                <a:solidFill>
                  <a:schemeClr val="accent1">
                    <a:lumMod val="75000"/>
                  </a:schemeClr>
                </a:solidFill>
              </a:rPr>
              <a:t>NP-Hard</a:t>
            </a:r>
            <a:r>
              <a:rPr lang="zh-CN" altLang="en-US" sz="2000">
                <a:solidFill>
                  <a:schemeClr val="accent1">
                    <a:lumMod val="75000"/>
                  </a:schemeClr>
                </a:solidFill>
              </a:rPr>
              <a:t>问题。因此，</a:t>
            </a:r>
            <a:r>
              <a:rPr lang="zh-CN" altLang="en-US" sz="2000">
                <a:solidFill>
                  <a:schemeClr val="accent1">
                    <a:lumMod val="75000"/>
                  </a:schemeClr>
                </a:solidFill>
                <a:sym typeface="+mn-ea"/>
              </a:rPr>
              <a:t>考虑存在海量派送需求的场景，设计一个同时具有良好效率以及扩展性的选路算法是困难的。</a:t>
            </a:r>
            <a:endParaRPr lang="zh-CN" altLang="en-US" sz="2000">
              <a:solidFill>
                <a:schemeClr val="accent1">
                  <a:lumMod val="50000"/>
                </a:schemeClr>
              </a:solidFill>
            </a:endParaRPr>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endParaRPr lang="zh-CN" altLang="en-US" sz="2400"/>
          </a:p>
          <a:p>
            <a:pPr marL="285750" indent="-285750">
              <a:buFont typeface="Arial" panose="020B0604020202020204" pitchFamily="34" charset="0"/>
              <a:buChar char="•"/>
            </a:pPr>
            <a:r>
              <a:rPr lang="zh-CN" altLang="en-US" sz="2400"/>
              <a:t>验证数据可获取性</a:t>
            </a:r>
            <a:endParaRPr lang="zh-CN" altLang="en-US" sz="2400"/>
          </a:p>
          <a:p>
            <a:pPr indent="0">
              <a:buFont typeface="Arial" panose="020B0604020202020204" pitchFamily="34" charset="0"/>
              <a:buNone/>
            </a:pPr>
            <a:endParaRPr lang="zh-CN" altLang="en-US" sz="2400"/>
          </a:p>
          <a:p>
            <a:pPr marL="742950" lvl="1" indent="-285750">
              <a:buFont typeface="Arial" panose="020B0604020202020204" pitchFamily="34" charset="0"/>
              <a:buChar char="•"/>
            </a:pPr>
            <a:r>
              <a:rPr lang="zh-CN" altLang="en-US" sz="2000">
                <a:solidFill>
                  <a:schemeClr val="accent1">
                    <a:lumMod val="75000"/>
                  </a:schemeClr>
                </a:solidFill>
                <a:sym typeface="+mn-ea"/>
              </a:rPr>
              <a:t>由于实际生活中缺少对应的业务场景，因此构造合理的数据以验证算法有效性是困难的。</a:t>
            </a:r>
            <a:endParaRPr lang="zh-CN" altLang="en-US" sz="2000"/>
          </a:p>
        </p:txBody>
      </p:sp>
    </p:spTree>
  </p:cSld>
  <p:clrMapOvr>
    <a:masterClrMapping/>
  </p:clrMapOvr>
</p:sld>
</file>

<file path=ppt/tags/tag1.xml><?xml version="1.0" encoding="utf-8"?>
<p:tagLst xmlns:p="http://schemas.openxmlformats.org/presentationml/2006/main">
  <p:tag name="KSO_WM_UNIT_PLACING_PICTURE_USER_VIEWPORT" val="{&quot;height&quot;:5976,&quot;width&quot;:15384}"/>
</p:tagLst>
</file>

<file path=ppt/tags/tag10.xml><?xml version="1.0" encoding="utf-8"?>
<p:tagLst xmlns:p="http://schemas.openxmlformats.org/presentationml/2006/main">
  <p:tag name="TABLE_ENDDRAG_ORIGIN_RECT" val="204*270"/>
  <p:tag name="TABLE_ENDDRAG_RECT" val="474*143*204*270"/>
  <p:tag name="KSO_WM_UNIT_TABLE_BEAUTIFY" val="smartTable{7a372801-a6a4-4044-9329-53b545e3fc02}"/>
</p:tagLst>
</file>

<file path=ppt/tags/tag11.xml><?xml version="1.0" encoding="utf-8"?>
<p:tagLst xmlns:p="http://schemas.openxmlformats.org/presentationml/2006/main">
  <p:tag name="KSO_WM_UNIT_TABLE_BEAUTIFY" val="smartTable{8814e2f1-d0aa-41a7-a9d3-e1cc985333e3}"/>
</p:tagLst>
</file>

<file path=ppt/tags/tag12.xml><?xml version="1.0" encoding="utf-8"?>
<p:tagLst xmlns:p="http://schemas.openxmlformats.org/presentationml/2006/main">
  <p:tag name="KSO_WM_UNIT_TABLE_BEAUTIFY" val="smartTable{c5a03bef-50a3-49fb-b4e2-7902577015c5}"/>
  <p:tag name="TABLE_ENDDRAG_ORIGIN_RECT" val="589*122"/>
  <p:tag name="TABLE_ENDDRAG_RECT" val="74*101*589*122"/>
</p:tagLst>
</file>

<file path=ppt/tags/tag13.xml><?xml version="1.0" encoding="utf-8"?>
<p:tagLst xmlns:p="http://schemas.openxmlformats.org/presentationml/2006/main">
  <p:tag name="KSO_WM_UNIT_TABLE_BEAUTIFY" val="smartTable{c5a03bef-50a3-49fb-b4e2-7902577015c5}"/>
  <p:tag name="TABLE_ENDDRAG_ORIGIN_RECT" val="589*122"/>
  <p:tag name="TABLE_ENDDRAG_RECT" val="74*101*589*122"/>
</p:tagLst>
</file>

<file path=ppt/tags/tag14.xml><?xml version="1.0" encoding="utf-8"?>
<p:tagLst xmlns:p="http://schemas.openxmlformats.org/presentationml/2006/main">
  <p:tag name="KSO_WM_UNIT_TABLE_BEAUTIFY" val="smartTable{b40f4ebd-a3fd-4ff7-a413-6673b1d8135e}"/>
</p:tagLst>
</file>

<file path=ppt/tags/tag15.xml><?xml version="1.0" encoding="utf-8"?>
<p:tagLst xmlns:p="http://schemas.openxmlformats.org/presentationml/2006/main">
  <p:tag name="KSO_WM_UNIT_TABLE_BEAUTIFY" val="smartTable{585f13e1-5be4-4625-876c-4d7856d4293f}"/>
</p:tagLst>
</file>

<file path=ppt/tags/tag16.xml><?xml version="1.0" encoding="utf-8"?>
<p:tagLst xmlns:p="http://schemas.openxmlformats.org/presentationml/2006/main">
  <p:tag name="KSO_WM_UNIT_TABLE_BEAUTIFY" val="smartTable{b40f4ebd-a3fd-4ff7-a413-6673b1d8135e}"/>
</p:tagLst>
</file>

<file path=ppt/tags/tag17.xml><?xml version="1.0" encoding="utf-8"?>
<p:tagLst xmlns:p="http://schemas.openxmlformats.org/presentationml/2006/main">
  <p:tag name="KSO_WM_UNIT_TABLE_BEAUTIFY" val="smartTable{585f13e1-5be4-4625-876c-4d7856d4293f}"/>
</p:tagLst>
</file>

<file path=ppt/tags/tag18.xml><?xml version="1.0" encoding="utf-8"?>
<p:tagLst xmlns:p="http://schemas.openxmlformats.org/presentationml/2006/main">
  <p:tag name="COMMONDATA" val="eyJoZGlkIjoiMzQwMWIyZGUzMDVjOTk0Nzk0YTMyMzZiYTAzZWM1ODMifQ=="/>
</p:tagLst>
</file>

<file path=ppt/tags/tag2.xml><?xml version="1.0" encoding="utf-8"?>
<p:tagLst xmlns:p="http://schemas.openxmlformats.org/presentationml/2006/main">
  <p:tag name="KSO_WM_UNIT_PLACING_PICTURE_USER_VIEWPORT" val="{&quot;height&quot;:3132,&quot;width&quot;:5688}"/>
</p:tagLst>
</file>

<file path=ppt/tags/tag3.xml><?xml version="1.0" encoding="utf-8"?>
<p:tagLst xmlns:p="http://schemas.openxmlformats.org/presentationml/2006/main">
  <p:tag name="KSO_WM_UNIT_TABLE_BEAUTIFY" val="smartTable{affc864a-7359-4dff-86d4-b50b2c6a5c05}"/>
  <p:tag name="TABLE_ENDDRAG_ORIGIN_RECT" val="350*231"/>
  <p:tag name="TABLE_ENDDRAG_RECT" val="33*260*350*231"/>
</p:tagLst>
</file>

<file path=ppt/tags/tag4.xml><?xml version="1.0" encoding="utf-8"?>
<p:tagLst xmlns:p="http://schemas.openxmlformats.org/presentationml/2006/main">
  <p:tag name="KSO_WM_UNIT_TABLE_BEAUTIFY" val="smartTable{a27b4d9a-6bc3-4c26-a5df-1b9342584c95}"/>
  <p:tag name="TABLE_ENDDRAG_ORIGIN_RECT" val="191*174"/>
  <p:tag name="TABLE_ENDDRAG_RECT" val="108*150*191*174"/>
</p:tagLst>
</file>

<file path=ppt/tags/tag5.xml><?xml version="1.0" encoding="utf-8"?>
<p:tagLst xmlns:p="http://schemas.openxmlformats.org/presentationml/2006/main">
  <p:tag name="KSO_WM_UNIT_TABLE_BEAUTIFY" val="smartTable{affc864a-7359-4dff-86d4-b50b2c6a5c05}"/>
  <p:tag name="TABLE_ENDDRAG_ORIGIN_RECT" val="350*231"/>
  <p:tag name="TABLE_ENDDRAG_RECT" val="33*260*350*231"/>
</p:tagLst>
</file>

<file path=ppt/tags/tag6.xml><?xml version="1.0" encoding="utf-8"?>
<p:tagLst xmlns:p="http://schemas.openxmlformats.org/presentationml/2006/main">
  <p:tag name="KSO_WM_UNIT_TABLE_BEAUTIFY" val="smartTable{affc864a-7359-4dff-86d4-b50b2c6a5c05}"/>
  <p:tag name="TABLE_ENDDRAG_ORIGIN_RECT" val="350*231"/>
  <p:tag name="TABLE_ENDDRAG_RECT" val="33*260*350*231"/>
</p:tagLst>
</file>

<file path=ppt/tags/tag7.xml><?xml version="1.0" encoding="utf-8"?>
<p:tagLst xmlns:p="http://schemas.openxmlformats.org/presentationml/2006/main">
  <p:tag name="KSO_WM_UNIT_TABLE_BEAUTIFY" val="smartTable{affc864a-7359-4dff-86d4-b50b2c6a5c05}"/>
  <p:tag name="TABLE_ENDDRAG_ORIGIN_RECT" val="350*231"/>
  <p:tag name="TABLE_ENDDRAG_RECT" val="33*260*350*231"/>
</p:tagLst>
</file>

<file path=ppt/tags/tag8.xml><?xml version="1.0" encoding="utf-8"?>
<p:tagLst xmlns:p="http://schemas.openxmlformats.org/presentationml/2006/main">
  <p:tag name="KSO_WM_UNIT_TABLE_BEAUTIFY" val="smartTable{affc864a-7359-4dff-86d4-b50b2c6a5c05}"/>
  <p:tag name="TABLE_ENDDRAG_ORIGIN_RECT" val="350*231"/>
  <p:tag name="TABLE_ENDDRAG_RECT" val="33*260*350*231"/>
</p:tagLst>
</file>

<file path=ppt/tags/tag9.xml><?xml version="1.0" encoding="utf-8"?>
<p:tagLst xmlns:p="http://schemas.openxmlformats.org/presentationml/2006/main">
  <p:tag name="TABLE_ENDDRAG_ORIGIN_RECT" val="102*189"/>
  <p:tag name="TABLE_ENDDRAG_RECT" val="137*144*102*18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5260</Words>
  <Application>WPS 演示</Application>
  <PresentationFormat>全屏显示(4:3)</PresentationFormat>
  <Paragraphs>1085</Paragraphs>
  <Slides>35</Slides>
  <Notes>26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51" baseType="lpstr">
      <vt:lpstr>Arial</vt:lpstr>
      <vt:lpstr>宋体</vt:lpstr>
      <vt:lpstr>Wingdings</vt:lpstr>
      <vt:lpstr>微软雅黑</vt:lpstr>
      <vt:lpstr>思源黑体 CN</vt:lpstr>
      <vt:lpstr>黑体</vt:lpstr>
      <vt:lpstr>Calibri</vt:lpstr>
      <vt:lpstr>クレPro by 宁静之雨，微信公众号njzyshare</vt:lpstr>
      <vt:lpstr>Cambria Math</vt:lpstr>
      <vt:lpstr>Arial Unicode MS</vt:lpstr>
      <vt:lpstr>等线</vt:lpstr>
      <vt:lpstr>MS Mincho</vt:lpstr>
      <vt:lpstr>Segoe Print</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白文超</cp:lastModifiedBy>
  <cp:revision>2360</cp:revision>
  <dcterms:created xsi:type="dcterms:W3CDTF">2021-05-16T02:35:00Z</dcterms:created>
  <dcterms:modified xsi:type="dcterms:W3CDTF">2022-10-05T05:23:33Z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B72C09C2B83A49BFB7EB022D0C6857D7</vt:lpwstr>
  </property>
  <property fmtid="{D5CDD505-2E9C-101B-9397-08002B2CF9AE}" pid="3" name="KSOProductBuildVer">
    <vt:lpwstr>2052-11.1.0.12358</vt:lpwstr>
  </property>
</Properties>
</file>